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92" r:id="rId2"/>
    <p:sldMasterId id="2147483744" r:id="rId3"/>
    <p:sldMasterId id="2147483775" r:id="rId4"/>
  </p:sldMasterIdLst>
  <p:notesMasterIdLst>
    <p:notesMasterId r:id="rId89"/>
  </p:notesMasterIdLst>
  <p:handoutMasterIdLst>
    <p:handoutMasterId r:id="rId90"/>
  </p:handoutMasterIdLst>
  <p:sldIdLst>
    <p:sldId id="256" r:id="rId5"/>
    <p:sldId id="1382" r:id="rId6"/>
    <p:sldId id="1377" r:id="rId7"/>
    <p:sldId id="257" r:id="rId8"/>
    <p:sldId id="495" r:id="rId9"/>
    <p:sldId id="501" r:id="rId10"/>
    <p:sldId id="502" r:id="rId11"/>
    <p:sldId id="503" r:id="rId12"/>
    <p:sldId id="504" r:id="rId13"/>
    <p:sldId id="505" r:id="rId14"/>
    <p:sldId id="506" r:id="rId15"/>
    <p:sldId id="507" r:id="rId16"/>
    <p:sldId id="508" r:id="rId17"/>
    <p:sldId id="509" r:id="rId18"/>
    <p:sldId id="510" r:id="rId19"/>
    <p:sldId id="538" r:id="rId20"/>
    <p:sldId id="518" r:id="rId21"/>
    <p:sldId id="519" r:id="rId22"/>
    <p:sldId id="608" r:id="rId23"/>
    <p:sldId id="520" r:id="rId24"/>
    <p:sldId id="521" r:id="rId25"/>
    <p:sldId id="522" r:id="rId26"/>
    <p:sldId id="523" r:id="rId27"/>
    <p:sldId id="289" r:id="rId28"/>
    <p:sldId id="292" r:id="rId29"/>
    <p:sldId id="525" r:id="rId30"/>
    <p:sldId id="539" r:id="rId31"/>
    <p:sldId id="527" r:id="rId32"/>
    <p:sldId id="528" r:id="rId33"/>
    <p:sldId id="529" r:id="rId34"/>
    <p:sldId id="530" r:id="rId35"/>
    <p:sldId id="531" r:id="rId36"/>
    <p:sldId id="532" r:id="rId37"/>
    <p:sldId id="533" r:id="rId38"/>
    <p:sldId id="534" r:id="rId39"/>
    <p:sldId id="535" r:id="rId40"/>
    <p:sldId id="536" r:id="rId41"/>
    <p:sldId id="537" r:id="rId42"/>
    <p:sldId id="610" r:id="rId43"/>
    <p:sldId id="542" r:id="rId44"/>
    <p:sldId id="543" r:id="rId45"/>
    <p:sldId id="544" r:id="rId46"/>
    <p:sldId id="545" r:id="rId47"/>
    <p:sldId id="546" r:id="rId48"/>
    <p:sldId id="547" r:id="rId49"/>
    <p:sldId id="548" r:id="rId50"/>
    <p:sldId id="549" r:id="rId51"/>
    <p:sldId id="550" r:id="rId52"/>
    <p:sldId id="551" r:id="rId53"/>
    <p:sldId id="552" r:id="rId54"/>
    <p:sldId id="553" r:id="rId55"/>
    <p:sldId id="554" r:id="rId56"/>
    <p:sldId id="555" r:id="rId57"/>
    <p:sldId id="556" r:id="rId58"/>
    <p:sldId id="557" r:id="rId59"/>
    <p:sldId id="558" r:id="rId60"/>
    <p:sldId id="559" r:id="rId61"/>
    <p:sldId id="560" r:id="rId62"/>
    <p:sldId id="561" r:id="rId63"/>
    <p:sldId id="562" r:id="rId64"/>
    <p:sldId id="607" r:id="rId65"/>
    <p:sldId id="563" r:id="rId66"/>
    <p:sldId id="564" r:id="rId67"/>
    <p:sldId id="565" r:id="rId68"/>
    <p:sldId id="566" r:id="rId69"/>
    <p:sldId id="567" r:id="rId70"/>
    <p:sldId id="568" r:id="rId71"/>
    <p:sldId id="569" r:id="rId72"/>
    <p:sldId id="570" r:id="rId73"/>
    <p:sldId id="571" r:id="rId74"/>
    <p:sldId id="572" r:id="rId75"/>
    <p:sldId id="573" r:id="rId76"/>
    <p:sldId id="574" r:id="rId77"/>
    <p:sldId id="575" r:id="rId78"/>
    <p:sldId id="576" r:id="rId79"/>
    <p:sldId id="577" r:id="rId80"/>
    <p:sldId id="578" r:id="rId81"/>
    <p:sldId id="579" r:id="rId82"/>
    <p:sldId id="583" r:id="rId83"/>
    <p:sldId id="584" r:id="rId84"/>
    <p:sldId id="585" r:id="rId85"/>
    <p:sldId id="586" r:id="rId86"/>
    <p:sldId id="587" r:id="rId87"/>
    <p:sldId id="611"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576" y="120"/>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123" d="100"/>
          <a:sy n="123" d="100"/>
        </p:scale>
        <p:origin x="4904" y="8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notesMaster" Target="notesMasters/notes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handoutMaster" Target="handoutMasters/handoutMaster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69CFD-328E-4760-9332-97AC06BEEEEC}" type="datetimeFigureOut">
              <a:rPr lang="en-US" smtClean="0"/>
              <a:t>2/24/2021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B46486-9398-4514-B0E8-02E83D6802A0}" type="slidenum">
              <a:rPr lang="en-US" smtClean="0"/>
              <a:t>‹#›</a:t>
            </a:fld>
            <a:endParaRPr lang="en-US"/>
          </a:p>
        </p:txBody>
      </p:sp>
    </p:spTree>
    <p:extLst>
      <p:ext uri="{BB962C8B-B14F-4D97-AF65-F5344CB8AC3E}">
        <p14:creationId xmlns:p14="http://schemas.microsoft.com/office/powerpoint/2010/main" val="428681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5E7EB-0097-4BEC-B1F6-65CBBBF5455F}" type="datetimeFigureOut">
              <a:rPr lang="en-US" smtClean="0"/>
              <a:t>2/24/2021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10F1B-C815-4D63-837F-DE9BF80525A3}" type="slidenum">
              <a:rPr lang="en-US" smtClean="0"/>
              <a:t>‹#›</a:t>
            </a:fld>
            <a:endParaRPr lang="en-US"/>
          </a:p>
        </p:txBody>
      </p:sp>
    </p:spTree>
    <p:extLst>
      <p:ext uri="{BB962C8B-B14F-4D97-AF65-F5344CB8AC3E}">
        <p14:creationId xmlns:p14="http://schemas.microsoft.com/office/powerpoint/2010/main" val="308310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xfrm>
            <a:off x="2379663" y="534988"/>
            <a:ext cx="4756150" cy="2674937"/>
          </a:xfrm>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Now lets talk about a specific, realistic optimization example.</a:t>
            </a:r>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F774212-0F34-4DD9-A953-1075794C84DD}" type="slidenum">
              <a:rPr lang="en-US" smtClean="0"/>
              <a:pPr/>
              <a:t>6</a:t>
            </a:fld>
            <a:endParaRPr lang="en-US"/>
          </a:p>
        </p:txBody>
      </p:sp>
    </p:spTree>
    <p:extLst>
      <p:ext uri="{BB962C8B-B14F-4D97-AF65-F5344CB8AC3E}">
        <p14:creationId xmlns:p14="http://schemas.microsoft.com/office/powerpoint/2010/main" val="2281651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xfrm>
            <a:off x="2379663" y="534988"/>
            <a:ext cx="4756150" cy="2674937"/>
          </a:xfrm>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defTabSz="950398" eaLnBrk="0" hangingPunct="0">
              <a:defRPr/>
            </a:pPr>
            <a:r>
              <a:rPr lang="en-US" dirty="0"/>
              <a:t>General layout… timeline for visualization plus additional information…</a:t>
            </a:r>
          </a:p>
          <a:p>
            <a:endParaRPr lang="en-US" dirty="0"/>
          </a:p>
          <a:p>
            <a:r>
              <a:rPr lang="en-US" dirty="0"/>
              <a:t>Timeline shows GPU and CPU activity</a:t>
            </a:r>
          </a:p>
          <a:p>
            <a:r>
              <a:rPr lang="en-US" dirty="0"/>
              <a:t>Additional information available for kernels and </a:t>
            </a:r>
            <a:r>
              <a:rPr lang="en-US" dirty="0" err="1"/>
              <a:t>memcpys</a:t>
            </a:r>
            <a:endParaRPr lang="en-US" dirty="0"/>
          </a:p>
          <a:p>
            <a:endParaRPr lang="en-US" dirty="0"/>
          </a:p>
        </p:txBody>
      </p:sp>
      <p:sp>
        <p:nvSpPr>
          <p:cNvPr id="880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4DF2951-BA80-4440-A364-09FC3FF05A5B}" type="slidenum">
              <a:rPr lang="en-US" smtClean="0"/>
              <a:pPr/>
              <a:t>17</a:t>
            </a:fld>
            <a:endParaRPr lang="en-US"/>
          </a:p>
        </p:txBody>
      </p:sp>
    </p:spTree>
    <p:extLst>
      <p:ext uri="{BB962C8B-B14F-4D97-AF65-F5344CB8AC3E}">
        <p14:creationId xmlns:p14="http://schemas.microsoft.com/office/powerpoint/2010/main" val="859783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xfrm>
            <a:off x="2379663" y="534988"/>
            <a:ext cx="4756150" cy="2674937"/>
          </a:xfrm>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Why contiguous: there is nothing after the kernel launch, the CPU waits before it starts the copy for </a:t>
            </a:r>
            <a:r>
              <a:rPr lang="en-US"/>
              <a:t>the kernel to get done</a:t>
            </a:r>
          </a:p>
          <a:p>
            <a:r>
              <a:rPr lang="en-US" dirty="0"/>
              <a:t>From timeline we can easily see that majority of time for stencil algorithm is spent moving data to and from GPU</a:t>
            </a:r>
          </a:p>
          <a:p>
            <a:r>
              <a:rPr lang="en-US" dirty="0"/>
              <a:t>By looking at the </a:t>
            </a:r>
            <a:r>
              <a:rPr lang="en-US" dirty="0" err="1"/>
              <a:t>memcpy</a:t>
            </a:r>
            <a:r>
              <a:rPr lang="en-US" dirty="0"/>
              <a:t> details we see that BW is quite low…</a:t>
            </a:r>
          </a:p>
          <a:p>
            <a:r>
              <a:rPr lang="en-US" dirty="0"/>
              <a:t>Note that VP highlights the problem with ! indication</a:t>
            </a:r>
          </a:p>
        </p:txBody>
      </p:sp>
      <p:sp>
        <p:nvSpPr>
          <p:cNvPr id="890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9EC4A59-FC5E-4513-9F33-5E29109C6CAF}" type="slidenum">
              <a:rPr lang="en-US" smtClean="0"/>
              <a:pPr/>
              <a:t>18</a:t>
            </a:fld>
            <a:endParaRPr lang="en-US"/>
          </a:p>
        </p:txBody>
      </p:sp>
    </p:spTree>
    <p:extLst>
      <p:ext uri="{BB962C8B-B14F-4D97-AF65-F5344CB8AC3E}">
        <p14:creationId xmlns:p14="http://schemas.microsoft.com/office/powerpoint/2010/main" val="3568231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xfrm>
            <a:off x="2379663" y="534988"/>
            <a:ext cx="4756150" cy="2674937"/>
          </a:xfrm>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From timeline we can easily see that majority of time for stencil algorithm is spent moving data to and from GPU</a:t>
            </a:r>
          </a:p>
          <a:p>
            <a:r>
              <a:rPr lang="en-US"/>
              <a:t>By looking at the memcpy details we see that BW is quite low…</a:t>
            </a:r>
          </a:p>
          <a:p>
            <a:r>
              <a:rPr lang="en-US"/>
              <a:t>Note that VP highlights the problem with ! indication</a:t>
            </a:r>
          </a:p>
        </p:txBody>
      </p:sp>
      <p:sp>
        <p:nvSpPr>
          <p:cNvPr id="890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9EC4A59-FC5E-4513-9F33-5E29109C6CAF}" type="slidenum">
              <a:rPr lang="en-US" smtClean="0"/>
              <a:pPr/>
              <a:t>19</a:t>
            </a:fld>
            <a:endParaRPr lang="en-US"/>
          </a:p>
        </p:txBody>
      </p:sp>
    </p:spTree>
    <p:extLst>
      <p:ext uri="{BB962C8B-B14F-4D97-AF65-F5344CB8AC3E}">
        <p14:creationId xmlns:p14="http://schemas.microsoft.com/office/powerpoint/2010/main" val="1908775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xfrm>
            <a:off x="2379663" y="534988"/>
            <a:ext cx="4756150" cy="2674937"/>
          </a:xfrm>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What if not a PCIe expert… can see that memcpy is taking a lot of time but how do we know if that is an opportunity for optimization or not?</a:t>
            </a:r>
          </a:p>
        </p:txBody>
      </p:sp>
      <p:sp>
        <p:nvSpPr>
          <p:cNvPr id="901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D05775E-8418-4865-84C8-F7820D9B422A}" type="slidenum">
              <a:rPr lang="en-US" smtClean="0"/>
              <a:pPr/>
              <a:t>20</a:t>
            </a:fld>
            <a:endParaRPr lang="en-US"/>
          </a:p>
        </p:txBody>
      </p:sp>
    </p:spTree>
    <p:extLst>
      <p:ext uri="{BB962C8B-B14F-4D97-AF65-F5344CB8AC3E}">
        <p14:creationId xmlns:p14="http://schemas.microsoft.com/office/powerpoint/2010/main" val="1934710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xfrm>
            <a:off x="2379663" y="534988"/>
            <a:ext cx="4756150" cy="2674937"/>
          </a:xfrm>
          <a:noFill/>
          <a:ln>
            <a:solidFill>
              <a:srgbClr val="000000"/>
            </a:solidFill>
            <a:miter lim="800000"/>
            <a:headEnd/>
            <a:tailEnd/>
          </a:ln>
        </p:spPr>
      </p:sp>
      <p:sp>
        <p:nvSpPr>
          <p:cNvPr id="9113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Transition… accessing the analysis portion of visual profiler is easy. Simply click one button and vp will collect the necessary information to perform the analysis and then present the results.</a:t>
            </a:r>
          </a:p>
        </p:txBody>
      </p:sp>
      <p:sp>
        <p:nvSpPr>
          <p:cNvPr id="911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FEC887B-86AE-40AA-809D-0C99D6F1D074}" type="slidenum">
              <a:rPr lang="en-US" smtClean="0"/>
              <a:pPr/>
              <a:t>21</a:t>
            </a:fld>
            <a:endParaRPr lang="en-US"/>
          </a:p>
        </p:txBody>
      </p:sp>
    </p:spTree>
    <p:extLst>
      <p:ext uri="{BB962C8B-B14F-4D97-AF65-F5344CB8AC3E}">
        <p14:creationId xmlns:p14="http://schemas.microsoft.com/office/powerpoint/2010/main" val="4055200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xfrm>
            <a:off x="2379663" y="534988"/>
            <a:ext cx="4756150" cy="2674937"/>
          </a:xfrm>
          <a:noFill/>
          <a:ln>
            <a:solidFill>
              <a:srgbClr val="000000"/>
            </a:solidFill>
            <a:miter lim="800000"/>
            <a:headEnd/>
            <a:tailEnd/>
          </a:ln>
        </p:spPr>
      </p:sp>
      <p:sp>
        <p:nvSpPr>
          <p:cNvPr id="921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Best practices information is included, online in the visual profiler</a:t>
            </a:r>
          </a:p>
          <a:p>
            <a:r>
              <a:rPr lang="en-US"/>
              <a:t>Each result has link to get more details Best Practices information…</a:t>
            </a:r>
          </a:p>
        </p:txBody>
      </p:sp>
      <p:sp>
        <p:nvSpPr>
          <p:cNvPr id="921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E2C0D96-D50E-412F-BF9C-E07C9EE946D9}" type="slidenum">
              <a:rPr lang="en-US" smtClean="0"/>
              <a:pPr/>
              <a:t>22</a:t>
            </a:fld>
            <a:endParaRPr lang="en-US"/>
          </a:p>
        </p:txBody>
      </p:sp>
    </p:spTree>
    <p:extLst>
      <p:ext uri="{BB962C8B-B14F-4D97-AF65-F5344CB8AC3E}">
        <p14:creationId xmlns:p14="http://schemas.microsoft.com/office/powerpoint/2010/main" val="1828839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xfrm>
            <a:off x="2379663" y="534988"/>
            <a:ext cx="4756150" cy="2674937"/>
          </a:xfrm>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Spend some time reading best practices, understanding some additional CUDA features… and we learn that pinned memory can significantly increase memcpy BW</a:t>
            </a:r>
          </a:p>
          <a:p>
            <a:r>
              <a:rPr lang="en-US"/>
              <a:t>Also learn what code modification is needed… very simple in this case</a:t>
            </a:r>
          </a:p>
        </p:txBody>
      </p:sp>
      <p:sp>
        <p:nvSpPr>
          <p:cNvPr id="931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A7D53C9-23D7-4728-8C78-2DDBC9D6B116}" type="slidenum">
              <a:rPr lang="en-US" smtClean="0"/>
              <a:pPr/>
              <a:t>23</a:t>
            </a:fld>
            <a:endParaRPr lang="en-US"/>
          </a:p>
        </p:txBody>
      </p:sp>
    </p:spTree>
    <p:extLst>
      <p:ext uri="{BB962C8B-B14F-4D97-AF65-F5344CB8AC3E}">
        <p14:creationId xmlns:p14="http://schemas.microsoft.com/office/powerpoint/2010/main" val="746033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xfrm>
            <a:off x="2379663" y="534988"/>
            <a:ext cx="4756150" cy="2674937"/>
          </a:xfrm>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Can see that portion of overall time required by </a:t>
            </a:r>
            <a:r>
              <a:rPr lang="en-US" dirty="0" err="1"/>
              <a:t>memcpy</a:t>
            </a:r>
            <a:r>
              <a:rPr lang="en-US" dirty="0"/>
              <a:t> is significantly reduced</a:t>
            </a:r>
          </a:p>
          <a:p>
            <a:r>
              <a:rPr lang="en-US" dirty="0"/>
              <a:t>Details also show that BW is now much higher (from &lt; 2GB/s to almost 6GB/s)… other </a:t>
            </a:r>
            <a:r>
              <a:rPr lang="en-US" dirty="0" err="1"/>
              <a:t>memcpy</a:t>
            </a:r>
            <a:r>
              <a:rPr lang="en-US" dirty="0"/>
              <a:t> is similar (going from &lt; 4GB/s to almost 6GB/s)</a:t>
            </a:r>
          </a:p>
        </p:txBody>
      </p:sp>
      <p:sp>
        <p:nvSpPr>
          <p:cNvPr id="952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C242243-12D9-4B33-8556-A7823429EF6C}" type="slidenum">
              <a:rPr lang="en-US" smtClean="0"/>
              <a:pPr/>
              <a:t>26</a:t>
            </a:fld>
            <a:endParaRPr lang="en-US"/>
          </a:p>
        </p:txBody>
      </p:sp>
    </p:spTree>
    <p:extLst>
      <p:ext uri="{BB962C8B-B14F-4D97-AF65-F5344CB8AC3E}">
        <p14:creationId xmlns:p14="http://schemas.microsoft.com/office/powerpoint/2010/main" val="3084988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xfrm>
            <a:off x="2379663" y="534988"/>
            <a:ext cx="4756150" cy="2674937"/>
          </a:xfrm>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Can see that portion of overall time required by </a:t>
            </a:r>
            <a:r>
              <a:rPr lang="en-US" dirty="0" err="1"/>
              <a:t>memcpy</a:t>
            </a:r>
            <a:r>
              <a:rPr lang="en-US" dirty="0"/>
              <a:t> is significantly reduced</a:t>
            </a:r>
          </a:p>
          <a:p>
            <a:r>
              <a:rPr lang="en-US" dirty="0"/>
              <a:t>Details also show that BW is now much higher (from &lt; 2GB/s to almost 6GB/s)… other </a:t>
            </a:r>
            <a:r>
              <a:rPr lang="en-US" dirty="0" err="1"/>
              <a:t>memcpy</a:t>
            </a:r>
            <a:r>
              <a:rPr lang="en-US" dirty="0"/>
              <a:t> is similar (going from &lt; 4GB/s to almost 6GB/s)</a:t>
            </a:r>
          </a:p>
        </p:txBody>
      </p:sp>
      <p:sp>
        <p:nvSpPr>
          <p:cNvPr id="952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C242243-12D9-4B33-8556-A7823429EF6C}" type="slidenum">
              <a:rPr lang="en-US" smtClean="0"/>
              <a:pPr/>
              <a:t>27</a:t>
            </a:fld>
            <a:endParaRPr lang="en-US"/>
          </a:p>
        </p:txBody>
      </p:sp>
    </p:spTree>
    <p:extLst>
      <p:ext uri="{BB962C8B-B14F-4D97-AF65-F5344CB8AC3E}">
        <p14:creationId xmlns:p14="http://schemas.microsoft.com/office/powerpoint/2010/main" val="251838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xfrm>
            <a:off x="2379663" y="534988"/>
            <a:ext cx="4756150" cy="2674937"/>
          </a:xfrm>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Complete entire optimization process? Can we do more… of course</a:t>
            </a:r>
          </a:p>
        </p:txBody>
      </p:sp>
      <p:sp>
        <p:nvSpPr>
          <p:cNvPr id="962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153A364-3B46-4240-9D7F-C4A9165E8EEB}" type="slidenum">
              <a:rPr lang="en-US" smtClean="0"/>
              <a:pPr/>
              <a:t>28</a:t>
            </a:fld>
            <a:endParaRPr lang="en-US"/>
          </a:p>
        </p:txBody>
      </p:sp>
    </p:spTree>
    <p:extLst>
      <p:ext uri="{BB962C8B-B14F-4D97-AF65-F5344CB8AC3E}">
        <p14:creationId xmlns:p14="http://schemas.microsoft.com/office/powerpoint/2010/main" val="672416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xfrm>
            <a:off x="2379663" y="534988"/>
            <a:ext cx="4756150" cy="2674937"/>
          </a:xfrm>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Describe how algorithm works from perspective of calculating each output element.</a:t>
            </a:r>
          </a:p>
        </p:txBody>
      </p:sp>
      <p:sp>
        <p:nvSpPr>
          <p:cNvPr id="655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A3EEDCC-1A83-4554-97D7-006E48C3137F}" type="slidenum">
              <a:rPr lang="en-US" smtClean="0"/>
              <a:pPr/>
              <a:t>7</a:t>
            </a:fld>
            <a:endParaRPr lang="en-US"/>
          </a:p>
        </p:txBody>
      </p:sp>
    </p:spTree>
    <p:extLst>
      <p:ext uri="{BB962C8B-B14F-4D97-AF65-F5344CB8AC3E}">
        <p14:creationId xmlns:p14="http://schemas.microsoft.com/office/powerpoint/2010/main" val="2396813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xfrm>
            <a:off x="2379663" y="534988"/>
            <a:ext cx="4756150" cy="2674937"/>
          </a:xfrm>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Iterate optimization step to see if there are more opportunities…</a:t>
            </a:r>
          </a:p>
        </p:txBody>
      </p:sp>
      <p:sp>
        <p:nvSpPr>
          <p:cNvPr id="962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153A364-3B46-4240-9D7F-C4A9165E8EEB}" type="slidenum">
              <a:rPr lang="en-US" smtClean="0"/>
              <a:pPr/>
              <a:t>29</a:t>
            </a:fld>
            <a:endParaRPr lang="en-US"/>
          </a:p>
        </p:txBody>
      </p:sp>
    </p:spTree>
    <p:extLst>
      <p:ext uri="{BB962C8B-B14F-4D97-AF65-F5344CB8AC3E}">
        <p14:creationId xmlns:p14="http://schemas.microsoft.com/office/powerpoint/2010/main" val="1096526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xfrm>
            <a:off x="2379663" y="534988"/>
            <a:ext cx="4756150" cy="2674937"/>
          </a:xfrm>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More advanced optimization if you want to spend more time</a:t>
            </a:r>
          </a:p>
          <a:p>
            <a:r>
              <a:rPr lang="en-US"/>
              <a:t>Chunking is similar to partitioning data on a multi-core CPU, so that each core works on a different part of the problem</a:t>
            </a:r>
          </a:p>
          <a:p>
            <a:r>
              <a:rPr lang="en-US"/>
              <a:t>Visual profiler analysis identifies this opportunity and points to best practices details…</a:t>
            </a:r>
          </a:p>
        </p:txBody>
      </p:sp>
      <p:sp>
        <p:nvSpPr>
          <p:cNvPr id="983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2B74E05-5469-4846-801C-3E055848C0ED}" type="slidenum">
              <a:rPr lang="en-US" smtClean="0"/>
              <a:pPr/>
              <a:t>30</a:t>
            </a:fld>
            <a:endParaRPr lang="en-US"/>
          </a:p>
        </p:txBody>
      </p:sp>
    </p:spTree>
    <p:extLst>
      <p:ext uri="{BB962C8B-B14F-4D97-AF65-F5344CB8AC3E}">
        <p14:creationId xmlns:p14="http://schemas.microsoft.com/office/powerpoint/2010/main" val="3586082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xfrm>
            <a:off x="2379663" y="534988"/>
            <a:ext cx="4756150" cy="2674937"/>
          </a:xfrm>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993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DAFD19B-FA27-4B7F-9BDB-999F3AE18479}" type="slidenum">
              <a:rPr lang="en-US" smtClean="0"/>
              <a:pPr/>
              <a:t>33</a:t>
            </a:fld>
            <a:endParaRPr lang="en-US"/>
          </a:p>
        </p:txBody>
      </p:sp>
    </p:spTree>
    <p:extLst>
      <p:ext uri="{BB962C8B-B14F-4D97-AF65-F5344CB8AC3E}">
        <p14:creationId xmlns:p14="http://schemas.microsoft.com/office/powerpoint/2010/main" val="1361096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79663" y="534988"/>
            <a:ext cx="4756150" cy="2674937"/>
          </a:xfrm>
        </p:spPr>
      </p:sp>
      <p:sp>
        <p:nvSpPr>
          <p:cNvPr id="3" name="Notes Placeholder 2"/>
          <p:cNvSpPr>
            <a:spLocks noGrp="1"/>
          </p:cNvSpPr>
          <p:nvPr>
            <p:ph type="body" idx="1"/>
          </p:nvPr>
        </p:nvSpPr>
        <p:spPr/>
        <p:txBody>
          <a:bodyPr>
            <a:normAutofit/>
          </a:bodyPr>
          <a:lstStyle/>
          <a:p>
            <a:r>
              <a:rPr lang="en-US" dirty="0"/>
              <a:t>Broke stencil problem into 16 chunks</a:t>
            </a:r>
          </a:p>
          <a:p>
            <a:r>
              <a:rPr lang="en-US" dirty="0"/>
              <a:t>Show in-&gt;compute-&gt;out for each chunk</a:t>
            </a:r>
          </a:p>
          <a:p>
            <a:r>
              <a:rPr lang="en-US" dirty="0"/>
              <a:t>Streams are a way to represent different groups of work that are independent</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71B1265B-C1F9-4276-B70A-3D0F633A6385}" type="slidenum">
              <a:rPr lang="en-US" smtClean="0"/>
              <a:pPr>
                <a:defRPr/>
              </a:pPr>
              <a:t>34</a:t>
            </a:fld>
            <a:endParaRPr lang="en-US"/>
          </a:p>
        </p:txBody>
      </p:sp>
    </p:spTree>
    <p:extLst>
      <p:ext uri="{BB962C8B-B14F-4D97-AF65-F5344CB8AC3E}">
        <p14:creationId xmlns:p14="http://schemas.microsoft.com/office/powerpoint/2010/main" val="1638337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79663" y="534988"/>
            <a:ext cx="4756150" cy="2674937"/>
          </a:xfrm>
        </p:spPr>
      </p:sp>
      <p:sp>
        <p:nvSpPr>
          <p:cNvPr id="3" name="Notes Placeholder 2"/>
          <p:cNvSpPr>
            <a:spLocks noGrp="1"/>
          </p:cNvSpPr>
          <p:nvPr>
            <p:ph type="body" idx="1"/>
          </p:nvPr>
        </p:nvSpPr>
        <p:spPr/>
        <p:txBody>
          <a:bodyPr>
            <a:normAutofit/>
          </a:bodyPr>
          <a:lstStyle/>
          <a:p>
            <a:r>
              <a:rPr lang="en-US" dirty="0"/>
              <a:t>Broke stencil problem into 16 chunks</a:t>
            </a:r>
          </a:p>
          <a:p>
            <a:r>
              <a:rPr lang="en-US" dirty="0"/>
              <a:t>Show in-&gt;compute-&gt;out for each chunk</a:t>
            </a:r>
          </a:p>
          <a:p>
            <a:r>
              <a:rPr lang="en-US" dirty="0"/>
              <a:t>Streams are a way to represent different groups of work that are independent</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71B1265B-C1F9-4276-B70A-3D0F633A6385}" type="slidenum">
              <a:rPr lang="en-US" smtClean="0"/>
              <a:pPr>
                <a:defRPr/>
              </a:pPr>
              <a:t>35</a:t>
            </a:fld>
            <a:endParaRPr lang="en-US"/>
          </a:p>
        </p:txBody>
      </p:sp>
    </p:spTree>
    <p:extLst>
      <p:ext uri="{BB962C8B-B14F-4D97-AF65-F5344CB8AC3E}">
        <p14:creationId xmlns:p14="http://schemas.microsoft.com/office/powerpoint/2010/main" val="1403077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79663" y="534988"/>
            <a:ext cx="4756150" cy="2674937"/>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1B1265B-C1F9-4276-B70A-3D0F633A6385}" type="slidenum">
              <a:rPr lang="en-US" smtClean="0"/>
              <a:pPr>
                <a:defRPr/>
              </a:pPr>
              <a:t>36</a:t>
            </a:fld>
            <a:endParaRPr lang="en-US"/>
          </a:p>
        </p:txBody>
      </p:sp>
    </p:spTree>
    <p:extLst>
      <p:ext uri="{BB962C8B-B14F-4D97-AF65-F5344CB8AC3E}">
        <p14:creationId xmlns:p14="http://schemas.microsoft.com/office/powerpoint/2010/main" val="2801896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xfrm>
            <a:off x="2379663" y="534988"/>
            <a:ext cx="4756150" cy="2674937"/>
          </a:xfrm>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1044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61CFE57-FA6A-4D04-9CCB-5B3E86F993CE}" type="slidenum">
              <a:rPr lang="en-US" smtClean="0"/>
              <a:pPr/>
              <a:t>37</a:t>
            </a:fld>
            <a:endParaRPr lang="en-US"/>
          </a:p>
        </p:txBody>
      </p:sp>
    </p:spTree>
    <p:extLst>
      <p:ext uri="{BB962C8B-B14F-4D97-AF65-F5344CB8AC3E}">
        <p14:creationId xmlns:p14="http://schemas.microsoft.com/office/powerpoint/2010/main" val="3006147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xfrm>
            <a:off x="2379663" y="534988"/>
            <a:ext cx="4756150" cy="2674937"/>
          </a:xfrm>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But that doesn’t mean no additional speedup is possible… </a:t>
            </a:r>
          </a:p>
          <a:p>
            <a:r>
              <a:rPr lang="en-US"/>
              <a:t>Can iterate entire process to find new function/algorithm that can be optimized.</a:t>
            </a:r>
          </a:p>
        </p:txBody>
      </p:sp>
      <p:sp>
        <p:nvSpPr>
          <p:cNvPr id="1034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DE4C819-D00B-4B74-BF58-049018A3966E}" type="slidenum">
              <a:rPr lang="en-US" smtClean="0"/>
              <a:pPr/>
              <a:t>38</a:t>
            </a:fld>
            <a:endParaRPr lang="en-US"/>
          </a:p>
        </p:txBody>
      </p:sp>
    </p:spTree>
    <p:extLst>
      <p:ext uri="{BB962C8B-B14F-4D97-AF65-F5344CB8AC3E}">
        <p14:creationId xmlns:p14="http://schemas.microsoft.com/office/powerpoint/2010/main" val="1504110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stage s, only thread who’s divisible to 2^s gets to work</a:t>
            </a:r>
          </a:p>
        </p:txBody>
      </p:sp>
      <p:sp>
        <p:nvSpPr>
          <p:cNvPr id="4" name="Slide Number Placeholder 3"/>
          <p:cNvSpPr>
            <a:spLocks noGrp="1"/>
          </p:cNvSpPr>
          <p:nvPr>
            <p:ph type="sldNum" sz="quarter" idx="10"/>
          </p:nvPr>
        </p:nvSpPr>
        <p:spPr/>
        <p:txBody>
          <a:bodyPr/>
          <a:lstStyle/>
          <a:p>
            <a:fld id="{A6821D61-D015-4274-B894-314414003888}" type="slidenum">
              <a:rPr lang="en-US" smtClean="0"/>
              <a:pPr/>
              <a:t>47</a:t>
            </a:fld>
            <a:endParaRPr lang="en-US"/>
          </a:p>
        </p:txBody>
      </p:sp>
    </p:spTree>
    <p:extLst>
      <p:ext uri="{BB962C8B-B14F-4D97-AF65-F5344CB8AC3E}">
        <p14:creationId xmlns:p14="http://schemas.microsoft.com/office/powerpoint/2010/main" val="10214787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a:t>
            </a:r>
            <a:r>
              <a:rPr lang="en-US" baseline="0" dirty="0"/>
              <a:t>: the number of elements after one stage = number of blocks that were launched to deal with that stage</a:t>
            </a:r>
          </a:p>
          <a:p>
            <a:r>
              <a:rPr lang="en-US" baseline="0" dirty="0"/>
              <a:t>First, threads multiple of 2 do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threads multiple of 4 do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threads multiple of 8 do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And so on…</a:t>
            </a:r>
          </a:p>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48</a:t>
            </a:fld>
            <a:endParaRPr lang="en-US"/>
          </a:p>
        </p:txBody>
      </p:sp>
    </p:spTree>
    <p:extLst>
      <p:ext uri="{BB962C8B-B14F-4D97-AF65-F5344CB8AC3E}">
        <p14:creationId xmlns:p14="http://schemas.microsoft.com/office/powerpoint/2010/main" val="758741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xfrm>
            <a:off x="2379663" y="534988"/>
            <a:ext cx="4756150" cy="2674937"/>
          </a:xfrm>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Serial, so thread moves from output-element to output-element.</a:t>
            </a:r>
          </a:p>
        </p:txBody>
      </p:sp>
      <p:sp>
        <p:nvSpPr>
          <p:cNvPr id="665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66AD6F6-0DC0-4230-975C-ECC03531D3B8}" type="slidenum">
              <a:rPr lang="en-US" smtClean="0"/>
              <a:pPr/>
              <a:t>8</a:t>
            </a:fld>
            <a:endParaRPr lang="en-US"/>
          </a:p>
        </p:txBody>
      </p:sp>
    </p:spTree>
    <p:extLst>
      <p:ext uri="{BB962C8B-B14F-4D97-AF65-F5344CB8AC3E}">
        <p14:creationId xmlns:p14="http://schemas.microsoft.com/office/powerpoint/2010/main" val="32657836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a:t>
            </a:r>
            <a:r>
              <a:rPr lang="en-US" baseline="0" dirty="0"/>
              <a:t> case: one thread works, several next to it don’t.</a:t>
            </a:r>
          </a:p>
          <a:p>
            <a:r>
              <a:rPr lang="en-US" baseline="0" dirty="0"/>
              <a:t>Second case: thread A works and A+1 works too, except that it goes far from the memory location where thread A goes</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51</a:t>
            </a:fld>
            <a:endParaRPr lang="en-US"/>
          </a:p>
        </p:txBody>
      </p:sp>
    </p:spTree>
    <p:extLst>
      <p:ext uri="{BB962C8B-B14F-4D97-AF65-F5344CB8AC3E}">
        <p14:creationId xmlns:p14="http://schemas.microsoft.com/office/powerpoint/2010/main" val="337748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 </a:t>
            </a:r>
          </a:p>
          <a:p>
            <a:r>
              <a:rPr lang="en-US" dirty="0"/>
              <a:t>- First you go half</a:t>
            </a:r>
            <a:r>
              <a:rPr lang="en-US" baseline="0" dirty="0"/>
              <a:t> the size of the block to match a thread with its second operand</a:t>
            </a:r>
          </a:p>
          <a:p>
            <a:r>
              <a:rPr lang="en-US" baseline="0" dirty="0"/>
              <a:t>- Then you go ¼ of the block size</a:t>
            </a:r>
          </a:p>
          <a:p>
            <a:r>
              <a:rPr lang="en-US" baseline="0" dirty="0"/>
              <a:t>- Then you go 1/8 of the block size, etc.</a:t>
            </a:r>
            <a:endParaRPr lang="en-US" dirty="0"/>
          </a:p>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54</a:t>
            </a:fld>
            <a:endParaRPr lang="en-US"/>
          </a:p>
        </p:txBody>
      </p:sp>
    </p:spTree>
    <p:extLst>
      <p:ext uri="{BB962C8B-B14F-4D97-AF65-F5344CB8AC3E}">
        <p14:creationId xmlns:p14="http://schemas.microsoft.com/office/powerpoint/2010/main" val="30076722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56</a:t>
            </a:fld>
            <a:endParaRPr lang="en-US"/>
          </a:p>
        </p:txBody>
      </p:sp>
    </p:spTree>
    <p:extLst>
      <p:ext uri="{BB962C8B-B14F-4D97-AF65-F5344CB8AC3E}">
        <p14:creationId xmlns:p14="http://schemas.microsoft.com/office/powerpoint/2010/main" val="38409289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 Instead</a:t>
            </a:r>
            <a:r>
              <a:rPr lang="en-US" baseline="0" dirty="0"/>
              <a:t> of </a:t>
            </a:r>
            <a:r>
              <a:rPr lang="en-US" dirty="0"/>
              <a:t>fetching one number, each thread now fetches two numbers.  Therefore,</a:t>
            </a:r>
            <a:r>
              <a:rPr lang="en-US" baseline="0" dirty="0"/>
              <a:t> the number of blocks is ½ of what used to be.</a:t>
            </a:r>
          </a:p>
          <a:p>
            <a:r>
              <a:rPr lang="en-US" baseline="0" dirty="0"/>
              <a:t>DN: A thread T brings from some position and also what used to be one block away.  That’s why you have the “</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*2</a:t>
            </a:r>
            <a:r>
              <a:rPr lang="en-US" baseline="0" dirty="0"/>
              <a:t>” in the computation of i</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57</a:t>
            </a:fld>
            <a:endParaRPr lang="en-US"/>
          </a:p>
        </p:txBody>
      </p:sp>
    </p:spTree>
    <p:extLst>
      <p:ext uri="{BB962C8B-B14F-4D97-AF65-F5344CB8AC3E}">
        <p14:creationId xmlns:p14="http://schemas.microsoft.com/office/powerpoint/2010/main" val="4028913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call the </a:t>
            </a:r>
            <a:r>
              <a:rPr lang="en-US" dirty="0" err="1"/>
              <a:t>warpReduce</a:t>
            </a:r>
            <a:r>
              <a:rPr lang="en-US" baseline="0" dirty="0"/>
              <a:t> function only when you got to one wrap. Reason: you don’t have to synchronize at that point.</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66</a:t>
            </a:fld>
            <a:endParaRPr lang="en-US"/>
          </a:p>
        </p:txBody>
      </p:sp>
    </p:spTree>
    <p:extLst>
      <p:ext uri="{BB962C8B-B14F-4D97-AF65-F5344CB8AC3E}">
        <p14:creationId xmlns:p14="http://schemas.microsoft.com/office/powerpoint/2010/main" val="25085728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a:t>
            </a:r>
            <a:r>
              <a:rPr lang="en-US" baseline="0" dirty="0"/>
              <a:t> You don’t know at compile time the value of “threads” in the “switch” statement but you are covered since for each “case” the compiler generates optimal code since you provided the template argument.</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67</a:t>
            </a:fld>
            <a:endParaRPr lang="en-US"/>
          </a:p>
        </p:txBody>
      </p:sp>
    </p:spTree>
    <p:extLst>
      <p:ext uri="{BB962C8B-B14F-4D97-AF65-F5344CB8AC3E}">
        <p14:creationId xmlns:p14="http://schemas.microsoft.com/office/powerpoint/2010/main" val="29753897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a:t>
            </a:r>
            <a:r>
              <a:rPr lang="en-US" baseline="0" dirty="0"/>
              <a:t> you have a relatively small number of blocks.  Therefore, one thread does a lot of ops to shrink the total number of entries that need to be added.</a:t>
            </a:r>
          </a:p>
          <a:p>
            <a:r>
              <a:rPr lang="en-US" baseline="0" dirty="0"/>
              <a:t>Cooked up example, not related to size of warps, typical CUDA block dim, etc.:</a:t>
            </a:r>
          </a:p>
          <a:p>
            <a:r>
              <a:rPr lang="en-US" baseline="0" dirty="0"/>
              <a:t>Say you have 1024 numbers.  You start with 32 blocks, each with 4 threads.  Then, 128 threads total.  It means that a thread in block 11 would have to add two numbers, then two numbers, then two numbers, then two more numbers.  At this point, everything is in shared memory.</a:t>
            </a:r>
          </a:p>
        </p:txBody>
      </p:sp>
      <p:sp>
        <p:nvSpPr>
          <p:cNvPr id="4" name="Slide Number Placeholder 3"/>
          <p:cNvSpPr>
            <a:spLocks noGrp="1"/>
          </p:cNvSpPr>
          <p:nvPr>
            <p:ph type="sldNum" sz="quarter" idx="10"/>
          </p:nvPr>
        </p:nvSpPr>
        <p:spPr/>
        <p:txBody>
          <a:bodyPr/>
          <a:lstStyle/>
          <a:p>
            <a:fld id="{A6821D61-D015-4274-B894-314414003888}" type="slidenum">
              <a:rPr lang="en-US" smtClean="0"/>
              <a:pPr/>
              <a:t>75</a:t>
            </a:fld>
            <a:endParaRPr lang="en-US"/>
          </a:p>
        </p:txBody>
      </p:sp>
    </p:spTree>
    <p:extLst>
      <p:ext uri="{BB962C8B-B14F-4D97-AF65-F5344CB8AC3E}">
        <p14:creationId xmlns:p14="http://schemas.microsoft.com/office/powerpoint/2010/main" val="29469881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5F9872-9FB2-491B-89F5-7287FF1199BF}" type="slidenum">
              <a:rPr lang="en-US"/>
              <a:pPr/>
              <a:t>80</a:t>
            </a:fld>
            <a:endParaRPr lang="en-US"/>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pPr marL="0" lvl="1" defTabSz="967525">
              <a:defRPr/>
            </a:pPr>
            <a:r>
              <a:rPr lang="en-US" dirty="0"/>
              <a:t>DN: </a:t>
            </a:r>
            <a:r>
              <a:rPr lang="en-US" sz="1700" dirty="0"/>
              <a:t>Patterns are the tricks of the trade</a:t>
            </a:r>
          </a:p>
          <a:p>
            <a:endParaRPr lang="en-US" dirty="0"/>
          </a:p>
        </p:txBody>
      </p:sp>
    </p:spTree>
    <p:extLst>
      <p:ext uri="{BB962C8B-B14F-4D97-AF65-F5344CB8AC3E}">
        <p14:creationId xmlns:p14="http://schemas.microsoft.com/office/powerpoint/2010/main" val="12305336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B2261-5E39-44CE-A654-8783CF768936}" type="slidenum">
              <a:rPr lang="en-US"/>
              <a:pPr/>
              <a:t>81</a:t>
            </a:fld>
            <a:endParaRPr lang="en-US"/>
          </a:p>
        </p:txBody>
      </p:sp>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084571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1C83A1-2F81-443D-A4C0-B54544F94735}" type="slidenum">
              <a:rPr lang="en-US"/>
              <a:pPr/>
              <a:t>82</a:t>
            </a:fld>
            <a:endParaRPr lang="en-US"/>
          </a:p>
        </p:txBody>
      </p:sp>
      <p:sp>
        <p:nvSpPr>
          <p:cNvPr id="610306" name="Rectangle 2"/>
          <p:cNvSpPr>
            <a:spLocks noGrp="1" noRot="1" noChangeAspect="1" noChangeArrowheads="1" noTextEdit="1"/>
          </p:cNvSpPr>
          <p:nvPr>
            <p:ph type="sldImg"/>
          </p:nvPr>
        </p:nvSpPr>
        <p:spPr>
          <a:ln/>
        </p:spPr>
      </p:sp>
      <p:sp>
        <p:nvSpPr>
          <p:cNvPr id="610307" name="Rectangle 3"/>
          <p:cNvSpPr>
            <a:spLocks noGrp="1" noChangeArrowheads="1"/>
          </p:cNvSpPr>
          <p:nvPr>
            <p:ph type="body" idx="1"/>
          </p:nvPr>
        </p:nvSpPr>
        <p:spPr/>
        <p:txBody>
          <a:bodyPr/>
          <a:lstStyle/>
          <a:p>
            <a:r>
              <a:rPr lang="en-US"/>
              <a:t>(Dan): n-1 instead of n adds</a:t>
            </a:r>
          </a:p>
        </p:txBody>
      </p:sp>
    </p:spTree>
    <p:extLst>
      <p:ext uri="{BB962C8B-B14F-4D97-AF65-F5344CB8AC3E}">
        <p14:creationId xmlns:p14="http://schemas.microsoft.com/office/powerpoint/2010/main" val="3538502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xfrm>
            <a:off x="2379663" y="534988"/>
            <a:ext cx="4756150" cy="2674937"/>
          </a:xfrm>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Here’s a straight-forward implementation of the stencil algorithm in C.</a:t>
            </a:r>
          </a:p>
          <a:p>
            <a:r>
              <a:rPr lang="en-US"/>
              <a:t>RADIUS is relative small, 15 in this example.</a:t>
            </a:r>
          </a:p>
          <a:p>
            <a:r>
              <a:rPr lang="en-US"/>
              <a:t>N is large, 16 Melements</a:t>
            </a:r>
          </a:p>
          <a:p>
            <a:endParaRPr lang="en-US"/>
          </a:p>
        </p:txBody>
      </p:sp>
      <p:sp>
        <p:nvSpPr>
          <p:cNvPr id="675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5E9866C-ED30-46CE-8C96-5854384EFFE0}" type="slidenum">
              <a:rPr lang="en-US" smtClean="0"/>
              <a:pPr/>
              <a:t>9</a:t>
            </a:fld>
            <a:endParaRPr lang="en-US"/>
          </a:p>
        </p:txBody>
      </p:sp>
    </p:spTree>
    <p:extLst>
      <p:ext uri="{BB962C8B-B14F-4D97-AF65-F5344CB8AC3E}">
        <p14:creationId xmlns:p14="http://schemas.microsoft.com/office/powerpoint/2010/main" val="4481545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48DF14-716B-44D7-9252-B95E09963910}" type="slidenum">
              <a:rPr lang="en-US"/>
              <a:pPr/>
              <a:t>83</a:t>
            </a:fld>
            <a:endParaRPr lang="en-US"/>
          </a:p>
        </p:txBody>
      </p:sp>
      <p:sp>
        <p:nvSpPr>
          <p:cNvPr id="608258" name="Rectangle 2"/>
          <p:cNvSpPr>
            <a:spLocks noGrp="1" noRot="1" noChangeAspect="1" noChangeArrowheads="1" noTextEdit="1"/>
          </p:cNvSpPr>
          <p:nvPr>
            <p:ph type="sldImg"/>
          </p:nvPr>
        </p:nvSpPr>
        <p:spPr>
          <a:ln/>
        </p:spPr>
      </p:sp>
      <p:sp>
        <p:nvSpPr>
          <p:cNvPr id="608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016350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48DF14-716B-44D7-9252-B95E09963910}" type="slidenum">
              <a:rPr lang="en-US"/>
              <a:pPr/>
              <a:t>84</a:t>
            </a:fld>
            <a:endParaRPr lang="en-US"/>
          </a:p>
        </p:txBody>
      </p:sp>
      <p:sp>
        <p:nvSpPr>
          <p:cNvPr id="608258" name="Rectangle 2"/>
          <p:cNvSpPr>
            <a:spLocks noGrp="1" noRot="1" noChangeAspect="1" noChangeArrowheads="1" noTextEdit="1"/>
          </p:cNvSpPr>
          <p:nvPr>
            <p:ph type="sldImg"/>
          </p:nvPr>
        </p:nvSpPr>
        <p:spPr>
          <a:ln/>
        </p:spPr>
      </p:sp>
      <p:sp>
        <p:nvSpPr>
          <p:cNvPr id="608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01635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xfrm>
            <a:off x="2379663" y="534988"/>
            <a:ext cx="4756150" cy="2674937"/>
          </a:xfrm>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75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5E9866C-ED30-46CE-8C96-5854384EFFE0}" type="slidenum">
              <a:rPr lang="en-US" smtClean="0"/>
              <a:pPr/>
              <a:t>10</a:t>
            </a:fld>
            <a:endParaRPr lang="en-US"/>
          </a:p>
        </p:txBody>
      </p:sp>
    </p:spTree>
    <p:extLst>
      <p:ext uri="{BB962C8B-B14F-4D97-AF65-F5344CB8AC3E}">
        <p14:creationId xmlns:p14="http://schemas.microsoft.com/office/powerpoint/2010/main" val="1424809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xfrm>
            <a:off x="2379663" y="534988"/>
            <a:ext cx="4756150" cy="2674937"/>
          </a:xfrm>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Because this is a serial implementation, note that we use a single thread to iterate </a:t>
            </a:r>
            <a:r>
              <a:rPr lang="en-US" dirty="0" err="1"/>
              <a:t>over all</a:t>
            </a:r>
            <a:r>
              <a:rPr lang="en-US" dirty="0"/>
              <a:t> output elements.</a:t>
            </a:r>
          </a:p>
        </p:txBody>
      </p:sp>
      <p:sp>
        <p:nvSpPr>
          <p:cNvPr id="675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5E9866C-ED30-46CE-8C96-5854384EFFE0}" type="slidenum">
              <a:rPr lang="en-US" smtClean="0"/>
              <a:pPr/>
              <a:t>11</a:t>
            </a:fld>
            <a:endParaRPr lang="en-US"/>
          </a:p>
        </p:txBody>
      </p:sp>
    </p:spTree>
    <p:extLst>
      <p:ext uri="{BB962C8B-B14F-4D97-AF65-F5344CB8AC3E}">
        <p14:creationId xmlns:p14="http://schemas.microsoft.com/office/powerpoint/2010/main" val="2798380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xfrm>
            <a:off x="2379663" y="534988"/>
            <a:ext cx="4756150" cy="2674937"/>
          </a:xfrm>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Because this is a serial implementation, note that we use a single thread to iterate </a:t>
            </a:r>
            <a:r>
              <a:rPr lang="en-US" dirty="0" err="1"/>
              <a:t>over all</a:t>
            </a:r>
            <a:r>
              <a:rPr lang="en-US" dirty="0"/>
              <a:t> output elements.</a:t>
            </a:r>
          </a:p>
        </p:txBody>
      </p:sp>
      <p:sp>
        <p:nvSpPr>
          <p:cNvPr id="675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5E9866C-ED30-46CE-8C96-5854384EFFE0}" type="slidenum">
              <a:rPr lang="en-US" smtClean="0"/>
              <a:pPr/>
              <a:t>12</a:t>
            </a:fld>
            <a:endParaRPr lang="en-US"/>
          </a:p>
        </p:txBody>
      </p:sp>
    </p:spTree>
    <p:extLst>
      <p:ext uri="{BB962C8B-B14F-4D97-AF65-F5344CB8AC3E}">
        <p14:creationId xmlns:p14="http://schemas.microsoft.com/office/powerpoint/2010/main" val="3204518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xfrm>
            <a:off x="2379663" y="534988"/>
            <a:ext cx="4756150" cy="2674937"/>
          </a:xfrm>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Application optimization process: we identified and parallelized</a:t>
            </a:r>
          </a:p>
          <a:p>
            <a:r>
              <a:rPr lang="en-US"/>
              <a:t>Used CUDA to expose parallelism</a:t>
            </a:r>
          </a:p>
          <a:p>
            <a:r>
              <a:rPr lang="en-US"/>
              <a:t>Used memory checking, debugging tools to get functional correctness</a:t>
            </a:r>
          </a:p>
          <a:p>
            <a:endParaRPr lang="en-US"/>
          </a:p>
          <a:p>
            <a:r>
              <a:rPr lang="en-US"/>
              <a:t>What about optimize?</a:t>
            </a:r>
          </a:p>
        </p:txBody>
      </p:sp>
      <p:sp>
        <p:nvSpPr>
          <p:cNvPr id="849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A5D9447-C365-4E98-9892-F668F1D1F362}" type="slidenum">
              <a:rPr lang="en-US" smtClean="0"/>
              <a:pPr/>
              <a:t>13</a:t>
            </a:fld>
            <a:endParaRPr lang="en-US"/>
          </a:p>
        </p:txBody>
      </p:sp>
    </p:spTree>
    <p:extLst>
      <p:ext uri="{BB962C8B-B14F-4D97-AF65-F5344CB8AC3E}">
        <p14:creationId xmlns:p14="http://schemas.microsoft.com/office/powerpoint/2010/main" val="1872624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xfrm>
            <a:off x="2379663" y="534988"/>
            <a:ext cx="4756150" cy="2674937"/>
          </a:xfrm>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This algorithm can be parallelized. Calculation of each output element is independent of others, so we can have multiple threads working in parallel. Each thread calculates a different output element value.</a:t>
            </a:r>
          </a:p>
        </p:txBody>
      </p:sp>
      <p:sp>
        <p:nvSpPr>
          <p:cNvPr id="706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A252343-916B-4FAF-86C5-587FA1446441}" type="slidenum">
              <a:rPr lang="en-US" smtClean="0"/>
              <a:pPr/>
              <a:t>14</a:t>
            </a:fld>
            <a:endParaRPr lang="en-US"/>
          </a:p>
        </p:txBody>
      </p:sp>
    </p:spTree>
    <p:extLst>
      <p:ext uri="{BB962C8B-B14F-4D97-AF65-F5344CB8AC3E}">
        <p14:creationId xmlns:p14="http://schemas.microsoft.com/office/powerpoint/2010/main" val="984414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55570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5287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72111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94393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538285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959363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83874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5162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25662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28555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971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86015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4497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870360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30758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285412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224122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iz_OneSideCod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9932672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hortExcursionCredits-Blank">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5525353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9229702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Quiz_noF">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a:lstStyle>
            <a:lvl1pPr>
              <a:defRPr>
                <a:solidFill>
                  <a:schemeClr val="accent5">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8436734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522281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7614743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38569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82780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388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6868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24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37092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9734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44671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66465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655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4700809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89184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3879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9468960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62821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2418183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55887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7321486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35191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54478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03125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38960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9818057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8228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35955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9057182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69407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09323255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806144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19641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1719490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6307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Tree>
    <p:extLst>
      <p:ext uri="{BB962C8B-B14F-4D97-AF65-F5344CB8AC3E}">
        <p14:creationId xmlns:p14="http://schemas.microsoft.com/office/powerpoint/2010/main" val="29963191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60396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0495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322915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76707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4E725018-5697-4C52-ADE9-4C1ED354D3F1}" type="slidenum">
              <a:rPr lang="en-US" altLang="en-US"/>
              <a:pPr/>
              <a:t>‹#›</a:t>
            </a:fld>
            <a:endParaRPr lang="en-US" altLang="en-US"/>
          </a:p>
        </p:txBody>
      </p:sp>
    </p:spTree>
    <p:extLst>
      <p:ext uri="{BB962C8B-B14F-4D97-AF65-F5344CB8AC3E}">
        <p14:creationId xmlns:p14="http://schemas.microsoft.com/office/powerpoint/2010/main" val="333964660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Content Placeholder 2"/>
          <p:cNvSpPr>
            <a:spLocks noGrp="1"/>
          </p:cNvSpPr>
          <p:nvPr>
            <p:ph sz="half" idx="1"/>
          </p:nvPr>
        </p:nvSpPr>
        <p:spPr>
          <a:xfrm>
            <a:off x="609600" y="1719264"/>
            <a:ext cx="10972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4000501"/>
            <a:ext cx="109728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873ECFD8-5EC6-49FD-9837-172B927B7D47}" type="slidenum">
              <a:rPr lang="en-US" altLang="en-US"/>
              <a:pPr/>
              <a:t>‹#›</a:t>
            </a:fld>
            <a:endParaRPr lang="en-US" altLang="en-US"/>
          </a:p>
        </p:txBody>
      </p:sp>
    </p:spTree>
    <p:extLst>
      <p:ext uri="{BB962C8B-B14F-4D97-AF65-F5344CB8AC3E}">
        <p14:creationId xmlns:p14="http://schemas.microsoft.com/office/powerpoint/2010/main" val="29595970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itle and Two Content (4)">
    <p:spTree>
      <p:nvGrpSpPr>
        <p:cNvPr id="1" name=""/>
        <p:cNvGrpSpPr/>
        <p:nvPr/>
      </p:nvGrpSpPr>
      <p:grpSpPr>
        <a:xfrm>
          <a:off x="0" y="0"/>
          <a:ext cx="0" cy="0"/>
          <a:chOff x="0" y="0"/>
          <a:chExt cx="0" cy="0"/>
        </a:xfrm>
      </p:grpSpPr>
      <p:sp>
        <p:nvSpPr>
          <p:cNvPr id="6" name="Content Placeholder 2"/>
          <p:cNvSpPr>
            <a:spLocks noGrp="1"/>
          </p:cNvSpPr>
          <p:nvPr>
            <p:ph idx="12"/>
          </p:nvPr>
        </p:nvSpPr>
        <p:spPr>
          <a:xfrm>
            <a:off x="610310" y="1599850"/>
            <a:ext cx="11158361" cy="2329206"/>
          </a:xfrm>
        </p:spPr>
        <p:txBody>
          <a:bodyPr/>
          <a:lstStyle>
            <a:lvl1pPr marL="342874" indent="-342874">
              <a:buSzPct val="100000"/>
              <a:buFont typeface="Wingdings" pitchFamily="2" charset="2"/>
              <a:buChar char="§"/>
              <a:defRPr/>
            </a:lvl1pPr>
            <a:lvl2pPr marL="914328" indent="-342874">
              <a:buSzPct val="90000"/>
              <a:buFont typeface="Wingdings" pitchFamily="2" charset="2"/>
              <a:buChar char="§"/>
              <a:defRPr/>
            </a:lvl2pPr>
            <a:lvl3pPr marL="1371490" indent="-282553">
              <a:buSzPct val="100000"/>
              <a:buFont typeface="Arial" pitchFamily="34" charset="0"/>
              <a:buChar char="-"/>
              <a:defRPr sz="1800"/>
            </a:lvl3pPr>
            <a:lvl4pPr marL="1774684" indent="-228581">
              <a:buFont typeface="Arial" pitchFamily="34" charset="0"/>
              <a:buChar char="-"/>
              <a:defRPr>
                <a:solidFill>
                  <a:schemeClr val="tx1"/>
                </a:solidFill>
              </a:defRPr>
            </a:lvl4pPr>
            <a:lvl5pPr marL="2117555" indent="-228581">
              <a:buSzPct val="90000"/>
              <a:buFont typeface="Arial"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10310" y="4029067"/>
            <a:ext cx="11158361" cy="2296241"/>
          </a:xfrm>
        </p:spPr>
        <p:txBody>
          <a:bodyPr/>
          <a:lstStyle>
            <a:lvl1pPr marL="342874" indent="-342874">
              <a:buSzPct val="100000"/>
              <a:buFont typeface="Wingdings" pitchFamily="2" charset="2"/>
              <a:buChar char="§"/>
              <a:defRPr/>
            </a:lvl1pPr>
            <a:lvl2pPr marL="914328" indent="-342874">
              <a:buSzPct val="90000"/>
              <a:buFont typeface="Wingdings" pitchFamily="2" charset="2"/>
              <a:buChar char="§"/>
              <a:defRPr/>
            </a:lvl2pPr>
            <a:lvl3pPr marL="1371490" indent="-282553">
              <a:buSzPct val="100000"/>
              <a:buFont typeface="Arial" pitchFamily="34" charset="0"/>
              <a:buChar char="-"/>
              <a:defRPr sz="1800"/>
            </a:lvl3pPr>
            <a:lvl4pPr marL="1774684" indent="-228581">
              <a:buFont typeface="Arial" pitchFamily="34" charset="0"/>
              <a:buChar char="-"/>
              <a:defRPr>
                <a:solidFill>
                  <a:schemeClr val="tx1"/>
                </a:solidFill>
              </a:defRPr>
            </a:lvl4pPr>
            <a:lvl5pPr marL="2117555" indent="-228581">
              <a:buSzPct val="90000"/>
              <a:buFont typeface="Arial"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369357863"/>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ext Placeholder 2"/>
          <p:cNvSpPr>
            <a:spLocks noGrp="1"/>
          </p:cNvSpPr>
          <p:nvPr>
            <p:ph type="body" sz="half" idx="1"/>
          </p:nvPr>
        </p:nvSpPr>
        <p:spPr>
          <a:xfrm>
            <a:off x="609600" y="1719264"/>
            <a:ext cx="10972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4000501"/>
            <a:ext cx="109728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866889CB-F60A-4C2A-81E8-30C53FF816FA}" type="slidenum">
              <a:rPr lang="en-US" altLang="en-US"/>
              <a:pPr/>
              <a:t>‹#›</a:t>
            </a:fld>
            <a:endParaRPr lang="en-US" altLang="en-US"/>
          </a:p>
        </p:txBody>
      </p:sp>
    </p:spTree>
    <p:extLst>
      <p:ext uri="{BB962C8B-B14F-4D97-AF65-F5344CB8AC3E}">
        <p14:creationId xmlns:p14="http://schemas.microsoft.com/office/powerpoint/2010/main" val="338128223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74C55B35-C61C-44BE-B148-85AD522827A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4094704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9341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8537088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02762228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33255333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fld id="{533C3136-38B5-49B0-B7B2-ED139F0532E2}" type="slidenum">
              <a:rPr lang="en-US" smtClean="0"/>
              <a:t>‹#›</a:t>
            </a:fld>
            <a:endParaRPr lang="en-US" dirty="0"/>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99762461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9470225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6614700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400087342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hortExcursionCredits-Blank">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64802699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a:lstStyle>
            <a:lvl1pPr>
              <a:defRPr>
                <a:solidFill>
                  <a:schemeClr val="accent5">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00973507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iz_OneSideCod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9553114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Quiz_1SideCode_referenc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933821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3530511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Tree>
    <p:extLst>
      <p:ext uri="{BB962C8B-B14F-4D97-AF65-F5344CB8AC3E}">
        <p14:creationId xmlns:p14="http://schemas.microsoft.com/office/powerpoint/2010/main" val="413398998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89056773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62410798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5075145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20193082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49534004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38928801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505950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54010041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41192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57060161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88020829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03787880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82787973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5982309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0739620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73294822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30744981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72591227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330103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1.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2.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theme" Target="../theme/theme3.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26" Type="http://schemas.openxmlformats.org/officeDocument/2006/relationships/slideLayout" Target="../slideLayouts/slideLayout95.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slideLayout" Target="../slideLayouts/slideLayout94.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29" Type="http://schemas.openxmlformats.org/officeDocument/2006/relationships/slideLayout" Target="../slideLayouts/slideLayout98.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slideLayout" Target="../slideLayouts/slideLayout93.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28" Type="http://schemas.openxmlformats.org/officeDocument/2006/relationships/slideLayout" Target="../slideLayouts/slideLayout97.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 Id="rId27" Type="http://schemas.openxmlformats.org/officeDocument/2006/relationships/slideLayout" Target="../slideLayouts/slideLayout96.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fld id="{67D2203D-769A-4D5A-AE4C-EA73FDE6A130}" type="slidenum">
              <a:rPr lang="en-US" smtClean="0"/>
              <a:t>‹#›</a:t>
            </a:fld>
            <a:endParaRPr lang="en-US"/>
          </a:p>
        </p:txBody>
      </p:sp>
      <p:sp>
        <p:nvSpPr>
          <p:cNvPr id="7" name="Rectangle 6"/>
          <p:cNvSpPr/>
          <p:nvPr userDrawn="1"/>
        </p:nvSpPr>
        <p:spPr>
          <a:xfrm>
            <a:off x="5164182" y="6656478"/>
            <a:ext cx="1570401" cy="215444"/>
          </a:xfrm>
          <a:prstGeom prst="rect">
            <a:avLst/>
          </a:prstGeom>
        </p:spPr>
        <p:txBody>
          <a:bodyPr wrap="square">
            <a:spAutoFit/>
          </a:bodyPr>
          <a:lstStyle/>
          <a:p>
            <a:r>
              <a:rPr lang="en-US" sz="800"/>
              <a:t>University of </a:t>
            </a:r>
            <a:r>
              <a:rPr lang="en-US" sz="800">
                <a:solidFill>
                  <a:srgbClr val="C00000"/>
                </a:solidFill>
              </a:rPr>
              <a:t>Wisconsin</a:t>
            </a:r>
            <a:r>
              <a:rPr lang="en-US" sz="800"/>
              <a:t>-Madison</a:t>
            </a:r>
          </a:p>
        </p:txBody>
      </p:sp>
    </p:spTree>
    <p:extLst>
      <p:ext uri="{BB962C8B-B14F-4D97-AF65-F5344CB8AC3E}">
        <p14:creationId xmlns:p14="http://schemas.microsoft.com/office/powerpoint/2010/main" val="386359482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81" r:id="rId3"/>
    <p:sldLayoutId id="2147483688" r:id="rId4"/>
    <p:sldLayoutId id="2147483689" r:id="rId5"/>
    <p:sldLayoutId id="2147483679" r:id="rId6"/>
    <p:sldLayoutId id="2147483680" r:id="rId7"/>
    <p:sldLayoutId id="2147483668" r:id="rId8"/>
    <p:sldLayoutId id="2147483669" r:id="rId9"/>
    <p:sldLayoutId id="2147483685" r:id="rId10"/>
    <p:sldLayoutId id="2147483683" r:id="rId11"/>
    <p:sldLayoutId id="2147483686" r:id="rId12"/>
    <p:sldLayoutId id="2147483684" r:id="rId13"/>
    <p:sldLayoutId id="2147483682" r:id="rId14"/>
    <p:sldLayoutId id="2147483690" r:id="rId15"/>
    <p:sldLayoutId id="2147483691" r:id="rId16"/>
    <p:sldLayoutId id="2147483670" r:id="rId17"/>
    <p:sldLayoutId id="2147483671" r:id="rId18"/>
    <p:sldLayoutId id="2147483687" r:id="rId19"/>
    <p:sldLayoutId id="2147483672" r:id="rId20"/>
    <p:sldLayoutId id="2147483673" r:id="rId21"/>
    <p:sldLayoutId id="2147483674" r:id="rId22"/>
    <p:sldLayoutId id="2147483675" r:id="rId23"/>
    <p:sldLayoutId id="2147483676" r:id="rId24"/>
    <p:sldLayoutId id="2147483740" r:id="rId25"/>
    <p:sldLayoutId id="2147483741" r:id="rId26"/>
    <p:sldLayoutId id="2147483742" r:id="rId27"/>
    <p:sldLayoutId id="2147483805" r:id="rId28"/>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27395150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p:cNvSpPr/>
          <p:nvPr userDrawn="1"/>
        </p:nvSpPr>
        <p:spPr>
          <a:xfrm>
            <a:off x="5164182" y="6656478"/>
            <a:ext cx="1570401"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University of </a:t>
            </a:r>
            <a:r>
              <a:rPr kumimoji="0" lang="en-US" sz="800" b="0" i="0" u="none" strike="noStrike" kern="1200" cap="none" spc="0" normalizeH="0" baseline="0" noProof="0" dirty="0">
                <a:ln>
                  <a:noFill/>
                </a:ln>
                <a:solidFill>
                  <a:srgbClr val="C00000"/>
                </a:solidFill>
                <a:effectLst/>
                <a:uLnTx/>
                <a:uFillTx/>
                <a:latin typeface="Calibri" panose="020F0502020204030204"/>
                <a:ea typeface="+mn-ea"/>
                <a:cs typeface="+mn-cs"/>
              </a:rPr>
              <a:t>Wisconsin</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-Madison</a:t>
            </a:r>
          </a:p>
        </p:txBody>
      </p:sp>
    </p:spTree>
    <p:extLst>
      <p:ext uri="{BB962C8B-B14F-4D97-AF65-F5344CB8AC3E}">
        <p14:creationId xmlns:p14="http://schemas.microsoft.com/office/powerpoint/2010/main" val="100777106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 id="2147483774" r:id="rId30"/>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fld id="{67D2203D-769A-4D5A-AE4C-EA73FDE6A130}" type="slidenum">
              <a:rPr lang="en-US" smtClean="0"/>
              <a:t>‹#›</a:t>
            </a:fld>
            <a:endParaRPr lang="en-US" dirty="0"/>
          </a:p>
        </p:txBody>
      </p:sp>
      <p:sp>
        <p:nvSpPr>
          <p:cNvPr id="7" name="Rectangle 6"/>
          <p:cNvSpPr/>
          <p:nvPr userDrawn="1"/>
        </p:nvSpPr>
        <p:spPr>
          <a:xfrm>
            <a:off x="5164182" y="6656478"/>
            <a:ext cx="1570401" cy="215444"/>
          </a:xfrm>
          <a:prstGeom prst="rect">
            <a:avLst/>
          </a:prstGeom>
        </p:spPr>
        <p:txBody>
          <a:bodyPr wrap="square">
            <a:spAutoFit/>
          </a:bodyPr>
          <a:lstStyle/>
          <a:p>
            <a:r>
              <a:rPr lang="en-US" sz="800" dirty="0"/>
              <a:t>University of </a:t>
            </a:r>
            <a:r>
              <a:rPr lang="en-US" sz="800" dirty="0">
                <a:solidFill>
                  <a:srgbClr val="C00000"/>
                </a:solidFill>
              </a:rPr>
              <a:t>Wisconsin</a:t>
            </a:r>
            <a:r>
              <a:rPr lang="en-US" sz="800" dirty="0"/>
              <a:t>-Madison</a:t>
            </a:r>
          </a:p>
        </p:txBody>
      </p:sp>
    </p:spTree>
    <p:extLst>
      <p:ext uri="{BB962C8B-B14F-4D97-AF65-F5344CB8AC3E}">
        <p14:creationId xmlns:p14="http://schemas.microsoft.com/office/powerpoint/2010/main" val="98822535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3" r:id="rId18"/>
    <p:sldLayoutId id="2147483794" r:id="rId19"/>
    <p:sldLayoutId id="2147483795" r:id="rId20"/>
    <p:sldLayoutId id="2147483796" r:id="rId21"/>
    <p:sldLayoutId id="2147483797" r:id="rId22"/>
    <p:sldLayoutId id="2147483798" r:id="rId23"/>
    <p:sldLayoutId id="2147483799" r:id="rId24"/>
    <p:sldLayoutId id="2147483800" r:id="rId25"/>
    <p:sldLayoutId id="2147483801" r:id="rId26"/>
    <p:sldLayoutId id="2147483802" r:id="rId27"/>
    <p:sldLayoutId id="2147483803" r:id="rId28"/>
    <p:sldLayoutId id="2147483804" r:id="rId29"/>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hyperlink" Target="https://developer.nvidia.com/blog/migrating-nvidia-nsight-tools-nvvp-nvprof/" TargetMode="External"/><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hyperlink" Target="https://uwmadison.box.com/s/oboe3t95di8rne0g002ydj8tpd0pwwkt"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www.amazon.com/ZXUY-Measurement-Also-Centimetre-Reverse/dp/B008U4E7RU" TargetMode="External"/><Relationship Id="rId2" Type="http://schemas.openxmlformats.org/officeDocument/2006/relationships/image" Target="../media/image20.png"/><Relationship Id="rId1" Type="http://schemas.openxmlformats.org/officeDocument/2006/relationships/slideLayout" Target="../slideLayouts/slideLayout18.xml"/><Relationship Id="rId4" Type="http://schemas.openxmlformats.org/officeDocument/2006/relationships/image" Target="../media/image17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1.bin"/><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uwmadison.box.com/s/q94x9hk4hsp69s7b6agin5ie19v5y3nb"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ME759</a:t>
            </a:r>
            <a:br>
              <a:rPr lang="en-US" dirty="0"/>
            </a:br>
            <a:r>
              <a:rPr lang="en-US" sz="2400" dirty="0"/>
              <a:t>High Performance Computing for Applications in Engineering</a:t>
            </a:r>
            <a:br>
              <a:rPr lang="en-US" sz="2400" dirty="0"/>
            </a:br>
            <a:br>
              <a:rPr lang="en-US" sz="2400" dirty="0"/>
            </a:br>
            <a:r>
              <a:rPr lang="en-US" sz="2400" dirty="0"/>
              <a:t>[Spring 2021]</a:t>
            </a:r>
            <a:br>
              <a:rPr lang="en-US" sz="2400" dirty="0"/>
            </a:br>
            <a:endParaRPr lang="en-US" sz="2400" dirty="0"/>
          </a:p>
        </p:txBody>
      </p:sp>
      <p:sp>
        <p:nvSpPr>
          <p:cNvPr id="5" name="Subtitle 4"/>
          <p:cNvSpPr>
            <a:spLocks noGrp="1"/>
          </p:cNvSpPr>
          <p:nvPr>
            <p:ph type="subTitle" idx="1"/>
          </p:nvPr>
        </p:nvSpPr>
        <p:spPr/>
        <p:txBody>
          <a:bodyPr>
            <a:normAutofit/>
          </a:bodyPr>
          <a:lstStyle/>
          <a:p>
            <a:endParaRPr lang="en-US" dirty="0"/>
          </a:p>
          <a:p>
            <a:r>
              <a:rPr lang="en-US" dirty="0"/>
              <a:t>Lecture 14</a:t>
            </a:r>
          </a:p>
          <a:p>
            <a:r>
              <a:rPr lang="en-US"/>
              <a:t>02/24/2021</a:t>
            </a:r>
            <a:endParaRPr lang="en-US" dirty="0"/>
          </a:p>
          <a:p>
            <a:endParaRPr lang="en-US" dirty="0"/>
          </a:p>
        </p:txBody>
      </p:sp>
      <p:sp>
        <p:nvSpPr>
          <p:cNvPr id="4" name="Slide Number Placeholder 3"/>
          <p:cNvSpPr>
            <a:spLocks noGrp="1"/>
          </p:cNvSpPr>
          <p:nvPr>
            <p:ph type="sldNum" sz="quarter" idx="12"/>
          </p:nvPr>
        </p:nvSpPr>
        <p:spPr/>
        <p:txBody>
          <a:bodyPr/>
          <a:lstStyle/>
          <a:p>
            <a:fld id="{533C3136-38B5-49B0-B7B2-ED139F0532E2}" type="slidenum">
              <a:rPr lang="en-US" smtClean="0"/>
              <a:t>1</a:t>
            </a:fld>
            <a:endParaRPr lang="en-US"/>
          </a:p>
        </p:txBody>
      </p:sp>
      <p:sp>
        <p:nvSpPr>
          <p:cNvPr id="6" name="Rectangle 5"/>
          <p:cNvSpPr>
            <a:spLocks noChangeArrowheads="1"/>
          </p:cNvSpPr>
          <p:nvPr/>
        </p:nvSpPr>
        <p:spPr bwMode="auto">
          <a:xfrm>
            <a:off x="0" y="6581001"/>
            <a:ext cx="861133" cy="276999"/>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en-US" sz="600" dirty="0">
                <a:latin typeface="Tahoma" pitchFamily="34" charset="0"/>
              </a:rPr>
              <a:t>Dan Negrut, 2021</a:t>
            </a:r>
            <a:br>
              <a:rPr lang="en-US" sz="600" dirty="0">
                <a:latin typeface="Tahoma" pitchFamily="34" charset="0"/>
              </a:rPr>
            </a:br>
            <a:r>
              <a:rPr lang="en-US" sz="600" dirty="0">
                <a:latin typeface="Tahoma" pitchFamily="34" charset="0"/>
              </a:rPr>
              <a:t>ME759 UW-Madison</a:t>
            </a:r>
          </a:p>
        </p:txBody>
      </p:sp>
    </p:spTree>
    <p:extLst>
      <p:ext uri="{BB962C8B-B14F-4D97-AF65-F5344CB8AC3E}">
        <p14:creationId xmlns:p14="http://schemas.microsoft.com/office/powerpoint/2010/main" val="336034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Serial Implementation</a:t>
            </a:r>
          </a:p>
        </p:txBody>
      </p:sp>
      <p:sp>
        <p:nvSpPr>
          <p:cNvPr id="2" name="Slide Number Placeholder 1"/>
          <p:cNvSpPr>
            <a:spLocks noGrp="1"/>
          </p:cNvSpPr>
          <p:nvPr>
            <p:ph type="sldNum" sz="quarter" idx="12"/>
          </p:nvPr>
        </p:nvSpPr>
        <p:spPr>
          <a:prstGeom prst="rect">
            <a:avLst/>
          </a:prstGeom>
        </p:spPr>
        <p:txBody>
          <a:bodyPr/>
          <a:lstStyle/>
          <a:p>
            <a:pPr>
              <a:defRPr/>
            </a:pPr>
            <a:fld id="{529A9453-F63C-423E-9485-13332DCFD062}" type="slidenum">
              <a:rPr lang="en-US"/>
              <a:pPr>
                <a:defRPr/>
              </a:pPr>
              <a:t>10</a:t>
            </a:fld>
            <a:endParaRPr lang="en-US"/>
          </a:p>
        </p:txBody>
      </p:sp>
      <p:cxnSp>
        <p:nvCxnSpPr>
          <p:cNvPr id="12" name="Straight Connector 11"/>
          <p:cNvCxnSpPr/>
          <p:nvPr/>
        </p:nvCxnSpPr>
        <p:spPr>
          <a:xfrm>
            <a:off x="6096000" y="1981201"/>
            <a:ext cx="0" cy="3697109"/>
          </a:xfrm>
          <a:prstGeom prst="line">
            <a:avLst/>
          </a:prstGeom>
          <a:noFill/>
          <a:ln w="9525" cap="flat" cmpd="sng" algn="ctr">
            <a:solidFill>
              <a:srgbClr val="FF9933">
                <a:lumMod val="40000"/>
                <a:lumOff val="60000"/>
              </a:srgbClr>
            </a:solidFill>
            <a:prstDash val="solid"/>
          </a:ln>
          <a:effectLst/>
        </p:spPr>
      </p:cxnSp>
      <p:sp>
        <p:nvSpPr>
          <p:cNvPr id="9" name="Rectangle 8"/>
          <p:cNvSpPr/>
          <p:nvPr/>
        </p:nvSpPr>
        <p:spPr>
          <a:xfrm>
            <a:off x="0" y="6627168"/>
            <a:ext cx="1128835" cy="230832"/>
          </a:xfrm>
          <a:prstGeom prst="rect">
            <a:avLst/>
          </a:prstGeom>
        </p:spPr>
        <p:txBody>
          <a:bodyPr wrap="none">
            <a:spAutoFit/>
          </a:bodyPr>
          <a:lstStyle/>
          <a:p>
            <a:r>
              <a:rPr lang="en-US" sz="900" dirty="0">
                <a:latin typeface="+mj-lt"/>
              </a:rPr>
              <a:t>NVIDIA [S. Satoor]</a:t>
            </a:r>
            <a:r>
              <a:rPr lang="en-US" sz="900" dirty="0">
                <a:latin typeface="+mj-lt"/>
                <a:cs typeface="Calibri"/>
              </a:rPr>
              <a:t>→</a:t>
            </a:r>
            <a:endParaRPr lang="en-US" sz="900" dirty="0">
              <a:latin typeface="+mj-lt"/>
            </a:endParaRPr>
          </a:p>
        </p:txBody>
      </p:sp>
      <p:sp>
        <p:nvSpPr>
          <p:cNvPr id="3" name="Content Placeholder 2">
            <a:extLst>
              <a:ext uri="{FF2B5EF4-FFF2-40B4-BE49-F238E27FC236}">
                <a16:creationId xmlns:a16="http://schemas.microsoft.com/office/drawing/2014/main" id="{3BE5640C-A405-4E1B-95BC-9891258CE2A6}"/>
              </a:ext>
            </a:extLst>
          </p:cNvPr>
          <p:cNvSpPr txBox="1">
            <a:spLocks/>
          </p:cNvSpPr>
          <p:nvPr/>
        </p:nvSpPr>
        <p:spPr bwMode="auto">
          <a:xfrm>
            <a:off x="1071801" y="1805982"/>
            <a:ext cx="9758592" cy="3697288"/>
          </a:xfrm>
          <a:prstGeom prst="rect">
            <a:avLst/>
          </a:prstGeom>
          <a:solidFill>
            <a:schemeClr val="bg1">
              <a:lumMod val="95000"/>
            </a:schemeClr>
          </a:solidFill>
          <a:ln w="9525">
            <a:solidFill>
              <a:srgbClr val="FF9933">
                <a:lumMod val="40000"/>
                <a:lumOff val="60000"/>
              </a:srgbClr>
            </a:solidFill>
            <a:miter lim="800000"/>
            <a:headEnd/>
            <a:tailEnd/>
          </a:ln>
          <a:effectLst/>
        </p:spPr>
        <p:txBody>
          <a:bodyPr vert="horz" lIns="91440" tIns="45720" rIns="91440" bIns="45720" numCol="2" spcCol="45720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defRPr/>
            </a:pPr>
            <a:endParaRPr lang="en-US" sz="1200" b="1" kern="0" dirty="0">
              <a:solidFill>
                <a:srgbClr val="33CCCC"/>
              </a:solidFill>
              <a:latin typeface="Consolas" pitchFamily="49" charset="0"/>
              <a:ea typeface="Tahoma" pitchFamily="34" charset="0"/>
              <a:cs typeface="Consolas" pitchFamily="49" charset="0"/>
            </a:endParaRPr>
          </a:p>
          <a:p>
            <a:pPr marL="0" indent="0">
              <a:lnSpc>
                <a:spcPct val="100000"/>
              </a:lnSpc>
              <a:spcBef>
                <a:spcPts val="0"/>
              </a:spcBef>
              <a:buFont typeface="Arial" panose="020B0604020202020204" pitchFamily="34" charset="0"/>
              <a:buNone/>
              <a:defRPr/>
            </a:pPr>
            <a:endParaRPr lang="en-US" sz="1200" b="1" dirty="0">
              <a:solidFill>
                <a:srgbClr val="33CCCC"/>
              </a:solidFill>
              <a:latin typeface="Consolas" pitchFamily="49" charset="0"/>
              <a:ea typeface="Tahoma" pitchFamily="34" charset="0"/>
              <a:cs typeface="Consolas" pitchFamily="49" charset="0"/>
            </a:endParaRPr>
          </a:p>
          <a:p>
            <a:pPr marL="0" indent="0">
              <a:lnSpc>
                <a:spcPct val="100000"/>
              </a:lnSpc>
              <a:spcBef>
                <a:spcPts val="0"/>
              </a:spcBef>
              <a:buFont typeface="Arial" panose="020B0604020202020204" pitchFamily="34" charset="0"/>
              <a:buNone/>
              <a:defRPr/>
            </a:pPr>
            <a:r>
              <a:rPr lang="en-US" sz="1200" b="1" kern="0" dirty="0">
                <a:solidFill>
                  <a:srgbClr val="0070C0"/>
                </a:solidFill>
                <a:latin typeface="Consolas"/>
                <a:ea typeface="Tahoma"/>
                <a:cs typeface="Consolas" pitchFamily="49" charset="0"/>
              </a:rPr>
              <a:t>int </a:t>
            </a:r>
            <a:r>
              <a:rPr lang="en-US" sz="1200" b="1" kern="0" dirty="0">
                <a:solidFill>
                  <a:schemeClr val="accent6">
                    <a:lumMod val="50000"/>
                  </a:schemeClr>
                </a:solidFill>
                <a:latin typeface="Consolas"/>
                <a:ea typeface="Tahoma"/>
                <a:cs typeface="Consolas" pitchFamily="49" charset="0"/>
              </a:rPr>
              <a:t>main</a:t>
            </a:r>
            <a:r>
              <a:rPr lang="en-US" sz="1200" b="1" kern="0" dirty="0">
                <a:latin typeface="Consolas"/>
                <a:ea typeface="Tahoma"/>
                <a:cs typeface="Consolas" pitchFamily="49" charset="0"/>
              </a:rPr>
              <a:t>() {</a:t>
            </a:r>
          </a:p>
          <a:p>
            <a:pPr marL="0" indent="0">
              <a:lnSpc>
                <a:spcPct val="100000"/>
              </a:lnSpc>
              <a:spcBef>
                <a:spcPts val="0"/>
              </a:spcBef>
              <a:buFont typeface="Arial" panose="020B0604020202020204" pitchFamily="34" charset="0"/>
              <a:buNone/>
              <a:defRPr/>
            </a:pPr>
            <a:endParaRPr lang="en-US" sz="1200" b="1" kern="0" dirty="0">
              <a:latin typeface="Consolas"/>
              <a:ea typeface="Tahoma"/>
              <a:cs typeface="Consolas" pitchFamily="49" charset="0"/>
            </a:endParaRP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chemeClr val="bg1">
                    <a:lumMod val="50000"/>
                  </a:schemeClr>
                </a:solidFill>
                <a:latin typeface="Consolas"/>
                <a:ea typeface="Tahoma"/>
                <a:cs typeface="Consolas" pitchFamily="49" charset="0"/>
              </a:rPr>
              <a:t>// allocate resources</a:t>
            </a:r>
            <a:endParaRPr lang="en-US" dirty="0">
              <a:solidFill>
                <a:schemeClr val="bg1">
                  <a:lumMod val="50000"/>
                </a:schemeClr>
              </a:solidFill>
              <a:latin typeface="Consolas"/>
              <a:ea typeface="Tahoma"/>
            </a:endParaRP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rgbClr val="0070C0"/>
                </a:solidFill>
                <a:latin typeface="Consolas"/>
                <a:ea typeface="Tahoma"/>
                <a:cs typeface="Consolas" pitchFamily="49" charset="0"/>
              </a:rPr>
              <a:t>float </a:t>
            </a:r>
            <a:r>
              <a:rPr lang="en-US" sz="1200" b="1" kern="0" dirty="0">
                <a:latin typeface="Consolas"/>
                <a:ea typeface="Tahoma"/>
                <a:cs typeface="Consolas" pitchFamily="49" charset="0"/>
              </a:rPr>
              <a:t>*weights = new </a:t>
            </a:r>
            <a:r>
              <a:rPr lang="en-US" sz="1200" b="1" kern="0" dirty="0">
                <a:solidFill>
                  <a:srgbClr val="0070C0"/>
                </a:solidFill>
                <a:latin typeface="Consolas"/>
                <a:ea typeface="Tahoma"/>
                <a:cs typeface="Consolas" pitchFamily="49" charset="0"/>
              </a:rPr>
              <a:t>float</a:t>
            </a:r>
            <a:r>
              <a:rPr lang="en-US" sz="1200" b="1" kern="0" dirty="0">
                <a:latin typeface="Consolas"/>
                <a:ea typeface="Tahoma"/>
                <a:cs typeface="Consolas" pitchFamily="49" charset="0"/>
              </a:rPr>
              <a:t>[</a:t>
            </a:r>
            <a:r>
              <a:rPr lang="en-US" sz="1200" b="1" kern="0" dirty="0">
                <a:solidFill>
                  <a:srgbClr val="7030A0"/>
                </a:solidFill>
                <a:latin typeface="Consolas"/>
                <a:ea typeface="Tahoma"/>
                <a:cs typeface="Consolas" pitchFamily="49" charset="0"/>
              </a:rPr>
              <a:t>2</a:t>
            </a:r>
            <a:r>
              <a:rPr lang="en-US" sz="1200" b="1" kern="0" dirty="0">
                <a:latin typeface="Consolas"/>
                <a:ea typeface="Tahoma"/>
                <a:cs typeface="Consolas" pitchFamily="49" charset="0"/>
              </a:rPr>
              <a:t> * RADIUS + </a:t>
            </a:r>
            <a:r>
              <a:rPr lang="en-US" sz="1200" b="1" kern="0" dirty="0">
                <a:solidFill>
                  <a:srgbClr val="7030A0"/>
                </a:solidFill>
                <a:latin typeface="Consolas"/>
                <a:ea typeface="Tahoma"/>
                <a:cs typeface="Consolas" pitchFamily="49" charset="0"/>
              </a:rPr>
              <a:t>1</a:t>
            </a:r>
            <a:r>
              <a:rPr lang="en-US" sz="1200" b="1" kern="0" dirty="0">
                <a:latin typeface="Consolas"/>
                <a:ea typeface="Tahoma"/>
                <a:cs typeface="Consolas" pitchFamily="49" charset="0"/>
              </a:rPr>
              <a:t>];</a:t>
            </a: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rgbClr val="000000"/>
                </a:solidFill>
                <a:latin typeface="Consolas"/>
                <a:ea typeface="Tahoma"/>
                <a:cs typeface="Consolas" pitchFamily="49" charset="0"/>
              </a:rPr>
              <a:t> </a:t>
            </a:r>
            <a:r>
              <a:rPr lang="en-US" sz="1200" b="1" kern="0" dirty="0">
                <a:solidFill>
                  <a:srgbClr val="0070C0"/>
                </a:solidFill>
                <a:latin typeface="Consolas"/>
                <a:ea typeface="Tahoma"/>
                <a:cs typeface="Consolas" pitchFamily="49" charset="0"/>
              </a:rPr>
              <a:t>float </a:t>
            </a:r>
            <a:r>
              <a:rPr lang="en-US" sz="1200" b="1" kern="0" dirty="0">
                <a:latin typeface="Consolas"/>
                <a:ea typeface="Tahoma"/>
                <a:cs typeface="Consolas" pitchFamily="49" charset="0"/>
              </a:rPr>
              <a:t>*in = </a:t>
            </a:r>
            <a:r>
              <a:rPr lang="en-US" sz="1200" b="1" kern="0" dirty="0">
                <a:solidFill>
                  <a:srgbClr val="C00000"/>
                </a:solidFill>
                <a:latin typeface="Consolas"/>
                <a:ea typeface="Tahoma"/>
                <a:cs typeface="Consolas" pitchFamily="49" charset="0"/>
              </a:rPr>
              <a:t>new</a:t>
            </a:r>
            <a:r>
              <a:rPr lang="en-US" sz="1200" b="1" kern="0" dirty="0">
                <a:latin typeface="Consolas"/>
                <a:ea typeface="Tahoma"/>
                <a:cs typeface="Consolas" pitchFamily="49" charset="0"/>
              </a:rPr>
              <a:t> </a:t>
            </a:r>
            <a:r>
              <a:rPr lang="en-US" sz="1200" b="1" kern="0" dirty="0">
                <a:solidFill>
                  <a:srgbClr val="0070C0"/>
                </a:solidFill>
                <a:latin typeface="Consolas"/>
                <a:ea typeface="Tahoma"/>
                <a:cs typeface="Consolas" pitchFamily="49" charset="0"/>
              </a:rPr>
              <a:t>float</a:t>
            </a:r>
            <a:r>
              <a:rPr lang="en-US" sz="1200" b="1" kern="0" dirty="0">
                <a:latin typeface="Consolas"/>
                <a:ea typeface="Tahoma"/>
                <a:cs typeface="Consolas" pitchFamily="49" charset="0"/>
              </a:rPr>
              <a:t>[N];</a:t>
            </a:r>
            <a:endParaRPr lang="en-US" sz="1200" b="1" kern="0" dirty="0">
              <a:latin typeface="Consolas"/>
              <a:ea typeface="Tahoma"/>
            </a:endParaRP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rgbClr val="0070C0"/>
                </a:solidFill>
                <a:latin typeface="Consolas"/>
                <a:ea typeface="Tahoma"/>
                <a:cs typeface="Consolas" pitchFamily="49" charset="0"/>
              </a:rPr>
              <a:t>float </a:t>
            </a:r>
            <a:r>
              <a:rPr lang="en-US" sz="1200" b="1" kern="0" dirty="0">
                <a:latin typeface="Consolas"/>
                <a:ea typeface="Tahoma"/>
                <a:cs typeface="Consolas" pitchFamily="49" charset="0"/>
              </a:rPr>
              <a:t>*out= </a:t>
            </a:r>
            <a:r>
              <a:rPr lang="en-US" sz="1200" b="1" kern="0" dirty="0">
                <a:solidFill>
                  <a:srgbClr val="C00000"/>
                </a:solidFill>
                <a:latin typeface="Consolas"/>
                <a:ea typeface="Tahoma"/>
                <a:cs typeface="Consolas" pitchFamily="49" charset="0"/>
              </a:rPr>
              <a:t>new </a:t>
            </a:r>
            <a:r>
              <a:rPr lang="en-US" sz="1200" b="1" kern="0" dirty="0">
                <a:solidFill>
                  <a:srgbClr val="0070C0"/>
                </a:solidFill>
                <a:latin typeface="Consolas"/>
                <a:ea typeface="Tahoma"/>
                <a:cs typeface="Consolas" pitchFamily="49" charset="0"/>
              </a:rPr>
              <a:t>float</a:t>
            </a:r>
            <a:r>
              <a:rPr lang="en-US" sz="1200" b="1" kern="0" dirty="0">
                <a:latin typeface="Consolas"/>
                <a:ea typeface="Tahoma"/>
                <a:cs typeface="Consolas" pitchFamily="49" charset="0"/>
              </a:rPr>
              <a:t>[N];</a:t>
            </a:r>
            <a:endParaRPr lang="en-US" sz="1200" b="1" kern="0" dirty="0">
              <a:latin typeface="Consolas" pitchFamily="49" charset="0"/>
              <a:ea typeface="Tahoma" pitchFamily="34" charset="0"/>
              <a:cs typeface="Consolas" pitchFamily="49" charset="0"/>
            </a:endParaRPr>
          </a:p>
          <a:p>
            <a:pPr marL="0" indent="0">
              <a:lnSpc>
                <a:spcPct val="100000"/>
              </a:lnSpc>
              <a:spcBef>
                <a:spcPts val="0"/>
              </a:spcBef>
              <a:buFont typeface="Arial" panose="020B0604020202020204" pitchFamily="34" charset="0"/>
              <a:buNone/>
              <a:defRPr/>
            </a:pPr>
            <a:endParaRPr lang="en-US" sz="1200" b="1" kern="0" dirty="0">
              <a:solidFill>
                <a:sysClr val="windowText" lastClr="000000"/>
              </a:solidFill>
              <a:latin typeface="Consolas"/>
              <a:ea typeface="Tahoma"/>
              <a:cs typeface="Consolas" pitchFamily="49" charset="0"/>
            </a:endParaRPr>
          </a:p>
          <a:p>
            <a:pPr marL="0" indent="0">
              <a:lnSpc>
                <a:spcPct val="100000"/>
              </a:lnSpc>
              <a:spcBef>
                <a:spcPts val="0"/>
              </a:spcBef>
              <a:buNone/>
              <a:defRPr/>
            </a:pPr>
            <a:r>
              <a:rPr lang="en-US" sz="1200" b="1" kern="0" dirty="0">
                <a:latin typeface="Consolas"/>
                <a:ea typeface="Tahoma"/>
                <a:cs typeface="Consolas" pitchFamily="49" charset="0"/>
              </a:rPr>
              <a:t>  </a:t>
            </a:r>
            <a:r>
              <a:rPr lang="en-US" sz="1200" b="1" kern="0" dirty="0" err="1">
                <a:solidFill>
                  <a:schemeClr val="accent6">
                    <a:lumMod val="50000"/>
                  </a:schemeClr>
                </a:solidFill>
                <a:latin typeface="Consolas"/>
                <a:ea typeface="Tahoma"/>
                <a:cs typeface="Consolas" pitchFamily="49" charset="0"/>
              </a:rPr>
              <a:t>initializeWeights</a:t>
            </a:r>
            <a:r>
              <a:rPr lang="en-US" sz="1200" b="1" kern="0" dirty="0">
                <a:latin typeface="Consolas"/>
                <a:ea typeface="Tahoma"/>
                <a:cs typeface="Consolas" pitchFamily="49" charset="0"/>
              </a:rPr>
              <a:t>(weights, RADIUS);</a:t>
            </a:r>
          </a:p>
          <a:p>
            <a:pPr marL="0" indent="0">
              <a:lnSpc>
                <a:spcPct val="100000"/>
              </a:lnSpc>
              <a:spcBef>
                <a:spcPts val="0"/>
              </a:spcBef>
              <a:buNone/>
              <a:defRPr/>
            </a:pPr>
            <a:r>
              <a:rPr lang="en-US" sz="1200" b="1" kern="0" dirty="0">
                <a:latin typeface="Consolas"/>
                <a:ea typeface="Tahoma"/>
                <a:cs typeface="Consolas" pitchFamily="49" charset="0"/>
              </a:rPr>
              <a:t>  </a:t>
            </a:r>
            <a:r>
              <a:rPr lang="en-US" sz="1200" b="1" kern="0" dirty="0" err="1">
                <a:solidFill>
                  <a:schemeClr val="accent6">
                    <a:lumMod val="50000"/>
                  </a:schemeClr>
                </a:solidFill>
                <a:latin typeface="Consolas"/>
                <a:ea typeface="Tahoma"/>
                <a:cs typeface="Consolas" pitchFamily="49" charset="0"/>
              </a:rPr>
              <a:t>initializeArray</a:t>
            </a:r>
            <a:r>
              <a:rPr lang="en-US" sz="1200" b="1" kern="0" dirty="0">
                <a:latin typeface="Consolas"/>
                <a:ea typeface="Tahoma"/>
                <a:cs typeface="Consolas" pitchFamily="49" charset="0"/>
              </a:rPr>
              <a:t>(in, N);</a:t>
            </a:r>
          </a:p>
          <a:p>
            <a:pPr marL="0" indent="0">
              <a:lnSpc>
                <a:spcPct val="100000"/>
              </a:lnSpc>
              <a:spcBef>
                <a:spcPts val="0"/>
              </a:spcBef>
              <a:buFont typeface="Arial" panose="020B0604020202020204" pitchFamily="34" charset="0"/>
              <a:buNone/>
              <a:defRPr/>
            </a:pPr>
            <a:endParaRPr lang="en-US" sz="1200" b="1" kern="0" dirty="0">
              <a:solidFill>
                <a:sysClr val="windowText" lastClr="000000"/>
              </a:solidFill>
              <a:latin typeface="Consolas" pitchFamily="49" charset="0"/>
              <a:ea typeface="Tahoma" pitchFamily="34" charset="0"/>
              <a:cs typeface="Consolas" pitchFamily="49" charset="0"/>
            </a:endParaRP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chemeClr val="accent6">
                    <a:lumMod val="50000"/>
                  </a:schemeClr>
                </a:solidFill>
                <a:latin typeface="Consolas"/>
                <a:ea typeface="Tahoma"/>
                <a:cs typeface="Consolas" pitchFamily="49" charset="0"/>
              </a:rPr>
              <a:t>applyStencil1D</a:t>
            </a:r>
            <a:r>
              <a:rPr lang="en-US" sz="1200" b="1" kern="0" dirty="0">
                <a:latin typeface="Consolas"/>
                <a:ea typeface="Tahoma"/>
                <a:cs typeface="Consolas" pitchFamily="49" charset="0"/>
              </a:rPr>
              <a:t>(RADIUS, N-RADIUS, weights, in, out);</a:t>
            </a:r>
          </a:p>
          <a:p>
            <a:pPr marL="0" indent="0">
              <a:lnSpc>
                <a:spcPct val="100000"/>
              </a:lnSpc>
              <a:spcBef>
                <a:spcPts val="0"/>
              </a:spcBef>
              <a:buFont typeface="Arial" panose="020B0604020202020204" pitchFamily="34" charset="0"/>
              <a:buNone/>
              <a:defRPr/>
            </a:pPr>
            <a:r>
              <a:rPr lang="en-US" sz="1200" b="1" kern="0" dirty="0">
                <a:solidFill>
                  <a:sysClr val="windowText" lastClr="000000"/>
                </a:solidFill>
                <a:latin typeface="Consolas" pitchFamily="49" charset="0"/>
                <a:ea typeface="Tahoma" pitchFamily="34" charset="0"/>
                <a:cs typeface="Consolas" pitchFamily="49" charset="0"/>
              </a:rPr>
              <a:t>  </a:t>
            </a: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chemeClr val="bg1">
                    <a:lumMod val="50000"/>
                  </a:schemeClr>
                </a:solidFill>
                <a:latin typeface="Consolas"/>
                <a:ea typeface="Tahoma"/>
                <a:cs typeface="Consolas" pitchFamily="49" charset="0"/>
              </a:rPr>
              <a:t>// free resources</a:t>
            </a: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rgbClr val="C00000"/>
                </a:solidFill>
                <a:latin typeface="Consolas"/>
                <a:ea typeface="Tahoma"/>
                <a:cs typeface="Consolas" pitchFamily="49" charset="0"/>
              </a:rPr>
              <a:t>delete[]</a:t>
            </a:r>
            <a:r>
              <a:rPr lang="en-US" sz="1200" b="1" kern="0" dirty="0">
                <a:latin typeface="Consolas"/>
                <a:ea typeface="Tahoma"/>
                <a:cs typeface="Consolas" pitchFamily="49" charset="0"/>
              </a:rPr>
              <a:t> weights; </a:t>
            </a:r>
            <a:r>
              <a:rPr lang="en-US" sz="1200" b="1" kern="0" dirty="0">
                <a:solidFill>
                  <a:srgbClr val="C00000"/>
                </a:solidFill>
                <a:latin typeface="Consolas"/>
                <a:ea typeface="Tahoma"/>
                <a:cs typeface="Consolas" pitchFamily="49" charset="0"/>
              </a:rPr>
              <a:t>delete[]</a:t>
            </a:r>
            <a:r>
              <a:rPr lang="en-US" sz="1200" b="1" kern="0" dirty="0">
                <a:latin typeface="Consolas"/>
                <a:ea typeface="Tahoma"/>
                <a:cs typeface="Consolas" pitchFamily="49" charset="0"/>
              </a:rPr>
              <a:t> in; </a:t>
            </a:r>
            <a:r>
              <a:rPr lang="en-US" sz="1200" b="1" kern="0" dirty="0">
                <a:solidFill>
                  <a:srgbClr val="C00000"/>
                </a:solidFill>
                <a:latin typeface="Consolas"/>
                <a:ea typeface="Tahoma"/>
                <a:cs typeface="Consolas" pitchFamily="49" charset="0"/>
              </a:rPr>
              <a:t>delete[]</a:t>
            </a:r>
            <a:r>
              <a:rPr lang="en-US" sz="1200" b="1" kern="0" dirty="0">
                <a:latin typeface="Consolas"/>
                <a:ea typeface="Tahoma"/>
                <a:cs typeface="Consolas" pitchFamily="49" charset="0"/>
              </a:rPr>
              <a:t> out;</a:t>
            </a:r>
          </a:p>
          <a:p>
            <a:pPr marL="0" indent="0">
              <a:lnSpc>
                <a:spcPct val="100000"/>
              </a:lnSpc>
              <a:spcBef>
                <a:spcPts val="0"/>
              </a:spcBef>
              <a:buFont typeface="Arial" panose="020B0604020202020204" pitchFamily="34" charset="0"/>
              <a:buNone/>
              <a:defRPr/>
            </a:pPr>
            <a:r>
              <a:rPr lang="en-US" sz="1200" b="1" kern="0" dirty="0">
                <a:solidFill>
                  <a:sysClr val="windowText" lastClr="000000"/>
                </a:solidFill>
                <a:latin typeface="Consolas" pitchFamily="49" charset="0"/>
                <a:ea typeface="Tahoma" pitchFamily="34" charset="0"/>
                <a:cs typeface="Consolas" pitchFamily="49" charset="0"/>
              </a:rPr>
              <a:t>}</a:t>
            </a:r>
          </a:p>
          <a:p>
            <a:pPr marL="0" indent="0">
              <a:lnSpc>
                <a:spcPct val="100000"/>
              </a:lnSpc>
              <a:spcBef>
                <a:spcPts val="0"/>
              </a:spcBef>
              <a:buFont typeface="Arial" panose="020B0604020202020204" pitchFamily="34" charset="0"/>
              <a:buNone/>
              <a:defRPr/>
            </a:pPr>
            <a:endParaRPr lang="en-US" sz="1400" b="1" kern="0" dirty="0">
              <a:solidFill>
                <a:sysClr val="windowText" lastClr="000000"/>
              </a:solidFill>
              <a:latin typeface="Tahoma" pitchFamily="34" charset="0"/>
              <a:ea typeface="Tahoma" pitchFamily="34" charset="0"/>
              <a:cs typeface="Tahoma" pitchFamily="34" charset="0"/>
            </a:endParaRPr>
          </a:p>
          <a:p>
            <a:pPr marL="0" indent="0">
              <a:lnSpc>
                <a:spcPct val="100000"/>
              </a:lnSpc>
              <a:spcBef>
                <a:spcPts val="0"/>
              </a:spcBef>
              <a:buFont typeface="Arial" panose="020B0604020202020204" pitchFamily="34" charset="0"/>
              <a:buNone/>
              <a:defRPr/>
            </a:pPr>
            <a:endParaRPr lang="en-US" sz="1400" b="1" kern="0" dirty="0">
              <a:solidFill>
                <a:srgbClr val="33CCCC"/>
              </a:solidFill>
              <a:latin typeface="Tahoma" pitchFamily="34" charset="0"/>
              <a:ea typeface="Tahoma" pitchFamily="34" charset="0"/>
              <a:cs typeface="Tahoma" pitchFamily="34" charset="0"/>
            </a:endParaRPr>
          </a:p>
          <a:p>
            <a:pPr marL="0" indent="0">
              <a:lnSpc>
                <a:spcPct val="100000"/>
              </a:lnSpc>
              <a:spcBef>
                <a:spcPts val="0"/>
              </a:spcBef>
              <a:buFont typeface="Arial" panose="020B0604020202020204" pitchFamily="34" charset="0"/>
              <a:buNone/>
              <a:defRPr/>
            </a:pPr>
            <a:endParaRPr lang="en-US" sz="1400" b="1" dirty="0">
              <a:solidFill>
                <a:srgbClr val="33CCCC"/>
              </a:solidFill>
              <a:latin typeface="Tahoma" pitchFamily="34" charset="0"/>
              <a:ea typeface="Tahoma" pitchFamily="34" charset="0"/>
              <a:cs typeface="Tahoma" pitchFamily="34" charset="0"/>
            </a:endParaRPr>
          </a:p>
          <a:p>
            <a:pPr marL="0" indent="0">
              <a:lnSpc>
                <a:spcPct val="100000"/>
              </a:lnSpc>
              <a:spcBef>
                <a:spcPts val="0"/>
              </a:spcBef>
              <a:buFont typeface="Arial" panose="020B0604020202020204" pitchFamily="34" charset="0"/>
              <a:buNone/>
              <a:defRPr/>
            </a:pPr>
            <a:endParaRPr lang="en-US" sz="1400" b="1" dirty="0">
              <a:solidFill>
                <a:srgbClr val="33CCCC"/>
              </a:solidFill>
              <a:latin typeface="Tahoma" pitchFamily="34" charset="0"/>
              <a:ea typeface="Tahoma" pitchFamily="34" charset="0"/>
              <a:cs typeface="Tahoma" pitchFamily="34" charset="0"/>
            </a:endParaRPr>
          </a:p>
          <a:p>
            <a:pPr marL="0" indent="0">
              <a:lnSpc>
                <a:spcPct val="100000"/>
              </a:lnSpc>
              <a:spcBef>
                <a:spcPts val="0"/>
              </a:spcBef>
              <a:buFont typeface="Arial" panose="020B0604020202020204" pitchFamily="34" charset="0"/>
              <a:buNone/>
              <a:tabLst>
                <a:tab pos="461963" algn="l"/>
              </a:tabLst>
              <a:defRPr/>
            </a:pPr>
            <a:r>
              <a:rPr lang="en-US" sz="1200" b="1" kern="0" dirty="0">
                <a:solidFill>
                  <a:srgbClr val="0070C0"/>
                </a:solidFill>
                <a:latin typeface="Consolas"/>
                <a:ea typeface="Tahoma"/>
                <a:cs typeface="Consolas" pitchFamily="49" charset="0"/>
              </a:rPr>
              <a:t>void </a:t>
            </a:r>
            <a:r>
              <a:rPr lang="en-US" sz="1200" b="1" kern="0" dirty="0">
                <a:solidFill>
                  <a:schemeClr val="accent6">
                    <a:lumMod val="50000"/>
                  </a:schemeClr>
                </a:solidFill>
                <a:latin typeface="Consolas"/>
                <a:ea typeface="Tahoma"/>
                <a:cs typeface="Consolas" pitchFamily="49" charset="0"/>
              </a:rPr>
              <a:t>applyStencil1D</a:t>
            </a:r>
            <a:r>
              <a:rPr lang="en-US" sz="1200" b="1" kern="0" dirty="0">
                <a:latin typeface="Consolas"/>
                <a:ea typeface="Tahoma"/>
                <a:cs typeface="Consolas" pitchFamily="49" charset="0"/>
              </a:rPr>
              <a:t>(</a:t>
            </a:r>
            <a:r>
              <a:rPr lang="en-US" sz="1200" b="1" kern="0" dirty="0">
                <a:solidFill>
                  <a:srgbClr val="0070C0"/>
                </a:solidFill>
                <a:latin typeface="Consolas"/>
                <a:ea typeface="Tahoma"/>
                <a:cs typeface="Consolas" pitchFamily="49" charset="0"/>
              </a:rPr>
              <a:t>int </a:t>
            </a:r>
            <a:r>
              <a:rPr lang="en-US" sz="1200" b="1" kern="0" dirty="0" err="1">
                <a:latin typeface="Consolas"/>
                <a:ea typeface="Tahoma"/>
                <a:cs typeface="Consolas" pitchFamily="49" charset="0"/>
              </a:rPr>
              <a:t>sIdx</a:t>
            </a:r>
            <a:r>
              <a:rPr lang="en-US" sz="1200" b="1" kern="0" dirty="0">
                <a:latin typeface="Consolas"/>
                <a:ea typeface="Tahoma"/>
                <a:cs typeface="Consolas" pitchFamily="49" charset="0"/>
              </a:rPr>
              <a:t>, </a:t>
            </a:r>
            <a:r>
              <a:rPr lang="en-US" sz="1200" b="1" kern="0" dirty="0">
                <a:solidFill>
                  <a:srgbClr val="0070C0"/>
                </a:solidFill>
                <a:latin typeface="Consolas"/>
                <a:ea typeface="Tahoma"/>
                <a:cs typeface="Consolas" pitchFamily="49" charset="0"/>
              </a:rPr>
              <a:t>int </a:t>
            </a:r>
            <a:r>
              <a:rPr lang="en-US" sz="1200" b="1" kern="0" dirty="0" err="1">
                <a:latin typeface="Consolas"/>
                <a:ea typeface="Tahoma"/>
                <a:cs typeface="Consolas" pitchFamily="49" charset="0"/>
              </a:rPr>
              <a:t>eIdx</a:t>
            </a:r>
            <a:r>
              <a:rPr lang="en-US" sz="1200" b="1" kern="0" dirty="0">
                <a:solidFill>
                  <a:srgbClr val="33CCCC"/>
                </a:solidFill>
                <a:latin typeface="Consolas"/>
                <a:ea typeface="Tahoma"/>
                <a:cs typeface="Consolas" pitchFamily="49" charset="0"/>
              </a:rPr>
              <a:t>, </a:t>
            </a:r>
            <a:r>
              <a:rPr lang="en-US" sz="1200" b="1" kern="0" dirty="0">
                <a:solidFill>
                  <a:srgbClr val="0070C0"/>
                </a:solidFill>
                <a:latin typeface="Consolas"/>
                <a:ea typeface="Tahoma"/>
                <a:cs typeface="Consolas" pitchFamily="49" charset="0"/>
              </a:rPr>
              <a:t>const</a:t>
            </a:r>
            <a:r>
              <a:rPr lang="en-US" sz="1200" b="1" dirty="0">
                <a:solidFill>
                  <a:srgbClr val="0070C0"/>
                </a:solidFill>
                <a:latin typeface="Consolas"/>
                <a:ea typeface="Tahoma"/>
                <a:cs typeface="Consolas" pitchFamily="49" charset="0"/>
              </a:rPr>
              <a:t>	</a:t>
            </a:r>
            <a:r>
              <a:rPr lang="en-US" sz="1200" b="1" kern="0" dirty="0">
                <a:solidFill>
                  <a:srgbClr val="0070C0"/>
                </a:solidFill>
                <a:latin typeface="Consolas"/>
                <a:ea typeface="Tahoma"/>
                <a:cs typeface="Consolas" pitchFamily="49" charset="0"/>
              </a:rPr>
              <a:t>float </a:t>
            </a:r>
            <a:r>
              <a:rPr lang="en-US" sz="1200" b="1" kern="0" dirty="0">
                <a:latin typeface="Consolas"/>
                <a:ea typeface="Tahoma"/>
                <a:cs typeface="Consolas" pitchFamily="49" charset="0"/>
              </a:rPr>
              <a:t>*weights, </a:t>
            </a:r>
            <a:r>
              <a:rPr lang="en-US" sz="1200" b="1" kern="0" dirty="0">
                <a:solidFill>
                  <a:srgbClr val="0070C0"/>
                </a:solidFill>
                <a:latin typeface="Consolas"/>
                <a:ea typeface="Tahoma"/>
                <a:cs typeface="Consolas" pitchFamily="49" charset="0"/>
              </a:rPr>
              <a:t>float </a:t>
            </a:r>
            <a:r>
              <a:rPr lang="en-US" sz="1200" b="1" kern="0" dirty="0">
                <a:latin typeface="Consolas"/>
                <a:ea typeface="Tahoma"/>
                <a:cs typeface="Consolas" pitchFamily="49" charset="0"/>
              </a:rPr>
              <a:t>*in,</a:t>
            </a:r>
            <a:r>
              <a:rPr lang="en-US" sz="1200" b="1" kern="0" dirty="0">
                <a:solidFill>
                  <a:srgbClr val="33CCCC"/>
                </a:solidFill>
                <a:latin typeface="Consolas"/>
                <a:ea typeface="Tahoma"/>
                <a:cs typeface="Consolas" pitchFamily="49" charset="0"/>
              </a:rPr>
              <a:t> </a:t>
            </a:r>
            <a:r>
              <a:rPr lang="en-US" sz="1200" b="1" kern="0" dirty="0">
                <a:solidFill>
                  <a:srgbClr val="0070C0"/>
                </a:solidFill>
                <a:latin typeface="Consolas"/>
                <a:ea typeface="Tahoma"/>
                <a:cs typeface="Consolas" pitchFamily="49" charset="0"/>
              </a:rPr>
              <a:t>float </a:t>
            </a:r>
            <a:r>
              <a:rPr lang="en-US" sz="1200" b="1" kern="0" dirty="0">
                <a:latin typeface="Consolas"/>
                <a:ea typeface="Tahoma"/>
                <a:cs typeface="Consolas" pitchFamily="49" charset="0"/>
              </a:rPr>
              <a:t>*out) {</a:t>
            </a:r>
          </a:p>
          <a:p>
            <a:pPr marL="0" indent="0">
              <a:lnSpc>
                <a:spcPct val="100000"/>
              </a:lnSpc>
              <a:spcBef>
                <a:spcPts val="0"/>
              </a:spcBef>
              <a:buFont typeface="Arial" panose="020B0604020202020204" pitchFamily="34" charset="0"/>
              <a:buNone/>
              <a:defRPr/>
            </a:pPr>
            <a:r>
              <a:rPr lang="en-US" sz="1200" b="1" kern="0" dirty="0">
                <a:solidFill>
                  <a:sysClr val="windowText" lastClr="000000"/>
                </a:solidFill>
                <a:latin typeface="Consolas" pitchFamily="49" charset="0"/>
                <a:ea typeface="Tahoma" pitchFamily="34" charset="0"/>
                <a:cs typeface="Consolas" pitchFamily="49" charset="0"/>
              </a:rPr>
              <a:t>  </a:t>
            </a:r>
          </a:p>
          <a:p>
            <a:pPr marL="0" indent="0">
              <a:lnSpc>
                <a:spcPct val="100000"/>
              </a:lnSpc>
              <a:spcBef>
                <a:spcPts val="0"/>
              </a:spcBef>
              <a:buFont typeface="Arial" panose="020B0604020202020204" pitchFamily="34" charset="0"/>
              <a:buNone/>
              <a:defRPr/>
            </a:pPr>
            <a:r>
              <a:rPr lang="en-US" sz="1200" b="1" kern="0" dirty="0">
                <a:solidFill>
                  <a:srgbClr val="ADE2E2"/>
                </a:solidFill>
                <a:latin typeface="Consolas"/>
                <a:ea typeface="Tahoma"/>
                <a:cs typeface="Consolas" pitchFamily="49" charset="0"/>
              </a:rPr>
              <a:t>  </a:t>
            </a:r>
            <a:r>
              <a:rPr lang="en-US" sz="1200" b="1" kern="0" dirty="0">
                <a:solidFill>
                  <a:srgbClr val="0070C0"/>
                </a:solidFill>
                <a:latin typeface="Consolas"/>
                <a:ea typeface="Tahoma"/>
                <a:cs typeface="Consolas" pitchFamily="49" charset="0"/>
              </a:rPr>
              <a:t>for </a:t>
            </a:r>
            <a:r>
              <a:rPr lang="en-US" sz="1200" b="1" kern="0" dirty="0">
                <a:latin typeface="Consolas"/>
                <a:ea typeface="Tahoma"/>
                <a:cs typeface="Consolas" pitchFamily="49" charset="0"/>
              </a:rPr>
              <a:t>(</a:t>
            </a:r>
            <a:r>
              <a:rPr lang="en-US" sz="1200" b="1" kern="0" dirty="0">
                <a:solidFill>
                  <a:srgbClr val="0070C0"/>
                </a:solidFill>
                <a:latin typeface="Consolas"/>
                <a:ea typeface="Tahoma"/>
                <a:cs typeface="Consolas" pitchFamily="49" charset="0"/>
              </a:rPr>
              <a:t>int </a:t>
            </a:r>
            <a:r>
              <a:rPr lang="en-US" sz="1200" b="1" kern="0" dirty="0" err="1">
                <a:latin typeface="Consolas"/>
                <a:ea typeface="Tahoma"/>
                <a:cs typeface="Consolas" pitchFamily="49" charset="0"/>
              </a:rPr>
              <a:t>i</a:t>
            </a:r>
            <a:r>
              <a:rPr lang="en-US" sz="1200" b="1" kern="0" dirty="0">
                <a:latin typeface="Consolas"/>
                <a:ea typeface="Tahoma"/>
                <a:cs typeface="Consolas" pitchFamily="49" charset="0"/>
              </a:rPr>
              <a:t> = </a:t>
            </a:r>
            <a:r>
              <a:rPr lang="en-US" sz="1200" b="1" kern="0" dirty="0" err="1">
                <a:latin typeface="Consolas"/>
                <a:ea typeface="Tahoma"/>
                <a:cs typeface="Consolas" pitchFamily="49" charset="0"/>
              </a:rPr>
              <a:t>sIdx</a:t>
            </a:r>
            <a:r>
              <a:rPr lang="en-US" sz="1200" b="1" kern="0" dirty="0">
                <a:latin typeface="Consolas"/>
                <a:ea typeface="Tahoma"/>
                <a:cs typeface="Consolas" pitchFamily="49" charset="0"/>
              </a:rPr>
              <a:t>; I &lt; </a:t>
            </a:r>
            <a:r>
              <a:rPr lang="en-US" sz="1200" b="1" kern="0" dirty="0" err="1">
                <a:latin typeface="Consolas"/>
                <a:ea typeface="Tahoma"/>
                <a:cs typeface="Consolas" pitchFamily="49" charset="0"/>
              </a:rPr>
              <a:t>eIdx</a:t>
            </a:r>
            <a:r>
              <a:rPr lang="en-US" sz="1200" b="1" kern="0" dirty="0">
                <a:latin typeface="Consolas"/>
                <a:ea typeface="Tahoma"/>
                <a:cs typeface="Consolas" pitchFamily="49" charset="0"/>
              </a:rPr>
              <a:t>; </a:t>
            </a:r>
            <a:r>
              <a:rPr lang="en-US" sz="1200" b="1" kern="0" dirty="0" err="1">
                <a:latin typeface="Consolas"/>
                <a:ea typeface="Tahoma"/>
                <a:cs typeface="Consolas" pitchFamily="49" charset="0"/>
              </a:rPr>
              <a:t>i</a:t>
            </a:r>
            <a:r>
              <a:rPr lang="en-US" sz="1200" b="1" kern="0" dirty="0">
                <a:latin typeface="Consolas"/>
                <a:ea typeface="Tahoma"/>
                <a:cs typeface="Consolas" pitchFamily="49" charset="0"/>
              </a:rPr>
              <a:t>++) {   </a:t>
            </a:r>
            <a:endParaRPr lang="en-US" sz="1200" b="1" kern="0" dirty="0">
              <a:latin typeface="Consolas" pitchFamily="49" charset="0"/>
              <a:ea typeface="Tahoma" pitchFamily="34" charset="0"/>
              <a:cs typeface="Consolas" pitchFamily="49" charset="0"/>
            </a:endParaRP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out[i] = </a:t>
            </a:r>
            <a:r>
              <a:rPr lang="en-US" sz="1200" b="1" kern="0" dirty="0">
                <a:solidFill>
                  <a:srgbClr val="7030A0"/>
                </a:solidFill>
                <a:latin typeface="Consolas"/>
                <a:ea typeface="Tahoma"/>
                <a:cs typeface="Consolas" pitchFamily="49" charset="0"/>
              </a:rPr>
              <a:t>0</a:t>
            </a:r>
            <a:r>
              <a:rPr lang="en-US" sz="1200" b="1" kern="0" dirty="0">
                <a:latin typeface="Consolas"/>
                <a:ea typeface="Tahoma"/>
                <a:cs typeface="Consolas" pitchFamily="49" charset="0"/>
              </a:rPr>
              <a:t>;</a:t>
            </a: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rgbClr val="E78A2D"/>
                </a:solidFill>
                <a:latin typeface="Consolas"/>
                <a:ea typeface="Tahoma"/>
                <a:cs typeface="Consolas" pitchFamily="49" charset="0"/>
              </a:rPr>
              <a:t> </a:t>
            </a:r>
            <a:r>
              <a:rPr lang="en-US" sz="1200" b="1" kern="0" dirty="0">
                <a:solidFill>
                  <a:schemeClr val="bg1">
                    <a:lumMod val="50000"/>
                  </a:schemeClr>
                </a:solidFill>
                <a:latin typeface="Consolas"/>
                <a:ea typeface="Tahoma"/>
                <a:cs typeface="Consolas" pitchFamily="49" charset="0"/>
              </a:rPr>
              <a:t>// loop over all elements in the stencil</a:t>
            </a:r>
          </a:p>
          <a:p>
            <a:pPr marL="0" indent="0">
              <a:lnSpc>
                <a:spcPct val="100000"/>
              </a:lnSpc>
              <a:spcBef>
                <a:spcPts val="0"/>
              </a:spcBef>
              <a:buFont typeface="Arial" panose="020B0604020202020204" pitchFamily="34" charset="0"/>
              <a:buNone/>
              <a:defRPr/>
            </a:pPr>
            <a:r>
              <a:rPr lang="en-US" sz="1200" b="1" kern="0" dirty="0">
                <a:solidFill>
                  <a:srgbClr val="DADADA"/>
                </a:solidFill>
                <a:latin typeface="Consolas"/>
                <a:ea typeface="Tahoma"/>
                <a:cs typeface="Consolas" pitchFamily="49" charset="0"/>
              </a:rPr>
              <a:t>    </a:t>
            </a:r>
            <a:r>
              <a:rPr lang="en-US" sz="1200" b="1" kern="0" dirty="0">
                <a:solidFill>
                  <a:srgbClr val="0070C0"/>
                </a:solidFill>
                <a:latin typeface="Consolas"/>
                <a:ea typeface="Tahoma"/>
                <a:cs typeface="Consolas" pitchFamily="49" charset="0"/>
              </a:rPr>
              <a:t>for </a:t>
            </a:r>
            <a:r>
              <a:rPr lang="en-US" sz="1200" b="1" kern="0" dirty="0">
                <a:latin typeface="Consolas"/>
                <a:ea typeface="Tahoma"/>
                <a:cs typeface="Consolas" pitchFamily="49" charset="0"/>
              </a:rPr>
              <a:t>(</a:t>
            </a:r>
            <a:r>
              <a:rPr lang="en-US" sz="1200" b="1" kern="0" dirty="0">
                <a:solidFill>
                  <a:srgbClr val="0070C0"/>
                </a:solidFill>
                <a:latin typeface="Consolas"/>
                <a:ea typeface="Tahoma"/>
                <a:cs typeface="Consolas" pitchFamily="49" charset="0"/>
              </a:rPr>
              <a:t>int </a:t>
            </a:r>
            <a:r>
              <a:rPr lang="en-US" sz="1200" b="1" kern="0" dirty="0">
                <a:latin typeface="Consolas"/>
                <a:ea typeface="Tahoma"/>
                <a:cs typeface="Consolas" pitchFamily="49" charset="0"/>
              </a:rPr>
              <a:t>j = -RADIUS; j &lt;= RADIUS; j++) {</a:t>
            </a:r>
          </a:p>
          <a:p>
            <a:pPr marL="0" indent="0">
              <a:lnSpc>
                <a:spcPct val="100000"/>
              </a:lnSpc>
              <a:spcBef>
                <a:spcPts val="0"/>
              </a:spcBef>
              <a:buFont typeface="Arial" panose="020B0604020202020204" pitchFamily="34" charset="0"/>
              <a:buNone/>
              <a:defRPr/>
            </a:pPr>
            <a:r>
              <a:rPr lang="en-US" sz="1200" b="1" kern="0" dirty="0">
                <a:solidFill>
                  <a:sysClr val="windowText" lastClr="000000"/>
                </a:solidFill>
                <a:latin typeface="Consolas" pitchFamily="49" charset="0"/>
                <a:ea typeface="Tahoma" pitchFamily="34" charset="0"/>
                <a:cs typeface="Consolas" pitchFamily="49" charset="0"/>
              </a:rPr>
              <a:t>      out[i] += weights[j + RADIUS] * in[i + j]; </a:t>
            </a:r>
          </a:p>
          <a:p>
            <a:pPr marL="0" indent="0">
              <a:lnSpc>
                <a:spcPct val="100000"/>
              </a:lnSpc>
              <a:spcBef>
                <a:spcPts val="0"/>
              </a:spcBef>
              <a:buFont typeface="Arial" panose="020B0604020202020204" pitchFamily="34" charset="0"/>
              <a:buNone/>
              <a:defRPr/>
            </a:pPr>
            <a:r>
              <a:rPr lang="en-US" sz="1200" b="1" kern="0" dirty="0">
                <a:solidFill>
                  <a:sysClr val="windowText" lastClr="000000"/>
                </a:solidFill>
                <a:latin typeface="Consolas" pitchFamily="49" charset="0"/>
                <a:ea typeface="Tahoma" pitchFamily="34" charset="0"/>
                <a:cs typeface="Consolas" pitchFamily="49" charset="0"/>
              </a:rPr>
              <a:t>    }</a:t>
            </a: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out[i] = out[i] / (</a:t>
            </a:r>
            <a:r>
              <a:rPr lang="en-US" sz="1200" b="1" kern="0" dirty="0">
                <a:solidFill>
                  <a:srgbClr val="7030A0"/>
                </a:solidFill>
                <a:latin typeface="Consolas"/>
                <a:ea typeface="Tahoma"/>
                <a:cs typeface="Consolas" pitchFamily="49" charset="0"/>
              </a:rPr>
              <a:t>2</a:t>
            </a:r>
            <a:r>
              <a:rPr lang="en-US" sz="1200" b="1" kern="0" dirty="0">
                <a:latin typeface="Consolas"/>
                <a:ea typeface="Tahoma"/>
                <a:cs typeface="Consolas" pitchFamily="49" charset="0"/>
              </a:rPr>
              <a:t> * RADIUS + </a:t>
            </a:r>
            <a:r>
              <a:rPr lang="en-US" sz="1200" b="1" kern="0" dirty="0">
                <a:solidFill>
                  <a:srgbClr val="7030A0"/>
                </a:solidFill>
                <a:latin typeface="Consolas"/>
                <a:ea typeface="Tahoma"/>
                <a:cs typeface="Consolas" pitchFamily="49" charset="0"/>
              </a:rPr>
              <a:t>1</a:t>
            </a:r>
            <a:r>
              <a:rPr lang="en-US" sz="1200" b="1" kern="0" dirty="0">
                <a:latin typeface="Consolas"/>
                <a:ea typeface="Tahoma"/>
                <a:cs typeface="Consolas" pitchFamily="49" charset="0"/>
              </a:rPr>
              <a:t>);</a:t>
            </a:r>
          </a:p>
          <a:p>
            <a:pPr marL="0" indent="0">
              <a:lnSpc>
                <a:spcPct val="100000"/>
              </a:lnSpc>
              <a:spcBef>
                <a:spcPts val="0"/>
              </a:spcBef>
              <a:buFont typeface="Arial" panose="020B0604020202020204" pitchFamily="34" charset="0"/>
              <a:buNone/>
              <a:defRPr/>
            </a:pPr>
            <a:r>
              <a:rPr lang="en-US" sz="1200" b="1" kern="0" dirty="0">
                <a:solidFill>
                  <a:sysClr val="windowText" lastClr="000000"/>
                </a:solidFill>
                <a:latin typeface="Consolas" pitchFamily="49" charset="0"/>
                <a:ea typeface="Tahoma" pitchFamily="34" charset="0"/>
                <a:cs typeface="Consolas" pitchFamily="49" charset="0"/>
              </a:rPr>
              <a:t>  }</a:t>
            </a:r>
          </a:p>
          <a:p>
            <a:pPr marL="0" indent="0">
              <a:lnSpc>
                <a:spcPct val="100000"/>
              </a:lnSpc>
              <a:spcBef>
                <a:spcPts val="0"/>
              </a:spcBef>
              <a:buFont typeface="Arial" panose="020B0604020202020204" pitchFamily="34" charset="0"/>
              <a:buNone/>
              <a:defRPr/>
            </a:pPr>
            <a:r>
              <a:rPr lang="en-US" sz="1200" b="1" kern="0" dirty="0">
                <a:solidFill>
                  <a:sysClr val="windowText" lastClr="000000"/>
                </a:solidFill>
                <a:latin typeface="Consolas" pitchFamily="49" charset="0"/>
                <a:ea typeface="Tahoma" pitchFamily="34" charset="0"/>
                <a:cs typeface="Consolas" pitchFamily="49" charset="0"/>
              </a:rPr>
              <a:t>}</a:t>
            </a:r>
          </a:p>
          <a:p>
            <a:pPr marL="0" indent="0">
              <a:lnSpc>
                <a:spcPct val="100000"/>
              </a:lnSpc>
              <a:spcBef>
                <a:spcPts val="0"/>
              </a:spcBef>
              <a:buFont typeface="Arial" panose="020B0604020202020204" pitchFamily="34" charset="0"/>
              <a:buNone/>
              <a:defRPr/>
            </a:pPr>
            <a:endParaRPr lang="en-US" sz="1400" b="1" kern="0" dirty="0">
              <a:solidFill>
                <a:sysClr val="windowText" lastClr="000000"/>
              </a:solidFill>
              <a:latin typeface="Tahoma" pitchFamily="34" charset="0"/>
              <a:ea typeface="Tahoma" pitchFamily="34" charset="0"/>
              <a:cs typeface="Tahoma" pitchFamily="34" charset="0"/>
            </a:endParaRPr>
          </a:p>
          <a:p>
            <a:pPr marL="0" indent="0">
              <a:lnSpc>
                <a:spcPct val="100000"/>
              </a:lnSpc>
              <a:spcBef>
                <a:spcPts val="0"/>
              </a:spcBef>
              <a:buFont typeface="Arial" panose="020B0604020202020204" pitchFamily="34" charset="0"/>
              <a:buNone/>
              <a:defRPr/>
            </a:pPr>
            <a:endParaRPr lang="en-US" sz="1400" b="1" kern="0" dirty="0">
              <a:solidFill>
                <a:sysClr val="windowText" lastClr="000000"/>
              </a:solidFill>
            </a:endParaRPr>
          </a:p>
        </p:txBody>
      </p:sp>
      <p:sp>
        <p:nvSpPr>
          <p:cNvPr id="18" name="Oval Callout 17"/>
          <p:cNvSpPr/>
          <p:nvPr/>
        </p:nvSpPr>
        <p:spPr>
          <a:xfrm>
            <a:off x="3597971" y="1316566"/>
            <a:ext cx="1303867" cy="1278466"/>
          </a:xfrm>
          <a:prstGeom prst="wedgeEllipseCallout">
            <a:avLst>
              <a:gd name="adj1" fmla="val -72688"/>
              <a:gd name="adj2" fmla="val 123552"/>
            </a:avLst>
          </a:prstGeom>
          <a:gradFill flip="none" rotWithShape="1">
            <a:gsLst>
              <a:gs pos="0">
                <a:schemeClr val="tx2">
                  <a:lumMod val="75000"/>
                </a:schemeClr>
              </a:gs>
              <a:gs pos="100000">
                <a:schemeClr val="tx2">
                  <a:lumMod val="60000"/>
                  <a:lumOff val="4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b="1" dirty="0">
                <a:solidFill>
                  <a:schemeClr val="bg1"/>
                </a:solidFill>
              </a:rPr>
              <a:t>Allocate and initialize</a:t>
            </a:r>
          </a:p>
        </p:txBody>
      </p:sp>
      <p:sp>
        <p:nvSpPr>
          <p:cNvPr id="19" name="Oval Callout 18"/>
          <p:cNvSpPr/>
          <p:nvPr/>
        </p:nvSpPr>
        <p:spPr>
          <a:xfrm>
            <a:off x="4313292" y="4977452"/>
            <a:ext cx="1699951" cy="907039"/>
          </a:xfrm>
          <a:prstGeom prst="wedgeEllipseCallout">
            <a:avLst>
              <a:gd name="adj1" fmla="val -77705"/>
              <a:gd name="adj2" fmla="val -44849"/>
            </a:avLst>
          </a:prstGeom>
          <a:gradFill flip="none" rotWithShape="1">
            <a:gsLst>
              <a:gs pos="0">
                <a:schemeClr val="tx2">
                  <a:lumMod val="75000"/>
                </a:schemeClr>
              </a:gs>
              <a:gs pos="100000">
                <a:schemeClr val="tx2">
                  <a:lumMod val="60000"/>
                  <a:lumOff val="4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b="1" dirty="0">
                <a:solidFill>
                  <a:schemeClr val="bg1"/>
                </a:solidFill>
              </a:rPr>
              <a:t>Cleanup</a:t>
            </a:r>
          </a:p>
        </p:txBody>
      </p:sp>
      <p:sp>
        <p:nvSpPr>
          <p:cNvPr id="20" name="Oval Callout 19"/>
          <p:cNvSpPr/>
          <p:nvPr/>
        </p:nvSpPr>
        <p:spPr>
          <a:xfrm>
            <a:off x="6539400" y="4333322"/>
            <a:ext cx="1699951" cy="907039"/>
          </a:xfrm>
          <a:prstGeom prst="wedgeEllipseCallout">
            <a:avLst>
              <a:gd name="adj1" fmla="val -103447"/>
              <a:gd name="adj2" fmla="val -68503"/>
            </a:avLst>
          </a:prstGeom>
          <a:gradFill flip="none" rotWithShape="1">
            <a:gsLst>
              <a:gs pos="0">
                <a:schemeClr val="tx2">
                  <a:lumMod val="75000"/>
                </a:schemeClr>
              </a:gs>
              <a:gs pos="100000">
                <a:schemeClr val="tx2">
                  <a:lumMod val="60000"/>
                  <a:lumOff val="4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b="1" dirty="0">
                <a:solidFill>
                  <a:schemeClr val="bg1"/>
                </a:solidFill>
              </a:rPr>
              <a:t>Apply stencil</a:t>
            </a:r>
          </a:p>
        </p:txBody>
      </p:sp>
    </p:spTree>
    <p:extLst>
      <p:ext uri="{BB962C8B-B14F-4D97-AF65-F5344CB8AC3E}">
        <p14:creationId xmlns:p14="http://schemas.microsoft.com/office/powerpoint/2010/main" val="4039689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Serial Implementation</a:t>
            </a:r>
          </a:p>
        </p:txBody>
      </p:sp>
      <p:sp>
        <p:nvSpPr>
          <p:cNvPr id="2" name="Slide Number Placeholder 1"/>
          <p:cNvSpPr>
            <a:spLocks noGrp="1"/>
          </p:cNvSpPr>
          <p:nvPr>
            <p:ph type="sldNum" sz="quarter" idx="12"/>
          </p:nvPr>
        </p:nvSpPr>
        <p:spPr>
          <a:prstGeom prst="rect">
            <a:avLst/>
          </a:prstGeom>
        </p:spPr>
        <p:txBody>
          <a:bodyPr/>
          <a:lstStyle/>
          <a:p>
            <a:pPr>
              <a:defRPr/>
            </a:pPr>
            <a:fld id="{529A9453-F63C-423E-9485-13332DCFD062}" type="slidenum">
              <a:rPr lang="en-US"/>
              <a:pPr>
                <a:defRPr/>
              </a:pPr>
              <a:t>11</a:t>
            </a:fld>
            <a:endParaRPr lang="en-US"/>
          </a:p>
        </p:txBody>
      </p:sp>
      <p:cxnSp>
        <p:nvCxnSpPr>
          <p:cNvPr id="12" name="Straight Connector 11"/>
          <p:cNvCxnSpPr/>
          <p:nvPr/>
        </p:nvCxnSpPr>
        <p:spPr>
          <a:xfrm>
            <a:off x="6096000" y="1981201"/>
            <a:ext cx="0" cy="3697109"/>
          </a:xfrm>
          <a:prstGeom prst="line">
            <a:avLst/>
          </a:prstGeom>
          <a:noFill/>
          <a:ln w="9525" cap="flat" cmpd="sng" algn="ctr">
            <a:solidFill>
              <a:srgbClr val="FF9933">
                <a:lumMod val="40000"/>
                <a:lumOff val="60000"/>
              </a:srgbClr>
            </a:solidFill>
            <a:prstDash val="solid"/>
          </a:ln>
          <a:effectLst/>
        </p:spPr>
      </p:cxnSp>
      <p:sp>
        <p:nvSpPr>
          <p:cNvPr id="8" name="Rectangle 7"/>
          <p:cNvSpPr/>
          <p:nvPr/>
        </p:nvSpPr>
        <p:spPr>
          <a:xfrm>
            <a:off x="0" y="6627168"/>
            <a:ext cx="1128835" cy="230832"/>
          </a:xfrm>
          <a:prstGeom prst="rect">
            <a:avLst/>
          </a:prstGeom>
        </p:spPr>
        <p:txBody>
          <a:bodyPr wrap="none">
            <a:spAutoFit/>
          </a:bodyPr>
          <a:lstStyle/>
          <a:p>
            <a:r>
              <a:rPr lang="en-US" sz="900" dirty="0">
                <a:latin typeface="+mj-lt"/>
              </a:rPr>
              <a:t>NVIDIA [S. Satoor]</a:t>
            </a:r>
            <a:r>
              <a:rPr lang="en-US" sz="900" dirty="0">
                <a:latin typeface="+mj-lt"/>
                <a:cs typeface="Calibri"/>
              </a:rPr>
              <a:t>→</a:t>
            </a:r>
            <a:endParaRPr lang="en-US" sz="900" dirty="0">
              <a:latin typeface="+mj-lt"/>
            </a:endParaRPr>
          </a:p>
        </p:txBody>
      </p:sp>
      <p:sp>
        <p:nvSpPr>
          <p:cNvPr id="3" name="Content Placeholder 2">
            <a:extLst>
              <a:ext uri="{FF2B5EF4-FFF2-40B4-BE49-F238E27FC236}">
                <a16:creationId xmlns:a16="http://schemas.microsoft.com/office/drawing/2014/main" id="{63688C72-AF1C-4395-84FE-88F2A2E4FF60}"/>
              </a:ext>
            </a:extLst>
          </p:cNvPr>
          <p:cNvSpPr txBox="1">
            <a:spLocks/>
          </p:cNvSpPr>
          <p:nvPr/>
        </p:nvSpPr>
        <p:spPr bwMode="auto">
          <a:xfrm>
            <a:off x="1273630" y="1805982"/>
            <a:ext cx="9646916" cy="3697288"/>
          </a:xfrm>
          <a:prstGeom prst="rect">
            <a:avLst/>
          </a:prstGeom>
          <a:solidFill>
            <a:schemeClr val="bg1">
              <a:lumMod val="95000"/>
            </a:schemeClr>
          </a:solidFill>
          <a:ln w="9525">
            <a:solidFill>
              <a:srgbClr val="FF9933">
                <a:lumMod val="40000"/>
                <a:lumOff val="60000"/>
              </a:srgbClr>
            </a:solidFill>
            <a:miter lim="800000"/>
            <a:headEnd/>
            <a:tailEnd/>
          </a:ln>
          <a:effectLst/>
        </p:spPr>
        <p:txBody>
          <a:bodyPr vert="horz" lIns="91440" tIns="45720" rIns="91440" bIns="45720" numCol="2" spcCol="45720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defRPr/>
            </a:pPr>
            <a:endParaRPr lang="en-US" sz="1200" b="1" kern="0" dirty="0">
              <a:solidFill>
                <a:srgbClr val="33CCCC"/>
              </a:solidFill>
              <a:latin typeface="Consolas" pitchFamily="49" charset="0"/>
              <a:ea typeface="Tahoma" pitchFamily="34" charset="0"/>
              <a:cs typeface="Consolas" pitchFamily="49" charset="0"/>
            </a:endParaRPr>
          </a:p>
          <a:p>
            <a:pPr marL="0" indent="0">
              <a:lnSpc>
                <a:spcPct val="100000"/>
              </a:lnSpc>
              <a:spcBef>
                <a:spcPts val="0"/>
              </a:spcBef>
              <a:buFont typeface="Arial" panose="020B0604020202020204" pitchFamily="34" charset="0"/>
              <a:buNone/>
              <a:defRPr/>
            </a:pPr>
            <a:endParaRPr lang="en-US" sz="1200" b="1" dirty="0">
              <a:solidFill>
                <a:srgbClr val="33CCCC"/>
              </a:solidFill>
              <a:latin typeface="Consolas" pitchFamily="49" charset="0"/>
              <a:ea typeface="Tahoma" pitchFamily="34" charset="0"/>
              <a:cs typeface="Consolas" pitchFamily="49" charset="0"/>
            </a:endParaRPr>
          </a:p>
          <a:p>
            <a:pPr marL="0" indent="0">
              <a:lnSpc>
                <a:spcPct val="100000"/>
              </a:lnSpc>
              <a:spcBef>
                <a:spcPts val="0"/>
              </a:spcBef>
              <a:buFont typeface="Arial" panose="020B0604020202020204" pitchFamily="34" charset="0"/>
              <a:buNone/>
              <a:defRPr/>
            </a:pPr>
            <a:r>
              <a:rPr lang="en-US" sz="1200" b="1" kern="0" dirty="0">
                <a:solidFill>
                  <a:srgbClr val="0070C0"/>
                </a:solidFill>
                <a:latin typeface="Consolas"/>
                <a:ea typeface="Tahoma"/>
                <a:cs typeface="Consolas" pitchFamily="49" charset="0"/>
              </a:rPr>
              <a:t>int </a:t>
            </a:r>
            <a:r>
              <a:rPr lang="en-US" sz="1200" b="1" kern="0" dirty="0">
                <a:solidFill>
                  <a:schemeClr val="accent6">
                    <a:lumMod val="50000"/>
                  </a:schemeClr>
                </a:solidFill>
                <a:latin typeface="Consolas"/>
                <a:ea typeface="Tahoma"/>
                <a:cs typeface="Consolas" pitchFamily="49" charset="0"/>
              </a:rPr>
              <a:t>main</a:t>
            </a:r>
            <a:r>
              <a:rPr lang="en-US" sz="1200" b="1" kern="0" dirty="0">
                <a:latin typeface="Consolas"/>
                <a:ea typeface="Tahoma"/>
                <a:cs typeface="Consolas" pitchFamily="49" charset="0"/>
              </a:rPr>
              <a:t>() {</a:t>
            </a:r>
          </a:p>
          <a:p>
            <a:pPr marL="0" indent="0">
              <a:lnSpc>
                <a:spcPct val="100000"/>
              </a:lnSpc>
              <a:spcBef>
                <a:spcPts val="0"/>
              </a:spcBef>
              <a:buFont typeface="Arial" panose="020B0604020202020204" pitchFamily="34" charset="0"/>
              <a:buNone/>
              <a:defRPr/>
            </a:pPr>
            <a:endParaRPr lang="en-US" sz="1200" b="1" kern="0" dirty="0">
              <a:latin typeface="Consolas"/>
              <a:ea typeface="Tahoma"/>
              <a:cs typeface="Consolas" pitchFamily="49" charset="0"/>
            </a:endParaRP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chemeClr val="bg1">
                    <a:lumMod val="50000"/>
                  </a:schemeClr>
                </a:solidFill>
                <a:latin typeface="Consolas"/>
                <a:ea typeface="Tahoma"/>
                <a:cs typeface="Consolas" pitchFamily="49" charset="0"/>
              </a:rPr>
              <a:t>// allocate resources</a:t>
            </a:r>
            <a:endParaRPr lang="en-US" dirty="0">
              <a:solidFill>
                <a:schemeClr val="bg1">
                  <a:lumMod val="50000"/>
                </a:schemeClr>
              </a:solidFill>
              <a:latin typeface="Consolas"/>
              <a:ea typeface="Tahoma"/>
            </a:endParaRP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rgbClr val="0070C0"/>
                </a:solidFill>
                <a:latin typeface="Consolas"/>
                <a:ea typeface="Tahoma"/>
                <a:cs typeface="Consolas" pitchFamily="49" charset="0"/>
              </a:rPr>
              <a:t>float </a:t>
            </a:r>
            <a:r>
              <a:rPr lang="en-US" sz="1200" b="1" kern="0" dirty="0">
                <a:latin typeface="Consolas"/>
                <a:ea typeface="Tahoma"/>
                <a:cs typeface="Consolas" pitchFamily="49" charset="0"/>
              </a:rPr>
              <a:t>*weights = new </a:t>
            </a:r>
            <a:r>
              <a:rPr lang="en-US" sz="1200" b="1" kern="0" dirty="0">
                <a:solidFill>
                  <a:srgbClr val="0070C0"/>
                </a:solidFill>
                <a:latin typeface="Consolas"/>
                <a:ea typeface="Tahoma"/>
                <a:cs typeface="Consolas" pitchFamily="49" charset="0"/>
              </a:rPr>
              <a:t>float</a:t>
            </a:r>
            <a:r>
              <a:rPr lang="en-US" sz="1200" b="1" kern="0" dirty="0">
                <a:latin typeface="Consolas"/>
                <a:ea typeface="Tahoma"/>
                <a:cs typeface="Consolas" pitchFamily="49" charset="0"/>
              </a:rPr>
              <a:t>[</a:t>
            </a:r>
            <a:r>
              <a:rPr lang="en-US" sz="1200" b="1" kern="0" dirty="0">
                <a:solidFill>
                  <a:srgbClr val="7030A0"/>
                </a:solidFill>
                <a:latin typeface="Consolas"/>
                <a:ea typeface="Tahoma"/>
                <a:cs typeface="Consolas" pitchFamily="49" charset="0"/>
              </a:rPr>
              <a:t>2</a:t>
            </a:r>
            <a:r>
              <a:rPr lang="en-US" sz="1200" b="1" kern="0" dirty="0">
                <a:latin typeface="Consolas"/>
                <a:ea typeface="Tahoma"/>
                <a:cs typeface="Consolas" pitchFamily="49" charset="0"/>
              </a:rPr>
              <a:t> * RADIUS + </a:t>
            </a:r>
            <a:r>
              <a:rPr lang="en-US" sz="1200" b="1" kern="0" dirty="0">
                <a:solidFill>
                  <a:srgbClr val="7030A0"/>
                </a:solidFill>
                <a:latin typeface="Consolas"/>
                <a:ea typeface="Tahoma"/>
                <a:cs typeface="Consolas" pitchFamily="49" charset="0"/>
              </a:rPr>
              <a:t>1</a:t>
            </a:r>
            <a:r>
              <a:rPr lang="en-US" sz="1200" b="1" kern="0" dirty="0">
                <a:latin typeface="Consolas"/>
                <a:ea typeface="Tahoma"/>
                <a:cs typeface="Consolas" pitchFamily="49" charset="0"/>
              </a:rPr>
              <a:t>];</a:t>
            </a: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rgbClr val="000000"/>
                </a:solidFill>
                <a:latin typeface="Consolas"/>
                <a:ea typeface="Tahoma"/>
                <a:cs typeface="Consolas" pitchFamily="49" charset="0"/>
              </a:rPr>
              <a:t> </a:t>
            </a:r>
            <a:r>
              <a:rPr lang="en-US" sz="1200" b="1" kern="0" dirty="0">
                <a:solidFill>
                  <a:srgbClr val="0070C0"/>
                </a:solidFill>
                <a:latin typeface="Consolas"/>
                <a:ea typeface="Tahoma"/>
                <a:cs typeface="Consolas" pitchFamily="49" charset="0"/>
              </a:rPr>
              <a:t>float </a:t>
            </a:r>
            <a:r>
              <a:rPr lang="en-US" sz="1200" b="1" kern="0" dirty="0">
                <a:latin typeface="Consolas"/>
                <a:ea typeface="Tahoma"/>
                <a:cs typeface="Consolas" pitchFamily="49" charset="0"/>
              </a:rPr>
              <a:t>*in = </a:t>
            </a:r>
            <a:r>
              <a:rPr lang="en-US" sz="1200" b="1" kern="0" dirty="0">
                <a:solidFill>
                  <a:srgbClr val="C00000"/>
                </a:solidFill>
                <a:latin typeface="Consolas"/>
                <a:ea typeface="Tahoma"/>
                <a:cs typeface="Consolas" pitchFamily="49" charset="0"/>
              </a:rPr>
              <a:t>new</a:t>
            </a:r>
            <a:r>
              <a:rPr lang="en-US" sz="1200" b="1" kern="0" dirty="0">
                <a:latin typeface="Consolas"/>
                <a:ea typeface="Tahoma"/>
                <a:cs typeface="Consolas" pitchFamily="49" charset="0"/>
              </a:rPr>
              <a:t> </a:t>
            </a:r>
            <a:r>
              <a:rPr lang="en-US" sz="1200" b="1" kern="0" dirty="0">
                <a:solidFill>
                  <a:srgbClr val="0070C0"/>
                </a:solidFill>
                <a:latin typeface="Consolas"/>
                <a:ea typeface="Tahoma"/>
                <a:cs typeface="Consolas" pitchFamily="49" charset="0"/>
              </a:rPr>
              <a:t>float</a:t>
            </a:r>
            <a:r>
              <a:rPr lang="en-US" sz="1200" b="1" kern="0" dirty="0">
                <a:latin typeface="Consolas"/>
                <a:ea typeface="Tahoma"/>
                <a:cs typeface="Consolas" pitchFamily="49" charset="0"/>
              </a:rPr>
              <a:t>[N];</a:t>
            </a:r>
            <a:endParaRPr lang="en-US" sz="1200" b="1" kern="0" dirty="0">
              <a:latin typeface="Consolas"/>
              <a:ea typeface="Tahoma"/>
            </a:endParaRP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rgbClr val="0070C0"/>
                </a:solidFill>
                <a:latin typeface="Consolas"/>
                <a:ea typeface="Tahoma"/>
                <a:cs typeface="Consolas" pitchFamily="49" charset="0"/>
              </a:rPr>
              <a:t>float </a:t>
            </a:r>
            <a:r>
              <a:rPr lang="en-US" sz="1200" b="1" kern="0" dirty="0">
                <a:latin typeface="Consolas"/>
                <a:ea typeface="Tahoma"/>
                <a:cs typeface="Consolas" pitchFamily="49" charset="0"/>
              </a:rPr>
              <a:t>*out= </a:t>
            </a:r>
            <a:r>
              <a:rPr lang="en-US" sz="1200" b="1" kern="0" dirty="0">
                <a:solidFill>
                  <a:srgbClr val="C00000"/>
                </a:solidFill>
                <a:latin typeface="Consolas"/>
                <a:ea typeface="Tahoma"/>
                <a:cs typeface="Consolas" pitchFamily="49" charset="0"/>
              </a:rPr>
              <a:t>new </a:t>
            </a:r>
            <a:r>
              <a:rPr lang="en-US" sz="1200" b="1" kern="0" dirty="0">
                <a:solidFill>
                  <a:srgbClr val="0070C0"/>
                </a:solidFill>
                <a:latin typeface="Consolas"/>
                <a:ea typeface="Tahoma"/>
                <a:cs typeface="Consolas" pitchFamily="49" charset="0"/>
              </a:rPr>
              <a:t>float</a:t>
            </a:r>
            <a:r>
              <a:rPr lang="en-US" sz="1200" b="1" kern="0" dirty="0">
                <a:latin typeface="Consolas"/>
                <a:ea typeface="Tahoma"/>
                <a:cs typeface="Consolas" pitchFamily="49" charset="0"/>
              </a:rPr>
              <a:t>[N];</a:t>
            </a:r>
            <a:endParaRPr lang="en-US" sz="1200" b="1" kern="0" dirty="0">
              <a:latin typeface="Consolas" pitchFamily="49" charset="0"/>
              <a:ea typeface="Tahoma" pitchFamily="34" charset="0"/>
              <a:cs typeface="Consolas" pitchFamily="49" charset="0"/>
            </a:endParaRPr>
          </a:p>
          <a:p>
            <a:pPr marL="0" indent="0">
              <a:lnSpc>
                <a:spcPct val="100000"/>
              </a:lnSpc>
              <a:spcBef>
                <a:spcPts val="0"/>
              </a:spcBef>
              <a:buFont typeface="Arial" panose="020B0604020202020204" pitchFamily="34" charset="0"/>
              <a:buNone/>
              <a:defRPr/>
            </a:pPr>
            <a:endParaRPr lang="en-US" sz="1200" b="1" kern="0" dirty="0">
              <a:solidFill>
                <a:sysClr val="windowText" lastClr="000000"/>
              </a:solidFill>
              <a:latin typeface="Consolas"/>
              <a:ea typeface="Tahoma"/>
              <a:cs typeface="Consolas" pitchFamily="49" charset="0"/>
            </a:endParaRPr>
          </a:p>
          <a:p>
            <a:pPr marL="0" indent="0">
              <a:lnSpc>
                <a:spcPct val="100000"/>
              </a:lnSpc>
              <a:spcBef>
                <a:spcPts val="0"/>
              </a:spcBef>
              <a:buNone/>
              <a:defRPr/>
            </a:pPr>
            <a:r>
              <a:rPr lang="en-US" sz="1200" b="1" kern="0" dirty="0">
                <a:latin typeface="Consolas"/>
                <a:ea typeface="Tahoma"/>
                <a:cs typeface="Consolas" pitchFamily="49" charset="0"/>
              </a:rPr>
              <a:t>  </a:t>
            </a:r>
            <a:r>
              <a:rPr lang="en-US" sz="1200" b="1" kern="0" dirty="0" err="1">
                <a:solidFill>
                  <a:schemeClr val="accent6">
                    <a:lumMod val="50000"/>
                  </a:schemeClr>
                </a:solidFill>
                <a:latin typeface="Consolas"/>
                <a:ea typeface="Tahoma"/>
                <a:cs typeface="Consolas" pitchFamily="49" charset="0"/>
              </a:rPr>
              <a:t>initializeWeights</a:t>
            </a:r>
            <a:r>
              <a:rPr lang="en-US" sz="1200" b="1" kern="0" dirty="0">
                <a:latin typeface="Consolas"/>
                <a:ea typeface="Tahoma"/>
                <a:cs typeface="Consolas" pitchFamily="49" charset="0"/>
              </a:rPr>
              <a:t>(weights, RADIUS);</a:t>
            </a:r>
          </a:p>
          <a:p>
            <a:pPr marL="0" indent="0">
              <a:lnSpc>
                <a:spcPct val="100000"/>
              </a:lnSpc>
              <a:spcBef>
                <a:spcPts val="0"/>
              </a:spcBef>
              <a:buNone/>
              <a:defRPr/>
            </a:pPr>
            <a:r>
              <a:rPr lang="en-US" sz="1200" b="1" kern="0" dirty="0">
                <a:latin typeface="Consolas"/>
                <a:ea typeface="Tahoma"/>
                <a:cs typeface="Consolas" pitchFamily="49" charset="0"/>
              </a:rPr>
              <a:t>  </a:t>
            </a:r>
            <a:r>
              <a:rPr lang="en-US" sz="1200" b="1" kern="0" dirty="0" err="1">
                <a:solidFill>
                  <a:schemeClr val="accent6">
                    <a:lumMod val="50000"/>
                  </a:schemeClr>
                </a:solidFill>
                <a:latin typeface="Consolas"/>
                <a:ea typeface="Tahoma"/>
                <a:cs typeface="Consolas" pitchFamily="49" charset="0"/>
              </a:rPr>
              <a:t>initializeArray</a:t>
            </a:r>
            <a:r>
              <a:rPr lang="en-US" sz="1200" b="1" kern="0" dirty="0">
                <a:latin typeface="Consolas"/>
                <a:ea typeface="Tahoma"/>
                <a:cs typeface="Consolas" pitchFamily="49" charset="0"/>
              </a:rPr>
              <a:t>(in, N);</a:t>
            </a:r>
          </a:p>
          <a:p>
            <a:pPr marL="0" indent="0">
              <a:lnSpc>
                <a:spcPct val="100000"/>
              </a:lnSpc>
              <a:spcBef>
                <a:spcPts val="0"/>
              </a:spcBef>
              <a:buFont typeface="Arial" panose="020B0604020202020204" pitchFamily="34" charset="0"/>
              <a:buNone/>
              <a:defRPr/>
            </a:pPr>
            <a:endParaRPr lang="en-US" sz="1200" b="1" kern="0" dirty="0">
              <a:solidFill>
                <a:sysClr val="windowText" lastClr="000000"/>
              </a:solidFill>
              <a:latin typeface="Consolas" pitchFamily="49" charset="0"/>
              <a:ea typeface="Tahoma" pitchFamily="34" charset="0"/>
              <a:cs typeface="Consolas" pitchFamily="49" charset="0"/>
            </a:endParaRP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chemeClr val="accent6">
                    <a:lumMod val="50000"/>
                  </a:schemeClr>
                </a:solidFill>
                <a:latin typeface="Consolas"/>
                <a:ea typeface="Tahoma"/>
                <a:cs typeface="Consolas" pitchFamily="49" charset="0"/>
              </a:rPr>
              <a:t>applyStencil1D</a:t>
            </a:r>
            <a:r>
              <a:rPr lang="en-US" sz="1200" b="1" kern="0" dirty="0">
                <a:latin typeface="Consolas"/>
                <a:ea typeface="Tahoma"/>
                <a:cs typeface="Consolas" pitchFamily="49" charset="0"/>
              </a:rPr>
              <a:t>(RADIUS, N-RADIUS, weights, in, out);</a:t>
            </a:r>
          </a:p>
          <a:p>
            <a:pPr marL="0" indent="0">
              <a:lnSpc>
                <a:spcPct val="100000"/>
              </a:lnSpc>
              <a:spcBef>
                <a:spcPts val="0"/>
              </a:spcBef>
              <a:buFont typeface="Arial" panose="020B0604020202020204" pitchFamily="34" charset="0"/>
              <a:buNone/>
              <a:defRPr/>
            </a:pPr>
            <a:r>
              <a:rPr lang="en-US" sz="1200" b="1" kern="0" dirty="0">
                <a:solidFill>
                  <a:sysClr val="windowText" lastClr="000000"/>
                </a:solidFill>
                <a:latin typeface="Consolas" pitchFamily="49" charset="0"/>
                <a:ea typeface="Tahoma" pitchFamily="34" charset="0"/>
                <a:cs typeface="Consolas" pitchFamily="49" charset="0"/>
              </a:rPr>
              <a:t>  </a:t>
            </a: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chemeClr val="bg1">
                    <a:lumMod val="50000"/>
                  </a:schemeClr>
                </a:solidFill>
                <a:latin typeface="Consolas"/>
                <a:ea typeface="Tahoma"/>
                <a:cs typeface="Consolas" pitchFamily="49" charset="0"/>
              </a:rPr>
              <a:t>// free resources</a:t>
            </a: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rgbClr val="C00000"/>
                </a:solidFill>
                <a:latin typeface="Consolas"/>
                <a:ea typeface="Tahoma"/>
                <a:cs typeface="Consolas" pitchFamily="49" charset="0"/>
              </a:rPr>
              <a:t>delete[]</a:t>
            </a:r>
            <a:r>
              <a:rPr lang="en-US" sz="1200" b="1" kern="0" dirty="0">
                <a:latin typeface="Consolas"/>
                <a:ea typeface="Tahoma"/>
                <a:cs typeface="Consolas" pitchFamily="49" charset="0"/>
              </a:rPr>
              <a:t> weights; </a:t>
            </a:r>
            <a:r>
              <a:rPr lang="en-US" sz="1200" b="1" kern="0" dirty="0">
                <a:solidFill>
                  <a:srgbClr val="C00000"/>
                </a:solidFill>
                <a:latin typeface="Consolas"/>
                <a:ea typeface="Tahoma"/>
                <a:cs typeface="Consolas" pitchFamily="49" charset="0"/>
              </a:rPr>
              <a:t>delete[]</a:t>
            </a:r>
            <a:r>
              <a:rPr lang="en-US" sz="1200" b="1" kern="0" dirty="0">
                <a:latin typeface="Consolas"/>
                <a:ea typeface="Tahoma"/>
                <a:cs typeface="Consolas" pitchFamily="49" charset="0"/>
              </a:rPr>
              <a:t> in; </a:t>
            </a:r>
            <a:r>
              <a:rPr lang="en-US" sz="1200" b="1" kern="0" dirty="0">
                <a:solidFill>
                  <a:srgbClr val="C00000"/>
                </a:solidFill>
                <a:latin typeface="Consolas"/>
                <a:ea typeface="Tahoma"/>
                <a:cs typeface="Consolas" pitchFamily="49" charset="0"/>
              </a:rPr>
              <a:t>delete[]</a:t>
            </a:r>
            <a:r>
              <a:rPr lang="en-US" sz="1200" b="1" kern="0" dirty="0">
                <a:latin typeface="Consolas"/>
                <a:ea typeface="Tahoma"/>
                <a:cs typeface="Consolas" pitchFamily="49" charset="0"/>
              </a:rPr>
              <a:t> out;</a:t>
            </a:r>
          </a:p>
          <a:p>
            <a:pPr marL="0" indent="0">
              <a:lnSpc>
                <a:spcPct val="100000"/>
              </a:lnSpc>
              <a:spcBef>
                <a:spcPts val="0"/>
              </a:spcBef>
              <a:buFont typeface="Arial" panose="020B0604020202020204" pitchFamily="34" charset="0"/>
              <a:buNone/>
              <a:defRPr/>
            </a:pPr>
            <a:r>
              <a:rPr lang="en-US" sz="1200" b="1" kern="0" dirty="0">
                <a:solidFill>
                  <a:sysClr val="windowText" lastClr="000000"/>
                </a:solidFill>
                <a:latin typeface="Consolas" pitchFamily="49" charset="0"/>
                <a:ea typeface="Tahoma" pitchFamily="34" charset="0"/>
                <a:cs typeface="Consolas" pitchFamily="49" charset="0"/>
              </a:rPr>
              <a:t>}</a:t>
            </a:r>
          </a:p>
          <a:p>
            <a:pPr marL="0" indent="0">
              <a:lnSpc>
                <a:spcPct val="100000"/>
              </a:lnSpc>
              <a:spcBef>
                <a:spcPts val="0"/>
              </a:spcBef>
              <a:buFont typeface="Arial" panose="020B0604020202020204" pitchFamily="34" charset="0"/>
              <a:buNone/>
              <a:defRPr/>
            </a:pPr>
            <a:endParaRPr lang="en-US" sz="1400" b="1" kern="0" dirty="0">
              <a:solidFill>
                <a:sysClr val="windowText" lastClr="000000"/>
              </a:solidFill>
              <a:latin typeface="Tahoma" pitchFamily="34" charset="0"/>
              <a:ea typeface="Tahoma" pitchFamily="34" charset="0"/>
              <a:cs typeface="Tahoma" pitchFamily="34" charset="0"/>
            </a:endParaRPr>
          </a:p>
          <a:p>
            <a:pPr marL="0" indent="0">
              <a:lnSpc>
                <a:spcPct val="100000"/>
              </a:lnSpc>
              <a:spcBef>
                <a:spcPts val="0"/>
              </a:spcBef>
              <a:buFont typeface="Arial" panose="020B0604020202020204" pitchFamily="34" charset="0"/>
              <a:buNone/>
              <a:defRPr/>
            </a:pPr>
            <a:endParaRPr lang="en-US" sz="1400" b="1" kern="0" dirty="0">
              <a:solidFill>
                <a:srgbClr val="33CCCC"/>
              </a:solidFill>
              <a:latin typeface="Tahoma" pitchFamily="34" charset="0"/>
              <a:ea typeface="Tahoma" pitchFamily="34" charset="0"/>
              <a:cs typeface="Tahoma" pitchFamily="34" charset="0"/>
            </a:endParaRPr>
          </a:p>
          <a:p>
            <a:pPr marL="0" indent="0">
              <a:lnSpc>
                <a:spcPct val="100000"/>
              </a:lnSpc>
              <a:spcBef>
                <a:spcPts val="0"/>
              </a:spcBef>
              <a:buFont typeface="Arial" panose="020B0604020202020204" pitchFamily="34" charset="0"/>
              <a:buNone/>
              <a:defRPr/>
            </a:pPr>
            <a:endParaRPr lang="en-US" sz="1400" b="1" dirty="0">
              <a:solidFill>
                <a:srgbClr val="33CCCC"/>
              </a:solidFill>
              <a:latin typeface="Tahoma" pitchFamily="34" charset="0"/>
              <a:ea typeface="Tahoma" pitchFamily="34" charset="0"/>
              <a:cs typeface="Tahoma" pitchFamily="34" charset="0"/>
            </a:endParaRPr>
          </a:p>
          <a:p>
            <a:pPr marL="0" indent="0">
              <a:lnSpc>
                <a:spcPct val="100000"/>
              </a:lnSpc>
              <a:spcBef>
                <a:spcPts val="0"/>
              </a:spcBef>
              <a:buFont typeface="Arial" panose="020B0604020202020204" pitchFamily="34" charset="0"/>
              <a:buNone/>
              <a:defRPr/>
            </a:pPr>
            <a:endParaRPr lang="en-US" sz="1400" b="1" dirty="0">
              <a:solidFill>
                <a:srgbClr val="33CCCC"/>
              </a:solidFill>
              <a:latin typeface="Tahoma" pitchFamily="34" charset="0"/>
              <a:ea typeface="Tahoma" pitchFamily="34" charset="0"/>
              <a:cs typeface="Tahoma" pitchFamily="34" charset="0"/>
            </a:endParaRPr>
          </a:p>
          <a:p>
            <a:pPr marL="0" indent="0">
              <a:lnSpc>
                <a:spcPct val="100000"/>
              </a:lnSpc>
              <a:spcBef>
                <a:spcPts val="0"/>
              </a:spcBef>
              <a:buFont typeface="Arial" panose="020B0604020202020204" pitchFamily="34" charset="0"/>
              <a:buNone/>
              <a:tabLst>
                <a:tab pos="461963" algn="l"/>
              </a:tabLst>
              <a:defRPr/>
            </a:pPr>
            <a:r>
              <a:rPr lang="en-US" sz="1200" b="1" kern="0" dirty="0">
                <a:solidFill>
                  <a:srgbClr val="0070C0"/>
                </a:solidFill>
                <a:latin typeface="Consolas"/>
                <a:ea typeface="Tahoma"/>
                <a:cs typeface="Consolas" pitchFamily="49" charset="0"/>
              </a:rPr>
              <a:t>void </a:t>
            </a:r>
            <a:r>
              <a:rPr lang="en-US" sz="1200" b="1" kern="0" dirty="0">
                <a:solidFill>
                  <a:schemeClr val="accent6">
                    <a:lumMod val="50000"/>
                  </a:schemeClr>
                </a:solidFill>
                <a:latin typeface="Consolas"/>
                <a:ea typeface="Tahoma"/>
                <a:cs typeface="Consolas" pitchFamily="49" charset="0"/>
              </a:rPr>
              <a:t>applyStencil1D</a:t>
            </a:r>
            <a:r>
              <a:rPr lang="en-US" sz="1200" b="1" kern="0" dirty="0">
                <a:latin typeface="Consolas"/>
                <a:ea typeface="Tahoma"/>
                <a:cs typeface="Consolas" pitchFamily="49" charset="0"/>
              </a:rPr>
              <a:t>(</a:t>
            </a:r>
            <a:r>
              <a:rPr lang="en-US" sz="1200" b="1" kern="0" dirty="0">
                <a:solidFill>
                  <a:srgbClr val="0070C0"/>
                </a:solidFill>
                <a:latin typeface="Consolas"/>
                <a:ea typeface="Tahoma"/>
                <a:cs typeface="Consolas" pitchFamily="49" charset="0"/>
              </a:rPr>
              <a:t>int </a:t>
            </a:r>
            <a:r>
              <a:rPr lang="en-US" sz="1200" b="1" kern="0" dirty="0" err="1">
                <a:latin typeface="Consolas"/>
                <a:ea typeface="Tahoma"/>
                <a:cs typeface="Consolas" pitchFamily="49" charset="0"/>
              </a:rPr>
              <a:t>sIdx</a:t>
            </a:r>
            <a:r>
              <a:rPr lang="en-US" sz="1200" b="1" kern="0" dirty="0">
                <a:latin typeface="Consolas"/>
                <a:ea typeface="Tahoma"/>
                <a:cs typeface="Consolas" pitchFamily="49" charset="0"/>
              </a:rPr>
              <a:t>, </a:t>
            </a:r>
            <a:r>
              <a:rPr lang="en-US" sz="1200" b="1" kern="0" dirty="0">
                <a:solidFill>
                  <a:srgbClr val="0070C0"/>
                </a:solidFill>
                <a:latin typeface="Consolas"/>
                <a:ea typeface="Tahoma"/>
                <a:cs typeface="Consolas" pitchFamily="49" charset="0"/>
              </a:rPr>
              <a:t>int </a:t>
            </a:r>
            <a:r>
              <a:rPr lang="en-US" sz="1200" b="1" kern="0" dirty="0" err="1">
                <a:latin typeface="Consolas"/>
                <a:ea typeface="Tahoma"/>
                <a:cs typeface="Consolas" pitchFamily="49" charset="0"/>
              </a:rPr>
              <a:t>eIdx</a:t>
            </a:r>
            <a:r>
              <a:rPr lang="en-US" sz="1200" b="1" kern="0" dirty="0">
                <a:solidFill>
                  <a:srgbClr val="33CCCC"/>
                </a:solidFill>
                <a:latin typeface="Consolas"/>
                <a:ea typeface="Tahoma"/>
                <a:cs typeface="Consolas" pitchFamily="49" charset="0"/>
              </a:rPr>
              <a:t>, </a:t>
            </a:r>
            <a:r>
              <a:rPr lang="en-US" sz="1200" b="1" kern="0" dirty="0">
                <a:solidFill>
                  <a:srgbClr val="0070C0"/>
                </a:solidFill>
                <a:latin typeface="Consolas"/>
                <a:ea typeface="Tahoma"/>
                <a:cs typeface="Consolas" pitchFamily="49" charset="0"/>
              </a:rPr>
              <a:t>const</a:t>
            </a:r>
            <a:r>
              <a:rPr lang="en-US" sz="1200" b="1" dirty="0">
                <a:solidFill>
                  <a:srgbClr val="0070C0"/>
                </a:solidFill>
                <a:latin typeface="Consolas"/>
                <a:ea typeface="Tahoma"/>
                <a:cs typeface="Consolas" pitchFamily="49" charset="0"/>
              </a:rPr>
              <a:t>	</a:t>
            </a:r>
            <a:r>
              <a:rPr lang="en-US" sz="1200" b="1" kern="0" dirty="0">
                <a:solidFill>
                  <a:srgbClr val="0070C0"/>
                </a:solidFill>
                <a:latin typeface="Consolas"/>
                <a:ea typeface="Tahoma"/>
                <a:cs typeface="Consolas" pitchFamily="49" charset="0"/>
              </a:rPr>
              <a:t>float </a:t>
            </a:r>
            <a:r>
              <a:rPr lang="en-US" sz="1200" b="1" kern="0" dirty="0">
                <a:latin typeface="Consolas"/>
                <a:ea typeface="Tahoma"/>
                <a:cs typeface="Consolas" pitchFamily="49" charset="0"/>
              </a:rPr>
              <a:t>*weights, </a:t>
            </a:r>
            <a:r>
              <a:rPr lang="en-US" sz="1200" b="1" kern="0" dirty="0">
                <a:solidFill>
                  <a:srgbClr val="0070C0"/>
                </a:solidFill>
                <a:latin typeface="Consolas"/>
                <a:ea typeface="Tahoma"/>
                <a:cs typeface="Consolas" pitchFamily="49" charset="0"/>
              </a:rPr>
              <a:t>float </a:t>
            </a:r>
            <a:r>
              <a:rPr lang="en-US" sz="1200" b="1" kern="0" dirty="0">
                <a:latin typeface="Consolas"/>
                <a:ea typeface="Tahoma"/>
                <a:cs typeface="Consolas" pitchFamily="49" charset="0"/>
              </a:rPr>
              <a:t>*in,</a:t>
            </a:r>
            <a:r>
              <a:rPr lang="en-US" sz="1200" b="1" kern="0" dirty="0">
                <a:solidFill>
                  <a:srgbClr val="33CCCC"/>
                </a:solidFill>
                <a:latin typeface="Consolas"/>
                <a:ea typeface="Tahoma"/>
                <a:cs typeface="Consolas" pitchFamily="49" charset="0"/>
              </a:rPr>
              <a:t> </a:t>
            </a:r>
            <a:r>
              <a:rPr lang="en-US" sz="1200" b="1" kern="0" dirty="0">
                <a:solidFill>
                  <a:srgbClr val="0070C0"/>
                </a:solidFill>
                <a:latin typeface="Consolas"/>
                <a:ea typeface="Tahoma"/>
                <a:cs typeface="Consolas" pitchFamily="49" charset="0"/>
              </a:rPr>
              <a:t>float </a:t>
            </a:r>
            <a:r>
              <a:rPr lang="en-US" sz="1200" b="1" kern="0" dirty="0">
                <a:latin typeface="Consolas"/>
                <a:ea typeface="Tahoma"/>
                <a:cs typeface="Consolas" pitchFamily="49" charset="0"/>
              </a:rPr>
              <a:t>*out) {</a:t>
            </a:r>
          </a:p>
          <a:p>
            <a:pPr marL="0" indent="0">
              <a:lnSpc>
                <a:spcPct val="100000"/>
              </a:lnSpc>
              <a:spcBef>
                <a:spcPts val="0"/>
              </a:spcBef>
              <a:buFont typeface="Arial" panose="020B0604020202020204" pitchFamily="34" charset="0"/>
              <a:buNone/>
              <a:defRPr/>
            </a:pPr>
            <a:r>
              <a:rPr lang="en-US" sz="1200" b="1" kern="0" dirty="0">
                <a:solidFill>
                  <a:sysClr val="windowText" lastClr="000000"/>
                </a:solidFill>
                <a:latin typeface="Consolas" pitchFamily="49" charset="0"/>
                <a:ea typeface="Tahoma" pitchFamily="34" charset="0"/>
                <a:cs typeface="Consolas" pitchFamily="49" charset="0"/>
              </a:rPr>
              <a:t>  </a:t>
            </a:r>
          </a:p>
          <a:p>
            <a:pPr marL="0" indent="0">
              <a:lnSpc>
                <a:spcPct val="100000"/>
              </a:lnSpc>
              <a:spcBef>
                <a:spcPts val="0"/>
              </a:spcBef>
              <a:buFont typeface="Arial" panose="020B0604020202020204" pitchFamily="34" charset="0"/>
              <a:buNone/>
              <a:defRPr/>
            </a:pPr>
            <a:r>
              <a:rPr lang="en-US" sz="1200" b="1" kern="0" dirty="0">
                <a:solidFill>
                  <a:srgbClr val="ADE2E2"/>
                </a:solidFill>
                <a:latin typeface="Consolas"/>
                <a:ea typeface="Tahoma"/>
                <a:cs typeface="Consolas" pitchFamily="49" charset="0"/>
              </a:rPr>
              <a:t>  </a:t>
            </a:r>
            <a:r>
              <a:rPr lang="en-US" sz="1200" b="1" kern="0" dirty="0">
                <a:solidFill>
                  <a:srgbClr val="0070C0"/>
                </a:solidFill>
                <a:latin typeface="Consolas"/>
                <a:ea typeface="Tahoma"/>
                <a:cs typeface="Consolas" pitchFamily="49" charset="0"/>
              </a:rPr>
              <a:t>for </a:t>
            </a:r>
            <a:r>
              <a:rPr lang="en-US" sz="1200" b="1" kern="0" dirty="0">
                <a:latin typeface="Consolas"/>
                <a:ea typeface="Tahoma"/>
                <a:cs typeface="Consolas" pitchFamily="49" charset="0"/>
              </a:rPr>
              <a:t>(</a:t>
            </a:r>
            <a:r>
              <a:rPr lang="en-US" sz="1200" b="1" kern="0" dirty="0">
                <a:solidFill>
                  <a:srgbClr val="0070C0"/>
                </a:solidFill>
                <a:latin typeface="Consolas"/>
                <a:ea typeface="Tahoma"/>
                <a:cs typeface="Consolas" pitchFamily="49" charset="0"/>
              </a:rPr>
              <a:t>int </a:t>
            </a:r>
            <a:r>
              <a:rPr lang="en-US" sz="1200" b="1" kern="0" dirty="0" err="1">
                <a:latin typeface="Consolas"/>
                <a:ea typeface="Tahoma"/>
                <a:cs typeface="Consolas" pitchFamily="49" charset="0"/>
              </a:rPr>
              <a:t>i</a:t>
            </a:r>
            <a:r>
              <a:rPr lang="en-US" sz="1200" b="1" kern="0" dirty="0">
                <a:latin typeface="Consolas"/>
                <a:ea typeface="Tahoma"/>
                <a:cs typeface="Consolas" pitchFamily="49" charset="0"/>
              </a:rPr>
              <a:t> = </a:t>
            </a:r>
            <a:r>
              <a:rPr lang="en-US" sz="1200" b="1" kern="0" dirty="0" err="1">
                <a:latin typeface="Consolas"/>
                <a:ea typeface="Tahoma"/>
                <a:cs typeface="Consolas" pitchFamily="49" charset="0"/>
              </a:rPr>
              <a:t>sIdx</a:t>
            </a:r>
            <a:r>
              <a:rPr lang="en-US" sz="1200" b="1" kern="0" dirty="0">
                <a:latin typeface="Consolas"/>
                <a:ea typeface="Tahoma"/>
                <a:cs typeface="Consolas" pitchFamily="49" charset="0"/>
              </a:rPr>
              <a:t>; I &lt; </a:t>
            </a:r>
            <a:r>
              <a:rPr lang="en-US" sz="1200" b="1" kern="0" dirty="0" err="1">
                <a:latin typeface="Consolas"/>
                <a:ea typeface="Tahoma"/>
                <a:cs typeface="Consolas" pitchFamily="49" charset="0"/>
              </a:rPr>
              <a:t>eIdx</a:t>
            </a:r>
            <a:r>
              <a:rPr lang="en-US" sz="1200" b="1" kern="0" dirty="0">
                <a:latin typeface="Consolas"/>
                <a:ea typeface="Tahoma"/>
                <a:cs typeface="Consolas" pitchFamily="49" charset="0"/>
              </a:rPr>
              <a:t>; </a:t>
            </a:r>
            <a:r>
              <a:rPr lang="en-US" sz="1200" b="1" kern="0" dirty="0" err="1">
                <a:latin typeface="Consolas"/>
                <a:ea typeface="Tahoma"/>
                <a:cs typeface="Consolas" pitchFamily="49" charset="0"/>
              </a:rPr>
              <a:t>i</a:t>
            </a:r>
            <a:r>
              <a:rPr lang="en-US" sz="1200" b="1" kern="0" dirty="0">
                <a:latin typeface="Consolas"/>
                <a:ea typeface="Tahoma"/>
                <a:cs typeface="Consolas" pitchFamily="49" charset="0"/>
              </a:rPr>
              <a:t>++) {   </a:t>
            </a:r>
            <a:endParaRPr lang="en-US" sz="1200" b="1" kern="0" dirty="0">
              <a:latin typeface="Consolas" pitchFamily="49" charset="0"/>
              <a:ea typeface="Tahoma" pitchFamily="34" charset="0"/>
              <a:cs typeface="Consolas" pitchFamily="49" charset="0"/>
            </a:endParaRP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out[i] = </a:t>
            </a:r>
            <a:r>
              <a:rPr lang="en-US" sz="1200" b="1" kern="0" dirty="0">
                <a:solidFill>
                  <a:srgbClr val="7030A0"/>
                </a:solidFill>
                <a:latin typeface="Consolas"/>
                <a:ea typeface="Tahoma"/>
                <a:cs typeface="Consolas" pitchFamily="49" charset="0"/>
              </a:rPr>
              <a:t>0</a:t>
            </a:r>
            <a:r>
              <a:rPr lang="en-US" sz="1200" b="1" kern="0" dirty="0">
                <a:latin typeface="Consolas"/>
                <a:ea typeface="Tahoma"/>
                <a:cs typeface="Consolas" pitchFamily="49" charset="0"/>
              </a:rPr>
              <a:t>;</a:t>
            </a: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rgbClr val="E78A2D"/>
                </a:solidFill>
                <a:latin typeface="Consolas"/>
                <a:ea typeface="Tahoma"/>
                <a:cs typeface="Consolas" pitchFamily="49" charset="0"/>
              </a:rPr>
              <a:t> </a:t>
            </a:r>
            <a:r>
              <a:rPr lang="en-US" sz="1200" b="1" kern="0" dirty="0">
                <a:solidFill>
                  <a:schemeClr val="bg1">
                    <a:lumMod val="50000"/>
                  </a:schemeClr>
                </a:solidFill>
                <a:latin typeface="Consolas"/>
                <a:ea typeface="Tahoma"/>
                <a:cs typeface="Consolas" pitchFamily="49" charset="0"/>
              </a:rPr>
              <a:t>// loop over all elements in the stencil</a:t>
            </a:r>
          </a:p>
          <a:p>
            <a:pPr marL="0" indent="0">
              <a:lnSpc>
                <a:spcPct val="100000"/>
              </a:lnSpc>
              <a:spcBef>
                <a:spcPts val="0"/>
              </a:spcBef>
              <a:buFont typeface="Arial" panose="020B0604020202020204" pitchFamily="34" charset="0"/>
              <a:buNone/>
              <a:defRPr/>
            </a:pPr>
            <a:r>
              <a:rPr lang="en-US" sz="1200" b="1" kern="0" dirty="0">
                <a:solidFill>
                  <a:srgbClr val="DADADA"/>
                </a:solidFill>
                <a:latin typeface="Consolas"/>
                <a:ea typeface="Tahoma"/>
                <a:cs typeface="Consolas" pitchFamily="49" charset="0"/>
              </a:rPr>
              <a:t>    </a:t>
            </a:r>
            <a:r>
              <a:rPr lang="en-US" sz="1200" b="1" kern="0" dirty="0">
                <a:solidFill>
                  <a:srgbClr val="0070C0"/>
                </a:solidFill>
                <a:latin typeface="Consolas"/>
                <a:ea typeface="Tahoma"/>
                <a:cs typeface="Consolas" pitchFamily="49" charset="0"/>
              </a:rPr>
              <a:t>for </a:t>
            </a:r>
            <a:r>
              <a:rPr lang="en-US" sz="1200" b="1" kern="0" dirty="0">
                <a:latin typeface="Consolas"/>
                <a:ea typeface="Tahoma"/>
                <a:cs typeface="Consolas" pitchFamily="49" charset="0"/>
              </a:rPr>
              <a:t>(</a:t>
            </a:r>
            <a:r>
              <a:rPr lang="en-US" sz="1200" b="1" kern="0" dirty="0">
                <a:solidFill>
                  <a:srgbClr val="0070C0"/>
                </a:solidFill>
                <a:latin typeface="Consolas"/>
                <a:ea typeface="Tahoma"/>
                <a:cs typeface="Consolas" pitchFamily="49" charset="0"/>
              </a:rPr>
              <a:t>int </a:t>
            </a:r>
            <a:r>
              <a:rPr lang="en-US" sz="1200" b="1" kern="0" dirty="0">
                <a:latin typeface="Consolas"/>
                <a:ea typeface="Tahoma"/>
                <a:cs typeface="Consolas" pitchFamily="49" charset="0"/>
              </a:rPr>
              <a:t>j = -RADIUS; j &lt;= RADIUS; j++) {</a:t>
            </a:r>
          </a:p>
          <a:p>
            <a:pPr marL="0" indent="0">
              <a:lnSpc>
                <a:spcPct val="100000"/>
              </a:lnSpc>
              <a:spcBef>
                <a:spcPts val="0"/>
              </a:spcBef>
              <a:buFont typeface="Arial" panose="020B0604020202020204" pitchFamily="34" charset="0"/>
              <a:buNone/>
              <a:defRPr/>
            </a:pPr>
            <a:r>
              <a:rPr lang="en-US" sz="1200" b="1" kern="0" dirty="0">
                <a:solidFill>
                  <a:sysClr val="windowText" lastClr="000000"/>
                </a:solidFill>
                <a:latin typeface="Consolas" pitchFamily="49" charset="0"/>
                <a:ea typeface="Tahoma" pitchFamily="34" charset="0"/>
                <a:cs typeface="Consolas" pitchFamily="49" charset="0"/>
              </a:rPr>
              <a:t>      out[i] += weights[j + RADIUS] * in[i + j]; </a:t>
            </a:r>
          </a:p>
          <a:p>
            <a:pPr marL="0" indent="0">
              <a:lnSpc>
                <a:spcPct val="100000"/>
              </a:lnSpc>
              <a:spcBef>
                <a:spcPts val="0"/>
              </a:spcBef>
              <a:buFont typeface="Arial" panose="020B0604020202020204" pitchFamily="34" charset="0"/>
              <a:buNone/>
              <a:defRPr/>
            </a:pPr>
            <a:r>
              <a:rPr lang="en-US" sz="1200" b="1" kern="0" dirty="0">
                <a:solidFill>
                  <a:sysClr val="windowText" lastClr="000000"/>
                </a:solidFill>
                <a:latin typeface="Consolas" pitchFamily="49" charset="0"/>
                <a:ea typeface="Tahoma" pitchFamily="34" charset="0"/>
                <a:cs typeface="Consolas" pitchFamily="49" charset="0"/>
              </a:rPr>
              <a:t>    }</a:t>
            </a: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out[i] = out[i] / (</a:t>
            </a:r>
            <a:r>
              <a:rPr lang="en-US" sz="1200" b="1" kern="0" dirty="0">
                <a:solidFill>
                  <a:srgbClr val="7030A0"/>
                </a:solidFill>
                <a:latin typeface="Consolas"/>
                <a:ea typeface="Tahoma"/>
                <a:cs typeface="Consolas" pitchFamily="49" charset="0"/>
              </a:rPr>
              <a:t>2</a:t>
            </a:r>
            <a:r>
              <a:rPr lang="en-US" sz="1200" b="1" kern="0" dirty="0">
                <a:latin typeface="Consolas"/>
                <a:ea typeface="Tahoma"/>
                <a:cs typeface="Consolas" pitchFamily="49" charset="0"/>
              </a:rPr>
              <a:t> * RADIUS + </a:t>
            </a:r>
            <a:r>
              <a:rPr lang="en-US" sz="1200" b="1" kern="0" dirty="0">
                <a:solidFill>
                  <a:srgbClr val="7030A0"/>
                </a:solidFill>
                <a:latin typeface="Consolas"/>
                <a:ea typeface="Tahoma"/>
                <a:cs typeface="Consolas" pitchFamily="49" charset="0"/>
              </a:rPr>
              <a:t>1</a:t>
            </a:r>
            <a:r>
              <a:rPr lang="en-US" sz="1200" b="1" kern="0" dirty="0">
                <a:latin typeface="Consolas"/>
                <a:ea typeface="Tahoma"/>
                <a:cs typeface="Consolas" pitchFamily="49" charset="0"/>
              </a:rPr>
              <a:t>);</a:t>
            </a:r>
          </a:p>
          <a:p>
            <a:pPr marL="0" indent="0">
              <a:lnSpc>
                <a:spcPct val="100000"/>
              </a:lnSpc>
              <a:spcBef>
                <a:spcPts val="0"/>
              </a:spcBef>
              <a:buFont typeface="Arial" panose="020B0604020202020204" pitchFamily="34" charset="0"/>
              <a:buNone/>
              <a:defRPr/>
            </a:pPr>
            <a:r>
              <a:rPr lang="en-US" sz="1200" b="1" kern="0" dirty="0">
                <a:solidFill>
                  <a:sysClr val="windowText" lastClr="000000"/>
                </a:solidFill>
                <a:latin typeface="Consolas" pitchFamily="49" charset="0"/>
                <a:ea typeface="Tahoma" pitchFamily="34" charset="0"/>
                <a:cs typeface="Consolas" pitchFamily="49" charset="0"/>
              </a:rPr>
              <a:t>  }</a:t>
            </a:r>
          </a:p>
          <a:p>
            <a:pPr marL="0" indent="0">
              <a:lnSpc>
                <a:spcPct val="100000"/>
              </a:lnSpc>
              <a:spcBef>
                <a:spcPts val="0"/>
              </a:spcBef>
              <a:buFont typeface="Arial" panose="020B0604020202020204" pitchFamily="34" charset="0"/>
              <a:buNone/>
              <a:defRPr/>
            </a:pPr>
            <a:r>
              <a:rPr lang="en-US" sz="1200" b="1" kern="0" dirty="0">
                <a:solidFill>
                  <a:sysClr val="windowText" lastClr="000000"/>
                </a:solidFill>
                <a:latin typeface="Consolas" pitchFamily="49" charset="0"/>
                <a:ea typeface="Tahoma" pitchFamily="34" charset="0"/>
                <a:cs typeface="Consolas" pitchFamily="49" charset="0"/>
              </a:rPr>
              <a:t>}</a:t>
            </a:r>
          </a:p>
          <a:p>
            <a:pPr marL="0" indent="0">
              <a:lnSpc>
                <a:spcPct val="100000"/>
              </a:lnSpc>
              <a:spcBef>
                <a:spcPts val="0"/>
              </a:spcBef>
              <a:buFont typeface="Arial" panose="020B0604020202020204" pitchFamily="34" charset="0"/>
              <a:buNone/>
              <a:defRPr/>
            </a:pPr>
            <a:endParaRPr lang="en-US" sz="1400" b="1" kern="0" dirty="0">
              <a:solidFill>
                <a:sysClr val="windowText" lastClr="000000"/>
              </a:solidFill>
              <a:latin typeface="Tahoma" pitchFamily="34" charset="0"/>
              <a:ea typeface="Tahoma" pitchFamily="34" charset="0"/>
              <a:cs typeface="Tahoma" pitchFamily="34" charset="0"/>
            </a:endParaRPr>
          </a:p>
          <a:p>
            <a:pPr marL="0" indent="0">
              <a:lnSpc>
                <a:spcPct val="100000"/>
              </a:lnSpc>
              <a:spcBef>
                <a:spcPts val="0"/>
              </a:spcBef>
              <a:buFont typeface="Arial" panose="020B0604020202020204" pitchFamily="34" charset="0"/>
              <a:buNone/>
              <a:defRPr/>
            </a:pPr>
            <a:endParaRPr lang="en-US" sz="1400" b="1" kern="0" dirty="0">
              <a:solidFill>
                <a:sysClr val="windowText" lastClr="000000"/>
              </a:solidFill>
            </a:endParaRPr>
          </a:p>
        </p:txBody>
      </p:sp>
      <p:sp>
        <p:nvSpPr>
          <p:cNvPr id="9" name="Oval Callout 8"/>
          <p:cNvSpPr/>
          <p:nvPr/>
        </p:nvSpPr>
        <p:spPr>
          <a:xfrm>
            <a:off x="4976929" y="1426455"/>
            <a:ext cx="2039941" cy="816334"/>
          </a:xfrm>
          <a:prstGeom prst="wedgeEllipseCallout">
            <a:avLst>
              <a:gd name="adj1" fmla="val 31172"/>
              <a:gd name="adj2" fmla="val 123294"/>
            </a:avLst>
          </a:prstGeom>
          <a:gradFill flip="none" rotWithShape="1">
            <a:gsLst>
              <a:gs pos="0">
                <a:schemeClr val="tx2">
                  <a:lumMod val="75000"/>
                </a:schemeClr>
              </a:gs>
              <a:gs pos="100000">
                <a:schemeClr val="tx2">
                  <a:lumMod val="60000"/>
                  <a:lumOff val="4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b="1" dirty="0">
                <a:solidFill>
                  <a:schemeClr val="bg1"/>
                </a:solidFill>
              </a:rPr>
              <a:t>For each element…</a:t>
            </a:r>
          </a:p>
        </p:txBody>
      </p:sp>
      <p:sp>
        <p:nvSpPr>
          <p:cNvPr id="10" name="Oval Callout 9"/>
          <p:cNvSpPr/>
          <p:nvPr/>
        </p:nvSpPr>
        <p:spPr>
          <a:xfrm>
            <a:off x="7124508" y="4539016"/>
            <a:ext cx="2039941" cy="816334"/>
          </a:xfrm>
          <a:prstGeom prst="wedgeEllipseCallout">
            <a:avLst>
              <a:gd name="adj1" fmla="val 16234"/>
              <a:gd name="adj2" fmla="val -92618"/>
            </a:avLst>
          </a:prstGeom>
          <a:gradFill flip="none" rotWithShape="1">
            <a:gsLst>
              <a:gs pos="0">
                <a:schemeClr val="tx2">
                  <a:lumMod val="75000"/>
                </a:schemeClr>
              </a:gs>
              <a:gs pos="100000">
                <a:schemeClr val="tx2">
                  <a:lumMod val="60000"/>
                  <a:lumOff val="4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b="1" dirty="0">
                <a:solidFill>
                  <a:schemeClr val="bg1"/>
                </a:solidFill>
              </a:rPr>
              <a:t>Weighted mean over radius</a:t>
            </a:r>
          </a:p>
        </p:txBody>
      </p:sp>
    </p:spTree>
    <p:extLst>
      <p:ext uri="{BB962C8B-B14F-4D97-AF65-F5344CB8AC3E}">
        <p14:creationId xmlns:p14="http://schemas.microsoft.com/office/powerpoint/2010/main" val="1522281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Serial Implementation</a:t>
            </a:r>
          </a:p>
        </p:txBody>
      </p:sp>
      <p:sp>
        <p:nvSpPr>
          <p:cNvPr id="2" name="Slide Number Placeholder 1"/>
          <p:cNvSpPr>
            <a:spLocks noGrp="1"/>
          </p:cNvSpPr>
          <p:nvPr>
            <p:ph type="sldNum" sz="quarter" idx="12"/>
          </p:nvPr>
        </p:nvSpPr>
        <p:spPr>
          <a:prstGeom prst="rect">
            <a:avLst/>
          </a:prstGeom>
        </p:spPr>
        <p:txBody>
          <a:bodyPr/>
          <a:lstStyle/>
          <a:p>
            <a:pPr>
              <a:defRPr/>
            </a:pPr>
            <a:fld id="{529A9453-F63C-423E-9485-13332DCFD062}" type="slidenum">
              <a:rPr lang="en-US"/>
              <a:pPr>
                <a:defRPr/>
              </a:pPr>
              <a:t>12</a:t>
            </a:fld>
            <a:endParaRPr lang="en-US"/>
          </a:p>
        </p:txBody>
      </p:sp>
      <p:cxnSp>
        <p:nvCxnSpPr>
          <p:cNvPr id="12" name="Straight Connector 11"/>
          <p:cNvCxnSpPr/>
          <p:nvPr/>
        </p:nvCxnSpPr>
        <p:spPr>
          <a:xfrm>
            <a:off x="6096000" y="1981201"/>
            <a:ext cx="0" cy="3697109"/>
          </a:xfrm>
          <a:prstGeom prst="line">
            <a:avLst/>
          </a:prstGeom>
          <a:noFill/>
          <a:ln w="9525" cap="flat" cmpd="sng" algn="ctr">
            <a:solidFill>
              <a:srgbClr val="FF9933">
                <a:lumMod val="40000"/>
                <a:lumOff val="60000"/>
              </a:srgbClr>
            </a:solidFill>
            <a:prstDash val="solid"/>
          </a:ln>
          <a:effectLst/>
        </p:spPr>
      </p:cxnSp>
      <p:graphicFrame>
        <p:nvGraphicFramePr>
          <p:cNvPr id="8" name="Table 7"/>
          <p:cNvGraphicFramePr>
            <a:graphicFrameLocks noGrp="1"/>
          </p:cNvGraphicFramePr>
          <p:nvPr/>
        </p:nvGraphicFramePr>
        <p:xfrm>
          <a:off x="4267200" y="5709201"/>
          <a:ext cx="3957638" cy="928688"/>
        </p:xfrm>
        <a:graphic>
          <a:graphicData uri="http://schemas.openxmlformats.org/drawingml/2006/table">
            <a:tbl>
              <a:tblPr firstRow="1" bandRow="1"/>
              <a:tblGrid>
                <a:gridCol w="1981279">
                  <a:extLst>
                    <a:ext uri="{9D8B030D-6E8A-4147-A177-3AD203B41FA5}">
                      <a16:colId xmlns:a16="http://schemas.microsoft.com/office/drawing/2014/main" val="20000"/>
                    </a:ext>
                  </a:extLst>
                </a:gridCol>
                <a:gridCol w="1976359">
                  <a:extLst>
                    <a:ext uri="{9D8B030D-6E8A-4147-A177-3AD203B41FA5}">
                      <a16:colId xmlns:a16="http://schemas.microsoft.com/office/drawing/2014/main" val="20001"/>
                    </a:ext>
                  </a:extLst>
                </a:gridCol>
              </a:tblGrid>
              <a:tr h="464344">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800" dirty="0">
                          <a:solidFill>
                            <a:srgbClr val="FFC000"/>
                          </a:solidFill>
                        </a:rPr>
                        <a:t>CPU</a:t>
                      </a:r>
                    </a:p>
                  </a:txBody>
                  <a:tcPr marL="91444" marR="91444" marT="45654" marB="45654">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3CCCC">
                        <a:lumMod val="50000"/>
                      </a:srgb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800" dirty="0" err="1">
                          <a:solidFill>
                            <a:srgbClr val="FFC000"/>
                          </a:solidFill>
                        </a:rPr>
                        <a:t>MElements</a:t>
                      </a:r>
                      <a:r>
                        <a:rPr lang="en-US" sz="1800" dirty="0">
                          <a:solidFill>
                            <a:srgbClr val="FFC000"/>
                          </a:solidFill>
                        </a:rPr>
                        <a:t>/s</a:t>
                      </a:r>
                    </a:p>
                  </a:txBody>
                  <a:tcPr marL="91444" marR="91444" marT="45654" marB="45654">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3CCCC">
                        <a:lumMod val="50000"/>
                      </a:srgbClr>
                    </a:solidFill>
                  </a:tcPr>
                </a:tc>
                <a:extLst>
                  <a:ext uri="{0D108BD9-81ED-4DB2-BD59-A6C34878D82A}">
                    <a16:rowId xmlns:a16="http://schemas.microsoft.com/office/drawing/2014/main" val="10000"/>
                  </a:ext>
                </a:extLst>
              </a:tr>
              <a:tr h="464344">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2000" b="1" dirty="0">
                          <a:solidFill>
                            <a:srgbClr val="FFC000"/>
                          </a:solidFill>
                        </a:rPr>
                        <a:t>i7-930</a:t>
                      </a:r>
                    </a:p>
                  </a:txBody>
                  <a:tcPr marL="91444" marR="91444" marT="45654" marB="4565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2000" b="1" dirty="0">
                          <a:solidFill>
                            <a:srgbClr val="FFC000"/>
                          </a:solidFill>
                        </a:rPr>
                        <a:t>30</a:t>
                      </a:r>
                    </a:p>
                  </a:txBody>
                  <a:tcPr marL="91444" marR="91444" marT="45654" marB="4565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extLst>
                  <a:ext uri="{0D108BD9-81ED-4DB2-BD59-A6C34878D82A}">
                    <a16:rowId xmlns:a16="http://schemas.microsoft.com/office/drawing/2014/main" val="10001"/>
                  </a:ext>
                </a:extLst>
              </a:tr>
            </a:tbl>
          </a:graphicData>
        </a:graphic>
      </p:graphicFrame>
      <p:sp>
        <p:nvSpPr>
          <p:cNvPr id="7" name="Rectangle 6"/>
          <p:cNvSpPr/>
          <p:nvPr/>
        </p:nvSpPr>
        <p:spPr>
          <a:xfrm>
            <a:off x="76201" y="6559982"/>
            <a:ext cx="1128835" cy="230832"/>
          </a:xfrm>
          <a:prstGeom prst="rect">
            <a:avLst/>
          </a:prstGeom>
        </p:spPr>
        <p:txBody>
          <a:bodyPr wrap="none">
            <a:spAutoFit/>
          </a:bodyPr>
          <a:lstStyle/>
          <a:p>
            <a:r>
              <a:rPr lang="en-US" sz="900" dirty="0">
                <a:latin typeface="+mj-lt"/>
              </a:rPr>
              <a:t>NVIDIA [S. Satoor]</a:t>
            </a:r>
            <a:r>
              <a:rPr lang="en-US" sz="900" dirty="0">
                <a:latin typeface="+mj-lt"/>
                <a:cs typeface="Calibri"/>
              </a:rPr>
              <a:t>→</a:t>
            </a:r>
            <a:endParaRPr lang="en-US" sz="900" dirty="0">
              <a:latin typeface="+mj-lt"/>
            </a:endParaRPr>
          </a:p>
        </p:txBody>
      </p:sp>
      <p:sp>
        <p:nvSpPr>
          <p:cNvPr id="3" name="Content Placeholder 2">
            <a:extLst>
              <a:ext uri="{FF2B5EF4-FFF2-40B4-BE49-F238E27FC236}">
                <a16:creationId xmlns:a16="http://schemas.microsoft.com/office/drawing/2014/main" id="{20150CEC-1744-49D4-88E0-7294478E773F}"/>
              </a:ext>
            </a:extLst>
          </p:cNvPr>
          <p:cNvSpPr txBox="1">
            <a:spLocks/>
          </p:cNvSpPr>
          <p:nvPr/>
        </p:nvSpPr>
        <p:spPr bwMode="auto">
          <a:xfrm>
            <a:off x="1149534" y="1805982"/>
            <a:ext cx="9718763" cy="3697288"/>
          </a:xfrm>
          <a:prstGeom prst="rect">
            <a:avLst/>
          </a:prstGeom>
          <a:solidFill>
            <a:schemeClr val="bg1">
              <a:lumMod val="95000"/>
            </a:schemeClr>
          </a:solidFill>
          <a:ln w="9525">
            <a:solidFill>
              <a:srgbClr val="FF9933">
                <a:lumMod val="40000"/>
                <a:lumOff val="60000"/>
              </a:srgbClr>
            </a:solidFill>
            <a:miter lim="800000"/>
            <a:headEnd/>
            <a:tailEnd/>
          </a:ln>
          <a:effectLst/>
        </p:spPr>
        <p:txBody>
          <a:bodyPr vert="horz" lIns="91440" tIns="45720" rIns="91440" bIns="45720" numCol="2" spcCol="45720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defRPr/>
            </a:pPr>
            <a:endParaRPr lang="en-US" sz="1200" b="1" kern="0" dirty="0">
              <a:solidFill>
                <a:srgbClr val="33CCCC"/>
              </a:solidFill>
              <a:latin typeface="Consolas" pitchFamily="49" charset="0"/>
              <a:ea typeface="Tahoma" pitchFamily="34" charset="0"/>
              <a:cs typeface="Consolas" pitchFamily="49" charset="0"/>
            </a:endParaRPr>
          </a:p>
          <a:p>
            <a:pPr marL="0" indent="0">
              <a:lnSpc>
                <a:spcPct val="100000"/>
              </a:lnSpc>
              <a:spcBef>
                <a:spcPts val="0"/>
              </a:spcBef>
              <a:buFont typeface="Arial" panose="020B0604020202020204" pitchFamily="34" charset="0"/>
              <a:buNone/>
              <a:defRPr/>
            </a:pPr>
            <a:endParaRPr lang="en-US" sz="1200" b="1" dirty="0">
              <a:solidFill>
                <a:srgbClr val="33CCCC"/>
              </a:solidFill>
              <a:latin typeface="Consolas" pitchFamily="49" charset="0"/>
              <a:ea typeface="Tahoma" pitchFamily="34" charset="0"/>
              <a:cs typeface="Consolas" pitchFamily="49" charset="0"/>
            </a:endParaRPr>
          </a:p>
          <a:p>
            <a:pPr marL="0" indent="0">
              <a:lnSpc>
                <a:spcPct val="100000"/>
              </a:lnSpc>
              <a:spcBef>
                <a:spcPts val="0"/>
              </a:spcBef>
              <a:buFont typeface="Arial" panose="020B0604020202020204" pitchFamily="34" charset="0"/>
              <a:buNone/>
              <a:defRPr/>
            </a:pPr>
            <a:r>
              <a:rPr lang="en-US" sz="1200" b="1" kern="0" dirty="0">
                <a:solidFill>
                  <a:srgbClr val="0070C0"/>
                </a:solidFill>
                <a:latin typeface="Consolas"/>
                <a:ea typeface="Tahoma"/>
                <a:cs typeface="Consolas" pitchFamily="49" charset="0"/>
              </a:rPr>
              <a:t>int </a:t>
            </a:r>
            <a:r>
              <a:rPr lang="en-US" sz="1200" b="1" kern="0" dirty="0">
                <a:solidFill>
                  <a:schemeClr val="accent6">
                    <a:lumMod val="50000"/>
                  </a:schemeClr>
                </a:solidFill>
                <a:latin typeface="Consolas"/>
                <a:ea typeface="Tahoma"/>
                <a:cs typeface="Consolas" pitchFamily="49" charset="0"/>
              </a:rPr>
              <a:t>main</a:t>
            </a:r>
            <a:r>
              <a:rPr lang="en-US" sz="1200" b="1" kern="0" dirty="0">
                <a:latin typeface="Consolas"/>
                <a:ea typeface="Tahoma"/>
                <a:cs typeface="Consolas" pitchFamily="49" charset="0"/>
              </a:rPr>
              <a:t>() {</a:t>
            </a:r>
          </a:p>
          <a:p>
            <a:pPr marL="0" indent="0">
              <a:lnSpc>
                <a:spcPct val="100000"/>
              </a:lnSpc>
              <a:spcBef>
                <a:spcPts val="0"/>
              </a:spcBef>
              <a:buFont typeface="Arial" panose="020B0604020202020204" pitchFamily="34" charset="0"/>
              <a:buNone/>
              <a:defRPr/>
            </a:pPr>
            <a:endParaRPr lang="en-US" sz="1200" b="1" kern="0" dirty="0">
              <a:latin typeface="Consolas"/>
              <a:ea typeface="Tahoma"/>
              <a:cs typeface="Consolas" pitchFamily="49" charset="0"/>
            </a:endParaRP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chemeClr val="bg1">
                    <a:lumMod val="50000"/>
                  </a:schemeClr>
                </a:solidFill>
                <a:latin typeface="Consolas"/>
                <a:ea typeface="Tahoma"/>
                <a:cs typeface="Consolas" pitchFamily="49" charset="0"/>
              </a:rPr>
              <a:t>// allocate resources</a:t>
            </a:r>
            <a:endParaRPr lang="en-US" dirty="0">
              <a:solidFill>
                <a:schemeClr val="bg1">
                  <a:lumMod val="50000"/>
                </a:schemeClr>
              </a:solidFill>
              <a:latin typeface="Consolas"/>
              <a:ea typeface="Tahoma"/>
            </a:endParaRP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rgbClr val="0070C0"/>
                </a:solidFill>
                <a:latin typeface="Consolas"/>
                <a:ea typeface="Tahoma"/>
                <a:cs typeface="Consolas" pitchFamily="49" charset="0"/>
              </a:rPr>
              <a:t>float </a:t>
            </a:r>
            <a:r>
              <a:rPr lang="en-US" sz="1200" b="1" kern="0" dirty="0">
                <a:latin typeface="Consolas"/>
                <a:ea typeface="Tahoma"/>
                <a:cs typeface="Consolas" pitchFamily="49" charset="0"/>
              </a:rPr>
              <a:t>*weights = new </a:t>
            </a:r>
            <a:r>
              <a:rPr lang="en-US" sz="1200" b="1" kern="0" dirty="0">
                <a:solidFill>
                  <a:srgbClr val="0070C0"/>
                </a:solidFill>
                <a:latin typeface="Consolas"/>
                <a:ea typeface="Tahoma"/>
                <a:cs typeface="Consolas" pitchFamily="49" charset="0"/>
              </a:rPr>
              <a:t>float</a:t>
            </a:r>
            <a:r>
              <a:rPr lang="en-US" sz="1200" b="1" kern="0" dirty="0">
                <a:latin typeface="Consolas"/>
                <a:ea typeface="Tahoma"/>
                <a:cs typeface="Consolas" pitchFamily="49" charset="0"/>
              </a:rPr>
              <a:t>[</a:t>
            </a:r>
            <a:r>
              <a:rPr lang="en-US" sz="1200" b="1" kern="0" dirty="0">
                <a:solidFill>
                  <a:srgbClr val="7030A0"/>
                </a:solidFill>
                <a:latin typeface="Consolas"/>
                <a:ea typeface="Tahoma"/>
                <a:cs typeface="Consolas" pitchFamily="49" charset="0"/>
              </a:rPr>
              <a:t>2</a:t>
            </a:r>
            <a:r>
              <a:rPr lang="en-US" sz="1200" b="1" kern="0" dirty="0">
                <a:latin typeface="Consolas"/>
                <a:ea typeface="Tahoma"/>
                <a:cs typeface="Consolas" pitchFamily="49" charset="0"/>
              </a:rPr>
              <a:t> * RADIUS + </a:t>
            </a:r>
            <a:r>
              <a:rPr lang="en-US" sz="1200" b="1" kern="0" dirty="0">
                <a:solidFill>
                  <a:srgbClr val="7030A0"/>
                </a:solidFill>
                <a:latin typeface="Consolas"/>
                <a:ea typeface="Tahoma"/>
                <a:cs typeface="Consolas" pitchFamily="49" charset="0"/>
              </a:rPr>
              <a:t>1</a:t>
            </a:r>
            <a:r>
              <a:rPr lang="en-US" sz="1200" b="1" kern="0" dirty="0">
                <a:latin typeface="Consolas"/>
                <a:ea typeface="Tahoma"/>
                <a:cs typeface="Consolas" pitchFamily="49" charset="0"/>
              </a:rPr>
              <a:t>];</a:t>
            </a: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rgbClr val="000000"/>
                </a:solidFill>
                <a:latin typeface="Consolas"/>
                <a:ea typeface="Tahoma"/>
                <a:cs typeface="Consolas" pitchFamily="49" charset="0"/>
              </a:rPr>
              <a:t> </a:t>
            </a:r>
            <a:r>
              <a:rPr lang="en-US" sz="1200" b="1" kern="0" dirty="0">
                <a:solidFill>
                  <a:srgbClr val="0070C0"/>
                </a:solidFill>
                <a:latin typeface="Consolas"/>
                <a:ea typeface="Tahoma"/>
                <a:cs typeface="Consolas" pitchFamily="49" charset="0"/>
              </a:rPr>
              <a:t>float </a:t>
            </a:r>
            <a:r>
              <a:rPr lang="en-US" sz="1200" b="1" kern="0" dirty="0">
                <a:latin typeface="Consolas"/>
                <a:ea typeface="Tahoma"/>
                <a:cs typeface="Consolas" pitchFamily="49" charset="0"/>
              </a:rPr>
              <a:t>*in = </a:t>
            </a:r>
            <a:r>
              <a:rPr lang="en-US" sz="1200" b="1" kern="0" dirty="0">
                <a:solidFill>
                  <a:srgbClr val="C00000"/>
                </a:solidFill>
                <a:latin typeface="Consolas"/>
                <a:ea typeface="Tahoma"/>
                <a:cs typeface="Consolas" pitchFamily="49" charset="0"/>
              </a:rPr>
              <a:t>new</a:t>
            </a:r>
            <a:r>
              <a:rPr lang="en-US" sz="1200" b="1" kern="0" dirty="0">
                <a:latin typeface="Consolas"/>
                <a:ea typeface="Tahoma"/>
                <a:cs typeface="Consolas" pitchFamily="49" charset="0"/>
              </a:rPr>
              <a:t> </a:t>
            </a:r>
            <a:r>
              <a:rPr lang="en-US" sz="1200" b="1" kern="0" dirty="0">
                <a:solidFill>
                  <a:srgbClr val="0070C0"/>
                </a:solidFill>
                <a:latin typeface="Consolas"/>
                <a:ea typeface="Tahoma"/>
                <a:cs typeface="Consolas" pitchFamily="49" charset="0"/>
              </a:rPr>
              <a:t>float</a:t>
            </a:r>
            <a:r>
              <a:rPr lang="en-US" sz="1200" b="1" kern="0" dirty="0">
                <a:latin typeface="Consolas"/>
                <a:ea typeface="Tahoma"/>
                <a:cs typeface="Consolas" pitchFamily="49" charset="0"/>
              </a:rPr>
              <a:t>[N];</a:t>
            </a:r>
            <a:endParaRPr lang="en-US" sz="1200" b="1" kern="0" dirty="0">
              <a:latin typeface="Consolas"/>
              <a:ea typeface="Tahoma"/>
            </a:endParaRP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rgbClr val="0070C0"/>
                </a:solidFill>
                <a:latin typeface="Consolas"/>
                <a:ea typeface="Tahoma"/>
                <a:cs typeface="Consolas" pitchFamily="49" charset="0"/>
              </a:rPr>
              <a:t>float </a:t>
            </a:r>
            <a:r>
              <a:rPr lang="en-US" sz="1200" b="1" kern="0" dirty="0">
                <a:latin typeface="Consolas"/>
                <a:ea typeface="Tahoma"/>
                <a:cs typeface="Consolas" pitchFamily="49" charset="0"/>
              </a:rPr>
              <a:t>*out= </a:t>
            </a:r>
            <a:r>
              <a:rPr lang="en-US" sz="1200" b="1" kern="0" dirty="0">
                <a:solidFill>
                  <a:srgbClr val="C00000"/>
                </a:solidFill>
                <a:latin typeface="Consolas"/>
                <a:ea typeface="Tahoma"/>
                <a:cs typeface="Consolas" pitchFamily="49" charset="0"/>
              </a:rPr>
              <a:t>new </a:t>
            </a:r>
            <a:r>
              <a:rPr lang="en-US" sz="1200" b="1" kern="0" dirty="0">
                <a:solidFill>
                  <a:srgbClr val="0070C0"/>
                </a:solidFill>
                <a:latin typeface="Consolas"/>
                <a:ea typeface="Tahoma"/>
                <a:cs typeface="Consolas" pitchFamily="49" charset="0"/>
              </a:rPr>
              <a:t>float</a:t>
            </a:r>
            <a:r>
              <a:rPr lang="en-US" sz="1200" b="1" kern="0" dirty="0">
                <a:latin typeface="Consolas"/>
                <a:ea typeface="Tahoma"/>
                <a:cs typeface="Consolas" pitchFamily="49" charset="0"/>
              </a:rPr>
              <a:t>[N];</a:t>
            </a:r>
            <a:endParaRPr lang="en-US" sz="1200" b="1" kern="0" dirty="0">
              <a:latin typeface="Consolas" pitchFamily="49" charset="0"/>
              <a:ea typeface="Tahoma" pitchFamily="34" charset="0"/>
              <a:cs typeface="Consolas" pitchFamily="49" charset="0"/>
            </a:endParaRPr>
          </a:p>
          <a:p>
            <a:pPr marL="0" indent="0">
              <a:lnSpc>
                <a:spcPct val="100000"/>
              </a:lnSpc>
              <a:spcBef>
                <a:spcPts val="0"/>
              </a:spcBef>
              <a:buFont typeface="Arial" panose="020B0604020202020204" pitchFamily="34" charset="0"/>
              <a:buNone/>
              <a:defRPr/>
            </a:pPr>
            <a:endParaRPr lang="en-US" sz="1200" b="1" kern="0" dirty="0">
              <a:solidFill>
                <a:sysClr val="windowText" lastClr="000000"/>
              </a:solidFill>
              <a:latin typeface="Consolas"/>
              <a:ea typeface="Tahoma"/>
              <a:cs typeface="Consolas" pitchFamily="49" charset="0"/>
            </a:endParaRPr>
          </a:p>
          <a:p>
            <a:pPr marL="0" indent="0">
              <a:lnSpc>
                <a:spcPct val="100000"/>
              </a:lnSpc>
              <a:spcBef>
                <a:spcPts val="0"/>
              </a:spcBef>
              <a:buNone/>
              <a:defRPr/>
            </a:pPr>
            <a:r>
              <a:rPr lang="en-US" sz="1200" b="1" kern="0" dirty="0">
                <a:latin typeface="Consolas"/>
                <a:ea typeface="Tahoma"/>
                <a:cs typeface="Consolas" pitchFamily="49" charset="0"/>
              </a:rPr>
              <a:t>  </a:t>
            </a:r>
            <a:r>
              <a:rPr lang="en-US" sz="1200" b="1" kern="0" dirty="0" err="1">
                <a:solidFill>
                  <a:schemeClr val="accent6">
                    <a:lumMod val="50000"/>
                  </a:schemeClr>
                </a:solidFill>
                <a:latin typeface="Consolas"/>
                <a:ea typeface="Tahoma"/>
                <a:cs typeface="Consolas" pitchFamily="49" charset="0"/>
              </a:rPr>
              <a:t>initializeWeights</a:t>
            </a:r>
            <a:r>
              <a:rPr lang="en-US" sz="1200" b="1" kern="0" dirty="0">
                <a:latin typeface="Consolas"/>
                <a:ea typeface="Tahoma"/>
                <a:cs typeface="Consolas" pitchFamily="49" charset="0"/>
              </a:rPr>
              <a:t>(weights, RADIUS);</a:t>
            </a:r>
          </a:p>
          <a:p>
            <a:pPr marL="0" indent="0">
              <a:lnSpc>
                <a:spcPct val="100000"/>
              </a:lnSpc>
              <a:spcBef>
                <a:spcPts val="0"/>
              </a:spcBef>
              <a:buNone/>
              <a:defRPr/>
            </a:pPr>
            <a:r>
              <a:rPr lang="en-US" sz="1200" b="1" kern="0" dirty="0">
                <a:latin typeface="Consolas"/>
                <a:ea typeface="Tahoma"/>
                <a:cs typeface="Consolas" pitchFamily="49" charset="0"/>
              </a:rPr>
              <a:t>  </a:t>
            </a:r>
            <a:r>
              <a:rPr lang="en-US" sz="1200" b="1" kern="0" dirty="0" err="1">
                <a:solidFill>
                  <a:schemeClr val="accent6">
                    <a:lumMod val="50000"/>
                  </a:schemeClr>
                </a:solidFill>
                <a:latin typeface="Consolas"/>
                <a:ea typeface="Tahoma"/>
                <a:cs typeface="Consolas" pitchFamily="49" charset="0"/>
              </a:rPr>
              <a:t>initializeArray</a:t>
            </a:r>
            <a:r>
              <a:rPr lang="en-US" sz="1200" b="1" kern="0" dirty="0">
                <a:latin typeface="Consolas"/>
                <a:ea typeface="Tahoma"/>
                <a:cs typeface="Consolas" pitchFamily="49" charset="0"/>
              </a:rPr>
              <a:t>(in, N);</a:t>
            </a:r>
          </a:p>
          <a:p>
            <a:pPr marL="0" indent="0">
              <a:lnSpc>
                <a:spcPct val="100000"/>
              </a:lnSpc>
              <a:spcBef>
                <a:spcPts val="0"/>
              </a:spcBef>
              <a:buFont typeface="Arial" panose="020B0604020202020204" pitchFamily="34" charset="0"/>
              <a:buNone/>
              <a:defRPr/>
            </a:pPr>
            <a:endParaRPr lang="en-US" sz="1200" b="1" kern="0" dirty="0">
              <a:solidFill>
                <a:sysClr val="windowText" lastClr="000000"/>
              </a:solidFill>
              <a:latin typeface="Consolas" pitchFamily="49" charset="0"/>
              <a:ea typeface="Tahoma" pitchFamily="34" charset="0"/>
              <a:cs typeface="Consolas" pitchFamily="49" charset="0"/>
            </a:endParaRP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chemeClr val="accent6">
                    <a:lumMod val="50000"/>
                  </a:schemeClr>
                </a:solidFill>
                <a:latin typeface="Consolas"/>
                <a:ea typeface="Tahoma"/>
                <a:cs typeface="Consolas" pitchFamily="49" charset="0"/>
              </a:rPr>
              <a:t>applyStencil1D</a:t>
            </a:r>
            <a:r>
              <a:rPr lang="en-US" sz="1200" b="1" kern="0" dirty="0">
                <a:latin typeface="Consolas"/>
                <a:ea typeface="Tahoma"/>
                <a:cs typeface="Consolas" pitchFamily="49" charset="0"/>
              </a:rPr>
              <a:t>(RADIUS, N-RADIUS, weights, in, out);</a:t>
            </a:r>
          </a:p>
          <a:p>
            <a:pPr marL="0" indent="0">
              <a:lnSpc>
                <a:spcPct val="100000"/>
              </a:lnSpc>
              <a:spcBef>
                <a:spcPts val="0"/>
              </a:spcBef>
              <a:buFont typeface="Arial" panose="020B0604020202020204" pitchFamily="34" charset="0"/>
              <a:buNone/>
              <a:defRPr/>
            </a:pPr>
            <a:r>
              <a:rPr lang="en-US" sz="1200" b="1" kern="0" dirty="0">
                <a:solidFill>
                  <a:sysClr val="windowText" lastClr="000000"/>
                </a:solidFill>
                <a:latin typeface="Consolas" pitchFamily="49" charset="0"/>
                <a:ea typeface="Tahoma" pitchFamily="34" charset="0"/>
                <a:cs typeface="Consolas" pitchFamily="49" charset="0"/>
              </a:rPr>
              <a:t>  </a:t>
            </a: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chemeClr val="bg1">
                    <a:lumMod val="50000"/>
                  </a:schemeClr>
                </a:solidFill>
                <a:latin typeface="Consolas"/>
                <a:ea typeface="Tahoma"/>
                <a:cs typeface="Consolas" pitchFamily="49" charset="0"/>
              </a:rPr>
              <a:t>// free resources</a:t>
            </a: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rgbClr val="C00000"/>
                </a:solidFill>
                <a:latin typeface="Consolas"/>
                <a:ea typeface="Tahoma"/>
                <a:cs typeface="Consolas" pitchFamily="49" charset="0"/>
              </a:rPr>
              <a:t>delete[]</a:t>
            </a:r>
            <a:r>
              <a:rPr lang="en-US" sz="1200" b="1" kern="0" dirty="0">
                <a:latin typeface="Consolas"/>
                <a:ea typeface="Tahoma"/>
                <a:cs typeface="Consolas" pitchFamily="49" charset="0"/>
              </a:rPr>
              <a:t> weights; </a:t>
            </a:r>
            <a:r>
              <a:rPr lang="en-US" sz="1200" b="1" kern="0" dirty="0">
                <a:solidFill>
                  <a:srgbClr val="C00000"/>
                </a:solidFill>
                <a:latin typeface="Consolas"/>
                <a:ea typeface="Tahoma"/>
                <a:cs typeface="Consolas" pitchFamily="49" charset="0"/>
              </a:rPr>
              <a:t>delete[]</a:t>
            </a:r>
            <a:r>
              <a:rPr lang="en-US" sz="1200" b="1" kern="0" dirty="0">
                <a:latin typeface="Consolas"/>
                <a:ea typeface="Tahoma"/>
                <a:cs typeface="Consolas" pitchFamily="49" charset="0"/>
              </a:rPr>
              <a:t> in; </a:t>
            </a:r>
            <a:r>
              <a:rPr lang="en-US" sz="1200" b="1" kern="0" dirty="0">
                <a:solidFill>
                  <a:srgbClr val="C00000"/>
                </a:solidFill>
                <a:latin typeface="Consolas"/>
                <a:ea typeface="Tahoma"/>
                <a:cs typeface="Consolas" pitchFamily="49" charset="0"/>
              </a:rPr>
              <a:t>delete[]</a:t>
            </a:r>
            <a:r>
              <a:rPr lang="en-US" sz="1200" b="1" kern="0" dirty="0">
                <a:latin typeface="Consolas"/>
                <a:ea typeface="Tahoma"/>
                <a:cs typeface="Consolas" pitchFamily="49" charset="0"/>
              </a:rPr>
              <a:t> out;</a:t>
            </a:r>
          </a:p>
          <a:p>
            <a:pPr marL="0" indent="0">
              <a:lnSpc>
                <a:spcPct val="100000"/>
              </a:lnSpc>
              <a:spcBef>
                <a:spcPts val="0"/>
              </a:spcBef>
              <a:buFont typeface="Arial" panose="020B0604020202020204" pitchFamily="34" charset="0"/>
              <a:buNone/>
              <a:defRPr/>
            </a:pPr>
            <a:r>
              <a:rPr lang="en-US" sz="1200" b="1" kern="0" dirty="0">
                <a:solidFill>
                  <a:sysClr val="windowText" lastClr="000000"/>
                </a:solidFill>
                <a:latin typeface="Consolas" pitchFamily="49" charset="0"/>
                <a:ea typeface="Tahoma" pitchFamily="34" charset="0"/>
                <a:cs typeface="Consolas" pitchFamily="49" charset="0"/>
              </a:rPr>
              <a:t>}</a:t>
            </a:r>
          </a:p>
          <a:p>
            <a:pPr marL="0" indent="0">
              <a:lnSpc>
                <a:spcPct val="100000"/>
              </a:lnSpc>
              <a:spcBef>
                <a:spcPts val="0"/>
              </a:spcBef>
              <a:buFont typeface="Arial" panose="020B0604020202020204" pitchFamily="34" charset="0"/>
              <a:buNone/>
              <a:defRPr/>
            </a:pPr>
            <a:endParaRPr lang="en-US" sz="1400" b="1" kern="0" dirty="0">
              <a:solidFill>
                <a:sysClr val="windowText" lastClr="000000"/>
              </a:solidFill>
              <a:latin typeface="Tahoma" pitchFamily="34" charset="0"/>
              <a:ea typeface="Tahoma" pitchFamily="34" charset="0"/>
              <a:cs typeface="Tahoma" pitchFamily="34" charset="0"/>
            </a:endParaRPr>
          </a:p>
          <a:p>
            <a:pPr marL="0" indent="0">
              <a:lnSpc>
                <a:spcPct val="100000"/>
              </a:lnSpc>
              <a:spcBef>
                <a:spcPts val="0"/>
              </a:spcBef>
              <a:buFont typeface="Arial" panose="020B0604020202020204" pitchFamily="34" charset="0"/>
              <a:buNone/>
              <a:defRPr/>
            </a:pPr>
            <a:endParaRPr lang="en-US" sz="1400" b="1" kern="0" dirty="0">
              <a:solidFill>
                <a:srgbClr val="33CCCC"/>
              </a:solidFill>
              <a:latin typeface="Tahoma" pitchFamily="34" charset="0"/>
              <a:ea typeface="Tahoma" pitchFamily="34" charset="0"/>
              <a:cs typeface="Tahoma" pitchFamily="34" charset="0"/>
            </a:endParaRPr>
          </a:p>
          <a:p>
            <a:pPr marL="0" indent="0">
              <a:lnSpc>
                <a:spcPct val="100000"/>
              </a:lnSpc>
              <a:spcBef>
                <a:spcPts val="0"/>
              </a:spcBef>
              <a:buFont typeface="Arial" panose="020B0604020202020204" pitchFamily="34" charset="0"/>
              <a:buNone/>
              <a:defRPr/>
            </a:pPr>
            <a:endParaRPr lang="en-US" sz="1400" b="1" dirty="0">
              <a:solidFill>
                <a:srgbClr val="33CCCC"/>
              </a:solidFill>
              <a:latin typeface="Tahoma" pitchFamily="34" charset="0"/>
              <a:ea typeface="Tahoma" pitchFamily="34" charset="0"/>
              <a:cs typeface="Tahoma" pitchFamily="34" charset="0"/>
            </a:endParaRPr>
          </a:p>
          <a:p>
            <a:pPr marL="0" indent="0">
              <a:lnSpc>
                <a:spcPct val="100000"/>
              </a:lnSpc>
              <a:spcBef>
                <a:spcPts val="0"/>
              </a:spcBef>
              <a:buFont typeface="Arial" panose="020B0604020202020204" pitchFamily="34" charset="0"/>
              <a:buNone/>
              <a:defRPr/>
            </a:pPr>
            <a:endParaRPr lang="en-US" sz="1400" b="1" dirty="0">
              <a:solidFill>
                <a:srgbClr val="33CCCC"/>
              </a:solidFill>
              <a:latin typeface="Tahoma" pitchFamily="34" charset="0"/>
              <a:ea typeface="Tahoma" pitchFamily="34" charset="0"/>
              <a:cs typeface="Tahoma" pitchFamily="34" charset="0"/>
            </a:endParaRPr>
          </a:p>
          <a:p>
            <a:pPr marL="0" indent="0">
              <a:lnSpc>
                <a:spcPct val="100000"/>
              </a:lnSpc>
              <a:spcBef>
                <a:spcPts val="0"/>
              </a:spcBef>
              <a:buFont typeface="Arial" panose="020B0604020202020204" pitchFamily="34" charset="0"/>
              <a:buNone/>
              <a:tabLst>
                <a:tab pos="461963" algn="l"/>
              </a:tabLst>
              <a:defRPr/>
            </a:pPr>
            <a:r>
              <a:rPr lang="en-US" sz="1200" b="1" kern="0" dirty="0">
                <a:solidFill>
                  <a:srgbClr val="0070C0"/>
                </a:solidFill>
                <a:latin typeface="Consolas"/>
                <a:ea typeface="Tahoma"/>
                <a:cs typeface="Consolas" pitchFamily="49" charset="0"/>
              </a:rPr>
              <a:t>void </a:t>
            </a:r>
            <a:r>
              <a:rPr lang="en-US" sz="1200" b="1" kern="0" dirty="0">
                <a:solidFill>
                  <a:schemeClr val="accent6">
                    <a:lumMod val="50000"/>
                  </a:schemeClr>
                </a:solidFill>
                <a:latin typeface="Consolas"/>
                <a:ea typeface="Tahoma"/>
                <a:cs typeface="Consolas" pitchFamily="49" charset="0"/>
              </a:rPr>
              <a:t>applyStencil1D</a:t>
            </a:r>
            <a:r>
              <a:rPr lang="en-US" sz="1200" b="1" kern="0" dirty="0">
                <a:latin typeface="Consolas"/>
                <a:ea typeface="Tahoma"/>
                <a:cs typeface="Consolas" pitchFamily="49" charset="0"/>
              </a:rPr>
              <a:t>(</a:t>
            </a:r>
            <a:r>
              <a:rPr lang="en-US" sz="1200" b="1" kern="0" dirty="0">
                <a:solidFill>
                  <a:srgbClr val="0070C0"/>
                </a:solidFill>
                <a:latin typeface="Consolas"/>
                <a:ea typeface="Tahoma"/>
                <a:cs typeface="Consolas" pitchFamily="49" charset="0"/>
              </a:rPr>
              <a:t>int </a:t>
            </a:r>
            <a:r>
              <a:rPr lang="en-US" sz="1200" b="1" kern="0" dirty="0" err="1">
                <a:latin typeface="Consolas"/>
                <a:ea typeface="Tahoma"/>
                <a:cs typeface="Consolas" pitchFamily="49" charset="0"/>
              </a:rPr>
              <a:t>sIdx</a:t>
            </a:r>
            <a:r>
              <a:rPr lang="en-US" sz="1200" b="1" kern="0" dirty="0">
                <a:latin typeface="Consolas"/>
                <a:ea typeface="Tahoma"/>
                <a:cs typeface="Consolas" pitchFamily="49" charset="0"/>
              </a:rPr>
              <a:t>, </a:t>
            </a:r>
            <a:r>
              <a:rPr lang="en-US" sz="1200" b="1" kern="0" dirty="0">
                <a:solidFill>
                  <a:srgbClr val="0070C0"/>
                </a:solidFill>
                <a:latin typeface="Consolas"/>
                <a:ea typeface="Tahoma"/>
                <a:cs typeface="Consolas" pitchFamily="49" charset="0"/>
              </a:rPr>
              <a:t>int </a:t>
            </a:r>
            <a:r>
              <a:rPr lang="en-US" sz="1200" b="1" kern="0" dirty="0" err="1">
                <a:latin typeface="Consolas"/>
                <a:ea typeface="Tahoma"/>
                <a:cs typeface="Consolas" pitchFamily="49" charset="0"/>
              </a:rPr>
              <a:t>eIdx</a:t>
            </a:r>
            <a:r>
              <a:rPr lang="en-US" sz="1200" b="1" kern="0" dirty="0">
                <a:solidFill>
                  <a:srgbClr val="33CCCC"/>
                </a:solidFill>
                <a:latin typeface="Consolas"/>
                <a:ea typeface="Tahoma"/>
                <a:cs typeface="Consolas" pitchFamily="49" charset="0"/>
              </a:rPr>
              <a:t>, </a:t>
            </a:r>
            <a:r>
              <a:rPr lang="en-US" sz="1200" b="1" kern="0" dirty="0">
                <a:solidFill>
                  <a:srgbClr val="0070C0"/>
                </a:solidFill>
                <a:latin typeface="Consolas"/>
                <a:ea typeface="Tahoma"/>
                <a:cs typeface="Consolas" pitchFamily="49" charset="0"/>
              </a:rPr>
              <a:t>const</a:t>
            </a:r>
            <a:r>
              <a:rPr lang="en-US" sz="1200" b="1" dirty="0">
                <a:solidFill>
                  <a:srgbClr val="0070C0"/>
                </a:solidFill>
                <a:latin typeface="Consolas"/>
                <a:ea typeface="Tahoma"/>
                <a:cs typeface="Consolas" pitchFamily="49" charset="0"/>
              </a:rPr>
              <a:t>	</a:t>
            </a:r>
            <a:r>
              <a:rPr lang="en-US" sz="1200" b="1" kern="0" dirty="0">
                <a:solidFill>
                  <a:srgbClr val="0070C0"/>
                </a:solidFill>
                <a:latin typeface="Consolas"/>
                <a:ea typeface="Tahoma"/>
                <a:cs typeface="Consolas" pitchFamily="49" charset="0"/>
              </a:rPr>
              <a:t>float </a:t>
            </a:r>
            <a:r>
              <a:rPr lang="en-US" sz="1200" b="1" kern="0" dirty="0">
                <a:latin typeface="Consolas"/>
                <a:ea typeface="Tahoma"/>
                <a:cs typeface="Consolas" pitchFamily="49" charset="0"/>
              </a:rPr>
              <a:t>*weights, </a:t>
            </a:r>
            <a:r>
              <a:rPr lang="en-US" sz="1200" b="1" kern="0" dirty="0">
                <a:solidFill>
                  <a:srgbClr val="0070C0"/>
                </a:solidFill>
                <a:latin typeface="Consolas"/>
                <a:ea typeface="Tahoma"/>
                <a:cs typeface="Consolas" pitchFamily="49" charset="0"/>
              </a:rPr>
              <a:t>float </a:t>
            </a:r>
            <a:r>
              <a:rPr lang="en-US" sz="1200" b="1" kern="0" dirty="0">
                <a:latin typeface="Consolas"/>
                <a:ea typeface="Tahoma"/>
                <a:cs typeface="Consolas" pitchFamily="49" charset="0"/>
              </a:rPr>
              <a:t>*in,</a:t>
            </a:r>
            <a:r>
              <a:rPr lang="en-US" sz="1200" b="1" kern="0" dirty="0">
                <a:solidFill>
                  <a:srgbClr val="33CCCC"/>
                </a:solidFill>
                <a:latin typeface="Consolas"/>
                <a:ea typeface="Tahoma"/>
                <a:cs typeface="Consolas" pitchFamily="49" charset="0"/>
              </a:rPr>
              <a:t> </a:t>
            </a:r>
            <a:r>
              <a:rPr lang="en-US" sz="1200" b="1" kern="0" dirty="0">
                <a:solidFill>
                  <a:srgbClr val="0070C0"/>
                </a:solidFill>
                <a:latin typeface="Consolas"/>
                <a:ea typeface="Tahoma"/>
                <a:cs typeface="Consolas" pitchFamily="49" charset="0"/>
              </a:rPr>
              <a:t>float </a:t>
            </a:r>
            <a:r>
              <a:rPr lang="en-US" sz="1200" b="1" kern="0" dirty="0">
                <a:latin typeface="Consolas"/>
                <a:ea typeface="Tahoma"/>
                <a:cs typeface="Consolas" pitchFamily="49" charset="0"/>
              </a:rPr>
              <a:t>*out) {</a:t>
            </a:r>
          </a:p>
          <a:p>
            <a:pPr marL="0" indent="0">
              <a:lnSpc>
                <a:spcPct val="100000"/>
              </a:lnSpc>
              <a:spcBef>
                <a:spcPts val="0"/>
              </a:spcBef>
              <a:buFont typeface="Arial" panose="020B0604020202020204" pitchFamily="34" charset="0"/>
              <a:buNone/>
              <a:defRPr/>
            </a:pPr>
            <a:r>
              <a:rPr lang="en-US" sz="1200" b="1" kern="0" dirty="0">
                <a:solidFill>
                  <a:sysClr val="windowText" lastClr="000000"/>
                </a:solidFill>
                <a:latin typeface="Consolas" pitchFamily="49" charset="0"/>
                <a:ea typeface="Tahoma" pitchFamily="34" charset="0"/>
                <a:cs typeface="Consolas" pitchFamily="49" charset="0"/>
              </a:rPr>
              <a:t>  </a:t>
            </a:r>
          </a:p>
          <a:p>
            <a:pPr marL="0" indent="0">
              <a:lnSpc>
                <a:spcPct val="100000"/>
              </a:lnSpc>
              <a:spcBef>
                <a:spcPts val="0"/>
              </a:spcBef>
              <a:buFont typeface="Arial" panose="020B0604020202020204" pitchFamily="34" charset="0"/>
              <a:buNone/>
              <a:defRPr/>
            </a:pPr>
            <a:r>
              <a:rPr lang="en-US" sz="1200" b="1" kern="0" dirty="0">
                <a:solidFill>
                  <a:srgbClr val="ADE2E2"/>
                </a:solidFill>
                <a:latin typeface="Consolas"/>
                <a:ea typeface="Tahoma"/>
                <a:cs typeface="Consolas" pitchFamily="49" charset="0"/>
              </a:rPr>
              <a:t>  </a:t>
            </a:r>
            <a:r>
              <a:rPr lang="en-US" sz="1200" b="1" kern="0" dirty="0">
                <a:solidFill>
                  <a:srgbClr val="0070C0"/>
                </a:solidFill>
                <a:latin typeface="Consolas"/>
                <a:ea typeface="Tahoma"/>
                <a:cs typeface="Consolas" pitchFamily="49" charset="0"/>
              </a:rPr>
              <a:t>for </a:t>
            </a:r>
            <a:r>
              <a:rPr lang="en-US" sz="1200" b="1" kern="0" dirty="0">
                <a:latin typeface="Consolas"/>
                <a:ea typeface="Tahoma"/>
                <a:cs typeface="Consolas" pitchFamily="49" charset="0"/>
              </a:rPr>
              <a:t>(</a:t>
            </a:r>
            <a:r>
              <a:rPr lang="en-US" sz="1200" b="1" kern="0" dirty="0">
                <a:solidFill>
                  <a:srgbClr val="0070C0"/>
                </a:solidFill>
                <a:latin typeface="Consolas"/>
                <a:ea typeface="Tahoma"/>
                <a:cs typeface="Consolas" pitchFamily="49" charset="0"/>
              </a:rPr>
              <a:t>int </a:t>
            </a:r>
            <a:r>
              <a:rPr lang="en-US" sz="1200" b="1" kern="0" dirty="0" err="1">
                <a:latin typeface="Consolas"/>
                <a:ea typeface="Tahoma"/>
                <a:cs typeface="Consolas" pitchFamily="49" charset="0"/>
              </a:rPr>
              <a:t>i</a:t>
            </a:r>
            <a:r>
              <a:rPr lang="en-US" sz="1200" b="1" kern="0" dirty="0">
                <a:latin typeface="Consolas"/>
                <a:ea typeface="Tahoma"/>
                <a:cs typeface="Consolas" pitchFamily="49" charset="0"/>
              </a:rPr>
              <a:t> = </a:t>
            </a:r>
            <a:r>
              <a:rPr lang="en-US" sz="1200" b="1" kern="0" dirty="0" err="1">
                <a:latin typeface="Consolas"/>
                <a:ea typeface="Tahoma"/>
                <a:cs typeface="Consolas" pitchFamily="49" charset="0"/>
              </a:rPr>
              <a:t>sIdx</a:t>
            </a:r>
            <a:r>
              <a:rPr lang="en-US" sz="1200" b="1" kern="0" dirty="0">
                <a:latin typeface="Consolas"/>
                <a:ea typeface="Tahoma"/>
                <a:cs typeface="Consolas" pitchFamily="49" charset="0"/>
              </a:rPr>
              <a:t>; I &lt; </a:t>
            </a:r>
            <a:r>
              <a:rPr lang="en-US" sz="1200" b="1" kern="0" dirty="0" err="1">
                <a:latin typeface="Consolas"/>
                <a:ea typeface="Tahoma"/>
                <a:cs typeface="Consolas" pitchFamily="49" charset="0"/>
              </a:rPr>
              <a:t>eIdx</a:t>
            </a:r>
            <a:r>
              <a:rPr lang="en-US" sz="1200" b="1" kern="0" dirty="0">
                <a:latin typeface="Consolas"/>
                <a:ea typeface="Tahoma"/>
                <a:cs typeface="Consolas" pitchFamily="49" charset="0"/>
              </a:rPr>
              <a:t>; </a:t>
            </a:r>
            <a:r>
              <a:rPr lang="en-US" sz="1200" b="1" kern="0" dirty="0" err="1">
                <a:latin typeface="Consolas"/>
                <a:ea typeface="Tahoma"/>
                <a:cs typeface="Consolas" pitchFamily="49" charset="0"/>
              </a:rPr>
              <a:t>i</a:t>
            </a:r>
            <a:r>
              <a:rPr lang="en-US" sz="1200" b="1" kern="0" dirty="0">
                <a:latin typeface="Consolas"/>
                <a:ea typeface="Tahoma"/>
                <a:cs typeface="Consolas" pitchFamily="49" charset="0"/>
              </a:rPr>
              <a:t>++) {   </a:t>
            </a:r>
            <a:endParaRPr lang="en-US" sz="1200" b="1" kern="0" dirty="0">
              <a:latin typeface="Consolas" pitchFamily="49" charset="0"/>
              <a:ea typeface="Tahoma" pitchFamily="34" charset="0"/>
              <a:cs typeface="Consolas" pitchFamily="49" charset="0"/>
            </a:endParaRP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out[i] = </a:t>
            </a:r>
            <a:r>
              <a:rPr lang="en-US" sz="1200" b="1" kern="0" dirty="0">
                <a:solidFill>
                  <a:srgbClr val="7030A0"/>
                </a:solidFill>
                <a:latin typeface="Consolas"/>
                <a:ea typeface="Tahoma"/>
                <a:cs typeface="Consolas" pitchFamily="49" charset="0"/>
              </a:rPr>
              <a:t>0</a:t>
            </a:r>
            <a:r>
              <a:rPr lang="en-US" sz="1200" b="1" kern="0" dirty="0">
                <a:latin typeface="Consolas"/>
                <a:ea typeface="Tahoma"/>
                <a:cs typeface="Consolas" pitchFamily="49" charset="0"/>
              </a:rPr>
              <a:t>;</a:t>
            </a: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rgbClr val="E78A2D"/>
                </a:solidFill>
                <a:latin typeface="Consolas"/>
                <a:ea typeface="Tahoma"/>
                <a:cs typeface="Consolas" pitchFamily="49" charset="0"/>
              </a:rPr>
              <a:t> </a:t>
            </a:r>
            <a:r>
              <a:rPr lang="en-US" sz="1200" b="1" kern="0" dirty="0">
                <a:solidFill>
                  <a:schemeClr val="bg1">
                    <a:lumMod val="50000"/>
                  </a:schemeClr>
                </a:solidFill>
                <a:latin typeface="Consolas"/>
                <a:ea typeface="Tahoma"/>
                <a:cs typeface="Consolas" pitchFamily="49" charset="0"/>
              </a:rPr>
              <a:t>// loop over all elements in the stencil</a:t>
            </a:r>
          </a:p>
          <a:p>
            <a:pPr marL="0" indent="0">
              <a:lnSpc>
                <a:spcPct val="100000"/>
              </a:lnSpc>
              <a:spcBef>
                <a:spcPts val="0"/>
              </a:spcBef>
              <a:buFont typeface="Arial" panose="020B0604020202020204" pitchFamily="34" charset="0"/>
              <a:buNone/>
              <a:defRPr/>
            </a:pPr>
            <a:r>
              <a:rPr lang="en-US" sz="1200" b="1" kern="0" dirty="0">
                <a:solidFill>
                  <a:srgbClr val="DADADA"/>
                </a:solidFill>
                <a:latin typeface="Consolas"/>
                <a:ea typeface="Tahoma"/>
                <a:cs typeface="Consolas" pitchFamily="49" charset="0"/>
              </a:rPr>
              <a:t>    </a:t>
            </a:r>
            <a:r>
              <a:rPr lang="en-US" sz="1200" b="1" kern="0" dirty="0">
                <a:solidFill>
                  <a:srgbClr val="0070C0"/>
                </a:solidFill>
                <a:latin typeface="Consolas"/>
                <a:ea typeface="Tahoma"/>
                <a:cs typeface="Consolas" pitchFamily="49" charset="0"/>
              </a:rPr>
              <a:t>for </a:t>
            </a:r>
            <a:r>
              <a:rPr lang="en-US" sz="1200" b="1" kern="0" dirty="0">
                <a:latin typeface="Consolas"/>
                <a:ea typeface="Tahoma"/>
                <a:cs typeface="Consolas" pitchFamily="49" charset="0"/>
              </a:rPr>
              <a:t>(</a:t>
            </a:r>
            <a:r>
              <a:rPr lang="en-US" sz="1200" b="1" kern="0" dirty="0">
                <a:solidFill>
                  <a:srgbClr val="0070C0"/>
                </a:solidFill>
                <a:latin typeface="Consolas"/>
                <a:ea typeface="Tahoma"/>
                <a:cs typeface="Consolas" pitchFamily="49" charset="0"/>
              </a:rPr>
              <a:t>int </a:t>
            </a:r>
            <a:r>
              <a:rPr lang="en-US" sz="1200" b="1" kern="0" dirty="0">
                <a:latin typeface="Consolas"/>
                <a:ea typeface="Tahoma"/>
                <a:cs typeface="Consolas" pitchFamily="49" charset="0"/>
              </a:rPr>
              <a:t>j = -RADIUS; j &lt;= RADIUS; j++) {</a:t>
            </a:r>
          </a:p>
          <a:p>
            <a:pPr marL="0" indent="0">
              <a:lnSpc>
                <a:spcPct val="100000"/>
              </a:lnSpc>
              <a:spcBef>
                <a:spcPts val="0"/>
              </a:spcBef>
              <a:buFont typeface="Arial" panose="020B0604020202020204" pitchFamily="34" charset="0"/>
              <a:buNone/>
              <a:defRPr/>
            </a:pPr>
            <a:r>
              <a:rPr lang="en-US" sz="1200" b="1" kern="0" dirty="0">
                <a:solidFill>
                  <a:sysClr val="windowText" lastClr="000000"/>
                </a:solidFill>
                <a:latin typeface="Consolas" pitchFamily="49" charset="0"/>
                <a:ea typeface="Tahoma" pitchFamily="34" charset="0"/>
                <a:cs typeface="Consolas" pitchFamily="49" charset="0"/>
              </a:rPr>
              <a:t>      out[i] += weights[j + RADIUS] * in[i + j]; </a:t>
            </a:r>
          </a:p>
          <a:p>
            <a:pPr marL="0" indent="0">
              <a:lnSpc>
                <a:spcPct val="100000"/>
              </a:lnSpc>
              <a:spcBef>
                <a:spcPts val="0"/>
              </a:spcBef>
              <a:buFont typeface="Arial" panose="020B0604020202020204" pitchFamily="34" charset="0"/>
              <a:buNone/>
              <a:defRPr/>
            </a:pPr>
            <a:r>
              <a:rPr lang="en-US" sz="1200" b="1" kern="0" dirty="0">
                <a:solidFill>
                  <a:sysClr val="windowText" lastClr="000000"/>
                </a:solidFill>
                <a:latin typeface="Consolas" pitchFamily="49" charset="0"/>
                <a:ea typeface="Tahoma" pitchFamily="34" charset="0"/>
                <a:cs typeface="Consolas" pitchFamily="49" charset="0"/>
              </a:rPr>
              <a:t>    }</a:t>
            </a: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out[i] = out[i] / (</a:t>
            </a:r>
            <a:r>
              <a:rPr lang="en-US" sz="1200" b="1" kern="0" dirty="0">
                <a:solidFill>
                  <a:srgbClr val="7030A0"/>
                </a:solidFill>
                <a:latin typeface="Consolas"/>
                <a:ea typeface="Tahoma"/>
                <a:cs typeface="Consolas" pitchFamily="49" charset="0"/>
              </a:rPr>
              <a:t>2</a:t>
            </a:r>
            <a:r>
              <a:rPr lang="en-US" sz="1200" b="1" kern="0" dirty="0">
                <a:latin typeface="Consolas"/>
                <a:ea typeface="Tahoma"/>
                <a:cs typeface="Consolas" pitchFamily="49" charset="0"/>
              </a:rPr>
              <a:t> * RADIUS + </a:t>
            </a:r>
            <a:r>
              <a:rPr lang="en-US" sz="1200" b="1" kern="0" dirty="0">
                <a:solidFill>
                  <a:srgbClr val="7030A0"/>
                </a:solidFill>
                <a:latin typeface="Consolas"/>
                <a:ea typeface="Tahoma"/>
                <a:cs typeface="Consolas" pitchFamily="49" charset="0"/>
              </a:rPr>
              <a:t>1</a:t>
            </a:r>
            <a:r>
              <a:rPr lang="en-US" sz="1200" b="1" kern="0" dirty="0">
                <a:latin typeface="Consolas"/>
                <a:ea typeface="Tahoma"/>
                <a:cs typeface="Consolas" pitchFamily="49" charset="0"/>
              </a:rPr>
              <a:t>);</a:t>
            </a:r>
          </a:p>
          <a:p>
            <a:pPr marL="0" indent="0">
              <a:lnSpc>
                <a:spcPct val="100000"/>
              </a:lnSpc>
              <a:spcBef>
                <a:spcPts val="0"/>
              </a:spcBef>
              <a:buFont typeface="Arial" panose="020B0604020202020204" pitchFamily="34" charset="0"/>
              <a:buNone/>
              <a:defRPr/>
            </a:pPr>
            <a:r>
              <a:rPr lang="en-US" sz="1200" b="1" kern="0" dirty="0">
                <a:solidFill>
                  <a:sysClr val="windowText" lastClr="000000"/>
                </a:solidFill>
                <a:latin typeface="Consolas" pitchFamily="49" charset="0"/>
                <a:ea typeface="Tahoma" pitchFamily="34" charset="0"/>
                <a:cs typeface="Consolas" pitchFamily="49" charset="0"/>
              </a:rPr>
              <a:t>  }</a:t>
            </a:r>
          </a:p>
          <a:p>
            <a:pPr marL="0" indent="0">
              <a:lnSpc>
                <a:spcPct val="100000"/>
              </a:lnSpc>
              <a:spcBef>
                <a:spcPts val="0"/>
              </a:spcBef>
              <a:buFont typeface="Arial" panose="020B0604020202020204" pitchFamily="34" charset="0"/>
              <a:buNone/>
              <a:defRPr/>
            </a:pPr>
            <a:r>
              <a:rPr lang="en-US" sz="1200" b="1" kern="0" dirty="0">
                <a:solidFill>
                  <a:sysClr val="windowText" lastClr="000000"/>
                </a:solidFill>
                <a:latin typeface="Consolas" pitchFamily="49" charset="0"/>
                <a:ea typeface="Tahoma" pitchFamily="34" charset="0"/>
                <a:cs typeface="Consolas" pitchFamily="49" charset="0"/>
              </a:rPr>
              <a:t>}</a:t>
            </a:r>
          </a:p>
          <a:p>
            <a:pPr marL="0" indent="0">
              <a:lnSpc>
                <a:spcPct val="100000"/>
              </a:lnSpc>
              <a:spcBef>
                <a:spcPts val="0"/>
              </a:spcBef>
              <a:buFont typeface="Arial" panose="020B0604020202020204" pitchFamily="34" charset="0"/>
              <a:buNone/>
              <a:defRPr/>
            </a:pPr>
            <a:endParaRPr lang="en-US" sz="1400" b="1" kern="0" dirty="0">
              <a:solidFill>
                <a:sysClr val="windowText" lastClr="000000"/>
              </a:solidFill>
              <a:latin typeface="Tahoma" pitchFamily="34" charset="0"/>
              <a:ea typeface="Tahoma" pitchFamily="34" charset="0"/>
              <a:cs typeface="Tahoma" pitchFamily="34" charset="0"/>
            </a:endParaRPr>
          </a:p>
          <a:p>
            <a:pPr marL="0" indent="0">
              <a:lnSpc>
                <a:spcPct val="100000"/>
              </a:lnSpc>
              <a:spcBef>
                <a:spcPts val="0"/>
              </a:spcBef>
              <a:buFont typeface="Arial" panose="020B0604020202020204" pitchFamily="34" charset="0"/>
              <a:buNone/>
              <a:defRPr/>
            </a:pPr>
            <a:endParaRPr lang="en-US" sz="1400" b="1" kern="0" dirty="0">
              <a:solidFill>
                <a:sysClr val="windowText" lastClr="000000"/>
              </a:solidFill>
            </a:endParaRPr>
          </a:p>
        </p:txBody>
      </p:sp>
    </p:spTree>
    <p:extLst>
      <p:ext uri="{BB962C8B-B14F-4D97-AF65-F5344CB8AC3E}">
        <p14:creationId xmlns:p14="http://schemas.microsoft.com/office/powerpoint/2010/main" val="3994848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Application Optimization Process</a:t>
            </a:r>
            <a:endParaRPr lang="en-US" sz="1800" dirty="0"/>
          </a:p>
        </p:txBody>
      </p:sp>
      <p:sp>
        <p:nvSpPr>
          <p:cNvPr id="2" name="Slide Number Placeholder 1"/>
          <p:cNvSpPr>
            <a:spLocks noGrp="1"/>
          </p:cNvSpPr>
          <p:nvPr>
            <p:ph type="sldNum" sz="quarter" idx="12"/>
          </p:nvPr>
        </p:nvSpPr>
        <p:spPr>
          <a:prstGeom prst="rect">
            <a:avLst/>
          </a:prstGeom>
        </p:spPr>
        <p:txBody>
          <a:bodyPr/>
          <a:lstStyle/>
          <a:p>
            <a:pPr>
              <a:defRPr/>
            </a:pPr>
            <a:fld id="{DE623ACD-9413-4C98-ADF0-0E24CDB72CBC}" type="slidenum">
              <a:rPr lang="en-US"/>
              <a:pPr>
                <a:defRPr/>
              </a:pPr>
              <a:t>13</a:t>
            </a:fld>
            <a:endParaRPr lang="en-US"/>
          </a:p>
        </p:txBody>
      </p:sp>
      <p:sp>
        <p:nvSpPr>
          <p:cNvPr id="31747" name="Content Placeholder 2"/>
          <p:cNvSpPr>
            <a:spLocks noGrp="1"/>
          </p:cNvSpPr>
          <p:nvPr>
            <p:ph idx="4294967295"/>
          </p:nvPr>
        </p:nvSpPr>
        <p:spPr>
          <a:xfrm>
            <a:off x="4267200" y="1905000"/>
            <a:ext cx="7924800" cy="4038600"/>
          </a:xfrm>
        </p:spPr>
        <p:txBody>
          <a:bodyPr>
            <a:normAutofit lnSpcReduction="10000"/>
          </a:bodyPr>
          <a:lstStyle/>
          <a:p>
            <a:r>
              <a:rPr lang="en-US" sz="2000" dirty="0"/>
              <a:t>Identify Optimization Opportunities</a:t>
            </a:r>
          </a:p>
          <a:p>
            <a:pPr lvl="1"/>
            <a:r>
              <a:rPr lang="en-US" sz="1800" dirty="0"/>
              <a:t>1D stencil algorithm</a:t>
            </a:r>
          </a:p>
          <a:p>
            <a:endParaRPr lang="en-US" sz="2000" dirty="0"/>
          </a:p>
          <a:p>
            <a:r>
              <a:rPr lang="en-US" sz="2000" dirty="0"/>
              <a:t>Parallelize with CUDA and confirm functional correctness</a:t>
            </a:r>
          </a:p>
          <a:p>
            <a:pPr lvl="1"/>
            <a:r>
              <a:rPr lang="en-US" sz="1800" b="1" dirty="0" err="1">
                <a:latin typeface="Courier New" pitchFamily="49" charset="0"/>
                <a:cs typeface="Courier New" pitchFamily="49" charset="0"/>
              </a:rPr>
              <a:t>cuda-gdb</a:t>
            </a:r>
            <a:r>
              <a:rPr lang="en-US" sz="1800" dirty="0"/>
              <a:t>, </a:t>
            </a:r>
            <a:r>
              <a:rPr lang="en-US" sz="1800" b="1" dirty="0" err="1">
                <a:latin typeface="Courier New" pitchFamily="49" charset="0"/>
                <a:cs typeface="Courier New" pitchFamily="49" charset="0"/>
              </a:rPr>
              <a:t>cuda-memcheck</a:t>
            </a:r>
            <a:endParaRPr lang="en-US" sz="1800" b="1" dirty="0">
              <a:latin typeface="Courier New" pitchFamily="49" charset="0"/>
              <a:cs typeface="Courier New" pitchFamily="49" charset="0"/>
            </a:endParaRPr>
          </a:p>
          <a:p>
            <a:pPr lvl="1"/>
            <a:r>
              <a:rPr lang="en-US" sz="1800" dirty="0"/>
              <a:t>Note: </a:t>
            </a:r>
            <a:r>
              <a:rPr lang="en-US" sz="1800" b="1" dirty="0" err="1">
                <a:latin typeface="Courier New" pitchFamily="49" charset="0"/>
                <a:cs typeface="Courier New" pitchFamily="49" charset="0"/>
              </a:rPr>
              <a:t>cuda-memcheck</a:t>
            </a:r>
            <a:r>
              <a:rPr lang="en-US" sz="1800" dirty="0"/>
              <a:t> useful for memory debugging</a:t>
            </a:r>
          </a:p>
          <a:p>
            <a:pPr lvl="2"/>
            <a:r>
              <a:rPr lang="en-US" sz="1600" dirty="0"/>
              <a:t>Out of bounds accesses</a:t>
            </a:r>
          </a:p>
          <a:p>
            <a:pPr lvl="2"/>
            <a:r>
              <a:rPr lang="en-US" sz="1600" dirty="0"/>
              <a:t>Accessing misaligned data</a:t>
            </a:r>
          </a:p>
          <a:p>
            <a:pPr lvl="2"/>
            <a:r>
              <a:rPr lang="en-US" sz="1600" dirty="0"/>
              <a:t>Race conditions</a:t>
            </a:r>
          </a:p>
          <a:p>
            <a:pPr lvl="2"/>
            <a:r>
              <a:rPr lang="en-US" sz="1600" dirty="0"/>
              <a:t>Memory leaks </a:t>
            </a:r>
          </a:p>
          <a:p>
            <a:endParaRPr lang="en-US" sz="2000" dirty="0"/>
          </a:p>
          <a:p>
            <a:r>
              <a:rPr lang="en-US" sz="2000" dirty="0"/>
              <a:t>Optimize</a:t>
            </a:r>
          </a:p>
          <a:p>
            <a:pPr lvl="1"/>
            <a:r>
              <a:rPr lang="en-US" sz="1800" dirty="0"/>
              <a:t>…dealing with this next, using </a:t>
            </a:r>
            <a:r>
              <a:rPr lang="en-US" sz="1800" b="1" dirty="0" err="1">
                <a:latin typeface="Consolas" panose="020B0609020204030204" pitchFamily="49" charset="0"/>
                <a:cs typeface="Consolas" panose="020B0609020204030204" pitchFamily="49" charset="0"/>
              </a:rPr>
              <a:t>nvvp</a:t>
            </a:r>
            <a:endParaRPr lang="en-US" sz="1800" b="1" dirty="0">
              <a:latin typeface="Consolas" panose="020B0609020204030204" pitchFamily="49" charset="0"/>
              <a:cs typeface="Consolas" panose="020B0609020204030204" pitchFamily="49" charset="0"/>
            </a:endParaRPr>
          </a:p>
        </p:txBody>
      </p:sp>
      <p:sp>
        <p:nvSpPr>
          <p:cNvPr id="4" name="Down Arrow 3"/>
          <p:cNvSpPr/>
          <p:nvPr/>
        </p:nvSpPr>
        <p:spPr>
          <a:xfrm>
            <a:off x="1905000" y="1905001"/>
            <a:ext cx="381000" cy="2963333"/>
          </a:xfrm>
          <a:prstGeom prst="downArrow">
            <a:avLst/>
          </a:prstGeom>
          <a:gradFill flip="none" rotWithShape="1">
            <a:gsLst>
              <a:gs pos="0">
                <a:srgbClr val="B9E700">
                  <a:shade val="30000"/>
                  <a:satMod val="115000"/>
                </a:srgbClr>
              </a:gs>
              <a:gs pos="50000">
                <a:srgbClr val="B9E700">
                  <a:shade val="67500"/>
                  <a:satMod val="115000"/>
                </a:srgbClr>
              </a:gs>
              <a:gs pos="100000">
                <a:srgbClr val="B9E700">
                  <a:shade val="100000"/>
                  <a:satMod val="115000"/>
                </a:srgbClr>
              </a:gs>
            </a:gsLst>
            <a:lin ang="2700000" scaled="1"/>
            <a:tileRect/>
          </a:gradFill>
          <a:ln w="25400" cap="flat" cmpd="sng" algn="ctr">
            <a:solidFill>
              <a:srgbClr val="B9E700"/>
            </a:solidFill>
            <a:prstDash val="solid"/>
          </a:ln>
          <a:effectLst/>
          <a:scene3d>
            <a:camera prst="orthographicFront"/>
            <a:lightRig rig="threePt" dir="t"/>
          </a:scene3d>
          <a:sp3d>
            <a:bevelT/>
          </a:sp3d>
        </p:spPr>
        <p:txBody>
          <a:bodyPr anchor="ctr"/>
          <a:lstStyle/>
          <a:p>
            <a:pPr algn="ctr"/>
            <a:endParaRPr lang="en-US" kern="0">
              <a:solidFill>
                <a:srgbClr val="FFFFFF"/>
              </a:solidFill>
              <a:latin typeface="Arial"/>
            </a:endParaRPr>
          </a:p>
        </p:txBody>
      </p:sp>
      <p:sp>
        <p:nvSpPr>
          <p:cNvPr id="6" name="Rectangle 5"/>
          <p:cNvSpPr/>
          <p:nvPr/>
        </p:nvSpPr>
        <p:spPr>
          <a:xfrm>
            <a:off x="1600201" y="6531605"/>
            <a:ext cx="1128835" cy="230832"/>
          </a:xfrm>
          <a:prstGeom prst="rect">
            <a:avLst/>
          </a:prstGeom>
        </p:spPr>
        <p:txBody>
          <a:bodyPr wrap="none">
            <a:spAutoFit/>
          </a:bodyPr>
          <a:lstStyle/>
          <a:p>
            <a:r>
              <a:rPr lang="en-US" sz="900" dirty="0">
                <a:latin typeface="+mj-lt"/>
              </a:rPr>
              <a:t>NVIDIA [S. Satoor]</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497191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Parallel Algorithm</a:t>
            </a:r>
          </a:p>
        </p:txBody>
      </p:sp>
      <p:sp>
        <p:nvSpPr>
          <p:cNvPr id="2" name="Slide Number Placeholder 1"/>
          <p:cNvSpPr>
            <a:spLocks noGrp="1"/>
          </p:cNvSpPr>
          <p:nvPr>
            <p:ph type="sldNum" sz="quarter" idx="12"/>
          </p:nvPr>
        </p:nvSpPr>
        <p:spPr>
          <a:prstGeom prst="rect">
            <a:avLst/>
          </a:prstGeom>
        </p:spPr>
        <p:txBody>
          <a:bodyPr/>
          <a:lstStyle/>
          <a:p>
            <a:pPr>
              <a:defRPr/>
            </a:pPr>
            <a:fld id="{14F13F10-94CB-4A0B-B22B-6F7F31346439}" type="slidenum">
              <a:rPr lang="en-US"/>
              <a:pPr>
                <a:defRPr/>
              </a:pPr>
              <a:t>14</a:t>
            </a:fld>
            <a:endParaRPr lang="en-US"/>
          </a:p>
        </p:txBody>
      </p:sp>
      <p:sp>
        <p:nvSpPr>
          <p:cNvPr id="149" name="Cube 148"/>
          <p:cNvSpPr/>
          <p:nvPr/>
        </p:nvSpPr>
        <p:spPr>
          <a:xfrm>
            <a:off x="2282826" y="4711701"/>
            <a:ext cx="303213" cy="268287"/>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51" name="Cube 150"/>
          <p:cNvSpPr/>
          <p:nvPr/>
        </p:nvSpPr>
        <p:spPr>
          <a:xfrm>
            <a:off x="2587626" y="4711701"/>
            <a:ext cx="303213" cy="268287"/>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54" name="Cube 153"/>
          <p:cNvSpPr/>
          <p:nvPr/>
        </p:nvSpPr>
        <p:spPr>
          <a:xfrm>
            <a:off x="2890838" y="4711701"/>
            <a:ext cx="303212" cy="268287"/>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55" name="Cube 154"/>
          <p:cNvSpPr/>
          <p:nvPr/>
        </p:nvSpPr>
        <p:spPr>
          <a:xfrm>
            <a:off x="3194051" y="4711701"/>
            <a:ext cx="303213" cy="268287"/>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56" name="Cube 155"/>
          <p:cNvSpPr/>
          <p:nvPr/>
        </p:nvSpPr>
        <p:spPr>
          <a:xfrm>
            <a:off x="3497263" y="4711701"/>
            <a:ext cx="303212" cy="268287"/>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57" name="Cube 156"/>
          <p:cNvSpPr/>
          <p:nvPr/>
        </p:nvSpPr>
        <p:spPr>
          <a:xfrm>
            <a:off x="3800476" y="4711701"/>
            <a:ext cx="303213" cy="268287"/>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58" name="Cube 157"/>
          <p:cNvSpPr/>
          <p:nvPr/>
        </p:nvSpPr>
        <p:spPr>
          <a:xfrm>
            <a:off x="4103688" y="4711701"/>
            <a:ext cx="304800" cy="268287"/>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59" name="Cube 158"/>
          <p:cNvSpPr/>
          <p:nvPr/>
        </p:nvSpPr>
        <p:spPr>
          <a:xfrm>
            <a:off x="4408488" y="4711701"/>
            <a:ext cx="303212" cy="268287"/>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60" name="Cube 159"/>
          <p:cNvSpPr/>
          <p:nvPr/>
        </p:nvSpPr>
        <p:spPr>
          <a:xfrm>
            <a:off x="4711701" y="4711701"/>
            <a:ext cx="303213" cy="268287"/>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61" name="Cube 160"/>
          <p:cNvSpPr/>
          <p:nvPr/>
        </p:nvSpPr>
        <p:spPr>
          <a:xfrm>
            <a:off x="5016501" y="4711701"/>
            <a:ext cx="303213" cy="268287"/>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62" name="Cube 161"/>
          <p:cNvSpPr/>
          <p:nvPr/>
        </p:nvSpPr>
        <p:spPr>
          <a:xfrm>
            <a:off x="5319713" y="4711701"/>
            <a:ext cx="303212" cy="268287"/>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63" name="Cube 162"/>
          <p:cNvSpPr/>
          <p:nvPr/>
        </p:nvSpPr>
        <p:spPr>
          <a:xfrm>
            <a:off x="5602288" y="4705350"/>
            <a:ext cx="304800"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64" name="Cube 163"/>
          <p:cNvSpPr/>
          <p:nvPr/>
        </p:nvSpPr>
        <p:spPr>
          <a:xfrm>
            <a:off x="5907088" y="4705350"/>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65" name="Cube 164"/>
          <p:cNvSpPr/>
          <p:nvPr/>
        </p:nvSpPr>
        <p:spPr>
          <a:xfrm>
            <a:off x="6210301" y="4705350"/>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66" name="Cube 165"/>
          <p:cNvSpPr/>
          <p:nvPr/>
        </p:nvSpPr>
        <p:spPr>
          <a:xfrm>
            <a:off x="6515101" y="4705350"/>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67" name="Cube 166"/>
          <p:cNvSpPr/>
          <p:nvPr/>
        </p:nvSpPr>
        <p:spPr>
          <a:xfrm>
            <a:off x="6818313" y="4705350"/>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68" name="Cube 167"/>
          <p:cNvSpPr/>
          <p:nvPr/>
        </p:nvSpPr>
        <p:spPr>
          <a:xfrm>
            <a:off x="7121526" y="4705350"/>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69" name="Cube 168"/>
          <p:cNvSpPr/>
          <p:nvPr/>
        </p:nvSpPr>
        <p:spPr>
          <a:xfrm>
            <a:off x="7426326" y="4705350"/>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70" name="Cube 169"/>
          <p:cNvSpPr/>
          <p:nvPr/>
        </p:nvSpPr>
        <p:spPr>
          <a:xfrm>
            <a:off x="7745413" y="4705350"/>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71" name="Cube 170"/>
          <p:cNvSpPr/>
          <p:nvPr/>
        </p:nvSpPr>
        <p:spPr>
          <a:xfrm>
            <a:off x="8048626" y="4705350"/>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72" name="Cube 171"/>
          <p:cNvSpPr/>
          <p:nvPr/>
        </p:nvSpPr>
        <p:spPr>
          <a:xfrm>
            <a:off x="8353426" y="4705350"/>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73" name="Cube 172"/>
          <p:cNvSpPr/>
          <p:nvPr/>
        </p:nvSpPr>
        <p:spPr>
          <a:xfrm>
            <a:off x="8656638" y="4705350"/>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74" name="Cube 173"/>
          <p:cNvSpPr/>
          <p:nvPr/>
        </p:nvSpPr>
        <p:spPr>
          <a:xfrm>
            <a:off x="8959851" y="4705350"/>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75" name="Cube 174"/>
          <p:cNvSpPr/>
          <p:nvPr/>
        </p:nvSpPr>
        <p:spPr>
          <a:xfrm>
            <a:off x="9264651" y="4705350"/>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76" name="Cube 175"/>
          <p:cNvSpPr/>
          <p:nvPr/>
        </p:nvSpPr>
        <p:spPr>
          <a:xfrm>
            <a:off x="9567863" y="4705350"/>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77" name="TextBox 31"/>
          <p:cNvSpPr txBox="1">
            <a:spLocks noChangeArrowheads="1"/>
          </p:cNvSpPr>
          <p:nvPr/>
        </p:nvSpPr>
        <p:spPr bwMode="auto">
          <a:xfrm>
            <a:off x="1745363" y="4591051"/>
            <a:ext cx="606425" cy="584775"/>
          </a:xfrm>
          <a:prstGeom prst="rect">
            <a:avLst/>
          </a:prstGeom>
          <a:noFill/>
          <a:ln w="9525">
            <a:noFill/>
            <a:miter lim="800000"/>
            <a:headEnd/>
            <a:tailEnd/>
          </a:ln>
        </p:spPr>
        <p:txBody>
          <a:bodyPr>
            <a:spAutoFit/>
          </a:bodyPr>
          <a:lstStyle/>
          <a:p>
            <a:r>
              <a:rPr lang="en-US" sz="3200" b="1">
                <a:latin typeface="Times New Roman" pitchFamily="18" charset="0"/>
                <a:cs typeface="Times New Roman" pitchFamily="18" charset="0"/>
              </a:rPr>
              <a:t>…</a:t>
            </a:r>
          </a:p>
        </p:txBody>
      </p:sp>
      <p:sp>
        <p:nvSpPr>
          <p:cNvPr id="178" name="TextBox 32"/>
          <p:cNvSpPr txBox="1">
            <a:spLocks noChangeArrowheads="1"/>
          </p:cNvSpPr>
          <p:nvPr/>
        </p:nvSpPr>
        <p:spPr bwMode="auto">
          <a:xfrm>
            <a:off x="9855201" y="4598988"/>
            <a:ext cx="606425" cy="584775"/>
          </a:xfrm>
          <a:prstGeom prst="rect">
            <a:avLst/>
          </a:prstGeom>
          <a:noFill/>
          <a:ln w="9525">
            <a:noFill/>
            <a:miter lim="800000"/>
            <a:headEnd/>
            <a:tailEnd/>
          </a:ln>
        </p:spPr>
        <p:txBody>
          <a:bodyPr>
            <a:spAutoFit/>
          </a:bodyPr>
          <a:lstStyle/>
          <a:p>
            <a:r>
              <a:rPr lang="en-US" sz="3200" b="1">
                <a:latin typeface="Times New Roman" pitchFamily="18" charset="0"/>
                <a:cs typeface="Times New Roman" pitchFamily="18" charset="0"/>
              </a:rPr>
              <a:t>…</a:t>
            </a:r>
          </a:p>
        </p:txBody>
      </p:sp>
      <p:sp>
        <p:nvSpPr>
          <p:cNvPr id="182" name="Cube 181"/>
          <p:cNvSpPr/>
          <p:nvPr/>
        </p:nvSpPr>
        <p:spPr>
          <a:xfrm>
            <a:off x="2217738" y="5503862"/>
            <a:ext cx="303212"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83" name="Cube 182"/>
          <p:cNvSpPr/>
          <p:nvPr/>
        </p:nvSpPr>
        <p:spPr>
          <a:xfrm>
            <a:off x="2522538" y="5503862"/>
            <a:ext cx="303212"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84" name="Cube 183"/>
          <p:cNvSpPr/>
          <p:nvPr/>
        </p:nvSpPr>
        <p:spPr>
          <a:xfrm>
            <a:off x="2825751" y="5503862"/>
            <a:ext cx="303213"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85" name="Cube 184"/>
          <p:cNvSpPr/>
          <p:nvPr/>
        </p:nvSpPr>
        <p:spPr>
          <a:xfrm>
            <a:off x="3128963" y="5503862"/>
            <a:ext cx="304800"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86" name="Cube 185"/>
          <p:cNvSpPr/>
          <p:nvPr/>
        </p:nvSpPr>
        <p:spPr>
          <a:xfrm>
            <a:off x="3432176" y="5503862"/>
            <a:ext cx="303213"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87" name="Cube 186"/>
          <p:cNvSpPr/>
          <p:nvPr/>
        </p:nvSpPr>
        <p:spPr>
          <a:xfrm>
            <a:off x="3735388" y="5503862"/>
            <a:ext cx="303212"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88" name="Cube 187"/>
          <p:cNvSpPr/>
          <p:nvPr/>
        </p:nvSpPr>
        <p:spPr>
          <a:xfrm>
            <a:off x="4040188" y="5503862"/>
            <a:ext cx="303212"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89" name="Cube 188"/>
          <p:cNvSpPr/>
          <p:nvPr/>
        </p:nvSpPr>
        <p:spPr>
          <a:xfrm>
            <a:off x="4343401" y="5503862"/>
            <a:ext cx="303213"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90" name="Cube 189"/>
          <p:cNvSpPr/>
          <p:nvPr/>
        </p:nvSpPr>
        <p:spPr>
          <a:xfrm>
            <a:off x="4646613" y="5503862"/>
            <a:ext cx="303212"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91" name="Cube 190"/>
          <p:cNvSpPr/>
          <p:nvPr/>
        </p:nvSpPr>
        <p:spPr>
          <a:xfrm>
            <a:off x="4951413" y="5503862"/>
            <a:ext cx="303212"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92" name="Cube 191"/>
          <p:cNvSpPr/>
          <p:nvPr/>
        </p:nvSpPr>
        <p:spPr>
          <a:xfrm>
            <a:off x="5254626" y="5503862"/>
            <a:ext cx="303213"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93" name="Cube 192"/>
          <p:cNvSpPr/>
          <p:nvPr/>
        </p:nvSpPr>
        <p:spPr>
          <a:xfrm>
            <a:off x="5538788" y="5497512"/>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94" name="Cube 193"/>
          <p:cNvSpPr/>
          <p:nvPr/>
        </p:nvSpPr>
        <p:spPr>
          <a:xfrm>
            <a:off x="5842001" y="5497512"/>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95" name="Cube 194"/>
          <p:cNvSpPr/>
          <p:nvPr/>
        </p:nvSpPr>
        <p:spPr>
          <a:xfrm>
            <a:off x="6145213" y="5497512"/>
            <a:ext cx="304800"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96" name="Cube 195"/>
          <p:cNvSpPr/>
          <p:nvPr/>
        </p:nvSpPr>
        <p:spPr>
          <a:xfrm>
            <a:off x="6450013" y="5497512"/>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97" name="Cube 196"/>
          <p:cNvSpPr/>
          <p:nvPr/>
        </p:nvSpPr>
        <p:spPr>
          <a:xfrm>
            <a:off x="6753226" y="5497512"/>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98" name="Cube 197"/>
          <p:cNvSpPr/>
          <p:nvPr/>
        </p:nvSpPr>
        <p:spPr>
          <a:xfrm>
            <a:off x="7056438" y="5497512"/>
            <a:ext cx="304800"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99" name="Cube 198"/>
          <p:cNvSpPr/>
          <p:nvPr/>
        </p:nvSpPr>
        <p:spPr>
          <a:xfrm>
            <a:off x="7361238" y="5497512"/>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0" name="Cube 199"/>
          <p:cNvSpPr/>
          <p:nvPr/>
        </p:nvSpPr>
        <p:spPr>
          <a:xfrm>
            <a:off x="7680326" y="5497512"/>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1" name="Cube 200"/>
          <p:cNvSpPr/>
          <p:nvPr/>
        </p:nvSpPr>
        <p:spPr>
          <a:xfrm>
            <a:off x="7983538" y="5497512"/>
            <a:ext cx="304800"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2" name="Cube 201"/>
          <p:cNvSpPr/>
          <p:nvPr/>
        </p:nvSpPr>
        <p:spPr>
          <a:xfrm>
            <a:off x="8288338" y="5497512"/>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3" name="Cube 202"/>
          <p:cNvSpPr/>
          <p:nvPr/>
        </p:nvSpPr>
        <p:spPr>
          <a:xfrm>
            <a:off x="8591551" y="5497512"/>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4" name="Cube 203"/>
          <p:cNvSpPr/>
          <p:nvPr/>
        </p:nvSpPr>
        <p:spPr>
          <a:xfrm>
            <a:off x="8894763" y="5497512"/>
            <a:ext cx="304800"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5" name="Cube 204"/>
          <p:cNvSpPr/>
          <p:nvPr/>
        </p:nvSpPr>
        <p:spPr>
          <a:xfrm>
            <a:off x="9199563" y="5497512"/>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6" name="Cube 205"/>
          <p:cNvSpPr/>
          <p:nvPr/>
        </p:nvSpPr>
        <p:spPr>
          <a:xfrm>
            <a:off x="9502776" y="5497512"/>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7" name="TextBox 356"/>
          <p:cNvSpPr txBox="1">
            <a:spLocks noChangeArrowheads="1"/>
          </p:cNvSpPr>
          <p:nvPr/>
        </p:nvSpPr>
        <p:spPr bwMode="auto">
          <a:xfrm>
            <a:off x="1681863" y="5383213"/>
            <a:ext cx="606425" cy="584775"/>
          </a:xfrm>
          <a:prstGeom prst="rect">
            <a:avLst/>
          </a:prstGeom>
          <a:noFill/>
          <a:ln w="9525">
            <a:noFill/>
            <a:miter lim="800000"/>
            <a:headEnd/>
            <a:tailEnd/>
          </a:ln>
        </p:spPr>
        <p:txBody>
          <a:bodyPr>
            <a:spAutoFit/>
          </a:bodyPr>
          <a:lstStyle/>
          <a:p>
            <a:r>
              <a:rPr lang="en-US" sz="3200" b="1">
                <a:latin typeface="Times New Roman" pitchFamily="18" charset="0"/>
                <a:cs typeface="Times New Roman" pitchFamily="18" charset="0"/>
              </a:rPr>
              <a:t>…</a:t>
            </a:r>
          </a:p>
        </p:txBody>
      </p:sp>
      <p:sp>
        <p:nvSpPr>
          <p:cNvPr id="208" name="TextBox 357"/>
          <p:cNvSpPr txBox="1">
            <a:spLocks noChangeArrowheads="1"/>
          </p:cNvSpPr>
          <p:nvPr/>
        </p:nvSpPr>
        <p:spPr bwMode="auto">
          <a:xfrm>
            <a:off x="9790114" y="5391151"/>
            <a:ext cx="606425" cy="584775"/>
          </a:xfrm>
          <a:prstGeom prst="rect">
            <a:avLst/>
          </a:prstGeom>
          <a:noFill/>
          <a:ln w="9525">
            <a:noFill/>
            <a:miter lim="800000"/>
            <a:headEnd/>
            <a:tailEnd/>
          </a:ln>
        </p:spPr>
        <p:txBody>
          <a:bodyPr>
            <a:spAutoFit/>
          </a:bodyPr>
          <a:lstStyle/>
          <a:p>
            <a:r>
              <a:rPr lang="en-US" sz="3200" b="1">
                <a:latin typeface="Times New Roman" pitchFamily="18" charset="0"/>
                <a:cs typeface="Times New Roman" pitchFamily="18" charset="0"/>
              </a:rPr>
              <a:t>…</a:t>
            </a:r>
          </a:p>
        </p:txBody>
      </p:sp>
      <p:sp>
        <p:nvSpPr>
          <p:cNvPr id="209" name="TextBox 33"/>
          <p:cNvSpPr txBox="1">
            <a:spLocks noChangeArrowheads="1"/>
          </p:cNvSpPr>
          <p:nvPr/>
        </p:nvSpPr>
        <p:spPr bwMode="auto">
          <a:xfrm>
            <a:off x="2309814" y="4341814"/>
            <a:ext cx="585787" cy="369887"/>
          </a:xfrm>
          <a:prstGeom prst="rect">
            <a:avLst/>
          </a:prstGeom>
          <a:noFill/>
          <a:ln w="9525">
            <a:noFill/>
            <a:miter lim="800000"/>
            <a:headEnd/>
            <a:tailEnd/>
          </a:ln>
        </p:spPr>
        <p:txBody>
          <a:bodyPr>
            <a:spAutoFit/>
          </a:bodyPr>
          <a:lstStyle/>
          <a:p>
            <a:pPr>
              <a:defRPr/>
            </a:pPr>
            <a:r>
              <a:rPr lang="en-US" b="1" kern="0" dirty="0">
                <a:solidFill>
                  <a:sysClr val="windowText" lastClr="000000"/>
                </a:solidFill>
              </a:rPr>
              <a:t>in</a:t>
            </a:r>
          </a:p>
        </p:txBody>
      </p:sp>
      <p:sp>
        <p:nvSpPr>
          <p:cNvPr id="210" name="TextBox 359"/>
          <p:cNvSpPr txBox="1">
            <a:spLocks noChangeArrowheads="1"/>
          </p:cNvSpPr>
          <p:nvPr/>
        </p:nvSpPr>
        <p:spPr bwMode="auto">
          <a:xfrm>
            <a:off x="2200917" y="5811838"/>
            <a:ext cx="587375" cy="369887"/>
          </a:xfrm>
          <a:prstGeom prst="rect">
            <a:avLst/>
          </a:prstGeom>
          <a:noFill/>
          <a:ln w="9525">
            <a:noFill/>
            <a:miter lim="800000"/>
            <a:headEnd/>
            <a:tailEnd/>
          </a:ln>
        </p:spPr>
        <p:txBody>
          <a:bodyPr>
            <a:spAutoFit/>
          </a:bodyPr>
          <a:lstStyle/>
          <a:p>
            <a:pPr>
              <a:defRPr/>
            </a:pPr>
            <a:r>
              <a:rPr lang="en-US" b="1" kern="0" dirty="0">
                <a:solidFill>
                  <a:sysClr val="windowText" lastClr="000000"/>
                </a:solidFill>
              </a:rPr>
              <a:t>out</a:t>
            </a:r>
          </a:p>
        </p:txBody>
      </p:sp>
      <p:sp>
        <p:nvSpPr>
          <p:cNvPr id="211" name="Freeform 210"/>
          <p:cNvSpPr/>
          <p:nvPr/>
        </p:nvSpPr>
        <p:spPr>
          <a:xfrm>
            <a:off x="4727575" y="5888038"/>
            <a:ext cx="103188" cy="3540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19050"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212" name="Freeform 211"/>
          <p:cNvSpPr/>
          <p:nvPr/>
        </p:nvSpPr>
        <p:spPr>
          <a:xfrm>
            <a:off x="4419600" y="5883275"/>
            <a:ext cx="103188" cy="354012"/>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19050"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213" name="Freeform 212"/>
          <p:cNvSpPr/>
          <p:nvPr/>
        </p:nvSpPr>
        <p:spPr>
          <a:xfrm>
            <a:off x="5915025" y="5880100"/>
            <a:ext cx="103188" cy="354012"/>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19050"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214" name="Freeform 213"/>
          <p:cNvSpPr/>
          <p:nvPr/>
        </p:nvSpPr>
        <p:spPr>
          <a:xfrm>
            <a:off x="5575300" y="5888038"/>
            <a:ext cx="103188" cy="3540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19050"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215" name="Freeform 214"/>
          <p:cNvSpPr/>
          <p:nvPr/>
        </p:nvSpPr>
        <p:spPr>
          <a:xfrm>
            <a:off x="5278439" y="5888038"/>
            <a:ext cx="103187" cy="3540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19050"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216" name="Freeform 215"/>
          <p:cNvSpPr/>
          <p:nvPr/>
        </p:nvSpPr>
        <p:spPr>
          <a:xfrm>
            <a:off x="5003800" y="5888038"/>
            <a:ext cx="101600" cy="3540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19050"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217" name="Freeform 216"/>
          <p:cNvSpPr/>
          <p:nvPr/>
        </p:nvSpPr>
        <p:spPr>
          <a:xfrm>
            <a:off x="6519864" y="5884863"/>
            <a:ext cx="103187" cy="3540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19050"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218" name="Freeform 217"/>
          <p:cNvSpPr/>
          <p:nvPr/>
        </p:nvSpPr>
        <p:spPr>
          <a:xfrm>
            <a:off x="6245225" y="5884863"/>
            <a:ext cx="103188" cy="3540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19050"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219" name="TextBox 96"/>
          <p:cNvSpPr txBox="1">
            <a:spLocks noChangeArrowheads="1"/>
          </p:cNvSpPr>
          <p:nvPr/>
        </p:nvSpPr>
        <p:spPr bwMode="auto">
          <a:xfrm>
            <a:off x="3789364" y="5811838"/>
            <a:ext cx="606425" cy="584775"/>
          </a:xfrm>
          <a:prstGeom prst="rect">
            <a:avLst/>
          </a:prstGeom>
          <a:noFill/>
          <a:ln w="9525">
            <a:noFill/>
            <a:miter lim="800000"/>
            <a:headEnd/>
            <a:tailEnd/>
          </a:ln>
        </p:spPr>
        <p:txBody>
          <a:bodyPr>
            <a:spAutoFit/>
          </a:bodyPr>
          <a:lstStyle/>
          <a:p>
            <a:r>
              <a:rPr lang="en-US" sz="3200" b="1">
                <a:latin typeface="Times New Roman" pitchFamily="18" charset="0"/>
                <a:cs typeface="Times New Roman" pitchFamily="18" charset="0"/>
              </a:rPr>
              <a:t>…</a:t>
            </a:r>
          </a:p>
        </p:txBody>
      </p:sp>
      <p:sp>
        <p:nvSpPr>
          <p:cNvPr id="220" name="TextBox 97"/>
          <p:cNvSpPr txBox="1">
            <a:spLocks noChangeArrowheads="1"/>
          </p:cNvSpPr>
          <p:nvPr/>
        </p:nvSpPr>
        <p:spPr bwMode="auto">
          <a:xfrm>
            <a:off x="6800851" y="5827713"/>
            <a:ext cx="606425" cy="584775"/>
          </a:xfrm>
          <a:prstGeom prst="rect">
            <a:avLst/>
          </a:prstGeom>
          <a:noFill/>
          <a:ln w="9525">
            <a:noFill/>
            <a:miter lim="800000"/>
            <a:headEnd/>
            <a:tailEnd/>
          </a:ln>
        </p:spPr>
        <p:txBody>
          <a:bodyPr>
            <a:spAutoFit/>
          </a:bodyPr>
          <a:lstStyle/>
          <a:p>
            <a:r>
              <a:rPr lang="en-US" sz="3200" b="1">
                <a:latin typeface="Times New Roman" pitchFamily="18" charset="0"/>
                <a:cs typeface="Times New Roman" pitchFamily="18" charset="0"/>
              </a:rPr>
              <a:t>…</a:t>
            </a:r>
          </a:p>
        </p:txBody>
      </p:sp>
      <p:sp>
        <p:nvSpPr>
          <p:cNvPr id="285" name="TextBox 148"/>
          <p:cNvSpPr txBox="1">
            <a:spLocks noChangeArrowheads="1"/>
          </p:cNvSpPr>
          <p:nvPr/>
        </p:nvSpPr>
        <p:spPr bwMode="auto">
          <a:xfrm>
            <a:off x="3403601" y="4335462"/>
            <a:ext cx="4283075" cy="369888"/>
          </a:xfrm>
          <a:prstGeom prst="rect">
            <a:avLst/>
          </a:prstGeom>
          <a:noFill/>
          <a:ln w="9525">
            <a:noFill/>
            <a:miter lim="800000"/>
            <a:headEnd/>
            <a:tailEnd/>
          </a:ln>
        </p:spPr>
        <p:txBody>
          <a:bodyPr>
            <a:spAutoFit/>
          </a:bodyPr>
          <a:lstStyle/>
          <a:p>
            <a:pPr>
              <a:defRPr/>
            </a:pPr>
            <a:r>
              <a:rPr lang="en-US" b="1" kern="0" dirty="0">
                <a:solidFill>
                  <a:srgbClr val="FF0000"/>
                </a:solidFill>
              </a:rPr>
              <a:t>Parallel</a:t>
            </a:r>
            <a:r>
              <a:rPr lang="en-US" b="1" kern="0" dirty="0">
                <a:solidFill>
                  <a:sysClr val="windowText" lastClr="000000"/>
                </a:solidFill>
              </a:rPr>
              <a:t>: Many elements at a time</a:t>
            </a:r>
          </a:p>
        </p:txBody>
      </p:sp>
      <p:grpSp>
        <p:nvGrpSpPr>
          <p:cNvPr id="3" name="Group 2"/>
          <p:cNvGrpSpPr/>
          <p:nvPr/>
        </p:nvGrpSpPr>
        <p:grpSpPr>
          <a:xfrm>
            <a:off x="1603376" y="884237"/>
            <a:ext cx="8861425" cy="2806700"/>
            <a:chOff x="1600201" y="1274762"/>
            <a:chExt cx="8861425" cy="2806700"/>
          </a:xfrm>
        </p:grpSpPr>
        <p:sp>
          <p:nvSpPr>
            <p:cNvPr id="224" name="Cube 223"/>
            <p:cNvSpPr/>
            <p:nvPr/>
          </p:nvSpPr>
          <p:spPr>
            <a:xfrm>
              <a:off x="2282826" y="2470150"/>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25" name="Cube 224"/>
            <p:cNvSpPr/>
            <p:nvPr/>
          </p:nvSpPr>
          <p:spPr>
            <a:xfrm>
              <a:off x="2586038" y="2470150"/>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26" name="Cube 225"/>
            <p:cNvSpPr/>
            <p:nvPr/>
          </p:nvSpPr>
          <p:spPr>
            <a:xfrm>
              <a:off x="2890838" y="2470150"/>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27" name="Cube 226"/>
            <p:cNvSpPr/>
            <p:nvPr/>
          </p:nvSpPr>
          <p:spPr>
            <a:xfrm>
              <a:off x="3194051" y="2470150"/>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28" name="Cube 227"/>
            <p:cNvSpPr/>
            <p:nvPr/>
          </p:nvSpPr>
          <p:spPr>
            <a:xfrm>
              <a:off x="3495675" y="2470150"/>
              <a:ext cx="304800"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29" name="Cube 228"/>
            <p:cNvSpPr/>
            <p:nvPr/>
          </p:nvSpPr>
          <p:spPr>
            <a:xfrm>
              <a:off x="3800476" y="2470150"/>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30" name="Cube 229"/>
            <p:cNvSpPr/>
            <p:nvPr/>
          </p:nvSpPr>
          <p:spPr>
            <a:xfrm>
              <a:off x="4103688" y="2470150"/>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31" name="Cube 230"/>
            <p:cNvSpPr/>
            <p:nvPr/>
          </p:nvSpPr>
          <p:spPr>
            <a:xfrm>
              <a:off x="4408488" y="2470150"/>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32" name="Cube 231"/>
            <p:cNvSpPr/>
            <p:nvPr/>
          </p:nvSpPr>
          <p:spPr>
            <a:xfrm>
              <a:off x="4711701" y="2470150"/>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33" name="Cube 232"/>
            <p:cNvSpPr/>
            <p:nvPr/>
          </p:nvSpPr>
          <p:spPr>
            <a:xfrm>
              <a:off x="5014913" y="2470150"/>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34" name="Cube 233"/>
            <p:cNvSpPr/>
            <p:nvPr/>
          </p:nvSpPr>
          <p:spPr>
            <a:xfrm>
              <a:off x="5319713" y="2470150"/>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35" name="Cube 234"/>
            <p:cNvSpPr/>
            <p:nvPr/>
          </p:nvSpPr>
          <p:spPr>
            <a:xfrm>
              <a:off x="5602288" y="2462212"/>
              <a:ext cx="303212"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36" name="Cube 235"/>
            <p:cNvSpPr/>
            <p:nvPr/>
          </p:nvSpPr>
          <p:spPr>
            <a:xfrm>
              <a:off x="5907088" y="2462212"/>
              <a:ext cx="303212"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37" name="Cube 236"/>
            <p:cNvSpPr/>
            <p:nvPr/>
          </p:nvSpPr>
          <p:spPr>
            <a:xfrm>
              <a:off x="6210301" y="2462212"/>
              <a:ext cx="303213"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38" name="Cube 237"/>
            <p:cNvSpPr/>
            <p:nvPr/>
          </p:nvSpPr>
          <p:spPr>
            <a:xfrm>
              <a:off x="6513513" y="2462212"/>
              <a:ext cx="304800"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39" name="Cube 238"/>
            <p:cNvSpPr/>
            <p:nvPr/>
          </p:nvSpPr>
          <p:spPr>
            <a:xfrm>
              <a:off x="6818313" y="2462212"/>
              <a:ext cx="303212"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40" name="Cube 239"/>
            <p:cNvSpPr/>
            <p:nvPr/>
          </p:nvSpPr>
          <p:spPr>
            <a:xfrm>
              <a:off x="7121526" y="2462212"/>
              <a:ext cx="303213"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41" name="Cube 240"/>
            <p:cNvSpPr/>
            <p:nvPr/>
          </p:nvSpPr>
          <p:spPr>
            <a:xfrm>
              <a:off x="7424738" y="2462212"/>
              <a:ext cx="304800"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42" name="Cube 241"/>
            <p:cNvSpPr/>
            <p:nvPr/>
          </p:nvSpPr>
          <p:spPr>
            <a:xfrm>
              <a:off x="7745413" y="2462212"/>
              <a:ext cx="303212"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43" name="Cube 242"/>
            <p:cNvSpPr/>
            <p:nvPr/>
          </p:nvSpPr>
          <p:spPr>
            <a:xfrm>
              <a:off x="8048626" y="2462212"/>
              <a:ext cx="303213"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44" name="Cube 243"/>
            <p:cNvSpPr/>
            <p:nvPr/>
          </p:nvSpPr>
          <p:spPr>
            <a:xfrm>
              <a:off x="8351838" y="2462212"/>
              <a:ext cx="304800"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45" name="Cube 244"/>
            <p:cNvSpPr/>
            <p:nvPr/>
          </p:nvSpPr>
          <p:spPr>
            <a:xfrm>
              <a:off x="8656638" y="2462212"/>
              <a:ext cx="303212"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46" name="Cube 245"/>
            <p:cNvSpPr/>
            <p:nvPr/>
          </p:nvSpPr>
          <p:spPr>
            <a:xfrm>
              <a:off x="8959851" y="2462212"/>
              <a:ext cx="303213"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47" name="Cube 246"/>
            <p:cNvSpPr/>
            <p:nvPr/>
          </p:nvSpPr>
          <p:spPr>
            <a:xfrm>
              <a:off x="9263063" y="2462212"/>
              <a:ext cx="304800"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48" name="Cube 247"/>
            <p:cNvSpPr/>
            <p:nvPr/>
          </p:nvSpPr>
          <p:spPr>
            <a:xfrm>
              <a:off x="9567863" y="2462212"/>
              <a:ext cx="303212"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49" name="TextBox 113"/>
            <p:cNvSpPr txBox="1">
              <a:spLocks noChangeArrowheads="1"/>
            </p:cNvSpPr>
            <p:nvPr/>
          </p:nvSpPr>
          <p:spPr bwMode="auto">
            <a:xfrm>
              <a:off x="1745363" y="2347913"/>
              <a:ext cx="606425" cy="584775"/>
            </a:xfrm>
            <a:prstGeom prst="rect">
              <a:avLst/>
            </a:prstGeom>
            <a:noFill/>
            <a:ln w="9525">
              <a:noFill/>
              <a:miter lim="800000"/>
              <a:headEnd/>
              <a:tailEnd/>
            </a:ln>
          </p:spPr>
          <p:txBody>
            <a:bodyPr>
              <a:spAutoFit/>
            </a:bodyPr>
            <a:lstStyle/>
            <a:p>
              <a:r>
                <a:rPr lang="en-US" sz="3200" b="1" dirty="0">
                  <a:latin typeface="Times New Roman" pitchFamily="18" charset="0"/>
                  <a:cs typeface="Times New Roman" pitchFamily="18" charset="0"/>
                </a:rPr>
                <a:t>…</a:t>
              </a:r>
            </a:p>
          </p:txBody>
        </p:sp>
        <p:sp>
          <p:nvSpPr>
            <p:cNvPr id="250" name="TextBox 114"/>
            <p:cNvSpPr txBox="1">
              <a:spLocks noChangeArrowheads="1"/>
            </p:cNvSpPr>
            <p:nvPr/>
          </p:nvSpPr>
          <p:spPr bwMode="auto">
            <a:xfrm>
              <a:off x="9855201" y="2355851"/>
              <a:ext cx="606425" cy="584775"/>
            </a:xfrm>
            <a:prstGeom prst="rect">
              <a:avLst/>
            </a:prstGeom>
            <a:noFill/>
            <a:ln w="9525">
              <a:noFill/>
              <a:miter lim="800000"/>
              <a:headEnd/>
              <a:tailEnd/>
            </a:ln>
          </p:spPr>
          <p:txBody>
            <a:bodyPr>
              <a:spAutoFit/>
            </a:bodyPr>
            <a:lstStyle/>
            <a:p>
              <a:r>
                <a:rPr lang="en-US" sz="3200" b="1">
                  <a:latin typeface="Times New Roman" pitchFamily="18" charset="0"/>
                  <a:cs typeface="Times New Roman" pitchFamily="18" charset="0"/>
                </a:rPr>
                <a:t>…</a:t>
              </a:r>
            </a:p>
          </p:txBody>
        </p:sp>
        <p:sp>
          <p:nvSpPr>
            <p:cNvPr id="254" name="Cube 253"/>
            <p:cNvSpPr/>
            <p:nvPr/>
          </p:nvSpPr>
          <p:spPr>
            <a:xfrm>
              <a:off x="2217738" y="3262312"/>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55" name="Cube 254"/>
            <p:cNvSpPr/>
            <p:nvPr/>
          </p:nvSpPr>
          <p:spPr>
            <a:xfrm>
              <a:off x="2520950" y="3262312"/>
              <a:ext cx="304800"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56" name="Cube 255"/>
            <p:cNvSpPr/>
            <p:nvPr/>
          </p:nvSpPr>
          <p:spPr>
            <a:xfrm>
              <a:off x="2825751" y="3262312"/>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57" name="Cube 256"/>
            <p:cNvSpPr/>
            <p:nvPr/>
          </p:nvSpPr>
          <p:spPr>
            <a:xfrm>
              <a:off x="3128963" y="3262312"/>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58" name="Cube 257"/>
            <p:cNvSpPr/>
            <p:nvPr/>
          </p:nvSpPr>
          <p:spPr>
            <a:xfrm>
              <a:off x="3432176" y="3262312"/>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59" name="Cube 258"/>
            <p:cNvSpPr/>
            <p:nvPr/>
          </p:nvSpPr>
          <p:spPr>
            <a:xfrm>
              <a:off x="3735388" y="3262312"/>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60" name="Cube 259"/>
            <p:cNvSpPr/>
            <p:nvPr/>
          </p:nvSpPr>
          <p:spPr>
            <a:xfrm>
              <a:off x="4038600" y="3262312"/>
              <a:ext cx="304800"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61" name="Cube 260"/>
            <p:cNvSpPr/>
            <p:nvPr/>
          </p:nvSpPr>
          <p:spPr>
            <a:xfrm>
              <a:off x="4343401" y="3262312"/>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62" name="Cube 261"/>
            <p:cNvSpPr/>
            <p:nvPr/>
          </p:nvSpPr>
          <p:spPr>
            <a:xfrm>
              <a:off x="4646613" y="3262312"/>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63" name="Cube 262"/>
            <p:cNvSpPr/>
            <p:nvPr/>
          </p:nvSpPr>
          <p:spPr>
            <a:xfrm>
              <a:off x="4949825" y="3262312"/>
              <a:ext cx="304800"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64" name="Cube 263"/>
            <p:cNvSpPr/>
            <p:nvPr/>
          </p:nvSpPr>
          <p:spPr>
            <a:xfrm>
              <a:off x="5254626" y="3262312"/>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65" name="Cube 264"/>
            <p:cNvSpPr/>
            <p:nvPr/>
          </p:nvSpPr>
          <p:spPr>
            <a:xfrm>
              <a:off x="5537200" y="3254375"/>
              <a:ext cx="304800"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66" name="Cube 265"/>
            <p:cNvSpPr/>
            <p:nvPr/>
          </p:nvSpPr>
          <p:spPr>
            <a:xfrm>
              <a:off x="5842001" y="3254375"/>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67" name="Cube 266"/>
            <p:cNvSpPr/>
            <p:nvPr/>
          </p:nvSpPr>
          <p:spPr>
            <a:xfrm>
              <a:off x="6145213" y="32543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68" name="Cube 267"/>
            <p:cNvSpPr/>
            <p:nvPr/>
          </p:nvSpPr>
          <p:spPr>
            <a:xfrm>
              <a:off x="6450013" y="32543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69" name="Cube 268"/>
            <p:cNvSpPr/>
            <p:nvPr/>
          </p:nvSpPr>
          <p:spPr>
            <a:xfrm>
              <a:off x="6753226" y="3254375"/>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70" name="Cube 269"/>
            <p:cNvSpPr/>
            <p:nvPr/>
          </p:nvSpPr>
          <p:spPr>
            <a:xfrm>
              <a:off x="7056438" y="32543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71" name="Cube 270"/>
            <p:cNvSpPr/>
            <p:nvPr/>
          </p:nvSpPr>
          <p:spPr>
            <a:xfrm>
              <a:off x="7361238" y="32543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72" name="Cube 271"/>
            <p:cNvSpPr/>
            <p:nvPr/>
          </p:nvSpPr>
          <p:spPr>
            <a:xfrm>
              <a:off x="7680326" y="3254375"/>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73" name="Cube 272"/>
            <p:cNvSpPr/>
            <p:nvPr/>
          </p:nvSpPr>
          <p:spPr>
            <a:xfrm>
              <a:off x="7983538" y="32543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74" name="Cube 273"/>
            <p:cNvSpPr/>
            <p:nvPr/>
          </p:nvSpPr>
          <p:spPr>
            <a:xfrm>
              <a:off x="8288338" y="32543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75" name="Cube 274"/>
            <p:cNvSpPr/>
            <p:nvPr/>
          </p:nvSpPr>
          <p:spPr>
            <a:xfrm>
              <a:off x="8591551" y="3254375"/>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76" name="Cube 275"/>
            <p:cNvSpPr/>
            <p:nvPr/>
          </p:nvSpPr>
          <p:spPr>
            <a:xfrm>
              <a:off x="8894763" y="32543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77" name="Cube 276"/>
            <p:cNvSpPr/>
            <p:nvPr/>
          </p:nvSpPr>
          <p:spPr>
            <a:xfrm>
              <a:off x="9199563" y="32543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78" name="Cube 277"/>
            <p:cNvSpPr/>
            <p:nvPr/>
          </p:nvSpPr>
          <p:spPr>
            <a:xfrm>
              <a:off x="9502776" y="3254375"/>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79" name="TextBox 143"/>
            <p:cNvSpPr txBox="1">
              <a:spLocks noChangeArrowheads="1"/>
            </p:cNvSpPr>
            <p:nvPr/>
          </p:nvSpPr>
          <p:spPr bwMode="auto">
            <a:xfrm>
              <a:off x="1680275" y="3140076"/>
              <a:ext cx="606425" cy="584775"/>
            </a:xfrm>
            <a:prstGeom prst="rect">
              <a:avLst/>
            </a:prstGeom>
            <a:noFill/>
            <a:ln w="9525">
              <a:noFill/>
              <a:miter lim="800000"/>
              <a:headEnd/>
              <a:tailEnd/>
            </a:ln>
          </p:spPr>
          <p:txBody>
            <a:bodyPr>
              <a:spAutoFit/>
            </a:bodyPr>
            <a:lstStyle/>
            <a:p>
              <a:r>
                <a:rPr lang="en-US" sz="3200" b="1" dirty="0">
                  <a:latin typeface="Times New Roman" pitchFamily="18" charset="0"/>
                  <a:cs typeface="Times New Roman" pitchFamily="18" charset="0"/>
                </a:rPr>
                <a:t>…</a:t>
              </a:r>
            </a:p>
          </p:txBody>
        </p:sp>
        <p:sp>
          <p:nvSpPr>
            <p:cNvPr id="280" name="TextBox 144"/>
            <p:cNvSpPr txBox="1">
              <a:spLocks noChangeArrowheads="1"/>
            </p:cNvSpPr>
            <p:nvPr/>
          </p:nvSpPr>
          <p:spPr bwMode="auto">
            <a:xfrm>
              <a:off x="9790114" y="3148013"/>
              <a:ext cx="606425" cy="584775"/>
            </a:xfrm>
            <a:prstGeom prst="rect">
              <a:avLst/>
            </a:prstGeom>
            <a:noFill/>
            <a:ln w="9525">
              <a:noFill/>
              <a:miter lim="800000"/>
              <a:headEnd/>
              <a:tailEnd/>
            </a:ln>
          </p:spPr>
          <p:txBody>
            <a:bodyPr>
              <a:spAutoFit/>
            </a:bodyPr>
            <a:lstStyle/>
            <a:p>
              <a:r>
                <a:rPr lang="en-US" sz="3200" b="1">
                  <a:latin typeface="Times New Roman" pitchFamily="18" charset="0"/>
                  <a:cs typeface="Times New Roman" pitchFamily="18" charset="0"/>
                </a:rPr>
                <a:t>…</a:t>
              </a:r>
            </a:p>
          </p:txBody>
        </p:sp>
        <p:sp>
          <p:nvSpPr>
            <p:cNvPr id="281" name="TextBox 145"/>
            <p:cNvSpPr txBox="1">
              <a:spLocks noChangeArrowheads="1"/>
            </p:cNvSpPr>
            <p:nvPr/>
          </p:nvSpPr>
          <p:spPr bwMode="auto">
            <a:xfrm>
              <a:off x="2271932" y="2093912"/>
              <a:ext cx="587375" cy="368300"/>
            </a:xfrm>
            <a:prstGeom prst="rect">
              <a:avLst/>
            </a:prstGeom>
            <a:noFill/>
            <a:ln w="9525">
              <a:noFill/>
              <a:miter lim="800000"/>
              <a:headEnd/>
              <a:tailEnd/>
            </a:ln>
          </p:spPr>
          <p:txBody>
            <a:bodyPr>
              <a:spAutoFit/>
            </a:bodyPr>
            <a:lstStyle/>
            <a:p>
              <a:pPr>
                <a:defRPr/>
              </a:pPr>
              <a:r>
                <a:rPr lang="en-US" b="1" kern="0" dirty="0">
                  <a:solidFill>
                    <a:sysClr val="windowText" lastClr="000000"/>
                  </a:solidFill>
                </a:rPr>
                <a:t>in</a:t>
              </a:r>
            </a:p>
          </p:txBody>
        </p:sp>
        <p:sp>
          <p:nvSpPr>
            <p:cNvPr id="282" name="TextBox 146"/>
            <p:cNvSpPr txBox="1">
              <a:spLocks noChangeArrowheads="1"/>
            </p:cNvSpPr>
            <p:nvPr/>
          </p:nvSpPr>
          <p:spPr bwMode="auto">
            <a:xfrm>
              <a:off x="2184306" y="3581400"/>
              <a:ext cx="585787" cy="369888"/>
            </a:xfrm>
            <a:prstGeom prst="rect">
              <a:avLst/>
            </a:prstGeom>
            <a:noFill/>
            <a:ln w="9525">
              <a:noFill/>
              <a:miter lim="800000"/>
              <a:headEnd/>
              <a:tailEnd/>
            </a:ln>
          </p:spPr>
          <p:txBody>
            <a:bodyPr>
              <a:spAutoFit/>
            </a:bodyPr>
            <a:lstStyle/>
            <a:p>
              <a:pPr>
                <a:defRPr/>
              </a:pPr>
              <a:r>
                <a:rPr lang="en-US" b="1" kern="0" dirty="0">
                  <a:solidFill>
                    <a:sysClr val="windowText" lastClr="000000"/>
                  </a:solidFill>
                </a:rPr>
                <a:t>out</a:t>
              </a:r>
            </a:p>
          </p:txBody>
        </p:sp>
        <p:sp>
          <p:nvSpPr>
            <p:cNvPr id="283" name="Freeform 282"/>
            <p:cNvSpPr/>
            <p:nvPr/>
          </p:nvSpPr>
          <p:spPr>
            <a:xfrm>
              <a:off x="4419600" y="3644900"/>
              <a:ext cx="101600" cy="354012"/>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19050"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284" name="TextBox 35"/>
            <p:cNvSpPr txBox="1">
              <a:spLocks noChangeArrowheads="1"/>
            </p:cNvSpPr>
            <p:nvPr/>
          </p:nvSpPr>
          <p:spPr bwMode="auto">
            <a:xfrm>
              <a:off x="3735388" y="1978026"/>
              <a:ext cx="3321050" cy="369887"/>
            </a:xfrm>
            <a:prstGeom prst="rect">
              <a:avLst/>
            </a:prstGeom>
            <a:noFill/>
            <a:ln w="9525">
              <a:noFill/>
              <a:miter lim="800000"/>
              <a:headEnd/>
              <a:tailEnd/>
            </a:ln>
          </p:spPr>
          <p:txBody>
            <a:bodyPr>
              <a:spAutoFit/>
            </a:bodyPr>
            <a:lstStyle/>
            <a:p>
              <a:pPr>
                <a:defRPr/>
              </a:pPr>
              <a:r>
                <a:rPr lang="en-US" b="1" kern="0" dirty="0">
                  <a:solidFill>
                    <a:srgbClr val="FF0000"/>
                  </a:solidFill>
                </a:rPr>
                <a:t>Serial</a:t>
              </a:r>
              <a:r>
                <a:rPr lang="en-US" b="1" kern="0" dirty="0">
                  <a:solidFill>
                    <a:sysClr val="windowText" lastClr="000000"/>
                  </a:solidFill>
                </a:rPr>
                <a:t>: One element at a time</a:t>
              </a:r>
            </a:p>
          </p:txBody>
        </p:sp>
        <p:sp>
          <p:nvSpPr>
            <p:cNvPr id="286" name="Freeform 285"/>
            <p:cNvSpPr/>
            <p:nvPr/>
          </p:nvSpPr>
          <p:spPr>
            <a:xfrm>
              <a:off x="7272338" y="1274763"/>
              <a:ext cx="101600" cy="3540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19050"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287" name="TextBox 150"/>
            <p:cNvSpPr txBox="1">
              <a:spLocks noChangeArrowheads="1"/>
            </p:cNvSpPr>
            <p:nvPr/>
          </p:nvSpPr>
          <p:spPr bwMode="auto">
            <a:xfrm>
              <a:off x="7497763" y="1274762"/>
              <a:ext cx="1598612" cy="400050"/>
            </a:xfrm>
            <a:prstGeom prst="rect">
              <a:avLst/>
            </a:prstGeom>
            <a:noFill/>
            <a:ln w="9525">
              <a:noFill/>
              <a:miter lim="800000"/>
              <a:headEnd/>
              <a:tailEnd/>
            </a:ln>
          </p:spPr>
          <p:txBody>
            <a:bodyPr>
              <a:spAutoFit/>
            </a:bodyPr>
            <a:lstStyle/>
            <a:p>
              <a:pPr>
                <a:defRPr/>
              </a:pPr>
              <a:r>
                <a:rPr lang="en-US" sz="2000" b="1" kern="0">
                  <a:solidFill>
                    <a:sysClr val="windowText" lastClr="000000"/>
                  </a:solidFill>
                </a:rPr>
                <a:t>= Thread</a:t>
              </a:r>
            </a:p>
          </p:txBody>
        </p:sp>
        <p:sp>
          <p:nvSpPr>
            <p:cNvPr id="288" name="Rectangle 287"/>
            <p:cNvSpPr/>
            <p:nvPr/>
          </p:nvSpPr>
          <p:spPr>
            <a:xfrm>
              <a:off x="1600201" y="1852612"/>
              <a:ext cx="8861425" cy="2228850"/>
            </a:xfrm>
            <a:prstGeom prst="rect">
              <a:avLst/>
            </a:prstGeom>
            <a:noFill/>
            <a:ln w="25400" cap="flat" cmpd="sng" algn="ctr">
              <a:solidFill>
                <a:srgbClr val="ADE2E2"/>
              </a:solidFill>
              <a:prstDash val="solid"/>
            </a:ln>
            <a:effectLst/>
          </p:spPr>
          <p:txBody>
            <a:bodyPr anchor="ctr"/>
            <a:lstStyle/>
            <a:p>
              <a:pPr algn="ctr">
                <a:defRPr/>
              </a:pPr>
              <a:endParaRPr lang="en-US" kern="0">
                <a:solidFill>
                  <a:srgbClr val="FFFFFF"/>
                </a:solidFill>
                <a:latin typeface="Arial"/>
              </a:endParaRPr>
            </a:p>
          </p:txBody>
        </p:sp>
      </p:grpSp>
      <p:sp>
        <p:nvSpPr>
          <p:cNvPr id="289" name="Rectangle 288"/>
          <p:cNvSpPr/>
          <p:nvPr/>
        </p:nvSpPr>
        <p:spPr>
          <a:xfrm>
            <a:off x="1600201" y="4214812"/>
            <a:ext cx="8861425" cy="2109788"/>
          </a:xfrm>
          <a:prstGeom prst="rect">
            <a:avLst/>
          </a:prstGeom>
          <a:noFill/>
          <a:ln w="25400" cap="flat" cmpd="sng" algn="ctr">
            <a:solidFill>
              <a:srgbClr val="B9E700"/>
            </a:solidFill>
            <a:prstDash val="solid"/>
          </a:ln>
          <a:effectLst/>
        </p:spPr>
        <p:txBody>
          <a:bodyPr anchor="ctr"/>
          <a:lstStyle/>
          <a:p>
            <a:pPr algn="ctr">
              <a:defRPr/>
            </a:pPr>
            <a:endParaRPr lang="en-US" kern="0">
              <a:solidFill>
                <a:srgbClr val="FFFFFF"/>
              </a:solidFill>
              <a:latin typeface="Arial"/>
            </a:endParaRPr>
          </a:p>
        </p:txBody>
      </p:sp>
      <p:sp>
        <p:nvSpPr>
          <p:cNvPr id="133" name="Rectangle 132"/>
          <p:cNvSpPr/>
          <p:nvPr/>
        </p:nvSpPr>
        <p:spPr>
          <a:xfrm>
            <a:off x="0" y="6620807"/>
            <a:ext cx="1128835" cy="230832"/>
          </a:xfrm>
          <a:prstGeom prst="rect">
            <a:avLst/>
          </a:prstGeom>
        </p:spPr>
        <p:txBody>
          <a:bodyPr wrap="none">
            <a:spAutoFit/>
          </a:bodyPr>
          <a:lstStyle/>
          <a:p>
            <a:r>
              <a:rPr lang="en-US" sz="900" dirty="0">
                <a:latin typeface="+mj-lt"/>
              </a:rPr>
              <a:t>NVIDIA [S. Satoor]</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094355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5"/>
          <p:cNvSpPr>
            <a:spLocks noGrp="1"/>
          </p:cNvSpPr>
          <p:nvPr>
            <p:ph type="title"/>
          </p:nvPr>
        </p:nvSpPr>
        <p:spPr>
          <a:xfrm>
            <a:off x="0" y="0"/>
            <a:ext cx="4402667" cy="823393"/>
          </a:xfrm>
        </p:spPr>
        <p:txBody>
          <a:bodyPr>
            <a:normAutofit/>
          </a:bodyPr>
          <a:lstStyle/>
          <a:p>
            <a:r>
              <a:rPr lang="en-US" sz="2800" dirty="0"/>
              <a:t>The Parallel Implementation</a:t>
            </a:r>
          </a:p>
        </p:txBody>
      </p:sp>
      <p:sp>
        <p:nvSpPr>
          <p:cNvPr id="2" name="Slide Number Placeholder 1"/>
          <p:cNvSpPr>
            <a:spLocks noGrp="1"/>
          </p:cNvSpPr>
          <p:nvPr>
            <p:ph type="sldNum" sz="quarter" idx="12"/>
          </p:nvPr>
        </p:nvSpPr>
        <p:spPr>
          <a:prstGeom prst="rect">
            <a:avLst/>
          </a:prstGeom>
        </p:spPr>
        <p:txBody>
          <a:bodyPr/>
          <a:lstStyle/>
          <a:p>
            <a:pPr>
              <a:defRPr/>
            </a:pPr>
            <a:fld id="{38E4A508-F6B4-4EF6-A328-49E29416B536}" type="slidenum">
              <a:rPr lang="en-US"/>
              <a:pPr>
                <a:defRPr/>
              </a:pPr>
              <a:t>15</a:t>
            </a:fld>
            <a:endParaRPr lang="en-US"/>
          </a:p>
        </p:txBody>
      </p:sp>
      <p:sp>
        <p:nvSpPr>
          <p:cNvPr id="10" name="TextBox 9"/>
          <p:cNvSpPr txBox="1"/>
          <p:nvPr/>
        </p:nvSpPr>
        <p:spPr>
          <a:xfrm>
            <a:off x="4522523" y="80433"/>
            <a:ext cx="6796087" cy="4339650"/>
          </a:xfrm>
          <a:prstGeom prst="rect">
            <a:avLst/>
          </a:prstGeom>
          <a:solidFill>
            <a:schemeClr val="bg1">
              <a:lumMod val="95000"/>
            </a:schemeClr>
          </a:solidFill>
        </p:spPr>
        <p:txBody>
          <a:bodyPr wrap="square" lIns="91440" tIns="45720" rIns="91440" bIns="45720" anchor="t">
            <a:spAutoFit/>
          </a:bodyPr>
          <a:lstStyle/>
          <a:p>
            <a:pPr>
              <a:defRPr/>
            </a:pPr>
            <a:r>
              <a:rPr lang="en-US" sz="1200" kern="0" dirty="0">
                <a:solidFill>
                  <a:srgbClr val="0070C0"/>
                </a:solidFill>
                <a:latin typeface="Consolas"/>
                <a:ea typeface="Tahoma"/>
                <a:cs typeface="Consolas" pitchFamily="49" charset="0"/>
              </a:rPr>
              <a:t>int </a:t>
            </a:r>
            <a:r>
              <a:rPr lang="en-US" sz="1200" kern="0" dirty="0">
                <a:solidFill>
                  <a:srgbClr val="000000"/>
                </a:solidFill>
                <a:latin typeface="Consolas"/>
                <a:ea typeface="Tahoma"/>
                <a:cs typeface="Consolas" pitchFamily="49" charset="0"/>
              </a:rPr>
              <a:t>main</a:t>
            </a:r>
            <a:r>
              <a:rPr lang="en-US" sz="1200" kern="0" dirty="0">
                <a:latin typeface="Consolas"/>
                <a:ea typeface="Tahoma"/>
                <a:cs typeface="Consolas" pitchFamily="49" charset="0"/>
              </a:rPr>
              <a:t>() {</a:t>
            </a:r>
          </a:p>
          <a:p>
            <a:pPr>
              <a:defRPr/>
            </a:pPr>
            <a:r>
              <a:rPr lang="en-US" sz="1200" kern="0" dirty="0">
                <a:latin typeface="Consolas"/>
                <a:ea typeface="Tahoma"/>
                <a:cs typeface="Consolas" pitchFamily="49" charset="0"/>
              </a:rPr>
              <a:t>  </a:t>
            </a:r>
            <a:r>
              <a:rPr lang="en-US" sz="1200" kern="0" dirty="0">
                <a:solidFill>
                  <a:srgbClr val="0070C0"/>
                </a:solidFill>
                <a:latin typeface="Consolas"/>
                <a:ea typeface="Tahoma"/>
                <a:cs typeface="Consolas" pitchFamily="49" charset="0"/>
              </a:rPr>
              <a:t>int </a:t>
            </a:r>
            <a:r>
              <a:rPr lang="en-US" sz="1200" kern="0" dirty="0" err="1">
                <a:latin typeface="Consolas"/>
                <a:ea typeface="Tahoma"/>
                <a:cs typeface="Consolas" pitchFamily="49" charset="0"/>
              </a:rPr>
              <a:t>wsize</a:t>
            </a:r>
            <a:r>
              <a:rPr lang="en-US" sz="1200" kern="0" dirty="0">
                <a:latin typeface="Consolas"/>
                <a:ea typeface="Tahoma"/>
                <a:cs typeface="Consolas" pitchFamily="49" charset="0"/>
              </a:rPr>
              <a:t> = </a:t>
            </a:r>
            <a:r>
              <a:rPr lang="en-US" sz="1200" kern="0" dirty="0">
                <a:solidFill>
                  <a:srgbClr val="7030A0"/>
                </a:solidFill>
                <a:latin typeface="Consolas"/>
                <a:ea typeface="Tahoma"/>
                <a:cs typeface="Consolas" pitchFamily="49" charset="0"/>
              </a:rPr>
              <a:t>2</a:t>
            </a:r>
            <a:r>
              <a:rPr lang="en-US" sz="1200" kern="0" dirty="0">
                <a:latin typeface="Consolas"/>
                <a:ea typeface="Tahoma"/>
                <a:cs typeface="Consolas" pitchFamily="49" charset="0"/>
              </a:rPr>
              <a:t> * RADIUS + </a:t>
            </a:r>
            <a:r>
              <a:rPr lang="en-US" sz="1200" kern="0" dirty="0">
                <a:solidFill>
                  <a:srgbClr val="7030A0"/>
                </a:solidFill>
                <a:latin typeface="Consolas"/>
                <a:ea typeface="Tahoma"/>
                <a:cs typeface="Consolas" pitchFamily="49" charset="0"/>
              </a:rPr>
              <a:t>1</a:t>
            </a:r>
            <a:r>
              <a:rPr lang="en-US" sz="1200" kern="0" dirty="0">
                <a:latin typeface="Consolas"/>
                <a:ea typeface="Tahoma"/>
                <a:cs typeface="Consolas" pitchFamily="49" charset="0"/>
              </a:rPr>
              <a:t>; </a:t>
            </a:r>
            <a:endParaRPr lang="en-US" sz="1200" kern="0" dirty="0">
              <a:latin typeface="Consolas" pitchFamily="49" charset="0"/>
              <a:ea typeface="Tahoma" pitchFamily="34" charset="0"/>
              <a:cs typeface="Consolas" pitchFamily="49" charset="0"/>
            </a:endParaRPr>
          </a:p>
          <a:p>
            <a:pPr>
              <a:defRPr/>
            </a:pPr>
            <a:r>
              <a:rPr lang="en-US" sz="1200" kern="0" dirty="0">
                <a:latin typeface="Consolas"/>
                <a:ea typeface="Tahoma"/>
                <a:cs typeface="Consolas" pitchFamily="49" charset="0"/>
              </a:rPr>
              <a:t>  </a:t>
            </a:r>
            <a:r>
              <a:rPr lang="en-US" sz="1200" kern="0" dirty="0">
                <a:solidFill>
                  <a:schemeClr val="bg1">
                    <a:lumMod val="50000"/>
                  </a:schemeClr>
                </a:solidFill>
                <a:latin typeface="Consolas"/>
                <a:ea typeface="Tahoma"/>
                <a:cs typeface="Consolas" pitchFamily="49" charset="0"/>
              </a:rPr>
              <a:t>//allocate resources</a:t>
            </a:r>
          </a:p>
          <a:p>
            <a:pPr>
              <a:defRPr/>
            </a:pPr>
            <a:r>
              <a:rPr lang="en-US" sz="1200" kern="0" dirty="0">
                <a:solidFill>
                  <a:srgbClr val="33CCCC"/>
                </a:solidFill>
                <a:latin typeface="Consolas"/>
                <a:ea typeface="Tahoma"/>
                <a:cs typeface="Consolas" pitchFamily="49" charset="0"/>
              </a:rPr>
              <a:t>  </a:t>
            </a:r>
            <a:r>
              <a:rPr lang="en-US" sz="1200" kern="0" dirty="0">
                <a:solidFill>
                  <a:srgbClr val="0070C0"/>
                </a:solidFill>
                <a:latin typeface="Consolas"/>
                <a:ea typeface="Tahoma"/>
                <a:cs typeface="Consolas" pitchFamily="49" charset="0"/>
              </a:rPr>
              <a:t>float </a:t>
            </a:r>
            <a:r>
              <a:rPr lang="en-US" sz="1200" kern="0" dirty="0">
                <a:latin typeface="Consolas"/>
                <a:ea typeface="Tahoma"/>
                <a:cs typeface="Consolas" pitchFamily="49" charset="0"/>
              </a:rPr>
              <a:t>*weights = </a:t>
            </a:r>
            <a:r>
              <a:rPr lang="en-US" sz="1200" kern="0" dirty="0">
                <a:solidFill>
                  <a:srgbClr val="C00000"/>
                </a:solidFill>
                <a:latin typeface="Consolas"/>
                <a:ea typeface="Tahoma"/>
                <a:cs typeface="Consolas" pitchFamily="49" charset="0"/>
              </a:rPr>
              <a:t>new </a:t>
            </a:r>
            <a:r>
              <a:rPr lang="en-US" sz="1200" kern="0" dirty="0">
                <a:solidFill>
                  <a:srgbClr val="0070C0"/>
                </a:solidFill>
                <a:latin typeface="Consolas"/>
                <a:ea typeface="Tahoma"/>
                <a:cs typeface="Consolas" pitchFamily="49" charset="0"/>
              </a:rPr>
              <a:t>float</a:t>
            </a:r>
            <a:r>
              <a:rPr lang="en-US" sz="1200" kern="0" dirty="0">
                <a:latin typeface="Consolas"/>
                <a:ea typeface="Tahoma"/>
                <a:cs typeface="Consolas" pitchFamily="49" charset="0"/>
              </a:rPr>
              <a:t>[</a:t>
            </a:r>
            <a:r>
              <a:rPr lang="en-US" sz="1200" kern="0" dirty="0" err="1">
                <a:latin typeface="Consolas"/>
                <a:ea typeface="Tahoma"/>
                <a:cs typeface="Consolas" pitchFamily="49" charset="0"/>
              </a:rPr>
              <a:t>wsize</a:t>
            </a:r>
            <a:r>
              <a:rPr lang="en-US" sz="1200" kern="0" dirty="0">
                <a:latin typeface="Consolas"/>
                <a:ea typeface="Tahoma"/>
                <a:cs typeface="Consolas" pitchFamily="49" charset="0"/>
              </a:rPr>
              <a:t>];</a:t>
            </a:r>
          </a:p>
          <a:p>
            <a:pPr>
              <a:defRPr/>
            </a:pPr>
            <a:r>
              <a:rPr lang="en-US" sz="1200" kern="0" dirty="0">
                <a:latin typeface="Consolas"/>
                <a:ea typeface="Tahoma"/>
                <a:cs typeface="Consolas" pitchFamily="49" charset="0"/>
              </a:rPr>
              <a:t>  </a:t>
            </a:r>
            <a:r>
              <a:rPr lang="en-US" sz="1200" kern="0" dirty="0">
                <a:solidFill>
                  <a:srgbClr val="0070C0"/>
                </a:solidFill>
                <a:latin typeface="Consolas"/>
                <a:ea typeface="Tahoma"/>
                <a:cs typeface="Consolas" pitchFamily="49" charset="0"/>
              </a:rPr>
              <a:t>float </a:t>
            </a:r>
            <a:r>
              <a:rPr lang="en-US" sz="1200" kern="0" dirty="0">
                <a:latin typeface="Consolas"/>
                <a:ea typeface="Tahoma"/>
                <a:cs typeface="Consolas" pitchFamily="49" charset="0"/>
              </a:rPr>
              <a:t>*in = </a:t>
            </a:r>
            <a:r>
              <a:rPr lang="en-US" sz="1200" kern="0" dirty="0">
                <a:solidFill>
                  <a:srgbClr val="C00000"/>
                </a:solidFill>
                <a:latin typeface="Consolas"/>
                <a:ea typeface="Tahoma"/>
                <a:cs typeface="Consolas" pitchFamily="49" charset="0"/>
              </a:rPr>
              <a:t>new </a:t>
            </a:r>
            <a:r>
              <a:rPr lang="en-US" sz="1200" kern="0" dirty="0">
                <a:solidFill>
                  <a:srgbClr val="0070C0"/>
                </a:solidFill>
                <a:latin typeface="Consolas"/>
                <a:ea typeface="Tahoma"/>
                <a:cs typeface="Consolas" pitchFamily="49" charset="0"/>
              </a:rPr>
              <a:t>float</a:t>
            </a:r>
            <a:r>
              <a:rPr lang="en-US" sz="1200" kern="0" dirty="0">
                <a:latin typeface="Consolas"/>
                <a:ea typeface="Tahoma"/>
                <a:cs typeface="Consolas" pitchFamily="49" charset="0"/>
              </a:rPr>
              <a:t>[N];</a:t>
            </a:r>
            <a:endParaRPr lang="en-US" sz="1200" kern="0" dirty="0">
              <a:latin typeface="Consolas" pitchFamily="49" charset="0"/>
              <a:ea typeface="Tahoma" pitchFamily="34" charset="0"/>
              <a:cs typeface="Consolas" pitchFamily="49" charset="0"/>
            </a:endParaRPr>
          </a:p>
          <a:p>
            <a:pPr>
              <a:defRPr/>
            </a:pPr>
            <a:r>
              <a:rPr lang="en-US" sz="1200" kern="0" dirty="0">
                <a:latin typeface="Consolas"/>
                <a:ea typeface="Tahoma"/>
                <a:cs typeface="Consolas" pitchFamily="49" charset="0"/>
              </a:rPr>
              <a:t>  </a:t>
            </a:r>
            <a:r>
              <a:rPr lang="en-US" sz="1200" kern="0" dirty="0">
                <a:solidFill>
                  <a:srgbClr val="0070C0"/>
                </a:solidFill>
                <a:latin typeface="Consolas"/>
                <a:ea typeface="Tahoma"/>
                <a:cs typeface="Consolas" pitchFamily="49" charset="0"/>
              </a:rPr>
              <a:t>float </a:t>
            </a:r>
            <a:r>
              <a:rPr lang="en-US" sz="1200" kern="0" dirty="0">
                <a:latin typeface="Consolas"/>
                <a:ea typeface="Tahoma"/>
                <a:cs typeface="Consolas" pitchFamily="49" charset="0"/>
              </a:rPr>
              <a:t>*out= </a:t>
            </a:r>
            <a:r>
              <a:rPr lang="en-US" sz="1200" kern="0" dirty="0">
                <a:solidFill>
                  <a:srgbClr val="C00000"/>
                </a:solidFill>
                <a:latin typeface="Consolas"/>
                <a:ea typeface="Tahoma"/>
                <a:cs typeface="Consolas" pitchFamily="49" charset="0"/>
              </a:rPr>
              <a:t>new </a:t>
            </a:r>
            <a:r>
              <a:rPr lang="en-US" sz="1200" kern="0" dirty="0">
                <a:solidFill>
                  <a:srgbClr val="0070C0"/>
                </a:solidFill>
                <a:latin typeface="Consolas"/>
                <a:ea typeface="Tahoma"/>
                <a:cs typeface="Consolas" pitchFamily="49" charset="0"/>
              </a:rPr>
              <a:t>float</a:t>
            </a:r>
            <a:r>
              <a:rPr lang="en-US" sz="1200" kern="0" dirty="0">
                <a:latin typeface="Consolas"/>
                <a:ea typeface="Tahoma"/>
                <a:cs typeface="Consolas" pitchFamily="49" charset="0"/>
              </a:rPr>
              <a:t>[N];</a:t>
            </a:r>
            <a:endParaRPr lang="en-US" sz="1200" kern="0" dirty="0">
              <a:latin typeface="Consolas" pitchFamily="49" charset="0"/>
              <a:ea typeface="Tahoma" pitchFamily="34" charset="0"/>
              <a:cs typeface="Consolas" pitchFamily="49" charset="0"/>
            </a:endParaRPr>
          </a:p>
          <a:p>
            <a:pPr>
              <a:defRPr/>
            </a:pPr>
            <a:r>
              <a:rPr lang="en-US" sz="1200" kern="0" dirty="0">
                <a:latin typeface="Consolas"/>
                <a:ea typeface="Tahoma"/>
                <a:cs typeface="Consolas" pitchFamily="49" charset="0"/>
              </a:rPr>
              <a:t>  </a:t>
            </a:r>
            <a:r>
              <a:rPr lang="en-US" sz="1200" kern="0" dirty="0" err="1">
                <a:solidFill>
                  <a:schemeClr val="accent6">
                    <a:lumMod val="50000"/>
                  </a:schemeClr>
                </a:solidFill>
                <a:latin typeface="Consolas"/>
                <a:ea typeface="Tahoma"/>
                <a:cs typeface="Consolas" pitchFamily="49" charset="0"/>
              </a:rPr>
              <a:t>initializeWeights</a:t>
            </a:r>
            <a:r>
              <a:rPr lang="en-US" sz="1200" kern="0" dirty="0">
                <a:latin typeface="Consolas"/>
                <a:ea typeface="Tahoma"/>
                <a:cs typeface="Consolas" pitchFamily="49" charset="0"/>
              </a:rPr>
              <a:t>(weights, RADIUS);</a:t>
            </a:r>
          </a:p>
          <a:p>
            <a:pPr>
              <a:defRPr/>
            </a:pPr>
            <a:r>
              <a:rPr lang="en-US" sz="1200" kern="0" dirty="0">
                <a:latin typeface="Consolas"/>
                <a:ea typeface="Tahoma"/>
                <a:cs typeface="Consolas" pitchFamily="49" charset="0"/>
              </a:rPr>
              <a:t>  </a:t>
            </a:r>
            <a:r>
              <a:rPr lang="en-US" sz="1200" kern="0" dirty="0" err="1">
                <a:solidFill>
                  <a:schemeClr val="accent6">
                    <a:lumMod val="50000"/>
                  </a:schemeClr>
                </a:solidFill>
                <a:latin typeface="Consolas"/>
                <a:ea typeface="Tahoma"/>
                <a:cs typeface="Consolas" pitchFamily="49" charset="0"/>
              </a:rPr>
              <a:t>initializeArray</a:t>
            </a:r>
            <a:r>
              <a:rPr lang="en-US" sz="1200" kern="0" dirty="0">
                <a:latin typeface="Consolas"/>
                <a:ea typeface="Tahoma"/>
                <a:cs typeface="Consolas" pitchFamily="49" charset="0"/>
              </a:rPr>
              <a:t>(in, N);</a:t>
            </a:r>
          </a:p>
          <a:p>
            <a:pPr>
              <a:defRPr/>
            </a:pPr>
            <a:r>
              <a:rPr lang="en-US" sz="1200" kern="0" dirty="0">
                <a:latin typeface="Consolas"/>
                <a:ea typeface="Tahoma"/>
                <a:cs typeface="Consolas" pitchFamily="49" charset="0"/>
              </a:rPr>
              <a:t>  </a:t>
            </a:r>
            <a:r>
              <a:rPr lang="en-US" sz="1200" kern="0" dirty="0">
                <a:solidFill>
                  <a:srgbClr val="0070C0"/>
                </a:solidFill>
                <a:latin typeface="Consolas"/>
                <a:ea typeface="Tahoma"/>
                <a:cs typeface="Consolas" pitchFamily="49" charset="0"/>
              </a:rPr>
              <a:t>float </a:t>
            </a:r>
            <a:r>
              <a:rPr lang="en-US" sz="1200" kern="0" dirty="0">
                <a:latin typeface="Consolas"/>
                <a:ea typeface="Tahoma"/>
                <a:cs typeface="Consolas" pitchFamily="49" charset="0"/>
              </a:rPr>
              <a:t>*</a:t>
            </a:r>
            <a:r>
              <a:rPr lang="en-US" sz="1200" kern="0" dirty="0" err="1">
                <a:latin typeface="Consolas"/>
                <a:ea typeface="Tahoma"/>
                <a:cs typeface="Consolas" pitchFamily="49" charset="0"/>
              </a:rPr>
              <a:t>d_weights</a:t>
            </a:r>
            <a:r>
              <a:rPr lang="en-US" sz="1200" kern="0" dirty="0">
                <a:latin typeface="Consolas"/>
                <a:ea typeface="Tahoma"/>
                <a:cs typeface="Consolas" pitchFamily="49" charset="0"/>
              </a:rPr>
              <a:t>;  </a:t>
            </a:r>
            <a:r>
              <a:rPr lang="en-US" sz="1200" kern="0" dirty="0" err="1">
                <a:solidFill>
                  <a:schemeClr val="accent6">
                    <a:lumMod val="50000"/>
                  </a:schemeClr>
                </a:solidFill>
                <a:latin typeface="Consolas"/>
                <a:ea typeface="Tahoma"/>
                <a:cs typeface="Consolas" pitchFamily="49" charset="0"/>
              </a:rPr>
              <a:t>cudaMalloc</a:t>
            </a:r>
            <a:r>
              <a:rPr lang="en-US" sz="1200" kern="0" dirty="0">
                <a:latin typeface="Consolas"/>
                <a:ea typeface="Tahoma"/>
                <a:cs typeface="Consolas" pitchFamily="49" charset="0"/>
              </a:rPr>
              <a:t>(</a:t>
            </a:r>
            <a:r>
              <a:rPr lang="en-US" sz="1200" b="1" kern="0" dirty="0">
                <a:solidFill>
                  <a:srgbClr val="C00000"/>
                </a:solidFill>
                <a:latin typeface="Consolas"/>
                <a:ea typeface="Tahoma"/>
                <a:cs typeface="Consolas" pitchFamily="49" charset="0"/>
              </a:rPr>
              <a:t>&amp;</a:t>
            </a:r>
            <a:r>
              <a:rPr lang="en-US" sz="1200" kern="0" dirty="0" err="1">
                <a:latin typeface="Consolas"/>
                <a:ea typeface="Tahoma"/>
                <a:cs typeface="Consolas" pitchFamily="49" charset="0"/>
              </a:rPr>
              <a:t>d_weights</a:t>
            </a:r>
            <a:r>
              <a:rPr lang="en-US" sz="1200" kern="0" dirty="0">
                <a:latin typeface="Consolas"/>
                <a:ea typeface="Tahoma"/>
                <a:cs typeface="Consolas" pitchFamily="49" charset="0"/>
              </a:rPr>
              <a:t>, </a:t>
            </a:r>
            <a:r>
              <a:rPr lang="en-US" sz="1200" kern="0" dirty="0" err="1">
                <a:latin typeface="Consolas"/>
                <a:ea typeface="Tahoma"/>
                <a:cs typeface="Consolas" pitchFamily="49" charset="0"/>
              </a:rPr>
              <a:t>wsize</a:t>
            </a:r>
            <a:r>
              <a:rPr lang="en-US" sz="1200" kern="0" dirty="0">
                <a:latin typeface="Consolas"/>
                <a:ea typeface="Tahoma"/>
                <a:cs typeface="Consolas" pitchFamily="49" charset="0"/>
              </a:rPr>
              <a:t> * </a:t>
            </a:r>
            <a:r>
              <a:rPr lang="en-US" sz="1200" kern="0" dirty="0" err="1">
                <a:solidFill>
                  <a:srgbClr val="C00000"/>
                </a:solidFill>
                <a:latin typeface="Consolas"/>
                <a:ea typeface="Tahoma"/>
                <a:cs typeface="Consolas" pitchFamily="49" charset="0"/>
              </a:rPr>
              <a:t>sizeof</a:t>
            </a:r>
            <a:r>
              <a:rPr lang="en-US" sz="1200" kern="0" dirty="0">
                <a:latin typeface="Consolas"/>
                <a:ea typeface="Tahoma"/>
                <a:cs typeface="Consolas" pitchFamily="49" charset="0"/>
              </a:rPr>
              <a:t>(</a:t>
            </a:r>
            <a:r>
              <a:rPr lang="en-US" sz="1200" kern="0" dirty="0">
                <a:solidFill>
                  <a:srgbClr val="0070C0"/>
                </a:solidFill>
                <a:latin typeface="Consolas"/>
                <a:ea typeface="Tahoma"/>
                <a:cs typeface="Consolas" pitchFamily="49" charset="0"/>
              </a:rPr>
              <a:t>float</a:t>
            </a:r>
            <a:r>
              <a:rPr lang="en-US" sz="1200" kern="0" dirty="0">
                <a:latin typeface="Consolas"/>
                <a:ea typeface="Tahoma"/>
                <a:cs typeface="Consolas" pitchFamily="49" charset="0"/>
              </a:rPr>
              <a:t>));</a:t>
            </a:r>
          </a:p>
          <a:p>
            <a:pPr>
              <a:defRPr/>
            </a:pPr>
            <a:r>
              <a:rPr lang="en-US" sz="1200" kern="0" dirty="0">
                <a:latin typeface="Consolas"/>
                <a:ea typeface="Tahoma"/>
                <a:cs typeface="Consolas" pitchFamily="49" charset="0"/>
              </a:rPr>
              <a:t> </a:t>
            </a:r>
            <a:r>
              <a:rPr lang="en-US" sz="1200" kern="0" dirty="0">
                <a:solidFill>
                  <a:srgbClr val="33CCCC"/>
                </a:solidFill>
                <a:latin typeface="Consolas"/>
                <a:ea typeface="Tahoma"/>
                <a:cs typeface="Consolas" pitchFamily="49" charset="0"/>
              </a:rPr>
              <a:t> </a:t>
            </a:r>
            <a:r>
              <a:rPr lang="en-US" sz="1200" kern="0" dirty="0">
                <a:solidFill>
                  <a:srgbClr val="0070C0"/>
                </a:solidFill>
                <a:latin typeface="Consolas"/>
                <a:ea typeface="Tahoma"/>
                <a:cs typeface="Consolas" pitchFamily="49" charset="0"/>
              </a:rPr>
              <a:t>float </a:t>
            </a:r>
            <a:r>
              <a:rPr lang="en-US" sz="1200" kern="0" dirty="0">
                <a:latin typeface="Consolas"/>
                <a:ea typeface="Tahoma"/>
                <a:cs typeface="Consolas" pitchFamily="49" charset="0"/>
              </a:rPr>
              <a:t>*</a:t>
            </a:r>
            <a:r>
              <a:rPr lang="en-US" sz="1200" kern="0" dirty="0" err="1">
                <a:latin typeface="Consolas"/>
                <a:ea typeface="Tahoma"/>
                <a:cs typeface="Consolas" pitchFamily="49" charset="0"/>
              </a:rPr>
              <a:t>d_in</a:t>
            </a:r>
            <a:r>
              <a:rPr lang="en-US" sz="1200" kern="0" dirty="0">
                <a:latin typeface="Consolas"/>
                <a:ea typeface="Tahoma"/>
                <a:cs typeface="Consolas" pitchFamily="49" charset="0"/>
              </a:rPr>
              <a:t>;       </a:t>
            </a:r>
            <a:r>
              <a:rPr lang="en-US" sz="1200" kern="0" dirty="0" err="1">
                <a:solidFill>
                  <a:schemeClr val="accent6">
                    <a:lumMod val="50000"/>
                  </a:schemeClr>
                </a:solidFill>
                <a:latin typeface="Consolas"/>
                <a:ea typeface="Tahoma"/>
                <a:cs typeface="Consolas" pitchFamily="49" charset="0"/>
              </a:rPr>
              <a:t>cudaMalloc</a:t>
            </a:r>
            <a:r>
              <a:rPr lang="en-US" sz="1200" kern="0" dirty="0">
                <a:latin typeface="Consolas"/>
                <a:ea typeface="Tahoma"/>
                <a:cs typeface="Consolas" pitchFamily="49" charset="0"/>
              </a:rPr>
              <a:t>(</a:t>
            </a:r>
            <a:r>
              <a:rPr lang="en-US" sz="1200" b="1" kern="0" dirty="0">
                <a:solidFill>
                  <a:srgbClr val="C00000"/>
                </a:solidFill>
                <a:latin typeface="Consolas"/>
                <a:ea typeface="Tahoma"/>
                <a:cs typeface="Consolas" pitchFamily="49" charset="0"/>
              </a:rPr>
              <a:t>&amp;</a:t>
            </a:r>
            <a:r>
              <a:rPr lang="en-US" sz="1200" kern="0" dirty="0" err="1">
                <a:latin typeface="Consolas"/>
                <a:ea typeface="Tahoma"/>
                <a:cs typeface="Consolas" pitchFamily="49" charset="0"/>
              </a:rPr>
              <a:t>d_in</a:t>
            </a:r>
            <a:r>
              <a:rPr lang="en-US" sz="1200" kern="0" dirty="0">
                <a:latin typeface="Consolas"/>
                <a:ea typeface="Tahoma"/>
                <a:cs typeface="Consolas" pitchFamily="49" charset="0"/>
              </a:rPr>
              <a:t>,      N * </a:t>
            </a:r>
            <a:r>
              <a:rPr lang="en-US" sz="1200" kern="0" dirty="0" err="1">
                <a:solidFill>
                  <a:srgbClr val="C00000"/>
                </a:solidFill>
                <a:latin typeface="Consolas"/>
                <a:ea typeface="Tahoma"/>
                <a:cs typeface="Consolas" pitchFamily="49" charset="0"/>
              </a:rPr>
              <a:t>sizeof</a:t>
            </a:r>
            <a:r>
              <a:rPr lang="en-US" sz="1200" kern="0" dirty="0">
                <a:latin typeface="Consolas"/>
                <a:ea typeface="Tahoma"/>
                <a:cs typeface="Consolas" pitchFamily="49" charset="0"/>
              </a:rPr>
              <a:t>(</a:t>
            </a:r>
            <a:r>
              <a:rPr lang="en-US" sz="1200" kern="0" dirty="0">
                <a:solidFill>
                  <a:srgbClr val="0070C0"/>
                </a:solidFill>
                <a:latin typeface="Consolas"/>
                <a:ea typeface="Tahoma"/>
                <a:cs typeface="Consolas" pitchFamily="49" charset="0"/>
              </a:rPr>
              <a:t>float</a:t>
            </a:r>
            <a:r>
              <a:rPr lang="en-US" sz="1200" kern="0" dirty="0">
                <a:latin typeface="Consolas"/>
                <a:ea typeface="Tahoma"/>
                <a:cs typeface="Consolas" pitchFamily="49" charset="0"/>
              </a:rPr>
              <a:t>));</a:t>
            </a:r>
          </a:p>
          <a:p>
            <a:pPr>
              <a:defRPr/>
            </a:pPr>
            <a:r>
              <a:rPr lang="en-US" sz="1200" kern="0" dirty="0">
                <a:solidFill>
                  <a:srgbClr val="33CCCC"/>
                </a:solidFill>
                <a:latin typeface="Consolas"/>
                <a:ea typeface="Tahoma"/>
                <a:cs typeface="Consolas" pitchFamily="49" charset="0"/>
              </a:rPr>
              <a:t>  </a:t>
            </a:r>
            <a:r>
              <a:rPr lang="en-US" sz="1200" kern="0" dirty="0">
                <a:solidFill>
                  <a:srgbClr val="0070C0"/>
                </a:solidFill>
                <a:latin typeface="Consolas"/>
                <a:ea typeface="Tahoma"/>
                <a:cs typeface="Consolas" pitchFamily="49" charset="0"/>
              </a:rPr>
              <a:t>float </a:t>
            </a:r>
            <a:r>
              <a:rPr lang="en-US" sz="1200" kern="0" dirty="0">
                <a:latin typeface="Consolas"/>
                <a:ea typeface="Tahoma"/>
                <a:cs typeface="Consolas" pitchFamily="49" charset="0"/>
              </a:rPr>
              <a:t>*</a:t>
            </a:r>
            <a:r>
              <a:rPr lang="en-US" sz="1200" kern="0" dirty="0" err="1">
                <a:latin typeface="Consolas"/>
                <a:ea typeface="Tahoma"/>
                <a:cs typeface="Consolas" pitchFamily="49" charset="0"/>
              </a:rPr>
              <a:t>d_out</a:t>
            </a:r>
            <a:r>
              <a:rPr lang="en-US" sz="1200" kern="0" dirty="0">
                <a:latin typeface="Consolas"/>
                <a:ea typeface="Tahoma"/>
                <a:cs typeface="Consolas" pitchFamily="49" charset="0"/>
              </a:rPr>
              <a:t>;      </a:t>
            </a:r>
            <a:r>
              <a:rPr lang="en-US" sz="1200" kern="0" dirty="0" err="1">
                <a:solidFill>
                  <a:schemeClr val="accent6">
                    <a:lumMod val="50000"/>
                  </a:schemeClr>
                </a:solidFill>
                <a:latin typeface="Consolas"/>
                <a:ea typeface="Tahoma"/>
                <a:cs typeface="Consolas" pitchFamily="49" charset="0"/>
              </a:rPr>
              <a:t>cudaMalloc</a:t>
            </a:r>
            <a:r>
              <a:rPr lang="en-US" sz="1200" kern="0" dirty="0">
                <a:latin typeface="Consolas"/>
                <a:ea typeface="Tahoma"/>
                <a:cs typeface="Consolas" pitchFamily="49" charset="0"/>
              </a:rPr>
              <a:t>(</a:t>
            </a:r>
            <a:r>
              <a:rPr lang="en-US" sz="1200" b="1" kern="0" dirty="0">
                <a:solidFill>
                  <a:srgbClr val="C00000"/>
                </a:solidFill>
                <a:latin typeface="Consolas"/>
                <a:ea typeface="Tahoma"/>
                <a:cs typeface="Consolas" pitchFamily="49" charset="0"/>
              </a:rPr>
              <a:t>&amp;</a:t>
            </a:r>
            <a:r>
              <a:rPr lang="en-US" sz="1200" kern="0" dirty="0" err="1">
                <a:latin typeface="Consolas"/>
                <a:ea typeface="Tahoma"/>
                <a:cs typeface="Consolas" pitchFamily="49" charset="0"/>
              </a:rPr>
              <a:t>d_out</a:t>
            </a:r>
            <a:r>
              <a:rPr lang="en-US" sz="1200" kern="0" dirty="0">
                <a:latin typeface="Consolas"/>
                <a:ea typeface="Tahoma"/>
                <a:cs typeface="Consolas" pitchFamily="49" charset="0"/>
              </a:rPr>
              <a:t>,     N * </a:t>
            </a:r>
            <a:r>
              <a:rPr lang="en-US" sz="1200" kern="0" dirty="0" err="1">
                <a:solidFill>
                  <a:srgbClr val="C00000"/>
                </a:solidFill>
                <a:latin typeface="Consolas"/>
                <a:ea typeface="Tahoma"/>
                <a:cs typeface="Consolas" pitchFamily="49" charset="0"/>
              </a:rPr>
              <a:t>sizeof</a:t>
            </a:r>
            <a:r>
              <a:rPr lang="en-US" sz="1200" kern="0" dirty="0">
                <a:latin typeface="Consolas"/>
                <a:ea typeface="Tahoma"/>
                <a:cs typeface="Consolas" pitchFamily="49" charset="0"/>
              </a:rPr>
              <a:t>(</a:t>
            </a:r>
            <a:r>
              <a:rPr lang="en-US" sz="1200" kern="0" dirty="0">
                <a:solidFill>
                  <a:srgbClr val="0070C0"/>
                </a:solidFill>
                <a:latin typeface="Consolas"/>
                <a:ea typeface="Tahoma"/>
                <a:cs typeface="Consolas" pitchFamily="49" charset="0"/>
              </a:rPr>
              <a:t>float</a:t>
            </a:r>
            <a:r>
              <a:rPr lang="en-US" sz="1200" kern="0" dirty="0">
                <a:latin typeface="Consolas"/>
                <a:ea typeface="Tahoma"/>
                <a:cs typeface="Consolas" pitchFamily="49" charset="0"/>
              </a:rPr>
              <a:t>));</a:t>
            </a:r>
          </a:p>
          <a:p>
            <a:pPr>
              <a:defRPr/>
            </a:pPr>
            <a:r>
              <a:rPr lang="en-US" sz="1200" kern="0" dirty="0">
                <a:solidFill>
                  <a:sysClr val="windowText" lastClr="000000"/>
                </a:solidFill>
                <a:latin typeface="Consolas" pitchFamily="49" charset="0"/>
                <a:ea typeface="Tahoma" pitchFamily="34" charset="0"/>
                <a:cs typeface="Consolas" pitchFamily="49" charset="0"/>
              </a:rPr>
              <a:t>  </a:t>
            </a:r>
          </a:p>
          <a:p>
            <a:pPr>
              <a:defRPr/>
            </a:pPr>
            <a:r>
              <a:rPr lang="en-US" sz="1200" kern="0" dirty="0">
                <a:latin typeface="Consolas"/>
                <a:ea typeface="Tahoma"/>
                <a:cs typeface="Consolas" pitchFamily="49" charset="0"/>
              </a:rPr>
              <a:t>  </a:t>
            </a:r>
            <a:r>
              <a:rPr lang="en-US" sz="1200" kern="0" dirty="0" err="1">
                <a:solidFill>
                  <a:schemeClr val="accent6">
                    <a:lumMod val="50000"/>
                  </a:schemeClr>
                </a:solidFill>
                <a:latin typeface="Consolas"/>
                <a:ea typeface="Tahoma"/>
                <a:cs typeface="Consolas" pitchFamily="49" charset="0"/>
              </a:rPr>
              <a:t>cudaMemcpy</a:t>
            </a:r>
            <a:r>
              <a:rPr lang="en-US" sz="1200" kern="0" dirty="0">
                <a:latin typeface="Consolas"/>
                <a:ea typeface="Tahoma"/>
                <a:cs typeface="Consolas" pitchFamily="49" charset="0"/>
              </a:rPr>
              <a:t>(</a:t>
            </a:r>
            <a:r>
              <a:rPr lang="en-US" sz="1200" kern="0" dirty="0" err="1">
                <a:latin typeface="Consolas"/>
                <a:ea typeface="Tahoma"/>
                <a:cs typeface="Consolas" pitchFamily="49" charset="0"/>
              </a:rPr>
              <a:t>d_weights</a:t>
            </a:r>
            <a:r>
              <a:rPr lang="en-US" sz="1200" kern="0" dirty="0">
                <a:latin typeface="Consolas"/>
                <a:ea typeface="Tahoma"/>
                <a:cs typeface="Consolas" pitchFamily="49" charset="0"/>
              </a:rPr>
              <a:t>, weights, </a:t>
            </a:r>
            <a:r>
              <a:rPr lang="en-US" sz="1200" kern="0" dirty="0" err="1">
                <a:latin typeface="Consolas"/>
                <a:ea typeface="Tahoma"/>
                <a:cs typeface="Consolas" pitchFamily="49" charset="0"/>
              </a:rPr>
              <a:t>wsize</a:t>
            </a:r>
            <a:r>
              <a:rPr lang="en-US" sz="1200" kern="0" dirty="0">
                <a:latin typeface="Consolas"/>
                <a:ea typeface="Tahoma"/>
                <a:cs typeface="Consolas" pitchFamily="49" charset="0"/>
              </a:rPr>
              <a:t>,</a:t>
            </a:r>
            <a:r>
              <a:rPr lang="en-US" sz="1200" kern="0" dirty="0">
                <a:solidFill>
                  <a:srgbClr val="000000"/>
                </a:solidFill>
                <a:latin typeface="Consolas"/>
                <a:ea typeface="Tahoma"/>
                <a:cs typeface="Consolas" pitchFamily="49" charset="0"/>
              </a:rPr>
              <a:t> </a:t>
            </a:r>
            <a:r>
              <a:rPr lang="en-US" sz="1200" b="1" kern="0" dirty="0" err="1">
                <a:solidFill>
                  <a:srgbClr val="ED7D31"/>
                </a:solidFill>
                <a:latin typeface="Consolas"/>
                <a:ea typeface="Tahoma"/>
                <a:cs typeface="Consolas" pitchFamily="49" charset="0"/>
              </a:rPr>
              <a:t>cudaMemcpyHostToDevice</a:t>
            </a:r>
            <a:r>
              <a:rPr lang="en-US" sz="1200" kern="0" dirty="0">
                <a:latin typeface="Consolas"/>
                <a:ea typeface="Tahoma"/>
                <a:cs typeface="Consolas" pitchFamily="49" charset="0"/>
              </a:rPr>
              <a:t>);</a:t>
            </a:r>
          </a:p>
          <a:p>
            <a:pPr>
              <a:defRPr/>
            </a:pPr>
            <a:r>
              <a:rPr lang="en-US" sz="1200" kern="0" dirty="0">
                <a:latin typeface="Consolas"/>
                <a:ea typeface="Tahoma"/>
                <a:cs typeface="Consolas" pitchFamily="49" charset="0"/>
              </a:rPr>
              <a:t>  </a:t>
            </a:r>
            <a:r>
              <a:rPr lang="en-US" sz="1200" kern="0" dirty="0" err="1">
                <a:solidFill>
                  <a:schemeClr val="accent6">
                    <a:lumMod val="50000"/>
                  </a:schemeClr>
                </a:solidFill>
                <a:latin typeface="Consolas"/>
                <a:ea typeface="Tahoma"/>
                <a:cs typeface="Consolas" pitchFamily="49" charset="0"/>
              </a:rPr>
              <a:t>cudaMemcpy</a:t>
            </a:r>
            <a:r>
              <a:rPr lang="en-US" sz="1200" kern="0" dirty="0">
                <a:latin typeface="Consolas"/>
                <a:ea typeface="Tahoma"/>
                <a:cs typeface="Consolas" pitchFamily="49" charset="0"/>
              </a:rPr>
              <a:t>(</a:t>
            </a:r>
            <a:r>
              <a:rPr lang="en-US" sz="1200" kern="0" dirty="0" err="1">
                <a:latin typeface="Consolas"/>
                <a:ea typeface="Tahoma"/>
                <a:cs typeface="Consolas" pitchFamily="49" charset="0"/>
              </a:rPr>
              <a:t>d_in</a:t>
            </a:r>
            <a:r>
              <a:rPr lang="en-US" sz="1200" kern="0" dirty="0">
                <a:latin typeface="Consolas"/>
                <a:ea typeface="Tahoma"/>
                <a:cs typeface="Consolas" pitchFamily="49" charset="0"/>
              </a:rPr>
              <a:t>, in, size, </a:t>
            </a:r>
            <a:r>
              <a:rPr lang="en-US" sz="1200" b="1" kern="0" dirty="0" err="1">
                <a:solidFill>
                  <a:srgbClr val="ED7D31"/>
                </a:solidFill>
                <a:latin typeface="Consolas"/>
                <a:ea typeface="Tahoma"/>
                <a:cs typeface="Consolas" pitchFamily="49" charset="0"/>
              </a:rPr>
              <a:t>cudaMemcpyHostToDevice</a:t>
            </a:r>
            <a:r>
              <a:rPr lang="en-US" sz="1200" kern="0" dirty="0">
                <a:latin typeface="Consolas"/>
                <a:ea typeface="Tahoma"/>
                <a:cs typeface="Consolas" pitchFamily="49" charset="0"/>
              </a:rPr>
              <a:t>);</a:t>
            </a:r>
          </a:p>
          <a:p>
            <a:pPr>
              <a:defRPr/>
            </a:pPr>
            <a:endParaRPr lang="en-US" sz="1200" kern="0" dirty="0">
              <a:latin typeface="Consolas"/>
              <a:ea typeface="Tahoma"/>
              <a:cs typeface="Consolas" pitchFamily="49" charset="0"/>
            </a:endParaRPr>
          </a:p>
          <a:p>
            <a:pPr>
              <a:defRPr/>
            </a:pPr>
            <a:r>
              <a:rPr lang="en-US" sz="1200" kern="0" dirty="0">
                <a:latin typeface="Consolas"/>
                <a:ea typeface="Tahoma"/>
                <a:cs typeface="Consolas" pitchFamily="49" charset="0"/>
              </a:rPr>
              <a:t>  </a:t>
            </a:r>
            <a:r>
              <a:rPr lang="en-US" sz="1200" kern="0" dirty="0">
                <a:solidFill>
                  <a:schemeClr val="accent6">
                    <a:lumMod val="50000"/>
                  </a:schemeClr>
                </a:solidFill>
                <a:latin typeface="Consolas"/>
                <a:ea typeface="Tahoma"/>
                <a:cs typeface="Consolas" pitchFamily="49" charset="0"/>
              </a:rPr>
              <a:t>applyStencil1D</a:t>
            </a:r>
            <a:r>
              <a:rPr lang="en-US" sz="1200" b="1" kern="0" dirty="0">
                <a:solidFill>
                  <a:schemeClr val="accent6">
                    <a:lumMod val="50000"/>
                  </a:schemeClr>
                </a:solidFill>
                <a:latin typeface="Consolas"/>
                <a:ea typeface="Tahoma"/>
                <a:cs typeface="Consolas" pitchFamily="49" charset="0"/>
              </a:rPr>
              <a:t>&lt;&lt;&lt;</a:t>
            </a:r>
            <a:r>
              <a:rPr lang="en-US" sz="1200" kern="0" dirty="0">
                <a:latin typeface="Consolas"/>
                <a:ea typeface="Tahoma"/>
                <a:cs typeface="Consolas" pitchFamily="49" charset="0"/>
              </a:rPr>
              <a:t>N /</a:t>
            </a:r>
            <a:r>
              <a:rPr lang="en-US" sz="1200" kern="0" dirty="0">
                <a:solidFill>
                  <a:srgbClr val="000000"/>
                </a:solidFill>
                <a:latin typeface="Consolas"/>
                <a:ea typeface="Tahoma"/>
                <a:cs typeface="Consolas" pitchFamily="49" charset="0"/>
              </a:rPr>
              <a:t> </a:t>
            </a:r>
            <a:r>
              <a:rPr lang="en-US" sz="1200" kern="0" dirty="0">
                <a:solidFill>
                  <a:srgbClr val="7030A0"/>
                </a:solidFill>
                <a:latin typeface="Consolas"/>
                <a:ea typeface="Tahoma"/>
                <a:cs typeface="Consolas" pitchFamily="49" charset="0"/>
              </a:rPr>
              <a:t>512</a:t>
            </a:r>
            <a:r>
              <a:rPr lang="en-US" sz="1200" kern="0" dirty="0">
                <a:latin typeface="Consolas"/>
                <a:ea typeface="Tahoma"/>
                <a:cs typeface="Consolas" pitchFamily="49" charset="0"/>
              </a:rPr>
              <a:t>, </a:t>
            </a:r>
            <a:r>
              <a:rPr lang="en-US" sz="1200" kern="0" dirty="0">
                <a:solidFill>
                  <a:srgbClr val="7030A0"/>
                </a:solidFill>
                <a:latin typeface="Consolas"/>
                <a:ea typeface="Tahoma"/>
                <a:cs typeface="Consolas" pitchFamily="49" charset="0"/>
              </a:rPr>
              <a:t>512</a:t>
            </a:r>
            <a:r>
              <a:rPr lang="en-US" sz="1200" b="1" kern="0" dirty="0">
                <a:solidFill>
                  <a:schemeClr val="accent6">
                    <a:lumMod val="50000"/>
                  </a:schemeClr>
                </a:solidFill>
                <a:latin typeface="Consolas"/>
                <a:ea typeface="Tahoma"/>
                <a:cs typeface="Consolas" pitchFamily="49" charset="0"/>
              </a:rPr>
              <a:t>&gt;&gt;&gt;</a:t>
            </a:r>
            <a:r>
              <a:rPr lang="en-US" sz="1200" kern="0" dirty="0">
                <a:latin typeface="Consolas"/>
                <a:ea typeface="Tahoma"/>
                <a:cs typeface="Consolas" pitchFamily="49" charset="0"/>
              </a:rPr>
              <a:t>(RADIUS, N-RADIUS, </a:t>
            </a:r>
            <a:r>
              <a:rPr lang="en-US" sz="1200" kern="0" dirty="0" err="1">
                <a:latin typeface="Consolas"/>
                <a:ea typeface="Tahoma"/>
                <a:cs typeface="Consolas" pitchFamily="49" charset="0"/>
              </a:rPr>
              <a:t>d_weights</a:t>
            </a:r>
            <a:r>
              <a:rPr lang="en-US" sz="1200" kern="0" dirty="0">
                <a:latin typeface="Consolas"/>
                <a:ea typeface="Tahoma"/>
                <a:cs typeface="Consolas" pitchFamily="49" charset="0"/>
              </a:rPr>
              <a:t>, </a:t>
            </a:r>
            <a:r>
              <a:rPr lang="en-US" sz="1200" kern="0" dirty="0" err="1">
                <a:latin typeface="Consolas"/>
                <a:ea typeface="Tahoma"/>
                <a:cs typeface="Consolas" pitchFamily="49" charset="0"/>
              </a:rPr>
              <a:t>d_in</a:t>
            </a:r>
            <a:r>
              <a:rPr lang="en-US" sz="1200" kern="0" dirty="0">
                <a:latin typeface="Consolas"/>
                <a:ea typeface="Tahoma"/>
                <a:cs typeface="Consolas" pitchFamily="49" charset="0"/>
              </a:rPr>
              <a:t>, </a:t>
            </a:r>
            <a:r>
              <a:rPr lang="en-US" sz="1200" kern="0" dirty="0" err="1">
                <a:latin typeface="Consolas"/>
                <a:ea typeface="Tahoma"/>
                <a:cs typeface="Consolas" pitchFamily="49" charset="0"/>
              </a:rPr>
              <a:t>d_out</a:t>
            </a:r>
            <a:r>
              <a:rPr lang="en-US" sz="1200" kern="0" dirty="0">
                <a:latin typeface="Consolas"/>
                <a:ea typeface="Tahoma"/>
                <a:cs typeface="Consolas" pitchFamily="49" charset="0"/>
              </a:rPr>
              <a:t>);</a:t>
            </a:r>
          </a:p>
          <a:p>
            <a:pPr>
              <a:defRPr/>
            </a:pPr>
            <a:endParaRPr lang="en-US" sz="1200" kern="0" dirty="0">
              <a:latin typeface="Consolas"/>
              <a:ea typeface="Tahoma"/>
              <a:cs typeface="Consolas" pitchFamily="49" charset="0"/>
            </a:endParaRPr>
          </a:p>
          <a:p>
            <a:pPr>
              <a:defRPr/>
            </a:pPr>
            <a:r>
              <a:rPr lang="en-US" sz="1200" kern="0" dirty="0">
                <a:latin typeface="Consolas"/>
                <a:ea typeface="Tahoma"/>
                <a:cs typeface="Consolas" pitchFamily="49" charset="0"/>
              </a:rPr>
              <a:t>  </a:t>
            </a:r>
            <a:r>
              <a:rPr lang="en-US" sz="1200" kern="0" dirty="0" err="1">
                <a:solidFill>
                  <a:schemeClr val="accent6">
                    <a:lumMod val="50000"/>
                  </a:schemeClr>
                </a:solidFill>
                <a:latin typeface="Consolas"/>
                <a:ea typeface="Tahoma"/>
                <a:cs typeface="Consolas" pitchFamily="49" charset="0"/>
              </a:rPr>
              <a:t>cudaMemcpy</a:t>
            </a:r>
            <a:r>
              <a:rPr lang="en-US" sz="1200" kern="0" dirty="0">
                <a:latin typeface="Consolas"/>
                <a:ea typeface="Tahoma"/>
                <a:cs typeface="Consolas" pitchFamily="49" charset="0"/>
              </a:rPr>
              <a:t>(out, </a:t>
            </a:r>
            <a:r>
              <a:rPr lang="en-US" sz="1200" kern="0" dirty="0" err="1">
                <a:latin typeface="Consolas"/>
                <a:ea typeface="Tahoma"/>
                <a:cs typeface="Consolas" pitchFamily="49" charset="0"/>
              </a:rPr>
              <a:t>d_out</a:t>
            </a:r>
            <a:r>
              <a:rPr lang="en-US" sz="1200" kern="0" dirty="0">
                <a:latin typeface="Consolas"/>
                <a:ea typeface="Tahoma"/>
                <a:cs typeface="Consolas" pitchFamily="49" charset="0"/>
              </a:rPr>
              <a:t>, size, </a:t>
            </a:r>
            <a:r>
              <a:rPr lang="en-US" sz="1200" b="1" kern="0" dirty="0" err="1">
                <a:solidFill>
                  <a:srgbClr val="ED7D31"/>
                </a:solidFill>
                <a:latin typeface="Consolas"/>
                <a:ea typeface="Tahoma"/>
                <a:cs typeface="Consolas" pitchFamily="49" charset="0"/>
              </a:rPr>
              <a:t>cudaMemcpyDeviceToHost</a:t>
            </a:r>
            <a:r>
              <a:rPr lang="en-US" sz="1200" kern="0" dirty="0">
                <a:latin typeface="Consolas"/>
                <a:ea typeface="Tahoma"/>
                <a:cs typeface="Consolas" pitchFamily="49" charset="0"/>
              </a:rPr>
              <a:t>);</a:t>
            </a:r>
          </a:p>
          <a:p>
            <a:pPr>
              <a:defRPr/>
            </a:pPr>
            <a:r>
              <a:rPr lang="en-US" sz="1200" kern="0" dirty="0">
                <a:solidFill>
                  <a:sysClr val="windowText" lastClr="000000"/>
                </a:solidFill>
                <a:latin typeface="Consolas" pitchFamily="49" charset="0"/>
                <a:ea typeface="Tahoma" pitchFamily="34" charset="0"/>
                <a:cs typeface="Consolas" pitchFamily="49" charset="0"/>
              </a:rPr>
              <a:t>  </a:t>
            </a:r>
          </a:p>
          <a:p>
            <a:pPr>
              <a:defRPr/>
            </a:pPr>
            <a:r>
              <a:rPr lang="en-US" sz="1200" kern="0" dirty="0">
                <a:solidFill>
                  <a:srgbClr val="E78A2D"/>
                </a:solidFill>
                <a:latin typeface="Consolas"/>
                <a:ea typeface="Tahoma"/>
                <a:cs typeface="Consolas" pitchFamily="49" charset="0"/>
              </a:rPr>
              <a:t>  </a:t>
            </a:r>
            <a:r>
              <a:rPr lang="en-US" sz="1200" kern="0" dirty="0">
                <a:solidFill>
                  <a:schemeClr val="bg1">
                    <a:lumMod val="50000"/>
                  </a:schemeClr>
                </a:solidFill>
                <a:latin typeface="Consolas"/>
                <a:ea typeface="Tahoma"/>
                <a:cs typeface="Consolas" pitchFamily="49" charset="0"/>
              </a:rPr>
              <a:t>//free resources</a:t>
            </a:r>
          </a:p>
          <a:p>
            <a:pPr>
              <a:defRPr/>
            </a:pPr>
            <a:r>
              <a:rPr lang="en-US" sz="1200" kern="0" dirty="0">
                <a:latin typeface="Consolas"/>
                <a:ea typeface="Tahoma"/>
                <a:cs typeface="Consolas" pitchFamily="49" charset="0"/>
              </a:rPr>
              <a:t>  </a:t>
            </a:r>
            <a:r>
              <a:rPr lang="en-US" sz="1200" kern="0" dirty="0">
                <a:solidFill>
                  <a:srgbClr val="C00000"/>
                </a:solidFill>
                <a:latin typeface="Consolas"/>
                <a:ea typeface="Tahoma"/>
                <a:cs typeface="Consolas" pitchFamily="49" charset="0"/>
              </a:rPr>
              <a:t>delete[]</a:t>
            </a:r>
            <a:r>
              <a:rPr lang="en-US" sz="1200" kern="0" dirty="0">
                <a:latin typeface="Consolas"/>
                <a:ea typeface="Tahoma"/>
                <a:cs typeface="Consolas" pitchFamily="49" charset="0"/>
              </a:rPr>
              <a:t> weights; </a:t>
            </a:r>
            <a:r>
              <a:rPr lang="en-US" sz="1200" kern="0" dirty="0">
                <a:solidFill>
                  <a:srgbClr val="C00000"/>
                </a:solidFill>
                <a:latin typeface="Consolas"/>
                <a:ea typeface="Tahoma"/>
                <a:cs typeface="Consolas" pitchFamily="49" charset="0"/>
              </a:rPr>
              <a:t>delete[]</a:t>
            </a:r>
            <a:r>
              <a:rPr lang="en-US" sz="1200" kern="0" dirty="0">
                <a:latin typeface="Consolas"/>
                <a:ea typeface="Tahoma"/>
                <a:cs typeface="Consolas" pitchFamily="49" charset="0"/>
              </a:rPr>
              <a:t> in; </a:t>
            </a:r>
            <a:r>
              <a:rPr lang="en-US" sz="1200" kern="0" dirty="0">
                <a:solidFill>
                  <a:srgbClr val="C00000"/>
                </a:solidFill>
                <a:latin typeface="Consolas"/>
                <a:ea typeface="Tahoma"/>
                <a:cs typeface="Consolas" pitchFamily="49" charset="0"/>
              </a:rPr>
              <a:t>delete[]</a:t>
            </a:r>
            <a:r>
              <a:rPr lang="en-US" sz="1200" kern="0" dirty="0">
                <a:latin typeface="Consolas"/>
                <a:ea typeface="Tahoma"/>
                <a:cs typeface="Consolas" pitchFamily="49" charset="0"/>
              </a:rPr>
              <a:t> out;</a:t>
            </a:r>
          </a:p>
          <a:p>
            <a:pPr>
              <a:defRPr/>
            </a:pPr>
            <a:r>
              <a:rPr lang="en-US" sz="1200" kern="0" dirty="0">
                <a:latin typeface="Consolas"/>
                <a:ea typeface="Tahoma"/>
                <a:cs typeface="Consolas" pitchFamily="49" charset="0"/>
              </a:rPr>
              <a:t>  </a:t>
            </a:r>
            <a:r>
              <a:rPr lang="en-US" sz="1200" kern="0" dirty="0" err="1">
                <a:solidFill>
                  <a:schemeClr val="accent6">
                    <a:lumMod val="50000"/>
                  </a:schemeClr>
                </a:solidFill>
                <a:latin typeface="Consolas"/>
                <a:ea typeface="Tahoma"/>
                <a:cs typeface="Consolas" pitchFamily="49" charset="0"/>
              </a:rPr>
              <a:t>cudaFree</a:t>
            </a:r>
            <a:r>
              <a:rPr lang="en-US" sz="1200" kern="0" dirty="0">
                <a:latin typeface="Consolas"/>
                <a:ea typeface="Tahoma"/>
                <a:cs typeface="Consolas" pitchFamily="49" charset="0"/>
              </a:rPr>
              <a:t>(</a:t>
            </a:r>
            <a:r>
              <a:rPr lang="en-US" sz="1200" kern="0" dirty="0" err="1">
                <a:latin typeface="Consolas"/>
                <a:ea typeface="Tahoma"/>
                <a:cs typeface="Consolas" pitchFamily="49" charset="0"/>
              </a:rPr>
              <a:t>d_weights</a:t>
            </a:r>
            <a:r>
              <a:rPr lang="en-US" sz="1200" kern="0" dirty="0">
                <a:latin typeface="Consolas"/>
                <a:ea typeface="Tahoma"/>
                <a:cs typeface="Consolas" pitchFamily="49" charset="0"/>
              </a:rPr>
              <a:t>);  </a:t>
            </a:r>
            <a:r>
              <a:rPr lang="en-US" sz="1200" kern="0" dirty="0" err="1">
                <a:solidFill>
                  <a:schemeClr val="accent6">
                    <a:lumMod val="50000"/>
                  </a:schemeClr>
                </a:solidFill>
                <a:latin typeface="Consolas"/>
                <a:ea typeface="Tahoma"/>
                <a:cs typeface="Consolas" pitchFamily="49" charset="0"/>
              </a:rPr>
              <a:t>cudaFree</a:t>
            </a:r>
            <a:r>
              <a:rPr lang="en-US" sz="1200" kern="0" dirty="0">
                <a:latin typeface="Consolas"/>
                <a:ea typeface="Tahoma"/>
                <a:cs typeface="Consolas" pitchFamily="49" charset="0"/>
              </a:rPr>
              <a:t>(</a:t>
            </a:r>
            <a:r>
              <a:rPr lang="en-US" sz="1200" kern="0" dirty="0" err="1">
                <a:latin typeface="Consolas"/>
                <a:ea typeface="Tahoma"/>
                <a:cs typeface="Consolas" pitchFamily="49" charset="0"/>
              </a:rPr>
              <a:t>d_in</a:t>
            </a:r>
            <a:r>
              <a:rPr lang="en-US" sz="1200" kern="0" dirty="0">
                <a:latin typeface="Consolas"/>
                <a:ea typeface="Tahoma"/>
                <a:cs typeface="Consolas" pitchFamily="49" charset="0"/>
              </a:rPr>
              <a:t>);  </a:t>
            </a:r>
            <a:r>
              <a:rPr lang="en-US" sz="1200" kern="0" dirty="0" err="1">
                <a:solidFill>
                  <a:schemeClr val="accent6">
                    <a:lumMod val="50000"/>
                  </a:schemeClr>
                </a:solidFill>
                <a:latin typeface="Consolas"/>
                <a:ea typeface="Tahoma"/>
                <a:cs typeface="Consolas" pitchFamily="49" charset="0"/>
              </a:rPr>
              <a:t>cudaFree</a:t>
            </a:r>
            <a:r>
              <a:rPr lang="en-US" sz="1200" kern="0" dirty="0">
                <a:latin typeface="Consolas"/>
                <a:ea typeface="Tahoma"/>
                <a:cs typeface="Consolas" pitchFamily="49" charset="0"/>
              </a:rPr>
              <a:t>(</a:t>
            </a:r>
            <a:r>
              <a:rPr lang="en-US" sz="1200" kern="0" dirty="0" err="1">
                <a:latin typeface="Consolas"/>
                <a:ea typeface="Tahoma"/>
                <a:cs typeface="Consolas" pitchFamily="49" charset="0"/>
              </a:rPr>
              <a:t>d_out</a:t>
            </a:r>
            <a:r>
              <a:rPr lang="en-US" sz="1200" kern="0" dirty="0">
                <a:latin typeface="Consolas"/>
                <a:ea typeface="Tahoma"/>
                <a:cs typeface="Consolas" pitchFamily="49" charset="0"/>
              </a:rPr>
              <a:t>);</a:t>
            </a:r>
          </a:p>
          <a:p>
            <a:pPr>
              <a:defRPr/>
            </a:pPr>
            <a:r>
              <a:rPr lang="en-US" sz="1200" kern="0" dirty="0">
                <a:solidFill>
                  <a:sysClr val="windowText" lastClr="000000"/>
                </a:solidFill>
                <a:latin typeface="Consolas" pitchFamily="49" charset="0"/>
                <a:ea typeface="Tahoma" pitchFamily="34" charset="0"/>
                <a:cs typeface="Consolas" pitchFamily="49" charset="0"/>
              </a:rPr>
              <a:t>}</a:t>
            </a:r>
          </a:p>
        </p:txBody>
      </p:sp>
      <p:sp>
        <p:nvSpPr>
          <p:cNvPr id="14" name="Oval Callout 13"/>
          <p:cNvSpPr/>
          <p:nvPr/>
        </p:nvSpPr>
        <p:spPr>
          <a:xfrm>
            <a:off x="330200" y="2869671"/>
            <a:ext cx="1676400" cy="762000"/>
          </a:xfrm>
          <a:prstGeom prst="wedgeEllipseCallout">
            <a:avLst>
              <a:gd name="adj1" fmla="val 6212"/>
              <a:gd name="adj2" fmla="val 172594"/>
            </a:avLst>
          </a:prstGeom>
          <a:gradFill flip="none" rotWithShape="1">
            <a:gsLst>
              <a:gs pos="0">
                <a:srgbClr val="B9E700">
                  <a:lumMod val="75000"/>
                </a:srgbClr>
              </a:gs>
              <a:gs pos="100000">
                <a:srgbClr val="B9E700">
                  <a:lumMod val="60000"/>
                  <a:lumOff val="40000"/>
                </a:srgbClr>
              </a:gs>
            </a:gsLst>
            <a:path path="circle">
              <a:fillToRect t="100000" r="100000"/>
            </a:path>
            <a:tileRect l="-100000" b="-100000"/>
          </a:gradFill>
          <a:ln w="9525" cap="flat" cmpd="sng" algn="ctr">
            <a:solidFill>
              <a:srgbClr val="33CCCC">
                <a:shade val="95000"/>
                <a:satMod val="105000"/>
              </a:srgbClr>
            </a:solidFill>
            <a:prstDash val="solid"/>
          </a:ln>
          <a:effectLst>
            <a:outerShdw blurRad="40000" dist="23000" dir="5400000" rotWithShape="0">
              <a:srgbClr val="000000">
                <a:alpha val="35000"/>
              </a:srgbClr>
            </a:outerShdw>
          </a:effectLst>
        </p:spPr>
        <p:txBody>
          <a:bodyPr anchor="ctr"/>
          <a:lstStyle/>
          <a:p>
            <a:pPr algn="ctr">
              <a:defRPr/>
            </a:pPr>
            <a:r>
              <a:rPr lang="en-US" sz="1600" b="1" kern="0" dirty="0">
                <a:solidFill>
                  <a:srgbClr val="000000"/>
                </a:solidFill>
                <a:latin typeface="Arial"/>
              </a:rPr>
              <a:t>The GPU kernel</a:t>
            </a:r>
          </a:p>
        </p:txBody>
      </p:sp>
      <p:sp>
        <p:nvSpPr>
          <p:cNvPr id="7" name="Rectangle 6"/>
          <p:cNvSpPr/>
          <p:nvPr/>
        </p:nvSpPr>
        <p:spPr>
          <a:xfrm>
            <a:off x="8991601" y="6541029"/>
            <a:ext cx="1128835" cy="230832"/>
          </a:xfrm>
          <a:prstGeom prst="rect">
            <a:avLst/>
          </a:prstGeom>
        </p:spPr>
        <p:txBody>
          <a:bodyPr wrap="none">
            <a:spAutoFit/>
          </a:bodyPr>
          <a:lstStyle/>
          <a:p>
            <a:r>
              <a:rPr lang="en-US" sz="900" dirty="0">
                <a:latin typeface="+mj-lt"/>
              </a:rPr>
              <a:t>NVIDIA [S. Satoor]</a:t>
            </a:r>
            <a:r>
              <a:rPr lang="en-US" sz="900" dirty="0">
                <a:latin typeface="+mj-lt"/>
                <a:cs typeface="Calibri"/>
              </a:rPr>
              <a:t>→</a:t>
            </a:r>
            <a:endParaRPr lang="en-US" sz="900" dirty="0">
              <a:latin typeface="+mj-lt"/>
            </a:endParaRPr>
          </a:p>
        </p:txBody>
      </p:sp>
      <p:sp>
        <p:nvSpPr>
          <p:cNvPr id="12" name="TextBox 11"/>
          <p:cNvSpPr txBox="1"/>
          <p:nvPr/>
        </p:nvSpPr>
        <p:spPr>
          <a:xfrm>
            <a:off x="258233" y="4584700"/>
            <a:ext cx="8382000" cy="2123658"/>
          </a:xfrm>
          <a:prstGeom prst="rect">
            <a:avLst/>
          </a:prstGeom>
          <a:solidFill>
            <a:schemeClr val="bg1">
              <a:lumMod val="95000"/>
            </a:schemeClr>
          </a:solidFill>
        </p:spPr>
        <p:txBody>
          <a:bodyPr wrap="square" lIns="91440" tIns="45720" rIns="91440" bIns="45720" anchor="t">
            <a:spAutoFit/>
          </a:bodyPr>
          <a:lstStyle/>
          <a:p>
            <a:pPr>
              <a:defRPr/>
            </a:pPr>
            <a:r>
              <a:rPr lang="en-US" sz="1200" kern="0" dirty="0">
                <a:solidFill>
                  <a:srgbClr val="C00000"/>
                </a:solidFill>
                <a:latin typeface="Consolas"/>
                <a:ea typeface="Tahoma"/>
                <a:cs typeface="Consolas" pitchFamily="49" charset="0"/>
              </a:rPr>
              <a:t>__global__ </a:t>
            </a:r>
            <a:r>
              <a:rPr lang="en-US" sz="1200" kern="0" dirty="0">
                <a:solidFill>
                  <a:srgbClr val="0070C0"/>
                </a:solidFill>
                <a:latin typeface="Consolas"/>
                <a:ea typeface="Tahoma"/>
                <a:cs typeface="Consolas" pitchFamily="49" charset="0"/>
              </a:rPr>
              <a:t>void</a:t>
            </a:r>
            <a:r>
              <a:rPr lang="en-US" sz="1200" kern="0" dirty="0">
                <a:latin typeface="Consolas"/>
                <a:ea typeface="Tahoma"/>
                <a:cs typeface="Consolas" pitchFamily="49" charset="0"/>
              </a:rPr>
              <a:t> </a:t>
            </a:r>
            <a:r>
              <a:rPr lang="en-US" sz="1200" kern="0" dirty="0">
                <a:solidFill>
                  <a:schemeClr val="accent6">
                    <a:lumMod val="50000"/>
                  </a:schemeClr>
                </a:solidFill>
                <a:latin typeface="Consolas"/>
                <a:ea typeface="Tahoma"/>
                <a:cs typeface="Consolas" pitchFamily="49" charset="0"/>
              </a:rPr>
              <a:t>applyStencil1D</a:t>
            </a:r>
            <a:r>
              <a:rPr lang="en-US" sz="1200" kern="0" dirty="0">
                <a:latin typeface="Consolas"/>
                <a:ea typeface="Tahoma"/>
                <a:cs typeface="Consolas" pitchFamily="49" charset="0"/>
              </a:rPr>
              <a:t>(</a:t>
            </a:r>
            <a:r>
              <a:rPr lang="en-US" sz="1200" kern="0" dirty="0">
                <a:solidFill>
                  <a:srgbClr val="0070C0"/>
                </a:solidFill>
                <a:latin typeface="Consolas"/>
                <a:ea typeface="Tahoma"/>
                <a:cs typeface="Consolas" pitchFamily="49" charset="0"/>
              </a:rPr>
              <a:t>int </a:t>
            </a:r>
            <a:r>
              <a:rPr lang="en-US" sz="1200" kern="0" dirty="0" err="1">
                <a:latin typeface="Consolas"/>
                <a:ea typeface="Tahoma"/>
                <a:cs typeface="Consolas" pitchFamily="49" charset="0"/>
              </a:rPr>
              <a:t>sIdx</a:t>
            </a:r>
            <a:r>
              <a:rPr lang="en-US" sz="1200" kern="0" dirty="0">
                <a:latin typeface="Consolas"/>
                <a:ea typeface="Tahoma"/>
                <a:cs typeface="Consolas" pitchFamily="49" charset="0"/>
              </a:rPr>
              <a:t>, </a:t>
            </a:r>
            <a:r>
              <a:rPr lang="en-US" sz="1200" kern="0" dirty="0">
                <a:solidFill>
                  <a:srgbClr val="0070C0"/>
                </a:solidFill>
                <a:latin typeface="Consolas"/>
                <a:ea typeface="Tahoma"/>
                <a:cs typeface="Consolas" pitchFamily="49" charset="0"/>
              </a:rPr>
              <a:t>int </a:t>
            </a:r>
            <a:r>
              <a:rPr lang="en-US" sz="1200" kern="0" dirty="0" err="1">
                <a:latin typeface="Consolas"/>
                <a:ea typeface="Tahoma"/>
                <a:cs typeface="Consolas" pitchFamily="49" charset="0"/>
              </a:rPr>
              <a:t>eIdx</a:t>
            </a:r>
            <a:r>
              <a:rPr lang="en-US" sz="1200" kern="0" dirty="0">
                <a:latin typeface="Consolas"/>
                <a:ea typeface="Tahoma"/>
                <a:cs typeface="Consolas" pitchFamily="49" charset="0"/>
              </a:rPr>
              <a:t>, </a:t>
            </a:r>
            <a:r>
              <a:rPr lang="en-US" sz="1200" kern="0" dirty="0">
                <a:solidFill>
                  <a:srgbClr val="0070C0"/>
                </a:solidFill>
                <a:latin typeface="Consolas"/>
                <a:ea typeface="Tahoma"/>
                <a:cs typeface="Consolas" pitchFamily="49" charset="0"/>
              </a:rPr>
              <a:t>const float</a:t>
            </a:r>
            <a:r>
              <a:rPr lang="en-US" sz="1200" kern="0" dirty="0">
                <a:solidFill>
                  <a:srgbClr val="33CCCC"/>
                </a:solidFill>
                <a:latin typeface="Consolas"/>
                <a:ea typeface="Tahoma"/>
                <a:cs typeface="Consolas" pitchFamily="49" charset="0"/>
              </a:rPr>
              <a:t> </a:t>
            </a:r>
            <a:r>
              <a:rPr lang="en-US" sz="1200" kern="0" dirty="0">
                <a:latin typeface="Consolas"/>
                <a:ea typeface="Tahoma"/>
                <a:cs typeface="Consolas" pitchFamily="49" charset="0"/>
              </a:rPr>
              <a:t>*weights, </a:t>
            </a:r>
            <a:r>
              <a:rPr lang="en-US" sz="1200" kern="0" dirty="0">
                <a:solidFill>
                  <a:srgbClr val="0070C0"/>
                </a:solidFill>
                <a:latin typeface="Consolas"/>
                <a:ea typeface="Tahoma"/>
                <a:cs typeface="Consolas" pitchFamily="49" charset="0"/>
              </a:rPr>
              <a:t>float </a:t>
            </a:r>
            <a:r>
              <a:rPr lang="en-US" sz="1200" kern="0" dirty="0">
                <a:latin typeface="Consolas"/>
                <a:ea typeface="Tahoma"/>
                <a:cs typeface="Consolas" pitchFamily="49" charset="0"/>
              </a:rPr>
              <a:t>*in,</a:t>
            </a:r>
            <a:r>
              <a:rPr lang="en-US" sz="1200" kern="0" dirty="0">
                <a:solidFill>
                  <a:srgbClr val="33CCCC"/>
                </a:solidFill>
                <a:latin typeface="Consolas"/>
                <a:ea typeface="Tahoma"/>
                <a:cs typeface="Consolas" pitchFamily="49" charset="0"/>
              </a:rPr>
              <a:t> </a:t>
            </a:r>
            <a:r>
              <a:rPr lang="en-US" sz="1200" kern="0" dirty="0">
                <a:solidFill>
                  <a:srgbClr val="0070C0"/>
                </a:solidFill>
                <a:latin typeface="Consolas"/>
                <a:ea typeface="Tahoma"/>
                <a:cs typeface="Consolas" pitchFamily="49" charset="0"/>
              </a:rPr>
              <a:t>float </a:t>
            </a:r>
            <a:r>
              <a:rPr lang="en-US" sz="1200" kern="0" dirty="0">
                <a:latin typeface="Consolas"/>
                <a:ea typeface="Tahoma"/>
                <a:cs typeface="Consolas" pitchFamily="49" charset="0"/>
              </a:rPr>
              <a:t>*out) {</a:t>
            </a:r>
          </a:p>
          <a:p>
            <a:pPr>
              <a:defRPr/>
            </a:pPr>
            <a:r>
              <a:rPr lang="en-US" sz="1200" kern="0" dirty="0">
                <a:solidFill>
                  <a:srgbClr val="33CCCC"/>
                </a:solidFill>
                <a:latin typeface="Consolas"/>
                <a:ea typeface="Tahoma"/>
                <a:cs typeface="Consolas" pitchFamily="49" charset="0"/>
              </a:rPr>
              <a:t>  </a:t>
            </a:r>
            <a:r>
              <a:rPr lang="en-US" sz="1200" kern="0" dirty="0">
                <a:solidFill>
                  <a:srgbClr val="0070C0"/>
                </a:solidFill>
                <a:latin typeface="Consolas"/>
                <a:ea typeface="Tahoma"/>
                <a:cs typeface="Consolas" pitchFamily="49" charset="0"/>
              </a:rPr>
              <a:t>int </a:t>
            </a:r>
            <a:r>
              <a:rPr lang="en-US" sz="1200" kern="0" dirty="0" err="1">
                <a:latin typeface="Consolas"/>
                <a:ea typeface="Tahoma"/>
                <a:cs typeface="Consolas" pitchFamily="49" charset="0"/>
              </a:rPr>
              <a:t>i</a:t>
            </a:r>
            <a:r>
              <a:rPr lang="en-US" sz="1200" kern="0" dirty="0">
                <a:latin typeface="Consolas"/>
                <a:ea typeface="Tahoma"/>
                <a:cs typeface="Consolas" pitchFamily="49" charset="0"/>
              </a:rPr>
              <a:t> = </a:t>
            </a:r>
            <a:r>
              <a:rPr lang="en-US" sz="1200" kern="0" dirty="0" err="1">
                <a:latin typeface="Consolas"/>
                <a:ea typeface="Tahoma"/>
                <a:cs typeface="Consolas" pitchFamily="49" charset="0"/>
              </a:rPr>
              <a:t>sIdx</a:t>
            </a:r>
            <a:r>
              <a:rPr lang="en-US" sz="1200" kern="0" dirty="0">
                <a:latin typeface="Consolas"/>
                <a:ea typeface="Tahoma"/>
                <a:cs typeface="Consolas" pitchFamily="49" charset="0"/>
              </a:rPr>
              <a:t> + </a:t>
            </a:r>
            <a:r>
              <a:rPr lang="en-US" sz="1200" kern="0" dirty="0" err="1">
                <a:latin typeface="Consolas"/>
                <a:ea typeface="Tahoma"/>
                <a:cs typeface="Consolas" pitchFamily="49" charset="0"/>
              </a:rPr>
              <a:t>blockIdx.x</a:t>
            </a:r>
            <a:r>
              <a:rPr lang="en-US" sz="1200" kern="0" dirty="0">
                <a:latin typeface="Consolas"/>
                <a:ea typeface="Tahoma"/>
                <a:cs typeface="Consolas" pitchFamily="49" charset="0"/>
              </a:rPr>
              <a:t> * </a:t>
            </a:r>
            <a:r>
              <a:rPr lang="en-US" sz="1200" kern="0" dirty="0" err="1">
                <a:latin typeface="Consolas"/>
                <a:ea typeface="Tahoma"/>
                <a:cs typeface="Consolas" pitchFamily="49" charset="0"/>
              </a:rPr>
              <a:t>blockDim.x</a:t>
            </a:r>
            <a:r>
              <a:rPr lang="en-US" sz="1200" kern="0" dirty="0">
                <a:latin typeface="Consolas"/>
                <a:ea typeface="Tahoma"/>
                <a:cs typeface="Consolas" pitchFamily="49" charset="0"/>
              </a:rPr>
              <a:t> + </a:t>
            </a:r>
            <a:r>
              <a:rPr lang="en-US" sz="1200" kern="0" dirty="0" err="1">
                <a:latin typeface="Consolas"/>
                <a:ea typeface="Tahoma"/>
                <a:cs typeface="Consolas" pitchFamily="49" charset="0"/>
              </a:rPr>
              <a:t>threadIdx.x</a:t>
            </a:r>
            <a:r>
              <a:rPr lang="en-US" sz="1200" kern="0" dirty="0">
                <a:latin typeface="Consolas"/>
                <a:ea typeface="Tahoma"/>
                <a:cs typeface="Consolas" pitchFamily="49" charset="0"/>
              </a:rPr>
              <a:t>;</a:t>
            </a:r>
          </a:p>
          <a:p>
            <a:pPr>
              <a:defRPr/>
            </a:pPr>
            <a:r>
              <a:rPr lang="en-US" sz="1200" kern="0" dirty="0">
                <a:latin typeface="Consolas"/>
                <a:ea typeface="Tahoma"/>
                <a:cs typeface="Consolas" pitchFamily="49" charset="0"/>
              </a:rPr>
              <a:t>  </a:t>
            </a:r>
            <a:r>
              <a:rPr lang="en-US" sz="1200" kern="0" dirty="0">
                <a:solidFill>
                  <a:srgbClr val="0070C0"/>
                </a:solidFill>
                <a:latin typeface="Consolas"/>
                <a:ea typeface="Tahoma"/>
                <a:cs typeface="Consolas" pitchFamily="49" charset="0"/>
              </a:rPr>
              <a:t>if </a:t>
            </a:r>
            <a:r>
              <a:rPr lang="en-US" sz="1200" kern="0" dirty="0">
                <a:latin typeface="Consolas"/>
                <a:ea typeface="Tahoma"/>
                <a:cs typeface="Consolas" pitchFamily="49" charset="0"/>
              </a:rPr>
              <a:t>( </a:t>
            </a:r>
            <a:r>
              <a:rPr lang="en-US" sz="1200" kern="0" dirty="0" err="1">
                <a:latin typeface="Consolas"/>
                <a:ea typeface="Tahoma"/>
                <a:cs typeface="Consolas" pitchFamily="49" charset="0"/>
              </a:rPr>
              <a:t>i</a:t>
            </a:r>
            <a:r>
              <a:rPr lang="en-US" sz="1200" kern="0" dirty="0">
                <a:latin typeface="Consolas"/>
                <a:ea typeface="Tahoma"/>
                <a:cs typeface="Consolas" pitchFamily="49" charset="0"/>
              </a:rPr>
              <a:t> &lt; </a:t>
            </a:r>
            <a:r>
              <a:rPr lang="en-US" sz="1200" kern="0" dirty="0" err="1">
                <a:latin typeface="Consolas"/>
                <a:ea typeface="Tahoma"/>
                <a:cs typeface="Consolas" pitchFamily="49" charset="0"/>
              </a:rPr>
              <a:t>eIdx</a:t>
            </a:r>
            <a:r>
              <a:rPr lang="en-US" sz="1200" kern="0" dirty="0">
                <a:latin typeface="Consolas"/>
                <a:ea typeface="Tahoma"/>
                <a:cs typeface="Consolas" pitchFamily="49" charset="0"/>
              </a:rPr>
              <a:t> ) {</a:t>
            </a:r>
          </a:p>
          <a:p>
            <a:pPr>
              <a:defRPr/>
            </a:pPr>
            <a:r>
              <a:rPr lang="en-US" sz="1200" kern="0" dirty="0">
                <a:latin typeface="Consolas"/>
                <a:ea typeface="Tahoma"/>
                <a:cs typeface="Consolas" pitchFamily="49" charset="0"/>
              </a:rPr>
              <a:t>    out[i] = </a:t>
            </a:r>
            <a:r>
              <a:rPr lang="en-US" sz="1200" kern="0" dirty="0">
                <a:solidFill>
                  <a:srgbClr val="7030A0"/>
                </a:solidFill>
                <a:latin typeface="Consolas"/>
                <a:ea typeface="Tahoma"/>
                <a:cs typeface="Consolas" pitchFamily="49" charset="0"/>
              </a:rPr>
              <a:t>0</a:t>
            </a:r>
            <a:r>
              <a:rPr lang="en-US" sz="1200" kern="0" dirty="0">
                <a:latin typeface="Consolas"/>
                <a:ea typeface="Tahoma"/>
                <a:cs typeface="Consolas" pitchFamily="49" charset="0"/>
              </a:rPr>
              <a:t>;</a:t>
            </a:r>
          </a:p>
          <a:p>
            <a:pPr>
              <a:defRPr/>
            </a:pPr>
            <a:r>
              <a:rPr lang="en-US" sz="1200" kern="0" dirty="0">
                <a:solidFill>
                  <a:sysClr val="windowText" lastClr="000000"/>
                </a:solidFill>
                <a:latin typeface="Consolas" pitchFamily="49" charset="0"/>
                <a:ea typeface="Tahoma" pitchFamily="34" charset="0"/>
                <a:cs typeface="Consolas" pitchFamily="49" charset="0"/>
              </a:rPr>
              <a:t>    </a:t>
            </a:r>
            <a:r>
              <a:rPr lang="en-US" sz="1200" kern="0" dirty="0">
                <a:solidFill>
                  <a:srgbClr val="E78A2D"/>
                </a:solidFill>
                <a:latin typeface="Consolas" pitchFamily="49" charset="0"/>
                <a:ea typeface="Tahoma" pitchFamily="34" charset="0"/>
                <a:cs typeface="Consolas" pitchFamily="49" charset="0"/>
              </a:rPr>
              <a:t>//loop over all elements in the stencil</a:t>
            </a:r>
            <a:endParaRPr lang="en-US" sz="1200" kern="0" dirty="0">
              <a:solidFill>
                <a:sysClr val="windowText" lastClr="000000"/>
              </a:solidFill>
              <a:latin typeface="Consolas" pitchFamily="49" charset="0"/>
              <a:ea typeface="Tahoma" pitchFamily="34" charset="0"/>
              <a:cs typeface="Consolas" pitchFamily="49" charset="0"/>
            </a:endParaRPr>
          </a:p>
          <a:p>
            <a:pPr>
              <a:defRPr/>
            </a:pPr>
            <a:r>
              <a:rPr lang="en-US" sz="1200" kern="0" dirty="0">
                <a:latin typeface="Consolas"/>
                <a:ea typeface="Tahoma"/>
                <a:cs typeface="Consolas" pitchFamily="49" charset="0"/>
              </a:rPr>
              <a:t>    </a:t>
            </a:r>
            <a:r>
              <a:rPr lang="en-US" sz="1200" kern="0" dirty="0">
                <a:solidFill>
                  <a:srgbClr val="0070C0"/>
                </a:solidFill>
                <a:latin typeface="Consolas"/>
                <a:ea typeface="Tahoma"/>
                <a:cs typeface="Consolas" pitchFamily="49" charset="0"/>
              </a:rPr>
              <a:t>for </a:t>
            </a:r>
            <a:r>
              <a:rPr lang="en-US" sz="1200" kern="0" dirty="0">
                <a:latin typeface="Consolas"/>
                <a:ea typeface="Tahoma"/>
                <a:cs typeface="Consolas" pitchFamily="49" charset="0"/>
              </a:rPr>
              <a:t>(</a:t>
            </a:r>
            <a:r>
              <a:rPr lang="en-US" sz="1200" kern="0" dirty="0">
                <a:solidFill>
                  <a:srgbClr val="0070C0"/>
                </a:solidFill>
                <a:latin typeface="Consolas"/>
                <a:ea typeface="Tahoma"/>
                <a:cs typeface="Consolas" pitchFamily="49" charset="0"/>
              </a:rPr>
              <a:t>int </a:t>
            </a:r>
            <a:r>
              <a:rPr lang="en-US" sz="1200" kern="0" dirty="0">
                <a:latin typeface="Consolas"/>
                <a:ea typeface="Tahoma"/>
                <a:cs typeface="Consolas" pitchFamily="49" charset="0"/>
              </a:rPr>
              <a:t>j = -RADIUS; j &lt;= RADIUS; j++) {</a:t>
            </a:r>
          </a:p>
          <a:p>
            <a:pPr>
              <a:defRPr/>
            </a:pPr>
            <a:r>
              <a:rPr lang="en-US" sz="1200" kern="0" dirty="0">
                <a:solidFill>
                  <a:sysClr val="windowText" lastClr="000000"/>
                </a:solidFill>
                <a:latin typeface="Consolas" pitchFamily="49" charset="0"/>
                <a:ea typeface="Tahoma" pitchFamily="34" charset="0"/>
                <a:cs typeface="Consolas" pitchFamily="49" charset="0"/>
              </a:rPr>
              <a:t>      out[i] += weights[j + RADIUS] * in[i + j];</a:t>
            </a:r>
          </a:p>
          <a:p>
            <a:pPr>
              <a:defRPr/>
            </a:pPr>
            <a:r>
              <a:rPr lang="en-US" sz="1200" kern="0" dirty="0">
                <a:solidFill>
                  <a:sysClr val="windowText" lastClr="000000"/>
                </a:solidFill>
                <a:latin typeface="Consolas" pitchFamily="49" charset="0"/>
                <a:ea typeface="Tahoma" pitchFamily="34" charset="0"/>
                <a:cs typeface="Consolas" pitchFamily="49" charset="0"/>
              </a:rPr>
              <a:t>    }</a:t>
            </a:r>
          </a:p>
          <a:p>
            <a:pPr>
              <a:defRPr/>
            </a:pPr>
            <a:r>
              <a:rPr lang="en-US" sz="1200" kern="0" dirty="0">
                <a:latin typeface="Consolas"/>
                <a:ea typeface="Tahoma"/>
                <a:cs typeface="Consolas" pitchFamily="49" charset="0"/>
              </a:rPr>
              <a:t>    out[i] = out[i] / (</a:t>
            </a:r>
            <a:r>
              <a:rPr lang="en-US" sz="1200" kern="0" dirty="0">
                <a:solidFill>
                  <a:srgbClr val="7030A0"/>
                </a:solidFill>
                <a:latin typeface="Consolas"/>
                <a:ea typeface="Tahoma"/>
                <a:cs typeface="Consolas" pitchFamily="49" charset="0"/>
              </a:rPr>
              <a:t>2</a:t>
            </a:r>
            <a:r>
              <a:rPr lang="en-US" sz="1200" kern="0" dirty="0">
                <a:latin typeface="Consolas"/>
                <a:ea typeface="Tahoma"/>
                <a:cs typeface="Consolas" pitchFamily="49" charset="0"/>
              </a:rPr>
              <a:t> * RADIUS + </a:t>
            </a:r>
            <a:r>
              <a:rPr lang="en-US" sz="1200" kern="0" dirty="0">
                <a:solidFill>
                  <a:srgbClr val="7030A0"/>
                </a:solidFill>
                <a:latin typeface="Consolas"/>
                <a:ea typeface="Tahoma"/>
                <a:cs typeface="Consolas" pitchFamily="49" charset="0"/>
              </a:rPr>
              <a:t>1</a:t>
            </a:r>
            <a:r>
              <a:rPr lang="en-US" sz="1200" kern="0" dirty="0">
                <a:latin typeface="Consolas"/>
                <a:ea typeface="Tahoma"/>
                <a:cs typeface="Consolas" pitchFamily="49" charset="0"/>
              </a:rPr>
              <a:t>);</a:t>
            </a:r>
          </a:p>
          <a:p>
            <a:pPr>
              <a:defRPr/>
            </a:pPr>
            <a:r>
              <a:rPr lang="en-US" sz="1200" kern="0" dirty="0">
                <a:solidFill>
                  <a:sysClr val="windowText" lastClr="000000"/>
                </a:solidFill>
                <a:latin typeface="Consolas" pitchFamily="49" charset="0"/>
                <a:ea typeface="Tahoma" pitchFamily="34" charset="0"/>
                <a:cs typeface="Consolas" pitchFamily="49" charset="0"/>
              </a:rPr>
              <a:t>  }</a:t>
            </a:r>
          </a:p>
          <a:p>
            <a:pPr>
              <a:defRPr/>
            </a:pPr>
            <a:r>
              <a:rPr lang="en-US" sz="1200" kern="0" dirty="0">
                <a:solidFill>
                  <a:sysClr val="windowText" lastClr="000000"/>
                </a:solidFill>
                <a:latin typeface="Consolas" pitchFamily="49" charset="0"/>
                <a:ea typeface="Tahoma" pitchFamily="34" charset="0"/>
                <a:cs typeface="Consolas" pitchFamily="49" charset="0"/>
              </a:rPr>
              <a:t>}</a:t>
            </a:r>
          </a:p>
        </p:txBody>
      </p:sp>
    </p:spTree>
    <p:extLst>
      <p:ext uri="{BB962C8B-B14F-4D97-AF65-F5344CB8AC3E}">
        <p14:creationId xmlns:p14="http://schemas.microsoft.com/office/powerpoint/2010/main" val="311528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5"/>
          <p:cNvSpPr>
            <a:spLocks noGrp="1"/>
          </p:cNvSpPr>
          <p:nvPr>
            <p:ph type="title"/>
          </p:nvPr>
        </p:nvSpPr>
        <p:spPr>
          <a:xfrm>
            <a:off x="0" y="0"/>
            <a:ext cx="4402667" cy="823393"/>
          </a:xfrm>
        </p:spPr>
        <p:txBody>
          <a:bodyPr>
            <a:normAutofit/>
          </a:bodyPr>
          <a:lstStyle/>
          <a:p>
            <a:r>
              <a:rPr lang="en-US" sz="2800" dirty="0"/>
              <a:t>The Parallel Implementation</a:t>
            </a:r>
          </a:p>
        </p:txBody>
      </p:sp>
      <p:sp>
        <p:nvSpPr>
          <p:cNvPr id="2" name="Slide Number Placeholder 1"/>
          <p:cNvSpPr>
            <a:spLocks noGrp="1"/>
          </p:cNvSpPr>
          <p:nvPr>
            <p:ph type="sldNum" sz="quarter" idx="12"/>
          </p:nvPr>
        </p:nvSpPr>
        <p:spPr>
          <a:prstGeom prst="rect">
            <a:avLst/>
          </a:prstGeom>
        </p:spPr>
        <p:txBody>
          <a:bodyPr/>
          <a:lstStyle/>
          <a:p>
            <a:pPr>
              <a:defRPr/>
            </a:pPr>
            <a:fld id="{38E4A508-F6B4-4EF6-A328-49E29416B536}" type="slidenum">
              <a:rPr lang="en-US"/>
              <a:pPr>
                <a:defRPr/>
              </a:pPr>
              <a:t>16</a:t>
            </a:fld>
            <a:endParaRPr lang="en-US"/>
          </a:p>
        </p:txBody>
      </p:sp>
      <p:sp>
        <p:nvSpPr>
          <p:cNvPr id="7" name="Rectangle 6"/>
          <p:cNvSpPr/>
          <p:nvPr/>
        </p:nvSpPr>
        <p:spPr>
          <a:xfrm>
            <a:off x="8991601" y="6541029"/>
            <a:ext cx="1128835" cy="230832"/>
          </a:xfrm>
          <a:prstGeom prst="rect">
            <a:avLst/>
          </a:prstGeom>
        </p:spPr>
        <p:txBody>
          <a:bodyPr wrap="none">
            <a:spAutoFit/>
          </a:bodyPr>
          <a:lstStyle/>
          <a:p>
            <a:r>
              <a:rPr lang="en-US" sz="900" dirty="0">
                <a:latin typeface="+mj-lt"/>
              </a:rPr>
              <a:t>NVIDIA [S. Satoor]</a:t>
            </a:r>
            <a:r>
              <a:rPr lang="en-US" sz="900" dirty="0">
                <a:latin typeface="+mj-lt"/>
                <a:cs typeface="Calibri"/>
              </a:rPr>
              <a:t>→</a:t>
            </a:r>
            <a:endParaRPr lang="en-US" sz="900" dirty="0">
              <a:latin typeface="+mj-lt"/>
            </a:endParaRPr>
          </a:p>
        </p:txBody>
      </p:sp>
      <p:sp>
        <p:nvSpPr>
          <p:cNvPr id="3" name="TextBox 2">
            <a:extLst>
              <a:ext uri="{FF2B5EF4-FFF2-40B4-BE49-F238E27FC236}">
                <a16:creationId xmlns:a16="http://schemas.microsoft.com/office/drawing/2014/main" id="{FB19C8B1-9312-46B7-ADBA-E0E3FA495B82}"/>
              </a:ext>
            </a:extLst>
          </p:cNvPr>
          <p:cNvSpPr txBox="1"/>
          <p:nvPr/>
        </p:nvSpPr>
        <p:spPr>
          <a:xfrm>
            <a:off x="4522523" y="80433"/>
            <a:ext cx="6796087" cy="4339650"/>
          </a:xfrm>
          <a:prstGeom prst="rect">
            <a:avLst/>
          </a:prstGeom>
          <a:solidFill>
            <a:schemeClr val="bg1">
              <a:lumMod val="95000"/>
            </a:schemeClr>
          </a:solidFill>
        </p:spPr>
        <p:txBody>
          <a:bodyPr wrap="square" lIns="91440" tIns="45720" rIns="91440" bIns="45720" anchor="t">
            <a:spAutoFit/>
          </a:bodyPr>
          <a:lstStyle/>
          <a:p>
            <a:pPr>
              <a:defRPr/>
            </a:pPr>
            <a:r>
              <a:rPr lang="en-US" sz="1200" kern="0" dirty="0">
                <a:solidFill>
                  <a:srgbClr val="0070C0"/>
                </a:solidFill>
                <a:latin typeface="Consolas"/>
                <a:ea typeface="Tahoma"/>
                <a:cs typeface="Consolas" pitchFamily="49" charset="0"/>
              </a:rPr>
              <a:t>int </a:t>
            </a:r>
            <a:r>
              <a:rPr lang="en-US" sz="1200" kern="0" dirty="0">
                <a:solidFill>
                  <a:srgbClr val="000000"/>
                </a:solidFill>
                <a:latin typeface="Consolas"/>
                <a:ea typeface="Tahoma"/>
                <a:cs typeface="Consolas" pitchFamily="49" charset="0"/>
              </a:rPr>
              <a:t>main</a:t>
            </a:r>
            <a:r>
              <a:rPr lang="en-US" sz="1200" kern="0" dirty="0">
                <a:latin typeface="Consolas"/>
                <a:ea typeface="Tahoma"/>
                <a:cs typeface="Consolas" pitchFamily="49" charset="0"/>
              </a:rPr>
              <a:t>() {</a:t>
            </a:r>
          </a:p>
          <a:p>
            <a:pPr>
              <a:defRPr/>
            </a:pPr>
            <a:r>
              <a:rPr lang="en-US" sz="1200" kern="0" dirty="0">
                <a:latin typeface="Consolas"/>
                <a:ea typeface="Tahoma"/>
                <a:cs typeface="Consolas" pitchFamily="49" charset="0"/>
              </a:rPr>
              <a:t>  </a:t>
            </a:r>
            <a:r>
              <a:rPr lang="en-US" sz="1200" kern="0" dirty="0">
                <a:solidFill>
                  <a:srgbClr val="0070C0"/>
                </a:solidFill>
                <a:latin typeface="Consolas"/>
                <a:ea typeface="Tahoma"/>
                <a:cs typeface="Consolas" pitchFamily="49" charset="0"/>
              </a:rPr>
              <a:t>int </a:t>
            </a:r>
            <a:r>
              <a:rPr lang="en-US" sz="1200" kern="0" dirty="0" err="1">
                <a:latin typeface="Consolas"/>
                <a:ea typeface="Tahoma"/>
                <a:cs typeface="Consolas" pitchFamily="49" charset="0"/>
              </a:rPr>
              <a:t>wsize</a:t>
            </a:r>
            <a:r>
              <a:rPr lang="en-US" sz="1200" kern="0" dirty="0">
                <a:latin typeface="Consolas"/>
                <a:ea typeface="Tahoma"/>
                <a:cs typeface="Consolas" pitchFamily="49" charset="0"/>
              </a:rPr>
              <a:t> = </a:t>
            </a:r>
            <a:r>
              <a:rPr lang="en-US" sz="1200" kern="0" dirty="0">
                <a:solidFill>
                  <a:srgbClr val="7030A0"/>
                </a:solidFill>
                <a:latin typeface="Consolas"/>
                <a:ea typeface="Tahoma"/>
                <a:cs typeface="Consolas" pitchFamily="49" charset="0"/>
              </a:rPr>
              <a:t>2</a:t>
            </a:r>
            <a:r>
              <a:rPr lang="en-US" sz="1200" kern="0" dirty="0">
                <a:latin typeface="Consolas"/>
                <a:ea typeface="Tahoma"/>
                <a:cs typeface="Consolas" pitchFamily="49" charset="0"/>
              </a:rPr>
              <a:t> * RADIUS + </a:t>
            </a:r>
            <a:r>
              <a:rPr lang="en-US" sz="1200" kern="0" dirty="0">
                <a:solidFill>
                  <a:srgbClr val="7030A0"/>
                </a:solidFill>
                <a:latin typeface="Consolas"/>
                <a:ea typeface="Tahoma"/>
                <a:cs typeface="Consolas" pitchFamily="49" charset="0"/>
              </a:rPr>
              <a:t>1</a:t>
            </a:r>
            <a:r>
              <a:rPr lang="en-US" sz="1200" kern="0" dirty="0">
                <a:latin typeface="Consolas"/>
                <a:ea typeface="Tahoma"/>
                <a:cs typeface="Consolas" pitchFamily="49" charset="0"/>
              </a:rPr>
              <a:t>; </a:t>
            </a:r>
            <a:endParaRPr lang="en-US" sz="1200" kern="0" dirty="0">
              <a:latin typeface="Consolas" pitchFamily="49" charset="0"/>
              <a:ea typeface="Tahoma" pitchFamily="34" charset="0"/>
              <a:cs typeface="Consolas" pitchFamily="49" charset="0"/>
            </a:endParaRPr>
          </a:p>
          <a:p>
            <a:pPr>
              <a:defRPr/>
            </a:pPr>
            <a:r>
              <a:rPr lang="en-US" sz="1200" kern="0" dirty="0">
                <a:latin typeface="Consolas"/>
                <a:ea typeface="Tahoma"/>
                <a:cs typeface="Consolas" pitchFamily="49" charset="0"/>
              </a:rPr>
              <a:t>  </a:t>
            </a:r>
            <a:r>
              <a:rPr lang="en-US" sz="1200" kern="0" dirty="0">
                <a:solidFill>
                  <a:schemeClr val="bg1">
                    <a:lumMod val="50000"/>
                  </a:schemeClr>
                </a:solidFill>
                <a:latin typeface="Consolas"/>
                <a:ea typeface="Tahoma"/>
                <a:cs typeface="Consolas" pitchFamily="49" charset="0"/>
              </a:rPr>
              <a:t>//allocate resources</a:t>
            </a:r>
          </a:p>
          <a:p>
            <a:pPr>
              <a:defRPr/>
            </a:pPr>
            <a:r>
              <a:rPr lang="en-US" sz="1200" kern="0" dirty="0">
                <a:solidFill>
                  <a:srgbClr val="33CCCC"/>
                </a:solidFill>
                <a:latin typeface="Consolas"/>
                <a:ea typeface="Tahoma"/>
                <a:cs typeface="Consolas" pitchFamily="49" charset="0"/>
              </a:rPr>
              <a:t>  </a:t>
            </a:r>
            <a:r>
              <a:rPr lang="en-US" sz="1200" kern="0" dirty="0">
                <a:solidFill>
                  <a:srgbClr val="0070C0"/>
                </a:solidFill>
                <a:latin typeface="Consolas"/>
                <a:ea typeface="Tahoma"/>
                <a:cs typeface="Consolas" pitchFamily="49" charset="0"/>
              </a:rPr>
              <a:t>float </a:t>
            </a:r>
            <a:r>
              <a:rPr lang="en-US" sz="1200" kern="0" dirty="0">
                <a:latin typeface="Consolas"/>
                <a:ea typeface="Tahoma"/>
                <a:cs typeface="Consolas" pitchFamily="49" charset="0"/>
              </a:rPr>
              <a:t>*weights = </a:t>
            </a:r>
            <a:r>
              <a:rPr lang="en-US" sz="1200" kern="0" dirty="0">
                <a:solidFill>
                  <a:srgbClr val="C00000"/>
                </a:solidFill>
                <a:latin typeface="Consolas"/>
                <a:ea typeface="Tahoma"/>
                <a:cs typeface="Consolas" pitchFamily="49" charset="0"/>
              </a:rPr>
              <a:t>new </a:t>
            </a:r>
            <a:r>
              <a:rPr lang="en-US" sz="1200" kern="0" dirty="0">
                <a:solidFill>
                  <a:srgbClr val="0070C0"/>
                </a:solidFill>
                <a:latin typeface="Consolas"/>
                <a:ea typeface="Tahoma"/>
                <a:cs typeface="Consolas" pitchFamily="49" charset="0"/>
              </a:rPr>
              <a:t>float</a:t>
            </a:r>
            <a:r>
              <a:rPr lang="en-US" sz="1200" kern="0" dirty="0">
                <a:latin typeface="Consolas"/>
                <a:ea typeface="Tahoma"/>
                <a:cs typeface="Consolas" pitchFamily="49" charset="0"/>
              </a:rPr>
              <a:t>[</a:t>
            </a:r>
            <a:r>
              <a:rPr lang="en-US" sz="1200" kern="0" dirty="0" err="1">
                <a:latin typeface="Consolas"/>
                <a:ea typeface="Tahoma"/>
                <a:cs typeface="Consolas" pitchFamily="49" charset="0"/>
              </a:rPr>
              <a:t>wsize</a:t>
            </a:r>
            <a:r>
              <a:rPr lang="en-US" sz="1200" kern="0" dirty="0">
                <a:latin typeface="Consolas"/>
                <a:ea typeface="Tahoma"/>
                <a:cs typeface="Consolas" pitchFamily="49" charset="0"/>
              </a:rPr>
              <a:t>];</a:t>
            </a:r>
          </a:p>
          <a:p>
            <a:pPr>
              <a:defRPr/>
            </a:pPr>
            <a:r>
              <a:rPr lang="en-US" sz="1200" kern="0" dirty="0">
                <a:latin typeface="Consolas"/>
                <a:ea typeface="Tahoma"/>
                <a:cs typeface="Consolas" pitchFamily="49" charset="0"/>
              </a:rPr>
              <a:t>  </a:t>
            </a:r>
            <a:r>
              <a:rPr lang="en-US" sz="1200" kern="0" dirty="0">
                <a:solidFill>
                  <a:srgbClr val="0070C0"/>
                </a:solidFill>
                <a:latin typeface="Consolas"/>
                <a:ea typeface="Tahoma"/>
                <a:cs typeface="Consolas" pitchFamily="49" charset="0"/>
              </a:rPr>
              <a:t>float </a:t>
            </a:r>
            <a:r>
              <a:rPr lang="en-US" sz="1200" kern="0" dirty="0">
                <a:latin typeface="Consolas"/>
                <a:ea typeface="Tahoma"/>
                <a:cs typeface="Consolas" pitchFamily="49" charset="0"/>
              </a:rPr>
              <a:t>*in = </a:t>
            </a:r>
            <a:r>
              <a:rPr lang="en-US" sz="1200" kern="0" dirty="0">
                <a:solidFill>
                  <a:srgbClr val="C00000"/>
                </a:solidFill>
                <a:latin typeface="Consolas"/>
                <a:ea typeface="Tahoma"/>
                <a:cs typeface="Consolas" pitchFamily="49" charset="0"/>
              </a:rPr>
              <a:t>new </a:t>
            </a:r>
            <a:r>
              <a:rPr lang="en-US" sz="1200" kern="0" dirty="0">
                <a:solidFill>
                  <a:srgbClr val="0070C0"/>
                </a:solidFill>
                <a:latin typeface="Consolas"/>
                <a:ea typeface="Tahoma"/>
                <a:cs typeface="Consolas" pitchFamily="49" charset="0"/>
              </a:rPr>
              <a:t>float</a:t>
            </a:r>
            <a:r>
              <a:rPr lang="en-US" sz="1200" kern="0" dirty="0">
                <a:latin typeface="Consolas"/>
                <a:ea typeface="Tahoma"/>
                <a:cs typeface="Consolas" pitchFamily="49" charset="0"/>
              </a:rPr>
              <a:t>[N];</a:t>
            </a:r>
            <a:endParaRPr lang="en-US" sz="1200" kern="0" dirty="0">
              <a:latin typeface="Consolas" pitchFamily="49" charset="0"/>
              <a:ea typeface="Tahoma" pitchFamily="34" charset="0"/>
              <a:cs typeface="Consolas" pitchFamily="49" charset="0"/>
            </a:endParaRPr>
          </a:p>
          <a:p>
            <a:pPr>
              <a:defRPr/>
            </a:pPr>
            <a:r>
              <a:rPr lang="en-US" sz="1200" kern="0" dirty="0">
                <a:latin typeface="Consolas"/>
                <a:ea typeface="Tahoma"/>
                <a:cs typeface="Consolas" pitchFamily="49" charset="0"/>
              </a:rPr>
              <a:t>  </a:t>
            </a:r>
            <a:r>
              <a:rPr lang="en-US" sz="1200" kern="0" dirty="0">
                <a:solidFill>
                  <a:srgbClr val="0070C0"/>
                </a:solidFill>
                <a:latin typeface="Consolas"/>
                <a:ea typeface="Tahoma"/>
                <a:cs typeface="Consolas" pitchFamily="49" charset="0"/>
              </a:rPr>
              <a:t>float </a:t>
            </a:r>
            <a:r>
              <a:rPr lang="en-US" sz="1200" kern="0" dirty="0">
                <a:latin typeface="Consolas"/>
                <a:ea typeface="Tahoma"/>
                <a:cs typeface="Consolas" pitchFamily="49" charset="0"/>
              </a:rPr>
              <a:t>*out= </a:t>
            </a:r>
            <a:r>
              <a:rPr lang="en-US" sz="1200" kern="0" dirty="0">
                <a:solidFill>
                  <a:srgbClr val="C00000"/>
                </a:solidFill>
                <a:latin typeface="Consolas"/>
                <a:ea typeface="Tahoma"/>
                <a:cs typeface="Consolas" pitchFamily="49" charset="0"/>
              </a:rPr>
              <a:t>new </a:t>
            </a:r>
            <a:r>
              <a:rPr lang="en-US" sz="1200" kern="0" dirty="0">
                <a:solidFill>
                  <a:srgbClr val="0070C0"/>
                </a:solidFill>
                <a:latin typeface="Consolas"/>
                <a:ea typeface="Tahoma"/>
                <a:cs typeface="Consolas" pitchFamily="49" charset="0"/>
              </a:rPr>
              <a:t>float</a:t>
            </a:r>
            <a:r>
              <a:rPr lang="en-US" sz="1200" kern="0" dirty="0">
                <a:latin typeface="Consolas"/>
                <a:ea typeface="Tahoma"/>
                <a:cs typeface="Consolas" pitchFamily="49" charset="0"/>
              </a:rPr>
              <a:t>[N];</a:t>
            </a:r>
            <a:endParaRPr lang="en-US" sz="1200" kern="0" dirty="0">
              <a:latin typeface="Consolas" pitchFamily="49" charset="0"/>
              <a:ea typeface="Tahoma" pitchFamily="34" charset="0"/>
              <a:cs typeface="Consolas" pitchFamily="49" charset="0"/>
            </a:endParaRPr>
          </a:p>
          <a:p>
            <a:pPr>
              <a:defRPr/>
            </a:pPr>
            <a:r>
              <a:rPr lang="en-US" sz="1200" kern="0" dirty="0">
                <a:latin typeface="Consolas"/>
                <a:ea typeface="Tahoma"/>
                <a:cs typeface="Consolas" pitchFamily="49" charset="0"/>
              </a:rPr>
              <a:t>  </a:t>
            </a:r>
            <a:r>
              <a:rPr lang="en-US" sz="1200" kern="0" dirty="0" err="1">
                <a:solidFill>
                  <a:schemeClr val="accent6">
                    <a:lumMod val="50000"/>
                  </a:schemeClr>
                </a:solidFill>
                <a:latin typeface="Consolas"/>
                <a:ea typeface="Tahoma"/>
                <a:cs typeface="Consolas" pitchFamily="49" charset="0"/>
              </a:rPr>
              <a:t>initializeWeights</a:t>
            </a:r>
            <a:r>
              <a:rPr lang="en-US" sz="1200" kern="0" dirty="0">
                <a:latin typeface="Consolas"/>
                <a:ea typeface="Tahoma"/>
                <a:cs typeface="Consolas" pitchFamily="49" charset="0"/>
              </a:rPr>
              <a:t>(weights, RADIUS);</a:t>
            </a:r>
          </a:p>
          <a:p>
            <a:pPr>
              <a:defRPr/>
            </a:pPr>
            <a:r>
              <a:rPr lang="en-US" sz="1200" kern="0" dirty="0">
                <a:latin typeface="Consolas"/>
                <a:ea typeface="Tahoma"/>
                <a:cs typeface="Consolas" pitchFamily="49" charset="0"/>
              </a:rPr>
              <a:t>  </a:t>
            </a:r>
            <a:r>
              <a:rPr lang="en-US" sz="1200" kern="0" dirty="0" err="1">
                <a:solidFill>
                  <a:schemeClr val="accent6">
                    <a:lumMod val="50000"/>
                  </a:schemeClr>
                </a:solidFill>
                <a:latin typeface="Consolas"/>
                <a:ea typeface="Tahoma"/>
                <a:cs typeface="Consolas" pitchFamily="49" charset="0"/>
              </a:rPr>
              <a:t>initializeArray</a:t>
            </a:r>
            <a:r>
              <a:rPr lang="en-US" sz="1200" kern="0" dirty="0">
                <a:latin typeface="Consolas"/>
                <a:ea typeface="Tahoma"/>
                <a:cs typeface="Consolas" pitchFamily="49" charset="0"/>
              </a:rPr>
              <a:t>(in, N);</a:t>
            </a:r>
          </a:p>
          <a:p>
            <a:pPr>
              <a:defRPr/>
            </a:pPr>
            <a:r>
              <a:rPr lang="en-US" sz="1200" kern="0" dirty="0">
                <a:latin typeface="Consolas"/>
                <a:ea typeface="Tahoma"/>
                <a:cs typeface="Consolas" pitchFamily="49" charset="0"/>
              </a:rPr>
              <a:t>  </a:t>
            </a:r>
            <a:r>
              <a:rPr lang="en-US" sz="1200" kern="0" dirty="0">
                <a:solidFill>
                  <a:srgbClr val="0070C0"/>
                </a:solidFill>
                <a:latin typeface="Consolas"/>
                <a:ea typeface="Tahoma"/>
                <a:cs typeface="Consolas" pitchFamily="49" charset="0"/>
              </a:rPr>
              <a:t>float </a:t>
            </a:r>
            <a:r>
              <a:rPr lang="en-US" sz="1200" kern="0" dirty="0">
                <a:latin typeface="Consolas"/>
                <a:ea typeface="Tahoma"/>
                <a:cs typeface="Consolas" pitchFamily="49" charset="0"/>
              </a:rPr>
              <a:t>*</a:t>
            </a:r>
            <a:r>
              <a:rPr lang="en-US" sz="1200" kern="0" dirty="0" err="1">
                <a:latin typeface="Consolas"/>
                <a:ea typeface="Tahoma"/>
                <a:cs typeface="Consolas" pitchFamily="49" charset="0"/>
              </a:rPr>
              <a:t>d_weights</a:t>
            </a:r>
            <a:r>
              <a:rPr lang="en-US" sz="1200" kern="0" dirty="0">
                <a:latin typeface="Consolas"/>
                <a:ea typeface="Tahoma"/>
                <a:cs typeface="Consolas" pitchFamily="49" charset="0"/>
              </a:rPr>
              <a:t>;  </a:t>
            </a:r>
            <a:r>
              <a:rPr lang="en-US" sz="1200" kern="0" dirty="0" err="1">
                <a:solidFill>
                  <a:schemeClr val="accent6">
                    <a:lumMod val="50000"/>
                  </a:schemeClr>
                </a:solidFill>
                <a:latin typeface="Consolas"/>
                <a:ea typeface="Tahoma"/>
                <a:cs typeface="Consolas" pitchFamily="49" charset="0"/>
              </a:rPr>
              <a:t>cudaMalloc</a:t>
            </a:r>
            <a:r>
              <a:rPr lang="en-US" sz="1200" kern="0" dirty="0">
                <a:latin typeface="Consolas"/>
                <a:ea typeface="Tahoma"/>
                <a:cs typeface="Consolas" pitchFamily="49" charset="0"/>
              </a:rPr>
              <a:t>(</a:t>
            </a:r>
            <a:r>
              <a:rPr lang="en-US" sz="1200" b="1" kern="0" dirty="0">
                <a:solidFill>
                  <a:srgbClr val="C00000"/>
                </a:solidFill>
                <a:latin typeface="Consolas"/>
                <a:ea typeface="Tahoma"/>
                <a:cs typeface="Consolas" pitchFamily="49" charset="0"/>
              </a:rPr>
              <a:t>&amp;</a:t>
            </a:r>
            <a:r>
              <a:rPr lang="en-US" sz="1200" kern="0" dirty="0" err="1">
                <a:latin typeface="Consolas"/>
                <a:ea typeface="Tahoma"/>
                <a:cs typeface="Consolas" pitchFamily="49" charset="0"/>
              </a:rPr>
              <a:t>d_weights</a:t>
            </a:r>
            <a:r>
              <a:rPr lang="en-US" sz="1200" kern="0" dirty="0">
                <a:latin typeface="Consolas"/>
                <a:ea typeface="Tahoma"/>
                <a:cs typeface="Consolas" pitchFamily="49" charset="0"/>
              </a:rPr>
              <a:t>, </a:t>
            </a:r>
            <a:r>
              <a:rPr lang="en-US" sz="1200" kern="0" dirty="0" err="1">
                <a:latin typeface="Consolas"/>
                <a:ea typeface="Tahoma"/>
                <a:cs typeface="Consolas" pitchFamily="49" charset="0"/>
              </a:rPr>
              <a:t>wsize</a:t>
            </a:r>
            <a:r>
              <a:rPr lang="en-US" sz="1200" kern="0" dirty="0">
                <a:latin typeface="Consolas"/>
                <a:ea typeface="Tahoma"/>
                <a:cs typeface="Consolas" pitchFamily="49" charset="0"/>
              </a:rPr>
              <a:t> * </a:t>
            </a:r>
            <a:r>
              <a:rPr lang="en-US" sz="1200" kern="0" dirty="0" err="1">
                <a:solidFill>
                  <a:srgbClr val="C00000"/>
                </a:solidFill>
                <a:latin typeface="Consolas"/>
                <a:ea typeface="Tahoma"/>
                <a:cs typeface="Consolas" pitchFamily="49" charset="0"/>
              </a:rPr>
              <a:t>sizeof</a:t>
            </a:r>
            <a:r>
              <a:rPr lang="en-US" sz="1200" kern="0" dirty="0">
                <a:latin typeface="Consolas"/>
                <a:ea typeface="Tahoma"/>
                <a:cs typeface="Consolas" pitchFamily="49" charset="0"/>
              </a:rPr>
              <a:t>(</a:t>
            </a:r>
            <a:r>
              <a:rPr lang="en-US" sz="1200" kern="0" dirty="0">
                <a:solidFill>
                  <a:srgbClr val="0070C0"/>
                </a:solidFill>
                <a:latin typeface="Consolas"/>
                <a:ea typeface="Tahoma"/>
                <a:cs typeface="Consolas" pitchFamily="49" charset="0"/>
              </a:rPr>
              <a:t>float</a:t>
            </a:r>
            <a:r>
              <a:rPr lang="en-US" sz="1200" kern="0" dirty="0">
                <a:latin typeface="Consolas"/>
                <a:ea typeface="Tahoma"/>
                <a:cs typeface="Consolas" pitchFamily="49" charset="0"/>
              </a:rPr>
              <a:t>));</a:t>
            </a:r>
          </a:p>
          <a:p>
            <a:pPr>
              <a:defRPr/>
            </a:pPr>
            <a:r>
              <a:rPr lang="en-US" sz="1200" kern="0" dirty="0">
                <a:latin typeface="Consolas"/>
                <a:ea typeface="Tahoma"/>
                <a:cs typeface="Consolas" pitchFamily="49" charset="0"/>
              </a:rPr>
              <a:t> </a:t>
            </a:r>
            <a:r>
              <a:rPr lang="en-US" sz="1200" kern="0" dirty="0">
                <a:solidFill>
                  <a:srgbClr val="33CCCC"/>
                </a:solidFill>
                <a:latin typeface="Consolas"/>
                <a:ea typeface="Tahoma"/>
                <a:cs typeface="Consolas" pitchFamily="49" charset="0"/>
              </a:rPr>
              <a:t> </a:t>
            </a:r>
            <a:r>
              <a:rPr lang="en-US" sz="1200" kern="0" dirty="0">
                <a:solidFill>
                  <a:srgbClr val="0070C0"/>
                </a:solidFill>
                <a:latin typeface="Consolas"/>
                <a:ea typeface="Tahoma"/>
                <a:cs typeface="Consolas" pitchFamily="49" charset="0"/>
              </a:rPr>
              <a:t>float </a:t>
            </a:r>
            <a:r>
              <a:rPr lang="en-US" sz="1200" kern="0" dirty="0">
                <a:latin typeface="Consolas"/>
                <a:ea typeface="Tahoma"/>
                <a:cs typeface="Consolas" pitchFamily="49" charset="0"/>
              </a:rPr>
              <a:t>*</a:t>
            </a:r>
            <a:r>
              <a:rPr lang="en-US" sz="1200" kern="0" dirty="0" err="1">
                <a:latin typeface="Consolas"/>
                <a:ea typeface="Tahoma"/>
                <a:cs typeface="Consolas" pitchFamily="49" charset="0"/>
              </a:rPr>
              <a:t>d_in</a:t>
            </a:r>
            <a:r>
              <a:rPr lang="en-US" sz="1200" kern="0" dirty="0">
                <a:latin typeface="Consolas"/>
                <a:ea typeface="Tahoma"/>
                <a:cs typeface="Consolas" pitchFamily="49" charset="0"/>
              </a:rPr>
              <a:t>;       </a:t>
            </a:r>
            <a:r>
              <a:rPr lang="en-US" sz="1200" kern="0" dirty="0" err="1">
                <a:solidFill>
                  <a:schemeClr val="accent6">
                    <a:lumMod val="50000"/>
                  </a:schemeClr>
                </a:solidFill>
                <a:latin typeface="Consolas"/>
                <a:ea typeface="Tahoma"/>
                <a:cs typeface="Consolas" pitchFamily="49" charset="0"/>
              </a:rPr>
              <a:t>cudaMalloc</a:t>
            </a:r>
            <a:r>
              <a:rPr lang="en-US" sz="1200" kern="0" dirty="0">
                <a:latin typeface="Consolas"/>
                <a:ea typeface="Tahoma"/>
                <a:cs typeface="Consolas" pitchFamily="49" charset="0"/>
              </a:rPr>
              <a:t>(</a:t>
            </a:r>
            <a:r>
              <a:rPr lang="en-US" sz="1200" b="1" kern="0" dirty="0">
                <a:solidFill>
                  <a:srgbClr val="C00000"/>
                </a:solidFill>
                <a:latin typeface="Consolas"/>
                <a:ea typeface="Tahoma"/>
                <a:cs typeface="Consolas" pitchFamily="49" charset="0"/>
              </a:rPr>
              <a:t>&amp;</a:t>
            </a:r>
            <a:r>
              <a:rPr lang="en-US" sz="1200" kern="0" dirty="0" err="1">
                <a:latin typeface="Consolas"/>
                <a:ea typeface="Tahoma"/>
                <a:cs typeface="Consolas" pitchFamily="49" charset="0"/>
              </a:rPr>
              <a:t>d_in</a:t>
            </a:r>
            <a:r>
              <a:rPr lang="en-US" sz="1200" kern="0" dirty="0">
                <a:latin typeface="Consolas"/>
                <a:ea typeface="Tahoma"/>
                <a:cs typeface="Consolas" pitchFamily="49" charset="0"/>
              </a:rPr>
              <a:t>,      N * </a:t>
            </a:r>
            <a:r>
              <a:rPr lang="en-US" sz="1200" kern="0" dirty="0" err="1">
                <a:solidFill>
                  <a:srgbClr val="C00000"/>
                </a:solidFill>
                <a:latin typeface="Consolas"/>
                <a:ea typeface="Tahoma"/>
                <a:cs typeface="Consolas" pitchFamily="49" charset="0"/>
              </a:rPr>
              <a:t>sizeof</a:t>
            </a:r>
            <a:r>
              <a:rPr lang="en-US" sz="1200" kern="0" dirty="0">
                <a:latin typeface="Consolas"/>
                <a:ea typeface="Tahoma"/>
                <a:cs typeface="Consolas" pitchFamily="49" charset="0"/>
              </a:rPr>
              <a:t>(</a:t>
            </a:r>
            <a:r>
              <a:rPr lang="en-US" sz="1200" kern="0" dirty="0">
                <a:solidFill>
                  <a:srgbClr val="0070C0"/>
                </a:solidFill>
                <a:latin typeface="Consolas"/>
                <a:ea typeface="Tahoma"/>
                <a:cs typeface="Consolas" pitchFamily="49" charset="0"/>
              </a:rPr>
              <a:t>float</a:t>
            </a:r>
            <a:r>
              <a:rPr lang="en-US" sz="1200" kern="0" dirty="0">
                <a:latin typeface="Consolas"/>
                <a:ea typeface="Tahoma"/>
                <a:cs typeface="Consolas" pitchFamily="49" charset="0"/>
              </a:rPr>
              <a:t>));</a:t>
            </a:r>
          </a:p>
          <a:p>
            <a:pPr>
              <a:defRPr/>
            </a:pPr>
            <a:r>
              <a:rPr lang="en-US" sz="1200" kern="0" dirty="0">
                <a:solidFill>
                  <a:srgbClr val="33CCCC"/>
                </a:solidFill>
                <a:latin typeface="Consolas"/>
                <a:ea typeface="Tahoma"/>
                <a:cs typeface="Consolas" pitchFamily="49" charset="0"/>
              </a:rPr>
              <a:t>  </a:t>
            </a:r>
            <a:r>
              <a:rPr lang="en-US" sz="1200" kern="0" dirty="0">
                <a:solidFill>
                  <a:srgbClr val="0070C0"/>
                </a:solidFill>
                <a:latin typeface="Consolas"/>
                <a:ea typeface="Tahoma"/>
                <a:cs typeface="Consolas" pitchFamily="49" charset="0"/>
              </a:rPr>
              <a:t>float </a:t>
            </a:r>
            <a:r>
              <a:rPr lang="en-US" sz="1200" kern="0" dirty="0">
                <a:latin typeface="Consolas"/>
                <a:ea typeface="Tahoma"/>
                <a:cs typeface="Consolas" pitchFamily="49" charset="0"/>
              </a:rPr>
              <a:t>*</a:t>
            </a:r>
            <a:r>
              <a:rPr lang="en-US" sz="1200" kern="0" dirty="0" err="1">
                <a:latin typeface="Consolas"/>
                <a:ea typeface="Tahoma"/>
                <a:cs typeface="Consolas" pitchFamily="49" charset="0"/>
              </a:rPr>
              <a:t>d_out</a:t>
            </a:r>
            <a:r>
              <a:rPr lang="en-US" sz="1200" kern="0" dirty="0">
                <a:latin typeface="Consolas"/>
                <a:ea typeface="Tahoma"/>
                <a:cs typeface="Consolas" pitchFamily="49" charset="0"/>
              </a:rPr>
              <a:t>;      </a:t>
            </a:r>
            <a:r>
              <a:rPr lang="en-US" sz="1200" kern="0" dirty="0" err="1">
                <a:solidFill>
                  <a:schemeClr val="accent6">
                    <a:lumMod val="50000"/>
                  </a:schemeClr>
                </a:solidFill>
                <a:latin typeface="Consolas"/>
                <a:ea typeface="Tahoma"/>
                <a:cs typeface="Consolas" pitchFamily="49" charset="0"/>
              </a:rPr>
              <a:t>cudaMalloc</a:t>
            </a:r>
            <a:r>
              <a:rPr lang="en-US" sz="1200" kern="0" dirty="0">
                <a:latin typeface="Consolas"/>
                <a:ea typeface="Tahoma"/>
                <a:cs typeface="Consolas" pitchFamily="49" charset="0"/>
              </a:rPr>
              <a:t>(</a:t>
            </a:r>
            <a:r>
              <a:rPr lang="en-US" sz="1200" b="1" kern="0" dirty="0">
                <a:solidFill>
                  <a:srgbClr val="C00000"/>
                </a:solidFill>
                <a:latin typeface="Consolas"/>
                <a:ea typeface="Tahoma"/>
                <a:cs typeface="Consolas" pitchFamily="49" charset="0"/>
              </a:rPr>
              <a:t>&amp;</a:t>
            </a:r>
            <a:r>
              <a:rPr lang="en-US" sz="1200" kern="0" dirty="0" err="1">
                <a:latin typeface="Consolas"/>
                <a:ea typeface="Tahoma"/>
                <a:cs typeface="Consolas" pitchFamily="49" charset="0"/>
              </a:rPr>
              <a:t>d_out</a:t>
            </a:r>
            <a:r>
              <a:rPr lang="en-US" sz="1200" kern="0" dirty="0">
                <a:latin typeface="Consolas"/>
                <a:ea typeface="Tahoma"/>
                <a:cs typeface="Consolas" pitchFamily="49" charset="0"/>
              </a:rPr>
              <a:t>,     N * </a:t>
            </a:r>
            <a:r>
              <a:rPr lang="en-US" sz="1200" kern="0" dirty="0" err="1">
                <a:solidFill>
                  <a:srgbClr val="C00000"/>
                </a:solidFill>
                <a:latin typeface="Consolas"/>
                <a:ea typeface="Tahoma"/>
                <a:cs typeface="Consolas" pitchFamily="49" charset="0"/>
              </a:rPr>
              <a:t>sizeof</a:t>
            </a:r>
            <a:r>
              <a:rPr lang="en-US" sz="1200" kern="0" dirty="0">
                <a:latin typeface="Consolas"/>
                <a:ea typeface="Tahoma"/>
                <a:cs typeface="Consolas" pitchFamily="49" charset="0"/>
              </a:rPr>
              <a:t>(</a:t>
            </a:r>
            <a:r>
              <a:rPr lang="en-US" sz="1200" kern="0" dirty="0">
                <a:solidFill>
                  <a:srgbClr val="0070C0"/>
                </a:solidFill>
                <a:latin typeface="Consolas"/>
                <a:ea typeface="Tahoma"/>
                <a:cs typeface="Consolas" pitchFamily="49" charset="0"/>
              </a:rPr>
              <a:t>float</a:t>
            </a:r>
            <a:r>
              <a:rPr lang="en-US" sz="1200" kern="0" dirty="0">
                <a:latin typeface="Consolas"/>
                <a:ea typeface="Tahoma"/>
                <a:cs typeface="Consolas" pitchFamily="49" charset="0"/>
              </a:rPr>
              <a:t>));</a:t>
            </a:r>
          </a:p>
          <a:p>
            <a:pPr>
              <a:defRPr/>
            </a:pPr>
            <a:r>
              <a:rPr lang="en-US" sz="1200" kern="0" dirty="0">
                <a:solidFill>
                  <a:sysClr val="windowText" lastClr="000000"/>
                </a:solidFill>
                <a:latin typeface="Consolas" pitchFamily="49" charset="0"/>
                <a:ea typeface="Tahoma" pitchFamily="34" charset="0"/>
                <a:cs typeface="Consolas" pitchFamily="49" charset="0"/>
              </a:rPr>
              <a:t>  </a:t>
            </a:r>
          </a:p>
          <a:p>
            <a:pPr>
              <a:defRPr/>
            </a:pPr>
            <a:r>
              <a:rPr lang="en-US" sz="1200" kern="0" dirty="0">
                <a:latin typeface="Consolas"/>
                <a:ea typeface="Tahoma"/>
                <a:cs typeface="Consolas" pitchFamily="49" charset="0"/>
              </a:rPr>
              <a:t>  </a:t>
            </a:r>
            <a:r>
              <a:rPr lang="en-US" sz="1200" kern="0" dirty="0" err="1">
                <a:solidFill>
                  <a:schemeClr val="accent6">
                    <a:lumMod val="50000"/>
                  </a:schemeClr>
                </a:solidFill>
                <a:latin typeface="Consolas"/>
                <a:ea typeface="Tahoma"/>
                <a:cs typeface="Consolas" pitchFamily="49" charset="0"/>
              </a:rPr>
              <a:t>cudaMemcpy</a:t>
            </a:r>
            <a:r>
              <a:rPr lang="en-US" sz="1200" kern="0" dirty="0">
                <a:latin typeface="Consolas"/>
                <a:ea typeface="Tahoma"/>
                <a:cs typeface="Consolas" pitchFamily="49" charset="0"/>
              </a:rPr>
              <a:t>(</a:t>
            </a:r>
            <a:r>
              <a:rPr lang="en-US" sz="1200" kern="0" dirty="0" err="1">
                <a:latin typeface="Consolas"/>
                <a:ea typeface="Tahoma"/>
                <a:cs typeface="Consolas" pitchFamily="49" charset="0"/>
              </a:rPr>
              <a:t>d_weights</a:t>
            </a:r>
            <a:r>
              <a:rPr lang="en-US" sz="1200" kern="0" dirty="0">
                <a:latin typeface="Consolas"/>
                <a:ea typeface="Tahoma"/>
                <a:cs typeface="Consolas" pitchFamily="49" charset="0"/>
              </a:rPr>
              <a:t>, weights, </a:t>
            </a:r>
            <a:r>
              <a:rPr lang="en-US" sz="1200" kern="0" dirty="0" err="1">
                <a:latin typeface="Consolas"/>
                <a:ea typeface="Tahoma"/>
                <a:cs typeface="Consolas" pitchFamily="49" charset="0"/>
              </a:rPr>
              <a:t>wsize</a:t>
            </a:r>
            <a:r>
              <a:rPr lang="en-US" sz="1200" kern="0" dirty="0">
                <a:latin typeface="Consolas"/>
                <a:ea typeface="Tahoma"/>
                <a:cs typeface="Consolas" pitchFamily="49" charset="0"/>
              </a:rPr>
              <a:t>,</a:t>
            </a:r>
            <a:r>
              <a:rPr lang="en-US" sz="1200" kern="0" dirty="0">
                <a:solidFill>
                  <a:srgbClr val="000000"/>
                </a:solidFill>
                <a:latin typeface="Consolas"/>
                <a:ea typeface="Tahoma"/>
                <a:cs typeface="Consolas" pitchFamily="49" charset="0"/>
              </a:rPr>
              <a:t> </a:t>
            </a:r>
            <a:r>
              <a:rPr lang="en-US" sz="1200" b="1" kern="0" dirty="0" err="1">
                <a:solidFill>
                  <a:srgbClr val="ED7D31"/>
                </a:solidFill>
                <a:latin typeface="Consolas"/>
                <a:ea typeface="Tahoma"/>
                <a:cs typeface="Consolas" pitchFamily="49" charset="0"/>
              </a:rPr>
              <a:t>cudaMemcpyHostToDevice</a:t>
            </a:r>
            <a:r>
              <a:rPr lang="en-US" sz="1200" kern="0" dirty="0">
                <a:latin typeface="Consolas"/>
                <a:ea typeface="Tahoma"/>
                <a:cs typeface="Consolas" pitchFamily="49" charset="0"/>
              </a:rPr>
              <a:t>);</a:t>
            </a:r>
          </a:p>
          <a:p>
            <a:pPr>
              <a:defRPr/>
            </a:pPr>
            <a:r>
              <a:rPr lang="en-US" sz="1200" kern="0" dirty="0">
                <a:latin typeface="Consolas"/>
                <a:ea typeface="Tahoma"/>
                <a:cs typeface="Consolas" pitchFamily="49" charset="0"/>
              </a:rPr>
              <a:t>  </a:t>
            </a:r>
            <a:r>
              <a:rPr lang="en-US" sz="1200" kern="0" dirty="0" err="1">
                <a:solidFill>
                  <a:schemeClr val="accent6">
                    <a:lumMod val="50000"/>
                  </a:schemeClr>
                </a:solidFill>
                <a:latin typeface="Consolas"/>
                <a:ea typeface="Tahoma"/>
                <a:cs typeface="Consolas" pitchFamily="49" charset="0"/>
              </a:rPr>
              <a:t>cudaMemcpy</a:t>
            </a:r>
            <a:r>
              <a:rPr lang="en-US" sz="1200" kern="0" dirty="0">
                <a:latin typeface="Consolas"/>
                <a:ea typeface="Tahoma"/>
                <a:cs typeface="Consolas" pitchFamily="49" charset="0"/>
              </a:rPr>
              <a:t>(</a:t>
            </a:r>
            <a:r>
              <a:rPr lang="en-US" sz="1200" kern="0" dirty="0" err="1">
                <a:latin typeface="Consolas"/>
                <a:ea typeface="Tahoma"/>
                <a:cs typeface="Consolas" pitchFamily="49" charset="0"/>
              </a:rPr>
              <a:t>d_in</a:t>
            </a:r>
            <a:r>
              <a:rPr lang="en-US" sz="1200" kern="0" dirty="0">
                <a:latin typeface="Consolas"/>
                <a:ea typeface="Tahoma"/>
                <a:cs typeface="Consolas" pitchFamily="49" charset="0"/>
              </a:rPr>
              <a:t>, in, size, </a:t>
            </a:r>
            <a:r>
              <a:rPr lang="en-US" sz="1200" b="1" kern="0" dirty="0" err="1">
                <a:solidFill>
                  <a:srgbClr val="ED7D31"/>
                </a:solidFill>
                <a:latin typeface="Consolas"/>
                <a:ea typeface="Tahoma"/>
                <a:cs typeface="Consolas" pitchFamily="49" charset="0"/>
              </a:rPr>
              <a:t>cudaMemcpyHostToDevice</a:t>
            </a:r>
            <a:r>
              <a:rPr lang="en-US" sz="1200" kern="0" dirty="0">
                <a:latin typeface="Consolas"/>
                <a:ea typeface="Tahoma"/>
                <a:cs typeface="Consolas" pitchFamily="49" charset="0"/>
              </a:rPr>
              <a:t>);</a:t>
            </a:r>
          </a:p>
          <a:p>
            <a:pPr>
              <a:defRPr/>
            </a:pPr>
            <a:endParaRPr lang="en-US" sz="1200" kern="0" dirty="0">
              <a:latin typeface="Consolas"/>
              <a:ea typeface="Tahoma"/>
              <a:cs typeface="Consolas" pitchFamily="49" charset="0"/>
            </a:endParaRPr>
          </a:p>
          <a:p>
            <a:pPr>
              <a:defRPr/>
            </a:pPr>
            <a:r>
              <a:rPr lang="en-US" sz="1200" kern="0" dirty="0">
                <a:latin typeface="Consolas"/>
                <a:ea typeface="Tahoma"/>
                <a:cs typeface="Consolas" pitchFamily="49" charset="0"/>
              </a:rPr>
              <a:t>  </a:t>
            </a:r>
            <a:r>
              <a:rPr lang="en-US" sz="1200" kern="0" dirty="0">
                <a:solidFill>
                  <a:schemeClr val="accent6">
                    <a:lumMod val="50000"/>
                  </a:schemeClr>
                </a:solidFill>
                <a:latin typeface="Consolas"/>
                <a:ea typeface="Tahoma"/>
                <a:cs typeface="Consolas" pitchFamily="49" charset="0"/>
              </a:rPr>
              <a:t>applyStencil1D</a:t>
            </a:r>
            <a:r>
              <a:rPr lang="en-US" sz="1200" b="1" kern="0" dirty="0">
                <a:solidFill>
                  <a:schemeClr val="accent6">
                    <a:lumMod val="50000"/>
                  </a:schemeClr>
                </a:solidFill>
                <a:latin typeface="Consolas"/>
                <a:ea typeface="Tahoma"/>
                <a:cs typeface="Consolas" pitchFamily="49" charset="0"/>
              </a:rPr>
              <a:t>&lt;&lt;&lt;</a:t>
            </a:r>
            <a:r>
              <a:rPr lang="en-US" sz="1200" kern="0" dirty="0">
                <a:latin typeface="Consolas"/>
                <a:ea typeface="Tahoma"/>
                <a:cs typeface="Consolas" pitchFamily="49" charset="0"/>
              </a:rPr>
              <a:t>N /</a:t>
            </a:r>
            <a:r>
              <a:rPr lang="en-US" sz="1200" kern="0" dirty="0">
                <a:solidFill>
                  <a:srgbClr val="000000"/>
                </a:solidFill>
                <a:latin typeface="Consolas"/>
                <a:ea typeface="Tahoma"/>
                <a:cs typeface="Consolas" pitchFamily="49" charset="0"/>
              </a:rPr>
              <a:t> </a:t>
            </a:r>
            <a:r>
              <a:rPr lang="en-US" sz="1200" kern="0" dirty="0">
                <a:solidFill>
                  <a:srgbClr val="7030A0"/>
                </a:solidFill>
                <a:latin typeface="Consolas"/>
                <a:ea typeface="Tahoma"/>
                <a:cs typeface="Consolas" pitchFamily="49" charset="0"/>
              </a:rPr>
              <a:t>512</a:t>
            </a:r>
            <a:r>
              <a:rPr lang="en-US" sz="1200" kern="0" dirty="0">
                <a:latin typeface="Consolas"/>
                <a:ea typeface="Tahoma"/>
                <a:cs typeface="Consolas" pitchFamily="49" charset="0"/>
              </a:rPr>
              <a:t>, </a:t>
            </a:r>
            <a:r>
              <a:rPr lang="en-US" sz="1200" kern="0" dirty="0">
                <a:solidFill>
                  <a:srgbClr val="7030A0"/>
                </a:solidFill>
                <a:latin typeface="Consolas"/>
                <a:ea typeface="Tahoma"/>
                <a:cs typeface="Consolas" pitchFamily="49" charset="0"/>
              </a:rPr>
              <a:t>512</a:t>
            </a:r>
            <a:r>
              <a:rPr lang="en-US" sz="1200" b="1" kern="0" dirty="0">
                <a:solidFill>
                  <a:schemeClr val="accent6">
                    <a:lumMod val="50000"/>
                  </a:schemeClr>
                </a:solidFill>
                <a:latin typeface="Consolas"/>
                <a:ea typeface="Tahoma"/>
                <a:cs typeface="Consolas" pitchFamily="49" charset="0"/>
              </a:rPr>
              <a:t>&gt;&gt;&gt;</a:t>
            </a:r>
            <a:r>
              <a:rPr lang="en-US" sz="1200" kern="0" dirty="0">
                <a:latin typeface="Consolas"/>
                <a:ea typeface="Tahoma"/>
                <a:cs typeface="Consolas" pitchFamily="49" charset="0"/>
              </a:rPr>
              <a:t>(RADIUS, N-RADIUS, </a:t>
            </a:r>
            <a:r>
              <a:rPr lang="en-US" sz="1200" kern="0" dirty="0" err="1">
                <a:latin typeface="Consolas"/>
                <a:ea typeface="Tahoma"/>
                <a:cs typeface="Consolas" pitchFamily="49" charset="0"/>
              </a:rPr>
              <a:t>d_weights</a:t>
            </a:r>
            <a:r>
              <a:rPr lang="en-US" sz="1200" kern="0" dirty="0">
                <a:latin typeface="Consolas"/>
                <a:ea typeface="Tahoma"/>
                <a:cs typeface="Consolas" pitchFamily="49" charset="0"/>
              </a:rPr>
              <a:t>, </a:t>
            </a:r>
            <a:r>
              <a:rPr lang="en-US" sz="1200" kern="0" dirty="0" err="1">
                <a:latin typeface="Consolas"/>
                <a:ea typeface="Tahoma"/>
                <a:cs typeface="Consolas" pitchFamily="49" charset="0"/>
              </a:rPr>
              <a:t>d_in</a:t>
            </a:r>
            <a:r>
              <a:rPr lang="en-US" sz="1200" kern="0" dirty="0">
                <a:latin typeface="Consolas"/>
                <a:ea typeface="Tahoma"/>
                <a:cs typeface="Consolas" pitchFamily="49" charset="0"/>
              </a:rPr>
              <a:t>, </a:t>
            </a:r>
            <a:r>
              <a:rPr lang="en-US" sz="1200" kern="0" dirty="0" err="1">
                <a:latin typeface="Consolas"/>
                <a:ea typeface="Tahoma"/>
                <a:cs typeface="Consolas" pitchFamily="49" charset="0"/>
              </a:rPr>
              <a:t>d_out</a:t>
            </a:r>
            <a:r>
              <a:rPr lang="en-US" sz="1200" kern="0" dirty="0">
                <a:latin typeface="Consolas"/>
                <a:ea typeface="Tahoma"/>
                <a:cs typeface="Consolas" pitchFamily="49" charset="0"/>
              </a:rPr>
              <a:t>);</a:t>
            </a:r>
          </a:p>
          <a:p>
            <a:pPr>
              <a:defRPr/>
            </a:pPr>
            <a:endParaRPr lang="en-US" sz="1200" kern="0" dirty="0">
              <a:latin typeface="Consolas"/>
              <a:ea typeface="Tahoma"/>
              <a:cs typeface="Consolas" pitchFamily="49" charset="0"/>
            </a:endParaRPr>
          </a:p>
          <a:p>
            <a:pPr>
              <a:defRPr/>
            </a:pPr>
            <a:r>
              <a:rPr lang="en-US" sz="1200" kern="0" dirty="0">
                <a:latin typeface="Consolas"/>
                <a:ea typeface="Tahoma"/>
                <a:cs typeface="Consolas" pitchFamily="49" charset="0"/>
              </a:rPr>
              <a:t>  </a:t>
            </a:r>
            <a:r>
              <a:rPr lang="en-US" sz="1200" kern="0" dirty="0" err="1">
                <a:solidFill>
                  <a:schemeClr val="accent6">
                    <a:lumMod val="50000"/>
                  </a:schemeClr>
                </a:solidFill>
                <a:latin typeface="Consolas"/>
                <a:ea typeface="Tahoma"/>
                <a:cs typeface="Consolas" pitchFamily="49" charset="0"/>
              </a:rPr>
              <a:t>cudaMemcpy</a:t>
            </a:r>
            <a:r>
              <a:rPr lang="en-US" sz="1200" kern="0" dirty="0">
                <a:latin typeface="Consolas"/>
                <a:ea typeface="Tahoma"/>
                <a:cs typeface="Consolas" pitchFamily="49" charset="0"/>
              </a:rPr>
              <a:t>(out, </a:t>
            </a:r>
            <a:r>
              <a:rPr lang="en-US" sz="1200" kern="0" dirty="0" err="1">
                <a:latin typeface="Consolas"/>
                <a:ea typeface="Tahoma"/>
                <a:cs typeface="Consolas" pitchFamily="49" charset="0"/>
              </a:rPr>
              <a:t>d_out</a:t>
            </a:r>
            <a:r>
              <a:rPr lang="en-US" sz="1200" kern="0" dirty="0">
                <a:latin typeface="Consolas"/>
                <a:ea typeface="Tahoma"/>
                <a:cs typeface="Consolas" pitchFamily="49" charset="0"/>
              </a:rPr>
              <a:t>, size, </a:t>
            </a:r>
            <a:r>
              <a:rPr lang="en-US" sz="1200" b="1" kern="0" dirty="0" err="1">
                <a:solidFill>
                  <a:srgbClr val="ED7D31"/>
                </a:solidFill>
                <a:latin typeface="Consolas"/>
                <a:ea typeface="Tahoma"/>
                <a:cs typeface="Consolas" pitchFamily="49" charset="0"/>
              </a:rPr>
              <a:t>cudaMemcpyDeviceToHost</a:t>
            </a:r>
            <a:r>
              <a:rPr lang="en-US" sz="1200" kern="0" dirty="0">
                <a:latin typeface="Consolas"/>
                <a:ea typeface="Tahoma"/>
                <a:cs typeface="Consolas" pitchFamily="49" charset="0"/>
              </a:rPr>
              <a:t>);</a:t>
            </a:r>
          </a:p>
          <a:p>
            <a:pPr>
              <a:defRPr/>
            </a:pPr>
            <a:r>
              <a:rPr lang="en-US" sz="1200" kern="0" dirty="0">
                <a:solidFill>
                  <a:sysClr val="windowText" lastClr="000000"/>
                </a:solidFill>
                <a:latin typeface="Consolas" pitchFamily="49" charset="0"/>
                <a:ea typeface="Tahoma" pitchFamily="34" charset="0"/>
                <a:cs typeface="Consolas" pitchFamily="49" charset="0"/>
              </a:rPr>
              <a:t>  </a:t>
            </a:r>
          </a:p>
          <a:p>
            <a:pPr>
              <a:defRPr/>
            </a:pPr>
            <a:r>
              <a:rPr lang="en-US" sz="1200" kern="0" dirty="0">
                <a:solidFill>
                  <a:srgbClr val="E78A2D"/>
                </a:solidFill>
                <a:latin typeface="Consolas"/>
                <a:ea typeface="Tahoma"/>
                <a:cs typeface="Consolas" pitchFamily="49" charset="0"/>
              </a:rPr>
              <a:t>  </a:t>
            </a:r>
            <a:r>
              <a:rPr lang="en-US" sz="1200" kern="0" dirty="0">
                <a:solidFill>
                  <a:schemeClr val="bg1">
                    <a:lumMod val="50000"/>
                  </a:schemeClr>
                </a:solidFill>
                <a:latin typeface="Consolas"/>
                <a:ea typeface="Tahoma"/>
                <a:cs typeface="Consolas" pitchFamily="49" charset="0"/>
              </a:rPr>
              <a:t>//free resources</a:t>
            </a:r>
          </a:p>
          <a:p>
            <a:pPr>
              <a:defRPr/>
            </a:pPr>
            <a:r>
              <a:rPr lang="en-US" sz="1200" kern="0" dirty="0">
                <a:latin typeface="Consolas"/>
                <a:ea typeface="Tahoma"/>
                <a:cs typeface="Consolas" pitchFamily="49" charset="0"/>
              </a:rPr>
              <a:t>  </a:t>
            </a:r>
            <a:r>
              <a:rPr lang="en-US" sz="1200" kern="0" dirty="0">
                <a:solidFill>
                  <a:srgbClr val="C00000"/>
                </a:solidFill>
                <a:latin typeface="Consolas"/>
                <a:ea typeface="Tahoma"/>
                <a:cs typeface="Consolas" pitchFamily="49" charset="0"/>
              </a:rPr>
              <a:t>delete[]</a:t>
            </a:r>
            <a:r>
              <a:rPr lang="en-US" sz="1200" kern="0" dirty="0">
                <a:latin typeface="Consolas"/>
                <a:ea typeface="Tahoma"/>
                <a:cs typeface="Consolas" pitchFamily="49" charset="0"/>
              </a:rPr>
              <a:t> weights; </a:t>
            </a:r>
            <a:r>
              <a:rPr lang="en-US" sz="1200" kern="0" dirty="0">
                <a:solidFill>
                  <a:srgbClr val="C00000"/>
                </a:solidFill>
                <a:latin typeface="Consolas"/>
                <a:ea typeface="Tahoma"/>
                <a:cs typeface="Consolas" pitchFamily="49" charset="0"/>
              </a:rPr>
              <a:t>delete[]</a:t>
            </a:r>
            <a:r>
              <a:rPr lang="en-US" sz="1200" kern="0" dirty="0">
                <a:latin typeface="Consolas"/>
                <a:ea typeface="Tahoma"/>
                <a:cs typeface="Consolas" pitchFamily="49" charset="0"/>
              </a:rPr>
              <a:t> in; </a:t>
            </a:r>
            <a:r>
              <a:rPr lang="en-US" sz="1200" kern="0" dirty="0">
                <a:solidFill>
                  <a:srgbClr val="C00000"/>
                </a:solidFill>
                <a:latin typeface="Consolas"/>
                <a:ea typeface="Tahoma"/>
                <a:cs typeface="Consolas" pitchFamily="49" charset="0"/>
              </a:rPr>
              <a:t>delete[]</a:t>
            </a:r>
            <a:r>
              <a:rPr lang="en-US" sz="1200" kern="0" dirty="0">
                <a:latin typeface="Consolas"/>
                <a:ea typeface="Tahoma"/>
                <a:cs typeface="Consolas" pitchFamily="49" charset="0"/>
              </a:rPr>
              <a:t> out;</a:t>
            </a:r>
          </a:p>
          <a:p>
            <a:pPr>
              <a:defRPr/>
            </a:pPr>
            <a:r>
              <a:rPr lang="en-US" sz="1200" kern="0" dirty="0">
                <a:latin typeface="Consolas"/>
                <a:ea typeface="Tahoma"/>
                <a:cs typeface="Consolas" pitchFamily="49" charset="0"/>
              </a:rPr>
              <a:t>  </a:t>
            </a:r>
            <a:r>
              <a:rPr lang="en-US" sz="1200" kern="0" dirty="0" err="1">
                <a:solidFill>
                  <a:schemeClr val="accent6">
                    <a:lumMod val="50000"/>
                  </a:schemeClr>
                </a:solidFill>
                <a:latin typeface="Consolas"/>
                <a:ea typeface="Tahoma"/>
                <a:cs typeface="Consolas" pitchFamily="49" charset="0"/>
              </a:rPr>
              <a:t>cudaFree</a:t>
            </a:r>
            <a:r>
              <a:rPr lang="en-US" sz="1200" kern="0" dirty="0">
                <a:latin typeface="Consolas"/>
                <a:ea typeface="Tahoma"/>
                <a:cs typeface="Consolas" pitchFamily="49" charset="0"/>
              </a:rPr>
              <a:t>(</a:t>
            </a:r>
            <a:r>
              <a:rPr lang="en-US" sz="1200" kern="0" dirty="0" err="1">
                <a:latin typeface="Consolas"/>
                <a:ea typeface="Tahoma"/>
                <a:cs typeface="Consolas" pitchFamily="49" charset="0"/>
              </a:rPr>
              <a:t>d_weights</a:t>
            </a:r>
            <a:r>
              <a:rPr lang="en-US" sz="1200" kern="0" dirty="0">
                <a:latin typeface="Consolas"/>
                <a:ea typeface="Tahoma"/>
                <a:cs typeface="Consolas" pitchFamily="49" charset="0"/>
              </a:rPr>
              <a:t>);  </a:t>
            </a:r>
            <a:r>
              <a:rPr lang="en-US" sz="1200" kern="0" dirty="0" err="1">
                <a:solidFill>
                  <a:schemeClr val="accent6">
                    <a:lumMod val="50000"/>
                  </a:schemeClr>
                </a:solidFill>
                <a:latin typeface="Consolas"/>
                <a:ea typeface="Tahoma"/>
                <a:cs typeface="Consolas" pitchFamily="49" charset="0"/>
              </a:rPr>
              <a:t>cudaFree</a:t>
            </a:r>
            <a:r>
              <a:rPr lang="en-US" sz="1200" kern="0" dirty="0">
                <a:latin typeface="Consolas"/>
                <a:ea typeface="Tahoma"/>
                <a:cs typeface="Consolas" pitchFamily="49" charset="0"/>
              </a:rPr>
              <a:t>(</a:t>
            </a:r>
            <a:r>
              <a:rPr lang="en-US" sz="1200" kern="0" dirty="0" err="1">
                <a:latin typeface="Consolas"/>
                <a:ea typeface="Tahoma"/>
                <a:cs typeface="Consolas" pitchFamily="49" charset="0"/>
              </a:rPr>
              <a:t>d_in</a:t>
            </a:r>
            <a:r>
              <a:rPr lang="en-US" sz="1200" kern="0" dirty="0">
                <a:latin typeface="Consolas"/>
                <a:ea typeface="Tahoma"/>
                <a:cs typeface="Consolas" pitchFamily="49" charset="0"/>
              </a:rPr>
              <a:t>);  </a:t>
            </a:r>
            <a:r>
              <a:rPr lang="en-US" sz="1200" kern="0" dirty="0" err="1">
                <a:solidFill>
                  <a:schemeClr val="accent6">
                    <a:lumMod val="50000"/>
                  </a:schemeClr>
                </a:solidFill>
                <a:latin typeface="Consolas"/>
                <a:ea typeface="Tahoma"/>
                <a:cs typeface="Consolas" pitchFamily="49" charset="0"/>
              </a:rPr>
              <a:t>cudaFree</a:t>
            </a:r>
            <a:r>
              <a:rPr lang="en-US" sz="1200" kern="0" dirty="0">
                <a:latin typeface="Consolas"/>
                <a:ea typeface="Tahoma"/>
                <a:cs typeface="Consolas" pitchFamily="49" charset="0"/>
              </a:rPr>
              <a:t>(</a:t>
            </a:r>
            <a:r>
              <a:rPr lang="en-US" sz="1200" kern="0" dirty="0" err="1">
                <a:latin typeface="Consolas"/>
                <a:ea typeface="Tahoma"/>
                <a:cs typeface="Consolas" pitchFamily="49" charset="0"/>
              </a:rPr>
              <a:t>d_out</a:t>
            </a:r>
            <a:r>
              <a:rPr lang="en-US" sz="1200" kern="0" dirty="0">
                <a:latin typeface="Consolas"/>
                <a:ea typeface="Tahoma"/>
                <a:cs typeface="Consolas" pitchFamily="49" charset="0"/>
              </a:rPr>
              <a:t>);</a:t>
            </a:r>
          </a:p>
          <a:p>
            <a:pPr>
              <a:defRPr/>
            </a:pPr>
            <a:r>
              <a:rPr lang="en-US" sz="1200" kern="0" dirty="0">
                <a:solidFill>
                  <a:sysClr val="windowText" lastClr="000000"/>
                </a:solidFill>
                <a:latin typeface="Consolas" pitchFamily="49" charset="0"/>
                <a:ea typeface="Tahoma" pitchFamily="34" charset="0"/>
                <a:cs typeface="Consolas" pitchFamily="49" charset="0"/>
              </a:rPr>
              <a:t>}</a:t>
            </a:r>
          </a:p>
        </p:txBody>
      </p:sp>
      <p:graphicFrame>
        <p:nvGraphicFramePr>
          <p:cNvPr id="8" name="Table 7"/>
          <p:cNvGraphicFramePr>
            <a:graphicFrameLocks noGrp="1"/>
          </p:cNvGraphicFramePr>
          <p:nvPr/>
        </p:nvGraphicFramePr>
        <p:xfrm>
          <a:off x="2533094" y="3301983"/>
          <a:ext cx="7502525" cy="1108076"/>
        </p:xfrm>
        <a:graphic>
          <a:graphicData uri="http://schemas.openxmlformats.org/drawingml/2006/table">
            <a:tbl>
              <a:tblPr firstRow="1"/>
              <a:tblGrid>
                <a:gridCol w="1925894">
                  <a:extLst>
                    <a:ext uri="{9D8B030D-6E8A-4147-A177-3AD203B41FA5}">
                      <a16:colId xmlns:a16="http://schemas.microsoft.com/office/drawing/2014/main" val="20000"/>
                    </a:ext>
                  </a:extLst>
                </a:gridCol>
                <a:gridCol w="2465569">
                  <a:extLst>
                    <a:ext uri="{9D8B030D-6E8A-4147-A177-3AD203B41FA5}">
                      <a16:colId xmlns:a16="http://schemas.microsoft.com/office/drawing/2014/main" val="20001"/>
                    </a:ext>
                  </a:extLst>
                </a:gridCol>
                <a:gridCol w="1801097">
                  <a:extLst>
                    <a:ext uri="{9D8B030D-6E8A-4147-A177-3AD203B41FA5}">
                      <a16:colId xmlns:a16="http://schemas.microsoft.com/office/drawing/2014/main" val="20002"/>
                    </a:ext>
                  </a:extLst>
                </a:gridCol>
                <a:gridCol w="1309965">
                  <a:extLst>
                    <a:ext uri="{9D8B030D-6E8A-4147-A177-3AD203B41FA5}">
                      <a16:colId xmlns:a16="http://schemas.microsoft.com/office/drawing/2014/main" val="20003"/>
                    </a:ext>
                  </a:extLst>
                </a:gridCol>
              </a:tblGrid>
              <a:tr h="37105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800" dirty="0"/>
                        <a:t>Device</a:t>
                      </a:r>
                    </a:p>
                  </a:txBody>
                  <a:tcPr marL="91446" marR="91446" marT="45746" marB="4574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3CCCC">
                        <a:lumMod val="50000"/>
                      </a:srgb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800" dirty="0"/>
                        <a:t>Algorithm</a:t>
                      </a:r>
                    </a:p>
                  </a:txBody>
                  <a:tcPr marL="91446" marR="91446" marT="45746" marB="4574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3CCCC">
                        <a:lumMod val="50000"/>
                      </a:srgb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800" dirty="0" err="1"/>
                        <a:t>MElements</a:t>
                      </a:r>
                      <a:r>
                        <a:rPr lang="en-US" sz="1800" dirty="0"/>
                        <a:t>/s</a:t>
                      </a:r>
                    </a:p>
                  </a:txBody>
                  <a:tcPr marL="91446" marR="91446" marT="45746" marB="4574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3CCCC">
                        <a:lumMod val="50000"/>
                      </a:srgb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800" dirty="0"/>
                        <a:t>Speedup</a:t>
                      </a:r>
                    </a:p>
                  </a:txBody>
                  <a:tcPr marL="91446" marR="91446" marT="45746" marB="4574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3CCCC">
                        <a:lumMod val="50000"/>
                      </a:srgbClr>
                    </a:solidFill>
                  </a:tcPr>
                </a:tc>
                <a:extLst>
                  <a:ext uri="{0D108BD9-81ED-4DB2-BD59-A6C34878D82A}">
                    <a16:rowId xmlns:a16="http://schemas.microsoft.com/office/drawing/2014/main" val="10000"/>
                  </a:ext>
                </a:extLst>
              </a:tr>
              <a:tr h="36597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i7-930*</a:t>
                      </a:r>
                    </a:p>
                  </a:txBody>
                  <a:tcPr marL="91446" marR="91446" marT="45746" marB="4574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Optimized</a:t>
                      </a:r>
                      <a:r>
                        <a:rPr lang="en-US" sz="1800" b="1" baseline="0" dirty="0"/>
                        <a:t> &amp; </a:t>
                      </a:r>
                      <a:r>
                        <a:rPr lang="en-US" sz="1800" b="1" dirty="0"/>
                        <a:t>Parallel</a:t>
                      </a:r>
                    </a:p>
                  </a:txBody>
                  <a:tcPr marL="91446" marR="91446" marT="45746" marB="4574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130</a:t>
                      </a:r>
                    </a:p>
                  </a:txBody>
                  <a:tcPr marL="91446" marR="91446" marT="45746" marB="4574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1x</a:t>
                      </a:r>
                    </a:p>
                  </a:txBody>
                  <a:tcPr marL="91446" marR="91446" marT="45746" marB="4574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extLst>
                  <a:ext uri="{0D108BD9-81ED-4DB2-BD59-A6C34878D82A}">
                    <a16:rowId xmlns:a16="http://schemas.microsoft.com/office/drawing/2014/main" val="10001"/>
                  </a:ext>
                </a:extLst>
              </a:tr>
              <a:tr h="37105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Tesla C2075</a:t>
                      </a:r>
                    </a:p>
                  </a:txBody>
                  <a:tcPr marL="91446" marR="91446" marT="45746" marB="4574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Simple</a:t>
                      </a:r>
                    </a:p>
                  </a:txBody>
                  <a:tcPr marL="91446" marR="91446" marT="45746" marB="4574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285</a:t>
                      </a:r>
                    </a:p>
                  </a:txBody>
                  <a:tcPr marL="91446" marR="91446" marT="45746" marB="4574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2.2x</a:t>
                      </a:r>
                    </a:p>
                  </a:txBody>
                  <a:tcPr marL="91446" marR="91446" marT="45746" marB="4574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5DBB83D9-77D3-43E4-BCEC-F299739D2C77}"/>
              </a:ext>
            </a:extLst>
          </p:cNvPr>
          <p:cNvSpPr txBox="1"/>
          <p:nvPr/>
        </p:nvSpPr>
        <p:spPr>
          <a:xfrm>
            <a:off x="258233" y="4584700"/>
            <a:ext cx="8382000" cy="2123658"/>
          </a:xfrm>
          <a:prstGeom prst="rect">
            <a:avLst/>
          </a:prstGeom>
          <a:solidFill>
            <a:schemeClr val="bg1">
              <a:lumMod val="95000"/>
            </a:schemeClr>
          </a:solidFill>
        </p:spPr>
        <p:txBody>
          <a:bodyPr wrap="square" lIns="91440" tIns="45720" rIns="91440" bIns="45720" anchor="t">
            <a:spAutoFit/>
          </a:bodyPr>
          <a:lstStyle/>
          <a:p>
            <a:pPr>
              <a:defRPr/>
            </a:pPr>
            <a:r>
              <a:rPr lang="en-US" sz="1200" kern="0" dirty="0">
                <a:solidFill>
                  <a:srgbClr val="C00000"/>
                </a:solidFill>
                <a:latin typeface="Consolas"/>
                <a:ea typeface="Tahoma"/>
                <a:cs typeface="Consolas" pitchFamily="49" charset="0"/>
              </a:rPr>
              <a:t>__global__ </a:t>
            </a:r>
            <a:r>
              <a:rPr lang="en-US" sz="1200" kern="0" dirty="0">
                <a:solidFill>
                  <a:srgbClr val="0070C0"/>
                </a:solidFill>
                <a:latin typeface="Consolas"/>
                <a:ea typeface="Tahoma"/>
                <a:cs typeface="Consolas" pitchFamily="49" charset="0"/>
              </a:rPr>
              <a:t>void</a:t>
            </a:r>
            <a:r>
              <a:rPr lang="en-US" sz="1200" kern="0" dirty="0">
                <a:latin typeface="Consolas"/>
                <a:ea typeface="Tahoma"/>
                <a:cs typeface="Consolas" pitchFamily="49" charset="0"/>
              </a:rPr>
              <a:t> </a:t>
            </a:r>
            <a:r>
              <a:rPr lang="en-US" sz="1200" kern="0" dirty="0">
                <a:solidFill>
                  <a:schemeClr val="accent6">
                    <a:lumMod val="50000"/>
                  </a:schemeClr>
                </a:solidFill>
                <a:latin typeface="Consolas"/>
                <a:ea typeface="Tahoma"/>
                <a:cs typeface="Consolas" pitchFamily="49" charset="0"/>
              </a:rPr>
              <a:t>applyStencil1D</a:t>
            </a:r>
            <a:r>
              <a:rPr lang="en-US" sz="1200" kern="0" dirty="0">
                <a:latin typeface="Consolas"/>
                <a:ea typeface="Tahoma"/>
                <a:cs typeface="Consolas" pitchFamily="49" charset="0"/>
              </a:rPr>
              <a:t>(</a:t>
            </a:r>
            <a:r>
              <a:rPr lang="en-US" sz="1200" kern="0" dirty="0">
                <a:solidFill>
                  <a:srgbClr val="0070C0"/>
                </a:solidFill>
                <a:latin typeface="Consolas"/>
                <a:ea typeface="Tahoma"/>
                <a:cs typeface="Consolas" pitchFamily="49" charset="0"/>
              </a:rPr>
              <a:t>int </a:t>
            </a:r>
            <a:r>
              <a:rPr lang="en-US" sz="1200" kern="0" dirty="0" err="1">
                <a:latin typeface="Consolas"/>
                <a:ea typeface="Tahoma"/>
                <a:cs typeface="Consolas" pitchFamily="49" charset="0"/>
              </a:rPr>
              <a:t>sIdx</a:t>
            </a:r>
            <a:r>
              <a:rPr lang="en-US" sz="1200" kern="0" dirty="0">
                <a:latin typeface="Consolas"/>
                <a:ea typeface="Tahoma"/>
                <a:cs typeface="Consolas" pitchFamily="49" charset="0"/>
              </a:rPr>
              <a:t>, </a:t>
            </a:r>
            <a:r>
              <a:rPr lang="en-US" sz="1200" kern="0" dirty="0">
                <a:solidFill>
                  <a:srgbClr val="0070C0"/>
                </a:solidFill>
                <a:latin typeface="Consolas"/>
                <a:ea typeface="Tahoma"/>
                <a:cs typeface="Consolas" pitchFamily="49" charset="0"/>
              </a:rPr>
              <a:t>int </a:t>
            </a:r>
            <a:r>
              <a:rPr lang="en-US" sz="1200" kern="0" dirty="0" err="1">
                <a:latin typeface="Consolas"/>
                <a:ea typeface="Tahoma"/>
                <a:cs typeface="Consolas" pitchFamily="49" charset="0"/>
              </a:rPr>
              <a:t>eIdx</a:t>
            </a:r>
            <a:r>
              <a:rPr lang="en-US" sz="1200" kern="0" dirty="0">
                <a:latin typeface="Consolas"/>
                <a:ea typeface="Tahoma"/>
                <a:cs typeface="Consolas" pitchFamily="49" charset="0"/>
              </a:rPr>
              <a:t>, </a:t>
            </a:r>
            <a:r>
              <a:rPr lang="en-US" sz="1200" kern="0" dirty="0">
                <a:solidFill>
                  <a:srgbClr val="0070C0"/>
                </a:solidFill>
                <a:latin typeface="Consolas"/>
                <a:ea typeface="Tahoma"/>
                <a:cs typeface="Consolas" pitchFamily="49" charset="0"/>
              </a:rPr>
              <a:t>const float</a:t>
            </a:r>
            <a:r>
              <a:rPr lang="en-US" sz="1200" kern="0" dirty="0">
                <a:solidFill>
                  <a:srgbClr val="33CCCC"/>
                </a:solidFill>
                <a:latin typeface="Consolas"/>
                <a:ea typeface="Tahoma"/>
                <a:cs typeface="Consolas" pitchFamily="49" charset="0"/>
              </a:rPr>
              <a:t> </a:t>
            </a:r>
            <a:r>
              <a:rPr lang="en-US" sz="1200" kern="0" dirty="0">
                <a:latin typeface="Consolas"/>
                <a:ea typeface="Tahoma"/>
                <a:cs typeface="Consolas" pitchFamily="49" charset="0"/>
              </a:rPr>
              <a:t>*weights, </a:t>
            </a:r>
            <a:r>
              <a:rPr lang="en-US" sz="1200" kern="0" dirty="0">
                <a:solidFill>
                  <a:srgbClr val="0070C0"/>
                </a:solidFill>
                <a:latin typeface="Consolas"/>
                <a:ea typeface="Tahoma"/>
                <a:cs typeface="Consolas" pitchFamily="49" charset="0"/>
              </a:rPr>
              <a:t>float </a:t>
            </a:r>
            <a:r>
              <a:rPr lang="en-US" sz="1200" kern="0" dirty="0">
                <a:latin typeface="Consolas"/>
                <a:ea typeface="Tahoma"/>
                <a:cs typeface="Consolas" pitchFamily="49" charset="0"/>
              </a:rPr>
              <a:t>*in,</a:t>
            </a:r>
            <a:r>
              <a:rPr lang="en-US" sz="1200" kern="0" dirty="0">
                <a:solidFill>
                  <a:srgbClr val="33CCCC"/>
                </a:solidFill>
                <a:latin typeface="Consolas"/>
                <a:ea typeface="Tahoma"/>
                <a:cs typeface="Consolas" pitchFamily="49" charset="0"/>
              </a:rPr>
              <a:t> </a:t>
            </a:r>
            <a:r>
              <a:rPr lang="en-US" sz="1200" kern="0" dirty="0">
                <a:solidFill>
                  <a:srgbClr val="0070C0"/>
                </a:solidFill>
                <a:latin typeface="Consolas"/>
                <a:ea typeface="Tahoma"/>
                <a:cs typeface="Consolas" pitchFamily="49" charset="0"/>
              </a:rPr>
              <a:t>float </a:t>
            </a:r>
            <a:r>
              <a:rPr lang="en-US" sz="1200" kern="0" dirty="0">
                <a:latin typeface="Consolas"/>
                <a:ea typeface="Tahoma"/>
                <a:cs typeface="Consolas" pitchFamily="49" charset="0"/>
              </a:rPr>
              <a:t>*out) {</a:t>
            </a:r>
          </a:p>
          <a:p>
            <a:pPr>
              <a:defRPr/>
            </a:pPr>
            <a:r>
              <a:rPr lang="en-US" sz="1200" kern="0" dirty="0">
                <a:solidFill>
                  <a:srgbClr val="33CCCC"/>
                </a:solidFill>
                <a:latin typeface="Consolas"/>
                <a:ea typeface="Tahoma"/>
                <a:cs typeface="Consolas" pitchFamily="49" charset="0"/>
              </a:rPr>
              <a:t>  </a:t>
            </a:r>
            <a:r>
              <a:rPr lang="en-US" sz="1200" kern="0" dirty="0">
                <a:solidFill>
                  <a:srgbClr val="0070C0"/>
                </a:solidFill>
                <a:latin typeface="Consolas"/>
                <a:ea typeface="Tahoma"/>
                <a:cs typeface="Consolas" pitchFamily="49" charset="0"/>
              </a:rPr>
              <a:t>int </a:t>
            </a:r>
            <a:r>
              <a:rPr lang="en-US" sz="1200" kern="0" dirty="0" err="1">
                <a:latin typeface="Consolas"/>
                <a:ea typeface="Tahoma"/>
                <a:cs typeface="Consolas" pitchFamily="49" charset="0"/>
              </a:rPr>
              <a:t>i</a:t>
            </a:r>
            <a:r>
              <a:rPr lang="en-US" sz="1200" kern="0" dirty="0">
                <a:latin typeface="Consolas"/>
                <a:ea typeface="Tahoma"/>
                <a:cs typeface="Consolas" pitchFamily="49" charset="0"/>
              </a:rPr>
              <a:t> = </a:t>
            </a:r>
            <a:r>
              <a:rPr lang="en-US" sz="1200" kern="0" dirty="0" err="1">
                <a:latin typeface="Consolas"/>
                <a:ea typeface="Tahoma"/>
                <a:cs typeface="Consolas" pitchFamily="49" charset="0"/>
              </a:rPr>
              <a:t>sIdx</a:t>
            </a:r>
            <a:r>
              <a:rPr lang="en-US" sz="1200" kern="0" dirty="0">
                <a:latin typeface="Consolas"/>
                <a:ea typeface="Tahoma"/>
                <a:cs typeface="Consolas" pitchFamily="49" charset="0"/>
              </a:rPr>
              <a:t> + </a:t>
            </a:r>
            <a:r>
              <a:rPr lang="en-US" sz="1200" kern="0" dirty="0" err="1">
                <a:latin typeface="Consolas"/>
                <a:ea typeface="Tahoma"/>
                <a:cs typeface="Consolas" pitchFamily="49" charset="0"/>
              </a:rPr>
              <a:t>blockIdx.x</a:t>
            </a:r>
            <a:r>
              <a:rPr lang="en-US" sz="1200" kern="0" dirty="0">
                <a:latin typeface="Consolas"/>
                <a:ea typeface="Tahoma"/>
                <a:cs typeface="Consolas" pitchFamily="49" charset="0"/>
              </a:rPr>
              <a:t> * </a:t>
            </a:r>
            <a:r>
              <a:rPr lang="en-US" sz="1200" kern="0" dirty="0" err="1">
                <a:latin typeface="Consolas"/>
                <a:ea typeface="Tahoma"/>
                <a:cs typeface="Consolas" pitchFamily="49" charset="0"/>
              </a:rPr>
              <a:t>blockDim.x</a:t>
            </a:r>
            <a:r>
              <a:rPr lang="en-US" sz="1200" kern="0" dirty="0">
                <a:latin typeface="Consolas"/>
                <a:ea typeface="Tahoma"/>
                <a:cs typeface="Consolas" pitchFamily="49" charset="0"/>
              </a:rPr>
              <a:t> + </a:t>
            </a:r>
            <a:r>
              <a:rPr lang="en-US" sz="1200" kern="0" dirty="0" err="1">
                <a:latin typeface="Consolas"/>
                <a:ea typeface="Tahoma"/>
                <a:cs typeface="Consolas" pitchFamily="49" charset="0"/>
              </a:rPr>
              <a:t>threadIdx.x</a:t>
            </a:r>
            <a:r>
              <a:rPr lang="en-US" sz="1200" kern="0" dirty="0">
                <a:latin typeface="Consolas"/>
                <a:ea typeface="Tahoma"/>
                <a:cs typeface="Consolas" pitchFamily="49" charset="0"/>
              </a:rPr>
              <a:t>;</a:t>
            </a:r>
          </a:p>
          <a:p>
            <a:pPr>
              <a:defRPr/>
            </a:pPr>
            <a:r>
              <a:rPr lang="en-US" sz="1200" kern="0" dirty="0">
                <a:latin typeface="Consolas"/>
                <a:ea typeface="Tahoma"/>
                <a:cs typeface="Consolas" pitchFamily="49" charset="0"/>
              </a:rPr>
              <a:t>  </a:t>
            </a:r>
            <a:r>
              <a:rPr lang="en-US" sz="1200" kern="0" dirty="0">
                <a:solidFill>
                  <a:srgbClr val="0070C0"/>
                </a:solidFill>
                <a:latin typeface="Consolas"/>
                <a:ea typeface="Tahoma"/>
                <a:cs typeface="Consolas" pitchFamily="49" charset="0"/>
              </a:rPr>
              <a:t>if </a:t>
            </a:r>
            <a:r>
              <a:rPr lang="en-US" sz="1200" kern="0" dirty="0">
                <a:latin typeface="Consolas"/>
                <a:ea typeface="Tahoma"/>
                <a:cs typeface="Consolas" pitchFamily="49" charset="0"/>
              </a:rPr>
              <a:t>( </a:t>
            </a:r>
            <a:r>
              <a:rPr lang="en-US" sz="1200" kern="0" dirty="0" err="1">
                <a:latin typeface="Consolas"/>
                <a:ea typeface="Tahoma"/>
                <a:cs typeface="Consolas" pitchFamily="49" charset="0"/>
              </a:rPr>
              <a:t>i</a:t>
            </a:r>
            <a:r>
              <a:rPr lang="en-US" sz="1200" kern="0" dirty="0">
                <a:latin typeface="Consolas"/>
                <a:ea typeface="Tahoma"/>
                <a:cs typeface="Consolas" pitchFamily="49" charset="0"/>
              </a:rPr>
              <a:t> &lt; </a:t>
            </a:r>
            <a:r>
              <a:rPr lang="en-US" sz="1200" kern="0" dirty="0" err="1">
                <a:latin typeface="Consolas"/>
                <a:ea typeface="Tahoma"/>
                <a:cs typeface="Consolas" pitchFamily="49" charset="0"/>
              </a:rPr>
              <a:t>eIdx</a:t>
            </a:r>
            <a:r>
              <a:rPr lang="en-US" sz="1200" kern="0" dirty="0">
                <a:latin typeface="Consolas"/>
                <a:ea typeface="Tahoma"/>
                <a:cs typeface="Consolas" pitchFamily="49" charset="0"/>
              </a:rPr>
              <a:t> ) {</a:t>
            </a:r>
          </a:p>
          <a:p>
            <a:pPr>
              <a:defRPr/>
            </a:pPr>
            <a:r>
              <a:rPr lang="en-US" sz="1200" kern="0" dirty="0">
                <a:latin typeface="Consolas"/>
                <a:ea typeface="Tahoma"/>
                <a:cs typeface="Consolas" pitchFamily="49" charset="0"/>
              </a:rPr>
              <a:t>    out[i] = </a:t>
            </a:r>
            <a:r>
              <a:rPr lang="en-US" sz="1200" kern="0" dirty="0">
                <a:solidFill>
                  <a:srgbClr val="7030A0"/>
                </a:solidFill>
                <a:latin typeface="Consolas"/>
                <a:ea typeface="Tahoma"/>
                <a:cs typeface="Consolas" pitchFamily="49" charset="0"/>
              </a:rPr>
              <a:t>0</a:t>
            </a:r>
            <a:r>
              <a:rPr lang="en-US" sz="1200" kern="0" dirty="0">
                <a:latin typeface="Consolas"/>
                <a:ea typeface="Tahoma"/>
                <a:cs typeface="Consolas" pitchFamily="49" charset="0"/>
              </a:rPr>
              <a:t>;</a:t>
            </a:r>
          </a:p>
          <a:p>
            <a:pPr>
              <a:defRPr/>
            </a:pPr>
            <a:r>
              <a:rPr lang="en-US" sz="1200" kern="0" dirty="0">
                <a:solidFill>
                  <a:sysClr val="windowText" lastClr="000000"/>
                </a:solidFill>
                <a:latin typeface="Consolas" pitchFamily="49" charset="0"/>
                <a:ea typeface="Tahoma" pitchFamily="34" charset="0"/>
                <a:cs typeface="Consolas" pitchFamily="49" charset="0"/>
              </a:rPr>
              <a:t>    </a:t>
            </a:r>
            <a:r>
              <a:rPr lang="en-US" sz="1200" kern="0" dirty="0">
                <a:solidFill>
                  <a:srgbClr val="E78A2D"/>
                </a:solidFill>
                <a:latin typeface="Consolas" pitchFamily="49" charset="0"/>
                <a:ea typeface="Tahoma" pitchFamily="34" charset="0"/>
                <a:cs typeface="Consolas" pitchFamily="49" charset="0"/>
              </a:rPr>
              <a:t>//loop over all elements in the stencil</a:t>
            </a:r>
            <a:endParaRPr lang="en-US" sz="1200" kern="0" dirty="0">
              <a:solidFill>
                <a:sysClr val="windowText" lastClr="000000"/>
              </a:solidFill>
              <a:latin typeface="Consolas" pitchFamily="49" charset="0"/>
              <a:ea typeface="Tahoma" pitchFamily="34" charset="0"/>
              <a:cs typeface="Consolas" pitchFamily="49" charset="0"/>
            </a:endParaRPr>
          </a:p>
          <a:p>
            <a:pPr>
              <a:defRPr/>
            </a:pPr>
            <a:r>
              <a:rPr lang="en-US" sz="1200" kern="0" dirty="0">
                <a:latin typeface="Consolas"/>
                <a:ea typeface="Tahoma"/>
                <a:cs typeface="Consolas" pitchFamily="49" charset="0"/>
              </a:rPr>
              <a:t>    </a:t>
            </a:r>
            <a:r>
              <a:rPr lang="en-US" sz="1200" kern="0" dirty="0">
                <a:solidFill>
                  <a:srgbClr val="0070C0"/>
                </a:solidFill>
                <a:latin typeface="Consolas"/>
                <a:ea typeface="Tahoma"/>
                <a:cs typeface="Consolas" pitchFamily="49" charset="0"/>
              </a:rPr>
              <a:t>for </a:t>
            </a:r>
            <a:r>
              <a:rPr lang="en-US" sz="1200" kern="0" dirty="0">
                <a:latin typeface="Consolas"/>
                <a:ea typeface="Tahoma"/>
                <a:cs typeface="Consolas" pitchFamily="49" charset="0"/>
              </a:rPr>
              <a:t>(</a:t>
            </a:r>
            <a:r>
              <a:rPr lang="en-US" sz="1200" kern="0" dirty="0">
                <a:solidFill>
                  <a:srgbClr val="0070C0"/>
                </a:solidFill>
                <a:latin typeface="Consolas"/>
                <a:ea typeface="Tahoma"/>
                <a:cs typeface="Consolas" pitchFamily="49" charset="0"/>
              </a:rPr>
              <a:t>int </a:t>
            </a:r>
            <a:r>
              <a:rPr lang="en-US" sz="1200" kern="0" dirty="0">
                <a:latin typeface="Consolas"/>
                <a:ea typeface="Tahoma"/>
                <a:cs typeface="Consolas" pitchFamily="49" charset="0"/>
              </a:rPr>
              <a:t>j = -RADIUS; j &lt;= RADIUS; j++) {</a:t>
            </a:r>
          </a:p>
          <a:p>
            <a:pPr>
              <a:defRPr/>
            </a:pPr>
            <a:r>
              <a:rPr lang="en-US" sz="1200" kern="0" dirty="0">
                <a:solidFill>
                  <a:sysClr val="windowText" lastClr="000000"/>
                </a:solidFill>
                <a:latin typeface="Consolas" pitchFamily="49" charset="0"/>
                <a:ea typeface="Tahoma" pitchFamily="34" charset="0"/>
                <a:cs typeface="Consolas" pitchFamily="49" charset="0"/>
              </a:rPr>
              <a:t>      out[i] += weights[j + RADIUS] * in[i + j];</a:t>
            </a:r>
          </a:p>
          <a:p>
            <a:pPr>
              <a:defRPr/>
            </a:pPr>
            <a:r>
              <a:rPr lang="en-US" sz="1200" kern="0" dirty="0">
                <a:solidFill>
                  <a:sysClr val="windowText" lastClr="000000"/>
                </a:solidFill>
                <a:latin typeface="Consolas" pitchFamily="49" charset="0"/>
                <a:ea typeface="Tahoma" pitchFamily="34" charset="0"/>
                <a:cs typeface="Consolas" pitchFamily="49" charset="0"/>
              </a:rPr>
              <a:t>    }</a:t>
            </a:r>
          </a:p>
          <a:p>
            <a:pPr>
              <a:defRPr/>
            </a:pPr>
            <a:r>
              <a:rPr lang="en-US" sz="1200" kern="0" dirty="0">
                <a:latin typeface="Consolas"/>
                <a:ea typeface="Tahoma"/>
                <a:cs typeface="Consolas" pitchFamily="49" charset="0"/>
              </a:rPr>
              <a:t>    out[i] = out[i] / (</a:t>
            </a:r>
            <a:r>
              <a:rPr lang="en-US" sz="1200" kern="0" dirty="0">
                <a:solidFill>
                  <a:srgbClr val="7030A0"/>
                </a:solidFill>
                <a:latin typeface="Consolas"/>
                <a:ea typeface="Tahoma"/>
                <a:cs typeface="Consolas" pitchFamily="49" charset="0"/>
              </a:rPr>
              <a:t>2</a:t>
            </a:r>
            <a:r>
              <a:rPr lang="en-US" sz="1200" kern="0" dirty="0">
                <a:latin typeface="Consolas"/>
                <a:ea typeface="Tahoma"/>
                <a:cs typeface="Consolas" pitchFamily="49" charset="0"/>
              </a:rPr>
              <a:t> * RADIUS + </a:t>
            </a:r>
            <a:r>
              <a:rPr lang="en-US" sz="1200" kern="0" dirty="0">
                <a:solidFill>
                  <a:srgbClr val="7030A0"/>
                </a:solidFill>
                <a:latin typeface="Consolas"/>
                <a:ea typeface="Tahoma"/>
                <a:cs typeface="Consolas" pitchFamily="49" charset="0"/>
              </a:rPr>
              <a:t>1</a:t>
            </a:r>
            <a:r>
              <a:rPr lang="en-US" sz="1200" kern="0" dirty="0">
                <a:latin typeface="Consolas"/>
                <a:ea typeface="Tahoma"/>
                <a:cs typeface="Consolas" pitchFamily="49" charset="0"/>
              </a:rPr>
              <a:t>);</a:t>
            </a:r>
          </a:p>
          <a:p>
            <a:pPr>
              <a:defRPr/>
            </a:pPr>
            <a:r>
              <a:rPr lang="en-US" sz="1200" kern="0" dirty="0">
                <a:solidFill>
                  <a:sysClr val="windowText" lastClr="000000"/>
                </a:solidFill>
                <a:latin typeface="Consolas" pitchFamily="49" charset="0"/>
                <a:ea typeface="Tahoma" pitchFamily="34" charset="0"/>
                <a:cs typeface="Consolas" pitchFamily="49" charset="0"/>
              </a:rPr>
              <a:t>  }</a:t>
            </a:r>
          </a:p>
          <a:p>
            <a:pPr>
              <a:defRPr/>
            </a:pPr>
            <a:r>
              <a:rPr lang="en-US" sz="1200" kern="0" dirty="0">
                <a:solidFill>
                  <a:sysClr val="windowText" lastClr="000000"/>
                </a:solidFill>
                <a:latin typeface="Consolas" pitchFamily="49" charset="0"/>
                <a:ea typeface="Tahoma" pitchFamily="34" charset="0"/>
                <a:cs typeface="Consolas" pitchFamily="49" charset="0"/>
              </a:rPr>
              <a:t>}</a:t>
            </a:r>
          </a:p>
        </p:txBody>
      </p:sp>
    </p:spTree>
    <p:extLst>
      <p:ext uri="{BB962C8B-B14F-4D97-AF65-F5344CB8AC3E}">
        <p14:creationId xmlns:p14="http://schemas.microsoft.com/office/powerpoint/2010/main" val="45328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p:cNvPicPr>
            <a:picLocks noChangeAspect="1"/>
          </p:cNvPicPr>
          <p:nvPr/>
        </p:nvPicPr>
        <p:blipFill>
          <a:blip r:embed="rId3" cstate="print"/>
          <a:srcRect/>
          <a:stretch>
            <a:fillRect/>
          </a:stretch>
        </p:blipFill>
        <p:spPr bwMode="auto">
          <a:xfrm>
            <a:off x="1524000" y="1463676"/>
            <a:ext cx="9105900" cy="5089525"/>
          </a:xfrm>
          <a:prstGeom prst="rect">
            <a:avLst/>
          </a:prstGeom>
          <a:noFill/>
          <a:ln w="9525">
            <a:noFill/>
            <a:miter lim="800000"/>
            <a:headEnd/>
            <a:tailEnd/>
          </a:ln>
        </p:spPr>
      </p:pic>
      <p:sp>
        <p:nvSpPr>
          <p:cNvPr id="34818" name="Title 1"/>
          <p:cNvSpPr>
            <a:spLocks noGrp="1"/>
          </p:cNvSpPr>
          <p:nvPr>
            <p:ph type="title"/>
          </p:nvPr>
        </p:nvSpPr>
        <p:spPr/>
        <p:txBody>
          <a:bodyPr/>
          <a:lstStyle/>
          <a:p>
            <a:r>
              <a:rPr lang="en-US" dirty="0"/>
              <a:t>NVIDIA Visual Profiler</a:t>
            </a:r>
          </a:p>
        </p:txBody>
      </p:sp>
      <p:sp>
        <p:nvSpPr>
          <p:cNvPr id="3" name="Slide Number Placeholder 2"/>
          <p:cNvSpPr>
            <a:spLocks noGrp="1"/>
          </p:cNvSpPr>
          <p:nvPr>
            <p:ph type="sldNum" sz="quarter" idx="12"/>
          </p:nvPr>
        </p:nvSpPr>
        <p:spPr>
          <a:prstGeom prst="rect">
            <a:avLst/>
          </a:prstGeom>
        </p:spPr>
        <p:txBody>
          <a:bodyPr/>
          <a:lstStyle/>
          <a:p>
            <a:pPr>
              <a:defRPr/>
            </a:pPr>
            <a:fld id="{1E1CD414-73BF-4BD5-92AC-1C4E222807BA}" type="slidenum">
              <a:rPr lang="en-US"/>
              <a:pPr>
                <a:defRPr/>
              </a:pPr>
              <a:t>17</a:t>
            </a:fld>
            <a:endParaRPr lang="en-US"/>
          </a:p>
        </p:txBody>
      </p:sp>
      <p:sp>
        <p:nvSpPr>
          <p:cNvPr id="4" name="Oval Callout 3"/>
          <p:cNvSpPr/>
          <p:nvPr/>
        </p:nvSpPr>
        <p:spPr>
          <a:xfrm>
            <a:off x="5562600" y="1371601"/>
            <a:ext cx="2235198" cy="907039"/>
          </a:xfrm>
          <a:prstGeom prst="wedgeEllipseCallout">
            <a:avLst>
              <a:gd name="adj1" fmla="val -56267"/>
              <a:gd name="adj2" fmla="val 127230"/>
            </a:avLst>
          </a:prstGeom>
          <a:gradFill flip="none" rotWithShape="1">
            <a:gsLst>
              <a:gs pos="0">
                <a:schemeClr val="tx2">
                  <a:lumMod val="75000"/>
                </a:schemeClr>
              </a:gs>
              <a:gs pos="100000">
                <a:schemeClr val="tx2">
                  <a:lumMod val="60000"/>
                  <a:lumOff val="4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b="1" dirty="0">
                <a:solidFill>
                  <a:schemeClr val="bg1"/>
                </a:solidFill>
              </a:rPr>
              <a:t>CUDA API activity on CPU</a:t>
            </a:r>
          </a:p>
        </p:txBody>
      </p:sp>
      <p:sp>
        <p:nvSpPr>
          <p:cNvPr id="6" name="Oval Callout 5"/>
          <p:cNvSpPr/>
          <p:nvPr/>
        </p:nvSpPr>
        <p:spPr>
          <a:xfrm>
            <a:off x="6400800" y="3962401"/>
            <a:ext cx="2209800" cy="907039"/>
          </a:xfrm>
          <a:prstGeom prst="wedgeEllipseCallout">
            <a:avLst>
              <a:gd name="adj1" fmla="val -91548"/>
              <a:gd name="adj2" fmla="val -320"/>
            </a:avLst>
          </a:prstGeom>
          <a:gradFill flip="none" rotWithShape="1">
            <a:gsLst>
              <a:gs pos="0">
                <a:schemeClr val="tx2">
                  <a:lumMod val="75000"/>
                </a:schemeClr>
              </a:gs>
              <a:gs pos="100000">
                <a:schemeClr val="tx2">
                  <a:lumMod val="60000"/>
                  <a:lumOff val="4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b="1" dirty="0" err="1">
                <a:solidFill>
                  <a:schemeClr val="bg1"/>
                </a:solidFill>
              </a:rPr>
              <a:t>Memcpy</a:t>
            </a:r>
            <a:r>
              <a:rPr lang="en-US" sz="1600" b="1" dirty="0">
                <a:solidFill>
                  <a:schemeClr val="bg1"/>
                </a:solidFill>
              </a:rPr>
              <a:t> and kernel activity on GPU</a:t>
            </a:r>
          </a:p>
        </p:txBody>
      </p:sp>
      <p:sp>
        <p:nvSpPr>
          <p:cNvPr id="8" name="Rectangle 7"/>
          <p:cNvSpPr/>
          <p:nvPr/>
        </p:nvSpPr>
        <p:spPr>
          <a:xfrm>
            <a:off x="1600201" y="6531605"/>
            <a:ext cx="1128835" cy="230832"/>
          </a:xfrm>
          <a:prstGeom prst="rect">
            <a:avLst/>
          </a:prstGeom>
        </p:spPr>
        <p:txBody>
          <a:bodyPr wrap="none">
            <a:spAutoFit/>
          </a:bodyPr>
          <a:lstStyle/>
          <a:p>
            <a:r>
              <a:rPr lang="en-US" sz="900" dirty="0">
                <a:latin typeface="+mj-lt"/>
              </a:rPr>
              <a:t>NVIDIA [S. Satoor]</a:t>
            </a:r>
            <a:r>
              <a:rPr lang="en-US" sz="900" dirty="0">
                <a:latin typeface="+mj-lt"/>
                <a:cs typeface="Calibri"/>
              </a:rPr>
              <a:t>→</a:t>
            </a:r>
            <a:endParaRPr lang="en-US" sz="900" dirty="0">
              <a:latin typeface="+mj-lt"/>
            </a:endParaRPr>
          </a:p>
        </p:txBody>
      </p:sp>
      <p:sp>
        <p:nvSpPr>
          <p:cNvPr id="2" name="Left Brace 1"/>
          <p:cNvSpPr/>
          <p:nvPr/>
        </p:nvSpPr>
        <p:spPr>
          <a:xfrm>
            <a:off x="1202267" y="3441700"/>
            <a:ext cx="241300" cy="13843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p:cNvSpPr/>
          <p:nvPr/>
        </p:nvSpPr>
        <p:spPr>
          <a:xfrm rot="16200000">
            <a:off x="-232595" y="3685272"/>
            <a:ext cx="2142959" cy="646331"/>
          </a:xfrm>
          <a:prstGeom prst="rect">
            <a:avLst/>
          </a:prstGeom>
        </p:spPr>
        <p:txBody>
          <a:bodyPr wrap="none">
            <a:spAutoFit/>
          </a:bodyPr>
          <a:lstStyle/>
          <a:p>
            <a:r>
              <a:rPr lang="en-US" dirty="0"/>
              <a:t>The interesting part, </a:t>
            </a:r>
            <a:br>
              <a:rPr lang="en-US" dirty="0"/>
            </a:br>
            <a:r>
              <a:rPr lang="en-US" dirty="0"/>
              <a:t>done on the GPU</a:t>
            </a:r>
          </a:p>
        </p:txBody>
      </p:sp>
    </p:spTree>
    <p:extLst>
      <p:ext uri="{BB962C8B-B14F-4D97-AF65-F5344CB8AC3E}">
        <p14:creationId xmlns:p14="http://schemas.microsoft.com/office/powerpoint/2010/main" val="223259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z="3200" dirty="0"/>
              <a:t>Quiz: Why is </a:t>
            </a:r>
            <a:r>
              <a:rPr lang="en-US" sz="3200" b="1" u="sng" dirty="0">
                <a:solidFill>
                  <a:schemeClr val="bg1"/>
                </a:solidFill>
              </a:rPr>
              <a:t>CPU</a:t>
            </a:r>
            <a:r>
              <a:rPr lang="en-US" sz="3200" b="1" dirty="0">
                <a:solidFill>
                  <a:schemeClr val="bg1"/>
                </a:solidFill>
              </a:rPr>
              <a:t> thread</a:t>
            </a:r>
            <a:r>
              <a:rPr lang="en-US" sz="3200" dirty="0">
                <a:solidFill>
                  <a:schemeClr val="bg1"/>
                </a:solidFill>
              </a:rPr>
              <a:t> </a:t>
            </a:r>
            <a:r>
              <a:rPr lang="en-US" sz="3200" dirty="0"/>
              <a:t>shown with two contiguous </a:t>
            </a:r>
            <a:r>
              <a:rPr lang="en-US" sz="3200" dirty="0" err="1">
                <a:latin typeface="Consolas" panose="020B0609020204030204" pitchFamily="49" charset="0"/>
              </a:rPr>
              <a:t>cudaMemcpy</a:t>
            </a:r>
            <a:r>
              <a:rPr lang="en-US" sz="3200" dirty="0"/>
              <a:t>?</a:t>
            </a:r>
          </a:p>
        </p:txBody>
      </p:sp>
      <p:sp>
        <p:nvSpPr>
          <p:cNvPr id="8" name="Slide Number Placeholder 7"/>
          <p:cNvSpPr>
            <a:spLocks noGrp="1"/>
          </p:cNvSpPr>
          <p:nvPr>
            <p:ph type="sldNum" sz="quarter" idx="12"/>
          </p:nvPr>
        </p:nvSpPr>
        <p:spPr>
          <a:prstGeom prst="rect">
            <a:avLst/>
          </a:prstGeom>
        </p:spPr>
        <p:txBody>
          <a:bodyPr/>
          <a:lstStyle/>
          <a:p>
            <a:pPr>
              <a:defRPr/>
            </a:pPr>
            <a:fld id="{D45BD5E9-B2AF-4CED-8270-E769573F1070}" type="slidenum">
              <a:rPr lang="en-US"/>
              <a:pPr>
                <a:defRPr/>
              </a:pPr>
              <a:t>18</a:t>
            </a:fld>
            <a:endParaRPr lang="en-US"/>
          </a:p>
        </p:txBody>
      </p:sp>
      <p:pic>
        <p:nvPicPr>
          <p:cNvPr id="6" name="Picture 2"/>
          <p:cNvPicPr>
            <a:picLocks noChangeAspect="1"/>
          </p:cNvPicPr>
          <p:nvPr/>
        </p:nvPicPr>
        <p:blipFill>
          <a:blip r:embed="rId3" cstate="print"/>
          <a:srcRect t="17941" b="31384"/>
          <a:stretch>
            <a:fillRect/>
          </a:stretch>
        </p:blipFill>
        <p:spPr bwMode="auto">
          <a:xfrm>
            <a:off x="1748303" y="2418559"/>
            <a:ext cx="9017127" cy="2644214"/>
          </a:xfrm>
          <a:prstGeom prst="rect">
            <a:avLst/>
          </a:prstGeom>
          <a:noFill/>
          <a:ln w="9525">
            <a:noFill/>
            <a:miter lim="800000"/>
            <a:headEnd/>
            <a:tailEnd/>
          </a:ln>
        </p:spPr>
      </p:pic>
      <p:sp>
        <p:nvSpPr>
          <p:cNvPr id="2" name="Rectangle 1"/>
          <p:cNvSpPr/>
          <p:nvPr/>
        </p:nvSpPr>
        <p:spPr>
          <a:xfrm>
            <a:off x="4804844" y="1834634"/>
            <a:ext cx="3342262" cy="369332"/>
          </a:xfrm>
          <a:prstGeom prst="rect">
            <a:avLst/>
          </a:prstGeom>
        </p:spPr>
        <p:txBody>
          <a:bodyPr wrap="none">
            <a:spAutoFit/>
          </a:bodyPr>
          <a:lstStyle/>
          <a:p>
            <a:r>
              <a:rPr lang="en-US" dirty="0"/>
              <a:t>Why contiguous on the CPU side?</a:t>
            </a:r>
          </a:p>
        </p:txBody>
      </p:sp>
      <p:sp>
        <p:nvSpPr>
          <p:cNvPr id="3" name="Down Arrow 2"/>
          <p:cNvSpPr/>
          <p:nvPr/>
        </p:nvSpPr>
        <p:spPr>
          <a:xfrm>
            <a:off x="4864100" y="2298700"/>
            <a:ext cx="283633" cy="7323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187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z="3200" dirty="0"/>
              <a:t>Detecting Low Memory Throughput</a:t>
            </a:r>
          </a:p>
        </p:txBody>
      </p:sp>
      <p:sp>
        <p:nvSpPr>
          <p:cNvPr id="8" name="Slide Number Placeholder 7"/>
          <p:cNvSpPr>
            <a:spLocks noGrp="1"/>
          </p:cNvSpPr>
          <p:nvPr>
            <p:ph type="sldNum" sz="quarter" idx="12"/>
          </p:nvPr>
        </p:nvSpPr>
        <p:spPr>
          <a:prstGeom prst="rect">
            <a:avLst/>
          </a:prstGeom>
        </p:spPr>
        <p:txBody>
          <a:bodyPr/>
          <a:lstStyle/>
          <a:p>
            <a:pPr>
              <a:defRPr/>
            </a:pPr>
            <a:fld id="{D45BD5E9-B2AF-4CED-8270-E769573F1070}" type="slidenum">
              <a:rPr lang="en-US"/>
              <a:pPr>
                <a:defRPr/>
              </a:pPr>
              <a:t>19</a:t>
            </a:fld>
            <a:endParaRPr lang="en-US"/>
          </a:p>
        </p:txBody>
      </p:sp>
      <p:sp>
        <p:nvSpPr>
          <p:cNvPr id="36868" name="Content Placeholder 2"/>
          <p:cNvSpPr>
            <a:spLocks noGrp="1"/>
          </p:cNvSpPr>
          <p:nvPr>
            <p:ph idx="4294967295"/>
          </p:nvPr>
        </p:nvSpPr>
        <p:spPr>
          <a:xfrm>
            <a:off x="1636661" y="3983415"/>
            <a:ext cx="8369300" cy="2133600"/>
          </a:xfrm>
        </p:spPr>
        <p:txBody>
          <a:bodyPr/>
          <a:lstStyle/>
          <a:p>
            <a:pPr eaLnBrk="1" hangingPunct="1"/>
            <a:r>
              <a:rPr lang="en-US" dirty="0"/>
              <a:t>Spent majority of time in data transfer</a:t>
            </a:r>
          </a:p>
          <a:p>
            <a:pPr lvl="1" eaLnBrk="1" hangingPunct="1"/>
            <a:r>
              <a:rPr lang="en-US" dirty="0"/>
              <a:t>Often can be overlapped with preceding or following computation</a:t>
            </a:r>
          </a:p>
          <a:p>
            <a:pPr eaLnBrk="1" hangingPunct="1"/>
            <a:endParaRPr lang="en-US" dirty="0"/>
          </a:p>
          <a:p>
            <a:pPr eaLnBrk="1" hangingPunct="1"/>
            <a:r>
              <a:rPr lang="en-US" dirty="0"/>
              <a:t>From timeline can see that throughput is low</a:t>
            </a:r>
          </a:p>
          <a:p>
            <a:pPr lvl="1" eaLnBrk="1" hangingPunct="1"/>
            <a:r>
              <a:rPr lang="en-US" dirty="0" err="1"/>
              <a:t>PCIe</a:t>
            </a:r>
            <a:r>
              <a:rPr lang="en-US" dirty="0"/>
              <a:t> x16 can sustain significantly more than this</a:t>
            </a:r>
          </a:p>
        </p:txBody>
      </p:sp>
      <p:pic>
        <p:nvPicPr>
          <p:cNvPr id="6" name="Picture 2"/>
          <p:cNvPicPr>
            <a:picLocks noChangeAspect="1"/>
          </p:cNvPicPr>
          <p:nvPr/>
        </p:nvPicPr>
        <p:blipFill>
          <a:blip r:embed="rId3" cstate="print"/>
          <a:srcRect t="17941" b="31384"/>
          <a:stretch>
            <a:fillRect/>
          </a:stretch>
        </p:blipFill>
        <p:spPr bwMode="auto">
          <a:xfrm>
            <a:off x="1587436" y="924611"/>
            <a:ext cx="9017127" cy="2644214"/>
          </a:xfrm>
          <a:prstGeom prst="rect">
            <a:avLst/>
          </a:prstGeom>
          <a:noFill/>
          <a:ln w="9525">
            <a:noFill/>
            <a:miter lim="800000"/>
            <a:headEnd/>
            <a:tailEnd/>
          </a:ln>
        </p:spPr>
      </p:pic>
      <p:sp>
        <p:nvSpPr>
          <p:cNvPr id="7" name="Rectangle 6"/>
          <p:cNvSpPr/>
          <p:nvPr/>
        </p:nvSpPr>
        <p:spPr>
          <a:xfrm>
            <a:off x="1600201" y="6531605"/>
            <a:ext cx="1128835" cy="230832"/>
          </a:xfrm>
          <a:prstGeom prst="rect">
            <a:avLst/>
          </a:prstGeom>
        </p:spPr>
        <p:txBody>
          <a:bodyPr wrap="none">
            <a:spAutoFit/>
          </a:bodyPr>
          <a:lstStyle/>
          <a:p>
            <a:r>
              <a:rPr lang="en-US" sz="900" dirty="0">
                <a:latin typeface="+mj-lt"/>
              </a:rPr>
              <a:t>NVIDIA [S. Satoor]</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97792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044FA-5E35-4997-8FE5-554F9757BD5B}"/>
              </a:ext>
            </a:extLst>
          </p:cNvPr>
          <p:cNvSpPr>
            <a:spLocks noGrp="1"/>
          </p:cNvSpPr>
          <p:nvPr>
            <p:ph type="title"/>
          </p:nvPr>
        </p:nvSpPr>
        <p:spPr/>
        <p:txBody>
          <a:bodyPr/>
          <a:lstStyle/>
          <a:p>
            <a:r>
              <a:rPr lang="en-US" dirty="0"/>
              <a:t>Cartoon of the day</a:t>
            </a:r>
          </a:p>
        </p:txBody>
      </p:sp>
      <p:sp>
        <p:nvSpPr>
          <p:cNvPr id="4" name="Slide Number Placeholder 3">
            <a:extLst>
              <a:ext uri="{FF2B5EF4-FFF2-40B4-BE49-F238E27FC236}">
                <a16:creationId xmlns:a16="http://schemas.microsoft.com/office/drawing/2014/main" id="{29ED9437-1E8C-4AA7-BF46-FBD7826E6034}"/>
              </a:ext>
            </a:extLst>
          </p:cNvPr>
          <p:cNvSpPr>
            <a:spLocks noGrp="1"/>
          </p:cNvSpPr>
          <p:nvPr>
            <p:ph type="sldNum" sz="quarter" idx="12"/>
          </p:nvPr>
        </p:nvSpPr>
        <p:spPr/>
        <p:txBody>
          <a:bodyPr/>
          <a:lstStyle/>
          <a:p>
            <a:fld id="{67D2203D-769A-4D5A-AE4C-EA73FDE6A130}" type="slidenum">
              <a:rPr lang="en-US" smtClean="0"/>
              <a:t>2</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C47A252-84B0-43DA-B446-C5F4E90FB016}"/>
                  </a:ext>
                </a:extLst>
              </p:cNvPr>
              <p:cNvSpPr txBox="1"/>
              <p:nvPr/>
            </p:nvSpPr>
            <p:spPr>
              <a:xfrm>
                <a:off x="156183" y="6590759"/>
                <a:ext cx="884596" cy="200055"/>
              </a:xfrm>
              <a:prstGeom prst="rect">
                <a:avLst/>
              </a:prstGeom>
              <a:noFill/>
            </p:spPr>
            <p:txBody>
              <a:bodyPr wrap="square">
                <a:spAutoFit/>
              </a:bodyPr>
              <a:lstStyle/>
              <a:p>
                <a:r>
                  <a:rPr lang="en-US" sz="700" dirty="0"/>
                  <a:t>[Lila Ash]</a:t>
                </a:r>
                <a14:m>
                  <m:oMath xmlns:m="http://schemas.openxmlformats.org/officeDocument/2006/math">
                    <m:r>
                      <a:rPr lang="en-US" sz="700" b="0" i="1" smtClean="0">
                        <a:latin typeface="Cambria Math" panose="02040503050406030204" pitchFamily="18" charset="0"/>
                      </a:rPr>
                      <m:t>→</m:t>
                    </m:r>
                  </m:oMath>
                </a14:m>
                <a:endParaRPr lang="en-US" sz="300" dirty="0"/>
              </a:p>
            </p:txBody>
          </p:sp>
        </mc:Choice>
        <mc:Fallback xmlns="">
          <p:sp>
            <p:nvSpPr>
              <p:cNvPr id="9" name="TextBox 8">
                <a:extLst>
                  <a:ext uri="{FF2B5EF4-FFF2-40B4-BE49-F238E27FC236}">
                    <a16:creationId xmlns:a16="http://schemas.microsoft.com/office/drawing/2014/main" id="{6C47A252-84B0-43DA-B446-C5F4E90FB016}"/>
                  </a:ext>
                </a:extLst>
              </p:cNvPr>
              <p:cNvSpPr txBox="1">
                <a:spLocks noRot="1" noChangeAspect="1" noMove="1" noResize="1" noEditPoints="1" noAdjustHandles="1" noChangeArrowheads="1" noChangeShapeType="1" noTextEdit="1"/>
              </p:cNvSpPr>
              <p:nvPr/>
            </p:nvSpPr>
            <p:spPr>
              <a:xfrm>
                <a:off x="156183" y="6590759"/>
                <a:ext cx="884596" cy="200055"/>
              </a:xfrm>
              <a:prstGeom prst="rect">
                <a:avLst/>
              </a:prstGeom>
              <a:blipFill>
                <a:blip r:embed="rId2"/>
                <a:stretch>
                  <a:fillRect b="-6061"/>
                </a:stretch>
              </a:blipFill>
            </p:spPr>
            <p:txBody>
              <a:bodyPr/>
              <a:lstStyle/>
              <a:p>
                <a:r>
                  <a:rPr lang="en-US">
                    <a:noFill/>
                  </a:rPr>
                  <a:t> </a:t>
                </a:r>
              </a:p>
            </p:txBody>
          </p:sp>
        </mc:Fallback>
      </mc:AlternateContent>
      <p:pic>
        <p:nvPicPr>
          <p:cNvPr id="5" name="Picture 4" descr="Diagram&#10;&#10;Description automatically generated">
            <a:extLst>
              <a:ext uri="{FF2B5EF4-FFF2-40B4-BE49-F238E27FC236}">
                <a16:creationId xmlns:a16="http://schemas.microsoft.com/office/drawing/2014/main" id="{FB28ED8D-FA5A-436A-9367-326D5EA8FA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6900" y="960528"/>
            <a:ext cx="5486400" cy="5486400"/>
          </a:xfrm>
          <a:prstGeom prst="rect">
            <a:avLst/>
          </a:prstGeom>
        </p:spPr>
      </p:pic>
    </p:spTree>
    <p:extLst>
      <p:ext uri="{BB962C8B-B14F-4D97-AF65-F5344CB8AC3E}">
        <p14:creationId xmlns:p14="http://schemas.microsoft.com/office/powerpoint/2010/main" val="1167312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Visual Profiler Analysis</a:t>
            </a:r>
          </a:p>
        </p:txBody>
      </p:sp>
      <p:sp>
        <p:nvSpPr>
          <p:cNvPr id="4" name="Slide Number Placeholder 3"/>
          <p:cNvSpPr>
            <a:spLocks noGrp="1"/>
          </p:cNvSpPr>
          <p:nvPr>
            <p:ph type="sldNum" sz="quarter" idx="12"/>
          </p:nvPr>
        </p:nvSpPr>
        <p:spPr>
          <a:prstGeom prst="rect">
            <a:avLst/>
          </a:prstGeom>
        </p:spPr>
        <p:txBody>
          <a:bodyPr/>
          <a:lstStyle/>
          <a:p>
            <a:pPr>
              <a:defRPr/>
            </a:pPr>
            <a:fld id="{C4D9BB02-BF43-4B73-9CAA-E0A6E75A55A0}" type="slidenum">
              <a:rPr lang="en-US"/>
              <a:pPr>
                <a:defRPr/>
              </a:pPr>
              <a:t>20</a:t>
            </a:fld>
            <a:endParaRPr lang="en-US"/>
          </a:p>
        </p:txBody>
      </p:sp>
      <p:sp>
        <p:nvSpPr>
          <p:cNvPr id="37891" name="Content Placeholder 2"/>
          <p:cNvSpPr>
            <a:spLocks noGrp="1"/>
          </p:cNvSpPr>
          <p:nvPr>
            <p:ph idx="4294967295"/>
          </p:nvPr>
        </p:nvSpPr>
        <p:spPr>
          <a:xfrm>
            <a:off x="867266" y="1949777"/>
            <a:ext cx="8839200" cy="3919538"/>
          </a:xfrm>
        </p:spPr>
        <p:txBody>
          <a:bodyPr/>
          <a:lstStyle/>
          <a:p>
            <a:r>
              <a:rPr lang="en-US" dirty="0"/>
              <a:t>How do we know when there is an optimization opportunity?</a:t>
            </a:r>
          </a:p>
          <a:p>
            <a:pPr lvl="1"/>
            <a:r>
              <a:rPr lang="en-US" dirty="0"/>
              <a:t>Timeline visualization seems to indicate an opportunity</a:t>
            </a:r>
          </a:p>
          <a:p>
            <a:pPr lvl="1"/>
            <a:r>
              <a:rPr lang="en-US" dirty="0"/>
              <a:t>Documentation gives guidance and strategies for tuning</a:t>
            </a:r>
          </a:p>
          <a:p>
            <a:pPr lvl="2"/>
            <a:r>
              <a:rPr lang="en-US" dirty="0"/>
              <a:t>CUDA Best Practices Guide</a:t>
            </a:r>
          </a:p>
          <a:p>
            <a:pPr lvl="2"/>
            <a:r>
              <a:rPr lang="en-US" dirty="0"/>
              <a:t>CUDA Programming Guide</a:t>
            </a:r>
          </a:p>
          <a:p>
            <a:pPr lvl="2"/>
            <a:endParaRPr lang="en-US" dirty="0"/>
          </a:p>
          <a:p>
            <a:r>
              <a:rPr lang="en-US" dirty="0"/>
              <a:t>Visual Profiler analyzes your application</a:t>
            </a:r>
          </a:p>
          <a:p>
            <a:pPr lvl="1"/>
            <a:r>
              <a:rPr lang="en-US" dirty="0"/>
              <a:t>Uses timeline and other collected information</a:t>
            </a:r>
          </a:p>
          <a:p>
            <a:pPr lvl="1"/>
            <a:r>
              <a:rPr lang="en-US" dirty="0"/>
              <a:t>Highlights specific guidance from Best Practices</a:t>
            </a:r>
          </a:p>
          <a:p>
            <a:pPr lvl="1"/>
            <a:r>
              <a:rPr lang="en-US" dirty="0"/>
              <a:t>Like having a customized Best Practices Guide for your application</a:t>
            </a:r>
          </a:p>
        </p:txBody>
      </p:sp>
      <p:sp>
        <p:nvSpPr>
          <p:cNvPr id="5" name="Rectangle 4"/>
          <p:cNvSpPr/>
          <p:nvPr/>
        </p:nvSpPr>
        <p:spPr>
          <a:xfrm>
            <a:off x="1600201" y="6531605"/>
            <a:ext cx="1128835" cy="230832"/>
          </a:xfrm>
          <a:prstGeom prst="rect">
            <a:avLst/>
          </a:prstGeom>
        </p:spPr>
        <p:txBody>
          <a:bodyPr wrap="none">
            <a:spAutoFit/>
          </a:bodyPr>
          <a:lstStyle/>
          <a:p>
            <a:r>
              <a:rPr lang="en-US" sz="900" dirty="0">
                <a:latin typeface="+mj-lt"/>
              </a:rPr>
              <a:t>NVIDIA [S. Satoor]</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1566305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Visual Profiler Analysis</a:t>
            </a:r>
          </a:p>
        </p:txBody>
      </p:sp>
      <p:sp>
        <p:nvSpPr>
          <p:cNvPr id="7" name="Slide Number Placeholder 6"/>
          <p:cNvSpPr>
            <a:spLocks noGrp="1"/>
          </p:cNvSpPr>
          <p:nvPr>
            <p:ph type="sldNum" sz="quarter" idx="12"/>
          </p:nvPr>
        </p:nvSpPr>
        <p:spPr>
          <a:prstGeom prst="rect">
            <a:avLst/>
          </a:prstGeom>
        </p:spPr>
        <p:txBody>
          <a:bodyPr/>
          <a:lstStyle/>
          <a:p>
            <a:pPr>
              <a:defRPr/>
            </a:pPr>
            <a:fld id="{025114A0-402D-4FDE-A3EB-213FB70FF135}" type="slidenum">
              <a:rPr lang="en-US"/>
              <a:pPr>
                <a:defRPr/>
              </a:pPr>
              <a:t>21</a:t>
            </a:fld>
            <a:endParaRPr lang="en-US"/>
          </a:p>
        </p:txBody>
      </p:sp>
      <p:pic>
        <p:nvPicPr>
          <p:cNvPr id="8" name="Content Placeholder 3"/>
          <p:cNvPicPr>
            <a:picLocks noGrp="1" noChangeAspect="1"/>
          </p:cNvPicPr>
          <p:nvPr>
            <p:ph idx="4294967295"/>
          </p:nvPr>
        </p:nvPicPr>
        <p:blipFill>
          <a:blip r:embed="rId3" cstate="print"/>
          <a:srcRect/>
          <a:stretch>
            <a:fillRect/>
          </a:stretch>
        </p:blipFill>
        <p:spPr>
          <a:xfrm>
            <a:off x="1220772" y="1295400"/>
            <a:ext cx="8305800" cy="4806950"/>
          </a:xfrm>
        </p:spPr>
      </p:pic>
      <p:sp>
        <p:nvSpPr>
          <p:cNvPr id="5" name="Oval Callout 4"/>
          <p:cNvSpPr/>
          <p:nvPr/>
        </p:nvSpPr>
        <p:spPr>
          <a:xfrm>
            <a:off x="3582972" y="3351696"/>
            <a:ext cx="2133600" cy="991704"/>
          </a:xfrm>
          <a:prstGeom prst="wedgeEllipseCallout">
            <a:avLst>
              <a:gd name="adj1" fmla="val -17978"/>
              <a:gd name="adj2" fmla="val 124006"/>
            </a:avLst>
          </a:prstGeom>
          <a:gradFill flip="none" rotWithShape="1">
            <a:gsLst>
              <a:gs pos="0">
                <a:schemeClr val="tx2">
                  <a:lumMod val="75000"/>
                </a:schemeClr>
              </a:gs>
              <a:gs pos="100000">
                <a:schemeClr val="tx2">
                  <a:lumMod val="60000"/>
                  <a:lumOff val="4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b="1" dirty="0">
                <a:solidFill>
                  <a:schemeClr val="bg1"/>
                </a:solidFill>
              </a:rPr>
              <a:t>Several types of analysis are provided</a:t>
            </a:r>
          </a:p>
        </p:txBody>
      </p:sp>
      <p:sp>
        <p:nvSpPr>
          <p:cNvPr id="6" name="Oval Callout 5"/>
          <p:cNvSpPr/>
          <p:nvPr/>
        </p:nvSpPr>
        <p:spPr>
          <a:xfrm>
            <a:off x="8713774" y="3005667"/>
            <a:ext cx="2717798" cy="1245704"/>
          </a:xfrm>
          <a:prstGeom prst="wedgeEllipseCallout">
            <a:avLst>
              <a:gd name="adj1" fmla="val -44916"/>
              <a:gd name="adj2" fmla="val 134028"/>
            </a:avLst>
          </a:prstGeom>
          <a:gradFill flip="none" rotWithShape="1">
            <a:gsLst>
              <a:gs pos="0">
                <a:schemeClr val="tx2">
                  <a:lumMod val="75000"/>
                </a:schemeClr>
              </a:gs>
              <a:gs pos="100000">
                <a:schemeClr val="tx2">
                  <a:lumMod val="60000"/>
                  <a:lumOff val="4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b="1" dirty="0">
                <a:solidFill>
                  <a:schemeClr val="bg1"/>
                </a:solidFill>
              </a:rPr>
              <a:t>Analysis pointing out low </a:t>
            </a:r>
            <a:r>
              <a:rPr lang="en-US" sz="2000" b="1" dirty="0" err="1">
                <a:solidFill>
                  <a:schemeClr val="bg1"/>
                </a:solidFill>
                <a:latin typeface="Courier New" pitchFamily="49" charset="0"/>
                <a:cs typeface="Courier New" pitchFamily="49" charset="0"/>
              </a:rPr>
              <a:t>memcpy</a:t>
            </a:r>
            <a:r>
              <a:rPr lang="en-US" sz="1600" b="1" dirty="0">
                <a:solidFill>
                  <a:schemeClr val="bg1"/>
                </a:solidFill>
              </a:rPr>
              <a:t> throughput</a:t>
            </a:r>
          </a:p>
        </p:txBody>
      </p:sp>
      <p:sp>
        <p:nvSpPr>
          <p:cNvPr id="9" name="Rectangle 8"/>
          <p:cNvSpPr/>
          <p:nvPr/>
        </p:nvSpPr>
        <p:spPr>
          <a:xfrm>
            <a:off x="1600201" y="6531605"/>
            <a:ext cx="1128835" cy="230832"/>
          </a:xfrm>
          <a:prstGeom prst="rect">
            <a:avLst/>
          </a:prstGeom>
        </p:spPr>
        <p:txBody>
          <a:bodyPr wrap="none">
            <a:spAutoFit/>
          </a:bodyPr>
          <a:lstStyle/>
          <a:p>
            <a:r>
              <a:rPr lang="en-US" sz="900" dirty="0">
                <a:latin typeface="+mj-lt"/>
              </a:rPr>
              <a:t>NVIDIA [S. Satoor]</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988541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a:t>Online Optimization Help</a:t>
            </a:r>
          </a:p>
        </p:txBody>
      </p:sp>
      <p:sp>
        <p:nvSpPr>
          <p:cNvPr id="7" name="Slide Number Placeholder 6"/>
          <p:cNvSpPr>
            <a:spLocks noGrp="1"/>
          </p:cNvSpPr>
          <p:nvPr>
            <p:ph type="sldNum" sz="quarter" idx="12"/>
          </p:nvPr>
        </p:nvSpPr>
        <p:spPr>
          <a:prstGeom prst="rect">
            <a:avLst/>
          </a:prstGeom>
        </p:spPr>
        <p:txBody>
          <a:bodyPr/>
          <a:lstStyle/>
          <a:p>
            <a:pPr>
              <a:defRPr/>
            </a:pPr>
            <a:fld id="{7B857D7F-CAB1-4F9A-9C43-B35D6F49434B}" type="slidenum">
              <a:rPr lang="en-US"/>
              <a:pPr>
                <a:defRPr/>
              </a:pPr>
              <a:t>22</a:t>
            </a:fld>
            <a:endParaRPr lang="en-US"/>
          </a:p>
        </p:txBody>
      </p:sp>
      <p:pic>
        <p:nvPicPr>
          <p:cNvPr id="39939" name="Content Placeholder 3"/>
          <p:cNvPicPr>
            <a:picLocks noGrp="1" noChangeAspect="1"/>
          </p:cNvPicPr>
          <p:nvPr>
            <p:ph idx="4294967295"/>
          </p:nvPr>
        </p:nvPicPr>
        <p:blipFill>
          <a:blip r:embed="rId3" cstate="print"/>
          <a:srcRect/>
          <a:stretch>
            <a:fillRect/>
          </a:stretch>
        </p:blipFill>
        <p:spPr>
          <a:xfrm>
            <a:off x="2050325" y="1856032"/>
            <a:ext cx="8077200" cy="4445000"/>
          </a:xfrm>
        </p:spPr>
      </p:pic>
      <p:pic>
        <p:nvPicPr>
          <p:cNvPr id="39940" name="Picture 4"/>
          <p:cNvPicPr>
            <a:picLocks noChangeAspect="1"/>
          </p:cNvPicPr>
          <p:nvPr/>
        </p:nvPicPr>
        <p:blipFill>
          <a:blip r:embed="rId4" cstate="print"/>
          <a:srcRect/>
          <a:stretch>
            <a:fillRect/>
          </a:stretch>
        </p:blipFill>
        <p:spPr bwMode="auto">
          <a:xfrm>
            <a:off x="1524000" y="1143002"/>
            <a:ext cx="7886700" cy="539751"/>
          </a:xfrm>
          <a:prstGeom prst="rect">
            <a:avLst/>
          </a:prstGeom>
          <a:noFill/>
          <a:ln w="9525">
            <a:noFill/>
            <a:miter lim="800000"/>
            <a:headEnd/>
            <a:tailEnd/>
          </a:ln>
        </p:spPr>
      </p:pic>
      <p:sp>
        <p:nvSpPr>
          <p:cNvPr id="6" name="Oval Callout 5"/>
          <p:cNvSpPr/>
          <p:nvPr/>
        </p:nvSpPr>
        <p:spPr>
          <a:xfrm>
            <a:off x="8229600" y="2159000"/>
            <a:ext cx="2362200" cy="1245704"/>
          </a:xfrm>
          <a:prstGeom prst="wedgeEllipseCallout">
            <a:avLst>
              <a:gd name="adj1" fmla="val -14236"/>
              <a:gd name="adj2" fmla="val -95682"/>
            </a:avLst>
          </a:prstGeom>
          <a:gradFill flip="none" rotWithShape="1">
            <a:gsLst>
              <a:gs pos="0">
                <a:schemeClr val="tx2">
                  <a:lumMod val="75000"/>
                </a:schemeClr>
              </a:gs>
              <a:gs pos="100000">
                <a:schemeClr val="tx2">
                  <a:lumMod val="60000"/>
                  <a:lumOff val="4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b="1" dirty="0">
                <a:solidFill>
                  <a:schemeClr val="bg1"/>
                </a:solidFill>
              </a:rPr>
              <a:t>Each analysis has link to Best Practices documentation</a:t>
            </a:r>
          </a:p>
        </p:txBody>
      </p:sp>
      <p:sp>
        <p:nvSpPr>
          <p:cNvPr id="8" name="Rectangle 7"/>
          <p:cNvSpPr/>
          <p:nvPr/>
        </p:nvSpPr>
        <p:spPr>
          <a:xfrm>
            <a:off x="1600201" y="6531605"/>
            <a:ext cx="1128835" cy="230832"/>
          </a:xfrm>
          <a:prstGeom prst="rect">
            <a:avLst/>
          </a:prstGeom>
        </p:spPr>
        <p:txBody>
          <a:bodyPr wrap="none">
            <a:spAutoFit/>
          </a:bodyPr>
          <a:lstStyle/>
          <a:p>
            <a:r>
              <a:rPr lang="en-US" sz="900" dirty="0">
                <a:latin typeface="+mj-lt"/>
              </a:rPr>
              <a:t>NVIDIA [S. Satoor]</a:t>
            </a:r>
            <a:r>
              <a:rPr lang="en-US" sz="900" dirty="0">
                <a:latin typeface="+mj-lt"/>
                <a:cs typeface="Calibri"/>
              </a:rPr>
              <a:t>→</a:t>
            </a:r>
            <a:endParaRPr lang="en-US" sz="900" dirty="0">
              <a:latin typeface="+mj-lt"/>
            </a:endParaRPr>
          </a:p>
        </p:txBody>
      </p:sp>
      <p:sp>
        <p:nvSpPr>
          <p:cNvPr id="2" name="Rectangle 1"/>
          <p:cNvSpPr/>
          <p:nvPr/>
        </p:nvSpPr>
        <p:spPr>
          <a:xfrm>
            <a:off x="4496581" y="2620500"/>
            <a:ext cx="15240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664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09800" y="1525589"/>
            <a:ext cx="5791200" cy="3570287"/>
          </a:xfrm>
          <a:prstGeom prst="rect">
            <a:avLst/>
          </a:prstGeom>
          <a:solidFill>
            <a:schemeClr val="bg1">
              <a:lumMod val="95000"/>
            </a:schemeClr>
          </a:solidFill>
          <a:ln>
            <a:noFill/>
          </a:ln>
        </p:spPr>
        <p:txBody>
          <a:bodyPr>
            <a:spAutoFit/>
          </a:bodyPr>
          <a:lstStyle/>
          <a:p>
            <a:pPr>
              <a:defRPr/>
            </a:pPr>
            <a:r>
              <a:rPr lang="en-US" sz="1600" kern="0" dirty="0" err="1">
                <a:solidFill>
                  <a:srgbClr val="33CCCC"/>
                </a:solidFill>
                <a:latin typeface="Consolas" pitchFamily="49" charset="0"/>
                <a:ea typeface="Tahoma" pitchFamily="34" charset="0"/>
                <a:cs typeface="Consolas" pitchFamily="49" charset="0"/>
              </a:rPr>
              <a:t>int</a:t>
            </a:r>
            <a:r>
              <a:rPr lang="en-US" sz="1600" kern="0" dirty="0">
                <a:solidFill>
                  <a:sysClr val="windowText" lastClr="000000"/>
                </a:solidFill>
                <a:latin typeface="Consolas" pitchFamily="49" charset="0"/>
                <a:ea typeface="Tahoma" pitchFamily="34" charset="0"/>
                <a:cs typeface="Consolas" pitchFamily="49" charset="0"/>
              </a:rPr>
              <a:t> main() {</a:t>
            </a:r>
          </a:p>
          <a:p>
            <a:pPr>
              <a:defRPr/>
            </a:pPr>
            <a:r>
              <a:rPr lang="en-US" sz="1600" kern="0" dirty="0">
                <a:solidFill>
                  <a:sysClr val="windowText" lastClr="000000"/>
                </a:solidFill>
                <a:latin typeface="Consolas" pitchFamily="49" charset="0"/>
                <a:ea typeface="Tahoma" pitchFamily="34" charset="0"/>
                <a:cs typeface="Consolas" pitchFamily="49" charset="0"/>
              </a:rPr>
              <a:t>  </a:t>
            </a:r>
            <a:r>
              <a:rPr lang="en-US" sz="1600" kern="0" dirty="0" err="1">
                <a:solidFill>
                  <a:srgbClr val="33CCCC"/>
                </a:solidFill>
                <a:latin typeface="Consolas" pitchFamily="49" charset="0"/>
                <a:ea typeface="Tahoma" pitchFamily="34" charset="0"/>
                <a:cs typeface="Consolas" pitchFamily="49" charset="0"/>
              </a:rPr>
              <a:t>int</a:t>
            </a:r>
            <a:r>
              <a:rPr lang="en-US" sz="1600" kern="0" dirty="0">
                <a:solidFill>
                  <a:sysClr val="windowText" lastClr="000000"/>
                </a:solidFill>
                <a:latin typeface="Consolas" pitchFamily="49" charset="0"/>
                <a:ea typeface="Tahoma" pitchFamily="34" charset="0"/>
                <a:cs typeface="Consolas" pitchFamily="49" charset="0"/>
              </a:rPr>
              <a:t> size = N * </a:t>
            </a:r>
            <a:r>
              <a:rPr lang="en-US" sz="1600" kern="0" dirty="0" err="1">
                <a:solidFill>
                  <a:srgbClr val="33CCCC"/>
                </a:solidFill>
                <a:latin typeface="Consolas" pitchFamily="49" charset="0"/>
                <a:ea typeface="Tahoma" pitchFamily="34" charset="0"/>
                <a:cs typeface="Consolas" pitchFamily="49" charset="0"/>
              </a:rPr>
              <a:t>sizeof</a:t>
            </a:r>
            <a:r>
              <a:rPr lang="en-US" sz="1600" kern="0" dirty="0">
                <a:solidFill>
                  <a:sysClr val="windowText" lastClr="000000"/>
                </a:solidFill>
                <a:latin typeface="Consolas" pitchFamily="49" charset="0"/>
                <a:ea typeface="Tahoma" pitchFamily="34" charset="0"/>
                <a:cs typeface="Consolas" pitchFamily="49" charset="0"/>
              </a:rPr>
              <a:t>(</a:t>
            </a:r>
            <a:r>
              <a:rPr lang="en-US" sz="1600" kern="0" dirty="0">
                <a:solidFill>
                  <a:srgbClr val="33CCCC"/>
                </a:solidFill>
                <a:latin typeface="Consolas" pitchFamily="49" charset="0"/>
                <a:ea typeface="Tahoma" pitchFamily="34" charset="0"/>
                <a:cs typeface="Consolas" pitchFamily="49" charset="0"/>
              </a:rPr>
              <a:t>float</a:t>
            </a:r>
            <a:r>
              <a:rPr lang="en-US" sz="1600" kern="0" dirty="0">
                <a:solidFill>
                  <a:sysClr val="windowText" lastClr="000000"/>
                </a:solidFill>
                <a:latin typeface="Consolas" pitchFamily="49" charset="0"/>
                <a:ea typeface="Tahoma" pitchFamily="34" charset="0"/>
                <a:cs typeface="Consolas" pitchFamily="49" charset="0"/>
              </a:rPr>
              <a:t>); </a:t>
            </a:r>
          </a:p>
          <a:p>
            <a:pPr>
              <a:defRPr/>
            </a:pPr>
            <a:r>
              <a:rPr lang="en-US" sz="1600" kern="0" dirty="0">
                <a:solidFill>
                  <a:sysClr val="windowText" lastClr="000000"/>
                </a:solidFill>
                <a:latin typeface="Consolas" pitchFamily="49" charset="0"/>
                <a:ea typeface="Tahoma" pitchFamily="34" charset="0"/>
                <a:cs typeface="Consolas" pitchFamily="49" charset="0"/>
              </a:rPr>
              <a:t>  </a:t>
            </a:r>
            <a:r>
              <a:rPr lang="en-US" sz="1600" kern="0" dirty="0" err="1">
                <a:solidFill>
                  <a:srgbClr val="33CCCC"/>
                </a:solidFill>
                <a:latin typeface="Consolas" pitchFamily="49" charset="0"/>
                <a:ea typeface="Tahoma" pitchFamily="34" charset="0"/>
                <a:cs typeface="Consolas" pitchFamily="49" charset="0"/>
              </a:rPr>
              <a:t>int</a:t>
            </a:r>
            <a:r>
              <a:rPr lang="en-US" sz="1600" kern="0" dirty="0">
                <a:solidFill>
                  <a:sysClr val="windowText" lastClr="000000"/>
                </a:solidFill>
                <a:latin typeface="Consolas" pitchFamily="49" charset="0"/>
                <a:ea typeface="Tahoma" pitchFamily="34" charset="0"/>
                <a:cs typeface="Consolas" pitchFamily="49" charset="0"/>
              </a:rPr>
              <a:t> </a:t>
            </a:r>
            <a:r>
              <a:rPr lang="en-US" sz="1600" kern="0" dirty="0" err="1">
                <a:solidFill>
                  <a:sysClr val="windowText" lastClr="000000"/>
                </a:solidFill>
                <a:latin typeface="Consolas" pitchFamily="49" charset="0"/>
                <a:ea typeface="Tahoma" pitchFamily="34" charset="0"/>
                <a:cs typeface="Consolas" pitchFamily="49" charset="0"/>
              </a:rPr>
              <a:t>wsize</a:t>
            </a:r>
            <a:r>
              <a:rPr lang="en-US" sz="1600" kern="0" dirty="0">
                <a:solidFill>
                  <a:sysClr val="windowText" lastClr="000000"/>
                </a:solidFill>
                <a:latin typeface="Consolas" pitchFamily="49" charset="0"/>
                <a:ea typeface="Tahoma" pitchFamily="34" charset="0"/>
                <a:cs typeface="Consolas" pitchFamily="49" charset="0"/>
              </a:rPr>
              <a:t> = (2 * RADIUS + 1) * </a:t>
            </a:r>
            <a:r>
              <a:rPr lang="en-US" sz="1600" kern="0" dirty="0" err="1">
                <a:solidFill>
                  <a:srgbClr val="33CCCC"/>
                </a:solidFill>
                <a:latin typeface="Consolas" pitchFamily="49" charset="0"/>
                <a:ea typeface="Tahoma" pitchFamily="34" charset="0"/>
                <a:cs typeface="Consolas" pitchFamily="49" charset="0"/>
              </a:rPr>
              <a:t>sizeof</a:t>
            </a:r>
            <a:r>
              <a:rPr lang="en-US" sz="1600" kern="0" dirty="0">
                <a:solidFill>
                  <a:sysClr val="windowText" lastClr="000000"/>
                </a:solidFill>
                <a:latin typeface="Consolas" pitchFamily="49" charset="0"/>
                <a:ea typeface="Tahoma" pitchFamily="34" charset="0"/>
                <a:cs typeface="Consolas" pitchFamily="49" charset="0"/>
              </a:rPr>
              <a:t>(</a:t>
            </a:r>
            <a:r>
              <a:rPr lang="en-US" sz="1600" kern="0" dirty="0">
                <a:solidFill>
                  <a:srgbClr val="33CCCC"/>
                </a:solidFill>
                <a:latin typeface="Consolas" pitchFamily="49" charset="0"/>
                <a:ea typeface="Tahoma" pitchFamily="34" charset="0"/>
                <a:cs typeface="Consolas" pitchFamily="49" charset="0"/>
              </a:rPr>
              <a:t>float</a:t>
            </a:r>
            <a:r>
              <a:rPr lang="en-US" sz="1600" kern="0" dirty="0">
                <a:solidFill>
                  <a:sysClr val="windowText" lastClr="000000"/>
                </a:solidFill>
                <a:latin typeface="Consolas" pitchFamily="49" charset="0"/>
                <a:ea typeface="Tahoma" pitchFamily="34" charset="0"/>
                <a:cs typeface="Consolas" pitchFamily="49" charset="0"/>
              </a:rPr>
              <a:t>); </a:t>
            </a:r>
          </a:p>
          <a:p>
            <a:pPr>
              <a:defRPr/>
            </a:pPr>
            <a:r>
              <a:rPr lang="en-US" sz="1600" kern="0" dirty="0">
                <a:solidFill>
                  <a:sysClr val="windowText" lastClr="000000"/>
                </a:solidFill>
                <a:latin typeface="Consolas" pitchFamily="49" charset="0"/>
                <a:ea typeface="Tahoma" pitchFamily="34" charset="0"/>
                <a:cs typeface="Consolas" pitchFamily="49" charset="0"/>
              </a:rPr>
              <a:t>  </a:t>
            </a:r>
            <a:r>
              <a:rPr lang="en-US" sz="1600" kern="0" dirty="0">
                <a:solidFill>
                  <a:srgbClr val="E78A2D"/>
                </a:solidFill>
                <a:latin typeface="Consolas" pitchFamily="49" charset="0"/>
                <a:ea typeface="Tahoma" pitchFamily="34" charset="0"/>
                <a:cs typeface="Consolas" pitchFamily="49" charset="0"/>
              </a:rPr>
              <a:t>//allocate resources</a:t>
            </a:r>
          </a:p>
          <a:p>
            <a:pPr>
              <a:defRPr/>
            </a:pPr>
            <a:r>
              <a:rPr lang="en-US" sz="1600" b="1" kern="0" dirty="0">
                <a:solidFill>
                  <a:srgbClr val="0000FF"/>
                </a:solidFill>
                <a:latin typeface="Consolas" pitchFamily="49" charset="0"/>
                <a:ea typeface="Tahoma" pitchFamily="34" charset="0"/>
                <a:cs typeface="Consolas" pitchFamily="49" charset="0"/>
              </a:rPr>
              <a:t>  float *weights; </a:t>
            </a:r>
            <a:r>
              <a:rPr lang="en-US" sz="1600" b="1" kern="0" dirty="0" err="1">
                <a:solidFill>
                  <a:srgbClr val="0000FF"/>
                </a:solidFill>
                <a:latin typeface="Consolas" pitchFamily="49" charset="0"/>
                <a:ea typeface="Tahoma" pitchFamily="34" charset="0"/>
                <a:cs typeface="Consolas" pitchFamily="49" charset="0"/>
              </a:rPr>
              <a:t>cudaMallocHost</a:t>
            </a:r>
            <a:r>
              <a:rPr lang="en-US" sz="1600" b="1" kern="0" dirty="0">
                <a:solidFill>
                  <a:srgbClr val="0000FF"/>
                </a:solidFill>
                <a:latin typeface="Consolas" pitchFamily="49" charset="0"/>
                <a:ea typeface="Tahoma" pitchFamily="34" charset="0"/>
                <a:cs typeface="Consolas" pitchFamily="49" charset="0"/>
              </a:rPr>
              <a:t>(&amp;weights, </a:t>
            </a:r>
            <a:r>
              <a:rPr lang="en-US" sz="1600" b="1" kern="0" dirty="0" err="1">
                <a:solidFill>
                  <a:srgbClr val="0000FF"/>
                </a:solidFill>
                <a:latin typeface="Consolas" pitchFamily="49" charset="0"/>
                <a:ea typeface="Tahoma" pitchFamily="34" charset="0"/>
                <a:cs typeface="Consolas" pitchFamily="49" charset="0"/>
              </a:rPr>
              <a:t>wsize</a:t>
            </a:r>
            <a:r>
              <a:rPr lang="en-US" sz="1600" b="1" kern="0" dirty="0">
                <a:solidFill>
                  <a:srgbClr val="0000FF"/>
                </a:solidFill>
                <a:latin typeface="Consolas" pitchFamily="49" charset="0"/>
                <a:ea typeface="Tahoma" pitchFamily="34" charset="0"/>
                <a:cs typeface="Consolas" pitchFamily="49" charset="0"/>
              </a:rPr>
              <a:t>);</a:t>
            </a:r>
          </a:p>
          <a:p>
            <a:pPr>
              <a:defRPr/>
            </a:pPr>
            <a:r>
              <a:rPr lang="en-US" sz="1600" b="1" kern="0" dirty="0">
                <a:solidFill>
                  <a:srgbClr val="0000FF"/>
                </a:solidFill>
                <a:latin typeface="Consolas" pitchFamily="49" charset="0"/>
                <a:ea typeface="Tahoma" pitchFamily="34" charset="0"/>
                <a:cs typeface="Consolas" pitchFamily="49" charset="0"/>
              </a:rPr>
              <a:t>  float *in;      </a:t>
            </a:r>
            <a:r>
              <a:rPr lang="en-US" sz="1600" b="1" kern="0" dirty="0" err="1">
                <a:solidFill>
                  <a:srgbClr val="0000FF"/>
                </a:solidFill>
                <a:latin typeface="Consolas" pitchFamily="49" charset="0"/>
                <a:ea typeface="Tahoma" pitchFamily="34" charset="0"/>
                <a:cs typeface="Consolas" pitchFamily="49" charset="0"/>
              </a:rPr>
              <a:t>cudaMallocHost</a:t>
            </a:r>
            <a:r>
              <a:rPr lang="en-US" sz="1600" b="1" kern="0" dirty="0">
                <a:solidFill>
                  <a:srgbClr val="0000FF"/>
                </a:solidFill>
                <a:latin typeface="Consolas" pitchFamily="49" charset="0"/>
                <a:ea typeface="Tahoma" pitchFamily="34" charset="0"/>
                <a:cs typeface="Consolas" pitchFamily="49" charset="0"/>
              </a:rPr>
              <a:t>(&amp;in, size);</a:t>
            </a:r>
          </a:p>
          <a:p>
            <a:pPr>
              <a:defRPr/>
            </a:pPr>
            <a:r>
              <a:rPr lang="en-US" sz="1600" b="1" kern="0" dirty="0">
                <a:solidFill>
                  <a:srgbClr val="0000FF"/>
                </a:solidFill>
                <a:latin typeface="Consolas" pitchFamily="49" charset="0"/>
                <a:ea typeface="Tahoma" pitchFamily="34" charset="0"/>
                <a:cs typeface="Consolas" pitchFamily="49" charset="0"/>
              </a:rPr>
              <a:t>  float *out;     </a:t>
            </a:r>
            <a:r>
              <a:rPr lang="en-US" sz="1600" b="1" kern="0" dirty="0" err="1">
                <a:solidFill>
                  <a:srgbClr val="0000FF"/>
                </a:solidFill>
                <a:latin typeface="Consolas" pitchFamily="49" charset="0"/>
                <a:ea typeface="Tahoma" pitchFamily="34" charset="0"/>
                <a:cs typeface="Consolas" pitchFamily="49" charset="0"/>
              </a:rPr>
              <a:t>cudaMallocHost</a:t>
            </a:r>
            <a:r>
              <a:rPr lang="en-US" sz="1600" b="1" kern="0" dirty="0">
                <a:solidFill>
                  <a:srgbClr val="0000FF"/>
                </a:solidFill>
                <a:latin typeface="Consolas" pitchFamily="49" charset="0"/>
                <a:ea typeface="Tahoma" pitchFamily="34" charset="0"/>
                <a:cs typeface="Consolas" pitchFamily="49" charset="0"/>
              </a:rPr>
              <a:t>(&amp;out, size);</a:t>
            </a:r>
          </a:p>
          <a:p>
            <a:pPr>
              <a:defRPr/>
            </a:pPr>
            <a:r>
              <a:rPr lang="en-US" sz="1600" kern="0" dirty="0">
                <a:solidFill>
                  <a:sysClr val="windowText" lastClr="000000"/>
                </a:solidFill>
                <a:latin typeface="Consolas" pitchFamily="49" charset="0"/>
                <a:ea typeface="Tahoma" pitchFamily="34" charset="0"/>
                <a:cs typeface="Consolas" pitchFamily="49" charset="0"/>
              </a:rPr>
              <a:t>  </a:t>
            </a:r>
            <a:r>
              <a:rPr lang="en-US" sz="1600" kern="0" dirty="0" err="1">
                <a:solidFill>
                  <a:sysClr val="windowText" lastClr="000000"/>
                </a:solidFill>
                <a:latin typeface="Consolas" pitchFamily="49" charset="0"/>
                <a:ea typeface="Tahoma" pitchFamily="34" charset="0"/>
                <a:cs typeface="Consolas" pitchFamily="49" charset="0"/>
              </a:rPr>
              <a:t>initializeWeights</a:t>
            </a:r>
            <a:r>
              <a:rPr lang="en-US" sz="1600" kern="0" dirty="0">
                <a:solidFill>
                  <a:sysClr val="windowText" lastClr="000000"/>
                </a:solidFill>
                <a:latin typeface="Consolas" pitchFamily="49" charset="0"/>
                <a:ea typeface="Tahoma" pitchFamily="34" charset="0"/>
                <a:cs typeface="Consolas" pitchFamily="49" charset="0"/>
              </a:rPr>
              <a:t>(weights, RADIUS);</a:t>
            </a:r>
          </a:p>
          <a:p>
            <a:pPr>
              <a:defRPr/>
            </a:pPr>
            <a:r>
              <a:rPr lang="en-US" sz="1600" kern="0" dirty="0">
                <a:solidFill>
                  <a:sysClr val="windowText" lastClr="000000"/>
                </a:solidFill>
                <a:latin typeface="Consolas" pitchFamily="49" charset="0"/>
                <a:ea typeface="Tahoma" pitchFamily="34" charset="0"/>
                <a:cs typeface="Consolas" pitchFamily="49" charset="0"/>
              </a:rPr>
              <a:t>  </a:t>
            </a:r>
            <a:r>
              <a:rPr lang="en-US" sz="1600" kern="0" dirty="0" err="1">
                <a:solidFill>
                  <a:sysClr val="windowText" lastClr="000000"/>
                </a:solidFill>
                <a:latin typeface="Consolas" pitchFamily="49" charset="0"/>
                <a:ea typeface="Tahoma" pitchFamily="34" charset="0"/>
                <a:cs typeface="Consolas" pitchFamily="49" charset="0"/>
              </a:rPr>
              <a:t>initializeArray</a:t>
            </a:r>
            <a:r>
              <a:rPr lang="en-US" sz="1600" kern="0" dirty="0">
                <a:solidFill>
                  <a:sysClr val="windowText" lastClr="000000"/>
                </a:solidFill>
                <a:latin typeface="Consolas" pitchFamily="49" charset="0"/>
                <a:ea typeface="Tahoma" pitchFamily="34" charset="0"/>
                <a:cs typeface="Consolas" pitchFamily="49" charset="0"/>
              </a:rPr>
              <a:t>(in, N);</a:t>
            </a:r>
          </a:p>
          <a:p>
            <a:pPr>
              <a:defRPr/>
            </a:pPr>
            <a:r>
              <a:rPr lang="en-US" sz="1600" kern="0" dirty="0">
                <a:solidFill>
                  <a:sysClr val="windowText" lastClr="000000"/>
                </a:solidFill>
                <a:latin typeface="Consolas" pitchFamily="49" charset="0"/>
                <a:ea typeface="Tahoma" pitchFamily="34" charset="0"/>
                <a:cs typeface="Consolas" pitchFamily="49" charset="0"/>
              </a:rPr>
              <a:t>  </a:t>
            </a:r>
            <a:r>
              <a:rPr lang="en-US" sz="1600" kern="0" dirty="0">
                <a:solidFill>
                  <a:srgbClr val="33CCCC"/>
                </a:solidFill>
                <a:latin typeface="Consolas" pitchFamily="49" charset="0"/>
                <a:ea typeface="Tahoma" pitchFamily="34" charset="0"/>
                <a:cs typeface="Consolas" pitchFamily="49" charset="0"/>
              </a:rPr>
              <a:t>float</a:t>
            </a:r>
            <a:r>
              <a:rPr lang="en-US" sz="1600" kern="0" dirty="0">
                <a:solidFill>
                  <a:sysClr val="windowText" lastClr="000000"/>
                </a:solidFill>
                <a:latin typeface="Consolas" pitchFamily="49" charset="0"/>
                <a:ea typeface="Tahoma" pitchFamily="34" charset="0"/>
                <a:cs typeface="Consolas" pitchFamily="49" charset="0"/>
              </a:rPr>
              <a:t> *</a:t>
            </a:r>
            <a:r>
              <a:rPr lang="en-US" sz="1600" kern="0" dirty="0" err="1">
                <a:solidFill>
                  <a:sysClr val="windowText" lastClr="000000"/>
                </a:solidFill>
                <a:latin typeface="Consolas" pitchFamily="49" charset="0"/>
                <a:ea typeface="Tahoma" pitchFamily="34" charset="0"/>
                <a:cs typeface="Consolas" pitchFamily="49" charset="0"/>
              </a:rPr>
              <a:t>d_weights</a:t>
            </a:r>
            <a:r>
              <a:rPr lang="en-US" sz="1600" kern="0" dirty="0">
                <a:solidFill>
                  <a:sysClr val="windowText" lastClr="000000"/>
                </a:solidFill>
                <a:latin typeface="Consolas" pitchFamily="49" charset="0"/>
                <a:ea typeface="Tahoma" pitchFamily="34" charset="0"/>
                <a:cs typeface="Consolas" pitchFamily="49" charset="0"/>
              </a:rPr>
              <a:t>;   </a:t>
            </a:r>
            <a:r>
              <a:rPr lang="en-US" sz="1600" kern="0" dirty="0" err="1">
                <a:solidFill>
                  <a:sysClr val="windowText" lastClr="000000"/>
                </a:solidFill>
                <a:latin typeface="Consolas" pitchFamily="49" charset="0"/>
                <a:ea typeface="Tahoma" pitchFamily="34" charset="0"/>
                <a:cs typeface="Consolas" pitchFamily="49" charset="0"/>
              </a:rPr>
              <a:t>cudaMalloc</a:t>
            </a:r>
            <a:r>
              <a:rPr lang="en-US" sz="1600" kern="0" dirty="0">
                <a:solidFill>
                  <a:sysClr val="windowText" lastClr="000000"/>
                </a:solidFill>
                <a:latin typeface="Consolas" pitchFamily="49" charset="0"/>
                <a:ea typeface="Tahoma" pitchFamily="34" charset="0"/>
                <a:cs typeface="Consolas" pitchFamily="49" charset="0"/>
              </a:rPr>
              <a:t>(&amp;</a:t>
            </a:r>
            <a:r>
              <a:rPr lang="en-US" sz="1600" kern="0" dirty="0" err="1">
                <a:solidFill>
                  <a:sysClr val="windowText" lastClr="000000"/>
                </a:solidFill>
                <a:latin typeface="Consolas" pitchFamily="49" charset="0"/>
                <a:ea typeface="Tahoma" pitchFamily="34" charset="0"/>
                <a:cs typeface="Consolas" pitchFamily="49" charset="0"/>
              </a:rPr>
              <a:t>d_weights</a:t>
            </a:r>
            <a:r>
              <a:rPr lang="en-US" sz="1600" kern="0" dirty="0">
                <a:solidFill>
                  <a:sysClr val="windowText" lastClr="000000"/>
                </a:solidFill>
                <a:latin typeface="Consolas" pitchFamily="49" charset="0"/>
                <a:ea typeface="Tahoma" pitchFamily="34" charset="0"/>
                <a:cs typeface="Consolas" pitchFamily="49" charset="0"/>
              </a:rPr>
              <a:t>);</a:t>
            </a:r>
          </a:p>
          <a:p>
            <a:pPr>
              <a:defRPr/>
            </a:pPr>
            <a:r>
              <a:rPr lang="en-US" sz="1600" kern="0" dirty="0">
                <a:solidFill>
                  <a:sysClr val="windowText" lastClr="000000"/>
                </a:solidFill>
                <a:latin typeface="Consolas" pitchFamily="49" charset="0"/>
                <a:ea typeface="Tahoma" pitchFamily="34" charset="0"/>
                <a:cs typeface="Consolas" pitchFamily="49" charset="0"/>
              </a:rPr>
              <a:t>  </a:t>
            </a:r>
            <a:r>
              <a:rPr lang="en-US" sz="1600" kern="0" dirty="0">
                <a:solidFill>
                  <a:srgbClr val="33CCCC"/>
                </a:solidFill>
                <a:latin typeface="Consolas" pitchFamily="49" charset="0"/>
                <a:ea typeface="Tahoma" pitchFamily="34" charset="0"/>
                <a:cs typeface="Consolas" pitchFamily="49" charset="0"/>
              </a:rPr>
              <a:t>float</a:t>
            </a:r>
            <a:r>
              <a:rPr lang="en-US" sz="1600" kern="0" dirty="0">
                <a:solidFill>
                  <a:sysClr val="windowText" lastClr="000000"/>
                </a:solidFill>
                <a:latin typeface="Consolas" pitchFamily="49" charset="0"/>
                <a:ea typeface="Tahoma" pitchFamily="34" charset="0"/>
                <a:cs typeface="Consolas" pitchFamily="49" charset="0"/>
              </a:rPr>
              <a:t> *</a:t>
            </a:r>
            <a:r>
              <a:rPr lang="en-US" sz="1600" kern="0" dirty="0" err="1">
                <a:solidFill>
                  <a:sysClr val="windowText" lastClr="000000"/>
                </a:solidFill>
                <a:latin typeface="Consolas" pitchFamily="49" charset="0"/>
                <a:ea typeface="Tahoma" pitchFamily="34" charset="0"/>
                <a:cs typeface="Consolas" pitchFamily="49" charset="0"/>
              </a:rPr>
              <a:t>d_in</a:t>
            </a:r>
            <a:r>
              <a:rPr lang="en-US" sz="1600" kern="0" dirty="0">
                <a:solidFill>
                  <a:sysClr val="windowText" lastClr="000000"/>
                </a:solidFill>
                <a:latin typeface="Consolas" pitchFamily="49" charset="0"/>
                <a:ea typeface="Tahoma" pitchFamily="34" charset="0"/>
                <a:cs typeface="Consolas" pitchFamily="49" charset="0"/>
              </a:rPr>
              <a:t>; </a:t>
            </a:r>
            <a:r>
              <a:rPr lang="en-US" sz="1600" kern="0" dirty="0" err="1">
                <a:solidFill>
                  <a:sysClr val="windowText" lastClr="000000"/>
                </a:solidFill>
                <a:latin typeface="Consolas" pitchFamily="49" charset="0"/>
                <a:ea typeface="Tahoma" pitchFamily="34" charset="0"/>
                <a:cs typeface="Consolas" pitchFamily="49" charset="0"/>
              </a:rPr>
              <a:t>cudaMalloc</a:t>
            </a:r>
            <a:r>
              <a:rPr lang="en-US" sz="1600" kern="0" dirty="0">
                <a:solidFill>
                  <a:sysClr val="windowText" lastClr="000000"/>
                </a:solidFill>
                <a:latin typeface="Consolas" pitchFamily="49" charset="0"/>
                <a:ea typeface="Tahoma" pitchFamily="34" charset="0"/>
                <a:cs typeface="Consolas" pitchFamily="49" charset="0"/>
              </a:rPr>
              <a:t>(&amp;</a:t>
            </a:r>
            <a:r>
              <a:rPr lang="en-US" sz="1600" kern="0" dirty="0" err="1">
                <a:solidFill>
                  <a:sysClr val="windowText" lastClr="000000"/>
                </a:solidFill>
                <a:latin typeface="Consolas" pitchFamily="49" charset="0"/>
                <a:ea typeface="Tahoma" pitchFamily="34" charset="0"/>
                <a:cs typeface="Consolas" pitchFamily="49" charset="0"/>
              </a:rPr>
              <a:t>d_in</a:t>
            </a:r>
            <a:r>
              <a:rPr lang="en-US" sz="1600" kern="0" dirty="0">
                <a:solidFill>
                  <a:sysClr val="windowText" lastClr="000000"/>
                </a:solidFill>
                <a:latin typeface="Consolas" pitchFamily="49" charset="0"/>
                <a:ea typeface="Tahoma" pitchFamily="34" charset="0"/>
                <a:cs typeface="Consolas" pitchFamily="49" charset="0"/>
              </a:rPr>
              <a:t>);</a:t>
            </a:r>
          </a:p>
          <a:p>
            <a:pPr>
              <a:defRPr/>
            </a:pPr>
            <a:r>
              <a:rPr lang="en-US" sz="1600" kern="0" dirty="0">
                <a:solidFill>
                  <a:sysClr val="windowText" lastClr="000000"/>
                </a:solidFill>
                <a:latin typeface="Consolas" pitchFamily="49" charset="0"/>
                <a:ea typeface="Tahoma" pitchFamily="34" charset="0"/>
                <a:cs typeface="Consolas" pitchFamily="49" charset="0"/>
              </a:rPr>
              <a:t>  </a:t>
            </a:r>
            <a:r>
              <a:rPr lang="en-US" sz="1600" kern="0" dirty="0">
                <a:solidFill>
                  <a:srgbClr val="33CCCC"/>
                </a:solidFill>
                <a:latin typeface="Consolas" pitchFamily="49" charset="0"/>
                <a:ea typeface="Tahoma" pitchFamily="34" charset="0"/>
                <a:cs typeface="Consolas" pitchFamily="49" charset="0"/>
              </a:rPr>
              <a:t>float</a:t>
            </a:r>
            <a:r>
              <a:rPr lang="en-US" sz="1600" kern="0" dirty="0">
                <a:solidFill>
                  <a:sysClr val="windowText" lastClr="000000"/>
                </a:solidFill>
                <a:latin typeface="Consolas" pitchFamily="49" charset="0"/>
                <a:ea typeface="Tahoma" pitchFamily="34" charset="0"/>
                <a:cs typeface="Consolas" pitchFamily="49" charset="0"/>
              </a:rPr>
              <a:t> *</a:t>
            </a:r>
            <a:r>
              <a:rPr lang="en-US" sz="1600" kern="0" dirty="0" err="1">
                <a:solidFill>
                  <a:sysClr val="windowText" lastClr="000000"/>
                </a:solidFill>
                <a:latin typeface="Consolas" pitchFamily="49" charset="0"/>
                <a:ea typeface="Tahoma" pitchFamily="34" charset="0"/>
                <a:cs typeface="Consolas" pitchFamily="49" charset="0"/>
              </a:rPr>
              <a:t>d_out</a:t>
            </a:r>
            <a:r>
              <a:rPr lang="en-US" sz="1600" kern="0" dirty="0">
                <a:solidFill>
                  <a:sysClr val="windowText" lastClr="000000"/>
                </a:solidFill>
                <a:latin typeface="Consolas" pitchFamily="49" charset="0"/>
                <a:ea typeface="Tahoma" pitchFamily="34" charset="0"/>
                <a:cs typeface="Consolas" pitchFamily="49" charset="0"/>
              </a:rPr>
              <a:t>; </a:t>
            </a:r>
            <a:r>
              <a:rPr lang="en-US" sz="1600" kern="0" dirty="0" err="1">
                <a:solidFill>
                  <a:sysClr val="windowText" lastClr="000000"/>
                </a:solidFill>
                <a:latin typeface="Consolas" pitchFamily="49" charset="0"/>
                <a:ea typeface="Tahoma" pitchFamily="34" charset="0"/>
                <a:cs typeface="Consolas" pitchFamily="49" charset="0"/>
              </a:rPr>
              <a:t>cudaMalloc</a:t>
            </a:r>
            <a:r>
              <a:rPr lang="en-US" sz="1600" kern="0" dirty="0">
                <a:solidFill>
                  <a:sysClr val="windowText" lastClr="000000"/>
                </a:solidFill>
                <a:latin typeface="Consolas" pitchFamily="49" charset="0"/>
                <a:ea typeface="Tahoma" pitchFamily="34" charset="0"/>
                <a:cs typeface="Consolas" pitchFamily="49" charset="0"/>
              </a:rPr>
              <a:t>(&amp;</a:t>
            </a:r>
            <a:r>
              <a:rPr lang="en-US" sz="1600" kern="0" dirty="0" err="1">
                <a:solidFill>
                  <a:sysClr val="windowText" lastClr="000000"/>
                </a:solidFill>
                <a:latin typeface="Consolas" pitchFamily="49" charset="0"/>
                <a:ea typeface="Tahoma" pitchFamily="34" charset="0"/>
                <a:cs typeface="Consolas" pitchFamily="49" charset="0"/>
              </a:rPr>
              <a:t>d_out</a:t>
            </a:r>
            <a:r>
              <a:rPr lang="en-US" sz="1600" kern="0" dirty="0">
                <a:solidFill>
                  <a:sysClr val="windowText" lastClr="000000"/>
                </a:solidFill>
                <a:latin typeface="Consolas" pitchFamily="49" charset="0"/>
                <a:ea typeface="Tahoma" pitchFamily="34" charset="0"/>
                <a:cs typeface="Consolas" pitchFamily="49" charset="0"/>
              </a:rPr>
              <a:t>); </a:t>
            </a:r>
          </a:p>
          <a:p>
            <a:pPr>
              <a:defRPr/>
            </a:pPr>
            <a:r>
              <a:rPr lang="en-US" sz="1600" kern="0" dirty="0">
                <a:solidFill>
                  <a:sysClr val="windowText" lastClr="000000"/>
                </a:solidFill>
                <a:latin typeface="Consolas" pitchFamily="49" charset="0"/>
                <a:ea typeface="Tahoma" pitchFamily="34" charset="0"/>
                <a:cs typeface="Consolas" pitchFamily="49" charset="0"/>
              </a:rPr>
              <a:t>  … </a:t>
            </a:r>
          </a:p>
          <a:p>
            <a:pPr>
              <a:defRPr/>
            </a:pPr>
            <a:endParaRPr lang="en-US" kern="0" dirty="0">
              <a:solidFill>
                <a:sysClr val="windowText" lastClr="000000"/>
              </a:solidFill>
            </a:endParaRPr>
          </a:p>
        </p:txBody>
      </p:sp>
      <p:sp>
        <p:nvSpPr>
          <p:cNvPr id="40963" name="Title 1"/>
          <p:cNvSpPr>
            <a:spLocks noGrp="1"/>
          </p:cNvSpPr>
          <p:nvPr>
            <p:ph type="title"/>
          </p:nvPr>
        </p:nvSpPr>
        <p:spPr/>
        <p:txBody>
          <a:bodyPr/>
          <a:lstStyle/>
          <a:p>
            <a:r>
              <a:rPr lang="en-US" sz="3400" dirty="0"/>
              <a:t>Pinned CPU Memory Implementation </a:t>
            </a:r>
          </a:p>
        </p:txBody>
      </p:sp>
      <p:sp>
        <p:nvSpPr>
          <p:cNvPr id="7" name="Slide Number Placeholder 6"/>
          <p:cNvSpPr>
            <a:spLocks noGrp="1"/>
          </p:cNvSpPr>
          <p:nvPr>
            <p:ph type="sldNum" sz="quarter" idx="12"/>
          </p:nvPr>
        </p:nvSpPr>
        <p:spPr>
          <a:prstGeom prst="rect">
            <a:avLst/>
          </a:prstGeom>
        </p:spPr>
        <p:txBody>
          <a:bodyPr/>
          <a:lstStyle/>
          <a:p>
            <a:pPr>
              <a:defRPr/>
            </a:pPr>
            <a:fld id="{4A147E9E-7AA2-4D88-89C6-B2D62400FA39}" type="slidenum">
              <a:rPr lang="en-US"/>
              <a:pPr>
                <a:defRPr/>
              </a:pPr>
              <a:t>23</a:t>
            </a:fld>
            <a:endParaRPr lang="en-US"/>
          </a:p>
        </p:txBody>
      </p:sp>
      <p:sp>
        <p:nvSpPr>
          <p:cNvPr id="5" name="Oval Callout 4"/>
          <p:cNvSpPr/>
          <p:nvPr/>
        </p:nvSpPr>
        <p:spPr>
          <a:xfrm>
            <a:off x="7696200" y="3200400"/>
            <a:ext cx="2794000" cy="1330208"/>
          </a:xfrm>
          <a:prstGeom prst="wedgeEllipseCallout">
            <a:avLst>
              <a:gd name="adj1" fmla="val -65775"/>
              <a:gd name="adj2" fmla="val -70182"/>
            </a:avLst>
          </a:prstGeom>
          <a:gradFill flip="none" rotWithShape="1">
            <a:gsLst>
              <a:gs pos="0">
                <a:schemeClr val="tx2">
                  <a:lumMod val="75000"/>
                </a:schemeClr>
              </a:gs>
              <a:gs pos="100000">
                <a:schemeClr val="tx2">
                  <a:lumMod val="60000"/>
                  <a:lumOff val="4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b="1" dirty="0">
                <a:solidFill>
                  <a:schemeClr val="bg1"/>
                </a:solidFill>
              </a:rPr>
              <a:t>CPU allocations use pinned memory to enable fast </a:t>
            </a:r>
            <a:r>
              <a:rPr lang="en-US" sz="1600" b="1" dirty="0" err="1">
                <a:solidFill>
                  <a:schemeClr val="bg1"/>
                </a:solidFill>
              </a:rPr>
              <a:t>memcpy</a:t>
            </a:r>
            <a:endParaRPr lang="en-US" sz="1600" b="1" dirty="0">
              <a:solidFill>
                <a:schemeClr val="bg1"/>
              </a:solidFill>
            </a:endParaRPr>
          </a:p>
        </p:txBody>
      </p:sp>
      <p:sp>
        <p:nvSpPr>
          <p:cNvPr id="8" name="Rounded Rectangle 7"/>
          <p:cNvSpPr/>
          <p:nvPr/>
        </p:nvSpPr>
        <p:spPr>
          <a:xfrm>
            <a:off x="5257801" y="5334001"/>
            <a:ext cx="1699951" cy="907039"/>
          </a:xfrm>
          <a:prstGeom prst="roundRect">
            <a:avLst/>
          </a:prstGeom>
          <a:gradFill flip="none" rotWithShape="1">
            <a:gsLst>
              <a:gs pos="0">
                <a:schemeClr val="tx2">
                  <a:lumMod val="75000"/>
                </a:schemeClr>
              </a:gs>
              <a:gs pos="100000">
                <a:schemeClr val="tx2">
                  <a:lumMod val="60000"/>
                  <a:lumOff val="4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b="1" dirty="0">
                <a:solidFill>
                  <a:schemeClr val="bg1"/>
                </a:solidFill>
              </a:rPr>
              <a:t>No other changes</a:t>
            </a:r>
          </a:p>
        </p:txBody>
      </p:sp>
      <p:sp>
        <p:nvSpPr>
          <p:cNvPr id="10" name="Rectangle 9"/>
          <p:cNvSpPr/>
          <p:nvPr/>
        </p:nvSpPr>
        <p:spPr>
          <a:xfrm>
            <a:off x="1600201" y="6531605"/>
            <a:ext cx="1128835" cy="230832"/>
          </a:xfrm>
          <a:prstGeom prst="rect">
            <a:avLst/>
          </a:prstGeom>
        </p:spPr>
        <p:txBody>
          <a:bodyPr wrap="none">
            <a:spAutoFit/>
          </a:bodyPr>
          <a:lstStyle/>
          <a:p>
            <a:r>
              <a:rPr lang="en-US" sz="900" dirty="0">
                <a:latin typeface="+mj-lt"/>
              </a:rPr>
              <a:t>NVIDIA [S. Satoor]</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847052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Pinned Memory</a:t>
            </a:r>
          </a:p>
        </p:txBody>
      </p:sp>
      <p:sp>
        <p:nvSpPr>
          <p:cNvPr id="18435" name="Content Placeholder 2"/>
          <p:cNvSpPr>
            <a:spLocks noGrp="1"/>
          </p:cNvSpPr>
          <p:nvPr>
            <p:ph sz="half" idx="1"/>
          </p:nvPr>
        </p:nvSpPr>
        <p:spPr/>
        <p:txBody>
          <a:bodyPr/>
          <a:lstStyle/>
          <a:p>
            <a:endParaRPr lang="en-US" dirty="0"/>
          </a:p>
          <a:p>
            <a:r>
              <a:rPr lang="en-US" dirty="0"/>
              <a:t>DMA (direct memory access) uses </a:t>
            </a:r>
            <a:r>
              <a:rPr lang="en-US" dirty="0">
                <a:solidFill>
                  <a:srgbClr val="0070C0"/>
                </a:solidFill>
              </a:rPr>
              <a:t>physical addresses</a:t>
            </a:r>
          </a:p>
          <a:p>
            <a:endParaRPr lang="en-US" dirty="0"/>
          </a:p>
          <a:p>
            <a:r>
              <a:rPr lang="en-US" dirty="0"/>
              <a:t>The OS could accidentally page out the data that is being read or written by a DMA and page in another virtual page into the same location</a:t>
            </a:r>
          </a:p>
          <a:p>
            <a:endParaRPr lang="en-US" dirty="0"/>
          </a:p>
          <a:p>
            <a:r>
              <a:rPr lang="en-US" dirty="0"/>
              <a:t>Pinned memory cannot not be paged out</a:t>
            </a:r>
          </a:p>
          <a:p>
            <a:endParaRPr lang="en-US" dirty="0"/>
          </a:p>
        </p:txBody>
      </p:sp>
      <p:sp>
        <p:nvSpPr>
          <p:cNvPr id="18436" name="Content Placeholder 3"/>
          <p:cNvSpPr>
            <a:spLocks noGrp="1"/>
          </p:cNvSpPr>
          <p:nvPr>
            <p:ph sz="half" idx="2"/>
          </p:nvPr>
        </p:nvSpPr>
        <p:spPr/>
        <p:txBody>
          <a:bodyPr/>
          <a:lstStyle/>
          <a:p>
            <a:endParaRPr lang="en-US" dirty="0"/>
          </a:p>
          <a:p>
            <a:r>
              <a:rPr lang="en-US" dirty="0"/>
              <a:t>If a source or destination of a </a:t>
            </a:r>
            <a:r>
              <a:rPr lang="en-US" dirty="0" err="1">
                <a:latin typeface="Courier New" panose="02070309020205020404" pitchFamily="49" charset="0"/>
                <a:cs typeface="Courier New" panose="02070309020205020404" pitchFamily="49" charset="0"/>
              </a:rPr>
              <a:t>cudaMemCpy</a:t>
            </a:r>
            <a:r>
              <a:rPr lang="en-US" dirty="0">
                <a:latin typeface="Courier New" panose="02070309020205020404" pitchFamily="49" charset="0"/>
                <a:cs typeface="Courier New" panose="02070309020205020404" pitchFamily="49" charset="0"/>
              </a:rPr>
              <a:t>()</a:t>
            </a:r>
            <a:r>
              <a:rPr lang="en-US" dirty="0"/>
              <a:t> in the host memory is not pinned, it needs to be first copied to a pinned memory – extra overhead</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cudaMemcpy</a:t>
            </a:r>
            <a:r>
              <a:rPr lang="en-US" dirty="0"/>
              <a:t> faster with pinned host memory source or destination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rmAutofit/>
          </a:bodyPr>
          <a:lstStyle/>
          <a:p>
            <a:r>
              <a:rPr lang="en-US" dirty="0"/>
              <a:t>Allocate/Free Pinned Memory (a.k.a. Page Locked Memory)</a:t>
            </a:r>
          </a:p>
        </p:txBody>
      </p:sp>
      <p:sp>
        <p:nvSpPr>
          <p:cNvPr id="3" name="Content Placeholder 2"/>
          <p:cNvSpPr>
            <a:spLocks noGrp="1"/>
          </p:cNvSpPr>
          <p:nvPr>
            <p:ph idx="1"/>
          </p:nvPr>
        </p:nvSpPr>
        <p:spPr/>
        <p:txBody>
          <a:bodyPr/>
          <a:lstStyle/>
          <a:p>
            <a:pPr>
              <a:defRPr/>
            </a:pPr>
            <a:endParaRPr lang="en-US" sz="2400" dirty="0">
              <a:latin typeface="Courier New" panose="02070309020205020404" pitchFamily="49" charset="0"/>
              <a:ea typeface="ＭＳ Ｐゴシック" pitchFamily="34" charset="-128"/>
              <a:cs typeface="Courier New" panose="02070309020205020404" pitchFamily="49" charset="0"/>
            </a:endParaRPr>
          </a:p>
          <a:p>
            <a:pPr>
              <a:defRPr/>
            </a:pPr>
            <a:r>
              <a:rPr lang="en-US" sz="2400" dirty="0" err="1">
                <a:latin typeface="Courier New" panose="02070309020205020404" pitchFamily="49" charset="0"/>
                <a:ea typeface="ＭＳ Ｐゴシック" pitchFamily="34" charset="-128"/>
                <a:cs typeface="Courier New" panose="02070309020205020404" pitchFamily="49" charset="0"/>
              </a:rPr>
              <a:t>cudaHostAlloc</a:t>
            </a:r>
            <a:r>
              <a:rPr lang="en-US" sz="2400" dirty="0">
                <a:latin typeface="Courier New" panose="02070309020205020404" pitchFamily="49" charset="0"/>
                <a:ea typeface="ＭＳ Ｐゴシック" pitchFamily="34" charset="-128"/>
                <a:cs typeface="Courier New" panose="02070309020205020404" pitchFamily="49" charset="0"/>
              </a:rPr>
              <a:t>()</a:t>
            </a:r>
          </a:p>
          <a:p>
            <a:pPr lvl="1">
              <a:defRPr/>
            </a:pPr>
            <a:r>
              <a:rPr lang="en-US" sz="1600" dirty="0">
                <a:ea typeface="ＭＳ Ｐゴシック" charset="-128"/>
              </a:rPr>
              <a:t>Three parameters</a:t>
            </a:r>
          </a:p>
          <a:p>
            <a:pPr lvl="1">
              <a:defRPr/>
            </a:pPr>
            <a:r>
              <a:rPr lang="en-US" sz="1600" dirty="0">
                <a:ea typeface="ＭＳ Ｐゴシック" charset="-128"/>
              </a:rPr>
              <a:t>Address of pointer to the allocated memory</a:t>
            </a:r>
          </a:p>
          <a:p>
            <a:pPr lvl="1">
              <a:defRPr/>
            </a:pPr>
            <a:r>
              <a:rPr lang="en-US" sz="1600" dirty="0">
                <a:ea typeface="ＭＳ Ｐゴシック" charset="-128"/>
              </a:rPr>
              <a:t>Size of the allocated memory in bytes</a:t>
            </a:r>
          </a:p>
          <a:p>
            <a:pPr lvl="1">
              <a:defRPr/>
            </a:pPr>
            <a:r>
              <a:rPr lang="en-US" sz="1600" dirty="0">
                <a:ea typeface="ＭＳ Ｐゴシック" charset="-128"/>
              </a:rPr>
              <a:t>Option – use </a:t>
            </a:r>
            <a:r>
              <a:rPr lang="en-US" sz="1600" dirty="0" err="1">
                <a:latin typeface="Courier New" panose="02070309020205020404" pitchFamily="49" charset="0"/>
                <a:ea typeface="ＭＳ Ｐゴシック" charset="-128"/>
                <a:cs typeface="Courier New" panose="02070309020205020404" pitchFamily="49" charset="0"/>
              </a:rPr>
              <a:t>cudaHostAllocDefault</a:t>
            </a:r>
            <a:r>
              <a:rPr lang="en-US" sz="1600" dirty="0">
                <a:ea typeface="ＭＳ Ｐゴシック" charset="-128"/>
              </a:rPr>
              <a:t> for now</a:t>
            </a:r>
          </a:p>
          <a:p>
            <a:pPr lvl="2">
              <a:defRPr/>
            </a:pPr>
            <a:endParaRPr lang="en-US" sz="1600" dirty="0">
              <a:ea typeface="ＭＳ Ｐゴシック" charset="-128"/>
            </a:endParaRPr>
          </a:p>
          <a:p>
            <a:pPr>
              <a:defRPr/>
            </a:pPr>
            <a:r>
              <a:rPr lang="en-US" sz="2400" dirty="0" err="1">
                <a:latin typeface="Courier New" panose="02070309020205020404" pitchFamily="49" charset="0"/>
                <a:ea typeface="ＭＳ Ｐゴシック" pitchFamily="34" charset="-128"/>
                <a:cs typeface="Courier New" panose="02070309020205020404" pitchFamily="49" charset="0"/>
              </a:rPr>
              <a:t>cudaFreeHost</a:t>
            </a:r>
            <a:r>
              <a:rPr lang="en-US" sz="2400" dirty="0">
                <a:latin typeface="Courier New" panose="02070309020205020404" pitchFamily="49" charset="0"/>
                <a:ea typeface="ＭＳ Ｐゴシック" pitchFamily="34" charset="-128"/>
                <a:cs typeface="Courier New" panose="02070309020205020404" pitchFamily="49" charset="0"/>
              </a:rPr>
              <a:t>()</a:t>
            </a:r>
          </a:p>
          <a:p>
            <a:pPr lvl="1">
              <a:defRPr/>
            </a:pPr>
            <a:r>
              <a:rPr lang="en-US" sz="1600" dirty="0">
                <a:ea typeface="ＭＳ Ｐゴシック" charset="-128"/>
              </a:rPr>
              <a:t>One parameter</a:t>
            </a:r>
          </a:p>
          <a:p>
            <a:pPr lvl="1">
              <a:defRPr/>
            </a:pPr>
            <a:r>
              <a:rPr lang="en-US" sz="1600" dirty="0">
                <a:ea typeface="ＭＳ Ｐゴシック" charset="-128"/>
              </a:rPr>
              <a:t>Pointer to the memory to be freed</a:t>
            </a:r>
          </a:p>
          <a:p>
            <a:pPr marL="0" indent="0">
              <a:buNone/>
              <a:defRPr/>
            </a:pPr>
            <a:endParaRPr lang="en-US" sz="2400" dirty="0">
              <a:ea typeface="ＭＳ Ｐゴシック" pitchFamily="34" charset="-128"/>
            </a:endParaRPr>
          </a:p>
        </p:txBody>
      </p:sp>
    </p:spTree>
    <p:extLst>
      <p:ext uri="{BB962C8B-B14F-4D97-AF65-F5344CB8AC3E}">
        <p14:creationId xmlns:p14="http://schemas.microsoft.com/office/powerpoint/2010/main" val="4097561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dirty="0"/>
              <a:t>Pinned CPU Memory Result</a:t>
            </a:r>
          </a:p>
        </p:txBody>
      </p:sp>
      <p:sp>
        <p:nvSpPr>
          <p:cNvPr id="4" name="Slide Number Placeholder 3"/>
          <p:cNvSpPr>
            <a:spLocks noGrp="1"/>
          </p:cNvSpPr>
          <p:nvPr>
            <p:ph type="sldNum" sz="quarter" idx="12"/>
          </p:nvPr>
        </p:nvSpPr>
        <p:spPr>
          <a:prstGeom prst="rect">
            <a:avLst/>
          </a:prstGeom>
        </p:spPr>
        <p:txBody>
          <a:bodyPr/>
          <a:lstStyle/>
          <a:p>
            <a:pPr>
              <a:defRPr/>
            </a:pPr>
            <a:fld id="{70DF0CDE-C4FE-4251-9F15-185A547C4D7D}" type="slidenum">
              <a:rPr lang="en-US"/>
              <a:pPr>
                <a:defRPr/>
              </a:pPr>
              <a:t>26</a:t>
            </a:fld>
            <a:endParaRPr lang="en-US"/>
          </a:p>
        </p:txBody>
      </p:sp>
      <p:pic>
        <p:nvPicPr>
          <p:cNvPr id="6" name="Content Placeholder 4"/>
          <p:cNvPicPr>
            <a:picLocks noGrp="1" noChangeAspect="1"/>
          </p:cNvPicPr>
          <p:nvPr>
            <p:ph idx="4294967295"/>
          </p:nvPr>
        </p:nvPicPr>
        <p:blipFill>
          <a:blip r:embed="rId3" cstate="print"/>
          <a:srcRect t="18747" b="6665"/>
          <a:stretch>
            <a:fillRect/>
          </a:stretch>
        </p:blipFill>
        <p:spPr>
          <a:xfrm>
            <a:off x="1127125" y="1824124"/>
            <a:ext cx="9045575" cy="3697288"/>
          </a:xfrm>
        </p:spPr>
      </p:pic>
      <p:sp>
        <p:nvSpPr>
          <p:cNvPr id="5" name="Rectangle 4"/>
          <p:cNvSpPr/>
          <p:nvPr/>
        </p:nvSpPr>
        <p:spPr>
          <a:xfrm>
            <a:off x="1600201" y="6531605"/>
            <a:ext cx="1128835" cy="230832"/>
          </a:xfrm>
          <a:prstGeom prst="rect">
            <a:avLst/>
          </a:prstGeom>
        </p:spPr>
        <p:txBody>
          <a:bodyPr wrap="none">
            <a:spAutoFit/>
          </a:bodyPr>
          <a:lstStyle/>
          <a:p>
            <a:r>
              <a:rPr lang="en-US" sz="900" dirty="0">
                <a:latin typeface="+mj-lt"/>
              </a:rPr>
              <a:t>NVIDIA [S. Satoor]</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839935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dirty="0"/>
              <a:t>Pinned CPU Memory Result</a:t>
            </a:r>
          </a:p>
        </p:txBody>
      </p:sp>
      <p:sp>
        <p:nvSpPr>
          <p:cNvPr id="4" name="Slide Number Placeholder 3"/>
          <p:cNvSpPr>
            <a:spLocks noGrp="1"/>
          </p:cNvSpPr>
          <p:nvPr>
            <p:ph type="sldNum" sz="quarter" idx="12"/>
          </p:nvPr>
        </p:nvSpPr>
        <p:spPr>
          <a:prstGeom prst="rect">
            <a:avLst/>
          </a:prstGeom>
        </p:spPr>
        <p:txBody>
          <a:bodyPr/>
          <a:lstStyle/>
          <a:p>
            <a:pPr>
              <a:defRPr/>
            </a:pPr>
            <a:fld id="{70DF0CDE-C4FE-4251-9F15-185A547C4D7D}" type="slidenum">
              <a:rPr lang="en-US"/>
              <a:pPr>
                <a:defRPr/>
              </a:pPr>
              <a:t>27</a:t>
            </a:fld>
            <a:endParaRPr lang="en-US"/>
          </a:p>
        </p:txBody>
      </p:sp>
      <p:pic>
        <p:nvPicPr>
          <p:cNvPr id="6" name="Content Placeholder 4"/>
          <p:cNvPicPr>
            <a:picLocks noGrp="1" noChangeAspect="1"/>
          </p:cNvPicPr>
          <p:nvPr>
            <p:ph idx="4294967295"/>
          </p:nvPr>
        </p:nvPicPr>
        <p:blipFill>
          <a:blip r:embed="rId3" cstate="print"/>
          <a:srcRect t="18747" b="6665"/>
          <a:stretch>
            <a:fillRect/>
          </a:stretch>
        </p:blipFill>
        <p:spPr>
          <a:xfrm>
            <a:off x="1127125" y="1824124"/>
            <a:ext cx="9045575" cy="3697288"/>
          </a:xfrm>
        </p:spPr>
      </p:pic>
      <p:sp>
        <p:nvSpPr>
          <p:cNvPr id="5" name="Rectangle 4"/>
          <p:cNvSpPr/>
          <p:nvPr/>
        </p:nvSpPr>
        <p:spPr>
          <a:xfrm>
            <a:off x="1600201" y="6531605"/>
            <a:ext cx="1128835" cy="230832"/>
          </a:xfrm>
          <a:prstGeom prst="rect">
            <a:avLst/>
          </a:prstGeom>
        </p:spPr>
        <p:txBody>
          <a:bodyPr wrap="none">
            <a:spAutoFit/>
          </a:bodyPr>
          <a:lstStyle/>
          <a:p>
            <a:r>
              <a:rPr lang="en-US" sz="900" dirty="0">
                <a:latin typeface="+mj-lt"/>
              </a:rPr>
              <a:t>NVIDIA [S. Satoor]</a:t>
            </a:r>
            <a:r>
              <a:rPr lang="en-US" sz="900" dirty="0">
                <a:latin typeface="+mj-lt"/>
                <a:cs typeface="Calibri"/>
              </a:rPr>
              <a:t>→</a:t>
            </a:r>
            <a:endParaRPr lang="en-US" sz="900" dirty="0">
              <a:latin typeface="+mj-lt"/>
            </a:endParaRPr>
          </a:p>
        </p:txBody>
      </p:sp>
      <p:graphicFrame>
        <p:nvGraphicFramePr>
          <p:cNvPr id="7" name="Table 6"/>
          <p:cNvGraphicFramePr>
            <a:graphicFrameLocks noGrp="1"/>
          </p:cNvGraphicFramePr>
          <p:nvPr/>
        </p:nvGraphicFramePr>
        <p:xfrm>
          <a:off x="2517776" y="4364567"/>
          <a:ext cx="7502525" cy="1477962"/>
        </p:xfrm>
        <a:graphic>
          <a:graphicData uri="http://schemas.openxmlformats.org/drawingml/2006/table">
            <a:tbl>
              <a:tblPr firstRow="1"/>
              <a:tblGrid>
                <a:gridCol w="1925894">
                  <a:extLst>
                    <a:ext uri="{9D8B030D-6E8A-4147-A177-3AD203B41FA5}">
                      <a16:colId xmlns:a16="http://schemas.microsoft.com/office/drawing/2014/main" val="20000"/>
                    </a:ext>
                  </a:extLst>
                </a:gridCol>
                <a:gridCol w="2465569">
                  <a:extLst>
                    <a:ext uri="{9D8B030D-6E8A-4147-A177-3AD203B41FA5}">
                      <a16:colId xmlns:a16="http://schemas.microsoft.com/office/drawing/2014/main" val="20001"/>
                    </a:ext>
                  </a:extLst>
                </a:gridCol>
                <a:gridCol w="1801097">
                  <a:extLst>
                    <a:ext uri="{9D8B030D-6E8A-4147-A177-3AD203B41FA5}">
                      <a16:colId xmlns:a16="http://schemas.microsoft.com/office/drawing/2014/main" val="20002"/>
                    </a:ext>
                  </a:extLst>
                </a:gridCol>
                <a:gridCol w="1309965">
                  <a:extLst>
                    <a:ext uri="{9D8B030D-6E8A-4147-A177-3AD203B41FA5}">
                      <a16:colId xmlns:a16="http://schemas.microsoft.com/office/drawing/2014/main" val="20003"/>
                    </a:ext>
                  </a:extLst>
                </a:gridCol>
              </a:tblGrid>
              <a:tr h="3707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800" dirty="0"/>
                        <a:t>Device</a:t>
                      </a:r>
                    </a:p>
                  </a:txBody>
                  <a:tcPr marL="91446" marR="91446" marT="45708" marB="45708">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3CCCC">
                        <a:lumMod val="50000"/>
                      </a:srgb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800" dirty="0"/>
                        <a:t>Algorithm</a:t>
                      </a:r>
                    </a:p>
                  </a:txBody>
                  <a:tcPr marL="91446" marR="91446" marT="45708" marB="45708">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3CCCC">
                        <a:lumMod val="50000"/>
                      </a:srgb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800" dirty="0" err="1"/>
                        <a:t>MElements</a:t>
                      </a:r>
                      <a:r>
                        <a:rPr lang="en-US" sz="1800" dirty="0"/>
                        <a:t>/s</a:t>
                      </a:r>
                    </a:p>
                  </a:txBody>
                  <a:tcPr marL="91446" marR="91446" marT="45708" marB="45708">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3CCCC">
                        <a:lumMod val="50000"/>
                      </a:srgb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800" dirty="0"/>
                        <a:t>Speedup</a:t>
                      </a:r>
                    </a:p>
                  </a:txBody>
                  <a:tcPr marL="91446" marR="91446" marT="45708" marB="45708">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3CCCC">
                        <a:lumMod val="50000"/>
                      </a:srgbClr>
                    </a:solidFill>
                  </a:tcPr>
                </a:tc>
                <a:extLst>
                  <a:ext uri="{0D108BD9-81ED-4DB2-BD59-A6C34878D82A}">
                    <a16:rowId xmlns:a16="http://schemas.microsoft.com/office/drawing/2014/main" val="10000"/>
                  </a:ext>
                </a:extLst>
              </a:tr>
              <a:tr h="365735">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i7-930*</a:t>
                      </a:r>
                    </a:p>
                  </a:txBody>
                  <a:tcPr marL="91446" marR="91446" marT="45708" marB="45708">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Optimized</a:t>
                      </a:r>
                      <a:r>
                        <a:rPr lang="en-US" sz="1800" b="1" baseline="0" dirty="0"/>
                        <a:t> &amp; </a:t>
                      </a:r>
                      <a:r>
                        <a:rPr lang="en-US" sz="1800" b="1" dirty="0"/>
                        <a:t>Parallel</a:t>
                      </a:r>
                    </a:p>
                  </a:txBody>
                  <a:tcPr marL="91446" marR="91446" marT="45708" marB="45708">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130</a:t>
                      </a:r>
                    </a:p>
                  </a:txBody>
                  <a:tcPr marL="91446" marR="91446" marT="45708" marB="45708">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1x</a:t>
                      </a:r>
                    </a:p>
                  </a:txBody>
                  <a:tcPr marL="91446" marR="91446" marT="45708" marB="45708">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extLst>
                  <a:ext uri="{0D108BD9-81ED-4DB2-BD59-A6C34878D82A}">
                    <a16:rowId xmlns:a16="http://schemas.microsoft.com/office/drawing/2014/main" val="10001"/>
                  </a:ext>
                </a:extLst>
              </a:tr>
              <a:tr h="3707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Tesla C2075</a:t>
                      </a:r>
                    </a:p>
                  </a:txBody>
                  <a:tcPr marL="91446" marR="91446" marT="45708" marB="4570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Simple</a:t>
                      </a:r>
                    </a:p>
                  </a:txBody>
                  <a:tcPr marL="91446" marR="91446" marT="45708" marB="4570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285</a:t>
                      </a:r>
                    </a:p>
                  </a:txBody>
                  <a:tcPr marL="91446" marR="91446" marT="45708" marB="4570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2.2x</a:t>
                      </a:r>
                    </a:p>
                  </a:txBody>
                  <a:tcPr marL="91446" marR="91446" marT="45708" marB="4570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extLst>
                  <a:ext uri="{0D108BD9-81ED-4DB2-BD59-A6C34878D82A}">
                    <a16:rowId xmlns:a16="http://schemas.microsoft.com/office/drawing/2014/main" val="10002"/>
                  </a:ext>
                </a:extLst>
              </a:tr>
              <a:tr h="37074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Tesla C2075</a:t>
                      </a:r>
                    </a:p>
                  </a:txBody>
                  <a:tcPr marL="91446" marR="91446" marT="45708" marB="4570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Pinned Memory</a:t>
                      </a:r>
                    </a:p>
                  </a:txBody>
                  <a:tcPr marL="91446" marR="91446" marT="45708" marB="4570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560</a:t>
                      </a:r>
                    </a:p>
                  </a:txBody>
                  <a:tcPr marL="91446" marR="91446" marT="45708" marB="4570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4.3x</a:t>
                      </a:r>
                    </a:p>
                  </a:txBody>
                  <a:tcPr marL="91446" marR="91446" marT="45708" marB="4570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59438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fontScale="90000"/>
          </a:bodyPr>
          <a:lstStyle/>
          <a:p>
            <a:r>
              <a:rPr lang="en-US" dirty="0"/>
              <a:t>Application Optimization Process </a:t>
            </a:r>
            <a:br>
              <a:rPr lang="en-US" dirty="0"/>
            </a:br>
            <a:r>
              <a:rPr lang="en-US" sz="2000" dirty="0"/>
              <a:t>[Revisited]</a:t>
            </a:r>
          </a:p>
        </p:txBody>
      </p:sp>
      <p:sp>
        <p:nvSpPr>
          <p:cNvPr id="2" name="Slide Number Placeholder 1"/>
          <p:cNvSpPr>
            <a:spLocks noGrp="1"/>
          </p:cNvSpPr>
          <p:nvPr>
            <p:ph type="sldNum" sz="quarter" idx="12"/>
          </p:nvPr>
        </p:nvSpPr>
        <p:spPr>
          <a:prstGeom prst="rect">
            <a:avLst/>
          </a:prstGeom>
        </p:spPr>
        <p:txBody>
          <a:bodyPr/>
          <a:lstStyle/>
          <a:p>
            <a:pPr>
              <a:defRPr/>
            </a:pPr>
            <a:fld id="{FF5D6E9B-67E5-44B8-81E3-A76ADFF62084}" type="slidenum">
              <a:rPr lang="en-US"/>
              <a:pPr>
                <a:defRPr/>
              </a:pPr>
              <a:t>28</a:t>
            </a:fld>
            <a:endParaRPr lang="en-US"/>
          </a:p>
        </p:txBody>
      </p:sp>
      <p:sp>
        <p:nvSpPr>
          <p:cNvPr id="44039" name="Content Placeholder 2"/>
          <p:cNvSpPr txBox="1">
            <a:spLocks/>
          </p:cNvSpPr>
          <p:nvPr/>
        </p:nvSpPr>
        <p:spPr bwMode="auto">
          <a:xfrm>
            <a:off x="2667000" y="1828448"/>
            <a:ext cx="7772400" cy="4191352"/>
          </a:xfrm>
          <a:prstGeom prst="rect">
            <a:avLst/>
          </a:prstGeom>
          <a:noFill/>
          <a:ln w="9525">
            <a:noFill/>
            <a:miter lim="800000"/>
            <a:headEnd/>
            <a:tailEnd/>
          </a:ln>
        </p:spPr>
        <p:txBody>
          <a:bodyPr/>
          <a:lstStyle/>
          <a:p>
            <a:pPr marL="342900" indent="-342900" eaLnBrk="0" hangingPunct="0">
              <a:spcBef>
                <a:spcPct val="20000"/>
              </a:spcBef>
              <a:buSzPct val="100000"/>
              <a:buBlip>
                <a:blip r:embed="rId3"/>
              </a:buBlip>
            </a:pPr>
            <a:r>
              <a:rPr lang="en-US" sz="2400" dirty="0"/>
              <a:t>Identify Optimization Opportunities</a:t>
            </a:r>
          </a:p>
          <a:p>
            <a:pPr marL="914400" lvl="1" indent="-342900" eaLnBrk="0" hangingPunct="0">
              <a:spcBef>
                <a:spcPct val="20000"/>
              </a:spcBef>
              <a:buSzPct val="100000"/>
              <a:buBlip>
                <a:blip r:embed="rId3"/>
              </a:buBlip>
            </a:pPr>
            <a:r>
              <a:rPr lang="en-US" sz="2000" dirty="0"/>
              <a:t>1D stencil algorithm</a:t>
            </a:r>
          </a:p>
          <a:p>
            <a:pPr marL="342900" indent="-342900" eaLnBrk="0" hangingPunct="0">
              <a:spcBef>
                <a:spcPct val="20000"/>
              </a:spcBef>
              <a:buSzPct val="100000"/>
              <a:buBlip>
                <a:blip r:embed="rId3"/>
              </a:buBlip>
            </a:pPr>
            <a:endParaRPr lang="en-US" sz="2400" dirty="0"/>
          </a:p>
          <a:p>
            <a:pPr marL="342900" indent="-342900" eaLnBrk="0" hangingPunct="0">
              <a:spcBef>
                <a:spcPct val="20000"/>
              </a:spcBef>
              <a:buSzPct val="100000"/>
              <a:buBlip>
                <a:blip r:embed="rId3"/>
              </a:buBlip>
            </a:pPr>
            <a:r>
              <a:rPr lang="en-US" sz="2400" dirty="0"/>
              <a:t>Parallelize with CUDA, confirm functional correctness</a:t>
            </a:r>
          </a:p>
          <a:p>
            <a:pPr marL="914400" lvl="1" indent="-342900" eaLnBrk="0" hangingPunct="0">
              <a:spcBef>
                <a:spcPct val="20000"/>
              </a:spcBef>
              <a:buSzPct val="100000"/>
              <a:buBlip>
                <a:blip r:embed="rId3"/>
              </a:buBlip>
            </a:pPr>
            <a:r>
              <a:rPr lang="en-US" sz="2000" dirty="0"/>
              <a:t>Debugger</a:t>
            </a:r>
          </a:p>
          <a:p>
            <a:pPr marL="914400" lvl="1" indent="-342900" eaLnBrk="0" hangingPunct="0">
              <a:spcBef>
                <a:spcPct val="20000"/>
              </a:spcBef>
              <a:buSzPct val="100000"/>
              <a:buBlip>
                <a:blip r:embed="rId3"/>
              </a:buBlip>
            </a:pPr>
            <a:r>
              <a:rPr lang="en-US" sz="2000" dirty="0"/>
              <a:t>Memory Checker</a:t>
            </a:r>
          </a:p>
          <a:p>
            <a:pPr marL="342900" indent="-342900" eaLnBrk="0" hangingPunct="0">
              <a:spcBef>
                <a:spcPct val="20000"/>
              </a:spcBef>
              <a:buSzPct val="100000"/>
              <a:buBlip>
                <a:blip r:embed="rId3"/>
              </a:buBlip>
            </a:pPr>
            <a:endParaRPr lang="en-US" sz="2400" dirty="0"/>
          </a:p>
          <a:p>
            <a:pPr marL="342900" indent="-342900" eaLnBrk="0" hangingPunct="0">
              <a:spcBef>
                <a:spcPct val="20000"/>
              </a:spcBef>
              <a:buSzPct val="100000"/>
              <a:buBlip>
                <a:blip r:embed="rId3"/>
              </a:buBlip>
            </a:pPr>
            <a:r>
              <a:rPr lang="en-US" sz="2400" dirty="0"/>
              <a:t>Optimize</a:t>
            </a:r>
          </a:p>
          <a:p>
            <a:pPr marL="914400" lvl="1" indent="-342900" eaLnBrk="0" hangingPunct="0">
              <a:spcBef>
                <a:spcPct val="20000"/>
              </a:spcBef>
              <a:buSzPct val="100000"/>
              <a:buBlip>
                <a:blip r:embed="rId3"/>
              </a:buBlip>
            </a:pPr>
            <a:r>
              <a:rPr lang="en-US" sz="2000" dirty="0"/>
              <a:t>Profiler (pinned memory)</a:t>
            </a:r>
          </a:p>
        </p:txBody>
      </p:sp>
      <p:sp>
        <p:nvSpPr>
          <p:cNvPr id="7" name="Down Arrow 6"/>
          <p:cNvSpPr/>
          <p:nvPr/>
        </p:nvSpPr>
        <p:spPr>
          <a:xfrm>
            <a:off x="2209800" y="1905000"/>
            <a:ext cx="381000" cy="3352800"/>
          </a:xfrm>
          <a:prstGeom prst="downArrow">
            <a:avLst/>
          </a:prstGeom>
          <a:gradFill flip="none" rotWithShape="1">
            <a:gsLst>
              <a:gs pos="0">
                <a:srgbClr val="B9E700">
                  <a:shade val="30000"/>
                  <a:satMod val="115000"/>
                </a:srgbClr>
              </a:gs>
              <a:gs pos="50000">
                <a:srgbClr val="B9E700">
                  <a:shade val="67500"/>
                  <a:satMod val="115000"/>
                </a:srgbClr>
              </a:gs>
              <a:gs pos="100000">
                <a:srgbClr val="B9E700">
                  <a:shade val="100000"/>
                  <a:satMod val="115000"/>
                </a:srgbClr>
              </a:gs>
            </a:gsLst>
            <a:lin ang="2700000" scaled="1"/>
            <a:tileRect/>
          </a:gradFill>
          <a:ln w="25400" cap="flat" cmpd="sng" algn="ctr">
            <a:solidFill>
              <a:srgbClr val="B9E700"/>
            </a:solidFill>
            <a:prstDash val="solid"/>
          </a:ln>
          <a:effectLst/>
          <a:scene3d>
            <a:camera prst="orthographicFront"/>
            <a:lightRig rig="threePt" dir="t"/>
          </a:scene3d>
          <a:sp3d>
            <a:bevelT/>
          </a:sp3d>
        </p:spPr>
        <p:txBody>
          <a:bodyPr anchor="ctr"/>
          <a:lstStyle/>
          <a:p>
            <a:pPr algn="ctr">
              <a:defRPr/>
            </a:pPr>
            <a:endParaRPr lang="en-US" kern="0">
              <a:solidFill>
                <a:srgbClr val="FFFFFF"/>
              </a:solidFill>
              <a:latin typeface="Arial"/>
            </a:endParaRPr>
          </a:p>
        </p:txBody>
      </p:sp>
      <p:sp>
        <p:nvSpPr>
          <p:cNvPr id="6" name="Rectangle 5"/>
          <p:cNvSpPr/>
          <p:nvPr/>
        </p:nvSpPr>
        <p:spPr>
          <a:xfrm>
            <a:off x="1600201" y="6531605"/>
            <a:ext cx="1128835" cy="230832"/>
          </a:xfrm>
          <a:prstGeom prst="rect">
            <a:avLst/>
          </a:prstGeom>
        </p:spPr>
        <p:txBody>
          <a:bodyPr wrap="none">
            <a:spAutoFit/>
          </a:bodyPr>
          <a:lstStyle/>
          <a:p>
            <a:r>
              <a:rPr lang="en-US" sz="900" dirty="0">
                <a:latin typeface="+mj-lt"/>
              </a:rPr>
              <a:t>NVIDIA [S. Satoor]</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12126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fontScale="90000"/>
          </a:bodyPr>
          <a:lstStyle/>
          <a:p>
            <a:r>
              <a:rPr lang="en-US" dirty="0"/>
              <a:t>Application Optimization Process </a:t>
            </a:r>
            <a:br>
              <a:rPr lang="en-US" dirty="0"/>
            </a:br>
            <a:r>
              <a:rPr lang="en-US" sz="2000" dirty="0"/>
              <a:t>[Revisited]</a:t>
            </a:r>
          </a:p>
        </p:txBody>
      </p:sp>
      <p:sp>
        <p:nvSpPr>
          <p:cNvPr id="2" name="Slide Number Placeholder 1"/>
          <p:cNvSpPr>
            <a:spLocks noGrp="1"/>
          </p:cNvSpPr>
          <p:nvPr>
            <p:ph type="sldNum" sz="quarter" idx="12"/>
          </p:nvPr>
        </p:nvSpPr>
        <p:spPr>
          <a:prstGeom prst="rect">
            <a:avLst/>
          </a:prstGeom>
        </p:spPr>
        <p:txBody>
          <a:bodyPr/>
          <a:lstStyle/>
          <a:p>
            <a:pPr>
              <a:defRPr/>
            </a:pPr>
            <a:fld id="{FF5D6E9B-67E5-44B8-81E3-A76ADFF62084}" type="slidenum">
              <a:rPr lang="en-US"/>
              <a:pPr>
                <a:defRPr/>
              </a:pPr>
              <a:t>29</a:t>
            </a:fld>
            <a:endParaRPr lang="en-US"/>
          </a:p>
        </p:txBody>
      </p:sp>
      <p:sp>
        <p:nvSpPr>
          <p:cNvPr id="44039" name="Content Placeholder 2"/>
          <p:cNvSpPr txBox="1">
            <a:spLocks/>
          </p:cNvSpPr>
          <p:nvPr/>
        </p:nvSpPr>
        <p:spPr bwMode="auto">
          <a:xfrm>
            <a:off x="2667000" y="1828448"/>
            <a:ext cx="7772400" cy="4191352"/>
          </a:xfrm>
          <a:prstGeom prst="rect">
            <a:avLst/>
          </a:prstGeom>
          <a:noFill/>
          <a:ln w="9525">
            <a:noFill/>
            <a:miter lim="800000"/>
            <a:headEnd/>
            <a:tailEnd/>
          </a:ln>
        </p:spPr>
        <p:txBody>
          <a:bodyPr/>
          <a:lstStyle/>
          <a:p>
            <a:pPr marL="342900" indent="-342900" eaLnBrk="0" hangingPunct="0">
              <a:spcBef>
                <a:spcPct val="20000"/>
              </a:spcBef>
              <a:buSzPct val="100000"/>
              <a:buBlip>
                <a:blip r:embed="rId3"/>
              </a:buBlip>
            </a:pPr>
            <a:r>
              <a:rPr lang="en-US" sz="2400" dirty="0"/>
              <a:t>Identify Optimization Opportunities</a:t>
            </a:r>
          </a:p>
          <a:p>
            <a:pPr marL="914400" lvl="1" indent="-342900" eaLnBrk="0" hangingPunct="0">
              <a:spcBef>
                <a:spcPct val="20000"/>
              </a:spcBef>
              <a:buSzPct val="100000"/>
              <a:buBlip>
                <a:blip r:embed="rId3"/>
              </a:buBlip>
            </a:pPr>
            <a:r>
              <a:rPr lang="en-US" sz="2000" dirty="0"/>
              <a:t>1D stencil algorithm</a:t>
            </a:r>
          </a:p>
          <a:p>
            <a:pPr marL="342900" indent="-342900" eaLnBrk="0" hangingPunct="0">
              <a:spcBef>
                <a:spcPct val="20000"/>
              </a:spcBef>
              <a:buSzPct val="100000"/>
              <a:buBlip>
                <a:blip r:embed="rId3"/>
              </a:buBlip>
            </a:pPr>
            <a:endParaRPr lang="en-US" sz="2400" dirty="0"/>
          </a:p>
          <a:p>
            <a:pPr marL="342900" indent="-342900" eaLnBrk="0" hangingPunct="0">
              <a:spcBef>
                <a:spcPct val="20000"/>
              </a:spcBef>
              <a:buSzPct val="100000"/>
              <a:buBlip>
                <a:blip r:embed="rId3"/>
              </a:buBlip>
            </a:pPr>
            <a:r>
              <a:rPr lang="en-US" sz="2400" dirty="0"/>
              <a:t>Parallelize with CUDA, confirm functional correctness</a:t>
            </a:r>
          </a:p>
          <a:p>
            <a:pPr marL="914400" lvl="1" indent="-342900" eaLnBrk="0" hangingPunct="0">
              <a:spcBef>
                <a:spcPct val="20000"/>
              </a:spcBef>
              <a:buSzPct val="100000"/>
              <a:buBlip>
                <a:blip r:embed="rId3"/>
              </a:buBlip>
            </a:pPr>
            <a:r>
              <a:rPr lang="en-US" sz="2000" dirty="0"/>
              <a:t>Debugger</a:t>
            </a:r>
          </a:p>
          <a:p>
            <a:pPr marL="914400" lvl="1" indent="-342900" eaLnBrk="0" hangingPunct="0">
              <a:spcBef>
                <a:spcPct val="20000"/>
              </a:spcBef>
              <a:buSzPct val="100000"/>
              <a:buBlip>
                <a:blip r:embed="rId3"/>
              </a:buBlip>
            </a:pPr>
            <a:r>
              <a:rPr lang="en-US" sz="2000" dirty="0"/>
              <a:t>Memory Checker</a:t>
            </a:r>
          </a:p>
          <a:p>
            <a:pPr marL="342900" indent="-342900" eaLnBrk="0" hangingPunct="0">
              <a:spcBef>
                <a:spcPct val="20000"/>
              </a:spcBef>
              <a:buSzPct val="100000"/>
              <a:buBlip>
                <a:blip r:embed="rId3"/>
              </a:buBlip>
            </a:pPr>
            <a:endParaRPr lang="en-US" sz="2400" dirty="0"/>
          </a:p>
          <a:p>
            <a:pPr marL="342900" indent="-342900" eaLnBrk="0" hangingPunct="0">
              <a:spcBef>
                <a:spcPct val="20000"/>
              </a:spcBef>
              <a:buSzPct val="100000"/>
              <a:buBlip>
                <a:blip r:embed="rId3"/>
              </a:buBlip>
            </a:pPr>
            <a:r>
              <a:rPr lang="en-US" sz="2400" dirty="0"/>
              <a:t>Optimize</a:t>
            </a:r>
          </a:p>
          <a:p>
            <a:pPr marL="914400" lvl="1" indent="-342900" eaLnBrk="0" hangingPunct="0">
              <a:spcBef>
                <a:spcPct val="20000"/>
              </a:spcBef>
              <a:buSzPct val="100000"/>
              <a:buBlip>
                <a:blip r:embed="rId3"/>
              </a:buBlip>
            </a:pPr>
            <a:r>
              <a:rPr lang="en-US" sz="2000" dirty="0"/>
              <a:t>Profiler (pinned memory)</a:t>
            </a:r>
          </a:p>
        </p:txBody>
      </p:sp>
      <p:sp>
        <p:nvSpPr>
          <p:cNvPr id="6" name="Circular Arrow 5"/>
          <p:cNvSpPr/>
          <p:nvPr/>
        </p:nvSpPr>
        <p:spPr>
          <a:xfrm>
            <a:off x="1600200" y="4191000"/>
            <a:ext cx="1295400" cy="1371600"/>
          </a:xfrm>
          <a:prstGeom prst="circularArrow">
            <a:avLst>
              <a:gd name="adj1" fmla="val 12500"/>
              <a:gd name="adj2" fmla="val 1142319"/>
              <a:gd name="adj3" fmla="val 20457681"/>
              <a:gd name="adj4" fmla="val 3967645"/>
              <a:gd name="adj5" fmla="val 12500"/>
            </a:avLst>
          </a:prstGeom>
          <a:gradFill flip="none" rotWithShape="1">
            <a:gsLst>
              <a:gs pos="0">
                <a:srgbClr val="B9E700">
                  <a:shade val="30000"/>
                  <a:satMod val="115000"/>
                </a:srgbClr>
              </a:gs>
              <a:gs pos="50000">
                <a:srgbClr val="B9E700">
                  <a:shade val="67500"/>
                  <a:satMod val="115000"/>
                </a:srgbClr>
              </a:gs>
              <a:gs pos="100000">
                <a:srgbClr val="B9E700">
                  <a:shade val="100000"/>
                  <a:satMod val="115000"/>
                </a:srgbClr>
              </a:gs>
            </a:gsLst>
            <a:lin ang="2700000" scaled="1"/>
            <a:tileRect/>
          </a:gradFill>
          <a:ln w="25400" cap="flat" cmpd="sng" algn="ctr">
            <a:solidFill>
              <a:srgbClr val="B9E700"/>
            </a:solidFill>
            <a:prstDash val="solid"/>
          </a:ln>
          <a:effectLst/>
          <a:scene3d>
            <a:camera prst="orthographicFront"/>
            <a:lightRig rig="threePt" dir="t"/>
          </a:scene3d>
          <a:sp3d>
            <a:bevelT/>
          </a:sp3d>
        </p:spPr>
        <p:txBody>
          <a:bodyPr anchor="ctr"/>
          <a:lstStyle/>
          <a:p>
            <a:pPr algn="ctr">
              <a:defRPr/>
            </a:pPr>
            <a:endParaRPr lang="en-US" kern="0">
              <a:solidFill>
                <a:srgbClr val="FFFFFF"/>
              </a:solidFill>
              <a:latin typeface="Arial"/>
            </a:endParaRPr>
          </a:p>
        </p:txBody>
      </p:sp>
      <p:sp>
        <p:nvSpPr>
          <p:cNvPr id="7" name="Rectangle 6"/>
          <p:cNvSpPr/>
          <p:nvPr/>
        </p:nvSpPr>
        <p:spPr>
          <a:xfrm>
            <a:off x="1600201" y="6531605"/>
            <a:ext cx="1128835" cy="230832"/>
          </a:xfrm>
          <a:prstGeom prst="rect">
            <a:avLst/>
          </a:prstGeom>
        </p:spPr>
        <p:txBody>
          <a:bodyPr wrap="none">
            <a:spAutoFit/>
          </a:bodyPr>
          <a:lstStyle/>
          <a:p>
            <a:r>
              <a:rPr lang="en-US" sz="900" dirty="0">
                <a:latin typeface="+mj-lt"/>
              </a:rPr>
              <a:t>NVIDIA [S. Satoor]</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044342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C76B76-D309-457C-8093-2FAC57B06A06}"/>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FFECD130-1752-4F05-AA89-9001D2AB3D4F}"/>
              </a:ext>
            </a:extLst>
          </p:cNvPr>
          <p:cNvSpPr>
            <a:spLocks noGrp="1"/>
          </p:cNvSpPr>
          <p:nvPr>
            <p:ph idx="1"/>
          </p:nvPr>
        </p:nvSpPr>
        <p:spPr/>
        <p:txBody>
          <a:bodyPr>
            <a:normAutofit/>
          </a:bodyPr>
          <a:lstStyle/>
          <a:p>
            <a:endParaRPr lang="en-US" sz="1800" dirty="0"/>
          </a:p>
          <a:p>
            <a:endParaRPr lang="en-US" sz="1800" dirty="0"/>
          </a:p>
          <a:p>
            <a:endParaRPr lang="en-US" sz="1800" dirty="0"/>
          </a:p>
          <a:p>
            <a:endParaRPr lang="en-US" sz="1800" dirty="0"/>
          </a:p>
          <a:p>
            <a:r>
              <a:rPr lang="en-US" sz="1800" dirty="0"/>
              <a:t>Is BBC recording on?</a:t>
            </a:r>
          </a:p>
          <a:p>
            <a:endParaRPr lang="en-US" sz="1800" dirty="0"/>
          </a:p>
          <a:p>
            <a:endParaRPr lang="en-US" sz="1800" dirty="0"/>
          </a:p>
          <a:p>
            <a:r>
              <a:rPr lang="en-US" sz="1800" dirty="0"/>
              <a:t>If my internet connection goes down, I’ll email from my phone to provide more information – go/no-go, next step, etc.</a:t>
            </a:r>
          </a:p>
        </p:txBody>
      </p:sp>
      <p:sp>
        <p:nvSpPr>
          <p:cNvPr id="3" name="Slide Number Placeholder 2">
            <a:extLst>
              <a:ext uri="{FF2B5EF4-FFF2-40B4-BE49-F238E27FC236}">
                <a16:creationId xmlns:a16="http://schemas.microsoft.com/office/drawing/2014/main" id="{6741B91E-5E75-4C3F-B884-349EE03F1802}"/>
              </a:ext>
            </a:extLst>
          </p:cNvPr>
          <p:cNvSpPr>
            <a:spLocks noGrp="1"/>
          </p:cNvSpPr>
          <p:nvPr>
            <p:ph type="sldNum" sz="quarter" idx="12"/>
          </p:nvPr>
        </p:nvSpPr>
        <p:spPr/>
        <p:txBody>
          <a:bodyPr/>
          <a:lstStyle/>
          <a:p>
            <a:fld id="{67D2203D-769A-4D5A-AE4C-EA73FDE6A130}" type="slidenum">
              <a:rPr lang="en-US" smtClean="0"/>
              <a:t>3</a:t>
            </a:fld>
            <a:endParaRPr lang="en-US"/>
          </a:p>
        </p:txBody>
      </p:sp>
    </p:spTree>
    <p:extLst>
      <p:ext uri="{BB962C8B-B14F-4D97-AF65-F5344CB8AC3E}">
        <p14:creationId xmlns:p14="http://schemas.microsoft.com/office/powerpoint/2010/main" val="3622598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a:prstGeom prst="rect">
            <a:avLst/>
          </a:prstGeom>
        </p:spPr>
        <p:txBody>
          <a:bodyPr/>
          <a:lstStyle/>
          <a:p>
            <a:pPr>
              <a:defRPr/>
            </a:pPr>
            <a:fld id="{71BAA06F-33BE-4B8C-941A-D61A95818D0F}" type="slidenum">
              <a:rPr lang="en-US"/>
              <a:pPr>
                <a:defRPr/>
              </a:pPr>
              <a:t>30</a:t>
            </a:fld>
            <a:endParaRPr lang="en-US"/>
          </a:p>
        </p:txBody>
      </p:sp>
      <p:sp>
        <p:nvSpPr>
          <p:cNvPr id="46082" name="Content Placeholder 2"/>
          <p:cNvSpPr>
            <a:spLocks noGrp="1"/>
          </p:cNvSpPr>
          <p:nvPr>
            <p:ph idx="4294967295"/>
          </p:nvPr>
        </p:nvSpPr>
        <p:spPr>
          <a:xfrm>
            <a:off x="0" y="1600200"/>
            <a:ext cx="4114800" cy="1295400"/>
          </a:xfrm>
        </p:spPr>
        <p:txBody>
          <a:bodyPr/>
          <a:lstStyle/>
          <a:p>
            <a:r>
              <a:rPr lang="en-US" dirty="0"/>
              <a:t>Advanced optimization</a:t>
            </a:r>
          </a:p>
          <a:p>
            <a:pPr lvl="1"/>
            <a:r>
              <a:rPr lang="en-US" dirty="0"/>
              <a:t>Larger time investment</a:t>
            </a:r>
          </a:p>
          <a:p>
            <a:pPr lvl="1"/>
            <a:r>
              <a:rPr lang="en-US" dirty="0"/>
              <a:t>Potential for larger speedup</a:t>
            </a:r>
          </a:p>
        </p:txBody>
      </p:sp>
      <p:pic>
        <p:nvPicPr>
          <p:cNvPr id="46084" name="Picture 4"/>
          <p:cNvPicPr>
            <a:picLocks noChangeAspect="1"/>
          </p:cNvPicPr>
          <p:nvPr/>
        </p:nvPicPr>
        <p:blipFill>
          <a:blip r:embed="rId3" cstate="print"/>
          <a:srcRect/>
          <a:stretch>
            <a:fillRect/>
          </a:stretch>
        </p:blipFill>
        <p:spPr bwMode="auto">
          <a:xfrm>
            <a:off x="3763433" y="1123950"/>
            <a:ext cx="7334250" cy="476250"/>
          </a:xfrm>
          <a:prstGeom prst="rect">
            <a:avLst/>
          </a:prstGeom>
          <a:noFill/>
          <a:ln w="9525">
            <a:noFill/>
            <a:miter lim="800000"/>
            <a:headEnd/>
            <a:tailEnd/>
          </a:ln>
        </p:spPr>
      </p:pic>
      <p:pic>
        <p:nvPicPr>
          <p:cNvPr id="46085" name="Picture 5"/>
          <p:cNvPicPr>
            <a:picLocks noChangeAspect="1"/>
          </p:cNvPicPr>
          <p:nvPr/>
        </p:nvPicPr>
        <p:blipFill>
          <a:blip r:embed="rId4" cstate="print"/>
          <a:srcRect/>
          <a:stretch>
            <a:fillRect/>
          </a:stretch>
        </p:blipFill>
        <p:spPr bwMode="auto">
          <a:xfrm>
            <a:off x="3996267" y="2561168"/>
            <a:ext cx="5200650" cy="3552825"/>
          </a:xfrm>
          <a:prstGeom prst="rect">
            <a:avLst/>
          </a:prstGeom>
          <a:noFill/>
          <a:ln w="9525">
            <a:noFill/>
            <a:miter lim="800000"/>
            <a:headEnd/>
            <a:tailEnd/>
          </a:ln>
        </p:spPr>
      </p:pic>
      <p:sp>
        <p:nvSpPr>
          <p:cNvPr id="6" name="Rectangle 5"/>
          <p:cNvSpPr/>
          <p:nvPr/>
        </p:nvSpPr>
        <p:spPr>
          <a:xfrm>
            <a:off x="1600201" y="6531605"/>
            <a:ext cx="1128835" cy="230832"/>
          </a:xfrm>
          <a:prstGeom prst="rect">
            <a:avLst/>
          </a:prstGeom>
        </p:spPr>
        <p:txBody>
          <a:bodyPr wrap="none">
            <a:spAutoFit/>
          </a:bodyPr>
          <a:lstStyle/>
          <a:p>
            <a:r>
              <a:rPr lang="en-US" sz="900" dirty="0">
                <a:latin typeface="+mj-lt"/>
              </a:rPr>
              <a:t>NVIDIA [S. Satoor]</a:t>
            </a:r>
            <a:r>
              <a:rPr lang="en-US" sz="900" dirty="0">
                <a:latin typeface="+mj-lt"/>
                <a:cs typeface="Calibri"/>
              </a:rPr>
              <a:t>→</a:t>
            </a:r>
            <a:endParaRPr lang="en-US" sz="900" dirty="0">
              <a:latin typeface="+mj-lt"/>
            </a:endParaRPr>
          </a:p>
        </p:txBody>
      </p:sp>
      <p:sp>
        <p:nvSpPr>
          <p:cNvPr id="7" name="Rectangle 6"/>
          <p:cNvSpPr/>
          <p:nvPr/>
        </p:nvSpPr>
        <p:spPr>
          <a:xfrm>
            <a:off x="3955237" y="3229382"/>
            <a:ext cx="484163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165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1600201" y="5031628"/>
            <a:ext cx="9167226" cy="13984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600201" y="1887478"/>
            <a:ext cx="9167226" cy="13984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06" name="Title 1"/>
          <p:cNvSpPr>
            <a:spLocks noGrp="1"/>
          </p:cNvSpPr>
          <p:nvPr>
            <p:ph type="title"/>
          </p:nvPr>
        </p:nvSpPr>
        <p:spPr/>
        <p:txBody>
          <a:bodyPr/>
          <a:lstStyle/>
          <a:p>
            <a:r>
              <a:rPr lang="en-US" dirty="0"/>
              <a:t>Data Partitioning Example</a:t>
            </a:r>
          </a:p>
        </p:txBody>
      </p:sp>
      <p:sp>
        <p:nvSpPr>
          <p:cNvPr id="4" name="Slide Number Placeholder 3"/>
          <p:cNvSpPr>
            <a:spLocks noGrp="1"/>
          </p:cNvSpPr>
          <p:nvPr>
            <p:ph type="sldNum" sz="quarter" idx="12"/>
          </p:nvPr>
        </p:nvSpPr>
        <p:spPr>
          <a:prstGeom prst="rect">
            <a:avLst/>
          </a:prstGeom>
        </p:spPr>
        <p:txBody>
          <a:bodyPr/>
          <a:lstStyle/>
          <a:p>
            <a:pPr>
              <a:defRPr/>
            </a:pPr>
            <a:fld id="{798515EA-D128-446E-9F7B-42325BFB8E21}" type="slidenum">
              <a:rPr lang="en-US"/>
              <a:pPr>
                <a:defRPr/>
              </a:pPr>
              <a:t>31</a:t>
            </a:fld>
            <a:endParaRPr lang="en-US"/>
          </a:p>
        </p:txBody>
      </p:sp>
      <p:sp>
        <p:nvSpPr>
          <p:cNvPr id="158" name="Cube 157"/>
          <p:cNvSpPr/>
          <p:nvPr/>
        </p:nvSpPr>
        <p:spPr>
          <a:xfrm>
            <a:off x="1982788" y="2370138"/>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59" name="Cube 158"/>
          <p:cNvSpPr/>
          <p:nvPr/>
        </p:nvSpPr>
        <p:spPr>
          <a:xfrm>
            <a:off x="2286000" y="2370138"/>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60" name="Cube 159"/>
          <p:cNvSpPr/>
          <p:nvPr/>
        </p:nvSpPr>
        <p:spPr>
          <a:xfrm>
            <a:off x="2590800" y="2370138"/>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61" name="Cube 160"/>
          <p:cNvSpPr/>
          <p:nvPr/>
        </p:nvSpPr>
        <p:spPr>
          <a:xfrm>
            <a:off x="2894013" y="2370138"/>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62" name="Cube 161"/>
          <p:cNvSpPr/>
          <p:nvPr/>
        </p:nvSpPr>
        <p:spPr>
          <a:xfrm>
            <a:off x="3197225" y="2370138"/>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63" name="Cube 162"/>
          <p:cNvSpPr/>
          <p:nvPr/>
        </p:nvSpPr>
        <p:spPr>
          <a:xfrm>
            <a:off x="3502025" y="2370138"/>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64" name="Cube 163"/>
          <p:cNvSpPr/>
          <p:nvPr/>
        </p:nvSpPr>
        <p:spPr>
          <a:xfrm>
            <a:off x="3805238" y="2370138"/>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65" name="Cube 164"/>
          <p:cNvSpPr/>
          <p:nvPr/>
        </p:nvSpPr>
        <p:spPr>
          <a:xfrm>
            <a:off x="4106862" y="2370138"/>
            <a:ext cx="304800"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66" name="Cube 165"/>
          <p:cNvSpPr/>
          <p:nvPr/>
        </p:nvSpPr>
        <p:spPr>
          <a:xfrm>
            <a:off x="4411663" y="2370138"/>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67" name="Cube 166"/>
          <p:cNvSpPr/>
          <p:nvPr/>
        </p:nvSpPr>
        <p:spPr>
          <a:xfrm>
            <a:off x="4714875" y="2370138"/>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68" name="Cube 167"/>
          <p:cNvSpPr/>
          <p:nvPr/>
        </p:nvSpPr>
        <p:spPr>
          <a:xfrm>
            <a:off x="5019675" y="2370138"/>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69" name="Cube 168"/>
          <p:cNvSpPr/>
          <p:nvPr/>
        </p:nvSpPr>
        <p:spPr>
          <a:xfrm>
            <a:off x="5322888" y="2370138"/>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70" name="Cube 169"/>
          <p:cNvSpPr/>
          <p:nvPr/>
        </p:nvSpPr>
        <p:spPr>
          <a:xfrm>
            <a:off x="5626100" y="2370138"/>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71" name="Cube 170"/>
          <p:cNvSpPr/>
          <p:nvPr/>
        </p:nvSpPr>
        <p:spPr>
          <a:xfrm>
            <a:off x="5930900" y="2370138"/>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72" name="Cube 171"/>
          <p:cNvSpPr/>
          <p:nvPr/>
        </p:nvSpPr>
        <p:spPr>
          <a:xfrm>
            <a:off x="6213475" y="2362200"/>
            <a:ext cx="303212"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73" name="Cube 172"/>
          <p:cNvSpPr/>
          <p:nvPr/>
        </p:nvSpPr>
        <p:spPr>
          <a:xfrm>
            <a:off x="6518275" y="2362200"/>
            <a:ext cx="303212"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74" name="Cube 173"/>
          <p:cNvSpPr/>
          <p:nvPr/>
        </p:nvSpPr>
        <p:spPr>
          <a:xfrm>
            <a:off x="6821488" y="2362200"/>
            <a:ext cx="303213"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75" name="Cube 174"/>
          <p:cNvSpPr/>
          <p:nvPr/>
        </p:nvSpPr>
        <p:spPr>
          <a:xfrm>
            <a:off x="7124700" y="2362200"/>
            <a:ext cx="304800"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76" name="Cube 175"/>
          <p:cNvSpPr/>
          <p:nvPr/>
        </p:nvSpPr>
        <p:spPr>
          <a:xfrm>
            <a:off x="7429500" y="2362200"/>
            <a:ext cx="303212"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77" name="Cube 176"/>
          <p:cNvSpPr/>
          <p:nvPr/>
        </p:nvSpPr>
        <p:spPr>
          <a:xfrm>
            <a:off x="7732713" y="2362200"/>
            <a:ext cx="303213"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78" name="Cube 177"/>
          <p:cNvSpPr/>
          <p:nvPr/>
        </p:nvSpPr>
        <p:spPr>
          <a:xfrm>
            <a:off x="8035925" y="2362200"/>
            <a:ext cx="304800"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79" name="Cube 178"/>
          <p:cNvSpPr/>
          <p:nvPr/>
        </p:nvSpPr>
        <p:spPr>
          <a:xfrm>
            <a:off x="8356600" y="2362200"/>
            <a:ext cx="303212"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80" name="Cube 179"/>
          <p:cNvSpPr/>
          <p:nvPr/>
        </p:nvSpPr>
        <p:spPr>
          <a:xfrm>
            <a:off x="8659813" y="2362200"/>
            <a:ext cx="303213"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81" name="Cube 180"/>
          <p:cNvSpPr/>
          <p:nvPr/>
        </p:nvSpPr>
        <p:spPr>
          <a:xfrm>
            <a:off x="8963025" y="2362200"/>
            <a:ext cx="304800"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82" name="Cube 181"/>
          <p:cNvSpPr/>
          <p:nvPr/>
        </p:nvSpPr>
        <p:spPr>
          <a:xfrm>
            <a:off x="9267825" y="2362200"/>
            <a:ext cx="303212"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83" name="Cube 182"/>
          <p:cNvSpPr/>
          <p:nvPr/>
        </p:nvSpPr>
        <p:spPr>
          <a:xfrm>
            <a:off x="9571038" y="2362200"/>
            <a:ext cx="303213"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84" name="Cube 183"/>
          <p:cNvSpPr/>
          <p:nvPr/>
        </p:nvSpPr>
        <p:spPr>
          <a:xfrm>
            <a:off x="9874250" y="2362200"/>
            <a:ext cx="304800"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85" name="Cube 184"/>
          <p:cNvSpPr/>
          <p:nvPr/>
        </p:nvSpPr>
        <p:spPr>
          <a:xfrm>
            <a:off x="10179050" y="2362200"/>
            <a:ext cx="303212"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86" name="TextBox 145"/>
          <p:cNvSpPr txBox="1">
            <a:spLocks noChangeArrowheads="1"/>
          </p:cNvSpPr>
          <p:nvPr/>
        </p:nvSpPr>
        <p:spPr bwMode="auto">
          <a:xfrm>
            <a:off x="1988570" y="2751721"/>
            <a:ext cx="587375" cy="368300"/>
          </a:xfrm>
          <a:prstGeom prst="rect">
            <a:avLst/>
          </a:prstGeom>
          <a:noFill/>
          <a:ln w="9525">
            <a:noFill/>
            <a:miter lim="800000"/>
            <a:headEnd/>
            <a:tailEnd/>
          </a:ln>
        </p:spPr>
        <p:txBody>
          <a:bodyPr>
            <a:spAutoFit/>
          </a:bodyPr>
          <a:lstStyle/>
          <a:p>
            <a:pPr>
              <a:defRPr/>
            </a:pPr>
            <a:r>
              <a:rPr lang="en-US" b="1" kern="0" dirty="0">
                <a:solidFill>
                  <a:sysClr val="windowText" lastClr="000000"/>
                </a:solidFill>
              </a:rPr>
              <a:t>in</a:t>
            </a:r>
          </a:p>
        </p:txBody>
      </p:sp>
      <p:sp>
        <p:nvSpPr>
          <p:cNvPr id="187" name="TextBox 146"/>
          <p:cNvSpPr txBox="1">
            <a:spLocks noChangeArrowheads="1"/>
          </p:cNvSpPr>
          <p:nvPr/>
        </p:nvSpPr>
        <p:spPr bwMode="auto">
          <a:xfrm>
            <a:off x="1972302" y="5810004"/>
            <a:ext cx="585787" cy="369887"/>
          </a:xfrm>
          <a:prstGeom prst="rect">
            <a:avLst/>
          </a:prstGeom>
          <a:noFill/>
          <a:ln w="9525">
            <a:noFill/>
            <a:miter lim="800000"/>
            <a:headEnd/>
            <a:tailEnd/>
          </a:ln>
        </p:spPr>
        <p:txBody>
          <a:bodyPr>
            <a:spAutoFit/>
          </a:bodyPr>
          <a:lstStyle/>
          <a:p>
            <a:pPr>
              <a:defRPr/>
            </a:pPr>
            <a:r>
              <a:rPr lang="en-US" b="1" kern="0" dirty="0">
                <a:solidFill>
                  <a:sysClr val="windowText" lastClr="000000"/>
                </a:solidFill>
              </a:rPr>
              <a:t>out</a:t>
            </a:r>
          </a:p>
        </p:txBody>
      </p:sp>
      <p:cxnSp>
        <p:nvCxnSpPr>
          <p:cNvPr id="188" name="Straight Connector 187"/>
          <p:cNvCxnSpPr/>
          <p:nvPr/>
        </p:nvCxnSpPr>
        <p:spPr>
          <a:xfrm>
            <a:off x="6213475" y="1828800"/>
            <a:ext cx="0" cy="1371600"/>
          </a:xfrm>
          <a:prstGeom prst="line">
            <a:avLst/>
          </a:prstGeom>
          <a:noFill/>
          <a:ln w="19050" cap="flat" cmpd="sng" algn="ctr">
            <a:solidFill>
              <a:srgbClr val="C00000"/>
            </a:solidFill>
            <a:prstDash val="dash"/>
          </a:ln>
          <a:effectLst/>
        </p:spPr>
      </p:cxnSp>
      <p:sp>
        <p:nvSpPr>
          <p:cNvPr id="189" name="Oval Callout 188"/>
          <p:cNvSpPr/>
          <p:nvPr/>
        </p:nvSpPr>
        <p:spPr>
          <a:xfrm>
            <a:off x="7168354" y="1012466"/>
            <a:ext cx="2128046" cy="816334"/>
          </a:xfrm>
          <a:prstGeom prst="wedgeEllipseCallout">
            <a:avLst>
              <a:gd name="adj1" fmla="val -89602"/>
              <a:gd name="adj2" fmla="val 91171"/>
            </a:avLst>
          </a:prstGeom>
          <a:gradFill flip="none" rotWithShape="1">
            <a:gsLst>
              <a:gs pos="0">
                <a:srgbClr val="B9E700">
                  <a:lumMod val="75000"/>
                </a:srgbClr>
              </a:gs>
              <a:gs pos="100000">
                <a:srgbClr val="B9E700">
                  <a:lumMod val="60000"/>
                  <a:lumOff val="40000"/>
                </a:srgbClr>
              </a:gs>
            </a:gsLst>
            <a:path path="circle">
              <a:fillToRect t="100000" r="100000"/>
            </a:path>
            <a:tileRect l="-100000" b="-100000"/>
          </a:gradFill>
          <a:ln w="9525" cap="flat" cmpd="sng" algn="ctr">
            <a:solidFill>
              <a:srgbClr val="33CCCC">
                <a:shade val="95000"/>
                <a:satMod val="105000"/>
              </a:srgbClr>
            </a:solidFill>
            <a:prstDash val="solid"/>
          </a:ln>
          <a:effectLst>
            <a:outerShdw blurRad="40000" dist="23000" dir="5400000" rotWithShape="0">
              <a:srgbClr val="000000">
                <a:alpha val="35000"/>
              </a:srgbClr>
            </a:outerShdw>
          </a:effectLst>
        </p:spPr>
        <p:txBody>
          <a:bodyPr anchor="ctr"/>
          <a:lstStyle/>
          <a:p>
            <a:pPr algn="ctr">
              <a:defRPr/>
            </a:pPr>
            <a:r>
              <a:rPr lang="en-US" sz="1600" b="1" kern="0" dirty="0">
                <a:solidFill>
                  <a:srgbClr val="000000"/>
                </a:solidFill>
                <a:latin typeface="Arial"/>
              </a:rPr>
              <a:t>Partition data into TWO chunks</a:t>
            </a:r>
          </a:p>
        </p:txBody>
      </p:sp>
      <p:sp>
        <p:nvSpPr>
          <p:cNvPr id="190" name="TextBox 145"/>
          <p:cNvSpPr txBox="1">
            <a:spLocks noChangeArrowheads="1"/>
          </p:cNvSpPr>
          <p:nvPr/>
        </p:nvSpPr>
        <p:spPr bwMode="auto">
          <a:xfrm>
            <a:off x="3663951" y="1993900"/>
            <a:ext cx="1138237" cy="368300"/>
          </a:xfrm>
          <a:prstGeom prst="rect">
            <a:avLst/>
          </a:prstGeom>
          <a:noFill/>
          <a:ln w="9525">
            <a:noFill/>
            <a:miter lim="800000"/>
            <a:headEnd/>
            <a:tailEnd/>
          </a:ln>
        </p:spPr>
        <p:txBody>
          <a:bodyPr>
            <a:spAutoFit/>
          </a:bodyPr>
          <a:lstStyle/>
          <a:p>
            <a:pPr>
              <a:defRPr/>
            </a:pPr>
            <a:r>
              <a:rPr lang="en-US" b="1" kern="0" dirty="0">
                <a:solidFill>
                  <a:sysClr val="windowText" lastClr="000000"/>
                </a:solidFill>
              </a:rPr>
              <a:t>chunk 1</a:t>
            </a:r>
          </a:p>
        </p:txBody>
      </p:sp>
      <p:sp>
        <p:nvSpPr>
          <p:cNvPr id="191" name="TextBox 145"/>
          <p:cNvSpPr txBox="1">
            <a:spLocks noChangeArrowheads="1"/>
          </p:cNvSpPr>
          <p:nvPr/>
        </p:nvSpPr>
        <p:spPr bwMode="auto">
          <a:xfrm>
            <a:off x="7702551" y="1993900"/>
            <a:ext cx="1138237" cy="368300"/>
          </a:xfrm>
          <a:prstGeom prst="rect">
            <a:avLst/>
          </a:prstGeom>
          <a:noFill/>
          <a:ln w="9525">
            <a:noFill/>
            <a:miter lim="800000"/>
            <a:headEnd/>
            <a:tailEnd/>
          </a:ln>
        </p:spPr>
        <p:txBody>
          <a:bodyPr>
            <a:spAutoFit/>
          </a:bodyPr>
          <a:lstStyle/>
          <a:p>
            <a:pPr>
              <a:defRPr/>
            </a:pPr>
            <a:r>
              <a:rPr lang="en-US" b="1" kern="0">
                <a:solidFill>
                  <a:sysClr val="windowText" lastClr="000000"/>
                </a:solidFill>
              </a:rPr>
              <a:t>chunk 2</a:t>
            </a:r>
          </a:p>
        </p:txBody>
      </p:sp>
      <p:sp>
        <p:nvSpPr>
          <p:cNvPr id="192" name="Cube 191"/>
          <p:cNvSpPr/>
          <p:nvPr/>
        </p:nvSpPr>
        <p:spPr>
          <a:xfrm>
            <a:off x="1984375" y="5472113"/>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93" name="Cube 192"/>
          <p:cNvSpPr/>
          <p:nvPr/>
        </p:nvSpPr>
        <p:spPr>
          <a:xfrm>
            <a:off x="2287587" y="5472113"/>
            <a:ext cx="304800"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94" name="Cube 193"/>
          <p:cNvSpPr/>
          <p:nvPr/>
        </p:nvSpPr>
        <p:spPr>
          <a:xfrm>
            <a:off x="2592388" y="5472113"/>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95" name="Cube 194"/>
          <p:cNvSpPr/>
          <p:nvPr/>
        </p:nvSpPr>
        <p:spPr>
          <a:xfrm>
            <a:off x="2895600" y="5472113"/>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96" name="Cube 195"/>
          <p:cNvSpPr/>
          <p:nvPr/>
        </p:nvSpPr>
        <p:spPr>
          <a:xfrm>
            <a:off x="3198812" y="5472113"/>
            <a:ext cx="304800"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97" name="Cube 196"/>
          <p:cNvSpPr/>
          <p:nvPr/>
        </p:nvSpPr>
        <p:spPr>
          <a:xfrm>
            <a:off x="3503613" y="5472113"/>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98" name="Cube 197"/>
          <p:cNvSpPr/>
          <p:nvPr/>
        </p:nvSpPr>
        <p:spPr>
          <a:xfrm>
            <a:off x="3806825" y="5472113"/>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99" name="Cube 198"/>
          <p:cNvSpPr/>
          <p:nvPr/>
        </p:nvSpPr>
        <p:spPr>
          <a:xfrm>
            <a:off x="4110038" y="5472113"/>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0" name="Cube 199"/>
          <p:cNvSpPr/>
          <p:nvPr/>
        </p:nvSpPr>
        <p:spPr>
          <a:xfrm>
            <a:off x="4413250" y="5472113"/>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1" name="Cube 200"/>
          <p:cNvSpPr/>
          <p:nvPr/>
        </p:nvSpPr>
        <p:spPr>
          <a:xfrm>
            <a:off x="4716462" y="5472113"/>
            <a:ext cx="304800"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2" name="Cube 201"/>
          <p:cNvSpPr/>
          <p:nvPr/>
        </p:nvSpPr>
        <p:spPr>
          <a:xfrm>
            <a:off x="5021263" y="5472113"/>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3" name="Cube 202"/>
          <p:cNvSpPr/>
          <p:nvPr/>
        </p:nvSpPr>
        <p:spPr>
          <a:xfrm>
            <a:off x="5324475" y="5472113"/>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4" name="Cube 203"/>
          <p:cNvSpPr/>
          <p:nvPr/>
        </p:nvSpPr>
        <p:spPr>
          <a:xfrm>
            <a:off x="5627687" y="5472113"/>
            <a:ext cx="304800"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5" name="Cube 204"/>
          <p:cNvSpPr/>
          <p:nvPr/>
        </p:nvSpPr>
        <p:spPr>
          <a:xfrm>
            <a:off x="5932488" y="5472113"/>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6" name="Cube 205"/>
          <p:cNvSpPr/>
          <p:nvPr/>
        </p:nvSpPr>
        <p:spPr>
          <a:xfrm>
            <a:off x="6215062" y="5464175"/>
            <a:ext cx="304800"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7" name="Cube 206"/>
          <p:cNvSpPr/>
          <p:nvPr/>
        </p:nvSpPr>
        <p:spPr>
          <a:xfrm>
            <a:off x="6519863" y="5464175"/>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8" name="Cube 207"/>
          <p:cNvSpPr/>
          <p:nvPr/>
        </p:nvSpPr>
        <p:spPr>
          <a:xfrm>
            <a:off x="6823075" y="54641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9" name="Cube 208"/>
          <p:cNvSpPr/>
          <p:nvPr/>
        </p:nvSpPr>
        <p:spPr>
          <a:xfrm>
            <a:off x="7127875" y="54641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10" name="Cube 209"/>
          <p:cNvSpPr/>
          <p:nvPr/>
        </p:nvSpPr>
        <p:spPr>
          <a:xfrm>
            <a:off x="7431088" y="5464175"/>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11" name="Cube 210"/>
          <p:cNvSpPr/>
          <p:nvPr/>
        </p:nvSpPr>
        <p:spPr>
          <a:xfrm>
            <a:off x="7734300" y="54641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12" name="Cube 211"/>
          <p:cNvSpPr/>
          <p:nvPr/>
        </p:nvSpPr>
        <p:spPr>
          <a:xfrm>
            <a:off x="8039100" y="54641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13" name="Cube 212"/>
          <p:cNvSpPr/>
          <p:nvPr/>
        </p:nvSpPr>
        <p:spPr>
          <a:xfrm>
            <a:off x="8358188" y="5464175"/>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14" name="Cube 213"/>
          <p:cNvSpPr/>
          <p:nvPr/>
        </p:nvSpPr>
        <p:spPr>
          <a:xfrm>
            <a:off x="8661400" y="54641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15" name="Cube 214"/>
          <p:cNvSpPr/>
          <p:nvPr/>
        </p:nvSpPr>
        <p:spPr>
          <a:xfrm>
            <a:off x="8966200" y="54641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16" name="Cube 215"/>
          <p:cNvSpPr/>
          <p:nvPr/>
        </p:nvSpPr>
        <p:spPr>
          <a:xfrm>
            <a:off x="9269413" y="5464175"/>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17" name="Cube 216"/>
          <p:cNvSpPr/>
          <p:nvPr/>
        </p:nvSpPr>
        <p:spPr>
          <a:xfrm>
            <a:off x="9572625" y="54641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18" name="Cube 217"/>
          <p:cNvSpPr/>
          <p:nvPr/>
        </p:nvSpPr>
        <p:spPr>
          <a:xfrm>
            <a:off x="9877425" y="54641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19" name="Cube 218"/>
          <p:cNvSpPr/>
          <p:nvPr/>
        </p:nvSpPr>
        <p:spPr>
          <a:xfrm>
            <a:off x="10180638" y="5464175"/>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66" name="Rectangle 65"/>
          <p:cNvSpPr/>
          <p:nvPr/>
        </p:nvSpPr>
        <p:spPr>
          <a:xfrm>
            <a:off x="113690" y="6627168"/>
            <a:ext cx="1128835" cy="230832"/>
          </a:xfrm>
          <a:prstGeom prst="rect">
            <a:avLst/>
          </a:prstGeom>
        </p:spPr>
        <p:txBody>
          <a:bodyPr wrap="none">
            <a:spAutoFit/>
          </a:bodyPr>
          <a:lstStyle/>
          <a:p>
            <a:r>
              <a:rPr lang="en-US" sz="900" dirty="0">
                <a:latin typeface="+mj-lt"/>
              </a:rPr>
              <a:t>NVIDIA [S. Satoor]</a:t>
            </a:r>
            <a:r>
              <a:rPr lang="en-US" sz="900" dirty="0">
                <a:latin typeface="+mj-lt"/>
                <a:cs typeface="Calibri"/>
              </a:rPr>
              <a:t>→</a:t>
            </a:r>
            <a:endParaRPr lang="en-US" sz="900" dirty="0">
              <a:latin typeface="+mj-lt"/>
            </a:endParaRPr>
          </a:p>
        </p:txBody>
      </p:sp>
      <p:sp>
        <p:nvSpPr>
          <p:cNvPr id="3" name="Rectangle 2"/>
          <p:cNvSpPr/>
          <p:nvPr/>
        </p:nvSpPr>
        <p:spPr>
          <a:xfrm>
            <a:off x="9493419" y="1940173"/>
            <a:ext cx="1284326" cy="369332"/>
          </a:xfrm>
          <a:prstGeom prst="rect">
            <a:avLst/>
          </a:prstGeom>
        </p:spPr>
        <p:txBody>
          <a:bodyPr wrap="none">
            <a:spAutoFit/>
          </a:bodyPr>
          <a:lstStyle/>
          <a:p>
            <a:r>
              <a:rPr lang="en-US" b="1" kern="0" dirty="0">
                <a:solidFill>
                  <a:sysClr val="windowText" lastClr="000000"/>
                </a:solidFill>
              </a:rPr>
              <a:t>On the CPU</a:t>
            </a:r>
            <a:endParaRPr lang="en-US" dirty="0"/>
          </a:p>
        </p:txBody>
      </p:sp>
      <p:sp>
        <p:nvSpPr>
          <p:cNvPr id="70" name="Rectangle 69"/>
          <p:cNvSpPr/>
          <p:nvPr/>
        </p:nvSpPr>
        <p:spPr>
          <a:xfrm>
            <a:off x="9483101" y="5054904"/>
            <a:ext cx="1284326" cy="369332"/>
          </a:xfrm>
          <a:prstGeom prst="rect">
            <a:avLst/>
          </a:prstGeom>
        </p:spPr>
        <p:txBody>
          <a:bodyPr wrap="none">
            <a:spAutoFit/>
          </a:bodyPr>
          <a:lstStyle/>
          <a:p>
            <a:r>
              <a:rPr lang="en-US" b="1" kern="0" dirty="0">
                <a:solidFill>
                  <a:sysClr val="windowText" lastClr="000000"/>
                </a:solidFill>
              </a:rPr>
              <a:t>On the CPU</a:t>
            </a:r>
            <a:endParaRPr lang="en-US" dirty="0"/>
          </a:p>
        </p:txBody>
      </p:sp>
    </p:spTree>
    <p:extLst>
      <p:ext uri="{BB962C8B-B14F-4D97-AF65-F5344CB8AC3E}">
        <p14:creationId xmlns:p14="http://schemas.microsoft.com/office/powerpoint/2010/main" val="4115383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1" y="3208338"/>
            <a:ext cx="9167226" cy="130364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1600201" y="4821362"/>
            <a:ext cx="9167226" cy="13984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1600201" y="1647872"/>
            <a:ext cx="9167226" cy="13984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30" name="Title 1"/>
          <p:cNvSpPr>
            <a:spLocks noGrp="1"/>
          </p:cNvSpPr>
          <p:nvPr>
            <p:ph type="title"/>
          </p:nvPr>
        </p:nvSpPr>
        <p:spPr/>
        <p:txBody>
          <a:bodyPr/>
          <a:lstStyle/>
          <a:p>
            <a:r>
              <a:rPr lang="en-US" dirty="0"/>
              <a:t>Data Partitioning Example</a:t>
            </a:r>
          </a:p>
        </p:txBody>
      </p:sp>
      <p:sp>
        <p:nvSpPr>
          <p:cNvPr id="4" name="Slide Number Placeholder 3"/>
          <p:cNvSpPr>
            <a:spLocks noGrp="1"/>
          </p:cNvSpPr>
          <p:nvPr>
            <p:ph type="sldNum" sz="quarter" idx="12"/>
          </p:nvPr>
        </p:nvSpPr>
        <p:spPr>
          <a:prstGeom prst="rect">
            <a:avLst/>
          </a:prstGeom>
        </p:spPr>
        <p:txBody>
          <a:bodyPr/>
          <a:lstStyle/>
          <a:p>
            <a:pPr>
              <a:defRPr/>
            </a:pPr>
            <a:fld id="{D6D677B4-DAA1-46EB-8C33-BAE544CF6845}" type="slidenum">
              <a:rPr lang="en-US"/>
              <a:pPr>
                <a:defRPr/>
              </a:pPr>
              <a:t>32</a:t>
            </a:fld>
            <a:endParaRPr lang="en-US"/>
          </a:p>
        </p:txBody>
      </p:sp>
      <p:sp>
        <p:nvSpPr>
          <p:cNvPr id="136" name="Cube 135"/>
          <p:cNvSpPr/>
          <p:nvPr/>
        </p:nvSpPr>
        <p:spPr>
          <a:xfrm>
            <a:off x="1906588" y="2217738"/>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37" name="Cube 136"/>
          <p:cNvSpPr/>
          <p:nvPr/>
        </p:nvSpPr>
        <p:spPr>
          <a:xfrm>
            <a:off x="2209800" y="2217738"/>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38" name="Cube 137"/>
          <p:cNvSpPr/>
          <p:nvPr/>
        </p:nvSpPr>
        <p:spPr>
          <a:xfrm>
            <a:off x="2514600" y="2217738"/>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39" name="Cube 138"/>
          <p:cNvSpPr/>
          <p:nvPr/>
        </p:nvSpPr>
        <p:spPr>
          <a:xfrm>
            <a:off x="2817813" y="2217738"/>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40" name="Cube 139"/>
          <p:cNvSpPr/>
          <p:nvPr/>
        </p:nvSpPr>
        <p:spPr>
          <a:xfrm>
            <a:off x="3121025" y="2217738"/>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41" name="Cube 140"/>
          <p:cNvSpPr/>
          <p:nvPr/>
        </p:nvSpPr>
        <p:spPr>
          <a:xfrm>
            <a:off x="3425825" y="2217738"/>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42" name="Cube 141"/>
          <p:cNvSpPr/>
          <p:nvPr/>
        </p:nvSpPr>
        <p:spPr>
          <a:xfrm>
            <a:off x="3729038" y="2217738"/>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43" name="Cube 142"/>
          <p:cNvSpPr/>
          <p:nvPr/>
        </p:nvSpPr>
        <p:spPr>
          <a:xfrm>
            <a:off x="4030662" y="2217738"/>
            <a:ext cx="304800"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44" name="Cube 143"/>
          <p:cNvSpPr/>
          <p:nvPr/>
        </p:nvSpPr>
        <p:spPr>
          <a:xfrm>
            <a:off x="4335463" y="2217738"/>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45" name="Cube 144"/>
          <p:cNvSpPr/>
          <p:nvPr/>
        </p:nvSpPr>
        <p:spPr>
          <a:xfrm>
            <a:off x="4638675" y="2217738"/>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46" name="Cube 145"/>
          <p:cNvSpPr/>
          <p:nvPr/>
        </p:nvSpPr>
        <p:spPr>
          <a:xfrm>
            <a:off x="4943475" y="2217738"/>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47" name="Cube 146"/>
          <p:cNvSpPr/>
          <p:nvPr/>
        </p:nvSpPr>
        <p:spPr>
          <a:xfrm>
            <a:off x="5246688" y="2217738"/>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48" name="Cube 147"/>
          <p:cNvSpPr/>
          <p:nvPr/>
        </p:nvSpPr>
        <p:spPr>
          <a:xfrm>
            <a:off x="5549900" y="2217738"/>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49" name="Cube 148"/>
          <p:cNvSpPr/>
          <p:nvPr/>
        </p:nvSpPr>
        <p:spPr>
          <a:xfrm>
            <a:off x="5854700" y="2217738"/>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50" name="Cube 149"/>
          <p:cNvSpPr/>
          <p:nvPr/>
        </p:nvSpPr>
        <p:spPr>
          <a:xfrm>
            <a:off x="6137275" y="2209800"/>
            <a:ext cx="303212"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51" name="Cube 150"/>
          <p:cNvSpPr/>
          <p:nvPr/>
        </p:nvSpPr>
        <p:spPr>
          <a:xfrm>
            <a:off x="6442075" y="2209800"/>
            <a:ext cx="303212"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52" name="Cube 151"/>
          <p:cNvSpPr/>
          <p:nvPr/>
        </p:nvSpPr>
        <p:spPr>
          <a:xfrm>
            <a:off x="6745288" y="2209800"/>
            <a:ext cx="303213"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53" name="Cube 152"/>
          <p:cNvSpPr/>
          <p:nvPr/>
        </p:nvSpPr>
        <p:spPr>
          <a:xfrm>
            <a:off x="7048500" y="2209800"/>
            <a:ext cx="304800"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54" name="Cube 153"/>
          <p:cNvSpPr/>
          <p:nvPr/>
        </p:nvSpPr>
        <p:spPr>
          <a:xfrm>
            <a:off x="7353300" y="2209800"/>
            <a:ext cx="303212"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55" name="Cube 154"/>
          <p:cNvSpPr/>
          <p:nvPr/>
        </p:nvSpPr>
        <p:spPr>
          <a:xfrm>
            <a:off x="7656513" y="2209800"/>
            <a:ext cx="303213"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56" name="Cube 155"/>
          <p:cNvSpPr/>
          <p:nvPr/>
        </p:nvSpPr>
        <p:spPr>
          <a:xfrm>
            <a:off x="7959725" y="2209800"/>
            <a:ext cx="304800"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57" name="Cube 156"/>
          <p:cNvSpPr/>
          <p:nvPr/>
        </p:nvSpPr>
        <p:spPr>
          <a:xfrm>
            <a:off x="8280400" y="2209800"/>
            <a:ext cx="303212"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58" name="Cube 157"/>
          <p:cNvSpPr/>
          <p:nvPr/>
        </p:nvSpPr>
        <p:spPr>
          <a:xfrm>
            <a:off x="8583613" y="2209800"/>
            <a:ext cx="303213"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59" name="Cube 158"/>
          <p:cNvSpPr/>
          <p:nvPr/>
        </p:nvSpPr>
        <p:spPr>
          <a:xfrm>
            <a:off x="8886825" y="2209800"/>
            <a:ext cx="304800"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60" name="Cube 159"/>
          <p:cNvSpPr/>
          <p:nvPr/>
        </p:nvSpPr>
        <p:spPr>
          <a:xfrm>
            <a:off x="9191625" y="2209800"/>
            <a:ext cx="303212"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61" name="Cube 160"/>
          <p:cNvSpPr/>
          <p:nvPr/>
        </p:nvSpPr>
        <p:spPr>
          <a:xfrm>
            <a:off x="9494838" y="2209800"/>
            <a:ext cx="303213"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62" name="Cube 161"/>
          <p:cNvSpPr/>
          <p:nvPr/>
        </p:nvSpPr>
        <p:spPr>
          <a:xfrm>
            <a:off x="9798050" y="2209800"/>
            <a:ext cx="304800"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63" name="Cube 162"/>
          <p:cNvSpPr/>
          <p:nvPr/>
        </p:nvSpPr>
        <p:spPr>
          <a:xfrm>
            <a:off x="10102850" y="2209800"/>
            <a:ext cx="303212"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64" name="Cube 163"/>
          <p:cNvSpPr/>
          <p:nvPr/>
        </p:nvSpPr>
        <p:spPr>
          <a:xfrm>
            <a:off x="1908175" y="5319713"/>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65" name="Cube 164"/>
          <p:cNvSpPr/>
          <p:nvPr/>
        </p:nvSpPr>
        <p:spPr>
          <a:xfrm>
            <a:off x="2211387" y="5319713"/>
            <a:ext cx="304800"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66" name="Cube 165"/>
          <p:cNvSpPr/>
          <p:nvPr/>
        </p:nvSpPr>
        <p:spPr>
          <a:xfrm>
            <a:off x="2516188" y="5319713"/>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67" name="Cube 166"/>
          <p:cNvSpPr/>
          <p:nvPr/>
        </p:nvSpPr>
        <p:spPr>
          <a:xfrm>
            <a:off x="2819400" y="5319713"/>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68" name="Cube 167"/>
          <p:cNvSpPr/>
          <p:nvPr/>
        </p:nvSpPr>
        <p:spPr>
          <a:xfrm>
            <a:off x="3122612" y="5319713"/>
            <a:ext cx="304800"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69" name="Cube 168"/>
          <p:cNvSpPr/>
          <p:nvPr/>
        </p:nvSpPr>
        <p:spPr>
          <a:xfrm>
            <a:off x="3427413" y="5319713"/>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70" name="Cube 169"/>
          <p:cNvSpPr/>
          <p:nvPr/>
        </p:nvSpPr>
        <p:spPr>
          <a:xfrm>
            <a:off x="3730625" y="5319713"/>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71" name="Cube 170"/>
          <p:cNvSpPr/>
          <p:nvPr/>
        </p:nvSpPr>
        <p:spPr>
          <a:xfrm>
            <a:off x="4033838" y="5319713"/>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72" name="Cube 171"/>
          <p:cNvSpPr/>
          <p:nvPr/>
        </p:nvSpPr>
        <p:spPr>
          <a:xfrm>
            <a:off x="4337050" y="5319713"/>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73" name="Cube 172"/>
          <p:cNvSpPr/>
          <p:nvPr/>
        </p:nvSpPr>
        <p:spPr>
          <a:xfrm>
            <a:off x="4640262" y="5319713"/>
            <a:ext cx="304800"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74" name="Cube 173"/>
          <p:cNvSpPr/>
          <p:nvPr/>
        </p:nvSpPr>
        <p:spPr>
          <a:xfrm>
            <a:off x="4945063" y="5319713"/>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75" name="Cube 174"/>
          <p:cNvSpPr/>
          <p:nvPr/>
        </p:nvSpPr>
        <p:spPr>
          <a:xfrm>
            <a:off x="5248275" y="5319713"/>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76" name="Cube 175"/>
          <p:cNvSpPr/>
          <p:nvPr/>
        </p:nvSpPr>
        <p:spPr>
          <a:xfrm>
            <a:off x="5551487" y="5319713"/>
            <a:ext cx="304800"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77" name="Cube 176"/>
          <p:cNvSpPr/>
          <p:nvPr/>
        </p:nvSpPr>
        <p:spPr>
          <a:xfrm>
            <a:off x="5856288" y="5319713"/>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78" name="Cube 177"/>
          <p:cNvSpPr/>
          <p:nvPr/>
        </p:nvSpPr>
        <p:spPr>
          <a:xfrm>
            <a:off x="6138862" y="5311775"/>
            <a:ext cx="304800"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79" name="Cube 178"/>
          <p:cNvSpPr/>
          <p:nvPr/>
        </p:nvSpPr>
        <p:spPr>
          <a:xfrm>
            <a:off x="6443663" y="5311775"/>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80" name="Cube 179"/>
          <p:cNvSpPr/>
          <p:nvPr/>
        </p:nvSpPr>
        <p:spPr>
          <a:xfrm>
            <a:off x="6746875" y="53117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81" name="Cube 180"/>
          <p:cNvSpPr/>
          <p:nvPr/>
        </p:nvSpPr>
        <p:spPr>
          <a:xfrm>
            <a:off x="7051675" y="53117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82" name="Cube 181"/>
          <p:cNvSpPr/>
          <p:nvPr/>
        </p:nvSpPr>
        <p:spPr>
          <a:xfrm>
            <a:off x="7354888" y="5311775"/>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83" name="Cube 182"/>
          <p:cNvSpPr/>
          <p:nvPr/>
        </p:nvSpPr>
        <p:spPr>
          <a:xfrm>
            <a:off x="7658100" y="53117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84" name="Cube 183"/>
          <p:cNvSpPr/>
          <p:nvPr/>
        </p:nvSpPr>
        <p:spPr>
          <a:xfrm>
            <a:off x="7962900" y="53117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85" name="Cube 184"/>
          <p:cNvSpPr/>
          <p:nvPr/>
        </p:nvSpPr>
        <p:spPr>
          <a:xfrm>
            <a:off x="8281988" y="5311775"/>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86" name="Cube 185"/>
          <p:cNvSpPr/>
          <p:nvPr/>
        </p:nvSpPr>
        <p:spPr>
          <a:xfrm>
            <a:off x="8585200" y="53117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87" name="Cube 186"/>
          <p:cNvSpPr/>
          <p:nvPr/>
        </p:nvSpPr>
        <p:spPr>
          <a:xfrm>
            <a:off x="8890000" y="53117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88" name="Cube 187"/>
          <p:cNvSpPr/>
          <p:nvPr/>
        </p:nvSpPr>
        <p:spPr>
          <a:xfrm>
            <a:off x="9193213" y="5311775"/>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89" name="Cube 188"/>
          <p:cNvSpPr/>
          <p:nvPr/>
        </p:nvSpPr>
        <p:spPr>
          <a:xfrm>
            <a:off x="9496425" y="53117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90" name="Cube 189"/>
          <p:cNvSpPr/>
          <p:nvPr/>
        </p:nvSpPr>
        <p:spPr>
          <a:xfrm>
            <a:off x="9801225" y="53117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91" name="Cube 190"/>
          <p:cNvSpPr/>
          <p:nvPr/>
        </p:nvSpPr>
        <p:spPr>
          <a:xfrm>
            <a:off x="10104438" y="5311775"/>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92" name="TextBox 145"/>
          <p:cNvSpPr txBox="1">
            <a:spLocks noChangeArrowheads="1"/>
          </p:cNvSpPr>
          <p:nvPr/>
        </p:nvSpPr>
        <p:spPr bwMode="auto">
          <a:xfrm>
            <a:off x="1743869" y="2514600"/>
            <a:ext cx="587375" cy="368300"/>
          </a:xfrm>
          <a:prstGeom prst="rect">
            <a:avLst/>
          </a:prstGeom>
          <a:noFill/>
          <a:ln w="9525">
            <a:noFill/>
            <a:miter lim="800000"/>
            <a:headEnd/>
            <a:tailEnd/>
          </a:ln>
        </p:spPr>
        <p:txBody>
          <a:bodyPr>
            <a:spAutoFit/>
          </a:bodyPr>
          <a:lstStyle/>
          <a:p>
            <a:pPr>
              <a:defRPr/>
            </a:pPr>
            <a:r>
              <a:rPr lang="en-US" b="1" kern="0" dirty="0">
                <a:solidFill>
                  <a:sysClr val="windowText" lastClr="000000"/>
                </a:solidFill>
              </a:rPr>
              <a:t>in</a:t>
            </a:r>
          </a:p>
        </p:txBody>
      </p:sp>
      <p:sp>
        <p:nvSpPr>
          <p:cNvPr id="193" name="TextBox 146"/>
          <p:cNvSpPr txBox="1">
            <a:spLocks noChangeArrowheads="1"/>
          </p:cNvSpPr>
          <p:nvPr/>
        </p:nvSpPr>
        <p:spPr bwMode="auto">
          <a:xfrm>
            <a:off x="1778001" y="5638801"/>
            <a:ext cx="585787" cy="369887"/>
          </a:xfrm>
          <a:prstGeom prst="rect">
            <a:avLst/>
          </a:prstGeom>
          <a:noFill/>
          <a:ln w="9525">
            <a:noFill/>
            <a:miter lim="800000"/>
            <a:headEnd/>
            <a:tailEnd/>
          </a:ln>
        </p:spPr>
        <p:txBody>
          <a:bodyPr>
            <a:spAutoFit/>
          </a:bodyPr>
          <a:lstStyle/>
          <a:p>
            <a:pPr>
              <a:defRPr/>
            </a:pPr>
            <a:r>
              <a:rPr lang="en-US" b="1" kern="0" dirty="0">
                <a:solidFill>
                  <a:sysClr val="windowText" lastClr="000000"/>
                </a:solidFill>
              </a:rPr>
              <a:t>out</a:t>
            </a:r>
          </a:p>
        </p:txBody>
      </p:sp>
      <p:cxnSp>
        <p:nvCxnSpPr>
          <p:cNvPr id="194" name="Straight Connector 193"/>
          <p:cNvCxnSpPr/>
          <p:nvPr/>
        </p:nvCxnSpPr>
        <p:spPr>
          <a:xfrm>
            <a:off x="6137275" y="1676400"/>
            <a:ext cx="0" cy="1371600"/>
          </a:xfrm>
          <a:prstGeom prst="line">
            <a:avLst/>
          </a:prstGeom>
          <a:noFill/>
          <a:ln w="19050" cap="flat" cmpd="sng" algn="ctr">
            <a:solidFill>
              <a:srgbClr val="C00000"/>
            </a:solidFill>
            <a:prstDash val="dash"/>
          </a:ln>
          <a:effectLst/>
        </p:spPr>
      </p:cxnSp>
      <p:sp>
        <p:nvSpPr>
          <p:cNvPr id="195" name="TextBox 145"/>
          <p:cNvSpPr txBox="1">
            <a:spLocks noChangeArrowheads="1"/>
          </p:cNvSpPr>
          <p:nvPr/>
        </p:nvSpPr>
        <p:spPr bwMode="auto">
          <a:xfrm>
            <a:off x="3587751" y="1841500"/>
            <a:ext cx="1138237" cy="368300"/>
          </a:xfrm>
          <a:prstGeom prst="rect">
            <a:avLst/>
          </a:prstGeom>
          <a:noFill/>
          <a:ln w="9525">
            <a:noFill/>
            <a:miter lim="800000"/>
            <a:headEnd/>
            <a:tailEnd/>
          </a:ln>
        </p:spPr>
        <p:txBody>
          <a:bodyPr>
            <a:spAutoFit/>
          </a:bodyPr>
          <a:lstStyle/>
          <a:p>
            <a:pPr>
              <a:defRPr/>
            </a:pPr>
            <a:r>
              <a:rPr lang="en-US" b="1" kern="0">
                <a:solidFill>
                  <a:sysClr val="windowText" lastClr="000000"/>
                </a:solidFill>
              </a:rPr>
              <a:t>chunk 1</a:t>
            </a:r>
          </a:p>
        </p:txBody>
      </p:sp>
      <p:sp>
        <p:nvSpPr>
          <p:cNvPr id="196" name="TextBox 145"/>
          <p:cNvSpPr txBox="1">
            <a:spLocks noChangeArrowheads="1"/>
          </p:cNvSpPr>
          <p:nvPr/>
        </p:nvSpPr>
        <p:spPr bwMode="auto">
          <a:xfrm>
            <a:off x="7626351" y="1841500"/>
            <a:ext cx="1138237" cy="368300"/>
          </a:xfrm>
          <a:prstGeom prst="rect">
            <a:avLst/>
          </a:prstGeom>
          <a:noFill/>
          <a:ln w="9525">
            <a:noFill/>
            <a:miter lim="800000"/>
            <a:headEnd/>
            <a:tailEnd/>
          </a:ln>
        </p:spPr>
        <p:txBody>
          <a:bodyPr>
            <a:spAutoFit/>
          </a:bodyPr>
          <a:lstStyle/>
          <a:p>
            <a:pPr>
              <a:defRPr/>
            </a:pPr>
            <a:r>
              <a:rPr lang="en-US" b="1" kern="0">
                <a:solidFill>
                  <a:sysClr val="windowText" lastClr="000000"/>
                </a:solidFill>
              </a:rPr>
              <a:t>chunk 2</a:t>
            </a:r>
          </a:p>
        </p:txBody>
      </p:sp>
      <p:sp>
        <p:nvSpPr>
          <p:cNvPr id="197" name="Cube 196"/>
          <p:cNvSpPr/>
          <p:nvPr/>
        </p:nvSpPr>
        <p:spPr>
          <a:xfrm>
            <a:off x="3954463" y="3524250"/>
            <a:ext cx="150813"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98" name="Cube 197"/>
          <p:cNvSpPr/>
          <p:nvPr/>
        </p:nvSpPr>
        <p:spPr>
          <a:xfrm>
            <a:off x="4106863" y="3524250"/>
            <a:ext cx="150813"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99" name="Cube 198"/>
          <p:cNvSpPr/>
          <p:nvPr/>
        </p:nvSpPr>
        <p:spPr>
          <a:xfrm>
            <a:off x="4259263" y="3524250"/>
            <a:ext cx="150813"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0" name="Cube 199"/>
          <p:cNvSpPr/>
          <p:nvPr/>
        </p:nvSpPr>
        <p:spPr>
          <a:xfrm>
            <a:off x="4411663" y="3524250"/>
            <a:ext cx="150813"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1" name="Cube 200"/>
          <p:cNvSpPr/>
          <p:nvPr/>
        </p:nvSpPr>
        <p:spPr>
          <a:xfrm>
            <a:off x="4564063" y="3524250"/>
            <a:ext cx="150813"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2" name="Cube 201"/>
          <p:cNvSpPr/>
          <p:nvPr/>
        </p:nvSpPr>
        <p:spPr>
          <a:xfrm>
            <a:off x="4716463" y="3524250"/>
            <a:ext cx="150813"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3" name="Cube 202"/>
          <p:cNvSpPr/>
          <p:nvPr/>
        </p:nvSpPr>
        <p:spPr>
          <a:xfrm>
            <a:off x="4868863" y="3524250"/>
            <a:ext cx="150813"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4" name="Cube 203"/>
          <p:cNvSpPr/>
          <p:nvPr/>
        </p:nvSpPr>
        <p:spPr>
          <a:xfrm>
            <a:off x="5021262" y="3524250"/>
            <a:ext cx="152400"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5" name="Cube 204"/>
          <p:cNvSpPr/>
          <p:nvPr/>
        </p:nvSpPr>
        <p:spPr>
          <a:xfrm>
            <a:off x="5173663" y="3524250"/>
            <a:ext cx="150813"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6" name="Cube 205"/>
          <p:cNvSpPr/>
          <p:nvPr/>
        </p:nvSpPr>
        <p:spPr>
          <a:xfrm>
            <a:off x="5326063" y="3524250"/>
            <a:ext cx="150813"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7" name="Cube 206"/>
          <p:cNvSpPr/>
          <p:nvPr/>
        </p:nvSpPr>
        <p:spPr>
          <a:xfrm>
            <a:off x="5489575" y="3524250"/>
            <a:ext cx="150812"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8" name="Cube 207"/>
          <p:cNvSpPr/>
          <p:nvPr/>
        </p:nvSpPr>
        <p:spPr>
          <a:xfrm>
            <a:off x="5641975" y="3524250"/>
            <a:ext cx="150812"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9" name="Cube 208"/>
          <p:cNvSpPr/>
          <p:nvPr/>
        </p:nvSpPr>
        <p:spPr>
          <a:xfrm>
            <a:off x="5794375" y="3524250"/>
            <a:ext cx="150812"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10" name="Cube 209"/>
          <p:cNvSpPr/>
          <p:nvPr/>
        </p:nvSpPr>
        <p:spPr>
          <a:xfrm>
            <a:off x="5946775" y="3524250"/>
            <a:ext cx="150812"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11" name="Cube 210"/>
          <p:cNvSpPr/>
          <p:nvPr/>
        </p:nvSpPr>
        <p:spPr>
          <a:xfrm>
            <a:off x="1668463"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12" name="Cube 211"/>
          <p:cNvSpPr/>
          <p:nvPr/>
        </p:nvSpPr>
        <p:spPr>
          <a:xfrm>
            <a:off x="1820863"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13" name="Cube 212"/>
          <p:cNvSpPr/>
          <p:nvPr/>
        </p:nvSpPr>
        <p:spPr>
          <a:xfrm>
            <a:off x="1973263"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14" name="Cube 213"/>
          <p:cNvSpPr/>
          <p:nvPr/>
        </p:nvSpPr>
        <p:spPr>
          <a:xfrm>
            <a:off x="2125663"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15" name="Cube 214"/>
          <p:cNvSpPr/>
          <p:nvPr/>
        </p:nvSpPr>
        <p:spPr>
          <a:xfrm>
            <a:off x="2278063"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16" name="Cube 215"/>
          <p:cNvSpPr/>
          <p:nvPr/>
        </p:nvSpPr>
        <p:spPr>
          <a:xfrm>
            <a:off x="2430463"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17" name="Cube 216"/>
          <p:cNvSpPr/>
          <p:nvPr/>
        </p:nvSpPr>
        <p:spPr>
          <a:xfrm>
            <a:off x="2582863"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18" name="Cube 217"/>
          <p:cNvSpPr/>
          <p:nvPr/>
        </p:nvSpPr>
        <p:spPr>
          <a:xfrm>
            <a:off x="2735262" y="3524250"/>
            <a:ext cx="152400"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19" name="Cube 218"/>
          <p:cNvSpPr/>
          <p:nvPr/>
        </p:nvSpPr>
        <p:spPr>
          <a:xfrm>
            <a:off x="2887663"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20" name="Cube 219"/>
          <p:cNvSpPr/>
          <p:nvPr/>
        </p:nvSpPr>
        <p:spPr>
          <a:xfrm>
            <a:off x="3040063"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21" name="Cube 220"/>
          <p:cNvSpPr/>
          <p:nvPr/>
        </p:nvSpPr>
        <p:spPr>
          <a:xfrm>
            <a:off x="3203575" y="3524250"/>
            <a:ext cx="150812"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22" name="Cube 221"/>
          <p:cNvSpPr/>
          <p:nvPr/>
        </p:nvSpPr>
        <p:spPr>
          <a:xfrm>
            <a:off x="3355975" y="3524250"/>
            <a:ext cx="150812"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23" name="Cube 222"/>
          <p:cNvSpPr/>
          <p:nvPr/>
        </p:nvSpPr>
        <p:spPr>
          <a:xfrm>
            <a:off x="3508375" y="3524250"/>
            <a:ext cx="150812"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24" name="Cube 223"/>
          <p:cNvSpPr/>
          <p:nvPr/>
        </p:nvSpPr>
        <p:spPr>
          <a:xfrm>
            <a:off x="3660775" y="3524250"/>
            <a:ext cx="150812"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cxnSp>
        <p:nvCxnSpPr>
          <p:cNvPr id="225" name="Straight Connector 224"/>
          <p:cNvCxnSpPr/>
          <p:nvPr/>
        </p:nvCxnSpPr>
        <p:spPr>
          <a:xfrm>
            <a:off x="6130925" y="4724400"/>
            <a:ext cx="0" cy="1371600"/>
          </a:xfrm>
          <a:prstGeom prst="line">
            <a:avLst/>
          </a:prstGeom>
          <a:noFill/>
          <a:ln w="19050" cap="flat" cmpd="sng" algn="ctr">
            <a:solidFill>
              <a:srgbClr val="C00000"/>
            </a:solidFill>
            <a:prstDash val="dash"/>
          </a:ln>
          <a:effectLst/>
        </p:spPr>
      </p:cxnSp>
      <p:sp>
        <p:nvSpPr>
          <p:cNvPr id="226" name="TextBox 145"/>
          <p:cNvSpPr txBox="1">
            <a:spLocks noChangeArrowheads="1"/>
          </p:cNvSpPr>
          <p:nvPr/>
        </p:nvSpPr>
        <p:spPr bwMode="auto">
          <a:xfrm>
            <a:off x="2058988" y="3155950"/>
            <a:ext cx="1325563" cy="368300"/>
          </a:xfrm>
          <a:prstGeom prst="rect">
            <a:avLst/>
          </a:prstGeom>
          <a:noFill/>
          <a:ln w="9525">
            <a:noFill/>
            <a:miter lim="800000"/>
            <a:headEnd/>
            <a:tailEnd/>
          </a:ln>
        </p:spPr>
        <p:txBody>
          <a:bodyPr>
            <a:spAutoFit/>
          </a:bodyPr>
          <a:lstStyle/>
          <a:p>
            <a:pPr>
              <a:defRPr/>
            </a:pPr>
            <a:r>
              <a:rPr lang="en-US" b="1" kern="0">
                <a:solidFill>
                  <a:sysClr val="windowText" lastClr="000000"/>
                </a:solidFill>
              </a:rPr>
              <a:t>memcpy</a:t>
            </a:r>
          </a:p>
        </p:txBody>
      </p:sp>
      <p:sp>
        <p:nvSpPr>
          <p:cNvPr id="227" name="TextBox 145"/>
          <p:cNvSpPr txBox="1">
            <a:spLocks noChangeArrowheads="1"/>
          </p:cNvSpPr>
          <p:nvPr/>
        </p:nvSpPr>
        <p:spPr bwMode="auto">
          <a:xfrm>
            <a:off x="4497388" y="3157539"/>
            <a:ext cx="1325563" cy="369887"/>
          </a:xfrm>
          <a:prstGeom prst="rect">
            <a:avLst/>
          </a:prstGeom>
          <a:noFill/>
          <a:ln w="9525">
            <a:noFill/>
            <a:miter lim="800000"/>
            <a:headEnd/>
            <a:tailEnd/>
          </a:ln>
        </p:spPr>
        <p:txBody>
          <a:bodyPr>
            <a:spAutoFit/>
          </a:bodyPr>
          <a:lstStyle/>
          <a:p>
            <a:pPr>
              <a:defRPr/>
            </a:pPr>
            <a:r>
              <a:rPr lang="en-US" b="1" kern="0">
                <a:solidFill>
                  <a:sysClr val="windowText" lastClr="000000"/>
                </a:solidFill>
              </a:rPr>
              <a:t>compute</a:t>
            </a:r>
          </a:p>
        </p:txBody>
      </p:sp>
      <p:sp>
        <p:nvSpPr>
          <p:cNvPr id="228" name="Cube 227"/>
          <p:cNvSpPr/>
          <p:nvPr/>
        </p:nvSpPr>
        <p:spPr>
          <a:xfrm>
            <a:off x="6240463"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29" name="Cube 228"/>
          <p:cNvSpPr/>
          <p:nvPr/>
        </p:nvSpPr>
        <p:spPr>
          <a:xfrm>
            <a:off x="6392863"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30" name="Cube 229"/>
          <p:cNvSpPr/>
          <p:nvPr/>
        </p:nvSpPr>
        <p:spPr>
          <a:xfrm>
            <a:off x="6545263"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31" name="Cube 230"/>
          <p:cNvSpPr/>
          <p:nvPr/>
        </p:nvSpPr>
        <p:spPr>
          <a:xfrm>
            <a:off x="6697663"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32" name="Cube 231"/>
          <p:cNvSpPr/>
          <p:nvPr/>
        </p:nvSpPr>
        <p:spPr>
          <a:xfrm>
            <a:off x="6850063"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33" name="Cube 232"/>
          <p:cNvSpPr/>
          <p:nvPr/>
        </p:nvSpPr>
        <p:spPr>
          <a:xfrm>
            <a:off x="7002463"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34" name="Cube 233"/>
          <p:cNvSpPr/>
          <p:nvPr/>
        </p:nvSpPr>
        <p:spPr>
          <a:xfrm>
            <a:off x="7154863"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35" name="Cube 234"/>
          <p:cNvSpPr/>
          <p:nvPr/>
        </p:nvSpPr>
        <p:spPr>
          <a:xfrm>
            <a:off x="7307262" y="3524250"/>
            <a:ext cx="152400"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36" name="Cube 235"/>
          <p:cNvSpPr/>
          <p:nvPr/>
        </p:nvSpPr>
        <p:spPr>
          <a:xfrm>
            <a:off x="7459663"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37" name="Cube 236"/>
          <p:cNvSpPr/>
          <p:nvPr/>
        </p:nvSpPr>
        <p:spPr>
          <a:xfrm>
            <a:off x="7612063"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38" name="Cube 237"/>
          <p:cNvSpPr/>
          <p:nvPr/>
        </p:nvSpPr>
        <p:spPr>
          <a:xfrm>
            <a:off x="7775575" y="3524250"/>
            <a:ext cx="150812"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39" name="Cube 238"/>
          <p:cNvSpPr/>
          <p:nvPr/>
        </p:nvSpPr>
        <p:spPr>
          <a:xfrm>
            <a:off x="7927975" y="3524250"/>
            <a:ext cx="150812"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40" name="Cube 239"/>
          <p:cNvSpPr/>
          <p:nvPr/>
        </p:nvSpPr>
        <p:spPr>
          <a:xfrm>
            <a:off x="8080375" y="3524250"/>
            <a:ext cx="150812"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41" name="Cube 240"/>
          <p:cNvSpPr/>
          <p:nvPr/>
        </p:nvSpPr>
        <p:spPr>
          <a:xfrm>
            <a:off x="8232775" y="3524250"/>
            <a:ext cx="150812"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42" name="TextBox 145"/>
          <p:cNvSpPr txBox="1">
            <a:spLocks noChangeArrowheads="1"/>
          </p:cNvSpPr>
          <p:nvPr/>
        </p:nvSpPr>
        <p:spPr bwMode="auto">
          <a:xfrm>
            <a:off x="6630988" y="3155950"/>
            <a:ext cx="1325563" cy="368300"/>
          </a:xfrm>
          <a:prstGeom prst="rect">
            <a:avLst/>
          </a:prstGeom>
          <a:noFill/>
          <a:ln w="9525">
            <a:noFill/>
            <a:miter lim="800000"/>
            <a:headEnd/>
            <a:tailEnd/>
          </a:ln>
        </p:spPr>
        <p:txBody>
          <a:bodyPr>
            <a:spAutoFit/>
          </a:bodyPr>
          <a:lstStyle/>
          <a:p>
            <a:pPr>
              <a:defRPr/>
            </a:pPr>
            <a:r>
              <a:rPr lang="en-US" b="1" kern="0">
                <a:solidFill>
                  <a:sysClr val="windowText" lastClr="000000"/>
                </a:solidFill>
              </a:rPr>
              <a:t>memcpy</a:t>
            </a:r>
          </a:p>
        </p:txBody>
      </p:sp>
      <p:sp>
        <p:nvSpPr>
          <p:cNvPr id="243" name="Freeform 242"/>
          <p:cNvSpPr/>
          <p:nvPr/>
        </p:nvSpPr>
        <p:spPr>
          <a:xfrm>
            <a:off x="3975101" y="3735388"/>
            <a:ext cx="65087" cy="201612"/>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244" name="Freeform 243"/>
          <p:cNvSpPr/>
          <p:nvPr/>
        </p:nvSpPr>
        <p:spPr>
          <a:xfrm>
            <a:off x="4127501" y="37338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245" name="Freeform 244"/>
          <p:cNvSpPr/>
          <p:nvPr/>
        </p:nvSpPr>
        <p:spPr>
          <a:xfrm>
            <a:off x="4279901" y="37338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246" name="Freeform 245"/>
          <p:cNvSpPr/>
          <p:nvPr/>
        </p:nvSpPr>
        <p:spPr>
          <a:xfrm>
            <a:off x="4432301" y="37338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247" name="Freeform 246"/>
          <p:cNvSpPr/>
          <p:nvPr/>
        </p:nvSpPr>
        <p:spPr>
          <a:xfrm>
            <a:off x="4584701" y="37338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248" name="Freeform 247"/>
          <p:cNvSpPr/>
          <p:nvPr/>
        </p:nvSpPr>
        <p:spPr>
          <a:xfrm>
            <a:off x="4737101" y="37338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249" name="Freeform 248"/>
          <p:cNvSpPr/>
          <p:nvPr/>
        </p:nvSpPr>
        <p:spPr>
          <a:xfrm>
            <a:off x="4889501" y="37338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250" name="Freeform 249"/>
          <p:cNvSpPr/>
          <p:nvPr/>
        </p:nvSpPr>
        <p:spPr>
          <a:xfrm>
            <a:off x="5041901" y="37338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251" name="Freeform 250"/>
          <p:cNvSpPr/>
          <p:nvPr/>
        </p:nvSpPr>
        <p:spPr>
          <a:xfrm>
            <a:off x="5194301" y="37338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252" name="Freeform 251"/>
          <p:cNvSpPr/>
          <p:nvPr/>
        </p:nvSpPr>
        <p:spPr>
          <a:xfrm>
            <a:off x="5346701" y="37338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253" name="Freeform 252"/>
          <p:cNvSpPr/>
          <p:nvPr/>
        </p:nvSpPr>
        <p:spPr>
          <a:xfrm>
            <a:off x="5499101" y="37338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254" name="Freeform 253"/>
          <p:cNvSpPr/>
          <p:nvPr/>
        </p:nvSpPr>
        <p:spPr>
          <a:xfrm>
            <a:off x="5651501" y="37338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255" name="Freeform 254"/>
          <p:cNvSpPr/>
          <p:nvPr/>
        </p:nvSpPr>
        <p:spPr>
          <a:xfrm>
            <a:off x="5803901" y="37338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256" name="Freeform 255"/>
          <p:cNvSpPr/>
          <p:nvPr/>
        </p:nvSpPr>
        <p:spPr>
          <a:xfrm>
            <a:off x="5956301" y="37338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cxnSp>
        <p:nvCxnSpPr>
          <p:cNvPr id="257" name="Straight Arrow Connector 256"/>
          <p:cNvCxnSpPr/>
          <p:nvPr/>
        </p:nvCxnSpPr>
        <p:spPr>
          <a:xfrm flipH="1">
            <a:off x="3038475" y="2814722"/>
            <a:ext cx="992188" cy="614278"/>
          </a:xfrm>
          <a:prstGeom prst="straightConnector1">
            <a:avLst/>
          </a:prstGeom>
          <a:noFill/>
          <a:ln w="41275" cap="flat" cmpd="sng" algn="ctr">
            <a:solidFill>
              <a:srgbClr val="00B050"/>
            </a:solidFill>
            <a:prstDash val="solid"/>
            <a:tailEnd type="arrow"/>
          </a:ln>
          <a:effectLst/>
        </p:spPr>
      </p:cxnSp>
      <p:cxnSp>
        <p:nvCxnSpPr>
          <p:cNvPr id="258" name="Straight Arrow Connector 257"/>
          <p:cNvCxnSpPr>
            <a:stCxn id="129" idx="1"/>
          </p:cNvCxnSpPr>
          <p:nvPr/>
        </p:nvCxnSpPr>
        <p:spPr>
          <a:xfrm flipH="1">
            <a:off x="4159252" y="3935414"/>
            <a:ext cx="3182997" cy="1246187"/>
          </a:xfrm>
          <a:prstGeom prst="straightConnector1">
            <a:avLst/>
          </a:prstGeom>
          <a:noFill/>
          <a:ln w="41275" cap="flat" cmpd="sng" algn="ctr">
            <a:solidFill>
              <a:srgbClr val="00B050"/>
            </a:solidFill>
            <a:prstDash val="solid"/>
            <a:tailEnd type="arrow"/>
          </a:ln>
          <a:effectLst/>
        </p:spPr>
      </p:cxnSp>
      <p:sp>
        <p:nvSpPr>
          <p:cNvPr id="2" name="Left Brace 1"/>
          <p:cNvSpPr/>
          <p:nvPr/>
        </p:nvSpPr>
        <p:spPr>
          <a:xfrm rot="16200000">
            <a:off x="3998912" y="701675"/>
            <a:ext cx="203200" cy="3994150"/>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9" name="Left Brace 128"/>
          <p:cNvSpPr/>
          <p:nvPr/>
        </p:nvSpPr>
        <p:spPr>
          <a:xfrm rot="16200000">
            <a:off x="7240647" y="2742467"/>
            <a:ext cx="203200" cy="2182693"/>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0" name="Rectangle 129"/>
          <p:cNvSpPr/>
          <p:nvPr/>
        </p:nvSpPr>
        <p:spPr>
          <a:xfrm>
            <a:off x="50121" y="6627168"/>
            <a:ext cx="1128835" cy="230832"/>
          </a:xfrm>
          <a:prstGeom prst="rect">
            <a:avLst/>
          </a:prstGeom>
        </p:spPr>
        <p:txBody>
          <a:bodyPr wrap="none">
            <a:spAutoFit/>
          </a:bodyPr>
          <a:lstStyle/>
          <a:p>
            <a:r>
              <a:rPr lang="en-US" sz="900" dirty="0">
                <a:latin typeface="+mj-lt"/>
              </a:rPr>
              <a:t>NVIDIA [S. Satoor]</a:t>
            </a:r>
            <a:r>
              <a:rPr lang="en-US" sz="900" dirty="0">
                <a:latin typeface="+mj-lt"/>
                <a:cs typeface="Calibri"/>
              </a:rPr>
              <a:t>→</a:t>
            </a:r>
            <a:endParaRPr lang="en-US" sz="900" dirty="0">
              <a:latin typeface="+mj-lt"/>
            </a:endParaRPr>
          </a:p>
        </p:txBody>
      </p:sp>
      <p:sp>
        <p:nvSpPr>
          <p:cNvPr id="132" name="Rectangle 131"/>
          <p:cNvSpPr/>
          <p:nvPr/>
        </p:nvSpPr>
        <p:spPr>
          <a:xfrm>
            <a:off x="9448950" y="1624422"/>
            <a:ext cx="1284326" cy="369332"/>
          </a:xfrm>
          <a:prstGeom prst="rect">
            <a:avLst/>
          </a:prstGeom>
        </p:spPr>
        <p:txBody>
          <a:bodyPr wrap="none">
            <a:spAutoFit/>
          </a:bodyPr>
          <a:lstStyle/>
          <a:p>
            <a:r>
              <a:rPr lang="en-US" b="1" kern="0" dirty="0">
                <a:solidFill>
                  <a:sysClr val="windowText" lastClr="000000"/>
                </a:solidFill>
              </a:rPr>
              <a:t>On the CPU</a:t>
            </a:r>
            <a:endParaRPr lang="en-US" dirty="0"/>
          </a:p>
        </p:txBody>
      </p:sp>
      <p:sp>
        <p:nvSpPr>
          <p:cNvPr id="134" name="Rectangle 133"/>
          <p:cNvSpPr/>
          <p:nvPr/>
        </p:nvSpPr>
        <p:spPr>
          <a:xfrm>
            <a:off x="9464612" y="4851699"/>
            <a:ext cx="1284326" cy="369332"/>
          </a:xfrm>
          <a:prstGeom prst="rect">
            <a:avLst/>
          </a:prstGeom>
        </p:spPr>
        <p:txBody>
          <a:bodyPr wrap="none">
            <a:spAutoFit/>
          </a:bodyPr>
          <a:lstStyle/>
          <a:p>
            <a:r>
              <a:rPr lang="en-US" b="1" kern="0" dirty="0">
                <a:solidFill>
                  <a:sysClr val="windowText" lastClr="000000"/>
                </a:solidFill>
              </a:rPr>
              <a:t>On the CPU</a:t>
            </a:r>
            <a:endParaRPr lang="en-US" dirty="0"/>
          </a:p>
        </p:txBody>
      </p:sp>
      <p:sp>
        <p:nvSpPr>
          <p:cNvPr id="135" name="Rectangle 134"/>
          <p:cNvSpPr/>
          <p:nvPr/>
        </p:nvSpPr>
        <p:spPr>
          <a:xfrm>
            <a:off x="9364915" y="3188391"/>
            <a:ext cx="1309974" cy="369332"/>
          </a:xfrm>
          <a:prstGeom prst="rect">
            <a:avLst/>
          </a:prstGeom>
        </p:spPr>
        <p:txBody>
          <a:bodyPr wrap="none">
            <a:spAutoFit/>
          </a:bodyPr>
          <a:lstStyle/>
          <a:p>
            <a:r>
              <a:rPr lang="en-US" b="1" kern="0" dirty="0">
                <a:solidFill>
                  <a:sysClr val="windowText" lastClr="000000"/>
                </a:solidFill>
              </a:rPr>
              <a:t>On the GPU</a:t>
            </a:r>
            <a:endParaRPr lang="en-US" dirty="0"/>
          </a:p>
        </p:txBody>
      </p:sp>
    </p:spTree>
    <p:extLst>
      <p:ext uri="{BB962C8B-B14F-4D97-AF65-F5344CB8AC3E}">
        <p14:creationId xmlns:p14="http://schemas.microsoft.com/office/powerpoint/2010/main" val="12241324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Rectangle 190"/>
          <p:cNvSpPr/>
          <p:nvPr/>
        </p:nvSpPr>
        <p:spPr>
          <a:xfrm>
            <a:off x="1609226" y="4990738"/>
            <a:ext cx="9167226" cy="13984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9457975" y="4967288"/>
            <a:ext cx="1284326" cy="369332"/>
          </a:xfrm>
          <a:prstGeom prst="rect">
            <a:avLst/>
          </a:prstGeom>
        </p:spPr>
        <p:txBody>
          <a:bodyPr wrap="none">
            <a:spAutoFit/>
          </a:bodyPr>
          <a:lstStyle/>
          <a:p>
            <a:r>
              <a:rPr lang="en-US" b="1" kern="0" dirty="0">
                <a:solidFill>
                  <a:sysClr val="windowText" lastClr="000000"/>
                </a:solidFill>
              </a:rPr>
              <a:t>On the CPU</a:t>
            </a:r>
            <a:endParaRPr lang="en-US" dirty="0"/>
          </a:p>
        </p:txBody>
      </p:sp>
      <p:sp>
        <p:nvSpPr>
          <p:cNvPr id="189" name="Rectangle 188"/>
          <p:cNvSpPr/>
          <p:nvPr/>
        </p:nvSpPr>
        <p:spPr>
          <a:xfrm>
            <a:off x="1600201" y="1647872"/>
            <a:ext cx="9167226" cy="13984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9448950" y="1624422"/>
            <a:ext cx="1284326" cy="369332"/>
          </a:xfrm>
          <a:prstGeom prst="rect">
            <a:avLst/>
          </a:prstGeom>
        </p:spPr>
        <p:txBody>
          <a:bodyPr wrap="none">
            <a:spAutoFit/>
          </a:bodyPr>
          <a:lstStyle/>
          <a:p>
            <a:r>
              <a:rPr lang="en-US" b="1" kern="0" dirty="0">
                <a:solidFill>
                  <a:sysClr val="windowText" lastClr="000000"/>
                </a:solidFill>
              </a:rPr>
              <a:t>On the CPU</a:t>
            </a:r>
            <a:endParaRPr lang="en-US" dirty="0"/>
          </a:p>
        </p:txBody>
      </p:sp>
      <p:sp>
        <p:nvSpPr>
          <p:cNvPr id="187" name="Rectangle 186"/>
          <p:cNvSpPr/>
          <p:nvPr/>
        </p:nvSpPr>
        <p:spPr>
          <a:xfrm>
            <a:off x="1600201" y="3208338"/>
            <a:ext cx="9167226" cy="15805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54" name="Title 1"/>
          <p:cNvSpPr>
            <a:spLocks noGrp="1"/>
          </p:cNvSpPr>
          <p:nvPr>
            <p:ph type="title"/>
          </p:nvPr>
        </p:nvSpPr>
        <p:spPr/>
        <p:txBody>
          <a:bodyPr/>
          <a:lstStyle/>
          <a:p>
            <a:r>
              <a:rPr lang="en-US" dirty="0"/>
              <a:t>Data Partitioning Example</a:t>
            </a:r>
          </a:p>
        </p:txBody>
      </p:sp>
      <p:sp>
        <p:nvSpPr>
          <p:cNvPr id="4" name="Slide Number Placeholder 3"/>
          <p:cNvSpPr>
            <a:spLocks noGrp="1"/>
          </p:cNvSpPr>
          <p:nvPr>
            <p:ph type="sldNum" sz="quarter" idx="12"/>
          </p:nvPr>
        </p:nvSpPr>
        <p:spPr>
          <a:prstGeom prst="rect">
            <a:avLst/>
          </a:prstGeom>
        </p:spPr>
        <p:txBody>
          <a:bodyPr/>
          <a:lstStyle/>
          <a:p>
            <a:pPr>
              <a:defRPr/>
            </a:pPr>
            <a:fld id="{F32CEE9D-2664-45E1-9C8B-26AF300888C9}" type="slidenum">
              <a:rPr lang="en-US"/>
              <a:pPr>
                <a:defRPr/>
              </a:pPr>
              <a:t>33</a:t>
            </a:fld>
            <a:endParaRPr lang="en-US"/>
          </a:p>
        </p:txBody>
      </p:sp>
      <p:sp>
        <p:nvSpPr>
          <p:cNvPr id="194" name="Cube 193"/>
          <p:cNvSpPr/>
          <p:nvPr/>
        </p:nvSpPr>
        <p:spPr>
          <a:xfrm>
            <a:off x="1838326" y="2217738"/>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95" name="Cube 194"/>
          <p:cNvSpPr/>
          <p:nvPr/>
        </p:nvSpPr>
        <p:spPr>
          <a:xfrm>
            <a:off x="2141538" y="2217738"/>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96" name="Cube 195"/>
          <p:cNvSpPr/>
          <p:nvPr/>
        </p:nvSpPr>
        <p:spPr>
          <a:xfrm>
            <a:off x="2446338" y="2217738"/>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97" name="Cube 196"/>
          <p:cNvSpPr/>
          <p:nvPr/>
        </p:nvSpPr>
        <p:spPr>
          <a:xfrm>
            <a:off x="2749551" y="2217738"/>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98" name="Cube 197"/>
          <p:cNvSpPr/>
          <p:nvPr/>
        </p:nvSpPr>
        <p:spPr>
          <a:xfrm>
            <a:off x="3052763" y="2217738"/>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199" name="Cube 198"/>
          <p:cNvSpPr/>
          <p:nvPr/>
        </p:nvSpPr>
        <p:spPr>
          <a:xfrm>
            <a:off x="3357563" y="2217738"/>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0" name="Cube 199"/>
          <p:cNvSpPr/>
          <p:nvPr/>
        </p:nvSpPr>
        <p:spPr>
          <a:xfrm>
            <a:off x="3660776" y="2217738"/>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1" name="Cube 200"/>
          <p:cNvSpPr/>
          <p:nvPr/>
        </p:nvSpPr>
        <p:spPr>
          <a:xfrm>
            <a:off x="3962400" y="2217738"/>
            <a:ext cx="304800"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2" name="Cube 201"/>
          <p:cNvSpPr/>
          <p:nvPr/>
        </p:nvSpPr>
        <p:spPr>
          <a:xfrm>
            <a:off x="4267201" y="2217738"/>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3" name="Cube 202"/>
          <p:cNvSpPr/>
          <p:nvPr/>
        </p:nvSpPr>
        <p:spPr>
          <a:xfrm>
            <a:off x="4570413" y="2217738"/>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4" name="Cube 203"/>
          <p:cNvSpPr/>
          <p:nvPr/>
        </p:nvSpPr>
        <p:spPr>
          <a:xfrm>
            <a:off x="4875213" y="2217738"/>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5" name="Cube 204"/>
          <p:cNvSpPr/>
          <p:nvPr/>
        </p:nvSpPr>
        <p:spPr>
          <a:xfrm>
            <a:off x="5178426" y="2217738"/>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6" name="Cube 205"/>
          <p:cNvSpPr/>
          <p:nvPr/>
        </p:nvSpPr>
        <p:spPr>
          <a:xfrm>
            <a:off x="5481638" y="2217738"/>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7" name="Cube 206"/>
          <p:cNvSpPr/>
          <p:nvPr/>
        </p:nvSpPr>
        <p:spPr>
          <a:xfrm>
            <a:off x="5786438" y="2217738"/>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8" name="Cube 207"/>
          <p:cNvSpPr/>
          <p:nvPr/>
        </p:nvSpPr>
        <p:spPr>
          <a:xfrm>
            <a:off x="6069013" y="2209800"/>
            <a:ext cx="303212"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09" name="Cube 208"/>
          <p:cNvSpPr/>
          <p:nvPr/>
        </p:nvSpPr>
        <p:spPr>
          <a:xfrm>
            <a:off x="6373813" y="2209800"/>
            <a:ext cx="303212"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10" name="Cube 209"/>
          <p:cNvSpPr/>
          <p:nvPr/>
        </p:nvSpPr>
        <p:spPr>
          <a:xfrm>
            <a:off x="6677026" y="2209800"/>
            <a:ext cx="303213"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11" name="Cube 210"/>
          <p:cNvSpPr/>
          <p:nvPr/>
        </p:nvSpPr>
        <p:spPr>
          <a:xfrm>
            <a:off x="6980238" y="2209800"/>
            <a:ext cx="304800"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12" name="Cube 211"/>
          <p:cNvSpPr/>
          <p:nvPr/>
        </p:nvSpPr>
        <p:spPr>
          <a:xfrm>
            <a:off x="7285038" y="2209800"/>
            <a:ext cx="303212"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13" name="Cube 212"/>
          <p:cNvSpPr/>
          <p:nvPr/>
        </p:nvSpPr>
        <p:spPr>
          <a:xfrm>
            <a:off x="7588251" y="2209800"/>
            <a:ext cx="303213"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14" name="Cube 213"/>
          <p:cNvSpPr/>
          <p:nvPr/>
        </p:nvSpPr>
        <p:spPr>
          <a:xfrm>
            <a:off x="7891463" y="2209800"/>
            <a:ext cx="304800"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15" name="Cube 214"/>
          <p:cNvSpPr/>
          <p:nvPr/>
        </p:nvSpPr>
        <p:spPr>
          <a:xfrm>
            <a:off x="8212138" y="2209800"/>
            <a:ext cx="303212"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16" name="Cube 215"/>
          <p:cNvSpPr/>
          <p:nvPr/>
        </p:nvSpPr>
        <p:spPr>
          <a:xfrm>
            <a:off x="8515351" y="2209800"/>
            <a:ext cx="303213"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17" name="Cube 216"/>
          <p:cNvSpPr/>
          <p:nvPr/>
        </p:nvSpPr>
        <p:spPr>
          <a:xfrm>
            <a:off x="8818563" y="2209800"/>
            <a:ext cx="304800"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18" name="Cube 217"/>
          <p:cNvSpPr/>
          <p:nvPr/>
        </p:nvSpPr>
        <p:spPr>
          <a:xfrm>
            <a:off x="9123363" y="2209800"/>
            <a:ext cx="303212"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19" name="Cube 218"/>
          <p:cNvSpPr/>
          <p:nvPr/>
        </p:nvSpPr>
        <p:spPr>
          <a:xfrm>
            <a:off x="9426576" y="2209800"/>
            <a:ext cx="303213"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20" name="Cube 219"/>
          <p:cNvSpPr/>
          <p:nvPr/>
        </p:nvSpPr>
        <p:spPr>
          <a:xfrm>
            <a:off x="9729788" y="2209800"/>
            <a:ext cx="304800"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21" name="Cube 220"/>
          <p:cNvSpPr/>
          <p:nvPr/>
        </p:nvSpPr>
        <p:spPr>
          <a:xfrm>
            <a:off x="10034588" y="2209800"/>
            <a:ext cx="303212" cy="268288"/>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22" name="Cube 221"/>
          <p:cNvSpPr/>
          <p:nvPr/>
        </p:nvSpPr>
        <p:spPr>
          <a:xfrm>
            <a:off x="1839913" y="5319713"/>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23" name="Cube 222"/>
          <p:cNvSpPr/>
          <p:nvPr/>
        </p:nvSpPr>
        <p:spPr>
          <a:xfrm>
            <a:off x="2143125" y="5319713"/>
            <a:ext cx="304800"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24" name="Cube 223"/>
          <p:cNvSpPr/>
          <p:nvPr/>
        </p:nvSpPr>
        <p:spPr>
          <a:xfrm>
            <a:off x="2447926" y="5319713"/>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25" name="Cube 224"/>
          <p:cNvSpPr/>
          <p:nvPr/>
        </p:nvSpPr>
        <p:spPr>
          <a:xfrm>
            <a:off x="2751138" y="5319713"/>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26" name="Cube 225"/>
          <p:cNvSpPr/>
          <p:nvPr/>
        </p:nvSpPr>
        <p:spPr>
          <a:xfrm>
            <a:off x="3054350" y="5319713"/>
            <a:ext cx="304800"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27" name="Cube 226"/>
          <p:cNvSpPr/>
          <p:nvPr/>
        </p:nvSpPr>
        <p:spPr>
          <a:xfrm>
            <a:off x="3359151" y="5319713"/>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28" name="Cube 227"/>
          <p:cNvSpPr/>
          <p:nvPr/>
        </p:nvSpPr>
        <p:spPr>
          <a:xfrm>
            <a:off x="3662363" y="5319713"/>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29" name="Cube 228"/>
          <p:cNvSpPr/>
          <p:nvPr/>
        </p:nvSpPr>
        <p:spPr>
          <a:xfrm>
            <a:off x="3965576" y="5319713"/>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30" name="Cube 229"/>
          <p:cNvSpPr/>
          <p:nvPr/>
        </p:nvSpPr>
        <p:spPr>
          <a:xfrm>
            <a:off x="4268788" y="5319713"/>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31" name="Cube 230"/>
          <p:cNvSpPr/>
          <p:nvPr/>
        </p:nvSpPr>
        <p:spPr>
          <a:xfrm>
            <a:off x="4572000" y="5319713"/>
            <a:ext cx="304800"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32" name="Cube 231"/>
          <p:cNvSpPr/>
          <p:nvPr/>
        </p:nvSpPr>
        <p:spPr>
          <a:xfrm>
            <a:off x="4876801" y="5319713"/>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33" name="Cube 232"/>
          <p:cNvSpPr/>
          <p:nvPr/>
        </p:nvSpPr>
        <p:spPr>
          <a:xfrm>
            <a:off x="5180013" y="5319713"/>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34" name="Cube 233"/>
          <p:cNvSpPr/>
          <p:nvPr/>
        </p:nvSpPr>
        <p:spPr>
          <a:xfrm>
            <a:off x="5483225" y="5319713"/>
            <a:ext cx="304800"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35" name="Cube 234"/>
          <p:cNvSpPr/>
          <p:nvPr/>
        </p:nvSpPr>
        <p:spPr>
          <a:xfrm>
            <a:off x="5788026" y="5319713"/>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36" name="Cube 235"/>
          <p:cNvSpPr/>
          <p:nvPr/>
        </p:nvSpPr>
        <p:spPr>
          <a:xfrm>
            <a:off x="6070600" y="5311775"/>
            <a:ext cx="304800"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37" name="Cube 236"/>
          <p:cNvSpPr/>
          <p:nvPr/>
        </p:nvSpPr>
        <p:spPr>
          <a:xfrm>
            <a:off x="6375401" y="5311775"/>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38" name="Cube 237"/>
          <p:cNvSpPr/>
          <p:nvPr/>
        </p:nvSpPr>
        <p:spPr>
          <a:xfrm>
            <a:off x="6678613" y="53117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39" name="Cube 238"/>
          <p:cNvSpPr/>
          <p:nvPr/>
        </p:nvSpPr>
        <p:spPr>
          <a:xfrm>
            <a:off x="6983413" y="53117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40" name="Cube 239"/>
          <p:cNvSpPr/>
          <p:nvPr/>
        </p:nvSpPr>
        <p:spPr>
          <a:xfrm>
            <a:off x="7286626" y="5311775"/>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41" name="Cube 240"/>
          <p:cNvSpPr/>
          <p:nvPr/>
        </p:nvSpPr>
        <p:spPr>
          <a:xfrm>
            <a:off x="7589838" y="53117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42" name="Cube 241"/>
          <p:cNvSpPr/>
          <p:nvPr/>
        </p:nvSpPr>
        <p:spPr>
          <a:xfrm>
            <a:off x="7894638" y="53117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43" name="Cube 242"/>
          <p:cNvSpPr/>
          <p:nvPr/>
        </p:nvSpPr>
        <p:spPr>
          <a:xfrm>
            <a:off x="8213726" y="5311775"/>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44" name="Cube 243"/>
          <p:cNvSpPr/>
          <p:nvPr/>
        </p:nvSpPr>
        <p:spPr>
          <a:xfrm>
            <a:off x="8516938" y="53117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45" name="Cube 244"/>
          <p:cNvSpPr/>
          <p:nvPr/>
        </p:nvSpPr>
        <p:spPr>
          <a:xfrm>
            <a:off x="8821738" y="53117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46" name="Cube 245"/>
          <p:cNvSpPr/>
          <p:nvPr/>
        </p:nvSpPr>
        <p:spPr>
          <a:xfrm>
            <a:off x="9124951" y="5311775"/>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47" name="Cube 246"/>
          <p:cNvSpPr/>
          <p:nvPr/>
        </p:nvSpPr>
        <p:spPr>
          <a:xfrm>
            <a:off x="9428163" y="53117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48" name="Cube 247"/>
          <p:cNvSpPr/>
          <p:nvPr/>
        </p:nvSpPr>
        <p:spPr>
          <a:xfrm>
            <a:off x="9732963" y="5311775"/>
            <a:ext cx="303212"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49" name="Cube 248"/>
          <p:cNvSpPr/>
          <p:nvPr/>
        </p:nvSpPr>
        <p:spPr>
          <a:xfrm>
            <a:off x="10036176" y="5311775"/>
            <a:ext cx="303213" cy="26670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50" name="TextBox 145"/>
          <p:cNvSpPr txBox="1">
            <a:spLocks noChangeArrowheads="1"/>
          </p:cNvSpPr>
          <p:nvPr/>
        </p:nvSpPr>
        <p:spPr bwMode="auto">
          <a:xfrm>
            <a:off x="1773239" y="2496322"/>
            <a:ext cx="587375" cy="368300"/>
          </a:xfrm>
          <a:prstGeom prst="rect">
            <a:avLst/>
          </a:prstGeom>
          <a:noFill/>
          <a:ln w="9525">
            <a:noFill/>
            <a:miter lim="800000"/>
            <a:headEnd/>
            <a:tailEnd/>
          </a:ln>
        </p:spPr>
        <p:txBody>
          <a:bodyPr>
            <a:spAutoFit/>
          </a:bodyPr>
          <a:lstStyle/>
          <a:p>
            <a:pPr>
              <a:defRPr/>
            </a:pPr>
            <a:r>
              <a:rPr lang="en-US" b="1" kern="0" dirty="0">
                <a:solidFill>
                  <a:sysClr val="windowText" lastClr="000000"/>
                </a:solidFill>
              </a:rPr>
              <a:t>in</a:t>
            </a:r>
          </a:p>
        </p:txBody>
      </p:sp>
      <p:sp>
        <p:nvSpPr>
          <p:cNvPr id="251" name="TextBox 146"/>
          <p:cNvSpPr txBox="1">
            <a:spLocks noChangeArrowheads="1"/>
          </p:cNvSpPr>
          <p:nvPr/>
        </p:nvSpPr>
        <p:spPr bwMode="auto">
          <a:xfrm>
            <a:off x="1782662" y="5638801"/>
            <a:ext cx="585787" cy="369887"/>
          </a:xfrm>
          <a:prstGeom prst="rect">
            <a:avLst/>
          </a:prstGeom>
          <a:noFill/>
          <a:ln w="9525">
            <a:noFill/>
            <a:miter lim="800000"/>
            <a:headEnd/>
            <a:tailEnd/>
          </a:ln>
        </p:spPr>
        <p:txBody>
          <a:bodyPr>
            <a:spAutoFit/>
          </a:bodyPr>
          <a:lstStyle/>
          <a:p>
            <a:pPr>
              <a:defRPr/>
            </a:pPr>
            <a:r>
              <a:rPr lang="en-US" b="1" kern="0" dirty="0">
                <a:solidFill>
                  <a:sysClr val="windowText" lastClr="000000"/>
                </a:solidFill>
              </a:rPr>
              <a:t>out</a:t>
            </a:r>
          </a:p>
        </p:txBody>
      </p:sp>
      <p:cxnSp>
        <p:nvCxnSpPr>
          <p:cNvPr id="252" name="Straight Connector 251"/>
          <p:cNvCxnSpPr/>
          <p:nvPr/>
        </p:nvCxnSpPr>
        <p:spPr>
          <a:xfrm>
            <a:off x="6069013" y="1676400"/>
            <a:ext cx="0" cy="1371600"/>
          </a:xfrm>
          <a:prstGeom prst="line">
            <a:avLst/>
          </a:prstGeom>
          <a:noFill/>
          <a:ln w="19050" cap="flat" cmpd="sng" algn="ctr">
            <a:solidFill>
              <a:srgbClr val="C00000"/>
            </a:solidFill>
            <a:prstDash val="dash"/>
          </a:ln>
          <a:effectLst/>
        </p:spPr>
      </p:cxnSp>
      <p:sp>
        <p:nvSpPr>
          <p:cNvPr id="253" name="TextBox 145"/>
          <p:cNvSpPr txBox="1">
            <a:spLocks noChangeArrowheads="1"/>
          </p:cNvSpPr>
          <p:nvPr/>
        </p:nvSpPr>
        <p:spPr bwMode="auto">
          <a:xfrm>
            <a:off x="3519489" y="1841500"/>
            <a:ext cx="1138237" cy="368300"/>
          </a:xfrm>
          <a:prstGeom prst="rect">
            <a:avLst/>
          </a:prstGeom>
          <a:noFill/>
          <a:ln w="9525">
            <a:noFill/>
            <a:miter lim="800000"/>
            <a:headEnd/>
            <a:tailEnd/>
          </a:ln>
        </p:spPr>
        <p:txBody>
          <a:bodyPr>
            <a:spAutoFit/>
          </a:bodyPr>
          <a:lstStyle/>
          <a:p>
            <a:pPr>
              <a:defRPr/>
            </a:pPr>
            <a:r>
              <a:rPr lang="en-US" b="1" kern="0">
                <a:solidFill>
                  <a:sysClr val="windowText" lastClr="000000"/>
                </a:solidFill>
              </a:rPr>
              <a:t>chunk 1</a:t>
            </a:r>
          </a:p>
        </p:txBody>
      </p:sp>
      <p:sp>
        <p:nvSpPr>
          <p:cNvPr id="254" name="TextBox 145"/>
          <p:cNvSpPr txBox="1">
            <a:spLocks noChangeArrowheads="1"/>
          </p:cNvSpPr>
          <p:nvPr/>
        </p:nvSpPr>
        <p:spPr bwMode="auto">
          <a:xfrm>
            <a:off x="7558089" y="1841500"/>
            <a:ext cx="1138237" cy="368300"/>
          </a:xfrm>
          <a:prstGeom prst="rect">
            <a:avLst/>
          </a:prstGeom>
          <a:noFill/>
          <a:ln w="9525">
            <a:noFill/>
            <a:miter lim="800000"/>
            <a:headEnd/>
            <a:tailEnd/>
          </a:ln>
        </p:spPr>
        <p:txBody>
          <a:bodyPr>
            <a:spAutoFit/>
          </a:bodyPr>
          <a:lstStyle/>
          <a:p>
            <a:pPr>
              <a:defRPr/>
            </a:pPr>
            <a:r>
              <a:rPr lang="en-US" b="1" kern="0">
                <a:solidFill>
                  <a:sysClr val="windowText" lastClr="000000"/>
                </a:solidFill>
              </a:rPr>
              <a:t>chunk 2</a:t>
            </a:r>
          </a:p>
        </p:txBody>
      </p:sp>
      <p:sp>
        <p:nvSpPr>
          <p:cNvPr id="255" name="Cube 254"/>
          <p:cNvSpPr/>
          <p:nvPr/>
        </p:nvSpPr>
        <p:spPr>
          <a:xfrm>
            <a:off x="3886201" y="3524250"/>
            <a:ext cx="150813"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56" name="Cube 255"/>
          <p:cNvSpPr/>
          <p:nvPr/>
        </p:nvSpPr>
        <p:spPr>
          <a:xfrm>
            <a:off x="4038601" y="3524250"/>
            <a:ext cx="150813"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57" name="Cube 256"/>
          <p:cNvSpPr/>
          <p:nvPr/>
        </p:nvSpPr>
        <p:spPr>
          <a:xfrm>
            <a:off x="4191001" y="3524250"/>
            <a:ext cx="150813"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58" name="Cube 257"/>
          <p:cNvSpPr/>
          <p:nvPr/>
        </p:nvSpPr>
        <p:spPr>
          <a:xfrm>
            <a:off x="4343401" y="3524250"/>
            <a:ext cx="150813"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59" name="Cube 258"/>
          <p:cNvSpPr/>
          <p:nvPr/>
        </p:nvSpPr>
        <p:spPr>
          <a:xfrm>
            <a:off x="4495801" y="3524250"/>
            <a:ext cx="150813"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60" name="Cube 259"/>
          <p:cNvSpPr/>
          <p:nvPr/>
        </p:nvSpPr>
        <p:spPr>
          <a:xfrm>
            <a:off x="4648201" y="3524250"/>
            <a:ext cx="150813"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61" name="Cube 260"/>
          <p:cNvSpPr/>
          <p:nvPr/>
        </p:nvSpPr>
        <p:spPr>
          <a:xfrm>
            <a:off x="4800601" y="3524250"/>
            <a:ext cx="150813"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62" name="Cube 261"/>
          <p:cNvSpPr/>
          <p:nvPr/>
        </p:nvSpPr>
        <p:spPr>
          <a:xfrm>
            <a:off x="4953000" y="3524250"/>
            <a:ext cx="152400"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63" name="Cube 262"/>
          <p:cNvSpPr/>
          <p:nvPr/>
        </p:nvSpPr>
        <p:spPr>
          <a:xfrm>
            <a:off x="5105401" y="3524250"/>
            <a:ext cx="150813"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64" name="Cube 263"/>
          <p:cNvSpPr/>
          <p:nvPr/>
        </p:nvSpPr>
        <p:spPr>
          <a:xfrm>
            <a:off x="5257801" y="3524250"/>
            <a:ext cx="150813"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65" name="Cube 264"/>
          <p:cNvSpPr/>
          <p:nvPr/>
        </p:nvSpPr>
        <p:spPr>
          <a:xfrm>
            <a:off x="5421313" y="3524250"/>
            <a:ext cx="150812"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66" name="Cube 265"/>
          <p:cNvSpPr/>
          <p:nvPr/>
        </p:nvSpPr>
        <p:spPr>
          <a:xfrm>
            <a:off x="5573713" y="3524250"/>
            <a:ext cx="150812"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67" name="Cube 266"/>
          <p:cNvSpPr/>
          <p:nvPr/>
        </p:nvSpPr>
        <p:spPr>
          <a:xfrm>
            <a:off x="5726113" y="3524250"/>
            <a:ext cx="150812"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68" name="Cube 267"/>
          <p:cNvSpPr/>
          <p:nvPr/>
        </p:nvSpPr>
        <p:spPr>
          <a:xfrm>
            <a:off x="5878513" y="3524250"/>
            <a:ext cx="150812"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269" name="Cube 268"/>
          <p:cNvSpPr/>
          <p:nvPr/>
        </p:nvSpPr>
        <p:spPr>
          <a:xfrm>
            <a:off x="1600201"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70" name="Cube 269"/>
          <p:cNvSpPr/>
          <p:nvPr/>
        </p:nvSpPr>
        <p:spPr>
          <a:xfrm>
            <a:off x="1752601"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71" name="Cube 270"/>
          <p:cNvSpPr/>
          <p:nvPr/>
        </p:nvSpPr>
        <p:spPr>
          <a:xfrm>
            <a:off x="1905001"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72" name="Cube 271"/>
          <p:cNvSpPr/>
          <p:nvPr/>
        </p:nvSpPr>
        <p:spPr>
          <a:xfrm>
            <a:off x="2057401"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73" name="Cube 272"/>
          <p:cNvSpPr/>
          <p:nvPr/>
        </p:nvSpPr>
        <p:spPr>
          <a:xfrm>
            <a:off x="2209801"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74" name="Cube 273"/>
          <p:cNvSpPr/>
          <p:nvPr/>
        </p:nvSpPr>
        <p:spPr>
          <a:xfrm>
            <a:off x="2362201"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75" name="Cube 274"/>
          <p:cNvSpPr/>
          <p:nvPr/>
        </p:nvSpPr>
        <p:spPr>
          <a:xfrm>
            <a:off x="2514601"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76" name="Cube 275"/>
          <p:cNvSpPr/>
          <p:nvPr/>
        </p:nvSpPr>
        <p:spPr>
          <a:xfrm>
            <a:off x="2667000" y="3524250"/>
            <a:ext cx="152400"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77" name="Cube 276"/>
          <p:cNvSpPr/>
          <p:nvPr/>
        </p:nvSpPr>
        <p:spPr>
          <a:xfrm>
            <a:off x="2819401"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78" name="Cube 277"/>
          <p:cNvSpPr/>
          <p:nvPr/>
        </p:nvSpPr>
        <p:spPr>
          <a:xfrm>
            <a:off x="2971801"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79" name="Cube 278"/>
          <p:cNvSpPr/>
          <p:nvPr/>
        </p:nvSpPr>
        <p:spPr>
          <a:xfrm>
            <a:off x="3135313" y="3524250"/>
            <a:ext cx="150812"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80" name="Cube 279"/>
          <p:cNvSpPr/>
          <p:nvPr/>
        </p:nvSpPr>
        <p:spPr>
          <a:xfrm>
            <a:off x="3287713" y="3524250"/>
            <a:ext cx="150812"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81" name="Cube 280"/>
          <p:cNvSpPr/>
          <p:nvPr/>
        </p:nvSpPr>
        <p:spPr>
          <a:xfrm>
            <a:off x="3440113" y="3524250"/>
            <a:ext cx="150812"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82" name="Cube 281"/>
          <p:cNvSpPr/>
          <p:nvPr/>
        </p:nvSpPr>
        <p:spPr>
          <a:xfrm>
            <a:off x="3592513" y="3524250"/>
            <a:ext cx="150812"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cxnSp>
        <p:nvCxnSpPr>
          <p:cNvPr id="283" name="Straight Connector 282"/>
          <p:cNvCxnSpPr/>
          <p:nvPr/>
        </p:nvCxnSpPr>
        <p:spPr>
          <a:xfrm>
            <a:off x="6062663" y="4724400"/>
            <a:ext cx="0" cy="1371600"/>
          </a:xfrm>
          <a:prstGeom prst="line">
            <a:avLst/>
          </a:prstGeom>
          <a:noFill/>
          <a:ln w="19050" cap="flat" cmpd="sng" algn="ctr">
            <a:solidFill>
              <a:srgbClr val="C00000"/>
            </a:solidFill>
            <a:prstDash val="dash"/>
          </a:ln>
          <a:effectLst/>
        </p:spPr>
      </p:cxnSp>
      <p:sp>
        <p:nvSpPr>
          <p:cNvPr id="284" name="TextBox 145"/>
          <p:cNvSpPr txBox="1">
            <a:spLocks noChangeArrowheads="1"/>
          </p:cNvSpPr>
          <p:nvPr/>
        </p:nvSpPr>
        <p:spPr bwMode="auto">
          <a:xfrm>
            <a:off x="1990726" y="3155950"/>
            <a:ext cx="1325563" cy="368300"/>
          </a:xfrm>
          <a:prstGeom prst="rect">
            <a:avLst/>
          </a:prstGeom>
          <a:noFill/>
          <a:ln w="9525">
            <a:noFill/>
            <a:miter lim="800000"/>
            <a:headEnd/>
            <a:tailEnd/>
          </a:ln>
        </p:spPr>
        <p:txBody>
          <a:bodyPr>
            <a:spAutoFit/>
          </a:bodyPr>
          <a:lstStyle/>
          <a:p>
            <a:pPr>
              <a:defRPr/>
            </a:pPr>
            <a:r>
              <a:rPr lang="en-US" b="1" kern="0">
                <a:solidFill>
                  <a:sysClr val="windowText" lastClr="000000"/>
                </a:solidFill>
              </a:rPr>
              <a:t>memcpy</a:t>
            </a:r>
          </a:p>
        </p:txBody>
      </p:sp>
      <p:sp>
        <p:nvSpPr>
          <p:cNvPr id="285" name="TextBox 145"/>
          <p:cNvSpPr txBox="1">
            <a:spLocks noChangeArrowheads="1"/>
          </p:cNvSpPr>
          <p:nvPr/>
        </p:nvSpPr>
        <p:spPr bwMode="auto">
          <a:xfrm>
            <a:off x="4429126" y="3157539"/>
            <a:ext cx="1325563" cy="369887"/>
          </a:xfrm>
          <a:prstGeom prst="rect">
            <a:avLst/>
          </a:prstGeom>
          <a:noFill/>
          <a:ln w="9525">
            <a:noFill/>
            <a:miter lim="800000"/>
            <a:headEnd/>
            <a:tailEnd/>
          </a:ln>
        </p:spPr>
        <p:txBody>
          <a:bodyPr>
            <a:spAutoFit/>
          </a:bodyPr>
          <a:lstStyle/>
          <a:p>
            <a:pPr>
              <a:defRPr/>
            </a:pPr>
            <a:r>
              <a:rPr lang="en-US" b="1" kern="0">
                <a:solidFill>
                  <a:sysClr val="windowText" lastClr="000000"/>
                </a:solidFill>
              </a:rPr>
              <a:t>compute</a:t>
            </a:r>
          </a:p>
        </p:txBody>
      </p:sp>
      <p:sp>
        <p:nvSpPr>
          <p:cNvPr id="286" name="Cube 285"/>
          <p:cNvSpPr/>
          <p:nvPr/>
        </p:nvSpPr>
        <p:spPr>
          <a:xfrm>
            <a:off x="6172201"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87" name="Cube 286"/>
          <p:cNvSpPr/>
          <p:nvPr/>
        </p:nvSpPr>
        <p:spPr>
          <a:xfrm>
            <a:off x="6324601"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88" name="Cube 287"/>
          <p:cNvSpPr/>
          <p:nvPr/>
        </p:nvSpPr>
        <p:spPr>
          <a:xfrm>
            <a:off x="6477001"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89" name="Cube 288"/>
          <p:cNvSpPr/>
          <p:nvPr/>
        </p:nvSpPr>
        <p:spPr>
          <a:xfrm>
            <a:off x="6629401"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90" name="Cube 289"/>
          <p:cNvSpPr/>
          <p:nvPr/>
        </p:nvSpPr>
        <p:spPr>
          <a:xfrm>
            <a:off x="6781801"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91" name="Cube 290"/>
          <p:cNvSpPr/>
          <p:nvPr/>
        </p:nvSpPr>
        <p:spPr>
          <a:xfrm>
            <a:off x="6934201"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92" name="Cube 291"/>
          <p:cNvSpPr/>
          <p:nvPr/>
        </p:nvSpPr>
        <p:spPr>
          <a:xfrm>
            <a:off x="7086601"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93" name="Cube 292"/>
          <p:cNvSpPr/>
          <p:nvPr/>
        </p:nvSpPr>
        <p:spPr>
          <a:xfrm>
            <a:off x="7239000" y="3524250"/>
            <a:ext cx="152400"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94" name="Cube 293"/>
          <p:cNvSpPr/>
          <p:nvPr/>
        </p:nvSpPr>
        <p:spPr>
          <a:xfrm>
            <a:off x="7391401"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95" name="Cube 294"/>
          <p:cNvSpPr/>
          <p:nvPr/>
        </p:nvSpPr>
        <p:spPr>
          <a:xfrm>
            <a:off x="7543801" y="35242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96" name="Cube 295"/>
          <p:cNvSpPr/>
          <p:nvPr/>
        </p:nvSpPr>
        <p:spPr>
          <a:xfrm>
            <a:off x="7707313" y="3524250"/>
            <a:ext cx="150812"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97" name="Cube 296"/>
          <p:cNvSpPr/>
          <p:nvPr/>
        </p:nvSpPr>
        <p:spPr>
          <a:xfrm>
            <a:off x="7859713" y="3524250"/>
            <a:ext cx="150812"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98" name="Cube 297"/>
          <p:cNvSpPr/>
          <p:nvPr/>
        </p:nvSpPr>
        <p:spPr>
          <a:xfrm>
            <a:off x="8012113" y="3524250"/>
            <a:ext cx="150812"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299" name="Cube 298"/>
          <p:cNvSpPr/>
          <p:nvPr/>
        </p:nvSpPr>
        <p:spPr>
          <a:xfrm>
            <a:off x="8164513" y="3524250"/>
            <a:ext cx="150812"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300" name="TextBox 145"/>
          <p:cNvSpPr txBox="1">
            <a:spLocks noChangeArrowheads="1"/>
          </p:cNvSpPr>
          <p:nvPr/>
        </p:nvSpPr>
        <p:spPr bwMode="auto">
          <a:xfrm>
            <a:off x="6827838" y="3155950"/>
            <a:ext cx="1325563" cy="368300"/>
          </a:xfrm>
          <a:prstGeom prst="rect">
            <a:avLst/>
          </a:prstGeom>
          <a:noFill/>
          <a:ln w="9525">
            <a:noFill/>
            <a:miter lim="800000"/>
            <a:headEnd/>
            <a:tailEnd/>
          </a:ln>
        </p:spPr>
        <p:txBody>
          <a:bodyPr>
            <a:spAutoFit/>
          </a:bodyPr>
          <a:lstStyle/>
          <a:p>
            <a:pPr>
              <a:defRPr/>
            </a:pPr>
            <a:r>
              <a:rPr lang="en-US" b="1" kern="0">
                <a:solidFill>
                  <a:sysClr val="windowText" lastClr="000000"/>
                </a:solidFill>
              </a:rPr>
              <a:t>memcpy</a:t>
            </a:r>
          </a:p>
        </p:txBody>
      </p:sp>
      <p:sp>
        <p:nvSpPr>
          <p:cNvPr id="301" name="Freeform 300"/>
          <p:cNvSpPr/>
          <p:nvPr/>
        </p:nvSpPr>
        <p:spPr>
          <a:xfrm>
            <a:off x="3906839" y="3735388"/>
            <a:ext cx="65087" cy="201612"/>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302" name="Freeform 301"/>
          <p:cNvSpPr/>
          <p:nvPr/>
        </p:nvSpPr>
        <p:spPr>
          <a:xfrm>
            <a:off x="4059239" y="37338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303" name="Freeform 302"/>
          <p:cNvSpPr/>
          <p:nvPr/>
        </p:nvSpPr>
        <p:spPr>
          <a:xfrm>
            <a:off x="4211639" y="37338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304" name="Freeform 303"/>
          <p:cNvSpPr/>
          <p:nvPr/>
        </p:nvSpPr>
        <p:spPr>
          <a:xfrm>
            <a:off x="4364039" y="37338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305" name="Freeform 304"/>
          <p:cNvSpPr/>
          <p:nvPr/>
        </p:nvSpPr>
        <p:spPr>
          <a:xfrm>
            <a:off x="4516439" y="37338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306" name="Freeform 305"/>
          <p:cNvSpPr/>
          <p:nvPr/>
        </p:nvSpPr>
        <p:spPr>
          <a:xfrm>
            <a:off x="4668839" y="37338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307" name="Freeform 306"/>
          <p:cNvSpPr/>
          <p:nvPr/>
        </p:nvSpPr>
        <p:spPr>
          <a:xfrm>
            <a:off x="4821239" y="37338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308" name="Freeform 307"/>
          <p:cNvSpPr/>
          <p:nvPr/>
        </p:nvSpPr>
        <p:spPr>
          <a:xfrm>
            <a:off x="4973639" y="37338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309" name="Freeform 308"/>
          <p:cNvSpPr/>
          <p:nvPr/>
        </p:nvSpPr>
        <p:spPr>
          <a:xfrm>
            <a:off x="5126039" y="37338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310" name="Freeform 309"/>
          <p:cNvSpPr/>
          <p:nvPr/>
        </p:nvSpPr>
        <p:spPr>
          <a:xfrm>
            <a:off x="5278439" y="37338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311" name="Freeform 310"/>
          <p:cNvSpPr/>
          <p:nvPr/>
        </p:nvSpPr>
        <p:spPr>
          <a:xfrm>
            <a:off x="5430839" y="37338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312" name="Freeform 311"/>
          <p:cNvSpPr/>
          <p:nvPr/>
        </p:nvSpPr>
        <p:spPr>
          <a:xfrm>
            <a:off x="5583239" y="37338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313" name="Freeform 312"/>
          <p:cNvSpPr/>
          <p:nvPr/>
        </p:nvSpPr>
        <p:spPr>
          <a:xfrm>
            <a:off x="5735639" y="37338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314" name="Freeform 313"/>
          <p:cNvSpPr/>
          <p:nvPr/>
        </p:nvSpPr>
        <p:spPr>
          <a:xfrm>
            <a:off x="5888039" y="37338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315" name="Cube 314"/>
          <p:cNvSpPr/>
          <p:nvPr/>
        </p:nvSpPr>
        <p:spPr>
          <a:xfrm>
            <a:off x="6172201" y="4311650"/>
            <a:ext cx="150813"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316" name="Cube 315"/>
          <p:cNvSpPr/>
          <p:nvPr/>
        </p:nvSpPr>
        <p:spPr>
          <a:xfrm>
            <a:off x="6324601" y="4311650"/>
            <a:ext cx="150813"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317" name="Cube 316"/>
          <p:cNvSpPr/>
          <p:nvPr/>
        </p:nvSpPr>
        <p:spPr>
          <a:xfrm>
            <a:off x="6477001" y="4311650"/>
            <a:ext cx="150813"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318" name="Cube 317"/>
          <p:cNvSpPr/>
          <p:nvPr/>
        </p:nvSpPr>
        <p:spPr>
          <a:xfrm>
            <a:off x="6629401" y="4311650"/>
            <a:ext cx="150813"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319" name="Cube 318"/>
          <p:cNvSpPr/>
          <p:nvPr/>
        </p:nvSpPr>
        <p:spPr>
          <a:xfrm>
            <a:off x="6781801" y="4311650"/>
            <a:ext cx="150813"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320" name="Cube 319"/>
          <p:cNvSpPr/>
          <p:nvPr/>
        </p:nvSpPr>
        <p:spPr>
          <a:xfrm>
            <a:off x="6934201" y="4311650"/>
            <a:ext cx="150813"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321" name="Cube 320"/>
          <p:cNvSpPr/>
          <p:nvPr/>
        </p:nvSpPr>
        <p:spPr>
          <a:xfrm>
            <a:off x="7086601" y="4311650"/>
            <a:ext cx="150813"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322" name="Cube 321"/>
          <p:cNvSpPr/>
          <p:nvPr/>
        </p:nvSpPr>
        <p:spPr>
          <a:xfrm>
            <a:off x="7239000" y="4311650"/>
            <a:ext cx="152400"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323" name="Cube 322"/>
          <p:cNvSpPr/>
          <p:nvPr/>
        </p:nvSpPr>
        <p:spPr>
          <a:xfrm>
            <a:off x="7391401" y="4311650"/>
            <a:ext cx="150813"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324" name="Cube 323"/>
          <p:cNvSpPr/>
          <p:nvPr/>
        </p:nvSpPr>
        <p:spPr>
          <a:xfrm>
            <a:off x="7543801" y="4311650"/>
            <a:ext cx="150813"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325" name="Cube 324"/>
          <p:cNvSpPr/>
          <p:nvPr/>
        </p:nvSpPr>
        <p:spPr>
          <a:xfrm>
            <a:off x="7707313" y="4311650"/>
            <a:ext cx="150812"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326" name="Cube 325"/>
          <p:cNvSpPr/>
          <p:nvPr/>
        </p:nvSpPr>
        <p:spPr>
          <a:xfrm>
            <a:off x="7859713" y="4311650"/>
            <a:ext cx="150812"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327" name="Cube 326"/>
          <p:cNvSpPr/>
          <p:nvPr/>
        </p:nvSpPr>
        <p:spPr>
          <a:xfrm>
            <a:off x="8012113" y="4311650"/>
            <a:ext cx="150812"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328" name="Cube 327"/>
          <p:cNvSpPr/>
          <p:nvPr/>
        </p:nvSpPr>
        <p:spPr>
          <a:xfrm>
            <a:off x="8164513" y="4311650"/>
            <a:ext cx="150812" cy="133350"/>
          </a:xfrm>
          <a:prstGeom prst="cube">
            <a:avLst/>
          </a:prstGeom>
          <a:gradFill rotWithShape="1">
            <a:gsLst>
              <a:gs pos="0">
                <a:srgbClr val="33CCCC">
                  <a:shade val="51000"/>
                  <a:satMod val="130000"/>
                </a:srgbClr>
              </a:gs>
              <a:gs pos="80000">
                <a:srgbClr val="33CCCC">
                  <a:shade val="93000"/>
                  <a:satMod val="130000"/>
                </a:srgbClr>
              </a:gs>
              <a:gs pos="100000">
                <a:srgbClr val="33CCCC">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Arial"/>
            </a:endParaRPr>
          </a:p>
        </p:txBody>
      </p:sp>
      <p:sp>
        <p:nvSpPr>
          <p:cNvPr id="329" name="Cube 328"/>
          <p:cNvSpPr/>
          <p:nvPr/>
        </p:nvSpPr>
        <p:spPr>
          <a:xfrm>
            <a:off x="3886201" y="43116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330" name="Cube 329"/>
          <p:cNvSpPr/>
          <p:nvPr/>
        </p:nvSpPr>
        <p:spPr>
          <a:xfrm>
            <a:off x="4038601" y="43116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331" name="Cube 330"/>
          <p:cNvSpPr/>
          <p:nvPr/>
        </p:nvSpPr>
        <p:spPr>
          <a:xfrm>
            <a:off x="4191001" y="43116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332" name="Cube 331"/>
          <p:cNvSpPr/>
          <p:nvPr/>
        </p:nvSpPr>
        <p:spPr>
          <a:xfrm>
            <a:off x="4343401" y="43116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333" name="Cube 332"/>
          <p:cNvSpPr/>
          <p:nvPr/>
        </p:nvSpPr>
        <p:spPr>
          <a:xfrm>
            <a:off x="4495801" y="43116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334" name="Cube 333"/>
          <p:cNvSpPr/>
          <p:nvPr/>
        </p:nvSpPr>
        <p:spPr>
          <a:xfrm>
            <a:off x="4648201" y="43116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335" name="Cube 334"/>
          <p:cNvSpPr/>
          <p:nvPr/>
        </p:nvSpPr>
        <p:spPr>
          <a:xfrm>
            <a:off x="4800601" y="43116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336" name="Cube 335"/>
          <p:cNvSpPr/>
          <p:nvPr/>
        </p:nvSpPr>
        <p:spPr>
          <a:xfrm>
            <a:off x="4953000" y="4311650"/>
            <a:ext cx="152400"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337" name="Cube 336"/>
          <p:cNvSpPr/>
          <p:nvPr/>
        </p:nvSpPr>
        <p:spPr>
          <a:xfrm>
            <a:off x="5105401" y="43116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338" name="Cube 337"/>
          <p:cNvSpPr/>
          <p:nvPr/>
        </p:nvSpPr>
        <p:spPr>
          <a:xfrm>
            <a:off x="5257801" y="43116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339" name="Cube 338"/>
          <p:cNvSpPr/>
          <p:nvPr/>
        </p:nvSpPr>
        <p:spPr>
          <a:xfrm>
            <a:off x="5421313" y="4311650"/>
            <a:ext cx="150812"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340" name="Cube 339"/>
          <p:cNvSpPr/>
          <p:nvPr/>
        </p:nvSpPr>
        <p:spPr>
          <a:xfrm>
            <a:off x="5573713" y="4311650"/>
            <a:ext cx="150812"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341" name="Cube 340"/>
          <p:cNvSpPr/>
          <p:nvPr/>
        </p:nvSpPr>
        <p:spPr>
          <a:xfrm>
            <a:off x="5726113" y="4311650"/>
            <a:ext cx="150812"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342" name="Cube 341"/>
          <p:cNvSpPr/>
          <p:nvPr/>
        </p:nvSpPr>
        <p:spPr>
          <a:xfrm>
            <a:off x="5878513" y="4311650"/>
            <a:ext cx="150812"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343" name="TextBox 145"/>
          <p:cNvSpPr txBox="1">
            <a:spLocks noChangeArrowheads="1"/>
          </p:cNvSpPr>
          <p:nvPr/>
        </p:nvSpPr>
        <p:spPr bwMode="auto">
          <a:xfrm>
            <a:off x="4276726" y="3943350"/>
            <a:ext cx="1325563" cy="369888"/>
          </a:xfrm>
          <a:prstGeom prst="rect">
            <a:avLst/>
          </a:prstGeom>
          <a:noFill/>
          <a:ln w="9525">
            <a:noFill/>
            <a:miter lim="800000"/>
            <a:headEnd/>
            <a:tailEnd/>
          </a:ln>
        </p:spPr>
        <p:txBody>
          <a:bodyPr>
            <a:spAutoFit/>
          </a:bodyPr>
          <a:lstStyle/>
          <a:p>
            <a:pPr>
              <a:defRPr/>
            </a:pPr>
            <a:r>
              <a:rPr lang="en-US" b="1" kern="0">
                <a:solidFill>
                  <a:sysClr val="windowText" lastClr="000000"/>
                </a:solidFill>
              </a:rPr>
              <a:t>memcpy</a:t>
            </a:r>
          </a:p>
        </p:txBody>
      </p:sp>
      <p:sp>
        <p:nvSpPr>
          <p:cNvPr id="344" name="TextBox 145"/>
          <p:cNvSpPr txBox="1">
            <a:spLocks noChangeArrowheads="1"/>
          </p:cNvSpPr>
          <p:nvPr/>
        </p:nvSpPr>
        <p:spPr bwMode="auto">
          <a:xfrm>
            <a:off x="6715126" y="3946525"/>
            <a:ext cx="1325563" cy="368300"/>
          </a:xfrm>
          <a:prstGeom prst="rect">
            <a:avLst/>
          </a:prstGeom>
          <a:noFill/>
          <a:ln w="9525">
            <a:noFill/>
            <a:miter lim="800000"/>
            <a:headEnd/>
            <a:tailEnd/>
          </a:ln>
        </p:spPr>
        <p:txBody>
          <a:bodyPr>
            <a:spAutoFit/>
          </a:bodyPr>
          <a:lstStyle/>
          <a:p>
            <a:pPr>
              <a:defRPr/>
            </a:pPr>
            <a:r>
              <a:rPr lang="en-US" b="1" kern="0">
                <a:solidFill>
                  <a:sysClr val="windowText" lastClr="000000"/>
                </a:solidFill>
              </a:rPr>
              <a:t>compute</a:t>
            </a:r>
          </a:p>
        </p:txBody>
      </p:sp>
      <p:sp>
        <p:nvSpPr>
          <p:cNvPr id="345" name="Cube 344"/>
          <p:cNvSpPr/>
          <p:nvPr/>
        </p:nvSpPr>
        <p:spPr>
          <a:xfrm>
            <a:off x="8458201" y="43116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346" name="Cube 345"/>
          <p:cNvSpPr/>
          <p:nvPr/>
        </p:nvSpPr>
        <p:spPr>
          <a:xfrm>
            <a:off x="8610601" y="43116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347" name="Cube 346"/>
          <p:cNvSpPr/>
          <p:nvPr/>
        </p:nvSpPr>
        <p:spPr>
          <a:xfrm>
            <a:off x="8763001" y="43116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348" name="Cube 347"/>
          <p:cNvSpPr/>
          <p:nvPr/>
        </p:nvSpPr>
        <p:spPr>
          <a:xfrm>
            <a:off x="8915401" y="43116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349" name="Cube 348"/>
          <p:cNvSpPr/>
          <p:nvPr/>
        </p:nvSpPr>
        <p:spPr>
          <a:xfrm>
            <a:off x="9067801" y="43116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350" name="Cube 349"/>
          <p:cNvSpPr/>
          <p:nvPr/>
        </p:nvSpPr>
        <p:spPr>
          <a:xfrm>
            <a:off x="9220201" y="43116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351" name="Cube 350"/>
          <p:cNvSpPr/>
          <p:nvPr/>
        </p:nvSpPr>
        <p:spPr>
          <a:xfrm>
            <a:off x="9372601" y="43116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352" name="Cube 351"/>
          <p:cNvSpPr/>
          <p:nvPr/>
        </p:nvSpPr>
        <p:spPr>
          <a:xfrm>
            <a:off x="9525000" y="4311650"/>
            <a:ext cx="152400"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353" name="Cube 352"/>
          <p:cNvSpPr/>
          <p:nvPr/>
        </p:nvSpPr>
        <p:spPr>
          <a:xfrm>
            <a:off x="9677401" y="43116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354" name="Cube 353"/>
          <p:cNvSpPr/>
          <p:nvPr/>
        </p:nvSpPr>
        <p:spPr>
          <a:xfrm>
            <a:off x="9829801" y="4311650"/>
            <a:ext cx="150813"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355" name="Cube 354"/>
          <p:cNvSpPr/>
          <p:nvPr/>
        </p:nvSpPr>
        <p:spPr>
          <a:xfrm>
            <a:off x="9993313" y="4311650"/>
            <a:ext cx="150812"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356" name="Cube 355"/>
          <p:cNvSpPr/>
          <p:nvPr/>
        </p:nvSpPr>
        <p:spPr>
          <a:xfrm>
            <a:off x="10145713" y="4311650"/>
            <a:ext cx="150812"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357" name="Cube 356"/>
          <p:cNvSpPr/>
          <p:nvPr/>
        </p:nvSpPr>
        <p:spPr>
          <a:xfrm>
            <a:off x="10298113" y="4311650"/>
            <a:ext cx="150812"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358" name="Cube 357"/>
          <p:cNvSpPr/>
          <p:nvPr/>
        </p:nvSpPr>
        <p:spPr>
          <a:xfrm>
            <a:off x="10450513" y="4311650"/>
            <a:ext cx="150812" cy="133350"/>
          </a:xfrm>
          <a:prstGeom prst="cube">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Arial"/>
            </a:endParaRPr>
          </a:p>
        </p:txBody>
      </p:sp>
      <p:sp>
        <p:nvSpPr>
          <p:cNvPr id="359" name="TextBox 145"/>
          <p:cNvSpPr txBox="1">
            <a:spLocks noChangeArrowheads="1"/>
          </p:cNvSpPr>
          <p:nvPr/>
        </p:nvSpPr>
        <p:spPr bwMode="auto">
          <a:xfrm>
            <a:off x="8848726" y="3943350"/>
            <a:ext cx="1325563" cy="369888"/>
          </a:xfrm>
          <a:prstGeom prst="rect">
            <a:avLst/>
          </a:prstGeom>
          <a:noFill/>
          <a:ln w="9525">
            <a:noFill/>
            <a:miter lim="800000"/>
            <a:headEnd/>
            <a:tailEnd/>
          </a:ln>
        </p:spPr>
        <p:txBody>
          <a:bodyPr>
            <a:spAutoFit/>
          </a:bodyPr>
          <a:lstStyle/>
          <a:p>
            <a:pPr>
              <a:defRPr/>
            </a:pPr>
            <a:r>
              <a:rPr lang="en-US" b="1" kern="0">
                <a:solidFill>
                  <a:sysClr val="windowText" lastClr="000000"/>
                </a:solidFill>
              </a:rPr>
              <a:t>memcpy</a:t>
            </a:r>
          </a:p>
        </p:txBody>
      </p:sp>
      <p:sp>
        <p:nvSpPr>
          <p:cNvPr id="360" name="Freeform 359"/>
          <p:cNvSpPr/>
          <p:nvPr/>
        </p:nvSpPr>
        <p:spPr>
          <a:xfrm>
            <a:off x="6192839" y="4522788"/>
            <a:ext cx="65087" cy="201612"/>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361" name="Freeform 360"/>
          <p:cNvSpPr/>
          <p:nvPr/>
        </p:nvSpPr>
        <p:spPr>
          <a:xfrm>
            <a:off x="6345239" y="45212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362" name="Freeform 361"/>
          <p:cNvSpPr/>
          <p:nvPr/>
        </p:nvSpPr>
        <p:spPr>
          <a:xfrm>
            <a:off x="6497639" y="45212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363" name="Freeform 362"/>
          <p:cNvSpPr/>
          <p:nvPr/>
        </p:nvSpPr>
        <p:spPr>
          <a:xfrm>
            <a:off x="6650039" y="45212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364" name="Freeform 363"/>
          <p:cNvSpPr/>
          <p:nvPr/>
        </p:nvSpPr>
        <p:spPr>
          <a:xfrm>
            <a:off x="6802439" y="45212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365" name="Freeform 364"/>
          <p:cNvSpPr/>
          <p:nvPr/>
        </p:nvSpPr>
        <p:spPr>
          <a:xfrm>
            <a:off x="6954839" y="45212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366" name="Freeform 365"/>
          <p:cNvSpPr/>
          <p:nvPr/>
        </p:nvSpPr>
        <p:spPr>
          <a:xfrm>
            <a:off x="7107239" y="45212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367" name="Freeform 366"/>
          <p:cNvSpPr/>
          <p:nvPr/>
        </p:nvSpPr>
        <p:spPr>
          <a:xfrm>
            <a:off x="7259639" y="45212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368" name="Freeform 367"/>
          <p:cNvSpPr/>
          <p:nvPr/>
        </p:nvSpPr>
        <p:spPr>
          <a:xfrm>
            <a:off x="7412039" y="45212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369" name="Freeform 368"/>
          <p:cNvSpPr/>
          <p:nvPr/>
        </p:nvSpPr>
        <p:spPr>
          <a:xfrm>
            <a:off x="7564439" y="45212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370" name="Freeform 369"/>
          <p:cNvSpPr/>
          <p:nvPr/>
        </p:nvSpPr>
        <p:spPr>
          <a:xfrm>
            <a:off x="7716839" y="45212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371" name="Freeform 370"/>
          <p:cNvSpPr/>
          <p:nvPr/>
        </p:nvSpPr>
        <p:spPr>
          <a:xfrm>
            <a:off x="7869239" y="45212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372" name="Freeform 371"/>
          <p:cNvSpPr/>
          <p:nvPr/>
        </p:nvSpPr>
        <p:spPr>
          <a:xfrm>
            <a:off x="8021639" y="45212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sp>
        <p:nvSpPr>
          <p:cNvPr id="373" name="Freeform 372"/>
          <p:cNvSpPr/>
          <p:nvPr/>
        </p:nvSpPr>
        <p:spPr>
          <a:xfrm>
            <a:off x="8174039" y="4521201"/>
            <a:ext cx="65087" cy="201613"/>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9525"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Arial"/>
            </a:endParaRPr>
          </a:p>
        </p:txBody>
      </p:sp>
      <p:cxnSp>
        <p:nvCxnSpPr>
          <p:cNvPr id="374" name="Straight Arrow Connector 373"/>
          <p:cNvCxnSpPr/>
          <p:nvPr/>
        </p:nvCxnSpPr>
        <p:spPr>
          <a:xfrm flipH="1">
            <a:off x="8658226" y="4522788"/>
            <a:ext cx="815975" cy="690562"/>
          </a:xfrm>
          <a:prstGeom prst="straightConnector1">
            <a:avLst/>
          </a:prstGeom>
          <a:noFill/>
          <a:ln w="41275" cap="flat" cmpd="sng" algn="ctr">
            <a:solidFill>
              <a:srgbClr val="00B050"/>
            </a:solidFill>
            <a:prstDash val="solid"/>
            <a:tailEnd type="arrow"/>
          </a:ln>
          <a:effectLst/>
        </p:spPr>
      </p:cxnSp>
      <p:cxnSp>
        <p:nvCxnSpPr>
          <p:cNvPr id="375" name="Straight Arrow Connector 374"/>
          <p:cNvCxnSpPr/>
          <p:nvPr/>
        </p:nvCxnSpPr>
        <p:spPr>
          <a:xfrm flipH="1">
            <a:off x="5462589" y="2595564"/>
            <a:ext cx="2276475" cy="1531937"/>
          </a:xfrm>
          <a:prstGeom prst="straightConnector1">
            <a:avLst/>
          </a:prstGeom>
          <a:noFill/>
          <a:ln w="41275" cap="flat" cmpd="sng" algn="ctr">
            <a:solidFill>
              <a:srgbClr val="00B050"/>
            </a:solidFill>
            <a:prstDash val="solid"/>
            <a:tailEnd type="arrow"/>
          </a:ln>
          <a:effectLst/>
        </p:spPr>
      </p:cxnSp>
      <p:sp>
        <p:nvSpPr>
          <p:cNvPr id="186" name="Rectangle 185"/>
          <p:cNvSpPr/>
          <p:nvPr/>
        </p:nvSpPr>
        <p:spPr>
          <a:xfrm>
            <a:off x="1600201" y="6531605"/>
            <a:ext cx="1128835" cy="230832"/>
          </a:xfrm>
          <a:prstGeom prst="rect">
            <a:avLst/>
          </a:prstGeom>
        </p:spPr>
        <p:txBody>
          <a:bodyPr wrap="none">
            <a:spAutoFit/>
          </a:bodyPr>
          <a:lstStyle/>
          <a:p>
            <a:r>
              <a:rPr lang="en-US" sz="900" dirty="0">
                <a:latin typeface="+mj-lt"/>
              </a:rPr>
              <a:t>NVIDIA [S. Satoor]</a:t>
            </a:r>
            <a:r>
              <a:rPr lang="en-US" sz="900" dirty="0">
                <a:latin typeface="+mj-lt"/>
                <a:cs typeface="Calibri"/>
              </a:rPr>
              <a:t>→</a:t>
            </a:r>
            <a:endParaRPr lang="en-US" sz="900" dirty="0">
              <a:latin typeface="+mj-lt"/>
            </a:endParaRPr>
          </a:p>
        </p:txBody>
      </p:sp>
      <p:sp>
        <p:nvSpPr>
          <p:cNvPr id="188" name="Rectangle 187"/>
          <p:cNvSpPr/>
          <p:nvPr/>
        </p:nvSpPr>
        <p:spPr>
          <a:xfrm>
            <a:off x="9364915" y="3188391"/>
            <a:ext cx="1309974" cy="369332"/>
          </a:xfrm>
          <a:prstGeom prst="rect">
            <a:avLst/>
          </a:prstGeom>
        </p:spPr>
        <p:txBody>
          <a:bodyPr wrap="none">
            <a:spAutoFit/>
          </a:bodyPr>
          <a:lstStyle/>
          <a:p>
            <a:r>
              <a:rPr lang="en-US" b="1" kern="0" dirty="0">
                <a:solidFill>
                  <a:sysClr val="windowText" lastClr="000000"/>
                </a:solidFill>
              </a:rPr>
              <a:t>On the GPU</a:t>
            </a:r>
            <a:endParaRPr lang="en-US" dirty="0"/>
          </a:p>
        </p:txBody>
      </p:sp>
    </p:spTree>
    <p:extLst>
      <p:ext uri="{BB962C8B-B14F-4D97-AF65-F5344CB8AC3E}">
        <p14:creationId xmlns:p14="http://schemas.microsoft.com/office/powerpoint/2010/main" val="1053928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a:t>Overlapped Compute/</a:t>
            </a:r>
            <a:r>
              <a:rPr lang="en-US" dirty="0" err="1"/>
              <a:t>Memcpy</a:t>
            </a:r>
            <a:br>
              <a:rPr lang="en-US" dirty="0"/>
            </a:br>
            <a:r>
              <a:rPr lang="en-US" sz="1600" dirty="0"/>
              <a:t>[problem broken into </a:t>
            </a:r>
            <a:r>
              <a:rPr lang="en-US" sz="1600" u="sng" dirty="0"/>
              <a:t>16 chunks</a:t>
            </a:r>
            <a:r>
              <a:rPr lang="en-US" sz="1600" dirty="0"/>
              <a:t>]</a:t>
            </a:r>
            <a:endParaRPr lang="en-US" dirty="0"/>
          </a:p>
        </p:txBody>
      </p:sp>
      <p:sp>
        <p:nvSpPr>
          <p:cNvPr id="4" name="Slide Number Placeholder 3"/>
          <p:cNvSpPr>
            <a:spLocks noGrp="1"/>
          </p:cNvSpPr>
          <p:nvPr>
            <p:ph type="sldNum" sz="quarter" idx="12"/>
          </p:nvPr>
        </p:nvSpPr>
        <p:spPr>
          <a:prstGeom prst="rect">
            <a:avLst/>
          </a:prstGeom>
        </p:spPr>
        <p:txBody>
          <a:bodyPr/>
          <a:lstStyle/>
          <a:p>
            <a:pPr>
              <a:defRPr/>
            </a:pPr>
            <a:fld id="{55C4EAF1-A71A-4180-8427-7F9D9246C91B}" type="slidenum">
              <a:rPr lang="en-US"/>
              <a:pPr>
                <a:defRPr/>
              </a:pPr>
              <a:t>34</a:t>
            </a:fld>
            <a:endParaRPr lang="en-US"/>
          </a:p>
        </p:txBody>
      </p:sp>
      <p:pic>
        <p:nvPicPr>
          <p:cNvPr id="6" name="Content Placeholder 4"/>
          <p:cNvPicPr>
            <a:picLocks noGrp="1" noChangeAspect="1"/>
          </p:cNvPicPr>
          <p:nvPr>
            <p:ph idx="4294967295"/>
          </p:nvPr>
        </p:nvPicPr>
        <p:blipFill>
          <a:blip r:embed="rId3" cstate="print"/>
          <a:srcRect/>
          <a:stretch>
            <a:fillRect/>
          </a:stretch>
        </p:blipFill>
        <p:spPr>
          <a:xfrm>
            <a:off x="1570038" y="1684866"/>
            <a:ext cx="8577262" cy="4114800"/>
          </a:xfrm>
        </p:spPr>
      </p:pic>
      <p:sp>
        <p:nvSpPr>
          <p:cNvPr id="5" name="Rectangle 4"/>
          <p:cNvSpPr/>
          <p:nvPr/>
        </p:nvSpPr>
        <p:spPr>
          <a:xfrm>
            <a:off x="1600201" y="6531605"/>
            <a:ext cx="1128835" cy="230832"/>
          </a:xfrm>
          <a:prstGeom prst="rect">
            <a:avLst/>
          </a:prstGeom>
        </p:spPr>
        <p:txBody>
          <a:bodyPr wrap="none">
            <a:spAutoFit/>
          </a:bodyPr>
          <a:lstStyle/>
          <a:p>
            <a:r>
              <a:rPr lang="en-US" sz="900" dirty="0">
                <a:latin typeface="+mj-lt"/>
              </a:rPr>
              <a:t>NVIDIA [S. Satoor]</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843664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a:t>Overlapped Compute/</a:t>
            </a:r>
            <a:r>
              <a:rPr lang="en-US" dirty="0" err="1"/>
              <a:t>Memcpy</a:t>
            </a:r>
            <a:endParaRPr lang="en-US" dirty="0"/>
          </a:p>
        </p:txBody>
      </p:sp>
      <p:sp>
        <p:nvSpPr>
          <p:cNvPr id="4" name="Slide Number Placeholder 3"/>
          <p:cNvSpPr>
            <a:spLocks noGrp="1"/>
          </p:cNvSpPr>
          <p:nvPr>
            <p:ph type="sldNum" sz="quarter" idx="12"/>
          </p:nvPr>
        </p:nvSpPr>
        <p:spPr>
          <a:prstGeom prst="rect">
            <a:avLst/>
          </a:prstGeom>
        </p:spPr>
        <p:txBody>
          <a:bodyPr/>
          <a:lstStyle/>
          <a:p>
            <a:pPr>
              <a:defRPr/>
            </a:pPr>
            <a:fld id="{55C4EAF1-A71A-4180-8427-7F9D9246C91B}" type="slidenum">
              <a:rPr lang="en-US"/>
              <a:pPr>
                <a:defRPr/>
              </a:pPr>
              <a:t>35</a:t>
            </a:fld>
            <a:endParaRPr lang="en-US"/>
          </a:p>
        </p:txBody>
      </p:sp>
      <p:pic>
        <p:nvPicPr>
          <p:cNvPr id="6" name="Content Placeholder 4"/>
          <p:cNvPicPr>
            <a:picLocks noGrp="1" noChangeAspect="1"/>
          </p:cNvPicPr>
          <p:nvPr>
            <p:ph idx="4294967295"/>
          </p:nvPr>
        </p:nvPicPr>
        <p:blipFill>
          <a:blip r:embed="rId3" cstate="print"/>
          <a:srcRect/>
          <a:stretch>
            <a:fillRect/>
          </a:stretch>
        </p:blipFill>
        <p:spPr>
          <a:xfrm>
            <a:off x="1434572" y="1557867"/>
            <a:ext cx="8577262" cy="4114800"/>
          </a:xfrm>
        </p:spPr>
      </p:pic>
      <p:sp>
        <p:nvSpPr>
          <p:cNvPr id="5" name="Oval Callout 4"/>
          <p:cNvSpPr/>
          <p:nvPr/>
        </p:nvSpPr>
        <p:spPr>
          <a:xfrm>
            <a:off x="6286501" y="1976229"/>
            <a:ext cx="2039941" cy="892534"/>
          </a:xfrm>
          <a:prstGeom prst="wedgeEllipseCallout">
            <a:avLst>
              <a:gd name="adj1" fmla="val -18215"/>
              <a:gd name="adj2" fmla="val 112692"/>
            </a:avLst>
          </a:prstGeom>
          <a:gradFill flip="none" rotWithShape="1">
            <a:gsLst>
              <a:gs pos="0">
                <a:srgbClr val="B9E700">
                  <a:lumMod val="75000"/>
                </a:srgbClr>
              </a:gs>
              <a:gs pos="100000">
                <a:srgbClr val="B9E700">
                  <a:lumMod val="60000"/>
                  <a:lumOff val="40000"/>
                </a:srgbClr>
              </a:gs>
            </a:gsLst>
            <a:path path="circle">
              <a:fillToRect t="100000" r="100000"/>
            </a:path>
            <a:tileRect l="-100000" b="-100000"/>
          </a:gradFill>
          <a:ln w="9525" cap="flat" cmpd="sng" algn="ctr">
            <a:solidFill>
              <a:srgbClr val="33CCCC">
                <a:shade val="95000"/>
                <a:satMod val="105000"/>
              </a:srgbClr>
            </a:solidFill>
            <a:prstDash val="solid"/>
          </a:ln>
          <a:effectLst>
            <a:outerShdw blurRad="40000" dist="23000" dir="5400000" rotWithShape="0">
              <a:srgbClr val="000000">
                <a:alpha val="35000"/>
              </a:srgbClr>
            </a:outerShdw>
          </a:effectLst>
        </p:spPr>
        <p:txBody>
          <a:bodyPr anchor="ctr"/>
          <a:lstStyle/>
          <a:p>
            <a:pPr algn="ctr">
              <a:defRPr/>
            </a:pPr>
            <a:r>
              <a:rPr lang="en-US" sz="1600" b="1" kern="0" dirty="0">
                <a:solidFill>
                  <a:srgbClr val="000000"/>
                </a:solidFill>
                <a:latin typeface="Arial"/>
              </a:rPr>
              <a:t>Exploit dual </a:t>
            </a:r>
            <a:r>
              <a:rPr lang="en-US" sz="1600" b="1" kern="0" dirty="0" err="1">
                <a:solidFill>
                  <a:srgbClr val="000000"/>
                </a:solidFill>
                <a:latin typeface="Arial"/>
              </a:rPr>
              <a:t>memcpy</a:t>
            </a:r>
            <a:r>
              <a:rPr lang="en-US" sz="1600" b="1" kern="0" dirty="0">
                <a:solidFill>
                  <a:srgbClr val="000000"/>
                </a:solidFill>
                <a:latin typeface="Arial"/>
              </a:rPr>
              <a:t> engines</a:t>
            </a:r>
          </a:p>
        </p:txBody>
      </p:sp>
      <p:sp>
        <p:nvSpPr>
          <p:cNvPr id="7" name="Oval Callout 6"/>
          <p:cNvSpPr/>
          <p:nvPr/>
        </p:nvSpPr>
        <p:spPr>
          <a:xfrm>
            <a:off x="495301" y="2125134"/>
            <a:ext cx="2192341" cy="990612"/>
          </a:xfrm>
          <a:prstGeom prst="wedgeEllipseCallout">
            <a:avLst>
              <a:gd name="adj1" fmla="val 47975"/>
              <a:gd name="adj2" fmla="val 140045"/>
            </a:avLst>
          </a:prstGeom>
          <a:gradFill flip="none" rotWithShape="1">
            <a:gsLst>
              <a:gs pos="0">
                <a:srgbClr val="B9E700">
                  <a:lumMod val="75000"/>
                </a:srgbClr>
              </a:gs>
              <a:gs pos="100000">
                <a:srgbClr val="B9E700">
                  <a:lumMod val="60000"/>
                  <a:lumOff val="40000"/>
                </a:srgbClr>
              </a:gs>
            </a:gsLst>
            <a:path path="circle">
              <a:fillToRect t="100000" r="100000"/>
            </a:path>
            <a:tileRect l="-100000" b="-100000"/>
          </a:gradFill>
          <a:ln w="9525" cap="flat" cmpd="sng" algn="ctr">
            <a:solidFill>
              <a:srgbClr val="33CCCC">
                <a:shade val="95000"/>
                <a:satMod val="105000"/>
              </a:srgbClr>
            </a:solidFill>
            <a:prstDash val="solid"/>
          </a:ln>
          <a:effectLst>
            <a:outerShdw blurRad="40000" dist="23000" dir="5400000" rotWithShape="0">
              <a:srgbClr val="000000">
                <a:alpha val="35000"/>
              </a:srgbClr>
            </a:outerShdw>
          </a:effectLst>
        </p:spPr>
        <p:txBody>
          <a:bodyPr anchor="ctr"/>
          <a:lstStyle/>
          <a:p>
            <a:pPr algn="ctr">
              <a:defRPr/>
            </a:pPr>
            <a:r>
              <a:rPr lang="en-US" sz="1600" b="1" kern="0" dirty="0">
                <a:solidFill>
                  <a:srgbClr val="000000"/>
                </a:solidFill>
                <a:latin typeface="Arial"/>
              </a:rPr>
              <a:t>Compute time completely “hidden”</a:t>
            </a:r>
          </a:p>
        </p:txBody>
      </p:sp>
      <p:sp>
        <p:nvSpPr>
          <p:cNvPr id="8" name="Rectangle 7"/>
          <p:cNvSpPr/>
          <p:nvPr/>
        </p:nvSpPr>
        <p:spPr>
          <a:xfrm>
            <a:off x="173567" y="6574171"/>
            <a:ext cx="1128835" cy="230832"/>
          </a:xfrm>
          <a:prstGeom prst="rect">
            <a:avLst/>
          </a:prstGeom>
        </p:spPr>
        <p:txBody>
          <a:bodyPr wrap="none">
            <a:spAutoFit/>
          </a:bodyPr>
          <a:lstStyle/>
          <a:p>
            <a:r>
              <a:rPr lang="en-US" sz="900" dirty="0">
                <a:latin typeface="+mj-lt"/>
              </a:rPr>
              <a:t>NVIDIA [S. Satoor]</a:t>
            </a:r>
            <a:r>
              <a:rPr lang="en-US" sz="900" dirty="0">
                <a:latin typeface="+mj-lt"/>
                <a:cs typeface="Calibri"/>
              </a:rPr>
              <a:t>→</a:t>
            </a:r>
            <a:endParaRPr lang="en-US" sz="900" dirty="0">
              <a:latin typeface="+mj-lt"/>
            </a:endParaRPr>
          </a:p>
        </p:txBody>
      </p:sp>
      <p:sp>
        <p:nvSpPr>
          <p:cNvPr id="9" name="Rectangle 8"/>
          <p:cNvSpPr/>
          <p:nvPr/>
        </p:nvSpPr>
        <p:spPr>
          <a:xfrm>
            <a:off x="4229101" y="6246912"/>
            <a:ext cx="3520644" cy="307777"/>
          </a:xfrm>
          <a:prstGeom prst="rect">
            <a:avLst/>
          </a:prstGeom>
        </p:spPr>
        <p:txBody>
          <a:bodyPr wrap="none">
            <a:spAutoFit/>
          </a:bodyPr>
          <a:lstStyle/>
          <a:p>
            <a:r>
              <a:rPr lang="en-US" sz="1400" dirty="0"/>
              <a:t>ME759: Use of multiple streams covered later</a:t>
            </a:r>
          </a:p>
        </p:txBody>
      </p:sp>
    </p:spTree>
    <p:extLst>
      <p:ext uri="{BB962C8B-B14F-4D97-AF65-F5344CB8AC3E}">
        <p14:creationId xmlns:p14="http://schemas.microsoft.com/office/powerpoint/2010/main" val="21021270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a:t>Overlapped Compute/</a:t>
            </a:r>
            <a:r>
              <a:rPr lang="en-US" dirty="0" err="1"/>
              <a:t>Memcpy</a:t>
            </a:r>
            <a:endParaRPr lang="en-US" dirty="0"/>
          </a:p>
        </p:txBody>
      </p:sp>
      <p:sp>
        <p:nvSpPr>
          <p:cNvPr id="4" name="Slide Number Placeholder 3"/>
          <p:cNvSpPr>
            <a:spLocks noGrp="1"/>
          </p:cNvSpPr>
          <p:nvPr>
            <p:ph type="sldNum" sz="quarter" idx="12"/>
          </p:nvPr>
        </p:nvSpPr>
        <p:spPr>
          <a:prstGeom prst="rect">
            <a:avLst/>
          </a:prstGeom>
        </p:spPr>
        <p:txBody>
          <a:bodyPr/>
          <a:lstStyle/>
          <a:p>
            <a:pPr>
              <a:defRPr/>
            </a:pPr>
            <a:fld id="{55C4EAF1-A71A-4180-8427-7F9D9246C91B}" type="slidenum">
              <a:rPr lang="en-US"/>
              <a:pPr>
                <a:defRPr/>
              </a:pPr>
              <a:t>36</a:t>
            </a:fld>
            <a:endParaRPr lang="en-US"/>
          </a:p>
        </p:txBody>
      </p:sp>
      <p:graphicFrame>
        <p:nvGraphicFramePr>
          <p:cNvPr id="5" name="Table 4"/>
          <p:cNvGraphicFramePr>
            <a:graphicFrameLocks noGrp="1"/>
          </p:cNvGraphicFramePr>
          <p:nvPr/>
        </p:nvGraphicFramePr>
        <p:xfrm>
          <a:off x="2344737" y="2417019"/>
          <a:ext cx="7502525" cy="1849439"/>
        </p:xfrm>
        <a:graphic>
          <a:graphicData uri="http://schemas.openxmlformats.org/drawingml/2006/table">
            <a:tbl>
              <a:tblPr firstRow="1"/>
              <a:tblGrid>
                <a:gridCol w="1925894">
                  <a:extLst>
                    <a:ext uri="{9D8B030D-6E8A-4147-A177-3AD203B41FA5}">
                      <a16:colId xmlns:a16="http://schemas.microsoft.com/office/drawing/2014/main" val="20000"/>
                    </a:ext>
                  </a:extLst>
                </a:gridCol>
                <a:gridCol w="2465569">
                  <a:extLst>
                    <a:ext uri="{9D8B030D-6E8A-4147-A177-3AD203B41FA5}">
                      <a16:colId xmlns:a16="http://schemas.microsoft.com/office/drawing/2014/main" val="20001"/>
                    </a:ext>
                  </a:extLst>
                </a:gridCol>
                <a:gridCol w="1801097">
                  <a:extLst>
                    <a:ext uri="{9D8B030D-6E8A-4147-A177-3AD203B41FA5}">
                      <a16:colId xmlns:a16="http://schemas.microsoft.com/office/drawing/2014/main" val="20002"/>
                    </a:ext>
                  </a:extLst>
                </a:gridCol>
                <a:gridCol w="1309965">
                  <a:extLst>
                    <a:ext uri="{9D8B030D-6E8A-4147-A177-3AD203B41FA5}">
                      <a16:colId xmlns:a16="http://schemas.microsoft.com/office/drawing/2014/main" val="20003"/>
                    </a:ext>
                  </a:extLst>
                </a:gridCol>
              </a:tblGrid>
              <a:tr h="370904">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800" dirty="0"/>
                        <a:t>Device</a:t>
                      </a:r>
                    </a:p>
                  </a:txBody>
                  <a:tcPr marL="91446" marR="91446" marT="45728" marB="45728">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3CCCC">
                        <a:lumMod val="50000"/>
                      </a:srgb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800" dirty="0"/>
                        <a:t>Algorithm</a:t>
                      </a:r>
                    </a:p>
                  </a:txBody>
                  <a:tcPr marL="91446" marR="91446" marT="45728" marB="45728">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3CCCC">
                        <a:lumMod val="50000"/>
                      </a:srgb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800" dirty="0" err="1"/>
                        <a:t>MElements</a:t>
                      </a:r>
                      <a:r>
                        <a:rPr lang="en-US" sz="1800" dirty="0"/>
                        <a:t>/s</a:t>
                      </a:r>
                    </a:p>
                  </a:txBody>
                  <a:tcPr marL="91446" marR="91446" marT="45728" marB="45728">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3CCCC">
                        <a:lumMod val="50000"/>
                      </a:srgb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800" dirty="0"/>
                        <a:t>Speedup</a:t>
                      </a:r>
                    </a:p>
                  </a:txBody>
                  <a:tcPr marL="91446" marR="91446" marT="45728" marB="45728">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3CCCC">
                        <a:lumMod val="50000"/>
                      </a:srgbClr>
                    </a:solidFill>
                  </a:tcPr>
                </a:tc>
                <a:extLst>
                  <a:ext uri="{0D108BD9-81ED-4DB2-BD59-A6C34878D82A}">
                    <a16:rowId xmlns:a16="http://schemas.microsoft.com/office/drawing/2014/main" val="10000"/>
                  </a:ext>
                </a:extLst>
              </a:tr>
              <a:tr h="36582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i7-930*</a:t>
                      </a:r>
                    </a:p>
                  </a:txBody>
                  <a:tcPr marL="91446" marR="91446" marT="45728" marB="45728">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Optimized</a:t>
                      </a:r>
                      <a:r>
                        <a:rPr lang="en-US" sz="1800" b="1" baseline="0" dirty="0"/>
                        <a:t> &amp; </a:t>
                      </a:r>
                      <a:r>
                        <a:rPr lang="en-US" sz="1800" b="1" dirty="0"/>
                        <a:t>Parallel</a:t>
                      </a:r>
                    </a:p>
                  </a:txBody>
                  <a:tcPr marL="91446" marR="91446" marT="45728" marB="45728">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130</a:t>
                      </a:r>
                    </a:p>
                  </a:txBody>
                  <a:tcPr marL="91446" marR="91446" marT="45728" marB="45728">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1x</a:t>
                      </a:r>
                    </a:p>
                  </a:txBody>
                  <a:tcPr marL="91446" marR="91446" marT="45728" marB="45728">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extLst>
                  <a:ext uri="{0D108BD9-81ED-4DB2-BD59-A6C34878D82A}">
                    <a16:rowId xmlns:a16="http://schemas.microsoft.com/office/drawing/2014/main" val="10001"/>
                  </a:ext>
                </a:extLst>
              </a:tr>
              <a:tr h="370904">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Tesla C2075</a:t>
                      </a:r>
                    </a:p>
                  </a:txBody>
                  <a:tcPr marL="91446" marR="91446" marT="45728" marB="4572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Simple</a:t>
                      </a:r>
                    </a:p>
                  </a:txBody>
                  <a:tcPr marL="91446" marR="91446" marT="45728" marB="4572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285</a:t>
                      </a:r>
                    </a:p>
                  </a:txBody>
                  <a:tcPr marL="91446" marR="91446" marT="45728" marB="4572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2.2x</a:t>
                      </a:r>
                    </a:p>
                  </a:txBody>
                  <a:tcPr marL="91446" marR="91446" marT="45728" marB="4572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extLst>
                  <a:ext uri="{0D108BD9-81ED-4DB2-BD59-A6C34878D82A}">
                    <a16:rowId xmlns:a16="http://schemas.microsoft.com/office/drawing/2014/main" val="10002"/>
                  </a:ext>
                </a:extLst>
              </a:tr>
              <a:tr h="370904">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Tesla C2075</a:t>
                      </a:r>
                    </a:p>
                  </a:txBody>
                  <a:tcPr marL="91446" marR="91446" marT="45728" marB="4572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Pinned Memory</a:t>
                      </a:r>
                    </a:p>
                  </a:txBody>
                  <a:tcPr marL="91446" marR="91446" marT="45728" marB="4572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560</a:t>
                      </a:r>
                    </a:p>
                  </a:txBody>
                  <a:tcPr marL="91446" marR="91446" marT="45728" marB="4572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4.3x</a:t>
                      </a:r>
                    </a:p>
                  </a:txBody>
                  <a:tcPr marL="91446" marR="91446" marT="45728" marB="4572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extLst>
                  <a:ext uri="{0D108BD9-81ED-4DB2-BD59-A6C34878D82A}">
                    <a16:rowId xmlns:a16="http://schemas.microsoft.com/office/drawing/2014/main" val="10003"/>
                  </a:ext>
                </a:extLst>
              </a:tr>
              <a:tr h="370904">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Tesla C2075</a:t>
                      </a:r>
                    </a:p>
                  </a:txBody>
                  <a:tcPr marL="91446" marR="91446" marT="45728" marB="4572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Overlap</a:t>
                      </a:r>
                    </a:p>
                  </a:txBody>
                  <a:tcPr marL="91446" marR="91446" marT="45728" marB="4572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935</a:t>
                      </a:r>
                    </a:p>
                  </a:txBody>
                  <a:tcPr marL="91446" marR="91446" marT="45728" marB="4572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800" b="1" dirty="0"/>
                        <a:t>7.2x</a:t>
                      </a:r>
                    </a:p>
                  </a:txBody>
                  <a:tcPr marL="91446" marR="91446" marT="45728" marB="45728">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CCCC">
                        <a:lumMod val="40000"/>
                        <a:lumOff val="60000"/>
                      </a:srgbClr>
                    </a:solidFill>
                  </a:tcPr>
                </a:tc>
                <a:extLst>
                  <a:ext uri="{0D108BD9-81ED-4DB2-BD59-A6C34878D82A}">
                    <a16:rowId xmlns:a16="http://schemas.microsoft.com/office/drawing/2014/main" val="10004"/>
                  </a:ext>
                </a:extLst>
              </a:tr>
            </a:tbl>
          </a:graphicData>
        </a:graphic>
      </p:graphicFrame>
      <p:sp>
        <p:nvSpPr>
          <p:cNvPr id="7" name="Rectangle 6"/>
          <p:cNvSpPr/>
          <p:nvPr/>
        </p:nvSpPr>
        <p:spPr>
          <a:xfrm>
            <a:off x="1600201" y="6531605"/>
            <a:ext cx="1128835" cy="230832"/>
          </a:xfrm>
          <a:prstGeom prst="rect">
            <a:avLst/>
          </a:prstGeom>
        </p:spPr>
        <p:txBody>
          <a:bodyPr wrap="none">
            <a:spAutoFit/>
          </a:bodyPr>
          <a:lstStyle/>
          <a:p>
            <a:r>
              <a:rPr lang="en-US" sz="900" dirty="0">
                <a:latin typeface="+mj-lt"/>
              </a:rPr>
              <a:t>NVIDIA [S. Satoor]</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136733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normAutofit fontScale="90000"/>
          </a:bodyPr>
          <a:lstStyle/>
          <a:p>
            <a:r>
              <a:rPr lang="en-US" dirty="0"/>
              <a:t>Optimization Summary</a:t>
            </a:r>
            <a:br>
              <a:rPr lang="en-US" dirty="0"/>
            </a:br>
            <a:r>
              <a:rPr lang="en-US" sz="2400" dirty="0"/>
              <a:t>[Looking Back at 1D Stencil Example…]</a:t>
            </a:r>
          </a:p>
        </p:txBody>
      </p:sp>
      <p:sp>
        <p:nvSpPr>
          <p:cNvPr id="4" name="Slide Number Placeholder 3"/>
          <p:cNvSpPr>
            <a:spLocks noGrp="1"/>
          </p:cNvSpPr>
          <p:nvPr>
            <p:ph type="sldNum" sz="quarter" idx="12"/>
          </p:nvPr>
        </p:nvSpPr>
        <p:spPr>
          <a:prstGeom prst="rect">
            <a:avLst/>
          </a:prstGeom>
        </p:spPr>
        <p:txBody>
          <a:bodyPr/>
          <a:lstStyle/>
          <a:p>
            <a:pPr>
              <a:defRPr/>
            </a:pPr>
            <a:fld id="{70D7B7F6-B544-4463-AE4B-FBD18A535839}" type="slidenum">
              <a:rPr lang="en-US"/>
              <a:pPr>
                <a:defRPr/>
              </a:pPr>
              <a:t>37</a:t>
            </a:fld>
            <a:endParaRPr lang="en-US" dirty="0"/>
          </a:p>
        </p:txBody>
      </p:sp>
      <p:sp>
        <p:nvSpPr>
          <p:cNvPr id="57347" name="Content Placeholder 2"/>
          <p:cNvSpPr>
            <a:spLocks noGrp="1"/>
          </p:cNvSpPr>
          <p:nvPr>
            <p:ph idx="4294967295"/>
          </p:nvPr>
        </p:nvSpPr>
        <p:spPr>
          <a:xfrm>
            <a:off x="0" y="1828800"/>
            <a:ext cx="8686800" cy="4800600"/>
          </a:xfrm>
        </p:spPr>
        <p:txBody>
          <a:bodyPr/>
          <a:lstStyle/>
          <a:p>
            <a:r>
              <a:rPr lang="en-US" dirty="0"/>
              <a:t>Initial CUDA parallelization</a:t>
            </a:r>
          </a:p>
          <a:p>
            <a:pPr lvl="1"/>
            <a:r>
              <a:rPr lang="en-US" dirty="0"/>
              <a:t>Expeditious, kernel almost word-for-word replica of sequential code</a:t>
            </a:r>
          </a:p>
          <a:p>
            <a:pPr lvl="1"/>
            <a:r>
              <a:rPr lang="en-US" dirty="0"/>
              <a:t>2.2x speedup</a:t>
            </a:r>
          </a:p>
          <a:p>
            <a:endParaRPr lang="en-US" dirty="0"/>
          </a:p>
          <a:p>
            <a:r>
              <a:rPr lang="en-US" dirty="0"/>
              <a:t>Optimize memory throughput</a:t>
            </a:r>
          </a:p>
          <a:p>
            <a:pPr lvl="1"/>
            <a:r>
              <a:rPr lang="en-US" dirty="0"/>
              <a:t>Minimal code change, yet need to know about pinned memory </a:t>
            </a:r>
          </a:p>
          <a:p>
            <a:pPr lvl="1"/>
            <a:r>
              <a:rPr lang="en-US" dirty="0"/>
              <a:t> 4.3x speedup</a:t>
            </a:r>
          </a:p>
          <a:p>
            <a:endParaRPr lang="en-US" dirty="0"/>
          </a:p>
          <a:p>
            <a:r>
              <a:rPr lang="en-US" dirty="0"/>
              <a:t>Overlap compute and data movement</a:t>
            </a:r>
          </a:p>
          <a:p>
            <a:pPr lvl="1"/>
            <a:r>
              <a:rPr lang="en-US" dirty="0"/>
              <a:t>More involved, need to know about the inner works of CUDA</a:t>
            </a:r>
          </a:p>
          <a:p>
            <a:pPr lvl="1"/>
            <a:r>
              <a:rPr lang="en-US" dirty="0"/>
              <a:t>Problem should be large enough to justify </a:t>
            </a:r>
            <a:r>
              <a:rPr lang="en-US" dirty="0" err="1"/>
              <a:t>mem</a:t>
            </a:r>
            <a:r>
              <a:rPr lang="en-US" dirty="0"/>
              <a:t>-transfer/execution</a:t>
            </a:r>
          </a:p>
          <a:p>
            <a:pPr lvl="1"/>
            <a:r>
              <a:rPr lang="en-US" dirty="0"/>
              <a:t>7.2x speedup</a:t>
            </a:r>
          </a:p>
        </p:txBody>
      </p:sp>
    </p:spTree>
    <p:extLst>
      <p:ext uri="{BB962C8B-B14F-4D97-AF65-F5344CB8AC3E}">
        <p14:creationId xmlns:p14="http://schemas.microsoft.com/office/powerpoint/2010/main" val="2197684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itle 1"/>
          <p:cNvSpPr>
            <a:spLocks noGrp="1"/>
          </p:cNvSpPr>
          <p:nvPr>
            <p:ph type="title"/>
          </p:nvPr>
        </p:nvSpPr>
        <p:spPr/>
        <p:txBody>
          <a:bodyPr/>
          <a:lstStyle/>
          <a:p>
            <a:r>
              <a:rPr lang="en-US"/>
              <a:t>Iterative Optimization</a:t>
            </a:r>
          </a:p>
        </p:txBody>
      </p:sp>
      <p:sp>
        <p:nvSpPr>
          <p:cNvPr id="4" name="Slide Number Placeholder 3"/>
          <p:cNvSpPr>
            <a:spLocks noGrp="1"/>
          </p:cNvSpPr>
          <p:nvPr>
            <p:ph type="sldNum" sz="quarter" idx="12"/>
          </p:nvPr>
        </p:nvSpPr>
        <p:spPr>
          <a:prstGeom prst="rect">
            <a:avLst/>
          </a:prstGeom>
        </p:spPr>
        <p:txBody>
          <a:bodyPr/>
          <a:lstStyle/>
          <a:p>
            <a:pPr>
              <a:defRPr/>
            </a:pPr>
            <a:fld id="{F1F394DD-6C7C-4AE8-927E-3213A22E7ADA}" type="slidenum">
              <a:rPr lang="en-US"/>
              <a:pPr>
                <a:defRPr/>
              </a:pPr>
              <a:t>38</a:t>
            </a:fld>
            <a:endParaRPr lang="en-US"/>
          </a:p>
        </p:txBody>
      </p:sp>
      <p:sp>
        <p:nvSpPr>
          <p:cNvPr id="56322" name="Content Placeholder 2"/>
          <p:cNvSpPr>
            <a:spLocks noGrp="1"/>
          </p:cNvSpPr>
          <p:nvPr>
            <p:ph idx="4294967295"/>
          </p:nvPr>
        </p:nvSpPr>
        <p:spPr>
          <a:xfrm>
            <a:off x="3848100" y="1509713"/>
            <a:ext cx="6667500" cy="4725987"/>
          </a:xfrm>
        </p:spPr>
        <p:txBody>
          <a:bodyPr/>
          <a:lstStyle/>
          <a:p>
            <a:r>
              <a:rPr lang="en-US" dirty="0"/>
              <a:t>Identify Optimization Opportunities</a:t>
            </a:r>
          </a:p>
          <a:p>
            <a:endParaRPr lang="en-US" dirty="0"/>
          </a:p>
          <a:p>
            <a:endParaRPr lang="en-US" dirty="0"/>
          </a:p>
          <a:p>
            <a:r>
              <a:rPr lang="en-US" dirty="0"/>
              <a:t>Parallelize</a:t>
            </a:r>
          </a:p>
          <a:p>
            <a:endParaRPr lang="en-US" dirty="0"/>
          </a:p>
          <a:p>
            <a:endParaRPr lang="en-US" dirty="0"/>
          </a:p>
          <a:p>
            <a:r>
              <a:rPr lang="en-US" dirty="0"/>
              <a:t>Optimize</a:t>
            </a:r>
          </a:p>
        </p:txBody>
      </p:sp>
      <p:sp>
        <p:nvSpPr>
          <p:cNvPr id="6" name="Circular Arrow 5"/>
          <p:cNvSpPr/>
          <p:nvPr/>
        </p:nvSpPr>
        <p:spPr>
          <a:xfrm>
            <a:off x="2133600" y="1299634"/>
            <a:ext cx="1295400" cy="3962400"/>
          </a:xfrm>
          <a:prstGeom prst="circularArrow">
            <a:avLst>
              <a:gd name="adj1" fmla="val 12500"/>
              <a:gd name="adj2" fmla="val 1142319"/>
              <a:gd name="adj3" fmla="val 20457681"/>
              <a:gd name="adj4" fmla="val 3967645"/>
              <a:gd name="adj5" fmla="val 12500"/>
            </a:avLst>
          </a:prstGeom>
          <a:gradFill flip="none" rotWithShape="1">
            <a:gsLst>
              <a:gs pos="0">
                <a:srgbClr val="B9E700">
                  <a:shade val="30000"/>
                  <a:satMod val="115000"/>
                </a:srgbClr>
              </a:gs>
              <a:gs pos="50000">
                <a:srgbClr val="B9E700">
                  <a:shade val="67500"/>
                  <a:satMod val="115000"/>
                </a:srgbClr>
              </a:gs>
              <a:gs pos="100000">
                <a:srgbClr val="B9E700">
                  <a:shade val="100000"/>
                  <a:satMod val="115000"/>
                </a:srgbClr>
              </a:gs>
            </a:gsLst>
            <a:lin ang="2700000" scaled="1"/>
            <a:tileRect/>
          </a:gradFill>
          <a:ln w="25400" cap="flat" cmpd="sng" algn="ctr">
            <a:solidFill>
              <a:srgbClr val="B9E700"/>
            </a:solidFill>
            <a:prstDash val="solid"/>
          </a:ln>
          <a:effectLst/>
          <a:scene3d>
            <a:camera prst="orthographicFront"/>
            <a:lightRig rig="threePt" dir="t"/>
          </a:scene3d>
          <a:sp3d>
            <a:bevelT/>
          </a:sp3d>
        </p:spPr>
        <p:txBody>
          <a:bodyPr anchor="ctr"/>
          <a:lstStyle/>
          <a:p>
            <a:pPr algn="ctr">
              <a:defRPr/>
            </a:pPr>
            <a:endParaRPr lang="en-US" kern="0">
              <a:solidFill>
                <a:srgbClr val="FFFFFF"/>
              </a:solidFill>
              <a:latin typeface="Arial"/>
            </a:endParaRPr>
          </a:p>
        </p:txBody>
      </p:sp>
      <p:sp>
        <p:nvSpPr>
          <p:cNvPr id="7" name="Rectangle 6"/>
          <p:cNvSpPr/>
          <p:nvPr/>
        </p:nvSpPr>
        <p:spPr>
          <a:xfrm>
            <a:off x="1600201" y="6531605"/>
            <a:ext cx="1128835" cy="230832"/>
          </a:xfrm>
          <a:prstGeom prst="rect">
            <a:avLst/>
          </a:prstGeom>
        </p:spPr>
        <p:txBody>
          <a:bodyPr wrap="none">
            <a:spAutoFit/>
          </a:bodyPr>
          <a:lstStyle/>
          <a:p>
            <a:r>
              <a:rPr lang="en-US" sz="900" dirty="0">
                <a:latin typeface="+mj-lt"/>
              </a:rPr>
              <a:t>NVIDIA [S. Satoor]</a:t>
            </a:r>
            <a:r>
              <a:rPr lang="en-US" sz="900" dirty="0">
                <a:latin typeface="+mj-lt"/>
                <a:cs typeface="Calibri"/>
              </a:rPr>
              <a:t>→</a:t>
            </a:r>
            <a:endParaRPr lang="en-US" sz="900" dirty="0">
              <a:latin typeface="+mj-lt"/>
            </a:endParaRPr>
          </a:p>
        </p:txBody>
      </p:sp>
      <p:sp>
        <p:nvSpPr>
          <p:cNvPr id="8" name="TextBox 7">
            <a:extLst>
              <a:ext uri="{FF2B5EF4-FFF2-40B4-BE49-F238E27FC236}">
                <a16:creationId xmlns:a16="http://schemas.microsoft.com/office/drawing/2014/main" id="{A2186793-F826-477E-A872-76DBAEE250B5}"/>
              </a:ext>
            </a:extLst>
          </p:cNvPr>
          <p:cNvSpPr txBox="1"/>
          <p:nvPr/>
        </p:nvSpPr>
        <p:spPr>
          <a:xfrm>
            <a:off x="1102177" y="5948354"/>
            <a:ext cx="9282793" cy="369332"/>
          </a:xfrm>
          <a:prstGeom prst="rect">
            <a:avLst/>
          </a:prstGeom>
          <a:noFill/>
        </p:spPr>
        <p:txBody>
          <a:bodyPr wrap="square">
            <a:spAutoFit/>
          </a:bodyPr>
          <a:lstStyle/>
          <a:p>
            <a:r>
              <a:rPr lang="en-US" dirty="0"/>
              <a:t>NOTE: NVIDIA is gradually moving away from NVVP, migrating to NVIDIA </a:t>
            </a:r>
            <a:r>
              <a:rPr lang="en-US" dirty="0" err="1"/>
              <a:t>Nsight</a:t>
            </a:r>
            <a:r>
              <a:rPr lang="en-US" dirty="0"/>
              <a:t> Tools, see </a:t>
            </a:r>
            <a:r>
              <a:rPr lang="en-US" dirty="0">
                <a:hlinkClick r:id="rId3"/>
              </a:rPr>
              <a:t>here</a:t>
            </a:r>
            <a:r>
              <a:rPr lang="en-US" dirty="0"/>
              <a:t>.</a:t>
            </a:r>
          </a:p>
        </p:txBody>
      </p:sp>
    </p:spTree>
    <p:extLst>
      <p:ext uri="{BB962C8B-B14F-4D97-AF65-F5344CB8AC3E}">
        <p14:creationId xmlns:p14="http://schemas.microsoft.com/office/powerpoint/2010/main" val="142776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4578F-3922-4638-9309-CB493E75E9F1}"/>
              </a:ext>
            </a:extLst>
          </p:cNvPr>
          <p:cNvSpPr>
            <a:spLocks noGrp="1"/>
          </p:cNvSpPr>
          <p:nvPr>
            <p:ph type="title"/>
          </p:nvPr>
        </p:nvSpPr>
        <p:spPr/>
        <p:txBody>
          <a:bodyPr/>
          <a:lstStyle/>
          <a:p>
            <a:r>
              <a:rPr lang="en-US" dirty="0"/>
              <a:t>NSIGHT demo, for 1D stencil</a:t>
            </a:r>
          </a:p>
        </p:txBody>
      </p:sp>
      <p:sp>
        <p:nvSpPr>
          <p:cNvPr id="3" name="Slide Number Placeholder 2">
            <a:extLst>
              <a:ext uri="{FF2B5EF4-FFF2-40B4-BE49-F238E27FC236}">
                <a16:creationId xmlns:a16="http://schemas.microsoft.com/office/drawing/2014/main" id="{718BDDA9-A8C5-42D7-87E2-F43266CAD70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descr="A picture containing text, monitor, screenshot, indoor&#10;&#10;Description automatically generated">
            <a:extLst>
              <a:ext uri="{FF2B5EF4-FFF2-40B4-BE49-F238E27FC236}">
                <a16:creationId xmlns:a16="http://schemas.microsoft.com/office/drawing/2014/main" id="{ED558C33-6170-48FF-9DB2-7CE520A4B8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669" y="823393"/>
            <a:ext cx="10611394" cy="5803106"/>
          </a:xfrm>
          <a:prstGeom prst="rect">
            <a:avLst/>
          </a:prstGeom>
        </p:spPr>
      </p:pic>
    </p:spTree>
    <p:extLst>
      <p:ext uri="{BB962C8B-B14F-4D97-AF65-F5344CB8AC3E}">
        <p14:creationId xmlns:p14="http://schemas.microsoft.com/office/powerpoint/2010/main" val="3362583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get started…</a:t>
            </a:r>
          </a:p>
        </p:txBody>
      </p:sp>
      <p:sp>
        <p:nvSpPr>
          <p:cNvPr id="3" name="Content Placeholder 2"/>
          <p:cNvSpPr>
            <a:spLocks noGrp="1"/>
          </p:cNvSpPr>
          <p:nvPr>
            <p:ph idx="1"/>
          </p:nvPr>
        </p:nvSpPr>
        <p:spPr/>
        <p:txBody>
          <a:bodyPr>
            <a:normAutofit fontScale="77500" lnSpcReduction="20000"/>
          </a:bodyPr>
          <a:lstStyle/>
          <a:p>
            <a:r>
              <a:rPr lang="en-US" dirty="0"/>
              <a:t>Last time</a:t>
            </a:r>
          </a:p>
          <a:p>
            <a:pPr lvl="1"/>
            <a:r>
              <a:rPr lang="en-US" dirty="0"/>
              <a:t>Atomic operations</a:t>
            </a:r>
          </a:p>
          <a:p>
            <a:pPr lvl="1"/>
            <a:r>
              <a:rPr lang="en-US" dirty="0"/>
              <a:t>Things that determine the speed of execution of a kernel</a:t>
            </a:r>
          </a:p>
          <a:p>
            <a:pPr lvl="2"/>
            <a:r>
              <a:rPr lang="en-US" dirty="0"/>
              <a:t>The concept of “occupancy” and what impacts it (how many threads per block, how many registers/thread, how much </a:t>
            </a:r>
            <a:r>
              <a:rPr lang="en-US" dirty="0" err="1"/>
              <a:t>ShMem</a:t>
            </a:r>
            <a:r>
              <a:rPr lang="en-US" dirty="0"/>
              <a:t>/block)</a:t>
            </a:r>
          </a:p>
          <a:p>
            <a:pPr lvl="1"/>
            <a:r>
              <a:rPr lang="en-US" dirty="0"/>
              <a:t>Rules of thumb, for good execution speed in GPU computing</a:t>
            </a:r>
          </a:p>
          <a:p>
            <a:pPr lvl="1"/>
            <a:r>
              <a:rPr lang="en-US" dirty="0"/>
              <a:t>The </a:t>
            </a:r>
            <a:r>
              <a:rPr lang="en-US" dirty="0" err="1">
                <a:latin typeface="Consolas" panose="020B0609020204030204" pitchFamily="49" charset="0"/>
              </a:rPr>
              <a:t>nvcc</a:t>
            </a:r>
            <a:r>
              <a:rPr lang="en-US" dirty="0"/>
              <a:t> toolchain, and how code is sent to host or </a:t>
            </a:r>
            <a:r>
              <a:rPr lang="en-US" dirty="0" err="1"/>
              <a:t>gpu</a:t>
            </a:r>
            <a:r>
              <a:rPr lang="en-US" dirty="0"/>
              <a:t> compilers</a:t>
            </a:r>
          </a:p>
          <a:p>
            <a:endParaRPr lang="en-US" dirty="0"/>
          </a:p>
          <a:p>
            <a:r>
              <a:rPr lang="en-US" dirty="0"/>
              <a:t>Today</a:t>
            </a:r>
          </a:p>
          <a:p>
            <a:pPr lvl="1"/>
            <a:r>
              <a:rPr lang="en-US" dirty="0"/>
              <a:t>Case studies: parallel reduction on the GPU &amp; 1D convolution</a:t>
            </a:r>
          </a:p>
          <a:p>
            <a:pPr lvl="1"/>
            <a:r>
              <a:rPr lang="en-US" dirty="0"/>
              <a:t>Looking beyond today: some more GPU computing feature, but looking for a while into optimization features</a:t>
            </a:r>
          </a:p>
          <a:p>
            <a:pPr lvl="1"/>
            <a:endParaRPr lang="en-US" dirty="0"/>
          </a:p>
          <a:p>
            <a:r>
              <a:rPr lang="en-US" dirty="0"/>
              <a:t>Other tidbits:</a:t>
            </a:r>
          </a:p>
          <a:p>
            <a:pPr lvl="1"/>
            <a:r>
              <a:rPr lang="en-US" dirty="0"/>
              <a:t>Assignment due on Th, 02/25, at 9 pm</a:t>
            </a:r>
          </a:p>
          <a:p>
            <a:pPr lvl="1"/>
            <a:r>
              <a:rPr lang="en-US" dirty="0"/>
              <a:t>Next four assignments are going to be difficult</a:t>
            </a:r>
          </a:p>
          <a:p>
            <a:pPr lvl="2"/>
            <a:r>
              <a:rPr lang="en-US" dirty="0"/>
              <a:t>Drop two of them if you are overwhelmed. Stay focused, make the right call</a:t>
            </a:r>
          </a:p>
          <a:p>
            <a:pPr lvl="1"/>
            <a:r>
              <a:rPr lang="en-US" dirty="0"/>
              <a:t>Do not run your code on the Euler </a:t>
            </a:r>
            <a:r>
              <a:rPr lang="en-US" dirty="0" err="1"/>
              <a:t>headnode</a:t>
            </a:r>
            <a:r>
              <a:rPr lang="en-US" dirty="0"/>
              <a:t> (use Slurm)</a:t>
            </a:r>
          </a:p>
          <a:p>
            <a:pPr lvl="1"/>
            <a:r>
              <a:rPr lang="en-US" dirty="0"/>
              <a:t>You can download the recording onto your machine, don’t need to listen to lecture through Canvas</a:t>
            </a:r>
          </a:p>
          <a:p>
            <a:pPr lvl="1"/>
            <a:r>
              <a:rPr lang="en-US" dirty="0"/>
              <a:t>Big PDF file contains all the slides thus far; easy to search into it to find topics covered thus far. Doc is </a:t>
            </a:r>
            <a:r>
              <a:rPr lang="en-US" dirty="0">
                <a:hlinkClick r:id="rId2"/>
              </a:rPr>
              <a:t>here</a:t>
            </a:r>
            <a:r>
              <a:rPr lang="en-US" dirty="0"/>
              <a:t>.</a:t>
            </a:r>
          </a:p>
          <a:p>
            <a:pPr lvl="1"/>
            <a:r>
              <a:rPr lang="en-US" dirty="0"/>
              <a:t>After today’s lecture, we are past half of </a:t>
            </a:r>
            <a:r>
              <a:rPr lang="en-US"/>
              <a:t>course (done </a:t>
            </a:r>
            <a:r>
              <a:rPr lang="en-US" dirty="0"/>
              <a:t>on March 29)</a:t>
            </a:r>
          </a:p>
        </p:txBody>
      </p:sp>
      <p:sp>
        <p:nvSpPr>
          <p:cNvPr id="4" name="Slide Number Placeholder 3"/>
          <p:cNvSpPr>
            <a:spLocks noGrp="1"/>
          </p:cNvSpPr>
          <p:nvPr>
            <p:ph type="sldNum" sz="quarter" idx="12"/>
          </p:nvPr>
        </p:nvSpPr>
        <p:spPr/>
        <p:txBody>
          <a:bodyPr/>
          <a:lstStyle/>
          <a:p>
            <a:fld id="{67D2203D-769A-4D5A-AE4C-EA73FDE6A130}" type="slidenum">
              <a:rPr lang="en-US" smtClean="0"/>
              <a:t>4</a:t>
            </a:fld>
            <a:endParaRPr lang="en-US"/>
          </a:p>
        </p:txBody>
      </p:sp>
    </p:spTree>
    <p:extLst>
      <p:ext uri="{BB962C8B-B14F-4D97-AF65-F5344CB8AC3E}">
        <p14:creationId xmlns:p14="http://schemas.microsoft.com/office/powerpoint/2010/main" val="2475800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901700" y="3809472"/>
            <a:ext cx="6908800" cy="851428"/>
          </a:xfrm>
        </p:spPr>
        <p:txBody>
          <a:bodyPr/>
          <a:lstStyle/>
          <a:p>
            <a:pPr eaLnBrk="1" hangingPunct="1">
              <a:defRPr/>
            </a:pPr>
            <a:r>
              <a:rPr lang="en-US" dirty="0"/>
              <a:t>CUDA Case Study: Parallel Reduction</a:t>
            </a:r>
            <a:endParaRPr lang="en-US" sz="1800" dirty="0"/>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5924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eaLnBrk="1" hangingPunct="1">
              <a:defRPr/>
            </a:pPr>
            <a:r>
              <a:rPr lang="en-US" dirty="0"/>
              <a:t>Parallel Reduction in CUDA</a:t>
            </a:r>
          </a:p>
        </p:txBody>
      </p:sp>
      <p:sp>
        <p:nvSpPr>
          <p:cNvPr id="6148" name="Rectangle 3"/>
          <p:cNvSpPr>
            <a:spLocks noGrp="1" noChangeArrowheads="1"/>
          </p:cNvSpPr>
          <p:nvPr>
            <p:ph idx="1"/>
          </p:nvPr>
        </p:nvSpPr>
        <p:spPr/>
        <p:txBody>
          <a:bodyPr/>
          <a:lstStyle/>
          <a:p>
            <a:pPr eaLnBrk="1" hangingPunct="1"/>
            <a:r>
              <a:rPr lang="en-US" sz="2000" dirty="0"/>
              <a:t>Exercise draws on material made available by Mark Harris of NVIDIA</a:t>
            </a:r>
          </a:p>
          <a:p>
            <a:pPr eaLnBrk="1" hangingPunct="1"/>
            <a:endParaRPr lang="en-US" sz="2000" dirty="0"/>
          </a:p>
          <a:p>
            <a:pPr eaLnBrk="1" hangingPunct="1"/>
            <a:r>
              <a:rPr lang="en-US" sz="2000" dirty="0"/>
              <a:t>Parallel Reduction: Common and important data parallel primitive</a:t>
            </a:r>
          </a:p>
          <a:p>
            <a:pPr lvl="1"/>
            <a:r>
              <a:rPr lang="en-US" sz="1800" dirty="0"/>
              <a:t>Example: Used to compute the norm of a large vector </a:t>
            </a:r>
          </a:p>
          <a:p>
            <a:pPr eaLnBrk="1" hangingPunct="1"/>
            <a:endParaRPr lang="en-US" sz="2000" dirty="0"/>
          </a:p>
          <a:p>
            <a:pPr eaLnBrk="1" hangingPunct="1"/>
            <a:r>
              <a:rPr lang="en-US" sz="2000" dirty="0"/>
              <a:t>Easy to implement in CUDA</a:t>
            </a:r>
          </a:p>
          <a:p>
            <a:pPr lvl="1" eaLnBrk="1" hangingPunct="1"/>
            <a:r>
              <a:rPr lang="en-US" sz="1800" dirty="0"/>
              <a:t>Challenging to get it to run fast though</a:t>
            </a:r>
          </a:p>
          <a:p>
            <a:pPr lvl="1" eaLnBrk="1" hangingPunct="1"/>
            <a:endParaRPr lang="en-US" sz="1800" dirty="0"/>
          </a:p>
          <a:p>
            <a:pPr eaLnBrk="1" hangingPunct="1"/>
            <a:r>
              <a:rPr lang="en-US" sz="2000" dirty="0"/>
              <a:t>Serves as a good optimization example</a:t>
            </a:r>
          </a:p>
          <a:p>
            <a:pPr lvl="1" eaLnBrk="1" hangingPunct="1"/>
            <a:r>
              <a:rPr lang="en-US" sz="1800" dirty="0"/>
              <a:t>Walk step by step through several different versions</a:t>
            </a:r>
          </a:p>
          <a:p>
            <a:pPr lvl="1" eaLnBrk="1" hangingPunct="1"/>
            <a:r>
              <a:rPr lang="en-US" sz="1800" dirty="0"/>
              <a:t>Demonstrates several important optimization strategies</a:t>
            </a:r>
          </a:p>
          <a:p>
            <a:endParaRPr lang="en-US" sz="2200" dirty="0"/>
          </a:p>
          <a:p>
            <a:r>
              <a:rPr lang="en-US" sz="2000" dirty="0"/>
              <a:t>Results are for </a:t>
            </a:r>
            <a:r>
              <a:rPr lang="en-US" sz="2000" dirty="0">
                <a:solidFill>
                  <a:srgbClr val="0070C0"/>
                </a:solidFill>
              </a:rPr>
              <a:t>old CC</a:t>
            </a:r>
            <a:r>
              <a:rPr lang="en-US" sz="2000" dirty="0"/>
              <a:t>, yet it’s instructive to understand how far folks went to get top performance</a:t>
            </a:r>
          </a:p>
        </p:txBody>
      </p:sp>
      <p:sp>
        <p:nvSpPr>
          <p:cNvPr id="61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3862B1CB-50A4-4B76-BEC9-55B93FEE7A6D}" type="slidenum">
              <a:rPr lang="en-US" smtClean="0">
                <a:solidFill>
                  <a:schemeClr val="tx2"/>
                </a:solidFill>
              </a:rPr>
              <a:pPr eaLnBrk="1" hangingPunct="1"/>
              <a:t>41</a:t>
            </a:fld>
            <a:endParaRPr lang="en-US" dirty="0">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610415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pPr eaLnBrk="1" hangingPunct="1">
              <a:defRPr/>
            </a:pPr>
            <a:r>
              <a:rPr lang="en-US" dirty="0"/>
              <a:t>Parallel Reduction: Sum all entries in an array</a:t>
            </a:r>
          </a:p>
        </p:txBody>
      </p:sp>
      <p:sp>
        <p:nvSpPr>
          <p:cNvPr id="7172" name="Rectangle 3"/>
          <p:cNvSpPr>
            <a:spLocks noGrp="1" noChangeArrowheads="1"/>
          </p:cNvSpPr>
          <p:nvPr>
            <p:ph idx="1"/>
          </p:nvPr>
        </p:nvSpPr>
        <p:spPr/>
        <p:txBody>
          <a:bodyPr>
            <a:normAutofit/>
          </a:bodyPr>
          <a:lstStyle/>
          <a:p>
            <a:pPr eaLnBrk="1" hangingPunct="1">
              <a:lnSpc>
                <a:spcPct val="90000"/>
              </a:lnSpc>
            </a:pPr>
            <a:r>
              <a:rPr lang="en-US" sz="2000" dirty="0"/>
              <a:t>Basic Idea: tree-based approach used within each thread block</a:t>
            </a:r>
          </a:p>
          <a:p>
            <a:pPr eaLnBrk="1" hangingPunct="1">
              <a:lnSpc>
                <a:spcPct val="90000"/>
              </a:lnSpc>
            </a:pPr>
            <a:endParaRPr lang="en-US" sz="2000" dirty="0"/>
          </a:p>
          <a:p>
            <a:pPr eaLnBrk="1" hangingPunct="1">
              <a:lnSpc>
                <a:spcPct val="90000"/>
              </a:lnSpc>
            </a:pPr>
            <a:endParaRPr lang="en-US" sz="2000" dirty="0"/>
          </a:p>
          <a:p>
            <a:pPr eaLnBrk="1" hangingPunct="1">
              <a:lnSpc>
                <a:spcPct val="90000"/>
              </a:lnSpc>
            </a:pPr>
            <a:endParaRPr lang="en-US" sz="2000" dirty="0"/>
          </a:p>
          <a:p>
            <a:pPr eaLnBrk="1" hangingPunct="1">
              <a:lnSpc>
                <a:spcPct val="90000"/>
              </a:lnSpc>
            </a:pPr>
            <a:endParaRPr lang="en-US" sz="2000" dirty="0"/>
          </a:p>
          <a:p>
            <a:pPr eaLnBrk="1" hangingPunct="1">
              <a:lnSpc>
                <a:spcPct val="90000"/>
              </a:lnSpc>
            </a:pPr>
            <a:endParaRPr lang="en-US" sz="2000" dirty="0"/>
          </a:p>
          <a:p>
            <a:pPr eaLnBrk="1" hangingPunct="1">
              <a:lnSpc>
                <a:spcPct val="90000"/>
              </a:lnSpc>
            </a:pPr>
            <a:endParaRPr lang="en-US" sz="2000" dirty="0"/>
          </a:p>
          <a:p>
            <a:pPr eaLnBrk="1" hangingPunct="1">
              <a:lnSpc>
                <a:spcPct val="90000"/>
              </a:lnSpc>
            </a:pPr>
            <a:endParaRPr lang="en-US" sz="2000" dirty="0"/>
          </a:p>
          <a:p>
            <a:pPr eaLnBrk="1" hangingPunct="1">
              <a:lnSpc>
                <a:spcPct val="90000"/>
              </a:lnSpc>
            </a:pPr>
            <a:r>
              <a:rPr lang="en-US" sz="2000" dirty="0"/>
              <a:t>Backdrop: assume you have very large arrays – 100,000 entries and beyond</a:t>
            </a:r>
          </a:p>
          <a:p>
            <a:pPr lvl="1" eaLnBrk="1" hangingPunct="1">
              <a:lnSpc>
                <a:spcPct val="90000"/>
              </a:lnSpc>
            </a:pPr>
            <a:r>
              <a:rPr lang="en-US" sz="1800" dirty="0"/>
              <a:t>Keep all multiprocessors on the GPU busy</a:t>
            </a:r>
          </a:p>
          <a:p>
            <a:pPr lvl="1" eaLnBrk="1" hangingPunct="1">
              <a:lnSpc>
                <a:spcPct val="90000"/>
              </a:lnSpc>
            </a:pPr>
            <a:r>
              <a:rPr lang="en-US" sz="1800" dirty="0"/>
              <a:t>Each thread block reduces a portion of the array to one single value</a:t>
            </a:r>
          </a:p>
          <a:p>
            <a:pPr lvl="1" eaLnBrk="1" hangingPunct="1">
              <a:lnSpc>
                <a:spcPct val="90000"/>
              </a:lnSpc>
            </a:pPr>
            <a:endParaRPr lang="en-US" sz="1800" dirty="0"/>
          </a:p>
          <a:p>
            <a:pPr eaLnBrk="1" hangingPunct="1">
              <a:lnSpc>
                <a:spcPct val="90000"/>
              </a:lnSpc>
            </a:pPr>
            <a:r>
              <a:rPr lang="en-US" sz="2000" dirty="0"/>
              <a:t>Q: How do we communicate partial results between thread blocks?</a:t>
            </a:r>
          </a:p>
        </p:txBody>
      </p:sp>
      <p:sp>
        <p:nvSpPr>
          <p:cNvPr id="71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82B09639-1567-4E26-A9A5-967A0E3FD8C8}" type="slidenum">
              <a:rPr lang="en-US" smtClean="0">
                <a:solidFill>
                  <a:schemeClr val="tx2"/>
                </a:solidFill>
              </a:rPr>
              <a:pPr algn="r" eaLnBrk="1" hangingPunct="1"/>
              <a:t>42</a:t>
            </a:fld>
            <a:endParaRPr lang="en-US" dirty="0">
              <a:solidFill>
                <a:schemeClr val="tx2"/>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1" y="2209800"/>
            <a:ext cx="3633787"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3526505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eaLnBrk="1" hangingPunct="1">
              <a:defRPr/>
            </a:pPr>
            <a:r>
              <a:rPr lang="en-US" dirty="0"/>
              <a:t>Problem: Global, grid-level synchronization missing in CUDA</a:t>
            </a:r>
          </a:p>
        </p:txBody>
      </p:sp>
      <p:sp>
        <p:nvSpPr>
          <p:cNvPr id="8196" name="Rectangle 3"/>
          <p:cNvSpPr>
            <a:spLocks noGrp="1" noChangeArrowheads="1"/>
          </p:cNvSpPr>
          <p:nvPr>
            <p:ph idx="1"/>
          </p:nvPr>
        </p:nvSpPr>
        <p:spPr/>
        <p:txBody>
          <a:bodyPr/>
          <a:lstStyle/>
          <a:p>
            <a:pPr eaLnBrk="1" hangingPunct="1"/>
            <a:r>
              <a:rPr lang="en-US" sz="1800" dirty="0"/>
              <a:t>If we could synchronize across all thread blocks, could easily reduce very large arrays</a:t>
            </a:r>
          </a:p>
          <a:p>
            <a:pPr lvl="1" eaLnBrk="1" hangingPunct="1"/>
            <a:r>
              <a:rPr lang="en-US" sz="1600" dirty="0"/>
              <a:t>Global sync after each block produces its result</a:t>
            </a:r>
          </a:p>
          <a:p>
            <a:pPr lvl="1" eaLnBrk="1" hangingPunct="1"/>
            <a:r>
              <a:rPr lang="en-US" sz="1600" dirty="0"/>
              <a:t>Once all blocks reach sync, continue recursively</a:t>
            </a:r>
          </a:p>
          <a:p>
            <a:pPr eaLnBrk="1" hangingPunct="1"/>
            <a:endParaRPr lang="en-US" sz="1800" dirty="0"/>
          </a:p>
          <a:p>
            <a:pPr eaLnBrk="1" hangingPunct="1"/>
            <a:endParaRPr lang="en-US" sz="1800" dirty="0"/>
          </a:p>
          <a:p>
            <a:pPr eaLnBrk="1" hangingPunct="1"/>
            <a:r>
              <a:rPr lang="en-US" sz="1800" dirty="0"/>
              <a:t>But CUDA has no global synchronization</a:t>
            </a:r>
          </a:p>
          <a:p>
            <a:pPr lvl="1"/>
            <a:r>
              <a:rPr lang="en-US" sz="1400" dirty="0"/>
              <a:t>Only synchronization of threads that belong to the same block</a:t>
            </a:r>
          </a:p>
          <a:p>
            <a:pPr eaLnBrk="1" hangingPunct="1"/>
            <a:endParaRPr lang="en-US" sz="1800" dirty="0"/>
          </a:p>
          <a:p>
            <a:pPr eaLnBrk="1" hangingPunct="1"/>
            <a:endParaRPr lang="en-US" sz="1800" dirty="0"/>
          </a:p>
          <a:p>
            <a:pPr eaLnBrk="1" hangingPunct="1"/>
            <a:r>
              <a:rPr lang="en-US" sz="1800" dirty="0"/>
              <a:t>Solution: decompose into multiple kernels</a:t>
            </a:r>
          </a:p>
          <a:p>
            <a:pPr lvl="1" eaLnBrk="1" hangingPunct="1"/>
            <a:r>
              <a:rPr lang="en-US" sz="1600" dirty="0"/>
              <a:t>Kernel launch serves as a global synchronization point</a:t>
            </a:r>
          </a:p>
          <a:p>
            <a:pPr lvl="1" eaLnBrk="1" hangingPunct="1"/>
            <a:r>
              <a:rPr lang="en-US" sz="1600" dirty="0"/>
              <a:t>Kernel launch has negligible overhead</a:t>
            </a:r>
          </a:p>
        </p:txBody>
      </p:sp>
      <p:sp>
        <p:nvSpPr>
          <p:cNvPr id="81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31B7F737-93EB-4AC6-A189-6217C9614D21}" type="slidenum">
              <a:rPr lang="en-US" smtClean="0">
                <a:solidFill>
                  <a:schemeClr val="tx2"/>
                </a:solidFill>
              </a:rPr>
              <a:pPr algn="r" eaLnBrk="1" hangingPunct="1"/>
              <a:t>43</a:t>
            </a:fld>
            <a:endParaRPr lang="en-US">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27842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6">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6">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 Kernel Calls</a:t>
            </a:r>
            <a:br>
              <a:rPr lang="en-US" dirty="0"/>
            </a:br>
            <a:r>
              <a:rPr lang="en-US" sz="2000" dirty="0"/>
              <a:t>[An Example, and how it all works out…]</a:t>
            </a:r>
            <a:endParaRPr lang="en-US" dirty="0"/>
          </a:p>
        </p:txBody>
      </p:sp>
      <p:sp>
        <p:nvSpPr>
          <p:cNvPr id="3" name="Content Placeholder 2"/>
          <p:cNvSpPr>
            <a:spLocks noGrp="1"/>
          </p:cNvSpPr>
          <p:nvPr>
            <p:ph idx="1"/>
          </p:nvPr>
        </p:nvSpPr>
        <p:spPr/>
        <p:txBody>
          <a:bodyPr>
            <a:normAutofit lnSpcReduction="10000"/>
          </a:bodyPr>
          <a:lstStyle/>
          <a:p>
            <a:r>
              <a:rPr lang="en-US" sz="2000" dirty="0"/>
              <a:t>Imagine you launch a 1D grid in which each 1D block has 256 threads</a:t>
            </a:r>
          </a:p>
          <a:p>
            <a:pPr lvl="2"/>
            <a:endParaRPr lang="en-US" sz="1300" dirty="0"/>
          </a:p>
          <a:p>
            <a:r>
              <a:rPr lang="en-US" sz="2000" dirty="0"/>
              <a:t>Assume that the number or elements in the array is N=100,000</a:t>
            </a:r>
          </a:p>
          <a:p>
            <a:pPr lvl="1"/>
            <a:r>
              <a:rPr lang="en-US" sz="1600" dirty="0"/>
              <a:t>Note that 100,000= </a:t>
            </a:r>
            <a:r>
              <a:rPr lang="en-US" sz="1600" dirty="0">
                <a:solidFill>
                  <a:srgbClr val="C00000"/>
                </a:solidFill>
              </a:rPr>
              <a:t>390</a:t>
            </a:r>
            <a:r>
              <a:rPr lang="en-US" sz="1600" dirty="0"/>
              <a:t>*256 + 160, therefore </a:t>
            </a:r>
            <a:r>
              <a:rPr lang="en-US" sz="1800" b="1" dirty="0">
                <a:latin typeface="Courier New" pitchFamily="49" charset="0"/>
                <a:cs typeface="Courier New" pitchFamily="49" charset="0"/>
              </a:rPr>
              <a:t>[(N+255)/256]=391</a:t>
            </a:r>
            <a:r>
              <a:rPr lang="en-US" sz="1600" dirty="0"/>
              <a:t> blocks needed</a:t>
            </a:r>
          </a:p>
          <a:p>
            <a:pPr lvl="1"/>
            <a:endParaRPr lang="en-US" sz="1600" dirty="0"/>
          </a:p>
          <a:p>
            <a:r>
              <a:rPr lang="en-US" sz="2000" dirty="0"/>
              <a:t>For the first stage, you launch 391 blocks of 256 threads</a:t>
            </a:r>
          </a:p>
          <a:p>
            <a:pPr lvl="1"/>
            <a:r>
              <a:rPr lang="en-US" sz="1600" dirty="0"/>
              <a:t>At the end of this stage you still have to operate on 391 elements</a:t>
            </a:r>
          </a:p>
          <a:p>
            <a:pPr lvl="2"/>
            <a:endParaRPr lang="en-US" sz="1300" dirty="0"/>
          </a:p>
          <a:p>
            <a:r>
              <a:rPr lang="en-US" sz="2000" dirty="0"/>
              <a:t>For the second stage, you launch two blocks of 256 threads</a:t>
            </a:r>
          </a:p>
          <a:p>
            <a:pPr lvl="1"/>
            <a:r>
              <a:rPr lang="en-US" sz="1600" dirty="0"/>
              <a:t>At the end of this stage you only have to operate on two elements</a:t>
            </a:r>
          </a:p>
          <a:p>
            <a:pPr lvl="2"/>
            <a:endParaRPr lang="en-US" sz="1300" dirty="0"/>
          </a:p>
          <a:p>
            <a:r>
              <a:rPr lang="en-US" sz="2000" dirty="0"/>
              <a:t>For the third and last stage, you launch one block of 32 threads</a:t>
            </a:r>
          </a:p>
          <a:p>
            <a:pPr lvl="1"/>
            <a:r>
              <a:rPr lang="en-US" sz="1600" dirty="0"/>
              <a:t>Almost all threads will be idle in this case…</a:t>
            </a:r>
          </a:p>
          <a:p>
            <a:pPr lvl="2"/>
            <a:endParaRPr lang="en-US" sz="1300" dirty="0"/>
          </a:p>
          <a:p>
            <a:r>
              <a:rPr lang="en-US" sz="2000" dirty="0"/>
              <a:t>NOTE: after the first stage, each subsequent stage operates on a number of entries equal to the number of blocks in the previous stage</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44</a:t>
            </a:fld>
            <a:endParaRPr lang="en-US" altLang="en-US" dirty="0"/>
          </a:p>
        </p:txBody>
      </p:sp>
    </p:spTree>
    <p:extLst>
      <p:ext uri="{BB962C8B-B14F-4D97-AF65-F5344CB8AC3E}">
        <p14:creationId xmlns:p14="http://schemas.microsoft.com/office/powerpoint/2010/main" val="1014678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pPr eaLnBrk="1" hangingPunct="1">
              <a:defRPr/>
            </a:pPr>
            <a:r>
              <a:rPr lang="en-US" sz="3000" dirty="0"/>
              <a:t>Vector Reduction: 30,000 Feet Perspective</a:t>
            </a:r>
          </a:p>
        </p:txBody>
      </p:sp>
      <p:sp>
        <p:nvSpPr>
          <p:cNvPr id="92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218F8193-5B63-4496-9FCE-D18409D4914E}" type="slidenum">
              <a:rPr lang="en-US" smtClean="0">
                <a:solidFill>
                  <a:schemeClr val="tx2"/>
                </a:solidFill>
              </a:rPr>
              <a:pPr algn="r" eaLnBrk="1" hangingPunct="1"/>
              <a:t>45</a:t>
            </a:fld>
            <a:endParaRPr lang="en-US" dirty="0">
              <a:solidFill>
                <a:schemeClr val="tx2"/>
              </a:solidFill>
            </a:endParaRPr>
          </a:p>
        </p:txBody>
      </p:sp>
      <mc:AlternateContent xmlns:mc="http://schemas.openxmlformats.org/markup-compatibility/2006">
        <mc:Choice xmlns:a14="http://schemas.microsoft.com/office/drawing/2010/main" Requires="a14">
          <p:sp>
            <p:nvSpPr>
              <p:cNvPr id="289" name="Rectangle 3"/>
              <p:cNvSpPr txBox="1">
                <a:spLocks noChangeArrowheads="1"/>
              </p:cNvSpPr>
              <p:nvPr/>
            </p:nvSpPr>
            <p:spPr bwMode="auto">
              <a:xfrm>
                <a:off x="593950" y="1051560"/>
                <a:ext cx="9255444" cy="199861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sz="2000" dirty="0"/>
                  <a:t>At the block level: Bring data in </a:t>
                </a:r>
                <a:r>
                  <a:rPr lang="en-US" sz="2000" b="1" dirty="0">
                    <a:solidFill>
                      <a:srgbClr val="C00000"/>
                    </a:solidFill>
                  </a:rPr>
                  <a:t>shared memory</a:t>
                </a:r>
                <a:r>
                  <a:rPr lang="en-US" sz="2000" dirty="0"/>
                  <a:t>, then start adding in parallel</a:t>
                </a:r>
              </a:p>
              <a:p>
                <a:r>
                  <a:rPr lang="en-US" sz="2000" dirty="0"/>
                  <a:t>Fewer and fewer threads of a block participate</a:t>
                </a:r>
              </a:p>
              <a:p>
                <a:r>
                  <a:rPr lang="en-US" sz="2000" dirty="0"/>
                  <a:t>Recall that there is no synchronization between threads in different blocks</a:t>
                </a:r>
              </a:p>
              <a:p>
                <a:r>
                  <a:rPr lang="en-US" sz="2000" dirty="0"/>
                  <a:t>The process is memory bound, low arithmetic intensity…</a:t>
                </a:r>
              </a:p>
              <a:p>
                <a:pPr lvl="1"/>
                <a:r>
                  <a:rPr lang="en-US" sz="1600" dirty="0"/>
                  <a:t>2 floats (8 bytes) are brought over to perform one arithmetic operation: Arithmetic intensity</a:t>
                </a:r>
                <a14:m>
                  <m:oMath xmlns:m="http://schemas.openxmlformats.org/officeDocument/2006/math">
                    <m:r>
                      <a:rPr lang="en-US" sz="1600" b="0" i="1" smtClean="0">
                        <a:latin typeface="Cambria Math" panose="02040503050406030204" pitchFamily="18" charset="0"/>
                      </a:rPr>
                      <m:t>→</m:t>
                    </m:r>
                  </m:oMath>
                </a14:m>
                <a:r>
                  <a:rPr lang="en-US" sz="1600" dirty="0"/>
                  <a:t>1/8</a:t>
                </a:r>
              </a:p>
              <a:p>
                <a:pPr marL="0" indent="0">
                  <a:buNone/>
                </a:pP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mc:Choice>
        <mc:Fallback>
          <p:sp>
            <p:nvSpPr>
              <p:cNvPr id="289" name="Rectangle 3"/>
              <p:cNvSpPr txBox="1">
                <a:spLocks noRot="1" noChangeAspect="1" noMove="1" noResize="1" noEditPoints="1" noAdjustHandles="1" noChangeArrowheads="1" noChangeShapeType="1" noTextEdit="1"/>
              </p:cNvSpPr>
              <p:nvPr/>
            </p:nvSpPr>
            <p:spPr bwMode="auto">
              <a:xfrm>
                <a:off x="593950" y="1051560"/>
                <a:ext cx="9255444" cy="1998617"/>
              </a:xfrm>
              <a:prstGeom prst="rect">
                <a:avLst/>
              </a:prstGeom>
              <a:blipFill>
                <a:blip r:embed="rId2"/>
                <a:stretch>
                  <a:fillRect l="-66" t="-1835"/>
                </a:stretch>
              </a:blipFill>
              <a:ln w="9525">
                <a:noFill/>
                <a:miter lim="800000"/>
                <a:headEnd/>
                <a:tailEnd/>
              </a:ln>
              <a:effectLst/>
            </p:spPr>
            <p:txBody>
              <a:bodyPr/>
              <a:lstStyle/>
              <a:p>
                <a:r>
                  <a:rPr lang="en-US">
                    <a:noFill/>
                  </a:rPr>
                  <a:t> </a:t>
                </a:r>
              </a:p>
            </p:txBody>
          </p:sp>
        </mc:Fallback>
      </mc:AlternateContent>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0" y="3352801"/>
            <a:ext cx="8699500" cy="218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Line Callout 2 1"/>
          <p:cNvSpPr/>
          <p:nvPr/>
        </p:nvSpPr>
        <p:spPr>
          <a:xfrm>
            <a:off x="9144000" y="3810000"/>
            <a:ext cx="1479100" cy="457200"/>
          </a:xfrm>
          <a:prstGeom prst="borderCallout2">
            <a:avLst>
              <a:gd name="adj1" fmla="val 1051"/>
              <a:gd name="adj2" fmla="val 49246"/>
              <a:gd name="adj3" fmla="val -64436"/>
              <a:gd name="adj4" fmla="val 82496"/>
              <a:gd name="adj5" fmla="val -62721"/>
              <a:gd name="adj6" fmla="val 6038"/>
            </a:avLst>
          </a:prstGeom>
          <a:ln w="31750">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Data staged in shared memory</a:t>
            </a:r>
          </a:p>
        </p:txBody>
      </p:sp>
      <p:sp>
        <p:nvSpPr>
          <p:cNvPr id="8" name="Line Callout 2 7"/>
          <p:cNvSpPr/>
          <p:nvPr/>
        </p:nvSpPr>
        <p:spPr>
          <a:xfrm>
            <a:off x="8610600" y="4800600"/>
            <a:ext cx="2012500" cy="609600"/>
          </a:xfrm>
          <a:prstGeom prst="borderCallout2">
            <a:avLst>
              <a:gd name="adj1" fmla="val 47511"/>
              <a:gd name="adj2" fmla="val -3142"/>
              <a:gd name="adj3" fmla="val 47069"/>
              <a:gd name="adj4" fmla="val -54132"/>
              <a:gd name="adj5" fmla="val 70023"/>
              <a:gd name="adj6" fmla="val -132618"/>
            </a:avLst>
          </a:prstGeom>
          <a:ln w="31750">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 small number of threads finishes off</a:t>
            </a:r>
          </a:p>
        </p:txBody>
      </p:sp>
      <p:sp>
        <p:nvSpPr>
          <p:cNvPr id="9" name="Rectangle 8"/>
          <p:cNvSpPr/>
          <p:nvPr/>
        </p:nvSpPr>
        <p:spPr>
          <a:xfrm>
            <a:off x="1600200" y="6553200"/>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4106547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pPr eaLnBrk="1" hangingPunct="1">
              <a:defRPr/>
            </a:pPr>
            <a:r>
              <a:rPr lang="en-US" dirty="0"/>
              <a:t>What is Our Optimization Goal?</a:t>
            </a:r>
          </a:p>
        </p:txBody>
      </p:sp>
      <p:sp>
        <p:nvSpPr>
          <p:cNvPr id="10244" name="Rectangle 3"/>
          <p:cNvSpPr>
            <a:spLocks noGrp="1" noChangeArrowheads="1"/>
          </p:cNvSpPr>
          <p:nvPr>
            <p:ph idx="1"/>
          </p:nvPr>
        </p:nvSpPr>
        <p:spPr/>
        <p:txBody>
          <a:bodyPr/>
          <a:lstStyle/>
          <a:p>
            <a:r>
              <a:rPr lang="en-US" sz="1800" dirty="0"/>
              <a:t>We should strive to reach GPU peak performance</a:t>
            </a:r>
          </a:p>
          <a:p>
            <a:pPr lvl="1"/>
            <a:r>
              <a:rPr lang="en-US" sz="1600" dirty="0"/>
              <a:t>Choose the right metric:</a:t>
            </a:r>
          </a:p>
          <a:p>
            <a:pPr lvl="2"/>
            <a:r>
              <a:rPr lang="en-US" sz="1300" dirty="0"/>
              <a:t>GFLOP/s: for compute-bound kernels</a:t>
            </a:r>
          </a:p>
          <a:p>
            <a:pPr lvl="2"/>
            <a:r>
              <a:rPr lang="en-US" sz="1300" dirty="0"/>
              <a:t>Bandwidth: for memory-bound kernels</a:t>
            </a:r>
          </a:p>
          <a:p>
            <a:pPr lvl="2"/>
            <a:endParaRPr lang="en-US" sz="1400" dirty="0"/>
          </a:p>
          <a:p>
            <a:pPr lvl="2"/>
            <a:endParaRPr lang="en-US" sz="1400" dirty="0"/>
          </a:p>
          <a:p>
            <a:pPr eaLnBrk="1" hangingPunct="1"/>
            <a:r>
              <a:rPr lang="en-US" sz="1800" dirty="0"/>
              <a:t>Reductions have very low arithmetic intensity</a:t>
            </a:r>
          </a:p>
          <a:p>
            <a:pPr lvl="1" eaLnBrk="1" hangingPunct="1"/>
            <a:r>
              <a:rPr lang="en-US" sz="1600" dirty="0"/>
              <a:t>1 flop per two elements loaded </a:t>
            </a:r>
          </a:p>
          <a:p>
            <a:pPr lvl="1"/>
            <a:r>
              <a:rPr lang="en-US" sz="1600" dirty="0"/>
              <a:t>Therefore we should strive for peak bandwidth</a:t>
            </a:r>
          </a:p>
          <a:p>
            <a:pPr lvl="1"/>
            <a:endParaRPr lang="en-US" sz="1400" dirty="0"/>
          </a:p>
          <a:p>
            <a:pPr lvl="1"/>
            <a:endParaRPr lang="en-US" sz="1400" dirty="0"/>
          </a:p>
          <a:p>
            <a:pPr eaLnBrk="1" hangingPunct="1"/>
            <a:r>
              <a:rPr lang="en-US" sz="1800" dirty="0"/>
              <a:t>We’ll go through an old example - results generated using an old G80 GPU</a:t>
            </a:r>
          </a:p>
          <a:p>
            <a:pPr lvl="1"/>
            <a:r>
              <a:rPr lang="en-US" sz="1600" dirty="0"/>
              <a:t>Compute capability (CC) 1.0</a:t>
            </a:r>
          </a:p>
          <a:p>
            <a:pPr lvl="1" eaLnBrk="1" hangingPunct="1"/>
            <a:r>
              <a:rPr lang="en-US" sz="1600" dirty="0"/>
              <a:t>384-bit memory interface, 900 MHz DDR</a:t>
            </a:r>
          </a:p>
          <a:p>
            <a:pPr lvl="1" eaLnBrk="1" hangingPunct="1"/>
            <a:r>
              <a:rPr lang="en-US" sz="1600" dirty="0"/>
              <a:t>384 * 0.900 *2 / 8 = </a:t>
            </a:r>
            <a:r>
              <a:rPr lang="en-US" sz="1600" dirty="0">
                <a:solidFill>
                  <a:schemeClr val="tx2"/>
                </a:solidFill>
              </a:rPr>
              <a:t>86.4 GB/s</a:t>
            </a:r>
          </a:p>
          <a:p>
            <a:pPr lvl="1"/>
            <a:r>
              <a:rPr lang="en-US" sz="1600" dirty="0"/>
              <a:t>Example carries over to other CCs – on NVIDIA hardware this algorithm will always be memory bound</a:t>
            </a:r>
          </a:p>
        </p:txBody>
      </p:sp>
      <p:sp>
        <p:nvSpPr>
          <p:cNvPr id="102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7D2CDA7F-51FE-417C-9C59-E1B3270E935D}" type="slidenum">
              <a:rPr lang="en-US" smtClean="0">
                <a:solidFill>
                  <a:schemeClr val="tx2"/>
                </a:solidFill>
              </a:rPr>
              <a:pPr algn="r" eaLnBrk="1" hangingPunct="1"/>
              <a:t>46</a:t>
            </a:fld>
            <a:endParaRPr lang="en-US" dirty="0">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0727934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normAutofit/>
          </a:bodyPr>
          <a:lstStyle/>
          <a:p>
            <a:pPr eaLnBrk="1" hangingPunct="1">
              <a:defRPr/>
            </a:pPr>
            <a:r>
              <a:rPr lang="en-US" sz="3200" dirty="0"/>
              <a:t>Parallel Reduction: Interleaved Addressing</a:t>
            </a:r>
          </a:p>
        </p:txBody>
      </p:sp>
      <p:sp>
        <p:nvSpPr>
          <p:cNvPr id="122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8EB9F596-9E1E-4391-9864-1A1D9D6FBF48}" type="slidenum">
              <a:rPr lang="en-US" smtClean="0">
                <a:solidFill>
                  <a:schemeClr val="tx2"/>
                </a:solidFill>
              </a:rPr>
              <a:pPr algn="r" eaLnBrk="1" hangingPunct="1"/>
              <a:t>47</a:t>
            </a:fld>
            <a:endParaRPr lang="en-US" dirty="0">
              <a:solidFill>
                <a:schemeClr val="tx2"/>
              </a:solidFill>
            </a:endParaRPr>
          </a:p>
        </p:txBody>
      </p:sp>
      <p:sp>
        <p:nvSpPr>
          <p:cNvPr id="12328" name="Text Box 39"/>
          <p:cNvSpPr txBox="1">
            <a:spLocks noChangeArrowheads="1"/>
          </p:cNvSpPr>
          <p:nvPr/>
        </p:nvSpPr>
        <p:spPr bwMode="auto">
          <a:xfrm>
            <a:off x="625268" y="1224329"/>
            <a:ext cx="302455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dirty="0"/>
              <a:t>Values (</a:t>
            </a:r>
            <a:r>
              <a:rPr lang="en-US" sz="1600" b="1" u="sng" dirty="0">
                <a:solidFill>
                  <a:srgbClr val="C00000"/>
                </a:solidFill>
              </a:rPr>
              <a:t>SHARED</a:t>
            </a:r>
            <a:r>
              <a:rPr lang="en-US" sz="1600" b="1" dirty="0"/>
              <a:t> memory)</a:t>
            </a:r>
          </a:p>
        </p:txBody>
      </p:sp>
      <p:sp>
        <p:nvSpPr>
          <p:cNvPr id="12389" name="Text Box 100"/>
          <p:cNvSpPr txBox="1">
            <a:spLocks noChangeArrowheads="1"/>
          </p:cNvSpPr>
          <p:nvPr/>
        </p:nvSpPr>
        <p:spPr bwMode="auto">
          <a:xfrm>
            <a:off x="2725900" y="2200641"/>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2438" name="Text Box 149"/>
          <p:cNvSpPr txBox="1">
            <a:spLocks noChangeArrowheads="1"/>
          </p:cNvSpPr>
          <p:nvPr/>
        </p:nvSpPr>
        <p:spPr bwMode="auto">
          <a:xfrm>
            <a:off x="2725900" y="3216641"/>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2481" name="Text Box 192"/>
          <p:cNvSpPr txBox="1">
            <a:spLocks noChangeArrowheads="1"/>
          </p:cNvSpPr>
          <p:nvPr/>
        </p:nvSpPr>
        <p:spPr bwMode="auto">
          <a:xfrm>
            <a:off x="2725900" y="4232641"/>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2536" name="Text Box 247"/>
          <p:cNvSpPr txBox="1">
            <a:spLocks noChangeArrowheads="1"/>
          </p:cNvSpPr>
          <p:nvPr/>
        </p:nvSpPr>
        <p:spPr bwMode="auto">
          <a:xfrm>
            <a:off x="2725900" y="5235941"/>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2537" name="Text Box 248"/>
          <p:cNvSpPr txBox="1">
            <a:spLocks noChangeArrowheads="1"/>
          </p:cNvSpPr>
          <p:nvPr/>
        </p:nvSpPr>
        <p:spPr bwMode="auto">
          <a:xfrm>
            <a:off x="2671925" y="1603741"/>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2538" name="Text Box 249"/>
          <p:cNvSpPr txBox="1">
            <a:spLocks noChangeArrowheads="1"/>
          </p:cNvSpPr>
          <p:nvPr/>
        </p:nvSpPr>
        <p:spPr bwMode="auto">
          <a:xfrm>
            <a:off x="1390813" y="1513254"/>
            <a:ext cx="10826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dirty="0"/>
              <a:t>Step 1 Stride 1</a:t>
            </a:r>
          </a:p>
        </p:txBody>
      </p:sp>
      <p:sp>
        <p:nvSpPr>
          <p:cNvPr id="12539" name="Text Box 250"/>
          <p:cNvSpPr txBox="1">
            <a:spLocks noChangeArrowheads="1"/>
          </p:cNvSpPr>
          <p:nvPr/>
        </p:nvSpPr>
        <p:spPr bwMode="auto">
          <a:xfrm>
            <a:off x="1390813" y="2516554"/>
            <a:ext cx="10826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Step 2 Stride 2</a:t>
            </a:r>
          </a:p>
        </p:txBody>
      </p:sp>
      <p:sp>
        <p:nvSpPr>
          <p:cNvPr id="12540" name="Text Box 251"/>
          <p:cNvSpPr txBox="1">
            <a:spLocks noChangeArrowheads="1"/>
          </p:cNvSpPr>
          <p:nvPr/>
        </p:nvSpPr>
        <p:spPr bwMode="auto">
          <a:xfrm>
            <a:off x="1390813" y="3532554"/>
            <a:ext cx="10826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Step 3 Stride 4</a:t>
            </a:r>
          </a:p>
        </p:txBody>
      </p:sp>
      <p:sp>
        <p:nvSpPr>
          <p:cNvPr id="12541" name="Text Box 252"/>
          <p:cNvSpPr txBox="1">
            <a:spLocks noChangeArrowheads="1"/>
          </p:cNvSpPr>
          <p:nvPr/>
        </p:nvSpPr>
        <p:spPr bwMode="auto">
          <a:xfrm>
            <a:off x="1390813" y="4548554"/>
            <a:ext cx="10826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Step 4 Stride 8</a:t>
            </a:r>
          </a:p>
        </p:txBody>
      </p:sp>
      <p:sp>
        <p:nvSpPr>
          <p:cNvPr id="12542" name="Text Box 253"/>
          <p:cNvSpPr txBox="1">
            <a:spLocks noChangeArrowheads="1"/>
          </p:cNvSpPr>
          <p:nvPr/>
        </p:nvSpPr>
        <p:spPr bwMode="auto">
          <a:xfrm>
            <a:off x="2671925" y="2608629"/>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2543" name="Text Box 254"/>
          <p:cNvSpPr txBox="1">
            <a:spLocks noChangeArrowheads="1"/>
          </p:cNvSpPr>
          <p:nvPr/>
        </p:nvSpPr>
        <p:spPr bwMode="auto">
          <a:xfrm>
            <a:off x="2671925" y="3623041"/>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2544" name="Text Box 255"/>
          <p:cNvSpPr txBox="1">
            <a:spLocks noChangeArrowheads="1"/>
          </p:cNvSpPr>
          <p:nvPr/>
        </p:nvSpPr>
        <p:spPr bwMode="auto">
          <a:xfrm>
            <a:off x="2671925" y="4640629"/>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graphicFrame>
        <p:nvGraphicFramePr>
          <p:cNvPr id="147" name="Group 3"/>
          <p:cNvGraphicFramePr>
            <a:graphicFrameLocks noGrp="1"/>
          </p:cNvGraphicFramePr>
          <p:nvPr/>
        </p:nvGraphicFramePr>
        <p:xfrm>
          <a:off x="3694275" y="1195754"/>
          <a:ext cx="6235700" cy="342900"/>
        </p:xfrm>
        <a:graphic>
          <a:graphicData uri="http://schemas.openxmlformats.org/drawingml/2006/table">
            <a:tbl>
              <a:tblPr/>
              <a:tblGrid>
                <a:gridCol w="390525">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88937">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88938">
                  <a:extLst>
                    <a:ext uri="{9D8B030D-6E8A-4147-A177-3AD203B41FA5}">
                      <a16:colId xmlns:a16="http://schemas.microsoft.com/office/drawing/2014/main" val="20005"/>
                    </a:ext>
                  </a:extLst>
                </a:gridCol>
                <a:gridCol w="390525">
                  <a:extLst>
                    <a:ext uri="{9D8B030D-6E8A-4147-A177-3AD203B41FA5}">
                      <a16:colId xmlns:a16="http://schemas.microsoft.com/office/drawing/2014/main" val="20006"/>
                    </a:ext>
                  </a:extLst>
                </a:gridCol>
                <a:gridCol w="390525">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390525">
                  <a:extLst>
                    <a:ext uri="{9D8B030D-6E8A-4147-A177-3AD203B41FA5}">
                      <a16:colId xmlns:a16="http://schemas.microsoft.com/office/drawing/2014/main" val="20010"/>
                    </a:ext>
                  </a:extLst>
                </a:gridCol>
                <a:gridCol w="388937">
                  <a:extLst>
                    <a:ext uri="{9D8B030D-6E8A-4147-A177-3AD203B41FA5}">
                      <a16:colId xmlns:a16="http://schemas.microsoft.com/office/drawing/2014/main" val="20011"/>
                    </a:ext>
                  </a:extLst>
                </a:gridCol>
                <a:gridCol w="390525">
                  <a:extLst>
                    <a:ext uri="{9D8B030D-6E8A-4147-A177-3AD203B41FA5}">
                      <a16:colId xmlns:a16="http://schemas.microsoft.com/office/drawing/2014/main" val="20012"/>
                    </a:ext>
                  </a:extLst>
                </a:gridCol>
                <a:gridCol w="388938">
                  <a:extLst>
                    <a:ext uri="{9D8B030D-6E8A-4147-A177-3AD203B41FA5}">
                      <a16:colId xmlns:a16="http://schemas.microsoft.com/office/drawing/2014/main" val="20013"/>
                    </a:ext>
                  </a:extLst>
                </a:gridCol>
                <a:gridCol w="390525">
                  <a:extLst>
                    <a:ext uri="{9D8B030D-6E8A-4147-A177-3AD203B41FA5}">
                      <a16:colId xmlns:a16="http://schemas.microsoft.com/office/drawing/2014/main" val="20014"/>
                    </a:ext>
                  </a:extLst>
                </a:gridCol>
                <a:gridCol w="388937">
                  <a:extLst>
                    <a:ext uri="{9D8B030D-6E8A-4147-A177-3AD203B41FA5}">
                      <a16:colId xmlns:a16="http://schemas.microsoft.com/office/drawing/2014/main" val="20015"/>
                    </a:ext>
                  </a:extLst>
                </a:gridCol>
              </a:tblGrid>
              <a:tr h="34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10</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8" name="Oval 40"/>
          <p:cNvSpPr>
            <a:spLocks noChangeArrowheads="1"/>
          </p:cNvSpPr>
          <p:nvPr/>
        </p:nvSpPr>
        <p:spPr bwMode="auto">
          <a:xfrm>
            <a:off x="3749839" y="1748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sz="1600" b="1" kern="0">
                <a:solidFill>
                  <a:sysClr val="windowText" lastClr="000000"/>
                </a:solidFill>
              </a:rPr>
              <a:t>0</a:t>
            </a:r>
          </a:p>
        </p:txBody>
      </p:sp>
      <p:cxnSp>
        <p:nvCxnSpPr>
          <p:cNvPr id="149" name="AutoShape 41"/>
          <p:cNvCxnSpPr>
            <a:cxnSpLocks noChangeShapeType="1"/>
            <a:endCxn id="148" idx="0"/>
          </p:cNvCxnSpPr>
          <p:nvPr/>
        </p:nvCxnSpPr>
        <p:spPr bwMode="auto">
          <a:xfrm rot="5400000">
            <a:off x="3790319" y="1636285"/>
            <a:ext cx="196850" cy="1588"/>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50" name="AutoShape 42"/>
          <p:cNvCxnSpPr>
            <a:cxnSpLocks noChangeShapeType="1"/>
            <a:endCxn id="148" idx="6"/>
          </p:cNvCxnSpPr>
          <p:nvPr/>
        </p:nvCxnSpPr>
        <p:spPr bwMode="auto">
          <a:xfrm rot="5400000">
            <a:off x="3984788" y="1591041"/>
            <a:ext cx="347662" cy="242888"/>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51" name="Oval 43"/>
          <p:cNvSpPr>
            <a:spLocks noChangeArrowheads="1"/>
          </p:cNvSpPr>
          <p:nvPr/>
        </p:nvSpPr>
        <p:spPr bwMode="auto">
          <a:xfrm>
            <a:off x="4527714" y="1748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2</a:t>
            </a:r>
          </a:p>
        </p:txBody>
      </p:sp>
      <p:cxnSp>
        <p:nvCxnSpPr>
          <p:cNvPr id="152" name="AutoShape 44"/>
          <p:cNvCxnSpPr>
            <a:cxnSpLocks noChangeShapeType="1"/>
            <a:endCxn id="151" idx="0"/>
          </p:cNvCxnSpPr>
          <p:nvPr/>
        </p:nvCxnSpPr>
        <p:spPr bwMode="auto">
          <a:xfrm rot="5400000">
            <a:off x="4568988" y="1635492"/>
            <a:ext cx="196850" cy="3175"/>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53" name="AutoShape 45"/>
          <p:cNvCxnSpPr>
            <a:cxnSpLocks noChangeShapeType="1"/>
            <a:endCxn id="151" idx="6"/>
          </p:cNvCxnSpPr>
          <p:nvPr/>
        </p:nvCxnSpPr>
        <p:spPr bwMode="auto">
          <a:xfrm rot="5400000">
            <a:off x="4763457" y="1590248"/>
            <a:ext cx="347662" cy="244475"/>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54" name="Oval 46"/>
          <p:cNvSpPr>
            <a:spLocks noChangeArrowheads="1"/>
          </p:cNvSpPr>
          <p:nvPr/>
        </p:nvSpPr>
        <p:spPr bwMode="auto">
          <a:xfrm>
            <a:off x="5307175" y="1748205"/>
            <a:ext cx="274638"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4</a:t>
            </a:r>
          </a:p>
        </p:txBody>
      </p:sp>
      <p:cxnSp>
        <p:nvCxnSpPr>
          <p:cNvPr id="155" name="AutoShape 47"/>
          <p:cNvCxnSpPr>
            <a:cxnSpLocks noChangeShapeType="1"/>
            <a:endCxn id="154" idx="0"/>
          </p:cNvCxnSpPr>
          <p:nvPr/>
        </p:nvCxnSpPr>
        <p:spPr bwMode="auto">
          <a:xfrm rot="5400000">
            <a:off x="5348451" y="1635492"/>
            <a:ext cx="196850" cy="3175"/>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56" name="AutoShape 48"/>
          <p:cNvCxnSpPr>
            <a:cxnSpLocks noChangeShapeType="1"/>
            <a:endCxn id="154" idx="6"/>
          </p:cNvCxnSpPr>
          <p:nvPr/>
        </p:nvCxnSpPr>
        <p:spPr bwMode="auto">
          <a:xfrm rot="5400000">
            <a:off x="5542920" y="1590248"/>
            <a:ext cx="347662" cy="244475"/>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57" name="Oval 49"/>
          <p:cNvSpPr>
            <a:spLocks noChangeArrowheads="1"/>
          </p:cNvSpPr>
          <p:nvPr/>
        </p:nvSpPr>
        <p:spPr bwMode="auto">
          <a:xfrm>
            <a:off x="6086639" y="1748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6</a:t>
            </a:r>
          </a:p>
        </p:txBody>
      </p:sp>
      <p:cxnSp>
        <p:nvCxnSpPr>
          <p:cNvPr id="158" name="AutoShape 50"/>
          <p:cNvCxnSpPr>
            <a:cxnSpLocks noChangeShapeType="1"/>
            <a:endCxn id="157" idx="0"/>
          </p:cNvCxnSpPr>
          <p:nvPr/>
        </p:nvCxnSpPr>
        <p:spPr bwMode="auto">
          <a:xfrm rot="5400000">
            <a:off x="6127913" y="1635492"/>
            <a:ext cx="196850" cy="3175"/>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59" name="AutoShape 51"/>
          <p:cNvCxnSpPr>
            <a:cxnSpLocks noChangeShapeType="1"/>
            <a:endCxn id="157" idx="6"/>
          </p:cNvCxnSpPr>
          <p:nvPr/>
        </p:nvCxnSpPr>
        <p:spPr bwMode="auto">
          <a:xfrm rot="5400000">
            <a:off x="6322382" y="1590248"/>
            <a:ext cx="347662" cy="244475"/>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60" name="Oval 52"/>
          <p:cNvSpPr>
            <a:spLocks noChangeArrowheads="1"/>
          </p:cNvSpPr>
          <p:nvPr/>
        </p:nvSpPr>
        <p:spPr bwMode="auto">
          <a:xfrm>
            <a:off x="6864514" y="1748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8</a:t>
            </a:r>
          </a:p>
        </p:txBody>
      </p:sp>
      <p:cxnSp>
        <p:nvCxnSpPr>
          <p:cNvPr id="161" name="AutoShape 53"/>
          <p:cNvCxnSpPr>
            <a:cxnSpLocks noChangeShapeType="1"/>
            <a:endCxn id="160" idx="0"/>
          </p:cNvCxnSpPr>
          <p:nvPr/>
        </p:nvCxnSpPr>
        <p:spPr bwMode="auto">
          <a:xfrm rot="5400000">
            <a:off x="6906582" y="1634698"/>
            <a:ext cx="196850" cy="4763"/>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62" name="AutoShape 54"/>
          <p:cNvCxnSpPr>
            <a:cxnSpLocks noChangeShapeType="1"/>
            <a:endCxn id="160" idx="6"/>
          </p:cNvCxnSpPr>
          <p:nvPr/>
        </p:nvCxnSpPr>
        <p:spPr bwMode="auto">
          <a:xfrm rot="5400000">
            <a:off x="7100257" y="1590248"/>
            <a:ext cx="347662" cy="244475"/>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63" name="Oval 55"/>
          <p:cNvSpPr>
            <a:spLocks noChangeArrowheads="1"/>
          </p:cNvSpPr>
          <p:nvPr/>
        </p:nvSpPr>
        <p:spPr bwMode="auto">
          <a:xfrm>
            <a:off x="7643975" y="1748205"/>
            <a:ext cx="274638"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10</a:t>
            </a:r>
          </a:p>
        </p:txBody>
      </p:sp>
      <p:cxnSp>
        <p:nvCxnSpPr>
          <p:cNvPr id="164" name="AutoShape 56"/>
          <p:cNvCxnSpPr>
            <a:cxnSpLocks noChangeShapeType="1"/>
            <a:endCxn id="163" idx="0"/>
          </p:cNvCxnSpPr>
          <p:nvPr/>
        </p:nvCxnSpPr>
        <p:spPr bwMode="auto">
          <a:xfrm rot="5400000">
            <a:off x="7686044" y="1634698"/>
            <a:ext cx="196850" cy="4762"/>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65" name="AutoShape 57"/>
          <p:cNvCxnSpPr>
            <a:cxnSpLocks noChangeShapeType="1"/>
            <a:endCxn id="163" idx="6"/>
          </p:cNvCxnSpPr>
          <p:nvPr/>
        </p:nvCxnSpPr>
        <p:spPr bwMode="auto">
          <a:xfrm rot="5400000">
            <a:off x="7880513" y="1589454"/>
            <a:ext cx="347662" cy="246062"/>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66" name="Oval 58"/>
          <p:cNvSpPr>
            <a:spLocks noChangeArrowheads="1"/>
          </p:cNvSpPr>
          <p:nvPr/>
        </p:nvSpPr>
        <p:spPr bwMode="auto">
          <a:xfrm>
            <a:off x="8423439" y="1748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12</a:t>
            </a:r>
          </a:p>
        </p:txBody>
      </p:sp>
      <p:cxnSp>
        <p:nvCxnSpPr>
          <p:cNvPr id="167" name="AutoShape 59"/>
          <p:cNvCxnSpPr>
            <a:cxnSpLocks noChangeShapeType="1"/>
            <a:endCxn id="166" idx="0"/>
          </p:cNvCxnSpPr>
          <p:nvPr/>
        </p:nvCxnSpPr>
        <p:spPr bwMode="auto">
          <a:xfrm rot="5400000">
            <a:off x="8465507" y="1634698"/>
            <a:ext cx="196850" cy="4763"/>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68" name="AutoShape 60"/>
          <p:cNvCxnSpPr>
            <a:cxnSpLocks noChangeShapeType="1"/>
            <a:endCxn id="166" idx="6"/>
          </p:cNvCxnSpPr>
          <p:nvPr/>
        </p:nvCxnSpPr>
        <p:spPr bwMode="auto">
          <a:xfrm rot="5400000">
            <a:off x="8659976" y="1589454"/>
            <a:ext cx="347662" cy="246063"/>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69" name="Oval 61"/>
          <p:cNvSpPr>
            <a:spLocks noChangeArrowheads="1"/>
          </p:cNvSpPr>
          <p:nvPr/>
        </p:nvSpPr>
        <p:spPr bwMode="auto">
          <a:xfrm>
            <a:off x="9202900" y="1748205"/>
            <a:ext cx="274638"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14</a:t>
            </a:r>
          </a:p>
        </p:txBody>
      </p:sp>
      <p:cxnSp>
        <p:nvCxnSpPr>
          <p:cNvPr id="170" name="AutoShape 62"/>
          <p:cNvCxnSpPr>
            <a:cxnSpLocks noChangeShapeType="1"/>
            <a:endCxn id="169" idx="0"/>
          </p:cNvCxnSpPr>
          <p:nvPr/>
        </p:nvCxnSpPr>
        <p:spPr bwMode="auto">
          <a:xfrm rot="5400000">
            <a:off x="9244969" y="1634698"/>
            <a:ext cx="196850" cy="4762"/>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71" name="AutoShape 63"/>
          <p:cNvCxnSpPr>
            <a:cxnSpLocks noChangeShapeType="1"/>
            <a:endCxn id="169" idx="6"/>
          </p:cNvCxnSpPr>
          <p:nvPr/>
        </p:nvCxnSpPr>
        <p:spPr bwMode="auto">
          <a:xfrm rot="5400000">
            <a:off x="9439438" y="1589454"/>
            <a:ext cx="347662" cy="246062"/>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graphicFrame>
        <p:nvGraphicFramePr>
          <p:cNvPr id="172" name="Group 64"/>
          <p:cNvGraphicFramePr>
            <a:graphicFrameLocks noGrp="1"/>
          </p:cNvGraphicFramePr>
          <p:nvPr/>
        </p:nvGraphicFramePr>
        <p:xfrm>
          <a:off x="3694275" y="2211754"/>
          <a:ext cx="6235700" cy="342900"/>
        </p:xfrm>
        <a:graphic>
          <a:graphicData uri="http://schemas.openxmlformats.org/drawingml/2006/table">
            <a:tbl>
              <a:tblPr/>
              <a:tblGrid>
                <a:gridCol w="390525">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88937">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88938">
                  <a:extLst>
                    <a:ext uri="{9D8B030D-6E8A-4147-A177-3AD203B41FA5}">
                      <a16:colId xmlns:a16="http://schemas.microsoft.com/office/drawing/2014/main" val="20005"/>
                    </a:ext>
                  </a:extLst>
                </a:gridCol>
                <a:gridCol w="390525">
                  <a:extLst>
                    <a:ext uri="{9D8B030D-6E8A-4147-A177-3AD203B41FA5}">
                      <a16:colId xmlns:a16="http://schemas.microsoft.com/office/drawing/2014/main" val="20006"/>
                    </a:ext>
                  </a:extLst>
                </a:gridCol>
                <a:gridCol w="390525">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390525">
                  <a:extLst>
                    <a:ext uri="{9D8B030D-6E8A-4147-A177-3AD203B41FA5}">
                      <a16:colId xmlns:a16="http://schemas.microsoft.com/office/drawing/2014/main" val="20010"/>
                    </a:ext>
                  </a:extLst>
                </a:gridCol>
                <a:gridCol w="388937">
                  <a:extLst>
                    <a:ext uri="{9D8B030D-6E8A-4147-A177-3AD203B41FA5}">
                      <a16:colId xmlns:a16="http://schemas.microsoft.com/office/drawing/2014/main" val="20011"/>
                    </a:ext>
                  </a:extLst>
                </a:gridCol>
                <a:gridCol w="390525">
                  <a:extLst>
                    <a:ext uri="{9D8B030D-6E8A-4147-A177-3AD203B41FA5}">
                      <a16:colId xmlns:a16="http://schemas.microsoft.com/office/drawing/2014/main" val="20012"/>
                    </a:ext>
                  </a:extLst>
                </a:gridCol>
                <a:gridCol w="388938">
                  <a:extLst>
                    <a:ext uri="{9D8B030D-6E8A-4147-A177-3AD203B41FA5}">
                      <a16:colId xmlns:a16="http://schemas.microsoft.com/office/drawing/2014/main" val="20013"/>
                    </a:ext>
                  </a:extLst>
                </a:gridCol>
                <a:gridCol w="390525">
                  <a:extLst>
                    <a:ext uri="{9D8B030D-6E8A-4147-A177-3AD203B41FA5}">
                      <a16:colId xmlns:a16="http://schemas.microsoft.com/office/drawing/2014/main" val="20014"/>
                    </a:ext>
                  </a:extLst>
                </a:gridCol>
                <a:gridCol w="388937">
                  <a:extLst>
                    <a:ext uri="{9D8B030D-6E8A-4147-A177-3AD203B41FA5}">
                      <a16:colId xmlns:a16="http://schemas.microsoft.com/office/drawing/2014/main" val="20015"/>
                    </a:ext>
                  </a:extLst>
                </a:gridCol>
              </a:tblGrid>
              <a:tr h="34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73" name="Oval 101"/>
          <p:cNvSpPr>
            <a:spLocks noChangeArrowheads="1"/>
          </p:cNvSpPr>
          <p:nvPr/>
        </p:nvSpPr>
        <p:spPr bwMode="auto">
          <a:xfrm>
            <a:off x="3749839" y="2764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sz="1600" b="1" kern="0">
                <a:solidFill>
                  <a:sysClr val="windowText" lastClr="000000"/>
                </a:solidFill>
              </a:rPr>
              <a:t>0</a:t>
            </a:r>
          </a:p>
        </p:txBody>
      </p:sp>
      <p:cxnSp>
        <p:nvCxnSpPr>
          <p:cNvPr id="174" name="AutoShape 102"/>
          <p:cNvCxnSpPr>
            <a:cxnSpLocks noChangeShapeType="1"/>
            <a:endCxn id="173" idx="0"/>
          </p:cNvCxnSpPr>
          <p:nvPr/>
        </p:nvCxnSpPr>
        <p:spPr bwMode="auto">
          <a:xfrm rot="5400000">
            <a:off x="3790319" y="2652285"/>
            <a:ext cx="196850" cy="1588"/>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75" name="AutoShape 103"/>
          <p:cNvCxnSpPr>
            <a:cxnSpLocks noChangeShapeType="1"/>
            <a:endCxn id="173" idx="6"/>
          </p:cNvCxnSpPr>
          <p:nvPr/>
        </p:nvCxnSpPr>
        <p:spPr bwMode="auto">
          <a:xfrm rot="5400000">
            <a:off x="4179257" y="2412573"/>
            <a:ext cx="347662" cy="631825"/>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76" name="Oval 104"/>
          <p:cNvSpPr>
            <a:spLocks noChangeArrowheads="1"/>
          </p:cNvSpPr>
          <p:nvPr/>
        </p:nvSpPr>
        <p:spPr bwMode="auto">
          <a:xfrm>
            <a:off x="5307175" y="2764205"/>
            <a:ext cx="274638"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4</a:t>
            </a:r>
          </a:p>
        </p:txBody>
      </p:sp>
      <p:cxnSp>
        <p:nvCxnSpPr>
          <p:cNvPr id="177" name="AutoShape 105"/>
          <p:cNvCxnSpPr>
            <a:cxnSpLocks noChangeShapeType="1"/>
            <a:endCxn id="176" idx="0"/>
          </p:cNvCxnSpPr>
          <p:nvPr/>
        </p:nvCxnSpPr>
        <p:spPr bwMode="auto">
          <a:xfrm rot="5400000">
            <a:off x="5348451" y="2651492"/>
            <a:ext cx="196850" cy="3175"/>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78" name="AutoShape 106"/>
          <p:cNvCxnSpPr>
            <a:cxnSpLocks noChangeShapeType="1"/>
            <a:endCxn id="176" idx="6"/>
          </p:cNvCxnSpPr>
          <p:nvPr/>
        </p:nvCxnSpPr>
        <p:spPr bwMode="auto">
          <a:xfrm rot="5400000">
            <a:off x="5737388" y="2411779"/>
            <a:ext cx="347662" cy="633412"/>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79" name="Oval 107"/>
          <p:cNvSpPr>
            <a:spLocks noChangeArrowheads="1"/>
          </p:cNvSpPr>
          <p:nvPr/>
        </p:nvSpPr>
        <p:spPr bwMode="auto">
          <a:xfrm>
            <a:off x="6864514" y="2764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8</a:t>
            </a:r>
          </a:p>
        </p:txBody>
      </p:sp>
      <p:cxnSp>
        <p:nvCxnSpPr>
          <p:cNvPr id="180" name="AutoShape 108"/>
          <p:cNvCxnSpPr>
            <a:cxnSpLocks noChangeShapeType="1"/>
            <a:endCxn id="179" idx="0"/>
          </p:cNvCxnSpPr>
          <p:nvPr/>
        </p:nvCxnSpPr>
        <p:spPr bwMode="auto">
          <a:xfrm rot="5400000">
            <a:off x="6906582" y="2650698"/>
            <a:ext cx="196850" cy="4763"/>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81" name="AutoShape 109"/>
          <p:cNvCxnSpPr>
            <a:cxnSpLocks noChangeShapeType="1"/>
            <a:endCxn id="179" idx="6"/>
          </p:cNvCxnSpPr>
          <p:nvPr/>
        </p:nvCxnSpPr>
        <p:spPr bwMode="auto">
          <a:xfrm rot="5400000">
            <a:off x="7295519" y="2410985"/>
            <a:ext cx="347662" cy="635000"/>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82" name="Oval 110"/>
          <p:cNvSpPr>
            <a:spLocks noChangeArrowheads="1"/>
          </p:cNvSpPr>
          <p:nvPr/>
        </p:nvSpPr>
        <p:spPr bwMode="auto">
          <a:xfrm>
            <a:off x="8423439" y="2764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12</a:t>
            </a:r>
          </a:p>
        </p:txBody>
      </p:sp>
      <p:cxnSp>
        <p:nvCxnSpPr>
          <p:cNvPr id="183" name="AutoShape 111"/>
          <p:cNvCxnSpPr>
            <a:cxnSpLocks noChangeShapeType="1"/>
            <a:endCxn id="182" idx="0"/>
          </p:cNvCxnSpPr>
          <p:nvPr/>
        </p:nvCxnSpPr>
        <p:spPr bwMode="auto">
          <a:xfrm rot="5400000">
            <a:off x="8465507" y="2650698"/>
            <a:ext cx="196850" cy="4763"/>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84" name="AutoShape 112"/>
          <p:cNvCxnSpPr>
            <a:cxnSpLocks noChangeShapeType="1"/>
            <a:endCxn id="182" idx="6"/>
          </p:cNvCxnSpPr>
          <p:nvPr/>
        </p:nvCxnSpPr>
        <p:spPr bwMode="auto">
          <a:xfrm rot="5400000">
            <a:off x="8854444" y="2410985"/>
            <a:ext cx="347662" cy="635000"/>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graphicFrame>
        <p:nvGraphicFramePr>
          <p:cNvPr id="185" name="Group 113"/>
          <p:cNvGraphicFramePr>
            <a:graphicFrameLocks noGrp="1"/>
          </p:cNvGraphicFramePr>
          <p:nvPr/>
        </p:nvGraphicFramePr>
        <p:xfrm>
          <a:off x="3694275" y="3227754"/>
          <a:ext cx="6235700" cy="342900"/>
        </p:xfrm>
        <a:graphic>
          <a:graphicData uri="http://schemas.openxmlformats.org/drawingml/2006/table">
            <a:tbl>
              <a:tblPr/>
              <a:tblGrid>
                <a:gridCol w="390525">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88937">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88938">
                  <a:extLst>
                    <a:ext uri="{9D8B030D-6E8A-4147-A177-3AD203B41FA5}">
                      <a16:colId xmlns:a16="http://schemas.microsoft.com/office/drawing/2014/main" val="20005"/>
                    </a:ext>
                  </a:extLst>
                </a:gridCol>
                <a:gridCol w="390525">
                  <a:extLst>
                    <a:ext uri="{9D8B030D-6E8A-4147-A177-3AD203B41FA5}">
                      <a16:colId xmlns:a16="http://schemas.microsoft.com/office/drawing/2014/main" val="20006"/>
                    </a:ext>
                  </a:extLst>
                </a:gridCol>
                <a:gridCol w="390525">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390525">
                  <a:extLst>
                    <a:ext uri="{9D8B030D-6E8A-4147-A177-3AD203B41FA5}">
                      <a16:colId xmlns:a16="http://schemas.microsoft.com/office/drawing/2014/main" val="20010"/>
                    </a:ext>
                  </a:extLst>
                </a:gridCol>
                <a:gridCol w="388937">
                  <a:extLst>
                    <a:ext uri="{9D8B030D-6E8A-4147-A177-3AD203B41FA5}">
                      <a16:colId xmlns:a16="http://schemas.microsoft.com/office/drawing/2014/main" val="20011"/>
                    </a:ext>
                  </a:extLst>
                </a:gridCol>
                <a:gridCol w="390525">
                  <a:extLst>
                    <a:ext uri="{9D8B030D-6E8A-4147-A177-3AD203B41FA5}">
                      <a16:colId xmlns:a16="http://schemas.microsoft.com/office/drawing/2014/main" val="20012"/>
                    </a:ext>
                  </a:extLst>
                </a:gridCol>
                <a:gridCol w="388938">
                  <a:extLst>
                    <a:ext uri="{9D8B030D-6E8A-4147-A177-3AD203B41FA5}">
                      <a16:colId xmlns:a16="http://schemas.microsoft.com/office/drawing/2014/main" val="20013"/>
                    </a:ext>
                  </a:extLst>
                </a:gridCol>
                <a:gridCol w="390525">
                  <a:extLst>
                    <a:ext uri="{9D8B030D-6E8A-4147-A177-3AD203B41FA5}">
                      <a16:colId xmlns:a16="http://schemas.microsoft.com/office/drawing/2014/main" val="20014"/>
                    </a:ext>
                  </a:extLst>
                </a:gridCol>
                <a:gridCol w="388937">
                  <a:extLst>
                    <a:ext uri="{9D8B030D-6E8A-4147-A177-3AD203B41FA5}">
                      <a16:colId xmlns:a16="http://schemas.microsoft.com/office/drawing/2014/main" val="20015"/>
                    </a:ext>
                  </a:extLst>
                </a:gridCol>
              </a:tblGrid>
              <a:tr h="34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18</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dirty="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86" name="Oval 150"/>
          <p:cNvSpPr>
            <a:spLocks noChangeArrowheads="1"/>
          </p:cNvSpPr>
          <p:nvPr/>
        </p:nvSpPr>
        <p:spPr bwMode="auto">
          <a:xfrm>
            <a:off x="3749839" y="3780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sz="1600" b="1" kern="0" dirty="0">
                <a:solidFill>
                  <a:sysClr val="windowText" lastClr="000000"/>
                </a:solidFill>
              </a:rPr>
              <a:t>0</a:t>
            </a:r>
          </a:p>
        </p:txBody>
      </p:sp>
      <p:cxnSp>
        <p:nvCxnSpPr>
          <p:cNvPr id="187" name="AutoShape 151"/>
          <p:cNvCxnSpPr>
            <a:cxnSpLocks noChangeShapeType="1"/>
            <a:endCxn id="186" idx="0"/>
          </p:cNvCxnSpPr>
          <p:nvPr/>
        </p:nvCxnSpPr>
        <p:spPr bwMode="auto">
          <a:xfrm rot="5400000">
            <a:off x="3790319" y="3668285"/>
            <a:ext cx="196850" cy="1588"/>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88" name="AutoShape 152"/>
          <p:cNvCxnSpPr>
            <a:cxnSpLocks noChangeShapeType="1"/>
            <a:endCxn id="186" idx="6"/>
          </p:cNvCxnSpPr>
          <p:nvPr/>
        </p:nvCxnSpPr>
        <p:spPr bwMode="auto">
          <a:xfrm rot="5400000">
            <a:off x="4568988" y="3038841"/>
            <a:ext cx="347662" cy="1411288"/>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89" name="Oval 153"/>
          <p:cNvSpPr>
            <a:spLocks noChangeArrowheads="1"/>
          </p:cNvSpPr>
          <p:nvPr/>
        </p:nvSpPr>
        <p:spPr bwMode="auto">
          <a:xfrm>
            <a:off x="6864514" y="3780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8</a:t>
            </a:r>
          </a:p>
        </p:txBody>
      </p:sp>
      <p:cxnSp>
        <p:nvCxnSpPr>
          <p:cNvPr id="190" name="AutoShape 154"/>
          <p:cNvCxnSpPr>
            <a:cxnSpLocks noChangeShapeType="1"/>
            <a:endCxn id="189" idx="0"/>
          </p:cNvCxnSpPr>
          <p:nvPr/>
        </p:nvCxnSpPr>
        <p:spPr bwMode="auto">
          <a:xfrm rot="5400000">
            <a:off x="6906582" y="3666698"/>
            <a:ext cx="196850" cy="4763"/>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91" name="AutoShape 155"/>
          <p:cNvCxnSpPr>
            <a:cxnSpLocks noChangeShapeType="1"/>
            <a:endCxn id="189" idx="6"/>
          </p:cNvCxnSpPr>
          <p:nvPr/>
        </p:nvCxnSpPr>
        <p:spPr bwMode="auto">
          <a:xfrm rot="5400000">
            <a:off x="7685251" y="3037254"/>
            <a:ext cx="347662" cy="1414463"/>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graphicFrame>
        <p:nvGraphicFramePr>
          <p:cNvPr id="192" name="Group 156"/>
          <p:cNvGraphicFramePr>
            <a:graphicFrameLocks noGrp="1"/>
          </p:cNvGraphicFramePr>
          <p:nvPr/>
        </p:nvGraphicFramePr>
        <p:xfrm>
          <a:off x="3694275" y="4243754"/>
          <a:ext cx="6235700" cy="342900"/>
        </p:xfrm>
        <a:graphic>
          <a:graphicData uri="http://schemas.openxmlformats.org/drawingml/2006/table">
            <a:tbl>
              <a:tblPr/>
              <a:tblGrid>
                <a:gridCol w="390525">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88937">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88938">
                  <a:extLst>
                    <a:ext uri="{9D8B030D-6E8A-4147-A177-3AD203B41FA5}">
                      <a16:colId xmlns:a16="http://schemas.microsoft.com/office/drawing/2014/main" val="20005"/>
                    </a:ext>
                  </a:extLst>
                </a:gridCol>
                <a:gridCol w="390525">
                  <a:extLst>
                    <a:ext uri="{9D8B030D-6E8A-4147-A177-3AD203B41FA5}">
                      <a16:colId xmlns:a16="http://schemas.microsoft.com/office/drawing/2014/main" val="20006"/>
                    </a:ext>
                  </a:extLst>
                </a:gridCol>
                <a:gridCol w="390525">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390525">
                  <a:extLst>
                    <a:ext uri="{9D8B030D-6E8A-4147-A177-3AD203B41FA5}">
                      <a16:colId xmlns:a16="http://schemas.microsoft.com/office/drawing/2014/main" val="20010"/>
                    </a:ext>
                  </a:extLst>
                </a:gridCol>
                <a:gridCol w="388937">
                  <a:extLst>
                    <a:ext uri="{9D8B030D-6E8A-4147-A177-3AD203B41FA5}">
                      <a16:colId xmlns:a16="http://schemas.microsoft.com/office/drawing/2014/main" val="20011"/>
                    </a:ext>
                  </a:extLst>
                </a:gridCol>
                <a:gridCol w="390525">
                  <a:extLst>
                    <a:ext uri="{9D8B030D-6E8A-4147-A177-3AD203B41FA5}">
                      <a16:colId xmlns:a16="http://schemas.microsoft.com/office/drawing/2014/main" val="20012"/>
                    </a:ext>
                  </a:extLst>
                </a:gridCol>
                <a:gridCol w="388938">
                  <a:extLst>
                    <a:ext uri="{9D8B030D-6E8A-4147-A177-3AD203B41FA5}">
                      <a16:colId xmlns:a16="http://schemas.microsoft.com/office/drawing/2014/main" val="20013"/>
                    </a:ext>
                  </a:extLst>
                </a:gridCol>
                <a:gridCol w="390525">
                  <a:extLst>
                    <a:ext uri="{9D8B030D-6E8A-4147-A177-3AD203B41FA5}">
                      <a16:colId xmlns:a16="http://schemas.microsoft.com/office/drawing/2014/main" val="20014"/>
                    </a:ext>
                  </a:extLst>
                </a:gridCol>
                <a:gridCol w="388937">
                  <a:extLst>
                    <a:ext uri="{9D8B030D-6E8A-4147-A177-3AD203B41FA5}">
                      <a16:colId xmlns:a16="http://schemas.microsoft.com/office/drawing/2014/main" val="20015"/>
                    </a:ext>
                  </a:extLst>
                </a:gridCol>
              </a:tblGrid>
              <a:tr h="34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24</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dirty="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93" name="Oval 193"/>
          <p:cNvSpPr>
            <a:spLocks noChangeArrowheads="1"/>
          </p:cNvSpPr>
          <p:nvPr/>
        </p:nvSpPr>
        <p:spPr bwMode="auto">
          <a:xfrm>
            <a:off x="3749839" y="4796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sz="1600" b="1" kern="0">
                <a:solidFill>
                  <a:sysClr val="windowText" lastClr="000000"/>
                </a:solidFill>
              </a:rPr>
              <a:t>0</a:t>
            </a:r>
          </a:p>
        </p:txBody>
      </p:sp>
      <p:cxnSp>
        <p:nvCxnSpPr>
          <p:cNvPr id="194" name="AutoShape 194"/>
          <p:cNvCxnSpPr>
            <a:cxnSpLocks noChangeShapeType="1"/>
            <a:endCxn id="193" idx="0"/>
          </p:cNvCxnSpPr>
          <p:nvPr/>
        </p:nvCxnSpPr>
        <p:spPr bwMode="auto">
          <a:xfrm rot="5400000">
            <a:off x="3790319" y="4684285"/>
            <a:ext cx="196850" cy="1588"/>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95" name="AutoShape 195"/>
          <p:cNvCxnSpPr>
            <a:cxnSpLocks noChangeShapeType="1"/>
            <a:endCxn id="193" idx="6"/>
          </p:cNvCxnSpPr>
          <p:nvPr/>
        </p:nvCxnSpPr>
        <p:spPr bwMode="auto">
          <a:xfrm rot="5400000">
            <a:off x="5348451" y="3275379"/>
            <a:ext cx="347662" cy="2970213"/>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96" name="AutoShape 196"/>
          <p:cNvCxnSpPr>
            <a:cxnSpLocks noChangeShapeType="1"/>
            <a:stCxn id="148" idx="4"/>
          </p:cNvCxnSpPr>
          <p:nvPr/>
        </p:nvCxnSpPr>
        <p:spPr bwMode="auto">
          <a:xfrm rot="16200000" flipH="1">
            <a:off x="3800638" y="2122854"/>
            <a:ext cx="176213" cy="1588"/>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97" name="AutoShape 197"/>
          <p:cNvCxnSpPr>
            <a:cxnSpLocks noChangeShapeType="1"/>
            <a:stCxn id="151" idx="4"/>
          </p:cNvCxnSpPr>
          <p:nvPr/>
        </p:nvCxnSpPr>
        <p:spPr bwMode="auto">
          <a:xfrm rot="16200000" flipH="1">
            <a:off x="4579307" y="2122061"/>
            <a:ext cx="176213" cy="3175"/>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98" name="AutoShape 198"/>
          <p:cNvCxnSpPr>
            <a:cxnSpLocks noChangeShapeType="1"/>
            <a:stCxn id="154" idx="4"/>
          </p:cNvCxnSpPr>
          <p:nvPr/>
        </p:nvCxnSpPr>
        <p:spPr bwMode="auto">
          <a:xfrm rot="16200000" flipH="1">
            <a:off x="5358770" y="2122061"/>
            <a:ext cx="176213" cy="3175"/>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99" name="AutoShape 199"/>
          <p:cNvCxnSpPr>
            <a:cxnSpLocks noChangeShapeType="1"/>
            <a:stCxn id="157" idx="4"/>
          </p:cNvCxnSpPr>
          <p:nvPr/>
        </p:nvCxnSpPr>
        <p:spPr bwMode="auto">
          <a:xfrm rot="16200000" flipH="1">
            <a:off x="6138232" y="2122061"/>
            <a:ext cx="176213" cy="3175"/>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200" name="AutoShape 200"/>
          <p:cNvCxnSpPr>
            <a:cxnSpLocks noChangeShapeType="1"/>
            <a:stCxn id="160" idx="4"/>
          </p:cNvCxnSpPr>
          <p:nvPr/>
        </p:nvCxnSpPr>
        <p:spPr bwMode="auto">
          <a:xfrm rot="16200000" flipH="1">
            <a:off x="6916901" y="2121267"/>
            <a:ext cx="176213" cy="4763"/>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201" name="AutoShape 201"/>
          <p:cNvCxnSpPr>
            <a:cxnSpLocks noChangeShapeType="1"/>
            <a:stCxn id="163" idx="4"/>
          </p:cNvCxnSpPr>
          <p:nvPr/>
        </p:nvCxnSpPr>
        <p:spPr bwMode="auto">
          <a:xfrm rot="16200000" flipH="1">
            <a:off x="7696363" y="2121267"/>
            <a:ext cx="176213" cy="4762"/>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202" name="AutoShape 202"/>
          <p:cNvCxnSpPr>
            <a:cxnSpLocks noChangeShapeType="1"/>
            <a:stCxn id="166" idx="4"/>
          </p:cNvCxnSpPr>
          <p:nvPr/>
        </p:nvCxnSpPr>
        <p:spPr bwMode="auto">
          <a:xfrm rot="16200000" flipH="1">
            <a:off x="8475826" y="2121267"/>
            <a:ext cx="176213" cy="4763"/>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203" name="AutoShape 203"/>
          <p:cNvCxnSpPr>
            <a:cxnSpLocks noChangeShapeType="1"/>
            <a:stCxn id="169" idx="4"/>
          </p:cNvCxnSpPr>
          <p:nvPr/>
        </p:nvCxnSpPr>
        <p:spPr bwMode="auto">
          <a:xfrm rot="16200000" flipH="1">
            <a:off x="9255288" y="2121267"/>
            <a:ext cx="176213" cy="4762"/>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204" name="AutoShape 204"/>
          <p:cNvCxnSpPr>
            <a:cxnSpLocks noChangeShapeType="1"/>
            <a:stCxn id="173" idx="4"/>
          </p:cNvCxnSpPr>
          <p:nvPr/>
        </p:nvCxnSpPr>
        <p:spPr bwMode="auto">
          <a:xfrm rot="16200000" flipH="1">
            <a:off x="3800638" y="3138854"/>
            <a:ext cx="176213" cy="1588"/>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205" name="AutoShape 205"/>
          <p:cNvCxnSpPr>
            <a:cxnSpLocks noChangeShapeType="1"/>
            <a:stCxn id="176" idx="4"/>
          </p:cNvCxnSpPr>
          <p:nvPr/>
        </p:nvCxnSpPr>
        <p:spPr bwMode="auto">
          <a:xfrm rot="16200000" flipH="1">
            <a:off x="5358770" y="3138061"/>
            <a:ext cx="176213" cy="3175"/>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206" name="AutoShape 206"/>
          <p:cNvCxnSpPr>
            <a:cxnSpLocks noChangeShapeType="1"/>
            <a:stCxn id="179" idx="4"/>
          </p:cNvCxnSpPr>
          <p:nvPr/>
        </p:nvCxnSpPr>
        <p:spPr bwMode="auto">
          <a:xfrm rot="16200000" flipH="1">
            <a:off x="6916901" y="3137267"/>
            <a:ext cx="176213" cy="4763"/>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207" name="AutoShape 207"/>
          <p:cNvCxnSpPr>
            <a:cxnSpLocks noChangeShapeType="1"/>
            <a:stCxn id="182" idx="4"/>
          </p:cNvCxnSpPr>
          <p:nvPr/>
        </p:nvCxnSpPr>
        <p:spPr bwMode="auto">
          <a:xfrm rot="16200000" flipH="1">
            <a:off x="8475826" y="3137267"/>
            <a:ext cx="176213" cy="4763"/>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208" name="AutoShape 208"/>
          <p:cNvCxnSpPr>
            <a:cxnSpLocks noChangeShapeType="1"/>
            <a:stCxn id="186" idx="4"/>
          </p:cNvCxnSpPr>
          <p:nvPr/>
        </p:nvCxnSpPr>
        <p:spPr bwMode="auto">
          <a:xfrm rot="16200000" flipH="1">
            <a:off x="3800638" y="4154854"/>
            <a:ext cx="176213" cy="1588"/>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209" name="AutoShape 209"/>
          <p:cNvCxnSpPr>
            <a:cxnSpLocks noChangeShapeType="1"/>
            <a:stCxn id="189" idx="4"/>
          </p:cNvCxnSpPr>
          <p:nvPr/>
        </p:nvCxnSpPr>
        <p:spPr bwMode="auto">
          <a:xfrm rot="16200000" flipH="1">
            <a:off x="6916901" y="4153267"/>
            <a:ext cx="176213" cy="4763"/>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graphicFrame>
        <p:nvGraphicFramePr>
          <p:cNvPr id="210" name="Group 210"/>
          <p:cNvGraphicFramePr>
            <a:graphicFrameLocks noGrp="1"/>
          </p:cNvGraphicFramePr>
          <p:nvPr/>
        </p:nvGraphicFramePr>
        <p:xfrm>
          <a:off x="3694275" y="5247054"/>
          <a:ext cx="6235700" cy="342900"/>
        </p:xfrm>
        <a:graphic>
          <a:graphicData uri="http://schemas.openxmlformats.org/drawingml/2006/table">
            <a:tbl>
              <a:tblPr/>
              <a:tblGrid>
                <a:gridCol w="390525">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88937">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88938">
                  <a:extLst>
                    <a:ext uri="{9D8B030D-6E8A-4147-A177-3AD203B41FA5}">
                      <a16:colId xmlns:a16="http://schemas.microsoft.com/office/drawing/2014/main" val="20005"/>
                    </a:ext>
                  </a:extLst>
                </a:gridCol>
                <a:gridCol w="390525">
                  <a:extLst>
                    <a:ext uri="{9D8B030D-6E8A-4147-A177-3AD203B41FA5}">
                      <a16:colId xmlns:a16="http://schemas.microsoft.com/office/drawing/2014/main" val="20006"/>
                    </a:ext>
                  </a:extLst>
                </a:gridCol>
                <a:gridCol w="390525">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390525">
                  <a:extLst>
                    <a:ext uri="{9D8B030D-6E8A-4147-A177-3AD203B41FA5}">
                      <a16:colId xmlns:a16="http://schemas.microsoft.com/office/drawing/2014/main" val="20010"/>
                    </a:ext>
                  </a:extLst>
                </a:gridCol>
                <a:gridCol w="388937">
                  <a:extLst>
                    <a:ext uri="{9D8B030D-6E8A-4147-A177-3AD203B41FA5}">
                      <a16:colId xmlns:a16="http://schemas.microsoft.com/office/drawing/2014/main" val="20011"/>
                    </a:ext>
                  </a:extLst>
                </a:gridCol>
                <a:gridCol w="390525">
                  <a:extLst>
                    <a:ext uri="{9D8B030D-6E8A-4147-A177-3AD203B41FA5}">
                      <a16:colId xmlns:a16="http://schemas.microsoft.com/office/drawing/2014/main" val="20012"/>
                    </a:ext>
                  </a:extLst>
                </a:gridCol>
                <a:gridCol w="388938">
                  <a:extLst>
                    <a:ext uri="{9D8B030D-6E8A-4147-A177-3AD203B41FA5}">
                      <a16:colId xmlns:a16="http://schemas.microsoft.com/office/drawing/2014/main" val="20013"/>
                    </a:ext>
                  </a:extLst>
                </a:gridCol>
                <a:gridCol w="390525">
                  <a:extLst>
                    <a:ext uri="{9D8B030D-6E8A-4147-A177-3AD203B41FA5}">
                      <a16:colId xmlns:a16="http://schemas.microsoft.com/office/drawing/2014/main" val="20014"/>
                    </a:ext>
                  </a:extLst>
                </a:gridCol>
                <a:gridCol w="388937">
                  <a:extLst>
                    <a:ext uri="{9D8B030D-6E8A-4147-A177-3AD203B41FA5}">
                      <a16:colId xmlns:a16="http://schemas.microsoft.com/office/drawing/2014/main" val="20015"/>
                    </a:ext>
                  </a:extLst>
                </a:gridCol>
              </a:tblGrid>
              <a:tr h="34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dirty="0">
                          <a:ln>
                            <a:noFill/>
                          </a:ln>
                          <a:solidFill>
                            <a:schemeClr val="tx1"/>
                          </a:solidFill>
                          <a:effectLst/>
                          <a:latin typeface="Arial" charset="0"/>
                        </a:rPr>
                        <a:t>41</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dirty="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211" name="AutoShape 246"/>
          <p:cNvCxnSpPr>
            <a:cxnSpLocks noChangeShapeType="1"/>
            <a:stCxn id="193" idx="4"/>
          </p:cNvCxnSpPr>
          <p:nvPr/>
        </p:nvCxnSpPr>
        <p:spPr bwMode="auto">
          <a:xfrm rot="16200000" flipH="1">
            <a:off x="3806988" y="5164504"/>
            <a:ext cx="163513" cy="1588"/>
          </a:xfrm>
          <a:prstGeom prst="curvedConnector3">
            <a:avLst>
              <a:gd name="adj1" fmla="val 45630"/>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82" name="Rectangle 81"/>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2" name="Rectangle 1"/>
          <p:cNvSpPr/>
          <p:nvPr/>
        </p:nvSpPr>
        <p:spPr>
          <a:xfrm>
            <a:off x="1390813" y="6086902"/>
            <a:ext cx="9742243" cy="400110"/>
          </a:xfrm>
          <a:prstGeom prst="rect">
            <a:avLst/>
          </a:prstGeom>
          <a:solidFill>
            <a:schemeClr val="hlink"/>
          </a:solidFill>
          <a:ln w="28575" algn="ctr">
            <a:solidFill>
              <a:schemeClr val="tx1"/>
            </a:solidFill>
            <a:miter lim="800000"/>
            <a:headEnd/>
            <a:tailEnd/>
          </a:ln>
        </p:spPr>
        <p:txBody>
          <a:bodyPr wrap="square">
            <a:spAutoFit/>
          </a:bodyPr>
          <a:lstStyle/>
          <a:p>
            <a:pPr algn="ctr"/>
            <a:r>
              <a:rPr lang="en-US" sz="2000" b="1" dirty="0">
                <a:solidFill>
                  <a:schemeClr val="bg1"/>
                </a:solidFill>
                <a:latin typeface="Arial" charset="0"/>
              </a:rPr>
              <a:t>Note: in stage s, only threads divisible to 2^s get to do work. Stride: 2^(s-1)</a:t>
            </a:r>
          </a:p>
        </p:txBody>
      </p:sp>
    </p:spTree>
    <p:extLst>
      <p:ext uri="{BB962C8B-B14F-4D97-AF65-F5344CB8AC3E}">
        <p14:creationId xmlns:p14="http://schemas.microsoft.com/office/powerpoint/2010/main" val="16812008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eaLnBrk="1" hangingPunct="1">
              <a:defRPr/>
            </a:pPr>
            <a:r>
              <a:rPr lang="en-US" sz="3200" dirty="0"/>
              <a:t>Reduction #1: Interleaved Addressing</a:t>
            </a:r>
          </a:p>
        </p:txBody>
      </p:sp>
      <p:sp>
        <p:nvSpPr>
          <p:cNvPr id="112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ED1684CC-4228-4DEE-91A6-9783592DD986}" type="slidenum">
              <a:rPr lang="en-US" smtClean="0">
                <a:solidFill>
                  <a:schemeClr val="tx2"/>
                </a:solidFill>
              </a:rPr>
              <a:pPr algn="r" eaLnBrk="1" hangingPunct="1"/>
              <a:t>48</a:t>
            </a:fld>
            <a:endParaRPr lang="en-US" dirty="0">
              <a:solidFill>
                <a:schemeClr val="tx2"/>
              </a:solidFill>
            </a:endParaRPr>
          </a:p>
        </p:txBody>
      </p:sp>
      <p:sp>
        <p:nvSpPr>
          <p:cNvPr id="2" name="Rectangle 1"/>
          <p:cNvSpPr/>
          <p:nvPr/>
        </p:nvSpPr>
        <p:spPr>
          <a:xfrm>
            <a:off x="1214967" y="997090"/>
            <a:ext cx="8534400" cy="5632311"/>
          </a:xfrm>
          <a:prstGeom prst="rect">
            <a:avLst/>
          </a:prstGeom>
          <a:solidFill>
            <a:schemeClr val="bg1">
              <a:lumMod val="85000"/>
            </a:schemeClr>
          </a:solidFill>
        </p:spPr>
        <p:txBody>
          <a:bodyPr wrap="square">
            <a:spAutoFit/>
          </a:bodyPr>
          <a:lstStyle/>
          <a:p>
            <a:r>
              <a:rPr lang="en-US" dirty="0">
                <a:solidFill>
                  <a:srgbClr val="FF00FF"/>
                </a:solidFill>
                <a:latin typeface="Consolas" pitchFamily="49" charset="0"/>
                <a:cs typeface="Consolas" pitchFamily="49" charset="0"/>
              </a:rPr>
              <a:t>__global__</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void</a:t>
            </a:r>
            <a:r>
              <a:rPr lang="en-US" dirty="0">
                <a:solidFill>
                  <a:prstClr val="black"/>
                </a:solidFill>
                <a:latin typeface="Consolas" pitchFamily="49" charset="0"/>
                <a:cs typeface="Consolas" pitchFamily="49" charset="0"/>
              </a:rPr>
              <a:t> reduce1(</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g_idata</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g_odata</a:t>
            </a:r>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extern</a:t>
            </a:r>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__shared__</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008000"/>
                </a:solidFill>
                <a:latin typeface="Consolas" pitchFamily="49" charset="0"/>
                <a:cs typeface="Consolas" pitchFamily="49" charset="0"/>
              </a:rPr>
              <a:t>// each thread loads one element from global to shared </a:t>
            </a:r>
            <a:r>
              <a:rPr lang="en-US" dirty="0" err="1">
                <a:solidFill>
                  <a:srgbClr val="008000"/>
                </a:solidFill>
                <a:latin typeface="Consolas" pitchFamily="49" charset="0"/>
                <a:cs typeface="Consolas" pitchFamily="49" charset="0"/>
              </a:rPr>
              <a:t>mem</a:t>
            </a:r>
            <a:endParaRPr lang="en-US" dirty="0">
              <a:solidFill>
                <a:srgbClr val="008000"/>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 = </a:t>
            </a:r>
            <a:r>
              <a:rPr lang="en-US" dirty="0" err="1">
                <a:solidFill>
                  <a:srgbClr val="FF00FF"/>
                </a:solidFill>
                <a:latin typeface="Consolas" pitchFamily="49" charset="0"/>
                <a:cs typeface="Consolas" pitchFamily="49" charset="0"/>
              </a:rPr>
              <a:t>blockIdx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g_idata</a:t>
            </a:r>
            <a:r>
              <a:rPr lang="en-US" dirty="0">
                <a:solidFill>
                  <a:prstClr val="black"/>
                </a:solidFill>
                <a:latin typeface="Consolas" pitchFamily="49" charset="0"/>
                <a:cs typeface="Consolas" pitchFamily="49" charset="0"/>
              </a:rPr>
              <a:t>[i];</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008000"/>
                </a:solidFill>
                <a:latin typeface="Consolas" pitchFamily="49" charset="0"/>
                <a:cs typeface="Consolas" pitchFamily="49" charset="0"/>
              </a:rPr>
              <a:t>// do reduction in shared </a:t>
            </a:r>
            <a:r>
              <a:rPr lang="en-US" dirty="0" err="1">
                <a:solidFill>
                  <a:srgbClr val="008000"/>
                </a:solidFill>
                <a:latin typeface="Consolas" pitchFamily="49" charset="0"/>
                <a:cs typeface="Consolas" pitchFamily="49" charset="0"/>
              </a:rPr>
              <a:t>mem</a:t>
            </a:r>
            <a:endParaRPr lang="en-US" dirty="0">
              <a:solidFill>
                <a:srgbClr val="008000"/>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for</a:t>
            </a:r>
            <a:r>
              <a:rPr lang="en-US" dirty="0">
                <a:solidFill>
                  <a:prstClr val="black"/>
                </a:solidFill>
                <a:latin typeface="Consolas" pitchFamily="49" charset="0"/>
                <a:cs typeface="Consolas" pitchFamily="49" charset="0"/>
              </a:rPr>
              <a:t>(</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s=1; s &lt; </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 s *= 2) {</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(2*s) == 0)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s];</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008000"/>
                </a:solidFill>
                <a:latin typeface="Consolas" pitchFamily="49" charset="0"/>
                <a:cs typeface="Consolas" pitchFamily="49" charset="0"/>
              </a:rPr>
              <a:t>// write result for this block to global memory</a:t>
            </a:r>
          </a:p>
          <a:p>
            <a:r>
              <a:rPr lang="sv-SE" dirty="0">
                <a:solidFill>
                  <a:prstClr val="black"/>
                </a:solidFill>
                <a:latin typeface="Consolas" pitchFamily="49" charset="0"/>
                <a:cs typeface="Consolas" pitchFamily="49" charset="0"/>
              </a:rPr>
              <a:t>    </a:t>
            </a:r>
            <a:r>
              <a:rPr lang="sv-SE" dirty="0">
                <a:solidFill>
                  <a:srgbClr val="0000FF"/>
                </a:solidFill>
                <a:latin typeface="Consolas" pitchFamily="49" charset="0"/>
                <a:cs typeface="Consolas" pitchFamily="49" charset="0"/>
              </a:rPr>
              <a:t>if</a:t>
            </a:r>
            <a:r>
              <a:rPr lang="sv-SE" dirty="0">
                <a:solidFill>
                  <a:prstClr val="black"/>
                </a:solidFill>
                <a:latin typeface="Consolas" pitchFamily="49" charset="0"/>
                <a:cs typeface="Consolas" pitchFamily="49" charset="0"/>
              </a:rPr>
              <a:t> (tid == 0) g_odata[</a:t>
            </a:r>
            <a:r>
              <a:rPr lang="sv-SE" dirty="0">
                <a:solidFill>
                  <a:srgbClr val="FF00FF"/>
                </a:solidFill>
                <a:latin typeface="Consolas" pitchFamily="49" charset="0"/>
                <a:cs typeface="Consolas" pitchFamily="49" charset="0"/>
              </a:rPr>
              <a:t>blockIdx</a:t>
            </a:r>
            <a:r>
              <a:rPr lang="sv-SE" dirty="0">
                <a:solidFill>
                  <a:prstClr val="black"/>
                </a:solidFill>
                <a:latin typeface="Consolas" pitchFamily="49" charset="0"/>
                <a:cs typeface="Consolas" pitchFamily="49" charset="0"/>
              </a:rPr>
              <a:t>.x] = sdata[0];</a:t>
            </a:r>
          </a:p>
          <a:p>
            <a:r>
              <a:rPr lang="en-US" dirty="0">
                <a:solidFill>
                  <a:prstClr val="black"/>
                </a:solidFill>
                <a:latin typeface="Consolas" pitchFamily="49" charset="0"/>
                <a:cs typeface="Consolas" pitchFamily="49" charset="0"/>
              </a:rPr>
              <a:t>}</a:t>
            </a:r>
          </a:p>
        </p:txBody>
      </p:sp>
      <p:sp>
        <p:nvSpPr>
          <p:cNvPr id="3" name="Rectangle 2"/>
          <p:cNvSpPr/>
          <p:nvPr/>
        </p:nvSpPr>
        <p:spPr>
          <a:xfrm>
            <a:off x="1214967" y="3429000"/>
            <a:ext cx="8534400" cy="2057400"/>
          </a:xfrm>
          <a:prstGeom prst="rect">
            <a:avLst/>
          </a:prstGeom>
          <a:solidFill>
            <a:srgbClr val="C00000">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750761" y="4503695"/>
            <a:ext cx="2939339" cy="923330"/>
          </a:xfrm>
          <a:prstGeom prst="rect">
            <a:avLst/>
          </a:prstGeom>
          <a:ln>
            <a:solidFill>
              <a:srgbClr val="0070C0"/>
            </a:solidFill>
          </a:ln>
        </p:spPr>
        <p:txBody>
          <a:bodyPr wrap="square">
            <a:spAutoFit/>
          </a:bodyPr>
          <a:lstStyle/>
          <a:p>
            <a:pPr algn="just"/>
            <a:r>
              <a:rPr lang="en-US" b="1" dirty="0">
                <a:latin typeface="Corbel" pitchFamily="34" charset="0"/>
              </a:rPr>
              <a:t>Problem: highly divergent </a:t>
            </a:r>
          </a:p>
          <a:p>
            <a:pPr algn="just"/>
            <a:r>
              <a:rPr lang="en-US" b="1" dirty="0">
                <a:latin typeface="Corbel" pitchFamily="34" charset="0"/>
              </a:rPr>
              <a:t>warps are inefficient, and % </a:t>
            </a:r>
          </a:p>
          <a:p>
            <a:pPr algn="just"/>
            <a:r>
              <a:rPr lang="en-US" b="1" dirty="0">
                <a:latin typeface="Corbel" pitchFamily="34" charset="0"/>
              </a:rPr>
              <a:t>operator is very slow</a:t>
            </a:r>
          </a:p>
        </p:txBody>
      </p:sp>
      <p:sp>
        <p:nvSpPr>
          <p:cNvPr id="7" name="Rectangle 6"/>
          <p:cNvSpPr/>
          <p:nvPr/>
        </p:nvSpPr>
        <p:spPr>
          <a:xfrm>
            <a:off x="-33867" y="6629401"/>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5" name="Rectangle 4"/>
          <p:cNvSpPr/>
          <p:nvPr/>
        </p:nvSpPr>
        <p:spPr>
          <a:xfrm>
            <a:off x="10331396" y="2591771"/>
            <a:ext cx="1819794" cy="646331"/>
          </a:xfrm>
          <a:prstGeom prst="rect">
            <a:avLst/>
          </a:prstGeom>
        </p:spPr>
        <p:txBody>
          <a:bodyPr wrap="none">
            <a:spAutoFit/>
          </a:bodyPr>
          <a:lstStyle/>
          <a:p>
            <a:r>
              <a:rPr lang="en-US" dirty="0">
                <a:solidFill>
                  <a:srgbClr val="C00000"/>
                </a:solidFill>
              </a:rPr>
              <a:t>Why do we need </a:t>
            </a:r>
          </a:p>
          <a:p>
            <a:r>
              <a:rPr lang="en-US" dirty="0">
                <a:solidFill>
                  <a:srgbClr val="C00000"/>
                </a:solidFill>
              </a:rPr>
              <a:t>to sync threads?</a:t>
            </a:r>
          </a:p>
        </p:txBody>
      </p:sp>
      <p:sp>
        <p:nvSpPr>
          <p:cNvPr id="6" name="Rectangle 5"/>
          <p:cNvSpPr/>
          <p:nvPr/>
        </p:nvSpPr>
        <p:spPr>
          <a:xfrm>
            <a:off x="9931402" y="3985282"/>
            <a:ext cx="2152057" cy="646331"/>
          </a:xfrm>
          <a:prstGeom prst="rect">
            <a:avLst/>
          </a:prstGeom>
        </p:spPr>
        <p:txBody>
          <a:bodyPr wrap="square">
            <a:spAutoFit/>
          </a:bodyPr>
          <a:lstStyle/>
          <a:p>
            <a:r>
              <a:rPr lang="en-US" sz="900" dirty="0"/>
              <a:t>First, threads w/ ID multiple of 2 do work</a:t>
            </a:r>
          </a:p>
          <a:p>
            <a:pPr lvl="0">
              <a:defRPr/>
            </a:pPr>
            <a:r>
              <a:rPr lang="en-US" sz="900" dirty="0"/>
              <a:t>Next, threads w/ ID multiple of 4 do work</a:t>
            </a:r>
          </a:p>
          <a:p>
            <a:pPr lvl="0">
              <a:defRPr/>
            </a:pPr>
            <a:r>
              <a:rPr lang="en-US" sz="900" dirty="0"/>
              <a:t>Next, threads w/ ID multiple of 8 do work</a:t>
            </a:r>
          </a:p>
          <a:p>
            <a:pPr lvl="0">
              <a:defRPr/>
            </a:pPr>
            <a:r>
              <a:rPr lang="en-US" sz="900" dirty="0"/>
              <a:t>And so on…</a:t>
            </a:r>
          </a:p>
        </p:txBody>
      </p:sp>
    </p:spTree>
    <p:extLst>
      <p:ext uri="{BB962C8B-B14F-4D97-AF65-F5344CB8AC3E}">
        <p14:creationId xmlns:p14="http://schemas.microsoft.com/office/powerpoint/2010/main" val="35082788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eaLnBrk="1" hangingPunct="1">
              <a:defRPr/>
            </a:pPr>
            <a:r>
              <a:rPr lang="en-US" sz="3200" dirty="0"/>
              <a:t>Performance for 4 Million element reduction</a:t>
            </a:r>
          </a:p>
        </p:txBody>
      </p:sp>
      <p:sp>
        <p:nvSpPr>
          <p:cNvPr id="143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C14CA977-0AD7-4DF5-BCB0-98B27551DD5E}" type="slidenum">
              <a:rPr lang="en-US" smtClean="0">
                <a:solidFill>
                  <a:schemeClr val="tx2"/>
                </a:solidFill>
              </a:rPr>
              <a:pPr algn="r" eaLnBrk="1" hangingPunct="1"/>
              <a:t>49</a:t>
            </a:fld>
            <a:endParaRPr lang="en-US" dirty="0">
              <a:solidFill>
                <a:schemeClr val="tx2"/>
              </a:solidFill>
            </a:endParaRPr>
          </a:p>
        </p:txBody>
      </p:sp>
      <p:graphicFrame>
        <p:nvGraphicFramePr>
          <p:cNvPr id="298245" name="Group 261"/>
          <p:cNvGraphicFramePr>
            <a:graphicFrameLocks noGrp="1"/>
          </p:cNvGraphicFramePr>
          <p:nvPr>
            <p:ph idx="4294967295"/>
          </p:nvPr>
        </p:nvGraphicFramePr>
        <p:xfrm>
          <a:off x="1600200" y="2286292"/>
          <a:ext cx="8229600" cy="76200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1: </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interleaved addressing</a:t>
                      </a:r>
                      <a:br>
                        <a:rPr kumimoji="0" lang="en-US" sz="12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with divergent branching</a:t>
                      </a:r>
                    </a:p>
                  </a:txBody>
                  <a:tcPr horzOverflow="overflow">
                    <a:lnL cap="flat">
                      <a:noFill/>
                    </a:lnL>
                    <a:lnR>
                      <a:noFill/>
                    </a:lnR>
                    <a:lnT cap="flat">
                      <a:noFill/>
                    </a:lnT>
                    <a:lnB cap="flat">
                      <a:noFill/>
                    </a:lnB>
                    <a:lnTlToBr>
                      <a:noFill/>
                    </a:lnTlToBr>
                    <a:lnBlToTr>
                      <a:noFill/>
                    </a:lnBlToTr>
                    <a:solidFill>
                      <a:schemeClr val="tx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8.054 ms</a:t>
                      </a:r>
                    </a:p>
                  </a:txBody>
                  <a:tcPr horzOverflow="overflow">
                    <a:lnL>
                      <a:noFill/>
                    </a:lnL>
                    <a:lnR>
                      <a:noFill/>
                    </a:lnR>
                    <a:lnT cap="flat">
                      <a:noFill/>
                    </a:lnT>
                    <a:lnB cap="flat">
                      <a:noFill/>
                    </a:lnB>
                    <a:lnTlToBr>
                      <a:noFill/>
                    </a:lnTlToBr>
                    <a:lnBlToTr>
                      <a:noFill/>
                    </a:lnBlToTr>
                    <a:solidFill>
                      <a:schemeClr val="tx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2.083 GB/s</a:t>
                      </a:r>
                    </a:p>
                  </a:txBody>
                  <a:tcPr horzOverflow="overflow">
                    <a:lnL>
                      <a:noFill/>
                    </a:lnL>
                    <a:lnR cap="flat">
                      <a:noFill/>
                    </a:lnR>
                    <a:lnT cap="flat">
                      <a:noFill/>
                    </a:lnT>
                    <a:lnB cap="flat">
                      <a:noFill/>
                    </a:lnB>
                    <a:lnTlToBr>
                      <a:noFill/>
                    </a:lnTlToBr>
                    <a:lnBlToTr>
                      <a:noFill/>
                    </a:lnBlToTr>
                    <a:solidFill>
                      <a:schemeClr val="tx2">
                        <a:alpha val="50000"/>
                      </a:schemeClr>
                    </a:solidFill>
                  </a:tcPr>
                </a:tc>
                <a:extLst>
                  <a:ext uri="{0D108BD9-81ED-4DB2-BD59-A6C34878D82A}">
                    <a16:rowId xmlns:a16="http://schemas.microsoft.com/office/drawing/2014/main" val="10000"/>
                  </a:ext>
                </a:extLst>
              </a:tr>
            </a:tbl>
          </a:graphicData>
        </a:graphic>
      </p:graphicFrame>
      <p:sp>
        <p:nvSpPr>
          <p:cNvPr id="14344" name="Text Box 262"/>
          <p:cNvSpPr txBox="1">
            <a:spLocks noChangeArrowheads="1"/>
          </p:cNvSpPr>
          <p:nvPr/>
        </p:nvSpPr>
        <p:spPr bwMode="auto">
          <a:xfrm>
            <a:off x="3657600" y="3443288"/>
            <a:ext cx="449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a:t>Note: Block Size = 128 threads for all tests</a:t>
            </a:r>
          </a:p>
        </p:txBody>
      </p:sp>
      <p:sp>
        <p:nvSpPr>
          <p:cNvPr id="14345" name="Text Box 263"/>
          <p:cNvSpPr txBox="1">
            <a:spLocks noChangeArrowheads="1"/>
          </p:cNvSpPr>
          <p:nvPr/>
        </p:nvSpPr>
        <p:spPr bwMode="auto">
          <a:xfrm>
            <a:off x="7486650" y="1843088"/>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Bandwidth</a:t>
            </a:r>
          </a:p>
        </p:txBody>
      </p:sp>
      <p:sp>
        <p:nvSpPr>
          <p:cNvPr id="14346" name="Text Box 264"/>
          <p:cNvSpPr txBox="1">
            <a:spLocks noChangeArrowheads="1"/>
          </p:cNvSpPr>
          <p:nvPr/>
        </p:nvSpPr>
        <p:spPr bwMode="auto">
          <a:xfrm>
            <a:off x="4418014" y="1843088"/>
            <a:ext cx="1677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Time (2</a:t>
            </a:r>
            <a:r>
              <a:rPr lang="en-US" b="1" baseline="30000"/>
              <a:t>22 </a:t>
            </a:r>
            <a:r>
              <a:rPr lang="en-US" b="1"/>
              <a:t>ints)</a:t>
            </a:r>
          </a:p>
        </p:txBody>
      </p:sp>
      <p:sp>
        <p:nvSpPr>
          <p:cNvPr id="8" name="Rectangle 7"/>
          <p:cNvSpPr/>
          <p:nvPr/>
        </p:nvSpPr>
        <p:spPr>
          <a:xfrm>
            <a:off x="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024240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915" y="3282215"/>
            <a:ext cx="9140792" cy="823393"/>
          </a:xfrm>
        </p:spPr>
        <p:txBody>
          <a:bodyPr/>
          <a:lstStyle/>
          <a:p>
            <a:r>
              <a:rPr lang="en-US" dirty="0"/>
              <a:t>GPU Computing: Case studies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9B6E751-F957-4299-9934-517D21DA849D}"/>
              </a:ext>
            </a:extLst>
          </p:cNvPr>
          <p:cNvSpPr txBox="1"/>
          <p:nvPr/>
        </p:nvSpPr>
        <p:spPr>
          <a:xfrm>
            <a:off x="2868743" y="4215584"/>
            <a:ext cx="6097248" cy="1200329"/>
          </a:xfrm>
          <a:prstGeom prst="rect">
            <a:avLst/>
          </a:prstGeom>
          <a:noFill/>
        </p:spPr>
        <p:txBody>
          <a:bodyPr wrap="square">
            <a:spAutoFit/>
          </a:bodyPr>
          <a:lstStyle/>
          <a:p>
            <a:r>
              <a:rPr lang="en-US" dirty="0"/>
              <a:t>Three Case Studies:</a:t>
            </a:r>
          </a:p>
          <a:p>
            <a:pPr lvl="1"/>
            <a:r>
              <a:rPr lang="en-US" dirty="0"/>
              <a:t>a) 1D Stencil Operation</a:t>
            </a:r>
          </a:p>
          <a:p>
            <a:pPr lvl="1"/>
            <a:r>
              <a:rPr lang="en-US" dirty="0"/>
              <a:t>b) Vector Reduction in CUDA</a:t>
            </a:r>
          </a:p>
          <a:p>
            <a:pPr lvl="1"/>
            <a:r>
              <a:rPr lang="en-US" dirty="0"/>
              <a:t>c) Parallel Prefix Scan on the GPU</a:t>
            </a:r>
          </a:p>
        </p:txBody>
      </p:sp>
    </p:spTree>
    <p:extLst>
      <p:ext uri="{BB962C8B-B14F-4D97-AF65-F5344CB8AC3E}">
        <p14:creationId xmlns:p14="http://schemas.microsoft.com/office/powerpoint/2010/main" val="27545056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pPr eaLnBrk="1" hangingPunct="1">
              <a:defRPr/>
            </a:pPr>
            <a:r>
              <a:rPr lang="en-US" sz="2800"/>
              <a:t>Parallel Reduction: Interleaved Addressing</a:t>
            </a:r>
          </a:p>
        </p:txBody>
      </p:sp>
      <p:sp>
        <p:nvSpPr>
          <p:cNvPr id="163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9052540D-ACA5-45B0-8F23-813FB618AEB7}" type="slidenum">
              <a:rPr lang="en-US" smtClean="0">
                <a:solidFill>
                  <a:schemeClr val="tx2"/>
                </a:solidFill>
              </a:rPr>
              <a:pPr algn="r" eaLnBrk="1" hangingPunct="1"/>
              <a:t>50</a:t>
            </a:fld>
            <a:endParaRPr lang="en-US" dirty="0">
              <a:solidFill>
                <a:schemeClr val="tx2"/>
              </a:solidFill>
            </a:endParaRPr>
          </a:p>
        </p:txBody>
      </p:sp>
      <p:sp>
        <p:nvSpPr>
          <p:cNvPr id="16424" name="Text Box 39"/>
          <p:cNvSpPr txBox="1">
            <a:spLocks noChangeArrowheads="1"/>
          </p:cNvSpPr>
          <p:nvPr/>
        </p:nvSpPr>
        <p:spPr bwMode="auto">
          <a:xfrm>
            <a:off x="1458383" y="1366839"/>
            <a:ext cx="2636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 (shared memory)</a:t>
            </a:r>
          </a:p>
        </p:txBody>
      </p:sp>
      <p:sp>
        <p:nvSpPr>
          <p:cNvPr id="16485" name="Text Box 100"/>
          <p:cNvSpPr txBox="1">
            <a:spLocks noChangeArrowheads="1"/>
          </p:cNvSpPr>
          <p:nvPr/>
        </p:nvSpPr>
        <p:spPr bwMode="auto">
          <a:xfrm>
            <a:off x="3171296" y="2343151"/>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6534" name="Text Box 149"/>
          <p:cNvSpPr txBox="1">
            <a:spLocks noChangeArrowheads="1"/>
          </p:cNvSpPr>
          <p:nvPr/>
        </p:nvSpPr>
        <p:spPr bwMode="auto">
          <a:xfrm>
            <a:off x="3171296" y="3359151"/>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6577" name="Text Box 192"/>
          <p:cNvSpPr txBox="1">
            <a:spLocks noChangeArrowheads="1"/>
          </p:cNvSpPr>
          <p:nvPr/>
        </p:nvSpPr>
        <p:spPr bwMode="auto">
          <a:xfrm>
            <a:off x="3171296" y="4375151"/>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6632" name="Text Box 247"/>
          <p:cNvSpPr txBox="1">
            <a:spLocks noChangeArrowheads="1"/>
          </p:cNvSpPr>
          <p:nvPr/>
        </p:nvSpPr>
        <p:spPr bwMode="auto">
          <a:xfrm>
            <a:off x="3171296" y="5378451"/>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6633" name="Text Box 248"/>
          <p:cNvSpPr txBox="1">
            <a:spLocks noChangeArrowheads="1"/>
          </p:cNvSpPr>
          <p:nvPr/>
        </p:nvSpPr>
        <p:spPr bwMode="auto">
          <a:xfrm>
            <a:off x="3117321" y="1746251"/>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6634" name="Text Box 249"/>
          <p:cNvSpPr txBox="1">
            <a:spLocks noChangeArrowheads="1"/>
          </p:cNvSpPr>
          <p:nvPr/>
        </p:nvSpPr>
        <p:spPr bwMode="auto">
          <a:xfrm>
            <a:off x="1803651" y="1651100"/>
            <a:ext cx="10826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dirty="0"/>
              <a:t>Step 1 Stride 2</a:t>
            </a:r>
            <a:r>
              <a:rPr lang="en-US" sz="1600" b="1" baseline="30000" dirty="0"/>
              <a:t>0</a:t>
            </a:r>
          </a:p>
        </p:txBody>
      </p:sp>
      <p:sp>
        <p:nvSpPr>
          <p:cNvPr id="16635" name="Text Box 250"/>
          <p:cNvSpPr txBox="1">
            <a:spLocks noChangeArrowheads="1"/>
          </p:cNvSpPr>
          <p:nvPr/>
        </p:nvSpPr>
        <p:spPr bwMode="auto">
          <a:xfrm>
            <a:off x="1803651" y="2659064"/>
            <a:ext cx="10826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dirty="0"/>
              <a:t>Step 2 Stride 2</a:t>
            </a:r>
            <a:r>
              <a:rPr lang="en-US" sz="1600" b="1" baseline="30000" dirty="0"/>
              <a:t>1</a:t>
            </a:r>
          </a:p>
        </p:txBody>
      </p:sp>
      <p:sp>
        <p:nvSpPr>
          <p:cNvPr id="16636" name="Text Box 251"/>
          <p:cNvSpPr txBox="1">
            <a:spLocks noChangeArrowheads="1"/>
          </p:cNvSpPr>
          <p:nvPr/>
        </p:nvSpPr>
        <p:spPr bwMode="auto">
          <a:xfrm>
            <a:off x="1803651" y="3675064"/>
            <a:ext cx="10826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dirty="0"/>
              <a:t>Step 3 Stride 2</a:t>
            </a:r>
            <a:r>
              <a:rPr lang="en-US" sz="1600" b="1" baseline="30000" dirty="0"/>
              <a:t>2</a:t>
            </a:r>
          </a:p>
        </p:txBody>
      </p:sp>
      <p:sp>
        <p:nvSpPr>
          <p:cNvPr id="16637" name="Text Box 252"/>
          <p:cNvSpPr txBox="1">
            <a:spLocks noChangeArrowheads="1"/>
          </p:cNvSpPr>
          <p:nvPr/>
        </p:nvSpPr>
        <p:spPr bwMode="auto">
          <a:xfrm>
            <a:off x="1803651" y="4691064"/>
            <a:ext cx="10826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dirty="0"/>
              <a:t>Step 4 Stride 2</a:t>
            </a:r>
            <a:r>
              <a:rPr lang="en-US" sz="1600" b="1" baseline="30000" dirty="0"/>
              <a:t>3</a:t>
            </a:r>
          </a:p>
        </p:txBody>
      </p:sp>
      <p:sp>
        <p:nvSpPr>
          <p:cNvPr id="16638" name="Text Box 253"/>
          <p:cNvSpPr txBox="1">
            <a:spLocks noChangeArrowheads="1"/>
          </p:cNvSpPr>
          <p:nvPr/>
        </p:nvSpPr>
        <p:spPr bwMode="auto">
          <a:xfrm>
            <a:off x="3117321" y="2751139"/>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6639" name="Text Box 254"/>
          <p:cNvSpPr txBox="1">
            <a:spLocks noChangeArrowheads="1"/>
          </p:cNvSpPr>
          <p:nvPr/>
        </p:nvSpPr>
        <p:spPr bwMode="auto">
          <a:xfrm>
            <a:off x="3117321" y="3765551"/>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6640" name="Text Box 255"/>
          <p:cNvSpPr txBox="1">
            <a:spLocks noChangeArrowheads="1"/>
          </p:cNvSpPr>
          <p:nvPr/>
        </p:nvSpPr>
        <p:spPr bwMode="auto">
          <a:xfrm>
            <a:off x="3117321" y="4783139"/>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6641" name="Text Box 256"/>
          <p:cNvSpPr txBox="1">
            <a:spLocks noChangeArrowheads="1"/>
          </p:cNvSpPr>
          <p:nvPr/>
        </p:nvSpPr>
        <p:spPr bwMode="auto">
          <a:xfrm>
            <a:off x="2886326" y="6132867"/>
            <a:ext cx="6248400" cy="400110"/>
          </a:xfrm>
          <a:prstGeom prst="rect">
            <a:avLst/>
          </a:prstGeom>
          <a:solidFill>
            <a:schemeClr val="hlink"/>
          </a:solidFill>
          <a:ln w="28575" algn="ctr">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r>
              <a:rPr lang="en-US" sz="2000" b="1" dirty="0">
                <a:solidFill>
                  <a:schemeClr val="bg1"/>
                </a:solidFill>
              </a:rPr>
              <a:t>New Problem: Shared Memory Bank Conflicts</a:t>
            </a:r>
          </a:p>
        </p:txBody>
      </p:sp>
      <p:graphicFrame>
        <p:nvGraphicFramePr>
          <p:cNvPr id="83" name="Group 3"/>
          <p:cNvGraphicFramePr>
            <a:graphicFrameLocks noGrp="1"/>
          </p:cNvGraphicFramePr>
          <p:nvPr/>
        </p:nvGraphicFramePr>
        <p:xfrm>
          <a:off x="4023783" y="1338264"/>
          <a:ext cx="6235700" cy="342900"/>
        </p:xfrm>
        <a:graphic>
          <a:graphicData uri="http://schemas.openxmlformats.org/drawingml/2006/table">
            <a:tbl>
              <a:tblPr/>
              <a:tblGrid>
                <a:gridCol w="390525">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88937">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88938">
                  <a:extLst>
                    <a:ext uri="{9D8B030D-6E8A-4147-A177-3AD203B41FA5}">
                      <a16:colId xmlns:a16="http://schemas.microsoft.com/office/drawing/2014/main" val="20005"/>
                    </a:ext>
                  </a:extLst>
                </a:gridCol>
                <a:gridCol w="390525">
                  <a:extLst>
                    <a:ext uri="{9D8B030D-6E8A-4147-A177-3AD203B41FA5}">
                      <a16:colId xmlns:a16="http://schemas.microsoft.com/office/drawing/2014/main" val="20006"/>
                    </a:ext>
                  </a:extLst>
                </a:gridCol>
                <a:gridCol w="390525">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390525">
                  <a:extLst>
                    <a:ext uri="{9D8B030D-6E8A-4147-A177-3AD203B41FA5}">
                      <a16:colId xmlns:a16="http://schemas.microsoft.com/office/drawing/2014/main" val="20010"/>
                    </a:ext>
                  </a:extLst>
                </a:gridCol>
                <a:gridCol w="388937">
                  <a:extLst>
                    <a:ext uri="{9D8B030D-6E8A-4147-A177-3AD203B41FA5}">
                      <a16:colId xmlns:a16="http://schemas.microsoft.com/office/drawing/2014/main" val="20011"/>
                    </a:ext>
                  </a:extLst>
                </a:gridCol>
                <a:gridCol w="390525">
                  <a:extLst>
                    <a:ext uri="{9D8B030D-6E8A-4147-A177-3AD203B41FA5}">
                      <a16:colId xmlns:a16="http://schemas.microsoft.com/office/drawing/2014/main" val="20012"/>
                    </a:ext>
                  </a:extLst>
                </a:gridCol>
                <a:gridCol w="388938">
                  <a:extLst>
                    <a:ext uri="{9D8B030D-6E8A-4147-A177-3AD203B41FA5}">
                      <a16:colId xmlns:a16="http://schemas.microsoft.com/office/drawing/2014/main" val="20013"/>
                    </a:ext>
                  </a:extLst>
                </a:gridCol>
                <a:gridCol w="390525">
                  <a:extLst>
                    <a:ext uri="{9D8B030D-6E8A-4147-A177-3AD203B41FA5}">
                      <a16:colId xmlns:a16="http://schemas.microsoft.com/office/drawing/2014/main" val="20014"/>
                    </a:ext>
                  </a:extLst>
                </a:gridCol>
                <a:gridCol w="388937">
                  <a:extLst>
                    <a:ext uri="{9D8B030D-6E8A-4147-A177-3AD203B41FA5}">
                      <a16:colId xmlns:a16="http://schemas.microsoft.com/office/drawing/2014/main" val="20015"/>
                    </a:ext>
                  </a:extLst>
                </a:gridCol>
              </a:tblGrid>
              <a:tr h="34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10</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4" name="Oval 40"/>
          <p:cNvSpPr>
            <a:spLocks noChangeArrowheads="1"/>
          </p:cNvSpPr>
          <p:nvPr/>
        </p:nvSpPr>
        <p:spPr bwMode="auto">
          <a:xfrm>
            <a:off x="4079347" y="1890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sz="1600" b="1" kern="0">
                <a:solidFill>
                  <a:sysClr val="windowText" lastClr="000000"/>
                </a:solidFill>
              </a:rPr>
              <a:t>0</a:t>
            </a:r>
          </a:p>
        </p:txBody>
      </p:sp>
      <p:cxnSp>
        <p:nvCxnSpPr>
          <p:cNvPr id="85" name="AutoShape 41"/>
          <p:cNvCxnSpPr>
            <a:cxnSpLocks noChangeShapeType="1"/>
            <a:endCxn id="84" idx="0"/>
          </p:cNvCxnSpPr>
          <p:nvPr/>
        </p:nvCxnSpPr>
        <p:spPr bwMode="auto">
          <a:xfrm rot="5400000">
            <a:off x="4119827" y="1778795"/>
            <a:ext cx="196850" cy="1588"/>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86" name="AutoShape 42"/>
          <p:cNvCxnSpPr>
            <a:cxnSpLocks noChangeShapeType="1"/>
            <a:endCxn id="84" idx="6"/>
          </p:cNvCxnSpPr>
          <p:nvPr/>
        </p:nvCxnSpPr>
        <p:spPr bwMode="auto">
          <a:xfrm rot="5400000">
            <a:off x="4314296" y="1733551"/>
            <a:ext cx="347662" cy="242888"/>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87" name="Oval 43"/>
          <p:cNvSpPr>
            <a:spLocks noChangeArrowheads="1"/>
          </p:cNvSpPr>
          <p:nvPr/>
        </p:nvSpPr>
        <p:spPr bwMode="auto">
          <a:xfrm>
            <a:off x="4857222" y="1890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1</a:t>
            </a:r>
          </a:p>
        </p:txBody>
      </p:sp>
      <p:cxnSp>
        <p:nvCxnSpPr>
          <p:cNvPr id="88" name="AutoShape 44"/>
          <p:cNvCxnSpPr>
            <a:cxnSpLocks noChangeShapeType="1"/>
            <a:endCxn id="87" idx="0"/>
          </p:cNvCxnSpPr>
          <p:nvPr/>
        </p:nvCxnSpPr>
        <p:spPr bwMode="auto">
          <a:xfrm rot="5400000">
            <a:off x="4898496" y="1778002"/>
            <a:ext cx="196850" cy="3175"/>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89" name="AutoShape 45"/>
          <p:cNvCxnSpPr>
            <a:cxnSpLocks noChangeShapeType="1"/>
            <a:endCxn id="87" idx="6"/>
          </p:cNvCxnSpPr>
          <p:nvPr/>
        </p:nvCxnSpPr>
        <p:spPr bwMode="auto">
          <a:xfrm rot="5400000">
            <a:off x="5092965" y="1732758"/>
            <a:ext cx="347662" cy="244475"/>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90" name="Oval 46"/>
          <p:cNvSpPr>
            <a:spLocks noChangeArrowheads="1"/>
          </p:cNvSpPr>
          <p:nvPr/>
        </p:nvSpPr>
        <p:spPr bwMode="auto">
          <a:xfrm>
            <a:off x="5636683" y="1890715"/>
            <a:ext cx="274638"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2</a:t>
            </a:r>
          </a:p>
        </p:txBody>
      </p:sp>
      <p:cxnSp>
        <p:nvCxnSpPr>
          <p:cNvPr id="91" name="AutoShape 47"/>
          <p:cNvCxnSpPr>
            <a:cxnSpLocks noChangeShapeType="1"/>
            <a:endCxn id="90" idx="0"/>
          </p:cNvCxnSpPr>
          <p:nvPr/>
        </p:nvCxnSpPr>
        <p:spPr bwMode="auto">
          <a:xfrm rot="5400000">
            <a:off x="5677959" y="1778002"/>
            <a:ext cx="196850" cy="3175"/>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92" name="AutoShape 48"/>
          <p:cNvCxnSpPr>
            <a:cxnSpLocks noChangeShapeType="1"/>
            <a:endCxn id="90" idx="6"/>
          </p:cNvCxnSpPr>
          <p:nvPr/>
        </p:nvCxnSpPr>
        <p:spPr bwMode="auto">
          <a:xfrm rot="5400000">
            <a:off x="5872428" y="1732758"/>
            <a:ext cx="347662" cy="244475"/>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93" name="Oval 49"/>
          <p:cNvSpPr>
            <a:spLocks noChangeArrowheads="1"/>
          </p:cNvSpPr>
          <p:nvPr/>
        </p:nvSpPr>
        <p:spPr bwMode="auto">
          <a:xfrm>
            <a:off x="6416147" y="1890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3</a:t>
            </a:r>
          </a:p>
        </p:txBody>
      </p:sp>
      <p:cxnSp>
        <p:nvCxnSpPr>
          <p:cNvPr id="94" name="AutoShape 50"/>
          <p:cNvCxnSpPr>
            <a:cxnSpLocks noChangeShapeType="1"/>
            <a:endCxn id="93" idx="0"/>
          </p:cNvCxnSpPr>
          <p:nvPr/>
        </p:nvCxnSpPr>
        <p:spPr bwMode="auto">
          <a:xfrm rot="5400000">
            <a:off x="6457421" y="1778002"/>
            <a:ext cx="196850" cy="3175"/>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95" name="AutoShape 51"/>
          <p:cNvCxnSpPr>
            <a:cxnSpLocks noChangeShapeType="1"/>
            <a:endCxn id="93" idx="6"/>
          </p:cNvCxnSpPr>
          <p:nvPr/>
        </p:nvCxnSpPr>
        <p:spPr bwMode="auto">
          <a:xfrm rot="5400000">
            <a:off x="6651890" y="1732758"/>
            <a:ext cx="347662" cy="244475"/>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96" name="Oval 52"/>
          <p:cNvSpPr>
            <a:spLocks noChangeArrowheads="1"/>
          </p:cNvSpPr>
          <p:nvPr/>
        </p:nvSpPr>
        <p:spPr bwMode="auto">
          <a:xfrm>
            <a:off x="7194022" y="1890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4</a:t>
            </a:r>
          </a:p>
        </p:txBody>
      </p:sp>
      <p:cxnSp>
        <p:nvCxnSpPr>
          <p:cNvPr id="97" name="AutoShape 53"/>
          <p:cNvCxnSpPr>
            <a:cxnSpLocks noChangeShapeType="1"/>
            <a:endCxn id="96" idx="0"/>
          </p:cNvCxnSpPr>
          <p:nvPr/>
        </p:nvCxnSpPr>
        <p:spPr bwMode="auto">
          <a:xfrm rot="5400000">
            <a:off x="7236090" y="1777208"/>
            <a:ext cx="196850" cy="4763"/>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98" name="AutoShape 54"/>
          <p:cNvCxnSpPr>
            <a:cxnSpLocks noChangeShapeType="1"/>
            <a:endCxn id="96" idx="6"/>
          </p:cNvCxnSpPr>
          <p:nvPr/>
        </p:nvCxnSpPr>
        <p:spPr bwMode="auto">
          <a:xfrm rot="5400000">
            <a:off x="7429765" y="1732758"/>
            <a:ext cx="347662" cy="244475"/>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99" name="Oval 55"/>
          <p:cNvSpPr>
            <a:spLocks noChangeArrowheads="1"/>
          </p:cNvSpPr>
          <p:nvPr/>
        </p:nvSpPr>
        <p:spPr bwMode="auto">
          <a:xfrm>
            <a:off x="7973483" y="1890715"/>
            <a:ext cx="274638"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5</a:t>
            </a:r>
          </a:p>
        </p:txBody>
      </p:sp>
      <p:cxnSp>
        <p:nvCxnSpPr>
          <p:cNvPr id="100" name="AutoShape 56"/>
          <p:cNvCxnSpPr>
            <a:cxnSpLocks noChangeShapeType="1"/>
            <a:endCxn id="99" idx="0"/>
          </p:cNvCxnSpPr>
          <p:nvPr/>
        </p:nvCxnSpPr>
        <p:spPr bwMode="auto">
          <a:xfrm rot="5400000">
            <a:off x="8015552" y="1777208"/>
            <a:ext cx="196850" cy="4762"/>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01" name="AutoShape 57"/>
          <p:cNvCxnSpPr>
            <a:cxnSpLocks noChangeShapeType="1"/>
            <a:endCxn id="99" idx="6"/>
          </p:cNvCxnSpPr>
          <p:nvPr/>
        </p:nvCxnSpPr>
        <p:spPr bwMode="auto">
          <a:xfrm rot="5400000">
            <a:off x="8210021" y="1731964"/>
            <a:ext cx="347662" cy="246062"/>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02" name="Oval 58"/>
          <p:cNvSpPr>
            <a:spLocks noChangeArrowheads="1"/>
          </p:cNvSpPr>
          <p:nvPr/>
        </p:nvSpPr>
        <p:spPr bwMode="auto">
          <a:xfrm>
            <a:off x="8752947" y="1890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6</a:t>
            </a:r>
          </a:p>
        </p:txBody>
      </p:sp>
      <p:cxnSp>
        <p:nvCxnSpPr>
          <p:cNvPr id="103" name="AutoShape 59"/>
          <p:cNvCxnSpPr>
            <a:cxnSpLocks noChangeShapeType="1"/>
            <a:endCxn id="102" idx="0"/>
          </p:cNvCxnSpPr>
          <p:nvPr/>
        </p:nvCxnSpPr>
        <p:spPr bwMode="auto">
          <a:xfrm rot="5400000">
            <a:off x="8795015" y="1777208"/>
            <a:ext cx="196850" cy="4763"/>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04" name="AutoShape 60"/>
          <p:cNvCxnSpPr>
            <a:cxnSpLocks noChangeShapeType="1"/>
            <a:endCxn id="102" idx="6"/>
          </p:cNvCxnSpPr>
          <p:nvPr/>
        </p:nvCxnSpPr>
        <p:spPr bwMode="auto">
          <a:xfrm rot="5400000">
            <a:off x="8989484" y="1731964"/>
            <a:ext cx="347662" cy="246063"/>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05" name="Oval 61"/>
          <p:cNvSpPr>
            <a:spLocks noChangeArrowheads="1"/>
          </p:cNvSpPr>
          <p:nvPr/>
        </p:nvSpPr>
        <p:spPr bwMode="auto">
          <a:xfrm>
            <a:off x="9532408" y="1890715"/>
            <a:ext cx="274638"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7</a:t>
            </a:r>
          </a:p>
        </p:txBody>
      </p:sp>
      <p:cxnSp>
        <p:nvCxnSpPr>
          <p:cNvPr id="106" name="AutoShape 62"/>
          <p:cNvCxnSpPr>
            <a:cxnSpLocks noChangeShapeType="1"/>
            <a:endCxn id="105" idx="0"/>
          </p:cNvCxnSpPr>
          <p:nvPr/>
        </p:nvCxnSpPr>
        <p:spPr bwMode="auto">
          <a:xfrm rot="5400000">
            <a:off x="9574477" y="1777208"/>
            <a:ext cx="196850" cy="4762"/>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07" name="AutoShape 63"/>
          <p:cNvCxnSpPr>
            <a:cxnSpLocks noChangeShapeType="1"/>
            <a:endCxn id="105" idx="6"/>
          </p:cNvCxnSpPr>
          <p:nvPr/>
        </p:nvCxnSpPr>
        <p:spPr bwMode="auto">
          <a:xfrm rot="5400000">
            <a:off x="9768946" y="1731964"/>
            <a:ext cx="347662" cy="246062"/>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graphicFrame>
        <p:nvGraphicFramePr>
          <p:cNvPr id="108" name="Group 64"/>
          <p:cNvGraphicFramePr>
            <a:graphicFrameLocks noGrp="1"/>
          </p:cNvGraphicFramePr>
          <p:nvPr/>
        </p:nvGraphicFramePr>
        <p:xfrm>
          <a:off x="4023783" y="2354264"/>
          <a:ext cx="6235700" cy="342900"/>
        </p:xfrm>
        <a:graphic>
          <a:graphicData uri="http://schemas.openxmlformats.org/drawingml/2006/table">
            <a:tbl>
              <a:tblPr/>
              <a:tblGrid>
                <a:gridCol w="390525">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88937">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88938">
                  <a:extLst>
                    <a:ext uri="{9D8B030D-6E8A-4147-A177-3AD203B41FA5}">
                      <a16:colId xmlns:a16="http://schemas.microsoft.com/office/drawing/2014/main" val="20005"/>
                    </a:ext>
                  </a:extLst>
                </a:gridCol>
                <a:gridCol w="390525">
                  <a:extLst>
                    <a:ext uri="{9D8B030D-6E8A-4147-A177-3AD203B41FA5}">
                      <a16:colId xmlns:a16="http://schemas.microsoft.com/office/drawing/2014/main" val="20006"/>
                    </a:ext>
                  </a:extLst>
                </a:gridCol>
                <a:gridCol w="390525">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390525">
                  <a:extLst>
                    <a:ext uri="{9D8B030D-6E8A-4147-A177-3AD203B41FA5}">
                      <a16:colId xmlns:a16="http://schemas.microsoft.com/office/drawing/2014/main" val="20010"/>
                    </a:ext>
                  </a:extLst>
                </a:gridCol>
                <a:gridCol w="388937">
                  <a:extLst>
                    <a:ext uri="{9D8B030D-6E8A-4147-A177-3AD203B41FA5}">
                      <a16:colId xmlns:a16="http://schemas.microsoft.com/office/drawing/2014/main" val="20011"/>
                    </a:ext>
                  </a:extLst>
                </a:gridCol>
                <a:gridCol w="390525">
                  <a:extLst>
                    <a:ext uri="{9D8B030D-6E8A-4147-A177-3AD203B41FA5}">
                      <a16:colId xmlns:a16="http://schemas.microsoft.com/office/drawing/2014/main" val="20012"/>
                    </a:ext>
                  </a:extLst>
                </a:gridCol>
                <a:gridCol w="388938">
                  <a:extLst>
                    <a:ext uri="{9D8B030D-6E8A-4147-A177-3AD203B41FA5}">
                      <a16:colId xmlns:a16="http://schemas.microsoft.com/office/drawing/2014/main" val="20013"/>
                    </a:ext>
                  </a:extLst>
                </a:gridCol>
                <a:gridCol w="390525">
                  <a:extLst>
                    <a:ext uri="{9D8B030D-6E8A-4147-A177-3AD203B41FA5}">
                      <a16:colId xmlns:a16="http://schemas.microsoft.com/office/drawing/2014/main" val="20014"/>
                    </a:ext>
                  </a:extLst>
                </a:gridCol>
                <a:gridCol w="388937">
                  <a:extLst>
                    <a:ext uri="{9D8B030D-6E8A-4147-A177-3AD203B41FA5}">
                      <a16:colId xmlns:a16="http://schemas.microsoft.com/office/drawing/2014/main" val="20015"/>
                    </a:ext>
                  </a:extLst>
                </a:gridCol>
              </a:tblGrid>
              <a:tr h="34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dirty="0">
                          <a:ln>
                            <a:noFill/>
                          </a:ln>
                          <a:solidFill>
                            <a:schemeClr val="tx1"/>
                          </a:solidFill>
                          <a:effectLst/>
                          <a:latin typeface="Arial" charset="0"/>
                        </a:rPr>
                        <a:t>11</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dirty="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9" name="Oval 101"/>
          <p:cNvSpPr>
            <a:spLocks noChangeArrowheads="1"/>
          </p:cNvSpPr>
          <p:nvPr/>
        </p:nvSpPr>
        <p:spPr bwMode="auto">
          <a:xfrm>
            <a:off x="4079347" y="2906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sz="1600" b="1" kern="0">
                <a:solidFill>
                  <a:sysClr val="windowText" lastClr="000000"/>
                </a:solidFill>
              </a:rPr>
              <a:t>0</a:t>
            </a:r>
          </a:p>
        </p:txBody>
      </p:sp>
      <p:cxnSp>
        <p:nvCxnSpPr>
          <p:cNvPr id="110" name="AutoShape 102"/>
          <p:cNvCxnSpPr>
            <a:cxnSpLocks noChangeShapeType="1"/>
            <a:endCxn id="109" idx="0"/>
          </p:cNvCxnSpPr>
          <p:nvPr/>
        </p:nvCxnSpPr>
        <p:spPr bwMode="auto">
          <a:xfrm rot="5400000">
            <a:off x="4119827" y="2794795"/>
            <a:ext cx="196850" cy="1588"/>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11" name="AutoShape 103"/>
          <p:cNvCxnSpPr>
            <a:cxnSpLocks noChangeShapeType="1"/>
            <a:endCxn id="109" idx="6"/>
          </p:cNvCxnSpPr>
          <p:nvPr/>
        </p:nvCxnSpPr>
        <p:spPr bwMode="auto">
          <a:xfrm rot="5400000">
            <a:off x="4508765" y="2555083"/>
            <a:ext cx="347662" cy="631825"/>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12" name="Oval 104"/>
          <p:cNvSpPr>
            <a:spLocks noChangeArrowheads="1"/>
          </p:cNvSpPr>
          <p:nvPr/>
        </p:nvSpPr>
        <p:spPr bwMode="auto">
          <a:xfrm>
            <a:off x="5636683" y="2906715"/>
            <a:ext cx="274638"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1</a:t>
            </a:r>
          </a:p>
        </p:txBody>
      </p:sp>
      <p:cxnSp>
        <p:nvCxnSpPr>
          <p:cNvPr id="113" name="AutoShape 105"/>
          <p:cNvCxnSpPr>
            <a:cxnSpLocks noChangeShapeType="1"/>
            <a:endCxn id="112" idx="0"/>
          </p:cNvCxnSpPr>
          <p:nvPr/>
        </p:nvCxnSpPr>
        <p:spPr bwMode="auto">
          <a:xfrm rot="5400000">
            <a:off x="5677959" y="2794002"/>
            <a:ext cx="196850" cy="3175"/>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14" name="AutoShape 106"/>
          <p:cNvCxnSpPr>
            <a:cxnSpLocks noChangeShapeType="1"/>
            <a:endCxn id="112" idx="6"/>
          </p:cNvCxnSpPr>
          <p:nvPr/>
        </p:nvCxnSpPr>
        <p:spPr bwMode="auto">
          <a:xfrm rot="5400000">
            <a:off x="6066896" y="2554289"/>
            <a:ext cx="347662" cy="633412"/>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15" name="Oval 107"/>
          <p:cNvSpPr>
            <a:spLocks noChangeArrowheads="1"/>
          </p:cNvSpPr>
          <p:nvPr/>
        </p:nvSpPr>
        <p:spPr bwMode="auto">
          <a:xfrm>
            <a:off x="7194022" y="2906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2</a:t>
            </a:r>
          </a:p>
        </p:txBody>
      </p:sp>
      <p:cxnSp>
        <p:nvCxnSpPr>
          <p:cNvPr id="116" name="AutoShape 108"/>
          <p:cNvCxnSpPr>
            <a:cxnSpLocks noChangeShapeType="1"/>
            <a:endCxn id="115" idx="0"/>
          </p:cNvCxnSpPr>
          <p:nvPr/>
        </p:nvCxnSpPr>
        <p:spPr bwMode="auto">
          <a:xfrm rot="5400000">
            <a:off x="7236090" y="2793208"/>
            <a:ext cx="196850" cy="4763"/>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17" name="AutoShape 109"/>
          <p:cNvCxnSpPr>
            <a:cxnSpLocks noChangeShapeType="1"/>
            <a:endCxn id="115" idx="6"/>
          </p:cNvCxnSpPr>
          <p:nvPr/>
        </p:nvCxnSpPr>
        <p:spPr bwMode="auto">
          <a:xfrm rot="5400000">
            <a:off x="7625027" y="2553495"/>
            <a:ext cx="347662" cy="635000"/>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18" name="Oval 110"/>
          <p:cNvSpPr>
            <a:spLocks noChangeArrowheads="1"/>
          </p:cNvSpPr>
          <p:nvPr/>
        </p:nvSpPr>
        <p:spPr bwMode="auto">
          <a:xfrm>
            <a:off x="8752947" y="2906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3</a:t>
            </a:r>
          </a:p>
        </p:txBody>
      </p:sp>
      <p:cxnSp>
        <p:nvCxnSpPr>
          <p:cNvPr id="119" name="AutoShape 111"/>
          <p:cNvCxnSpPr>
            <a:cxnSpLocks noChangeShapeType="1"/>
            <a:endCxn id="118" idx="0"/>
          </p:cNvCxnSpPr>
          <p:nvPr/>
        </p:nvCxnSpPr>
        <p:spPr bwMode="auto">
          <a:xfrm rot="5400000">
            <a:off x="8795015" y="2793208"/>
            <a:ext cx="196850" cy="4763"/>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20" name="AutoShape 112"/>
          <p:cNvCxnSpPr>
            <a:cxnSpLocks noChangeShapeType="1"/>
            <a:endCxn id="118" idx="6"/>
          </p:cNvCxnSpPr>
          <p:nvPr/>
        </p:nvCxnSpPr>
        <p:spPr bwMode="auto">
          <a:xfrm rot="5400000">
            <a:off x="9183952" y="2553495"/>
            <a:ext cx="347662" cy="635000"/>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graphicFrame>
        <p:nvGraphicFramePr>
          <p:cNvPr id="121" name="Group 113"/>
          <p:cNvGraphicFramePr>
            <a:graphicFrameLocks noGrp="1"/>
          </p:cNvGraphicFramePr>
          <p:nvPr/>
        </p:nvGraphicFramePr>
        <p:xfrm>
          <a:off x="4023783" y="3370264"/>
          <a:ext cx="6235700" cy="342900"/>
        </p:xfrm>
        <a:graphic>
          <a:graphicData uri="http://schemas.openxmlformats.org/drawingml/2006/table">
            <a:tbl>
              <a:tblPr/>
              <a:tblGrid>
                <a:gridCol w="390525">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88937">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88938">
                  <a:extLst>
                    <a:ext uri="{9D8B030D-6E8A-4147-A177-3AD203B41FA5}">
                      <a16:colId xmlns:a16="http://schemas.microsoft.com/office/drawing/2014/main" val="20005"/>
                    </a:ext>
                  </a:extLst>
                </a:gridCol>
                <a:gridCol w="390525">
                  <a:extLst>
                    <a:ext uri="{9D8B030D-6E8A-4147-A177-3AD203B41FA5}">
                      <a16:colId xmlns:a16="http://schemas.microsoft.com/office/drawing/2014/main" val="20006"/>
                    </a:ext>
                  </a:extLst>
                </a:gridCol>
                <a:gridCol w="390525">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390525">
                  <a:extLst>
                    <a:ext uri="{9D8B030D-6E8A-4147-A177-3AD203B41FA5}">
                      <a16:colId xmlns:a16="http://schemas.microsoft.com/office/drawing/2014/main" val="20010"/>
                    </a:ext>
                  </a:extLst>
                </a:gridCol>
                <a:gridCol w="388937">
                  <a:extLst>
                    <a:ext uri="{9D8B030D-6E8A-4147-A177-3AD203B41FA5}">
                      <a16:colId xmlns:a16="http://schemas.microsoft.com/office/drawing/2014/main" val="20011"/>
                    </a:ext>
                  </a:extLst>
                </a:gridCol>
                <a:gridCol w="390525">
                  <a:extLst>
                    <a:ext uri="{9D8B030D-6E8A-4147-A177-3AD203B41FA5}">
                      <a16:colId xmlns:a16="http://schemas.microsoft.com/office/drawing/2014/main" val="20012"/>
                    </a:ext>
                  </a:extLst>
                </a:gridCol>
                <a:gridCol w="388938">
                  <a:extLst>
                    <a:ext uri="{9D8B030D-6E8A-4147-A177-3AD203B41FA5}">
                      <a16:colId xmlns:a16="http://schemas.microsoft.com/office/drawing/2014/main" val="20013"/>
                    </a:ext>
                  </a:extLst>
                </a:gridCol>
                <a:gridCol w="390525">
                  <a:extLst>
                    <a:ext uri="{9D8B030D-6E8A-4147-A177-3AD203B41FA5}">
                      <a16:colId xmlns:a16="http://schemas.microsoft.com/office/drawing/2014/main" val="20014"/>
                    </a:ext>
                  </a:extLst>
                </a:gridCol>
                <a:gridCol w="388937">
                  <a:extLst>
                    <a:ext uri="{9D8B030D-6E8A-4147-A177-3AD203B41FA5}">
                      <a16:colId xmlns:a16="http://schemas.microsoft.com/office/drawing/2014/main" val="20015"/>
                    </a:ext>
                  </a:extLst>
                </a:gridCol>
              </a:tblGrid>
              <a:tr h="34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18</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2" name="Oval 150"/>
          <p:cNvSpPr>
            <a:spLocks noChangeArrowheads="1"/>
          </p:cNvSpPr>
          <p:nvPr/>
        </p:nvSpPr>
        <p:spPr bwMode="auto">
          <a:xfrm>
            <a:off x="4079347" y="3922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sz="1600" b="1" kern="0">
                <a:solidFill>
                  <a:sysClr val="windowText" lastClr="000000"/>
                </a:solidFill>
              </a:rPr>
              <a:t>0</a:t>
            </a:r>
          </a:p>
        </p:txBody>
      </p:sp>
      <p:cxnSp>
        <p:nvCxnSpPr>
          <p:cNvPr id="123" name="AutoShape 151"/>
          <p:cNvCxnSpPr>
            <a:cxnSpLocks noChangeShapeType="1"/>
            <a:endCxn id="122" idx="0"/>
          </p:cNvCxnSpPr>
          <p:nvPr/>
        </p:nvCxnSpPr>
        <p:spPr bwMode="auto">
          <a:xfrm rot="5400000">
            <a:off x="4119827" y="3810795"/>
            <a:ext cx="196850" cy="1588"/>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24" name="AutoShape 152"/>
          <p:cNvCxnSpPr>
            <a:cxnSpLocks noChangeShapeType="1"/>
            <a:endCxn id="122" idx="6"/>
          </p:cNvCxnSpPr>
          <p:nvPr/>
        </p:nvCxnSpPr>
        <p:spPr bwMode="auto">
          <a:xfrm rot="5400000">
            <a:off x="4898496" y="3181351"/>
            <a:ext cx="347662" cy="1411288"/>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25" name="Oval 153"/>
          <p:cNvSpPr>
            <a:spLocks noChangeArrowheads="1"/>
          </p:cNvSpPr>
          <p:nvPr/>
        </p:nvSpPr>
        <p:spPr bwMode="auto">
          <a:xfrm>
            <a:off x="7194022" y="3922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1</a:t>
            </a:r>
          </a:p>
        </p:txBody>
      </p:sp>
      <p:cxnSp>
        <p:nvCxnSpPr>
          <p:cNvPr id="126" name="AutoShape 154"/>
          <p:cNvCxnSpPr>
            <a:cxnSpLocks noChangeShapeType="1"/>
            <a:endCxn id="125" idx="0"/>
          </p:cNvCxnSpPr>
          <p:nvPr/>
        </p:nvCxnSpPr>
        <p:spPr bwMode="auto">
          <a:xfrm rot="5400000">
            <a:off x="7236090" y="3809208"/>
            <a:ext cx="196850" cy="4763"/>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27" name="AutoShape 155"/>
          <p:cNvCxnSpPr>
            <a:cxnSpLocks noChangeShapeType="1"/>
            <a:endCxn id="125" idx="6"/>
          </p:cNvCxnSpPr>
          <p:nvPr/>
        </p:nvCxnSpPr>
        <p:spPr bwMode="auto">
          <a:xfrm rot="5400000">
            <a:off x="8014759" y="3179764"/>
            <a:ext cx="347662" cy="1414463"/>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graphicFrame>
        <p:nvGraphicFramePr>
          <p:cNvPr id="128" name="Group 156"/>
          <p:cNvGraphicFramePr>
            <a:graphicFrameLocks noGrp="1"/>
          </p:cNvGraphicFramePr>
          <p:nvPr/>
        </p:nvGraphicFramePr>
        <p:xfrm>
          <a:off x="4023783" y="4386264"/>
          <a:ext cx="6235700" cy="342900"/>
        </p:xfrm>
        <a:graphic>
          <a:graphicData uri="http://schemas.openxmlformats.org/drawingml/2006/table">
            <a:tbl>
              <a:tblPr/>
              <a:tblGrid>
                <a:gridCol w="390525">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88937">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88938">
                  <a:extLst>
                    <a:ext uri="{9D8B030D-6E8A-4147-A177-3AD203B41FA5}">
                      <a16:colId xmlns:a16="http://schemas.microsoft.com/office/drawing/2014/main" val="20005"/>
                    </a:ext>
                  </a:extLst>
                </a:gridCol>
                <a:gridCol w="390525">
                  <a:extLst>
                    <a:ext uri="{9D8B030D-6E8A-4147-A177-3AD203B41FA5}">
                      <a16:colId xmlns:a16="http://schemas.microsoft.com/office/drawing/2014/main" val="20006"/>
                    </a:ext>
                  </a:extLst>
                </a:gridCol>
                <a:gridCol w="390525">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390525">
                  <a:extLst>
                    <a:ext uri="{9D8B030D-6E8A-4147-A177-3AD203B41FA5}">
                      <a16:colId xmlns:a16="http://schemas.microsoft.com/office/drawing/2014/main" val="20010"/>
                    </a:ext>
                  </a:extLst>
                </a:gridCol>
                <a:gridCol w="388937">
                  <a:extLst>
                    <a:ext uri="{9D8B030D-6E8A-4147-A177-3AD203B41FA5}">
                      <a16:colId xmlns:a16="http://schemas.microsoft.com/office/drawing/2014/main" val="20011"/>
                    </a:ext>
                  </a:extLst>
                </a:gridCol>
                <a:gridCol w="390525">
                  <a:extLst>
                    <a:ext uri="{9D8B030D-6E8A-4147-A177-3AD203B41FA5}">
                      <a16:colId xmlns:a16="http://schemas.microsoft.com/office/drawing/2014/main" val="20012"/>
                    </a:ext>
                  </a:extLst>
                </a:gridCol>
                <a:gridCol w="388938">
                  <a:extLst>
                    <a:ext uri="{9D8B030D-6E8A-4147-A177-3AD203B41FA5}">
                      <a16:colId xmlns:a16="http://schemas.microsoft.com/office/drawing/2014/main" val="20013"/>
                    </a:ext>
                  </a:extLst>
                </a:gridCol>
                <a:gridCol w="390525">
                  <a:extLst>
                    <a:ext uri="{9D8B030D-6E8A-4147-A177-3AD203B41FA5}">
                      <a16:colId xmlns:a16="http://schemas.microsoft.com/office/drawing/2014/main" val="20014"/>
                    </a:ext>
                  </a:extLst>
                </a:gridCol>
                <a:gridCol w="388937">
                  <a:extLst>
                    <a:ext uri="{9D8B030D-6E8A-4147-A177-3AD203B41FA5}">
                      <a16:colId xmlns:a16="http://schemas.microsoft.com/office/drawing/2014/main" val="20015"/>
                    </a:ext>
                  </a:extLst>
                </a:gridCol>
              </a:tblGrid>
              <a:tr h="34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24</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9" name="Oval 193"/>
          <p:cNvSpPr>
            <a:spLocks noChangeArrowheads="1"/>
          </p:cNvSpPr>
          <p:nvPr/>
        </p:nvSpPr>
        <p:spPr bwMode="auto">
          <a:xfrm>
            <a:off x="4079347" y="4938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sz="1600" b="1" kern="0">
                <a:solidFill>
                  <a:sysClr val="windowText" lastClr="000000"/>
                </a:solidFill>
              </a:rPr>
              <a:t>0</a:t>
            </a:r>
          </a:p>
        </p:txBody>
      </p:sp>
      <p:cxnSp>
        <p:nvCxnSpPr>
          <p:cNvPr id="130" name="AutoShape 194"/>
          <p:cNvCxnSpPr>
            <a:cxnSpLocks noChangeShapeType="1"/>
            <a:endCxn id="129" idx="0"/>
          </p:cNvCxnSpPr>
          <p:nvPr/>
        </p:nvCxnSpPr>
        <p:spPr bwMode="auto">
          <a:xfrm rot="5400000">
            <a:off x="4119827" y="4826795"/>
            <a:ext cx="196850" cy="1588"/>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31" name="AutoShape 195"/>
          <p:cNvCxnSpPr>
            <a:cxnSpLocks noChangeShapeType="1"/>
            <a:endCxn id="129" idx="6"/>
          </p:cNvCxnSpPr>
          <p:nvPr/>
        </p:nvCxnSpPr>
        <p:spPr bwMode="auto">
          <a:xfrm rot="5400000">
            <a:off x="5677959" y="3417889"/>
            <a:ext cx="347662" cy="2970213"/>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32" name="AutoShape 196"/>
          <p:cNvCxnSpPr>
            <a:cxnSpLocks noChangeShapeType="1"/>
            <a:stCxn id="84" idx="4"/>
          </p:cNvCxnSpPr>
          <p:nvPr/>
        </p:nvCxnSpPr>
        <p:spPr bwMode="auto">
          <a:xfrm rot="16200000" flipH="1">
            <a:off x="4130146" y="2265364"/>
            <a:ext cx="176213" cy="1588"/>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33" name="AutoShape 197"/>
          <p:cNvCxnSpPr>
            <a:cxnSpLocks noChangeShapeType="1"/>
            <a:stCxn id="87" idx="4"/>
          </p:cNvCxnSpPr>
          <p:nvPr/>
        </p:nvCxnSpPr>
        <p:spPr bwMode="auto">
          <a:xfrm rot="16200000" flipH="1">
            <a:off x="4908815" y="2264571"/>
            <a:ext cx="176213" cy="3175"/>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34" name="AutoShape 198"/>
          <p:cNvCxnSpPr>
            <a:cxnSpLocks noChangeShapeType="1"/>
            <a:stCxn id="90" idx="4"/>
          </p:cNvCxnSpPr>
          <p:nvPr/>
        </p:nvCxnSpPr>
        <p:spPr bwMode="auto">
          <a:xfrm rot="16200000" flipH="1">
            <a:off x="5688278" y="2264571"/>
            <a:ext cx="176213" cy="3175"/>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35" name="AutoShape 199"/>
          <p:cNvCxnSpPr>
            <a:cxnSpLocks noChangeShapeType="1"/>
            <a:stCxn id="93" idx="4"/>
          </p:cNvCxnSpPr>
          <p:nvPr/>
        </p:nvCxnSpPr>
        <p:spPr bwMode="auto">
          <a:xfrm rot="16200000" flipH="1">
            <a:off x="6467740" y="2264571"/>
            <a:ext cx="176213" cy="3175"/>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36" name="AutoShape 200"/>
          <p:cNvCxnSpPr>
            <a:cxnSpLocks noChangeShapeType="1"/>
            <a:stCxn id="96" idx="4"/>
          </p:cNvCxnSpPr>
          <p:nvPr/>
        </p:nvCxnSpPr>
        <p:spPr bwMode="auto">
          <a:xfrm rot="16200000" flipH="1">
            <a:off x="7246409" y="2263777"/>
            <a:ext cx="176213" cy="4763"/>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37" name="AutoShape 201"/>
          <p:cNvCxnSpPr>
            <a:cxnSpLocks noChangeShapeType="1"/>
            <a:stCxn id="99" idx="4"/>
          </p:cNvCxnSpPr>
          <p:nvPr/>
        </p:nvCxnSpPr>
        <p:spPr bwMode="auto">
          <a:xfrm rot="16200000" flipH="1">
            <a:off x="8025871" y="2263777"/>
            <a:ext cx="176213" cy="4762"/>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38" name="AutoShape 202"/>
          <p:cNvCxnSpPr>
            <a:cxnSpLocks noChangeShapeType="1"/>
            <a:stCxn id="102" idx="4"/>
          </p:cNvCxnSpPr>
          <p:nvPr/>
        </p:nvCxnSpPr>
        <p:spPr bwMode="auto">
          <a:xfrm rot="16200000" flipH="1">
            <a:off x="8805334" y="2263777"/>
            <a:ext cx="176213" cy="4763"/>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39" name="AutoShape 203"/>
          <p:cNvCxnSpPr>
            <a:cxnSpLocks noChangeShapeType="1"/>
            <a:stCxn id="105" idx="4"/>
          </p:cNvCxnSpPr>
          <p:nvPr/>
        </p:nvCxnSpPr>
        <p:spPr bwMode="auto">
          <a:xfrm rot="16200000" flipH="1">
            <a:off x="9584796" y="2263777"/>
            <a:ext cx="176213" cy="4762"/>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40" name="AutoShape 204"/>
          <p:cNvCxnSpPr>
            <a:cxnSpLocks noChangeShapeType="1"/>
            <a:stCxn id="109" idx="4"/>
          </p:cNvCxnSpPr>
          <p:nvPr/>
        </p:nvCxnSpPr>
        <p:spPr bwMode="auto">
          <a:xfrm rot="16200000" flipH="1">
            <a:off x="4130146" y="3281364"/>
            <a:ext cx="176213" cy="1588"/>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41" name="AutoShape 205"/>
          <p:cNvCxnSpPr>
            <a:cxnSpLocks noChangeShapeType="1"/>
            <a:stCxn id="112" idx="4"/>
          </p:cNvCxnSpPr>
          <p:nvPr/>
        </p:nvCxnSpPr>
        <p:spPr bwMode="auto">
          <a:xfrm rot="16200000" flipH="1">
            <a:off x="5688278" y="3280571"/>
            <a:ext cx="176213" cy="3175"/>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42" name="AutoShape 206"/>
          <p:cNvCxnSpPr>
            <a:cxnSpLocks noChangeShapeType="1"/>
            <a:stCxn id="115" idx="4"/>
          </p:cNvCxnSpPr>
          <p:nvPr/>
        </p:nvCxnSpPr>
        <p:spPr bwMode="auto">
          <a:xfrm rot="16200000" flipH="1">
            <a:off x="7246409" y="3279777"/>
            <a:ext cx="176213" cy="4763"/>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43" name="AutoShape 207"/>
          <p:cNvCxnSpPr>
            <a:cxnSpLocks noChangeShapeType="1"/>
            <a:stCxn id="118" idx="4"/>
          </p:cNvCxnSpPr>
          <p:nvPr/>
        </p:nvCxnSpPr>
        <p:spPr bwMode="auto">
          <a:xfrm rot="16200000" flipH="1">
            <a:off x="8805334" y="3279777"/>
            <a:ext cx="176213" cy="4763"/>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44" name="AutoShape 208"/>
          <p:cNvCxnSpPr>
            <a:cxnSpLocks noChangeShapeType="1"/>
            <a:stCxn id="122" idx="4"/>
          </p:cNvCxnSpPr>
          <p:nvPr/>
        </p:nvCxnSpPr>
        <p:spPr bwMode="auto">
          <a:xfrm rot="16200000" flipH="1">
            <a:off x="4130146" y="4297364"/>
            <a:ext cx="176213" cy="1588"/>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45" name="AutoShape 209"/>
          <p:cNvCxnSpPr>
            <a:cxnSpLocks noChangeShapeType="1"/>
            <a:stCxn id="125" idx="4"/>
          </p:cNvCxnSpPr>
          <p:nvPr/>
        </p:nvCxnSpPr>
        <p:spPr bwMode="auto">
          <a:xfrm rot="16200000" flipH="1">
            <a:off x="7246409" y="4295777"/>
            <a:ext cx="176213" cy="4763"/>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graphicFrame>
        <p:nvGraphicFramePr>
          <p:cNvPr id="146" name="Group 210"/>
          <p:cNvGraphicFramePr>
            <a:graphicFrameLocks noGrp="1"/>
          </p:cNvGraphicFramePr>
          <p:nvPr/>
        </p:nvGraphicFramePr>
        <p:xfrm>
          <a:off x="4023783" y="5389564"/>
          <a:ext cx="6235700" cy="342900"/>
        </p:xfrm>
        <a:graphic>
          <a:graphicData uri="http://schemas.openxmlformats.org/drawingml/2006/table">
            <a:tbl>
              <a:tblPr/>
              <a:tblGrid>
                <a:gridCol w="390525">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88937">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88938">
                  <a:extLst>
                    <a:ext uri="{9D8B030D-6E8A-4147-A177-3AD203B41FA5}">
                      <a16:colId xmlns:a16="http://schemas.microsoft.com/office/drawing/2014/main" val="20005"/>
                    </a:ext>
                  </a:extLst>
                </a:gridCol>
                <a:gridCol w="390525">
                  <a:extLst>
                    <a:ext uri="{9D8B030D-6E8A-4147-A177-3AD203B41FA5}">
                      <a16:colId xmlns:a16="http://schemas.microsoft.com/office/drawing/2014/main" val="20006"/>
                    </a:ext>
                  </a:extLst>
                </a:gridCol>
                <a:gridCol w="390525">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390525">
                  <a:extLst>
                    <a:ext uri="{9D8B030D-6E8A-4147-A177-3AD203B41FA5}">
                      <a16:colId xmlns:a16="http://schemas.microsoft.com/office/drawing/2014/main" val="20010"/>
                    </a:ext>
                  </a:extLst>
                </a:gridCol>
                <a:gridCol w="388937">
                  <a:extLst>
                    <a:ext uri="{9D8B030D-6E8A-4147-A177-3AD203B41FA5}">
                      <a16:colId xmlns:a16="http://schemas.microsoft.com/office/drawing/2014/main" val="20011"/>
                    </a:ext>
                  </a:extLst>
                </a:gridCol>
                <a:gridCol w="390525">
                  <a:extLst>
                    <a:ext uri="{9D8B030D-6E8A-4147-A177-3AD203B41FA5}">
                      <a16:colId xmlns:a16="http://schemas.microsoft.com/office/drawing/2014/main" val="20012"/>
                    </a:ext>
                  </a:extLst>
                </a:gridCol>
                <a:gridCol w="388938">
                  <a:extLst>
                    <a:ext uri="{9D8B030D-6E8A-4147-A177-3AD203B41FA5}">
                      <a16:colId xmlns:a16="http://schemas.microsoft.com/office/drawing/2014/main" val="20013"/>
                    </a:ext>
                  </a:extLst>
                </a:gridCol>
                <a:gridCol w="390525">
                  <a:extLst>
                    <a:ext uri="{9D8B030D-6E8A-4147-A177-3AD203B41FA5}">
                      <a16:colId xmlns:a16="http://schemas.microsoft.com/office/drawing/2014/main" val="20014"/>
                    </a:ext>
                  </a:extLst>
                </a:gridCol>
                <a:gridCol w="388937">
                  <a:extLst>
                    <a:ext uri="{9D8B030D-6E8A-4147-A177-3AD203B41FA5}">
                      <a16:colId xmlns:a16="http://schemas.microsoft.com/office/drawing/2014/main" val="20015"/>
                    </a:ext>
                  </a:extLst>
                </a:gridCol>
              </a:tblGrid>
              <a:tr h="34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41</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147" name="AutoShape 246"/>
          <p:cNvCxnSpPr>
            <a:cxnSpLocks noChangeShapeType="1"/>
            <a:stCxn id="129" idx="4"/>
          </p:cNvCxnSpPr>
          <p:nvPr/>
        </p:nvCxnSpPr>
        <p:spPr bwMode="auto">
          <a:xfrm rot="16200000" flipH="1">
            <a:off x="4136496" y="5307014"/>
            <a:ext cx="163513" cy="1588"/>
          </a:xfrm>
          <a:prstGeom prst="curvedConnector3">
            <a:avLst>
              <a:gd name="adj1" fmla="val 45630"/>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48" name="Rectangle 147"/>
          <p:cNvSpPr/>
          <p:nvPr/>
        </p:nvSpPr>
        <p:spPr>
          <a:xfrm>
            <a:off x="1016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414975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4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p:txBody>
          <a:bodyPr/>
          <a:lstStyle/>
          <a:p>
            <a:pPr eaLnBrk="1" hangingPunct="1">
              <a:defRPr/>
            </a:pPr>
            <a:r>
              <a:rPr lang="en-US" sz="3200" dirty="0"/>
              <a:t>Reduction #2: Interleaved Addressing</a:t>
            </a:r>
          </a:p>
        </p:txBody>
      </p:sp>
      <p:sp>
        <p:nvSpPr>
          <p:cNvPr id="153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806E355B-A22A-4651-8E5B-42ADAE1780F6}" type="slidenum">
              <a:rPr lang="en-US" smtClean="0">
                <a:solidFill>
                  <a:schemeClr val="tx2"/>
                </a:solidFill>
              </a:rPr>
              <a:pPr algn="r" eaLnBrk="1" hangingPunct="1"/>
              <a:t>51</a:t>
            </a:fld>
            <a:endParaRPr lang="en-US" dirty="0">
              <a:solidFill>
                <a:schemeClr val="tx2"/>
              </a:solidFill>
            </a:endParaRPr>
          </a:p>
        </p:txBody>
      </p:sp>
      <p:sp>
        <p:nvSpPr>
          <p:cNvPr id="15367" name="Text Box 4"/>
          <p:cNvSpPr txBox="1">
            <a:spLocks noChangeArrowheads="1"/>
          </p:cNvSpPr>
          <p:nvPr/>
        </p:nvSpPr>
        <p:spPr bwMode="auto">
          <a:xfrm>
            <a:off x="1445899" y="987696"/>
            <a:ext cx="58657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400" dirty="0">
                <a:latin typeface="Corbel" pitchFamily="34" charset="0"/>
              </a:rPr>
              <a:t>Just replace divergent branch in inner loop…</a:t>
            </a:r>
          </a:p>
        </p:txBody>
      </p:sp>
      <p:sp>
        <p:nvSpPr>
          <p:cNvPr id="15368" name="Text Box 5"/>
          <p:cNvSpPr txBox="1">
            <a:spLocks noChangeArrowheads="1"/>
          </p:cNvSpPr>
          <p:nvPr/>
        </p:nvSpPr>
        <p:spPr bwMode="auto">
          <a:xfrm>
            <a:off x="1369699" y="3807096"/>
            <a:ext cx="61302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400" dirty="0">
                <a:latin typeface="Corbel" pitchFamily="34" charset="0"/>
              </a:rPr>
              <a:t>…with </a:t>
            </a:r>
            <a:r>
              <a:rPr lang="en-US" sz="2400" dirty="0" err="1">
                <a:latin typeface="Corbel" pitchFamily="34" charset="0"/>
              </a:rPr>
              <a:t>strided</a:t>
            </a:r>
            <a:r>
              <a:rPr lang="en-US" sz="2400" dirty="0">
                <a:latin typeface="Corbel" pitchFamily="34" charset="0"/>
              </a:rPr>
              <a:t> index and non-divergent branch:</a:t>
            </a:r>
          </a:p>
        </p:txBody>
      </p:sp>
      <p:sp>
        <p:nvSpPr>
          <p:cNvPr id="3" name="Rectangle 2"/>
          <p:cNvSpPr/>
          <p:nvPr/>
        </p:nvSpPr>
        <p:spPr>
          <a:xfrm>
            <a:off x="1445899" y="1449360"/>
            <a:ext cx="6629400" cy="1754326"/>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for</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s=1; s &lt; </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 s *= 2)  {</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(2*s) == 0)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s];</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a:t>
            </a:r>
          </a:p>
        </p:txBody>
      </p:sp>
      <p:sp>
        <p:nvSpPr>
          <p:cNvPr id="4" name="Rectangle 3"/>
          <p:cNvSpPr/>
          <p:nvPr/>
        </p:nvSpPr>
        <p:spPr>
          <a:xfrm>
            <a:off x="1369699" y="4268760"/>
            <a:ext cx="6934200" cy="2308324"/>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for</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s=1; s &lt; </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 s *= 2)  {</a:t>
            </a:r>
          </a:p>
          <a:p>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index = 2 * s *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a:t>
            </a:r>
          </a:p>
          <a:p>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 (index &lt; </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[index]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[index + s];</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a:t>
            </a:r>
          </a:p>
        </p:txBody>
      </p:sp>
      <p:sp>
        <p:nvSpPr>
          <p:cNvPr id="8" name="Rectangle 7"/>
          <p:cNvSpPr/>
          <p:nvPr/>
        </p:nvSpPr>
        <p:spPr>
          <a:xfrm>
            <a:off x="0" y="665647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2" name="Rectangle 1"/>
          <p:cNvSpPr/>
          <p:nvPr/>
        </p:nvSpPr>
        <p:spPr>
          <a:xfrm>
            <a:off x="8569154" y="3322219"/>
            <a:ext cx="3582036" cy="600164"/>
          </a:xfrm>
          <a:prstGeom prst="rect">
            <a:avLst/>
          </a:prstGeom>
        </p:spPr>
        <p:txBody>
          <a:bodyPr wrap="square">
            <a:spAutoFit/>
          </a:bodyPr>
          <a:lstStyle/>
          <a:p>
            <a:r>
              <a:rPr lang="en-US" sz="1100" dirty="0"/>
              <a:t>Previous case: one thread works, several next to it don’t.</a:t>
            </a:r>
          </a:p>
          <a:p>
            <a:r>
              <a:rPr lang="en-US" sz="1100" dirty="0"/>
              <a:t>This case: thread A works &amp; A+1 works too, except that A+1 goes far from the memory location where thread A goes</a:t>
            </a:r>
          </a:p>
        </p:txBody>
      </p:sp>
    </p:spTree>
    <p:extLst>
      <p:ext uri="{BB962C8B-B14F-4D97-AF65-F5344CB8AC3E}">
        <p14:creationId xmlns:p14="http://schemas.microsoft.com/office/powerpoint/2010/main" val="228990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eaLnBrk="1" hangingPunct="1">
              <a:defRPr/>
            </a:pPr>
            <a:r>
              <a:rPr lang="en-US" sz="3000" dirty="0"/>
              <a:t>Performance for 4M element reduction</a:t>
            </a:r>
          </a:p>
        </p:txBody>
      </p:sp>
      <p:sp>
        <p:nvSpPr>
          <p:cNvPr id="174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40319B58-3047-4B3C-97C1-F736067BE43A}" type="slidenum">
              <a:rPr lang="en-US" smtClean="0">
                <a:solidFill>
                  <a:schemeClr val="tx2"/>
                </a:solidFill>
              </a:rPr>
              <a:pPr algn="r" eaLnBrk="1" hangingPunct="1"/>
              <a:t>52</a:t>
            </a:fld>
            <a:endParaRPr lang="en-US" dirty="0">
              <a:solidFill>
                <a:schemeClr val="tx2"/>
              </a:solidFill>
            </a:endParaRPr>
          </a:p>
        </p:txBody>
      </p:sp>
      <p:graphicFrame>
        <p:nvGraphicFramePr>
          <p:cNvPr id="357411" name="Group 35"/>
          <p:cNvGraphicFramePr>
            <a:graphicFrameLocks noGrp="1"/>
          </p:cNvGraphicFramePr>
          <p:nvPr>
            <p:ph idx="4294967295"/>
          </p:nvPr>
        </p:nvGraphicFramePr>
        <p:xfrm>
          <a:off x="1900984" y="2505270"/>
          <a:ext cx="8305800" cy="1524000"/>
        </p:xfrm>
        <a:graphic>
          <a:graphicData uri="http://schemas.openxmlformats.org/drawingml/2006/table">
            <a:tbl>
              <a:tblPr/>
              <a:tblGrid>
                <a:gridCol w="2362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1: </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interleaved addressing</a:t>
                      </a:r>
                      <a:br>
                        <a:rPr kumimoji="0" lang="en-US" sz="12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with divergent branching</a:t>
                      </a:r>
                    </a:p>
                  </a:txBody>
                  <a:tcPr horzOverflow="overflow">
                    <a:lnL cap="flat">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8.054 ms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2.083 GB/s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cap="flat">
                      <a:noFill/>
                    </a:lnR>
                    <a:lnT cap="fla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0"/>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2:</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interleaved addressing</a:t>
                      </a:r>
                      <a:br>
                        <a:rPr kumimoji="0" lang="en-US" sz="12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with bank conflicts</a:t>
                      </a:r>
                    </a:p>
                  </a:txBody>
                  <a:tcPr horzOverflow="overflow">
                    <a:lnL cap="flat">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3.456 </a:t>
                      </a:r>
                      <a:r>
                        <a:rPr kumimoji="0" lang="en-US" sz="2000" b="1" i="0" u="none" strike="noStrike" cap="none" normalizeH="0" baseline="0" dirty="0" err="1">
                          <a:ln>
                            <a:noFill/>
                          </a:ln>
                          <a:solidFill>
                            <a:schemeClr val="tx1"/>
                          </a:solidFill>
                          <a:effectLst/>
                          <a:latin typeface="Arial" charset="0"/>
                        </a:rPr>
                        <a:t>ms</a:t>
                      </a:r>
                      <a:endParaRPr kumimoji="0" lang="en-US" sz="2000" b="1" i="0" u="none" strike="noStrike" cap="none" normalizeH="0" baseline="0" dirty="0">
                        <a:ln>
                          <a:noFill/>
                        </a:ln>
                        <a:solidFill>
                          <a:schemeClr val="tx1"/>
                        </a:solidFill>
                        <a:effectLst/>
                        <a:latin typeface="Arial" charset="0"/>
                      </a:endParaRPr>
                    </a:p>
                  </a:txBody>
                  <a:tcPr anchor="ctr" horzOverflow="overflow">
                    <a:lnL>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4.854 GB/s</a:t>
                      </a:r>
                    </a:p>
                  </a:txBody>
                  <a:tcPr anchor="ctr" horzOverflow="overflow">
                    <a:lnL>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2.33x</a:t>
                      </a:r>
                    </a:p>
                  </a:txBody>
                  <a:tcPr anchor="ctr" horzOverflow="overflow">
                    <a:lnL>
                      <a:noFill/>
                    </a:lnL>
                    <a:lnR cap="flat">
                      <a:noFill/>
                    </a:lnR>
                    <a:lnT>
                      <a:noFill/>
                    </a:lnT>
                    <a:lnB cap="flat">
                      <a:noFill/>
                    </a:lnB>
                    <a:lnTlToBr>
                      <a:noFill/>
                    </a:lnTlToBr>
                    <a:lnBlToTr>
                      <a:noFill/>
                    </a:lnBlToTr>
                    <a:solidFill>
                      <a:schemeClr val="hlink">
                        <a:alpha val="50000"/>
                      </a:schemeClr>
                    </a:solidFill>
                  </a:tcPr>
                </a:tc>
                <a:extLst>
                  <a:ext uri="{0D108BD9-81ED-4DB2-BD59-A6C34878D82A}">
                    <a16:rowId xmlns:a16="http://schemas.microsoft.com/office/drawing/2014/main" val="10001"/>
                  </a:ext>
                </a:extLst>
              </a:tr>
            </a:tbl>
          </a:graphicData>
        </a:graphic>
      </p:graphicFrame>
      <p:sp>
        <p:nvSpPr>
          <p:cNvPr id="17423" name="Text Box 31"/>
          <p:cNvSpPr txBox="1">
            <a:spLocks noChangeArrowheads="1"/>
          </p:cNvSpPr>
          <p:nvPr/>
        </p:nvSpPr>
        <p:spPr bwMode="auto">
          <a:xfrm>
            <a:off x="7689850" y="1752600"/>
            <a:ext cx="114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Step</a:t>
            </a:r>
            <a:br>
              <a:rPr lang="en-US" b="1"/>
            </a:br>
            <a:r>
              <a:rPr lang="en-US" b="1"/>
              <a:t>Speedup</a:t>
            </a:r>
          </a:p>
        </p:txBody>
      </p:sp>
      <p:sp>
        <p:nvSpPr>
          <p:cNvPr id="17424" name="Text Box 32"/>
          <p:cNvSpPr txBox="1">
            <a:spLocks noChangeArrowheads="1"/>
          </p:cNvSpPr>
          <p:nvPr/>
        </p:nvSpPr>
        <p:spPr bwMode="auto">
          <a:xfrm>
            <a:off x="6191250" y="1981201"/>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Bandwidth</a:t>
            </a:r>
          </a:p>
        </p:txBody>
      </p:sp>
      <p:sp>
        <p:nvSpPr>
          <p:cNvPr id="17425" name="Text Box 33"/>
          <p:cNvSpPr txBox="1">
            <a:spLocks noChangeArrowheads="1"/>
          </p:cNvSpPr>
          <p:nvPr/>
        </p:nvSpPr>
        <p:spPr bwMode="auto">
          <a:xfrm>
            <a:off x="4189414" y="1981201"/>
            <a:ext cx="1677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Time (2</a:t>
            </a:r>
            <a:r>
              <a:rPr lang="en-US" b="1" baseline="30000"/>
              <a:t>22 </a:t>
            </a:r>
            <a:r>
              <a:rPr lang="en-US" b="1"/>
              <a:t>ints)</a:t>
            </a:r>
          </a:p>
        </p:txBody>
      </p:sp>
      <p:sp>
        <p:nvSpPr>
          <p:cNvPr id="17426" name="Text Box 34"/>
          <p:cNvSpPr txBox="1">
            <a:spLocks noChangeArrowheads="1"/>
          </p:cNvSpPr>
          <p:nvPr/>
        </p:nvSpPr>
        <p:spPr bwMode="auto">
          <a:xfrm>
            <a:off x="8839200" y="1752600"/>
            <a:ext cx="1416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Cumulative</a:t>
            </a:r>
            <a:br>
              <a:rPr lang="en-US" b="1"/>
            </a:br>
            <a:r>
              <a:rPr lang="en-US" b="1"/>
              <a:t>Speedup</a:t>
            </a:r>
          </a:p>
        </p:txBody>
      </p:sp>
      <p:sp>
        <p:nvSpPr>
          <p:cNvPr id="9" name="Rectangle 8"/>
          <p:cNvSpPr/>
          <p:nvPr/>
        </p:nvSpPr>
        <p:spPr>
          <a:xfrm>
            <a:off x="29633"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2537619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normAutofit/>
          </a:bodyPr>
          <a:lstStyle/>
          <a:p>
            <a:pPr eaLnBrk="1" hangingPunct="1">
              <a:defRPr/>
            </a:pPr>
            <a:r>
              <a:rPr lang="en-US" sz="3200" dirty="0"/>
              <a:t>Parallel Reduction: Sequential Addressing</a:t>
            </a:r>
          </a:p>
        </p:txBody>
      </p:sp>
      <p:sp>
        <p:nvSpPr>
          <p:cNvPr id="184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10C5BA4D-C049-4512-A66F-7C9E1EE9CF92}" type="slidenum">
              <a:rPr lang="en-US" smtClean="0">
                <a:solidFill>
                  <a:schemeClr val="tx2"/>
                </a:solidFill>
              </a:rPr>
              <a:pPr algn="r" eaLnBrk="1" hangingPunct="1"/>
              <a:t>53</a:t>
            </a:fld>
            <a:endParaRPr lang="en-US" dirty="0">
              <a:solidFill>
                <a:schemeClr val="tx2"/>
              </a:solidFill>
            </a:endParaRPr>
          </a:p>
        </p:txBody>
      </p:sp>
      <p:sp>
        <p:nvSpPr>
          <p:cNvPr id="18472" name="Text Box 39"/>
          <p:cNvSpPr txBox="1">
            <a:spLocks noChangeArrowheads="1"/>
          </p:cNvSpPr>
          <p:nvPr/>
        </p:nvSpPr>
        <p:spPr bwMode="auto">
          <a:xfrm>
            <a:off x="1114958" y="1081092"/>
            <a:ext cx="25447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dirty="0"/>
              <a:t>Values (shared memory)</a:t>
            </a:r>
          </a:p>
        </p:txBody>
      </p:sp>
      <p:sp>
        <p:nvSpPr>
          <p:cNvPr id="18533" name="Text Box 100"/>
          <p:cNvSpPr txBox="1">
            <a:spLocks noChangeArrowheads="1"/>
          </p:cNvSpPr>
          <p:nvPr/>
        </p:nvSpPr>
        <p:spPr bwMode="auto">
          <a:xfrm>
            <a:off x="2775483" y="2465392"/>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8582" name="Text Box 149"/>
          <p:cNvSpPr txBox="1">
            <a:spLocks noChangeArrowheads="1"/>
          </p:cNvSpPr>
          <p:nvPr/>
        </p:nvSpPr>
        <p:spPr bwMode="auto">
          <a:xfrm>
            <a:off x="2775483" y="3684592"/>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8625" name="Text Box 192"/>
          <p:cNvSpPr txBox="1">
            <a:spLocks noChangeArrowheads="1"/>
          </p:cNvSpPr>
          <p:nvPr/>
        </p:nvSpPr>
        <p:spPr bwMode="auto">
          <a:xfrm>
            <a:off x="2775483" y="4649792"/>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8680" name="Text Box 247"/>
          <p:cNvSpPr txBox="1">
            <a:spLocks noChangeArrowheads="1"/>
          </p:cNvSpPr>
          <p:nvPr/>
        </p:nvSpPr>
        <p:spPr bwMode="auto">
          <a:xfrm>
            <a:off x="2775483" y="5589592"/>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8681" name="Text Box 248"/>
          <p:cNvSpPr txBox="1">
            <a:spLocks noChangeArrowheads="1"/>
          </p:cNvSpPr>
          <p:nvPr/>
        </p:nvSpPr>
        <p:spPr bwMode="auto">
          <a:xfrm>
            <a:off x="2721508" y="1652592"/>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8682" name="Text Box 249"/>
          <p:cNvSpPr txBox="1">
            <a:spLocks noChangeArrowheads="1"/>
          </p:cNvSpPr>
          <p:nvPr/>
        </p:nvSpPr>
        <p:spPr bwMode="auto">
          <a:xfrm>
            <a:off x="1440396" y="1600205"/>
            <a:ext cx="1082675"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Step 1 Stride 8</a:t>
            </a:r>
          </a:p>
        </p:txBody>
      </p:sp>
      <p:sp>
        <p:nvSpPr>
          <p:cNvPr id="18683" name="Text Box 250"/>
          <p:cNvSpPr txBox="1">
            <a:spLocks noChangeArrowheads="1"/>
          </p:cNvSpPr>
          <p:nvPr/>
        </p:nvSpPr>
        <p:spPr bwMode="auto">
          <a:xfrm>
            <a:off x="1440396" y="2857505"/>
            <a:ext cx="1082675"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Step 2 Stride 4</a:t>
            </a:r>
          </a:p>
        </p:txBody>
      </p:sp>
      <p:sp>
        <p:nvSpPr>
          <p:cNvPr id="18684" name="Text Box 251"/>
          <p:cNvSpPr txBox="1">
            <a:spLocks noChangeArrowheads="1"/>
          </p:cNvSpPr>
          <p:nvPr/>
        </p:nvSpPr>
        <p:spPr bwMode="auto">
          <a:xfrm>
            <a:off x="1440396" y="3949705"/>
            <a:ext cx="1082675"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Step 3 Stride 2</a:t>
            </a:r>
          </a:p>
        </p:txBody>
      </p:sp>
      <p:sp>
        <p:nvSpPr>
          <p:cNvPr id="18685" name="Text Box 252"/>
          <p:cNvSpPr txBox="1">
            <a:spLocks noChangeArrowheads="1"/>
          </p:cNvSpPr>
          <p:nvPr/>
        </p:nvSpPr>
        <p:spPr bwMode="auto">
          <a:xfrm>
            <a:off x="1440396" y="4927605"/>
            <a:ext cx="1082675"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Step 4 Stride 1</a:t>
            </a:r>
          </a:p>
        </p:txBody>
      </p:sp>
      <p:sp>
        <p:nvSpPr>
          <p:cNvPr id="18686" name="Text Box 253"/>
          <p:cNvSpPr txBox="1">
            <a:spLocks noChangeArrowheads="1"/>
          </p:cNvSpPr>
          <p:nvPr/>
        </p:nvSpPr>
        <p:spPr bwMode="auto">
          <a:xfrm>
            <a:off x="2721508" y="2949579"/>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8687" name="Text Box 254"/>
          <p:cNvSpPr txBox="1">
            <a:spLocks noChangeArrowheads="1"/>
          </p:cNvSpPr>
          <p:nvPr/>
        </p:nvSpPr>
        <p:spPr bwMode="auto">
          <a:xfrm>
            <a:off x="2721508" y="4052892"/>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8688" name="Text Box 255"/>
          <p:cNvSpPr txBox="1">
            <a:spLocks noChangeArrowheads="1"/>
          </p:cNvSpPr>
          <p:nvPr/>
        </p:nvSpPr>
        <p:spPr bwMode="auto">
          <a:xfrm>
            <a:off x="2721508" y="5006979"/>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8689" name="Text Box 256"/>
          <p:cNvSpPr txBox="1">
            <a:spLocks noChangeArrowheads="1"/>
          </p:cNvSpPr>
          <p:nvPr/>
        </p:nvSpPr>
        <p:spPr bwMode="auto">
          <a:xfrm>
            <a:off x="3248875" y="6227878"/>
            <a:ext cx="6391493" cy="400110"/>
          </a:xfrm>
          <a:prstGeom prst="rect">
            <a:avLst/>
          </a:prstGeom>
          <a:solidFill>
            <a:schemeClr val="hlink"/>
          </a:solidFill>
          <a:ln w="28575" algn="ctr">
            <a:solidFill>
              <a:schemeClr val="tx1"/>
            </a:solidFill>
            <a:miter lim="800000"/>
            <a:headEnd/>
            <a:tailEnd/>
          </a:ln>
        </p:spPr>
        <p:txBody>
          <a:bodyPr>
            <a:spAutoFit/>
          </a:bodyPr>
          <a:lstStyle>
            <a:defPPr>
              <a:defRPr lang="en-US"/>
            </a:defPPr>
            <a:lvl1pPr algn="ctr">
              <a:defRPr sz="2000" b="1">
                <a:solidFill>
                  <a:schemeClr val="bg1"/>
                </a:solidFill>
                <a:latin typeface="Arial" charset="0"/>
              </a:defRPr>
            </a:lvl1pPr>
            <a:lvl2pPr marL="742950" indent="-285750" eaLnBrk="0" hangingPunct="0">
              <a:defRPr>
                <a:latin typeface="Arial" charset="0"/>
              </a:defRPr>
            </a:lvl2pPr>
            <a:lvl3pPr marL="1143000" indent="-228600" eaLnBrk="0" hangingPunct="0">
              <a:defRPr>
                <a:latin typeface="Arial" charset="0"/>
              </a:defRPr>
            </a:lvl3pPr>
            <a:lvl4pPr marL="1600200" indent="-228600" eaLnBrk="0" hangingPunct="0">
              <a:defRPr>
                <a:latin typeface="Arial" charset="0"/>
              </a:defRPr>
            </a:lvl4pPr>
            <a:lvl5pPr marL="2057400" indent="-228600" eaLnBrk="0" hangingPunct="0">
              <a:defRPr>
                <a:latin typeface="Arial" charset="0"/>
              </a:defRPr>
            </a:lvl5pPr>
            <a:lvl6pPr marL="2514600" indent="-228600" algn="ctr" eaLnBrk="0" fontAlgn="base" hangingPunct="0">
              <a:spcBef>
                <a:spcPct val="0"/>
              </a:spcBef>
              <a:spcAft>
                <a:spcPct val="0"/>
              </a:spcAft>
              <a:defRPr>
                <a:latin typeface="Arial" charset="0"/>
              </a:defRPr>
            </a:lvl6pPr>
            <a:lvl7pPr marL="2971800" indent="-228600" algn="ctr" eaLnBrk="0" fontAlgn="base" hangingPunct="0">
              <a:spcBef>
                <a:spcPct val="0"/>
              </a:spcBef>
              <a:spcAft>
                <a:spcPct val="0"/>
              </a:spcAft>
              <a:defRPr>
                <a:latin typeface="Arial" charset="0"/>
              </a:defRPr>
            </a:lvl7pPr>
            <a:lvl8pPr marL="3429000" indent="-228600" algn="ctr" eaLnBrk="0" fontAlgn="base" hangingPunct="0">
              <a:spcBef>
                <a:spcPct val="0"/>
              </a:spcBef>
              <a:spcAft>
                <a:spcPct val="0"/>
              </a:spcAft>
              <a:defRPr>
                <a:latin typeface="Arial" charset="0"/>
              </a:defRPr>
            </a:lvl8pPr>
            <a:lvl9pPr marL="3886200" indent="-228600" algn="ctr" eaLnBrk="0" fontAlgn="base" hangingPunct="0">
              <a:spcBef>
                <a:spcPct val="0"/>
              </a:spcBef>
              <a:spcAft>
                <a:spcPct val="0"/>
              </a:spcAft>
              <a:defRPr>
                <a:latin typeface="Arial" charset="0"/>
              </a:defRPr>
            </a:lvl9pPr>
          </a:lstStyle>
          <a:p>
            <a:r>
              <a:rPr lang="en-US" dirty="0"/>
              <a:t>Sequential addressing is Shared Mem. conflict free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5770" y="1231906"/>
            <a:ext cx="6248400" cy="485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0" y="662798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10268117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p:txBody>
          <a:bodyPr/>
          <a:lstStyle/>
          <a:p>
            <a:pPr eaLnBrk="1" hangingPunct="1">
              <a:defRPr/>
            </a:pPr>
            <a:r>
              <a:rPr lang="en-US" sz="3200" dirty="0"/>
              <a:t>Reduction #3: Sequential Addressing</a:t>
            </a:r>
          </a:p>
        </p:txBody>
      </p:sp>
      <p:sp>
        <p:nvSpPr>
          <p:cNvPr id="153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806E355B-A22A-4651-8E5B-42ADAE1780F6}" type="slidenum">
              <a:rPr lang="en-US" smtClean="0">
                <a:solidFill>
                  <a:schemeClr val="tx2"/>
                </a:solidFill>
              </a:rPr>
              <a:pPr algn="r" eaLnBrk="1" hangingPunct="1"/>
              <a:t>54</a:t>
            </a:fld>
            <a:endParaRPr lang="en-US" dirty="0">
              <a:solidFill>
                <a:schemeClr val="tx2"/>
              </a:solidFill>
            </a:endParaRPr>
          </a:p>
        </p:txBody>
      </p:sp>
      <p:sp>
        <p:nvSpPr>
          <p:cNvPr id="15367" name="Text Box 4"/>
          <p:cNvSpPr txBox="1">
            <a:spLocks noChangeArrowheads="1"/>
          </p:cNvSpPr>
          <p:nvPr/>
        </p:nvSpPr>
        <p:spPr bwMode="auto">
          <a:xfrm>
            <a:off x="1905000" y="1062336"/>
            <a:ext cx="58657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400" dirty="0">
                <a:latin typeface="Corbel" pitchFamily="34" charset="0"/>
              </a:rPr>
              <a:t>Just replace </a:t>
            </a:r>
            <a:r>
              <a:rPr lang="en-US" sz="2400" dirty="0" err="1">
                <a:latin typeface="Corbel" pitchFamily="34" charset="0"/>
              </a:rPr>
              <a:t>strided</a:t>
            </a:r>
            <a:r>
              <a:rPr lang="en-US" sz="2400" dirty="0">
                <a:latin typeface="Corbel" pitchFamily="34" charset="0"/>
              </a:rPr>
              <a:t> indexing in inner loop…</a:t>
            </a:r>
          </a:p>
        </p:txBody>
      </p:sp>
      <p:sp>
        <p:nvSpPr>
          <p:cNvPr id="15368" name="Text Box 5"/>
          <p:cNvSpPr txBox="1">
            <a:spLocks noChangeArrowheads="1"/>
          </p:cNvSpPr>
          <p:nvPr/>
        </p:nvSpPr>
        <p:spPr bwMode="auto">
          <a:xfrm>
            <a:off x="1828800" y="4189474"/>
            <a:ext cx="6593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400" dirty="0">
                <a:latin typeface="Corbel" pitchFamily="34" charset="0"/>
              </a:rPr>
              <a:t>…with </a:t>
            </a:r>
            <a:r>
              <a:rPr lang="en-US" sz="2400" dirty="0">
                <a:solidFill>
                  <a:srgbClr val="C00000"/>
                </a:solidFill>
                <a:latin typeface="Corbel" pitchFamily="34" charset="0"/>
              </a:rPr>
              <a:t>reversed</a:t>
            </a:r>
            <a:r>
              <a:rPr lang="en-US" sz="2400" dirty="0">
                <a:latin typeface="Corbel" pitchFamily="34" charset="0"/>
              </a:rPr>
              <a:t> loop and </a:t>
            </a:r>
            <a:r>
              <a:rPr lang="en-US" sz="2400" dirty="0" err="1">
                <a:latin typeface="Corbel" pitchFamily="34" charset="0"/>
              </a:rPr>
              <a:t>threadID</a:t>
            </a:r>
            <a:r>
              <a:rPr lang="en-US" sz="2400" dirty="0">
                <a:latin typeface="Corbel" pitchFamily="34" charset="0"/>
              </a:rPr>
              <a:t>-based indexing:</a:t>
            </a:r>
          </a:p>
        </p:txBody>
      </p:sp>
      <p:sp>
        <p:nvSpPr>
          <p:cNvPr id="3" name="Rectangle 2"/>
          <p:cNvSpPr/>
          <p:nvPr/>
        </p:nvSpPr>
        <p:spPr>
          <a:xfrm>
            <a:off x="1905000" y="1524000"/>
            <a:ext cx="6629400" cy="2308324"/>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for</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s=1; s &lt; </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 s *= 2)  {</a:t>
            </a:r>
          </a:p>
          <a:p>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index = 2 * s *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a:t>
            </a:r>
          </a:p>
          <a:p>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 (index &lt; </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[index]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[index + s];</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a:t>
            </a:r>
          </a:p>
        </p:txBody>
      </p:sp>
      <p:sp>
        <p:nvSpPr>
          <p:cNvPr id="4" name="Rectangle 3"/>
          <p:cNvSpPr/>
          <p:nvPr/>
        </p:nvSpPr>
        <p:spPr>
          <a:xfrm>
            <a:off x="1828800" y="4651138"/>
            <a:ext cx="6934200" cy="1754326"/>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for</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s=</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/2; s&gt;0; s&gt;&gt;=1) {</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&lt; s)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s];</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a:t>
            </a:r>
          </a:p>
        </p:txBody>
      </p:sp>
      <p:sp>
        <p:nvSpPr>
          <p:cNvPr id="8" name="Rectangle 7"/>
          <p:cNvSpPr/>
          <p:nvPr/>
        </p:nvSpPr>
        <p:spPr>
          <a:xfrm>
            <a:off x="381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2" name="Rectangle 1"/>
          <p:cNvSpPr/>
          <p:nvPr/>
        </p:nvSpPr>
        <p:spPr>
          <a:xfrm>
            <a:off x="7770707" y="5333777"/>
            <a:ext cx="2843873" cy="1015663"/>
          </a:xfrm>
          <a:prstGeom prst="rect">
            <a:avLst/>
          </a:prstGeom>
          <a:solidFill>
            <a:schemeClr val="bg1"/>
          </a:solidFill>
          <a:ln>
            <a:solidFill>
              <a:srgbClr val="C00000"/>
            </a:solidFill>
          </a:ln>
        </p:spPr>
        <p:txBody>
          <a:bodyPr wrap="square">
            <a:spAutoFit/>
          </a:bodyPr>
          <a:lstStyle/>
          <a:p>
            <a:pPr marL="171450" indent="-171450">
              <a:buFontTx/>
              <a:buChar char="-"/>
            </a:pPr>
            <a:r>
              <a:rPr lang="en-US" sz="1200" dirty="0"/>
              <a:t>First you go out 1/2 the block size to match a thread with its second operand</a:t>
            </a:r>
          </a:p>
          <a:p>
            <a:pPr marL="171450" indent="-171450">
              <a:buFontTx/>
              <a:buChar char="-"/>
            </a:pPr>
            <a:r>
              <a:rPr lang="en-US" sz="1200" dirty="0"/>
              <a:t>Then you go out 1/4 of the block size</a:t>
            </a:r>
          </a:p>
          <a:p>
            <a:pPr marL="171450" indent="-171450">
              <a:buFontTx/>
              <a:buChar char="-"/>
            </a:pPr>
            <a:r>
              <a:rPr lang="en-US" sz="1200" dirty="0"/>
              <a:t>Then you go out 1/8 of the block size</a:t>
            </a:r>
          </a:p>
          <a:p>
            <a:pPr marL="171450" indent="-171450">
              <a:buFontTx/>
              <a:buChar char="-"/>
            </a:pPr>
            <a:r>
              <a:rPr lang="en-US" sz="1200" dirty="0"/>
              <a:t>Etc.</a:t>
            </a:r>
          </a:p>
        </p:txBody>
      </p:sp>
    </p:spTree>
    <p:extLst>
      <p:ext uri="{BB962C8B-B14F-4D97-AF65-F5344CB8AC3E}">
        <p14:creationId xmlns:p14="http://schemas.microsoft.com/office/powerpoint/2010/main" val="153004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p:bldP spid="4" grpId="0" animBg="1"/>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pPr eaLnBrk="1" hangingPunct="1">
              <a:defRPr/>
            </a:pPr>
            <a:r>
              <a:rPr lang="en-US" sz="3000" dirty="0"/>
              <a:t>Performance for 4M element reduction</a:t>
            </a:r>
          </a:p>
        </p:txBody>
      </p:sp>
      <p:sp>
        <p:nvSpPr>
          <p:cNvPr id="2048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2E106B41-D010-4FF5-9EE9-15155D6DF672}" type="slidenum">
              <a:rPr lang="en-US" smtClean="0">
                <a:solidFill>
                  <a:schemeClr val="tx2"/>
                </a:solidFill>
              </a:rPr>
              <a:pPr algn="r" eaLnBrk="1" hangingPunct="1"/>
              <a:t>55</a:t>
            </a:fld>
            <a:endParaRPr lang="en-US" dirty="0">
              <a:solidFill>
                <a:schemeClr val="tx2"/>
              </a:solidFill>
            </a:endParaRPr>
          </a:p>
        </p:txBody>
      </p:sp>
      <p:graphicFrame>
        <p:nvGraphicFramePr>
          <p:cNvPr id="356394" name="Group 42"/>
          <p:cNvGraphicFramePr>
            <a:graphicFrameLocks noGrp="1"/>
          </p:cNvGraphicFramePr>
          <p:nvPr>
            <p:ph idx="4294967295"/>
          </p:nvPr>
        </p:nvGraphicFramePr>
        <p:xfrm>
          <a:off x="1949450" y="2486547"/>
          <a:ext cx="8305800" cy="2114550"/>
        </p:xfrm>
        <a:graphic>
          <a:graphicData uri="http://schemas.openxmlformats.org/drawingml/2006/table">
            <a:tbl>
              <a:tblPr/>
              <a:tblGrid>
                <a:gridCol w="2362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1: </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interleaved addressing</a:t>
                      </a:r>
                      <a:br>
                        <a:rPr kumimoji="0" lang="en-US" sz="12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with divergent branching</a:t>
                      </a:r>
                    </a:p>
                  </a:txBody>
                  <a:tcPr horzOverflow="overflow">
                    <a:lnL cap="flat">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8.054 ms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2.083 GB/s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cap="flat">
                      <a:noFill/>
                    </a:lnR>
                    <a:lnT cap="fla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0"/>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2:</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interleaved addressing</a:t>
                      </a:r>
                      <a:br>
                        <a:rPr kumimoji="0" lang="en-US" sz="12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with bank conflicts</a:t>
                      </a:r>
                    </a:p>
                  </a:txBody>
                  <a:tcPr horzOverflow="overflow">
                    <a:lnL cap="flat">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3.456 ms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4.854 GB/s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cap="flat">
                      <a:noFill/>
                    </a:lnR>
                    <a:lnT>
                      <a:noFill/>
                    </a:lnT>
                    <a:lnB>
                      <a:noFill/>
                    </a:lnB>
                    <a:lnTlToBr>
                      <a:noFill/>
                    </a:lnTlToBr>
                    <a:lnBlToTr>
                      <a:noFill/>
                    </a:lnBlToTr>
                    <a:solidFill>
                      <a:schemeClr val="hlink">
                        <a:alpha val="50000"/>
                      </a:schemeClr>
                    </a:solidFill>
                  </a:tcPr>
                </a:tc>
                <a:extLst>
                  <a:ext uri="{0D108BD9-81ED-4DB2-BD59-A6C34878D82A}">
                    <a16:rowId xmlns:a16="http://schemas.microsoft.com/office/drawing/2014/main" val="10001"/>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3:</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sequential addressing</a:t>
                      </a:r>
                      <a:endParaRPr kumimoji="0" lang="en-US" sz="700" b="1" i="0" u="none" strike="noStrike" cap="none" normalizeH="0" baseline="0">
                        <a:ln>
                          <a:noFill/>
                        </a:ln>
                        <a:solidFill>
                          <a:schemeClr val="tx1"/>
                        </a:solidFill>
                        <a:effectLst/>
                        <a:latin typeface="Arial" charset="0"/>
                      </a:endParaRPr>
                    </a:p>
                  </a:txBody>
                  <a:tcPr horzOverflow="overflow">
                    <a:lnL cap="flat">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1.722 ms</a:t>
                      </a:r>
                    </a:p>
                  </a:txBody>
                  <a:tcPr anchor="ctr" horzOverflow="overflow">
                    <a:lnL>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9.741 GB/s</a:t>
                      </a:r>
                    </a:p>
                  </a:txBody>
                  <a:tcPr anchor="ctr" horzOverflow="overflow">
                    <a:lnL>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2.01x</a:t>
                      </a:r>
                    </a:p>
                  </a:txBody>
                  <a:tcPr anchor="ctr" horzOverflow="overflow">
                    <a:lnL>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4.68x</a:t>
                      </a:r>
                    </a:p>
                  </a:txBody>
                  <a:tcPr anchor="ctr" horzOverflow="overflow">
                    <a:lnL>
                      <a:noFill/>
                    </a:lnL>
                    <a:lnR cap="flat">
                      <a:noFill/>
                    </a:lnR>
                    <a:lnT>
                      <a:noFill/>
                    </a:lnT>
                    <a:lnB cap="flat">
                      <a:noFill/>
                    </a:lnB>
                    <a:lnTlToBr>
                      <a:noFill/>
                    </a:lnTlToBr>
                    <a:lnBlToTr>
                      <a:noFill/>
                    </a:lnBlToTr>
                    <a:solidFill>
                      <a:schemeClr val="tx2">
                        <a:alpha val="50000"/>
                      </a:schemeClr>
                    </a:solidFill>
                  </a:tcPr>
                </a:tc>
                <a:extLst>
                  <a:ext uri="{0D108BD9-81ED-4DB2-BD59-A6C34878D82A}">
                    <a16:rowId xmlns:a16="http://schemas.microsoft.com/office/drawing/2014/main" val="10002"/>
                  </a:ext>
                </a:extLst>
              </a:tr>
            </a:tbl>
          </a:graphicData>
        </a:graphic>
      </p:graphicFrame>
      <p:sp>
        <p:nvSpPr>
          <p:cNvPr id="20500" name="Text Box 38"/>
          <p:cNvSpPr txBox="1">
            <a:spLocks noChangeArrowheads="1"/>
          </p:cNvSpPr>
          <p:nvPr/>
        </p:nvSpPr>
        <p:spPr bwMode="auto">
          <a:xfrm>
            <a:off x="7689850" y="1771650"/>
            <a:ext cx="114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Step</a:t>
            </a:r>
            <a:br>
              <a:rPr lang="en-US" b="1"/>
            </a:br>
            <a:r>
              <a:rPr lang="en-US" b="1"/>
              <a:t>Speedup</a:t>
            </a:r>
          </a:p>
        </p:txBody>
      </p:sp>
      <p:sp>
        <p:nvSpPr>
          <p:cNvPr id="20501" name="Text Box 39"/>
          <p:cNvSpPr txBox="1">
            <a:spLocks noChangeArrowheads="1"/>
          </p:cNvSpPr>
          <p:nvPr/>
        </p:nvSpPr>
        <p:spPr bwMode="auto">
          <a:xfrm>
            <a:off x="6191250" y="2000251"/>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Bandwidth</a:t>
            </a:r>
          </a:p>
        </p:txBody>
      </p:sp>
      <p:sp>
        <p:nvSpPr>
          <p:cNvPr id="20502" name="Text Box 40"/>
          <p:cNvSpPr txBox="1">
            <a:spLocks noChangeArrowheads="1"/>
          </p:cNvSpPr>
          <p:nvPr/>
        </p:nvSpPr>
        <p:spPr bwMode="auto">
          <a:xfrm>
            <a:off x="4189414" y="2000251"/>
            <a:ext cx="1677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Time (2</a:t>
            </a:r>
            <a:r>
              <a:rPr lang="en-US" b="1" baseline="30000"/>
              <a:t>22 </a:t>
            </a:r>
            <a:r>
              <a:rPr lang="en-US" b="1"/>
              <a:t>ints)</a:t>
            </a:r>
          </a:p>
        </p:txBody>
      </p:sp>
      <p:sp>
        <p:nvSpPr>
          <p:cNvPr id="20503" name="Text Box 41"/>
          <p:cNvSpPr txBox="1">
            <a:spLocks noChangeArrowheads="1"/>
          </p:cNvSpPr>
          <p:nvPr/>
        </p:nvSpPr>
        <p:spPr bwMode="auto">
          <a:xfrm>
            <a:off x="8839200" y="1771650"/>
            <a:ext cx="1416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Cumulative</a:t>
            </a:r>
            <a:br>
              <a:rPr lang="en-US" b="1"/>
            </a:br>
            <a:r>
              <a:rPr lang="en-US" b="1"/>
              <a:t>Speedup</a:t>
            </a:r>
          </a:p>
        </p:txBody>
      </p:sp>
      <p:sp>
        <p:nvSpPr>
          <p:cNvPr id="9" name="Rectangle 8"/>
          <p:cNvSpPr/>
          <p:nvPr/>
        </p:nvSpPr>
        <p:spPr>
          <a:xfrm>
            <a:off x="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2757374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7" name="Rectangle 5"/>
          <p:cNvSpPr>
            <a:spLocks noGrp="1" noChangeArrowheads="1"/>
          </p:cNvSpPr>
          <p:nvPr>
            <p:ph type="title"/>
          </p:nvPr>
        </p:nvSpPr>
        <p:spPr/>
        <p:txBody>
          <a:bodyPr/>
          <a:lstStyle/>
          <a:p>
            <a:pPr eaLnBrk="1" hangingPunct="1">
              <a:defRPr/>
            </a:pPr>
            <a:r>
              <a:rPr lang="en-US" dirty="0"/>
              <a:t>Idle Threads…</a:t>
            </a:r>
          </a:p>
        </p:txBody>
      </p:sp>
      <p:sp>
        <p:nvSpPr>
          <p:cNvPr id="215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99B8979B-6272-4E31-921A-34300E93AF79}" type="slidenum">
              <a:rPr lang="en-US" smtClean="0">
                <a:solidFill>
                  <a:schemeClr val="tx2"/>
                </a:solidFill>
              </a:rPr>
              <a:pPr algn="r" eaLnBrk="1" hangingPunct="1"/>
              <a:t>56</a:t>
            </a:fld>
            <a:endParaRPr lang="en-US" dirty="0">
              <a:solidFill>
                <a:schemeClr val="tx2"/>
              </a:solidFill>
            </a:endParaRPr>
          </a:p>
        </p:txBody>
      </p:sp>
      <p:sp>
        <p:nvSpPr>
          <p:cNvPr id="8" name="Rectangle 7"/>
          <p:cNvSpPr/>
          <p:nvPr/>
        </p:nvSpPr>
        <p:spPr>
          <a:xfrm>
            <a:off x="2590800" y="2514600"/>
            <a:ext cx="6934200" cy="1754326"/>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for</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s=</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/2; s&gt;0; s&gt;&gt;=1) {</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&lt; s)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s];</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a:t>
            </a:r>
          </a:p>
        </p:txBody>
      </p:sp>
      <p:sp>
        <p:nvSpPr>
          <p:cNvPr id="9" name="Text Box 4"/>
          <p:cNvSpPr txBox="1">
            <a:spLocks noChangeArrowheads="1"/>
          </p:cNvSpPr>
          <p:nvPr/>
        </p:nvSpPr>
        <p:spPr bwMode="auto">
          <a:xfrm>
            <a:off x="1826784" y="5446337"/>
            <a:ext cx="8462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400" dirty="0">
                <a:latin typeface="+mj-lt"/>
              </a:rPr>
              <a:t>Half of the threads are idle on first loop iteration. This is wasteful…</a:t>
            </a:r>
          </a:p>
        </p:txBody>
      </p:sp>
      <p:sp>
        <p:nvSpPr>
          <p:cNvPr id="10" name="Text Box 4"/>
          <p:cNvSpPr txBox="1">
            <a:spLocks noChangeArrowheads="1"/>
          </p:cNvSpPr>
          <p:nvPr/>
        </p:nvSpPr>
        <p:spPr bwMode="auto">
          <a:xfrm>
            <a:off x="2611030" y="2055634"/>
            <a:ext cx="30277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400" dirty="0">
                <a:latin typeface="+mj-lt"/>
              </a:rPr>
              <a:t>Current solution:</a:t>
            </a:r>
          </a:p>
        </p:txBody>
      </p:sp>
      <p:sp>
        <p:nvSpPr>
          <p:cNvPr id="7" name="Rectangle 6"/>
          <p:cNvSpPr/>
          <p:nvPr/>
        </p:nvSpPr>
        <p:spPr>
          <a:xfrm>
            <a:off x="40064"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19831840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a:spLocks noGrp="1" noChangeArrowheads="1"/>
          </p:cNvSpPr>
          <p:nvPr>
            <p:ph type="title"/>
          </p:nvPr>
        </p:nvSpPr>
        <p:spPr/>
        <p:txBody>
          <a:bodyPr/>
          <a:lstStyle/>
          <a:p>
            <a:pPr eaLnBrk="1" hangingPunct="1">
              <a:defRPr/>
            </a:pPr>
            <a:r>
              <a:rPr lang="en-US" sz="3000" dirty="0"/>
              <a:t>Reduction #4: First Add During Load</a:t>
            </a:r>
          </a:p>
        </p:txBody>
      </p:sp>
      <p:sp>
        <p:nvSpPr>
          <p:cNvPr id="153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806E355B-A22A-4651-8E5B-42ADAE1780F6}" type="slidenum">
              <a:rPr lang="en-US" smtClean="0">
                <a:solidFill>
                  <a:schemeClr val="tx2"/>
                </a:solidFill>
              </a:rPr>
              <a:pPr algn="r" eaLnBrk="1" hangingPunct="1"/>
              <a:t>57</a:t>
            </a:fld>
            <a:endParaRPr lang="en-US" dirty="0">
              <a:solidFill>
                <a:schemeClr val="tx2"/>
              </a:solidFill>
            </a:endParaRPr>
          </a:p>
        </p:txBody>
      </p:sp>
      <p:sp>
        <p:nvSpPr>
          <p:cNvPr id="15367" name="Text Box 4"/>
          <p:cNvSpPr txBox="1">
            <a:spLocks noChangeArrowheads="1"/>
          </p:cNvSpPr>
          <p:nvPr/>
        </p:nvSpPr>
        <p:spPr bwMode="auto">
          <a:xfrm>
            <a:off x="1910542" y="1304021"/>
            <a:ext cx="20124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dirty="0">
                <a:latin typeface="+mj-lt"/>
              </a:rPr>
              <a:t>Replace single load:</a:t>
            </a:r>
          </a:p>
        </p:txBody>
      </p:sp>
      <p:sp>
        <p:nvSpPr>
          <p:cNvPr id="15368" name="Text Box 5"/>
          <p:cNvSpPr txBox="1">
            <a:spLocks noChangeArrowheads="1"/>
          </p:cNvSpPr>
          <p:nvPr/>
        </p:nvSpPr>
        <p:spPr bwMode="auto">
          <a:xfrm>
            <a:off x="1828800" y="3669268"/>
            <a:ext cx="5715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dirty="0">
                <a:latin typeface="+mj-lt"/>
              </a:rPr>
              <a:t>…With two loads and first add of the reduction:</a:t>
            </a:r>
          </a:p>
        </p:txBody>
      </p:sp>
      <p:sp>
        <p:nvSpPr>
          <p:cNvPr id="3" name="Rectangle 2"/>
          <p:cNvSpPr/>
          <p:nvPr/>
        </p:nvSpPr>
        <p:spPr>
          <a:xfrm>
            <a:off x="1905000" y="1680865"/>
            <a:ext cx="7467600" cy="1477328"/>
          </a:xfrm>
          <a:prstGeom prst="rect">
            <a:avLst/>
          </a:prstGeom>
          <a:solidFill>
            <a:schemeClr val="bg1">
              <a:lumMod val="85000"/>
            </a:schemeClr>
          </a:solidFill>
        </p:spPr>
        <p:txBody>
          <a:bodyPr wrap="square">
            <a:spAutoFit/>
          </a:bodyPr>
          <a:lstStyle/>
          <a:p>
            <a:r>
              <a:rPr lang="en-US" dirty="0">
                <a:solidFill>
                  <a:srgbClr val="008000"/>
                </a:solidFill>
                <a:latin typeface="Consolas" pitchFamily="49" charset="0"/>
                <a:cs typeface="Consolas" pitchFamily="49" charset="0"/>
              </a:rPr>
              <a:t>// each thread loads one element from global to shared </a:t>
            </a:r>
            <a:r>
              <a:rPr lang="en-US" dirty="0" err="1">
                <a:solidFill>
                  <a:srgbClr val="008000"/>
                </a:solidFill>
                <a:latin typeface="Consolas" pitchFamily="49" charset="0"/>
                <a:cs typeface="Consolas" pitchFamily="49" charset="0"/>
              </a:rPr>
              <a:t>mem</a:t>
            </a:r>
            <a:endParaRPr lang="en-US" dirty="0">
              <a:solidFill>
                <a:srgbClr val="008000"/>
              </a:solidFill>
              <a:latin typeface="Consolas" pitchFamily="49" charset="0"/>
              <a:cs typeface="Consolas" pitchFamily="49" charset="0"/>
            </a:endParaRPr>
          </a:p>
          <a:p>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   = </a:t>
            </a:r>
            <a:r>
              <a:rPr lang="en-US" dirty="0" err="1">
                <a:solidFill>
                  <a:srgbClr val="FF00FF"/>
                </a:solidFill>
                <a:latin typeface="Consolas" pitchFamily="49" charset="0"/>
                <a:cs typeface="Consolas" pitchFamily="49" charset="0"/>
              </a:rPr>
              <a:t>blockIdx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g_idata</a:t>
            </a:r>
            <a:r>
              <a:rPr lang="en-US" dirty="0">
                <a:solidFill>
                  <a:prstClr val="black"/>
                </a:solidFill>
                <a:latin typeface="Consolas" pitchFamily="49" charset="0"/>
                <a:cs typeface="Consolas" pitchFamily="49" charset="0"/>
              </a:rPr>
              <a:t>[i];</a:t>
            </a:r>
          </a:p>
          <a:p>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p:txBody>
      </p:sp>
      <p:sp>
        <p:nvSpPr>
          <p:cNvPr id="4" name="Rectangle 3"/>
          <p:cNvSpPr/>
          <p:nvPr/>
        </p:nvSpPr>
        <p:spPr>
          <a:xfrm>
            <a:off x="1828800" y="4036874"/>
            <a:ext cx="8153400" cy="1754326"/>
          </a:xfrm>
          <a:prstGeom prst="rect">
            <a:avLst/>
          </a:prstGeom>
          <a:solidFill>
            <a:schemeClr val="bg1">
              <a:lumMod val="85000"/>
            </a:schemeClr>
          </a:solidFill>
        </p:spPr>
        <p:txBody>
          <a:bodyPr wrap="square">
            <a:spAutoFit/>
          </a:bodyPr>
          <a:lstStyle/>
          <a:p>
            <a:r>
              <a:rPr lang="en-US" dirty="0">
                <a:solidFill>
                  <a:srgbClr val="008000"/>
                </a:solidFill>
                <a:latin typeface="Consolas" pitchFamily="49" charset="0"/>
                <a:cs typeface="Consolas" pitchFamily="49" charset="0"/>
              </a:rPr>
              <a:t>// perform first level of reduction upon reading from </a:t>
            </a:r>
          </a:p>
          <a:p>
            <a:r>
              <a:rPr lang="en-US" dirty="0">
                <a:solidFill>
                  <a:srgbClr val="008000"/>
                </a:solidFill>
                <a:latin typeface="Consolas" pitchFamily="49" charset="0"/>
                <a:cs typeface="Consolas" pitchFamily="49" charset="0"/>
              </a:rPr>
              <a:t>// global memory and writing to shared memory</a:t>
            </a:r>
          </a:p>
          <a:p>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   = </a:t>
            </a:r>
            <a:r>
              <a:rPr lang="en-US" dirty="0" err="1">
                <a:solidFill>
                  <a:srgbClr val="FF00FF"/>
                </a:solidFill>
                <a:latin typeface="Consolas" pitchFamily="49" charset="0"/>
                <a:cs typeface="Consolas" pitchFamily="49" charset="0"/>
              </a:rPr>
              <a:t>blockIdx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*2)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g_idata</a:t>
            </a:r>
            <a:r>
              <a:rPr lang="en-US" dirty="0">
                <a:solidFill>
                  <a:prstClr val="black"/>
                </a:solidFill>
                <a:latin typeface="Consolas" pitchFamily="49" charset="0"/>
                <a:cs typeface="Consolas" pitchFamily="49" charset="0"/>
              </a:rPr>
              <a:t>[i] + </a:t>
            </a:r>
            <a:r>
              <a:rPr lang="en-US" dirty="0" err="1">
                <a:solidFill>
                  <a:prstClr val="black"/>
                </a:solidFill>
                <a:latin typeface="Consolas" pitchFamily="49" charset="0"/>
                <a:cs typeface="Consolas" pitchFamily="49" charset="0"/>
              </a:rPr>
              <a:t>g_idata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i+</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p:txBody>
      </p:sp>
      <p:sp>
        <p:nvSpPr>
          <p:cNvPr id="8" name="Rectangle 7"/>
          <p:cNvSpPr/>
          <p:nvPr/>
        </p:nvSpPr>
        <p:spPr>
          <a:xfrm>
            <a:off x="63631"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10" name="Text Box 5"/>
          <p:cNvSpPr txBox="1">
            <a:spLocks noChangeArrowheads="1"/>
          </p:cNvSpPr>
          <p:nvPr/>
        </p:nvSpPr>
        <p:spPr bwMode="auto">
          <a:xfrm>
            <a:off x="1581740" y="6171619"/>
            <a:ext cx="8534400" cy="400110"/>
          </a:xfrm>
          <a:prstGeom prst="rect">
            <a:avLst/>
          </a:prstGeom>
          <a:solidFill>
            <a:schemeClr val="hlink"/>
          </a:solidFill>
          <a:ln w="28575" algn="ctr">
            <a:solidFill>
              <a:schemeClr val="tx1"/>
            </a:solidFill>
            <a:miter lim="800000"/>
            <a:headEnd/>
            <a:tailEnd/>
          </a:ln>
        </p:spPr>
        <p:txBody>
          <a:bodyPr>
            <a:spAutoFit/>
          </a:bodyPr>
          <a:lstStyle>
            <a:defPPr>
              <a:defRPr lang="en-US"/>
            </a:defPPr>
            <a:lvl1pPr algn="ctr">
              <a:defRPr sz="2000" b="1">
                <a:solidFill>
                  <a:schemeClr val="bg1"/>
                </a:solidFill>
                <a:latin typeface="Arial" charset="0"/>
              </a:defRPr>
            </a:lvl1pPr>
            <a:lvl2pPr marL="742950" indent="-285750" eaLnBrk="0" hangingPunct="0">
              <a:defRPr>
                <a:latin typeface="Arial" charset="0"/>
              </a:defRPr>
            </a:lvl2pPr>
            <a:lvl3pPr marL="1143000" indent="-228600" eaLnBrk="0" hangingPunct="0">
              <a:defRPr>
                <a:latin typeface="Arial" charset="0"/>
              </a:defRPr>
            </a:lvl3pPr>
            <a:lvl4pPr marL="1600200" indent="-228600" eaLnBrk="0" hangingPunct="0">
              <a:defRPr>
                <a:latin typeface="Arial" charset="0"/>
              </a:defRPr>
            </a:lvl4pPr>
            <a:lvl5pPr marL="2057400" indent="-228600" eaLnBrk="0" hangingPunct="0">
              <a:defRPr>
                <a:latin typeface="Arial" charset="0"/>
              </a:defRPr>
            </a:lvl5pPr>
            <a:lvl6pPr marL="2514600" indent="-228600" algn="ctr" eaLnBrk="0" fontAlgn="base" hangingPunct="0">
              <a:spcBef>
                <a:spcPct val="0"/>
              </a:spcBef>
              <a:spcAft>
                <a:spcPct val="0"/>
              </a:spcAft>
              <a:defRPr>
                <a:latin typeface="Arial" charset="0"/>
              </a:defRPr>
            </a:lvl6pPr>
            <a:lvl7pPr marL="2971800" indent="-228600" algn="ctr" eaLnBrk="0" fontAlgn="base" hangingPunct="0">
              <a:spcBef>
                <a:spcPct val="0"/>
              </a:spcBef>
              <a:spcAft>
                <a:spcPct val="0"/>
              </a:spcAft>
              <a:defRPr>
                <a:latin typeface="Arial" charset="0"/>
              </a:defRPr>
            </a:lvl7pPr>
            <a:lvl8pPr marL="3429000" indent="-228600" algn="ctr" eaLnBrk="0" fontAlgn="base" hangingPunct="0">
              <a:spcBef>
                <a:spcPct val="0"/>
              </a:spcBef>
              <a:spcAft>
                <a:spcPct val="0"/>
              </a:spcAft>
              <a:defRPr>
                <a:latin typeface="Arial" charset="0"/>
              </a:defRPr>
            </a:lvl8pPr>
            <a:lvl9pPr marL="3886200" indent="-228600" algn="ctr" eaLnBrk="0" fontAlgn="base" hangingPunct="0">
              <a:spcBef>
                <a:spcPct val="0"/>
              </a:spcBef>
              <a:spcAft>
                <a:spcPct val="0"/>
              </a:spcAft>
              <a:defRPr>
                <a:latin typeface="Arial" charset="0"/>
              </a:defRPr>
            </a:lvl9pPr>
          </a:lstStyle>
          <a:p>
            <a:r>
              <a:rPr lang="en-US" dirty="0"/>
              <a:t>Side-effect: number of blocks needed </a:t>
            </a:r>
            <a:r>
              <a:rPr lang="en-US" dirty="0">
                <a:solidFill>
                  <a:srgbClr val="FFC000"/>
                </a:solidFill>
              </a:rPr>
              <a:t>half</a:t>
            </a:r>
            <a:r>
              <a:rPr lang="en-US" dirty="0"/>
              <a:t> of what it used to be…</a:t>
            </a:r>
          </a:p>
        </p:txBody>
      </p:sp>
    </p:spTree>
    <p:extLst>
      <p:ext uri="{BB962C8B-B14F-4D97-AF65-F5344CB8AC3E}">
        <p14:creationId xmlns:p14="http://schemas.microsoft.com/office/powerpoint/2010/main" val="20871946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pPr eaLnBrk="1" hangingPunct="1">
              <a:defRPr/>
            </a:pPr>
            <a:r>
              <a:rPr lang="en-US" sz="3000" dirty="0"/>
              <a:t>Performance for 4M element reduction</a:t>
            </a:r>
          </a:p>
        </p:txBody>
      </p:sp>
      <p:sp>
        <p:nvSpPr>
          <p:cNvPr id="235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8C3F7EB3-BAA7-4EB2-A715-781C0D005923}" type="slidenum">
              <a:rPr lang="en-US" smtClean="0">
                <a:solidFill>
                  <a:schemeClr val="tx2"/>
                </a:solidFill>
              </a:rPr>
              <a:pPr algn="r" eaLnBrk="1" hangingPunct="1"/>
              <a:t>58</a:t>
            </a:fld>
            <a:endParaRPr lang="en-US" dirty="0">
              <a:solidFill>
                <a:schemeClr val="tx2"/>
              </a:solidFill>
            </a:endParaRPr>
          </a:p>
        </p:txBody>
      </p:sp>
      <p:graphicFrame>
        <p:nvGraphicFramePr>
          <p:cNvPr id="355377" name="Group 49"/>
          <p:cNvGraphicFramePr>
            <a:graphicFrameLocks noGrp="1"/>
          </p:cNvGraphicFramePr>
          <p:nvPr>
            <p:ph idx="4294967295"/>
          </p:nvPr>
        </p:nvGraphicFramePr>
        <p:xfrm>
          <a:off x="1943100" y="2530929"/>
          <a:ext cx="8305800" cy="2705100"/>
        </p:xfrm>
        <a:graphic>
          <a:graphicData uri="http://schemas.openxmlformats.org/drawingml/2006/table">
            <a:tbl>
              <a:tblPr/>
              <a:tblGrid>
                <a:gridCol w="2362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1: </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interleaved addressing</a:t>
                      </a:r>
                      <a:br>
                        <a:rPr kumimoji="0" lang="en-US" sz="12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with divergent branching</a:t>
                      </a:r>
                    </a:p>
                  </a:txBody>
                  <a:tcPr horzOverflow="overflow">
                    <a:lnL cap="flat">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8.054 ms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2.083 GB/s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cap="flat">
                      <a:noFill/>
                    </a:lnR>
                    <a:lnT cap="fla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0"/>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2:</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interleaved addressing</a:t>
                      </a:r>
                      <a:br>
                        <a:rPr kumimoji="0" lang="en-US" sz="12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with bank conflicts</a:t>
                      </a:r>
                    </a:p>
                  </a:txBody>
                  <a:tcPr horzOverflow="overflow">
                    <a:lnL cap="flat">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3.456 ms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4.854 GB/s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cap="flat">
                      <a:noFill/>
                    </a:lnR>
                    <a:lnT>
                      <a:noFill/>
                    </a:lnT>
                    <a:lnB>
                      <a:noFill/>
                    </a:lnB>
                    <a:lnTlToBr>
                      <a:noFill/>
                    </a:lnTlToBr>
                    <a:lnBlToTr>
                      <a:noFill/>
                    </a:lnBlToTr>
                    <a:solidFill>
                      <a:schemeClr val="hlink">
                        <a:alpha val="50000"/>
                      </a:schemeClr>
                    </a:solidFill>
                  </a:tcPr>
                </a:tc>
                <a:extLst>
                  <a:ext uri="{0D108BD9-81ED-4DB2-BD59-A6C34878D82A}">
                    <a16:rowId xmlns:a16="http://schemas.microsoft.com/office/drawing/2014/main" val="10001"/>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Kernel 3:</a:t>
                      </a:r>
                      <a:br>
                        <a:rPr kumimoji="0" lang="en-US" sz="2000" b="1" i="0" u="none" strike="noStrike" cap="none" normalizeH="0" baseline="0" dirty="0">
                          <a:ln>
                            <a:noFill/>
                          </a:ln>
                          <a:solidFill>
                            <a:schemeClr val="tx1"/>
                          </a:solidFill>
                          <a:effectLst/>
                          <a:latin typeface="Arial" charset="0"/>
                        </a:rPr>
                      </a:br>
                      <a:r>
                        <a:rPr kumimoji="0" lang="en-US" sz="1200" b="1" i="0" u="none" strike="noStrike" cap="none" normalizeH="0" baseline="0" dirty="0">
                          <a:ln>
                            <a:noFill/>
                          </a:ln>
                          <a:solidFill>
                            <a:schemeClr val="tx1"/>
                          </a:solidFill>
                          <a:effectLst/>
                          <a:latin typeface="Arial" charset="0"/>
                        </a:rPr>
                        <a:t>sequential addressing</a:t>
                      </a:r>
                      <a:endParaRPr kumimoji="0" lang="en-US" sz="700" b="1" i="0" u="none" strike="noStrike" cap="none" normalizeH="0" baseline="0" dirty="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1.722 ms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9.741 GB/s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2.01x</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4.68x</a:t>
                      </a:r>
                    </a:p>
                  </a:txBody>
                  <a:tcPr anchor="ctr" horzOverflow="overflow">
                    <a:lnL>
                      <a:noFill/>
                    </a:lnL>
                    <a:lnR cap="flat">
                      <a:noFill/>
                    </a:lnR>
                    <a:ln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2"/>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4:</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first add during global load</a:t>
                      </a:r>
                    </a:p>
                  </a:txBody>
                  <a:tcPr horzOverflow="overflow">
                    <a:lnL cap="flat">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0.965 ms</a:t>
                      </a:r>
                    </a:p>
                  </a:txBody>
                  <a:tcPr anchor="ctr" horzOverflow="overflow">
                    <a:lnL>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17.377 GB/s</a:t>
                      </a:r>
                    </a:p>
                  </a:txBody>
                  <a:tcPr anchor="ctr" horzOverflow="overflow">
                    <a:lnL>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1.78x</a:t>
                      </a:r>
                    </a:p>
                  </a:txBody>
                  <a:tcPr anchor="ctr" horzOverflow="overflow">
                    <a:lnL>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8.34x</a:t>
                      </a:r>
                    </a:p>
                  </a:txBody>
                  <a:tcPr anchor="ctr" horzOverflow="overflow">
                    <a:lnL>
                      <a:noFill/>
                    </a:lnL>
                    <a:lnR cap="flat">
                      <a:noFill/>
                    </a:lnR>
                    <a:lnT>
                      <a:noFill/>
                    </a:lnT>
                    <a:lnB cap="flat">
                      <a:noFill/>
                    </a:lnB>
                    <a:lnTlToBr>
                      <a:noFill/>
                    </a:lnTlToBr>
                    <a:lnBlToTr>
                      <a:noFill/>
                    </a:lnBlToTr>
                    <a:solidFill>
                      <a:schemeClr val="hlink">
                        <a:alpha val="50000"/>
                      </a:schemeClr>
                    </a:solidFill>
                  </a:tcPr>
                </a:tc>
                <a:extLst>
                  <a:ext uri="{0D108BD9-81ED-4DB2-BD59-A6C34878D82A}">
                    <a16:rowId xmlns:a16="http://schemas.microsoft.com/office/drawing/2014/main" val="10003"/>
                  </a:ext>
                </a:extLst>
              </a:tr>
            </a:tbl>
          </a:graphicData>
        </a:graphic>
      </p:graphicFrame>
      <p:sp>
        <p:nvSpPr>
          <p:cNvPr id="23577" name="Text Box 45"/>
          <p:cNvSpPr txBox="1">
            <a:spLocks noChangeArrowheads="1"/>
          </p:cNvSpPr>
          <p:nvPr/>
        </p:nvSpPr>
        <p:spPr bwMode="auto">
          <a:xfrm>
            <a:off x="7689850" y="1790700"/>
            <a:ext cx="114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Step</a:t>
            </a:r>
            <a:br>
              <a:rPr lang="en-US" b="1"/>
            </a:br>
            <a:r>
              <a:rPr lang="en-US" b="1"/>
              <a:t>Speedup</a:t>
            </a:r>
          </a:p>
        </p:txBody>
      </p:sp>
      <p:sp>
        <p:nvSpPr>
          <p:cNvPr id="23578" name="Text Box 46"/>
          <p:cNvSpPr txBox="1">
            <a:spLocks noChangeArrowheads="1"/>
          </p:cNvSpPr>
          <p:nvPr/>
        </p:nvSpPr>
        <p:spPr bwMode="auto">
          <a:xfrm>
            <a:off x="6191250" y="2019301"/>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Bandwidth</a:t>
            </a:r>
          </a:p>
        </p:txBody>
      </p:sp>
      <p:sp>
        <p:nvSpPr>
          <p:cNvPr id="23579" name="Text Box 47"/>
          <p:cNvSpPr txBox="1">
            <a:spLocks noChangeArrowheads="1"/>
          </p:cNvSpPr>
          <p:nvPr/>
        </p:nvSpPr>
        <p:spPr bwMode="auto">
          <a:xfrm>
            <a:off x="4189414" y="2019301"/>
            <a:ext cx="1677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Time (2</a:t>
            </a:r>
            <a:r>
              <a:rPr lang="en-US" b="1" baseline="30000"/>
              <a:t>22 </a:t>
            </a:r>
            <a:r>
              <a:rPr lang="en-US" b="1"/>
              <a:t>ints)</a:t>
            </a:r>
          </a:p>
        </p:txBody>
      </p:sp>
      <p:sp>
        <p:nvSpPr>
          <p:cNvPr id="23580" name="Text Box 48"/>
          <p:cNvSpPr txBox="1">
            <a:spLocks noChangeArrowheads="1"/>
          </p:cNvSpPr>
          <p:nvPr/>
        </p:nvSpPr>
        <p:spPr bwMode="auto">
          <a:xfrm>
            <a:off x="8839200" y="1790700"/>
            <a:ext cx="1416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Cumulative</a:t>
            </a:r>
            <a:br>
              <a:rPr lang="en-US" b="1"/>
            </a:br>
            <a:r>
              <a:rPr lang="en-US" b="1"/>
              <a:t>Speedup</a:t>
            </a:r>
          </a:p>
        </p:txBody>
      </p:sp>
      <p:sp>
        <p:nvSpPr>
          <p:cNvPr id="9" name="Rectangle 8"/>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6598039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eaLnBrk="1" hangingPunct="1">
              <a:defRPr/>
            </a:pPr>
            <a:r>
              <a:rPr lang="en-US" dirty="0"/>
              <a:t>Instruction Bottleneck</a:t>
            </a:r>
          </a:p>
        </p:txBody>
      </p:sp>
      <p:sp>
        <p:nvSpPr>
          <p:cNvPr id="24580" name="Rectangle 3"/>
          <p:cNvSpPr>
            <a:spLocks noGrp="1" noChangeArrowheads="1"/>
          </p:cNvSpPr>
          <p:nvPr>
            <p:ph idx="1"/>
          </p:nvPr>
        </p:nvSpPr>
        <p:spPr/>
        <p:txBody>
          <a:bodyPr/>
          <a:lstStyle/>
          <a:p>
            <a:pPr eaLnBrk="1" hangingPunct="1"/>
            <a:endParaRPr lang="en-US" sz="2000" dirty="0"/>
          </a:p>
          <a:p>
            <a:pPr eaLnBrk="1" hangingPunct="1"/>
            <a:r>
              <a:rPr lang="en-US" sz="2000" dirty="0"/>
              <a:t>At 17 GB/s, we’re far from bandwidth bound</a:t>
            </a:r>
          </a:p>
          <a:p>
            <a:pPr eaLnBrk="1" hangingPunct="1"/>
            <a:endParaRPr lang="en-US" sz="2000" dirty="0"/>
          </a:p>
          <a:p>
            <a:pPr eaLnBrk="1" hangingPunct="1"/>
            <a:endParaRPr lang="en-US" sz="2000" dirty="0"/>
          </a:p>
          <a:p>
            <a:pPr eaLnBrk="1" hangingPunct="1"/>
            <a:r>
              <a:rPr lang="en-US" sz="2000" dirty="0"/>
              <a:t>Therefore, a likely bottleneck is instruction overhead</a:t>
            </a:r>
          </a:p>
          <a:p>
            <a:pPr lvl="1" eaLnBrk="1" hangingPunct="1"/>
            <a:r>
              <a:rPr lang="en-US" sz="1800" dirty="0"/>
              <a:t>Ancillary instructions that are not loads, stores, or core arithmetic</a:t>
            </a:r>
          </a:p>
          <a:p>
            <a:pPr lvl="1" eaLnBrk="1" hangingPunct="1"/>
            <a:r>
              <a:rPr lang="en-US" sz="1800" dirty="0"/>
              <a:t>In other words: </a:t>
            </a:r>
            <a:r>
              <a:rPr lang="en-US" sz="1800" dirty="0">
                <a:solidFill>
                  <a:srgbClr val="0070C0"/>
                </a:solidFill>
              </a:rPr>
              <a:t>address arithmetic</a:t>
            </a:r>
            <a:r>
              <a:rPr lang="en-US" sz="1800" dirty="0"/>
              <a:t> and </a:t>
            </a:r>
            <a:r>
              <a:rPr lang="en-US" sz="1800" dirty="0">
                <a:solidFill>
                  <a:srgbClr val="0070C0"/>
                </a:solidFill>
              </a:rPr>
              <a:t>loop overhead</a:t>
            </a:r>
          </a:p>
          <a:p>
            <a:endParaRPr lang="en-US" sz="2200" dirty="0"/>
          </a:p>
          <a:p>
            <a:endParaRPr lang="en-US" sz="2200" dirty="0"/>
          </a:p>
          <a:p>
            <a:pPr eaLnBrk="1" hangingPunct="1"/>
            <a:r>
              <a:rPr lang="en-US" sz="2000" dirty="0"/>
              <a:t>Strategy: unroll loops</a:t>
            </a:r>
          </a:p>
        </p:txBody>
      </p:sp>
      <p:sp>
        <p:nvSpPr>
          <p:cNvPr id="245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09DA630D-C17D-4008-A69A-B59F8DF11132}" type="slidenum">
              <a:rPr lang="en-US" smtClean="0">
                <a:solidFill>
                  <a:schemeClr val="tx2"/>
                </a:solidFill>
              </a:rPr>
              <a:pPr algn="r" eaLnBrk="1" hangingPunct="1"/>
              <a:t>59</a:t>
            </a:fld>
            <a:endParaRPr lang="en-US" dirty="0">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932016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r>
              <a:rPr lang="en-GB" dirty="0"/>
              <a:t>Problem at hand: Performing a 1D Stencil</a:t>
            </a:r>
            <a:endParaRPr lang="en-GB" dirty="0">
              <a:solidFill>
                <a:schemeClr val="tx2"/>
              </a:solidFill>
            </a:endParaRPr>
          </a:p>
        </p:txBody>
      </p:sp>
      <p:sp>
        <p:nvSpPr>
          <p:cNvPr id="2" name="Slide Number Placeholder 1"/>
          <p:cNvSpPr>
            <a:spLocks noGrp="1"/>
          </p:cNvSpPr>
          <p:nvPr>
            <p:ph type="sldNum" sz="quarter" idx="12"/>
          </p:nvPr>
        </p:nvSpPr>
        <p:spPr>
          <a:prstGeom prst="rect">
            <a:avLst/>
          </a:prstGeom>
        </p:spPr>
        <p:txBody>
          <a:bodyPr/>
          <a:lstStyle/>
          <a:p>
            <a:pPr>
              <a:defRPr/>
            </a:pPr>
            <a:fld id="{EECE1C36-5254-4579-87BE-35F4126BFD19}" type="slidenum">
              <a:rPr lang="en-US"/>
              <a:pPr>
                <a:defRPr/>
              </a:pPr>
              <a:t>6</a:t>
            </a:fld>
            <a:endParaRPr lang="en-US"/>
          </a:p>
        </p:txBody>
      </p:sp>
      <p:sp>
        <p:nvSpPr>
          <p:cNvPr id="7171" name="Content Placeholder 2"/>
          <p:cNvSpPr>
            <a:spLocks noGrp="1"/>
          </p:cNvSpPr>
          <p:nvPr>
            <p:ph idx="4294967295"/>
          </p:nvPr>
        </p:nvSpPr>
        <p:spPr>
          <a:xfrm>
            <a:off x="541862" y="1719263"/>
            <a:ext cx="11129438" cy="4411662"/>
          </a:xfrm>
        </p:spPr>
        <p:txBody>
          <a:bodyPr/>
          <a:lstStyle/>
          <a:p>
            <a:r>
              <a:rPr lang="en-GB" dirty="0"/>
              <a:t>Applying a 1D stencil to a 1D array of elements</a:t>
            </a:r>
          </a:p>
          <a:p>
            <a:pPr lvl="1"/>
            <a:r>
              <a:rPr lang="en-GB" dirty="0"/>
              <a:t>Function of input elements within a radius</a:t>
            </a:r>
          </a:p>
          <a:p>
            <a:pPr lvl="1"/>
            <a:endParaRPr lang="en-GB" dirty="0"/>
          </a:p>
          <a:p>
            <a:pPr lvl="1"/>
            <a:endParaRPr lang="en-GB" dirty="0"/>
          </a:p>
          <a:p>
            <a:pPr lvl="1"/>
            <a:endParaRPr lang="en-GB" dirty="0"/>
          </a:p>
          <a:p>
            <a:endParaRPr lang="en-GB" dirty="0"/>
          </a:p>
          <a:p>
            <a:r>
              <a:rPr lang="en-GB" dirty="0"/>
              <a:t>Operation is fundamental to many algorithms</a:t>
            </a:r>
          </a:p>
          <a:p>
            <a:pPr lvl="1"/>
            <a:r>
              <a:rPr lang="en-GB" dirty="0"/>
              <a:t>Standard discretization methods, interpolation, convolution, filtering, etc.</a:t>
            </a:r>
          </a:p>
          <a:p>
            <a:endParaRPr lang="en-GB" dirty="0"/>
          </a:p>
          <a:p>
            <a:r>
              <a:rPr lang="en-GB" dirty="0"/>
              <a:t>This example will use weighted arithmetic mean</a:t>
            </a:r>
          </a:p>
          <a:p>
            <a:endParaRPr lang="en-GB" dirty="0"/>
          </a:p>
        </p:txBody>
      </p:sp>
      <p:sp>
        <p:nvSpPr>
          <p:cNvPr id="244" name="Cube 243"/>
          <p:cNvSpPr/>
          <p:nvPr/>
        </p:nvSpPr>
        <p:spPr>
          <a:xfrm>
            <a:off x="4816393" y="2725646"/>
            <a:ext cx="275833" cy="350039"/>
          </a:xfrm>
          <a:prstGeom prst="cube">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GB"/>
          </a:p>
        </p:txBody>
      </p:sp>
      <p:sp>
        <p:nvSpPr>
          <p:cNvPr id="245" name="Cube 244"/>
          <p:cNvSpPr/>
          <p:nvPr/>
        </p:nvSpPr>
        <p:spPr>
          <a:xfrm>
            <a:off x="5092512" y="2725644"/>
            <a:ext cx="275833" cy="350039"/>
          </a:xfrm>
          <a:prstGeom prst="cube">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GB"/>
          </a:p>
        </p:txBody>
      </p:sp>
      <p:sp>
        <p:nvSpPr>
          <p:cNvPr id="246" name="Cube 245"/>
          <p:cNvSpPr/>
          <p:nvPr/>
        </p:nvSpPr>
        <p:spPr>
          <a:xfrm>
            <a:off x="5368632" y="2725646"/>
            <a:ext cx="275833" cy="350039"/>
          </a:xfrm>
          <a:prstGeom prst="cube">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GB"/>
          </a:p>
        </p:txBody>
      </p:sp>
      <p:sp>
        <p:nvSpPr>
          <p:cNvPr id="248" name="Cube 247"/>
          <p:cNvSpPr/>
          <p:nvPr/>
        </p:nvSpPr>
        <p:spPr>
          <a:xfrm>
            <a:off x="5920870" y="2725644"/>
            <a:ext cx="275833" cy="350039"/>
          </a:xfrm>
          <a:prstGeom prst="cube">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GB"/>
          </a:p>
        </p:txBody>
      </p:sp>
      <p:sp>
        <p:nvSpPr>
          <p:cNvPr id="249" name="Cube 248"/>
          <p:cNvSpPr/>
          <p:nvPr/>
        </p:nvSpPr>
        <p:spPr>
          <a:xfrm>
            <a:off x="6196989" y="2725643"/>
            <a:ext cx="275833" cy="350039"/>
          </a:xfrm>
          <a:prstGeom prst="cube">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GB"/>
          </a:p>
        </p:txBody>
      </p:sp>
      <p:sp>
        <p:nvSpPr>
          <p:cNvPr id="250" name="Cube 249"/>
          <p:cNvSpPr/>
          <p:nvPr/>
        </p:nvSpPr>
        <p:spPr>
          <a:xfrm>
            <a:off x="6473108" y="2725644"/>
            <a:ext cx="275833" cy="350039"/>
          </a:xfrm>
          <a:prstGeom prst="cube">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GB"/>
          </a:p>
        </p:txBody>
      </p:sp>
      <p:sp>
        <p:nvSpPr>
          <p:cNvPr id="11" name="Left Brace 10"/>
          <p:cNvSpPr/>
          <p:nvPr/>
        </p:nvSpPr>
        <p:spPr>
          <a:xfrm rot="16200000">
            <a:off x="5111971" y="2835675"/>
            <a:ext cx="225779" cy="816239"/>
          </a:xfrm>
          <a:prstGeom prst="leftBrace">
            <a:avLst>
              <a:gd name="adj1" fmla="val 39687"/>
              <a:gd name="adj2" fmla="val 50000"/>
            </a:avLst>
          </a:prstGeom>
          <a:ln w="28575"/>
        </p:spPr>
        <p:style>
          <a:lnRef idx="1">
            <a:schemeClr val="accent4"/>
          </a:lnRef>
          <a:fillRef idx="0">
            <a:schemeClr val="accent4"/>
          </a:fillRef>
          <a:effectRef idx="0">
            <a:schemeClr val="accent4"/>
          </a:effectRef>
          <a:fontRef idx="minor">
            <a:schemeClr val="tx1"/>
          </a:fontRef>
        </p:style>
        <p:txBody>
          <a:bodyPr anchor="ctr"/>
          <a:lstStyle/>
          <a:p>
            <a:pPr algn="ctr">
              <a:defRPr/>
            </a:pPr>
            <a:endParaRPr lang="en-GB"/>
          </a:p>
        </p:txBody>
      </p:sp>
      <p:sp>
        <p:nvSpPr>
          <p:cNvPr id="251" name="Left Brace 250"/>
          <p:cNvSpPr/>
          <p:nvPr/>
        </p:nvSpPr>
        <p:spPr>
          <a:xfrm rot="16200000">
            <a:off x="6212639" y="2835675"/>
            <a:ext cx="225779" cy="816239"/>
          </a:xfrm>
          <a:prstGeom prst="leftBrace">
            <a:avLst>
              <a:gd name="adj1" fmla="val 39687"/>
              <a:gd name="adj2" fmla="val 50000"/>
            </a:avLst>
          </a:prstGeom>
          <a:ln w="28575"/>
        </p:spPr>
        <p:style>
          <a:lnRef idx="1">
            <a:schemeClr val="accent4"/>
          </a:lnRef>
          <a:fillRef idx="0">
            <a:schemeClr val="accent4"/>
          </a:fillRef>
          <a:effectRef idx="0">
            <a:schemeClr val="accent4"/>
          </a:effectRef>
          <a:fontRef idx="minor">
            <a:schemeClr val="tx1"/>
          </a:fontRef>
        </p:style>
        <p:txBody>
          <a:bodyPr anchor="ctr"/>
          <a:lstStyle/>
          <a:p>
            <a:pPr algn="ctr">
              <a:defRPr/>
            </a:pPr>
            <a:endParaRPr lang="en-GB"/>
          </a:p>
        </p:txBody>
      </p:sp>
      <p:sp>
        <p:nvSpPr>
          <p:cNvPr id="7192" name="TextBox 11"/>
          <p:cNvSpPr txBox="1">
            <a:spLocks noChangeArrowheads="1"/>
          </p:cNvSpPr>
          <p:nvPr/>
        </p:nvSpPr>
        <p:spPr bwMode="auto">
          <a:xfrm>
            <a:off x="4805696" y="3406074"/>
            <a:ext cx="829073" cy="307777"/>
          </a:xfrm>
          <a:prstGeom prst="rect">
            <a:avLst/>
          </a:prstGeom>
          <a:noFill/>
          <a:ln w="9525">
            <a:noFill/>
            <a:miter lim="800000"/>
            <a:headEnd/>
            <a:tailEnd/>
          </a:ln>
        </p:spPr>
        <p:txBody>
          <a:bodyPr wrap="none">
            <a:spAutoFit/>
          </a:bodyPr>
          <a:lstStyle/>
          <a:p>
            <a:pPr algn="ctr" eaLnBrk="0" hangingPunct="0"/>
            <a:r>
              <a:rPr lang="en-GB" sz="1400">
                <a:solidFill>
                  <a:schemeClr val="tx2"/>
                </a:solidFill>
                <a:latin typeface="Courier New" pitchFamily="49" charset="0"/>
                <a:cs typeface="Courier New" pitchFamily="49" charset="0"/>
              </a:rPr>
              <a:t>radius</a:t>
            </a:r>
          </a:p>
        </p:txBody>
      </p:sp>
      <p:sp>
        <p:nvSpPr>
          <p:cNvPr id="7193" name="TextBox 251"/>
          <p:cNvSpPr txBox="1">
            <a:spLocks noChangeArrowheads="1"/>
          </p:cNvSpPr>
          <p:nvPr/>
        </p:nvSpPr>
        <p:spPr bwMode="auto">
          <a:xfrm>
            <a:off x="5910992" y="3406074"/>
            <a:ext cx="829073" cy="307777"/>
          </a:xfrm>
          <a:prstGeom prst="rect">
            <a:avLst/>
          </a:prstGeom>
          <a:noFill/>
          <a:ln w="9525">
            <a:noFill/>
            <a:miter lim="800000"/>
            <a:headEnd/>
            <a:tailEnd/>
          </a:ln>
        </p:spPr>
        <p:txBody>
          <a:bodyPr wrap="none">
            <a:spAutoFit/>
          </a:bodyPr>
          <a:lstStyle/>
          <a:p>
            <a:pPr algn="ctr" eaLnBrk="0" hangingPunct="0"/>
            <a:r>
              <a:rPr lang="en-GB" sz="1400">
                <a:solidFill>
                  <a:schemeClr val="tx2"/>
                </a:solidFill>
                <a:latin typeface="Courier New" pitchFamily="49" charset="0"/>
                <a:cs typeface="Courier New" pitchFamily="49" charset="0"/>
              </a:rPr>
              <a:t>radius</a:t>
            </a:r>
          </a:p>
        </p:txBody>
      </p:sp>
      <p:sp>
        <p:nvSpPr>
          <p:cNvPr id="15" name="Cube 14"/>
          <p:cNvSpPr/>
          <p:nvPr/>
        </p:nvSpPr>
        <p:spPr>
          <a:xfrm>
            <a:off x="5644464" y="2725641"/>
            <a:ext cx="264729" cy="350040"/>
          </a:xfrm>
          <a:prstGeom prst="cube">
            <a:avLst/>
          </a:prstGeom>
          <a:solidFill>
            <a:srgbClr val="0070C0"/>
          </a:solidFill>
          <a:ln>
            <a:solidFill>
              <a:srgbClr val="0070C0"/>
            </a:solidFill>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GB"/>
          </a:p>
        </p:txBody>
      </p:sp>
      <p:sp>
        <p:nvSpPr>
          <p:cNvPr id="3" name="Rectangle 2"/>
          <p:cNvSpPr/>
          <p:nvPr/>
        </p:nvSpPr>
        <p:spPr>
          <a:xfrm>
            <a:off x="135468" y="6559982"/>
            <a:ext cx="1128835" cy="230832"/>
          </a:xfrm>
          <a:prstGeom prst="rect">
            <a:avLst/>
          </a:prstGeom>
        </p:spPr>
        <p:txBody>
          <a:bodyPr wrap="none">
            <a:spAutoFit/>
          </a:bodyPr>
          <a:lstStyle/>
          <a:p>
            <a:r>
              <a:rPr lang="en-US" sz="900" dirty="0">
                <a:latin typeface="+mj-lt"/>
              </a:rPr>
              <a:t>NVIDIA [S. Satoor]</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11478976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eaLnBrk="1" hangingPunct="1">
              <a:defRPr/>
            </a:pPr>
            <a:r>
              <a:rPr lang="en-US" dirty="0"/>
              <a:t>Unrolling the Last Warp</a:t>
            </a:r>
          </a:p>
        </p:txBody>
      </p:sp>
      <p:sp>
        <p:nvSpPr>
          <p:cNvPr id="25604" name="Rectangle 3"/>
          <p:cNvSpPr>
            <a:spLocks noGrp="1" noChangeArrowheads="1"/>
          </p:cNvSpPr>
          <p:nvPr>
            <p:ph idx="1"/>
          </p:nvPr>
        </p:nvSpPr>
        <p:spPr/>
        <p:txBody>
          <a:bodyPr/>
          <a:lstStyle/>
          <a:p>
            <a:pPr eaLnBrk="1" hangingPunct="1"/>
            <a:r>
              <a:rPr lang="en-US" sz="2000" dirty="0"/>
              <a:t>As reduction proceeds, the number of “active” threads decreases</a:t>
            </a:r>
          </a:p>
          <a:p>
            <a:pPr lvl="1" eaLnBrk="1" hangingPunct="1"/>
            <a:r>
              <a:rPr lang="en-US" sz="1800" dirty="0"/>
              <a:t>When </a:t>
            </a:r>
            <a:r>
              <a:rPr lang="en-US" sz="1800" b="1" dirty="0">
                <a:solidFill>
                  <a:srgbClr val="0070C0"/>
                </a:solidFill>
                <a:latin typeface="Consolas" pitchFamily="49" charset="0"/>
                <a:cs typeface="Consolas" pitchFamily="49" charset="0"/>
              </a:rPr>
              <a:t>s &lt;= 32</a:t>
            </a:r>
            <a:r>
              <a:rPr lang="en-US" sz="1800" dirty="0"/>
              <a:t>, we have only one warp left</a:t>
            </a:r>
          </a:p>
          <a:p>
            <a:pPr lvl="2"/>
            <a:endParaRPr lang="en-US" sz="1600" dirty="0"/>
          </a:p>
          <a:p>
            <a:pPr lvl="2"/>
            <a:endParaRPr lang="en-US" sz="1600" dirty="0"/>
          </a:p>
          <a:p>
            <a:pPr eaLnBrk="1" hangingPunct="1"/>
            <a:r>
              <a:rPr lang="en-US" sz="2000" dirty="0"/>
              <a:t>Instructions executed in lockstep fashion within a warp (NOTE: Volta &amp; more recent: use </a:t>
            </a:r>
            <a:r>
              <a:rPr lang="en-US" sz="2000" dirty="0" err="1">
                <a:solidFill>
                  <a:srgbClr val="0070C0"/>
                </a:solidFill>
                <a:latin typeface="Consolas" panose="020B0609020204030204" pitchFamily="49" charset="0"/>
              </a:rPr>
              <a:t>shfl_down_sync</a:t>
            </a:r>
            <a:r>
              <a:rPr lang="en-US" sz="2000" dirty="0">
                <a:solidFill>
                  <a:srgbClr val="0070C0"/>
                </a:solidFill>
                <a:latin typeface="Consolas" panose="020B0609020204030204" pitchFamily="49" charset="0"/>
              </a:rPr>
              <a:t>()</a:t>
            </a:r>
            <a:r>
              <a:rPr lang="en-US" sz="2000" dirty="0"/>
              <a:t>)</a:t>
            </a:r>
            <a:endParaRPr lang="en-US" sz="1600" dirty="0"/>
          </a:p>
          <a:p>
            <a:pPr lvl="1"/>
            <a:endParaRPr lang="en-US" sz="1900" dirty="0"/>
          </a:p>
          <a:p>
            <a:pPr eaLnBrk="1" hangingPunct="1"/>
            <a:r>
              <a:rPr lang="en-US" sz="2000" dirty="0"/>
              <a:t>That means when </a:t>
            </a:r>
            <a:r>
              <a:rPr lang="en-US" sz="2000" b="1" dirty="0">
                <a:solidFill>
                  <a:srgbClr val="0070C0"/>
                </a:solidFill>
                <a:latin typeface="Consolas" pitchFamily="49" charset="0"/>
                <a:cs typeface="Consolas" pitchFamily="49" charset="0"/>
              </a:rPr>
              <a:t>s &lt;= 32</a:t>
            </a:r>
            <a:r>
              <a:rPr lang="en-US" sz="2000" dirty="0"/>
              <a:t>:</a:t>
            </a:r>
          </a:p>
          <a:p>
            <a:pPr lvl="1" eaLnBrk="1" hangingPunct="1"/>
            <a:r>
              <a:rPr lang="en-US" sz="1800" dirty="0"/>
              <a:t>We don’t need to </a:t>
            </a:r>
            <a:r>
              <a:rPr lang="en-US" sz="1800" b="1" dirty="0">
                <a:solidFill>
                  <a:srgbClr val="0070C0"/>
                </a:solidFill>
                <a:latin typeface="Consolas" pitchFamily="49" charset="0"/>
                <a:cs typeface="Consolas" pitchFamily="49" charset="0"/>
              </a:rPr>
              <a:t>__</a:t>
            </a:r>
            <a:r>
              <a:rPr lang="en-US" sz="1800" b="1" dirty="0" err="1">
                <a:solidFill>
                  <a:srgbClr val="0070C0"/>
                </a:solidFill>
                <a:latin typeface="Consolas" pitchFamily="49" charset="0"/>
                <a:cs typeface="Consolas" pitchFamily="49" charset="0"/>
              </a:rPr>
              <a:t>syncthreads</a:t>
            </a:r>
            <a:r>
              <a:rPr lang="en-US" sz="1800" b="1" dirty="0">
                <a:solidFill>
                  <a:srgbClr val="0070C0"/>
                </a:solidFill>
                <a:latin typeface="Consolas" pitchFamily="49" charset="0"/>
                <a:cs typeface="Consolas" pitchFamily="49" charset="0"/>
              </a:rPr>
              <a:t>()</a:t>
            </a:r>
          </a:p>
          <a:p>
            <a:pPr lvl="1" eaLnBrk="1" hangingPunct="1"/>
            <a:r>
              <a:rPr lang="en-US" sz="1800" dirty="0"/>
              <a:t>We don’t need “</a:t>
            </a:r>
            <a:r>
              <a:rPr lang="en-US" sz="1800" b="1" dirty="0">
                <a:solidFill>
                  <a:srgbClr val="0070C0"/>
                </a:solidFill>
                <a:latin typeface="Consolas" pitchFamily="49" charset="0"/>
                <a:cs typeface="Consolas" pitchFamily="49" charset="0"/>
              </a:rPr>
              <a:t>if (</a:t>
            </a:r>
            <a:r>
              <a:rPr lang="en-US" sz="1800" b="1" dirty="0" err="1">
                <a:solidFill>
                  <a:srgbClr val="0070C0"/>
                </a:solidFill>
                <a:latin typeface="Consolas" pitchFamily="49" charset="0"/>
                <a:cs typeface="Consolas" pitchFamily="49" charset="0"/>
              </a:rPr>
              <a:t>tid</a:t>
            </a:r>
            <a:r>
              <a:rPr lang="en-US" sz="1800" b="1" dirty="0">
                <a:solidFill>
                  <a:srgbClr val="0070C0"/>
                </a:solidFill>
                <a:latin typeface="Consolas" pitchFamily="49" charset="0"/>
                <a:cs typeface="Consolas" pitchFamily="49" charset="0"/>
              </a:rPr>
              <a:t> &lt; s)</a:t>
            </a:r>
            <a:r>
              <a:rPr lang="en-US" sz="1800" dirty="0"/>
              <a:t>” because it doesn’t save any work</a:t>
            </a:r>
          </a:p>
          <a:p>
            <a:pPr lvl="2"/>
            <a:endParaRPr lang="en-US" sz="1600" dirty="0"/>
          </a:p>
          <a:p>
            <a:pPr lvl="2"/>
            <a:endParaRPr lang="en-US" sz="1600" dirty="0"/>
          </a:p>
          <a:p>
            <a:pPr eaLnBrk="1" hangingPunct="1"/>
            <a:r>
              <a:rPr lang="en-US" sz="2000" dirty="0"/>
              <a:t>The key idea: </a:t>
            </a:r>
            <a:r>
              <a:rPr lang="en-US" sz="2000" dirty="0">
                <a:solidFill>
                  <a:srgbClr val="00B050"/>
                </a:solidFill>
              </a:rPr>
              <a:t>unroll the last 6 iterations of the inner loop, which involve 32 or less threads</a:t>
            </a:r>
          </a:p>
        </p:txBody>
      </p:sp>
      <p:sp>
        <p:nvSpPr>
          <p:cNvPr id="256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F0A45258-290C-42E4-8466-E82BA9463A50}" type="slidenum">
              <a:rPr lang="en-US" smtClean="0">
                <a:solidFill>
                  <a:schemeClr val="tx2"/>
                </a:solidFill>
              </a:rPr>
              <a:pPr algn="r" eaLnBrk="1" hangingPunct="1"/>
              <a:t>60</a:t>
            </a:fld>
            <a:endParaRPr lang="en-US">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42308649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dirty="0"/>
              <a:t>“unroll the last 6 iterations of the inner loop, which involve 32 or less threads”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34" name="Group 133"/>
          <p:cNvGrpSpPr/>
          <p:nvPr/>
        </p:nvGrpSpPr>
        <p:grpSpPr>
          <a:xfrm>
            <a:off x="469900" y="2457615"/>
            <a:ext cx="7857088" cy="122767"/>
            <a:chOff x="469900" y="1388533"/>
            <a:chExt cx="7857088" cy="122767"/>
          </a:xfrm>
        </p:grpSpPr>
        <p:sp>
          <p:nvSpPr>
            <p:cNvPr id="6" name="Rectangle 5"/>
            <p:cNvSpPr/>
            <p:nvPr/>
          </p:nvSpPr>
          <p:spPr>
            <a:xfrm>
              <a:off x="469900"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92667"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15434"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8201"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60968"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83735"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06502"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329269"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452036"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574803"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697570"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820337"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943104"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065871"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188638"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311405"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434172"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556939"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679706"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802473"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925240"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048007"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170774"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293541"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416308"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539075"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661842"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784609"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907376"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030143"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152910"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275677"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398444"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521211"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643978"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766745"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889512"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012279"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135046"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257813"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380580"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503347"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626114"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748881"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871648"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994415"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117182"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239949"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362716"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485483"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608250"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731017"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6853784"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6976551"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7099318"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7222085"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7344852"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7467619"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7590386"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7713153"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7835920"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7958687"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8081454"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8204221"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5" name="Group 134"/>
          <p:cNvGrpSpPr/>
          <p:nvPr/>
        </p:nvGrpSpPr>
        <p:grpSpPr>
          <a:xfrm>
            <a:off x="469900" y="3099515"/>
            <a:ext cx="3928544" cy="122767"/>
            <a:chOff x="469900" y="2592493"/>
            <a:chExt cx="3928544" cy="122767"/>
          </a:xfrm>
        </p:grpSpPr>
        <p:sp>
          <p:nvSpPr>
            <p:cNvPr id="70" name="Rectangle 69"/>
            <p:cNvSpPr/>
            <p:nvPr/>
          </p:nvSpPr>
          <p:spPr>
            <a:xfrm>
              <a:off x="469900"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592667"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715434"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838201"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960968"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1083735"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1206502"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1329269"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1452036"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1574803"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1697570"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1820337"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1943104"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065871"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2188638"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2311405"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434172"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56939"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2679706"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2802473"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2925240"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3048007"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3170774"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3293541"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3416308"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3539075"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3661842"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3784609"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3907376"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030143"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4152910"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275677"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6" name="Group 135"/>
          <p:cNvGrpSpPr/>
          <p:nvPr/>
        </p:nvGrpSpPr>
        <p:grpSpPr>
          <a:xfrm>
            <a:off x="469900" y="3741415"/>
            <a:ext cx="1964272" cy="122767"/>
            <a:chOff x="469900" y="3233843"/>
            <a:chExt cx="1964272" cy="122767"/>
          </a:xfrm>
        </p:grpSpPr>
        <p:sp>
          <p:nvSpPr>
            <p:cNvPr id="102" name="Rectangle 101"/>
            <p:cNvSpPr/>
            <p:nvPr/>
          </p:nvSpPr>
          <p:spPr>
            <a:xfrm>
              <a:off x="469900" y="323384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592667" y="323384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715434" y="323384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838201" y="323384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960968" y="323384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1083735" y="323384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1206502" y="323384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1329269" y="323384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1452036" y="323384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1574803" y="323384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1697570" y="323384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1820337" y="323384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1943104" y="323384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2065871" y="323384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2188638" y="323384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2311405" y="323384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7" name="Group 136"/>
          <p:cNvGrpSpPr/>
          <p:nvPr/>
        </p:nvGrpSpPr>
        <p:grpSpPr>
          <a:xfrm>
            <a:off x="469900" y="4383315"/>
            <a:ext cx="982136" cy="122767"/>
            <a:chOff x="482602" y="3813809"/>
            <a:chExt cx="982136" cy="122767"/>
          </a:xfrm>
        </p:grpSpPr>
        <p:sp>
          <p:nvSpPr>
            <p:cNvPr id="119" name="Rectangle 118"/>
            <p:cNvSpPr/>
            <p:nvPr/>
          </p:nvSpPr>
          <p:spPr>
            <a:xfrm>
              <a:off x="482602" y="3813809"/>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605369" y="3813809"/>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728136" y="3813809"/>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850903" y="3813809"/>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973670" y="3813809"/>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1096437" y="3813809"/>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1219204" y="3813809"/>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1341971" y="3813809"/>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8" name="Group 137"/>
          <p:cNvGrpSpPr/>
          <p:nvPr/>
        </p:nvGrpSpPr>
        <p:grpSpPr>
          <a:xfrm>
            <a:off x="469900" y="5025215"/>
            <a:ext cx="491068" cy="122767"/>
            <a:chOff x="485778" y="4194809"/>
            <a:chExt cx="491068" cy="122767"/>
          </a:xfrm>
        </p:grpSpPr>
        <p:sp>
          <p:nvSpPr>
            <p:cNvPr id="127" name="Rectangle 126"/>
            <p:cNvSpPr/>
            <p:nvPr/>
          </p:nvSpPr>
          <p:spPr>
            <a:xfrm>
              <a:off x="485778" y="4194809"/>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608545" y="4194809"/>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731312" y="4194809"/>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854079" y="4194809"/>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8"/>
          <p:cNvGrpSpPr/>
          <p:nvPr/>
        </p:nvGrpSpPr>
        <p:grpSpPr>
          <a:xfrm>
            <a:off x="469900" y="5667116"/>
            <a:ext cx="245534" cy="122767"/>
            <a:chOff x="483659" y="4598034"/>
            <a:chExt cx="245534" cy="122767"/>
          </a:xfrm>
        </p:grpSpPr>
        <p:sp>
          <p:nvSpPr>
            <p:cNvPr id="132" name="Rectangle 131"/>
            <p:cNvSpPr/>
            <p:nvPr/>
          </p:nvSpPr>
          <p:spPr>
            <a:xfrm>
              <a:off x="483659" y="4598034"/>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606426" y="4598034"/>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Rectangle 140"/>
          <p:cNvSpPr/>
          <p:nvPr/>
        </p:nvSpPr>
        <p:spPr>
          <a:xfrm>
            <a:off x="4152909" y="1191170"/>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4158765" y="1620330"/>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768889" y="1271172"/>
            <a:ext cx="926536" cy="369332"/>
          </a:xfrm>
          <a:prstGeom prst="rect">
            <a:avLst/>
          </a:prstGeom>
        </p:spPr>
        <p:txBody>
          <a:bodyPr wrap="none">
            <a:spAutoFit/>
          </a:bodyPr>
          <a:lstStyle/>
          <a:p>
            <a:r>
              <a:rPr lang="en-US" dirty="0"/>
              <a:t>Legend:</a:t>
            </a:r>
          </a:p>
        </p:txBody>
      </p:sp>
      <p:sp>
        <p:nvSpPr>
          <p:cNvPr id="143" name="Rectangle 142"/>
          <p:cNvSpPr/>
          <p:nvPr/>
        </p:nvSpPr>
        <p:spPr>
          <a:xfrm>
            <a:off x="4365304" y="1098664"/>
            <a:ext cx="4209229" cy="307777"/>
          </a:xfrm>
          <a:prstGeom prst="rect">
            <a:avLst/>
          </a:prstGeom>
        </p:spPr>
        <p:txBody>
          <a:bodyPr wrap="none">
            <a:spAutoFit/>
          </a:bodyPr>
          <a:lstStyle/>
          <a:p>
            <a:r>
              <a:rPr lang="en-US" sz="1400" dirty="0"/>
              <a:t>- Array entry that gets updated, and accumulates result</a:t>
            </a:r>
          </a:p>
        </p:txBody>
      </p:sp>
      <p:sp>
        <p:nvSpPr>
          <p:cNvPr id="144" name="Rectangle 143"/>
          <p:cNvSpPr/>
          <p:nvPr/>
        </p:nvSpPr>
        <p:spPr>
          <a:xfrm>
            <a:off x="4365304" y="1512119"/>
            <a:ext cx="4399474" cy="307777"/>
          </a:xfrm>
          <a:prstGeom prst="rect">
            <a:avLst/>
          </a:prstGeom>
        </p:spPr>
        <p:txBody>
          <a:bodyPr wrap="none">
            <a:spAutoFit/>
          </a:bodyPr>
          <a:lstStyle/>
          <a:p>
            <a:r>
              <a:rPr lang="en-US" sz="1400" dirty="0"/>
              <a:t>- Array entry that is read in order to update a “blue” entry</a:t>
            </a:r>
          </a:p>
        </p:txBody>
      </p:sp>
      <p:pic>
        <p:nvPicPr>
          <p:cNvPr id="3" name="Picture 2"/>
          <p:cNvPicPr>
            <a:picLocks noChangeAspect="1"/>
          </p:cNvPicPr>
          <p:nvPr/>
        </p:nvPicPr>
        <p:blipFill>
          <a:blip r:embed="rId2"/>
          <a:stretch>
            <a:fillRect/>
          </a:stretch>
        </p:blipFill>
        <p:spPr>
          <a:xfrm>
            <a:off x="8081454" y="4287024"/>
            <a:ext cx="2412745" cy="1476382"/>
          </a:xfrm>
          <a:prstGeom prst="rect">
            <a:avLst/>
          </a:prstGeom>
        </p:spPr>
      </p:pic>
      <mc:AlternateContent xmlns:mc="http://schemas.openxmlformats.org/markup-compatibility/2006" xmlns:a14="http://schemas.microsoft.com/office/drawing/2010/main">
        <mc:Choice Requires="a14">
          <p:sp>
            <p:nvSpPr>
              <p:cNvPr id="118" name="Rectangle 117"/>
              <p:cNvSpPr/>
              <p:nvPr/>
            </p:nvSpPr>
            <p:spPr>
              <a:xfrm>
                <a:off x="7592931" y="5613083"/>
                <a:ext cx="4419619" cy="200055"/>
              </a:xfrm>
              <a:prstGeom prst="rect">
                <a:avLst/>
              </a:prstGeom>
            </p:spPr>
            <p:txBody>
              <a:bodyPr wrap="square">
                <a:spAutoFit/>
              </a:bodyPr>
              <a:lstStyle/>
              <a:p>
                <a:r>
                  <a:rPr lang="en-US" sz="700" dirty="0"/>
                  <a:t>[</a:t>
                </a:r>
                <a:r>
                  <a:rPr lang="en-US" sz="700" dirty="0">
                    <a:hlinkClick r:id="rId3"/>
                  </a:rPr>
                  <a:t>https://www.amazon.com/ZXUY-Measurement-Also-Centimetre-Reverse/dp/B008U4E7RU</a:t>
                </a:r>
                <a:r>
                  <a:rPr lang="en-US" sz="700" dirty="0"/>
                  <a:t>]</a:t>
                </a:r>
                <a14:m>
                  <m:oMath xmlns:m="http://schemas.openxmlformats.org/officeDocument/2006/math">
                    <m:r>
                      <a:rPr lang="en-US" sz="700" b="0" i="1" smtClean="0">
                        <a:latin typeface="Cambria Math" panose="02040503050406030204" pitchFamily="18" charset="0"/>
                      </a:rPr>
                      <m:t>→</m:t>
                    </m:r>
                  </m:oMath>
                </a14:m>
                <a:endParaRPr lang="en-US" sz="700" dirty="0"/>
              </a:p>
            </p:txBody>
          </p:sp>
        </mc:Choice>
        <mc:Fallback xmlns="">
          <p:sp>
            <p:nvSpPr>
              <p:cNvPr id="118" name="Rectangle 117"/>
              <p:cNvSpPr>
                <a:spLocks noRot="1" noChangeAspect="1" noMove="1" noResize="1" noEditPoints="1" noAdjustHandles="1" noChangeArrowheads="1" noChangeShapeType="1" noTextEdit="1"/>
              </p:cNvSpPr>
              <p:nvPr/>
            </p:nvSpPr>
            <p:spPr>
              <a:xfrm>
                <a:off x="7592931" y="5613083"/>
                <a:ext cx="4419619" cy="200055"/>
              </a:xfrm>
              <a:prstGeom prst="rect">
                <a:avLst/>
              </a:prstGeom>
              <a:blipFill>
                <a:blip r:embed="rId4"/>
                <a:stretch>
                  <a:fillRect b="-6061"/>
                </a:stretch>
              </a:blipFill>
            </p:spPr>
            <p:txBody>
              <a:bodyPr/>
              <a:lstStyle/>
              <a:p>
                <a:r>
                  <a:rPr lang="en-US">
                    <a:noFill/>
                  </a:rPr>
                  <a:t> </a:t>
                </a:r>
              </a:p>
            </p:txBody>
          </p:sp>
        </mc:Fallback>
      </mc:AlternateContent>
    </p:spTree>
    <p:extLst>
      <p:ext uri="{BB962C8B-B14F-4D97-AF65-F5344CB8AC3E}">
        <p14:creationId xmlns:p14="http://schemas.microsoft.com/office/powerpoint/2010/main" val="13764526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
          <p:cNvSpPr>
            <a:spLocks noGrp="1" noChangeArrowheads="1"/>
          </p:cNvSpPr>
          <p:nvPr>
            <p:ph type="title"/>
          </p:nvPr>
        </p:nvSpPr>
        <p:spPr/>
        <p:txBody>
          <a:bodyPr/>
          <a:lstStyle/>
          <a:p>
            <a:pPr eaLnBrk="1" hangingPunct="1">
              <a:defRPr/>
            </a:pPr>
            <a:r>
              <a:rPr lang="en-US" sz="3000" dirty="0"/>
              <a:t>Reduction #5: Unroll the Last Warp</a:t>
            </a:r>
          </a:p>
        </p:txBody>
      </p:sp>
      <p:sp>
        <p:nvSpPr>
          <p:cNvPr id="266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34A2BAC7-977B-4E7C-B2C4-46DED188E243}" type="slidenum">
              <a:rPr lang="en-US" smtClean="0">
                <a:solidFill>
                  <a:schemeClr val="tx2"/>
                </a:solidFill>
              </a:rPr>
              <a:pPr algn="r" eaLnBrk="1" hangingPunct="1"/>
              <a:t>62</a:t>
            </a:fld>
            <a:endParaRPr lang="en-US" dirty="0">
              <a:solidFill>
                <a:schemeClr val="tx2"/>
              </a:solidFill>
            </a:endParaRPr>
          </a:p>
        </p:txBody>
      </p:sp>
      <p:sp>
        <p:nvSpPr>
          <p:cNvPr id="26632" name="Text Box 9"/>
          <p:cNvSpPr txBox="1">
            <a:spLocks noChangeArrowheads="1"/>
          </p:cNvSpPr>
          <p:nvPr/>
        </p:nvSpPr>
        <p:spPr bwMode="auto">
          <a:xfrm>
            <a:off x="1794465" y="5957888"/>
            <a:ext cx="842645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dirty="0"/>
              <a:t>Note: This saves useless work in </a:t>
            </a:r>
            <a:r>
              <a:rPr lang="en-US" sz="2000" b="1" i="1" dirty="0"/>
              <a:t>all</a:t>
            </a:r>
            <a:r>
              <a:rPr lang="en-US" sz="2000" b="1" dirty="0"/>
              <a:t> warps, not just the last one!</a:t>
            </a:r>
          </a:p>
          <a:p>
            <a:pPr algn="l" eaLnBrk="1" hangingPunct="1"/>
            <a:r>
              <a:rPr lang="en-US" dirty="0"/>
              <a:t>Without unrolling, all warps execute every iteration of the for loop and if statement</a:t>
            </a:r>
          </a:p>
        </p:txBody>
      </p:sp>
      <p:sp>
        <p:nvSpPr>
          <p:cNvPr id="3" name="Rectangle 2"/>
          <p:cNvSpPr/>
          <p:nvPr/>
        </p:nvSpPr>
        <p:spPr>
          <a:xfrm>
            <a:off x="1921476" y="3635276"/>
            <a:ext cx="7543800" cy="2308324"/>
          </a:xfrm>
          <a:prstGeom prst="rect">
            <a:avLst/>
          </a:prstGeom>
          <a:solidFill>
            <a:schemeClr val="bg1">
              <a:lumMod val="85000"/>
            </a:schemeClr>
          </a:solidFill>
        </p:spPr>
        <p:txBody>
          <a:bodyPr wrap="square">
            <a:spAutoFit/>
          </a:bodyPr>
          <a:lstStyle/>
          <a:p>
            <a:r>
              <a:rPr lang="it-IT" dirty="0">
                <a:solidFill>
                  <a:srgbClr val="FF00FF"/>
                </a:solidFill>
                <a:latin typeface="Consolas" pitchFamily="49" charset="0"/>
                <a:cs typeface="Consolas" pitchFamily="49" charset="0"/>
              </a:rPr>
              <a:t>__device__</a:t>
            </a:r>
            <a:r>
              <a:rPr lang="it-IT" dirty="0">
                <a:solidFill>
                  <a:prstClr val="black"/>
                </a:solidFill>
                <a:latin typeface="Consolas" pitchFamily="49" charset="0"/>
                <a:cs typeface="Consolas" pitchFamily="49" charset="0"/>
              </a:rPr>
              <a:t> </a:t>
            </a:r>
            <a:r>
              <a:rPr lang="it-IT" dirty="0">
                <a:solidFill>
                  <a:srgbClr val="0000FF"/>
                </a:solidFill>
                <a:latin typeface="Consolas" pitchFamily="49" charset="0"/>
                <a:cs typeface="Consolas" pitchFamily="49" charset="0"/>
              </a:rPr>
              <a:t>void</a:t>
            </a:r>
            <a:r>
              <a:rPr lang="it-IT" dirty="0">
                <a:solidFill>
                  <a:prstClr val="black"/>
                </a:solidFill>
                <a:latin typeface="Consolas" pitchFamily="49" charset="0"/>
                <a:cs typeface="Consolas" pitchFamily="49" charset="0"/>
              </a:rPr>
              <a:t> warpReduce(</a:t>
            </a:r>
            <a:r>
              <a:rPr lang="it-IT" dirty="0">
                <a:solidFill>
                  <a:srgbClr val="0000FF"/>
                </a:solidFill>
                <a:latin typeface="Consolas" pitchFamily="49" charset="0"/>
                <a:cs typeface="Consolas" pitchFamily="49" charset="0"/>
              </a:rPr>
              <a:t>volatile</a:t>
            </a:r>
            <a:r>
              <a:rPr lang="it-IT" dirty="0">
                <a:solidFill>
                  <a:prstClr val="black"/>
                </a:solidFill>
                <a:latin typeface="Consolas" pitchFamily="49" charset="0"/>
                <a:cs typeface="Consolas" pitchFamily="49" charset="0"/>
              </a:rPr>
              <a:t> </a:t>
            </a:r>
            <a:r>
              <a:rPr lang="it-IT" dirty="0">
                <a:solidFill>
                  <a:srgbClr val="0000FF"/>
                </a:solidFill>
                <a:latin typeface="Consolas" pitchFamily="49" charset="0"/>
                <a:cs typeface="Consolas" pitchFamily="49" charset="0"/>
              </a:rPr>
              <a:t>int</a:t>
            </a:r>
            <a:r>
              <a:rPr lang="it-IT" dirty="0">
                <a:solidFill>
                  <a:prstClr val="black"/>
                </a:solidFill>
                <a:latin typeface="Consolas" pitchFamily="49" charset="0"/>
                <a:cs typeface="Consolas" pitchFamily="49" charset="0"/>
              </a:rPr>
              <a:t>* sdata, </a:t>
            </a:r>
            <a:r>
              <a:rPr lang="it-IT" dirty="0">
                <a:solidFill>
                  <a:srgbClr val="0000FF"/>
                </a:solidFill>
                <a:latin typeface="Consolas" pitchFamily="49" charset="0"/>
                <a:cs typeface="Consolas" pitchFamily="49" charset="0"/>
              </a:rPr>
              <a:t>int</a:t>
            </a:r>
            <a:r>
              <a:rPr lang="it-IT" dirty="0">
                <a:solidFill>
                  <a:prstClr val="black"/>
                </a:solidFill>
                <a:latin typeface="Consolas" pitchFamily="49" charset="0"/>
                <a:cs typeface="Consolas" pitchFamily="49" charset="0"/>
              </a:rPr>
              <a:t> tid)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+ 32];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+ 16];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8];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4];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2];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1]; </a:t>
            </a:r>
          </a:p>
          <a:p>
            <a:r>
              <a:rPr lang="en-US" dirty="0">
                <a:solidFill>
                  <a:prstClr val="black"/>
                </a:solidFill>
                <a:latin typeface="Consolas" pitchFamily="49" charset="0"/>
                <a:cs typeface="Consolas" pitchFamily="49" charset="0"/>
              </a:rPr>
              <a:t>}</a:t>
            </a:r>
          </a:p>
        </p:txBody>
      </p:sp>
      <p:sp>
        <p:nvSpPr>
          <p:cNvPr id="4" name="Rectangle 3"/>
          <p:cNvSpPr/>
          <p:nvPr/>
        </p:nvSpPr>
        <p:spPr>
          <a:xfrm>
            <a:off x="1905000" y="1120676"/>
            <a:ext cx="6934200" cy="2308324"/>
          </a:xfrm>
          <a:prstGeom prst="rect">
            <a:avLst/>
          </a:prstGeom>
          <a:solidFill>
            <a:schemeClr val="bg1">
              <a:lumMod val="85000"/>
            </a:schemeClr>
          </a:solidFill>
        </p:spPr>
        <p:txBody>
          <a:bodyPr wrap="square">
            <a:spAutoFit/>
          </a:bodyPr>
          <a:lstStyle/>
          <a:p>
            <a:r>
              <a:rPr lang="en-US" dirty="0">
                <a:solidFill>
                  <a:srgbClr val="008000"/>
                </a:solidFill>
                <a:latin typeface="Consolas" pitchFamily="49" charset="0"/>
                <a:cs typeface="Consolas" pitchFamily="49" charset="0"/>
              </a:rPr>
              <a:t>// and use later like this…</a:t>
            </a:r>
          </a:p>
          <a:p>
            <a:r>
              <a:rPr lang="en-US" dirty="0">
                <a:solidFill>
                  <a:srgbClr val="0000FF"/>
                </a:solidFill>
                <a:latin typeface="Consolas" pitchFamily="49" charset="0"/>
                <a:cs typeface="Consolas" pitchFamily="49" charset="0"/>
              </a:rPr>
              <a:t>for</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s=</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/2; s&gt;32; s&gt;&gt;=1) {</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&lt; s)</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s];</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a:t>
            </a:r>
          </a:p>
          <a:p>
            <a:endParaRPr lang="en-US" dirty="0">
              <a:solidFill>
                <a:prstClr val="black"/>
              </a:solidFill>
              <a:latin typeface="Consolas" pitchFamily="49" charset="0"/>
              <a:cs typeface="Consolas" pitchFamily="49" charset="0"/>
            </a:endParaRPr>
          </a:p>
          <a:p>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&lt; 32) </a:t>
            </a:r>
            <a:r>
              <a:rPr lang="en-US" dirty="0" err="1">
                <a:solidFill>
                  <a:prstClr val="black"/>
                </a:solidFill>
                <a:latin typeface="Consolas" pitchFamily="49" charset="0"/>
                <a:cs typeface="Consolas" pitchFamily="49" charset="0"/>
              </a:rPr>
              <a:t>warpReduce</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a:t>
            </a:r>
          </a:p>
        </p:txBody>
      </p:sp>
      <p:sp>
        <p:nvSpPr>
          <p:cNvPr id="5" name="Line Callout 2 4"/>
          <p:cNvSpPr/>
          <p:nvPr/>
        </p:nvSpPr>
        <p:spPr>
          <a:xfrm>
            <a:off x="8229600" y="4473476"/>
            <a:ext cx="2209800" cy="838200"/>
          </a:xfrm>
          <a:prstGeom prst="borderCallout2">
            <a:avLst>
              <a:gd name="adj1" fmla="val 48678"/>
              <a:gd name="adj2" fmla="val -1742"/>
              <a:gd name="adj3" fmla="val 17785"/>
              <a:gd name="adj4" fmla="val -63173"/>
              <a:gd name="adj5" fmla="val -61273"/>
              <a:gd name="adj6" fmla="val -85483"/>
            </a:avLst>
          </a:prstGeom>
          <a:solidFill>
            <a:schemeClr val="bg1"/>
          </a:solidFill>
          <a:ln>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latin typeface="Corbel" pitchFamily="34" charset="0"/>
              </a:rPr>
              <a:t>IMPORTANT: For this to be correct, we must use the “</a:t>
            </a:r>
            <a:r>
              <a:rPr lang="en-US" sz="1400" b="1" dirty="0">
                <a:solidFill>
                  <a:srgbClr val="0070C0"/>
                </a:solidFill>
                <a:latin typeface="Consolas" pitchFamily="49" charset="0"/>
                <a:cs typeface="Consolas" pitchFamily="49" charset="0"/>
              </a:rPr>
              <a:t>volatile</a:t>
            </a:r>
            <a:r>
              <a:rPr lang="en-US" sz="1400" b="1" dirty="0">
                <a:solidFill>
                  <a:srgbClr val="C00000"/>
                </a:solidFill>
                <a:latin typeface="Corbel" pitchFamily="34" charset="0"/>
              </a:rPr>
              <a:t>” keyword!</a:t>
            </a:r>
          </a:p>
        </p:txBody>
      </p:sp>
      <p:sp>
        <p:nvSpPr>
          <p:cNvPr id="8" name="Rectangle 7"/>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9" name="Line Callout 2 8"/>
          <p:cNvSpPr/>
          <p:nvPr/>
        </p:nvSpPr>
        <p:spPr>
          <a:xfrm>
            <a:off x="8686800" y="2111276"/>
            <a:ext cx="1524000" cy="419100"/>
          </a:xfrm>
          <a:prstGeom prst="borderCallout2">
            <a:avLst>
              <a:gd name="adj1" fmla="val 48678"/>
              <a:gd name="adj2" fmla="val -1742"/>
              <a:gd name="adj3" fmla="val 46747"/>
              <a:gd name="adj4" fmla="val -87598"/>
              <a:gd name="adj5" fmla="val -100855"/>
              <a:gd name="adj6" fmla="val -146692"/>
            </a:avLst>
          </a:prstGeom>
          <a:solidFill>
            <a:schemeClr val="bg1"/>
          </a:solidFill>
          <a:ln>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latin typeface="Corbel" pitchFamily="34" charset="0"/>
              </a:rPr>
              <a:t>This used to be:</a:t>
            </a:r>
          </a:p>
          <a:p>
            <a:pPr algn="ctr"/>
            <a:r>
              <a:rPr lang="en-US" sz="1400" b="1" dirty="0">
                <a:solidFill>
                  <a:srgbClr val="0070C0"/>
                </a:solidFill>
                <a:latin typeface="Consolas" pitchFamily="49" charset="0"/>
                <a:cs typeface="Consolas" pitchFamily="49" charset="0"/>
              </a:rPr>
              <a:t>S&gt;0</a:t>
            </a:r>
          </a:p>
        </p:txBody>
      </p:sp>
    </p:spTree>
    <p:extLst>
      <p:ext uri="{BB962C8B-B14F-4D97-AF65-F5344CB8AC3E}">
        <p14:creationId xmlns:p14="http://schemas.microsoft.com/office/powerpoint/2010/main" val="44091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2" grpId="0"/>
      <p:bldP spid="3" grpId="0" animBg="1"/>
      <p:bldP spid="5" grpId="0" animBg="1"/>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pPr eaLnBrk="1" hangingPunct="1">
              <a:defRPr/>
            </a:pPr>
            <a:r>
              <a:rPr lang="en-US" sz="3000" dirty="0"/>
              <a:t>Performance for 4M element reduction</a:t>
            </a:r>
          </a:p>
        </p:txBody>
      </p:sp>
      <p:sp>
        <p:nvSpPr>
          <p:cNvPr id="276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E6925A7F-5B7B-4B37-A324-BB0786D94406}" type="slidenum">
              <a:rPr lang="en-US" smtClean="0">
                <a:solidFill>
                  <a:schemeClr val="tx2"/>
                </a:solidFill>
              </a:rPr>
              <a:pPr algn="r" eaLnBrk="1" hangingPunct="1"/>
              <a:t>63</a:t>
            </a:fld>
            <a:endParaRPr lang="en-US" dirty="0">
              <a:solidFill>
                <a:schemeClr val="tx2"/>
              </a:solidFill>
            </a:endParaRPr>
          </a:p>
        </p:txBody>
      </p:sp>
      <p:graphicFrame>
        <p:nvGraphicFramePr>
          <p:cNvPr id="354360" name="Group 56"/>
          <p:cNvGraphicFramePr>
            <a:graphicFrameLocks noGrp="1"/>
          </p:cNvGraphicFramePr>
          <p:nvPr>
            <p:ph idx="4294967295"/>
          </p:nvPr>
        </p:nvGraphicFramePr>
        <p:xfrm>
          <a:off x="1932345" y="2442676"/>
          <a:ext cx="8305800" cy="3295650"/>
        </p:xfrm>
        <a:graphic>
          <a:graphicData uri="http://schemas.openxmlformats.org/drawingml/2006/table">
            <a:tbl>
              <a:tblPr/>
              <a:tblGrid>
                <a:gridCol w="2362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Kernel 1: </a:t>
                      </a:r>
                      <a:br>
                        <a:rPr kumimoji="0" lang="en-US" sz="2000" b="1" i="0" u="none" strike="noStrike" cap="none" normalizeH="0" baseline="0" dirty="0">
                          <a:ln>
                            <a:noFill/>
                          </a:ln>
                          <a:solidFill>
                            <a:schemeClr val="tx1"/>
                          </a:solidFill>
                          <a:effectLst/>
                          <a:latin typeface="Arial" charset="0"/>
                        </a:rPr>
                      </a:br>
                      <a:r>
                        <a:rPr kumimoji="0" lang="en-US" sz="1200" b="1" i="0" u="none" strike="noStrike" cap="none" normalizeH="0" baseline="0" dirty="0">
                          <a:ln>
                            <a:noFill/>
                          </a:ln>
                          <a:solidFill>
                            <a:schemeClr val="tx1"/>
                          </a:solidFill>
                          <a:effectLst/>
                          <a:latin typeface="Arial" charset="0"/>
                        </a:rPr>
                        <a:t>interleaved addressing</a:t>
                      </a:r>
                      <a:br>
                        <a:rPr kumimoji="0" lang="en-US" sz="1200" b="1" i="0" u="none" strike="noStrike" cap="none" normalizeH="0" baseline="0" dirty="0">
                          <a:ln>
                            <a:noFill/>
                          </a:ln>
                          <a:solidFill>
                            <a:schemeClr val="tx1"/>
                          </a:solidFill>
                          <a:effectLst/>
                          <a:latin typeface="Arial" charset="0"/>
                        </a:rPr>
                      </a:br>
                      <a:r>
                        <a:rPr kumimoji="0" lang="en-US" sz="1200" b="1" i="0" u="none" strike="noStrike" cap="none" normalizeH="0" baseline="0" dirty="0">
                          <a:ln>
                            <a:noFill/>
                          </a:ln>
                          <a:solidFill>
                            <a:schemeClr val="tx1"/>
                          </a:solidFill>
                          <a:effectLst/>
                          <a:latin typeface="Arial" charset="0"/>
                        </a:rPr>
                        <a:t>with divergent branching</a:t>
                      </a:r>
                    </a:p>
                  </a:txBody>
                  <a:tcPr horzOverflow="overflow">
                    <a:lnL cap="flat">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8.054 ms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2.083 GB/s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cap="flat">
                      <a:noFill/>
                    </a:lnR>
                    <a:lnT cap="fla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0"/>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2:</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interleaved addressing</a:t>
                      </a:r>
                      <a:br>
                        <a:rPr kumimoji="0" lang="en-US" sz="12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with bank conflicts</a:t>
                      </a:r>
                    </a:p>
                  </a:txBody>
                  <a:tcPr horzOverflow="overflow">
                    <a:lnL cap="flat">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3.456 ms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4.854 GB/s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cap="flat">
                      <a:noFill/>
                    </a:lnR>
                    <a:lnT>
                      <a:noFill/>
                    </a:lnT>
                    <a:lnB>
                      <a:noFill/>
                    </a:lnB>
                    <a:lnTlToBr>
                      <a:noFill/>
                    </a:lnTlToBr>
                    <a:lnBlToTr>
                      <a:noFill/>
                    </a:lnBlToTr>
                    <a:solidFill>
                      <a:schemeClr val="hlink">
                        <a:alpha val="50000"/>
                      </a:schemeClr>
                    </a:solidFill>
                  </a:tcPr>
                </a:tc>
                <a:extLst>
                  <a:ext uri="{0D108BD9-81ED-4DB2-BD59-A6C34878D82A}">
                    <a16:rowId xmlns:a16="http://schemas.microsoft.com/office/drawing/2014/main" val="10001"/>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3:</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sequential addressing</a:t>
                      </a:r>
                      <a:endParaRPr kumimoji="0" lang="en-US" sz="700" b="1"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1.722 ms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9.741 GB/s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2.01x</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4.68x</a:t>
                      </a:r>
                    </a:p>
                  </a:txBody>
                  <a:tcPr anchor="ctr" horzOverflow="overflow">
                    <a:lnL>
                      <a:noFill/>
                    </a:lnL>
                    <a:lnR cap="flat">
                      <a:noFill/>
                    </a:lnR>
                    <a:ln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2"/>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4:</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first add during global load</a:t>
                      </a:r>
                    </a:p>
                  </a:txBody>
                  <a:tcPr horzOverflow="overflow">
                    <a:lnL cap="flat">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0.965 ms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17.377 GB/s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1.78x</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8.34x</a:t>
                      </a:r>
                    </a:p>
                  </a:txBody>
                  <a:tcPr anchor="ctr" horzOverflow="overflow">
                    <a:lnL>
                      <a:noFill/>
                    </a:lnL>
                    <a:lnR cap="flat">
                      <a:noFill/>
                    </a:lnR>
                    <a:lnT>
                      <a:noFill/>
                    </a:lnT>
                    <a:lnB>
                      <a:noFill/>
                    </a:lnB>
                    <a:lnTlToBr>
                      <a:noFill/>
                    </a:lnTlToBr>
                    <a:lnBlToTr>
                      <a:noFill/>
                    </a:lnBlToTr>
                    <a:solidFill>
                      <a:schemeClr val="hlink">
                        <a:alpha val="50000"/>
                      </a:schemeClr>
                    </a:solidFill>
                  </a:tcPr>
                </a:tc>
                <a:extLst>
                  <a:ext uri="{0D108BD9-81ED-4DB2-BD59-A6C34878D82A}">
                    <a16:rowId xmlns:a16="http://schemas.microsoft.com/office/drawing/2014/main" val="10003"/>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Kernel 5:</a:t>
                      </a:r>
                      <a:br>
                        <a:rPr kumimoji="0" lang="en-US" sz="2000" b="1" i="0" u="none" strike="noStrike" cap="none" normalizeH="0" baseline="0" dirty="0">
                          <a:ln>
                            <a:noFill/>
                          </a:ln>
                          <a:solidFill>
                            <a:schemeClr val="tx1"/>
                          </a:solidFill>
                          <a:effectLst/>
                          <a:latin typeface="Arial" charset="0"/>
                        </a:rPr>
                      </a:br>
                      <a:r>
                        <a:rPr kumimoji="0" lang="en-US" sz="1200" b="1" i="0" u="none" strike="noStrike" cap="none" normalizeH="0" baseline="0" dirty="0">
                          <a:ln>
                            <a:noFill/>
                          </a:ln>
                          <a:solidFill>
                            <a:schemeClr val="tx1"/>
                          </a:solidFill>
                          <a:effectLst/>
                          <a:latin typeface="Arial" charset="0"/>
                        </a:rPr>
                        <a:t>unroll last warp</a:t>
                      </a:r>
                    </a:p>
                  </a:txBody>
                  <a:tcPr horzOverflow="overflow">
                    <a:lnL cap="flat">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0.536 ms</a:t>
                      </a:r>
                    </a:p>
                  </a:txBody>
                  <a:tcPr anchor="ctr" horzOverflow="overflow">
                    <a:lnL>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31.289 GB/s</a:t>
                      </a:r>
                    </a:p>
                  </a:txBody>
                  <a:tcPr anchor="ctr" horzOverflow="overflow">
                    <a:lnL>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1.8x</a:t>
                      </a:r>
                    </a:p>
                  </a:txBody>
                  <a:tcPr anchor="ctr" horzOverflow="overflow">
                    <a:lnL>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15.01x</a:t>
                      </a:r>
                    </a:p>
                  </a:txBody>
                  <a:tcPr anchor="ctr" horzOverflow="overflow">
                    <a:lnL>
                      <a:noFill/>
                    </a:lnL>
                    <a:lnR cap="flat">
                      <a:noFill/>
                    </a:lnR>
                    <a:lnT>
                      <a:noFill/>
                    </a:lnT>
                    <a:lnB cap="flat">
                      <a:noFill/>
                    </a:lnB>
                    <a:lnTlToBr>
                      <a:noFill/>
                    </a:lnTlToBr>
                    <a:lnBlToTr>
                      <a:noFill/>
                    </a:lnBlToTr>
                    <a:solidFill>
                      <a:schemeClr val="tx2">
                        <a:alpha val="50000"/>
                      </a:schemeClr>
                    </a:solidFill>
                  </a:tcPr>
                </a:tc>
                <a:extLst>
                  <a:ext uri="{0D108BD9-81ED-4DB2-BD59-A6C34878D82A}">
                    <a16:rowId xmlns:a16="http://schemas.microsoft.com/office/drawing/2014/main" val="10004"/>
                  </a:ext>
                </a:extLst>
              </a:tr>
            </a:tbl>
          </a:graphicData>
        </a:graphic>
      </p:graphicFrame>
      <p:sp>
        <p:nvSpPr>
          <p:cNvPr id="27678" name="Text Box 52"/>
          <p:cNvSpPr txBox="1">
            <a:spLocks noChangeArrowheads="1"/>
          </p:cNvSpPr>
          <p:nvPr/>
        </p:nvSpPr>
        <p:spPr bwMode="auto">
          <a:xfrm>
            <a:off x="7689850" y="1733550"/>
            <a:ext cx="114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Step</a:t>
            </a:r>
            <a:br>
              <a:rPr lang="en-US" b="1"/>
            </a:br>
            <a:r>
              <a:rPr lang="en-US" b="1"/>
              <a:t>Speedup</a:t>
            </a:r>
          </a:p>
        </p:txBody>
      </p:sp>
      <p:sp>
        <p:nvSpPr>
          <p:cNvPr id="27679" name="Text Box 53"/>
          <p:cNvSpPr txBox="1">
            <a:spLocks noChangeArrowheads="1"/>
          </p:cNvSpPr>
          <p:nvPr/>
        </p:nvSpPr>
        <p:spPr bwMode="auto">
          <a:xfrm>
            <a:off x="6191250" y="1962151"/>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Bandwidth</a:t>
            </a:r>
          </a:p>
        </p:txBody>
      </p:sp>
      <p:sp>
        <p:nvSpPr>
          <p:cNvPr id="27680" name="Text Box 54"/>
          <p:cNvSpPr txBox="1">
            <a:spLocks noChangeArrowheads="1"/>
          </p:cNvSpPr>
          <p:nvPr/>
        </p:nvSpPr>
        <p:spPr bwMode="auto">
          <a:xfrm>
            <a:off x="4189414" y="1962151"/>
            <a:ext cx="1677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Time (2</a:t>
            </a:r>
            <a:r>
              <a:rPr lang="en-US" b="1" baseline="30000"/>
              <a:t>22 </a:t>
            </a:r>
            <a:r>
              <a:rPr lang="en-US" b="1"/>
              <a:t>ints)</a:t>
            </a:r>
          </a:p>
        </p:txBody>
      </p:sp>
      <p:sp>
        <p:nvSpPr>
          <p:cNvPr id="27681" name="Text Box 55"/>
          <p:cNvSpPr txBox="1">
            <a:spLocks noChangeArrowheads="1"/>
          </p:cNvSpPr>
          <p:nvPr/>
        </p:nvSpPr>
        <p:spPr bwMode="auto">
          <a:xfrm>
            <a:off x="8839200" y="1733550"/>
            <a:ext cx="1416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Cumulative</a:t>
            </a:r>
            <a:br>
              <a:rPr lang="en-US" b="1"/>
            </a:br>
            <a:r>
              <a:rPr lang="en-US" b="1"/>
              <a:t>Speedup</a:t>
            </a:r>
          </a:p>
        </p:txBody>
      </p:sp>
      <p:sp>
        <p:nvSpPr>
          <p:cNvPr id="9" name="Rectangle 8"/>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9192739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pPr eaLnBrk="1" hangingPunct="1">
              <a:defRPr/>
            </a:pPr>
            <a:r>
              <a:rPr lang="en-US" dirty="0"/>
              <a:t>Complete Unrolling</a:t>
            </a:r>
          </a:p>
        </p:txBody>
      </p:sp>
      <p:sp>
        <p:nvSpPr>
          <p:cNvPr id="28676" name="Rectangle 3"/>
          <p:cNvSpPr>
            <a:spLocks noGrp="1" noChangeArrowheads="1"/>
          </p:cNvSpPr>
          <p:nvPr>
            <p:ph idx="1"/>
          </p:nvPr>
        </p:nvSpPr>
        <p:spPr/>
        <p:txBody>
          <a:bodyPr/>
          <a:lstStyle/>
          <a:p>
            <a:pPr eaLnBrk="1" hangingPunct="1"/>
            <a:endParaRPr lang="en-US" sz="2000" dirty="0"/>
          </a:p>
          <a:p>
            <a:pPr eaLnBrk="1" hangingPunct="1"/>
            <a:r>
              <a:rPr lang="en-US" sz="2000" dirty="0"/>
              <a:t>If we knew the number of iterations (or equivalently, of threads in a block) at compile time, we could completely unroll the reduction</a:t>
            </a:r>
          </a:p>
          <a:p>
            <a:pPr lvl="1" eaLnBrk="1" hangingPunct="1"/>
            <a:r>
              <a:rPr lang="en-US" sz="1800" dirty="0"/>
              <a:t>Luckily, the block size on G80 is limited by the GPU to 512 threads</a:t>
            </a:r>
          </a:p>
          <a:p>
            <a:pPr lvl="2"/>
            <a:r>
              <a:rPr lang="en-US" sz="1500" dirty="0"/>
              <a:t>1024 on Fermi GPUs and newer</a:t>
            </a:r>
          </a:p>
          <a:p>
            <a:pPr lvl="1" eaLnBrk="1" hangingPunct="1"/>
            <a:r>
              <a:rPr lang="en-US" sz="1800" dirty="0"/>
              <a:t>Also, we are sticking to power-of-2 block sizes</a:t>
            </a:r>
          </a:p>
          <a:p>
            <a:endParaRPr lang="en-US" sz="2200" dirty="0"/>
          </a:p>
          <a:p>
            <a:pPr eaLnBrk="1" hangingPunct="1"/>
            <a:r>
              <a:rPr lang="en-US" sz="2000" dirty="0"/>
              <a:t>Basic idea: unroll everything for a fixed block size</a:t>
            </a:r>
          </a:p>
          <a:p>
            <a:pPr lvl="1" eaLnBrk="1" hangingPunct="1"/>
            <a:r>
              <a:rPr lang="en-US" sz="1800" dirty="0"/>
              <a:t>But we need to be generic – how can we unroll for block sizes that we don’t know at compile time?</a:t>
            </a:r>
          </a:p>
          <a:p>
            <a:endParaRPr lang="en-US" sz="2200" dirty="0"/>
          </a:p>
          <a:p>
            <a:pPr eaLnBrk="1" hangingPunct="1"/>
            <a:r>
              <a:rPr lang="en-US" sz="2000" dirty="0"/>
              <a:t>Use of templates can solve this issue…</a:t>
            </a:r>
          </a:p>
          <a:p>
            <a:pPr lvl="1" eaLnBrk="1" hangingPunct="1"/>
            <a:r>
              <a:rPr lang="en-US" sz="1800" dirty="0"/>
              <a:t>CUDA supports C++ template parameters on device and host functions</a:t>
            </a:r>
          </a:p>
        </p:txBody>
      </p:sp>
      <p:sp>
        <p:nvSpPr>
          <p:cNvPr id="286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40195567-856C-4DC0-9DCE-2C4BC59B0A98}" type="slidenum">
              <a:rPr lang="en-US" smtClean="0">
                <a:solidFill>
                  <a:schemeClr val="tx2"/>
                </a:solidFill>
              </a:rPr>
              <a:pPr algn="r" eaLnBrk="1" hangingPunct="1"/>
              <a:t>64</a:t>
            </a:fld>
            <a:endParaRPr lang="en-US" dirty="0">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1450411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pPr eaLnBrk="1" hangingPunct="1">
              <a:defRPr/>
            </a:pPr>
            <a:r>
              <a:rPr lang="en-US" dirty="0"/>
              <a:t>Unrolling with Templates</a:t>
            </a:r>
          </a:p>
        </p:txBody>
      </p:sp>
      <p:sp>
        <p:nvSpPr>
          <p:cNvPr id="296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1298E061-0BC6-4442-8F2E-2B2C92EFD01F}" type="slidenum">
              <a:rPr lang="en-US" smtClean="0">
                <a:solidFill>
                  <a:schemeClr val="tx2"/>
                </a:solidFill>
              </a:rPr>
              <a:pPr algn="r" eaLnBrk="1" hangingPunct="1"/>
              <a:t>65</a:t>
            </a:fld>
            <a:endParaRPr lang="en-US" dirty="0">
              <a:solidFill>
                <a:schemeClr val="tx2"/>
              </a:solidFill>
            </a:endParaRPr>
          </a:p>
        </p:txBody>
      </p:sp>
      <p:sp>
        <p:nvSpPr>
          <p:cNvPr id="29700" name="Rectangle 3"/>
          <p:cNvSpPr>
            <a:spLocks noGrp="1" noChangeArrowheads="1"/>
          </p:cNvSpPr>
          <p:nvPr>
            <p:ph type="body" idx="4294967295"/>
          </p:nvPr>
        </p:nvSpPr>
        <p:spPr>
          <a:xfrm>
            <a:off x="0" y="2389188"/>
            <a:ext cx="8229600" cy="1192212"/>
          </a:xfrm>
        </p:spPr>
        <p:txBody>
          <a:bodyPr/>
          <a:lstStyle/>
          <a:p>
            <a:pPr eaLnBrk="1" hangingPunct="1"/>
            <a:r>
              <a:rPr lang="en-US" dirty="0"/>
              <a:t>Specify block size as a function template parameter</a:t>
            </a:r>
          </a:p>
          <a:p>
            <a:pPr lvl="3"/>
            <a:endParaRPr lang="en-US" sz="1400" dirty="0"/>
          </a:p>
          <a:p>
            <a:pPr eaLnBrk="1" hangingPunct="1"/>
            <a:r>
              <a:rPr lang="en-US" dirty="0"/>
              <a:t>The kernel is parameterized:</a:t>
            </a:r>
          </a:p>
        </p:txBody>
      </p:sp>
      <p:sp>
        <p:nvSpPr>
          <p:cNvPr id="3" name="Rectangle 2"/>
          <p:cNvSpPr/>
          <p:nvPr/>
        </p:nvSpPr>
        <p:spPr>
          <a:xfrm>
            <a:off x="2438400" y="3697070"/>
            <a:ext cx="7010400" cy="646331"/>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template</a:t>
            </a:r>
            <a:r>
              <a:rPr lang="en-US" dirty="0">
                <a:solidFill>
                  <a:prstClr val="black"/>
                </a:solidFill>
                <a:latin typeface="Consolas" pitchFamily="49" charset="0"/>
                <a:cs typeface="Consolas" pitchFamily="49" charset="0"/>
              </a:rPr>
              <a:t> &lt;</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blockSize</a:t>
            </a:r>
            <a:r>
              <a:rPr lang="en-US" dirty="0">
                <a:solidFill>
                  <a:prstClr val="black"/>
                </a:solidFill>
                <a:latin typeface="Consolas" pitchFamily="49" charset="0"/>
                <a:cs typeface="Consolas" pitchFamily="49" charset="0"/>
              </a:rPr>
              <a:t>&gt; </a:t>
            </a:r>
          </a:p>
          <a:p>
            <a:r>
              <a:rPr lang="en-US" dirty="0">
                <a:solidFill>
                  <a:srgbClr val="FF00FF"/>
                </a:solidFill>
                <a:latin typeface="Consolas" pitchFamily="49" charset="0"/>
                <a:cs typeface="Consolas" pitchFamily="49" charset="0"/>
              </a:rPr>
              <a:t>__global__</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void</a:t>
            </a:r>
            <a:r>
              <a:rPr lang="en-US" dirty="0">
                <a:solidFill>
                  <a:prstClr val="black"/>
                </a:solidFill>
                <a:latin typeface="Consolas" pitchFamily="49" charset="0"/>
                <a:cs typeface="Consolas" pitchFamily="49" charset="0"/>
              </a:rPr>
              <a:t> reduce6(</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g_idata</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g_odata</a:t>
            </a:r>
            <a:r>
              <a:rPr lang="en-US" dirty="0">
                <a:solidFill>
                  <a:prstClr val="black"/>
                </a:solidFill>
                <a:latin typeface="Consolas" pitchFamily="49" charset="0"/>
                <a:cs typeface="Consolas" pitchFamily="49" charset="0"/>
              </a:rPr>
              <a:t>)</a:t>
            </a:r>
          </a:p>
        </p:txBody>
      </p:sp>
      <p:sp>
        <p:nvSpPr>
          <p:cNvPr id="6" name="Rectangle 5"/>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18986957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pPr eaLnBrk="1" hangingPunct="1">
              <a:defRPr/>
            </a:pPr>
            <a:r>
              <a:rPr lang="en-US" sz="3000" dirty="0"/>
              <a:t>Reduction #6: Completely Unrolled</a:t>
            </a:r>
          </a:p>
        </p:txBody>
      </p:sp>
      <p:sp>
        <p:nvSpPr>
          <p:cNvPr id="307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47A4BCAD-C088-4DF1-9E58-EF3E3C9E08A3}" type="slidenum">
              <a:rPr lang="en-US" smtClean="0">
                <a:solidFill>
                  <a:schemeClr val="tx2"/>
                </a:solidFill>
              </a:rPr>
              <a:pPr algn="r" eaLnBrk="1" hangingPunct="1"/>
              <a:t>66</a:t>
            </a:fld>
            <a:endParaRPr lang="en-US" dirty="0">
              <a:solidFill>
                <a:schemeClr val="tx2"/>
              </a:solidFill>
            </a:endParaRPr>
          </a:p>
        </p:txBody>
      </p:sp>
      <p:sp>
        <p:nvSpPr>
          <p:cNvPr id="9" name="Content Placeholder 2"/>
          <p:cNvSpPr>
            <a:spLocks noGrp="1"/>
          </p:cNvSpPr>
          <p:nvPr>
            <p:ph idx="4294967295"/>
          </p:nvPr>
        </p:nvSpPr>
        <p:spPr>
          <a:xfrm>
            <a:off x="490194" y="5668962"/>
            <a:ext cx="8839200" cy="950913"/>
          </a:xfrm>
        </p:spPr>
        <p:txBody>
          <a:bodyPr>
            <a:normAutofit fontScale="92500"/>
          </a:bodyPr>
          <a:lstStyle/>
          <a:p>
            <a:r>
              <a:rPr lang="en-US" sz="1400" dirty="0"/>
              <a:t>All code in </a:t>
            </a:r>
            <a:r>
              <a:rPr lang="en-US" sz="1400" dirty="0">
                <a:solidFill>
                  <a:srgbClr val="C00000"/>
                </a:solidFill>
              </a:rPr>
              <a:t>RED</a:t>
            </a:r>
            <a:r>
              <a:rPr lang="en-US" sz="1400" dirty="0"/>
              <a:t> will be evaluated at compile time.  Results in a very efficient inner loop.</a:t>
            </a:r>
          </a:p>
          <a:p>
            <a:r>
              <a:rPr lang="en-US" sz="1400" dirty="0"/>
              <a:t>For Fermi and newer CC, you’d have one more </a:t>
            </a:r>
            <a:r>
              <a:rPr lang="en-US" sz="1400" dirty="0">
                <a:solidFill>
                  <a:srgbClr val="0000FF"/>
                </a:solidFill>
                <a:latin typeface="Consolas" pitchFamily="49" charset="0"/>
                <a:cs typeface="Consolas" pitchFamily="49" charset="0"/>
              </a:rPr>
              <a:t>if</a:t>
            </a:r>
            <a:r>
              <a:rPr lang="en-US" sz="1400" dirty="0"/>
              <a:t> statement that covers the case when </a:t>
            </a:r>
            <a:r>
              <a:rPr lang="en-US" sz="1400" dirty="0" err="1">
                <a:solidFill>
                  <a:srgbClr val="C00000"/>
                </a:solidFill>
                <a:latin typeface="Consolas" pitchFamily="49" charset="0"/>
                <a:cs typeface="Consolas" pitchFamily="49" charset="0"/>
              </a:rPr>
              <a:t>blockSize</a:t>
            </a:r>
            <a:r>
              <a:rPr lang="en-US" sz="1400" dirty="0">
                <a:latin typeface="Consolas" pitchFamily="49" charset="0"/>
                <a:cs typeface="Consolas" pitchFamily="49" charset="0"/>
              </a:rPr>
              <a:t>&gt;=1024</a:t>
            </a:r>
          </a:p>
          <a:p>
            <a:r>
              <a:rPr lang="en-US" sz="1400" dirty="0"/>
              <a:t>You can call the </a:t>
            </a:r>
            <a:r>
              <a:rPr lang="en-US" sz="1400" b="1" dirty="0" err="1">
                <a:latin typeface="Consolas" pitchFamily="49" charset="0"/>
                <a:cs typeface="Consolas" pitchFamily="49" charset="0"/>
              </a:rPr>
              <a:t>warpReduce</a:t>
            </a:r>
            <a:r>
              <a:rPr lang="en-US" sz="1400" dirty="0"/>
              <a:t> function only when you got to one warp. Reason: you don’t have to synchronize at that point.</a:t>
            </a:r>
          </a:p>
          <a:p>
            <a:endParaRPr lang="en-US" sz="1400" dirty="0">
              <a:latin typeface="Consolas" pitchFamily="49" charset="0"/>
              <a:cs typeface="Consolas" pitchFamily="49" charset="0"/>
            </a:endParaRPr>
          </a:p>
        </p:txBody>
      </p:sp>
      <p:sp>
        <p:nvSpPr>
          <p:cNvPr id="2" name="Rectangle 1"/>
          <p:cNvSpPr/>
          <p:nvPr/>
        </p:nvSpPr>
        <p:spPr>
          <a:xfrm>
            <a:off x="2209801" y="3230562"/>
            <a:ext cx="6932815" cy="2339102"/>
          </a:xfrm>
          <a:prstGeom prst="rect">
            <a:avLst/>
          </a:prstGeom>
          <a:solidFill>
            <a:schemeClr val="bg1">
              <a:lumMod val="85000"/>
            </a:schemeClr>
          </a:solidFill>
        </p:spPr>
        <p:txBody>
          <a:bodyPr wrap="square">
            <a:spAutoFit/>
          </a:bodyPr>
          <a:lstStyle/>
          <a:p>
            <a:r>
              <a:rPr lang="en-US" sz="1600" dirty="0">
                <a:solidFill>
                  <a:srgbClr val="0000FF"/>
                </a:solidFill>
                <a:latin typeface="Consolas" pitchFamily="49" charset="0"/>
                <a:cs typeface="Consolas" pitchFamily="49" charset="0"/>
              </a:rPr>
              <a:t>template</a:t>
            </a:r>
            <a:r>
              <a:rPr lang="en-US" sz="1600" dirty="0">
                <a:latin typeface="Consolas" pitchFamily="49" charset="0"/>
                <a:cs typeface="Consolas" pitchFamily="49" charset="0"/>
              </a:rPr>
              <a:t> &lt;</a:t>
            </a:r>
            <a:r>
              <a:rPr lang="en-US" sz="1600" dirty="0">
                <a:solidFill>
                  <a:srgbClr val="0000FF"/>
                </a:solidFill>
                <a:latin typeface="Consolas" pitchFamily="49" charset="0"/>
                <a:cs typeface="Consolas" pitchFamily="49" charset="0"/>
              </a:rPr>
              <a:t>unsigned</a:t>
            </a:r>
            <a:r>
              <a:rPr lang="en-US" sz="1600" dirty="0">
                <a:solidFill>
                  <a:prstClr val="black"/>
                </a:solidFill>
                <a:latin typeface="Consolas" pitchFamily="49" charset="0"/>
                <a:cs typeface="Consolas" pitchFamily="49" charset="0"/>
              </a:rPr>
              <a:t> </a:t>
            </a:r>
            <a:r>
              <a:rPr lang="en-US" sz="1600" dirty="0" err="1">
                <a:solidFill>
                  <a:srgbClr val="0000FF"/>
                </a:solidFill>
                <a:latin typeface="Consolas" pitchFamily="49" charset="0"/>
                <a:cs typeface="Consolas" pitchFamily="49" charset="0"/>
              </a:rPr>
              <a:t>int</a:t>
            </a:r>
            <a:r>
              <a:rPr lang="en-US" sz="1600" dirty="0">
                <a:solidFill>
                  <a:prstClr val="black"/>
                </a:solidFill>
                <a:latin typeface="Consolas" pitchFamily="49" charset="0"/>
                <a:cs typeface="Consolas" pitchFamily="49" charset="0"/>
              </a:rPr>
              <a:t> </a:t>
            </a:r>
            <a:r>
              <a:rPr lang="en-US" sz="1600" dirty="0" err="1">
                <a:solidFill>
                  <a:srgbClr val="C00000"/>
                </a:solidFill>
                <a:latin typeface="Consolas" pitchFamily="49" charset="0"/>
                <a:cs typeface="Consolas" pitchFamily="49" charset="0"/>
              </a:rPr>
              <a:t>blockSize</a:t>
            </a:r>
            <a:r>
              <a:rPr lang="en-US" sz="1600" dirty="0">
                <a:solidFill>
                  <a:prstClr val="black"/>
                </a:solidFill>
                <a:latin typeface="Consolas" pitchFamily="49" charset="0"/>
                <a:cs typeface="Consolas" pitchFamily="49" charset="0"/>
              </a:rPr>
              <a:t>&gt;</a:t>
            </a:r>
          </a:p>
          <a:p>
            <a:r>
              <a:rPr lang="it-IT" sz="1600" dirty="0">
                <a:solidFill>
                  <a:srgbClr val="FF00FF"/>
                </a:solidFill>
                <a:latin typeface="Consolas" pitchFamily="49" charset="0"/>
                <a:cs typeface="Consolas" pitchFamily="49" charset="0"/>
              </a:rPr>
              <a:t>__device__</a:t>
            </a:r>
            <a:r>
              <a:rPr lang="it-IT" sz="1600" dirty="0">
                <a:solidFill>
                  <a:prstClr val="black"/>
                </a:solidFill>
                <a:latin typeface="Consolas" pitchFamily="49" charset="0"/>
                <a:cs typeface="Consolas" pitchFamily="49" charset="0"/>
              </a:rPr>
              <a:t> </a:t>
            </a:r>
            <a:r>
              <a:rPr lang="it-IT" sz="1600" dirty="0">
                <a:solidFill>
                  <a:srgbClr val="0000FF"/>
                </a:solidFill>
                <a:latin typeface="Consolas" pitchFamily="49" charset="0"/>
                <a:cs typeface="Consolas" pitchFamily="49" charset="0"/>
              </a:rPr>
              <a:t>void</a:t>
            </a:r>
            <a:r>
              <a:rPr lang="it-IT" sz="1600" dirty="0">
                <a:solidFill>
                  <a:prstClr val="black"/>
                </a:solidFill>
                <a:latin typeface="Consolas" pitchFamily="49" charset="0"/>
                <a:cs typeface="Consolas" pitchFamily="49" charset="0"/>
              </a:rPr>
              <a:t> warpReduce(</a:t>
            </a:r>
            <a:r>
              <a:rPr lang="it-IT" sz="1600" dirty="0">
                <a:solidFill>
                  <a:srgbClr val="0000FF"/>
                </a:solidFill>
                <a:latin typeface="Consolas" pitchFamily="49" charset="0"/>
                <a:cs typeface="Consolas" pitchFamily="49" charset="0"/>
              </a:rPr>
              <a:t>volatile</a:t>
            </a:r>
            <a:r>
              <a:rPr lang="it-IT" sz="1600" dirty="0">
                <a:solidFill>
                  <a:prstClr val="black"/>
                </a:solidFill>
                <a:latin typeface="Consolas" pitchFamily="49" charset="0"/>
                <a:cs typeface="Consolas" pitchFamily="49" charset="0"/>
              </a:rPr>
              <a:t> </a:t>
            </a:r>
            <a:r>
              <a:rPr lang="it-IT" sz="1600" dirty="0">
                <a:solidFill>
                  <a:srgbClr val="0000FF"/>
                </a:solidFill>
                <a:latin typeface="Consolas" pitchFamily="49" charset="0"/>
                <a:cs typeface="Consolas" pitchFamily="49" charset="0"/>
              </a:rPr>
              <a:t>int</a:t>
            </a:r>
            <a:r>
              <a:rPr lang="it-IT" sz="1600" dirty="0">
                <a:solidFill>
                  <a:prstClr val="black"/>
                </a:solidFill>
                <a:latin typeface="Consolas" pitchFamily="49" charset="0"/>
                <a:cs typeface="Consolas" pitchFamily="49" charset="0"/>
              </a:rPr>
              <a:t>* sdata, </a:t>
            </a:r>
            <a:r>
              <a:rPr lang="it-IT" sz="1600" dirty="0">
                <a:solidFill>
                  <a:srgbClr val="0000FF"/>
                </a:solidFill>
                <a:latin typeface="Consolas" pitchFamily="49" charset="0"/>
                <a:cs typeface="Consolas" pitchFamily="49" charset="0"/>
              </a:rPr>
              <a:t>int</a:t>
            </a:r>
            <a:r>
              <a:rPr lang="it-IT" sz="1600" dirty="0">
                <a:solidFill>
                  <a:prstClr val="black"/>
                </a:solidFill>
                <a:latin typeface="Consolas" pitchFamily="49" charset="0"/>
                <a:cs typeface="Consolas" pitchFamily="49" charset="0"/>
              </a:rPr>
              <a:t> tid) {</a:t>
            </a:r>
          </a:p>
          <a:p>
            <a:r>
              <a:rPr lang="sv-SE" sz="1600" dirty="0">
                <a:solidFill>
                  <a:prstClr val="black"/>
                </a:solidFill>
                <a:latin typeface="Consolas" pitchFamily="49" charset="0"/>
                <a:cs typeface="Consolas" pitchFamily="49" charset="0"/>
              </a:rPr>
              <a:t>    </a:t>
            </a:r>
            <a:r>
              <a:rPr lang="sv-SE" sz="1600" dirty="0">
                <a:solidFill>
                  <a:srgbClr val="0000FF"/>
                </a:solidFill>
                <a:latin typeface="Consolas" pitchFamily="49" charset="0"/>
                <a:cs typeface="Consolas" pitchFamily="49" charset="0"/>
              </a:rPr>
              <a:t>if</a:t>
            </a:r>
            <a:r>
              <a:rPr lang="sv-SE" sz="1600" dirty="0">
                <a:solidFill>
                  <a:prstClr val="black"/>
                </a:solidFill>
                <a:latin typeface="Consolas" pitchFamily="49" charset="0"/>
                <a:cs typeface="Consolas" pitchFamily="49" charset="0"/>
              </a:rPr>
              <a:t> (</a:t>
            </a:r>
            <a:r>
              <a:rPr lang="sv-SE" sz="1600" dirty="0">
                <a:solidFill>
                  <a:srgbClr val="C00000"/>
                </a:solidFill>
                <a:latin typeface="Consolas" pitchFamily="49" charset="0"/>
                <a:cs typeface="Consolas" pitchFamily="49" charset="0"/>
              </a:rPr>
              <a:t>blockSize</a:t>
            </a:r>
            <a:r>
              <a:rPr lang="sv-SE" sz="1600" dirty="0">
                <a:solidFill>
                  <a:prstClr val="black"/>
                </a:solidFill>
                <a:latin typeface="Consolas" pitchFamily="49" charset="0"/>
                <a:cs typeface="Consolas" pitchFamily="49" charset="0"/>
              </a:rPr>
              <a:t> &gt;= 64) sdata[tid] += sdata[tid + 32]; </a:t>
            </a:r>
          </a:p>
          <a:p>
            <a:r>
              <a:rPr lang="sv-SE" sz="1600" dirty="0">
                <a:solidFill>
                  <a:prstClr val="black"/>
                </a:solidFill>
                <a:latin typeface="Consolas" pitchFamily="49" charset="0"/>
                <a:cs typeface="Consolas" pitchFamily="49" charset="0"/>
              </a:rPr>
              <a:t>    </a:t>
            </a:r>
            <a:r>
              <a:rPr lang="sv-SE" sz="1600" dirty="0">
                <a:solidFill>
                  <a:srgbClr val="0000FF"/>
                </a:solidFill>
                <a:latin typeface="Consolas" pitchFamily="49" charset="0"/>
                <a:cs typeface="Consolas" pitchFamily="49" charset="0"/>
              </a:rPr>
              <a:t>if</a:t>
            </a:r>
            <a:r>
              <a:rPr lang="sv-SE" sz="1600" dirty="0">
                <a:solidFill>
                  <a:prstClr val="black"/>
                </a:solidFill>
                <a:latin typeface="Consolas" pitchFamily="49" charset="0"/>
                <a:cs typeface="Consolas" pitchFamily="49" charset="0"/>
              </a:rPr>
              <a:t> (</a:t>
            </a:r>
            <a:r>
              <a:rPr lang="sv-SE" sz="1600" dirty="0">
                <a:solidFill>
                  <a:srgbClr val="C00000"/>
                </a:solidFill>
                <a:latin typeface="Consolas" pitchFamily="49" charset="0"/>
                <a:cs typeface="Consolas" pitchFamily="49" charset="0"/>
              </a:rPr>
              <a:t>blockSize</a:t>
            </a:r>
            <a:r>
              <a:rPr lang="sv-SE" sz="1600" dirty="0">
                <a:solidFill>
                  <a:prstClr val="black"/>
                </a:solidFill>
                <a:latin typeface="Consolas" pitchFamily="49" charset="0"/>
                <a:cs typeface="Consolas" pitchFamily="49" charset="0"/>
              </a:rPr>
              <a:t> &gt;= 32) sdata[tid] += sdata[tid + 16]; </a:t>
            </a:r>
          </a:p>
          <a:p>
            <a:r>
              <a:rPr lang="sv-SE" sz="1600" dirty="0">
                <a:solidFill>
                  <a:prstClr val="black"/>
                </a:solidFill>
                <a:latin typeface="Consolas" pitchFamily="49" charset="0"/>
                <a:cs typeface="Consolas" pitchFamily="49" charset="0"/>
              </a:rPr>
              <a:t>    </a:t>
            </a:r>
            <a:r>
              <a:rPr lang="sv-SE" sz="1600" dirty="0">
                <a:solidFill>
                  <a:srgbClr val="0000FF"/>
                </a:solidFill>
                <a:latin typeface="Consolas" pitchFamily="49" charset="0"/>
                <a:cs typeface="Consolas" pitchFamily="49" charset="0"/>
              </a:rPr>
              <a:t>if</a:t>
            </a:r>
            <a:r>
              <a:rPr lang="sv-SE" sz="1600" dirty="0">
                <a:solidFill>
                  <a:prstClr val="black"/>
                </a:solidFill>
                <a:latin typeface="Consolas" pitchFamily="49" charset="0"/>
                <a:cs typeface="Consolas" pitchFamily="49" charset="0"/>
              </a:rPr>
              <a:t> (</a:t>
            </a:r>
            <a:r>
              <a:rPr lang="sv-SE" sz="1600" dirty="0">
                <a:solidFill>
                  <a:srgbClr val="C00000"/>
                </a:solidFill>
                <a:latin typeface="Consolas" pitchFamily="49" charset="0"/>
                <a:cs typeface="Consolas" pitchFamily="49" charset="0"/>
              </a:rPr>
              <a:t>blockSize</a:t>
            </a:r>
            <a:r>
              <a:rPr lang="sv-SE" sz="1600" dirty="0">
                <a:solidFill>
                  <a:prstClr val="black"/>
                </a:solidFill>
                <a:latin typeface="Consolas" pitchFamily="49" charset="0"/>
                <a:cs typeface="Consolas" pitchFamily="49" charset="0"/>
              </a:rPr>
              <a:t> &gt;= 16) sdata[tid] += sdata[tid +  8]; </a:t>
            </a:r>
          </a:p>
          <a:p>
            <a:r>
              <a:rPr lang="sv-SE" sz="1600" dirty="0">
                <a:solidFill>
                  <a:prstClr val="black"/>
                </a:solidFill>
                <a:latin typeface="Consolas" pitchFamily="49" charset="0"/>
                <a:cs typeface="Consolas" pitchFamily="49" charset="0"/>
              </a:rPr>
              <a:t>    </a:t>
            </a:r>
            <a:r>
              <a:rPr lang="sv-SE" sz="1600" dirty="0">
                <a:solidFill>
                  <a:srgbClr val="0000FF"/>
                </a:solidFill>
                <a:latin typeface="Consolas" pitchFamily="49" charset="0"/>
                <a:cs typeface="Consolas" pitchFamily="49" charset="0"/>
              </a:rPr>
              <a:t>if</a:t>
            </a:r>
            <a:r>
              <a:rPr lang="sv-SE" sz="1600" dirty="0">
                <a:solidFill>
                  <a:prstClr val="black"/>
                </a:solidFill>
                <a:latin typeface="Consolas" pitchFamily="49" charset="0"/>
                <a:cs typeface="Consolas" pitchFamily="49" charset="0"/>
              </a:rPr>
              <a:t> (</a:t>
            </a:r>
            <a:r>
              <a:rPr lang="sv-SE" sz="1600" dirty="0">
                <a:solidFill>
                  <a:srgbClr val="C00000"/>
                </a:solidFill>
                <a:latin typeface="Consolas" pitchFamily="49" charset="0"/>
                <a:cs typeface="Consolas" pitchFamily="49" charset="0"/>
              </a:rPr>
              <a:t>blockSize</a:t>
            </a:r>
            <a:r>
              <a:rPr lang="sv-SE" sz="1600" dirty="0">
                <a:solidFill>
                  <a:prstClr val="black"/>
                </a:solidFill>
                <a:latin typeface="Consolas" pitchFamily="49" charset="0"/>
                <a:cs typeface="Consolas" pitchFamily="49" charset="0"/>
              </a:rPr>
              <a:t> &gt;=  8) sdata[tid] += sdata[tid +  4]; </a:t>
            </a:r>
          </a:p>
          <a:p>
            <a:r>
              <a:rPr lang="sv-SE" sz="1600" dirty="0">
                <a:solidFill>
                  <a:prstClr val="black"/>
                </a:solidFill>
                <a:latin typeface="Consolas" pitchFamily="49" charset="0"/>
                <a:cs typeface="Consolas" pitchFamily="49" charset="0"/>
              </a:rPr>
              <a:t>    </a:t>
            </a:r>
            <a:r>
              <a:rPr lang="sv-SE" sz="1600" dirty="0">
                <a:solidFill>
                  <a:srgbClr val="0000FF"/>
                </a:solidFill>
                <a:latin typeface="Consolas" pitchFamily="49" charset="0"/>
                <a:cs typeface="Consolas" pitchFamily="49" charset="0"/>
              </a:rPr>
              <a:t>if</a:t>
            </a:r>
            <a:r>
              <a:rPr lang="sv-SE" sz="1600" dirty="0">
                <a:solidFill>
                  <a:prstClr val="black"/>
                </a:solidFill>
                <a:latin typeface="Consolas" pitchFamily="49" charset="0"/>
                <a:cs typeface="Consolas" pitchFamily="49" charset="0"/>
              </a:rPr>
              <a:t> (</a:t>
            </a:r>
            <a:r>
              <a:rPr lang="sv-SE" sz="1600" dirty="0">
                <a:solidFill>
                  <a:srgbClr val="C00000"/>
                </a:solidFill>
                <a:latin typeface="Consolas" pitchFamily="49" charset="0"/>
                <a:cs typeface="Consolas" pitchFamily="49" charset="0"/>
              </a:rPr>
              <a:t>blockSize</a:t>
            </a:r>
            <a:r>
              <a:rPr lang="sv-SE" sz="1600" dirty="0">
                <a:solidFill>
                  <a:prstClr val="black"/>
                </a:solidFill>
                <a:latin typeface="Consolas" pitchFamily="49" charset="0"/>
                <a:cs typeface="Consolas" pitchFamily="49" charset="0"/>
              </a:rPr>
              <a:t> &gt;=  4) sdata[tid] += sdata[tid +  2]; </a:t>
            </a:r>
          </a:p>
          <a:p>
            <a:r>
              <a:rPr lang="sv-SE" sz="1600" dirty="0">
                <a:solidFill>
                  <a:prstClr val="black"/>
                </a:solidFill>
                <a:latin typeface="Consolas" pitchFamily="49" charset="0"/>
                <a:cs typeface="Consolas" pitchFamily="49" charset="0"/>
              </a:rPr>
              <a:t>    </a:t>
            </a:r>
            <a:r>
              <a:rPr lang="sv-SE" sz="1600" dirty="0">
                <a:solidFill>
                  <a:srgbClr val="0000FF"/>
                </a:solidFill>
                <a:latin typeface="Consolas" pitchFamily="49" charset="0"/>
                <a:cs typeface="Consolas" pitchFamily="49" charset="0"/>
              </a:rPr>
              <a:t>if</a:t>
            </a:r>
            <a:r>
              <a:rPr lang="sv-SE" sz="1600" dirty="0">
                <a:solidFill>
                  <a:prstClr val="black"/>
                </a:solidFill>
                <a:latin typeface="Consolas" pitchFamily="49" charset="0"/>
                <a:cs typeface="Consolas" pitchFamily="49" charset="0"/>
              </a:rPr>
              <a:t> (</a:t>
            </a:r>
            <a:r>
              <a:rPr lang="sv-SE" sz="1600" dirty="0">
                <a:solidFill>
                  <a:srgbClr val="C00000"/>
                </a:solidFill>
                <a:latin typeface="Consolas" pitchFamily="49" charset="0"/>
                <a:cs typeface="Consolas" pitchFamily="49" charset="0"/>
              </a:rPr>
              <a:t>blockSize</a:t>
            </a:r>
            <a:r>
              <a:rPr lang="sv-SE" sz="1600" dirty="0">
                <a:solidFill>
                  <a:prstClr val="black"/>
                </a:solidFill>
                <a:latin typeface="Consolas" pitchFamily="49" charset="0"/>
                <a:cs typeface="Consolas" pitchFamily="49" charset="0"/>
              </a:rPr>
              <a:t> &gt;=  2) sdata[tid] += sdata[tid +  1]; </a:t>
            </a:r>
          </a:p>
          <a:p>
            <a:r>
              <a:rPr lang="en-US" sz="1600" dirty="0">
                <a:solidFill>
                  <a:prstClr val="black"/>
                </a:solidFill>
                <a:latin typeface="Consolas" pitchFamily="49" charset="0"/>
                <a:cs typeface="Consolas" pitchFamily="49" charset="0"/>
              </a:rPr>
              <a:t>}</a:t>
            </a:r>
          </a:p>
        </p:txBody>
      </p:sp>
      <p:sp>
        <p:nvSpPr>
          <p:cNvPr id="3" name="Rectangle 2"/>
          <p:cNvSpPr/>
          <p:nvPr/>
        </p:nvSpPr>
        <p:spPr>
          <a:xfrm>
            <a:off x="2209800" y="944562"/>
            <a:ext cx="8153400" cy="2123658"/>
          </a:xfrm>
          <a:prstGeom prst="rect">
            <a:avLst/>
          </a:prstGeom>
          <a:solidFill>
            <a:schemeClr val="bg1">
              <a:lumMod val="85000"/>
            </a:schemeClr>
          </a:solidFill>
        </p:spPr>
        <p:txBody>
          <a:bodyPr wrap="square">
            <a:spAutoFit/>
          </a:bodyPr>
          <a:lstStyle/>
          <a:p>
            <a:r>
              <a:rPr lang="en-US" sz="1600" dirty="0">
                <a:solidFill>
                  <a:srgbClr val="0000FF"/>
                </a:solidFill>
                <a:latin typeface="Consolas" pitchFamily="49" charset="0"/>
                <a:cs typeface="Consolas" pitchFamily="49" charset="0"/>
              </a:rPr>
              <a:t>if</a:t>
            </a:r>
            <a:r>
              <a:rPr lang="en-US" sz="1600" dirty="0">
                <a:solidFill>
                  <a:prstClr val="black"/>
                </a:solidFill>
                <a:latin typeface="Consolas" pitchFamily="49" charset="0"/>
                <a:cs typeface="Consolas" pitchFamily="49" charset="0"/>
              </a:rPr>
              <a:t> (</a:t>
            </a:r>
            <a:r>
              <a:rPr lang="en-US" sz="1600" dirty="0" err="1">
                <a:solidFill>
                  <a:srgbClr val="C00000"/>
                </a:solidFill>
                <a:latin typeface="Consolas" pitchFamily="49" charset="0"/>
                <a:cs typeface="Consolas" pitchFamily="49" charset="0"/>
              </a:rPr>
              <a:t>blockSize</a:t>
            </a:r>
            <a:r>
              <a:rPr lang="en-US" sz="1600" dirty="0">
                <a:solidFill>
                  <a:prstClr val="black"/>
                </a:solidFill>
                <a:latin typeface="Consolas" pitchFamily="49" charset="0"/>
                <a:cs typeface="Consolas" pitchFamily="49" charset="0"/>
              </a:rPr>
              <a:t> &gt;= 512) </a:t>
            </a:r>
            <a:r>
              <a:rPr lang="en-US" sz="1600" dirty="0">
                <a:solidFill>
                  <a:srgbClr val="00B050"/>
                </a:solidFill>
                <a:latin typeface="Consolas" pitchFamily="49" charset="0"/>
                <a:cs typeface="Consolas" pitchFamily="49" charset="0"/>
              </a:rPr>
              <a:t>{</a:t>
            </a:r>
          </a:p>
          <a:p>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if</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&lt; 256){ </a:t>
            </a:r>
            <a:r>
              <a:rPr lang="en-US" sz="1600" dirty="0" err="1">
                <a:solidFill>
                  <a:prstClr val="black"/>
                </a:solidFill>
                <a:latin typeface="Consolas" pitchFamily="49" charset="0"/>
                <a:cs typeface="Consolas" pitchFamily="49" charset="0"/>
              </a:rPr>
              <a:t>sdata</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 </a:t>
            </a:r>
            <a:r>
              <a:rPr lang="en-US" sz="1600" dirty="0" err="1">
                <a:solidFill>
                  <a:prstClr val="black"/>
                </a:solidFill>
                <a:latin typeface="Consolas" pitchFamily="49" charset="0"/>
                <a:cs typeface="Consolas" pitchFamily="49" charset="0"/>
              </a:rPr>
              <a:t>sdata</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+ 256]; } </a:t>
            </a:r>
            <a:r>
              <a:rPr lang="en-US" sz="1600" dirty="0">
                <a:solidFill>
                  <a:srgbClr val="FF00FF"/>
                </a:solidFill>
                <a:latin typeface="Consolas" pitchFamily="49" charset="0"/>
                <a:cs typeface="Consolas" pitchFamily="49" charset="0"/>
              </a:rPr>
              <a:t>__</a:t>
            </a:r>
            <a:r>
              <a:rPr lang="en-US" sz="1600" dirty="0" err="1">
                <a:solidFill>
                  <a:srgbClr val="FF00FF"/>
                </a:solidFill>
                <a:latin typeface="Consolas" pitchFamily="49" charset="0"/>
                <a:cs typeface="Consolas" pitchFamily="49" charset="0"/>
              </a:rPr>
              <a:t>syncthreads</a:t>
            </a:r>
            <a:r>
              <a:rPr lang="en-US" sz="1600" dirty="0">
                <a:solidFill>
                  <a:prstClr val="black"/>
                </a:solidFill>
                <a:latin typeface="Consolas" pitchFamily="49" charset="0"/>
                <a:cs typeface="Consolas" pitchFamily="49" charset="0"/>
              </a:rPr>
              <a:t>();</a:t>
            </a:r>
            <a:r>
              <a:rPr lang="en-US" sz="1600" dirty="0">
                <a:solidFill>
                  <a:srgbClr val="00B050"/>
                </a:solidFill>
                <a:latin typeface="Consolas" pitchFamily="49" charset="0"/>
                <a:cs typeface="Consolas" pitchFamily="49" charset="0"/>
              </a:rPr>
              <a:t>}</a:t>
            </a:r>
          </a:p>
          <a:p>
            <a:r>
              <a:rPr lang="en-US" sz="1600" dirty="0">
                <a:solidFill>
                  <a:srgbClr val="0000FF"/>
                </a:solidFill>
                <a:latin typeface="Consolas" pitchFamily="49" charset="0"/>
                <a:cs typeface="Consolas" pitchFamily="49" charset="0"/>
              </a:rPr>
              <a:t>if</a:t>
            </a:r>
            <a:r>
              <a:rPr lang="en-US" sz="1600" dirty="0">
                <a:solidFill>
                  <a:prstClr val="black"/>
                </a:solidFill>
                <a:latin typeface="Consolas" pitchFamily="49" charset="0"/>
                <a:cs typeface="Consolas" pitchFamily="49" charset="0"/>
              </a:rPr>
              <a:t> (</a:t>
            </a:r>
            <a:r>
              <a:rPr lang="en-US" sz="1600" dirty="0" err="1">
                <a:solidFill>
                  <a:srgbClr val="C00000"/>
                </a:solidFill>
                <a:latin typeface="Consolas" pitchFamily="49" charset="0"/>
                <a:cs typeface="Consolas" pitchFamily="49" charset="0"/>
              </a:rPr>
              <a:t>blockSize</a:t>
            </a:r>
            <a:r>
              <a:rPr lang="en-US" sz="1600" dirty="0">
                <a:solidFill>
                  <a:prstClr val="black"/>
                </a:solidFill>
                <a:latin typeface="Consolas" pitchFamily="49" charset="0"/>
                <a:cs typeface="Consolas" pitchFamily="49" charset="0"/>
              </a:rPr>
              <a:t> &gt;= 256) </a:t>
            </a:r>
            <a:r>
              <a:rPr lang="en-US" sz="1600" dirty="0">
                <a:solidFill>
                  <a:srgbClr val="00B050"/>
                </a:solidFill>
                <a:latin typeface="Consolas" pitchFamily="49" charset="0"/>
                <a:cs typeface="Consolas" pitchFamily="49" charset="0"/>
              </a:rPr>
              <a:t>{</a:t>
            </a:r>
            <a:r>
              <a:rPr lang="en-US" sz="1600" dirty="0">
                <a:solidFill>
                  <a:prstClr val="black"/>
                </a:solidFill>
                <a:latin typeface="Consolas" pitchFamily="49" charset="0"/>
                <a:cs typeface="Consolas" pitchFamily="49" charset="0"/>
              </a:rPr>
              <a:t>  </a:t>
            </a:r>
          </a:p>
          <a:p>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if</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&lt; 128){ </a:t>
            </a:r>
            <a:r>
              <a:rPr lang="en-US" sz="1600" dirty="0" err="1">
                <a:solidFill>
                  <a:prstClr val="black"/>
                </a:solidFill>
                <a:latin typeface="Consolas" pitchFamily="49" charset="0"/>
                <a:cs typeface="Consolas" pitchFamily="49" charset="0"/>
              </a:rPr>
              <a:t>sdata</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 </a:t>
            </a:r>
            <a:r>
              <a:rPr lang="en-US" sz="1600" dirty="0" err="1">
                <a:solidFill>
                  <a:prstClr val="black"/>
                </a:solidFill>
                <a:latin typeface="Consolas" pitchFamily="49" charset="0"/>
                <a:cs typeface="Consolas" pitchFamily="49" charset="0"/>
              </a:rPr>
              <a:t>sdata</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+ 128]; } </a:t>
            </a:r>
            <a:r>
              <a:rPr lang="en-US" sz="1600" dirty="0">
                <a:solidFill>
                  <a:srgbClr val="FF00FF"/>
                </a:solidFill>
                <a:latin typeface="Consolas" pitchFamily="49" charset="0"/>
                <a:cs typeface="Consolas" pitchFamily="49" charset="0"/>
              </a:rPr>
              <a:t>__</a:t>
            </a:r>
            <a:r>
              <a:rPr lang="en-US" sz="1600" dirty="0" err="1">
                <a:solidFill>
                  <a:srgbClr val="FF00FF"/>
                </a:solidFill>
                <a:latin typeface="Consolas" pitchFamily="49" charset="0"/>
                <a:cs typeface="Consolas" pitchFamily="49" charset="0"/>
              </a:rPr>
              <a:t>syncthreads</a:t>
            </a:r>
            <a:r>
              <a:rPr lang="en-US" sz="1600" dirty="0">
                <a:solidFill>
                  <a:prstClr val="black"/>
                </a:solidFill>
                <a:latin typeface="Consolas" pitchFamily="49" charset="0"/>
                <a:cs typeface="Consolas" pitchFamily="49" charset="0"/>
              </a:rPr>
              <a:t>();</a:t>
            </a:r>
            <a:r>
              <a:rPr lang="en-US" sz="1600" dirty="0">
                <a:solidFill>
                  <a:srgbClr val="00B050"/>
                </a:solidFill>
                <a:latin typeface="Consolas" pitchFamily="49" charset="0"/>
                <a:cs typeface="Consolas" pitchFamily="49" charset="0"/>
              </a:rPr>
              <a:t>}</a:t>
            </a:r>
            <a:r>
              <a:rPr lang="en-US" sz="1600" dirty="0">
                <a:solidFill>
                  <a:prstClr val="black"/>
                </a:solidFill>
                <a:latin typeface="Consolas" pitchFamily="49" charset="0"/>
                <a:cs typeface="Consolas" pitchFamily="49" charset="0"/>
              </a:rPr>
              <a:t> </a:t>
            </a:r>
          </a:p>
          <a:p>
            <a:r>
              <a:rPr lang="en-US" sz="1600" dirty="0">
                <a:solidFill>
                  <a:srgbClr val="0000FF"/>
                </a:solidFill>
                <a:latin typeface="Consolas" pitchFamily="49" charset="0"/>
                <a:cs typeface="Consolas" pitchFamily="49" charset="0"/>
              </a:rPr>
              <a:t>if</a:t>
            </a:r>
            <a:r>
              <a:rPr lang="en-US" sz="1600" dirty="0">
                <a:solidFill>
                  <a:prstClr val="black"/>
                </a:solidFill>
                <a:latin typeface="Consolas" pitchFamily="49" charset="0"/>
                <a:cs typeface="Consolas" pitchFamily="49" charset="0"/>
              </a:rPr>
              <a:t> (</a:t>
            </a:r>
            <a:r>
              <a:rPr lang="en-US" sz="1600" dirty="0" err="1">
                <a:solidFill>
                  <a:srgbClr val="C00000"/>
                </a:solidFill>
                <a:latin typeface="Consolas" pitchFamily="49" charset="0"/>
                <a:cs typeface="Consolas" pitchFamily="49" charset="0"/>
              </a:rPr>
              <a:t>blockSize</a:t>
            </a:r>
            <a:r>
              <a:rPr lang="en-US" sz="1600" dirty="0">
                <a:solidFill>
                  <a:prstClr val="black"/>
                </a:solidFill>
                <a:latin typeface="Consolas" pitchFamily="49" charset="0"/>
                <a:cs typeface="Consolas" pitchFamily="49" charset="0"/>
              </a:rPr>
              <a:t> &gt;= 128) </a:t>
            </a:r>
            <a:r>
              <a:rPr lang="en-US" sz="1600" dirty="0">
                <a:solidFill>
                  <a:srgbClr val="00B050"/>
                </a:solidFill>
                <a:latin typeface="Consolas" pitchFamily="49" charset="0"/>
                <a:cs typeface="Consolas" pitchFamily="49" charset="0"/>
              </a:rPr>
              <a:t>{</a:t>
            </a:r>
          </a:p>
          <a:p>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if</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&lt;  64){ </a:t>
            </a:r>
            <a:r>
              <a:rPr lang="en-US" sz="1600" dirty="0" err="1">
                <a:solidFill>
                  <a:prstClr val="black"/>
                </a:solidFill>
                <a:latin typeface="Consolas" pitchFamily="49" charset="0"/>
                <a:cs typeface="Consolas" pitchFamily="49" charset="0"/>
              </a:rPr>
              <a:t>sdata</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 </a:t>
            </a:r>
            <a:r>
              <a:rPr lang="en-US" sz="1600" dirty="0" err="1">
                <a:solidFill>
                  <a:prstClr val="black"/>
                </a:solidFill>
                <a:latin typeface="Consolas" pitchFamily="49" charset="0"/>
                <a:cs typeface="Consolas" pitchFamily="49" charset="0"/>
              </a:rPr>
              <a:t>sdata</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  64]; } </a:t>
            </a:r>
            <a:r>
              <a:rPr lang="en-US" sz="1600" dirty="0">
                <a:solidFill>
                  <a:srgbClr val="FF00FF"/>
                </a:solidFill>
                <a:latin typeface="Consolas" pitchFamily="49" charset="0"/>
                <a:cs typeface="Consolas" pitchFamily="49" charset="0"/>
              </a:rPr>
              <a:t>__</a:t>
            </a:r>
            <a:r>
              <a:rPr lang="en-US" sz="1600" dirty="0" err="1">
                <a:solidFill>
                  <a:srgbClr val="FF00FF"/>
                </a:solidFill>
                <a:latin typeface="Consolas" pitchFamily="49" charset="0"/>
                <a:cs typeface="Consolas" pitchFamily="49" charset="0"/>
              </a:rPr>
              <a:t>syncthreads</a:t>
            </a:r>
            <a:r>
              <a:rPr lang="en-US" sz="1600" dirty="0">
                <a:solidFill>
                  <a:prstClr val="black"/>
                </a:solidFill>
                <a:latin typeface="Consolas" pitchFamily="49" charset="0"/>
                <a:cs typeface="Consolas" pitchFamily="49" charset="0"/>
              </a:rPr>
              <a:t>();</a:t>
            </a:r>
            <a:r>
              <a:rPr lang="en-US" sz="1600" dirty="0">
                <a:solidFill>
                  <a:srgbClr val="00B050"/>
                </a:solidFill>
                <a:latin typeface="Consolas" pitchFamily="49" charset="0"/>
                <a:cs typeface="Consolas" pitchFamily="49" charset="0"/>
              </a:rPr>
              <a:t>}</a:t>
            </a:r>
          </a:p>
          <a:p>
            <a:endParaRPr lang="en-US" sz="1600" dirty="0">
              <a:solidFill>
                <a:prstClr val="black"/>
              </a:solidFill>
              <a:latin typeface="Consolas" pitchFamily="49" charset="0"/>
              <a:cs typeface="Consolas" pitchFamily="49" charset="0"/>
            </a:endParaRPr>
          </a:p>
          <a:p>
            <a:r>
              <a:rPr lang="en-US" sz="1600" dirty="0">
                <a:solidFill>
                  <a:srgbClr val="0000FF"/>
                </a:solidFill>
                <a:latin typeface="Consolas" pitchFamily="49" charset="0"/>
                <a:cs typeface="Consolas" pitchFamily="49" charset="0"/>
              </a:rPr>
              <a:t>if</a:t>
            </a:r>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&lt; 32) </a:t>
            </a:r>
            <a:r>
              <a:rPr lang="en-US" sz="1600" dirty="0" err="1">
                <a:solidFill>
                  <a:prstClr val="black"/>
                </a:solidFill>
                <a:latin typeface="Consolas" pitchFamily="49" charset="0"/>
                <a:cs typeface="Consolas" pitchFamily="49" charset="0"/>
              </a:rPr>
              <a:t>warpReduce</a:t>
            </a:r>
            <a:r>
              <a:rPr lang="en-US" sz="1600" dirty="0">
                <a:solidFill>
                  <a:prstClr val="black"/>
                </a:solidFill>
                <a:latin typeface="Consolas" pitchFamily="49" charset="0"/>
                <a:cs typeface="Consolas" pitchFamily="49" charset="0"/>
              </a:rPr>
              <a:t>&lt;</a:t>
            </a:r>
            <a:r>
              <a:rPr lang="en-US" sz="1600" dirty="0" err="1">
                <a:solidFill>
                  <a:srgbClr val="C00000"/>
                </a:solidFill>
                <a:latin typeface="Consolas" pitchFamily="49" charset="0"/>
                <a:cs typeface="Consolas" pitchFamily="49" charset="0"/>
              </a:rPr>
              <a:t>blockSize</a:t>
            </a:r>
            <a:r>
              <a:rPr lang="en-US" sz="1600" dirty="0">
                <a:solidFill>
                  <a:prstClr val="black"/>
                </a:solidFill>
                <a:latin typeface="Consolas" pitchFamily="49" charset="0"/>
                <a:cs typeface="Consolas" pitchFamily="49" charset="0"/>
              </a:rPr>
              <a:t>&gt;(</a:t>
            </a:r>
            <a:r>
              <a:rPr lang="en-US" sz="1600" dirty="0" err="1">
                <a:solidFill>
                  <a:prstClr val="black"/>
                </a:solidFill>
                <a:latin typeface="Consolas" pitchFamily="49" charset="0"/>
                <a:cs typeface="Consolas" pitchFamily="49" charset="0"/>
              </a:rPr>
              <a:t>sdata</a:t>
            </a:r>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a:t>
            </a:r>
            <a:r>
              <a:rPr lang="en-US" sz="1600" dirty="0">
                <a:solidFill>
                  <a:srgbClr val="008000"/>
                </a:solidFill>
                <a:latin typeface="Consolas" pitchFamily="49" charset="0"/>
                <a:cs typeface="Consolas" pitchFamily="49" charset="0"/>
              </a:rPr>
              <a:t>// last warp only</a:t>
            </a:r>
          </a:p>
        </p:txBody>
      </p:sp>
      <p:sp>
        <p:nvSpPr>
          <p:cNvPr id="7" name="Rectangle 6"/>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4" name="Rectangle 3"/>
          <p:cNvSpPr/>
          <p:nvPr/>
        </p:nvSpPr>
        <p:spPr>
          <a:xfrm>
            <a:off x="6629400" y="715962"/>
            <a:ext cx="3934090" cy="369332"/>
          </a:xfrm>
          <a:prstGeom prst="rect">
            <a:avLst/>
          </a:prstGeom>
          <a:solidFill>
            <a:schemeClr val="bg1"/>
          </a:solidFill>
          <a:ln>
            <a:solidFill>
              <a:schemeClr val="tx1"/>
            </a:solidFill>
          </a:ln>
        </p:spPr>
        <p:txBody>
          <a:bodyPr wrap="none">
            <a:spAutoFit/>
          </a:bodyPr>
          <a:lstStyle/>
          <a:p>
            <a:r>
              <a:rPr lang="en-US" b="1" dirty="0">
                <a:solidFill>
                  <a:srgbClr val="0070C0"/>
                </a:solidFill>
                <a:latin typeface="Tahoma" panose="020B0604030504040204" pitchFamily="34" charset="0"/>
                <a:ea typeface="Tahoma" panose="020B0604030504040204" pitchFamily="34" charset="0"/>
                <a:cs typeface="Tahoma" panose="020B0604030504040204" pitchFamily="34" charset="0"/>
              </a:rPr>
              <a:t>This is the key part of the kernel</a:t>
            </a:r>
          </a:p>
        </p:txBody>
      </p:sp>
      <p:sp>
        <p:nvSpPr>
          <p:cNvPr id="10" name="Rectangle 9"/>
          <p:cNvSpPr/>
          <p:nvPr/>
        </p:nvSpPr>
        <p:spPr>
          <a:xfrm>
            <a:off x="6452049" y="3115823"/>
            <a:ext cx="4533613" cy="369332"/>
          </a:xfrm>
          <a:prstGeom prst="rect">
            <a:avLst/>
          </a:prstGeom>
          <a:solidFill>
            <a:schemeClr val="bg1"/>
          </a:solidFill>
          <a:ln>
            <a:solidFill>
              <a:schemeClr val="tx1"/>
            </a:solidFill>
          </a:ln>
        </p:spPr>
        <p:txBody>
          <a:bodyPr wrap="none">
            <a:spAutoFit/>
          </a:bodyPr>
          <a:lstStyle/>
          <a:p>
            <a:r>
              <a:rPr lang="en-US" b="1" dirty="0">
                <a:solidFill>
                  <a:srgbClr val="0070C0"/>
                </a:solidFill>
                <a:latin typeface="Tahoma" panose="020B0604030504040204" pitchFamily="34" charset="0"/>
                <a:ea typeface="Tahoma" panose="020B0604030504040204" pitchFamily="34" charset="0"/>
                <a:cs typeface="Tahoma" panose="020B0604030504040204" pitchFamily="34" charset="0"/>
              </a:rPr>
              <a:t>This is a helper function (device only)</a:t>
            </a:r>
          </a:p>
        </p:txBody>
      </p:sp>
    </p:spTree>
    <p:extLst>
      <p:ext uri="{BB962C8B-B14F-4D97-AF65-F5344CB8AC3E}">
        <p14:creationId xmlns:p14="http://schemas.microsoft.com/office/powerpoint/2010/main" val="117011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 grpId="0" animBg="1"/>
      <p:bldP spid="1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eaLnBrk="1" hangingPunct="1">
              <a:defRPr/>
            </a:pPr>
            <a:r>
              <a:rPr lang="en-US" dirty="0"/>
              <a:t>Invoking Template Kernels</a:t>
            </a:r>
          </a:p>
        </p:txBody>
      </p:sp>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E858DF90-91C5-4FD2-9582-8BC54B2635E3}" type="slidenum">
              <a:rPr lang="en-US" smtClean="0">
                <a:solidFill>
                  <a:schemeClr val="tx2"/>
                </a:solidFill>
              </a:rPr>
              <a:pPr algn="r" eaLnBrk="1" hangingPunct="1"/>
              <a:t>67</a:t>
            </a:fld>
            <a:endParaRPr lang="en-US">
              <a:solidFill>
                <a:schemeClr val="tx2"/>
              </a:solidFill>
            </a:endParaRPr>
          </a:p>
        </p:txBody>
      </p:sp>
      <p:sp>
        <p:nvSpPr>
          <p:cNvPr id="31748" name="Rectangle 3"/>
          <p:cNvSpPr>
            <a:spLocks noGrp="1" noChangeArrowheads="1"/>
          </p:cNvSpPr>
          <p:nvPr>
            <p:ph type="body" idx="4294967295"/>
          </p:nvPr>
        </p:nvSpPr>
        <p:spPr>
          <a:xfrm>
            <a:off x="244311" y="952412"/>
            <a:ext cx="8229600" cy="914400"/>
          </a:xfrm>
        </p:spPr>
        <p:txBody>
          <a:bodyPr/>
          <a:lstStyle/>
          <a:p>
            <a:pPr eaLnBrk="1" hangingPunct="1"/>
            <a:r>
              <a:rPr lang="en-US" dirty="0"/>
              <a:t>Don’t we still need block size at compile time?</a:t>
            </a:r>
          </a:p>
          <a:p>
            <a:pPr lvl="1" eaLnBrk="1" hangingPunct="1"/>
            <a:r>
              <a:rPr lang="en-US" dirty="0"/>
              <a:t>There is a way out, use a switch statement for 10 possible block sizes:</a:t>
            </a:r>
          </a:p>
        </p:txBody>
      </p:sp>
      <p:sp>
        <p:nvSpPr>
          <p:cNvPr id="2" name="Rectangle 1"/>
          <p:cNvSpPr/>
          <p:nvPr/>
        </p:nvSpPr>
        <p:spPr>
          <a:xfrm>
            <a:off x="1600200" y="1795076"/>
            <a:ext cx="8915400" cy="4832092"/>
          </a:xfrm>
          <a:prstGeom prst="rect">
            <a:avLst/>
          </a:prstGeom>
          <a:solidFill>
            <a:schemeClr val="bg1">
              <a:lumMod val="85000"/>
            </a:schemeClr>
          </a:solidFill>
        </p:spPr>
        <p:txBody>
          <a:bodyPr wrap="square">
            <a:spAutoFit/>
          </a:bodyPr>
          <a:lstStyle/>
          <a:p>
            <a:r>
              <a:rPr lang="en-US" sz="1400" dirty="0">
                <a:solidFill>
                  <a:srgbClr val="0000FF"/>
                </a:solidFill>
                <a:latin typeface="Consolas" pitchFamily="49" charset="0"/>
                <a:cs typeface="Consolas" pitchFamily="49" charset="0"/>
              </a:rPr>
              <a:t>switch</a:t>
            </a:r>
            <a:r>
              <a:rPr lang="en-US" sz="1400" dirty="0">
                <a:solidFill>
                  <a:prstClr val="black"/>
                </a:solidFill>
                <a:latin typeface="Consolas" pitchFamily="49" charset="0"/>
                <a:cs typeface="Consolas" pitchFamily="49" charset="0"/>
              </a:rPr>
              <a:t> (threads) {</a:t>
            </a:r>
          </a:p>
          <a:p>
            <a:r>
              <a:rPr lang="en-US" sz="1400" dirty="0">
                <a:solidFill>
                  <a:srgbClr val="0000FF"/>
                </a:solidFill>
                <a:latin typeface="Consolas" pitchFamily="49" charset="0"/>
                <a:cs typeface="Consolas" pitchFamily="49" charset="0"/>
              </a:rPr>
              <a:t>case</a:t>
            </a:r>
            <a:r>
              <a:rPr lang="en-US" sz="1400" dirty="0">
                <a:solidFill>
                  <a:prstClr val="black"/>
                </a:solidFill>
                <a:latin typeface="Consolas" pitchFamily="49" charset="0"/>
                <a:cs typeface="Consolas" pitchFamily="49" charset="0"/>
              </a:rPr>
              <a:t> 512:</a:t>
            </a:r>
          </a:p>
          <a:p>
            <a:r>
              <a:rPr lang="en-US" sz="1400" dirty="0">
                <a:solidFill>
                  <a:prstClr val="black"/>
                </a:solidFill>
                <a:latin typeface="Consolas" pitchFamily="49" charset="0"/>
                <a:cs typeface="Consolas" pitchFamily="49" charset="0"/>
              </a:rPr>
              <a:t>    </a:t>
            </a:r>
            <a:r>
              <a:rPr lang="en-US" sz="1400" dirty="0">
                <a:solidFill>
                  <a:srgbClr val="C00000"/>
                </a:solidFill>
                <a:latin typeface="Consolas" pitchFamily="49" charset="0"/>
                <a:cs typeface="Consolas" pitchFamily="49" charset="0"/>
              </a:rPr>
              <a:t>reduce6</a:t>
            </a:r>
            <a:r>
              <a:rPr lang="en-US" sz="1400" dirty="0">
                <a:solidFill>
                  <a:prstClr val="black"/>
                </a:solidFill>
                <a:latin typeface="Consolas" pitchFamily="49" charset="0"/>
                <a:cs typeface="Consolas" pitchFamily="49" charset="0"/>
              </a:rPr>
              <a:t>&lt;</a:t>
            </a:r>
            <a:r>
              <a:rPr lang="en-US" sz="1400" dirty="0">
                <a:solidFill>
                  <a:srgbClr val="C00000"/>
                </a:solidFill>
                <a:latin typeface="Consolas" pitchFamily="49" charset="0"/>
                <a:cs typeface="Consolas" pitchFamily="49" charset="0"/>
              </a:rPr>
              <a:t>512</a:t>
            </a:r>
            <a:r>
              <a:rPr lang="en-US" sz="1400" dirty="0">
                <a:solidFill>
                  <a:prstClr val="black"/>
                </a:solidFill>
                <a:latin typeface="Consolas" pitchFamily="49" charset="0"/>
                <a:cs typeface="Consolas" pitchFamily="49" charset="0"/>
              </a:rPr>
              <a:t>&gt;&lt;&lt;&lt; </a:t>
            </a:r>
            <a:r>
              <a:rPr lang="en-US" sz="1400" dirty="0" err="1">
                <a:solidFill>
                  <a:prstClr val="black"/>
                </a:solidFill>
                <a:latin typeface="Consolas" pitchFamily="49" charset="0"/>
                <a:cs typeface="Consolas" pitchFamily="49" charset="0"/>
              </a:rPr>
              <a:t>dimGrid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dimBlock</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smemSize</a:t>
            </a:r>
            <a:r>
              <a:rPr lang="en-US" sz="1400" dirty="0">
                <a:solidFill>
                  <a:prstClr val="black"/>
                </a:solidFill>
                <a:latin typeface="Consolas" pitchFamily="49" charset="0"/>
                <a:cs typeface="Consolas" pitchFamily="49" charset="0"/>
              </a:rPr>
              <a:t> &gt;&gt;&gt;(</a:t>
            </a:r>
            <a:r>
              <a:rPr lang="en-US" sz="1400" dirty="0" err="1">
                <a:solidFill>
                  <a:prstClr val="black"/>
                </a:solidFill>
                <a:latin typeface="Consolas" pitchFamily="49" charset="0"/>
                <a:cs typeface="Consolas" pitchFamily="49" charset="0"/>
              </a:rPr>
              <a:t>d_idata</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d_odata</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break</a:t>
            </a:r>
            <a:r>
              <a:rPr lang="en-US" sz="1400" dirty="0">
                <a:solidFill>
                  <a:prstClr val="black"/>
                </a:solidFill>
                <a:latin typeface="Consolas" pitchFamily="49" charset="0"/>
                <a:cs typeface="Consolas" pitchFamily="49" charset="0"/>
              </a:rPr>
              <a:t>;</a:t>
            </a:r>
          </a:p>
          <a:p>
            <a:r>
              <a:rPr lang="en-US" sz="1400" dirty="0">
                <a:solidFill>
                  <a:srgbClr val="0000FF"/>
                </a:solidFill>
                <a:latin typeface="Consolas" pitchFamily="49" charset="0"/>
                <a:cs typeface="Consolas" pitchFamily="49" charset="0"/>
              </a:rPr>
              <a:t>case</a:t>
            </a:r>
            <a:r>
              <a:rPr lang="en-US" sz="1400" dirty="0">
                <a:solidFill>
                  <a:prstClr val="black"/>
                </a:solidFill>
                <a:latin typeface="Consolas" pitchFamily="49" charset="0"/>
                <a:cs typeface="Consolas" pitchFamily="49" charset="0"/>
              </a:rPr>
              <a:t> 256:</a:t>
            </a:r>
          </a:p>
          <a:p>
            <a:r>
              <a:rPr lang="en-US" sz="1400" dirty="0">
                <a:solidFill>
                  <a:prstClr val="black"/>
                </a:solidFill>
                <a:latin typeface="Consolas" pitchFamily="49" charset="0"/>
                <a:cs typeface="Consolas" pitchFamily="49" charset="0"/>
              </a:rPr>
              <a:t>    </a:t>
            </a:r>
            <a:r>
              <a:rPr lang="en-US" sz="1400" dirty="0">
                <a:solidFill>
                  <a:srgbClr val="C00000"/>
                </a:solidFill>
                <a:latin typeface="Consolas" pitchFamily="49" charset="0"/>
                <a:cs typeface="Consolas" pitchFamily="49" charset="0"/>
              </a:rPr>
              <a:t>reduce6</a:t>
            </a:r>
            <a:r>
              <a:rPr lang="en-US" sz="1400" dirty="0">
                <a:solidFill>
                  <a:prstClr val="black"/>
                </a:solidFill>
                <a:latin typeface="Consolas" pitchFamily="49" charset="0"/>
                <a:cs typeface="Consolas" pitchFamily="49" charset="0"/>
              </a:rPr>
              <a:t>&lt;</a:t>
            </a:r>
            <a:r>
              <a:rPr lang="en-US" sz="1400" dirty="0">
                <a:solidFill>
                  <a:srgbClr val="C00000"/>
                </a:solidFill>
                <a:latin typeface="Consolas" pitchFamily="49" charset="0"/>
                <a:cs typeface="Consolas" pitchFamily="49" charset="0"/>
              </a:rPr>
              <a:t>256</a:t>
            </a:r>
            <a:r>
              <a:rPr lang="en-US" sz="1400" dirty="0">
                <a:solidFill>
                  <a:prstClr val="black"/>
                </a:solidFill>
                <a:latin typeface="Consolas" pitchFamily="49" charset="0"/>
                <a:cs typeface="Consolas" pitchFamily="49" charset="0"/>
              </a:rPr>
              <a:t>&gt;&lt;&lt;&lt; </a:t>
            </a:r>
            <a:r>
              <a:rPr lang="en-US" sz="1400" dirty="0" err="1">
                <a:solidFill>
                  <a:prstClr val="black"/>
                </a:solidFill>
                <a:latin typeface="Consolas" pitchFamily="49" charset="0"/>
                <a:cs typeface="Consolas" pitchFamily="49" charset="0"/>
              </a:rPr>
              <a:t>dimGrid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dimBlock</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smemSize</a:t>
            </a:r>
            <a:r>
              <a:rPr lang="en-US" sz="1400" dirty="0">
                <a:solidFill>
                  <a:prstClr val="black"/>
                </a:solidFill>
                <a:latin typeface="Consolas" pitchFamily="49" charset="0"/>
                <a:cs typeface="Consolas" pitchFamily="49" charset="0"/>
              </a:rPr>
              <a:t> &gt;&gt;&gt;(</a:t>
            </a:r>
            <a:r>
              <a:rPr lang="en-US" sz="1400" dirty="0" err="1">
                <a:solidFill>
                  <a:prstClr val="black"/>
                </a:solidFill>
                <a:latin typeface="Consolas" pitchFamily="49" charset="0"/>
                <a:cs typeface="Consolas" pitchFamily="49" charset="0"/>
              </a:rPr>
              <a:t>d_idata</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d_odata</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break</a:t>
            </a:r>
            <a:r>
              <a:rPr lang="en-US" sz="1400" dirty="0">
                <a:solidFill>
                  <a:prstClr val="black"/>
                </a:solidFill>
                <a:latin typeface="Consolas" pitchFamily="49" charset="0"/>
                <a:cs typeface="Consolas" pitchFamily="49" charset="0"/>
              </a:rPr>
              <a:t>;</a:t>
            </a:r>
          </a:p>
          <a:p>
            <a:r>
              <a:rPr lang="en-US" sz="1400" dirty="0">
                <a:solidFill>
                  <a:srgbClr val="0000FF"/>
                </a:solidFill>
                <a:latin typeface="Consolas" pitchFamily="49" charset="0"/>
                <a:cs typeface="Consolas" pitchFamily="49" charset="0"/>
              </a:rPr>
              <a:t>case</a:t>
            </a:r>
            <a:r>
              <a:rPr lang="en-US" sz="1400" dirty="0">
                <a:solidFill>
                  <a:prstClr val="black"/>
                </a:solidFill>
                <a:latin typeface="Consolas" pitchFamily="49" charset="0"/>
                <a:cs typeface="Consolas" pitchFamily="49" charset="0"/>
              </a:rPr>
              <a:t> 128:</a:t>
            </a:r>
          </a:p>
          <a:p>
            <a:r>
              <a:rPr lang="en-US" sz="1400" dirty="0">
                <a:solidFill>
                  <a:prstClr val="black"/>
                </a:solidFill>
                <a:latin typeface="Consolas" pitchFamily="49" charset="0"/>
                <a:cs typeface="Consolas" pitchFamily="49" charset="0"/>
              </a:rPr>
              <a:t>    </a:t>
            </a:r>
            <a:r>
              <a:rPr lang="en-US" sz="1400" dirty="0">
                <a:solidFill>
                  <a:srgbClr val="C00000"/>
                </a:solidFill>
                <a:latin typeface="Consolas" pitchFamily="49" charset="0"/>
                <a:cs typeface="Consolas" pitchFamily="49" charset="0"/>
              </a:rPr>
              <a:t>reduce6</a:t>
            </a:r>
            <a:r>
              <a:rPr lang="en-US" sz="1400" dirty="0">
                <a:solidFill>
                  <a:prstClr val="black"/>
                </a:solidFill>
                <a:latin typeface="Consolas" pitchFamily="49" charset="0"/>
                <a:cs typeface="Consolas" pitchFamily="49" charset="0"/>
              </a:rPr>
              <a:t>&lt;</a:t>
            </a:r>
            <a:r>
              <a:rPr lang="en-US" sz="1400" dirty="0">
                <a:solidFill>
                  <a:srgbClr val="C00000"/>
                </a:solidFill>
                <a:latin typeface="Consolas" pitchFamily="49" charset="0"/>
                <a:cs typeface="Consolas" pitchFamily="49" charset="0"/>
              </a:rPr>
              <a:t>128</a:t>
            </a:r>
            <a:r>
              <a:rPr lang="en-US" sz="1400" dirty="0">
                <a:solidFill>
                  <a:prstClr val="black"/>
                </a:solidFill>
                <a:latin typeface="Consolas" pitchFamily="49" charset="0"/>
                <a:cs typeface="Consolas" pitchFamily="49" charset="0"/>
              </a:rPr>
              <a:t>&gt;&lt;&lt;&lt; </a:t>
            </a:r>
            <a:r>
              <a:rPr lang="en-US" sz="1400" dirty="0" err="1">
                <a:solidFill>
                  <a:prstClr val="black"/>
                </a:solidFill>
                <a:latin typeface="Consolas" pitchFamily="49" charset="0"/>
                <a:cs typeface="Consolas" pitchFamily="49" charset="0"/>
              </a:rPr>
              <a:t>dimGrid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dimBlock</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smemSize</a:t>
            </a:r>
            <a:r>
              <a:rPr lang="en-US" sz="1400" dirty="0">
                <a:solidFill>
                  <a:prstClr val="black"/>
                </a:solidFill>
                <a:latin typeface="Consolas" pitchFamily="49" charset="0"/>
                <a:cs typeface="Consolas" pitchFamily="49" charset="0"/>
              </a:rPr>
              <a:t> &gt;&gt;&gt;(</a:t>
            </a:r>
            <a:r>
              <a:rPr lang="en-US" sz="1400" dirty="0" err="1">
                <a:solidFill>
                  <a:prstClr val="black"/>
                </a:solidFill>
                <a:latin typeface="Consolas" pitchFamily="49" charset="0"/>
                <a:cs typeface="Consolas" pitchFamily="49" charset="0"/>
              </a:rPr>
              <a:t>d_idata</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d_odata</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break</a:t>
            </a:r>
            <a:r>
              <a:rPr lang="en-US" sz="1400" dirty="0">
                <a:solidFill>
                  <a:prstClr val="black"/>
                </a:solidFill>
                <a:latin typeface="Consolas" pitchFamily="49" charset="0"/>
                <a:cs typeface="Consolas" pitchFamily="49" charset="0"/>
              </a:rPr>
              <a:t>;</a:t>
            </a:r>
          </a:p>
          <a:p>
            <a:r>
              <a:rPr lang="en-US" sz="1400" dirty="0">
                <a:solidFill>
                  <a:srgbClr val="0000FF"/>
                </a:solidFill>
                <a:latin typeface="Consolas" pitchFamily="49" charset="0"/>
                <a:cs typeface="Consolas" pitchFamily="49" charset="0"/>
              </a:rPr>
              <a:t>case</a:t>
            </a:r>
            <a:r>
              <a:rPr lang="en-US" sz="1400" dirty="0">
                <a:solidFill>
                  <a:prstClr val="black"/>
                </a:solidFill>
                <a:latin typeface="Consolas" pitchFamily="49" charset="0"/>
                <a:cs typeface="Consolas" pitchFamily="49" charset="0"/>
              </a:rPr>
              <a:t> 64:</a:t>
            </a:r>
          </a:p>
          <a:p>
            <a:r>
              <a:rPr lang="en-US" sz="1400" dirty="0">
                <a:solidFill>
                  <a:prstClr val="black"/>
                </a:solidFill>
                <a:latin typeface="Consolas" pitchFamily="49" charset="0"/>
                <a:cs typeface="Consolas" pitchFamily="49" charset="0"/>
              </a:rPr>
              <a:t>    </a:t>
            </a:r>
            <a:r>
              <a:rPr lang="en-US" sz="1400" dirty="0">
                <a:solidFill>
                  <a:srgbClr val="C00000"/>
                </a:solidFill>
                <a:latin typeface="Consolas" pitchFamily="49" charset="0"/>
                <a:cs typeface="Consolas" pitchFamily="49" charset="0"/>
              </a:rPr>
              <a:t>reduce6</a:t>
            </a:r>
            <a:r>
              <a:rPr lang="en-US" sz="1400" dirty="0">
                <a:solidFill>
                  <a:prstClr val="black"/>
                </a:solidFill>
                <a:latin typeface="Consolas" pitchFamily="49" charset="0"/>
                <a:cs typeface="Consolas" pitchFamily="49" charset="0"/>
              </a:rPr>
              <a:t>&lt; </a:t>
            </a:r>
            <a:r>
              <a:rPr lang="en-US" sz="1400" dirty="0">
                <a:solidFill>
                  <a:srgbClr val="C00000"/>
                </a:solidFill>
                <a:latin typeface="Consolas" pitchFamily="49" charset="0"/>
                <a:cs typeface="Consolas" pitchFamily="49" charset="0"/>
              </a:rPr>
              <a:t>64</a:t>
            </a:r>
            <a:r>
              <a:rPr lang="en-US" sz="1400" dirty="0">
                <a:solidFill>
                  <a:prstClr val="black"/>
                </a:solidFill>
                <a:latin typeface="Consolas" pitchFamily="49" charset="0"/>
                <a:cs typeface="Consolas" pitchFamily="49" charset="0"/>
              </a:rPr>
              <a:t>&gt;&lt;&lt;&lt; </a:t>
            </a:r>
            <a:r>
              <a:rPr lang="en-US" sz="1400" dirty="0" err="1">
                <a:solidFill>
                  <a:prstClr val="black"/>
                </a:solidFill>
                <a:latin typeface="Consolas" pitchFamily="49" charset="0"/>
                <a:cs typeface="Consolas" pitchFamily="49" charset="0"/>
              </a:rPr>
              <a:t>dimGrid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dimBlock</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smemSize</a:t>
            </a:r>
            <a:r>
              <a:rPr lang="en-US" sz="1400" dirty="0">
                <a:solidFill>
                  <a:prstClr val="black"/>
                </a:solidFill>
                <a:latin typeface="Consolas" pitchFamily="49" charset="0"/>
                <a:cs typeface="Consolas" pitchFamily="49" charset="0"/>
              </a:rPr>
              <a:t> &gt;&gt;&gt;(</a:t>
            </a:r>
            <a:r>
              <a:rPr lang="en-US" sz="1400" dirty="0" err="1">
                <a:solidFill>
                  <a:prstClr val="black"/>
                </a:solidFill>
                <a:latin typeface="Consolas" pitchFamily="49" charset="0"/>
                <a:cs typeface="Consolas" pitchFamily="49" charset="0"/>
              </a:rPr>
              <a:t>d_idata</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d_odata</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break</a:t>
            </a:r>
            <a:r>
              <a:rPr lang="en-US" sz="1400" dirty="0">
                <a:solidFill>
                  <a:prstClr val="black"/>
                </a:solidFill>
                <a:latin typeface="Consolas" pitchFamily="49" charset="0"/>
                <a:cs typeface="Consolas" pitchFamily="49" charset="0"/>
              </a:rPr>
              <a:t>;</a:t>
            </a:r>
          </a:p>
          <a:p>
            <a:r>
              <a:rPr lang="en-US" sz="1400" dirty="0">
                <a:solidFill>
                  <a:srgbClr val="0000FF"/>
                </a:solidFill>
                <a:latin typeface="Consolas" pitchFamily="49" charset="0"/>
                <a:cs typeface="Consolas" pitchFamily="49" charset="0"/>
              </a:rPr>
              <a:t>case</a:t>
            </a:r>
            <a:r>
              <a:rPr lang="en-US" sz="1400" dirty="0">
                <a:solidFill>
                  <a:prstClr val="black"/>
                </a:solidFill>
                <a:latin typeface="Consolas" pitchFamily="49" charset="0"/>
                <a:cs typeface="Consolas" pitchFamily="49" charset="0"/>
              </a:rPr>
              <a:t> 32:</a:t>
            </a:r>
          </a:p>
          <a:p>
            <a:r>
              <a:rPr lang="en-US" sz="1400" dirty="0">
                <a:solidFill>
                  <a:prstClr val="black"/>
                </a:solidFill>
                <a:latin typeface="Consolas" pitchFamily="49" charset="0"/>
                <a:cs typeface="Consolas" pitchFamily="49" charset="0"/>
              </a:rPr>
              <a:t>    </a:t>
            </a:r>
            <a:r>
              <a:rPr lang="en-US" sz="1400" dirty="0">
                <a:solidFill>
                  <a:srgbClr val="C00000"/>
                </a:solidFill>
                <a:latin typeface="Consolas" pitchFamily="49" charset="0"/>
                <a:cs typeface="Consolas" pitchFamily="49" charset="0"/>
              </a:rPr>
              <a:t>reduce6</a:t>
            </a:r>
            <a:r>
              <a:rPr lang="en-US" sz="1400" dirty="0">
                <a:solidFill>
                  <a:prstClr val="black"/>
                </a:solidFill>
                <a:latin typeface="Consolas" pitchFamily="49" charset="0"/>
                <a:cs typeface="Consolas" pitchFamily="49" charset="0"/>
              </a:rPr>
              <a:t>&lt; </a:t>
            </a:r>
            <a:r>
              <a:rPr lang="en-US" sz="1400" dirty="0">
                <a:solidFill>
                  <a:srgbClr val="C00000"/>
                </a:solidFill>
                <a:latin typeface="Consolas" pitchFamily="49" charset="0"/>
                <a:cs typeface="Consolas" pitchFamily="49" charset="0"/>
              </a:rPr>
              <a:t>32</a:t>
            </a:r>
            <a:r>
              <a:rPr lang="en-US" sz="1400" dirty="0">
                <a:solidFill>
                  <a:prstClr val="black"/>
                </a:solidFill>
                <a:latin typeface="Consolas" pitchFamily="49" charset="0"/>
                <a:cs typeface="Consolas" pitchFamily="49" charset="0"/>
              </a:rPr>
              <a:t>&gt;&lt;&lt;&lt; </a:t>
            </a:r>
            <a:r>
              <a:rPr lang="en-US" sz="1400" dirty="0" err="1">
                <a:solidFill>
                  <a:prstClr val="black"/>
                </a:solidFill>
                <a:latin typeface="Consolas" pitchFamily="49" charset="0"/>
                <a:cs typeface="Consolas" pitchFamily="49" charset="0"/>
              </a:rPr>
              <a:t>dimGrid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dimBlock</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smemSize</a:t>
            </a:r>
            <a:r>
              <a:rPr lang="en-US" sz="1400" dirty="0">
                <a:solidFill>
                  <a:prstClr val="black"/>
                </a:solidFill>
                <a:latin typeface="Consolas" pitchFamily="49" charset="0"/>
                <a:cs typeface="Consolas" pitchFamily="49" charset="0"/>
              </a:rPr>
              <a:t> &gt;&gt;&gt;(</a:t>
            </a:r>
            <a:r>
              <a:rPr lang="en-US" sz="1400" dirty="0" err="1">
                <a:solidFill>
                  <a:prstClr val="black"/>
                </a:solidFill>
                <a:latin typeface="Consolas" pitchFamily="49" charset="0"/>
                <a:cs typeface="Consolas" pitchFamily="49" charset="0"/>
              </a:rPr>
              <a:t>d_idata</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d_odata</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break</a:t>
            </a:r>
            <a:r>
              <a:rPr lang="en-US" sz="1400" dirty="0">
                <a:solidFill>
                  <a:prstClr val="black"/>
                </a:solidFill>
                <a:latin typeface="Consolas" pitchFamily="49" charset="0"/>
                <a:cs typeface="Consolas" pitchFamily="49" charset="0"/>
              </a:rPr>
              <a:t>;</a:t>
            </a:r>
          </a:p>
          <a:p>
            <a:r>
              <a:rPr lang="en-US" sz="1400" dirty="0">
                <a:solidFill>
                  <a:srgbClr val="0000FF"/>
                </a:solidFill>
                <a:latin typeface="Consolas" pitchFamily="49" charset="0"/>
                <a:cs typeface="Consolas" pitchFamily="49" charset="0"/>
              </a:rPr>
              <a:t>case</a:t>
            </a:r>
            <a:r>
              <a:rPr lang="en-US" sz="1400" dirty="0">
                <a:solidFill>
                  <a:prstClr val="black"/>
                </a:solidFill>
                <a:latin typeface="Consolas" pitchFamily="49" charset="0"/>
                <a:cs typeface="Consolas" pitchFamily="49" charset="0"/>
              </a:rPr>
              <a:t> 16:</a:t>
            </a:r>
          </a:p>
          <a:p>
            <a:r>
              <a:rPr lang="en-US" sz="1400" dirty="0">
                <a:solidFill>
                  <a:prstClr val="black"/>
                </a:solidFill>
                <a:latin typeface="Consolas" pitchFamily="49" charset="0"/>
                <a:cs typeface="Consolas" pitchFamily="49" charset="0"/>
              </a:rPr>
              <a:t>    </a:t>
            </a:r>
            <a:r>
              <a:rPr lang="en-US" sz="1400" dirty="0">
                <a:solidFill>
                  <a:srgbClr val="C00000"/>
                </a:solidFill>
                <a:latin typeface="Consolas" pitchFamily="49" charset="0"/>
                <a:cs typeface="Consolas" pitchFamily="49" charset="0"/>
              </a:rPr>
              <a:t>reduce6</a:t>
            </a:r>
            <a:r>
              <a:rPr lang="en-US" sz="1400" dirty="0">
                <a:solidFill>
                  <a:prstClr val="black"/>
                </a:solidFill>
                <a:latin typeface="Consolas" pitchFamily="49" charset="0"/>
                <a:cs typeface="Consolas" pitchFamily="49" charset="0"/>
              </a:rPr>
              <a:t>&lt; </a:t>
            </a:r>
            <a:r>
              <a:rPr lang="en-US" sz="1400" dirty="0">
                <a:solidFill>
                  <a:srgbClr val="C00000"/>
                </a:solidFill>
                <a:latin typeface="Consolas" pitchFamily="49" charset="0"/>
                <a:cs typeface="Consolas" pitchFamily="49" charset="0"/>
              </a:rPr>
              <a:t>16</a:t>
            </a:r>
            <a:r>
              <a:rPr lang="en-US" sz="1400" dirty="0">
                <a:solidFill>
                  <a:prstClr val="black"/>
                </a:solidFill>
                <a:latin typeface="Consolas" pitchFamily="49" charset="0"/>
                <a:cs typeface="Consolas" pitchFamily="49" charset="0"/>
              </a:rPr>
              <a:t>&gt;&lt;&lt;&lt; </a:t>
            </a:r>
            <a:r>
              <a:rPr lang="en-US" sz="1400" dirty="0" err="1">
                <a:solidFill>
                  <a:prstClr val="black"/>
                </a:solidFill>
                <a:latin typeface="Consolas" pitchFamily="49" charset="0"/>
                <a:cs typeface="Consolas" pitchFamily="49" charset="0"/>
              </a:rPr>
              <a:t>dimGrid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dimBlock</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smemSize</a:t>
            </a:r>
            <a:r>
              <a:rPr lang="en-US" sz="1400" dirty="0">
                <a:solidFill>
                  <a:prstClr val="black"/>
                </a:solidFill>
                <a:latin typeface="Consolas" pitchFamily="49" charset="0"/>
                <a:cs typeface="Consolas" pitchFamily="49" charset="0"/>
              </a:rPr>
              <a:t> &gt;&gt;&gt;(</a:t>
            </a:r>
            <a:r>
              <a:rPr lang="en-US" sz="1400" dirty="0" err="1">
                <a:solidFill>
                  <a:prstClr val="black"/>
                </a:solidFill>
                <a:latin typeface="Consolas" pitchFamily="49" charset="0"/>
                <a:cs typeface="Consolas" pitchFamily="49" charset="0"/>
              </a:rPr>
              <a:t>d_idata</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d_odata</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break</a:t>
            </a:r>
            <a:r>
              <a:rPr lang="en-US" sz="1400" dirty="0">
                <a:solidFill>
                  <a:prstClr val="black"/>
                </a:solidFill>
                <a:latin typeface="Consolas" pitchFamily="49" charset="0"/>
                <a:cs typeface="Consolas" pitchFamily="49" charset="0"/>
              </a:rPr>
              <a:t>;</a:t>
            </a:r>
          </a:p>
          <a:p>
            <a:r>
              <a:rPr lang="en-US" sz="1400" dirty="0">
                <a:solidFill>
                  <a:srgbClr val="0000FF"/>
                </a:solidFill>
                <a:latin typeface="Consolas" pitchFamily="49" charset="0"/>
                <a:cs typeface="Consolas" pitchFamily="49" charset="0"/>
              </a:rPr>
              <a:t>case</a:t>
            </a:r>
            <a:r>
              <a:rPr lang="en-US" sz="1400" dirty="0">
                <a:solidFill>
                  <a:prstClr val="black"/>
                </a:solidFill>
                <a:latin typeface="Consolas" pitchFamily="49" charset="0"/>
                <a:cs typeface="Consolas" pitchFamily="49" charset="0"/>
              </a:rPr>
              <a:t>  8:</a:t>
            </a:r>
          </a:p>
          <a:p>
            <a:r>
              <a:rPr lang="en-US" sz="1400" dirty="0">
                <a:solidFill>
                  <a:prstClr val="black"/>
                </a:solidFill>
                <a:latin typeface="Consolas" pitchFamily="49" charset="0"/>
                <a:cs typeface="Consolas" pitchFamily="49" charset="0"/>
              </a:rPr>
              <a:t>    </a:t>
            </a:r>
            <a:r>
              <a:rPr lang="en-US" sz="1400" dirty="0">
                <a:solidFill>
                  <a:srgbClr val="C00000"/>
                </a:solidFill>
                <a:latin typeface="Consolas" pitchFamily="49" charset="0"/>
                <a:cs typeface="Consolas" pitchFamily="49" charset="0"/>
              </a:rPr>
              <a:t>reduce6</a:t>
            </a:r>
            <a:r>
              <a:rPr lang="en-US" sz="1400" dirty="0">
                <a:solidFill>
                  <a:prstClr val="black"/>
                </a:solidFill>
                <a:latin typeface="Consolas" pitchFamily="49" charset="0"/>
                <a:cs typeface="Consolas" pitchFamily="49" charset="0"/>
              </a:rPr>
              <a:t>&lt;  </a:t>
            </a:r>
            <a:r>
              <a:rPr lang="en-US" sz="1400" dirty="0">
                <a:solidFill>
                  <a:srgbClr val="C00000"/>
                </a:solidFill>
                <a:latin typeface="Consolas" pitchFamily="49" charset="0"/>
                <a:cs typeface="Consolas" pitchFamily="49" charset="0"/>
              </a:rPr>
              <a:t>8</a:t>
            </a:r>
            <a:r>
              <a:rPr lang="en-US" sz="1400" dirty="0">
                <a:solidFill>
                  <a:prstClr val="black"/>
                </a:solidFill>
                <a:latin typeface="Consolas" pitchFamily="49" charset="0"/>
                <a:cs typeface="Consolas" pitchFamily="49" charset="0"/>
              </a:rPr>
              <a:t>&gt;&lt;&lt;&lt; </a:t>
            </a:r>
            <a:r>
              <a:rPr lang="en-US" sz="1400" dirty="0" err="1">
                <a:solidFill>
                  <a:prstClr val="black"/>
                </a:solidFill>
                <a:latin typeface="Consolas" pitchFamily="49" charset="0"/>
                <a:cs typeface="Consolas" pitchFamily="49" charset="0"/>
              </a:rPr>
              <a:t>dimGrid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dimBlock</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smemSize</a:t>
            </a:r>
            <a:r>
              <a:rPr lang="en-US" sz="1400" dirty="0">
                <a:solidFill>
                  <a:prstClr val="black"/>
                </a:solidFill>
                <a:latin typeface="Consolas" pitchFamily="49" charset="0"/>
                <a:cs typeface="Consolas" pitchFamily="49" charset="0"/>
              </a:rPr>
              <a:t> &gt;&gt;&gt;(</a:t>
            </a:r>
            <a:r>
              <a:rPr lang="en-US" sz="1400" dirty="0" err="1">
                <a:solidFill>
                  <a:prstClr val="black"/>
                </a:solidFill>
                <a:latin typeface="Consolas" pitchFamily="49" charset="0"/>
                <a:cs typeface="Consolas" pitchFamily="49" charset="0"/>
              </a:rPr>
              <a:t>d_idata</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d_odata</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break</a:t>
            </a:r>
            <a:r>
              <a:rPr lang="en-US" sz="1400" dirty="0">
                <a:solidFill>
                  <a:prstClr val="black"/>
                </a:solidFill>
                <a:latin typeface="Consolas" pitchFamily="49" charset="0"/>
                <a:cs typeface="Consolas" pitchFamily="49" charset="0"/>
              </a:rPr>
              <a:t>;</a:t>
            </a:r>
          </a:p>
          <a:p>
            <a:r>
              <a:rPr lang="en-US" sz="1400" dirty="0">
                <a:solidFill>
                  <a:srgbClr val="0000FF"/>
                </a:solidFill>
                <a:latin typeface="Consolas" pitchFamily="49" charset="0"/>
                <a:cs typeface="Consolas" pitchFamily="49" charset="0"/>
              </a:rPr>
              <a:t>case</a:t>
            </a:r>
            <a:r>
              <a:rPr lang="en-US" sz="1400" dirty="0">
                <a:solidFill>
                  <a:prstClr val="black"/>
                </a:solidFill>
                <a:latin typeface="Consolas" pitchFamily="49" charset="0"/>
                <a:cs typeface="Consolas" pitchFamily="49" charset="0"/>
              </a:rPr>
              <a:t>  4:</a:t>
            </a:r>
          </a:p>
          <a:p>
            <a:r>
              <a:rPr lang="en-US" sz="1400" dirty="0">
                <a:solidFill>
                  <a:prstClr val="black"/>
                </a:solidFill>
                <a:latin typeface="Consolas" pitchFamily="49" charset="0"/>
                <a:cs typeface="Consolas" pitchFamily="49" charset="0"/>
              </a:rPr>
              <a:t>    </a:t>
            </a:r>
            <a:r>
              <a:rPr lang="en-US" sz="1400" dirty="0">
                <a:solidFill>
                  <a:srgbClr val="C00000"/>
                </a:solidFill>
                <a:latin typeface="Consolas" pitchFamily="49" charset="0"/>
                <a:cs typeface="Consolas" pitchFamily="49" charset="0"/>
              </a:rPr>
              <a:t>reduce6</a:t>
            </a:r>
            <a:r>
              <a:rPr lang="en-US" sz="1400" dirty="0">
                <a:solidFill>
                  <a:prstClr val="black"/>
                </a:solidFill>
                <a:latin typeface="Consolas" pitchFamily="49" charset="0"/>
                <a:cs typeface="Consolas" pitchFamily="49" charset="0"/>
              </a:rPr>
              <a:t>&lt;  </a:t>
            </a:r>
            <a:r>
              <a:rPr lang="en-US" sz="1400" dirty="0">
                <a:solidFill>
                  <a:srgbClr val="C00000"/>
                </a:solidFill>
                <a:latin typeface="Consolas" pitchFamily="49" charset="0"/>
                <a:cs typeface="Consolas" pitchFamily="49" charset="0"/>
              </a:rPr>
              <a:t>4</a:t>
            </a:r>
            <a:r>
              <a:rPr lang="en-US" sz="1400" dirty="0">
                <a:solidFill>
                  <a:prstClr val="black"/>
                </a:solidFill>
                <a:latin typeface="Consolas" pitchFamily="49" charset="0"/>
                <a:cs typeface="Consolas" pitchFamily="49" charset="0"/>
              </a:rPr>
              <a:t>&gt;&lt;&lt;&lt; </a:t>
            </a:r>
            <a:r>
              <a:rPr lang="en-US" sz="1400" dirty="0" err="1">
                <a:solidFill>
                  <a:prstClr val="black"/>
                </a:solidFill>
                <a:latin typeface="Consolas" pitchFamily="49" charset="0"/>
                <a:cs typeface="Consolas" pitchFamily="49" charset="0"/>
              </a:rPr>
              <a:t>dimGrid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dimBlock</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smemSize</a:t>
            </a:r>
            <a:r>
              <a:rPr lang="en-US" sz="1400" dirty="0">
                <a:solidFill>
                  <a:prstClr val="black"/>
                </a:solidFill>
                <a:latin typeface="Consolas" pitchFamily="49" charset="0"/>
                <a:cs typeface="Consolas" pitchFamily="49" charset="0"/>
              </a:rPr>
              <a:t> &gt;&gt;&gt;(</a:t>
            </a:r>
            <a:r>
              <a:rPr lang="en-US" sz="1400" dirty="0" err="1">
                <a:solidFill>
                  <a:prstClr val="black"/>
                </a:solidFill>
                <a:latin typeface="Consolas" pitchFamily="49" charset="0"/>
                <a:cs typeface="Consolas" pitchFamily="49" charset="0"/>
              </a:rPr>
              <a:t>d_idata</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d_odata</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break</a:t>
            </a:r>
            <a:r>
              <a:rPr lang="en-US" sz="1400" dirty="0">
                <a:solidFill>
                  <a:prstClr val="black"/>
                </a:solidFill>
                <a:latin typeface="Consolas" pitchFamily="49" charset="0"/>
                <a:cs typeface="Consolas" pitchFamily="49" charset="0"/>
              </a:rPr>
              <a:t>;</a:t>
            </a:r>
          </a:p>
          <a:p>
            <a:r>
              <a:rPr lang="en-US" sz="1400" dirty="0">
                <a:solidFill>
                  <a:srgbClr val="0000FF"/>
                </a:solidFill>
                <a:latin typeface="Consolas" pitchFamily="49" charset="0"/>
                <a:cs typeface="Consolas" pitchFamily="49" charset="0"/>
              </a:rPr>
              <a:t>case</a:t>
            </a:r>
            <a:r>
              <a:rPr lang="en-US" sz="1400" dirty="0">
                <a:solidFill>
                  <a:prstClr val="black"/>
                </a:solidFill>
                <a:latin typeface="Consolas" pitchFamily="49" charset="0"/>
                <a:cs typeface="Consolas" pitchFamily="49" charset="0"/>
              </a:rPr>
              <a:t>  2:</a:t>
            </a:r>
          </a:p>
          <a:p>
            <a:r>
              <a:rPr lang="en-US" sz="1400" dirty="0">
                <a:solidFill>
                  <a:prstClr val="black"/>
                </a:solidFill>
                <a:latin typeface="Consolas" pitchFamily="49" charset="0"/>
                <a:cs typeface="Consolas" pitchFamily="49" charset="0"/>
              </a:rPr>
              <a:t>    </a:t>
            </a:r>
            <a:r>
              <a:rPr lang="en-US" sz="1400" dirty="0">
                <a:solidFill>
                  <a:srgbClr val="C00000"/>
                </a:solidFill>
                <a:latin typeface="Consolas" pitchFamily="49" charset="0"/>
                <a:cs typeface="Consolas" pitchFamily="49" charset="0"/>
              </a:rPr>
              <a:t>reduce6</a:t>
            </a:r>
            <a:r>
              <a:rPr lang="en-US" sz="1400" dirty="0">
                <a:solidFill>
                  <a:prstClr val="black"/>
                </a:solidFill>
                <a:latin typeface="Consolas" pitchFamily="49" charset="0"/>
                <a:cs typeface="Consolas" pitchFamily="49" charset="0"/>
              </a:rPr>
              <a:t>&lt;  </a:t>
            </a:r>
            <a:r>
              <a:rPr lang="en-US" sz="1400" dirty="0">
                <a:solidFill>
                  <a:srgbClr val="C00000"/>
                </a:solidFill>
                <a:latin typeface="Consolas" pitchFamily="49" charset="0"/>
                <a:cs typeface="Consolas" pitchFamily="49" charset="0"/>
              </a:rPr>
              <a:t>2</a:t>
            </a:r>
            <a:r>
              <a:rPr lang="en-US" sz="1400" dirty="0">
                <a:solidFill>
                  <a:prstClr val="black"/>
                </a:solidFill>
                <a:latin typeface="Consolas" pitchFamily="49" charset="0"/>
                <a:cs typeface="Consolas" pitchFamily="49" charset="0"/>
              </a:rPr>
              <a:t>&gt;&lt;&lt;&lt; </a:t>
            </a:r>
            <a:r>
              <a:rPr lang="en-US" sz="1400" dirty="0" err="1">
                <a:solidFill>
                  <a:prstClr val="black"/>
                </a:solidFill>
                <a:latin typeface="Consolas" pitchFamily="49" charset="0"/>
                <a:cs typeface="Consolas" pitchFamily="49" charset="0"/>
              </a:rPr>
              <a:t>dimGrid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dimBlock</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smemSize</a:t>
            </a:r>
            <a:r>
              <a:rPr lang="en-US" sz="1400" dirty="0">
                <a:solidFill>
                  <a:prstClr val="black"/>
                </a:solidFill>
                <a:latin typeface="Consolas" pitchFamily="49" charset="0"/>
                <a:cs typeface="Consolas" pitchFamily="49" charset="0"/>
              </a:rPr>
              <a:t> &gt;&gt;&gt;(</a:t>
            </a:r>
            <a:r>
              <a:rPr lang="en-US" sz="1400" dirty="0" err="1">
                <a:solidFill>
                  <a:prstClr val="black"/>
                </a:solidFill>
                <a:latin typeface="Consolas" pitchFamily="49" charset="0"/>
                <a:cs typeface="Consolas" pitchFamily="49" charset="0"/>
              </a:rPr>
              <a:t>d_idata</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d_odata</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break</a:t>
            </a:r>
            <a:r>
              <a:rPr lang="en-US" sz="1400" dirty="0">
                <a:solidFill>
                  <a:prstClr val="black"/>
                </a:solidFill>
                <a:latin typeface="Consolas" pitchFamily="49" charset="0"/>
                <a:cs typeface="Consolas" pitchFamily="49" charset="0"/>
              </a:rPr>
              <a:t>;</a:t>
            </a:r>
          </a:p>
          <a:p>
            <a:r>
              <a:rPr lang="en-US" sz="1400" dirty="0">
                <a:solidFill>
                  <a:srgbClr val="0000FF"/>
                </a:solidFill>
                <a:latin typeface="Consolas" pitchFamily="49" charset="0"/>
                <a:cs typeface="Consolas" pitchFamily="49" charset="0"/>
              </a:rPr>
              <a:t>case</a:t>
            </a:r>
            <a:r>
              <a:rPr lang="en-US" sz="1400" dirty="0">
                <a:solidFill>
                  <a:prstClr val="black"/>
                </a:solidFill>
                <a:latin typeface="Consolas" pitchFamily="49" charset="0"/>
                <a:cs typeface="Consolas" pitchFamily="49" charset="0"/>
              </a:rPr>
              <a:t>  1:</a:t>
            </a:r>
          </a:p>
          <a:p>
            <a:r>
              <a:rPr lang="en-US" sz="1400" dirty="0">
                <a:solidFill>
                  <a:prstClr val="black"/>
                </a:solidFill>
                <a:latin typeface="Consolas" pitchFamily="49" charset="0"/>
                <a:cs typeface="Consolas" pitchFamily="49" charset="0"/>
              </a:rPr>
              <a:t>    </a:t>
            </a:r>
            <a:r>
              <a:rPr lang="en-US" sz="1400" dirty="0">
                <a:solidFill>
                  <a:srgbClr val="C00000"/>
                </a:solidFill>
                <a:latin typeface="Consolas" pitchFamily="49" charset="0"/>
                <a:cs typeface="Consolas" pitchFamily="49" charset="0"/>
              </a:rPr>
              <a:t>reduce6</a:t>
            </a:r>
            <a:r>
              <a:rPr lang="en-US" sz="1400" dirty="0">
                <a:solidFill>
                  <a:prstClr val="black"/>
                </a:solidFill>
                <a:latin typeface="Consolas" pitchFamily="49" charset="0"/>
                <a:cs typeface="Consolas" pitchFamily="49" charset="0"/>
              </a:rPr>
              <a:t>&lt;  </a:t>
            </a:r>
            <a:r>
              <a:rPr lang="en-US" sz="1400" dirty="0">
                <a:solidFill>
                  <a:srgbClr val="C00000"/>
                </a:solidFill>
                <a:latin typeface="Consolas" pitchFamily="49" charset="0"/>
                <a:cs typeface="Consolas" pitchFamily="49" charset="0"/>
              </a:rPr>
              <a:t>1</a:t>
            </a:r>
            <a:r>
              <a:rPr lang="en-US" sz="1400" dirty="0">
                <a:solidFill>
                  <a:prstClr val="black"/>
                </a:solidFill>
                <a:latin typeface="Consolas" pitchFamily="49" charset="0"/>
                <a:cs typeface="Consolas" pitchFamily="49" charset="0"/>
              </a:rPr>
              <a:t>&gt;&lt;&lt;&lt; </a:t>
            </a:r>
            <a:r>
              <a:rPr lang="en-US" sz="1400" dirty="0" err="1">
                <a:solidFill>
                  <a:prstClr val="black"/>
                </a:solidFill>
                <a:latin typeface="Consolas" pitchFamily="49" charset="0"/>
                <a:cs typeface="Consolas" pitchFamily="49" charset="0"/>
              </a:rPr>
              <a:t>dimGrid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dimBlock</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smemSize</a:t>
            </a:r>
            <a:r>
              <a:rPr lang="en-US" sz="1400" dirty="0">
                <a:solidFill>
                  <a:prstClr val="black"/>
                </a:solidFill>
                <a:latin typeface="Consolas" pitchFamily="49" charset="0"/>
                <a:cs typeface="Consolas" pitchFamily="49" charset="0"/>
              </a:rPr>
              <a:t> &gt;&gt;&gt;(</a:t>
            </a:r>
            <a:r>
              <a:rPr lang="en-US" sz="1400" dirty="0" err="1">
                <a:solidFill>
                  <a:prstClr val="black"/>
                </a:solidFill>
                <a:latin typeface="Consolas" pitchFamily="49" charset="0"/>
                <a:cs typeface="Consolas" pitchFamily="49" charset="0"/>
              </a:rPr>
              <a:t>d_idata</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d_odata</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break</a:t>
            </a:r>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a:t>
            </a:r>
          </a:p>
        </p:txBody>
      </p:sp>
      <p:sp>
        <p:nvSpPr>
          <p:cNvPr id="6" name="Rectangle 5"/>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7" name="Rectangle 6"/>
          <p:cNvSpPr/>
          <p:nvPr/>
        </p:nvSpPr>
        <p:spPr>
          <a:xfrm>
            <a:off x="5381920" y="1682146"/>
            <a:ext cx="6556342" cy="369332"/>
          </a:xfrm>
          <a:prstGeom prst="rect">
            <a:avLst/>
          </a:prstGeom>
          <a:solidFill>
            <a:schemeClr val="bg1"/>
          </a:solidFill>
          <a:ln>
            <a:solidFill>
              <a:schemeClr val="tx1"/>
            </a:solidFill>
          </a:ln>
        </p:spPr>
        <p:txBody>
          <a:bodyPr wrap="square">
            <a:spAutoFit/>
          </a:bodyPr>
          <a:lstStyle/>
          <a:p>
            <a:r>
              <a:rPr lang="en-US" b="1" dirty="0">
                <a:solidFill>
                  <a:srgbClr val="0070C0"/>
                </a:solidFill>
                <a:latin typeface="Tahoma" panose="020B0604030504040204" pitchFamily="34" charset="0"/>
                <a:ea typeface="Tahoma" panose="020B0604030504040204" pitchFamily="34" charset="0"/>
                <a:cs typeface="Tahoma" panose="020B0604030504040204" pitchFamily="34" charset="0"/>
              </a:rPr>
              <a:t>This is code on the host, calling the appropriate kernel</a:t>
            </a:r>
          </a:p>
        </p:txBody>
      </p:sp>
    </p:spTree>
    <p:extLst>
      <p:ext uri="{BB962C8B-B14F-4D97-AF65-F5344CB8AC3E}">
        <p14:creationId xmlns:p14="http://schemas.microsoft.com/office/powerpoint/2010/main" val="338100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eaLnBrk="1" hangingPunct="1">
              <a:defRPr/>
            </a:pPr>
            <a:r>
              <a:rPr lang="en-US" sz="3000" dirty="0"/>
              <a:t>Performance for 4 Million element reduction</a:t>
            </a:r>
          </a:p>
        </p:txBody>
      </p:sp>
      <p:sp>
        <p:nvSpPr>
          <p:cNvPr id="327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57630FE8-04C0-402F-9593-19B8EFA4CE48}" type="slidenum">
              <a:rPr lang="en-US" smtClean="0">
                <a:solidFill>
                  <a:schemeClr val="tx2"/>
                </a:solidFill>
              </a:rPr>
              <a:pPr algn="r" eaLnBrk="1" hangingPunct="1"/>
              <a:t>68</a:t>
            </a:fld>
            <a:endParaRPr lang="en-US" dirty="0">
              <a:solidFill>
                <a:schemeClr val="tx2"/>
              </a:solidFill>
            </a:endParaRPr>
          </a:p>
        </p:txBody>
      </p:sp>
      <p:graphicFrame>
        <p:nvGraphicFramePr>
          <p:cNvPr id="353344" name="Group 64"/>
          <p:cNvGraphicFramePr>
            <a:graphicFrameLocks noGrp="1"/>
          </p:cNvGraphicFramePr>
          <p:nvPr>
            <p:ph idx="4294967295"/>
          </p:nvPr>
        </p:nvGraphicFramePr>
        <p:xfrm>
          <a:off x="1913466" y="2343672"/>
          <a:ext cx="8305800" cy="3886200"/>
        </p:xfrm>
        <a:graphic>
          <a:graphicData uri="http://schemas.openxmlformats.org/drawingml/2006/table">
            <a:tbl>
              <a:tblPr/>
              <a:tblGrid>
                <a:gridCol w="2362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Kernel 1: </a:t>
                      </a:r>
                      <a:br>
                        <a:rPr kumimoji="0" lang="en-US" sz="2000" b="1" i="0" u="none" strike="noStrike" cap="none" normalizeH="0" baseline="0" dirty="0">
                          <a:ln>
                            <a:noFill/>
                          </a:ln>
                          <a:solidFill>
                            <a:schemeClr val="tx1"/>
                          </a:solidFill>
                          <a:effectLst/>
                          <a:latin typeface="Arial" charset="0"/>
                        </a:rPr>
                      </a:br>
                      <a:r>
                        <a:rPr kumimoji="0" lang="en-US" sz="1200" b="1" i="0" u="none" strike="noStrike" cap="none" normalizeH="0" baseline="0" dirty="0">
                          <a:ln>
                            <a:noFill/>
                          </a:ln>
                          <a:solidFill>
                            <a:schemeClr val="tx1"/>
                          </a:solidFill>
                          <a:effectLst/>
                          <a:latin typeface="Arial" charset="0"/>
                        </a:rPr>
                        <a:t>interleaved addressing</a:t>
                      </a:r>
                      <a:br>
                        <a:rPr kumimoji="0" lang="en-US" sz="1200" b="1" i="0" u="none" strike="noStrike" cap="none" normalizeH="0" baseline="0" dirty="0">
                          <a:ln>
                            <a:noFill/>
                          </a:ln>
                          <a:solidFill>
                            <a:schemeClr val="tx1"/>
                          </a:solidFill>
                          <a:effectLst/>
                          <a:latin typeface="Arial" charset="0"/>
                        </a:rPr>
                      </a:br>
                      <a:r>
                        <a:rPr kumimoji="0" lang="en-US" sz="1200" b="1" i="0" u="none" strike="noStrike" cap="none" normalizeH="0" baseline="0" dirty="0">
                          <a:ln>
                            <a:noFill/>
                          </a:ln>
                          <a:solidFill>
                            <a:schemeClr val="tx1"/>
                          </a:solidFill>
                          <a:effectLst/>
                          <a:latin typeface="Arial" charset="0"/>
                        </a:rPr>
                        <a:t>with divergent branching</a:t>
                      </a:r>
                    </a:p>
                  </a:txBody>
                  <a:tcPr horzOverflow="overflow">
                    <a:lnL cap="flat">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8.054 ms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2.083 GB/s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cap="flat">
                      <a:noFill/>
                    </a:lnR>
                    <a:lnT cap="fla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0"/>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2:</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interleaved addressing</a:t>
                      </a:r>
                      <a:br>
                        <a:rPr kumimoji="0" lang="en-US" sz="12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with bank conflicts</a:t>
                      </a:r>
                    </a:p>
                  </a:txBody>
                  <a:tcPr horzOverflow="overflow">
                    <a:lnL cap="flat">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3.456 ms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4.854 GB/s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cap="flat">
                      <a:noFill/>
                    </a:lnR>
                    <a:lnT>
                      <a:noFill/>
                    </a:lnT>
                    <a:lnB>
                      <a:noFill/>
                    </a:lnB>
                    <a:lnTlToBr>
                      <a:noFill/>
                    </a:lnTlToBr>
                    <a:lnBlToTr>
                      <a:noFill/>
                    </a:lnBlToTr>
                    <a:solidFill>
                      <a:schemeClr val="hlink">
                        <a:alpha val="50000"/>
                      </a:schemeClr>
                    </a:solidFill>
                  </a:tcPr>
                </a:tc>
                <a:extLst>
                  <a:ext uri="{0D108BD9-81ED-4DB2-BD59-A6C34878D82A}">
                    <a16:rowId xmlns:a16="http://schemas.microsoft.com/office/drawing/2014/main" val="10001"/>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3:</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sequential addressing</a:t>
                      </a:r>
                      <a:endParaRPr kumimoji="0" lang="en-US" sz="700" b="1"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1.722 ms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9.741 GB/s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2.01x</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4.68x</a:t>
                      </a:r>
                    </a:p>
                  </a:txBody>
                  <a:tcPr anchor="ctr" horzOverflow="overflow">
                    <a:lnL>
                      <a:noFill/>
                    </a:lnL>
                    <a:lnR cap="flat">
                      <a:noFill/>
                    </a:lnR>
                    <a:ln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2"/>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4:</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first add during global load</a:t>
                      </a:r>
                    </a:p>
                  </a:txBody>
                  <a:tcPr horzOverflow="overflow">
                    <a:lnL cap="flat">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0.965 ms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17.377 GB/s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1.78x</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8.34x</a:t>
                      </a:r>
                    </a:p>
                  </a:txBody>
                  <a:tcPr anchor="ctr" horzOverflow="overflow">
                    <a:lnL>
                      <a:noFill/>
                    </a:lnL>
                    <a:lnR cap="flat">
                      <a:noFill/>
                    </a:lnR>
                    <a:lnT>
                      <a:noFill/>
                    </a:lnT>
                    <a:lnB>
                      <a:noFill/>
                    </a:lnB>
                    <a:lnTlToBr>
                      <a:noFill/>
                    </a:lnTlToBr>
                    <a:lnBlToTr>
                      <a:noFill/>
                    </a:lnBlToTr>
                    <a:solidFill>
                      <a:schemeClr val="hlink">
                        <a:alpha val="50000"/>
                      </a:schemeClr>
                    </a:solidFill>
                  </a:tcPr>
                </a:tc>
                <a:extLst>
                  <a:ext uri="{0D108BD9-81ED-4DB2-BD59-A6C34878D82A}">
                    <a16:rowId xmlns:a16="http://schemas.microsoft.com/office/drawing/2014/main" val="10003"/>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5:</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unroll last warp</a:t>
                      </a:r>
                    </a:p>
                  </a:txBody>
                  <a:tcPr horzOverflow="overflow">
                    <a:lnL cap="flat">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0.536 ms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31.289 GB/s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1.8x</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15.01x</a:t>
                      </a:r>
                    </a:p>
                  </a:txBody>
                  <a:tcPr anchor="ctr" horzOverflow="overflow">
                    <a:lnL>
                      <a:noFill/>
                    </a:lnL>
                    <a:lnR cap="flat">
                      <a:noFill/>
                    </a:lnR>
                    <a:ln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4"/>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6:</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completely unrolled</a:t>
                      </a:r>
                      <a:endParaRPr kumimoji="0" lang="en-US" sz="2000" b="1" i="0" u="none" strike="noStrike" cap="none" normalizeH="0" baseline="0">
                        <a:ln>
                          <a:noFill/>
                        </a:ln>
                        <a:solidFill>
                          <a:schemeClr val="tx1"/>
                        </a:solidFill>
                        <a:effectLst/>
                        <a:latin typeface="Arial" charset="0"/>
                      </a:endParaRPr>
                    </a:p>
                  </a:txBody>
                  <a:tcPr horzOverflow="overflow">
                    <a:lnL cap="flat">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0.381 ms</a:t>
                      </a:r>
                    </a:p>
                  </a:txBody>
                  <a:tcPr anchor="ctr" horzOverflow="overflow">
                    <a:lnL>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43.996 GB/s</a:t>
                      </a:r>
                    </a:p>
                  </a:txBody>
                  <a:tcPr anchor="ctr" horzOverflow="overflow">
                    <a:lnL>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1.41x</a:t>
                      </a:r>
                    </a:p>
                  </a:txBody>
                  <a:tcPr anchor="ctr" horzOverflow="overflow">
                    <a:lnL>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21.16x</a:t>
                      </a:r>
                    </a:p>
                  </a:txBody>
                  <a:tcPr anchor="ctr" horzOverflow="overflow">
                    <a:lnL>
                      <a:noFill/>
                    </a:lnL>
                    <a:lnR cap="flat">
                      <a:noFill/>
                    </a:lnR>
                    <a:lnT>
                      <a:noFill/>
                    </a:lnT>
                    <a:lnB cap="flat">
                      <a:noFill/>
                    </a:lnB>
                    <a:lnTlToBr>
                      <a:noFill/>
                    </a:lnTlToBr>
                    <a:lnBlToTr>
                      <a:noFill/>
                    </a:lnBlToTr>
                    <a:solidFill>
                      <a:schemeClr val="hlink">
                        <a:alpha val="50000"/>
                      </a:schemeClr>
                    </a:solidFill>
                  </a:tcPr>
                </a:tc>
                <a:extLst>
                  <a:ext uri="{0D108BD9-81ED-4DB2-BD59-A6C34878D82A}">
                    <a16:rowId xmlns:a16="http://schemas.microsoft.com/office/drawing/2014/main" val="10005"/>
                  </a:ext>
                </a:extLst>
              </a:tr>
            </a:tbl>
          </a:graphicData>
        </a:graphic>
      </p:graphicFrame>
      <p:sp>
        <p:nvSpPr>
          <p:cNvPr id="32803" name="Text Box 60"/>
          <p:cNvSpPr txBox="1">
            <a:spLocks noChangeArrowheads="1"/>
          </p:cNvSpPr>
          <p:nvPr/>
        </p:nvSpPr>
        <p:spPr bwMode="auto">
          <a:xfrm>
            <a:off x="7689850" y="1676400"/>
            <a:ext cx="114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Step</a:t>
            </a:r>
            <a:br>
              <a:rPr lang="en-US" b="1"/>
            </a:br>
            <a:r>
              <a:rPr lang="en-US" b="1"/>
              <a:t>Speedup</a:t>
            </a:r>
          </a:p>
        </p:txBody>
      </p:sp>
      <p:sp>
        <p:nvSpPr>
          <p:cNvPr id="32804" name="Text Box 61"/>
          <p:cNvSpPr txBox="1">
            <a:spLocks noChangeArrowheads="1"/>
          </p:cNvSpPr>
          <p:nvPr/>
        </p:nvSpPr>
        <p:spPr bwMode="auto">
          <a:xfrm>
            <a:off x="6191250" y="1905001"/>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Bandwidth</a:t>
            </a:r>
          </a:p>
        </p:txBody>
      </p:sp>
      <p:sp>
        <p:nvSpPr>
          <p:cNvPr id="32805" name="Text Box 62"/>
          <p:cNvSpPr txBox="1">
            <a:spLocks noChangeArrowheads="1"/>
          </p:cNvSpPr>
          <p:nvPr/>
        </p:nvSpPr>
        <p:spPr bwMode="auto">
          <a:xfrm>
            <a:off x="4189414" y="1905001"/>
            <a:ext cx="1677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Time (2</a:t>
            </a:r>
            <a:r>
              <a:rPr lang="en-US" b="1" baseline="30000"/>
              <a:t>22 </a:t>
            </a:r>
            <a:r>
              <a:rPr lang="en-US" b="1"/>
              <a:t>ints)</a:t>
            </a:r>
          </a:p>
        </p:txBody>
      </p:sp>
      <p:sp>
        <p:nvSpPr>
          <p:cNvPr id="32806" name="Text Box 63"/>
          <p:cNvSpPr txBox="1">
            <a:spLocks noChangeArrowheads="1"/>
          </p:cNvSpPr>
          <p:nvPr/>
        </p:nvSpPr>
        <p:spPr bwMode="auto">
          <a:xfrm>
            <a:off x="8839200" y="1676400"/>
            <a:ext cx="1416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Cumulative</a:t>
            </a:r>
            <a:br>
              <a:rPr lang="en-US" b="1"/>
            </a:br>
            <a:r>
              <a:rPr lang="en-US" b="1"/>
              <a:t>Speedup</a:t>
            </a:r>
          </a:p>
        </p:txBody>
      </p:sp>
      <p:sp>
        <p:nvSpPr>
          <p:cNvPr id="9" name="Rectangle 8"/>
          <p:cNvSpPr/>
          <p:nvPr/>
        </p:nvSpPr>
        <p:spPr>
          <a:xfrm>
            <a:off x="0" y="665647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13024347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pPr eaLnBrk="1" hangingPunct="1">
              <a:defRPr/>
            </a:pPr>
            <a:r>
              <a:rPr lang="en-US" dirty="0"/>
              <a:t>Parallel Reduction Complexity</a:t>
            </a:r>
          </a:p>
        </p:txBody>
      </p:sp>
      <p:sp>
        <p:nvSpPr>
          <p:cNvPr id="33796" name="Rectangle 3"/>
          <p:cNvSpPr>
            <a:spLocks noGrp="1" noChangeArrowheads="1"/>
          </p:cNvSpPr>
          <p:nvPr>
            <p:ph idx="1"/>
          </p:nvPr>
        </p:nvSpPr>
        <p:spPr/>
        <p:txBody>
          <a:bodyPr/>
          <a:lstStyle/>
          <a:p>
            <a:pPr>
              <a:lnSpc>
                <a:spcPct val="90000"/>
              </a:lnSpc>
            </a:pPr>
            <a:r>
              <a:rPr lang="en-US" sz="1800" dirty="0"/>
              <a:t>Assume that the number of elements in array is of the form </a:t>
            </a:r>
            <a:r>
              <a:rPr lang="en-US" sz="1800" i="1" dirty="0"/>
              <a:t>N</a:t>
            </a:r>
            <a:r>
              <a:rPr lang="en-US" sz="1800" dirty="0"/>
              <a:t>=2</a:t>
            </a:r>
            <a:r>
              <a:rPr lang="en-US" sz="1800" i="1" baseline="30000" dirty="0"/>
              <a:t>D</a:t>
            </a:r>
            <a:endParaRPr lang="en-US" sz="1800" dirty="0"/>
          </a:p>
          <a:p>
            <a:pPr lvl="1">
              <a:lnSpc>
                <a:spcPct val="90000"/>
              </a:lnSpc>
            </a:pPr>
            <a:endParaRPr lang="en-US" sz="1400" dirty="0"/>
          </a:p>
          <a:p>
            <a:pPr lvl="1">
              <a:lnSpc>
                <a:spcPct val="90000"/>
              </a:lnSpc>
            </a:pPr>
            <a:endParaRPr lang="en-US" sz="1400" dirty="0"/>
          </a:p>
          <a:p>
            <a:pPr eaLnBrk="1" hangingPunct="1">
              <a:lnSpc>
                <a:spcPct val="90000"/>
              </a:lnSpc>
            </a:pPr>
            <a:r>
              <a:rPr lang="en-US" sz="1800" dirty="0">
                <a:solidFill>
                  <a:schemeClr val="accent2"/>
                </a:solidFill>
              </a:rPr>
              <a:t>Log </a:t>
            </a:r>
            <a:r>
              <a:rPr lang="en-US" sz="1800" i="1" dirty="0">
                <a:solidFill>
                  <a:schemeClr val="accent2"/>
                </a:solidFill>
              </a:rPr>
              <a:t>N</a:t>
            </a:r>
            <a:r>
              <a:rPr lang="en-US" sz="1800" dirty="0"/>
              <a:t> parallel stages, each stage </a:t>
            </a:r>
            <a:r>
              <a:rPr lang="en-US" sz="1800" i="1" dirty="0"/>
              <a:t>S</a:t>
            </a:r>
            <a:r>
              <a:rPr lang="en-US" sz="1800" dirty="0"/>
              <a:t> requires </a:t>
            </a:r>
            <a:r>
              <a:rPr lang="en-US" sz="1800" i="1" dirty="0"/>
              <a:t>N</a:t>
            </a:r>
            <a:r>
              <a:rPr lang="en-US" sz="1800" dirty="0"/>
              <a:t>/2</a:t>
            </a:r>
            <a:r>
              <a:rPr lang="en-US" sz="1800" i="1" baseline="30000" dirty="0"/>
              <a:t>S</a:t>
            </a:r>
            <a:r>
              <a:rPr lang="en-US" sz="1800" dirty="0"/>
              <a:t> independent ops</a:t>
            </a:r>
          </a:p>
          <a:p>
            <a:pPr lvl="1" eaLnBrk="1" hangingPunct="1">
              <a:lnSpc>
                <a:spcPct val="90000"/>
              </a:lnSpc>
            </a:pPr>
            <a:r>
              <a:rPr lang="en-US" sz="1600" dirty="0">
                <a:solidFill>
                  <a:schemeClr val="accent2"/>
                </a:solidFill>
              </a:rPr>
              <a:t>Stage Complexity </a:t>
            </a:r>
            <a:r>
              <a:rPr lang="en-US" sz="1600" dirty="0"/>
              <a:t>is O(log </a:t>
            </a:r>
            <a:r>
              <a:rPr lang="en-US" sz="1600" i="1" dirty="0"/>
              <a:t>N</a:t>
            </a:r>
            <a:r>
              <a:rPr lang="en-US" sz="1600" dirty="0"/>
              <a:t>)</a:t>
            </a:r>
          </a:p>
          <a:p>
            <a:pPr lvl="1">
              <a:lnSpc>
                <a:spcPct val="90000"/>
              </a:lnSpc>
            </a:pPr>
            <a:endParaRPr lang="en-US" sz="1400" dirty="0"/>
          </a:p>
          <a:p>
            <a:pPr lvl="1">
              <a:lnSpc>
                <a:spcPct val="90000"/>
              </a:lnSpc>
            </a:pPr>
            <a:endParaRPr lang="en-US" sz="1400" dirty="0"/>
          </a:p>
          <a:p>
            <a:pPr eaLnBrk="1" hangingPunct="1">
              <a:lnSpc>
                <a:spcPct val="90000"/>
              </a:lnSpc>
            </a:pPr>
            <a:r>
              <a:rPr lang="en-US" sz="1800" dirty="0"/>
              <a:t>For </a:t>
            </a:r>
            <a:r>
              <a:rPr lang="en-US" sz="1800" i="1" dirty="0"/>
              <a:t>N</a:t>
            </a:r>
            <a:r>
              <a:rPr lang="en-US" sz="1800" dirty="0"/>
              <a:t>=2</a:t>
            </a:r>
            <a:r>
              <a:rPr lang="en-US" sz="1800" i="1" baseline="30000" dirty="0"/>
              <a:t>D</a:t>
            </a:r>
            <a:r>
              <a:rPr lang="en-US" sz="1800" dirty="0"/>
              <a:t>, approach requires a total of </a:t>
            </a:r>
            <a:r>
              <a:rPr lang="en-US" sz="1800" dirty="0">
                <a:sym typeface="Symbol" pitchFamily="18" charset="2"/>
              </a:rPr>
              <a:t></a:t>
            </a:r>
            <a:r>
              <a:rPr lang="en-US" sz="1800" i="1" baseline="-25000" dirty="0">
                <a:sym typeface="Symbol" pitchFamily="18" charset="2"/>
              </a:rPr>
              <a:t>S</a:t>
            </a:r>
            <a:r>
              <a:rPr lang="en-US" sz="1800" baseline="-25000" dirty="0">
                <a:sym typeface="Symbol" pitchFamily="18" charset="2"/>
              </a:rPr>
              <a:t>[1..</a:t>
            </a:r>
            <a:r>
              <a:rPr lang="en-US" sz="1800" i="1" baseline="-25000" dirty="0">
                <a:sym typeface="Symbol" pitchFamily="18" charset="2"/>
              </a:rPr>
              <a:t>D</a:t>
            </a:r>
            <a:r>
              <a:rPr lang="en-US" sz="1800" baseline="-25000" dirty="0">
                <a:sym typeface="Symbol" pitchFamily="18" charset="2"/>
              </a:rPr>
              <a:t>]</a:t>
            </a:r>
            <a:r>
              <a:rPr lang="en-US" sz="1800" dirty="0"/>
              <a:t>2</a:t>
            </a:r>
            <a:r>
              <a:rPr lang="en-US" sz="1800" i="1" baseline="30000" dirty="0"/>
              <a:t>D</a:t>
            </a:r>
            <a:r>
              <a:rPr lang="en-US" sz="1800" baseline="30000" dirty="0"/>
              <a:t>-</a:t>
            </a:r>
            <a:r>
              <a:rPr lang="en-US" sz="1800" i="1" baseline="30000" dirty="0"/>
              <a:t>S</a:t>
            </a:r>
            <a:r>
              <a:rPr lang="en-US" sz="1800" dirty="0"/>
              <a:t> = </a:t>
            </a:r>
            <a:r>
              <a:rPr lang="en-US" sz="1800" i="1" dirty="0"/>
              <a:t>N</a:t>
            </a:r>
            <a:r>
              <a:rPr lang="en-US" sz="1800" dirty="0"/>
              <a:t>-1 operations </a:t>
            </a:r>
          </a:p>
          <a:p>
            <a:pPr lvl="1" eaLnBrk="1" hangingPunct="1">
              <a:lnSpc>
                <a:spcPct val="90000"/>
              </a:lnSpc>
            </a:pPr>
            <a:r>
              <a:rPr lang="en-US" sz="1600" dirty="0">
                <a:solidFill>
                  <a:schemeClr val="accent2"/>
                </a:solidFill>
              </a:rPr>
              <a:t>Work Complexity </a:t>
            </a:r>
            <a:r>
              <a:rPr lang="en-US" sz="1600" dirty="0"/>
              <a:t>is O(</a:t>
            </a:r>
            <a:r>
              <a:rPr lang="en-US" sz="1600" i="1" dirty="0"/>
              <a:t>N</a:t>
            </a:r>
            <a:r>
              <a:rPr lang="en-US" sz="1600" dirty="0"/>
              <a:t>)</a:t>
            </a:r>
            <a:r>
              <a:rPr lang="en-US" sz="1600" dirty="0">
                <a:solidFill>
                  <a:schemeClr val="accent2"/>
                </a:solidFill>
              </a:rPr>
              <a:t> </a:t>
            </a:r>
            <a:r>
              <a:rPr lang="en-US" sz="1600" dirty="0"/>
              <a:t>– It is </a:t>
            </a:r>
            <a:r>
              <a:rPr lang="en-US" sz="1600" dirty="0">
                <a:solidFill>
                  <a:schemeClr val="accent2"/>
                </a:solidFill>
              </a:rPr>
              <a:t>work-efficient</a:t>
            </a:r>
            <a:r>
              <a:rPr lang="en-US" sz="1600" dirty="0"/>
              <a:t> </a:t>
            </a:r>
          </a:p>
          <a:p>
            <a:pPr lvl="1" eaLnBrk="1" hangingPunct="1">
              <a:lnSpc>
                <a:spcPct val="90000"/>
              </a:lnSpc>
            </a:pPr>
            <a:r>
              <a:rPr lang="en-US" sz="1600" dirty="0"/>
              <a:t>That is,  it does not perform more operations than a sequential algorithm</a:t>
            </a:r>
          </a:p>
          <a:p>
            <a:pPr lvl="1">
              <a:lnSpc>
                <a:spcPct val="90000"/>
              </a:lnSpc>
            </a:pPr>
            <a:endParaRPr lang="en-US" sz="1400" dirty="0"/>
          </a:p>
          <a:p>
            <a:pPr lvl="1">
              <a:lnSpc>
                <a:spcPct val="90000"/>
              </a:lnSpc>
            </a:pPr>
            <a:endParaRPr lang="en-US" sz="1400" dirty="0"/>
          </a:p>
          <a:p>
            <a:pPr eaLnBrk="1" hangingPunct="1">
              <a:lnSpc>
                <a:spcPct val="90000"/>
              </a:lnSpc>
            </a:pPr>
            <a:r>
              <a:rPr lang="en-US" sz="1800" dirty="0">
                <a:solidFill>
                  <a:schemeClr val="accent2"/>
                </a:solidFill>
              </a:rPr>
              <a:t>Time complexity, </a:t>
            </a:r>
            <a:r>
              <a:rPr lang="en-US" sz="1800" dirty="0"/>
              <a:t>for </a:t>
            </a:r>
            <a:r>
              <a:rPr lang="en-US" sz="1800" i="1" dirty="0"/>
              <a:t>P</a:t>
            </a:r>
            <a:r>
              <a:rPr lang="en-US" sz="1800" dirty="0"/>
              <a:t> threads physically in parallel (</a:t>
            </a:r>
            <a:r>
              <a:rPr lang="en-US" sz="1800" i="1" dirty="0"/>
              <a:t>P</a:t>
            </a:r>
            <a:r>
              <a:rPr lang="en-US" sz="1800" dirty="0"/>
              <a:t> processors):  O(</a:t>
            </a:r>
            <a:r>
              <a:rPr lang="en-US" sz="1800" i="1" dirty="0"/>
              <a:t>N</a:t>
            </a:r>
            <a:r>
              <a:rPr lang="en-US" sz="1800" dirty="0"/>
              <a:t>/</a:t>
            </a:r>
            <a:r>
              <a:rPr lang="en-US" sz="1800" i="1" dirty="0"/>
              <a:t>P </a:t>
            </a:r>
            <a:r>
              <a:rPr lang="en-US" sz="1800" dirty="0"/>
              <a:t>+ log </a:t>
            </a:r>
            <a:r>
              <a:rPr lang="en-US" sz="1800" i="1" dirty="0"/>
              <a:t>N</a:t>
            </a:r>
            <a:r>
              <a:rPr lang="en-US" sz="1800" dirty="0"/>
              <a:t>) </a:t>
            </a:r>
          </a:p>
          <a:p>
            <a:pPr lvl="1" eaLnBrk="1" hangingPunct="1">
              <a:lnSpc>
                <a:spcPct val="90000"/>
              </a:lnSpc>
            </a:pPr>
            <a:r>
              <a:rPr lang="en-US" sz="1600" dirty="0"/>
              <a:t>Compare to O(</a:t>
            </a:r>
            <a:r>
              <a:rPr lang="en-US" sz="1600" i="1" dirty="0"/>
              <a:t>N</a:t>
            </a:r>
            <a:r>
              <a:rPr lang="en-US" sz="1600" dirty="0"/>
              <a:t>) for sequential reduction</a:t>
            </a:r>
          </a:p>
          <a:p>
            <a:pPr lvl="1" eaLnBrk="1" hangingPunct="1">
              <a:lnSpc>
                <a:spcPct val="90000"/>
              </a:lnSpc>
            </a:pPr>
            <a:r>
              <a:rPr lang="en-US" sz="1600" dirty="0"/>
              <a:t>In a thread block, N=P, so </a:t>
            </a:r>
            <a:r>
              <a:rPr lang="en-US" sz="1600" dirty="0">
                <a:solidFill>
                  <a:schemeClr val="accent2"/>
                </a:solidFill>
              </a:rPr>
              <a:t>O(log N)</a:t>
            </a:r>
          </a:p>
        </p:txBody>
      </p:sp>
      <p:sp>
        <p:nvSpPr>
          <p:cNvPr id="337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A1FD767F-7130-4A7C-AE33-D779BFA95C24}" type="slidenum">
              <a:rPr lang="en-US" smtClean="0">
                <a:solidFill>
                  <a:schemeClr val="tx2"/>
                </a:solidFill>
              </a:rPr>
              <a:pPr algn="r" eaLnBrk="1" hangingPunct="1"/>
              <a:t>69</a:t>
            </a:fld>
            <a:endParaRPr lang="en-US" dirty="0">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66834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Serial Algorithm</a:t>
            </a:r>
          </a:p>
        </p:txBody>
      </p:sp>
      <p:sp>
        <p:nvSpPr>
          <p:cNvPr id="74" name="Cube 73"/>
          <p:cNvSpPr/>
          <p:nvPr/>
        </p:nvSpPr>
        <p:spPr>
          <a:xfrm>
            <a:off x="2477932" y="3180081"/>
            <a:ext cx="272891" cy="241459"/>
          </a:xfrm>
          <a:prstGeom prst="cube">
            <a:avLst/>
          </a:prstGeom>
          <a:solidFill>
            <a:srgbClr val="0070C0"/>
          </a:solidFill>
          <a:ln w="9525" cap="flat" cmpd="sng" algn="ctr">
            <a:solidFill>
              <a:srgbClr val="0070C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Trebuchet MS"/>
            </a:endParaRPr>
          </a:p>
        </p:txBody>
      </p:sp>
      <p:sp>
        <p:nvSpPr>
          <p:cNvPr id="75" name="Cube 74"/>
          <p:cNvSpPr/>
          <p:nvPr/>
        </p:nvSpPr>
        <p:spPr>
          <a:xfrm>
            <a:off x="2750820" y="3180081"/>
            <a:ext cx="272892" cy="241459"/>
          </a:xfrm>
          <a:prstGeom prst="cube">
            <a:avLst/>
          </a:prstGeom>
          <a:solidFill>
            <a:srgbClr val="0070C0"/>
          </a:solidFill>
          <a:ln w="9525" cap="flat" cmpd="sng" algn="ctr">
            <a:solidFill>
              <a:srgbClr val="0070C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Trebuchet MS"/>
            </a:endParaRPr>
          </a:p>
        </p:txBody>
      </p:sp>
      <p:sp>
        <p:nvSpPr>
          <p:cNvPr id="76" name="Cube 75"/>
          <p:cNvSpPr/>
          <p:nvPr/>
        </p:nvSpPr>
        <p:spPr>
          <a:xfrm>
            <a:off x="3023715" y="3180081"/>
            <a:ext cx="272891" cy="241459"/>
          </a:xfrm>
          <a:prstGeom prst="cube">
            <a:avLst/>
          </a:prstGeom>
          <a:solidFill>
            <a:srgbClr val="0070C0"/>
          </a:solidFill>
          <a:ln w="9525" cap="flat" cmpd="sng" algn="ctr">
            <a:solidFill>
              <a:srgbClr val="0070C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Trebuchet MS"/>
            </a:endParaRPr>
          </a:p>
        </p:txBody>
      </p:sp>
      <p:sp>
        <p:nvSpPr>
          <p:cNvPr id="77" name="Cube 76"/>
          <p:cNvSpPr/>
          <p:nvPr/>
        </p:nvSpPr>
        <p:spPr>
          <a:xfrm>
            <a:off x="3298035" y="3180081"/>
            <a:ext cx="272891" cy="241459"/>
          </a:xfrm>
          <a:prstGeom prst="cube">
            <a:avLst/>
          </a:prstGeom>
          <a:solidFill>
            <a:srgbClr val="0070C0"/>
          </a:solidFill>
          <a:ln w="9525" cap="flat" cmpd="sng" algn="ctr">
            <a:solidFill>
              <a:srgbClr val="0070C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Trebuchet MS"/>
            </a:endParaRPr>
          </a:p>
        </p:txBody>
      </p:sp>
      <p:sp>
        <p:nvSpPr>
          <p:cNvPr id="78" name="Cube 77"/>
          <p:cNvSpPr/>
          <p:nvPr/>
        </p:nvSpPr>
        <p:spPr>
          <a:xfrm>
            <a:off x="3570923" y="3180081"/>
            <a:ext cx="272892" cy="241459"/>
          </a:xfrm>
          <a:prstGeom prst="cube">
            <a:avLst/>
          </a:prstGeom>
          <a:solidFill>
            <a:srgbClr val="0070C0"/>
          </a:solidFill>
          <a:ln w="9525" cap="flat" cmpd="sng" algn="ctr">
            <a:solidFill>
              <a:srgbClr val="0070C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Trebuchet MS"/>
            </a:endParaRPr>
          </a:p>
        </p:txBody>
      </p:sp>
      <p:sp>
        <p:nvSpPr>
          <p:cNvPr id="79" name="Cube 78"/>
          <p:cNvSpPr/>
          <p:nvPr/>
        </p:nvSpPr>
        <p:spPr>
          <a:xfrm>
            <a:off x="3843814" y="3180081"/>
            <a:ext cx="274320" cy="241459"/>
          </a:xfrm>
          <a:prstGeom prst="cube">
            <a:avLst/>
          </a:prstGeom>
          <a:solidFill>
            <a:srgbClr val="0070C0"/>
          </a:solidFill>
          <a:ln w="9525" cap="flat" cmpd="sng" algn="ctr">
            <a:solidFill>
              <a:srgbClr val="0070C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Trebuchet MS"/>
            </a:endParaRPr>
          </a:p>
        </p:txBody>
      </p:sp>
      <p:sp>
        <p:nvSpPr>
          <p:cNvPr id="80" name="Cube 79"/>
          <p:cNvSpPr/>
          <p:nvPr/>
        </p:nvSpPr>
        <p:spPr>
          <a:xfrm>
            <a:off x="4118136" y="3180081"/>
            <a:ext cx="272891" cy="241459"/>
          </a:xfrm>
          <a:prstGeom prst="cube">
            <a:avLst/>
          </a:prstGeom>
          <a:solidFill>
            <a:srgbClr val="0070C0"/>
          </a:solidFill>
          <a:ln w="9525" cap="flat" cmpd="sng" algn="ctr">
            <a:solidFill>
              <a:srgbClr val="0070C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Trebuchet MS"/>
            </a:endParaRPr>
          </a:p>
        </p:txBody>
      </p:sp>
      <p:sp>
        <p:nvSpPr>
          <p:cNvPr id="81" name="Cube 80"/>
          <p:cNvSpPr/>
          <p:nvPr/>
        </p:nvSpPr>
        <p:spPr>
          <a:xfrm>
            <a:off x="4389600" y="3180081"/>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82" name="Cube 81"/>
          <p:cNvSpPr/>
          <p:nvPr/>
        </p:nvSpPr>
        <p:spPr>
          <a:xfrm>
            <a:off x="4663920" y="3180081"/>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83" name="Cube 82"/>
          <p:cNvSpPr/>
          <p:nvPr/>
        </p:nvSpPr>
        <p:spPr>
          <a:xfrm>
            <a:off x="4936808" y="3180081"/>
            <a:ext cx="272892"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84" name="Cube 83"/>
          <p:cNvSpPr/>
          <p:nvPr/>
        </p:nvSpPr>
        <p:spPr>
          <a:xfrm>
            <a:off x="5209702" y="3180081"/>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85" name="Cube 84"/>
          <p:cNvSpPr/>
          <p:nvPr/>
        </p:nvSpPr>
        <p:spPr>
          <a:xfrm>
            <a:off x="5484022" y="3180081"/>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86" name="Cube 85"/>
          <p:cNvSpPr/>
          <p:nvPr/>
        </p:nvSpPr>
        <p:spPr>
          <a:xfrm>
            <a:off x="5756910" y="3180081"/>
            <a:ext cx="272892"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87" name="Cube 86"/>
          <p:cNvSpPr/>
          <p:nvPr/>
        </p:nvSpPr>
        <p:spPr>
          <a:xfrm>
            <a:off x="6029802" y="3180081"/>
            <a:ext cx="274320"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88" name="Cube 87"/>
          <p:cNvSpPr/>
          <p:nvPr/>
        </p:nvSpPr>
        <p:spPr>
          <a:xfrm>
            <a:off x="6285548" y="3172937"/>
            <a:ext cx="272892"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89" name="Cube 88"/>
          <p:cNvSpPr/>
          <p:nvPr/>
        </p:nvSpPr>
        <p:spPr>
          <a:xfrm>
            <a:off x="6558439" y="3172937"/>
            <a:ext cx="274320"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90" name="Cube 89"/>
          <p:cNvSpPr/>
          <p:nvPr/>
        </p:nvSpPr>
        <p:spPr>
          <a:xfrm>
            <a:off x="6832762" y="3172937"/>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91" name="Cube 90"/>
          <p:cNvSpPr/>
          <p:nvPr/>
        </p:nvSpPr>
        <p:spPr>
          <a:xfrm>
            <a:off x="7105650" y="3172937"/>
            <a:ext cx="272892"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92" name="Cube 91"/>
          <p:cNvSpPr/>
          <p:nvPr/>
        </p:nvSpPr>
        <p:spPr>
          <a:xfrm>
            <a:off x="7378542" y="3172937"/>
            <a:ext cx="274320"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93" name="Cube 92"/>
          <p:cNvSpPr/>
          <p:nvPr/>
        </p:nvSpPr>
        <p:spPr>
          <a:xfrm>
            <a:off x="7652865" y="3172937"/>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94" name="Cube 93"/>
          <p:cNvSpPr/>
          <p:nvPr/>
        </p:nvSpPr>
        <p:spPr>
          <a:xfrm>
            <a:off x="7925753" y="3172937"/>
            <a:ext cx="272892"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95" name="Cube 94"/>
          <p:cNvSpPr/>
          <p:nvPr/>
        </p:nvSpPr>
        <p:spPr>
          <a:xfrm>
            <a:off x="8212932" y="3172937"/>
            <a:ext cx="274320"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96" name="Cube 95"/>
          <p:cNvSpPr/>
          <p:nvPr/>
        </p:nvSpPr>
        <p:spPr>
          <a:xfrm>
            <a:off x="8487255" y="3172937"/>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97" name="Cube 96"/>
          <p:cNvSpPr/>
          <p:nvPr/>
        </p:nvSpPr>
        <p:spPr>
          <a:xfrm>
            <a:off x="8760143" y="3172937"/>
            <a:ext cx="272892"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98" name="Cube 97"/>
          <p:cNvSpPr/>
          <p:nvPr/>
        </p:nvSpPr>
        <p:spPr>
          <a:xfrm>
            <a:off x="9033034" y="3172937"/>
            <a:ext cx="274320"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99" name="Cube 98"/>
          <p:cNvSpPr/>
          <p:nvPr/>
        </p:nvSpPr>
        <p:spPr>
          <a:xfrm>
            <a:off x="9307357" y="3172937"/>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00" name="Cube 99"/>
          <p:cNvSpPr/>
          <p:nvPr/>
        </p:nvSpPr>
        <p:spPr>
          <a:xfrm>
            <a:off x="9580245" y="3172937"/>
            <a:ext cx="272892"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01" name="Cube 100"/>
          <p:cNvSpPr/>
          <p:nvPr/>
        </p:nvSpPr>
        <p:spPr>
          <a:xfrm>
            <a:off x="9854565" y="3172937"/>
            <a:ext cx="272892"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02" name="TextBox 31"/>
          <p:cNvSpPr txBox="1">
            <a:spLocks noChangeArrowheads="1"/>
          </p:cNvSpPr>
          <p:nvPr/>
        </p:nvSpPr>
        <p:spPr bwMode="auto">
          <a:xfrm>
            <a:off x="2033590" y="3070067"/>
            <a:ext cx="545783" cy="584775"/>
          </a:xfrm>
          <a:prstGeom prst="rect">
            <a:avLst/>
          </a:prstGeom>
          <a:noFill/>
          <a:ln w="9525">
            <a:noFill/>
            <a:miter lim="800000"/>
            <a:headEnd/>
            <a:tailEnd/>
          </a:ln>
        </p:spPr>
        <p:txBody>
          <a:bodyPr>
            <a:spAutoFit/>
          </a:bodyPr>
          <a:lstStyle/>
          <a:p>
            <a:r>
              <a:rPr lang="en-US" sz="3200" b="1">
                <a:latin typeface="Times New Roman" pitchFamily="18" charset="0"/>
                <a:cs typeface="Times New Roman" pitchFamily="18" charset="0"/>
              </a:rPr>
              <a:t>…</a:t>
            </a:r>
          </a:p>
        </p:txBody>
      </p:sp>
      <p:sp>
        <p:nvSpPr>
          <p:cNvPr id="103" name="TextBox 32"/>
          <p:cNvSpPr txBox="1">
            <a:spLocks noChangeArrowheads="1"/>
          </p:cNvSpPr>
          <p:nvPr/>
        </p:nvSpPr>
        <p:spPr bwMode="auto">
          <a:xfrm>
            <a:off x="10113172" y="3078639"/>
            <a:ext cx="545783" cy="584775"/>
          </a:xfrm>
          <a:prstGeom prst="rect">
            <a:avLst/>
          </a:prstGeom>
          <a:noFill/>
          <a:ln w="9525">
            <a:noFill/>
            <a:miter lim="800000"/>
            <a:headEnd/>
            <a:tailEnd/>
          </a:ln>
        </p:spPr>
        <p:txBody>
          <a:bodyPr>
            <a:spAutoFit/>
          </a:bodyPr>
          <a:lstStyle/>
          <a:p>
            <a:r>
              <a:rPr lang="en-US" sz="3200" b="1">
                <a:latin typeface="Times New Roman" pitchFamily="18" charset="0"/>
                <a:cs typeface="Times New Roman" pitchFamily="18" charset="0"/>
              </a:rPr>
              <a:t>…</a:t>
            </a:r>
          </a:p>
        </p:txBody>
      </p:sp>
      <p:sp>
        <p:nvSpPr>
          <p:cNvPr id="104" name="Cube 103"/>
          <p:cNvSpPr/>
          <p:nvPr/>
        </p:nvSpPr>
        <p:spPr>
          <a:xfrm>
            <a:off x="2419350" y="4385946"/>
            <a:ext cx="272892" cy="240031"/>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05" name="Cube 104"/>
          <p:cNvSpPr/>
          <p:nvPr/>
        </p:nvSpPr>
        <p:spPr>
          <a:xfrm>
            <a:off x="2692245" y="4385946"/>
            <a:ext cx="272891" cy="240031"/>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06" name="Cube 105"/>
          <p:cNvSpPr/>
          <p:nvPr/>
        </p:nvSpPr>
        <p:spPr>
          <a:xfrm>
            <a:off x="2965133" y="4385946"/>
            <a:ext cx="274320" cy="240031"/>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07" name="Cube 106"/>
          <p:cNvSpPr/>
          <p:nvPr/>
        </p:nvSpPr>
        <p:spPr>
          <a:xfrm>
            <a:off x="3239453" y="4385946"/>
            <a:ext cx="272892" cy="240031"/>
          </a:xfrm>
          <a:prstGeom prst="cube">
            <a:avLst/>
          </a:prstGeom>
          <a:solidFill>
            <a:srgbClr val="0070C0"/>
          </a:solidFill>
          <a:ln w="25400" cap="flat" cmpd="sng" algn="ctr">
            <a:solidFill>
              <a:srgbClr val="0070C0"/>
            </a:solidFill>
            <a:prstDash val="solid"/>
          </a:ln>
          <a:effectLst/>
        </p:spPr>
        <p:txBody>
          <a:bodyPr anchor="ctr"/>
          <a:lstStyle/>
          <a:p>
            <a:pPr algn="ctr">
              <a:defRPr/>
            </a:pPr>
            <a:endParaRPr lang="en-GB" kern="0">
              <a:solidFill>
                <a:srgbClr val="808080"/>
              </a:solidFill>
              <a:latin typeface="Trebuchet MS"/>
            </a:endParaRPr>
          </a:p>
        </p:txBody>
      </p:sp>
      <p:sp>
        <p:nvSpPr>
          <p:cNvPr id="108" name="Cube 107"/>
          <p:cNvSpPr/>
          <p:nvPr/>
        </p:nvSpPr>
        <p:spPr>
          <a:xfrm>
            <a:off x="3512347" y="4385946"/>
            <a:ext cx="272891" cy="240031"/>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09" name="Cube 108"/>
          <p:cNvSpPr/>
          <p:nvPr/>
        </p:nvSpPr>
        <p:spPr>
          <a:xfrm>
            <a:off x="3786667" y="4385946"/>
            <a:ext cx="272891" cy="240031"/>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10" name="Cube 109"/>
          <p:cNvSpPr/>
          <p:nvPr/>
        </p:nvSpPr>
        <p:spPr>
          <a:xfrm>
            <a:off x="4059555" y="4385946"/>
            <a:ext cx="272892" cy="240031"/>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11" name="Cube 110"/>
          <p:cNvSpPr/>
          <p:nvPr/>
        </p:nvSpPr>
        <p:spPr>
          <a:xfrm>
            <a:off x="4331018" y="4385946"/>
            <a:ext cx="274320" cy="240031"/>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12" name="Cube 111"/>
          <p:cNvSpPr/>
          <p:nvPr/>
        </p:nvSpPr>
        <p:spPr>
          <a:xfrm>
            <a:off x="4605338" y="4385946"/>
            <a:ext cx="272892" cy="240031"/>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13" name="Cube 112"/>
          <p:cNvSpPr/>
          <p:nvPr/>
        </p:nvSpPr>
        <p:spPr>
          <a:xfrm>
            <a:off x="4878232" y="4385946"/>
            <a:ext cx="272891" cy="240031"/>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14" name="Cube 113"/>
          <p:cNvSpPr/>
          <p:nvPr/>
        </p:nvSpPr>
        <p:spPr>
          <a:xfrm>
            <a:off x="5151120" y="4385946"/>
            <a:ext cx="274320" cy="240031"/>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15" name="Cube 114"/>
          <p:cNvSpPr/>
          <p:nvPr/>
        </p:nvSpPr>
        <p:spPr>
          <a:xfrm>
            <a:off x="5425440" y="4385946"/>
            <a:ext cx="272892" cy="240031"/>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16" name="Cube 115"/>
          <p:cNvSpPr/>
          <p:nvPr/>
        </p:nvSpPr>
        <p:spPr>
          <a:xfrm>
            <a:off x="5698335" y="4385946"/>
            <a:ext cx="272891" cy="240031"/>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17" name="Cube 116"/>
          <p:cNvSpPr/>
          <p:nvPr/>
        </p:nvSpPr>
        <p:spPr>
          <a:xfrm>
            <a:off x="5972655" y="4385946"/>
            <a:ext cx="272891" cy="240031"/>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18" name="Cube 117"/>
          <p:cNvSpPr/>
          <p:nvPr/>
        </p:nvSpPr>
        <p:spPr>
          <a:xfrm>
            <a:off x="6226972" y="4378802"/>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19" name="Cube 118"/>
          <p:cNvSpPr/>
          <p:nvPr/>
        </p:nvSpPr>
        <p:spPr>
          <a:xfrm>
            <a:off x="6501292" y="4378802"/>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20" name="Cube 119"/>
          <p:cNvSpPr/>
          <p:nvPr/>
        </p:nvSpPr>
        <p:spPr>
          <a:xfrm>
            <a:off x="6774180" y="4378802"/>
            <a:ext cx="272892"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21" name="Cube 120"/>
          <p:cNvSpPr/>
          <p:nvPr/>
        </p:nvSpPr>
        <p:spPr>
          <a:xfrm>
            <a:off x="7047075" y="4378802"/>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22" name="Cube 121"/>
          <p:cNvSpPr/>
          <p:nvPr/>
        </p:nvSpPr>
        <p:spPr>
          <a:xfrm>
            <a:off x="7321395" y="4378802"/>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23" name="Cube 122"/>
          <p:cNvSpPr/>
          <p:nvPr/>
        </p:nvSpPr>
        <p:spPr>
          <a:xfrm>
            <a:off x="7594283" y="4378802"/>
            <a:ext cx="272892"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24" name="Cube 123"/>
          <p:cNvSpPr/>
          <p:nvPr/>
        </p:nvSpPr>
        <p:spPr>
          <a:xfrm>
            <a:off x="7867174" y="4378802"/>
            <a:ext cx="274320"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25" name="Cube 124"/>
          <p:cNvSpPr/>
          <p:nvPr/>
        </p:nvSpPr>
        <p:spPr>
          <a:xfrm>
            <a:off x="8155785" y="4378802"/>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26" name="Cube 125"/>
          <p:cNvSpPr/>
          <p:nvPr/>
        </p:nvSpPr>
        <p:spPr>
          <a:xfrm>
            <a:off x="8428673" y="4378802"/>
            <a:ext cx="272892"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27" name="Cube 126"/>
          <p:cNvSpPr/>
          <p:nvPr/>
        </p:nvSpPr>
        <p:spPr>
          <a:xfrm>
            <a:off x="8701566" y="4378802"/>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28" name="Cube 127"/>
          <p:cNvSpPr/>
          <p:nvPr/>
        </p:nvSpPr>
        <p:spPr>
          <a:xfrm>
            <a:off x="8975887" y="4378802"/>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29" name="Cube 128"/>
          <p:cNvSpPr/>
          <p:nvPr/>
        </p:nvSpPr>
        <p:spPr>
          <a:xfrm>
            <a:off x="9248775" y="4378802"/>
            <a:ext cx="272892"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30" name="Cube 129"/>
          <p:cNvSpPr/>
          <p:nvPr/>
        </p:nvSpPr>
        <p:spPr>
          <a:xfrm>
            <a:off x="9521667" y="4378802"/>
            <a:ext cx="274320"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31" name="Cube 130"/>
          <p:cNvSpPr/>
          <p:nvPr/>
        </p:nvSpPr>
        <p:spPr>
          <a:xfrm>
            <a:off x="9795990" y="4378802"/>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32" name="TextBox 356"/>
          <p:cNvSpPr txBox="1">
            <a:spLocks noChangeArrowheads="1"/>
          </p:cNvSpPr>
          <p:nvPr/>
        </p:nvSpPr>
        <p:spPr bwMode="auto">
          <a:xfrm>
            <a:off x="1975011" y="4275932"/>
            <a:ext cx="545783" cy="584775"/>
          </a:xfrm>
          <a:prstGeom prst="rect">
            <a:avLst/>
          </a:prstGeom>
          <a:noFill/>
          <a:ln w="9525">
            <a:noFill/>
            <a:miter lim="800000"/>
            <a:headEnd/>
            <a:tailEnd/>
          </a:ln>
        </p:spPr>
        <p:txBody>
          <a:bodyPr>
            <a:spAutoFit/>
          </a:bodyPr>
          <a:lstStyle/>
          <a:p>
            <a:r>
              <a:rPr lang="en-US" sz="3200" b="1">
                <a:latin typeface="Times New Roman" pitchFamily="18" charset="0"/>
                <a:cs typeface="Times New Roman" pitchFamily="18" charset="0"/>
              </a:rPr>
              <a:t>…</a:t>
            </a:r>
          </a:p>
        </p:txBody>
      </p:sp>
      <p:sp>
        <p:nvSpPr>
          <p:cNvPr id="133" name="TextBox 357"/>
          <p:cNvSpPr txBox="1">
            <a:spLocks noChangeArrowheads="1"/>
          </p:cNvSpPr>
          <p:nvPr/>
        </p:nvSpPr>
        <p:spPr bwMode="auto">
          <a:xfrm>
            <a:off x="10054593" y="4284504"/>
            <a:ext cx="545783" cy="584775"/>
          </a:xfrm>
          <a:prstGeom prst="rect">
            <a:avLst/>
          </a:prstGeom>
          <a:noFill/>
          <a:ln w="9525">
            <a:noFill/>
            <a:miter lim="800000"/>
            <a:headEnd/>
            <a:tailEnd/>
          </a:ln>
        </p:spPr>
        <p:txBody>
          <a:bodyPr>
            <a:spAutoFit/>
          </a:bodyPr>
          <a:lstStyle/>
          <a:p>
            <a:r>
              <a:rPr lang="en-US" sz="3200" b="1">
                <a:latin typeface="Times New Roman" pitchFamily="18" charset="0"/>
                <a:cs typeface="Times New Roman" pitchFamily="18" charset="0"/>
              </a:rPr>
              <a:t>…</a:t>
            </a:r>
          </a:p>
        </p:txBody>
      </p:sp>
      <p:sp>
        <p:nvSpPr>
          <p:cNvPr id="134" name="TextBox 33"/>
          <p:cNvSpPr txBox="1">
            <a:spLocks noChangeArrowheads="1"/>
          </p:cNvSpPr>
          <p:nvPr/>
        </p:nvSpPr>
        <p:spPr bwMode="auto">
          <a:xfrm>
            <a:off x="1509237" y="3180080"/>
            <a:ext cx="528638" cy="369332"/>
          </a:xfrm>
          <a:prstGeom prst="rect">
            <a:avLst/>
          </a:prstGeom>
          <a:noFill/>
          <a:ln w="9525">
            <a:noFill/>
            <a:miter lim="800000"/>
            <a:headEnd/>
            <a:tailEnd/>
          </a:ln>
        </p:spPr>
        <p:txBody>
          <a:bodyPr>
            <a:spAutoFit/>
          </a:bodyPr>
          <a:lstStyle/>
          <a:p>
            <a:pPr>
              <a:defRPr/>
            </a:pPr>
            <a:r>
              <a:rPr lang="en-US" b="1" kern="0">
                <a:solidFill>
                  <a:sysClr val="windowText" lastClr="000000"/>
                </a:solidFill>
              </a:rPr>
              <a:t>in</a:t>
            </a:r>
          </a:p>
        </p:txBody>
      </p:sp>
      <p:sp>
        <p:nvSpPr>
          <p:cNvPr id="135" name="TextBox 359"/>
          <p:cNvSpPr txBox="1">
            <a:spLocks noChangeArrowheads="1"/>
          </p:cNvSpPr>
          <p:nvPr/>
        </p:nvSpPr>
        <p:spPr bwMode="auto">
          <a:xfrm>
            <a:off x="1447801" y="4341653"/>
            <a:ext cx="527209" cy="369332"/>
          </a:xfrm>
          <a:prstGeom prst="rect">
            <a:avLst/>
          </a:prstGeom>
          <a:noFill/>
          <a:ln w="9525">
            <a:noFill/>
            <a:miter lim="800000"/>
            <a:headEnd/>
            <a:tailEnd/>
          </a:ln>
        </p:spPr>
        <p:txBody>
          <a:bodyPr>
            <a:spAutoFit/>
          </a:bodyPr>
          <a:lstStyle/>
          <a:p>
            <a:pPr>
              <a:defRPr/>
            </a:pPr>
            <a:r>
              <a:rPr lang="en-US" b="1" kern="0">
                <a:solidFill>
                  <a:sysClr val="windowText" lastClr="000000"/>
                </a:solidFill>
              </a:rPr>
              <a:t>out</a:t>
            </a:r>
          </a:p>
        </p:txBody>
      </p:sp>
      <p:sp>
        <p:nvSpPr>
          <p:cNvPr id="136" name="Freeform 135"/>
          <p:cNvSpPr/>
          <p:nvPr/>
        </p:nvSpPr>
        <p:spPr>
          <a:xfrm>
            <a:off x="3326607" y="4730274"/>
            <a:ext cx="92868" cy="318611"/>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19050" cap="flat" cmpd="sng" algn="ctr">
            <a:solidFill>
              <a:srgbClr val="33CCCC"/>
            </a:solidFill>
            <a:prstDash val="solid"/>
            <a:tailEnd type="triangle" w="sm" len="sm"/>
          </a:ln>
          <a:effectLst/>
        </p:spPr>
        <p:txBody>
          <a:bodyPr anchor="ctr"/>
          <a:lstStyle/>
          <a:p>
            <a:pPr algn="ctr">
              <a:defRPr/>
            </a:pPr>
            <a:endParaRPr lang="en-GB" kern="0">
              <a:solidFill>
                <a:srgbClr val="0070C0"/>
              </a:solidFill>
              <a:latin typeface="Trebuchet MS"/>
            </a:endParaRPr>
          </a:p>
        </p:txBody>
      </p:sp>
      <p:sp>
        <p:nvSpPr>
          <p:cNvPr id="137" name="Freeform 136"/>
          <p:cNvSpPr/>
          <p:nvPr/>
        </p:nvSpPr>
        <p:spPr>
          <a:xfrm>
            <a:off x="7642860" y="2047082"/>
            <a:ext cx="91440" cy="318611"/>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19050"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Trebuchet MS"/>
            </a:endParaRPr>
          </a:p>
        </p:txBody>
      </p:sp>
      <p:sp>
        <p:nvSpPr>
          <p:cNvPr id="138" name="TextBox 69"/>
          <p:cNvSpPr txBox="1">
            <a:spLocks noChangeArrowheads="1"/>
          </p:cNvSpPr>
          <p:nvPr/>
        </p:nvSpPr>
        <p:spPr bwMode="auto">
          <a:xfrm>
            <a:off x="7845743" y="2047081"/>
            <a:ext cx="2007394" cy="400110"/>
          </a:xfrm>
          <a:prstGeom prst="rect">
            <a:avLst/>
          </a:prstGeom>
          <a:noFill/>
          <a:ln w="9525">
            <a:noFill/>
            <a:miter lim="800000"/>
            <a:headEnd/>
            <a:tailEnd/>
          </a:ln>
        </p:spPr>
        <p:txBody>
          <a:bodyPr wrap="square">
            <a:spAutoFit/>
          </a:bodyPr>
          <a:lstStyle/>
          <a:p>
            <a:pPr>
              <a:defRPr/>
            </a:pPr>
            <a:r>
              <a:rPr lang="en-US" sz="2000" b="1" kern="0" dirty="0">
                <a:solidFill>
                  <a:sysClr val="windowText" lastClr="000000"/>
                </a:solidFill>
              </a:rPr>
              <a:t>= CPU Thread</a:t>
            </a:r>
          </a:p>
        </p:txBody>
      </p:sp>
      <p:sp>
        <p:nvSpPr>
          <p:cNvPr id="139" name="Left Brace 138"/>
          <p:cNvSpPr/>
          <p:nvPr/>
        </p:nvSpPr>
        <p:spPr>
          <a:xfrm rot="5400000">
            <a:off x="3305177" y="2048510"/>
            <a:ext cx="271463" cy="1840230"/>
          </a:xfrm>
          <a:prstGeom prst="leftBrace">
            <a:avLst>
              <a:gd name="adj1" fmla="val 39687"/>
              <a:gd name="adj2" fmla="val 50000"/>
            </a:avLst>
          </a:prstGeom>
          <a:noFill/>
          <a:ln w="28575" cap="flat" cmpd="sng" algn="ctr">
            <a:solidFill>
              <a:srgbClr val="C00000"/>
            </a:solidFill>
            <a:prstDash val="solid"/>
          </a:ln>
          <a:effectLst/>
        </p:spPr>
        <p:txBody>
          <a:bodyPr anchor="ctr"/>
          <a:lstStyle/>
          <a:p>
            <a:pPr algn="ctr">
              <a:defRPr/>
            </a:pPr>
            <a:endParaRPr lang="en-GB" kern="0" dirty="0">
              <a:solidFill>
                <a:srgbClr val="FFFFFF"/>
              </a:solidFill>
              <a:latin typeface="Trebuchet MS"/>
            </a:endParaRPr>
          </a:p>
        </p:txBody>
      </p:sp>
      <p:sp>
        <p:nvSpPr>
          <p:cNvPr id="140" name="TextBox 2"/>
          <p:cNvSpPr txBox="1">
            <a:spLocks noChangeArrowheads="1"/>
          </p:cNvSpPr>
          <p:nvPr/>
        </p:nvSpPr>
        <p:spPr bwMode="auto">
          <a:xfrm>
            <a:off x="2823452" y="2452845"/>
            <a:ext cx="1263486" cy="369332"/>
          </a:xfrm>
          <a:prstGeom prst="rect">
            <a:avLst/>
          </a:prstGeom>
          <a:noFill/>
          <a:ln w="9525">
            <a:noFill/>
            <a:miter lim="800000"/>
            <a:headEnd/>
            <a:tailEnd/>
          </a:ln>
        </p:spPr>
        <p:txBody>
          <a:bodyPr wrap="none">
            <a:spAutoFit/>
          </a:bodyPr>
          <a:lstStyle/>
          <a:p>
            <a:pPr algn="ctr">
              <a:defRPr/>
            </a:pPr>
            <a:r>
              <a:rPr lang="en-US" kern="0">
                <a:solidFill>
                  <a:sysClr val="windowText" lastClr="000000"/>
                </a:solidFill>
              </a:rPr>
              <a:t>(radius = 3)</a:t>
            </a:r>
          </a:p>
        </p:txBody>
      </p:sp>
      <p:sp>
        <p:nvSpPr>
          <p:cNvPr id="141" name="Down Arrow 140"/>
          <p:cNvSpPr/>
          <p:nvPr/>
        </p:nvSpPr>
        <p:spPr>
          <a:xfrm>
            <a:off x="3328035" y="3967322"/>
            <a:ext cx="144304" cy="258603"/>
          </a:xfrm>
          <a:prstGeom prst="downArrow">
            <a:avLst/>
          </a:prstGeom>
          <a:solidFill>
            <a:srgbClr val="0070C0"/>
          </a:solidFill>
          <a:ln w="25400" cap="flat" cmpd="sng" algn="ctr">
            <a:solidFill>
              <a:srgbClr val="0070C0"/>
            </a:solidFill>
            <a:prstDash val="solid"/>
          </a:ln>
          <a:effectLst/>
        </p:spPr>
        <p:txBody>
          <a:bodyPr anchor="ctr"/>
          <a:lstStyle/>
          <a:p>
            <a:pPr algn="ctr">
              <a:defRPr/>
            </a:pPr>
            <a:endParaRPr lang="en-US" kern="0">
              <a:solidFill>
                <a:srgbClr val="FFFFFF"/>
              </a:solidFill>
              <a:latin typeface="Trebuchet MS"/>
            </a:endParaRPr>
          </a:p>
        </p:txBody>
      </p:sp>
      <p:sp>
        <p:nvSpPr>
          <p:cNvPr id="142" name="TextBox 8319"/>
          <p:cNvSpPr txBox="1">
            <a:spLocks noChangeArrowheads="1"/>
          </p:cNvSpPr>
          <p:nvPr/>
        </p:nvSpPr>
        <p:spPr bwMode="auto">
          <a:xfrm>
            <a:off x="3282316" y="3522980"/>
            <a:ext cx="288862" cy="400110"/>
          </a:xfrm>
          <a:prstGeom prst="rect">
            <a:avLst/>
          </a:prstGeom>
          <a:noFill/>
          <a:ln w="9525">
            <a:noFill/>
            <a:miter lim="800000"/>
            <a:headEnd/>
            <a:tailEnd/>
          </a:ln>
        </p:spPr>
        <p:txBody>
          <a:bodyPr wrap="none">
            <a:spAutoFit/>
          </a:bodyPr>
          <a:lstStyle/>
          <a:p>
            <a:r>
              <a:rPr lang="en-US" sz="2000" b="1">
                <a:solidFill>
                  <a:srgbClr val="0070C0"/>
                </a:solidFill>
                <a:latin typeface="Lucida Calligraphy" pitchFamily="66" charset="0"/>
              </a:rPr>
              <a:t>f</a:t>
            </a:r>
          </a:p>
        </p:txBody>
      </p:sp>
      <p:sp>
        <p:nvSpPr>
          <p:cNvPr id="73" name="Rectangle 72"/>
          <p:cNvSpPr/>
          <p:nvPr/>
        </p:nvSpPr>
        <p:spPr>
          <a:xfrm>
            <a:off x="0" y="6627168"/>
            <a:ext cx="1128835" cy="230832"/>
          </a:xfrm>
          <a:prstGeom prst="rect">
            <a:avLst/>
          </a:prstGeom>
        </p:spPr>
        <p:txBody>
          <a:bodyPr wrap="none">
            <a:spAutoFit/>
          </a:bodyPr>
          <a:lstStyle/>
          <a:p>
            <a:r>
              <a:rPr lang="en-US" sz="900" dirty="0">
                <a:latin typeface="+mj-lt"/>
              </a:rPr>
              <a:t>NVIDIA [S. Satoor]</a:t>
            </a:r>
            <a:r>
              <a:rPr lang="en-US" sz="900" dirty="0">
                <a:latin typeface="+mj-lt"/>
                <a:cs typeface="Calibri"/>
              </a:rPr>
              <a:t>→</a:t>
            </a:r>
            <a:endParaRPr lang="en-US" sz="900" dirty="0">
              <a:latin typeface="+mj-lt"/>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39938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pPr eaLnBrk="1" hangingPunct="1">
              <a:defRPr/>
            </a:pPr>
            <a:r>
              <a:rPr lang="en-US" dirty="0"/>
              <a:t>What About </a:t>
            </a:r>
            <a:r>
              <a:rPr lang="en-US" i="1" dirty="0"/>
              <a:t>Cost?</a:t>
            </a:r>
          </a:p>
        </p:txBody>
      </p:sp>
      <p:sp>
        <p:nvSpPr>
          <p:cNvPr id="34820" name="Rectangle 3"/>
          <p:cNvSpPr>
            <a:spLocks noGrp="1" noChangeArrowheads="1"/>
          </p:cNvSpPr>
          <p:nvPr>
            <p:ph idx="1"/>
          </p:nvPr>
        </p:nvSpPr>
        <p:spPr/>
        <p:txBody>
          <a:bodyPr/>
          <a:lstStyle/>
          <a:p>
            <a:pPr eaLnBrk="1" hangingPunct="1">
              <a:lnSpc>
                <a:spcPct val="90000"/>
              </a:lnSpc>
            </a:pPr>
            <a:r>
              <a:rPr lang="en-US" sz="2000" i="1" dirty="0"/>
              <a:t>Cost</a:t>
            </a:r>
            <a:r>
              <a:rPr lang="en-US" sz="2000" dirty="0"/>
              <a:t> of a parallel algorithm is processors </a:t>
            </a:r>
            <a:r>
              <a:rPr lang="en-US" sz="2000" dirty="0">
                <a:cs typeface="Arial" charset="0"/>
              </a:rPr>
              <a:t>×</a:t>
            </a:r>
            <a:r>
              <a:rPr lang="en-US" sz="2000" dirty="0"/>
              <a:t> time complexity</a:t>
            </a:r>
          </a:p>
          <a:p>
            <a:pPr lvl="1" eaLnBrk="1" hangingPunct="1">
              <a:lnSpc>
                <a:spcPct val="90000"/>
              </a:lnSpc>
            </a:pPr>
            <a:r>
              <a:rPr lang="en-US" sz="1800" dirty="0"/>
              <a:t>Allocate threads instead of processors: O(</a:t>
            </a:r>
            <a:r>
              <a:rPr lang="en-US" sz="1800" i="1" dirty="0"/>
              <a:t>N</a:t>
            </a:r>
            <a:r>
              <a:rPr lang="en-US" sz="1800" dirty="0"/>
              <a:t>) threads</a:t>
            </a:r>
          </a:p>
          <a:p>
            <a:pPr lvl="1" eaLnBrk="1" hangingPunct="1">
              <a:lnSpc>
                <a:spcPct val="90000"/>
              </a:lnSpc>
            </a:pPr>
            <a:r>
              <a:rPr lang="en-US" sz="1800" dirty="0"/>
              <a:t>Time complexity is O(log </a:t>
            </a:r>
            <a:r>
              <a:rPr lang="en-US" sz="1800" i="1" dirty="0"/>
              <a:t>N</a:t>
            </a:r>
            <a:r>
              <a:rPr lang="en-US" sz="1800" dirty="0"/>
              <a:t>), so </a:t>
            </a:r>
            <a:r>
              <a:rPr lang="en-US" sz="1800" i="1" dirty="0"/>
              <a:t>cost</a:t>
            </a:r>
            <a:r>
              <a:rPr lang="en-US" sz="1800" dirty="0"/>
              <a:t> is O(</a:t>
            </a:r>
            <a:r>
              <a:rPr lang="en-US" sz="1800" i="1" dirty="0"/>
              <a:t>N</a:t>
            </a:r>
            <a:r>
              <a:rPr lang="en-US" sz="1800" dirty="0"/>
              <a:t> log </a:t>
            </a:r>
            <a:r>
              <a:rPr lang="en-US" sz="1800" i="1" dirty="0"/>
              <a:t>N</a:t>
            </a:r>
            <a:r>
              <a:rPr lang="en-US" sz="1800" dirty="0"/>
              <a:t>) : </a:t>
            </a:r>
            <a:r>
              <a:rPr lang="en-US" sz="1800" dirty="0">
                <a:solidFill>
                  <a:schemeClr val="accent2"/>
                </a:solidFill>
              </a:rPr>
              <a:t>not cost efficient!</a:t>
            </a:r>
          </a:p>
          <a:p>
            <a:pPr lvl="1" eaLnBrk="1" hangingPunct="1">
              <a:lnSpc>
                <a:spcPct val="90000"/>
              </a:lnSpc>
            </a:pPr>
            <a:endParaRPr lang="en-US" sz="1800" dirty="0"/>
          </a:p>
          <a:p>
            <a:pPr lvl="1" eaLnBrk="1" hangingPunct="1">
              <a:lnSpc>
                <a:spcPct val="90000"/>
              </a:lnSpc>
            </a:pPr>
            <a:endParaRPr lang="en-US" sz="1800" dirty="0"/>
          </a:p>
          <a:p>
            <a:pPr eaLnBrk="1" hangingPunct="1">
              <a:lnSpc>
                <a:spcPct val="90000"/>
              </a:lnSpc>
            </a:pPr>
            <a:r>
              <a:rPr lang="en-US" sz="2000" dirty="0"/>
              <a:t>Brent’s theorem suggests O(</a:t>
            </a:r>
            <a:r>
              <a:rPr lang="en-US" sz="2000" i="1" dirty="0"/>
              <a:t>N</a:t>
            </a:r>
            <a:r>
              <a:rPr lang="en-US" sz="2000" dirty="0"/>
              <a:t>/log </a:t>
            </a:r>
            <a:r>
              <a:rPr lang="en-US" sz="2000" i="1" dirty="0"/>
              <a:t>N</a:t>
            </a:r>
            <a:r>
              <a:rPr lang="en-US" sz="2000" dirty="0"/>
              <a:t>) threads</a:t>
            </a:r>
          </a:p>
          <a:p>
            <a:pPr lvl="1" eaLnBrk="1" hangingPunct="1">
              <a:lnSpc>
                <a:spcPct val="90000"/>
              </a:lnSpc>
            </a:pPr>
            <a:r>
              <a:rPr lang="en-US" sz="1800" dirty="0"/>
              <a:t>Each thread does O(log </a:t>
            </a:r>
            <a:r>
              <a:rPr lang="en-US" sz="1800" i="1" dirty="0"/>
              <a:t>N</a:t>
            </a:r>
            <a:r>
              <a:rPr lang="en-US" sz="1800" dirty="0"/>
              <a:t>) sequential work</a:t>
            </a:r>
          </a:p>
          <a:p>
            <a:pPr lvl="1" eaLnBrk="1" hangingPunct="1">
              <a:lnSpc>
                <a:spcPct val="90000"/>
              </a:lnSpc>
            </a:pPr>
            <a:r>
              <a:rPr lang="en-US" sz="1800" dirty="0"/>
              <a:t>Then all O(</a:t>
            </a:r>
            <a:r>
              <a:rPr lang="en-US" sz="1800" i="1" dirty="0"/>
              <a:t>N</a:t>
            </a:r>
            <a:r>
              <a:rPr lang="en-US" sz="1800" dirty="0"/>
              <a:t>/log </a:t>
            </a:r>
            <a:r>
              <a:rPr lang="en-US" sz="1800" i="1" dirty="0"/>
              <a:t>N</a:t>
            </a:r>
            <a:r>
              <a:rPr lang="en-US" sz="1800" dirty="0"/>
              <a:t>) threads cooperate for O(log </a:t>
            </a:r>
            <a:r>
              <a:rPr lang="en-US" sz="1800" i="1" dirty="0"/>
              <a:t>N</a:t>
            </a:r>
            <a:r>
              <a:rPr lang="en-US" sz="1800" dirty="0"/>
              <a:t>) stages</a:t>
            </a:r>
          </a:p>
          <a:p>
            <a:pPr lvl="1" eaLnBrk="1" hangingPunct="1">
              <a:lnSpc>
                <a:spcPct val="90000"/>
              </a:lnSpc>
            </a:pPr>
            <a:r>
              <a:rPr lang="en-US" sz="1800" dirty="0"/>
              <a:t>Cost = O((</a:t>
            </a:r>
            <a:r>
              <a:rPr lang="en-US" sz="1800" i="1" dirty="0"/>
              <a:t>N</a:t>
            </a:r>
            <a:r>
              <a:rPr lang="en-US" sz="1800" dirty="0"/>
              <a:t>/log </a:t>
            </a:r>
            <a:r>
              <a:rPr lang="en-US" sz="1800" i="1" dirty="0"/>
              <a:t>N</a:t>
            </a:r>
            <a:r>
              <a:rPr lang="en-US" sz="1800" dirty="0"/>
              <a:t>) * log </a:t>
            </a:r>
            <a:r>
              <a:rPr lang="en-US" sz="1800" i="1" dirty="0"/>
              <a:t>N</a:t>
            </a:r>
            <a:r>
              <a:rPr lang="en-US" sz="1800" dirty="0"/>
              <a:t>) = O(</a:t>
            </a:r>
            <a:r>
              <a:rPr lang="en-US" sz="1800" i="1" dirty="0"/>
              <a:t>N</a:t>
            </a:r>
            <a:r>
              <a:rPr lang="en-US" sz="1800" dirty="0"/>
              <a:t>) </a:t>
            </a:r>
            <a:r>
              <a:rPr lang="en-US" sz="1800" dirty="0">
                <a:sym typeface="Wingdings" pitchFamily="2" charset="2"/>
              </a:rPr>
              <a:t> cost efficient</a:t>
            </a:r>
            <a:endParaRPr lang="en-US" sz="1800" dirty="0"/>
          </a:p>
          <a:p>
            <a:pPr eaLnBrk="1" hangingPunct="1">
              <a:lnSpc>
                <a:spcPct val="90000"/>
              </a:lnSpc>
              <a:buFontTx/>
              <a:buNone/>
            </a:pPr>
            <a:r>
              <a:rPr lang="en-US" sz="2000" dirty="0"/>
              <a:t>	</a:t>
            </a:r>
          </a:p>
          <a:p>
            <a:pPr eaLnBrk="1" hangingPunct="1">
              <a:lnSpc>
                <a:spcPct val="90000"/>
              </a:lnSpc>
              <a:buFontTx/>
              <a:buNone/>
            </a:pPr>
            <a:endParaRPr lang="en-US" sz="2000" dirty="0"/>
          </a:p>
          <a:p>
            <a:pPr eaLnBrk="1" hangingPunct="1">
              <a:lnSpc>
                <a:spcPct val="90000"/>
              </a:lnSpc>
            </a:pPr>
            <a:r>
              <a:rPr lang="en-US" sz="2000" dirty="0"/>
              <a:t>Sometimes called </a:t>
            </a:r>
            <a:r>
              <a:rPr lang="en-US" sz="2000" i="1" dirty="0"/>
              <a:t>algorithm cascading</a:t>
            </a:r>
          </a:p>
          <a:p>
            <a:pPr lvl="1" eaLnBrk="1" hangingPunct="1">
              <a:lnSpc>
                <a:spcPct val="90000"/>
              </a:lnSpc>
            </a:pPr>
            <a:r>
              <a:rPr lang="en-US" sz="1800" dirty="0"/>
              <a:t>Can lead to significant speedups in practice</a:t>
            </a:r>
          </a:p>
        </p:txBody>
      </p:sp>
      <p:sp>
        <p:nvSpPr>
          <p:cNvPr id="348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068DB5E3-F540-4C4E-8DDC-27CCFCA5703B}" type="slidenum">
              <a:rPr lang="en-US" smtClean="0">
                <a:solidFill>
                  <a:schemeClr val="tx2"/>
                </a:solidFill>
              </a:rPr>
              <a:pPr algn="r" eaLnBrk="1" hangingPunct="1"/>
              <a:t>70</a:t>
            </a:fld>
            <a:endParaRPr lang="en-US" dirty="0">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9653559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eaLnBrk="1" hangingPunct="1">
              <a:defRPr/>
            </a:pPr>
            <a:r>
              <a:rPr lang="en-US" dirty="0"/>
              <a:t>Algorithm Cascading</a:t>
            </a:r>
          </a:p>
        </p:txBody>
      </p:sp>
      <p:sp>
        <p:nvSpPr>
          <p:cNvPr id="35844" name="Rectangle 3"/>
          <p:cNvSpPr>
            <a:spLocks noGrp="1" noChangeArrowheads="1"/>
          </p:cNvSpPr>
          <p:nvPr>
            <p:ph idx="1"/>
          </p:nvPr>
        </p:nvSpPr>
        <p:spPr/>
        <p:txBody>
          <a:bodyPr/>
          <a:lstStyle/>
          <a:p>
            <a:pPr eaLnBrk="1" hangingPunct="1">
              <a:lnSpc>
                <a:spcPct val="90000"/>
              </a:lnSpc>
            </a:pPr>
            <a:r>
              <a:rPr lang="en-US" sz="2000" dirty="0"/>
              <a:t>Combine sequential and parallel reduction</a:t>
            </a:r>
          </a:p>
          <a:p>
            <a:pPr lvl="1" eaLnBrk="1" hangingPunct="1">
              <a:lnSpc>
                <a:spcPct val="90000"/>
              </a:lnSpc>
            </a:pPr>
            <a:r>
              <a:rPr lang="en-US" sz="1800" dirty="0">
                <a:solidFill>
                  <a:srgbClr val="0070C0"/>
                </a:solidFill>
              </a:rPr>
              <a:t>Each thread loads and sums multiple elements into shared memory</a:t>
            </a:r>
          </a:p>
          <a:p>
            <a:pPr lvl="1" eaLnBrk="1" hangingPunct="1">
              <a:lnSpc>
                <a:spcPct val="90000"/>
              </a:lnSpc>
            </a:pPr>
            <a:r>
              <a:rPr lang="en-US" sz="1800" dirty="0"/>
              <a:t>Tree-based reduction in shared memory</a:t>
            </a:r>
          </a:p>
          <a:p>
            <a:pPr lvl="1" eaLnBrk="1" hangingPunct="1">
              <a:lnSpc>
                <a:spcPct val="90000"/>
              </a:lnSpc>
            </a:pPr>
            <a:endParaRPr lang="en-US" sz="1800" dirty="0"/>
          </a:p>
          <a:p>
            <a:pPr eaLnBrk="1" hangingPunct="1">
              <a:lnSpc>
                <a:spcPct val="90000"/>
              </a:lnSpc>
            </a:pPr>
            <a:r>
              <a:rPr lang="en-US" sz="2000" dirty="0"/>
              <a:t>Brent’s theorem says each thread should sum O(log N) elements</a:t>
            </a:r>
          </a:p>
          <a:p>
            <a:pPr lvl="1" eaLnBrk="1" hangingPunct="1">
              <a:lnSpc>
                <a:spcPct val="90000"/>
              </a:lnSpc>
            </a:pPr>
            <a:r>
              <a:rPr lang="en-US" sz="1800" dirty="0"/>
              <a:t>i.e. 1024 or 2048 elements per block vs. 256</a:t>
            </a:r>
          </a:p>
          <a:p>
            <a:pPr lvl="1" eaLnBrk="1" hangingPunct="1">
              <a:lnSpc>
                <a:spcPct val="90000"/>
              </a:lnSpc>
            </a:pPr>
            <a:endParaRPr lang="en-US" sz="1800" dirty="0"/>
          </a:p>
          <a:p>
            <a:pPr eaLnBrk="1" hangingPunct="1">
              <a:lnSpc>
                <a:spcPct val="90000"/>
              </a:lnSpc>
            </a:pPr>
            <a:r>
              <a:rPr lang="en-US" sz="2000" dirty="0"/>
              <a:t>Probably beneficial to push it even further</a:t>
            </a:r>
          </a:p>
          <a:p>
            <a:pPr lvl="1" eaLnBrk="1" hangingPunct="1">
              <a:lnSpc>
                <a:spcPct val="90000"/>
              </a:lnSpc>
            </a:pPr>
            <a:r>
              <a:rPr lang="en-US" sz="1800" dirty="0"/>
              <a:t>Possibly better latency hiding with more work per thread</a:t>
            </a:r>
          </a:p>
          <a:p>
            <a:pPr lvl="1" eaLnBrk="1" hangingPunct="1">
              <a:lnSpc>
                <a:spcPct val="90000"/>
              </a:lnSpc>
            </a:pPr>
            <a:r>
              <a:rPr lang="en-US" sz="1800" dirty="0"/>
              <a:t>More threads per block reduces levels in tree of recursive kernel invocations </a:t>
            </a:r>
          </a:p>
          <a:p>
            <a:pPr lvl="1" eaLnBrk="1" hangingPunct="1">
              <a:lnSpc>
                <a:spcPct val="90000"/>
              </a:lnSpc>
            </a:pPr>
            <a:r>
              <a:rPr lang="en-US" sz="1800" dirty="0"/>
              <a:t>High kernel launch overhead in last levels with few blocks</a:t>
            </a:r>
          </a:p>
          <a:p>
            <a:pPr lvl="1" eaLnBrk="1" hangingPunct="1">
              <a:lnSpc>
                <a:spcPct val="90000"/>
              </a:lnSpc>
            </a:pPr>
            <a:endParaRPr lang="en-US" sz="1800" dirty="0"/>
          </a:p>
          <a:p>
            <a:pPr eaLnBrk="1" hangingPunct="1">
              <a:lnSpc>
                <a:spcPct val="90000"/>
              </a:lnSpc>
            </a:pPr>
            <a:r>
              <a:rPr lang="en-US" sz="2000" dirty="0"/>
              <a:t>On G80, best performance with 64-256 blocks of 128 threads</a:t>
            </a:r>
          </a:p>
          <a:p>
            <a:pPr lvl="1" eaLnBrk="1" hangingPunct="1">
              <a:lnSpc>
                <a:spcPct val="90000"/>
              </a:lnSpc>
            </a:pPr>
            <a:r>
              <a:rPr lang="en-US" sz="1800" dirty="0"/>
              <a:t>1024-4096 elements per </a:t>
            </a:r>
            <a:r>
              <a:rPr lang="en-US" sz="1800" i="1" dirty="0"/>
              <a:t>thread</a:t>
            </a:r>
          </a:p>
        </p:txBody>
      </p:sp>
      <p:sp>
        <p:nvSpPr>
          <p:cNvPr id="358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FD3F05F3-7C55-4DBB-BD76-8C733E2F4968}" type="slidenum">
              <a:rPr lang="en-US" smtClean="0">
                <a:solidFill>
                  <a:schemeClr val="tx2"/>
                </a:solidFill>
              </a:rPr>
              <a:pPr algn="r" eaLnBrk="1" hangingPunct="1"/>
              <a:t>71</a:t>
            </a:fld>
            <a:endParaRPr lang="en-US" dirty="0">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3484692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eaLnBrk="1" hangingPunct="1">
              <a:defRPr/>
            </a:pPr>
            <a:r>
              <a:rPr lang="en-US" sz="3200" dirty="0"/>
              <a:t>Kernel 7, Comments</a:t>
            </a:r>
          </a:p>
        </p:txBody>
      </p:sp>
      <p:sp>
        <p:nvSpPr>
          <p:cNvPr id="41988" name="Rectangle 3"/>
          <p:cNvSpPr>
            <a:spLocks noGrp="1" noChangeArrowheads="1"/>
          </p:cNvSpPr>
          <p:nvPr>
            <p:ph idx="1"/>
          </p:nvPr>
        </p:nvSpPr>
        <p:spPr/>
        <p:txBody>
          <a:bodyPr/>
          <a:lstStyle/>
          <a:p>
            <a:pPr eaLnBrk="1" hangingPunct="1"/>
            <a:r>
              <a:rPr lang="en-US" sz="2000" dirty="0"/>
              <a:t>For the first six approaches discussed a large number of blocks was used to “tile” the array </a:t>
            </a:r>
          </a:p>
          <a:p>
            <a:pPr lvl="1"/>
            <a:endParaRPr lang="en-US" sz="1600" dirty="0"/>
          </a:p>
          <a:p>
            <a:pPr lvl="1"/>
            <a:endParaRPr lang="en-US" sz="1600" dirty="0"/>
          </a:p>
          <a:p>
            <a:pPr eaLnBrk="1" hangingPunct="1"/>
            <a:r>
              <a:rPr lang="en-US" sz="2000" dirty="0"/>
              <a:t>Approach 7: a thread does more work than fetch one or two values from global to shared memory</a:t>
            </a:r>
          </a:p>
          <a:p>
            <a:pPr marL="465138" lvl="1" indent="-233363"/>
            <a:r>
              <a:rPr lang="en-US" sz="1800" dirty="0"/>
              <a:t>This will reduce the number of blocks needed to see the job through</a:t>
            </a:r>
          </a:p>
          <a:p>
            <a:pPr lvl="1"/>
            <a:endParaRPr lang="en-US" sz="1600" dirty="0"/>
          </a:p>
          <a:p>
            <a:pPr lvl="1"/>
            <a:endParaRPr lang="en-US" sz="1600" dirty="0"/>
          </a:p>
          <a:p>
            <a:r>
              <a:rPr lang="en-US" sz="2000" dirty="0"/>
              <a:t>Example </a:t>
            </a:r>
            <a:r>
              <a:rPr lang="en-US" sz="1400" dirty="0"/>
              <a:t>[cooked up, not related to actual CUDA warp size, typical CUDA block dim, etc.]</a:t>
            </a:r>
            <a:r>
              <a:rPr lang="en-US" sz="2000" dirty="0"/>
              <a:t>:</a:t>
            </a:r>
          </a:p>
          <a:p>
            <a:pPr marL="465138" lvl="1" indent="-233363"/>
            <a:r>
              <a:rPr lang="en-US" sz="1800" dirty="0"/>
              <a:t>Say you have 1024 elements stored in an array; you need to reduce that array </a:t>
            </a:r>
          </a:p>
          <a:p>
            <a:pPr marL="465138" lvl="1" indent="-233363"/>
            <a:r>
              <a:rPr lang="en-US" sz="1800" dirty="0"/>
              <a:t>You start with 32 blocks, each with 4 threads</a:t>
            </a:r>
          </a:p>
          <a:p>
            <a:pPr marL="465138" lvl="1" indent="-233363"/>
            <a:r>
              <a:rPr lang="en-US" sz="1800" dirty="0"/>
              <a:t>Then, 128 threads total.  It means that a thread, say in block 11, would have to add two numbers, then two numbers, then two numbers, then two more numbers.  </a:t>
            </a:r>
          </a:p>
          <a:p>
            <a:pPr marL="465138" lvl="1" indent="-233363"/>
            <a:r>
              <a:rPr lang="en-US" sz="1800" dirty="0"/>
              <a:t>At this point, everything is in the union of the shared memory associated with the 32 blocks.  At this point proceed like before with kernel 6.</a:t>
            </a:r>
          </a:p>
        </p:txBody>
      </p:sp>
      <p:sp>
        <p:nvSpPr>
          <p:cNvPr id="419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ACA14639-80D8-4EF1-B989-05E0BB18D185}" type="slidenum">
              <a:rPr lang="en-US" smtClean="0">
                <a:solidFill>
                  <a:schemeClr val="tx2"/>
                </a:solidFill>
              </a:rPr>
              <a:pPr algn="r" eaLnBrk="1" hangingPunct="1"/>
              <a:t>72</a:t>
            </a:fld>
            <a:endParaRPr lang="en-US" dirty="0">
              <a:solidFill>
                <a:schemeClr val="tx2"/>
              </a:solidFill>
            </a:endParaRPr>
          </a:p>
        </p:txBody>
      </p:sp>
    </p:spTree>
    <p:extLst>
      <p:ext uri="{BB962C8B-B14F-4D97-AF65-F5344CB8AC3E}">
        <p14:creationId xmlns:p14="http://schemas.microsoft.com/office/powerpoint/2010/main" val="35434257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9" name="Rectangle 3"/>
          <p:cNvSpPr>
            <a:spLocks noGrp="1" noChangeArrowheads="1"/>
          </p:cNvSpPr>
          <p:nvPr>
            <p:ph type="title"/>
          </p:nvPr>
        </p:nvSpPr>
        <p:spPr/>
        <p:txBody>
          <a:bodyPr/>
          <a:lstStyle/>
          <a:p>
            <a:pPr eaLnBrk="1" hangingPunct="1">
              <a:defRPr/>
            </a:pPr>
            <a:r>
              <a:rPr lang="en-US" sz="3000" dirty="0"/>
              <a:t>Reduction #7: Multiple Adds / Thread</a:t>
            </a:r>
          </a:p>
        </p:txBody>
      </p:sp>
      <p:sp>
        <p:nvSpPr>
          <p:cNvPr id="378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2B818C37-C256-4680-A4AC-867E71DFAB8C}" type="slidenum">
              <a:rPr lang="en-US" smtClean="0">
                <a:solidFill>
                  <a:schemeClr val="tx2"/>
                </a:solidFill>
              </a:rPr>
              <a:pPr algn="r" eaLnBrk="1" hangingPunct="1"/>
              <a:t>73</a:t>
            </a:fld>
            <a:endParaRPr lang="en-US" dirty="0">
              <a:solidFill>
                <a:schemeClr val="tx2"/>
              </a:solidFill>
            </a:endParaRPr>
          </a:p>
        </p:txBody>
      </p:sp>
      <p:sp>
        <p:nvSpPr>
          <p:cNvPr id="37893" name="Text Box 4"/>
          <p:cNvSpPr txBox="1">
            <a:spLocks noChangeArrowheads="1"/>
          </p:cNvSpPr>
          <p:nvPr/>
        </p:nvSpPr>
        <p:spPr bwMode="auto">
          <a:xfrm>
            <a:off x="2209801" y="1084263"/>
            <a:ext cx="5802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400" b="1"/>
              <a:t>Replace load and add of two elements:</a:t>
            </a:r>
          </a:p>
        </p:txBody>
      </p:sp>
      <p:sp>
        <p:nvSpPr>
          <p:cNvPr id="37894" name="Text Box 5"/>
          <p:cNvSpPr txBox="1">
            <a:spLocks noChangeArrowheads="1"/>
          </p:cNvSpPr>
          <p:nvPr/>
        </p:nvSpPr>
        <p:spPr bwMode="auto">
          <a:xfrm>
            <a:off x="2133600" y="3200400"/>
            <a:ext cx="7072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400" b="1" dirty="0"/>
              <a:t>With a while loop to add as many as necessary:</a:t>
            </a:r>
          </a:p>
        </p:txBody>
      </p:sp>
      <p:sp>
        <p:nvSpPr>
          <p:cNvPr id="2" name="Rectangle 1"/>
          <p:cNvSpPr/>
          <p:nvPr/>
        </p:nvSpPr>
        <p:spPr>
          <a:xfrm>
            <a:off x="1828801" y="1676401"/>
            <a:ext cx="8047037" cy="1200329"/>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 = </a:t>
            </a:r>
            <a:r>
              <a:rPr lang="en-US" dirty="0" err="1">
                <a:solidFill>
                  <a:srgbClr val="FF00FF"/>
                </a:solidFill>
                <a:latin typeface="Consolas" pitchFamily="49" charset="0"/>
                <a:cs typeface="Consolas" pitchFamily="49" charset="0"/>
              </a:rPr>
              <a:t>blockIdx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*2)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g_idata</a:t>
            </a:r>
            <a:r>
              <a:rPr lang="en-US" dirty="0">
                <a:solidFill>
                  <a:prstClr val="black"/>
                </a:solidFill>
                <a:latin typeface="Consolas" pitchFamily="49" charset="0"/>
                <a:cs typeface="Consolas" pitchFamily="49" charset="0"/>
              </a:rPr>
              <a:t>[i] + </a:t>
            </a:r>
            <a:r>
              <a:rPr lang="en-US" dirty="0" err="1">
                <a:solidFill>
                  <a:prstClr val="black"/>
                </a:solidFill>
                <a:latin typeface="Consolas" pitchFamily="49" charset="0"/>
                <a:cs typeface="Consolas" pitchFamily="49" charset="0"/>
              </a:rPr>
              <a:t>g_idata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i+</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p:txBody>
      </p:sp>
      <p:sp>
        <p:nvSpPr>
          <p:cNvPr id="3" name="Rectangle 2"/>
          <p:cNvSpPr/>
          <p:nvPr/>
        </p:nvSpPr>
        <p:spPr>
          <a:xfrm>
            <a:off x="1828801" y="3657600"/>
            <a:ext cx="7483475" cy="2862322"/>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 = </a:t>
            </a:r>
            <a:r>
              <a:rPr lang="en-US" dirty="0" err="1">
                <a:solidFill>
                  <a:srgbClr val="FF00FF"/>
                </a:solidFill>
                <a:latin typeface="Consolas" pitchFamily="49" charset="0"/>
                <a:cs typeface="Consolas" pitchFamily="49" charset="0"/>
              </a:rPr>
              <a:t>blockIdx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blockSize</a:t>
            </a:r>
            <a:r>
              <a:rPr lang="en-US" dirty="0">
                <a:solidFill>
                  <a:prstClr val="black"/>
                </a:solidFill>
                <a:latin typeface="Consolas" pitchFamily="49" charset="0"/>
                <a:cs typeface="Consolas" pitchFamily="49" charset="0"/>
              </a:rPr>
              <a:t>*2)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gridSize</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blockSize</a:t>
            </a:r>
            <a:r>
              <a:rPr lang="en-US" dirty="0">
                <a:solidFill>
                  <a:prstClr val="black"/>
                </a:solidFill>
                <a:latin typeface="Consolas" pitchFamily="49" charset="0"/>
                <a:cs typeface="Consolas" pitchFamily="49" charset="0"/>
              </a:rPr>
              <a:t>*2*</a:t>
            </a:r>
            <a:r>
              <a:rPr lang="en-US" dirty="0" err="1">
                <a:solidFill>
                  <a:srgbClr val="FF00FF"/>
                </a:solidFill>
                <a:latin typeface="Consolas" pitchFamily="49" charset="0"/>
                <a:cs typeface="Consolas" pitchFamily="49" charset="0"/>
              </a:rPr>
              <a:t>gridDim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0;</a:t>
            </a:r>
          </a:p>
          <a:p>
            <a:endParaRPr lang="en-US" dirty="0">
              <a:solidFill>
                <a:prstClr val="black"/>
              </a:solidFill>
              <a:latin typeface="Consolas" pitchFamily="49" charset="0"/>
              <a:cs typeface="Consolas" pitchFamily="49" charset="0"/>
            </a:endParaRPr>
          </a:p>
          <a:p>
            <a:r>
              <a:rPr lang="en-US" dirty="0">
                <a:solidFill>
                  <a:srgbClr val="0000FF"/>
                </a:solidFill>
                <a:latin typeface="Consolas" pitchFamily="49" charset="0"/>
                <a:cs typeface="Consolas" pitchFamily="49" charset="0"/>
              </a:rPr>
              <a:t>while</a:t>
            </a:r>
            <a:r>
              <a:rPr lang="en-US" dirty="0">
                <a:solidFill>
                  <a:prstClr val="black"/>
                </a:solidFill>
                <a:latin typeface="Consolas" pitchFamily="49" charset="0"/>
                <a:cs typeface="Consolas" pitchFamily="49" charset="0"/>
              </a:rPr>
              <a:t> (i &lt; n)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g_idata</a:t>
            </a:r>
            <a:r>
              <a:rPr lang="en-US" dirty="0">
                <a:solidFill>
                  <a:prstClr val="black"/>
                </a:solidFill>
                <a:latin typeface="Consolas" pitchFamily="49" charset="0"/>
                <a:cs typeface="Consolas" pitchFamily="49" charset="0"/>
              </a:rPr>
              <a:t>[i] + </a:t>
            </a:r>
            <a:r>
              <a:rPr lang="en-US" dirty="0" err="1">
                <a:solidFill>
                  <a:prstClr val="black"/>
                </a:solidFill>
                <a:latin typeface="Consolas" pitchFamily="49" charset="0"/>
                <a:cs typeface="Consolas" pitchFamily="49" charset="0"/>
              </a:rPr>
              <a:t>g_idata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i+blockSize</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i += </a:t>
            </a:r>
            <a:r>
              <a:rPr lang="en-US" dirty="0" err="1">
                <a:solidFill>
                  <a:prstClr val="black"/>
                </a:solidFill>
                <a:latin typeface="Consolas" pitchFamily="49" charset="0"/>
                <a:cs typeface="Consolas" pitchFamily="49" charset="0"/>
              </a:rPr>
              <a:t>gridSize</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a:t>
            </a:r>
          </a:p>
          <a:p>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p:txBody>
      </p:sp>
      <p:sp>
        <p:nvSpPr>
          <p:cNvPr id="4" name="Line Callout 2 3"/>
          <p:cNvSpPr/>
          <p:nvPr/>
        </p:nvSpPr>
        <p:spPr>
          <a:xfrm>
            <a:off x="7162800" y="5791200"/>
            <a:ext cx="3048000" cy="685800"/>
          </a:xfrm>
          <a:prstGeom prst="borderCallout2">
            <a:avLst>
              <a:gd name="adj1" fmla="val 48249"/>
              <a:gd name="adj2" fmla="val -1961"/>
              <a:gd name="adj3" fmla="val 47069"/>
              <a:gd name="adj4" fmla="val -84101"/>
              <a:gd name="adj5" fmla="val 18105"/>
              <a:gd name="adj6" fmla="val -105340"/>
            </a:avLst>
          </a:prstGeom>
          <a:ln>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C00000"/>
                </a:solidFill>
              </a:rPr>
              <a:t>Note: </a:t>
            </a:r>
            <a:r>
              <a:rPr lang="en-US" b="1" dirty="0" err="1">
                <a:solidFill>
                  <a:srgbClr val="C00000"/>
                </a:solidFill>
              </a:rPr>
              <a:t>gridSize</a:t>
            </a:r>
            <a:r>
              <a:rPr lang="en-US" b="1" dirty="0">
                <a:solidFill>
                  <a:srgbClr val="C00000"/>
                </a:solidFill>
              </a:rPr>
              <a:t> loop stride to maintain coalescing!</a:t>
            </a:r>
          </a:p>
        </p:txBody>
      </p:sp>
      <p:sp>
        <p:nvSpPr>
          <p:cNvPr id="9" name="Rectangle 8"/>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6491163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pPr eaLnBrk="1" hangingPunct="1">
              <a:defRPr/>
            </a:pPr>
            <a:r>
              <a:rPr lang="en-US" sz="3000" dirty="0"/>
              <a:t>Performance for 4 Million element reduction</a:t>
            </a:r>
          </a:p>
        </p:txBody>
      </p:sp>
      <p:sp>
        <p:nvSpPr>
          <p:cNvPr id="389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442B3D9B-A536-411F-B784-BC2ED8A6187E}" type="slidenum">
              <a:rPr lang="en-US" smtClean="0">
                <a:solidFill>
                  <a:schemeClr val="tx2"/>
                </a:solidFill>
              </a:rPr>
              <a:pPr algn="r" eaLnBrk="1" hangingPunct="1"/>
              <a:t>74</a:t>
            </a:fld>
            <a:endParaRPr lang="en-US" dirty="0">
              <a:solidFill>
                <a:schemeClr val="tx2"/>
              </a:solidFill>
            </a:endParaRPr>
          </a:p>
        </p:txBody>
      </p:sp>
      <p:graphicFrame>
        <p:nvGraphicFramePr>
          <p:cNvPr id="310409" name="Group 137"/>
          <p:cNvGraphicFramePr>
            <a:graphicFrameLocks noGrp="1"/>
          </p:cNvGraphicFramePr>
          <p:nvPr>
            <p:ph idx="4294967295"/>
          </p:nvPr>
        </p:nvGraphicFramePr>
        <p:xfrm>
          <a:off x="1870075" y="1441571"/>
          <a:ext cx="8305800" cy="4476750"/>
        </p:xfrm>
        <a:graphic>
          <a:graphicData uri="http://schemas.openxmlformats.org/drawingml/2006/table">
            <a:tbl>
              <a:tblPr/>
              <a:tblGrid>
                <a:gridCol w="2362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Kernel 1: </a:t>
                      </a:r>
                      <a:br>
                        <a:rPr kumimoji="0" lang="en-US" sz="2000" b="1" i="0" u="none" strike="noStrike" cap="none" normalizeH="0" baseline="0" dirty="0">
                          <a:ln>
                            <a:noFill/>
                          </a:ln>
                          <a:solidFill>
                            <a:schemeClr val="tx1"/>
                          </a:solidFill>
                          <a:effectLst/>
                          <a:latin typeface="Arial" charset="0"/>
                        </a:rPr>
                      </a:br>
                      <a:r>
                        <a:rPr kumimoji="0" lang="en-US" sz="1200" b="1" i="0" u="none" strike="noStrike" cap="none" normalizeH="0" baseline="0" dirty="0">
                          <a:ln>
                            <a:noFill/>
                          </a:ln>
                          <a:solidFill>
                            <a:schemeClr val="tx1"/>
                          </a:solidFill>
                          <a:effectLst/>
                          <a:latin typeface="Arial" charset="0"/>
                        </a:rPr>
                        <a:t>interleaved addressing</a:t>
                      </a:r>
                      <a:br>
                        <a:rPr kumimoji="0" lang="en-US" sz="1200" b="1" i="0" u="none" strike="noStrike" cap="none" normalizeH="0" baseline="0" dirty="0">
                          <a:ln>
                            <a:noFill/>
                          </a:ln>
                          <a:solidFill>
                            <a:schemeClr val="tx1"/>
                          </a:solidFill>
                          <a:effectLst/>
                          <a:latin typeface="Arial" charset="0"/>
                        </a:rPr>
                      </a:br>
                      <a:r>
                        <a:rPr kumimoji="0" lang="en-US" sz="1200" b="1" i="0" u="none" strike="noStrike" cap="none" normalizeH="0" baseline="0" dirty="0">
                          <a:ln>
                            <a:noFill/>
                          </a:ln>
                          <a:solidFill>
                            <a:schemeClr val="tx1"/>
                          </a:solidFill>
                          <a:effectLst/>
                          <a:latin typeface="Arial" charset="0"/>
                        </a:rPr>
                        <a:t>with divergent branching</a:t>
                      </a:r>
                    </a:p>
                  </a:txBody>
                  <a:tcPr horzOverflow="overflow">
                    <a:lnL cap="flat">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8.054 ms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2.083 GB/s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cap="flat">
                      <a:noFill/>
                    </a:lnR>
                    <a:lnT cap="fla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0"/>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2:</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interleaved addressing</a:t>
                      </a:r>
                      <a:br>
                        <a:rPr kumimoji="0" lang="en-US" sz="12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with bank conflicts</a:t>
                      </a:r>
                    </a:p>
                  </a:txBody>
                  <a:tcPr horzOverflow="overflow">
                    <a:lnL cap="flat">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3.456 ms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4.854 GB/s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cap="flat">
                      <a:noFill/>
                    </a:lnR>
                    <a:lnT>
                      <a:noFill/>
                    </a:lnT>
                    <a:lnB>
                      <a:noFill/>
                    </a:lnB>
                    <a:lnTlToBr>
                      <a:noFill/>
                    </a:lnTlToBr>
                    <a:lnBlToTr>
                      <a:noFill/>
                    </a:lnBlToTr>
                    <a:solidFill>
                      <a:schemeClr val="hlink">
                        <a:alpha val="50000"/>
                      </a:schemeClr>
                    </a:solidFill>
                  </a:tcPr>
                </a:tc>
                <a:extLst>
                  <a:ext uri="{0D108BD9-81ED-4DB2-BD59-A6C34878D82A}">
                    <a16:rowId xmlns:a16="http://schemas.microsoft.com/office/drawing/2014/main" val="10001"/>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3:</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sequential addressing</a:t>
                      </a:r>
                      <a:endParaRPr kumimoji="0" lang="en-US" sz="700" b="1"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1.722 ms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9.741 GB/s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2.01x</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4.68x</a:t>
                      </a:r>
                    </a:p>
                  </a:txBody>
                  <a:tcPr anchor="ctr" horzOverflow="overflow">
                    <a:lnL>
                      <a:noFill/>
                    </a:lnL>
                    <a:lnR cap="flat">
                      <a:noFill/>
                    </a:lnR>
                    <a:ln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2"/>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4:</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first add during global load</a:t>
                      </a:r>
                    </a:p>
                  </a:txBody>
                  <a:tcPr horzOverflow="overflow">
                    <a:lnL cap="flat">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0.965 ms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17.377 GB/s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1.78x</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8.34x</a:t>
                      </a:r>
                    </a:p>
                  </a:txBody>
                  <a:tcPr anchor="ctr" horzOverflow="overflow">
                    <a:lnL>
                      <a:noFill/>
                    </a:lnL>
                    <a:lnR cap="flat">
                      <a:noFill/>
                    </a:lnR>
                    <a:lnT>
                      <a:noFill/>
                    </a:lnT>
                    <a:lnB>
                      <a:noFill/>
                    </a:lnB>
                    <a:lnTlToBr>
                      <a:noFill/>
                    </a:lnTlToBr>
                    <a:lnBlToTr>
                      <a:noFill/>
                    </a:lnBlToTr>
                    <a:solidFill>
                      <a:schemeClr val="hlink">
                        <a:alpha val="50000"/>
                      </a:schemeClr>
                    </a:solidFill>
                  </a:tcPr>
                </a:tc>
                <a:extLst>
                  <a:ext uri="{0D108BD9-81ED-4DB2-BD59-A6C34878D82A}">
                    <a16:rowId xmlns:a16="http://schemas.microsoft.com/office/drawing/2014/main" val="10003"/>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5:</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unroll last warp</a:t>
                      </a:r>
                    </a:p>
                  </a:txBody>
                  <a:tcPr horzOverflow="overflow">
                    <a:lnL cap="flat">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0.536 ms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31.289 GB/s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1.8x</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15.01x</a:t>
                      </a:r>
                    </a:p>
                  </a:txBody>
                  <a:tcPr anchor="ctr" horzOverflow="overflow">
                    <a:lnL>
                      <a:noFill/>
                    </a:lnL>
                    <a:lnR cap="flat">
                      <a:noFill/>
                    </a:lnR>
                    <a:ln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4"/>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6:</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completely unrolled</a:t>
                      </a:r>
                      <a:endParaRPr kumimoji="0" lang="en-US" sz="2000" b="1"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0.381 ms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43.996 GB/s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1.41x</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21.16x</a:t>
                      </a:r>
                    </a:p>
                  </a:txBody>
                  <a:tcPr anchor="ctr" horzOverflow="overflow">
                    <a:lnL>
                      <a:noFill/>
                    </a:lnL>
                    <a:lnR cap="flat">
                      <a:noFill/>
                    </a:lnR>
                    <a:lnT>
                      <a:noFill/>
                    </a:lnT>
                    <a:lnB>
                      <a:noFill/>
                    </a:lnB>
                    <a:lnTlToBr>
                      <a:noFill/>
                    </a:lnTlToBr>
                    <a:lnBlToTr>
                      <a:noFill/>
                    </a:lnBlToTr>
                    <a:solidFill>
                      <a:schemeClr val="hlink">
                        <a:alpha val="50000"/>
                      </a:schemeClr>
                    </a:solidFill>
                  </a:tcPr>
                </a:tc>
                <a:extLst>
                  <a:ext uri="{0D108BD9-81ED-4DB2-BD59-A6C34878D82A}">
                    <a16:rowId xmlns:a16="http://schemas.microsoft.com/office/drawing/2014/main" val="10005"/>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7:</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multiple elements per thread</a:t>
                      </a:r>
                      <a:endParaRPr kumimoji="0" lang="en-US" sz="2000" b="1" i="0" u="none" strike="noStrike" cap="none" normalizeH="0" baseline="0">
                        <a:ln>
                          <a:noFill/>
                        </a:ln>
                        <a:solidFill>
                          <a:schemeClr val="tx1"/>
                        </a:solidFill>
                        <a:effectLst/>
                        <a:latin typeface="Arial" charset="0"/>
                      </a:endParaRPr>
                    </a:p>
                  </a:txBody>
                  <a:tcPr horzOverflow="overflow">
                    <a:lnL cap="flat">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0.268 ms</a:t>
                      </a:r>
                    </a:p>
                  </a:txBody>
                  <a:tcPr anchor="ctr" horzOverflow="overflow">
                    <a:lnL>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62.671 GB/s</a:t>
                      </a:r>
                    </a:p>
                  </a:txBody>
                  <a:tcPr anchor="ctr" horzOverflow="overflow">
                    <a:lnL>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1.42x</a:t>
                      </a:r>
                    </a:p>
                  </a:txBody>
                  <a:tcPr anchor="ctr" horzOverflow="overflow">
                    <a:lnL>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30.04x</a:t>
                      </a:r>
                    </a:p>
                  </a:txBody>
                  <a:tcPr anchor="ctr" horzOverflow="overflow">
                    <a:lnL>
                      <a:noFill/>
                    </a:lnL>
                    <a:lnR cap="flat">
                      <a:noFill/>
                    </a:lnR>
                    <a:lnT>
                      <a:noFill/>
                    </a:lnT>
                    <a:lnB cap="flat">
                      <a:noFill/>
                    </a:lnB>
                    <a:lnTlToBr>
                      <a:noFill/>
                    </a:lnTlToBr>
                    <a:lnBlToTr>
                      <a:noFill/>
                    </a:lnBlToTr>
                    <a:solidFill>
                      <a:schemeClr val="tx2">
                        <a:alpha val="50000"/>
                      </a:schemeClr>
                    </a:solidFill>
                  </a:tcPr>
                </a:tc>
                <a:extLst>
                  <a:ext uri="{0D108BD9-81ED-4DB2-BD59-A6C34878D82A}">
                    <a16:rowId xmlns:a16="http://schemas.microsoft.com/office/drawing/2014/main" val="10006"/>
                  </a:ext>
                </a:extLst>
              </a:tr>
            </a:tbl>
          </a:graphicData>
        </a:graphic>
      </p:graphicFrame>
      <p:sp>
        <p:nvSpPr>
          <p:cNvPr id="38952" name="Text Box 45"/>
          <p:cNvSpPr txBox="1">
            <a:spLocks noChangeArrowheads="1"/>
          </p:cNvSpPr>
          <p:nvPr/>
        </p:nvSpPr>
        <p:spPr bwMode="auto">
          <a:xfrm>
            <a:off x="3625851" y="6139624"/>
            <a:ext cx="4483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000" b="1" dirty="0">
                <a:solidFill>
                  <a:schemeClr val="tx2"/>
                </a:solidFill>
              </a:rPr>
              <a:t>Kernel 7 on 32M elements: 73 GB/s!</a:t>
            </a:r>
          </a:p>
        </p:txBody>
      </p:sp>
      <p:sp>
        <p:nvSpPr>
          <p:cNvPr id="38953" name="Text Box 72"/>
          <p:cNvSpPr txBox="1">
            <a:spLocks noChangeArrowheads="1"/>
          </p:cNvSpPr>
          <p:nvPr/>
        </p:nvSpPr>
        <p:spPr bwMode="auto">
          <a:xfrm>
            <a:off x="7689850" y="846257"/>
            <a:ext cx="114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Step</a:t>
            </a:r>
            <a:br>
              <a:rPr lang="en-US" b="1"/>
            </a:br>
            <a:r>
              <a:rPr lang="en-US" b="1"/>
              <a:t>Speedup</a:t>
            </a:r>
          </a:p>
        </p:txBody>
      </p:sp>
      <p:sp>
        <p:nvSpPr>
          <p:cNvPr id="38954" name="Text Box 73"/>
          <p:cNvSpPr txBox="1">
            <a:spLocks noChangeArrowheads="1"/>
          </p:cNvSpPr>
          <p:nvPr/>
        </p:nvSpPr>
        <p:spPr bwMode="auto">
          <a:xfrm>
            <a:off x="6191250" y="1074858"/>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Bandwidth</a:t>
            </a:r>
          </a:p>
        </p:txBody>
      </p:sp>
      <p:sp>
        <p:nvSpPr>
          <p:cNvPr id="38955" name="Text Box 74"/>
          <p:cNvSpPr txBox="1">
            <a:spLocks noChangeArrowheads="1"/>
          </p:cNvSpPr>
          <p:nvPr/>
        </p:nvSpPr>
        <p:spPr bwMode="auto">
          <a:xfrm>
            <a:off x="4189414" y="1074858"/>
            <a:ext cx="1677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Time (2</a:t>
            </a:r>
            <a:r>
              <a:rPr lang="en-US" b="1" baseline="30000"/>
              <a:t>22 </a:t>
            </a:r>
            <a:r>
              <a:rPr lang="en-US" b="1"/>
              <a:t>ints)</a:t>
            </a:r>
          </a:p>
        </p:txBody>
      </p:sp>
      <p:sp>
        <p:nvSpPr>
          <p:cNvPr id="38956" name="Text Box 135"/>
          <p:cNvSpPr txBox="1">
            <a:spLocks noChangeArrowheads="1"/>
          </p:cNvSpPr>
          <p:nvPr/>
        </p:nvSpPr>
        <p:spPr bwMode="auto">
          <a:xfrm>
            <a:off x="8839200" y="846257"/>
            <a:ext cx="1416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Cumulative</a:t>
            </a:r>
            <a:br>
              <a:rPr lang="en-US" b="1"/>
            </a:br>
            <a:r>
              <a:rPr lang="en-US" b="1"/>
              <a:t>Speedup</a:t>
            </a:r>
          </a:p>
        </p:txBody>
      </p:sp>
      <p:sp>
        <p:nvSpPr>
          <p:cNvPr id="10" name="Rectangle 9"/>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73176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5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eaLnBrk="1" hangingPunct="1">
              <a:defRPr/>
            </a:pPr>
            <a:r>
              <a:rPr lang="en-US" dirty="0"/>
              <a:t>Final Kernel…</a:t>
            </a:r>
          </a:p>
        </p:txBody>
      </p:sp>
      <p:sp>
        <p:nvSpPr>
          <p:cNvPr id="399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F298E009-738A-4E74-8B7D-7C1EC81A0424}" type="slidenum">
              <a:rPr lang="en-US" smtClean="0">
                <a:solidFill>
                  <a:schemeClr val="tx2"/>
                </a:solidFill>
              </a:rPr>
              <a:pPr algn="r" eaLnBrk="1" hangingPunct="1"/>
              <a:t>75</a:t>
            </a:fld>
            <a:endParaRPr lang="en-US" dirty="0">
              <a:solidFill>
                <a:schemeClr val="tx2"/>
              </a:solidFill>
            </a:endParaRPr>
          </a:p>
        </p:txBody>
      </p:sp>
      <p:sp>
        <p:nvSpPr>
          <p:cNvPr id="6" name="Rectangle 5"/>
          <p:cNvSpPr/>
          <p:nvPr/>
        </p:nvSpPr>
        <p:spPr>
          <a:xfrm>
            <a:off x="1676400" y="1295401"/>
            <a:ext cx="8686800" cy="5262979"/>
          </a:xfrm>
          <a:prstGeom prst="rect">
            <a:avLst/>
          </a:prstGeom>
          <a:solidFill>
            <a:schemeClr val="bg1">
              <a:lumMod val="85000"/>
            </a:schemeClr>
          </a:solidFill>
        </p:spPr>
        <p:txBody>
          <a:bodyPr wrap="square">
            <a:spAutoFit/>
          </a:bodyPr>
          <a:lstStyle/>
          <a:p>
            <a:r>
              <a:rPr lang="en-US" sz="1200" b="1" dirty="0">
                <a:solidFill>
                  <a:srgbClr val="0000FF"/>
                </a:solidFill>
                <a:latin typeface="Consolas" pitchFamily="49" charset="0"/>
                <a:cs typeface="Consolas" pitchFamily="49" charset="0"/>
              </a:rPr>
              <a:t>template</a:t>
            </a:r>
            <a:r>
              <a:rPr lang="en-US" sz="1200" b="1" dirty="0">
                <a:solidFill>
                  <a:prstClr val="black"/>
                </a:solidFill>
                <a:latin typeface="Consolas" pitchFamily="49" charset="0"/>
                <a:cs typeface="Consolas" pitchFamily="49" charset="0"/>
              </a:rPr>
              <a:t> &lt;</a:t>
            </a:r>
            <a:r>
              <a:rPr lang="en-US" sz="1200" b="1" dirty="0">
                <a:solidFill>
                  <a:srgbClr val="0000FF"/>
                </a:solidFill>
                <a:latin typeface="Consolas" pitchFamily="49" charset="0"/>
                <a:cs typeface="Consolas" pitchFamily="49" charset="0"/>
              </a:rPr>
              <a:t>unsigned</a:t>
            </a:r>
            <a:r>
              <a:rPr lang="en-US" sz="1200" b="1" dirty="0">
                <a:solidFill>
                  <a:prstClr val="black"/>
                </a:solidFill>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blockSize</a:t>
            </a:r>
            <a:r>
              <a:rPr lang="en-US" sz="1200" b="1" dirty="0">
                <a:solidFill>
                  <a:prstClr val="black"/>
                </a:solidFill>
                <a:latin typeface="Consolas" pitchFamily="49" charset="0"/>
                <a:cs typeface="Consolas" pitchFamily="49" charset="0"/>
              </a:rPr>
              <a:t>&gt;</a:t>
            </a:r>
          </a:p>
          <a:p>
            <a:r>
              <a:rPr lang="en-US" sz="1200" b="1" dirty="0">
                <a:solidFill>
                  <a:srgbClr val="FF00FF"/>
                </a:solidFill>
                <a:latin typeface="Consolas" pitchFamily="49" charset="0"/>
                <a:cs typeface="Consolas" pitchFamily="49" charset="0"/>
              </a:rPr>
              <a:t>__device__</a:t>
            </a:r>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void</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warpReduce</a:t>
            </a:r>
            <a:r>
              <a:rPr lang="en-US" sz="1200" b="1" dirty="0">
                <a:solidFill>
                  <a:prstClr val="black"/>
                </a:solidFill>
                <a:latin typeface="Consolas" pitchFamily="49" charset="0"/>
                <a:cs typeface="Consolas" pitchFamily="49" charset="0"/>
              </a:rPr>
              <a:t>(</a:t>
            </a:r>
            <a:r>
              <a:rPr lang="en-US" sz="1200" b="1" dirty="0">
                <a:solidFill>
                  <a:srgbClr val="0000FF"/>
                </a:solidFill>
                <a:latin typeface="Consolas" pitchFamily="49" charset="0"/>
                <a:cs typeface="Consolas" pitchFamily="49" charset="0"/>
              </a:rPr>
              <a:t>volatile</a:t>
            </a:r>
            <a:r>
              <a:rPr lang="en-US" sz="1200" b="1" dirty="0">
                <a:solidFill>
                  <a:prstClr val="black"/>
                </a:solidFill>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unsigned</a:t>
            </a:r>
            <a:r>
              <a:rPr lang="en-US" sz="1200" b="1" dirty="0">
                <a:solidFill>
                  <a:prstClr val="black"/>
                </a:solidFill>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a:t>
            </a:r>
          </a:p>
          <a:p>
            <a:r>
              <a:rPr lang="sv-SE" sz="1200" b="1" dirty="0">
                <a:solidFill>
                  <a:prstClr val="black"/>
                </a:solidFill>
                <a:latin typeface="Consolas" pitchFamily="49" charset="0"/>
                <a:cs typeface="Consolas" pitchFamily="49" charset="0"/>
              </a:rPr>
              <a:t>    </a:t>
            </a:r>
            <a:r>
              <a:rPr lang="sv-SE" sz="1200" b="1" dirty="0">
                <a:solidFill>
                  <a:srgbClr val="0000FF"/>
                </a:solidFill>
                <a:latin typeface="Consolas" pitchFamily="49" charset="0"/>
                <a:cs typeface="Consolas" pitchFamily="49" charset="0"/>
              </a:rPr>
              <a:t>if</a:t>
            </a:r>
            <a:r>
              <a:rPr lang="sv-SE" sz="1200" b="1" dirty="0">
                <a:solidFill>
                  <a:prstClr val="black"/>
                </a:solidFill>
                <a:latin typeface="Consolas" pitchFamily="49" charset="0"/>
                <a:cs typeface="Consolas" pitchFamily="49" charset="0"/>
              </a:rPr>
              <a:t> (blockSize &gt;=  64) sdata[tid] += sdata[tid + 32];</a:t>
            </a:r>
          </a:p>
          <a:p>
            <a:r>
              <a:rPr lang="sv-SE" sz="1200" b="1" dirty="0">
                <a:solidFill>
                  <a:prstClr val="black"/>
                </a:solidFill>
                <a:latin typeface="Consolas" pitchFamily="49" charset="0"/>
                <a:cs typeface="Consolas" pitchFamily="49" charset="0"/>
              </a:rPr>
              <a:t>    </a:t>
            </a:r>
            <a:r>
              <a:rPr lang="sv-SE" sz="1200" b="1" dirty="0">
                <a:solidFill>
                  <a:srgbClr val="0000FF"/>
                </a:solidFill>
                <a:latin typeface="Consolas" pitchFamily="49" charset="0"/>
                <a:cs typeface="Consolas" pitchFamily="49" charset="0"/>
              </a:rPr>
              <a:t>if</a:t>
            </a:r>
            <a:r>
              <a:rPr lang="sv-SE" sz="1200" b="1" dirty="0">
                <a:solidFill>
                  <a:prstClr val="black"/>
                </a:solidFill>
                <a:latin typeface="Consolas" pitchFamily="49" charset="0"/>
                <a:cs typeface="Consolas" pitchFamily="49" charset="0"/>
              </a:rPr>
              <a:t> (blockSize &gt;=  32) sdata[tid] += sdata[tid + 16];</a:t>
            </a:r>
          </a:p>
          <a:p>
            <a:r>
              <a:rPr lang="sv-SE" sz="1200" b="1" dirty="0">
                <a:solidFill>
                  <a:prstClr val="black"/>
                </a:solidFill>
                <a:latin typeface="Consolas" pitchFamily="49" charset="0"/>
                <a:cs typeface="Consolas" pitchFamily="49" charset="0"/>
              </a:rPr>
              <a:t>    </a:t>
            </a:r>
            <a:r>
              <a:rPr lang="sv-SE" sz="1200" b="1" dirty="0">
                <a:solidFill>
                  <a:srgbClr val="0000FF"/>
                </a:solidFill>
                <a:latin typeface="Consolas" pitchFamily="49" charset="0"/>
                <a:cs typeface="Consolas" pitchFamily="49" charset="0"/>
              </a:rPr>
              <a:t>if</a:t>
            </a:r>
            <a:r>
              <a:rPr lang="sv-SE" sz="1200" b="1" dirty="0">
                <a:solidFill>
                  <a:prstClr val="black"/>
                </a:solidFill>
                <a:latin typeface="Consolas" pitchFamily="49" charset="0"/>
                <a:cs typeface="Consolas" pitchFamily="49" charset="0"/>
              </a:rPr>
              <a:t> (blockSize &gt;=  16) sdata[tid] += sdata[tid +  8];</a:t>
            </a:r>
          </a:p>
          <a:p>
            <a:r>
              <a:rPr lang="sv-SE" sz="1200" b="1" dirty="0">
                <a:solidFill>
                  <a:prstClr val="black"/>
                </a:solidFill>
                <a:latin typeface="Consolas" pitchFamily="49" charset="0"/>
                <a:cs typeface="Consolas" pitchFamily="49" charset="0"/>
              </a:rPr>
              <a:t>    </a:t>
            </a:r>
            <a:r>
              <a:rPr lang="sv-SE" sz="1200" b="1" dirty="0">
                <a:solidFill>
                  <a:srgbClr val="0000FF"/>
                </a:solidFill>
                <a:latin typeface="Consolas" pitchFamily="49" charset="0"/>
                <a:cs typeface="Consolas" pitchFamily="49" charset="0"/>
              </a:rPr>
              <a:t>if</a:t>
            </a:r>
            <a:r>
              <a:rPr lang="sv-SE" sz="1200" b="1" dirty="0">
                <a:solidFill>
                  <a:prstClr val="black"/>
                </a:solidFill>
                <a:latin typeface="Consolas" pitchFamily="49" charset="0"/>
                <a:cs typeface="Consolas" pitchFamily="49" charset="0"/>
              </a:rPr>
              <a:t> (blockSize &gt;=   8) sdata[tid] += sdata[tid +  4];</a:t>
            </a:r>
          </a:p>
          <a:p>
            <a:r>
              <a:rPr lang="sv-SE" sz="1200" b="1" dirty="0">
                <a:solidFill>
                  <a:prstClr val="black"/>
                </a:solidFill>
                <a:latin typeface="Consolas" pitchFamily="49" charset="0"/>
                <a:cs typeface="Consolas" pitchFamily="49" charset="0"/>
              </a:rPr>
              <a:t>    </a:t>
            </a:r>
            <a:r>
              <a:rPr lang="sv-SE" sz="1200" b="1" dirty="0">
                <a:solidFill>
                  <a:srgbClr val="0000FF"/>
                </a:solidFill>
                <a:latin typeface="Consolas" pitchFamily="49" charset="0"/>
                <a:cs typeface="Consolas" pitchFamily="49" charset="0"/>
              </a:rPr>
              <a:t>if</a:t>
            </a:r>
            <a:r>
              <a:rPr lang="sv-SE" sz="1200" b="1" dirty="0">
                <a:solidFill>
                  <a:prstClr val="black"/>
                </a:solidFill>
                <a:latin typeface="Consolas" pitchFamily="49" charset="0"/>
                <a:cs typeface="Consolas" pitchFamily="49" charset="0"/>
              </a:rPr>
              <a:t> (blockSize &gt;=   4) sdata[tid] += sdata[tid +  2];</a:t>
            </a:r>
          </a:p>
          <a:p>
            <a:r>
              <a:rPr lang="sv-SE" sz="1200" b="1" dirty="0">
                <a:solidFill>
                  <a:prstClr val="black"/>
                </a:solidFill>
                <a:latin typeface="Consolas" pitchFamily="49" charset="0"/>
                <a:cs typeface="Consolas" pitchFamily="49" charset="0"/>
              </a:rPr>
              <a:t>    </a:t>
            </a:r>
            <a:r>
              <a:rPr lang="sv-SE" sz="1200" b="1" dirty="0">
                <a:solidFill>
                  <a:srgbClr val="0000FF"/>
                </a:solidFill>
                <a:latin typeface="Consolas" pitchFamily="49" charset="0"/>
                <a:cs typeface="Consolas" pitchFamily="49" charset="0"/>
              </a:rPr>
              <a:t>if</a:t>
            </a:r>
            <a:r>
              <a:rPr lang="sv-SE" sz="1200" b="1" dirty="0">
                <a:solidFill>
                  <a:prstClr val="black"/>
                </a:solidFill>
                <a:latin typeface="Consolas" pitchFamily="49" charset="0"/>
                <a:cs typeface="Consolas" pitchFamily="49" charset="0"/>
              </a:rPr>
              <a:t> (blockSize &gt;=   2) sdata[tid] += sdata[tid +  1];</a:t>
            </a:r>
          </a:p>
          <a:p>
            <a:r>
              <a:rPr lang="en-US" sz="1200" b="1" dirty="0">
                <a:solidFill>
                  <a:prstClr val="black"/>
                </a:solidFill>
                <a:latin typeface="Consolas" pitchFamily="49" charset="0"/>
                <a:cs typeface="Consolas" pitchFamily="49" charset="0"/>
              </a:rPr>
              <a:t>}</a:t>
            </a:r>
          </a:p>
          <a:p>
            <a:endParaRPr lang="en-US" sz="1200" b="1" dirty="0">
              <a:solidFill>
                <a:prstClr val="black"/>
              </a:solidFill>
              <a:latin typeface="Consolas" pitchFamily="49" charset="0"/>
              <a:cs typeface="Consolas" pitchFamily="49" charset="0"/>
            </a:endParaRPr>
          </a:p>
          <a:p>
            <a:r>
              <a:rPr lang="en-US" sz="1200" b="1" dirty="0">
                <a:solidFill>
                  <a:srgbClr val="0000FF"/>
                </a:solidFill>
                <a:latin typeface="Consolas" pitchFamily="49" charset="0"/>
                <a:cs typeface="Consolas" pitchFamily="49" charset="0"/>
              </a:rPr>
              <a:t>template</a:t>
            </a:r>
            <a:r>
              <a:rPr lang="en-US" sz="1200" b="1" dirty="0">
                <a:solidFill>
                  <a:prstClr val="black"/>
                </a:solidFill>
                <a:latin typeface="Consolas" pitchFamily="49" charset="0"/>
                <a:cs typeface="Consolas" pitchFamily="49" charset="0"/>
              </a:rPr>
              <a:t> &lt;</a:t>
            </a:r>
            <a:r>
              <a:rPr lang="en-US" sz="1200" b="1" dirty="0">
                <a:solidFill>
                  <a:srgbClr val="0000FF"/>
                </a:solidFill>
                <a:latin typeface="Consolas" pitchFamily="49" charset="0"/>
                <a:cs typeface="Consolas" pitchFamily="49" charset="0"/>
              </a:rPr>
              <a:t>unsigned</a:t>
            </a:r>
            <a:r>
              <a:rPr lang="en-US" sz="1200" b="1" dirty="0">
                <a:solidFill>
                  <a:prstClr val="black"/>
                </a:solidFill>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blockSize</a:t>
            </a:r>
            <a:r>
              <a:rPr lang="en-US" sz="1200" b="1" dirty="0">
                <a:solidFill>
                  <a:prstClr val="black"/>
                </a:solidFill>
                <a:latin typeface="Consolas" pitchFamily="49" charset="0"/>
                <a:cs typeface="Consolas" pitchFamily="49" charset="0"/>
              </a:rPr>
              <a:t>&gt;</a:t>
            </a:r>
          </a:p>
          <a:p>
            <a:r>
              <a:rPr lang="en-US" sz="1200" b="1" dirty="0">
                <a:solidFill>
                  <a:srgbClr val="FF00FF"/>
                </a:solidFill>
                <a:latin typeface="Consolas" pitchFamily="49" charset="0"/>
                <a:cs typeface="Consolas" pitchFamily="49" charset="0"/>
              </a:rPr>
              <a:t>__global__</a:t>
            </a:r>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void</a:t>
            </a:r>
            <a:r>
              <a:rPr lang="en-US" sz="1200" b="1" dirty="0">
                <a:solidFill>
                  <a:prstClr val="black"/>
                </a:solidFill>
                <a:latin typeface="Consolas" pitchFamily="49" charset="0"/>
                <a:cs typeface="Consolas" pitchFamily="49" charset="0"/>
              </a:rPr>
              <a:t> reduce7(</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g_idata</a:t>
            </a:r>
            <a:r>
              <a:rPr lang="en-US" sz="1200" b="1" dirty="0">
                <a:solidFill>
                  <a:prstClr val="black"/>
                </a:solidFill>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g_odata</a:t>
            </a:r>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unsigned</a:t>
            </a:r>
            <a:r>
              <a:rPr lang="en-US" sz="1200" b="1" dirty="0">
                <a:solidFill>
                  <a:prstClr val="black"/>
                </a:solidFill>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n) {</a:t>
            </a:r>
          </a:p>
          <a:p>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extern</a:t>
            </a:r>
            <a:r>
              <a:rPr lang="en-US" sz="1200" b="1" dirty="0">
                <a:solidFill>
                  <a:prstClr val="black"/>
                </a:solidFill>
                <a:latin typeface="Consolas" pitchFamily="49" charset="0"/>
                <a:cs typeface="Consolas" pitchFamily="49" charset="0"/>
              </a:rPr>
              <a:t> </a:t>
            </a:r>
            <a:r>
              <a:rPr lang="en-US" sz="1200" b="1" dirty="0">
                <a:solidFill>
                  <a:srgbClr val="FF00FF"/>
                </a:solidFill>
                <a:latin typeface="Consolas" pitchFamily="49" charset="0"/>
                <a:cs typeface="Consolas" pitchFamily="49" charset="0"/>
              </a:rPr>
              <a:t>__shared__</a:t>
            </a:r>
            <a:r>
              <a:rPr lang="en-US" sz="1200" b="1" dirty="0">
                <a:solidFill>
                  <a:prstClr val="black"/>
                </a:solidFill>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a:t>
            </a:r>
          </a:p>
          <a:p>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unsigned</a:t>
            </a:r>
            <a:r>
              <a:rPr lang="en-US" sz="1200" b="1" dirty="0">
                <a:solidFill>
                  <a:prstClr val="black"/>
                </a:solidFill>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 </a:t>
            </a:r>
            <a:r>
              <a:rPr lang="en-US" sz="1200" b="1" dirty="0" err="1">
                <a:solidFill>
                  <a:srgbClr val="FF00FF"/>
                </a:solidFill>
                <a:latin typeface="Consolas" pitchFamily="49" charset="0"/>
                <a:cs typeface="Consolas" pitchFamily="49" charset="0"/>
              </a:rPr>
              <a:t>threadIdx</a:t>
            </a:r>
            <a:r>
              <a:rPr lang="en-US" sz="1200" b="1" dirty="0" err="1">
                <a:solidFill>
                  <a:prstClr val="black"/>
                </a:solidFill>
                <a:latin typeface="Consolas" pitchFamily="49" charset="0"/>
                <a:cs typeface="Consolas" pitchFamily="49" charset="0"/>
              </a:rPr>
              <a:t>.x</a:t>
            </a:r>
            <a:r>
              <a:rPr lang="en-US" sz="1200" b="1" dirty="0">
                <a:solidFill>
                  <a:prstClr val="black"/>
                </a:solidFill>
                <a:latin typeface="Consolas" pitchFamily="49" charset="0"/>
                <a:cs typeface="Consolas" pitchFamily="49" charset="0"/>
              </a:rPr>
              <a:t>;</a:t>
            </a:r>
          </a:p>
          <a:p>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unsigned</a:t>
            </a:r>
            <a:r>
              <a:rPr lang="en-US" sz="1200" b="1" dirty="0">
                <a:solidFill>
                  <a:prstClr val="black"/>
                </a:solidFill>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i = </a:t>
            </a:r>
            <a:r>
              <a:rPr lang="en-US" sz="1200" b="1" dirty="0" err="1">
                <a:solidFill>
                  <a:srgbClr val="FF00FF"/>
                </a:solidFill>
                <a:latin typeface="Consolas" pitchFamily="49" charset="0"/>
                <a:cs typeface="Consolas" pitchFamily="49" charset="0"/>
              </a:rPr>
              <a:t>blockIdx</a:t>
            </a:r>
            <a:r>
              <a:rPr lang="en-US" sz="1200" b="1" dirty="0" err="1">
                <a:solidFill>
                  <a:prstClr val="black"/>
                </a:solidFill>
                <a:latin typeface="Consolas" pitchFamily="49" charset="0"/>
                <a:cs typeface="Consolas" pitchFamily="49" charset="0"/>
              </a:rPr>
              <a:t>.x</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blockSize</a:t>
            </a:r>
            <a:r>
              <a:rPr lang="en-US" sz="1200" b="1" dirty="0">
                <a:solidFill>
                  <a:prstClr val="black"/>
                </a:solidFill>
                <a:latin typeface="Consolas" pitchFamily="49" charset="0"/>
                <a:cs typeface="Consolas" pitchFamily="49" charset="0"/>
              </a:rPr>
              <a:t>*2) + </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a:t>
            </a:r>
          </a:p>
          <a:p>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unsigned</a:t>
            </a:r>
            <a:r>
              <a:rPr lang="en-US" sz="1200" b="1" dirty="0">
                <a:solidFill>
                  <a:prstClr val="black"/>
                </a:solidFill>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gridSize</a:t>
            </a:r>
            <a:r>
              <a:rPr lang="en-US" sz="1200" b="1" dirty="0">
                <a:solidFill>
                  <a:prstClr val="black"/>
                </a:solidFill>
                <a:latin typeface="Consolas" pitchFamily="49" charset="0"/>
                <a:cs typeface="Consolas" pitchFamily="49" charset="0"/>
              </a:rPr>
              <a:t> = </a:t>
            </a:r>
            <a:r>
              <a:rPr lang="en-US" sz="1200" b="1" dirty="0" err="1">
                <a:solidFill>
                  <a:prstClr val="black"/>
                </a:solidFill>
                <a:latin typeface="Consolas" pitchFamily="49" charset="0"/>
                <a:cs typeface="Consolas" pitchFamily="49" charset="0"/>
              </a:rPr>
              <a:t>blockSize</a:t>
            </a:r>
            <a:r>
              <a:rPr lang="en-US" sz="1200" b="1" dirty="0">
                <a:solidFill>
                  <a:prstClr val="black"/>
                </a:solidFill>
                <a:latin typeface="Consolas" pitchFamily="49" charset="0"/>
                <a:cs typeface="Consolas" pitchFamily="49" charset="0"/>
              </a:rPr>
              <a:t>*2*</a:t>
            </a:r>
            <a:r>
              <a:rPr lang="en-US" sz="1200" b="1" dirty="0" err="1">
                <a:solidFill>
                  <a:srgbClr val="FF00FF"/>
                </a:solidFill>
                <a:latin typeface="Consolas" pitchFamily="49" charset="0"/>
                <a:cs typeface="Consolas" pitchFamily="49" charset="0"/>
              </a:rPr>
              <a:t>gridDim</a:t>
            </a:r>
            <a:r>
              <a:rPr lang="en-US" sz="1200" b="1" dirty="0" err="1">
                <a:solidFill>
                  <a:prstClr val="black"/>
                </a:solidFill>
                <a:latin typeface="Consolas" pitchFamily="49" charset="0"/>
                <a:cs typeface="Consolas" pitchFamily="49" charset="0"/>
              </a:rPr>
              <a:t>.x</a:t>
            </a:r>
            <a:r>
              <a:rPr lang="en-US" sz="1200" b="1" dirty="0">
                <a:solidFill>
                  <a:prstClr val="black"/>
                </a:solidFill>
                <a:latin typeface="Consolas" pitchFamily="49" charset="0"/>
                <a:cs typeface="Consolas" pitchFamily="49" charset="0"/>
              </a:rPr>
              <a:t>;</a:t>
            </a:r>
          </a:p>
          <a:p>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 0;</a:t>
            </a:r>
          </a:p>
          <a:p>
            <a:endParaRPr lang="en-US" sz="1200" b="1" dirty="0">
              <a:solidFill>
                <a:prstClr val="black"/>
              </a:solidFill>
              <a:latin typeface="Consolas" pitchFamily="49" charset="0"/>
              <a:cs typeface="Consolas" pitchFamily="49" charset="0"/>
            </a:endParaRPr>
          </a:p>
          <a:p>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while</a:t>
            </a:r>
            <a:r>
              <a:rPr lang="en-US" sz="1200" b="1" dirty="0">
                <a:solidFill>
                  <a:prstClr val="black"/>
                </a:solidFill>
                <a:latin typeface="Consolas" pitchFamily="49" charset="0"/>
                <a:cs typeface="Consolas" pitchFamily="49" charset="0"/>
              </a:rPr>
              <a:t> (i &lt; n) { </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 </a:t>
            </a:r>
            <a:r>
              <a:rPr lang="en-US" sz="1200" b="1" dirty="0" err="1">
                <a:solidFill>
                  <a:prstClr val="black"/>
                </a:solidFill>
                <a:latin typeface="Consolas" pitchFamily="49" charset="0"/>
                <a:cs typeface="Consolas" pitchFamily="49" charset="0"/>
              </a:rPr>
              <a:t>g_idata</a:t>
            </a:r>
            <a:r>
              <a:rPr lang="en-US" sz="1200" b="1" dirty="0">
                <a:solidFill>
                  <a:prstClr val="black"/>
                </a:solidFill>
                <a:latin typeface="Consolas" pitchFamily="49" charset="0"/>
                <a:cs typeface="Consolas" pitchFamily="49" charset="0"/>
              </a:rPr>
              <a:t>[i] + </a:t>
            </a:r>
            <a:r>
              <a:rPr lang="en-US" sz="1200" b="1" dirty="0" err="1">
                <a:solidFill>
                  <a:prstClr val="black"/>
                </a:solidFill>
                <a:latin typeface="Consolas" pitchFamily="49" charset="0"/>
                <a:cs typeface="Consolas" pitchFamily="49" charset="0"/>
              </a:rPr>
              <a:t>g_idata</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i+blockSize</a:t>
            </a:r>
            <a:r>
              <a:rPr lang="en-US" sz="1200" b="1" dirty="0">
                <a:solidFill>
                  <a:prstClr val="black"/>
                </a:solidFill>
                <a:latin typeface="Consolas" pitchFamily="49" charset="0"/>
                <a:cs typeface="Consolas" pitchFamily="49" charset="0"/>
              </a:rPr>
              <a:t>];  i += </a:t>
            </a:r>
            <a:r>
              <a:rPr lang="en-US" sz="1200" b="1" dirty="0" err="1">
                <a:solidFill>
                  <a:prstClr val="black"/>
                </a:solidFill>
                <a:latin typeface="Consolas" pitchFamily="49" charset="0"/>
                <a:cs typeface="Consolas" pitchFamily="49" charset="0"/>
              </a:rPr>
              <a:t>gridSize</a:t>
            </a:r>
            <a:r>
              <a:rPr lang="en-US" sz="1200" b="1" dirty="0">
                <a:solidFill>
                  <a:prstClr val="black"/>
                </a:solidFill>
                <a:latin typeface="Consolas" pitchFamily="49" charset="0"/>
                <a:cs typeface="Consolas" pitchFamily="49" charset="0"/>
              </a:rPr>
              <a:t>;  }</a:t>
            </a:r>
          </a:p>
          <a:p>
            <a:r>
              <a:rPr lang="en-US" sz="1200" b="1" dirty="0">
                <a:solidFill>
                  <a:prstClr val="black"/>
                </a:solidFill>
                <a:latin typeface="Consolas" pitchFamily="49" charset="0"/>
                <a:cs typeface="Consolas" pitchFamily="49" charset="0"/>
              </a:rPr>
              <a:t>    </a:t>
            </a:r>
            <a:r>
              <a:rPr lang="en-US" sz="1200" b="1" dirty="0">
                <a:solidFill>
                  <a:srgbClr val="FF00FF"/>
                </a:solidFill>
                <a:latin typeface="Consolas" pitchFamily="49" charset="0"/>
                <a:cs typeface="Consolas" pitchFamily="49" charset="0"/>
              </a:rPr>
              <a:t>__</a:t>
            </a:r>
            <a:r>
              <a:rPr lang="en-US" sz="1200" b="1" dirty="0" err="1">
                <a:solidFill>
                  <a:srgbClr val="FF00FF"/>
                </a:solidFill>
                <a:latin typeface="Consolas" pitchFamily="49" charset="0"/>
                <a:cs typeface="Consolas" pitchFamily="49" charset="0"/>
              </a:rPr>
              <a:t>syncthreads</a:t>
            </a:r>
            <a:r>
              <a:rPr lang="en-US" sz="1200" b="1" dirty="0">
                <a:solidFill>
                  <a:prstClr val="black"/>
                </a:solidFill>
                <a:latin typeface="Consolas" pitchFamily="49" charset="0"/>
                <a:cs typeface="Consolas" pitchFamily="49" charset="0"/>
              </a:rPr>
              <a:t>();</a:t>
            </a:r>
          </a:p>
          <a:p>
            <a:endParaRPr lang="en-US" sz="1200" b="1" dirty="0">
              <a:solidFill>
                <a:prstClr val="black"/>
              </a:solidFill>
              <a:latin typeface="Consolas" pitchFamily="49" charset="0"/>
              <a:cs typeface="Consolas" pitchFamily="49" charset="0"/>
            </a:endParaRPr>
          </a:p>
          <a:p>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if</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blockSize</a:t>
            </a:r>
            <a:r>
              <a:rPr lang="en-US" sz="1200" b="1" dirty="0">
                <a:solidFill>
                  <a:prstClr val="black"/>
                </a:solidFill>
                <a:latin typeface="Consolas" pitchFamily="49" charset="0"/>
                <a:cs typeface="Consolas" pitchFamily="49" charset="0"/>
              </a:rPr>
              <a:t> &gt;= 512) { </a:t>
            </a:r>
            <a:r>
              <a:rPr lang="en-US" sz="1200" b="1" dirty="0">
                <a:solidFill>
                  <a:srgbClr val="0000FF"/>
                </a:solidFill>
                <a:latin typeface="Consolas" pitchFamily="49" charset="0"/>
                <a:cs typeface="Consolas" pitchFamily="49" charset="0"/>
              </a:rPr>
              <a:t>if</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&lt; 256) { </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 </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+ 256]; } </a:t>
            </a:r>
            <a:r>
              <a:rPr lang="en-US" sz="1200" b="1" dirty="0">
                <a:solidFill>
                  <a:srgbClr val="FF00FF"/>
                </a:solidFill>
                <a:latin typeface="Consolas" pitchFamily="49" charset="0"/>
                <a:cs typeface="Consolas" pitchFamily="49" charset="0"/>
              </a:rPr>
              <a:t>__</a:t>
            </a:r>
            <a:r>
              <a:rPr lang="en-US" sz="1200" b="1" dirty="0" err="1">
                <a:solidFill>
                  <a:srgbClr val="FF00FF"/>
                </a:solidFill>
                <a:latin typeface="Consolas" pitchFamily="49" charset="0"/>
                <a:cs typeface="Consolas" pitchFamily="49" charset="0"/>
              </a:rPr>
              <a:t>syncthreads</a:t>
            </a:r>
            <a:r>
              <a:rPr lang="en-US" sz="1200" b="1" dirty="0">
                <a:solidFill>
                  <a:prstClr val="black"/>
                </a:solidFill>
                <a:latin typeface="Consolas" pitchFamily="49" charset="0"/>
                <a:cs typeface="Consolas" pitchFamily="49" charset="0"/>
              </a:rPr>
              <a:t>(); }</a:t>
            </a:r>
          </a:p>
          <a:p>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if</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blockSize</a:t>
            </a:r>
            <a:r>
              <a:rPr lang="en-US" sz="1200" b="1" dirty="0">
                <a:solidFill>
                  <a:prstClr val="black"/>
                </a:solidFill>
                <a:latin typeface="Consolas" pitchFamily="49" charset="0"/>
                <a:cs typeface="Consolas" pitchFamily="49" charset="0"/>
              </a:rPr>
              <a:t> &gt;= 256) { </a:t>
            </a:r>
            <a:r>
              <a:rPr lang="en-US" sz="1200" b="1" dirty="0">
                <a:solidFill>
                  <a:srgbClr val="0000FF"/>
                </a:solidFill>
                <a:latin typeface="Consolas" pitchFamily="49" charset="0"/>
                <a:cs typeface="Consolas" pitchFamily="49" charset="0"/>
              </a:rPr>
              <a:t>if</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&lt; 128) { </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 </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+ 128]; } </a:t>
            </a:r>
            <a:r>
              <a:rPr lang="en-US" sz="1200" b="1" dirty="0">
                <a:solidFill>
                  <a:srgbClr val="FF00FF"/>
                </a:solidFill>
                <a:latin typeface="Consolas" pitchFamily="49" charset="0"/>
                <a:cs typeface="Consolas" pitchFamily="49" charset="0"/>
              </a:rPr>
              <a:t>__</a:t>
            </a:r>
            <a:r>
              <a:rPr lang="en-US" sz="1200" b="1" dirty="0" err="1">
                <a:solidFill>
                  <a:srgbClr val="FF00FF"/>
                </a:solidFill>
                <a:latin typeface="Consolas" pitchFamily="49" charset="0"/>
                <a:cs typeface="Consolas" pitchFamily="49" charset="0"/>
              </a:rPr>
              <a:t>syncthreads</a:t>
            </a:r>
            <a:r>
              <a:rPr lang="en-US" sz="1200" b="1" dirty="0">
                <a:solidFill>
                  <a:prstClr val="black"/>
                </a:solidFill>
                <a:latin typeface="Consolas" pitchFamily="49" charset="0"/>
                <a:cs typeface="Consolas" pitchFamily="49" charset="0"/>
              </a:rPr>
              <a:t>(); }</a:t>
            </a:r>
          </a:p>
          <a:p>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if</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blockSize</a:t>
            </a:r>
            <a:r>
              <a:rPr lang="en-US" sz="1200" b="1" dirty="0">
                <a:solidFill>
                  <a:prstClr val="black"/>
                </a:solidFill>
                <a:latin typeface="Consolas" pitchFamily="49" charset="0"/>
                <a:cs typeface="Consolas" pitchFamily="49" charset="0"/>
              </a:rPr>
              <a:t> &gt;= 128) { </a:t>
            </a:r>
            <a:r>
              <a:rPr lang="en-US" sz="1200" b="1" dirty="0">
                <a:solidFill>
                  <a:srgbClr val="0000FF"/>
                </a:solidFill>
                <a:latin typeface="Consolas" pitchFamily="49" charset="0"/>
                <a:cs typeface="Consolas" pitchFamily="49" charset="0"/>
              </a:rPr>
              <a:t>if</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&lt;  64) { </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 </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  64]; } </a:t>
            </a:r>
            <a:r>
              <a:rPr lang="en-US" sz="1200" b="1" dirty="0">
                <a:solidFill>
                  <a:srgbClr val="FF00FF"/>
                </a:solidFill>
                <a:latin typeface="Consolas" pitchFamily="49" charset="0"/>
                <a:cs typeface="Consolas" pitchFamily="49" charset="0"/>
              </a:rPr>
              <a:t>__</a:t>
            </a:r>
            <a:r>
              <a:rPr lang="en-US" sz="1200" b="1" dirty="0" err="1">
                <a:solidFill>
                  <a:srgbClr val="FF00FF"/>
                </a:solidFill>
                <a:latin typeface="Consolas" pitchFamily="49" charset="0"/>
                <a:cs typeface="Consolas" pitchFamily="49" charset="0"/>
              </a:rPr>
              <a:t>syncthreads</a:t>
            </a:r>
            <a:r>
              <a:rPr lang="en-US" sz="1200" b="1" dirty="0">
                <a:solidFill>
                  <a:prstClr val="black"/>
                </a:solidFill>
                <a:latin typeface="Consolas" pitchFamily="49" charset="0"/>
                <a:cs typeface="Consolas" pitchFamily="49" charset="0"/>
              </a:rPr>
              <a:t>(); }</a:t>
            </a:r>
          </a:p>
          <a:p>
            <a:endParaRPr lang="en-US" sz="1200" b="1" dirty="0">
              <a:solidFill>
                <a:prstClr val="black"/>
              </a:solidFill>
              <a:latin typeface="Consolas" pitchFamily="49" charset="0"/>
              <a:cs typeface="Consolas" pitchFamily="49" charset="0"/>
            </a:endParaRPr>
          </a:p>
          <a:p>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if</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&lt; 32) </a:t>
            </a:r>
            <a:r>
              <a:rPr lang="en-US" sz="1200" b="1" dirty="0" err="1">
                <a:solidFill>
                  <a:prstClr val="black"/>
                </a:solidFill>
                <a:latin typeface="Consolas" pitchFamily="49" charset="0"/>
                <a:cs typeface="Consolas" pitchFamily="49" charset="0"/>
              </a:rPr>
              <a:t>warpReduce</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a:t>
            </a:r>
          </a:p>
          <a:p>
            <a:r>
              <a:rPr lang="sv-SE" sz="1200" b="1" dirty="0">
                <a:solidFill>
                  <a:prstClr val="black"/>
                </a:solidFill>
                <a:latin typeface="Consolas" pitchFamily="49" charset="0"/>
                <a:cs typeface="Consolas" pitchFamily="49" charset="0"/>
              </a:rPr>
              <a:t>    </a:t>
            </a:r>
            <a:r>
              <a:rPr lang="sv-SE" sz="1200" b="1" dirty="0">
                <a:solidFill>
                  <a:srgbClr val="0000FF"/>
                </a:solidFill>
                <a:latin typeface="Consolas" pitchFamily="49" charset="0"/>
                <a:cs typeface="Consolas" pitchFamily="49" charset="0"/>
              </a:rPr>
              <a:t>if</a:t>
            </a:r>
            <a:r>
              <a:rPr lang="sv-SE" sz="1200" b="1" dirty="0">
                <a:solidFill>
                  <a:prstClr val="black"/>
                </a:solidFill>
                <a:latin typeface="Consolas" pitchFamily="49" charset="0"/>
                <a:cs typeface="Consolas" pitchFamily="49" charset="0"/>
              </a:rPr>
              <a:t> (tid == 0) g_odata[</a:t>
            </a:r>
            <a:r>
              <a:rPr lang="sv-SE" sz="1200" b="1" dirty="0">
                <a:solidFill>
                  <a:srgbClr val="FF00FF"/>
                </a:solidFill>
                <a:latin typeface="Consolas" pitchFamily="49" charset="0"/>
                <a:cs typeface="Consolas" pitchFamily="49" charset="0"/>
              </a:rPr>
              <a:t>blockIdx</a:t>
            </a:r>
            <a:r>
              <a:rPr lang="sv-SE" sz="1200" b="1" dirty="0">
                <a:solidFill>
                  <a:prstClr val="black"/>
                </a:solidFill>
                <a:latin typeface="Consolas" pitchFamily="49" charset="0"/>
                <a:cs typeface="Consolas" pitchFamily="49" charset="0"/>
              </a:rPr>
              <a:t>.x] = sdata[0];</a:t>
            </a:r>
          </a:p>
          <a:p>
            <a:r>
              <a:rPr lang="en-US" sz="1200" b="1" dirty="0">
                <a:solidFill>
                  <a:prstClr val="black"/>
                </a:solidFill>
                <a:latin typeface="Consolas" pitchFamily="49" charset="0"/>
                <a:cs typeface="Consolas" pitchFamily="49" charset="0"/>
              </a:rPr>
              <a:t>}</a:t>
            </a:r>
            <a:endParaRPr lang="en-US" sz="1200" b="1" dirty="0">
              <a:latin typeface="Consolas" pitchFamily="49" charset="0"/>
              <a:cs typeface="Consolas" pitchFamily="49" charset="0"/>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8810972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3" name="Rectangle 5"/>
          <p:cNvSpPr>
            <a:spLocks noGrp="1" noChangeArrowheads="1"/>
          </p:cNvSpPr>
          <p:nvPr>
            <p:ph type="title"/>
          </p:nvPr>
        </p:nvSpPr>
        <p:spPr/>
        <p:txBody>
          <a:bodyPr/>
          <a:lstStyle/>
          <a:p>
            <a:pPr eaLnBrk="1" hangingPunct="1">
              <a:defRPr/>
            </a:pPr>
            <a:r>
              <a:rPr lang="en-US" dirty="0"/>
              <a:t>Performance Comparison</a:t>
            </a:r>
          </a:p>
        </p:txBody>
      </p:sp>
      <p:sp>
        <p:nvSpPr>
          <p:cNvPr id="6" name="Slide Number Placeholder 3"/>
          <p:cNvSpPr>
            <a:spLocks noGrp="1"/>
          </p:cNvSpPr>
          <p:nvPr>
            <p:ph type="sldNum" sz="quarter" idx="12"/>
          </p:nvPr>
        </p:nvSpPr>
        <p:spPr/>
        <p:txBody>
          <a:bodyPr/>
          <a:lstStyle/>
          <a:p>
            <a:fld id="{04A7C484-7E24-447E-8CB0-5149A4D34DEF}" type="slidenum">
              <a:rPr lang="en-US" altLang="en-US" smtClean="0"/>
              <a:pPr/>
              <a:t>76</a:t>
            </a:fld>
            <a:endParaRPr lang="en-US" altLang="en-US" dirty="0"/>
          </a:p>
        </p:txBody>
      </p:sp>
      <p:sp>
        <p:nvSpPr>
          <p:cNvPr id="40962"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EC73BB43-1E6C-48A5-9415-A934DCDD37D3}" type="slidenum">
              <a:rPr lang="en-US" smtClean="0">
                <a:solidFill>
                  <a:schemeClr val="tx2"/>
                </a:solidFill>
              </a:rPr>
              <a:pPr eaLnBrk="1" hangingPunct="1"/>
              <a:t>76</a:t>
            </a:fld>
            <a:endParaRPr lang="en-US">
              <a:solidFill>
                <a:schemeClr val="tx2"/>
              </a:solidFill>
            </a:endParaRPr>
          </a:p>
        </p:txBody>
      </p:sp>
      <p:graphicFrame>
        <p:nvGraphicFramePr>
          <p:cNvPr id="40964" name="Object 7"/>
          <p:cNvGraphicFramePr>
            <a:graphicFrameLocks noGrp="1" noChangeAspect="1"/>
          </p:cNvGraphicFramePr>
          <p:nvPr>
            <p:ph idx="4294967295"/>
          </p:nvPr>
        </p:nvGraphicFramePr>
        <p:xfrm>
          <a:off x="1484722" y="1019386"/>
          <a:ext cx="8959850" cy="5411788"/>
        </p:xfrm>
        <a:graphic>
          <a:graphicData uri="http://schemas.openxmlformats.org/presentationml/2006/ole">
            <mc:AlternateContent xmlns:mc="http://schemas.openxmlformats.org/markup-compatibility/2006">
              <mc:Choice xmlns:v="urn:schemas-microsoft-com:vml" Requires="v">
                <p:oleObj name="Chart" r:id="rId2" imgW="7705864" imgH="4457700" progId="Excel.Chart.8">
                  <p:embed/>
                </p:oleObj>
              </mc:Choice>
              <mc:Fallback>
                <p:oleObj name="Chart" r:id="rId2" imgW="7705864" imgH="4457700" progId="Excel.Chart.8">
                  <p:embed/>
                  <p:pic>
                    <p:nvPicPr>
                      <p:cNvPr id="40964"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4722" y="1019386"/>
                        <a:ext cx="8959850" cy="541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902771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eaLnBrk="1" hangingPunct="1">
              <a:defRPr/>
            </a:pPr>
            <a:r>
              <a:rPr lang="en-US" sz="3200" dirty="0"/>
              <a:t>Sources of Efficiency Improvement</a:t>
            </a:r>
          </a:p>
        </p:txBody>
      </p:sp>
      <p:sp>
        <p:nvSpPr>
          <p:cNvPr id="41988" name="Rectangle 3"/>
          <p:cNvSpPr>
            <a:spLocks noGrp="1" noChangeArrowheads="1"/>
          </p:cNvSpPr>
          <p:nvPr>
            <p:ph idx="1"/>
          </p:nvPr>
        </p:nvSpPr>
        <p:spPr/>
        <p:txBody>
          <a:bodyPr/>
          <a:lstStyle/>
          <a:p>
            <a:pPr eaLnBrk="1" hangingPunct="1"/>
            <a:endParaRPr lang="en-US" dirty="0"/>
          </a:p>
          <a:p>
            <a:pPr eaLnBrk="1" hangingPunct="1"/>
            <a:r>
              <a:rPr lang="en-US" dirty="0"/>
              <a:t>Algorithmic optimizations</a:t>
            </a:r>
          </a:p>
          <a:p>
            <a:pPr lvl="1" eaLnBrk="1" hangingPunct="1"/>
            <a:r>
              <a:rPr lang="en-US" dirty="0"/>
              <a:t>Changes to addressing, algorithm cascading</a:t>
            </a:r>
          </a:p>
          <a:p>
            <a:pPr lvl="1" eaLnBrk="1" hangingPunct="1"/>
            <a:r>
              <a:rPr lang="en-US" dirty="0"/>
              <a:t>11.84x speedup, combined</a:t>
            </a:r>
          </a:p>
          <a:p>
            <a:pPr lvl="1" eaLnBrk="1" hangingPunct="1"/>
            <a:endParaRPr lang="en-US" dirty="0"/>
          </a:p>
          <a:p>
            <a:pPr lvl="1" eaLnBrk="1" hangingPunct="1"/>
            <a:endParaRPr lang="en-US" dirty="0"/>
          </a:p>
          <a:p>
            <a:pPr eaLnBrk="1" hangingPunct="1"/>
            <a:r>
              <a:rPr lang="en-US" dirty="0"/>
              <a:t>Code optimizations</a:t>
            </a:r>
          </a:p>
          <a:p>
            <a:pPr lvl="1" eaLnBrk="1" hangingPunct="1"/>
            <a:r>
              <a:rPr lang="en-US" dirty="0"/>
              <a:t>Loop unrolling</a:t>
            </a:r>
          </a:p>
          <a:p>
            <a:pPr lvl="1" eaLnBrk="1" hangingPunct="1"/>
            <a:r>
              <a:rPr lang="en-US" dirty="0"/>
              <a:t>2.54x speedup, combined</a:t>
            </a:r>
          </a:p>
        </p:txBody>
      </p:sp>
      <p:sp>
        <p:nvSpPr>
          <p:cNvPr id="419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ACA14639-80D8-4EF1-B989-05E0BB18D185}" type="slidenum">
              <a:rPr lang="en-US" smtClean="0">
                <a:solidFill>
                  <a:schemeClr val="tx2"/>
                </a:solidFill>
              </a:rPr>
              <a:pPr algn="r" eaLnBrk="1" hangingPunct="1"/>
              <a:t>77</a:t>
            </a:fld>
            <a:endParaRPr lang="en-US" dirty="0">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10294797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pPr eaLnBrk="1" hangingPunct="1">
              <a:defRPr/>
            </a:pPr>
            <a:r>
              <a:rPr lang="en-US" sz="3200" dirty="0"/>
              <a:t>Lessons Learned, Array Reduction</a:t>
            </a:r>
          </a:p>
        </p:txBody>
      </p:sp>
      <p:sp>
        <p:nvSpPr>
          <p:cNvPr id="43012" name="Rectangle 3"/>
          <p:cNvSpPr>
            <a:spLocks noGrp="1" noChangeArrowheads="1"/>
          </p:cNvSpPr>
          <p:nvPr>
            <p:ph idx="1"/>
          </p:nvPr>
        </p:nvSpPr>
        <p:spPr/>
        <p:txBody>
          <a:bodyPr/>
          <a:lstStyle/>
          <a:p>
            <a:pPr eaLnBrk="1" hangingPunct="1"/>
            <a:r>
              <a:rPr lang="en-US" sz="1800" dirty="0"/>
              <a:t>Understand CUDA performance characteristics</a:t>
            </a:r>
          </a:p>
          <a:p>
            <a:pPr lvl="1" eaLnBrk="1" hangingPunct="1"/>
            <a:r>
              <a:rPr lang="en-US" sz="1600" dirty="0"/>
              <a:t>Memory coalescing</a:t>
            </a:r>
          </a:p>
          <a:p>
            <a:pPr lvl="1" eaLnBrk="1" hangingPunct="1"/>
            <a:r>
              <a:rPr lang="en-US" sz="1600" dirty="0"/>
              <a:t>Warp divergence</a:t>
            </a:r>
          </a:p>
          <a:p>
            <a:pPr lvl="1" eaLnBrk="1" hangingPunct="1"/>
            <a:r>
              <a:rPr lang="en-US" sz="1600" dirty="0"/>
              <a:t>Bank conflicts</a:t>
            </a:r>
          </a:p>
          <a:p>
            <a:pPr lvl="1" eaLnBrk="1" hangingPunct="1"/>
            <a:r>
              <a:rPr lang="en-US" sz="1600" dirty="0"/>
              <a:t>Latency hiding</a:t>
            </a:r>
          </a:p>
          <a:p>
            <a:pPr lvl="2"/>
            <a:endParaRPr lang="en-US" sz="1400" dirty="0"/>
          </a:p>
          <a:p>
            <a:pPr eaLnBrk="1" hangingPunct="1"/>
            <a:r>
              <a:rPr lang="en-US" sz="1800" dirty="0"/>
              <a:t>Use </a:t>
            </a:r>
            <a:r>
              <a:rPr lang="en-US" sz="1800" i="1" dirty="0"/>
              <a:t>peak performance metrics</a:t>
            </a:r>
            <a:r>
              <a:rPr lang="en-US" sz="1800" dirty="0"/>
              <a:t> to guide optimization </a:t>
            </a:r>
          </a:p>
          <a:p>
            <a:pPr lvl="2"/>
            <a:endParaRPr lang="en-US" sz="1200" dirty="0"/>
          </a:p>
          <a:p>
            <a:pPr eaLnBrk="1" hangingPunct="1"/>
            <a:r>
              <a:rPr lang="en-US" sz="1800" dirty="0"/>
              <a:t>Know how to identify type of bottleneck</a:t>
            </a:r>
          </a:p>
          <a:p>
            <a:pPr lvl="1" eaLnBrk="1" hangingPunct="1"/>
            <a:r>
              <a:rPr lang="en-US" sz="1600" dirty="0"/>
              <a:t>E.g. memory, core computation, or instruction overhead</a:t>
            </a:r>
          </a:p>
          <a:p>
            <a:pPr lvl="2"/>
            <a:endParaRPr lang="en-US" sz="1400" dirty="0"/>
          </a:p>
          <a:p>
            <a:pPr eaLnBrk="1" hangingPunct="1"/>
            <a:r>
              <a:rPr lang="en-US" sz="1800" dirty="0"/>
              <a:t>Optimize your algorithm, </a:t>
            </a:r>
            <a:r>
              <a:rPr lang="en-US" sz="1800" i="1" dirty="0"/>
              <a:t>then </a:t>
            </a:r>
            <a:r>
              <a:rPr lang="en-US" sz="1800" dirty="0"/>
              <a:t>unroll loops</a:t>
            </a:r>
          </a:p>
          <a:p>
            <a:pPr lvl="2"/>
            <a:endParaRPr lang="en-US" sz="1200" dirty="0"/>
          </a:p>
          <a:p>
            <a:pPr eaLnBrk="1" hangingPunct="1"/>
            <a:r>
              <a:rPr lang="en-US" sz="1800" dirty="0"/>
              <a:t>Use template parameters to generate optimal code</a:t>
            </a:r>
          </a:p>
          <a:p>
            <a:pPr lvl="2"/>
            <a:endParaRPr lang="en-US" sz="1100" dirty="0"/>
          </a:p>
          <a:p>
            <a:pPr eaLnBrk="1" hangingPunct="1"/>
            <a:r>
              <a:rPr lang="en-US" sz="1800" dirty="0"/>
              <a:t>Understand parallel algorithm complexity theory (was required in “Approach 7”)</a:t>
            </a:r>
          </a:p>
        </p:txBody>
      </p:sp>
      <p:sp>
        <p:nvSpPr>
          <p:cNvPr id="430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05F23B71-3878-4E4F-B45F-8C1754259B5E}" type="slidenum">
              <a:rPr lang="en-US" smtClean="0">
                <a:solidFill>
                  <a:schemeClr val="tx2"/>
                </a:solidFill>
              </a:rPr>
              <a:pPr algn="r" eaLnBrk="1" hangingPunct="1"/>
              <a:t>78</a:t>
            </a:fld>
            <a:endParaRPr lang="en-US" dirty="0">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16583445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766" y="3560233"/>
            <a:ext cx="7696200" cy="1295400"/>
          </a:xfrm>
        </p:spPr>
        <p:txBody>
          <a:bodyPr/>
          <a:lstStyle/>
          <a:p>
            <a:r>
              <a:rPr lang="en-US" dirty="0"/>
              <a:t>CUDA Case Study:</a:t>
            </a:r>
            <a:br>
              <a:rPr lang="en-US" dirty="0"/>
            </a:br>
            <a:r>
              <a:rPr lang="en-US" dirty="0"/>
              <a:t>Parallel Prefix Scan on the GPU</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F62ED0C-819C-49B6-ADD3-F7056AA64BD1}"/>
              </a:ext>
            </a:extLst>
          </p:cNvPr>
          <p:cNvSpPr txBox="1"/>
          <p:nvPr/>
        </p:nvSpPr>
        <p:spPr>
          <a:xfrm>
            <a:off x="1454875" y="5165788"/>
            <a:ext cx="8512085" cy="555280"/>
          </a:xfrm>
          <a:prstGeom prst="rect">
            <a:avLst/>
          </a:prstGeom>
          <a:noFill/>
        </p:spPr>
        <p:txBody>
          <a:bodyPr wrap="square">
            <a:spAutoFit/>
          </a:bodyPr>
          <a:lstStyle/>
          <a:p>
            <a:pPr marL="685800" marR="0" lvl="1" indent="-228600" algn="l" defTabSz="914400" rtl="0" eaLnBrk="1" fontAlgn="auto" latinLnBrk="0" hangingPunct="1">
              <a:lnSpc>
                <a:spcPct val="8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Serial implementation – assigned as HW early in the semester</a:t>
            </a:r>
          </a:p>
          <a:p>
            <a:pPr marL="685800" marR="0" lvl="1" indent="-228600" algn="l" defTabSz="914400" rtl="0" eaLnBrk="1" fontAlgn="auto" latinLnBrk="0" hangingPunct="1">
              <a:lnSpc>
                <a:spcPct val="8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Parallel implementation: topic of next assignment; probably the hardest this semester</a:t>
            </a:r>
          </a:p>
        </p:txBody>
      </p:sp>
    </p:spTree>
    <p:extLst>
      <p:ext uri="{BB962C8B-B14F-4D97-AF65-F5344CB8AC3E}">
        <p14:creationId xmlns:p14="http://schemas.microsoft.com/office/powerpoint/2010/main" val="2059472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Serial Algorithm</a:t>
            </a:r>
          </a:p>
        </p:txBody>
      </p:sp>
      <p:sp>
        <p:nvSpPr>
          <p:cNvPr id="2" name="Slide Number Placeholder 1"/>
          <p:cNvSpPr>
            <a:spLocks noGrp="1"/>
          </p:cNvSpPr>
          <p:nvPr>
            <p:ph type="sldNum" sz="quarter" idx="12"/>
          </p:nvPr>
        </p:nvSpPr>
        <p:spPr>
          <a:prstGeom prst="rect">
            <a:avLst/>
          </a:prstGeom>
        </p:spPr>
        <p:txBody>
          <a:bodyPr/>
          <a:lstStyle/>
          <a:p>
            <a:pPr>
              <a:defRPr/>
            </a:pPr>
            <a:fld id="{C24E75E2-440D-49DC-914A-CC8FEFD7D297}" type="slidenum">
              <a:rPr lang="en-US"/>
              <a:pPr>
                <a:defRPr/>
              </a:pPr>
              <a:t>8</a:t>
            </a:fld>
            <a:endParaRPr lang="en-US" dirty="0"/>
          </a:p>
        </p:txBody>
      </p:sp>
      <p:sp>
        <p:nvSpPr>
          <p:cNvPr id="77" name="Cube 76"/>
          <p:cNvSpPr/>
          <p:nvPr/>
        </p:nvSpPr>
        <p:spPr>
          <a:xfrm>
            <a:off x="2395541" y="3152777"/>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endParaRPr lang="en-GB" kern="0">
              <a:solidFill>
                <a:srgbClr val="FFFFFF"/>
              </a:solidFill>
              <a:latin typeface="Trebuchet MS"/>
            </a:endParaRPr>
          </a:p>
        </p:txBody>
      </p:sp>
      <p:sp>
        <p:nvSpPr>
          <p:cNvPr id="78" name="Cube 77"/>
          <p:cNvSpPr/>
          <p:nvPr/>
        </p:nvSpPr>
        <p:spPr>
          <a:xfrm>
            <a:off x="2668428" y="3152777"/>
            <a:ext cx="272892" cy="241459"/>
          </a:xfrm>
          <a:prstGeom prst="cube">
            <a:avLst/>
          </a:prstGeom>
          <a:solidFill>
            <a:srgbClr val="0070C0"/>
          </a:solidFill>
          <a:ln w="9525" cap="flat" cmpd="sng" algn="ctr">
            <a:solidFill>
              <a:srgbClr val="0070C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Trebuchet MS"/>
            </a:endParaRPr>
          </a:p>
        </p:txBody>
      </p:sp>
      <p:sp>
        <p:nvSpPr>
          <p:cNvPr id="79" name="Cube 78"/>
          <p:cNvSpPr/>
          <p:nvPr/>
        </p:nvSpPr>
        <p:spPr>
          <a:xfrm>
            <a:off x="2941323" y="3152777"/>
            <a:ext cx="272891" cy="241459"/>
          </a:xfrm>
          <a:prstGeom prst="cube">
            <a:avLst/>
          </a:prstGeom>
          <a:solidFill>
            <a:srgbClr val="0070C0"/>
          </a:solidFill>
          <a:ln w="9525" cap="flat" cmpd="sng" algn="ctr">
            <a:solidFill>
              <a:srgbClr val="0070C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Trebuchet MS"/>
            </a:endParaRPr>
          </a:p>
        </p:txBody>
      </p:sp>
      <p:sp>
        <p:nvSpPr>
          <p:cNvPr id="80" name="Cube 79"/>
          <p:cNvSpPr/>
          <p:nvPr/>
        </p:nvSpPr>
        <p:spPr>
          <a:xfrm>
            <a:off x="3215643" y="3152777"/>
            <a:ext cx="272891" cy="241459"/>
          </a:xfrm>
          <a:prstGeom prst="cube">
            <a:avLst/>
          </a:prstGeom>
          <a:solidFill>
            <a:srgbClr val="0070C0"/>
          </a:solidFill>
          <a:ln w="9525" cap="flat" cmpd="sng" algn="ctr">
            <a:solidFill>
              <a:srgbClr val="0070C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Trebuchet MS"/>
            </a:endParaRPr>
          </a:p>
        </p:txBody>
      </p:sp>
      <p:sp>
        <p:nvSpPr>
          <p:cNvPr id="81" name="Cube 80"/>
          <p:cNvSpPr/>
          <p:nvPr/>
        </p:nvSpPr>
        <p:spPr>
          <a:xfrm>
            <a:off x="3488531" y="3152777"/>
            <a:ext cx="272892" cy="241459"/>
          </a:xfrm>
          <a:prstGeom prst="cube">
            <a:avLst/>
          </a:prstGeom>
          <a:solidFill>
            <a:srgbClr val="0070C0"/>
          </a:solidFill>
          <a:ln w="9525" cap="flat" cmpd="sng" algn="ctr">
            <a:solidFill>
              <a:srgbClr val="0070C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Trebuchet MS"/>
            </a:endParaRPr>
          </a:p>
        </p:txBody>
      </p:sp>
      <p:sp>
        <p:nvSpPr>
          <p:cNvPr id="82" name="Cube 81"/>
          <p:cNvSpPr/>
          <p:nvPr/>
        </p:nvSpPr>
        <p:spPr>
          <a:xfrm>
            <a:off x="3761423" y="3152777"/>
            <a:ext cx="274320" cy="241459"/>
          </a:xfrm>
          <a:prstGeom prst="cube">
            <a:avLst/>
          </a:prstGeom>
          <a:solidFill>
            <a:srgbClr val="0070C0"/>
          </a:solidFill>
          <a:ln w="9525" cap="flat" cmpd="sng" algn="ctr">
            <a:solidFill>
              <a:srgbClr val="0070C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Trebuchet MS"/>
            </a:endParaRPr>
          </a:p>
        </p:txBody>
      </p:sp>
      <p:sp>
        <p:nvSpPr>
          <p:cNvPr id="83" name="Cube 82"/>
          <p:cNvSpPr/>
          <p:nvPr/>
        </p:nvSpPr>
        <p:spPr>
          <a:xfrm>
            <a:off x="4035746" y="3152777"/>
            <a:ext cx="272891" cy="241459"/>
          </a:xfrm>
          <a:prstGeom prst="cube">
            <a:avLst/>
          </a:prstGeom>
          <a:solidFill>
            <a:srgbClr val="0070C0"/>
          </a:solidFill>
          <a:ln w="9525" cap="flat" cmpd="sng" algn="ctr">
            <a:solidFill>
              <a:srgbClr val="0070C0"/>
            </a:solidFill>
            <a:prstDash val="solid"/>
          </a:ln>
          <a:effectLst>
            <a:outerShdw blurRad="40000" dist="23000" dir="5400000" rotWithShape="0">
              <a:srgbClr val="000000">
                <a:alpha val="35000"/>
              </a:srgbClr>
            </a:outerShdw>
          </a:effectLst>
        </p:spPr>
        <p:txBody>
          <a:bodyPr anchor="ctr"/>
          <a:lstStyle/>
          <a:p>
            <a:pPr algn="ctr">
              <a:defRPr/>
            </a:pPr>
            <a:endParaRPr lang="en-GB" kern="0">
              <a:solidFill>
                <a:srgbClr val="FFFFFF"/>
              </a:solidFill>
              <a:latin typeface="Trebuchet MS"/>
            </a:endParaRPr>
          </a:p>
        </p:txBody>
      </p:sp>
      <p:sp>
        <p:nvSpPr>
          <p:cNvPr id="84" name="Cube 83"/>
          <p:cNvSpPr/>
          <p:nvPr/>
        </p:nvSpPr>
        <p:spPr>
          <a:xfrm>
            <a:off x="4307208" y="3152777"/>
            <a:ext cx="272891" cy="241459"/>
          </a:xfrm>
          <a:prstGeom prst="cube">
            <a:avLst/>
          </a:prstGeom>
          <a:solidFill>
            <a:srgbClr val="0070C0"/>
          </a:solidFill>
          <a:ln>
            <a:solidFill>
              <a:srgbClr val="0070C0"/>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85" name="Cube 84"/>
          <p:cNvSpPr/>
          <p:nvPr/>
        </p:nvSpPr>
        <p:spPr>
          <a:xfrm>
            <a:off x="4581527" y="3152777"/>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86" name="Cube 85"/>
          <p:cNvSpPr/>
          <p:nvPr/>
        </p:nvSpPr>
        <p:spPr>
          <a:xfrm>
            <a:off x="4854416" y="3152777"/>
            <a:ext cx="272892"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87" name="Cube 86"/>
          <p:cNvSpPr/>
          <p:nvPr/>
        </p:nvSpPr>
        <p:spPr>
          <a:xfrm>
            <a:off x="5127311" y="3152777"/>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88" name="Cube 87"/>
          <p:cNvSpPr/>
          <p:nvPr/>
        </p:nvSpPr>
        <p:spPr>
          <a:xfrm>
            <a:off x="5401630" y="3152777"/>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89" name="Cube 88"/>
          <p:cNvSpPr/>
          <p:nvPr/>
        </p:nvSpPr>
        <p:spPr>
          <a:xfrm>
            <a:off x="5674518" y="3152777"/>
            <a:ext cx="272892"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90" name="Cube 89"/>
          <p:cNvSpPr/>
          <p:nvPr/>
        </p:nvSpPr>
        <p:spPr>
          <a:xfrm>
            <a:off x="5947410" y="3152777"/>
            <a:ext cx="274320"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91" name="Cube 90"/>
          <p:cNvSpPr/>
          <p:nvPr/>
        </p:nvSpPr>
        <p:spPr>
          <a:xfrm>
            <a:off x="6203156" y="3145633"/>
            <a:ext cx="272892"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92" name="Cube 91"/>
          <p:cNvSpPr/>
          <p:nvPr/>
        </p:nvSpPr>
        <p:spPr>
          <a:xfrm>
            <a:off x="6476048" y="3145633"/>
            <a:ext cx="274320"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93" name="Cube 92"/>
          <p:cNvSpPr/>
          <p:nvPr/>
        </p:nvSpPr>
        <p:spPr>
          <a:xfrm>
            <a:off x="6750371" y="3145633"/>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94" name="Cube 93"/>
          <p:cNvSpPr/>
          <p:nvPr/>
        </p:nvSpPr>
        <p:spPr>
          <a:xfrm>
            <a:off x="7023258" y="3145633"/>
            <a:ext cx="272892"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95" name="Cube 94"/>
          <p:cNvSpPr/>
          <p:nvPr/>
        </p:nvSpPr>
        <p:spPr>
          <a:xfrm>
            <a:off x="7296150" y="3145633"/>
            <a:ext cx="274320"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96" name="Cube 95"/>
          <p:cNvSpPr/>
          <p:nvPr/>
        </p:nvSpPr>
        <p:spPr>
          <a:xfrm>
            <a:off x="7570473" y="3145633"/>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97" name="Cube 96"/>
          <p:cNvSpPr/>
          <p:nvPr/>
        </p:nvSpPr>
        <p:spPr>
          <a:xfrm>
            <a:off x="7843361" y="3145633"/>
            <a:ext cx="272892"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98" name="Cube 97"/>
          <p:cNvSpPr/>
          <p:nvPr/>
        </p:nvSpPr>
        <p:spPr>
          <a:xfrm>
            <a:off x="8130540" y="3145633"/>
            <a:ext cx="274320"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99" name="Cube 98"/>
          <p:cNvSpPr/>
          <p:nvPr/>
        </p:nvSpPr>
        <p:spPr>
          <a:xfrm>
            <a:off x="8404863" y="3145633"/>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00" name="Cube 99"/>
          <p:cNvSpPr/>
          <p:nvPr/>
        </p:nvSpPr>
        <p:spPr>
          <a:xfrm>
            <a:off x="8677751" y="3145633"/>
            <a:ext cx="272892"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01" name="Cube 100"/>
          <p:cNvSpPr/>
          <p:nvPr/>
        </p:nvSpPr>
        <p:spPr>
          <a:xfrm>
            <a:off x="8950643" y="3145633"/>
            <a:ext cx="274320"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02" name="Cube 101"/>
          <p:cNvSpPr/>
          <p:nvPr/>
        </p:nvSpPr>
        <p:spPr>
          <a:xfrm>
            <a:off x="9224966" y="3145633"/>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03" name="Cube 102"/>
          <p:cNvSpPr/>
          <p:nvPr/>
        </p:nvSpPr>
        <p:spPr>
          <a:xfrm>
            <a:off x="9497853" y="3145633"/>
            <a:ext cx="272892"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04" name="Cube 103"/>
          <p:cNvSpPr/>
          <p:nvPr/>
        </p:nvSpPr>
        <p:spPr>
          <a:xfrm>
            <a:off x="9772173" y="3145633"/>
            <a:ext cx="272892"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05" name="TextBox 31"/>
          <p:cNvSpPr txBox="1">
            <a:spLocks noChangeArrowheads="1"/>
          </p:cNvSpPr>
          <p:nvPr/>
        </p:nvSpPr>
        <p:spPr bwMode="auto">
          <a:xfrm>
            <a:off x="1951199" y="3042763"/>
            <a:ext cx="545783" cy="584775"/>
          </a:xfrm>
          <a:prstGeom prst="rect">
            <a:avLst/>
          </a:prstGeom>
          <a:noFill/>
          <a:ln w="9525">
            <a:noFill/>
            <a:miter lim="800000"/>
            <a:headEnd/>
            <a:tailEnd/>
          </a:ln>
        </p:spPr>
        <p:txBody>
          <a:bodyPr>
            <a:spAutoFit/>
          </a:bodyPr>
          <a:lstStyle/>
          <a:p>
            <a:r>
              <a:rPr lang="en-US" sz="3200" b="1">
                <a:latin typeface="Times New Roman" pitchFamily="18" charset="0"/>
                <a:cs typeface="Times New Roman" pitchFamily="18" charset="0"/>
              </a:rPr>
              <a:t>…</a:t>
            </a:r>
          </a:p>
        </p:txBody>
      </p:sp>
      <p:sp>
        <p:nvSpPr>
          <p:cNvPr id="106" name="TextBox 32"/>
          <p:cNvSpPr txBox="1">
            <a:spLocks noChangeArrowheads="1"/>
          </p:cNvSpPr>
          <p:nvPr/>
        </p:nvSpPr>
        <p:spPr bwMode="auto">
          <a:xfrm>
            <a:off x="10030781" y="3051335"/>
            <a:ext cx="545783" cy="584775"/>
          </a:xfrm>
          <a:prstGeom prst="rect">
            <a:avLst/>
          </a:prstGeom>
          <a:noFill/>
          <a:ln w="9525">
            <a:noFill/>
            <a:miter lim="800000"/>
            <a:headEnd/>
            <a:tailEnd/>
          </a:ln>
        </p:spPr>
        <p:txBody>
          <a:bodyPr>
            <a:spAutoFit/>
          </a:bodyPr>
          <a:lstStyle/>
          <a:p>
            <a:r>
              <a:rPr lang="en-US" sz="3200" b="1">
                <a:latin typeface="Times New Roman" pitchFamily="18" charset="0"/>
                <a:cs typeface="Times New Roman" pitchFamily="18" charset="0"/>
              </a:rPr>
              <a:t>…</a:t>
            </a:r>
          </a:p>
        </p:txBody>
      </p:sp>
      <p:sp>
        <p:nvSpPr>
          <p:cNvPr id="107" name="Cube 106"/>
          <p:cNvSpPr/>
          <p:nvPr/>
        </p:nvSpPr>
        <p:spPr>
          <a:xfrm>
            <a:off x="2336958" y="4358642"/>
            <a:ext cx="272892" cy="240031"/>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08" name="Cube 107"/>
          <p:cNvSpPr/>
          <p:nvPr/>
        </p:nvSpPr>
        <p:spPr>
          <a:xfrm>
            <a:off x="2609853" y="4358642"/>
            <a:ext cx="272891" cy="240031"/>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09" name="Cube 108"/>
          <p:cNvSpPr/>
          <p:nvPr/>
        </p:nvSpPr>
        <p:spPr>
          <a:xfrm>
            <a:off x="2882741" y="4358642"/>
            <a:ext cx="274320" cy="240031"/>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10" name="Cube 109"/>
          <p:cNvSpPr/>
          <p:nvPr/>
        </p:nvSpPr>
        <p:spPr>
          <a:xfrm>
            <a:off x="3157061" y="4358642"/>
            <a:ext cx="272892" cy="240031"/>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endParaRPr lang="en-GB" kern="0">
              <a:solidFill>
                <a:srgbClr val="FFFFFF"/>
              </a:solidFill>
              <a:latin typeface="Trebuchet MS"/>
            </a:endParaRPr>
          </a:p>
        </p:txBody>
      </p:sp>
      <p:sp>
        <p:nvSpPr>
          <p:cNvPr id="111" name="Cube 110"/>
          <p:cNvSpPr/>
          <p:nvPr/>
        </p:nvSpPr>
        <p:spPr>
          <a:xfrm>
            <a:off x="3429956" y="4358642"/>
            <a:ext cx="272891" cy="240031"/>
          </a:xfrm>
          <a:prstGeom prst="cube">
            <a:avLst/>
          </a:prstGeom>
          <a:solidFill>
            <a:srgbClr val="0070C0"/>
          </a:solidFill>
          <a:ln>
            <a:solidFill>
              <a:srgbClr val="0070C0"/>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12" name="Cube 111"/>
          <p:cNvSpPr/>
          <p:nvPr/>
        </p:nvSpPr>
        <p:spPr>
          <a:xfrm>
            <a:off x="3704276" y="4358642"/>
            <a:ext cx="272891" cy="240031"/>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13" name="Cube 112"/>
          <p:cNvSpPr/>
          <p:nvPr/>
        </p:nvSpPr>
        <p:spPr>
          <a:xfrm>
            <a:off x="3977163" y="4358642"/>
            <a:ext cx="272892" cy="240031"/>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14" name="Cube 113"/>
          <p:cNvSpPr/>
          <p:nvPr/>
        </p:nvSpPr>
        <p:spPr>
          <a:xfrm>
            <a:off x="4248626" y="4358642"/>
            <a:ext cx="274320" cy="240031"/>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15" name="Cube 114"/>
          <p:cNvSpPr/>
          <p:nvPr/>
        </p:nvSpPr>
        <p:spPr>
          <a:xfrm>
            <a:off x="4522946" y="4358642"/>
            <a:ext cx="272892" cy="240031"/>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16" name="Cube 115"/>
          <p:cNvSpPr/>
          <p:nvPr/>
        </p:nvSpPr>
        <p:spPr>
          <a:xfrm>
            <a:off x="4795841" y="4358642"/>
            <a:ext cx="272891" cy="240031"/>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17" name="Cube 116"/>
          <p:cNvSpPr/>
          <p:nvPr/>
        </p:nvSpPr>
        <p:spPr>
          <a:xfrm>
            <a:off x="5068728" y="4358642"/>
            <a:ext cx="274320" cy="240031"/>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18" name="Cube 117"/>
          <p:cNvSpPr/>
          <p:nvPr/>
        </p:nvSpPr>
        <p:spPr>
          <a:xfrm>
            <a:off x="5343048" y="4358642"/>
            <a:ext cx="272892" cy="240031"/>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19" name="Cube 118"/>
          <p:cNvSpPr/>
          <p:nvPr/>
        </p:nvSpPr>
        <p:spPr>
          <a:xfrm>
            <a:off x="5615943" y="4358642"/>
            <a:ext cx="272891" cy="240031"/>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20" name="Cube 119"/>
          <p:cNvSpPr/>
          <p:nvPr/>
        </p:nvSpPr>
        <p:spPr>
          <a:xfrm>
            <a:off x="5890263" y="4358642"/>
            <a:ext cx="272891" cy="240031"/>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21" name="Cube 120"/>
          <p:cNvSpPr/>
          <p:nvPr/>
        </p:nvSpPr>
        <p:spPr>
          <a:xfrm>
            <a:off x="6144581" y="4351498"/>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22" name="Cube 121"/>
          <p:cNvSpPr/>
          <p:nvPr/>
        </p:nvSpPr>
        <p:spPr>
          <a:xfrm>
            <a:off x="6418901" y="4351498"/>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23" name="Cube 122"/>
          <p:cNvSpPr/>
          <p:nvPr/>
        </p:nvSpPr>
        <p:spPr>
          <a:xfrm>
            <a:off x="6691788" y="4351498"/>
            <a:ext cx="272892"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24" name="Cube 123"/>
          <p:cNvSpPr/>
          <p:nvPr/>
        </p:nvSpPr>
        <p:spPr>
          <a:xfrm>
            <a:off x="6964683" y="4351498"/>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25" name="Cube 124"/>
          <p:cNvSpPr/>
          <p:nvPr/>
        </p:nvSpPr>
        <p:spPr>
          <a:xfrm>
            <a:off x="7239003" y="4351498"/>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26" name="Cube 125"/>
          <p:cNvSpPr/>
          <p:nvPr/>
        </p:nvSpPr>
        <p:spPr>
          <a:xfrm>
            <a:off x="7511891" y="4351498"/>
            <a:ext cx="272892"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27" name="Cube 126"/>
          <p:cNvSpPr/>
          <p:nvPr/>
        </p:nvSpPr>
        <p:spPr>
          <a:xfrm>
            <a:off x="7784783" y="4351498"/>
            <a:ext cx="274320"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28" name="Cube 127"/>
          <p:cNvSpPr/>
          <p:nvPr/>
        </p:nvSpPr>
        <p:spPr>
          <a:xfrm>
            <a:off x="8073393" y="4351498"/>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29" name="Cube 128"/>
          <p:cNvSpPr/>
          <p:nvPr/>
        </p:nvSpPr>
        <p:spPr>
          <a:xfrm>
            <a:off x="8346281" y="4351498"/>
            <a:ext cx="272892"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30" name="Cube 129"/>
          <p:cNvSpPr/>
          <p:nvPr/>
        </p:nvSpPr>
        <p:spPr>
          <a:xfrm>
            <a:off x="8619176" y="4351498"/>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31" name="Cube 130"/>
          <p:cNvSpPr/>
          <p:nvPr/>
        </p:nvSpPr>
        <p:spPr>
          <a:xfrm>
            <a:off x="8893496" y="4351498"/>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32" name="Cube 131"/>
          <p:cNvSpPr/>
          <p:nvPr/>
        </p:nvSpPr>
        <p:spPr>
          <a:xfrm>
            <a:off x="9166383" y="4351498"/>
            <a:ext cx="272892"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33" name="Cube 132"/>
          <p:cNvSpPr/>
          <p:nvPr/>
        </p:nvSpPr>
        <p:spPr>
          <a:xfrm>
            <a:off x="9439275" y="4351498"/>
            <a:ext cx="274320"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34" name="Cube 133"/>
          <p:cNvSpPr/>
          <p:nvPr/>
        </p:nvSpPr>
        <p:spPr>
          <a:xfrm>
            <a:off x="9713598" y="4351498"/>
            <a:ext cx="272891" cy="241459"/>
          </a:xfrm>
          <a:prstGeom prst="cube">
            <a:avLst/>
          </a:prstGeom>
          <a:gradFill rotWithShape="1">
            <a:gsLst>
              <a:gs pos="0">
                <a:srgbClr val="33CCCC">
                  <a:tint val="100000"/>
                  <a:shade val="100000"/>
                  <a:satMod val="130000"/>
                </a:srgbClr>
              </a:gs>
              <a:gs pos="100000">
                <a:srgbClr val="33CCCC">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en-GB" kern="0">
              <a:solidFill>
                <a:srgbClr val="FFFFFF"/>
              </a:solidFill>
              <a:latin typeface="Trebuchet MS"/>
            </a:endParaRPr>
          </a:p>
        </p:txBody>
      </p:sp>
      <p:sp>
        <p:nvSpPr>
          <p:cNvPr id="135" name="TextBox 356"/>
          <p:cNvSpPr txBox="1">
            <a:spLocks noChangeArrowheads="1"/>
          </p:cNvSpPr>
          <p:nvPr/>
        </p:nvSpPr>
        <p:spPr bwMode="auto">
          <a:xfrm>
            <a:off x="1892621" y="4248628"/>
            <a:ext cx="545783" cy="584775"/>
          </a:xfrm>
          <a:prstGeom prst="rect">
            <a:avLst/>
          </a:prstGeom>
          <a:noFill/>
          <a:ln w="9525">
            <a:noFill/>
            <a:miter lim="800000"/>
            <a:headEnd/>
            <a:tailEnd/>
          </a:ln>
        </p:spPr>
        <p:txBody>
          <a:bodyPr>
            <a:spAutoFit/>
          </a:bodyPr>
          <a:lstStyle/>
          <a:p>
            <a:r>
              <a:rPr lang="en-US" sz="3200" b="1">
                <a:latin typeface="Times New Roman" pitchFamily="18" charset="0"/>
                <a:cs typeface="Times New Roman" pitchFamily="18" charset="0"/>
              </a:rPr>
              <a:t>…</a:t>
            </a:r>
          </a:p>
        </p:txBody>
      </p:sp>
      <p:sp>
        <p:nvSpPr>
          <p:cNvPr id="136" name="TextBox 357"/>
          <p:cNvSpPr txBox="1">
            <a:spLocks noChangeArrowheads="1"/>
          </p:cNvSpPr>
          <p:nvPr/>
        </p:nvSpPr>
        <p:spPr bwMode="auto">
          <a:xfrm>
            <a:off x="9972201" y="4257200"/>
            <a:ext cx="545783" cy="584775"/>
          </a:xfrm>
          <a:prstGeom prst="rect">
            <a:avLst/>
          </a:prstGeom>
          <a:noFill/>
          <a:ln w="9525">
            <a:noFill/>
            <a:miter lim="800000"/>
            <a:headEnd/>
            <a:tailEnd/>
          </a:ln>
        </p:spPr>
        <p:txBody>
          <a:bodyPr>
            <a:spAutoFit/>
          </a:bodyPr>
          <a:lstStyle/>
          <a:p>
            <a:r>
              <a:rPr lang="en-US" sz="3200" b="1">
                <a:latin typeface="Times New Roman" pitchFamily="18" charset="0"/>
                <a:cs typeface="Times New Roman" pitchFamily="18" charset="0"/>
              </a:rPr>
              <a:t>…</a:t>
            </a:r>
          </a:p>
        </p:txBody>
      </p:sp>
      <p:sp>
        <p:nvSpPr>
          <p:cNvPr id="137" name="TextBox 33"/>
          <p:cNvSpPr txBox="1">
            <a:spLocks noChangeArrowheads="1"/>
          </p:cNvSpPr>
          <p:nvPr/>
        </p:nvSpPr>
        <p:spPr bwMode="auto">
          <a:xfrm>
            <a:off x="1592580" y="3214213"/>
            <a:ext cx="528638" cy="369332"/>
          </a:xfrm>
          <a:prstGeom prst="rect">
            <a:avLst/>
          </a:prstGeom>
          <a:noFill/>
          <a:ln w="9525">
            <a:noFill/>
            <a:miter lim="800000"/>
            <a:headEnd/>
            <a:tailEnd/>
          </a:ln>
        </p:spPr>
        <p:txBody>
          <a:bodyPr>
            <a:spAutoFit/>
          </a:bodyPr>
          <a:lstStyle/>
          <a:p>
            <a:pPr>
              <a:defRPr/>
            </a:pPr>
            <a:r>
              <a:rPr lang="en-US" b="1" kern="0">
                <a:solidFill>
                  <a:sysClr val="windowText" lastClr="000000"/>
                </a:solidFill>
              </a:rPr>
              <a:t>in</a:t>
            </a:r>
          </a:p>
        </p:txBody>
      </p:sp>
      <p:sp>
        <p:nvSpPr>
          <p:cNvPr id="138" name="TextBox 359"/>
          <p:cNvSpPr txBox="1">
            <a:spLocks noChangeArrowheads="1"/>
          </p:cNvSpPr>
          <p:nvPr/>
        </p:nvSpPr>
        <p:spPr bwMode="auto">
          <a:xfrm>
            <a:off x="1524002" y="4380072"/>
            <a:ext cx="527209" cy="369332"/>
          </a:xfrm>
          <a:prstGeom prst="rect">
            <a:avLst/>
          </a:prstGeom>
          <a:noFill/>
          <a:ln w="9525">
            <a:noFill/>
            <a:miter lim="800000"/>
            <a:headEnd/>
            <a:tailEnd/>
          </a:ln>
        </p:spPr>
        <p:txBody>
          <a:bodyPr>
            <a:spAutoFit/>
          </a:bodyPr>
          <a:lstStyle/>
          <a:p>
            <a:pPr>
              <a:defRPr/>
            </a:pPr>
            <a:r>
              <a:rPr lang="en-US" b="1" kern="0" dirty="0">
                <a:solidFill>
                  <a:sysClr val="windowText" lastClr="000000"/>
                </a:solidFill>
              </a:rPr>
              <a:t>out</a:t>
            </a:r>
          </a:p>
        </p:txBody>
      </p:sp>
      <p:sp>
        <p:nvSpPr>
          <p:cNvPr id="139" name="Freeform 138"/>
          <p:cNvSpPr/>
          <p:nvPr/>
        </p:nvSpPr>
        <p:spPr>
          <a:xfrm>
            <a:off x="3495675" y="4702970"/>
            <a:ext cx="92868" cy="318611"/>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19050" cap="flat" cmpd="sng" algn="ctr">
            <a:solidFill>
              <a:srgbClr val="33CCCC"/>
            </a:solidFill>
            <a:prstDash val="solid"/>
            <a:tailEnd type="triangle" w="sm" len="sm"/>
          </a:ln>
          <a:effectLst/>
        </p:spPr>
        <p:txBody>
          <a:bodyPr anchor="ctr"/>
          <a:lstStyle/>
          <a:p>
            <a:pPr algn="ctr">
              <a:defRPr/>
            </a:pPr>
            <a:endParaRPr lang="en-GB" kern="0">
              <a:solidFill>
                <a:srgbClr val="0070C0"/>
              </a:solidFill>
              <a:latin typeface="Trebuchet MS"/>
            </a:endParaRPr>
          </a:p>
        </p:txBody>
      </p:sp>
      <p:sp>
        <p:nvSpPr>
          <p:cNvPr id="140" name="Freeform 139"/>
          <p:cNvSpPr/>
          <p:nvPr/>
        </p:nvSpPr>
        <p:spPr>
          <a:xfrm>
            <a:off x="7560468" y="2019778"/>
            <a:ext cx="91440" cy="318611"/>
          </a:xfrm>
          <a:custGeom>
            <a:avLst/>
            <a:gdLst>
              <a:gd name="connsiteX0" fmla="*/ 2 w 733595"/>
              <a:gd name="connsiteY0" fmla="*/ 0 h 4064000"/>
              <a:gd name="connsiteX1" fmla="*/ 719668 w 733595"/>
              <a:gd name="connsiteY1" fmla="*/ 736600 h 4064000"/>
              <a:gd name="connsiteX2" fmla="*/ 2 w 733595"/>
              <a:gd name="connsiteY2" fmla="*/ 1456266 h 4064000"/>
              <a:gd name="connsiteX3" fmla="*/ 728135 w 733595"/>
              <a:gd name="connsiteY3" fmla="*/ 2175933 h 4064000"/>
              <a:gd name="connsiteX4" fmla="*/ 16935 w 733595"/>
              <a:gd name="connsiteY4" fmla="*/ 2895600 h 4064000"/>
              <a:gd name="connsiteX5" fmla="*/ 728135 w 733595"/>
              <a:gd name="connsiteY5" fmla="*/ 3615266 h 4064000"/>
              <a:gd name="connsiteX6" fmla="*/ 287868 w 733595"/>
              <a:gd name="connsiteY6" fmla="*/ 4064000 h 4064000"/>
              <a:gd name="connsiteX0" fmla="*/ 278841 w 733595"/>
              <a:gd name="connsiteY0" fmla="*/ 0 h 3840926"/>
              <a:gd name="connsiteX1" fmla="*/ 719668 w 733595"/>
              <a:gd name="connsiteY1" fmla="*/ 513526 h 3840926"/>
              <a:gd name="connsiteX2" fmla="*/ 2 w 733595"/>
              <a:gd name="connsiteY2" fmla="*/ 1233192 h 3840926"/>
              <a:gd name="connsiteX3" fmla="*/ 728135 w 733595"/>
              <a:gd name="connsiteY3" fmla="*/ 1952859 h 3840926"/>
              <a:gd name="connsiteX4" fmla="*/ 16935 w 733595"/>
              <a:gd name="connsiteY4" fmla="*/ 2672526 h 3840926"/>
              <a:gd name="connsiteX5" fmla="*/ 728135 w 733595"/>
              <a:gd name="connsiteY5" fmla="*/ 3392192 h 3840926"/>
              <a:gd name="connsiteX6" fmla="*/ 287868 w 733595"/>
              <a:gd name="connsiteY6" fmla="*/ 3840926 h 38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595" h="3840926">
                <a:moveTo>
                  <a:pt x="278841" y="0"/>
                </a:moveTo>
                <a:cubicBezTo>
                  <a:pt x="638674" y="246944"/>
                  <a:pt x="766141" y="307994"/>
                  <a:pt x="719668" y="513526"/>
                </a:cubicBezTo>
                <a:cubicBezTo>
                  <a:pt x="673195" y="719058"/>
                  <a:pt x="-1409" y="993303"/>
                  <a:pt x="2" y="1233192"/>
                </a:cubicBezTo>
                <a:cubicBezTo>
                  <a:pt x="1413" y="1473081"/>
                  <a:pt x="725313" y="1712970"/>
                  <a:pt x="728135" y="1952859"/>
                </a:cubicBezTo>
                <a:cubicBezTo>
                  <a:pt x="730957" y="2192748"/>
                  <a:pt x="16935" y="2432637"/>
                  <a:pt x="16935" y="2672526"/>
                </a:cubicBezTo>
                <a:cubicBezTo>
                  <a:pt x="16935" y="2912415"/>
                  <a:pt x="682980" y="3197459"/>
                  <a:pt x="728135" y="3392192"/>
                </a:cubicBezTo>
                <a:cubicBezTo>
                  <a:pt x="773291" y="3586925"/>
                  <a:pt x="530579" y="3713925"/>
                  <a:pt x="287868" y="3840926"/>
                </a:cubicBezTo>
              </a:path>
            </a:pathLst>
          </a:custGeom>
          <a:noFill/>
          <a:ln w="19050" cap="flat" cmpd="sng" algn="ctr">
            <a:solidFill>
              <a:srgbClr val="33CCCC"/>
            </a:solidFill>
            <a:prstDash val="solid"/>
            <a:tailEnd type="triangle" w="sm" len="sm"/>
          </a:ln>
          <a:effectLst/>
        </p:spPr>
        <p:txBody>
          <a:bodyPr anchor="ctr"/>
          <a:lstStyle/>
          <a:p>
            <a:pPr algn="ctr">
              <a:defRPr/>
            </a:pPr>
            <a:endParaRPr lang="en-GB" kern="0">
              <a:solidFill>
                <a:srgbClr val="FFFFFF"/>
              </a:solidFill>
              <a:latin typeface="Trebuchet MS"/>
            </a:endParaRPr>
          </a:p>
        </p:txBody>
      </p:sp>
      <p:sp>
        <p:nvSpPr>
          <p:cNvPr id="141" name="TextBox 69"/>
          <p:cNvSpPr txBox="1">
            <a:spLocks noChangeArrowheads="1"/>
          </p:cNvSpPr>
          <p:nvPr/>
        </p:nvSpPr>
        <p:spPr bwMode="auto">
          <a:xfrm>
            <a:off x="7763351" y="2019777"/>
            <a:ext cx="1870948" cy="400110"/>
          </a:xfrm>
          <a:prstGeom prst="rect">
            <a:avLst/>
          </a:prstGeom>
          <a:noFill/>
          <a:ln w="9525">
            <a:noFill/>
            <a:miter lim="800000"/>
            <a:headEnd/>
            <a:tailEnd/>
          </a:ln>
        </p:spPr>
        <p:txBody>
          <a:bodyPr wrap="square">
            <a:spAutoFit/>
          </a:bodyPr>
          <a:lstStyle/>
          <a:p>
            <a:pPr>
              <a:defRPr/>
            </a:pPr>
            <a:r>
              <a:rPr lang="en-US" sz="2000" b="1" kern="0" dirty="0">
                <a:solidFill>
                  <a:sysClr val="windowText" lastClr="000000"/>
                </a:solidFill>
              </a:rPr>
              <a:t>= CPU Thread</a:t>
            </a:r>
          </a:p>
        </p:txBody>
      </p:sp>
      <p:sp>
        <p:nvSpPr>
          <p:cNvPr id="142" name="Left Brace 141"/>
          <p:cNvSpPr/>
          <p:nvPr/>
        </p:nvSpPr>
        <p:spPr>
          <a:xfrm rot="5400000">
            <a:off x="3528538" y="2021206"/>
            <a:ext cx="271463" cy="1840230"/>
          </a:xfrm>
          <a:prstGeom prst="leftBrace">
            <a:avLst>
              <a:gd name="adj1" fmla="val 39687"/>
              <a:gd name="adj2" fmla="val 50000"/>
            </a:avLst>
          </a:prstGeom>
          <a:noFill/>
          <a:ln w="28575" cap="flat" cmpd="sng" algn="ctr">
            <a:solidFill>
              <a:srgbClr val="C00000"/>
            </a:solidFill>
            <a:prstDash val="solid"/>
          </a:ln>
          <a:effectLst/>
        </p:spPr>
        <p:txBody>
          <a:bodyPr anchor="ctr"/>
          <a:lstStyle/>
          <a:p>
            <a:pPr algn="ctr">
              <a:defRPr/>
            </a:pPr>
            <a:endParaRPr lang="en-GB" kern="0" dirty="0">
              <a:solidFill>
                <a:srgbClr val="FFFFFF"/>
              </a:solidFill>
              <a:latin typeface="Trebuchet MS"/>
            </a:endParaRPr>
          </a:p>
        </p:txBody>
      </p:sp>
      <p:sp>
        <p:nvSpPr>
          <p:cNvPr id="143" name="TextBox 2"/>
          <p:cNvSpPr txBox="1">
            <a:spLocks noChangeArrowheads="1"/>
          </p:cNvSpPr>
          <p:nvPr/>
        </p:nvSpPr>
        <p:spPr bwMode="auto">
          <a:xfrm>
            <a:off x="3046813" y="2425541"/>
            <a:ext cx="1263486" cy="369332"/>
          </a:xfrm>
          <a:prstGeom prst="rect">
            <a:avLst/>
          </a:prstGeom>
          <a:noFill/>
          <a:ln w="9525">
            <a:noFill/>
            <a:miter lim="800000"/>
            <a:headEnd/>
            <a:tailEnd/>
          </a:ln>
        </p:spPr>
        <p:txBody>
          <a:bodyPr wrap="none">
            <a:spAutoFit/>
          </a:bodyPr>
          <a:lstStyle/>
          <a:p>
            <a:pPr algn="ctr">
              <a:defRPr/>
            </a:pPr>
            <a:r>
              <a:rPr lang="en-US" kern="0">
                <a:solidFill>
                  <a:sysClr val="windowText" lastClr="000000"/>
                </a:solidFill>
              </a:rPr>
              <a:t>(radius = 3)</a:t>
            </a:r>
          </a:p>
        </p:txBody>
      </p:sp>
      <p:sp>
        <p:nvSpPr>
          <p:cNvPr id="144" name="Down Arrow 143"/>
          <p:cNvSpPr/>
          <p:nvPr/>
        </p:nvSpPr>
        <p:spPr>
          <a:xfrm>
            <a:off x="3511391" y="3940018"/>
            <a:ext cx="144304" cy="258603"/>
          </a:xfrm>
          <a:prstGeom prst="downArrow">
            <a:avLst/>
          </a:prstGeom>
          <a:solidFill>
            <a:srgbClr val="0070C0"/>
          </a:solidFill>
          <a:ln w="25400" cap="flat" cmpd="sng" algn="ctr">
            <a:solidFill>
              <a:srgbClr val="0070C0"/>
            </a:solidFill>
            <a:prstDash val="solid"/>
          </a:ln>
          <a:effectLst/>
        </p:spPr>
        <p:txBody>
          <a:bodyPr anchor="ctr"/>
          <a:lstStyle/>
          <a:p>
            <a:pPr algn="ctr">
              <a:defRPr/>
            </a:pPr>
            <a:endParaRPr lang="en-US" kern="0">
              <a:solidFill>
                <a:srgbClr val="FFFFFF"/>
              </a:solidFill>
              <a:latin typeface="Trebuchet MS"/>
            </a:endParaRPr>
          </a:p>
        </p:txBody>
      </p:sp>
      <p:sp>
        <p:nvSpPr>
          <p:cNvPr id="145" name="TextBox 8319"/>
          <p:cNvSpPr txBox="1">
            <a:spLocks noChangeArrowheads="1"/>
          </p:cNvSpPr>
          <p:nvPr/>
        </p:nvSpPr>
        <p:spPr bwMode="auto">
          <a:xfrm>
            <a:off x="3465672" y="3495676"/>
            <a:ext cx="288862" cy="400110"/>
          </a:xfrm>
          <a:prstGeom prst="rect">
            <a:avLst/>
          </a:prstGeom>
          <a:noFill/>
          <a:ln w="9525">
            <a:noFill/>
            <a:miter lim="800000"/>
            <a:headEnd/>
            <a:tailEnd/>
          </a:ln>
        </p:spPr>
        <p:txBody>
          <a:bodyPr wrap="none">
            <a:spAutoFit/>
          </a:bodyPr>
          <a:lstStyle/>
          <a:p>
            <a:r>
              <a:rPr lang="en-US" sz="2000" b="1">
                <a:solidFill>
                  <a:srgbClr val="0070C0"/>
                </a:solidFill>
                <a:latin typeface="Lucida Calligraphy" pitchFamily="66" charset="0"/>
              </a:rPr>
              <a:t>f</a:t>
            </a:r>
          </a:p>
        </p:txBody>
      </p:sp>
      <p:sp>
        <p:nvSpPr>
          <p:cNvPr id="146" name="TextBox 70"/>
          <p:cNvSpPr txBox="1">
            <a:spLocks noChangeArrowheads="1"/>
          </p:cNvSpPr>
          <p:nvPr/>
        </p:nvSpPr>
        <p:spPr bwMode="auto">
          <a:xfrm>
            <a:off x="3617120" y="5307329"/>
            <a:ext cx="3811905" cy="369332"/>
          </a:xfrm>
          <a:prstGeom prst="rect">
            <a:avLst/>
          </a:prstGeom>
          <a:noFill/>
          <a:ln w="9525">
            <a:noFill/>
            <a:miter lim="800000"/>
            <a:headEnd/>
            <a:tailEnd/>
          </a:ln>
        </p:spPr>
        <p:txBody>
          <a:bodyPr>
            <a:spAutoFit/>
          </a:bodyPr>
          <a:lstStyle/>
          <a:p>
            <a:pPr>
              <a:defRPr/>
            </a:pPr>
            <a:r>
              <a:rPr lang="en-US" b="1" kern="0">
                <a:solidFill>
                  <a:sysClr val="windowText" lastClr="000000"/>
                </a:solidFill>
              </a:rPr>
              <a:t>Repeat for each element</a:t>
            </a:r>
          </a:p>
        </p:txBody>
      </p:sp>
      <p:sp>
        <p:nvSpPr>
          <p:cNvPr id="147" name="TextBox 71"/>
          <p:cNvSpPr txBox="1">
            <a:spLocks noChangeArrowheads="1"/>
          </p:cNvSpPr>
          <p:nvPr/>
        </p:nvSpPr>
        <p:spPr bwMode="auto">
          <a:xfrm>
            <a:off x="3757139" y="4637248"/>
            <a:ext cx="545783" cy="584775"/>
          </a:xfrm>
          <a:prstGeom prst="rect">
            <a:avLst/>
          </a:prstGeom>
          <a:noFill/>
          <a:ln w="9525">
            <a:noFill/>
            <a:miter lim="800000"/>
            <a:headEnd/>
            <a:tailEnd/>
          </a:ln>
        </p:spPr>
        <p:txBody>
          <a:bodyPr>
            <a:spAutoFit/>
          </a:bodyPr>
          <a:lstStyle/>
          <a:p>
            <a:r>
              <a:rPr lang="en-US" sz="3200" b="1">
                <a:latin typeface="Times New Roman" pitchFamily="18" charset="0"/>
                <a:cs typeface="Times New Roman" pitchFamily="18" charset="0"/>
              </a:rPr>
              <a:t>…</a:t>
            </a:r>
          </a:p>
        </p:txBody>
      </p:sp>
      <p:sp>
        <p:nvSpPr>
          <p:cNvPr id="76" name="Rectangle 75"/>
          <p:cNvSpPr/>
          <p:nvPr/>
        </p:nvSpPr>
        <p:spPr>
          <a:xfrm>
            <a:off x="1600201" y="6531605"/>
            <a:ext cx="1128835" cy="230832"/>
          </a:xfrm>
          <a:prstGeom prst="rect">
            <a:avLst/>
          </a:prstGeom>
        </p:spPr>
        <p:txBody>
          <a:bodyPr wrap="none">
            <a:spAutoFit/>
          </a:bodyPr>
          <a:lstStyle/>
          <a:p>
            <a:r>
              <a:rPr lang="en-US" sz="900" dirty="0">
                <a:latin typeface="+mj-lt"/>
              </a:rPr>
              <a:t>NVIDIA [S. Satoor]</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0935480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normAutofit/>
          </a:bodyPr>
          <a:lstStyle/>
          <a:p>
            <a:r>
              <a:rPr lang="en-US" dirty="0"/>
              <a:t>Software Design Exercise: Parallel Prefix Scan</a:t>
            </a:r>
          </a:p>
        </p:txBody>
      </p:sp>
      <p:sp>
        <p:nvSpPr>
          <p:cNvPr id="584707" name="Rectangle 3"/>
          <p:cNvSpPr>
            <a:spLocks noGrp="1" noChangeArrowheads="1"/>
          </p:cNvSpPr>
          <p:nvPr>
            <p:ph idx="1"/>
          </p:nvPr>
        </p:nvSpPr>
        <p:spPr/>
        <p:txBody>
          <a:bodyPr>
            <a:normAutofit/>
          </a:bodyPr>
          <a:lstStyle/>
          <a:p>
            <a:pPr lvl="1">
              <a:lnSpc>
                <a:spcPct val="80000"/>
              </a:lnSpc>
            </a:pPr>
            <a:endParaRPr lang="en-US" sz="1600" dirty="0"/>
          </a:p>
          <a:p>
            <a:pPr lvl="1">
              <a:lnSpc>
                <a:spcPct val="80000"/>
              </a:lnSpc>
            </a:pPr>
            <a:endParaRPr lang="en-US" sz="1600" dirty="0"/>
          </a:p>
          <a:p>
            <a:pPr lvl="1">
              <a:lnSpc>
                <a:spcPct val="80000"/>
              </a:lnSpc>
            </a:pPr>
            <a:endParaRPr lang="en-US" sz="1600" dirty="0"/>
          </a:p>
          <a:p>
            <a:pPr>
              <a:lnSpc>
                <a:spcPct val="80000"/>
              </a:lnSpc>
            </a:pPr>
            <a:r>
              <a:rPr lang="en-US" sz="1800" dirty="0"/>
              <a:t>Goal 1: Getting additional exposure to CUDA programming and thinking that goes behind it</a:t>
            </a:r>
          </a:p>
          <a:p>
            <a:pPr lvl="1">
              <a:lnSpc>
                <a:spcPct val="80000"/>
              </a:lnSpc>
            </a:pPr>
            <a:endParaRPr lang="en-US" sz="1600" dirty="0"/>
          </a:p>
          <a:p>
            <a:pPr lvl="1">
              <a:lnSpc>
                <a:spcPct val="80000"/>
              </a:lnSpc>
            </a:pPr>
            <a:endParaRPr lang="en-US" sz="1600" dirty="0"/>
          </a:p>
          <a:p>
            <a:pPr lvl="1">
              <a:lnSpc>
                <a:spcPct val="80000"/>
              </a:lnSpc>
            </a:pPr>
            <a:endParaRPr lang="en-US" sz="1600" dirty="0"/>
          </a:p>
          <a:p>
            <a:pPr>
              <a:lnSpc>
                <a:spcPct val="80000"/>
              </a:lnSpc>
            </a:pPr>
            <a:r>
              <a:rPr lang="en-US" sz="1800" dirty="0"/>
              <a:t>Goal 2: Understand that</a:t>
            </a:r>
          </a:p>
          <a:p>
            <a:pPr lvl="1">
              <a:lnSpc>
                <a:spcPct val="80000"/>
              </a:lnSpc>
            </a:pPr>
            <a:r>
              <a:rPr lang="en-US" sz="1600" dirty="0"/>
              <a:t>Different algorithmic designs lead to different performance levels</a:t>
            </a:r>
          </a:p>
          <a:p>
            <a:pPr lvl="1">
              <a:lnSpc>
                <a:spcPct val="80000"/>
              </a:lnSpc>
            </a:pPr>
            <a:r>
              <a:rPr lang="en-US" sz="1600" dirty="0"/>
              <a:t>Hardware constraints come into play in different ways in different algorithms</a:t>
            </a:r>
          </a:p>
          <a:p>
            <a:pPr lvl="1">
              <a:lnSpc>
                <a:spcPct val="80000"/>
              </a:lnSpc>
            </a:pPr>
            <a:endParaRPr lang="en-US" sz="1600" dirty="0"/>
          </a:p>
          <a:p>
            <a:pPr lvl="1">
              <a:lnSpc>
                <a:spcPct val="80000"/>
              </a:lnSpc>
            </a:pPr>
            <a:endParaRPr lang="en-US" sz="1600" dirty="0"/>
          </a:p>
          <a:p>
            <a:pPr lvl="1">
              <a:lnSpc>
                <a:spcPct val="80000"/>
              </a:lnSpc>
            </a:pPr>
            <a:endParaRPr lang="en-US" sz="1600" dirty="0"/>
          </a:p>
          <a:p>
            <a:pPr>
              <a:lnSpc>
                <a:spcPct val="80000"/>
              </a:lnSpc>
            </a:pPr>
            <a:r>
              <a:rPr lang="en-US" sz="1800" dirty="0"/>
              <a:t>Goal 3: Identify design patterns that can result in superior parallel performance</a:t>
            </a:r>
          </a:p>
          <a:p>
            <a:pPr lvl="1">
              <a:lnSpc>
                <a:spcPct val="80000"/>
              </a:lnSpc>
            </a:pPr>
            <a:r>
              <a:rPr lang="en-US" sz="1600" dirty="0"/>
              <a:t>Understand that there are patterns and it’s worth being aware of them</a:t>
            </a:r>
          </a:p>
          <a:p>
            <a:pPr lvl="2">
              <a:lnSpc>
                <a:spcPct val="80000"/>
              </a:lnSpc>
            </a:pPr>
            <a:r>
              <a:rPr lang="en-US" sz="1400" dirty="0"/>
              <a:t>To a large extend, patterns are shaped up by the underlying hardware</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407749"/>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t>Parallel Prefix Sum (Scan)</a:t>
            </a:r>
          </a:p>
        </p:txBody>
      </p:sp>
      <p:sp>
        <p:nvSpPr>
          <p:cNvPr id="605187" name="Rectangle 3"/>
          <p:cNvSpPr>
            <a:spLocks noGrp="1" noChangeArrowheads="1"/>
          </p:cNvSpPr>
          <p:nvPr>
            <p:ph idx="1"/>
          </p:nvPr>
        </p:nvSpPr>
        <p:spPr/>
        <p:txBody>
          <a:bodyPr/>
          <a:lstStyle/>
          <a:p>
            <a:pPr marL="457200" indent="-457200"/>
            <a:r>
              <a:rPr lang="en-US" sz="2000" dirty="0"/>
              <a:t>Definition:</a:t>
            </a:r>
          </a:p>
          <a:p>
            <a:pPr marL="457200" indent="-457200">
              <a:buNone/>
            </a:pPr>
            <a:r>
              <a:rPr lang="en-US" sz="2000" dirty="0"/>
              <a:t>	The all-prefix-sums operation takes a binary associative operator </a:t>
            </a:r>
            <a:r>
              <a:rPr lang="en-US" sz="2000" dirty="0">
                <a:sym typeface="Symbol" pitchFamily="18" charset="2"/>
              </a:rPr>
              <a:t> with identity </a:t>
            </a:r>
            <a:r>
              <a:rPr lang="en-US" sz="2000" b="1" i="1" dirty="0">
                <a:sym typeface="Symbol" pitchFamily="18" charset="2"/>
              </a:rPr>
              <a:t>I</a:t>
            </a:r>
            <a:r>
              <a:rPr lang="en-US" sz="2000" dirty="0">
                <a:sym typeface="Symbol" pitchFamily="18" charset="2"/>
              </a:rPr>
              <a:t>, and an array of n elements</a:t>
            </a:r>
          </a:p>
          <a:p>
            <a:pPr marL="457200" indent="-457200" algn="ctr">
              <a:buNone/>
            </a:pPr>
            <a:r>
              <a:rPr lang="en-US" sz="1700" dirty="0">
                <a:solidFill>
                  <a:schemeClr val="tx2"/>
                </a:solidFill>
                <a:sym typeface="Symbol" pitchFamily="18" charset="2"/>
              </a:rPr>
              <a:t>[</a:t>
            </a:r>
            <a:r>
              <a:rPr lang="en-US" sz="1700" i="1" dirty="0">
                <a:solidFill>
                  <a:schemeClr val="tx2"/>
                </a:solidFill>
                <a:sym typeface="Symbol" pitchFamily="18" charset="2"/>
              </a:rPr>
              <a:t>a</a:t>
            </a:r>
            <a:r>
              <a:rPr lang="en-US" sz="1700" baseline="-25000" dirty="0">
                <a:solidFill>
                  <a:schemeClr val="tx2"/>
                </a:solidFill>
                <a:sym typeface="Symbol" pitchFamily="18" charset="2"/>
              </a:rPr>
              <a:t>0</a:t>
            </a:r>
            <a:r>
              <a:rPr lang="en-US" sz="1700" dirty="0">
                <a:solidFill>
                  <a:schemeClr val="tx2"/>
                </a:solidFill>
                <a:sym typeface="Symbol" pitchFamily="18" charset="2"/>
              </a:rPr>
              <a:t>, </a:t>
            </a:r>
            <a:r>
              <a:rPr lang="en-US" sz="1700" i="1" dirty="0">
                <a:solidFill>
                  <a:schemeClr val="tx2"/>
                </a:solidFill>
                <a:sym typeface="Symbol" pitchFamily="18" charset="2"/>
              </a:rPr>
              <a:t>a</a:t>
            </a:r>
            <a:r>
              <a:rPr lang="en-US" sz="1700" baseline="-25000" dirty="0">
                <a:solidFill>
                  <a:schemeClr val="tx2"/>
                </a:solidFill>
                <a:sym typeface="Symbol" pitchFamily="18" charset="2"/>
              </a:rPr>
              <a:t>1</a:t>
            </a:r>
            <a:r>
              <a:rPr lang="en-US" sz="1700" dirty="0">
                <a:solidFill>
                  <a:schemeClr val="tx2"/>
                </a:solidFill>
                <a:sym typeface="Symbol" pitchFamily="18" charset="2"/>
              </a:rPr>
              <a:t>, …, </a:t>
            </a:r>
            <a:r>
              <a:rPr lang="en-US" sz="1700" i="1" dirty="0">
                <a:solidFill>
                  <a:schemeClr val="tx2"/>
                </a:solidFill>
                <a:sym typeface="Symbol" pitchFamily="18" charset="2"/>
              </a:rPr>
              <a:t>a</a:t>
            </a:r>
            <a:r>
              <a:rPr lang="en-US" sz="1700" i="1" baseline="-25000" dirty="0">
                <a:solidFill>
                  <a:schemeClr val="tx2"/>
                </a:solidFill>
                <a:sym typeface="Symbol" pitchFamily="18" charset="2"/>
              </a:rPr>
              <a:t>n</a:t>
            </a:r>
            <a:r>
              <a:rPr lang="en-US" sz="1700" baseline="-25000" dirty="0">
                <a:solidFill>
                  <a:schemeClr val="tx2"/>
                </a:solidFill>
                <a:sym typeface="Symbol" pitchFamily="18" charset="2"/>
              </a:rPr>
              <a:t>-1</a:t>
            </a:r>
            <a:r>
              <a:rPr lang="en-US" sz="1700" dirty="0">
                <a:solidFill>
                  <a:schemeClr val="tx2"/>
                </a:solidFill>
                <a:sym typeface="Symbol" pitchFamily="18" charset="2"/>
              </a:rPr>
              <a:t>]</a:t>
            </a:r>
          </a:p>
          <a:p>
            <a:pPr marL="457200" indent="-457200">
              <a:buNone/>
            </a:pPr>
            <a:r>
              <a:rPr lang="en-US" sz="2000" dirty="0">
                <a:sym typeface="Symbol" pitchFamily="18" charset="2"/>
              </a:rPr>
              <a:t>	and returns the ordered set</a:t>
            </a:r>
          </a:p>
          <a:p>
            <a:pPr marL="457200" indent="-457200" algn="ctr">
              <a:buNone/>
            </a:pPr>
            <a:r>
              <a:rPr lang="en-US" sz="1700" dirty="0">
                <a:solidFill>
                  <a:schemeClr val="tx2"/>
                </a:solidFill>
                <a:sym typeface="Symbol" pitchFamily="18" charset="2"/>
              </a:rPr>
              <a:t>[</a:t>
            </a:r>
            <a:r>
              <a:rPr lang="en-US" sz="1700" i="1" dirty="0">
                <a:solidFill>
                  <a:schemeClr val="tx2"/>
                </a:solidFill>
                <a:sym typeface="Symbol" pitchFamily="18" charset="2"/>
              </a:rPr>
              <a:t>I</a:t>
            </a:r>
            <a:r>
              <a:rPr lang="en-US" sz="1700" dirty="0">
                <a:solidFill>
                  <a:schemeClr val="tx2"/>
                </a:solidFill>
                <a:sym typeface="Symbol" pitchFamily="18" charset="2"/>
              </a:rPr>
              <a:t>, </a:t>
            </a:r>
            <a:r>
              <a:rPr lang="en-US" sz="1700" i="1" dirty="0">
                <a:solidFill>
                  <a:schemeClr val="tx2"/>
                </a:solidFill>
                <a:sym typeface="Symbol" pitchFamily="18" charset="2"/>
              </a:rPr>
              <a:t>a</a:t>
            </a:r>
            <a:r>
              <a:rPr lang="en-US" sz="1700" baseline="-25000" dirty="0">
                <a:solidFill>
                  <a:schemeClr val="tx2"/>
                </a:solidFill>
                <a:sym typeface="Symbol" pitchFamily="18" charset="2"/>
              </a:rPr>
              <a:t>0</a:t>
            </a:r>
            <a:r>
              <a:rPr lang="en-US" sz="1700" dirty="0">
                <a:solidFill>
                  <a:schemeClr val="tx2"/>
                </a:solidFill>
                <a:sym typeface="Symbol" pitchFamily="18" charset="2"/>
              </a:rPr>
              <a:t>, (</a:t>
            </a:r>
            <a:r>
              <a:rPr lang="en-US" sz="1700" i="1" dirty="0">
                <a:solidFill>
                  <a:schemeClr val="tx2"/>
                </a:solidFill>
                <a:sym typeface="Symbol" pitchFamily="18" charset="2"/>
              </a:rPr>
              <a:t>a</a:t>
            </a:r>
            <a:r>
              <a:rPr lang="en-US" sz="1700" baseline="-25000" dirty="0">
                <a:solidFill>
                  <a:schemeClr val="tx2"/>
                </a:solidFill>
                <a:sym typeface="Symbol" pitchFamily="18" charset="2"/>
              </a:rPr>
              <a:t>0 </a:t>
            </a:r>
            <a:r>
              <a:rPr lang="en-US" sz="1700" dirty="0">
                <a:solidFill>
                  <a:schemeClr val="tx2"/>
                </a:solidFill>
                <a:sym typeface="Symbol" pitchFamily="18" charset="2"/>
              </a:rPr>
              <a:t> </a:t>
            </a:r>
            <a:r>
              <a:rPr lang="en-US" sz="1700" i="1" dirty="0">
                <a:solidFill>
                  <a:schemeClr val="tx2"/>
                </a:solidFill>
                <a:sym typeface="Symbol" pitchFamily="18" charset="2"/>
              </a:rPr>
              <a:t>a</a:t>
            </a:r>
            <a:r>
              <a:rPr lang="en-US" sz="1700" baseline="-25000" dirty="0">
                <a:solidFill>
                  <a:schemeClr val="tx2"/>
                </a:solidFill>
                <a:sym typeface="Symbol" pitchFamily="18" charset="2"/>
              </a:rPr>
              <a:t>1</a:t>
            </a:r>
            <a:r>
              <a:rPr lang="en-US" sz="1700" dirty="0">
                <a:solidFill>
                  <a:schemeClr val="tx2"/>
                </a:solidFill>
                <a:sym typeface="Symbol" pitchFamily="18" charset="2"/>
              </a:rPr>
              <a:t>), …, (</a:t>
            </a:r>
            <a:r>
              <a:rPr lang="en-US" sz="1700" i="1" dirty="0">
                <a:solidFill>
                  <a:schemeClr val="tx2"/>
                </a:solidFill>
                <a:sym typeface="Symbol" pitchFamily="18" charset="2"/>
              </a:rPr>
              <a:t>a</a:t>
            </a:r>
            <a:r>
              <a:rPr lang="en-US" sz="1700" baseline="-25000" dirty="0">
                <a:solidFill>
                  <a:schemeClr val="tx2"/>
                </a:solidFill>
                <a:sym typeface="Symbol" pitchFamily="18" charset="2"/>
              </a:rPr>
              <a:t>0 </a:t>
            </a:r>
            <a:r>
              <a:rPr lang="en-US" sz="1700" dirty="0">
                <a:solidFill>
                  <a:schemeClr val="tx2"/>
                </a:solidFill>
                <a:sym typeface="Symbol" pitchFamily="18" charset="2"/>
              </a:rPr>
              <a:t> </a:t>
            </a:r>
            <a:r>
              <a:rPr lang="en-US" sz="1700" i="1" dirty="0">
                <a:solidFill>
                  <a:schemeClr val="tx2"/>
                </a:solidFill>
                <a:sym typeface="Symbol" pitchFamily="18" charset="2"/>
              </a:rPr>
              <a:t>a</a:t>
            </a:r>
            <a:r>
              <a:rPr lang="en-US" sz="1700" baseline="-25000" dirty="0">
                <a:solidFill>
                  <a:schemeClr val="tx2"/>
                </a:solidFill>
                <a:sym typeface="Symbol" pitchFamily="18" charset="2"/>
              </a:rPr>
              <a:t>1 </a:t>
            </a:r>
            <a:r>
              <a:rPr lang="en-US" sz="1700" dirty="0">
                <a:solidFill>
                  <a:schemeClr val="tx2"/>
                </a:solidFill>
                <a:sym typeface="Symbol" pitchFamily="18" charset="2"/>
              </a:rPr>
              <a:t> …  </a:t>
            </a:r>
            <a:r>
              <a:rPr lang="en-US" sz="1700" i="1" dirty="0">
                <a:solidFill>
                  <a:schemeClr val="tx2"/>
                </a:solidFill>
                <a:sym typeface="Symbol" pitchFamily="18" charset="2"/>
              </a:rPr>
              <a:t>a</a:t>
            </a:r>
            <a:r>
              <a:rPr lang="en-US" sz="1700" i="1" baseline="-25000" dirty="0">
                <a:solidFill>
                  <a:schemeClr val="tx2"/>
                </a:solidFill>
                <a:sym typeface="Symbol" pitchFamily="18" charset="2"/>
              </a:rPr>
              <a:t>n</a:t>
            </a:r>
            <a:r>
              <a:rPr lang="en-US" sz="1700" baseline="-25000" dirty="0">
                <a:solidFill>
                  <a:schemeClr val="tx2"/>
                </a:solidFill>
                <a:sym typeface="Symbol" pitchFamily="18" charset="2"/>
              </a:rPr>
              <a:t>-2</a:t>
            </a:r>
            <a:r>
              <a:rPr lang="en-US" sz="1700" dirty="0">
                <a:solidFill>
                  <a:schemeClr val="tx2"/>
                </a:solidFill>
                <a:sym typeface="Symbol" pitchFamily="18" charset="2"/>
              </a:rPr>
              <a:t>)]</a:t>
            </a:r>
            <a:r>
              <a:rPr lang="en-US" sz="1700" dirty="0">
                <a:sym typeface="Symbol" pitchFamily="18" charset="2"/>
              </a:rPr>
              <a:t>.</a:t>
            </a:r>
            <a:br>
              <a:rPr lang="en-US" sz="1700" dirty="0">
                <a:sym typeface="Symbol" pitchFamily="18" charset="2"/>
              </a:rPr>
            </a:br>
            <a:endParaRPr lang="en-US" sz="1700" dirty="0">
              <a:sym typeface="Symbol" pitchFamily="18" charset="2"/>
            </a:endParaRPr>
          </a:p>
          <a:p>
            <a:pPr marL="457200" indent="-457200"/>
            <a:r>
              <a:rPr lang="en-US" sz="2000" dirty="0">
                <a:sym typeface="Symbol" pitchFamily="18" charset="2"/>
              </a:rPr>
              <a:t>Example: </a:t>
            </a:r>
            <a:br>
              <a:rPr lang="en-US" sz="2000" dirty="0">
                <a:sym typeface="Symbol" pitchFamily="18" charset="2"/>
              </a:rPr>
            </a:br>
            <a:r>
              <a:rPr lang="en-US" sz="2000" dirty="0">
                <a:sym typeface="Symbol" pitchFamily="18" charset="2"/>
              </a:rPr>
              <a:t>If  is addition, then scan on the set</a:t>
            </a:r>
          </a:p>
          <a:p>
            <a:pPr marL="457200" indent="-457200" algn="ctr">
              <a:buNone/>
            </a:pPr>
            <a:r>
              <a:rPr lang="en-US" sz="2000" dirty="0">
                <a:solidFill>
                  <a:schemeClr val="tx2"/>
                </a:solidFill>
                <a:sym typeface="Symbol" pitchFamily="18" charset="2"/>
              </a:rPr>
              <a:t>[3 1 7 0 4 1 6 3]</a:t>
            </a:r>
          </a:p>
          <a:p>
            <a:pPr marL="457200" indent="-457200" algn="ctr">
              <a:buNone/>
            </a:pPr>
            <a:r>
              <a:rPr lang="en-US" sz="2000" dirty="0">
                <a:sym typeface="Symbol" pitchFamily="18" charset="2"/>
              </a:rPr>
              <a:t>returns the set </a:t>
            </a:r>
          </a:p>
          <a:p>
            <a:pPr marL="457200" indent="-457200" algn="ctr">
              <a:buNone/>
            </a:pPr>
            <a:r>
              <a:rPr lang="en-US" sz="2000" dirty="0">
                <a:solidFill>
                  <a:schemeClr val="tx2"/>
                </a:solidFill>
                <a:sym typeface="Symbol" pitchFamily="18" charset="2"/>
              </a:rPr>
              <a:t>[0 3 4 11 11 15 16 22]</a:t>
            </a:r>
            <a:endParaRPr lang="en-US" sz="1100" i="1" dirty="0">
              <a:sym typeface="Symbol" pitchFamily="18" charset="2"/>
            </a:endParaRPr>
          </a:p>
        </p:txBody>
      </p:sp>
      <p:sp>
        <p:nvSpPr>
          <p:cNvPr id="605188" name="Text Box 4"/>
          <p:cNvSpPr txBox="1">
            <a:spLocks noChangeArrowheads="1"/>
          </p:cNvSpPr>
          <p:nvPr/>
        </p:nvSpPr>
        <p:spPr bwMode="auto">
          <a:xfrm>
            <a:off x="0" y="6578667"/>
            <a:ext cx="3363686" cy="203133"/>
          </a:xfrm>
          <a:prstGeom prst="rect">
            <a:avLst/>
          </a:prstGeom>
          <a:noFill/>
          <a:ln w="9525">
            <a:noFill/>
            <a:miter lim="800000"/>
            <a:headEnd/>
            <a:tailEnd/>
          </a:ln>
          <a:effectLst/>
        </p:spPr>
        <p:txBody>
          <a:bodyPr wrap="square">
            <a:spAutoFit/>
          </a:bodyPr>
          <a:lstStyle/>
          <a:p>
            <a:pPr algn="ctr">
              <a:lnSpc>
                <a:spcPct val="90000"/>
              </a:lnSpc>
              <a:spcBef>
                <a:spcPct val="20000"/>
              </a:spcBef>
              <a:buSzPct val="180000"/>
            </a:pPr>
            <a:r>
              <a:rPr lang="en-US" sz="800" b="1" i="1" dirty="0">
                <a:latin typeface="Arial" pitchFamily="34" charset="0"/>
                <a:sym typeface="Symbol" pitchFamily="18" charset="2"/>
              </a:rPr>
              <a:t>(From </a:t>
            </a:r>
            <a:r>
              <a:rPr lang="en-US" sz="800" b="1" i="1" dirty="0" err="1">
                <a:latin typeface="Arial" pitchFamily="34" charset="0"/>
                <a:sym typeface="Symbol" pitchFamily="18" charset="2"/>
              </a:rPr>
              <a:t>Blelloch</a:t>
            </a:r>
            <a:r>
              <a:rPr lang="en-US" sz="800" b="1" i="1" dirty="0">
                <a:latin typeface="Arial" pitchFamily="34" charset="0"/>
                <a:sym typeface="Symbol" pitchFamily="18" charset="2"/>
              </a:rPr>
              <a:t>, 1990, “</a:t>
            </a:r>
            <a:r>
              <a:rPr lang="en-US" sz="800" b="1" i="1" dirty="0">
                <a:latin typeface="Arial" pitchFamily="34" charset="0"/>
                <a:sym typeface="Symbol" pitchFamily="18" charset="2"/>
                <a:hlinkClick r:id="rId3"/>
              </a:rPr>
              <a:t>Prefix Sums and Their Applications</a:t>
            </a:r>
            <a:r>
              <a:rPr lang="en-US" sz="800" b="1" i="1" dirty="0">
                <a:latin typeface="Arial" pitchFamily="34" charset="0"/>
                <a:sym typeface="Symbol" pitchFamily="18" charset="2"/>
              </a:rPr>
              <a:t>”)</a:t>
            </a:r>
            <a:endParaRPr lang="en-US" sz="800" dirty="0">
              <a:latin typeface="Arial" pitchFamily="34" charset="0"/>
            </a:endParaRPr>
          </a:p>
        </p:txBody>
      </p:sp>
      <p:sp>
        <p:nvSpPr>
          <p:cNvPr id="605189" name="AutoShape 5"/>
          <p:cNvSpPr>
            <a:spLocks noChangeArrowheads="1"/>
          </p:cNvSpPr>
          <p:nvPr/>
        </p:nvSpPr>
        <p:spPr bwMode="auto">
          <a:xfrm>
            <a:off x="7620000" y="3886200"/>
            <a:ext cx="2819400" cy="1066800"/>
          </a:xfrm>
          <a:prstGeom prst="wedgeRectCallout">
            <a:avLst>
              <a:gd name="adj1" fmla="val -48648"/>
              <a:gd name="adj2" fmla="val 86755"/>
            </a:avLst>
          </a:prstGeom>
          <a:solidFill>
            <a:schemeClr val="accent1"/>
          </a:solidFill>
          <a:ln w="9525">
            <a:solidFill>
              <a:schemeClr val="tx1"/>
            </a:solidFill>
            <a:miter lim="800000"/>
            <a:headEnd/>
            <a:tailEnd/>
          </a:ln>
          <a:effectLst/>
        </p:spPr>
        <p:txBody>
          <a:bodyPr/>
          <a:lstStyle/>
          <a:p>
            <a:r>
              <a:rPr lang="en-US" sz="2000">
                <a:latin typeface="Palatino" pitchFamily="18" charset="0"/>
              </a:rPr>
              <a:t>Exclusive scan: last input element is not included in the result</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57722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05189"/>
                                        </p:tgtEl>
                                        <p:attrNameLst>
                                          <p:attrName>style.visibility</p:attrName>
                                        </p:attrNameLst>
                                      </p:cBhvr>
                                      <p:to>
                                        <p:strVal val="visible"/>
                                      </p:to>
                                    </p:set>
                                    <p:anim calcmode="lin" valueType="num">
                                      <p:cBhvr>
                                        <p:cTn id="7" dur="1000" fill="hold"/>
                                        <p:tgtEl>
                                          <p:spTgt spid="605189"/>
                                        </p:tgtEl>
                                        <p:attrNameLst>
                                          <p:attrName>ppt_w</p:attrName>
                                        </p:attrNameLst>
                                      </p:cBhvr>
                                      <p:tavLst>
                                        <p:tav tm="0">
                                          <p:val>
                                            <p:strVal val="#ppt_w*0.70"/>
                                          </p:val>
                                        </p:tav>
                                        <p:tav tm="100000">
                                          <p:val>
                                            <p:strVal val="#ppt_w"/>
                                          </p:val>
                                        </p:tav>
                                      </p:tavLst>
                                    </p:anim>
                                    <p:anim calcmode="lin" valueType="num">
                                      <p:cBhvr>
                                        <p:cTn id="8" dur="1000" fill="hold"/>
                                        <p:tgtEl>
                                          <p:spTgt spid="605189"/>
                                        </p:tgtEl>
                                        <p:attrNameLst>
                                          <p:attrName>ppt_h</p:attrName>
                                        </p:attrNameLst>
                                      </p:cBhvr>
                                      <p:tavLst>
                                        <p:tav tm="0">
                                          <p:val>
                                            <p:strVal val="#ppt_h"/>
                                          </p:val>
                                        </p:tav>
                                        <p:tav tm="100000">
                                          <p:val>
                                            <p:strVal val="#ppt_h"/>
                                          </p:val>
                                        </p:tav>
                                      </p:tavLst>
                                    </p:anim>
                                    <p:animEffect transition="in" filter="fade">
                                      <p:cBhvr>
                                        <p:cTn id="9" dur="1000"/>
                                        <p:tgtEl>
                                          <p:spTgt spid="605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r>
              <a:rPr lang="en-US" dirty="0"/>
              <a:t>Scan on the CPU</a:t>
            </a:r>
          </a:p>
        </p:txBody>
      </p:sp>
      <mc:AlternateContent xmlns:mc="http://schemas.openxmlformats.org/markup-compatibility/2006" xmlns:a14="http://schemas.microsoft.com/office/drawing/2010/main">
        <mc:Choice Requires="a14">
          <p:sp>
            <p:nvSpPr>
              <p:cNvPr id="609283" name="Rectangle 3"/>
              <p:cNvSpPr>
                <a:spLocks noGrp="1" noChangeArrowheads="1"/>
              </p:cNvSpPr>
              <p:nvPr>
                <p:ph type="body" idx="4294967295"/>
              </p:nvPr>
            </p:nvSpPr>
            <p:spPr>
              <a:xfrm>
                <a:off x="376521" y="4114800"/>
                <a:ext cx="8229600" cy="2243138"/>
              </a:xfrm>
            </p:spPr>
            <p:txBody>
              <a:bodyPr/>
              <a:lstStyle/>
              <a:p>
                <a:pPr marL="457200" indent="-457200"/>
                <a:r>
                  <a:rPr lang="en-US" sz="2200" dirty="0"/>
                  <a:t>Just add each element to the sum of the elements before it</a:t>
                </a:r>
              </a:p>
              <a:p>
                <a:pPr marL="806450" lvl="1" indent="-457200"/>
                <a:endParaRPr lang="en-US" sz="1800" dirty="0"/>
              </a:p>
              <a:p>
                <a:pPr marL="457200" indent="-457200"/>
                <a:r>
                  <a:rPr lang="en-US" sz="2200" dirty="0"/>
                  <a:t>Trivial, but sequential</a:t>
                </a:r>
              </a:p>
              <a:p>
                <a:pPr marL="806450" lvl="1" indent="-457200"/>
                <a:r>
                  <a:rPr lang="en-US" sz="1800" dirty="0"/>
                  <a:t>Tempting to say that algorithms don’t come more sequential than this…</a:t>
                </a:r>
              </a:p>
              <a:p>
                <a:pPr marL="806450" lvl="1" indent="-457200"/>
                <a:endParaRPr lang="en-US" sz="1800" dirty="0"/>
              </a:p>
              <a:p>
                <a:pPr marL="457200" indent="-457200"/>
                <a:r>
                  <a:rPr lang="en-US" sz="2200" dirty="0"/>
                  <a:t>Requires exactly </a:t>
                </a:r>
                <a14:m>
                  <m:oMath xmlns:m="http://schemas.openxmlformats.org/officeDocument/2006/math">
                    <m:r>
                      <a:rPr lang="en-US" sz="2200" i="1" dirty="0" smtClean="0">
                        <a:latin typeface="Cambria Math" panose="02040503050406030204" pitchFamily="18" charset="0"/>
                      </a:rPr>
                      <m:t>𝑛</m:t>
                    </m:r>
                    <m:r>
                      <a:rPr lang="en-US" sz="2200" i="1" dirty="0" smtClean="0">
                        <a:latin typeface="Cambria Math" panose="02040503050406030204" pitchFamily="18" charset="0"/>
                      </a:rPr>
                      <m:t>−1</m:t>
                    </m:r>
                  </m:oMath>
                </a14:m>
                <a:r>
                  <a:rPr lang="en-US" sz="2200" dirty="0"/>
                  <a:t> adds</a:t>
                </a:r>
              </a:p>
            </p:txBody>
          </p:sp>
        </mc:Choice>
        <mc:Fallback xmlns="">
          <p:sp>
            <p:nvSpPr>
              <p:cNvPr id="609283" name="Rectangle 3"/>
              <p:cNvSpPr>
                <a:spLocks noGrp="1" noRot="1" noChangeAspect="1" noMove="1" noResize="1" noEditPoints="1" noAdjustHandles="1" noChangeArrowheads="1" noChangeShapeType="1" noTextEdit="1"/>
              </p:cNvSpPr>
              <p:nvPr>
                <p:ph type="body" idx="4294967295"/>
              </p:nvPr>
            </p:nvSpPr>
            <p:spPr>
              <a:xfrm>
                <a:off x="376521" y="4114800"/>
                <a:ext cx="8229600" cy="2243138"/>
              </a:xfrm>
              <a:blipFill>
                <a:blip r:embed="rId3"/>
                <a:stretch>
                  <a:fillRect l="-889" t="-3533" b="-2717"/>
                </a:stretch>
              </a:blipFill>
            </p:spPr>
            <p:txBody>
              <a:bodyPr/>
              <a:lstStyle/>
              <a:p>
                <a:r>
                  <a:rPr lang="en-US">
                    <a:noFill/>
                  </a:rPr>
                  <a:t> </a:t>
                </a:r>
              </a:p>
            </p:txBody>
          </p:sp>
        </mc:Fallback>
      </mc:AlternateContent>
      <p:sp>
        <p:nvSpPr>
          <p:cNvPr id="2" name="Rectangle 1"/>
          <p:cNvSpPr/>
          <p:nvPr/>
        </p:nvSpPr>
        <p:spPr>
          <a:xfrm>
            <a:off x="2294467" y="1223433"/>
            <a:ext cx="7239000" cy="2308324"/>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void</a:t>
            </a:r>
            <a:r>
              <a:rPr lang="en-US" dirty="0">
                <a:solidFill>
                  <a:prstClr val="black"/>
                </a:solidFill>
                <a:latin typeface="Consolas" pitchFamily="49" charset="0"/>
                <a:cs typeface="Consolas" pitchFamily="49" charset="0"/>
              </a:rPr>
              <a:t> scan( </a:t>
            </a:r>
            <a:r>
              <a:rPr lang="en-US" dirty="0">
                <a:solidFill>
                  <a:srgbClr val="0000FF"/>
                </a:solidFill>
                <a:latin typeface="Consolas" pitchFamily="49" charset="0"/>
                <a:cs typeface="Consolas" pitchFamily="49" charset="0"/>
              </a:rPr>
              <a:t>float</a:t>
            </a:r>
            <a:r>
              <a:rPr lang="en-US" dirty="0">
                <a:solidFill>
                  <a:prstClr val="black"/>
                </a:solidFill>
                <a:latin typeface="Consolas" pitchFamily="49" charset="0"/>
                <a:cs typeface="Consolas" pitchFamily="49" charset="0"/>
              </a:rPr>
              <a:t>* scanned, </a:t>
            </a:r>
            <a:r>
              <a:rPr lang="en-US" dirty="0">
                <a:solidFill>
                  <a:srgbClr val="0000FF"/>
                </a:solidFill>
                <a:latin typeface="Consolas" pitchFamily="49" charset="0"/>
                <a:cs typeface="Consolas" pitchFamily="49" charset="0"/>
              </a:rPr>
              <a:t>float</a:t>
            </a:r>
            <a:r>
              <a:rPr lang="en-US" dirty="0">
                <a:solidFill>
                  <a:prstClr val="black"/>
                </a:solidFill>
                <a:latin typeface="Consolas" pitchFamily="49" charset="0"/>
                <a:cs typeface="Consolas" pitchFamily="49" charset="0"/>
              </a:rPr>
              <a:t>* input,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length) </a:t>
            </a:r>
          </a:p>
          <a:p>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scanned[0] = 0; </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for</a:t>
            </a:r>
            <a:r>
              <a:rPr lang="en-US" dirty="0">
                <a:solidFill>
                  <a:prstClr val="black"/>
                </a:solidFill>
                <a:latin typeface="Consolas" pitchFamily="49" charset="0"/>
                <a:cs typeface="Consolas" pitchFamily="49" charset="0"/>
              </a:rPr>
              <a:t>(</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 = 1; i &lt; length; ++i) </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scanned[i] = scanned[i-1] + input[i-1];</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937036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dirty="0"/>
              <a:t>Applications of prefix scan</a:t>
            </a:r>
          </a:p>
        </p:txBody>
      </p:sp>
      <p:sp>
        <p:nvSpPr>
          <p:cNvPr id="607235" name="Rectangle 3"/>
          <p:cNvSpPr>
            <a:spLocks noGrp="1" noChangeArrowheads="1"/>
          </p:cNvSpPr>
          <p:nvPr>
            <p:ph type="body" idx="4294967295"/>
          </p:nvPr>
        </p:nvSpPr>
        <p:spPr>
          <a:xfrm>
            <a:off x="177801" y="2022098"/>
            <a:ext cx="7467600" cy="3581400"/>
          </a:xfrm>
        </p:spPr>
        <p:txBody>
          <a:bodyPr/>
          <a:lstStyle/>
          <a:p>
            <a:pPr marL="457200" indent="-457200">
              <a:lnSpc>
                <a:spcPct val="80000"/>
              </a:lnSpc>
            </a:pPr>
            <a:r>
              <a:rPr lang="en-US" sz="2200" dirty="0"/>
              <a:t>Scan is a simple and useful parallel building block</a:t>
            </a:r>
          </a:p>
          <a:p>
            <a:pPr marL="974725" lvl="1" indent="-403225">
              <a:lnSpc>
                <a:spcPct val="80000"/>
              </a:lnSpc>
            </a:pPr>
            <a:r>
              <a:rPr lang="en-US" dirty="0"/>
              <a:t>Convert recurrences </a:t>
            </a:r>
            <a:r>
              <a:rPr lang="en-US" u="sng" dirty="0"/>
              <a:t>from sequential</a:t>
            </a:r>
            <a:r>
              <a:rPr lang="en-US" dirty="0"/>
              <a:t> …  </a:t>
            </a:r>
            <a:br>
              <a:rPr lang="en-US" dirty="0"/>
            </a:br>
            <a:r>
              <a:rPr lang="en-US" dirty="0"/>
              <a:t>   </a:t>
            </a:r>
            <a:r>
              <a:rPr lang="en-US" dirty="0">
                <a:solidFill>
                  <a:srgbClr val="0000FF"/>
                </a:solidFill>
                <a:latin typeface="Courier New" pitchFamily="49" charset="0"/>
              </a:rPr>
              <a:t>out[0] = f(0)</a:t>
            </a:r>
          </a:p>
          <a:p>
            <a:pPr marL="571500" lvl="1" indent="0">
              <a:lnSpc>
                <a:spcPct val="80000"/>
              </a:lnSpc>
              <a:buNone/>
            </a:pPr>
            <a:r>
              <a:rPr lang="en-US" dirty="0">
                <a:solidFill>
                  <a:srgbClr val="0000FF"/>
                </a:solidFill>
                <a:latin typeface="Courier New" pitchFamily="49" charset="0"/>
              </a:rPr>
              <a:t>    for(j=1;j&lt;</a:t>
            </a:r>
            <a:r>
              <a:rPr lang="en-US" dirty="0" err="1">
                <a:solidFill>
                  <a:srgbClr val="0000FF"/>
                </a:solidFill>
                <a:latin typeface="Courier New" pitchFamily="49" charset="0"/>
              </a:rPr>
              <a:t>n;j</a:t>
            </a:r>
            <a:r>
              <a:rPr lang="en-US" dirty="0">
                <a:solidFill>
                  <a:srgbClr val="0000FF"/>
                </a:solidFill>
                <a:latin typeface="Courier New" pitchFamily="49" charset="0"/>
              </a:rPr>
              <a:t>++)</a:t>
            </a:r>
            <a:br>
              <a:rPr lang="en-US" dirty="0">
                <a:solidFill>
                  <a:srgbClr val="0000FF"/>
                </a:solidFill>
                <a:latin typeface="Courier New" pitchFamily="49" charset="0"/>
              </a:rPr>
            </a:br>
            <a:r>
              <a:rPr lang="en-US" dirty="0">
                <a:solidFill>
                  <a:srgbClr val="0000FF"/>
                </a:solidFill>
                <a:latin typeface="Courier New" pitchFamily="49" charset="0"/>
              </a:rPr>
              <a:t>    	out[j] = out[j-1] + f(j);</a:t>
            </a:r>
            <a:br>
              <a:rPr lang="en-US" dirty="0">
                <a:solidFill>
                  <a:schemeClr val="tx2"/>
                </a:solidFill>
                <a:latin typeface="Courier New" pitchFamily="49" charset="0"/>
              </a:rPr>
            </a:br>
            <a:r>
              <a:rPr lang="en-US" dirty="0">
                <a:solidFill>
                  <a:schemeClr val="tx2"/>
                </a:solidFill>
                <a:latin typeface="Courier New" pitchFamily="49" charset="0"/>
              </a:rPr>
              <a:t>	</a:t>
            </a:r>
            <a:endParaRPr lang="en-US" dirty="0"/>
          </a:p>
          <a:p>
            <a:pPr marL="974725" lvl="1" indent="-403225">
              <a:lnSpc>
                <a:spcPct val="80000"/>
              </a:lnSpc>
            </a:pPr>
            <a:r>
              <a:rPr lang="en-US" dirty="0"/>
              <a:t>… </a:t>
            </a:r>
            <a:r>
              <a:rPr lang="en-US" u="sng" dirty="0"/>
              <a:t>into parallel</a:t>
            </a:r>
            <a:r>
              <a:rPr lang="en-US" dirty="0"/>
              <a:t>:</a:t>
            </a:r>
          </a:p>
          <a:p>
            <a:pPr marL="974725" lvl="1" indent="-403225">
              <a:lnSpc>
                <a:spcPct val="80000"/>
              </a:lnSpc>
              <a:buNone/>
            </a:pPr>
            <a:r>
              <a:rPr lang="en-US" dirty="0"/>
              <a:t>	  </a:t>
            </a:r>
            <a:r>
              <a:rPr lang="en-US" dirty="0" err="1">
                <a:solidFill>
                  <a:srgbClr val="0000FF"/>
                </a:solidFill>
                <a:latin typeface="Courier New" pitchFamily="49" charset="0"/>
              </a:rPr>
              <a:t>forall</a:t>
            </a:r>
            <a:r>
              <a:rPr lang="en-US" dirty="0">
                <a:solidFill>
                  <a:srgbClr val="0000FF"/>
                </a:solidFill>
                <a:latin typeface="Courier New" pitchFamily="49" charset="0"/>
              </a:rPr>
              <a:t>(j) in parallel</a:t>
            </a:r>
          </a:p>
          <a:p>
            <a:pPr marL="974725" lvl="1" indent="-403225">
              <a:lnSpc>
                <a:spcPct val="80000"/>
              </a:lnSpc>
              <a:buNone/>
            </a:pPr>
            <a:r>
              <a:rPr lang="en-US" dirty="0">
                <a:solidFill>
                  <a:srgbClr val="0000FF"/>
                </a:solidFill>
                <a:latin typeface="Courier New" pitchFamily="49" charset="0"/>
              </a:rPr>
              <a:t>		temp[j] = f(j);</a:t>
            </a:r>
            <a:br>
              <a:rPr lang="en-US" dirty="0">
                <a:solidFill>
                  <a:srgbClr val="0000FF"/>
                </a:solidFill>
                <a:latin typeface="Courier New" pitchFamily="49" charset="0"/>
              </a:rPr>
            </a:br>
            <a:r>
              <a:rPr lang="en-US" dirty="0">
                <a:solidFill>
                  <a:srgbClr val="0000FF"/>
                </a:solidFill>
                <a:latin typeface="Courier New" pitchFamily="49" charset="0"/>
              </a:rPr>
              <a:t> scan(out, temp);</a:t>
            </a:r>
          </a:p>
          <a:p>
            <a:pPr marL="1395413" lvl="3" indent="-457200">
              <a:lnSpc>
                <a:spcPct val="80000"/>
              </a:lnSpc>
            </a:pPr>
            <a:endParaRPr lang="en-US" sz="1200" dirty="0">
              <a:solidFill>
                <a:srgbClr val="0000FF"/>
              </a:solidFill>
            </a:endParaRPr>
          </a:p>
        </p:txBody>
      </p:sp>
      <p:sp>
        <p:nvSpPr>
          <p:cNvPr id="607239" name="Rectangle 7"/>
          <p:cNvSpPr>
            <a:spLocks noChangeArrowheads="1"/>
          </p:cNvSpPr>
          <p:nvPr/>
        </p:nvSpPr>
        <p:spPr bwMode="auto">
          <a:xfrm>
            <a:off x="177801" y="6613525"/>
            <a:ext cx="714375" cy="244475"/>
          </a:xfrm>
          <a:prstGeom prst="rect">
            <a:avLst/>
          </a:prstGeom>
          <a:noFill/>
          <a:ln w="9525">
            <a:noFill/>
            <a:miter lim="800000"/>
            <a:headEnd/>
            <a:tailEnd/>
          </a:ln>
          <a:effectLst/>
        </p:spPr>
        <p:txBody>
          <a:bodyPr wrap="none">
            <a:spAutoFit/>
          </a:bodyPr>
          <a:lstStyle/>
          <a:p>
            <a:r>
              <a:rPr lang="en-US" sz="1000" dirty="0">
                <a:latin typeface="Arial" pitchFamily="34" charset="0"/>
              </a:rPr>
              <a:t>HK-UIUC</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5" name="Group 4">
            <a:extLst>
              <a:ext uri="{FF2B5EF4-FFF2-40B4-BE49-F238E27FC236}">
                <a16:creationId xmlns:a16="http://schemas.microsoft.com/office/drawing/2014/main" id="{CD35FB99-8E96-4406-B0E9-8C5198B0BF68}"/>
              </a:ext>
            </a:extLst>
          </p:cNvPr>
          <p:cNvGrpSpPr/>
          <p:nvPr/>
        </p:nvGrpSpPr>
        <p:grpSpPr>
          <a:xfrm>
            <a:off x="6474500" y="2396713"/>
            <a:ext cx="3411511" cy="2521132"/>
            <a:chOff x="6324600" y="1332411"/>
            <a:chExt cx="3411511" cy="2521132"/>
          </a:xfrm>
        </p:grpSpPr>
        <p:sp>
          <p:nvSpPr>
            <p:cNvPr id="3" name="Right Brace 2">
              <a:extLst>
                <a:ext uri="{FF2B5EF4-FFF2-40B4-BE49-F238E27FC236}">
                  <a16:creationId xmlns:a16="http://schemas.microsoft.com/office/drawing/2014/main" id="{E4197F97-919A-4465-AF3D-61EF79B12E45}"/>
                </a:ext>
              </a:extLst>
            </p:cNvPr>
            <p:cNvSpPr/>
            <p:nvPr/>
          </p:nvSpPr>
          <p:spPr>
            <a:xfrm>
              <a:off x="6324600" y="1332411"/>
              <a:ext cx="402771" cy="2521132"/>
            </a:xfrm>
            <a:prstGeom prst="rightBrace">
              <a:avLst>
                <a:gd name="adj1" fmla="val 39144"/>
                <a:gd name="adj2" fmla="val 50000"/>
              </a:avLst>
            </a:prstGeom>
            <a:ln w="2222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D6431813-A245-4E8E-9CC6-1193FD8FCB84}"/>
                </a:ext>
              </a:extLst>
            </p:cNvPr>
            <p:cNvSpPr txBox="1"/>
            <p:nvPr/>
          </p:nvSpPr>
          <p:spPr>
            <a:xfrm>
              <a:off x="6910465" y="2067444"/>
              <a:ext cx="2825646" cy="923330"/>
            </a:xfrm>
            <a:prstGeom prst="rect">
              <a:avLst/>
            </a:prstGeom>
            <a:noFill/>
          </p:spPr>
          <p:txBody>
            <a:bodyPr wrap="square">
              <a:spAutoFit/>
            </a:bodyPr>
            <a:lstStyle/>
            <a:p>
              <a:r>
                <a:rPr lang="en-US" sz="1800" dirty="0"/>
                <a:t>Reflect on this: neat way of opening a door for parallel computing…</a:t>
              </a:r>
              <a:endParaRPr lang="en-US" dirty="0"/>
            </a:p>
          </p:txBody>
        </p:sp>
      </p:grpSp>
    </p:spTree>
    <p:extLst>
      <p:ext uri="{BB962C8B-B14F-4D97-AF65-F5344CB8AC3E}">
        <p14:creationId xmlns:p14="http://schemas.microsoft.com/office/powerpoint/2010/main" val="31712829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dirty="0"/>
              <a:t>Applications of prefix scan</a:t>
            </a:r>
          </a:p>
        </p:txBody>
      </p:sp>
      <p:sp>
        <p:nvSpPr>
          <p:cNvPr id="4" name="Content Placeholder 3">
            <a:extLst>
              <a:ext uri="{FF2B5EF4-FFF2-40B4-BE49-F238E27FC236}">
                <a16:creationId xmlns:a16="http://schemas.microsoft.com/office/drawing/2014/main" id="{214E98DE-8D9C-4D7C-B17A-8284C69D31F2}"/>
              </a:ext>
            </a:extLst>
          </p:cNvPr>
          <p:cNvSpPr>
            <a:spLocks noGrp="1"/>
          </p:cNvSpPr>
          <p:nvPr>
            <p:ph sz="half" idx="1"/>
          </p:nvPr>
        </p:nvSpPr>
        <p:spPr/>
        <p:txBody>
          <a:bodyPr/>
          <a:lstStyle/>
          <a:p>
            <a:pPr marL="457200" indent="-457200">
              <a:spcBef>
                <a:spcPct val="20000"/>
              </a:spcBef>
              <a:buClr>
                <a:schemeClr val="tx2"/>
              </a:buClr>
              <a:buSzPct val="70000"/>
              <a:buFont typeface="Wingdings" pitchFamily="2" charset="2"/>
              <a:buChar char="l"/>
            </a:pPr>
            <a:r>
              <a:rPr lang="en-US" sz="2400" dirty="0">
                <a:latin typeface="Arial" pitchFamily="34" charset="0"/>
              </a:rPr>
              <a:t>Radix sort</a:t>
            </a:r>
          </a:p>
          <a:p>
            <a:pPr marL="457200" indent="-457200">
              <a:spcBef>
                <a:spcPct val="20000"/>
              </a:spcBef>
              <a:buClr>
                <a:schemeClr val="tx2"/>
              </a:buClr>
              <a:buSzPct val="70000"/>
              <a:buFont typeface="Wingdings" pitchFamily="2" charset="2"/>
              <a:buChar char="l"/>
            </a:pPr>
            <a:endParaRPr lang="en-US" sz="2400" dirty="0">
              <a:latin typeface="Arial" pitchFamily="34" charset="0"/>
            </a:endParaRPr>
          </a:p>
          <a:p>
            <a:pPr marL="457200" indent="-457200">
              <a:spcBef>
                <a:spcPct val="20000"/>
              </a:spcBef>
              <a:buClr>
                <a:schemeClr val="tx2"/>
              </a:buClr>
              <a:buSzPct val="70000"/>
              <a:buFont typeface="Wingdings" pitchFamily="2" charset="2"/>
              <a:buChar char="l"/>
            </a:pPr>
            <a:r>
              <a:rPr lang="en-US" sz="2400" dirty="0">
                <a:latin typeface="Arial" pitchFamily="34" charset="0"/>
              </a:rPr>
              <a:t>Quicksort</a:t>
            </a:r>
          </a:p>
          <a:p>
            <a:pPr marL="457200" indent="-457200">
              <a:spcBef>
                <a:spcPct val="20000"/>
              </a:spcBef>
              <a:buClr>
                <a:schemeClr val="tx2"/>
              </a:buClr>
              <a:buSzPct val="70000"/>
              <a:buFont typeface="Wingdings" pitchFamily="2" charset="2"/>
              <a:buChar char="l"/>
            </a:pPr>
            <a:endParaRPr lang="en-US" sz="2400" dirty="0">
              <a:latin typeface="Arial" pitchFamily="34" charset="0"/>
            </a:endParaRPr>
          </a:p>
          <a:p>
            <a:pPr marL="457200" indent="-457200">
              <a:spcBef>
                <a:spcPct val="20000"/>
              </a:spcBef>
              <a:buClr>
                <a:schemeClr val="tx2"/>
              </a:buClr>
              <a:buSzPct val="70000"/>
              <a:buFont typeface="Wingdings" pitchFamily="2" charset="2"/>
              <a:buChar char="l"/>
            </a:pPr>
            <a:r>
              <a:rPr lang="en-US" sz="2400" dirty="0">
                <a:latin typeface="Arial" pitchFamily="34" charset="0"/>
              </a:rPr>
              <a:t>String comparison</a:t>
            </a:r>
          </a:p>
          <a:p>
            <a:pPr marL="457200" indent="-457200">
              <a:spcBef>
                <a:spcPct val="20000"/>
              </a:spcBef>
              <a:buClr>
                <a:schemeClr val="tx2"/>
              </a:buClr>
              <a:buSzPct val="70000"/>
              <a:buFont typeface="Wingdings" pitchFamily="2" charset="2"/>
              <a:buChar char="l"/>
            </a:pPr>
            <a:endParaRPr lang="en-US" sz="2400" dirty="0">
              <a:latin typeface="Arial" pitchFamily="34" charset="0"/>
            </a:endParaRPr>
          </a:p>
          <a:p>
            <a:pPr marL="457200" indent="-457200">
              <a:spcBef>
                <a:spcPct val="20000"/>
              </a:spcBef>
              <a:buClr>
                <a:schemeClr val="tx2"/>
              </a:buClr>
              <a:buSzPct val="70000"/>
              <a:buFont typeface="Wingdings" pitchFamily="2" charset="2"/>
              <a:buChar char="l"/>
            </a:pPr>
            <a:r>
              <a:rPr lang="en-US" sz="2400" dirty="0">
                <a:latin typeface="Arial" pitchFamily="34" charset="0"/>
              </a:rPr>
              <a:t>Lexical analysis</a:t>
            </a:r>
          </a:p>
          <a:p>
            <a:pPr marL="457200" indent="-457200">
              <a:spcBef>
                <a:spcPct val="20000"/>
              </a:spcBef>
              <a:buClr>
                <a:schemeClr val="tx2"/>
              </a:buClr>
              <a:buSzPct val="70000"/>
              <a:buFont typeface="Wingdings" pitchFamily="2" charset="2"/>
              <a:buChar char="l"/>
            </a:pPr>
            <a:endParaRPr lang="en-US" sz="2400" dirty="0">
              <a:latin typeface="Arial" pitchFamily="34" charset="0"/>
            </a:endParaRPr>
          </a:p>
          <a:p>
            <a:pPr marL="457200" indent="-457200">
              <a:spcBef>
                <a:spcPct val="20000"/>
              </a:spcBef>
              <a:buClr>
                <a:schemeClr val="tx2"/>
              </a:buClr>
              <a:buSzPct val="70000"/>
              <a:buFont typeface="Wingdings" pitchFamily="2" charset="2"/>
              <a:buChar char="l"/>
            </a:pPr>
            <a:r>
              <a:rPr lang="en-US" sz="2400" dirty="0">
                <a:latin typeface="Arial" pitchFamily="34" charset="0"/>
              </a:rPr>
              <a:t>Stream compaction</a:t>
            </a:r>
          </a:p>
          <a:p>
            <a:endParaRPr lang="en-US" dirty="0"/>
          </a:p>
        </p:txBody>
      </p:sp>
      <p:sp>
        <p:nvSpPr>
          <p:cNvPr id="6" name="Content Placeholder 5">
            <a:extLst>
              <a:ext uri="{FF2B5EF4-FFF2-40B4-BE49-F238E27FC236}">
                <a16:creationId xmlns:a16="http://schemas.microsoft.com/office/drawing/2014/main" id="{8F5E9D64-DD5D-42F1-AE6D-0138E06B73D2}"/>
              </a:ext>
            </a:extLst>
          </p:cNvPr>
          <p:cNvSpPr>
            <a:spLocks noGrp="1"/>
          </p:cNvSpPr>
          <p:nvPr>
            <p:ph sz="half" idx="2"/>
          </p:nvPr>
        </p:nvSpPr>
        <p:spPr/>
        <p:txBody>
          <a:bodyPr/>
          <a:lstStyle/>
          <a:p>
            <a:pPr marL="457200" indent="-457200">
              <a:spcBef>
                <a:spcPct val="20000"/>
              </a:spcBef>
              <a:buClr>
                <a:schemeClr val="tx2"/>
              </a:buClr>
              <a:buSzPct val="70000"/>
              <a:buFont typeface="Wingdings" pitchFamily="2" charset="2"/>
              <a:buChar char="l"/>
            </a:pPr>
            <a:r>
              <a:rPr lang="en-US" sz="2400" dirty="0">
                <a:latin typeface="Arial" pitchFamily="34" charset="0"/>
              </a:rPr>
              <a:t>Polynomial evaluation</a:t>
            </a:r>
          </a:p>
          <a:p>
            <a:pPr marL="457200" indent="-457200">
              <a:spcBef>
                <a:spcPct val="20000"/>
              </a:spcBef>
              <a:buClr>
                <a:schemeClr val="tx2"/>
              </a:buClr>
              <a:buSzPct val="70000"/>
              <a:buFont typeface="Wingdings" pitchFamily="2" charset="2"/>
              <a:buChar char="l"/>
            </a:pPr>
            <a:endParaRPr lang="en-US" sz="2400" dirty="0">
              <a:latin typeface="Arial" pitchFamily="34" charset="0"/>
            </a:endParaRPr>
          </a:p>
          <a:p>
            <a:pPr marL="457200" indent="-457200">
              <a:spcBef>
                <a:spcPct val="20000"/>
              </a:spcBef>
              <a:buClr>
                <a:schemeClr val="tx2"/>
              </a:buClr>
              <a:buSzPct val="70000"/>
              <a:buFont typeface="Wingdings" pitchFamily="2" charset="2"/>
              <a:buChar char="l"/>
            </a:pPr>
            <a:r>
              <a:rPr lang="en-US" sz="2400" dirty="0">
                <a:latin typeface="Arial" pitchFamily="34" charset="0"/>
              </a:rPr>
              <a:t>Solving recurrences</a:t>
            </a:r>
          </a:p>
          <a:p>
            <a:pPr marL="457200" indent="-457200">
              <a:spcBef>
                <a:spcPct val="20000"/>
              </a:spcBef>
              <a:buClr>
                <a:schemeClr val="tx2"/>
              </a:buClr>
              <a:buSzPct val="70000"/>
              <a:buFont typeface="Wingdings" pitchFamily="2" charset="2"/>
              <a:buChar char="l"/>
            </a:pPr>
            <a:endParaRPr lang="en-US" sz="2400" dirty="0">
              <a:latin typeface="Arial" pitchFamily="34" charset="0"/>
            </a:endParaRPr>
          </a:p>
          <a:p>
            <a:pPr marL="457200" indent="-457200">
              <a:spcBef>
                <a:spcPct val="20000"/>
              </a:spcBef>
              <a:buClr>
                <a:schemeClr val="tx2"/>
              </a:buClr>
              <a:buSzPct val="70000"/>
              <a:buFont typeface="Wingdings" pitchFamily="2" charset="2"/>
              <a:buChar char="l"/>
            </a:pPr>
            <a:r>
              <a:rPr lang="en-US" sz="2400" dirty="0">
                <a:latin typeface="Arial" pitchFamily="34" charset="0"/>
              </a:rPr>
              <a:t>Tree operations</a:t>
            </a:r>
          </a:p>
          <a:p>
            <a:pPr marL="457200" indent="-457200">
              <a:spcBef>
                <a:spcPct val="20000"/>
              </a:spcBef>
              <a:buClr>
                <a:schemeClr val="tx2"/>
              </a:buClr>
              <a:buSzPct val="70000"/>
              <a:buFont typeface="Wingdings" pitchFamily="2" charset="2"/>
              <a:buChar char="l"/>
            </a:pPr>
            <a:endParaRPr lang="en-US" sz="2400" dirty="0">
              <a:latin typeface="Arial" pitchFamily="34" charset="0"/>
            </a:endParaRPr>
          </a:p>
          <a:p>
            <a:pPr marL="457200" indent="-457200">
              <a:spcBef>
                <a:spcPct val="20000"/>
              </a:spcBef>
              <a:buClr>
                <a:schemeClr val="tx2"/>
              </a:buClr>
              <a:buSzPct val="70000"/>
              <a:buFont typeface="Wingdings" pitchFamily="2" charset="2"/>
              <a:buChar char="l"/>
            </a:pPr>
            <a:r>
              <a:rPr lang="en-US" sz="2400" dirty="0">
                <a:latin typeface="Arial" pitchFamily="34" charset="0"/>
              </a:rPr>
              <a:t>Histograms</a:t>
            </a:r>
          </a:p>
          <a:p>
            <a:pPr marL="457200" indent="-457200">
              <a:spcBef>
                <a:spcPct val="20000"/>
              </a:spcBef>
              <a:buClr>
                <a:schemeClr val="tx2"/>
              </a:buClr>
              <a:buSzPct val="70000"/>
              <a:buFont typeface="Wingdings" pitchFamily="2" charset="2"/>
              <a:buChar char="l"/>
            </a:pPr>
            <a:endParaRPr lang="en-US" sz="2400" dirty="0">
              <a:latin typeface="Arial" pitchFamily="34" charset="0"/>
            </a:endParaRPr>
          </a:p>
          <a:p>
            <a:pPr marL="457200" indent="-457200">
              <a:spcBef>
                <a:spcPct val="20000"/>
              </a:spcBef>
              <a:buClr>
                <a:schemeClr val="tx2"/>
              </a:buClr>
              <a:buSzPct val="70000"/>
              <a:buFont typeface="Wingdings" pitchFamily="2" charset="2"/>
              <a:buChar char="l"/>
            </a:pPr>
            <a:r>
              <a:rPr lang="en-US" sz="2400" dirty="0">
                <a:latin typeface="Arial" pitchFamily="34" charset="0"/>
              </a:rPr>
              <a:t>Etc.</a:t>
            </a:r>
          </a:p>
          <a:p>
            <a:endParaRPr lang="en-US" dirty="0"/>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7" name="Text Placeholder 6">
                <a:extLst>
                  <a:ext uri="{FF2B5EF4-FFF2-40B4-BE49-F238E27FC236}">
                    <a16:creationId xmlns:a16="http://schemas.microsoft.com/office/drawing/2014/main" id="{C2CA0DE0-3F69-40A0-928D-6F4D397CDA3E}"/>
                  </a:ext>
                </a:extLst>
              </p:cNvPr>
              <p:cNvSpPr>
                <a:spLocks noGrp="1"/>
              </p:cNvSpPr>
              <p:nvPr>
                <p:ph type="body" sz="quarter" idx="13"/>
              </p:nvPr>
            </p:nvSpPr>
            <p:spPr/>
            <p:txBody>
              <a:bodyPr/>
              <a:lstStyle/>
              <a:p>
                <a:r>
                  <a:rPr lang="en-US" dirty="0"/>
                  <a:t>[HK-UIUC]</a:t>
                </a:r>
                <a14:m>
                  <m:oMath xmlns:m="http://schemas.openxmlformats.org/officeDocument/2006/math">
                    <m:r>
                      <a:rPr lang="en-US" b="0" i="1" smtClean="0">
                        <a:latin typeface="Cambria Math" panose="02040503050406030204" pitchFamily="18" charset="0"/>
                      </a:rPr>
                      <m:t>→</m:t>
                    </m:r>
                  </m:oMath>
                </a14:m>
                <a:endParaRPr lang="en-US" dirty="0"/>
              </a:p>
            </p:txBody>
          </p:sp>
        </mc:Choice>
        <mc:Fallback>
          <p:sp>
            <p:nvSpPr>
              <p:cNvPr id="7" name="Text Placeholder 6">
                <a:extLst>
                  <a:ext uri="{FF2B5EF4-FFF2-40B4-BE49-F238E27FC236}">
                    <a16:creationId xmlns:a16="http://schemas.microsoft.com/office/drawing/2014/main" id="{C2CA0DE0-3F69-40A0-928D-6F4D397CDA3E}"/>
                  </a:ext>
                </a:extLst>
              </p:cNvPr>
              <p:cNvSpPr>
                <a:spLocks noGrp="1" noRot="1" noChangeAspect="1" noMove="1" noResize="1" noEditPoints="1" noAdjustHandles="1" noChangeArrowheads="1" noChangeShapeType="1" noTextEdit="1"/>
              </p:cNvSpPr>
              <p:nvPr>
                <p:ph type="body" sz="quarter" idx="13"/>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0009881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Serial Implementation</a:t>
            </a:r>
            <a:br>
              <a:rPr lang="en-US" dirty="0"/>
            </a:br>
            <a:r>
              <a:rPr lang="en-US" sz="1200" dirty="0"/>
              <a:t>[</a:t>
            </a:r>
            <a:r>
              <a:rPr lang="en-US" sz="1200" b="1" dirty="0">
                <a:solidFill>
                  <a:srgbClr val="FFCC66"/>
                </a:solidFill>
              </a:rPr>
              <a:t>assume N=16 mil.</a:t>
            </a:r>
            <a:r>
              <a:rPr lang="en-US" sz="1200" dirty="0"/>
              <a:t>]</a:t>
            </a:r>
          </a:p>
        </p:txBody>
      </p:sp>
      <p:sp>
        <p:nvSpPr>
          <p:cNvPr id="2" name="Slide Number Placeholder 1"/>
          <p:cNvSpPr>
            <a:spLocks noGrp="1"/>
          </p:cNvSpPr>
          <p:nvPr>
            <p:ph type="sldNum" sz="quarter" idx="12"/>
          </p:nvPr>
        </p:nvSpPr>
        <p:spPr>
          <a:prstGeom prst="rect">
            <a:avLst/>
          </a:prstGeom>
        </p:spPr>
        <p:txBody>
          <a:bodyPr/>
          <a:lstStyle/>
          <a:p>
            <a:pPr>
              <a:defRPr/>
            </a:pPr>
            <a:fld id="{529A9453-F63C-423E-9485-13332DCFD062}" type="slidenum">
              <a:rPr lang="en-US"/>
              <a:pPr>
                <a:defRPr/>
              </a:pPr>
              <a:t>9</a:t>
            </a:fld>
            <a:endParaRPr lang="en-US"/>
          </a:p>
        </p:txBody>
      </p:sp>
      <p:cxnSp>
        <p:nvCxnSpPr>
          <p:cNvPr id="12" name="Straight Connector 11"/>
          <p:cNvCxnSpPr/>
          <p:nvPr/>
        </p:nvCxnSpPr>
        <p:spPr>
          <a:xfrm>
            <a:off x="6096000" y="1981201"/>
            <a:ext cx="0" cy="3697109"/>
          </a:xfrm>
          <a:prstGeom prst="line">
            <a:avLst/>
          </a:prstGeom>
          <a:noFill/>
          <a:ln w="9525" cap="flat" cmpd="sng" algn="ctr">
            <a:solidFill>
              <a:srgbClr val="FF9933">
                <a:lumMod val="40000"/>
                <a:lumOff val="60000"/>
              </a:srgbClr>
            </a:solidFill>
            <a:prstDash val="solid"/>
          </a:ln>
          <a:effectLst/>
        </p:spPr>
      </p:cxnSp>
      <p:sp>
        <p:nvSpPr>
          <p:cNvPr id="6" name="Rectangle 5"/>
          <p:cNvSpPr/>
          <p:nvPr/>
        </p:nvSpPr>
        <p:spPr>
          <a:xfrm>
            <a:off x="0" y="6629978"/>
            <a:ext cx="1128835" cy="230832"/>
          </a:xfrm>
          <a:prstGeom prst="rect">
            <a:avLst/>
          </a:prstGeom>
        </p:spPr>
        <p:txBody>
          <a:bodyPr wrap="none">
            <a:spAutoFit/>
          </a:bodyPr>
          <a:lstStyle/>
          <a:p>
            <a:r>
              <a:rPr lang="en-US" sz="900" dirty="0">
                <a:latin typeface="+mj-lt"/>
              </a:rPr>
              <a:t>NVIDIA [S. Satoor]</a:t>
            </a:r>
            <a:r>
              <a:rPr lang="en-US" sz="900" dirty="0">
                <a:latin typeface="+mj-lt"/>
                <a:cs typeface="Calibri"/>
              </a:rPr>
              <a:t>→</a:t>
            </a:r>
            <a:endParaRPr lang="en-US" sz="900" dirty="0">
              <a:latin typeface="+mj-lt"/>
            </a:endParaRPr>
          </a:p>
        </p:txBody>
      </p:sp>
      <p:sp>
        <p:nvSpPr>
          <p:cNvPr id="3" name="Content Placeholder 2">
            <a:extLst>
              <a:ext uri="{FF2B5EF4-FFF2-40B4-BE49-F238E27FC236}">
                <a16:creationId xmlns:a16="http://schemas.microsoft.com/office/drawing/2014/main" id="{EEA89F07-FC7B-417C-A3FB-9523EA72154E}"/>
              </a:ext>
            </a:extLst>
          </p:cNvPr>
          <p:cNvSpPr txBox="1">
            <a:spLocks/>
          </p:cNvSpPr>
          <p:nvPr/>
        </p:nvSpPr>
        <p:spPr bwMode="auto">
          <a:xfrm>
            <a:off x="1638299" y="1805982"/>
            <a:ext cx="8915400" cy="3697288"/>
          </a:xfrm>
          <a:prstGeom prst="rect">
            <a:avLst/>
          </a:prstGeom>
          <a:solidFill>
            <a:schemeClr val="bg1">
              <a:lumMod val="95000"/>
            </a:schemeClr>
          </a:solidFill>
          <a:ln w="9525">
            <a:solidFill>
              <a:srgbClr val="FF9933">
                <a:lumMod val="40000"/>
                <a:lumOff val="60000"/>
              </a:srgbClr>
            </a:solidFill>
            <a:miter lim="800000"/>
            <a:headEnd/>
            <a:tailEnd/>
          </a:ln>
          <a:effectLst/>
        </p:spPr>
        <p:txBody>
          <a:bodyPr vert="horz" lIns="91440" tIns="45720" rIns="91440" bIns="45720" numCol="2" spcCol="45720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defRPr/>
            </a:pPr>
            <a:endParaRPr lang="en-US" sz="1200" b="1" kern="0" dirty="0">
              <a:solidFill>
                <a:srgbClr val="33CCCC"/>
              </a:solidFill>
              <a:latin typeface="Consolas" pitchFamily="49" charset="0"/>
              <a:ea typeface="Tahoma" pitchFamily="34" charset="0"/>
              <a:cs typeface="Consolas" pitchFamily="49" charset="0"/>
            </a:endParaRPr>
          </a:p>
          <a:p>
            <a:pPr marL="0" indent="0">
              <a:lnSpc>
                <a:spcPct val="100000"/>
              </a:lnSpc>
              <a:spcBef>
                <a:spcPts val="0"/>
              </a:spcBef>
              <a:buFont typeface="Arial" panose="020B0604020202020204" pitchFamily="34" charset="0"/>
              <a:buNone/>
              <a:defRPr/>
            </a:pPr>
            <a:endParaRPr lang="en-US" sz="1200" b="1" dirty="0">
              <a:solidFill>
                <a:srgbClr val="33CCCC"/>
              </a:solidFill>
              <a:latin typeface="Consolas" pitchFamily="49" charset="0"/>
              <a:ea typeface="Tahoma" pitchFamily="34" charset="0"/>
              <a:cs typeface="Consolas" pitchFamily="49" charset="0"/>
            </a:endParaRPr>
          </a:p>
          <a:p>
            <a:pPr marL="0" indent="0">
              <a:lnSpc>
                <a:spcPct val="100000"/>
              </a:lnSpc>
              <a:spcBef>
                <a:spcPts val="0"/>
              </a:spcBef>
              <a:buFont typeface="Arial" panose="020B0604020202020204" pitchFamily="34" charset="0"/>
              <a:buNone/>
              <a:defRPr/>
            </a:pPr>
            <a:r>
              <a:rPr lang="en-US" sz="1200" b="1" kern="0" dirty="0">
                <a:solidFill>
                  <a:srgbClr val="0070C0"/>
                </a:solidFill>
                <a:latin typeface="Consolas"/>
                <a:ea typeface="Tahoma"/>
                <a:cs typeface="Consolas" pitchFamily="49" charset="0"/>
              </a:rPr>
              <a:t>int </a:t>
            </a:r>
            <a:r>
              <a:rPr lang="en-US" sz="1200" b="1" kern="0" dirty="0">
                <a:solidFill>
                  <a:schemeClr val="accent6">
                    <a:lumMod val="50000"/>
                  </a:schemeClr>
                </a:solidFill>
                <a:latin typeface="Consolas"/>
                <a:ea typeface="Tahoma"/>
                <a:cs typeface="Consolas" pitchFamily="49" charset="0"/>
              </a:rPr>
              <a:t>main</a:t>
            </a:r>
            <a:r>
              <a:rPr lang="en-US" sz="1200" b="1" kern="0" dirty="0">
                <a:latin typeface="Consolas"/>
                <a:ea typeface="Tahoma"/>
                <a:cs typeface="Consolas" pitchFamily="49" charset="0"/>
              </a:rPr>
              <a:t>() {</a:t>
            </a:r>
          </a:p>
          <a:p>
            <a:pPr marL="0" indent="0">
              <a:lnSpc>
                <a:spcPct val="100000"/>
              </a:lnSpc>
              <a:spcBef>
                <a:spcPts val="0"/>
              </a:spcBef>
              <a:buFont typeface="Arial" panose="020B0604020202020204" pitchFamily="34" charset="0"/>
              <a:buNone/>
              <a:defRPr/>
            </a:pPr>
            <a:endParaRPr lang="en-US" sz="1200" b="1" kern="0" dirty="0">
              <a:latin typeface="Consolas"/>
              <a:ea typeface="Tahoma"/>
              <a:cs typeface="Consolas" pitchFamily="49" charset="0"/>
            </a:endParaRP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chemeClr val="bg1">
                    <a:lumMod val="50000"/>
                  </a:schemeClr>
                </a:solidFill>
                <a:latin typeface="Consolas"/>
                <a:ea typeface="Tahoma"/>
                <a:cs typeface="Consolas" pitchFamily="49" charset="0"/>
              </a:rPr>
              <a:t>// allocate resources</a:t>
            </a:r>
            <a:endParaRPr lang="en-US" dirty="0">
              <a:solidFill>
                <a:schemeClr val="bg1">
                  <a:lumMod val="50000"/>
                </a:schemeClr>
              </a:solidFill>
              <a:latin typeface="Consolas"/>
              <a:ea typeface="Tahoma"/>
            </a:endParaRP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rgbClr val="0070C0"/>
                </a:solidFill>
                <a:latin typeface="Consolas"/>
                <a:ea typeface="Tahoma"/>
                <a:cs typeface="Consolas" pitchFamily="49" charset="0"/>
              </a:rPr>
              <a:t>float </a:t>
            </a:r>
            <a:r>
              <a:rPr lang="en-US" sz="1200" b="1" kern="0" dirty="0">
                <a:latin typeface="Consolas"/>
                <a:ea typeface="Tahoma"/>
                <a:cs typeface="Consolas" pitchFamily="49" charset="0"/>
              </a:rPr>
              <a:t>*weights = new </a:t>
            </a:r>
            <a:r>
              <a:rPr lang="en-US" sz="1200" b="1" kern="0" dirty="0">
                <a:solidFill>
                  <a:srgbClr val="0070C0"/>
                </a:solidFill>
                <a:latin typeface="Consolas"/>
                <a:ea typeface="Tahoma"/>
                <a:cs typeface="Consolas" pitchFamily="49" charset="0"/>
              </a:rPr>
              <a:t>float</a:t>
            </a:r>
            <a:r>
              <a:rPr lang="en-US" sz="1200" b="1" kern="0" dirty="0">
                <a:latin typeface="Consolas"/>
                <a:ea typeface="Tahoma"/>
                <a:cs typeface="Consolas" pitchFamily="49" charset="0"/>
              </a:rPr>
              <a:t>[</a:t>
            </a:r>
            <a:r>
              <a:rPr lang="en-US" sz="1200" b="1" kern="0" dirty="0">
                <a:solidFill>
                  <a:srgbClr val="7030A0"/>
                </a:solidFill>
                <a:latin typeface="Consolas"/>
                <a:ea typeface="Tahoma"/>
                <a:cs typeface="Consolas" pitchFamily="49" charset="0"/>
              </a:rPr>
              <a:t>2</a:t>
            </a:r>
            <a:r>
              <a:rPr lang="en-US" sz="1200" b="1" kern="0" dirty="0">
                <a:latin typeface="Consolas"/>
                <a:ea typeface="Tahoma"/>
                <a:cs typeface="Consolas" pitchFamily="49" charset="0"/>
              </a:rPr>
              <a:t> * RADIUS + </a:t>
            </a:r>
            <a:r>
              <a:rPr lang="en-US" sz="1200" b="1" kern="0" dirty="0">
                <a:solidFill>
                  <a:srgbClr val="7030A0"/>
                </a:solidFill>
                <a:latin typeface="Consolas"/>
                <a:ea typeface="Tahoma"/>
                <a:cs typeface="Consolas" pitchFamily="49" charset="0"/>
              </a:rPr>
              <a:t>1</a:t>
            </a:r>
            <a:r>
              <a:rPr lang="en-US" sz="1200" b="1" kern="0" dirty="0">
                <a:latin typeface="Consolas"/>
                <a:ea typeface="Tahoma"/>
                <a:cs typeface="Consolas" pitchFamily="49" charset="0"/>
              </a:rPr>
              <a:t>];</a:t>
            </a: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rgbClr val="000000"/>
                </a:solidFill>
                <a:latin typeface="Consolas"/>
                <a:ea typeface="Tahoma"/>
                <a:cs typeface="Consolas" pitchFamily="49" charset="0"/>
              </a:rPr>
              <a:t> </a:t>
            </a:r>
            <a:r>
              <a:rPr lang="en-US" sz="1200" b="1" kern="0" dirty="0">
                <a:solidFill>
                  <a:srgbClr val="0070C0"/>
                </a:solidFill>
                <a:latin typeface="Consolas"/>
                <a:ea typeface="Tahoma"/>
                <a:cs typeface="Consolas" pitchFamily="49" charset="0"/>
              </a:rPr>
              <a:t>float </a:t>
            </a:r>
            <a:r>
              <a:rPr lang="en-US" sz="1200" b="1" kern="0" dirty="0">
                <a:latin typeface="Consolas"/>
                <a:ea typeface="Tahoma"/>
                <a:cs typeface="Consolas" pitchFamily="49" charset="0"/>
              </a:rPr>
              <a:t>*in = </a:t>
            </a:r>
            <a:r>
              <a:rPr lang="en-US" sz="1200" b="1" kern="0" dirty="0">
                <a:solidFill>
                  <a:srgbClr val="C00000"/>
                </a:solidFill>
                <a:latin typeface="Consolas"/>
                <a:ea typeface="Tahoma"/>
                <a:cs typeface="Consolas" pitchFamily="49" charset="0"/>
              </a:rPr>
              <a:t>new</a:t>
            </a:r>
            <a:r>
              <a:rPr lang="en-US" sz="1200" b="1" kern="0" dirty="0">
                <a:latin typeface="Consolas"/>
                <a:ea typeface="Tahoma"/>
                <a:cs typeface="Consolas" pitchFamily="49" charset="0"/>
              </a:rPr>
              <a:t> </a:t>
            </a:r>
            <a:r>
              <a:rPr lang="en-US" sz="1200" b="1" kern="0" dirty="0">
                <a:solidFill>
                  <a:srgbClr val="0070C0"/>
                </a:solidFill>
                <a:latin typeface="Consolas"/>
                <a:ea typeface="Tahoma"/>
                <a:cs typeface="Consolas" pitchFamily="49" charset="0"/>
              </a:rPr>
              <a:t>float</a:t>
            </a:r>
            <a:r>
              <a:rPr lang="en-US" sz="1200" b="1" kern="0" dirty="0">
                <a:latin typeface="Consolas"/>
                <a:ea typeface="Tahoma"/>
                <a:cs typeface="Consolas" pitchFamily="49" charset="0"/>
              </a:rPr>
              <a:t>[N];</a:t>
            </a:r>
            <a:endParaRPr lang="en-US" sz="1200" b="1" kern="0" dirty="0">
              <a:latin typeface="Consolas"/>
              <a:ea typeface="Tahoma"/>
            </a:endParaRP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rgbClr val="0070C0"/>
                </a:solidFill>
                <a:latin typeface="Consolas"/>
                <a:ea typeface="Tahoma"/>
                <a:cs typeface="Consolas" pitchFamily="49" charset="0"/>
              </a:rPr>
              <a:t>float </a:t>
            </a:r>
            <a:r>
              <a:rPr lang="en-US" sz="1200" b="1" kern="0" dirty="0">
                <a:latin typeface="Consolas"/>
                <a:ea typeface="Tahoma"/>
                <a:cs typeface="Consolas" pitchFamily="49" charset="0"/>
              </a:rPr>
              <a:t>*out= </a:t>
            </a:r>
            <a:r>
              <a:rPr lang="en-US" sz="1200" b="1" kern="0" dirty="0">
                <a:solidFill>
                  <a:srgbClr val="C00000"/>
                </a:solidFill>
                <a:latin typeface="Consolas"/>
                <a:ea typeface="Tahoma"/>
                <a:cs typeface="Consolas" pitchFamily="49" charset="0"/>
              </a:rPr>
              <a:t>new </a:t>
            </a:r>
            <a:r>
              <a:rPr lang="en-US" sz="1200" b="1" kern="0" dirty="0">
                <a:solidFill>
                  <a:srgbClr val="0070C0"/>
                </a:solidFill>
                <a:latin typeface="Consolas"/>
                <a:ea typeface="Tahoma"/>
                <a:cs typeface="Consolas" pitchFamily="49" charset="0"/>
              </a:rPr>
              <a:t>float</a:t>
            </a:r>
            <a:r>
              <a:rPr lang="en-US" sz="1200" b="1" kern="0" dirty="0">
                <a:latin typeface="Consolas"/>
                <a:ea typeface="Tahoma"/>
                <a:cs typeface="Consolas" pitchFamily="49" charset="0"/>
              </a:rPr>
              <a:t>[N];</a:t>
            </a:r>
            <a:endParaRPr lang="en-US" sz="1200" b="1" kern="0" dirty="0">
              <a:latin typeface="Consolas" pitchFamily="49" charset="0"/>
              <a:ea typeface="Tahoma" pitchFamily="34" charset="0"/>
              <a:cs typeface="Consolas" pitchFamily="49" charset="0"/>
            </a:endParaRPr>
          </a:p>
          <a:p>
            <a:pPr marL="0" indent="0">
              <a:lnSpc>
                <a:spcPct val="100000"/>
              </a:lnSpc>
              <a:spcBef>
                <a:spcPts val="0"/>
              </a:spcBef>
              <a:buFont typeface="Arial" panose="020B0604020202020204" pitchFamily="34" charset="0"/>
              <a:buNone/>
              <a:defRPr/>
            </a:pPr>
            <a:endParaRPr lang="en-US" sz="1200" b="1" kern="0" dirty="0">
              <a:solidFill>
                <a:sysClr val="windowText" lastClr="000000"/>
              </a:solidFill>
              <a:latin typeface="Consolas"/>
              <a:ea typeface="Tahoma"/>
              <a:cs typeface="Consolas" pitchFamily="49" charset="0"/>
            </a:endParaRPr>
          </a:p>
          <a:p>
            <a:pPr marL="0" indent="0">
              <a:lnSpc>
                <a:spcPct val="100000"/>
              </a:lnSpc>
              <a:spcBef>
                <a:spcPts val="0"/>
              </a:spcBef>
              <a:buNone/>
              <a:defRPr/>
            </a:pPr>
            <a:r>
              <a:rPr lang="en-US" sz="1200" b="1" kern="0" dirty="0">
                <a:latin typeface="Consolas"/>
                <a:ea typeface="Tahoma"/>
                <a:cs typeface="Consolas" pitchFamily="49" charset="0"/>
              </a:rPr>
              <a:t>  </a:t>
            </a:r>
            <a:r>
              <a:rPr lang="en-US" sz="1200" b="1" kern="0" dirty="0" err="1">
                <a:solidFill>
                  <a:schemeClr val="accent6">
                    <a:lumMod val="50000"/>
                  </a:schemeClr>
                </a:solidFill>
                <a:latin typeface="Consolas"/>
                <a:ea typeface="Tahoma"/>
                <a:cs typeface="Consolas" pitchFamily="49" charset="0"/>
              </a:rPr>
              <a:t>initializeWeights</a:t>
            </a:r>
            <a:r>
              <a:rPr lang="en-US" sz="1200" b="1" kern="0" dirty="0">
                <a:latin typeface="Consolas"/>
                <a:ea typeface="Tahoma"/>
                <a:cs typeface="Consolas" pitchFamily="49" charset="0"/>
              </a:rPr>
              <a:t>(weights, RADIUS);</a:t>
            </a:r>
          </a:p>
          <a:p>
            <a:pPr marL="0" indent="0">
              <a:lnSpc>
                <a:spcPct val="100000"/>
              </a:lnSpc>
              <a:spcBef>
                <a:spcPts val="0"/>
              </a:spcBef>
              <a:buNone/>
              <a:defRPr/>
            </a:pPr>
            <a:r>
              <a:rPr lang="en-US" sz="1200" b="1" kern="0" dirty="0">
                <a:latin typeface="Consolas"/>
                <a:ea typeface="Tahoma"/>
                <a:cs typeface="Consolas" pitchFamily="49" charset="0"/>
              </a:rPr>
              <a:t>  </a:t>
            </a:r>
            <a:r>
              <a:rPr lang="en-US" sz="1200" b="1" kern="0" dirty="0" err="1">
                <a:solidFill>
                  <a:schemeClr val="accent6">
                    <a:lumMod val="50000"/>
                  </a:schemeClr>
                </a:solidFill>
                <a:latin typeface="Consolas"/>
                <a:ea typeface="Tahoma"/>
                <a:cs typeface="Consolas" pitchFamily="49" charset="0"/>
              </a:rPr>
              <a:t>initializeArray</a:t>
            </a:r>
            <a:r>
              <a:rPr lang="en-US" sz="1200" b="1" kern="0" dirty="0">
                <a:latin typeface="Consolas"/>
                <a:ea typeface="Tahoma"/>
                <a:cs typeface="Consolas" pitchFamily="49" charset="0"/>
              </a:rPr>
              <a:t>(in, N);</a:t>
            </a:r>
          </a:p>
          <a:p>
            <a:pPr marL="0" indent="0">
              <a:lnSpc>
                <a:spcPct val="100000"/>
              </a:lnSpc>
              <a:spcBef>
                <a:spcPts val="0"/>
              </a:spcBef>
              <a:buFont typeface="Arial" panose="020B0604020202020204" pitchFamily="34" charset="0"/>
              <a:buNone/>
              <a:defRPr/>
            </a:pPr>
            <a:endParaRPr lang="en-US" sz="1200" b="1" kern="0" dirty="0">
              <a:solidFill>
                <a:sysClr val="windowText" lastClr="000000"/>
              </a:solidFill>
              <a:latin typeface="Consolas" pitchFamily="49" charset="0"/>
              <a:ea typeface="Tahoma" pitchFamily="34" charset="0"/>
              <a:cs typeface="Consolas" pitchFamily="49" charset="0"/>
            </a:endParaRP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chemeClr val="accent6">
                    <a:lumMod val="50000"/>
                  </a:schemeClr>
                </a:solidFill>
                <a:latin typeface="Consolas"/>
                <a:ea typeface="Tahoma"/>
                <a:cs typeface="Consolas" pitchFamily="49" charset="0"/>
              </a:rPr>
              <a:t>applyStencil1D</a:t>
            </a:r>
            <a:r>
              <a:rPr lang="en-US" sz="1200" b="1" kern="0" dirty="0">
                <a:latin typeface="Consolas"/>
                <a:ea typeface="Tahoma"/>
                <a:cs typeface="Consolas" pitchFamily="49" charset="0"/>
              </a:rPr>
              <a:t>(RADIUS, N-RADIUS, weights, in, out);</a:t>
            </a:r>
          </a:p>
          <a:p>
            <a:pPr marL="0" indent="0">
              <a:lnSpc>
                <a:spcPct val="100000"/>
              </a:lnSpc>
              <a:spcBef>
                <a:spcPts val="0"/>
              </a:spcBef>
              <a:buFont typeface="Arial" panose="020B0604020202020204" pitchFamily="34" charset="0"/>
              <a:buNone/>
              <a:defRPr/>
            </a:pPr>
            <a:r>
              <a:rPr lang="en-US" sz="1200" b="1" kern="0" dirty="0">
                <a:solidFill>
                  <a:sysClr val="windowText" lastClr="000000"/>
                </a:solidFill>
                <a:latin typeface="Consolas" pitchFamily="49" charset="0"/>
                <a:ea typeface="Tahoma" pitchFamily="34" charset="0"/>
                <a:cs typeface="Consolas" pitchFamily="49" charset="0"/>
              </a:rPr>
              <a:t>  </a:t>
            </a: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chemeClr val="bg1">
                    <a:lumMod val="50000"/>
                  </a:schemeClr>
                </a:solidFill>
                <a:latin typeface="Consolas"/>
                <a:ea typeface="Tahoma"/>
                <a:cs typeface="Consolas" pitchFamily="49" charset="0"/>
              </a:rPr>
              <a:t>// free resources</a:t>
            </a: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rgbClr val="C00000"/>
                </a:solidFill>
                <a:latin typeface="Consolas"/>
                <a:ea typeface="Tahoma"/>
                <a:cs typeface="Consolas" pitchFamily="49" charset="0"/>
              </a:rPr>
              <a:t>delete[]</a:t>
            </a:r>
            <a:r>
              <a:rPr lang="en-US" sz="1200" b="1" kern="0" dirty="0">
                <a:latin typeface="Consolas"/>
                <a:ea typeface="Tahoma"/>
                <a:cs typeface="Consolas" pitchFamily="49" charset="0"/>
              </a:rPr>
              <a:t> weights; </a:t>
            </a:r>
            <a:r>
              <a:rPr lang="en-US" sz="1200" b="1" kern="0" dirty="0">
                <a:solidFill>
                  <a:srgbClr val="C00000"/>
                </a:solidFill>
                <a:latin typeface="Consolas"/>
                <a:ea typeface="Tahoma"/>
                <a:cs typeface="Consolas" pitchFamily="49" charset="0"/>
              </a:rPr>
              <a:t>delete[]</a:t>
            </a:r>
            <a:r>
              <a:rPr lang="en-US" sz="1200" b="1" kern="0" dirty="0">
                <a:latin typeface="Consolas"/>
                <a:ea typeface="Tahoma"/>
                <a:cs typeface="Consolas" pitchFamily="49" charset="0"/>
              </a:rPr>
              <a:t> in; </a:t>
            </a:r>
            <a:r>
              <a:rPr lang="en-US" sz="1200" b="1" kern="0" dirty="0">
                <a:solidFill>
                  <a:srgbClr val="C00000"/>
                </a:solidFill>
                <a:latin typeface="Consolas"/>
                <a:ea typeface="Tahoma"/>
                <a:cs typeface="Consolas" pitchFamily="49" charset="0"/>
              </a:rPr>
              <a:t>delete[]</a:t>
            </a:r>
            <a:r>
              <a:rPr lang="en-US" sz="1200" b="1" kern="0" dirty="0">
                <a:latin typeface="Consolas"/>
                <a:ea typeface="Tahoma"/>
                <a:cs typeface="Consolas" pitchFamily="49" charset="0"/>
              </a:rPr>
              <a:t> out;</a:t>
            </a:r>
          </a:p>
          <a:p>
            <a:pPr marL="0" indent="0">
              <a:lnSpc>
                <a:spcPct val="100000"/>
              </a:lnSpc>
              <a:spcBef>
                <a:spcPts val="0"/>
              </a:spcBef>
              <a:buFont typeface="Arial" panose="020B0604020202020204" pitchFamily="34" charset="0"/>
              <a:buNone/>
              <a:defRPr/>
            </a:pPr>
            <a:r>
              <a:rPr lang="en-US" sz="1200" b="1" kern="0" dirty="0">
                <a:solidFill>
                  <a:sysClr val="windowText" lastClr="000000"/>
                </a:solidFill>
                <a:latin typeface="Consolas" pitchFamily="49" charset="0"/>
                <a:ea typeface="Tahoma" pitchFamily="34" charset="0"/>
                <a:cs typeface="Consolas" pitchFamily="49" charset="0"/>
              </a:rPr>
              <a:t>}</a:t>
            </a:r>
          </a:p>
          <a:p>
            <a:pPr marL="0" indent="0">
              <a:lnSpc>
                <a:spcPct val="100000"/>
              </a:lnSpc>
              <a:spcBef>
                <a:spcPts val="0"/>
              </a:spcBef>
              <a:buFont typeface="Arial" panose="020B0604020202020204" pitchFamily="34" charset="0"/>
              <a:buNone/>
              <a:defRPr/>
            </a:pPr>
            <a:endParaRPr lang="en-US" sz="1400" b="1" kern="0" dirty="0">
              <a:solidFill>
                <a:sysClr val="windowText" lastClr="000000"/>
              </a:solidFill>
              <a:latin typeface="Tahoma" pitchFamily="34" charset="0"/>
              <a:ea typeface="Tahoma" pitchFamily="34" charset="0"/>
              <a:cs typeface="Tahoma" pitchFamily="34" charset="0"/>
            </a:endParaRPr>
          </a:p>
          <a:p>
            <a:pPr marL="0" indent="0">
              <a:lnSpc>
                <a:spcPct val="100000"/>
              </a:lnSpc>
              <a:spcBef>
                <a:spcPts val="0"/>
              </a:spcBef>
              <a:buFont typeface="Arial" panose="020B0604020202020204" pitchFamily="34" charset="0"/>
              <a:buNone/>
              <a:defRPr/>
            </a:pPr>
            <a:endParaRPr lang="en-US" sz="1400" b="1" kern="0" dirty="0">
              <a:solidFill>
                <a:srgbClr val="33CCCC"/>
              </a:solidFill>
              <a:latin typeface="Tahoma" pitchFamily="34" charset="0"/>
              <a:ea typeface="Tahoma" pitchFamily="34" charset="0"/>
              <a:cs typeface="Tahoma" pitchFamily="34" charset="0"/>
            </a:endParaRPr>
          </a:p>
          <a:p>
            <a:pPr marL="0" indent="0">
              <a:lnSpc>
                <a:spcPct val="100000"/>
              </a:lnSpc>
              <a:spcBef>
                <a:spcPts val="0"/>
              </a:spcBef>
              <a:buFont typeface="Arial" panose="020B0604020202020204" pitchFamily="34" charset="0"/>
              <a:buNone/>
              <a:defRPr/>
            </a:pPr>
            <a:endParaRPr lang="en-US" sz="1400" b="1" dirty="0">
              <a:solidFill>
                <a:srgbClr val="33CCCC"/>
              </a:solidFill>
              <a:latin typeface="Tahoma" pitchFamily="34" charset="0"/>
              <a:ea typeface="Tahoma" pitchFamily="34" charset="0"/>
              <a:cs typeface="Tahoma" pitchFamily="34" charset="0"/>
            </a:endParaRPr>
          </a:p>
          <a:p>
            <a:pPr marL="0" indent="0">
              <a:lnSpc>
                <a:spcPct val="100000"/>
              </a:lnSpc>
              <a:spcBef>
                <a:spcPts val="0"/>
              </a:spcBef>
              <a:buFont typeface="Arial" panose="020B0604020202020204" pitchFamily="34" charset="0"/>
              <a:buNone/>
              <a:defRPr/>
            </a:pPr>
            <a:endParaRPr lang="en-US" sz="1400" b="1" dirty="0">
              <a:solidFill>
                <a:srgbClr val="33CCCC"/>
              </a:solidFill>
              <a:latin typeface="Tahoma" pitchFamily="34" charset="0"/>
              <a:ea typeface="Tahoma" pitchFamily="34" charset="0"/>
              <a:cs typeface="Tahoma" pitchFamily="34" charset="0"/>
            </a:endParaRPr>
          </a:p>
          <a:p>
            <a:pPr marL="0" indent="0">
              <a:lnSpc>
                <a:spcPct val="100000"/>
              </a:lnSpc>
              <a:spcBef>
                <a:spcPts val="0"/>
              </a:spcBef>
              <a:buFont typeface="Arial" panose="020B0604020202020204" pitchFamily="34" charset="0"/>
              <a:buNone/>
              <a:tabLst>
                <a:tab pos="461963" algn="l"/>
              </a:tabLst>
              <a:defRPr/>
            </a:pPr>
            <a:r>
              <a:rPr lang="en-US" sz="1200" b="1" kern="0" dirty="0">
                <a:solidFill>
                  <a:srgbClr val="0070C0"/>
                </a:solidFill>
                <a:latin typeface="Consolas"/>
                <a:ea typeface="Tahoma"/>
                <a:cs typeface="Consolas" pitchFamily="49" charset="0"/>
              </a:rPr>
              <a:t>void </a:t>
            </a:r>
            <a:r>
              <a:rPr lang="en-US" sz="1200" b="1" kern="0" dirty="0">
                <a:solidFill>
                  <a:schemeClr val="accent6">
                    <a:lumMod val="50000"/>
                  </a:schemeClr>
                </a:solidFill>
                <a:latin typeface="Consolas"/>
                <a:ea typeface="Tahoma"/>
                <a:cs typeface="Consolas" pitchFamily="49" charset="0"/>
              </a:rPr>
              <a:t>applyStencil1D</a:t>
            </a:r>
            <a:r>
              <a:rPr lang="en-US" sz="1200" b="1" kern="0" dirty="0">
                <a:latin typeface="Consolas"/>
                <a:ea typeface="Tahoma"/>
                <a:cs typeface="Consolas" pitchFamily="49" charset="0"/>
              </a:rPr>
              <a:t>(</a:t>
            </a:r>
            <a:r>
              <a:rPr lang="en-US" sz="1200" b="1" kern="0" dirty="0">
                <a:solidFill>
                  <a:srgbClr val="0070C0"/>
                </a:solidFill>
                <a:latin typeface="Consolas"/>
                <a:ea typeface="Tahoma"/>
                <a:cs typeface="Consolas" pitchFamily="49" charset="0"/>
              </a:rPr>
              <a:t>int </a:t>
            </a:r>
            <a:r>
              <a:rPr lang="en-US" sz="1200" b="1" kern="0" dirty="0" err="1">
                <a:latin typeface="Consolas"/>
                <a:ea typeface="Tahoma"/>
                <a:cs typeface="Consolas" pitchFamily="49" charset="0"/>
              </a:rPr>
              <a:t>sIdx</a:t>
            </a:r>
            <a:r>
              <a:rPr lang="en-US" sz="1200" b="1" kern="0" dirty="0">
                <a:latin typeface="Consolas"/>
                <a:ea typeface="Tahoma"/>
                <a:cs typeface="Consolas" pitchFamily="49" charset="0"/>
              </a:rPr>
              <a:t>, </a:t>
            </a:r>
            <a:r>
              <a:rPr lang="en-US" sz="1200" b="1" kern="0" dirty="0">
                <a:solidFill>
                  <a:srgbClr val="0070C0"/>
                </a:solidFill>
                <a:latin typeface="Consolas"/>
                <a:ea typeface="Tahoma"/>
                <a:cs typeface="Consolas" pitchFamily="49" charset="0"/>
              </a:rPr>
              <a:t>int </a:t>
            </a:r>
            <a:r>
              <a:rPr lang="en-US" sz="1200" b="1" kern="0" dirty="0" err="1">
                <a:latin typeface="Consolas"/>
                <a:ea typeface="Tahoma"/>
                <a:cs typeface="Consolas" pitchFamily="49" charset="0"/>
              </a:rPr>
              <a:t>eIdx</a:t>
            </a:r>
            <a:r>
              <a:rPr lang="en-US" sz="1200" b="1" kern="0" dirty="0">
                <a:solidFill>
                  <a:srgbClr val="33CCCC"/>
                </a:solidFill>
                <a:latin typeface="Consolas"/>
                <a:ea typeface="Tahoma"/>
                <a:cs typeface="Consolas" pitchFamily="49" charset="0"/>
              </a:rPr>
              <a:t>, </a:t>
            </a:r>
            <a:r>
              <a:rPr lang="en-US" sz="1200" b="1" kern="0" dirty="0">
                <a:solidFill>
                  <a:srgbClr val="0070C0"/>
                </a:solidFill>
                <a:latin typeface="Consolas"/>
                <a:ea typeface="Tahoma"/>
                <a:cs typeface="Consolas" pitchFamily="49" charset="0"/>
              </a:rPr>
              <a:t>const</a:t>
            </a:r>
            <a:r>
              <a:rPr lang="en-US" sz="1200" b="1" dirty="0">
                <a:solidFill>
                  <a:srgbClr val="0070C0"/>
                </a:solidFill>
                <a:latin typeface="Consolas"/>
                <a:ea typeface="Tahoma"/>
                <a:cs typeface="Consolas" pitchFamily="49" charset="0"/>
              </a:rPr>
              <a:t>	</a:t>
            </a:r>
            <a:r>
              <a:rPr lang="en-US" sz="1200" b="1" kern="0" dirty="0">
                <a:solidFill>
                  <a:srgbClr val="0070C0"/>
                </a:solidFill>
                <a:latin typeface="Consolas"/>
                <a:ea typeface="Tahoma"/>
                <a:cs typeface="Consolas" pitchFamily="49" charset="0"/>
              </a:rPr>
              <a:t>float </a:t>
            </a:r>
            <a:r>
              <a:rPr lang="en-US" sz="1200" b="1" kern="0" dirty="0">
                <a:latin typeface="Consolas"/>
                <a:ea typeface="Tahoma"/>
                <a:cs typeface="Consolas" pitchFamily="49" charset="0"/>
              </a:rPr>
              <a:t>*weights, </a:t>
            </a:r>
            <a:r>
              <a:rPr lang="en-US" sz="1200" b="1" kern="0" dirty="0">
                <a:solidFill>
                  <a:srgbClr val="0070C0"/>
                </a:solidFill>
                <a:latin typeface="Consolas"/>
                <a:ea typeface="Tahoma"/>
                <a:cs typeface="Consolas" pitchFamily="49" charset="0"/>
              </a:rPr>
              <a:t>float </a:t>
            </a:r>
            <a:r>
              <a:rPr lang="en-US" sz="1200" b="1" kern="0" dirty="0">
                <a:latin typeface="Consolas"/>
                <a:ea typeface="Tahoma"/>
                <a:cs typeface="Consolas" pitchFamily="49" charset="0"/>
              </a:rPr>
              <a:t>*in,</a:t>
            </a:r>
            <a:r>
              <a:rPr lang="en-US" sz="1200" b="1" kern="0" dirty="0">
                <a:solidFill>
                  <a:srgbClr val="33CCCC"/>
                </a:solidFill>
                <a:latin typeface="Consolas"/>
                <a:ea typeface="Tahoma"/>
                <a:cs typeface="Consolas" pitchFamily="49" charset="0"/>
              </a:rPr>
              <a:t> </a:t>
            </a:r>
            <a:r>
              <a:rPr lang="en-US" sz="1200" b="1" kern="0" dirty="0">
                <a:solidFill>
                  <a:srgbClr val="0070C0"/>
                </a:solidFill>
                <a:latin typeface="Consolas"/>
                <a:ea typeface="Tahoma"/>
                <a:cs typeface="Consolas" pitchFamily="49" charset="0"/>
              </a:rPr>
              <a:t>float </a:t>
            </a:r>
            <a:r>
              <a:rPr lang="en-US" sz="1200" b="1" kern="0" dirty="0">
                <a:latin typeface="Consolas"/>
                <a:ea typeface="Tahoma"/>
                <a:cs typeface="Consolas" pitchFamily="49" charset="0"/>
              </a:rPr>
              <a:t>*out) {</a:t>
            </a:r>
          </a:p>
          <a:p>
            <a:pPr marL="0" indent="0">
              <a:lnSpc>
                <a:spcPct val="100000"/>
              </a:lnSpc>
              <a:spcBef>
                <a:spcPts val="0"/>
              </a:spcBef>
              <a:buFont typeface="Arial" panose="020B0604020202020204" pitchFamily="34" charset="0"/>
              <a:buNone/>
              <a:defRPr/>
            </a:pPr>
            <a:r>
              <a:rPr lang="en-US" sz="1200" b="1" kern="0" dirty="0">
                <a:solidFill>
                  <a:sysClr val="windowText" lastClr="000000"/>
                </a:solidFill>
                <a:latin typeface="Consolas" pitchFamily="49" charset="0"/>
                <a:ea typeface="Tahoma" pitchFamily="34" charset="0"/>
                <a:cs typeface="Consolas" pitchFamily="49" charset="0"/>
              </a:rPr>
              <a:t>  </a:t>
            </a:r>
          </a:p>
          <a:p>
            <a:pPr marL="0" indent="0">
              <a:lnSpc>
                <a:spcPct val="100000"/>
              </a:lnSpc>
              <a:spcBef>
                <a:spcPts val="0"/>
              </a:spcBef>
              <a:buFont typeface="Arial" panose="020B0604020202020204" pitchFamily="34" charset="0"/>
              <a:buNone/>
              <a:defRPr/>
            </a:pPr>
            <a:r>
              <a:rPr lang="en-US" sz="1200" b="1" kern="0" dirty="0">
                <a:solidFill>
                  <a:srgbClr val="ADE2E2"/>
                </a:solidFill>
                <a:latin typeface="Consolas"/>
                <a:ea typeface="Tahoma"/>
                <a:cs typeface="Consolas" pitchFamily="49" charset="0"/>
              </a:rPr>
              <a:t>  </a:t>
            </a:r>
            <a:r>
              <a:rPr lang="en-US" sz="1200" b="1" kern="0" dirty="0">
                <a:solidFill>
                  <a:srgbClr val="0070C0"/>
                </a:solidFill>
                <a:latin typeface="Consolas"/>
                <a:ea typeface="Tahoma"/>
                <a:cs typeface="Consolas" pitchFamily="49" charset="0"/>
              </a:rPr>
              <a:t>for </a:t>
            </a:r>
            <a:r>
              <a:rPr lang="en-US" sz="1200" b="1" kern="0" dirty="0">
                <a:latin typeface="Consolas"/>
                <a:ea typeface="Tahoma"/>
                <a:cs typeface="Consolas" pitchFamily="49" charset="0"/>
              </a:rPr>
              <a:t>(</a:t>
            </a:r>
            <a:r>
              <a:rPr lang="en-US" sz="1200" b="1" kern="0" dirty="0">
                <a:solidFill>
                  <a:srgbClr val="0070C0"/>
                </a:solidFill>
                <a:latin typeface="Consolas"/>
                <a:ea typeface="Tahoma"/>
                <a:cs typeface="Consolas" pitchFamily="49" charset="0"/>
              </a:rPr>
              <a:t>int </a:t>
            </a:r>
            <a:r>
              <a:rPr lang="en-US" sz="1200" b="1" kern="0" dirty="0" err="1">
                <a:latin typeface="Consolas"/>
                <a:ea typeface="Tahoma"/>
                <a:cs typeface="Consolas" pitchFamily="49" charset="0"/>
              </a:rPr>
              <a:t>i</a:t>
            </a:r>
            <a:r>
              <a:rPr lang="en-US" sz="1200" b="1" kern="0" dirty="0">
                <a:latin typeface="Consolas"/>
                <a:ea typeface="Tahoma"/>
                <a:cs typeface="Consolas" pitchFamily="49" charset="0"/>
              </a:rPr>
              <a:t> = </a:t>
            </a:r>
            <a:r>
              <a:rPr lang="en-US" sz="1200" b="1" kern="0" dirty="0" err="1">
                <a:latin typeface="Consolas"/>
                <a:ea typeface="Tahoma"/>
                <a:cs typeface="Consolas" pitchFamily="49" charset="0"/>
              </a:rPr>
              <a:t>sIdx</a:t>
            </a:r>
            <a:r>
              <a:rPr lang="en-US" sz="1200" b="1" kern="0" dirty="0">
                <a:latin typeface="Consolas"/>
                <a:ea typeface="Tahoma"/>
                <a:cs typeface="Consolas" pitchFamily="49" charset="0"/>
              </a:rPr>
              <a:t>; I &lt; </a:t>
            </a:r>
            <a:r>
              <a:rPr lang="en-US" sz="1200" b="1" kern="0" dirty="0" err="1">
                <a:latin typeface="Consolas"/>
                <a:ea typeface="Tahoma"/>
                <a:cs typeface="Consolas" pitchFamily="49" charset="0"/>
              </a:rPr>
              <a:t>eIdx</a:t>
            </a:r>
            <a:r>
              <a:rPr lang="en-US" sz="1200" b="1" kern="0" dirty="0">
                <a:latin typeface="Consolas"/>
                <a:ea typeface="Tahoma"/>
                <a:cs typeface="Consolas" pitchFamily="49" charset="0"/>
              </a:rPr>
              <a:t>; </a:t>
            </a:r>
            <a:r>
              <a:rPr lang="en-US" sz="1200" b="1" kern="0" dirty="0" err="1">
                <a:latin typeface="Consolas"/>
                <a:ea typeface="Tahoma"/>
                <a:cs typeface="Consolas" pitchFamily="49" charset="0"/>
              </a:rPr>
              <a:t>i</a:t>
            </a:r>
            <a:r>
              <a:rPr lang="en-US" sz="1200" b="1" kern="0" dirty="0">
                <a:latin typeface="Consolas"/>
                <a:ea typeface="Tahoma"/>
                <a:cs typeface="Consolas" pitchFamily="49" charset="0"/>
              </a:rPr>
              <a:t>++) {   </a:t>
            </a:r>
            <a:endParaRPr lang="en-US" sz="1200" b="1" kern="0" dirty="0">
              <a:latin typeface="Consolas" pitchFamily="49" charset="0"/>
              <a:ea typeface="Tahoma" pitchFamily="34" charset="0"/>
              <a:cs typeface="Consolas" pitchFamily="49" charset="0"/>
            </a:endParaRP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out[i] = </a:t>
            </a:r>
            <a:r>
              <a:rPr lang="en-US" sz="1200" b="1" kern="0" dirty="0">
                <a:solidFill>
                  <a:srgbClr val="7030A0"/>
                </a:solidFill>
                <a:latin typeface="Consolas"/>
                <a:ea typeface="Tahoma"/>
                <a:cs typeface="Consolas" pitchFamily="49" charset="0"/>
              </a:rPr>
              <a:t>0</a:t>
            </a:r>
            <a:r>
              <a:rPr lang="en-US" sz="1200" b="1" kern="0" dirty="0">
                <a:latin typeface="Consolas"/>
                <a:ea typeface="Tahoma"/>
                <a:cs typeface="Consolas" pitchFamily="49" charset="0"/>
              </a:rPr>
              <a:t>;</a:t>
            </a: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a:t>
            </a:r>
            <a:r>
              <a:rPr lang="en-US" sz="1200" b="1" kern="0" dirty="0">
                <a:solidFill>
                  <a:srgbClr val="E78A2D"/>
                </a:solidFill>
                <a:latin typeface="Consolas"/>
                <a:ea typeface="Tahoma"/>
                <a:cs typeface="Consolas" pitchFamily="49" charset="0"/>
              </a:rPr>
              <a:t> </a:t>
            </a:r>
            <a:r>
              <a:rPr lang="en-US" sz="1200" b="1" kern="0" dirty="0">
                <a:solidFill>
                  <a:schemeClr val="bg1">
                    <a:lumMod val="50000"/>
                  </a:schemeClr>
                </a:solidFill>
                <a:latin typeface="Consolas"/>
                <a:ea typeface="Tahoma"/>
                <a:cs typeface="Consolas" pitchFamily="49" charset="0"/>
              </a:rPr>
              <a:t>// loop over all elements in the stencil</a:t>
            </a:r>
          </a:p>
          <a:p>
            <a:pPr marL="0" indent="0">
              <a:lnSpc>
                <a:spcPct val="100000"/>
              </a:lnSpc>
              <a:spcBef>
                <a:spcPts val="0"/>
              </a:spcBef>
              <a:buFont typeface="Arial" panose="020B0604020202020204" pitchFamily="34" charset="0"/>
              <a:buNone/>
              <a:defRPr/>
            </a:pPr>
            <a:r>
              <a:rPr lang="en-US" sz="1200" b="1" kern="0" dirty="0">
                <a:solidFill>
                  <a:srgbClr val="DADADA"/>
                </a:solidFill>
                <a:latin typeface="Consolas"/>
                <a:ea typeface="Tahoma"/>
                <a:cs typeface="Consolas" pitchFamily="49" charset="0"/>
              </a:rPr>
              <a:t>    </a:t>
            </a:r>
            <a:r>
              <a:rPr lang="en-US" sz="1200" b="1" kern="0" dirty="0">
                <a:solidFill>
                  <a:srgbClr val="0070C0"/>
                </a:solidFill>
                <a:latin typeface="Consolas"/>
                <a:ea typeface="Tahoma"/>
                <a:cs typeface="Consolas" pitchFamily="49" charset="0"/>
              </a:rPr>
              <a:t>for </a:t>
            </a:r>
            <a:r>
              <a:rPr lang="en-US" sz="1200" b="1" kern="0" dirty="0">
                <a:latin typeface="Consolas"/>
                <a:ea typeface="Tahoma"/>
                <a:cs typeface="Consolas" pitchFamily="49" charset="0"/>
              </a:rPr>
              <a:t>(</a:t>
            </a:r>
            <a:r>
              <a:rPr lang="en-US" sz="1200" b="1" kern="0" dirty="0">
                <a:solidFill>
                  <a:srgbClr val="0070C0"/>
                </a:solidFill>
                <a:latin typeface="Consolas"/>
                <a:ea typeface="Tahoma"/>
                <a:cs typeface="Consolas" pitchFamily="49" charset="0"/>
              </a:rPr>
              <a:t>int </a:t>
            </a:r>
            <a:r>
              <a:rPr lang="en-US" sz="1200" b="1" kern="0" dirty="0">
                <a:latin typeface="Consolas"/>
                <a:ea typeface="Tahoma"/>
                <a:cs typeface="Consolas" pitchFamily="49" charset="0"/>
              </a:rPr>
              <a:t>j = -RADIUS; j &lt;= RADIUS; j++) {</a:t>
            </a:r>
          </a:p>
          <a:p>
            <a:pPr marL="0" indent="0">
              <a:lnSpc>
                <a:spcPct val="100000"/>
              </a:lnSpc>
              <a:spcBef>
                <a:spcPts val="0"/>
              </a:spcBef>
              <a:buFont typeface="Arial" panose="020B0604020202020204" pitchFamily="34" charset="0"/>
              <a:buNone/>
              <a:defRPr/>
            </a:pPr>
            <a:r>
              <a:rPr lang="en-US" sz="1200" b="1" kern="0" dirty="0">
                <a:solidFill>
                  <a:sysClr val="windowText" lastClr="000000"/>
                </a:solidFill>
                <a:latin typeface="Consolas" pitchFamily="49" charset="0"/>
                <a:ea typeface="Tahoma" pitchFamily="34" charset="0"/>
                <a:cs typeface="Consolas" pitchFamily="49" charset="0"/>
              </a:rPr>
              <a:t>      out[i] += weights[j + RADIUS] * in[i + j]; </a:t>
            </a:r>
          </a:p>
          <a:p>
            <a:pPr marL="0" indent="0">
              <a:lnSpc>
                <a:spcPct val="100000"/>
              </a:lnSpc>
              <a:spcBef>
                <a:spcPts val="0"/>
              </a:spcBef>
              <a:buFont typeface="Arial" panose="020B0604020202020204" pitchFamily="34" charset="0"/>
              <a:buNone/>
              <a:defRPr/>
            </a:pPr>
            <a:r>
              <a:rPr lang="en-US" sz="1200" b="1" kern="0" dirty="0">
                <a:solidFill>
                  <a:sysClr val="windowText" lastClr="000000"/>
                </a:solidFill>
                <a:latin typeface="Consolas" pitchFamily="49" charset="0"/>
                <a:ea typeface="Tahoma" pitchFamily="34" charset="0"/>
                <a:cs typeface="Consolas" pitchFamily="49" charset="0"/>
              </a:rPr>
              <a:t>    }</a:t>
            </a:r>
          </a:p>
          <a:p>
            <a:pPr marL="0" indent="0">
              <a:lnSpc>
                <a:spcPct val="100000"/>
              </a:lnSpc>
              <a:spcBef>
                <a:spcPts val="0"/>
              </a:spcBef>
              <a:buFont typeface="Arial" panose="020B0604020202020204" pitchFamily="34" charset="0"/>
              <a:buNone/>
              <a:defRPr/>
            </a:pPr>
            <a:r>
              <a:rPr lang="en-US" sz="1200" b="1" kern="0" dirty="0">
                <a:latin typeface="Consolas"/>
                <a:ea typeface="Tahoma"/>
                <a:cs typeface="Consolas" pitchFamily="49" charset="0"/>
              </a:rPr>
              <a:t>    out[i] = out[i] / (</a:t>
            </a:r>
            <a:r>
              <a:rPr lang="en-US" sz="1200" b="1" kern="0" dirty="0">
                <a:solidFill>
                  <a:srgbClr val="7030A0"/>
                </a:solidFill>
                <a:latin typeface="Consolas"/>
                <a:ea typeface="Tahoma"/>
                <a:cs typeface="Consolas" pitchFamily="49" charset="0"/>
              </a:rPr>
              <a:t>2</a:t>
            </a:r>
            <a:r>
              <a:rPr lang="en-US" sz="1200" b="1" kern="0" dirty="0">
                <a:latin typeface="Consolas"/>
                <a:ea typeface="Tahoma"/>
                <a:cs typeface="Consolas" pitchFamily="49" charset="0"/>
              </a:rPr>
              <a:t> * RADIUS + </a:t>
            </a:r>
            <a:r>
              <a:rPr lang="en-US" sz="1200" b="1" kern="0" dirty="0">
                <a:solidFill>
                  <a:srgbClr val="7030A0"/>
                </a:solidFill>
                <a:latin typeface="Consolas"/>
                <a:ea typeface="Tahoma"/>
                <a:cs typeface="Consolas" pitchFamily="49" charset="0"/>
              </a:rPr>
              <a:t>1</a:t>
            </a:r>
            <a:r>
              <a:rPr lang="en-US" sz="1200" b="1" kern="0" dirty="0">
                <a:latin typeface="Consolas"/>
                <a:ea typeface="Tahoma"/>
                <a:cs typeface="Consolas" pitchFamily="49" charset="0"/>
              </a:rPr>
              <a:t>);</a:t>
            </a:r>
          </a:p>
          <a:p>
            <a:pPr marL="0" indent="0">
              <a:lnSpc>
                <a:spcPct val="100000"/>
              </a:lnSpc>
              <a:spcBef>
                <a:spcPts val="0"/>
              </a:spcBef>
              <a:buFont typeface="Arial" panose="020B0604020202020204" pitchFamily="34" charset="0"/>
              <a:buNone/>
              <a:defRPr/>
            </a:pPr>
            <a:r>
              <a:rPr lang="en-US" sz="1200" b="1" kern="0" dirty="0">
                <a:solidFill>
                  <a:sysClr val="windowText" lastClr="000000"/>
                </a:solidFill>
                <a:latin typeface="Consolas" pitchFamily="49" charset="0"/>
                <a:ea typeface="Tahoma" pitchFamily="34" charset="0"/>
                <a:cs typeface="Consolas" pitchFamily="49" charset="0"/>
              </a:rPr>
              <a:t>  }</a:t>
            </a:r>
          </a:p>
          <a:p>
            <a:pPr marL="0" indent="0">
              <a:lnSpc>
                <a:spcPct val="100000"/>
              </a:lnSpc>
              <a:spcBef>
                <a:spcPts val="0"/>
              </a:spcBef>
              <a:buFont typeface="Arial" panose="020B0604020202020204" pitchFamily="34" charset="0"/>
              <a:buNone/>
              <a:defRPr/>
            </a:pPr>
            <a:r>
              <a:rPr lang="en-US" sz="1200" b="1" kern="0" dirty="0">
                <a:solidFill>
                  <a:sysClr val="windowText" lastClr="000000"/>
                </a:solidFill>
                <a:latin typeface="Consolas" pitchFamily="49" charset="0"/>
                <a:ea typeface="Tahoma" pitchFamily="34" charset="0"/>
                <a:cs typeface="Consolas" pitchFamily="49" charset="0"/>
              </a:rPr>
              <a:t>}</a:t>
            </a:r>
          </a:p>
          <a:p>
            <a:pPr marL="0" indent="0">
              <a:lnSpc>
                <a:spcPct val="100000"/>
              </a:lnSpc>
              <a:spcBef>
                <a:spcPts val="0"/>
              </a:spcBef>
              <a:buFont typeface="Arial" panose="020B0604020202020204" pitchFamily="34" charset="0"/>
              <a:buNone/>
              <a:defRPr/>
            </a:pPr>
            <a:endParaRPr lang="en-US" sz="1400" b="1" kern="0" dirty="0">
              <a:solidFill>
                <a:sysClr val="windowText" lastClr="000000"/>
              </a:solidFill>
              <a:latin typeface="Tahoma" pitchFamily="34" charset="0"/>
              <a:ea typeface="Tahoma" pitchFamily="34" charset="0"/>
              <a:cs typeface="Tahoma" pitchFamily="34" charset="0"/>
            </a:endParaRPr>
          </a:p>
          <a:p>
            <a:pPr marL="0" indent="0">
              <a:lnSpc>
                <a:spcPct val="100000"/>
              </a:lnSpc>
              <a:spcBef>
                <a:spcPts val="0"/>
              </a:spcBef>
              <a:buFont typeface="Arial" panose="020B0604020202020204" pitchFamily="34" charset="0"/>
              <a:buNone/>
              <a:defRPr/>
            </a:pPr>
            <a:endParaRPr lang="en-US" sz="1400" b="1" kern="0" dirty="0">
              <a:solidFill>
                <a:sysClr val="windowText" lastClr="000000"/>
              </a:solidFill>
            </a:endParaRPr>
          </a:p>
        </p:txBody>
      </p:sp>
    </p:spTree>
    <p:extLst>
      <p:ext uri="{BB962C8B-B14F-4D97-AF65-F5344CB8AC3E}">
        <p14:creationId xmlns:p14="http://schemas.microsoft.com/office/powerpoint/2010/main" val="31152624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14793</TotalTime>
  <Words>9777</Words>
  <Application>Microsoft Office PowerPoint</Application>
  <PresentationFormat>Widescreen</PresentationFormat>
  <Paragraphs>1684</Paragraphs>
  <Slides>84</Slides>
  <Notes>41</Notes>
  <HiddenSlides>0</HiddenSlides>
  <MMClips>0</MMClips>
  <ScaleCrop>false</ScaleCrop>
  <HeadingPairs>
    <vt:vector size="8" baseType="variant">
      <vt:variant>
        <vt:lpstr>Fonts Used</vt:lpstr>
      </vt:variant>
      <vt:variant>
        <vt:i4>13</vt:i4>
      </vt:variant>
      <vt:variant>
        <vt:lpstr>Theme</vt:lpstr>
      </vt:variant>
      <vt:variant>
        <vt:i4>4</vt:i4>
      </vt:variant>
      <vt:variant>
        <vt:lpstr>Embedded OLE Servers</vt:lpstr>
      </vt:variant>
      <vt:variant>
        <vt:i4>1</vt:i4>
      </vt:variant>
      <vt:variant>
        <vt:lpstr>Slide Titles</vt:lpstr>
      </vt:variant>
      <vt:variant>
        <vt:i4>84</vt:i4>
      </vt:variant>
    </vt:vector>
  </HeadingPairs>
  <TitlesOfParts>
    <vt:vector size="102" baseType="lpstr">
      <vt:lpstr>Arial</vt:lpstr>
      <vt:lpstr>Calibri</vt:lpstr>
      <vt:lpstr>Calibri Light</vt:lpstr>
      <vt:lpstr>Cambria Math</vt:lpstr>
      <vt:lpstr>Consolas</vt:lpstr>
      <vt:lpstr>Corbel</vt:lpstr>
      <vt:lpstr>Courier New</vt:lpstr>
      <vt:lpstr>Lucida Calligraphy</vt:lpstr>
      <vt:lpstr>Palatino</vt:lpstr>
      <vt:lpstr>Tahoma</vt:lpstr>
      <vt:lpstr>Times New Roman</vt:lpstr>
      <vt:lpstr>Trebuchet MS</vt:lpstr>
      <vt:lpstr>Wingdings</vt:lpstr>
      <vt:lpstr>Custom Design</vt:lpstr>
      <vt:lpstr>Main</vt:lpstr>
      <vt:lpstr>2_Custom Design</vt:lpstr>
      <vt:lpstr>1_Custom Design</vt:lpstr>
      <vt:lpstr>Chart</vt:lpstr>
      <vt:lpstr>ME759 High Performance Computing for Applications in Engineering  [Spring 2021] </vt:lpstr>
      <vt:lpstr>Cartoon of the day</vt:lpstr>
      <vt:lpstr>PowerPoint Presentation</vt:lpstr>
      <vt:lpstr>Before we get started…</vt:lpstr>
      <vt:lpstr>GPU Computing: Case studies</vt:lpstr>
      <vt:lpstr>Problem at hand: Performing a 1D Stencil</vt:lpstr>
      <vt:lpstr>Serial Algorithm</vt:lpstr>
      <vt:lpstr>Serial Algorithm</vt:lpstr>
      <vt:lpstr>Serial Implementation [assume N=16 mil.]</vt:lpstr>
      <vt:lpstr>Serial Implementation</vt:lpstr>
      <vt:lpstr>Serial Implementation</vt:lpstr>
      <vt:lpstr>Serial Implementation</vt:lpstr>
      <vt:lpstr>Application Optimization Process</vt:lpstr>
      <vt:lpstr>Parallel Algorithm</vt:lpstr>
      <vt:lpstr>The Parallel Implementation</vt:lpstr>
      <vt:lpstr>The Parallel Implementation</vt:lpstr>
      <vt:lpstr>NVIDIA Visual Profiler</vt:lpstr>
      <vt:lpstr>Quiz: Why is CPU thread shown with two contiguous cudaMemcpy?</vt:lpstr>
      <vt:lpstr>Detecting Low Memory Throughput</vt:lpstr>
      <vt:lpstr>Visual Profiler Analysis</vt:lpstr>
      <vt:lpstr>Visual Profiler Analysis</vt:lpstr>
      <vt:lpstr>Online Optimization Help</vt:lpstr>
      <vt:lpstr>Pinned CPU Memory Implementation </vt:lpstr>
      <vt:lpstr>Pinned Memory</vt:lpstr>
      <vt:lpstr>Allocate/Free Pinned Memory (a.k.a. Page Locked Memory)</vt:lpstr>
      <vt:lpstr>Pinned CPU Memory Result</vt:lpstr>
      <vt:lpstr>Pinned CPU Memory Result</vt:lpstr>
      <vt:lpstr>Application Optimization Process  [Revisited]</vt:lpstr>
      <vt:lpstr>Application Optimization Process  [Revisited]</vt:lpstr>
      <vt:lpstr>PowerPoint Presentation</vt:lpstr>
      <vt:lpstr>Data Partitioning Example</vt:lpstr>
      <vt:lpstr>Data Partitioning Example</vt:lpstr>
      <vt:lpstr>Data Partitioning Example</vt:lpstr>
      <vt:lpstr>Overlapped Compute/Memcpy [problem broken into 16 chunks]</vt:lpstr>
      <vt:lpstr>Overlapped Compute/Memcpy</vt:lpstr>
      <vt:lpstr>Overlapped Compute/Memcpy</vt:lpstr>
      <vt:lpstr>Optimization Summary [Looking Back at 1D Stencil Example…]</vt:lpstr>
      <vt:lpstr>Iterative Optimization</vt:lpstr>
      <vt:lpstr>NSIGHT demo, for 1D stencil</vt:lpstr>
      <vt:lpstr>CUDA Case Study: Parallel Reduction</vt:lpstr>
      <vt:lpstr>Parallel Reduction in CUDA</vt:lpstr>
      <vt:lpstr>Parallel Reduction: Sum all entries in an array</vt:lpstr>
      <vt:lpstr>Problem: Global, grid-level synchronization missing in CUDA</vt:lpstr>
      <vt:lpstr>Multiple Kernel Calls [An Example, and how it all works out…]</vt:lpstr>
      <vt:lpstr>Vector Reduction: 30,000 Feet Perspective</vt:lpstr>
      <vt:lpstr>What is Our Optimization Goal?</vt:lpstr>
      <vt:lpstr>Parallel Reduction: Interleaved Addressing</vt:lpstr>
      <vt:lpstr>Reduction #1: Interleaved Addressing</vt:lpstr>
      <vt:lpstr>Performance for 4 Million element reduction</vt:lpstr>
      <vt:lpstr>Parallel Reduction: Interleaved Addressing</vt:lpstr>
      <vt:lpstr>Reduction #2: Interleaved Addressing</vt:lpstr>
      <vt:lpstr>Performance for 4M element reduction</vt:lpstr>
      <vt:lpstr>Parallel Reduction: Sequential Addressing</vt:lpstr>
      <vt:lpstr>Reduction #3: Sequential Addressing</vt:lpstr>
      <vt:lpstr>Performance for 4M element reduction</vt:lpstr>
      <vt:lpstr>Idle Threads…</vt:lpstr>
      <vt:lpstr>Reduction #4: First Add During Load</vt:lpstr>
      <vt:lpstr>Performance for 4M element reduction</vt:lpstr>
      <vt:lpstr>Instruction Bottleneck</vt:lpstr>
      <vt:lpstr>Unrolling the Last Warp</vt:lpstr>
      <vt:lpstr>“unroll the last 6 iterations of the inner loop, which involve 32 or less threads”</vt:lpstr>
      <vt:lpstr>Reduction #5: Unroll the Last Warp</vt:lpstr>
      <vt:lpstr>Performance for 4M element reduction</vt:lpstr>
      <vt:lpstr>Complete Unrolling</vt:lpstr>
      <vt:lpstr>Unrolling with Templates</vt:lpstr>
      <vt:lpstr>Reduction #6: Completely Unrolled</vt:lpstr>
      <vt:lpstr>Invoking Template Kernels</vt:lpstr>
      <vt:lpstr>Performance for 4 Million element reduction</vt:lpstr>
      <vt:lpstr>Parallel Reduction Complexity</vt:lpstr>
      <vt:lpstr>What About Cost?</vt:lpstr>
      <vt:lpstr>Algorithm Cascading</vt:lpstr>
      <vt:lpstr>Kernel 7, Comments</vt:lpstr>
      <vt:lpstr>Reduction #7: Multiple Adds / Thread</vt:lpstr>
      <vt:lpstr>Performance for 4 Million element reduction</vt:lpstr>
      <vt:lpstr>Final Kernel…</vt:lpstr>
      <vt:lpstr>Performance Comparison</vt:lpstr>
      <vt:lpstr>Sources of Efficiency Improvement</vt:lpstr>
      <vt:lpstr>Lessons Learned, Array Reduction</vt:lpstr>
      <vt:lpstr>CUDA Case Study: Parallel Prefix Scan on the GPU</vt:lpstr>
      <vt:lpstr>Software Design Exercise: Parallel Prefix Scan</vt:lpstr>
      <vt:lpstr>Parallel Prefix Sum (Scan)</vt:lpstr>
      <vt:lpstr>Scan on the CPU</vt:lpstr>
      <vt:lpstr>Applications of prefix scan</vt:lpstr>
      <vt:lpstr>Applications of prefix scan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Negrut</dc:creator>
  <cp:lastModifiedBy>Dan Negrut</cp:lastModifiedBy>
  <cp:revision>606</cp:revision>
  <dcterms:created xsi:type="dcterms:W3CDTF">2018-05-16T17:28:20Z</dcterms:created>
  <dcterms:modified xsi:type="dcterms:W3CDTF">2021-02-24T16:51:26Z</dcterms:modified>
</cp:coreProperties>
</file>