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44" r:id="rId3"/>
    <p:sldMasterId id="2147483775" r:id="rId4"/>
  </p:sldMasterIdLst>
  <p:notesMasterIdLst>
    <p:notesMasterId r:id="rId84"/>
  </p:notesMasterIdLst>
  <p:handoutMasterIdLst>
    <p:handoutMasterId r:id="rId85"/>
  </p:handoutMasterIdLst>
  <p:sldIdLst>
    <p:sldId id="256" r:id="rId5"/>
    <p:sldId id="1382" r:id="rId6"/>
    <p:sldId id="1377" r:id="rId7"/>
    <p:sldId id="257" r:id="rId8"/>
    <p:sldId id="495" r:id="rId9"/>
    <p:sldId id="583" r:id="rId10"/>
    <p:sldId id="584" r:id="rId11"/>
    <p:sldId id="585" r:id="rId12"/>
    <p:sldId id="586" r:id="rId13"/>
    <p:sldId id="587" r:id="rId14"/>
    <p:sldId id="611" r:id="rId15"/>
    <p:sldId id="616" r:id="rId16"/>
    <p:sldId id="588" r:id="rId17"/>
    <p:sldId id="589" r:id="rId18"/>
    <p:sldId id="590" r:id="rId19"/>
    <p:sldId id="591" r:id="rId20"/>
    <p:sldId id="592" r:id="rId21"/>
    <p:sldId id="593" r:id="rId22"/>
    <p:sldId id="594" r:id="rId23"/>
    <p:sldId id="596" r:id="rId24"/>
    <p:sldId id="597" r:id="rId25"/>
    <p:sldId id="598" r:id="rId26"/>
    <p:sldId id="599" r:id="rId27"/>
    <p:sldId id="600" r:id="rId28"/>
    <p:sldId id="601" r:id="rId29"/>
    <p:sldId id="602" r:id="rId30"/>
    <p:sldId id="603" r:id="rId31"/>
    <p:sldId id="604" r:id="rId32"/>
    <p:sldId id="605" r:id="rId33"/>
    <p:sldId id="606" r:id="rId34"/>
    <p:sldId id="615" r:id="rId35"/>
    <p:sldId id="501" r:id="rId36"/>
    <p:sldId id="578" r:id="rId37"/>
    <p:sldId id="575" r:id="rId38"/>
    <p:sldId id="502" r:id="rId39"/>
    <p:sldId id="503" r:id="rId40"/>
    <p:sldId id="504" r:id="rId41"/>
    <p:sldId id="505" r:id="rId42"/>
    <p:sldId id="506" r:id="rId43"/>
    <p:sldId id="581" r:id="rId44"/>
    <p:sldId id="507" r:id="rId45"/>
    <p:sldId id="579" r:id="rId46"/>
    <p:sldId id="508" r:id="rId47"/>
    <p:sldId id="509" r:id="rId48"/>
    <p:sldId id="510" r:id="rId49"/>
    <p:sldId id="511" r:id="rId50"/>
    <p:sldId id="512" r:id="rId51"/>
    <p:sldId id="513" r:id="rId52"/>
    <p:sldId id="514" r:id="rId53"/>
    <p:sldId id="515" r:id="rId54"/>
    <p:sldId id="516" r:id="rId55"/>
    <p:sldId id="517" r:id="rId56"/>
    <p:sldId id="518" r:id="rId57"/>
    <p:sldId id="519" r:id="rId58"/>
    <p:sldId id="577" r:id="rId59"/>
    <p:sldId id="582" r:id="rId60"/>
    <p:sldId id="576" r:id="rId61"/>
    <p:sldId id="520" r:id="rId62"/>
    <p:sldId id="580" r:id="rId63"/>
    <p:sldId id="522" r:id="rId64"/>
    <p:sldId id="523" r:id="rId65"/>
    <p:sldId id="524" r:id="rId66"/>
    <p:sldId id="525" r:id="rId67"/>
    <p:sldId id="526" r:id="rId68"/>
    <p:sldId id="527" r:id="rId69"/>
    <p:sldId id="528" r:id="rId70"/>
    <p:sldId id="529" r:id="rId71"/>
    <p:sldId id="530" r:id="rId72"/>
    <p:sldId id="531" r:id="rId73"/>
    <p:sldId id="1383" r:id="rId74"/>
    <p:sldId id="533" r:id="rId75"/>
    <p:sldId id="532" r:id="rId76"/>
    <p:sldId id="573" r:id="rId77"/>
    <p:sldId id="567" r:id="rId78"/>
    <p:sldId id="568" r:id="rId79"/>
    <p:sldId id="569" r:id="rId80"/>
    <p:sldId id="570" r:id="rId81"/>
    <p:sldId id="571" r:id="rId82"/>
    <p:sldId id="572"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120"/>
      </p:cViewPr>
      <p:guideLst/>
    </p:cSldViewPr>
  </p:slideViewPr>
  <p:notesTextViewPr>
    <p:cViewPr>
      <p:scale>
        <a:sx n="1" d="1"/>
        <a:sy n="1" d="1"/>
      </p:scale>
      <p:origin x="0" y="0"/>
    </p:cViewPr>
  </p:notesTextViewPr>
  <p:sorterViewPr>
    <p:cViewPr>
      <p:scale>
        <a:sx n="150" d="100"/>
        <a:sy n="150" d="100"/>
      </p:scale>
      <p:origin x="0" y="-12756"/>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docs.nvidia.com/cuda/cuda-runtime-api/index.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F9872-9FB2-491B-89F5-7287FF1199BF}" type="slidenum">
              <a:rPr lang="en-US"/>
              <a:pPr/>
              <a:t>7</a:t>
            </a:fld>
            <a:endParaRPr 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pPr marL="0" lvl="1" defTabSz="967525">
              <a:defRPr/>
            </a:pPr>
            <a:r>
              <a:rPr lang="en-US" dirty="0"/>
              <a:t>DN: </a:t>
            </a:r>
            <a:r>
              <a:rPr lang="en-US" sz="1700" dirty="0"/>
              <a:t>Patterns are the tricks of the trade</a:t>
            </a:r>
          </a:p>
          <a:p>
            <a:endParaRPr lang="en-US" dirty="0"/>
          </a:p>
        </p:txBody>
      </p:sp>
    </p:spTree>
    <p:extLst>
      <p:ext uri="{BB962C8B-B14F-4D97-AF65-F5344CB8AC3E}">
        <p14:creationId xmlns:p14="http://schemas.microsoft.com/office/powerpoint/2010/main" val="1230533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B22C0-C21F-4D73-8B58-E7B4EF973514}" type="slidenum">
              <a:rPr lang="en-US"/>
              <a:pPr/>
              <a:t>17</a:t>
            </a:fld>
            <a:endParaRPr 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r>
              <a:rPr lang="en-US" dirty="0"/>
              <a:t>DN: there was a bullet like this (not</a:t>
            </a:r>
            <a:r>
              <a:rPr lang="en-US" baseline="0" dirty="0"/>
              <a:t> clear what it meant):</a:t>
            </a:r>
          </a:p>
          <a:p>
            <a:pPr defTabSz="932734">
              <a:defRPr/>
            </a:pPr>
            <a:r>
              <a:rPr lang="en-US" dirty="0"/>
              <a:t>* A parallel algorithm can be slow when execution resources are saturated due to low algorithm efficiency</a:t>
            </a:r>
          </a:p>
          <a:p>
            <a:endParaRPr lang="en-US" dirty="0"/>
          </a:p>
        </p:txBody>
      </p:sp>
    </p:spTree>
    <p:extLst>
      <p:ext uri="{BB962C8B-B14F-4D97-AF65-F5344CB8AC3E}">
        <p14:creationId xmlns:p14="http://schemas.microsoft.com/office/powerpoint/2010/main" val="4051926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D8702-8316-450A-9DC3-2B00139D7D43}" type="slidenum">
              <a:rPr lang="en-US"/>
              <a:pPr/>
              <a:t>18</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416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56A26-5935-44BD-9882-7192147AF19C}" type="slidenum">
              <a:rPr lang="en-US"/>
              <a:pPr/>
              <a:t>19</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9001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F626E-363B-430A-A50A-850081E9D317}" type="slidenum">
              <a:rPr lang="en-US"/>
              <a:pPr/>
              <a:t>20</a:t>
            </a:fld>
            <a:endParaRPr lang="en-U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0429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D807F-F9A3-4FED-B64D-CB608CA62C9B}" type="slidenum">
              <a:rPr lang="en-US"/>
              <a:pPr/>
              <a:t>21</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4675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247ED-6695-4CF8-9903-66746494FC03}" type="slidenum">
              <a:rPr lang="en-US"/>
              <a:pPr/>
              <a:t>22</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4399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5C299-687D-486D-B9F0-8BEA0C284BA0}" type="slidenum">
              <a:rPr lang="en-US"/>
              <a:pPr/>
              <a:t>23</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99982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9239D-854D-4F6D-8800-1571807282BB}" type="slidenum">
              <a:rPr lang="en-US"/>
              <a:pPr/>
              <a:t>24</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5609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1C165A-7FDB-43D5-868F-FD5418266412}" type="slidenum">
              <a:rPr lang="en-US"/>
              <a:pPr/>
              <a:t>25</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4828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EE87F-A531-48B9-81AC-EC03C30E9719}" type="slidenum">
              <a:rPr lang="en-US"/>
              <a:pPr/>
              <a:t>29</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002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B2261-5E39-44CE-A654-8783CF768936}" type="slidenum">
              <a:rPr lang="en-US"/>
              <a:pPr/>
              <a:t>8</a:t>
            </a:fld>
            <a:endParaRPr 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8457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0EAB-0987-467E-BB10-0F1A4EF39D16}" type="slidenum">
              <a:rPr lang="en-US"/>
              <a:pPr/>
              <a:t>30</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3479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pitchFamily="34" charset="0"/>
                <a:ea typeface="+mn-ea"/>
                <a:cs typeface="+mn-cs"/>
              </a:rPr>
              <a:t>It only blocks the specified stream processing, at the point at which the </a:t>
            </a:r>
            <a:r>
              <a:rPr lang="en-US" sz="1200" b="0" i="0" kern="1200" dirty="0" err="1">
                <a:solidFill>
                  <a:schemeClr val="tx1"/>
                </a:solidFill>
                <a:effectLst/>
                <a:latin typeface="Arial" pitchFamily="34" charset="0"/>
                <a:ea typeface="+mn-ea"/>
                <a:cs typeface="+mn-cs"/>
              </a:rPr>
              <a:t>WaitEvent</a:t>
            </a:r>
            <a:r>
              <a:rPr lang="en-US" sz="1200" b="0" i="0" kern="1200" dirty="0">
                <a:solidFill>
                  <a:schemeClr val="tx1"/>
                </a:solidFill>
                <a:effectLst/>
                <a:latin typeface="Arial" pitchFamily="34" charset="0"/>
                <a:ea typeface="+mn-ea"/>
                <a:cs typeface="+mn-cs"/>
              </a:rPr>
              <a:t> was inserted into the stream queue. The host processing will continue. You can use </a:t>
            </a:r>
            <a:r>
              <a:rPr lang="en-US" sz="1200" b="0" i="0" u="none" strike="noStrike" kern="1200" dirty="0" err="1">
                <a:solidFill>
                  <a:schemeClr val="tx1"/>
                </a:solidFill>
                <a:effectLst/>
                <a:latin typeface="Arial" pitchFamily="34" charset="0"/>
                <a:ea typeface="+mn-ea"/>
                <a:cs typeface="+mn-cs"/>
                <a:hlinkClick r:id="rId3"/>
              </a:rPr>
              <a:t>cudaStreamSynchronize</a:t>
            </a:r>
            <a:r>
              <a:rPr lang="en-US" sz="1200" b="0" i="0" u="none" strike="noStrike" kern="1200" dirty="0">
                <a:solidFill>
                  <a:schemeClr val="tx1"/>
                </a:solidFill>
                <a:effectLst/>
                <a:latin typeface="Arial" pitchFamily="34" charset="0"/>
                <a:ea typeface="+mn-ea"/>
                <a:cs typeface="+mn-cs"/>
                <a:hlinkClick r:id="rId3"/>
              </a:rPr>
              <a:t>()</a:t>
            </a:r>
            <a:r>
              <a:rPr lang="en-US" sz="1200" b="0" i="0" kern="1200" dirty="0">
                <a:solidFill>
                  <a:schemeClr val="tx1"/>
                </a:solidFill>
                <a:effectLst/>
                <a:latin typeface="Arial" pitchFamily="34" charset="0"/>
                <a:ea typeface="+mn-ea"/>
                <a:cs typeface="+mn-cs"/>
              </a:rPr>
              <a:t> to force the host to wait on completion of the processing in a particular stream.</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48</a:t>
            </a:fld>
            <a:endParaRPr lang="en-US"/>
          </a:p>
        </p:txBody>
      </p:sp>
    </p:spTree>
    <p:extLst>
      <p:ext uri="{BB962C8B-B14F-4D97-AF65-F5344CB8AC3E}">
        <p14:creationId xmlns:p14="http://schemas.microsoft.com/office/powerpoint/2010/main" val="3831472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49</a:t>
            </a:fld>
            <a:endParaRPr lang="en-US"/>
          </a:p>
        </p:txBody>
      </p:sp>
    </p:spTree>
    <p:extLst>
      <p:ext uri="{BB962C8B-B14F-4D97-AF65-F5344CB8AC3E}">
        <p14:creationId xmlns:p14="http://schemas.microsoft.com/office/powerpoint/2010/main" val="213147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59</a:t>
            </a:fld>
            <a:endParaRPr lang="en-US"/>
          </a:p>
        </p:txBody>
      </p:sp>
    </p:spTree>
    <p:extLst>
      <p:ext uri="{BB962C8B-B14F-4D97-AF65-F5344CB8AC3E}">
        <p14:creationId xmlns:p14="http://schemas.microsoft.com/office/powerpoint/2010/main" val="19295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A57CD3-0AAD-47D4-AA49-9D7CA2CEB419}" type="slidenum">
              <a:rPr lang="en-US" smtClean="0"/>
              <a:pPr/>
              <a:t>74</a:t>
            </a:fld>
            <a:endParaRPr lang="en-US"/>
          </a:p>
        </p:txBody>
      </p:sp>
    </p:spTree>
    <p:extLst>
      <p:ext uri="{BB962C8B-B14F-4D97-AF65-F5344CB8AC3E}">
        <p14:creationId xmlns:p14="http://schemas.microsoft.com/office/powerpoint/2010/main" val="552077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CUDA runtime API </a:t>
            </a:r>
            <a:r>
              <a:rPr lang="en-US" sz="900" dirty="0">
                <a:sym typeface="Wingdings" panose="05000000000000000000" pitchFamily="2" charset="2"/>
              </a:rPr>
              <a:t> </a:t>
            </a:r>
            <a:r>
              <a:rPr lang="en-US" sz="900" dirty="0" err="1">
                <a:sym typeface="Wingdings" panose="05000000000000000000" pitchFamily="2" charset="2"/>
              </a:rPr>
              <a:t>cuda.h</a:t>
            </a:r>
            <a:endParaRPr lang="en-US" sz="900" dirty="0">
              <a:sym typeface="Wingdings" panose="05000000000000000000" pitchFamily="2" charset="2"/>
            </a:endParaRPr>
          </a:p>
          <a:p>
            <a:r>
              <a:rPr lang="en-US" sz="900" dirty="0">
                <a:sym typeface="Wingdings" panose="05000000000000000000" pitchFamily="2" charset="2"/>
              </a:rPr>
              <a:t>Atomic operations  called</a:t>
            </a:r>
            <a:r>
              <a:rPr lang="en-US" sz="900" baseline="0" dirty="0">
                <a:sym typeface="Wingdings" panose="05000000000000000000" pitchFamily="2" charset="2"/>
              </a:rPr>
              <a:t> in kernel functions</a:t>
            </a:r>
            <a:endParaRPr lang="en-US" sz="900" dirty="0"/>
          </a:p>
          <a:p>
            <a:r>
              <a:rPr lang="en-US" sz="900" dirty="0"/>
              <a:t>Streams</a:t>
            </a:r>
            <a:r>
              <a:rPr lang="en-US" sz="900" baseline="0" dirty="0"/>
              <a:t> unleash the full potential of the GPU (full utilization of the 3 engines)</a:t>
            </a:r>
          </a:p>
          <a:p>
            <a:r>
              <a:rPr lang="en-US" sz="900" baseline="0" dirty="0"/>
              <a:t>Streams must be used with pinned memory</a:t>
            </a:r>
          </a:p>
          <a:p>
            <a:r>
              <a:rPr lang="en-US" sz="900" baseline="0" dirty="0"/>
              <a:t>Pinned memory </a:t>
            </a:r>
            <a:r>
              <a:rPr lang="en-US" sz="900" baseline="0" dirty="0">
                <a:sym typeface="Wingdings" panose="05000000000000000000" pitchFamily="2" charset="2"/>
              </a:rPr>
              <a:t> prevent paging (use with caution)</a:t>
            </a:r>
            <a:endParaRPr lang="en-US" sz="900" baseline="0" dirty="0"/>
          </a:p>
          <a:p>
            <a:r>
              <a:rPr lang="en-US" sz="900" baseline="0" dirty="0"/>
              <a:t>Dynamic parallelism useful for example in AMR</a:t>
            </a:r>
            <a:endParaRPr lang="en-US" sz="900"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75</a:t>
            </a:fld>
            <a:endParaRPr lang="en-US"/>
          </a:p>
        </p:txBody>
      </p:sp>
    </p:spTree>
    <p:extLst>
      <p:ext uri="{BB962C8B-B14F-4D97-AF65-F5344CB8AC3E}">
        <p14:creationId xmlns:p14="http://schemas.microsoft.com/office/powerpoint/2010/main" val="2842669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DF6407-0B83-4B0C-8967-41028FCE4DF4}" type="slidenum">
              <a:rPr lang="en-US"/>
              <a:pPr/>
              <a:t>76</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88428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000" dirty="0">
                <a:solidFill>
                  <a:srgbClr val="00B050"/>
                </a:solidFill>
              </a:rPr>
              <a:t>Other available tool: the visual profiler</a:t>
            </a:r>
          </a:p>
          <a:p>
            <a:r>
              <a:rPr lang="en-US" sz="1000" dirty="0">
                <a:solidFill>
                  <a:srgbClr val="00B050"/>
                </a:solidFill>
              </a:rPr>
              <a:t>To visualize</a:t>
            </a:r>
            <a:r>
              <a:rPr lang="en-US" sz="1000" baseline="0" dirty="0">
                <a:solidFill>
                  <a:srgbClr val="00B050"/>
                </a:solidFill>
              </a:rPr>
              <a:t> where the time is being spent.</a:t>
            </a:r>
            <a:endParaRPr lang="en-US" sz="1000" dirty="0">
              <a:solidFill>
                <a:srgbClr val="00B050"/>
              </a:solidFill>
            </a:endParaRPr>
          </a:p>
          <a:p>
            <a:endParaRPr lang="en-US" sz="1000" dirty="0">
              <a:solidFill>
                <a:srgbClr val="00B050"/>
              </a:solidFill>
            </a:endParaRPr>
          </a:p>
          <a:p>
            <a:r>
              <a:rPr lang="en-US" sz="1000" dirty="0">
                <a:solidFill>
                  <a:srgbClr val="00B050"/>
                </a:solidFill>
              </a:rPr>
              <a:t>All the tools &amp; documentation available for download</a:t>
            </a:r>
            <a:r>
              <a:rPr lang="en-US" sz="1000" baseline="0" dirty="0">
                <a:solidFill>
                  <a:srgbClr val="00B050"/>
                </a:solidFill>
              </a:rPr>
              <a:t> for free.</a:t>
            </a:r>
            <a:endParaRPr lang="en-US" sz="1000" dirty="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F04636-5B2F-4625-A82C-BB5F5A366F8D}" type="slidenum">
              <a:rPr lang="en-US" smtClean="0">
                <a:ea typeface="MS PGothic" pitchFamily="34" charset="-128"/>
              </a:rPr>
              <a:pPr/>
              <a:t>77</a:t>
            </a:fld>
            <a:endParaRPr lang="en-US" dirty="0">
              <a:ea typeface="MS PGothic" pitchFamily="34" charset="-128"/>
            </a:endParaRPr>
          </a:p>
        </p:txBody>
      </p:sp>
    </p:spTree>
    <p:extLst>
      <p:ext uri="{BB962C8B-B14F-4D97-AF65-F5344CB8AC3E}">
        <p14:creationId xmlns:p14="http://schemas.microsoft.com/office/powerpoint/2010/main" val="193011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A57CD3-0AAD-47D4-AA49-9D7CA2CEB419}" type="slidenum">
              <a:rPr lang="en-US" smtClean="0"/>
              <a:pPr/>
              <a:t>78</a:t>
            </a:fld>
            <a:endParaRPr lang="en-US"/>
          </a:p>
        </p:txBody>
      </p:sp>
    </p:spTree>
    <p:extLst>
      <p:ext uri="{BB962C8B-B14F-4D97-AF65-F5344CB8AC3E}">
        <p14:creationId xmlns:p14="http://schemas.microsoft.com/office/powerpoint/2010/main" val="177723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C83A1-2F81-443D-A4C0-B54544F94735}" type="slidenum">
              <a:rPr lang="en-US"/>
              <a:pPr/>
              <a:t>9</a:t>
            </a:fld>
            <a:endParaRPr lang="en-US"/>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r>
              <a:rPr lang="en-US"/>
              <a:t>(Dan): n-1 instead of n adds</a:t>
            </a:r>
          </a:p>
        </p:txBody>
      </p:sp>
    </p:spTree>
    <p:extLst>
      <p:ext uri="{BB962C8B-B14F-4D97-AF65-F5344CB8AC3E}">
        <p14:creationId xmlns:p14="http://schemas.microsoft.com/office/powerpoint/2010/main" val="3538502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8DF14-716B-44D7-9252-B95E09963910}" type="slidenum">
              <a:rPr lang="en-US"/>
              <a:pPr/>
              <a:t>10</a:t>
            </a:fld>
            <a:endParaRPr 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163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8DF14-716B-44D7-9252-B95E09963910}" type="slidenum">
              <a:rPr lang="en-US"/>
              <a:pPr/>
              <a:t>11</a:t>
            </a:fld>
            <a:endParaRPr 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163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87A62-A5C7-4E7B-88D4-C07D0895A831}" type="slidenum">
              <a:rPr lang="en-US"/>
              <a:pPr/>
              <a:t>13</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668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198A5B-B1DE-4616-B24B-881562B63AFD}" type="slidenum">
              <a:rPr lang="en-US"/>
              <a:pPr/>
              <a:t>14</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855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2E21D-042A-4A2F-A313-7BBF54641A8D}" type="slidenum">
              <a:rPr lang="en-US"/>
              <a:pPr/>
              <a:t>15</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902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04790-1398-4BFC-AF98-AEF7AE48ED06}" type="slidenum">
              <a:rPr lang="en-US"/>
              <a:pPr/>
              <a:t>16</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3390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993267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552535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922970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91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79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468960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62821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41818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88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3C3136-38B5-49B0-B7B2-ED139F0532E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32148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5191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5447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031252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98180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28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5955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057182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9407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093232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0614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96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171949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072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0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495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291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6707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4E725018-5697-4C52-ADE9-4C1ED354D3F1}" type="slidenum">
              <a:rPr lang="en-US" altLang="en-US"/>
              <a:pPr/>
              <a:t>‹#›</a:t>
            </a:fld>
            <a:endParaRPr lang="en-US" altLang="en-US"/>
          </a:p>
        </p:txBody>
      </p:sp>
    </p:spTree>
    <p:extLst>
      <p:ext uri="{BB962C8B-B14F-4D97-AF65-F5344CB8AC3E}">
        <p14:creationId xmlns:p14="http://schemas.microsoft.com/office/powerpoint/2010/main" val="33396466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73ECFD8-5EC6-49FD-9837-172B927B7D47}" type="slidenum">
              <a:rPr lang="en-US" altLang="en-US"/>
              <a:pPr/>
              <a:t>‹#›</a:t>
            </a:fld>
            <a:endParaRPr lang="en-US" altLang="en-US"/>
          </a:p>
        </p:txBody>
      </p:sp>
    </p:spTree>
    <p:extLst>
      <p:ext uri="{BB962C8B-B14F-4D97-AF65-F5344CB8AC3E}">
        <p14:creationId xmlns:p14="http://schemas.microsoft.com/office/powerpoint/2010/main" val="2959597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Two Content (4)">
    <p:spTree>
      <p:nvGrpSpPr>
        <p:cNvPr id="1" name=""/>
        <p:cNvGrpSpPr/>
        <p:nvPr/>
      </p:nvGrpSpPr>
      <p:grpSpPr>
        <a:xfrm>
          <a:off x="0" y="0"/>
          <a:ext cx="0" cy="0"/>
          <a:chOff x="0" y="0"/>
          <a:chExt cx="0" cy="0"/>
        </a:xfrm>
      </p:grpSpPr>
      <p:sp>
        <p:nvSpPr>
          <p:cNvPr id="6" name="Content Placeholder 2"/>
          <p:cNvSpPr>
            <a:spLocks noGrp="1"/>
          </p:cNvSpPr>
          <p:nvPr>
            <p:ph idx="12"/>
          </p:nvPr>
        </p:nvSpPr>
        <p:spPr>
          <a:xfrm>
            <a:off x="610310" y="1599850"/>
            <a:ext cx="11158361" cy="2329206"/>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10310" y="4029067"/>
            <a:ext cx="11158361" cy="2296241"/>
          </a:xfrm>
        </p:spPr>
        <p:txBody>
          <a:bodyPr/>
          <a:lstStyle>
            <a:lvl1pPr marL="342874" indent="-342874">
              <a:buSzPct val="100000"/>
              <a:buFont typeface="Wingdings" pitchFamily="2" charset="2"/>
              <a:buChar char="§"/>
              <a:defRPr/>
            </a:lvl1pPr>
            <a:lvl2pPr marL="914328" indent="-342874">
              <a:buSzPct val="90000"/>
              <a:buFont typeface="Wingdings" pitchFamily="2" charset="2"/>
              <a:buChar char="§"/>
              <a:defRPr/>
            </a:lvl2pPr>
            <a:lvl3pPr marL="1371490" indent="-282553">
              <a:buSzPct val="100000"/>
              <a:buFont typeface="Arial" pitchFamily="34" charset="0"/>
              <a:buChar char="-"/>
              <a:defRPr sz="1800"/>
            </a:lvl3pPr>
            <a:lvl4pPr marL="1774684" indent="-228581">
              <a:buFont typeface="Arial" pitchFamily="34" charset="0"/>
              <a:buChar char="-"/>
              <a:defRPr>
                <a:solidFill>
                  <a:schemeClr val="tx1"/>
                </a:solidFill>
              </a:defRPr>
            </a:lvl4pPr>
            <a:lvl5pPr marL="2117555" indent="-228581">
              <a:buSzPct val="90000"/>
              <a:buFont typeface="Arial"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36935786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66889CB-F60A-4C2A-81E8-30C53FF816FA}" type="slidenum">
              <a:rPr lang="en-US" altLang="en-US"/>
              <a:pPr/>
              <a:t>‹#›</a:t>
            </a:fld>
            <a:endParaRPr lang="en-US" altLang="en-US"/>
          </a:p>
        </p:txBody>
      </p:sp>
    </p:spTree>
    <p:extLst>
      <p:ext uri="{BB962C8B-B14F-4D97-AF65-F5344CB8AC3E}">
        <p14:creationId xmlns:p14="http://schemas.microsoft.com/office/powerpoint/2010/main" val="33812822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4C55B35-C61C-44BE-B148-85AD522827A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094704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34144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2762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325533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dirty="0"/>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9976246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947022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hortExcursion-Empt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614700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40008734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hortExcursionCredits-Blank">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6480269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a:lstStyle>
            <a:lvl1pPr>
              <a:defRPr>
                <a:solidFill>
                  <a:schemeClr val="accent5">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0097350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iz_OneSideCod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955311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iz_1SideCode_reference">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2240E">
              <a:alpha val="56863"/>
            </a:srgbClr>
          </a:solidFill>
        </p:spPr>
        <p:txBody>
          <a:bodyPr vert="horz" lIns="91440" tIns="45720" rIns="91440" bIns="45720" rtlCol="0" anchor="ctr">
            <a:normAutofit/>
          </a:bodyPr>
          <a:lstStyle>
            <a:lvl1pPr>
              <a:defRPr lang="en-US">
                <a:solidFill>
                  <a:schemeClr val="accent5">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9338218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413398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905677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6241079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075145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2019308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4953400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3892880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50595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401004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4119246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88020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0378788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278797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5982309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0739620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7329482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074498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7259122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33010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 id="2147483740" r:id="rId25"/>
    <p:sldLayoutId id="2147483741" r:id="rId26"/>
    <p:sldLayoutId id="2147483742" r:id="rId27"/>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userDrawn="1"/>
        </p:nvSpPr>
        <p:spPr>
          <a:xfrm>
            <a:off x="5164182" y="6656478"/>
            <a:ext cx="1570401"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University of </a:t>
            </a:r>
            <a:r>
              <a:rPr kumimoji="0" lang="en-US" sz="800" b="0" i="0" u="none" strike="noStrike" kern="1200" cap="none" spc="0" normalizeH="0" baseline="0" noProof="0" dirty="0">
                <a:ln>
                  <a:noFill/>
                </a:ln>
                <a:solidFill>
                  <a:srgbClr val="C00000"/>
                </a:solidFill>
                <a:effectLst/>
                <a:uLnTx/>
                <a:uFillTx/>
                <a:latin typeface="Calibri" panose="020F0502020204030204"/>
                <a:ea typeface="+mn-ea"/>
                <a:cs typeface="+mn-cs"/>
              </a:rPr>
              <a:t>Wisconsin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rPr>
              <a:t>-Madison</a:t>
            </a:r>
          </a:p>
        </p:txBody>
      </p:sp>
    </p:spTree>
    <p:extLst>
      <p:ext uri="{BB962C8B-B14F-4D97-AF65-F5344CB8AC3E}">
        <p14:creationId xmlns:p14="http://schemas.microsoft.com/office/powerpoint/2010/main" val="10077710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dirty="0"/>
          </a:p>
        </p:txBody>
      </p:sp>
      <p:sp>
        <p:nvSpPr>
          <p:cNvPr id="7" name="Rectangle 6"/>
          <p:cNvSpPr/>
          <p:nvPr userDrawn="1"/>
        </p:nvSpPr>
        <p:spPr>
          <a:xfrm>
            <a:off x="5164182" y="6656478"/>
            <a:ext cx="1570401" cy="215444"/>
          </a:xfrm>
          <a:prstGeom prst="rect">
            <a:avLst/>
          </a:prstGeom>
        </p:spPr>
        <p:txBody>
          <a:bodyPr wrap="square">
            <a:spAutoFit/>
          </a:bodyPr>
          <a:lstStyle/>
          <a:p>
            <a:r>
              <a:rPr lang="en-US" sz="800" dirty="0"/>
              <a:t>University of </a:t>
            </a:r>
            <a:r>
              <a:rPr lang="en-US" sz="800" dirty="0">
                <a:solidFill>
                  <a:srgbClr val="C00000"/>
                </a:solidFill>
              </a:rPr>
              <a:t>Wisconsin</a:t>
            </a:r>
            <a:r>
              <a:rPr lang="en-US" sz="800" dirty="0"/>
              <a:t>-Madison</a:t>
            </a:r>
          </a:p>
        </p:txBody>
      </p:sp>
    </p:spTree>
    <p:extLst>
      <p:ext uri="{BB962C8B-B14F-4D97-AF65-F5344CB8AC3E}">
        <p14:creationId xmlns:p14="http://schemas.microsoft.com/office/powerpoint/2010/main" val="9882253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evblogs.nvidia.com/parallelforall/gpu-pro-tip-cuda-7-streams-simplify-concurrency"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wmadison.box.com/s/oboe3t95di8rne0g002ydj8tpd0pwwk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6.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docs.nvidia.com/cuda/cuda-runtime-api/group__CUDART__STREAM.html#group__CUDART__STREAM_1g11c9452045db759adb77a40d7c98f648" TargetMode="External"/><Relationship Id="rId2" Type="http://schemas.openxmlformats.org/officeDocument/2006/relationships/hyperlink" Target="http://docs.nvidia.com/cuda/cuda-runtime-api/group__CUDART__TYPES.html#group__CUDART__TYPES_1ge15d9c8b7a240312b533d6122558085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gputechconf.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www.nvidia.com/getcuda" TargetMode="External"/><Relationship Id="rId4" Type="http://schemas.openxmlformats.org/officeDocument/2006/relationships/hyperlink" Target="http://developer.nvidia.com/gpu-computing-webinars"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code.google.com/p/thrus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gpgpu.org/developer/cudpp"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uwmadison.box.com/s/q94x9hk4hsp69s7b6agin5ie19v5y3n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br>
              <a:rPr lang="en-US" sz="2400" dirty="0"/>
            </a:br>
            <a:r>
              <a:rPr lang="en-US" sz="2400" dirty="0"/>
              <a:t>[Spring 2021]</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15</a:t>
            </a:r>
          </a:p>
          <a:p>
            <a:r>
              <a:rPr lang="en-US"/>
              <a:t>02/26/2021</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2021</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Applications of prefix scan</a:t>
            </a:r>
          </a:p>
        </p:txBody>
      </p:sp>
      <p:sp>
        <p:nvSpPr>
          <p:cNvPr id="607235" name="Rectangle 3"/>
          <p:cNvSpPr>
            <a:spLocks noGrp="1" noChangeArrowheads="1"/>
          </p:cNvSpPr>
          <p:nvPr>
            <p:ph type="body" idx="4294967295"/>
          </p:nvPr>
        </p:nvSpPr>
        <p:spPr>
          <a:xfrm>
            <a:off x="177801" y="2022098"/>
            <a:ext cx="7467600" cy="3581400"/>
          </a:xfrm>
        </p:spPr>
        <p:txBody>
          <a:bodyPr/>
          <a:lstStyle/>
          <a:p>
            <a:pPr marL="457200" indent="-457200">
              <a:lnSpc>
                <a:spcPct val="80000"/>
              </a:lnSpc>
            </a:pPr>
            <a:r>
              <a:rPr lang="en-US" sz="2200" dirty="0"/>
              <a:t>Scan is a simple and useful parallel building block</a:t>
            </a:r>
          </a:p>
          <a:p>
            <a:pPr marL="974725" lvl="1" indent="-403225">
              <a:lnSpc>
                <a:spcPct val="80000"/>
              </a:lnSpc>
            </a:pPr>
            <a:r>
              <a:rPr lang="en-US" dirty="0"/>
              <a:t>Convert recurrences </a:t>
            </a:r>
            <a:r>
              <a:rPr lang="en-US" u="sng" dirty="0"/>
              <a:t>from sequential</a:t>
            </a:r>
            <a:r>
              <a:rPr lang="en-US" dirty="0"/>
              <a:t> …  </a:t>
            </a:r>
            <a:br>
              <a:rPr lang="en-US" dirty="0"/>
            </a:br>
            <a:r>
              <a:rPr lang="en-US" dirty="0"/>
              <a:t>   </a:t>
            </a:r>
            <a:r>
              <a:rPr lang="en-US" dirty="0">
                <a:solidFill>
                  <a:srgbClr val="0000FF"/>
                </a:solidFill>
                <a:latin typeface="Courier New" pitchFamily="49" charset="0"/>
              </a:rPr>
              <a:t>out[0] = f(0)</a:t>
            </a:r>
          </a:p>
          <a:p>
            <a:pPr marL="571500" lvl="1" indent="0">
              <a:lnSpc>
                <a:spcPct val="80000"/>
              </a:lnSpc>
              <a:buNone/>
            </a:pPr>
            <a:r>
              <a:rPr lang="en-US" dirty="0">
                <a:solidFill>
                  <a:srgbClr val="0000FF"/>
                </a:solidFill>
                <a:latin typeface="Courier New" pitchFamily="49" charset="0"/>
              </a:rPr>
              <a:t>    for(j=1;j&lt;</a:t>
            </a:r>
            <a:r>
              <a:rPr lang="en-US" dirty="0" err="1">
                <a:solidFill>
                  <a:srgbClr val="0000FF"/>
                </a:solidFill>
                <a:latin typeface="Courier New" pitchFamily="49" charset="0"/>
              </a:rPr>
              <a:t>n;j</a:t>
            </a:r>
            <a:r>
              <a:rPr lang="en-US" dirty="0">
                <a:solidFill>
                  <a:srgbClr val="0000FF"/>
                </a:solidFill>
                <a:latin typeface="Courier New" pitchFamily="49" charset="0"/>
              </a:rPr>
              <a:t>++)</a:t>
            </a:r>
            <a:br>
              <a:rPr lang="en-US" dirty="0">
                <a:solidFill>
                  <a:srgbClr val="0000FF"/>
                </a:solidFill>
                <a:latin typeface="Courier New" pitchFamily="49" charset="0"/>
              </a:rPr>
            </a:br>
            <a:r>
              <a:rPr lang="en-US" dirty="0">
                <a:solidFill>
                  <a:srgbClr val="0000FF"/>
                </a:solidFill>
                <a:latin typeface="Courier New" pitchFamily="49" charset="0"/>
              </a:rPr>
              <a:t>    	out[j] = out[j-1] + f(j);</a:t>
            </a:r>
            <a:br>
              <a:rPr lang="en-US" dirty="0">
                <a:solidFill>
                  <a:schemeClr val="tx2"/>
                </a:solidFill>
                <a:latin typeface="Courier New" pitchFamily="49" charset="0"/>
              </a:rPr>
            </a:br>
            <a:r>
              <a:rPr lang="en-US" dirty="0">
                <a:solidFill>
                  <a:schemeClr val="tx2"/>
                </a:solidFill>
                <a:latin typeface="Courier New" pitchFamily="49" charset="0"/>
              </a:rPr>
              <a:t>	</a:t>
            </a:r>
            <a:endParaRPr lang="en-US" dirty="0"/>
          </a:p>
          <a:p>
            <a:pPr marL="974725" lvl="1" indent="-403225">
              <a:lnSpc>
                <a:spcPct val="80000"/>
              </a:lnSpc>
            </a:pPr>
            <a:r>
              <a:rPr lang="en-US" dirty="0"/>
              <a:t>… </a:t>
            </a:r>
            <a:r>
              <a:rPr lang="en-US" u="sng" dirty="0"/>
              <a:t>into parallel</a:t>
            </a:r>
            <a:r>
              <a:rPr lang="en-US" dirty="0"/>
              <a:t>:</a:t>
            </a:r>
          </a:p>
          <a:p>
            <a:pPr marL="974725" lvl="1" indent="-403225">
              <a:lnSpc>
                <a:spcPct val="80000"/>
              </a:lnSpc>
              <a:buNone/>
            </a:pPr>
            <a:r>
              <a:rPr lang="en-US" dirty="0"/>
              <a:t>	  </a:t>
            </a:r>
            <a:r>
              <a:rPr lang="en-US" dirty="0" err="1">
                <a:solidFill>
                  <a:srgbClr val="0000FF"/>
                </a:solidFill>
                <a:latin typeface="Courier New" pitchFamily="49" charset="0"/>
              </a:rPr>
              <a:t>forall</a:t>
            </a:r>
            <a:r>
              <a:rPr lang="en-US" dirty="0">
                <a:solidFill>
                  <a:srgbClr val="0000FF"/>
                </a:solidFill>
                <a:latin typeface="Courier New" pitchFamily="49" charset="0"/>
              </a:rPr>
              <a:t>(j) in parallel</a:t>
            </a:r>
          </a:p>
          <a:p>
            <a:pPr marL="974725" lvl="1" indent="-403225">
              <a:lnSpc>
                <a:spcPct val="80000"/>
              </a:lnSpc>
              <a:buNone/>
            </a:pPr>
            <a:r>
              <a:rPr lang="en-US" dirty="0">
                <a:solidFill>
                  <a:srgbClr val="0000FF"/>
                </a:solidFill>
                <a:latin typeface="Courier New" pitchFamily="49" charset="0"/>
              </a:rPr>
              <a:t>		temp[j] = f(j);</a:t>
            </a:r>
            <a:br>
              <a:rPr lang="en-US" dirty="0">
                <a:solidFill>
                  <a:srgbClr val="0000FF"/>
                </a:solidFill>
                <a:latin typeface="Courier New" pitchFamily="49" charset="0"/>
              </a:rPr>
            </a:br>
            <a:r>
              <a:rPr lang="en-US" dirty="0">
                <a:solidFill>
                  <a:srgbClr val="0000FF"/>
                </a:solidFill>
                <a:latin typeface="Courier New" pitchFamily="49" charset="0"/>
              </a:rPr>
              <a:t> scan(out, temp);</a:t>
            </a:r>
          </a:p>
          <a:p>
            <a:pPr marL="1395413" lvl="3" indent="-457200">
              <a:lnSpc>
                <a:spcPct val="80000"/>
              </a:lnSpc>
            </a:pPr>
            <a:endParaRPr lang="en-US" sz="1200" dirty="0">
              <a:solidFill>
                <a:srgbClr val="0000FF"/>
              </a:solidFill>
            </a:endParaRPr>
          </a:p>
        </p:txBody>
      </p:sp>
      <p:sp>
        <p:nvSpPr>
          <p:cNvPr id="607239" name="Rectangle 7"/>
          <p:cNvSpPr>
            <a:spLocks noChangeArrowheads="1"/>
          </p:cNvSpPr>
          <p:nvPr/>
        </p:nvSpPr>
        <p:spPr bwMode="auto">
          <a:xfrm>
            <a:off x="177801" y="6613525"/>
            <a:ext cx="714375" cy="244475"/>
          </a:xfrm>
          <a:prstGeom prst="rect">
            <a:avLst/>
          </a:prstGeom>
          <a:noFill/>
          <a:ln w="9525">
            <a:noFill/>
            <a:miter lim="800000"/>
            <a:headEnd/>
            <a:tailEnd/>
          </a:ln>
          <a:effectLst/>
        </p:spPr>
        <p:txBody>
          <a:bodyPr wrap="none">
            <a:spAutoFit/>
          </a:bodyPr>
          <a:lstStyle/>
          <a:p>
            <a:r>
              <a:rPr lang="en-US" sz="1000" dirty="0">
                <a:latin typeface="Arial" pitchFamily="34" charset="0"/>
              </a:rPr>
              <a:t>HK-UIUC</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CD35FB99-8E96-4406-B0E9-8C5198B0BF68}"/>
              </a:ext>
            </a:extLst>
          </p:cNvPr>
          <p:cNvGrpSpPr/>
          <p:nvPr/>
        </p:nvGrpSpPr>
        <p:grpSpPr>
          <a:xfrm>
            <a:off x="6474500" y="2396713"/>
            <a:ext cx="3411511" cy="2521132"/>
            <a:chOff x="6324600" y="1332411"/>
            <a:chExt cx="3411511" cy="2521132"/>
          </a:xfrm>
        </p:grpSpPr>
        <p:sp>
          <p:nvSpPr>
            <p:cNvPr id="3" name="Right Brace 2">
              <a:extLst>
                <a:ext uri="{FF2B5EF4-FFF2-40B4-BE49-F238E27FC236}">
                  <a16:creationId xmlns:a16="http://schemas.microsoft.com/office/drawing/2014/main" id="{E4197F97-919A-4465-AF3D-61EF79B12E45}"/>
                </a:ext>
              </a:extLst>
            </p:cNvPr>
            <p:cNvSpPr/>
            <p:nvPr/>
          </p:nvSpPr>
          <p:spPr>
            <a:xfrm>
              <a:off x="6324600" y="1332411"/>
              <a:ext cx="402771" cy="2521132"/>
            </a:xfrm>
            <a:prstGeom prst="rightBrace">
              <a:avLst>
                <a:gd name="adj1" fmla="val 39144"/>
                <a:gd name="adj2" fmla="val 50000"/>
              </a:avLst>
            </a:prstGeom>
            <a:ln w="222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6431813-A245-4E8E-9CC6-1193FD8FCB84}"/>
                </a:ext>
              </a:extLst>
            </p:cNvPr>
            <p:cNvSpPr txBox="1"/>
            <p:nvPr/>
          </p:nvSpPr>
          <p:spPr>
            <a:xfrm>
              <a:off x="6910465" y="2067444"/>
              <a:ext cx="2825646" cy="923330"/>
            </a:xfrm>
            <a:prstGeom prst="rect">
              <a:avLst/>
            </a:prstGeom>
            <a:noFill/>
          </p:spPr>
          <p:txBody>
            <a:bodyPr wrap="square">
              <a:spAutoFit/>
            </a:bodyPr>
            <a:lstStyle/>
            <a:p>
              <a:r>
                <a:rPr lang="en-US" sz="1800" dirty="0"/>
                <a:t>Reflect on this: ingenious way of opening a door for parallel computing…</a:t>
              </a:r>
              <a:endParaRPr lang="en-US" dirty="0"/>
            </a:p>
          </p:txBody>
        </p:sp>
      </p:grpSp>
    </p:spTree>
    <p:extLst>
      <p:ext uri="{BB962C8B-B14F-4D97-AF65-F5344CB8AC3E}">
        <p14:creationId xmlns:p14="http://schemas.microsoft.com/office/powerpoint/2010/main" val="3171282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Applications of prefix scan</a:t>
            </a:r>
          </a:p>
        </p:txBody>
      </p:sp>
      <p:sp>
        <p:nvSpPr>
          <p:cNvPr id="4" name="Content Placeholder 3">
            <a:extLst>
              <a:ext uri="{FF2B5EF4-FFF2-40B4-BE49-F238E27FC236}">
                <a16:creationId xmlns:a16="http://schemas.microsoft.com/office/drawing/2014/main" id="{214E98DE-8D9C-4D7C-B17A-8284C69D31F2}"/>
              </a:ext>
            </a:extLst>
          </p:cNvPr>
          <p:cNvSpPr>
            <a:spLocks noGrp="1"/>
          </p:cNvSpPr>
          <p:nvPr>
            <p:ph sz="half" idx="1"/>
          </p:nvPr>
        </p:nvSpPr>
        <p:spPr/>
        <p:txBody>
          <a:bodyPr/>
          <a:lstStyle/>
          <a:p>
            <a:pPr marL="457200" indent="-457200">
              <a:spcBef>
                <a:spcPct val="20000"/>
              </a:spcBef>
              <a:buClr>
                <a:schemeClr val="tx2"/>
              </a:buClr>
              <a:buSzPct val="70000"/>
              <a:buFont typeface="Wingdings" pitchFamily="2" charset="2"/>
              <a:buChar char="l"/>
            </a:pPr>
            <a:r>
              <a:rPr lang="en-US" sz="2400" dirty="0">
                <a:latin typeface="Arial" pitchFamily="34" charset="0"/>
              </a:rPr>
              <a:t>Radix sort</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Quicksort</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String comparison</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Lexical analysis</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Stream compaction</a:t>
            </a:r>
          </a:p>
          <a:p>
            <a:endParaRPr lang="en-US" dirty="0"/>
          </a:p>
        </p:txBody>
      </p:sp>
      <p:sp>
        <p:nvSpPr>
          <p:cNvPr id="6" name="Content Placeholder 5">
            <a:extLst>
              <a:ext uri="{FF2B5EF4-FFF2-40B4-BE49-F238E27FC236}">
                <a16:creationId xmlns:a16="http://schemas.microsoft.com/office/drawing/2014/main" id="{8F5E9D64-DD5D-42F1-AE6D-0138E06B73D2}"/>
              </a:ext>
            </a:extLst>
          </p:cNvPr>
          <p:cNvSpPr>
            <a:spLocks noGrp="1"/>
          </p:cNvSpPr>
          <p:nvPr>
            <p:ph sz="half" idx="2"/>
          </p:nvPr>
        </p:nvSpPr>
        <p:spPr/>
        <p:txBody>
          <a:bodyPr/>
          <a:lstStyle/>
          <a:p>
            <a:pPr marL="457200" indent="-457200">
              <a:spcBef>
                <a:spcPct val="20000"/>
              </a:spcBef>
              <a:buClr>
                <a:schemeClr val="tx2"/>
              </a:buClr>
              <a:buSzPct val="70000"/>
              <a:buFont typeface="Wingdings" pitchFamily="2" charset="2"/>
              <a:buChar char="l"/>
            </a:pPr>
            <a:r>
              <a:rPr lang="en-US" sz="2400" dirty="0">
                <a:latin typeface="Arial" pitchFamily="34" charset="0"/>
              </a:rPr>
              <a:t>Polynomial evaluation</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Solving recurrences</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Tree operations</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Histograms</a:t>
            </a:r>
          </a:p>
          <a:p>
            <a:pPr marL="457200" indent="-457200">
              <a:spcBef>
                <a:spcPct val="20000"/>
              </a:spcBef>
              <a:buClr>
                <a:schemeClr val="tx2"/>
              </a:buClr>
              <a:buSzPct val="70000"/>
              <a:buFont typeface="Wingdings" pitchFamily="2" charset="2"/>
              <a:buChar char="l"/>
            </a:pPr>
            <a:endParaRPr lang="en-US" sz="2400" dirty="0">
              <a:latin typeface="Arial" pitchFamily="34" charset="0"/>
            </a:endParaRPr>
          </a:p>
          <a:p>
            <a:pPr marL="457200" indent="-457200">
              <a:spcBef>
                <a:spcPct val="20000"/>
              </a:spcBef>
              <a:buClr>
                <a:schemeClr val="tx2"/>
              </a:buClr>
              <a:buSzPct val="70000"/>
              <a:buFont typeface="Wingdings" pitchFamily="2" charset="2"/>
              <a:buChar char="l"/>
            </a:pPr>
            <a:r>
              <a:rPr lang="en-US" sz="2400" dirty="0">
                <a:latin typeface="Arial" pitchFamily="34" charset="0"/>
              </a:rPr>
              <a:t>Etc.</a:t>
            </a:r>
          </a:p>
          <a:p>
            <a:endParaRPr lang="en-US"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C2CA0DE0-3F69-40A0-928D-6F4D397CDA3E}"/>
                  </a:ext>
                </a:extLst>
              </p:cNvPr>
              <p:cNvSpPr>
                <a:spLocks noGrp="1"/>
              </p:cNvSpPr>
              <p:nvPr>
                <p:ph type="body" sz="quarter" idx="13"/>
              </p:nvPr>
            </p:nvSpPr>
            <p:spPr/>
            <p:txBody>
              <a:bodyPr/>
              <a:lstStyle/>
              <a:p>
                <a:r>
                  <a:rPr lang="en-US" dirty="0"/>
                  <a:t>[HK-UIUC]</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7" name="Text Placeholder 6">
                <a:extLst>
                  <a:ext uri="{FF2B5EF4-FFF2-40B4-BE49-F238E27FC236}">
                    <a16:creationId xmlns:a16="http://schemas.microsoft.com/office/drawing/2014/main" id="{C2CA0DE0-3F69-40A0-928D-6F4D397CDA3E}"/>
                  </a:ext>
                </a:extLst>
              </p:cNvPr>
              <p:cNvSpPr>
                <a:spLocks noGrp="1" noRot="1" noChangeAspect="1" noMove="1" noResize="1" noEditPoints="1" noAdjustHandles="1" noChangeArrowheads="1" noChangeShapeType="1" noTextEdit="1"/>
              </p:cNvSpPr>
              <p:nvPr>
                <p:ph type="body" sz="quarter" idx="13"/>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00988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E7AF615-F894-4DE1-A890-12BB7EDDACB2}"/>
              </a:ext>
            </a:extLst>
          </p:cNvPr>
          <p:cNvSpPr>
            <a:spLocks noGrp="1"/>
          </p:cNvSpPr>
          <p:nvPr>
            <p:ph type="title"/>
          </p:nvPr>
        </p:nvSpPr>
        <p:spPr/>
        <p:txBody>
          <a:bodyPr/>
          <a:lstStyle/>
          <a:p>
            <a:r>
              <a:rPr lang="en-US" dirty="0"/>
              <a:t>Before presenting two algorithms…</a:t>
            </a:r>
          </a:p>
        </p:txBody>
      </p:sp>
      <p:sp>
        <p:nvSpPr>
          <p:cNvPr id="8" name="Content Placeholder 7">
            <a:extLst>
              <a:ext uri="{FF2B5EF4-FFF2-40B4-BE49-F238E27FC236}">
                <a16:creationId xmlns:a16="http://schemas.microsoft.com/office/drawing/2014/main" id="{456A73F4-DAB5-4801-8F21-75B62EA505A9}"/>
              </a:ext>
            </a:extLst>
          </p:cNvPr>
          <p:cNvSpPr>
            <a:spLocks noGrp="1"/>
          </p:cNvSpPr>
          <p:nvPr>
            <p:ph idx="1"/>
          </p:nvPr>
        </p:nvSpPr>
        <p:spPr/>
        <p:txBody>
          <a:bodyPr/>
          <a:lstStyle/>
          <a:p>
            <a:endParaRPr lang="en-US" dirty="0"/>
          </a:p>
          <a:p>
            <a:r>
              <a:rPr lang="en-US" dirty="0"/>
              <a:t>Keep int mind:</a:t>
            </a:r>
          </a:p>
          <a:p>
            <a:endParaRPr lang="en-US" dirty="0"/>
          </a:p>
          <a:p>
            <a:pPr lvl="1"/>
            <a:r>
              <a:rPr lang="en-US" dirty="0"/>
              <a:t>Both algorithms update entries in the array by starting from the last entry in the array</a:t>
            </a:r>
          </a:p>
          <a:p>
            <a:pPr lvl="1"/>
            <a:endParaRPr lang="en-US" dirty="0"/>
          </a:p>
          <a:p>
            <a:pPr lvl="1"/>
            <a:endParaRPr lang="en-US" dirty="0"/>
          </a:p>
          <a:p>
            <a:pPr lvl="1"/>
            <a:r>
              <a:rPr lang="en-US" dirty="0"/>
              <a:t>The update “wave” proceeds from the last entry towards the front end of the array</a:t>
            </a:r>
          </a:p>
        </p:txBody>
      </p:sp>
      <p:sp>
        <p:nvSpPr>
          <p:cNvPr id="5" name="Slide Number Placeholder 4">
            <a:extLst>
              <a:ext uri="{FF2B5EF4-FFF2-40B4-BE49-F238E27FC236}">
                <a16:creationId xmlns:a16="http://schemas.microsoft.com/office/drawing/2014/main" id="{D0CD94C0-CDCF-4C69-943B-808AD2E1EE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301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p:txBody>
          <a:bodyPr>
            <a:normAutofit/>
          </a:bodyPr>
          <a:lstStyle/>
          <a:p>
            <a:r>
              <a:rPr lang="en-US" sz="3200" dirty="0"/>
              <a:t>Parallel Scan Algorithm Solution </a:t>
            </a:r>
            <a:r>
              <a:rPr lang="en-US" sz="3200" dirty="0">
                <a:solidFill>
                  <a:srgbClr val="FFC000"/>
                </a:solidFill>
              </a:rPr>
              <a:t>#1</a:t>
            </a:r>
            <a:r>
              <a:rPr lang="en-US" sz="3200" dirty="0"/>
              <a:t>: </a:t>
            </a:r>
            <a:r>
              <a:rPr lang="en-US" sz="3200" dirty="0" err="1"/>
              <a:t>Hillis</a:t>
            </a:r>
            <a:r>
              <a:rPr lang="en-US" sz="3200" dirty="0"/>
              <a:t> &amp; Steele (1986)</a:t>
            </a:r>
          </a:p>
        </p:txBody>
      </p:sp>
      <p:sp>
        <p:nvSpPr>
          <p:cNvPr id="1111043" name="Rectangle 3"/>
          <p:cNvSpPr>
            <a:spLocks noGrp="1" noChangeArrowheads="1"/>
          </p:cNvSpPr>
          <p:nvPr>
            <p:ph type="body" idx="4294967295"/>
          </p:nvPr>
        </p:nvSpPr>
        <p:spPr>
          <a:xfrm>
            <a:off x="207433" y="1291163"/>
            <a:ext cx="11789834" cy="1092200"/>
          </a:xfrm>
        </p:spPr>
        <p:txBody>
          <a:bodyPr>
            <a:normAutofit fontScale="92500" lnSpcReduction="10000"/>
          </a:bodyPr>
          <a:lstStyle/>
          <a:p>
            <a:r>
              <a:rPr lang="en-US" sz="2200" dirty="0"/>
              <a:t>Implementation of the algorithm shown requires two buffers of length </a:t>
            </a:r>
            <a:r>
              <a:rPr lang="en-US" sz="2200" dirty="0">
                <a:solidFill>
                  <a:srgbClr val="660033"/>
                </a:solidFill>
              </a:rPr>
              <a:t>n</a:t>
            </a:r>
            <a:r>
              <a:rPr lang="en-US" sz="2200" dirty="0"/>
              <a:t> (shown is the case n=8=2</a:t>
            </a:r>
            <a:r>
              <a:rPr lang="en-US" sz="2200" baseline="30000" dirty="0"/>
              <a:t>3</a:t>
            </a:r>
            <a:r>
              <a:rPr lang="en-US" sz="2200" dirty="0"/>
              <a:t>)</a:t>
            </a:r>
          </a:p>
          <a:p>
            <a:r>
              <a:rPr lang="en-US" sz="2200" dirty="0">
                <a:solidFill>
                  <a:srgbClr val="0070C0"/>
                </a:solidFill>
              </a:rPr>
              <a:t>Assumption: the number n of elements is a power of 2: n=2</a:t>
            </a:r>
            <a:r>
              <a:rPr lang="en-US" sz="2200" baseline="30000" dirty="0">
                <a:solidFill>
                  <a:srgbClr val="0070C0"/>
                </a:solidFill>
              </a:rPr>
              <a:t>M</a:t>
            </a:r>
            <a:endParaRPr lang="en-US" sz="2200" dirty="0">
              <a:solidFill>
                <a:srgbClr val="0070C0"/>
              </a:solidFill>
            </a:endParaRPr>
          </a:p>
          <a:p>
            <a:r>
              <a:rPr lang="en-US" sz="2200" dirty="0">
                <a:solidFill>
                  <a:srgbClr val="C00000"/>
                </a:solidFill>
              </a:rPr>
              <a:t>Note: There are race conditions, unless you take precautionary measures</a:t>
            </a:r>
            <a:endParaRPr lang="en-US" sz="2200" baseline="30000" dirty="0">
              <a:solidFill>
                <a:srgbClr val="C00000"/>
              </a:solidFill>
            </a:endParaRPr>
          </a:p>
        </p:txBody>
      </p:sp>
      <p:pic>
        <p:nvPicPr>
          <p:cNvPr id="1111044" name="Picture 4"/>
          <p:cNvPicPr>
            <a:picLocks noChangeAspect="1" noChangeArrowheads="1"/>
          </p:cNvPicPr>
          <p:nvPr/>
        </p:nvPicPr>
        <p:blipFill>
          <a:blip r:embed="rId3" cstate="print"/>
          <a:srcRect/>
          <a:stretch>
            <a:fillRect/>
          </a:stretch>
        </p:blipFill>
        <p:spPr bwMode="auto">
          <a:xfrm>
            <a:off x="2371726" y="2904067"/>
            <a:ext cx="6619875" cy="3005138"/>
          </a:xfrm>
          <a:prstGeom prst="rect">
            <a:avLst/>
          </a:prstGeom>
          <a:noFill/>
          <a:ln w="9525">
            <a:noFill/>
            <a:miter lim="800000"/>
            <a:headEnd/>
            <a:tailEnd/>
          </a:ln>
        </p:spPr>
      </p:pic>
      <p:sp>
        <p:nvSpPr>
          <p:cNvPr id="8" name="Rectangle 7"/>
          <p:cNvSpPr/>
          <p:nvPr/>
        </p:nvSpPr>
        <p:spPr>
          <a:xfrm>
            <a:off x="46566"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19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p:txBody>
          <a:bodyPr/>
          <a:lstStyle/>
          <a:p>
            <a:r>
              <a:rPr lang="en-US" sz="3500"/>
              <a:t>The Plain English Perspective</a:t>
            </a:r>
          </a:p>
        </p:txBody>
      </p:sp>
      <p:sp>
        <p:nvSpPr>
          <p:cNvPr id="1106947" name="Rectangle 3"/>
          <p:cNvSpPr>
            <a:spLocks noGrp="1" noChangeArrowheads="1"/>
          </p:cNvSpPr>
          <p:nvPr>
            <p:ph idx="1"/>
          </p:nvPr>
        </p:nvSpPr>
        <p:spPr/>
        <p:txBody>
          <a:bodyPr>
            <a:normAutofit/>
          </a:bodyPr>
          <a:lstStyle/>
          <a:p>
            <a:pPr>
              <a:lnSpc>
                <a:spcPct val="80000"/>
              </a:lnSpc>
            </a:pPr>
            <a:r>
              <a:rPr lang="en-US" sz="1700" dirty="0"/>
              <a:t>First iteration, I go with stride 1=2</a:t>
            </a:r>
            <a:r>
              <a:rPr lang="en-US" sz="1700" baseline="30000" dirty="0"/>
              <a:t>0</a:t>
            </a:r>
            <a:endParaRPr lang="en-US" sz="1700" dirty="0"/>
          </a:p>
          <a:p>
            <a:pPr lvl="1">
              <a:lnSpc>
                <a:spcPct val="8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80000"/>
              </a:lnSpc>
            </a:pPr>
            <a:r>
              <a:rPr lang="en-US" sz="1400" dirty="0"/>
              <a:t>This means that I have 2</a:t>
            </a:r>
            <a:r>
              <a:rPr lang="en-US" sz="1400" baseline="30000" dirty="0"/>
              <a:t>M</a:t>
            </a:r>
            <a:r>
              <a:rPr lang="en-US" sz="1400" dirty="0"/>
              <a:t>- 2</a:t>
            </a:r>
            <a:r>
              <a:rPr lang="en-US" sz="1400" baseline="30000" dirty="0"/>
              <a:t>0 </a:t>
            </a:r>
            <a:r>
              <a:rPr lang="en-US" sz="1400" dirty="0"/>
              <a:t>additions</a:t>
            </a:r>
          </a:p>
          <a:p>
            <a:pPr>
              <a:lnSpc>
                <a:spcPct val="80000"/>
              </a:lnSpc>
            </a:pPr>
            <a:endParaRPr lang="en-US" sz="1700" dirty="0"/>
          </a:p>
          <a:p>
            <a:pPr>
              <a:lnSpc>
                <a:spcPct val="80000"/>
              </a:lnSpc>
            </a:pPr>
            <a:r>
              <a:rPr lang="en-US" sz="1700" dirty="0"/>
              <a:t>Second iteration, I go with stride 2=2</a:t>
            </a:r>
            <a:r>
              <a:rPr lang="en-US" sz="1700" baseline="30000" dirty="0"/>
              <a:t>1</a:t>
            </a:r>
            <a:endParaRPr lang="en-US" sz="1700" dirty="0"/>
          </a:p>
          <a:p>
            <a:pPr lvl="1">
              <a:lnSpc>
                <a:spcPct val="8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80000"/>
              </a:lnSpc>
            </a:pPr>
            <a:r>
              <a:rPr lang="en-US" sz="1400" dirty="0"/>
              <a:t>This means that I have 2</a:t>
            </a:r>
            <a:r>
              <a:rPr lang="en-US" sz="1400" baseline="30000" dirty="0"/>
              <a:t>M</a:t>
            </a:r>
            <a:r>
              <a:rPr lang="en-US" sz="1400" dirty="0"/>
              <a:t> – 2</a:t>
            </a:r>
            <a:r>
              <a:rPr lang="en-US" sz="1400" baseline="30000" dirty="0"/>
              <a:t>1</a:t>
            </a:r>
            <a:r>
              <a:rPr lang="en-US" sz="1400" dirty="0"/>
              <a:t> additions</a:t>
            </a:r>
          </a:p>
          <a:p>
            <a:pPr>
              <a:lnSpc>
                <a:spcPct val="80000"/>
              </a:lnSpc>
            </a:pPr>
            <a:endParaRPr lang="en-US" sz="1700" dirty="0"/>
          </a:p>
          <a:p>
            <a:pPr>
              <a:lnSpc>
                <a:spcPct val="80000"/>
              </a:lnSpc>
            </a:pPr>
            <a:r>
              <a:rPr lang="en-US" sz="1700" dirty="0"/>
              <a:t>Third iteration: I go with stride 4=2</a:t>
            </a:r>
            <a:r>
              <a:rPr lang="en-US" sz="1700" baseline="30000" dirty="0"/>
              <a:t>2</a:t>
            </a:r>
            <a:endParaRPr lang="en-US" sz="1700" dirty="0"/>
          </a:p>
          <a:p>
            <a:pPr lvl="1">
              <a:lnSpc>
                <a:spcPct val="8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80000"/>
              </a:lnSpc>
            </a:pPr>
            <a:r>
              <a:rPr lang="en-US" sz="1400" dirty="0"/>
              <a:t>This means that I have 2</a:t>
            </a:r>
            <a:r>
              <a:rPr lang="en-US" sz="1400" baseline="30000" dirty="0"/>
              <a:t>M</a:t>
            </a:r>
            <a:r>
              <a:rPr lang="en-US" sz="1400" dirty="0"/>
              <a:t> – 2</a:t>
            </a:r>
            <a:r>
              <a:rPr lang="en-US" sz="1400" baseline="30000" dirty="0"/>
              <a:t>2</a:t>
            </a:r>
            <a:r>
              <a:rPr lang="en-US" sz="1400" dirty="0"/>
              <a:t> additions</a:t>
            </a:r>
          </a:p>
          <a:p>
            <a:pPr>
              <a:lnSpc>
                <a:spcPct val="80000"/>
              </a:lnSpc>
            </a:pPr>
            <a:endParaRPr lang="en-US" sz="1700" dirty="0"/>
          </a:p>
          <a:p>
            <a:pPr>
              <a:lnSpc>
                <a:spcPct val="80000"/>
              </a:lnSpc>
            </a:pPr>
            <a:r>
              <a:rPr lang="en-US" sz="1700" dirty="0"/>
              <a:t>… (and so on)</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72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US"/>
              <a:t>The Plain English Perspective</a:t>
            </a:r>
          </a:p>
        </p:txBody>
      </p:sp>
      <p:sp>
        <p:nvSpPr>
          <p:cNvPr id="1108995" name="Rectangle 3"/>
          <p:cNvSpPr>
            <a:spLocks noGrp="1" noChangeArrowheads="1"/>
          </p:cNvSpPr>
          <p:nvPr>
            <p:ph idx="1"/>
          </p:nvPr>
        </p:nvSpPr>
        <p:spPr/>
        <p:txBody>
          <a:bodyPr>
            <a:normAutofit/>
          </a:bodyPr>
          <a:lstStyle/>
          <a:p>
            <a:pPr>
              <a:lnSpc>
                <a:spcPct val="90000"/>
              </a:lnSpc>
            </a:pPr>
            <a:r>
              <a:rPr lang="en-US" sz="1700" dirty="0"/>
              <a:t>Consider the </a:t>
            </a:r>
            <a:r>
              <a:rPr lang="en-US" sz="1700" dirty="0" err="1"/>
              <a:t>k</a:t>
            </a:r>
            <a:r>
              <a:rPr lang="en-US" sz="1700" baseline="30000" dirty="0" err="1"/>
              <a:t>th</a:t>
            </a:r>
            <a:r>
              <a:rPr lang="en-US" sz="1700" dirty="0"/>
              <a:t> iteration (where 1&lt;k&lt;M-1): I go with stride 2</a:t>
            </a:r>
            <a:r>
              <a:rPr lang="en-US" sz="1700" baseline="30000" dirty="0"/>
              <a:t>k-1</a:t>
            </a:r>
            <a:endParaRPr lang="en-US" sz="1700" dirty="0"/>
          </a:p>
          <a:p>
            <a:pPr lvl="1">
              <a:lnSpc>
                <a:spcPct val="9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90000"/>
              </a:lnSpc>
            </a:pPr>
            <a:r>
              <a:rPr lang="en-US" sz="1400" dirty="0"/>
              <a:t>This means that I have 2</a:t>
            </a:r>
            <a:r>
              <a:rPr lang="en-US" sz="1400" baseline="30000" dirty="0"/>
              <a:t>M</a:t>
            </a:r>
            <a:r>
              <a:rPr lang="en-US" sz="1400" dirty="0"/>
              <a:t>-2</a:t>
            </a:r>
            <a:r>
              <a:rPr lang="en-US" sz="1400" baseline="30000" dirty="0"/>
              <a:t>k-1</a:t>
            </a:r>
            <a:r>
              <a:rPr lang="en-US" sz="1400" dirty="0"/>
              <a:t> additions</a:t>
            </a:r>
          </a:p>
          <a:p>
            <a:pPr>
              <a:lnSpc>
                <a:spcPct val="90000"/>
              </a:lnSpc>
            </a:pPr>
            <a:endParaRPr lang="en-US" sz="1700" dirty="0"/>
          </a:p>
          <a:p>
            <a:pPr>
              <a:lnSpc>
                <a:spcPct val="90000"/>
              </a:lnSpc>
            </a:pPr>
            <a:r>
              <a:rPr lang="en-US" sz="1700" dirty="0"/>
              <a:t>…</a:t>
            </a:r>
          </a:p>
          <a:p>
            <a:pPr>
              <a:lnSpc>
                <a:spcPct val="90000"/>
              </a:lnSpc>
            </a:pPr>
            <a:endParaRPr lang="en-US" sz="1700" dirty="0"/>
          </a:p>
          <a:p>
            <a:pPr>
              <a:lnSpc>
                <a:spcPct val="90000"/>
              </a:lnSpc>
            </a:pPr>
            <a:r>
              <a:rPr lang="en-US" sz="1700" dirty="0" err="1"/>
              <a:t>M</a:t>
            </a:r>
            <a:r>
              <a:rPr lang="en-US" sz="1700" baseline="30000" dirty="0" err="1"/>
              <a:t>th</a:t>
            </a:r>
            <a:r>
              <a:rPr lang="en-US" sz="1700" dirty="0"/>
              <a:t> iteration: I go with stride 2</a:t>
            </a:r>
            <a:r>
              <a:rPr lang="en-US" sz="1700" baseline="30000" dirty="0"/>
              <a:t>M-1</a:t>
            </a:r>
            <a:endParaRPr lang="en-US" sz="1700" dirty="0"/>
          </a:p>
          <a:p>
            <a:pPr lvl="1">
              <a:lnSpc>
                <a:spcPct val="9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90000"/>
              </a:lnSpc>
            </a:pPr>
            <a:r>
              <a:rPr lang="en-US" sz="1400" dirty="0"/>
              <a:t>This means that I have 2</a:t>
            </a:r>
            <a:r>
              <a:rPr lang="en-US" sz="1400" baseline="30000" dirty="0"/>
              <a:t>M</a:t>
            </a:r>
            <a:r>
              <a:rPr lang="en-US" sz="1400" dirty="0"/>
              <a:t>-2</a:t>
            </a:r>
            <a:r>
              <a:rPr lang="en-US" sz="1400" baseline="30000" dirty="0"/>
              <a:t>M-1</a:t>
            </a:r>
            <a:r>
              <a:rPr lang="en-US" sz="1400" dirty="0"/>
              <a:t> additions</a:t>
            </a:r>
          </a:p>
          <a:p>
            <a:pPr>
              <a:lnSpc>
                <a:spcPct val="90000"/>
              </a:lnSpc>
            </a:pPr>
            <a:endParaRPr lang="en-US" sz="1700" dirty="0"/>
          </a:p>
          <a:p>
            <a:pPr>
              <a:lnSpc>
                <a:spcPct val="90000"/>
              </a:lnSpc>
            </a:pPr>
            <a:r>
              <a:rPr lang="en-US" sz="1700" dirty="0"/>
              <a:t>NOTE: There is no (M+1)</a:t>
            </a:r>
            <a:r>
              <a:rPr lang="en-US" sz="1700" baseline="30000" dirty="0" err="1"/>
              <a:t>th</a:t>
            </a:r>
            <a:r>
              <a:rPr lang="en-US" sz="1700" dirty="0"/>
              <a:t> iteration since this would automatically put me beyond the bounds of the array (if you apply an offset of 2</a:t>
            </a:r>
            <a:r>
              <a:rPr lang="en-US" sz="1700" baseline="30000" dirty="0"/>
              <a:t>M </a:t>
            </a:r>
            <a:r>
              <a:rPr lang="en-US" sz="1700" dirty="0"/>
              <a:t>to “</a:t>
            </a:r>
            <a:r>
              <a:rPr lang="en-US" sz="1700" dirty="0">
                <a:solidFill>
                  <a:srgbClr val="660033"/>
                </a:solidFill>
                <a:latin typeface="Consolas" panose="020B0609020204030204" pitchFamily="49" charset="0"/>
              </a:rPr>
              <a:t>&amp;</a:t>
            </a:r>
            <a:r>
              <a:rPr lang="en-US" sz="2000" dirty="0">
                <a:solidFill>
                  <a:srgbClr val="660033"/>
                </a:solidFill>
                <a:latin typeface="Consolas" panose="020B0609020204030204" pitchFamily="49" charset="0"/>
              </a:rPr>
              <a:t>x</a:t>
            </a:r>
            <a:r>
              <a:rPr lang="en-US" sz="1700" dirty="0">
                <a:solidFill>
                  <a:srgbClr val="660033"/>
                </a:solidFill>
                <a:latin typeface="Consolas" panose="020B0609020204030204" pitchFamily="49" charset="0"/>
              </a:rPr>
              <a:t>[2</a:t>
            </a:r>
            <a:r>
              <a:rPr lang="en-US" sz="1700" baseline="30000" dirty="0">
                <a:solidFill>
                  <a:srgbClr val="660033"/>
                </a:solidFill>
                <a:latin typeface="Consolas" panose="020B0609020204030204" pitchFamily="49" charset="0"/>
              </a:rPr>
              <a:t>M</a:t>
            </a:r>
            <a:r>
              <a:rPr lang="en-US" sz="1700" dirty="0">
                <a:solidFill>
                  <a:srgbClr val="660033"/>
                </a:solidFill>
                <a:latin typeface="Consolas" panose="020B0609020204030204" pitchFamily="49" charset="0"/>
              </a:rPr>
              <a:t>]</a:t>
            </a:r>
            <a:r>
              <a:rPr lang="en-US" sz="1800" dirty="0"/>
              <a:t> </a:t>
            </a:r>
            <a:r>
              <a:rPr lang="en-US" sz="1700" dirty="0"/>
              <a:t>” it places you right before the beginning of the array – not good…)</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82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p:cNvSpPr>
            <a:spLocks noGrp="1" noChangeArrowheads="1"/>
          </p:cNvSpPr>
          <p:nvPr>
            <p:ph type="title"/>
          </p:nvPr>
        </p:nvSpPr>
        <p:spPr/>
        <p:txBody>
          <a:bodyPr/>
          <a:lstStyle/>
          <a:p>
            <a:r>
              <a:rPr lang="en-US" sz="3100" dirty="0" err="1"/>
              <a:t>Hillis</a:t>
            </a:r>
            <a:r>
              <a:rPr lang="en-US" sz="3100" dirty="0"/>
              <a:t> &amp; Steele Parallel Scan Algorithm</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13091" name="Rectangle 3"/>
          <p:cNvSpPr>
            <a:spLocks noGrp="1" noChangeArrowheads="1"/>
          </p:cNvSpPr>
          <p:nvPr>
            <p:ph type="body" idx="4294967295"/>
          </p:nvPr>
        </p:nvSpPr>
        <p:spPr>
          <a:xfrm>
            <a:off x="0" y="1719263"/>
            <a:ext cx="8229600" cy="566737"/>
          </a:xfrm>
        </p:spPr>
        <p:txBody>
          <a:bodyPr/>
          <a:lstStyle/>
          <a:p>
            <a:r>
              <a:rPr lang="en-US"/>
              <a:t>Algorithm looks like this:</a:t>
            </a:r>
          </a:p>
        </p:txBody>
      </p:sp>
      <p:sp>
        <p:nvSpPr>
          <p:cNvPr id="1113093" name="Rectangle 5"/>
          <p:cNvSpPr>
            <a:spLocks noChangeArrowheads="1"/>
          </p:cNvSpPr>
          <p:nvPr/>
        </p:nvSpPr>
        <p:spPr bwMode="auto">
          <a:xfrm>
            <a:off x="1524001" y="2241034"/>
            <a:ext cx="184731" cy="369332"/>
          </a:xfrm>
          <a:prstGeom prst="rect">
            <a:avLst/>
          </a:prstGeom>
          <a:noFill/>
          <a:ln w="9525">
            <a:noFill/>
            <a:miter lim="800000"/>
            <a:headEnd/>
            <a:tailEnd/>
          </a:ln>
          <a:effectLst/>
        </p:spPr>
        <p:txBody>
          <a:bodyPr wrap="none" anchor="ctr">
            <a:spAutoFit/>
          </a:bodyPr>
          <a:lstStyle/>
          <a:p>
            <a:endParaRPr lang="en-US"/>
          </a:p>
        </p:txBody>
      </p:sp>
      <p:sp>
        <p:nvSpPr>
          <p:cNvPr id="1113092" name="Text Box 4"/>
          <p:cNvSpPr txBox="1">
            <a:spLocks noChangeArrowheads="1"/>
          </p:cNvSpPr>
          <p:nvPr/>
        </p:nvSpPr>
        <p:spPr bwMode="auto">
          <a:xfrm>
            <a:off x="2667000" y="3320204"/>
            <a:ext cx="6781800" cy="2362200"/>
          </a:xfrm>
          <a:prstGeom prst="rect">
            <a:avLst/>
          </a:prstGeom>
          <a:solidFill>
            <a:srgbClr val="EAEAEA"/>
          </a:solidFill>
          <a:ln w="9525">
            <a:solidFill>
              <a:srgbClr val="000000"/>
            </a:solidFill>
            <a:miter lim="800000"/>
            <a:headEnd/>
            <a:tailEnd/>
          </a:ln>
        </p:spPr>
        <p:txBody>
          <a:bodyPr/>
          <a:lstStyle/>
          <a:p>
            <a:pPr indent="457200"/>
            <a:r>
              <a:rPr lang="en-US" sz="1600" b="1" dirty="0" err="1">
                <a:latin typeface="Courier New" pitchFamily="49" charset="0"/>
                <a:ea typeface="Times New Roman" pitchFamily="18" charset="0"/>
                <a:cs typeface="Courier New" pitchFamily="49" charset="0"/>
              </a:rPr>
              <a:t>for</a:t>
            </a:r>
            <a:r>
              <a:rPr lang="en-US" sz="1600" dirty="0" err="1">
                <a:latin typeface="Courier New" pitchFamily="49" charset="0"/>
                <a:ea typeface="Times New Roman" pitchFamily="18" charset="0"/>
                <a:cs typeface="Courier New" pitchFamily="49" charset="0"/>
              </a:rPr>
              <a:t> </a:t>
            </a:r>
            <a:r>
              <a:rPr lang="en-US" sz="1600" i="1" dirty="0" err="1">
                <a:ea typeface="Times New Roman" pitchFamily="18" charset="0"/>
                <a:cs typeface="Courier New" pitchFamily="49" charset="0"/>
              </a:rPr>
              <a:t>d</a:t>
            </a:r>
            <a:r>
              <a:rPr lang="en-US" sz="1600" dirty="0">
                <a:ea typeface="Times New Roman" pitchFamily="18" charset="0"/>
                <a:cs typeface="Courier New" pitchFamily="49" charset="0"/>
              </a:rPr>
              <a:t> := 0</a:t>
            </a:r>
            <a:r>
              <a:rPr lang="en-US" sz="1600" dirty="0">
                <a:latin typeface="Courier New" pitchFamily="49" charset="0"/>
                <a:ea typeface="Times New Roman" pitchFamily="18" charset="0"/>
                <a:cs typeface="NimbusRomNo9L-Regu"/>
              </a:rPr>
              <a:t> </a:t>
            </a:r>
            <a:r>
              <a:rPr lang="en-US" sz="1600" b="1" dirty="0">
                <a:latin typeface="Courier New" pitchFamily="49" charset="0"/>
                <a:ea typeface="Times New Roman" pitchFamily="18" charset="0"/>
                <a:cs typeface="Courier New" pitchFamily="49" charset="0"/>
              </a:rPr>
              <a:t>to</a:t>
            </a:r>
            <a:r>
              <a:rPr lang="en-US" sz="1600" dirty="0">
                <a:latin typeface="Courier New" pitchFamily="49" charset="0"/>
                <a:ea typeface="Times New Roman" pitchFamily="18" charset="0"/>
                <a:cs typeface="Courier New" pitchFamily="49" charset="0"/>
              </a:rPr>
              <a:t> </a:t>
            </a:r>
            <a:r>
              <a:rPr lang="en-US" sz="1600" dirty="0">
                <a:cs typeface="Times New Roman" pitchFamily="18" charset="0"/>
              </a:rPr>
              <a:t>M-1</a:t>
            </a:r>
            <a:r>
              <a:rPr lang="en-US" sz="1600" dirty="0">
                <a:latin typeface="Courier New" pitchFamily="49" charset="0"/>
                <a:cs typeface="Times New Roman" pitchFamily="18" charset="0"/>
              </a:rPr>
              <a:t> </a:t>
            </a:r>
            <a:r>
              <a:rPr lang="en-US" sz="1600" b="1" dirty="0">
                <a:latin typeface="Courier New" pitchFamily="49" charset="0"/>
                <a:cs typeface="Times New Roman" pitchFamily="18" charset="0"/>
              </a:rPr>
              <a:t>do </a:t>
            </a:r>
            <a:endParaRPr lang="en-US" sz="900" dirty="0"/>
          </a:p>
          <a:p>
            <a:pPr indent="457200" eaLnBrk="0" hangingPunct="0"/>
            <a:r>
              <a:rPr lang="en-US" sz="1600" b="1" dirty="0">
                <a:latin typeface="Courier New" pitchFamily="49" charset="0"/>
                <a:cs typeface="Times New Roman" pitchFamily="18" charset="0"/>
              </a:rPr>
              <a:t>	</a:t>
            </a:r>
            <a:r>
              <a:rPr lang="en-US" sz="1600" b="1" dirty="0" err="1">
                <a:latin typeface="Courier New" pitchFamily="49" charset="0"/>
                <a:cs typeface="Times New Roman" pitchFamily="18" charset="0"/>
              </a:rPr>
              <a:t>forall</a:t>
            </a:r>
            <a:r>
              <a:rPr lang="en-US" sz="1600" dirty="0">
                <a:latin typeface="Courier New" pitchFamily="49" charset="0"/>
                <a:cs typeface="Times New Roman" pitchFamily="18" charset="0"/>
              </a:rPr>
              <a:t> </a:t>
            </a:r>
            <a:r>
              <a:rPr lang="en-US" sz="1600" i="1" dirty="0">
                <a:cs typeface="Times New Roman" pitchFamily="18" charset="0"/>
              </a:rPr>
              <a:t>k</a:t>
            </a:r>
            <a:r>
              <a:rPr lang="en-US" sz="1600" dirty="0">
                <a:latin typeface="Courier New" pitchFamily="49" charset="0"/>
                <a:cs typeface="Times New Roman" pitchFamily="18" charset="0"/>
              </a:rPr>
              <a:t> </a:t>
            </a:r>
            <a:r>
              <a:rPr lang="en-US" sz="1600" b="1" dirty="0">
                <a:latin typeface="Courier New" pitchFamily="49" charset="0"/>
                <a:cs typeface="Times New Roman" pitchFamily="18" charset="0"/>
              </a:rPr>
              <a:t>do in parallel </a:t>
            </a:r>
            <a:endParaRPr lang="en-US" sz="900" dirty="0"/>
          </a:p>
          <a:p>
            <a:pPr indent="457200" eaLnBrk="0" hangingPunct="0"/>
            <a:r>
              <a:rPr lang="en-US" sz="1600" b="1" dirty="0">
                <a:latin typeface="Courier New" pitchFamily="49" charset="0"/>
                <a:cs typeface="Times New Roman" pitchFamily="18" charset="0"/>
              </a:rPr>
              <a:t>		if</a:t>
            </a:r>
            <a:r>
              <a:rPr lang="en-US" sz="1600" dirty="0">
                <a:latin typeface="Courier New" pitchFamily="49" charset="0"/>
                <a:cs typeface="Times New Roman" pitchFamily="18" charset="0"/>
              </a:rPr>
              <a:t> </a:t>
            </a:r>
            <a:r>
              <a:rPr lang="en-US" sz="1600" i="1" dirty="0">
                <a:cs typeface="Times New Roman" pitchFamily="18" charset="0"/>
              </a:rPr>
              <a:t>k</a:t>
            </a:r>
            <a:r>
              <a:rPr lang="en-US" sz="1600" dirty="0">
                <a:cs typeface="Times New Roman" pitchFamily="18" charset="0"/>
              </a:rPr>
              <a:t> – </a:t>
            </a:r>
            <a:r>
              <a:rPr lang="en-US" dirty="0"/>
              <a:t>2</a:t>
            </a:r>
            <a:r>
              <a:rPr lang="en-US" sz="1600" i="1" baseline="30000" dirty="0">
                <a:cs typeface="Times New Roman" pitchFamily="18" charset="0"/>
              </a:rPr>
              <a:t>d</a:t>
            </a:r>
            <a:r>
              <a:rPr lang="en-US" dirty="0"/>
              <a:t> </a:t>
            </a:r>
            <a:r>
              <a:rPr lang="en-US" sz="1600" dirty="0">
                <a:cs typeface="Times New Roman" pitchFamily="18" charset="0"/>
              </a:rPr>
              <a:t>≥0 </a:t>
            </a:r>
            <a:r>
              <a:rPr lang="en-US" sz="1600" b="1" dirty="0">
                <a:latin typeface="Courier New" pitchFamily="49" charset="0"/>
                <a:cs typeface="Times New Roman" pitchFamily="18" charset="0"/>
              </a:rPr>
              <a:t>then</a:t>
            </a:r>
          </a:p>
          <a:p>
            <a:pPr indent="457200" eaLnBrk="0" hangingPunct="0"/>
            <a:r>
              <a:rPr lang="en-US" sz="1600" b="1" dirty="0">
                <a:latin typeface="Courier New" pitchFamily="49" charset="0"/>
                <a:cs typeface="Times New Roman" pitchFamily="18" charset="0"/>
              </a:rPr>
              <a:t>			</a:t>
            </a:r>
            <a:r>
              <a:rPr lang="en-US" sz="1600" i="1" dirty="0">
                <a:cs typeface="Times New Roman" pitchFamily="18" charset="0"/>
              </a:rPr>
              <a:t>x</a:t>
            </a:r>
            <a:r>
              <a:rPr lang="en-US" sz="1600" dirty="0">
                <a:cs typeface="Times New Roman" pitchFamily="18" charset="0"/>
              </a:rPr>
              <a:t>[</a:t>
            </a:r>
            <a:r>
              <a:rPr lang="en-US" sz="1600" i="1" dirty="0">
                <a:cs typeface="Times New Roman" pitchFamily="18" charset="0"/>
              </a:rPr>
              <a:t>out</a:t>
            </a:r>
            <a:r>
              <a:rPr lang="en-US" sz="1600" dirty="0">
                <a:cs typeface="Times New Roman" pitchFamily="18" charset="0"/>
              </a:rPr>
              <a:t>][</a:t>
            </a:r>
            <a:r>
              <a:rPr lang="en-US" sz="1600" i="1" dirty="0">
                <a:cs typeface="Times New Roman" pitchFamily="18" charset="0"/>
              </a:rPr>
              <a:t>k</a:t>
            </a:r>
            <a:r>
              <a:rPr lang="en-US" sz="1600" dirty="0">
                <a:cs typeface="Times New Roman" pitchFamily="18" charset="0"/>
              </a:rPr>
              <a:t>] := </a:t>
            </a:r>
            <a:r>
              <a:rPr lang="en-US" sz="1600" i="1" dirty="0"/>
              <a:t>x</a:t>
            </a:r>
            <a:r>
              <a:rPr lang="en-US" sz="1600" dirty="0"/>
              <a:t>[</a:t>
            </a:r>
            <a:r>
              <a:rPr lang="en-US" sz="1600" i="1" dirty="0"/>
              <a:t>in</a:t>
            </a:r>
            <a:r>
              <a:rPr lang="en-US" sz="1600" dirty="0"/>
              <a:t>][</a:t>
            </a:r>
            <a:r>
              <a:rPr lang="en-US" sz="1600" i="1" dirty="0"/>
              <a:t>k</a:t>
            </a:r>
            <a:r>
              <a:rPr lang="en-US" sz="1600" dirty="0"/>
              <a:t>] + </a:t>
            </a:r>
            <a:r>
              <a:rPr lang="en-US" sz="1600" i="1" dirty="0">
                <a:cs typeface="Times New Roman" pitchFamily="18" charset="0"/>
              </a:rPr>
              <a:t>x</a:t>
            </a:r>
            <a:r>
              <a:rPr lang="en-US" sz="1600" dirty="0">
                <a:cs typeface="Times New Roman" pitchFamily="18" charset="0"/>
              </a:rPr>
              <a:t>[</a:t>
            </a:r>
            <a:r>
              <a:rPr lang="en-US" sz="1600" i="1" dirty="0">
                <a:cs typeface="Times New Roman" pitchFamily="18" charset="0"/>
              </a:rPr>
              <a:t>in</a:t>
            </a:r>
            <a:r>
              <a:rPr lang="en-US" sz="1600" dirty="0">
                <a:cs typeface="Times New Roman" pitchFamily="18" charset="0"/>
              </a:rPr>
              <a:t>][</a:t>
            </a:r>
            <a:r>
              <a:rPr lang="en-US" sz="1600" i="1" dirty="0">
                <a:cs typeface="Times New Roman" pitchFamily="18" charset="0"/>
              </a:rPr>
              <a:t>k </a:t>
            </a:r>
            <a:r>
              <a:rPr lang="en-US" sz="1600" dirty="0">
                <a:cs typeface="Times New Roman" pitchFamily="18" charset="0"/>
              </a:rPr>
              <a:t>− 2</a:t>
            </a:r>
            <a:r>
              <a:rPr lang="en-US" sz="1600" i="1" baseline="30000" dirty="0">
                <a:cs typeface="Times New Roman" pitchFamily="18" charset="0"/>
              </a:rPr>
              <a:t>d</a:t>
            </a:r>
            <a:r>
              <a:rPr lang="en-US" sz="1600" dirty="0">
                <a:cs typeface="Times New Roman" pitchFamily="18" charset="0"/>
              </a:rPr>
              <a:t>]</a:t>
            </a:r>
            <a:endParaRPr lang="en-US" sz="1600" dirty="0"/>
          </a:p>
          <a:p>
            <a:pPr indent="457200" eaLnBrk="0" hangingPunct="0"/>
            <a:r>
              <a:rPr lang="en-US" sz="900" dirty="0"/>
              <a:t>		</a:t>
            </a:r>
            <a:r>
              <a:rPr lang="en-US" sz="1600" b="1" dirty="0">
                <a:latin typeface="Courier New" pitchFamily="49" charset="0"/>
                <a:cs typeface="Times New Roman" pitchFamily="18" charset="0"/>
              </a:rPr>
              <a:t>else </a:t>
            </a:r>
            <a:endParaRPr lang="en-US" sz="900" dirty="0"/>
          </a:p>
          <a:p>
            <a:pPr indent="457200" eaLnBrk="0" hangingPunct="0"/>
            <a:r>
              <a:rPr lang="en-US" sz="900" dirty="0"/>
              <a:t>			</a:t>
            </a:r>
            <a:r>
              <a:rPr lang="en-US" sz="1600" i="1" dirty="0">
                <a:cs typeface="Times New Roman" pitchFamily="18" charset="0"/>
              </a:rPr>
              <a:t>x</a:t>
            </a:r>
            <a:r>
              <a:rPr lang="en-US" sz="1600" dirty="0">
                <a:cs typeface="Times New Roman" pitchFamily="18" charset="0"/>
              </a:rPr>
              <a:t>[</a:t>
            </a:r>
            <a:r>
              <a:rPr lang="en-US" sz="1600" i="1" dirty="0">
                <a:cs typeface="Times New Roman" pitchFamily="18" charset="0"/>
              </a:rPr>
              <a:t>out</a:t>
            </a:r>
            <a:r>
              <a:rPr lang="en-US" sz="1600" dirty="0">
                <a:cs typeface="Times New Roman" pitchFamily="18" charset="0"/>
              </a:rPr>
              <a:t>][</a:t>
            </a:r>
            <a:r>
              <a:rPr lang="en-US" sz="1600" i="1" dirty="0">
                <a:cs typeface="Times New Roman" pitchFamily="18" charset="0"/>
              </a:rPr>
              <a:t>k</a:t>
            </a:r>
            <a:r>
              <a:rPr lang="en-US" sz="1600" dirty="0">
                <a:cs typeface="Times New Roman" pitchFamily="18" charset="0"/>
              </a:rPr>
              <a:t>] := </a:t>
            </a:r>
            <a:r>
              <a:rPr lang="en-US" sz="1600" i="1" dirty="0">
                <a:cs typeface="Times New Roman" pitchFamily="18" charset="0"/>
              </a:rPr>
              <a:t>x</a:t>
            </a:r>
            <a:r>
              <a:rPr lang="en-US" sz="1600" dirty="0">
                <a:cs typeface="Times New Roman" pitchFamily="18" charset="0"/>
              </a:rPr>
              <a:t>[</a:t>
            </a:r>
            <a:r>
              <a:rPr lang="en-US" sz="1600" i="1" dirty="0">
                <a:cs typeface="Times New Roman" pitchFamily="18" charset="0"/>
              </a:rPr>
              <a:t>in</a:t>
            </a:r>
            <a:r>
              <a:rPr lang="en-US" sz="1600" dirty="0">
                <a:cs typeface="Times New Roman" pitchFamily="18" charset="0"/>
              </a:rPr>
              <a:t>][</a:t>
            </a:r>
            <a:r>
              <a:rPr lang="en-US" sz="1600" i="1" dirty="0">
                <a:cs typeface="Times New Roman" pitchFamily="18" charset="0"/>
              </a:rPr>
              <a:t>k</a:t>
            </a:r>
            <a:r>
              <a:rPr lang="en-US" sz="1600" dirty="0">
                <a:cs typeface="Times New Roman" pitchFamily="18" charset="0"/>
              </a:rPr>
              <a:t>]</a:t>
            </a:r>
            <a:endParaRPr lang="en-US" sz="900" dirty="0"/>
          </a:p>
          <a:p>
            <a:pPr indent="457200" eaLnBrk="0" hangingPunct="0"/>
            <a:r>
              <a:rPr lang="en-US" sz="1600" b="1" dirty="0">
                <a:latin typeface="Courier New" pitchFamily="49" charset="0"/>
                <a:cs typeface="Times New Roman" pitchFamily="18" charset="0"/>
              </a:rPr>
              <a:t>	</a:t>
            </a:r>
            <a:r>
              <a:rPr lang="en-US" sz="1600" b="1" dirty="0" err="1">
                <a:latin typeface="Courier New" pitchFamily="49" charset="0"/>
                <a:cs typeface="Times New Roman" pitchFamily="18" charset="0"/>
              </a:rPr>
              <a:t>endforall</a:t>
            </a:r>
            <a:endParaRPr lang="en-US" sz="1600" dirty="0">
              <a:latin typeface="Courier New" pitchFamily="49" charset="0"/>
              <a:cs typeface="Times New Roman" pitchFamily="18" charset="0"/>
            </a:endParaRPr>
          </a:p>
          <a:p>
            <a:pPr indent="457200" eaLnBrk="0" hangingPunct="0"/>
            <a:r>
              <a:rPr lang="en-US" sz="1600" dirty="0">
                <a:latin typeface="Courier New" pitchFamily="49" charset="0"/>
                <a:cs typeface="Times New Roman" pitchFamily="18" charset="0"/>
              </a:rPr>
              <a:t>	</a:t>
            </a:r>
            <a:r>
              <a:rPr lang="en-US" sz="1600" b="1" dirty="0">
                <a:latin typeface="Courier New" pitchFamily="49" charset="0"/>
                <a:cs typeface="Times New Roman" pitchFamily="18" charset="0"/>
              </a:rPr>
              <a:t>swap</a:t>
            </a:r>
            <a:r>
              <a:rPr lang="en-US" sz="1600" dirty="0">
                <a:cs typeface="Times New Roman" pitchFamily="18" charset="0"/>
              </a:rPr>
              <a:t>(</a:t>
            </a:r>
            <a:r>
              <a:rPr lang="en-US" sz="1600" i="1" dirty="0" err="1">
                <a:cs typeface="Times New Roman" pitchFamily="18" charset="0"/>
              </a:rPr>
              <a:t>in</a:t>
            </a:r>
            <a:r>
              <a:rPr lang="en-US" sz="1600" dirty="0" err="1">
                <a:cs typeface="Times New Roman" pitchFamily="18" charset="0"/>
              </a:rPr>
              <a:t>,</a:t>
            </a:r>
            <a:r>
              <a:rPr lang="en-US" sz="1600" i="1" dirty="0" err="1">
                <a:cs typeface="Times New Roman" pitchFamily="18" charset="0"/>
              </a:rPr>
              <a:t>out</a:t>
            </a:r>
            <a:r>
              <a:rPr lang="en-US" sz="1600" dirty="0">
                <a:cs typeface="Times New Roman" pitchFamily="18" charset="0"/>
              </a:rPr>
              <a:t>)</a:t>
            </a:r>
          </a:p>
          <a:p>
            <a:pPr indent="457200" eaLnBrk="0" hangingPunct="0"/>
            <a:r>
              <a:rPr lang="en-US" sz="1600" b="1" dirty="0" err="1">
                <a:latin typeface="Courier New" pitchFamily="49" charset="0"/>
                <a:cs typeface="Times New Roman" pitchFamily="18" charset="0"/>
              </a:rPr>
              <a:t>endfor</a:t>
            </a:r>
            <a:endParaRPr lang="en-US" sz="1600" b="1" dirty="0">
              <a:latin typeface="Courier New" pitchFamily="49" charset="0"/>
              <a:cs typeface="Times New Roman" pitchFamily="18" charset="0"/>
            </a:endParaRPr>
          </a:p>
        </p:txBody>
      </p:sp>
      <p:sp>
        <p:nvSpPr>
          <p:cNvPr id="1113095" name="Rectangle 7"/>
          <p:cNvSpPr>
            <a:spLocks noChangeArrowheads="1"/>
          </p:cNvSpPr>
          <p:nvPr/>
        </p:nvSpPr>
        <p:spPr bwMode="auto">
          <a:xfrm>
            <a:off x="3886201" y="5987204"/>
            <a:ext cx="4665663" cy="350838"/>
          </a:xfrm>
          <a:prstGeom prst="rect">
            <a:avLst/>
          </a:prstGeom>
          <a:noFill/>
          <a:ln w="9525">
            <a:noFill/>
            <a:miter lim="800000"/>
            <a:headEnd/>
            <a:tailEnd/>
          </a:ln>
          <a:effectLst/>
        </p:spPr>
        <p:txBody>
          <a:bodyPr anchor="ctr">
            <a:spAutoFit/>
          </a:bodyPr>
          <a:lstStyle/>
          <a:p>
            <a:r>
              <a:rPr lang="en-US" sz="1700" dirty="0">
                <a:latin typeface="Verdana" pitchFamily="34" charset="0"/>
                <a:cs typeface="Times New Roman" pitchFamily="18" charset="0"/>
              </a:rPr>
              <a:t>Double-buffered version of the sum scan</a:t>
            </a:r>
            <a:r>
              <a:rPr lang="en-US" sz="900" dirty="0">
                <a:latin typeface="Verdana" pitchFamily="34" charset="0"/>
              </a:rPr>
              <a:t> </a:t>
            </a:r>
            <a:endParaRPr lang="en-US" sz="2800" dirty="0">
              <a:latin typeface="Verdana" pitchFamily="34" charset="0"/>
            </a:endParaRPr>
          </a:p>
        </p:txBody>
      </p:sp>
      <p:sp>
        <p:nvSpPr>
          <p:cNvPr id="9" name="Rectangle 8"/>
          <p:cNvSpPr/>
          <p:nvPr/>
        </p:nvSpPr>
        <p:spPr>
          <a:xfrm>
            <a:off x="103909" y="6559982"/>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pic>
        <p:nvPicPr>
          <p:cNvPr id="10" name="Picture 4"/>
          <p:cNvPicPr>
            <a:picLocks noChangeAspect="1" noChangeArrowheads="1"/>
          </p:cNvPicPr>
          <p:nvPr/>
        </p:nvPicPr>
        <p:blipFill>
          <a:blip r:embed="rId3" cstate="print"/>
          <a:srcRect/>
          <a:stretch>
            <a:fillRect/>
          </a:stretch>
        </p:blipFill>
        <p:spPr bwMode="auto">
          <a:xfrm>
            <a:off x="7280971" y="918792"/>
            <a:ext cx="4409822" cy="2001869"/>
          </a:xfrm>
          <a:prstGeom prst="rect">
            <a:avLst/>
          </a:prstGeom>
          <a:noFill/>
          <a:ln w="9525">
            <a:noFill/>
            <a:miter lim="800000"/>
            <a:headEnd/>
            <a:tailEnd/>
          </a:ln>
        </p:spPr>
      </p:pic>
    </p:spTree>
    <p:extLst>
      <p:ext uri="{BB962C8B-B14F-4D97-AF65-F5344CB8AC3E}">
        <p14:creationId xmlns:p14="http://schemas.microsoft.com/office/powerpoint/2010/main" val="117623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normAutofit/>
          </a:bodyPr>
          <a:lstStyle/>
          <a:p>
            <a:r>
              <a:rPr lang="en-US" sz="3200" dirty="0" err="1"/>
              <a:t>Hillis</a:t>
            </a:r>
            <a:r>
              <a:rPr lang="en-US" sz="3200" dirty="0"/>
              <a:t> &amp; Steele, Operation Count</a:t>
            </a:r>
          </a:p>
        </p:txBody>
      </p:sp>
      <p:sp>
        <p:nvSpPr>
          <p:cNvPr id="621571" name="Rectangle 3"/>
          <p:cNvSpPr>
            <a:spLocks noGrp="1" noChangeArrowheads="1"/>
          </p:cNvSpPr>
          <p:nvPr>
            <p:ph idx="1"/>
          </p:nvPr>
        </p:nvSpPr>
        <p:spPr/>
        <p:txBody>
          <a:bodyPr/>
          <a:lstStyle/>
          <a:p>
            <a:pPr marL="457200" indent="-457200"/>
            <a:r>
              <a:rPr lang="en-US" sz="2200" dirty="0"/>
              <a:t>The number of operations tally:</a:t>
            </a:r>
          </a:p>
          <a:p>
            <a:pPr marL="571500" lvl="1" indent="0" algn="ctr">
              <a:buNone/>
            </a:pPr>
            <a:r>
              <a:rPr lang="en-US" dirty="0"/>
              <a:t>(2</a:t>
            </a:r>
            <a:r>
              <a:rPr lang="en-US" baseline="30000" dirty="0"/>
              <a:t>M</a:t>
            </a:r>
            <a:r>
              <a:rPr lang="en-US" dirty="0"/>
              <a:t>-2</a:t>
            </a:r>
            <a:r>
              <a:rPr lang="en-US" baseline="30000" dirty="0"/>
              <a:t>0</a:t>
            </a:r>
            <a:r>
              <a:rPr lang="en-US" dirty="0"/>
              <a:t>) + (2</a:t>
            </a:r>
            <a:r>
              <a:rPr lang="en-US" baseline="30000" dirty="0"/>
              <a:t>M</a:t>
            </a:r>
            <a:r>
              <a:rPr lang="en-US" dirty="0"/>
              <a:t>-2</a:t>
            </a:r>
            <a:r>
              <a:rPr lang="en-US" baseline="30000" dirty="0"/>
              <a:t>1</a:t>
            </a:r>
            <a:r>
              <a:rPr lang="en-US" dirty="0"/>
              <a:t>) + … + (2</a:t>
            </a:r>
            <a:r>
              <a:rPr lang="en-US" baseline="30000" dirty="0"/>
              <a:t>M</a:t>
            </a:r>
            <a:r>
              <a:rPr lang="en-US" dirty="0"/>
              <a:t>-2</a:t>
            </a:r>
            <a:r>
              <a:rPr lang="en-US" baseline="30000" dirty="0"/>
              <a:t>k-1</a:t>
            </a:r>
            <a:r>
              <a:rPr lang="en-US" dirty="0"/>
              <a:t>) +…+ (2</a:t>
            </a:r>
            <a:r>
              <a:rPr lang="en-US" baseline="30000" dirty="0"/>
              <a:t>M</a:t>
            </a:r>
            <a:r>
              <a:rPr lang="en-US" dirty="0"/>
              <a:t>-2</a:t>
            </a:r>
            <a:r>
              <a:rPr lang="en-US" baseline="30000" dirty="0"/>
              <a:t>M-1</a:t>
            </a:r>
            <a:r>
              <a:rPr lang="en-US" dirty="0"/>
              <a:t>)  </a:t>
            </a:r>
          </a:p>
          <a:p>
            <a:pPr marL="974725" lvl="1" indent="-403225"/>
            <a:endParaRPr lang="en-US" dirty="0"/>
          </a:p>
          <a:p>
            <a:pPr marL="974725" lvl="1" indent="-403225"/>
            <a:r>
              <a:rPr lang="en-US" dirty="0"/>
              <a:t>Final operation count: </a:t>
            </a:r>
          </a:p>
          <a:p>
            <a:pPr marL="974725" lvl="1" indent="-403225"/>
            <a:endParaRPr lang="en-US" dirty="0"/>
          </a:p>
          <a:p>
            <a:pPr marL="974725" lvl="1" indent="-403225"/>
            <a:endParaRPr lang="en-US" dirty="0"/>
          </a:p>
          <a:p>
            <a:pPr marL="974725" lvl="1" indent="-403225"/>
            <a:r>
              <a:rPr lang="en-US" dirty="0"/>
              <a:t>This is an algorithm with </a:t>
            </a:r>
            <a:r>
              <a:rPr lang="en-US" dirty="0">
                <a:sym typeface="Wingdings" pitchFamily="2" charset="2"/>
              </a:rPr>
              <a:t> </a:t>
            </a:r>
            <a:r>
              <a:rPr lang="en-US" dirty="0"/>
              <a:t>O(n*log(n)) work</a:t>
            </a:r>
          </a:p>
          <a:p>
            <a:pPr marL="974725" lvl="1" indent="-403225"/>
            <a:endParaRPr lang="en-US" dirty="0"/>
          </a:p>
          <a:p>
            <a:pPr marL="974725" lvl="1" indent="-403225"/>
            <a:endParaRPr lang="en-US" dirty="0"/>
          </a:p>
          <a:p>
            <a:pPr marL="457200" indent="-457200"/>
            <a:r>
              <a:rPr lang="en-US" sz="2200" dirty="0"/>
              <a:t>Concluding remarks: is this approach good or not?</a:t>
            </a:r>
          </a:p>
          <a:p>
            <a:pPr marL="974725" lvl="1" indent="-403225"/>
            <a:r>
              <a:rPr lang="en-US" dirty="0"/>
              <a:t>Sequential scan algorithm only needs </a:t>
            </a:r>
            <a:r>
              <a:rPr lang="en-US" i="1" dirty="0"/>
              <a:t>n-1</a:t>
            </a:r>
            <a:r>
              <a:rPr lang="en-US" dirty="0"/>
              <a:t> additions</a:t>
            </a:r>
          </a:p>
          <a:p>
            <a:pPr marL="974725" lvl="1" indent="-403225"/>
            <a:r>
              <a:rPr lang="en-US" dirty="0"/>
              <a:t>A factor of log</a:t>
            </a:r>
            <a:r>
              <a:rPr lang="en-US" baseline="-25000" dirty="0"/>
              <a:t>2</a:t>
            </a:r>
            <a:r>
              <a:rPr lang="en-US" dirty="0"/>
              <a:t>(n) might hurt: 20x more work for 10</a:t>
            </a:r>
            <a:r>
              <a:rPr lang="en-US" baseline="30000" dirty="0"/>
              <a:t>6</a:t>
            </a:r>
            <a:r>
              <a:rPr lang="en-US" dirty="0"/>
              <a:t> elements!</a:t>
            </a:r>
          </a:p>
          <a:p>
            <a:pPr marL="1431925" lvl="2" indent="-342900"/>
            <a:r>
              <a:rPr lang="en-US" sz="1900" dirty="0"/>
              <a:t>Homework requires a scan of about 16 million elements</a:t>
            </a:r>
          </a:p>
          <a:p>
            <a:pPr marL="974725" lvl="1" indent="-403225"/>
            <a:r>
              <a:rPr lang="en-US" dirty="0"/>
              <a:t>One more drawback: you need two buffers…</a:t>
            </a:r>
          </a:p>
          <a:p>
            <a:pPr marL="974725" lvl="1" indent="-403225"/>
            <a:endParaRPr lang="en-US" dirty="0"/>
          </a:p>
        </p:txBody>
      </p:sp>
      <p:pic>
        <p:nvPicPr>
          <p:cNvPr id="621575" name="Picture 7" descr="TP_tmp"/>
          <p:cNvPicPr>
            <a:picLocks noChangeAspect="1" noChangeArrowheads="1"/>
          </p:cNvPicPr>
          <p:nvPr>
            <p:custDataLst>
              <p:tags r:id="rId1"/>
            </p:custDataLst>
          </p:nvPr>
        </p:nvPicPr>
        <p:blipFill>
          <a:blip r:embed="rId4" cstate="print"/>
          <a:srcRect/>
          <a:stretch>
            <a:fillRect/>
          </a:stretch>
        </p:blipFill>
        <p:spPr bwMode="auto">
          <a:xfrm>
            <a:off x="2209800" y="2794000"/>
            <a:ext cx="7543800" cy="330200"/>
          </a:xfrm>
          <a:prstGeom prst="rect">
            <a:avLst/>
          </a:prstGeom>
          <a:noFill/>
          <a:ln w="9525" algn="ctr">
            <a:noFill/>
            <a:miter lim="800000"/>
            <a:headEnd/>
            <a:tailEnd/>
          </a:ln>
          <a:effectLst/>
        </p:spPr>
      </p:pic>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55335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4236" y="609594"/>
            <a:ext cx="9410700" cy="6001643"/>
          </a:xfrm>
          <a:prstGeom prst="rect">
            <a:avLst/>
          </a:prstGeom>
          <a:solidFill>
            <a:schemeClr val="bg1">
              <a:lumMod val="85000"/>
            </a:schemeClr>
          </a:solidFill>
        </p:spPr>
        <p:txBody>
          <a:bodyPr wrap="square">
            <a:spAutoFit/>
          </a:bodyPr>
          <a:lstStyle/>
          <a:p>
            <a:r>
              <a:rPr lang="en-US" sz="1600" dirty="0">
                <a:solidFill>
                  <a:srgbClr val="FF00FF"/>
                </a:solidFill>
                <a:latin typeface="Consolas" pitchFamily="49" charset="0"/>
                <a:cs typeface="Consolas" pitchFamily="49" charset="0"/>
              </a:rPr>
              <a:t>__global__</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solidFill>
                  <a:prstClr val="black"/>
                </a:solidFill>
                <a:latin typeface="Consolas" pitchFamily="49" charset="0"/>
                <a:cs typeface="Consolas" pitchFamily="49" charset="0"/>
              </a:rPr>
              <a:t> scan(</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g_odata</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g_idata</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n) {</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extern volatile</a:t>
            </a:r>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__shared__</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temp[]; </a:t>
            </a:r>
            <a:r>
              <a:rPr lang="en-US" sz="1600" dirty="0">
                <a:solidFill>
                  <a:srgbClr val="008000"/>
                </a:solidFill>
                <a:latin typeface="Consolas" pitchFamily="49" charset="0"/>
                <a:cs typeface="Consolas" pitchFamily="49" charset="0"/>
              </a:rPr>
              <a:t>// allocated on invocation</a:t>
            </a:r>
          </a:p>
          <a:p>
            <a:endParaRPr lang="en-US" sz="1600" dirty="0">
              <a:solidFill>
                <a:srgbClr val="008000"/>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 </a:t>
            </a:r>
            <a:r>
              <a:rPr lang="en-US" sz="1600" dirty="0" err="1">
                <a:solidFill>
                  <a:srgbClr val="FF00FF"/>
                </a:solidFill>
                <a:latin typeface="Consolas" pitchFamily="49" charset="0"/>
                <a:cs typeface="Consolas" pitchFamily="49" charset="0"/>
              </a:rPr>
              <a:t>threadIdx</a:t>
            </a:r>
            <a:r>
              <a:rPr lang="en-US" sz="1600" dirty="0" err="1">
                <a:solidFill>
                  <a:prstClr val="black"/>
                </a:solidFill>
                <a:latin typeface="Consolas" pitchFamily="49" charset="0"/>
                <a:cs typeface="Consolas" pitchFamily="49" charset="0"/>
              </a:rPr>
              <a:t>.x</a:t>
            </a:r>
            <a:r>
              <a:rPr lang="en-US" sz="1600" dirty="0">
                <a:solidFill>
                  <a:prstClr val="black"/>
                </a:solidFill>
                <a:latin typeface="Consolas" pitchFamily="49" charset="0"/>
                <a:cs typeface="Consolas" pitchFamily="49" charset="0"/>
              </a:rPr>
              <a:t>;</a:t>
            </a:r>
          </a:p>
          <a:p>
            <a:r>
              <a:rPr lang="fr-FR" sz="1600" dirty="0">
                <a:solidFill>
                  <a:prstClr val="black"/>
                </a:solidFill>
                <a:latin typeface="Consolas" pitchFamily="49" charset="0"/>
                <a:cs typeface="Consolas" pitchFamily="49" charset="0"/>
              </a:rPr>
              <a:t>    </a:t>
            </a:r>
            <a:r>
              <a:rPr lang="fr-FR" sz="1600" dirty="0">
                <a:solidFill>
                  <a:srgbClr val="0000FF"/>
                </a:solidFill>
                <a:latin typeface="Consolas" pitchFamily="49" charset="0"/>
                <a:cs typeface="Consolas" pitchFamily="49" charset="0"/>
              </a:rPr>
              <a:t>int</a:t>
            </a:r>
            <a:r>
              <a:rPr lang="fr-FR" sz="1600" dirty="0">
                <a:solidFill>
                  <a:prstClr val="black"/>
                </a:solidFill>
                <a:latin typeface="Consolas" pitchFamily="49" charset="0"/>
                <a:cs typeface="Consolas" pitchFamily="49" charset="0"/>
              </a:rPr>
              <a:t> pout = 0, pin = 1;</a:t>
            </a:r>
          </a:p>
          <a:p>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load input into shared memory. </a:t>
            </a:r>
          </a:p>
          <a:p>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**exclusive** scan: shift right by one element and set first output to 0</a:t>
            </a:r>
          </a:p>
          <a:p>
            <a:r>
              <a:rPr lang="en-US" sz="1600" dirty="0">
                <a:solidFill>
                  <a:prstClr val="black"/>
                </a:solidFill>
                <a:latin typeface="Consolas" pitchFamily="49" charset="0"/>
                <a:cs typeface="Consolas" pitchFamily="49" charset="0"/>
              </a:rPr>
              <a:t>    temp[</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 0) ? 0: </a:t>
            </a:r>
            <a:r>
              <a:rPr lang="en-US" sz="1600" dirty="0" err="1">
                <a:solidFill>
                  <a:prstClr val="black"/>
                </a:solidFill>
                <a:latin typeface="Consolas" pitchFamily="49" charset="0"/>
                <a:cs typeface="Consolas" pitchFamily="49" charset="0"/>
              </a:rPr>
              <a:t>g_idata</a:t>
            </a:r>
            <a:r>
              <a:rPr lang="en-US" sz="1600" dirty="0">
                <a:solidFill>
                  <a:prstClr val="black"/>
                </a:solidFill>
                <a:latin typeface="Consolas" pitchFamily="49" charset="0"/>
                <a:cs typeface="Consolas" pitchFamily="49" charset="0"/>
              </a:rPr>
              <a:t>[thid-1];</a:t>
            </a:r>
          </a:p>
          <a:p>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for</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offset = 1; offset&lt;n; offset *= 2 ) {</a:t>
            </a:r>
          </a:p>
          <a:p>
            <a:r>
              <a:rPr lang="fr-FR" sz="1600" dirty="0">
                <a:solidFill>
                  <a:prstClr val="black"/>
                </a:solidFill>
                <a:latin typeface="Consolas" pitchFamily="49" charset="0"/>
                <a:cs typeface="Consolas" pitchFamily="49" charset="0"/>
              </a:rPr>
              <a:t>        pout = 1 - pout; </a:t>
            </a:r>
            <a:r>
              <a:rPr lang="fr-FR" sz="1600" dirty="0">
                <a:solidFill>
                  <a:srgbClr val="008000"/>
                </a:solidFill>
                <a:latin typeface="Consolas" pitchFamily="49" charset="0"/>
                <a:cs typeface="Consolas" pitchFamily="49" charset="0"/>
              </a:rPr>
              <a:t>// swap double buffer indices</a:t>
            </a:r>
          </a:p>
          <a:p>
            <a:r>
              <a:rPr lang="en-US" sz="1600" dirty="0">
                <a:solidFill>
                  <a:prstClr val="black"/>
                </a:solidFill>
                <a:latin typeface="Consolas" pitchFamily="49" charset="0"/>
                <a:cs typeface="Consolas" pitchFamily="49" charset="0"/>
              </a:rPr>
              <a:t>        pin  = 1 - pout;</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&gt;= offset)</a:t>
            </a:r>
          </a:p>
          <a:p>
            <a:r>
              <a:rPr lang="en-US" sz="1600" dirty="0">
                <a:solidFill>
                  <a:prstClr val="black"/>
                </a:solidFill>
                <a:latin typeface="Consolas" pitchFamily="49" charset="0"/>
                <a:cs typeface="Consolas" pitchFamily="49" charset="0"/>
              </a:rPr>
              <a:t>            temp[pout*</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 temp[pin*</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 temp[pin*</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 offset];</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else</a:t>
            </a:r>
          </a:p>
          <a:p>
            <a:r>
              <a:rPr lang="en-US" sz="1600" dirty="0">
                <a:solidFill>
                  <a:prstClr val="black"/>
                </a:solidFill>
                <a:latin typeface="Consolas" pitchFamily="49" charset="0"/>
                <a:cs typeface="Consolas" pitchFamily="49" charset="0"/>
              </a:rPr>
              <a:t>            temp[pout*</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 temp[pin*</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I need this here before I start next iteration </a:t>
            </a:r>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p>
          <a:p>
            <a:r>
              <a:rPr lang="en-US" sz="1600" dirty="0">
                <a:solidFill>
                  <a:prstClr val="black"/>
                </a:solidFill>
                <a:latin typeface="Consolas" pitchFamily="49" charset="0"/>
                <a:cs typeface="Consolas" pitchFamily="49" charset="0"/>
              </a:rPr>
              <a:t>    </a:t>
            </a: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g_odata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 temp[pout*</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write output</a:t>
            </a:r>
          </a:p>
          <a:p>
            <a:r>
              <a:rPr lang="en-US" sz="1600" dirty="0">
                <a:solidFill>
                  <a:prstClr val="black"/>
                </a:solidFill>
                <a:latin typeface="Consolas" pitchFamily="49" charset="0"/>
                <a:cs typeface="Consolas" pitchFamily="49" charset="0"/>
              </a:rPr>
              <a:t>}</a:t>
            </a:r>
          </a:p>
        </p:txBody>
      </p:sp>
      <p:sp>
        <p:nvSpPr>
          <p:cNvPr id="1115138" name="Rectangle 2"/>
          <p:cNvSpPr>
            <a:spLocks noGrp="1" noChangeArrowheads="1"/>
          </p:cNvSpPr>
          <p:nvPr>
            <p:ph type="title"/>
          </p:nvPr>
        </p:nvSpPr>
        <p:spPr>
          <a:xfrm>
            <a:off x="0" y="0"/>
            <a:ext cx="12192000" cy="533400"/>
          </a:xfrm>
        </p:spPr>
        <p:txBody>
          <a:bodyPr>
            <a:normAutofit/>
          </a:bodyPr>
          <a:lstStyle/>
          <a:p>
            <a:r>
              <a:rPr lang="en-US" sz="3200" dirty="0" err="1"/>
              <a:t>Hillis</a:t>
            </a:r>
            <a:r>
              <a:rPr lang="en-US" sz="3200" dirty="0"/>
              <a:t> &amp; Steele: Kernel Function</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591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ChangeArrowheads="1"/>
          </p:cNvSpPr>
          <p:nvPr>
            <p:ph type="title"/>
          </p:nvPr>
        </p:nvSpPr>
        <p:spPr/>
        <p:txBody>
          <a:bodyPr>
            <a:normAutofit/>
          </a:bodyPr>
          <a:lstStyle/>
          <a:p>
            <a:r>
              <a:rPr lang="en-US" sz="3200" dirty="0" err="1"/>
              <a:t>Hillis</a:t>
            </a:r>
            <a:r>
              <a:rPr lang="en-US" sz="3200" dirty="0"/>
              <a:t> &amp; Steele: Kernel Function, Quick Remarks</a:t>
            </a:r>
          </a:p>
        </p:txBody>
      </p:sp>
      <mc:AlternateContent xmlns:mc="http://schemas.openxmlformats.org/markup-compatibility/2006" xmlns:a14="http://schemas.microsoft.com/office/drawing/2010/main">
        <mc:Choice Requires="a14">
          <p:sp>
            <p:nvSpPr>
              <p:cNvPr id="1117187" name="Rectangle 3"/>
              <p:cNvSpPr>
                <a:spLocks noGrp="1" noChangeArrowheads="1"/>
              </p:cNvSpPr>
              <p:nvPr>
                <p:ph idx="1"/>
              </p:nvPr>
            </p:nvSpPr>
            <p:spPr/>
            <p:txBody>
              <a:bodyPr/>
              <a:lstStyle/>
              <a:p>
                <a:pPr lvl="2"/>
                <a:endParaRPr lang="en-US" dirty="0"/>
              </a:p>
              <a:p>
                <a:r>
                  <a:rPr lang="en-US" dirty="0"/>
                  <a:t>The kernel is very simple, which is good </a:t>
                </a:r>
              </a:p>
              <a:p>
                <a:pPr lvl="1"/>
                <a:endParaRPr lang="en-US" dirty="0"/>
              </a:p>
              <a:p>
                <a:pPr lvl="1"/>
                <a:endParaRPr lang="en-US" dirty="0"/>
              </a:p>
              <a:p>
                <a:r>
                  <a:rPr lang="en-US" dirty="0"/>
                  <a:t>Note the </a:t>
                </a:r>
                <a:r>
                  <a:rPr lang="en-US" dirty="0">
                    <a:latin typeface="Consolas" panose="020B0609020204030204" pitchFamily="49" charset="0"/>
                    <a:cs typeface="Consolas" panose="020B0609020204030204" pitchFamily="49" charset="0"/>
                  </a:rPr>
                  <a:t>pin</a:t>
                </a:r>
                <a:r>
                  <a:rPr lang="en-US" dirty="0"/>
                  <a:t>/</a:t>
                </a:r>
                <a:r>
                  <a:rPr lang="en-US" dirty="0">
                    <a:latin typeface="Consolas" panose="020B0609020204030204" pitchFamily="49" charset="0"/>
                    <a:cs typeface="Consolas" panose="020B0609020204030204" pitchFamily="49" charset="0"/>
                  </a:rPr>
                  <a:t>pout</a:t>
                </a:r>
                <a:r>
                  <a:rPr lang="en-US" dirty="0"/>
                  <a:t> trick that was used to alternate the destination buffer</a:t>
                </a:r>
              </a:p>
              <a:p>
                <a:pPr lvl="1"/>
                <a:endParaRPr lang="en-US" dirty="0"/>
              </a:p>
              <a:p>
                <a:pPr lvl="1"/>
                <a:endParaRPr lang="en-US" dirty="0"/>
              </a:p>
              <a:p>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𝑁</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𝑁</m:t>
                        </m:r>
                      </m:e>
                    </m:func>
                    <m:r>
                      <a:rPr lang="en-US" i="1">
                        <a:latin typeface="Cambria Math" panose="02040503050406030204" pitchFamily="18" charset="0"/>
                      </a:rPr>
                      <m:t>)</m:t>
                    </m:r>
                  </m:oMath>
                </a14:m>
                <a:r>
                  <a:rPr lang="en-US" dirty="0"/>
                  <a:t> algorithm – significant overhead when </a:t>
                </a:r>
                <a14:m>
                  <m:oMath xmlns:m="http://schemas.openxmlformats.org/officeDocument/2006/math">
                    <m:r>
                      <a:rPr lang="en-US" i="1" dirty="0">
                        <a:latin typeface="Cambria Math" panose="02040503050406030204" pitchFamily="18" charset="0"/>
                      </a:rPr>
                      <m:t>𝑁</m:t>
                    </m:r>
                  </m:oMath>
                </a14:m>
                <a:r>
                  <a:rPr lang="en-US" dirty="0"/>
                  <a:t> gets large</a:t>
                </a:r>
              </a:p>
              <a:p>
                <a:pPr lvl="1"/>
                <a:endParaRPr lang="en-US" dirty="0"/>
              </a:p>
              <a:p>
                <a:pPr lvl="1"/>
                <a:endParaRPr lang="en-US" dirty="0"/>
              </a:p>
              <a:p>
                <a:r>
                  <a:rPr lang="en-US" dirty="0"/>
                  <a:t>The kernel only works when the entire array is processed by one block</a:t>
                </a:r>
              </a:p>
              <a:p>
                <a:pPr lvl="2"/>
                <a:r>
                  <a:rPr lang="en-US" sz="1900" dirty="0"/>
                  <a:t>One block in CUDA has at the most 1024 threads</a:t>
                </a:r>
              </a:p>
              <a:p>
                <a:pPr lvl="2"/>
                <a:r>
                  <a:rPr lang="en-US" sz="1900" dirty="0"/>
                  <a:t>Assignment calls for a multi-block implementation of this, handling up to 1 billion entries</a:t>
                </a:r>
              </a:p>
            </p:txBody>
          </p:sp>
        </mc:Choice>
        <mc:Fallback xmlns="">
          <p:sp>
            <p:nvSpPr>
              <p:cNvPr id="1117187" name="Rectangle 3"/>
              <p:cNvSpPr>
                <a:spLocks noGrp="1" noRot="1" noChangeAspect="1" noMove="1" noResize="1" noEditPoints="1" noAdjustHandles="1" noChangeArrowheads="1" noChangeShapeType="1" noTextEdit="1"/>
              </p:cNvSpPr>
              <p:nvPr>
                <p:ph idx="1"/>
              </p:nvPr>
            </p:nvSpPr>
            <p:spPr>
              <a:blipFill>
                <a:blip r:embed="rId3"/>
                <a:stretch>
                  <a:fillRect l="-663" b="-12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11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44FA-5E35-4997-8FE5-554F9757BD5B}"/>
              </a:ext>
            </a:extLst>
          </p:cNvPr>
          <p:cNvSpPr>
            <a:spLocks noGrp="1"/>
          </p:cNvSpPr>
          <p:nvPr>
            <p:ph type="title"/>
          </p:nvPr>
        </p:nvSpPr>
        <p:spPr/>
        <p:txBody>
          <a:bodyPr/>
          <a:lstStyle/>
          <a:p>
            <a:r>
              <a:rPr lang="en-US" dirty="0"/>
              <a:t>Cartoon of the day</a:t>
            </a:r>
          </a:p>
        </p:txBody>
      </p:sp>
      <p:sp>
        <p:nvSpPr>
          <p:cNvPr id="4" name="Slide Number Placeholder 3">
            <a:extLst>
              <a:ext uri="{FF2B5EF4-FFF2-40B4-BE49-F238E27FC236}">
                <a16:creationId xmlns:a16="http://schemas.microsoft.com/office/drawing/2014/main" id="{29ED9437-1E8C-4AA7-BF46-FBD7826E6034}"/>
              </a:ext>
            </a:extLst>
          </p:cNvPr>
          <p:cNvSpPr>
            <a:spLocks noGrp="1"/>
          </p:cNvSpPr>
          <p:nvPr>
            <p:ph type="sldNum" sz="quarter" idx="12"/>
          </p:nvPr>
        </p:nvSpPr>
        <p:spPr/>
        <p:txBody>
          <a:bodyPr/>
          <a:lstStyle/>
          <a:p>
            <a:fld id="{67D2203D-769A-4D5A-AE4C-EA73FDE6A130}" type="slidenum">
              <a:rPr lang="en-US" smtClean="0"/>
              <a:t>2</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C47A252-84B0-43DA-B446-C5F4E90FB016}"/>
                  </a:ext>
                </a:extLst>
              </p:cNvPr>
              <p:cNvSpPr txBox="1"/>
              <p:nvPr/>
            </p:nvSpPr>
            <p:spPr>
              <a:xfrm>
                <a:off x="156183" y="6590759"/>
                <a:ext cx="884596" cy="200055"/>
              </a:xfrm>
              <a:prstGeom prst="rect">
                <a:avLst/>
              </a:prstGeom>
              <a:noFill/>
            </p:spPr>
            <p:txBody>
              <a:bodyPr wrap="square">
                <a:spAutoFit/>
              </a:bodyPr>
              <a:lstStyle/>
              <a:p>
                <a:r>
                  <a:rPr lang="en-US" sz="700" dirty="0"/>
                  <a:t>[Zachary  Kanin]</a:t>
                </a:r>
                <a14:m>
                  <m:oMath xmlns:m="http://schemas.openxmlformats.org/officeDocument/2006/math">
                    <m:r>
                      <a:rPr lang="en-US" sz="700" b="0" i="1" smtClean="0">
                        <a:latin typeface="Cambria Math" panose="02040503050406030204" pitchFamily="18" charset="0"/>
                      </a:rPr>
                      <m:t>→</m:t>
                    </m:r>
                  </m:oMath>
                </a14:m>
                <a:endParaRPr lang="en-US" sz="300" dirty="0"/>
              </a:p>
            </p:txBody>
          </p:sp>
        </mc:Choice>
        <mc:Fallback xmlns="">
          <p:sp>
            <p:nvSpPr>
              <p:cNvPr id="9" name="TextBox 8">
                <a:extLst>
                  <a:ext uri="{FF2B5EF4-FFF2-40B4-BE49-F238E27FC236}">
                    <a16:creationId xmlns:a16="http://schemas.microsoft.com/office/drawing/2014/main" id="{6C47A252-84B0-43DA-B446-C5F4E90FB016}"/>
                  </a:ext>
                </a:extLst>
              </p:cNvPr>
              <p:cNvSpPr txBox="1">
                <a:spLocks noRot="1" noChangeAspect="1" noMove="1" noResize="1" noEditPoints="1" noAdjustHandles="1" noChangeArrowheads="1" noChangeShapeType="1" noTextEdit="1"/>
              </p:cNvSpPr>
              <p:nvPr/>
            </p:nvSpPr>
            <p:spPr>
              <a:xfrm>
                <a:off x="156183" y="6590759"/>
                <a:ext cx="884596" cy="200055"/>
              </a:xfrm>
              <a:prstGeom prst="rect">
                <a:avLst/>
              </a:prstGeom>
              <a:blipFill>
                <a:blip r:embed="rId2"/>
                <a:stretch>
                  <a:fillRect b="-6061"/>
                </a:stretch>
              </a:blipFill>
            </p:spPr>
            <p:txBody>
              <a:bodyPr/>
              <a:lstStyle/>
              <a:p>
                <a:r>
                  <a:rPr lang="en-US">
                    <a:noFill/>
                  </a:rPr>
                  <a:t> </a:t>
                </a:r>
              </a:p>
            </p:txBody>
          </p:sp>
        </mc:Fallback>
      </mc:AlternateContent>
      <p:pic>
        <p:nvPicPr>
          <p:cNvPr id="6" name="Picture 5" descr="Diagram&#10;&#10;Description automatically generated">
            <a:extLst>
              <a:ext uri="{FF2B5EF4-FFF2-40B4-BE49-F238E27FC236}">
                <a16:creationId xmlns:a16="http://schemas.microsoft.com/office/drawing/2014/main" id="{9701D68D-F067-4A44-8D23-F5C796F64A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0750" y="836093"/>
            <a:ext cx="7327900" cy="5858998"/>
          </a:xfrm>
          <a:prstGeom prst="rect">
            <a:avLst/>
          </a:prstGeom>
        </p:spPr>
      </p:pic>
    </p:spTree>
    <p:extLst>
      <p:ext uri="{BB962C8B-B14F-4D97-AF65-F5344CB8AC3E}">
        <p14:creationId xmlns:p14="http://schemas.microsoft.com/office/powerpoint/2010/main" val="1167312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rmAutofit/>
          </a:bodyPr>
          <a:lstStyle/>
          <a:p>
            <a:r>
              <a:rPr lang="en-US" sz="3100" dirty="0"/>
              <a:t>Parallel Scan Algorithm: Solution </a:t>
            </a:r>
            <a:r>
              <a:rPr lang="en-US" sz="3100" dirty="0">
                <a:solidFill>
                  <a:srgbClr val="FFC000"/>
                </a:solidFill>
              </a:rPr>
              <a:t>#2</a:t>
            </a:r>
            <a:r>
              <a:rPr lang="en-US" sz="3100" dirty="0"/>
              <a:t>: Harris-</a:t>
            </a:r>
            <a:r>
              <a:rPr lang="en-US" sz="3100" dirty="0" err="1"/>
              <a:t>Sengupta</a:t>
            </a:r>
            <a:r>
              <a:rPr lang="en-US" sz="3100" dirty="0"/>
              <a:t>-Owen  (2007)</a:t>
            </a:r>
          </a:p>
        </p:txBody>
      </p:sp>
      <p:sp>
        <p:nvSpPr>
          <p:cNvPr id="623619" name="Rectangle 3"/>
          <p:cNvSpPr>
            <a:spLocks noGrp="1" noChangeArrowheads="1"/>
          </p:cNvSpPr>
          <p:nvPr>
            <p:ph idx="1"/>
          </p:nvPr>
        </p:nvSpPr>
        <p:spPr/>
        <p:txBody>
          <a:bodyPr/>
          <a:lstStyle/>
          <a:p>
            <a:pPr marL="457200" indent="-457200"/>
            <a:endParaRPr lang="en-US" sz="2000" dirty="0"/>
          </a:p>
          <a:p>
            <a:pPr marL="457200" indent="-457200"/>
            <a:r>
              <a:rPr lang="en-US" sz="2000" dirty="0"/>
              <a:t>A common parallel algorithm pattern:</a:t>
            </a:r>
          </a:p>
          <a:p>
            <a:pPr marL="457200" indent="-457200" algn="ctr">
              <a:buNone/>
            </a:pPr>
            <a:r>
              <a:rPr lang="en-US" sz="2000" i="1" u="sng" dirty="0"/>
              <a:t>Balanced Trees</a:t>
            </a:r>
          </a:p>
          <a:p>
            <a:pPr marL="974725" lvl="1" indent="-403225"/>
            <a:r>
              <a:rPr lang="en-US" sz="1800" dirty="0"/>
              <a:t>Build a balanced binary tree on the input data and sweep from roots to the main trunk, and then back into the roots</a:t>
            </a:r>
          </a:p>
          <a:p>
            <a:pPr marL="974725" lvl="1" indent="-403225"/>
            <a:r>
              <a:rPr lang="en-US" sz="1800" dirty="0"/>
              <a:t>Tree is not an actual data structure, but a concept to determine what each thread does at each step</a:t>
            </a:r>
          </a:p>
          <a:p>
            <a:pPr marL="974725" lvl="1" indent="-403225"/>
            <a:endParaRPr lang="en-US" sz="1800" dirty="0"/>
          </a:p>
          <a:p>
            <a:pPr marL="457200" indent="-457200"/>
            <a:endParaRPr lang="en-US" sz="2000" dirty="0"/>
          </a:p>
          <a:p>
            <a:pPr marL="457200" indent="-457200"/>
            <a:r>
              <a:rPr lang="en-US" sz="2000" dirty="0"/>
              <a:t>For scan: there are two stages</a:t>
            </a:r>
          </a:p>
          <a:p>
            <a:pPr marL="974725" lvl="1" indent="-403225"/>
            <a:r>
              <a:rPr lang="en-US" sz="1800" dirty="0"/>
              <a:t>Stage 1: Traverse </a:t>
            </a:r>
            <a:r>
              <a:rPr lang="en-US" sz="1800" dirty="0">
                <a:solidFill>
                  <a:srgbClr val="0070C0"/>
                </a:solidFill>
              </a:rPr>
              <a:t>from roots to main trunk</a:t>
            </a:r>
            <a:r>
              <a:rPr lang="en-US" sz="1800" dirty="0"/>
              <a:t> building partial sums at internal nodes in the tree</a:t>
            </a:r>
          </a:p>
          <a:p>
            <a:pPr marL="1431925" lvl="2" indent="-342900"/>
            <a:r>
              <a:rPr lang="en-US" sz="1700" dirty="0"/>
              <a:t>Halfway through the algorithm, the main trunk holds sum of all leaves </a:t>
            </a:r>
            <a:r>
              <a:rPr lang="en-US" sz="1700" dirty="0">
                <a:sym typeface="Symbol"/>
              </a:rPr>
              <a:t> nice, </a:t>
            </a:r>
            <a:r>
              <a:rPr lang="en-US" sz="1700" dirty="0"/>
              <a:t>this is a reduction algorithm!</a:t>
            </a:r>
          </a:p>
          <a:p>
            <a:pPr marL="974725" lvl="1" indent="-403225"/>
            <a:r>
              <a:rPr lang="en-US" sz="1800" dirty="0"/>
              <a:t>Stage 2: Traverse the tree back, </a:t>
            </a:r>
            <a:r>
              <a:rPr lang="en-US" sz="1800" dirty="0">
                <a:solidFill>
                  <a:srgbClr val="0070C0"/>
                </a:solidFill>
              </a:rPr>
              <a:t>from main trunk down to roots</a:t>
            </a:r>
            <a:r>
              <a:rPr lang="en-US" sz="1800" dirty="0"/>
              <a:t>, building the scan from the partial sums</a:t>
            </a:r>
          </a:p>
          <a:p>
            <a:pPr marL="1431925" lvl="2" indent="-342900"/>
            <a:r>
              <a:rPr lang="en-US" sz="1700" dirty="0"/>
              <a:t>Called down-sweep phase</a:t>
            </a:r>
          </a:p>
        </p:txBody>
      </p:sp>
      <p:sp>
        <p:nvSpPr>
          <p:cNvPr id="6" name="Slide Number Placeholder 3"/>
          <p:cNvSpPr txBox="1">
            <a:spLocks/>
          </p:cNvSpPr>
          <p:nvPr/>
        </p:nvSpPr>
        <p:spPr bwMode="auto">
          <a:xfrm>
            <a:off x="10134600" y="65532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fld id="{04A7C484-7E24-447E-8CB0-5149A4D34DEF}" type="slidenum">
              <a:rPr lang="en-US" altLang="en-US"/>
              <a:pPr/>
              <a:t>20</a:t>
            </a:fld>
            <a:endParaRPr lang="en-US" altLang="en-US"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9173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normAutofit fontScale="90000"/>
          </a:bodyPr>
          <a:lstStyle/>
          <a:p>
            <a:r>
              <a:rPr lang="en-US" dirty="0"/>
              <a:t>Picture and Pseudocode: The Reduction Step (“</a:t>
            </a:r>
            <a:r>
              <a:rPr lang="en-US" b="1" dirty="0">
                <a:solidFill>
                  <a:srgbClr val="FFC000"/>
                </a:solidFill>
              </a:rPr>
              <a:t>roots to main trunk</a:t>
            </a:r>
            <a:r>
              <a:rPr lang="en-US" dirty="0"/>
              <a:t>”)</a:t>
            </a:r>
          </a:p>
        </p:txBody>
      </p:sp>
      <p:sp>
        <p:nvSpPr>
          <p:cNvPr id="1123334" name="Rectangle 6"/>
          <p:cNvSpPr>
            <a:spLocks noChangeArrowheads="1"/>
          </p:cNvSpPr>
          <p:nvPr/>
        </p:nvSpPr>
        <p:spPr bwMode="auto">
          <a:xfrm>
            <a:off x="1524001" y="1977509"/>
            <a:ext cx="184731" cy="369332"/>
          </a:xfrm>
          <a:prstGeom prst="rect">
            <a:avLst/>
          </a:prstGeom>
          <a:noFill/>
          <a:ln w="9525">
            <a:noFill/>
            <a:miter lim="800000"/>
            <a:headEnd/>
            <a:tailEnd/>
          </a:ln>
          <a:effectLst/>
        </p:spPr>
        <p:txBody>
          <a:bodyPr wrap="none" anchor="ctr">
            <a:spAutoFit/>
          </a:bodyPr>
          <a:lstStyle/>
          <a:p>
            <a:endParaRPr lang="en-US"/>
          </a:p>
        </p:txBody>
      </p:sp>
      <p:graphicFrame>
        <p:nvGraphicFramePr>
          <p:cNvPr id="1123333" name="Object 5"/>
          <p:cNvGraphicFramePr>
            <a:graphicFrameLocks noChangeAspect="1"/>
          </p:cNvGraphicFramePr>
          <p:nvPr/>
        </p:nvGraphicFramePr>
        <p:xfrm>
          <a:off x="1752601" y="1752600"/>
          <a:ext cx="5248275" cy="2533650"/>
        </p:xfrm>
        <a:graphic>
          <a:graphicData uri="http://schemas.openxmlformats.org/presentationml/2006/ole">
            <mc:AlternateContent xmlns:mc="http://schemas.openxmlformats.org/markup-compatibility/2006">
              <mc:Choice xmlns:v="urn:schemas-microsoft-com:vml" Requires="v">
                <p:oleObj name="Visio" r:id="rId3" imgW="7888752" imgH="3814701" progId="Visio.Drawing.11">
                  <p:embed/>
                </p:oleObj>
              </mc:Choice>
              <mc:Fallback>
                <p:oleObj name="Visio" r:id="rId3" imgW="7888752" imgH="3814701" progId="Visio.Drawing.11">
                  <p:embed/>
                  <p:pic>
                    <p:nvPicPr>
                      <p:cNvPr id="1123333" name="Object 5"/>
                      <p:cNvPicPr>
                        <a:picLocks noChangeAspect="1" noChangeArrowheads="1"/>
                      </p:cNvPicPr>
                      <p:nvPr/>
                    </p:nvPicPr>
                    <p:blipFill>
                      <a:blip r:embed="rId4"/>
                      <a:srcRect/>
                      <a:stretch>
                        <a:fillRect/>
                      </a:stretch>
                    </p:blipFill>
                    <p:spPr bwMode="auto">
                      <a:xfrm>
                        <a:off x="1752601" y="1752600"/>
                        <a:ext cx="5248275" cy="253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3338" name="Rectangle 10"/>
          <p:cNvSpPr>
            <a:spLocks noChangeArrowheads="1"/>
          </p:cNvSpPr>
          <p:nvPr/>
        </p:nvSpPr>
        <p:spPr bwMode="auto">
          <a:xfrm>
            <a:off x="8181976" y="1978025"/>
            <a:ext cx="2028825" cy="2492990"/>
          </a:xfrm>
          <a:prstGeom prst="rect">
            <a:avLst/>
          </a:prstGeom>
          <a:solidFill>
            <a:srgbClr val="EAEAEA"/>
          </a:solidFill>
          <a:ln w="12700">
            <a:solidFill>
              <a:schemeClr val="tx1"/>
            </a:solidFill>
            <a:miter lim="800000"/>
            <a:headEnd/>
            <a:tailEnd/>
          </a:ln>
          <a:effectLst/>
        </p:spPr>
        <p:txBody>
          <a:bodyPr>
            <a:spAutoFit/>
          </a:bodyPr>
          <a:lstStyle/>
          <a:p>
            <a:r>
              <a:rPr lang="en-US" dirty="0">
                <a:solidFill>
                  <a:srgbClr val="C00000"/>
                </a:solidFill>
                <a:latin typeface="Lucida Console" pitchFamily="49" charset="0"/>
              </a:rPr>
              <a:t>j</a:t>
            </a:r>
            <a:r>
              <a:rPr lang="en-US" sz="2400" dirty="0">
                <a:solidFill>
                  <a:srgbClr val="C00000"/>
                </a:solidFill>
              </a:rPr>
              <a:t>·</a:t>
            </a:r>
            <a:r>
              <a:rPr lang="en-US" dirty="0">
                <a:solidFill>
                  <a:srgbClr val="C00000"/>
                </a:solidFill>
                <a:latin typeface="Lucida Console" pitchFamily="49" charset="0"/>
              </a:rPr>
              <a:t>2</a:t>
            </a:r>
            <a:r>
              <a:rPr lang="en-US" baseline="30000" dirty="0">
                <a:solidFill>
                  <a:srgbClr val="C00000"/>
                </a:solidFill>
                <a:latin typeface="Lucida Console" pitchFamily="49" charset="0"/>
              </a:rPr>
              <a:t>k+1</a:t>
            </a:r>
            <a:r>
              <a:rPr lang="en-US" dirty="0">
                <a:solidFill>
                  <a:srgbClr val="C00000"/>
                </a:solidFill>
                <a:latin typeface="Lucida Console" pitchFamily="49" charset="0"/>
              </a:rPr>
              <a:t>-1</a:t>
            </a:r>
            <a:r>
              <a:rPr lang="sv-SE" dirty="0"/>
              <a:t> =</a:t>
            </a:r>
          </a:p>
          <a:p>
            <a:r>
              <a:rPr lang="sv-SE" dirty="0"/>
              <a:t>     1     3     5     7</a:t>
            </a:r>
          </a:p>
          <a:p>
            <a:r>
              <a:rPr lang="sv-SE" dirty="0"/>
              <a:t>     3     7    -1    -1</a:t>
            </a:r>
          </a:p>
          <a:p>
            <a:r>
              <a:rPr lang="sv-SE" dirty="0"/>
              <a:t>     7    -1    -1    -1</a:t>
            </a:r>
          </a:p>
          <a:p>
            <a:r>
              <a:rPr lang="en-US" dirty="0">
                <a:solidFill>
                  <a:srgbClr val="C00000"/>
                </a:solidFill>
                <a:latin typeface="Lucida Console" pitchFamily="49" charset="0"/>
              </a:rPr>
              <a:t>j</a:t>
            </a:r>
            <a:r>
              <a:rPr lang="en-US" sz="2400" dirty="0">
                <a:solidFill>
                  <a:srgbClr val="C00000"/>
                </a:solidFill>
              </a:rPr>
              <a:t>·</a:t>
            </a:r>
            <a:r>
              <a:rPr lang="en-US" dirty="0">
                <a:solidFill>
                  <a:srgbClr val="C00000"/>
                </a:solidFill>
                <a:latin typeface="Lucida Console" pitchFamily="49" charset="0"/>
              </a:rPr>
              <a:t>2</a:t>
            </a:r>
            <a:r>
              <a:rPr lang="en-US" baseline="30000" dirty="0">
                <a:solidFill>
                  <a:srgbClr val="C00000"/>
                </a:solidFill>
                <a:latin typeface="Lucida Console" pitchFamily="49" charset="0"/>
              </a:rPr>
              <a:t>k+1</a:t>
            </a:r>
            <a:r>
              <a:rPr lang="en-US" dirty="0">
                <a:solidFill>
                  <a:srgbClr val="C00000"/>
                </a:solidFill>
                <a:latin typeface="Lucida Console" pitchFamily="49" charset="0"/>
              </a:rPr>
              <a:t>-2</a:t>
            </a:r>
            <a:r>
              <a:rPr lang="en-US" baseline="30000" dirty="0">
                <a:solidFill>
                  <a:srgbClr val="C00000"/>
                </a:solidFill>
                <a:latin typeface="Lucida Console" pitchFamily="49" charset="0"/>
              </a:rPr>
              <a:t>k</a:t>
            </a:r>
            <a:r>
              <a:rPr lang="en-US" dirty="0">
                <a:solidFill>
                  <a:srgbClr val="C00000"/>
                </a:solidFill>
                <a:latin typeface="Lucida Console" pitchFamily="49" charset="0"/>
              </a:rPr>
              <a:t>-1</a:t>
            </a:r>
            <a:r>
              <a:rPr lang="sv-SE" dirty="0"/>
              <a:t> =</a:t>
            </a:r>
          </a:p>
          <a:p>
            <a:r>
              <a:rPr lang="sv-SE" dirty="0"/>
              <a:t>     0     2     4     6</a:t>
            </a:r>
          </a:p>
          <a:p>
            <a:r>
              <a:rPr lang="sv-SE" dirty="0"/>
              <a:t>     1     5    -1    -1</a:t>
            </a:r>
          </a:p>
          <a:p>
            <a:r>
              <a:rPr lang="sv-SE" dirty="0"/>
              <a:t>     3    -1    -1    -1</a:t>
            </a:r>
          </a:p>
        </p:txBody>
      </p:sp>
      <p:sp>
        <p:nvSpPr>
          <p:cNvPr id="1123339" name="Line 11"/>
          <p:cNvSpPr>
            <a:spLocks noChangeShapeType="1"/>
          </p:cNvSpPr>
          <p:nvPr/>
        </p:nvSpPr>
        <p:spPr bwMode="auto">
          <a:xfrm flipH="1">
            <a:off x="6477000" y="2438400"/>
            <a:ext cx="1828800" cy="3276600"/>
          </a:xfrm>
          <a:prstGeom prst="line">
            <a:avLst/>
          </a:prstGeom>
          <a:noFill/>
          <a:ln w="57150">
            <a:solidFill>
              <a:srgbClr val="CC0000"/>
            </a:solidFill>
            <a:round/>
            <a:headEnd/>
            <a:tailEnd type="triangle" w="med" len="med"/>
          </a:ln>
          <a:effectLst/>
        </p:spPr>
        <p:txBody>
          <a:bodyPr/>
          <a:lstStyle/>
          <a:p>
            <a:endParaRPr lang="en-US"/>
          </a:p>
        </p:txBody>
      </p:sp>
      <p:sp>
        <p:nvSpPr>
          <p:cNvPr id="1123340" name="Line 12"/>
          <p:cNvSpPr>
            <a:spLocks noChangeShapeType="1"/>
          </p:cNvSpPr>
          <p:nvPr/>
        </p:nvSpPr>
        <p:spPr bwMode="auto">
          <a:xfrm flipH="1">
            <a:off x="7704364" y="3581400"/>
            <a:ext cx="601436" cy="2103664"/>
          </a:xfrm>
          <a:prstGeom prst="line">
            <a:avLst/>
          </a:prstGeom>
          <a:noFill/>
          <a:ln w="57150">
            <a:solidFill>
              <a:srgbClr val="CC0000"/>
            </a:solidFill>
            <a:round/>
            <a:headEnd/>
            <a:tailEnd type="triangle" w="med" len="med"/>
          </a:ln>
          <a:effectLst/>
        </p:spPr>
        <p:txBody>
          <a:bodyPr/>
          <a:lstStyle/>
          <a:p>
            <a:endParaRPr lang="en-US"/>
          </a:p>
        </p:txBody>
      </p:sp>
      <p:sp>
        <p:nvSpPr>
          <p:cNvPr id="1123337" name="Rectangle 9"/>
          <p:cNvSpPr>
            <a:spLocks noChangeArrowheads="1"/>
          </p:cNvSpPr>
          <p:nvPr/>
        </p:nvSpPr>
        <p:spPr bwMode="auto">
          <a:xfrm>
            <a:off x="1752601" y="4710114"/>
            <a:ext cx="7242175" cy="1843087"/>
          </a:xfrm>
          <a:prstGeom prst="rect">
            <a:avLst/>
          </a:prstGeom>
          <a:solidFill>
            <a:srgbClr val="EAEAEA">
              <a:alpha val="73000"/>
            </a:srgbClr>
          </a:solidFill>
          <a:ln w="12700">
            <a:solidFill>
              <a:schemeClr val="tx1"/>
            </a:solidFill>
            <a:miter lim="800000"/>
            <a:headEnd/>
            <a:tailEnd/>
          </a:ln>
          <a:effectLst/>
        </p:spPr>
        <p:txBody>
          <a:bodyPr wrap="none" anchor="ctr">
            <a:spAutoFit/>
          </a:bodyPr>
          <a:lstStyle/>
          <a:p>
            <a:r>
              <a:rPr lang="en-US" dirty="0">
                <a:latin typeface="Lucida Console" pitchFamily="49" charset="0"/>
              </a:rPr>
              <a:t>for k=0 to M-1</a:t>
            </a:r>
          </a:p>
          <a:p>
            <a:r>
              <a:rPr lang="en-US" dirty="0">
                <a:latin typeface="Lucida Console" pitchFamily="49" charset="0"/>
              </a:rPr>
              <a:t>	offset = 2</a:t>
            </a:r>
            <a:r>
              <a:rPr lang="en-US" baseline="30000" dirty="0">
                <a:latin typeface="Lucida Console" pitchFamily="49" charset="0"/>
              </a:rPr>
              <a:t>k</a:t>
            </a:r>
            <a:endParaRPr lang="en-US" dirty="0">
              <a:latin typeface="Lucida Console" pitchFamily="49" charset="0"/>
            </a:endParaRPr>
          </a:p>
          <a:p>
            <a:r>
              <a:rPr lang="en-US" dirty="0">
                <a:latin typeface="Lucida Console" pitchFamily="49" charset="0"/>
              </a:rPr>
              <a:t>	for j=1 to 2</a:t>
            </a:r>
            <a:r>
              <a:rPr lang="en-US" baseline="30000" dirty="0">
                <a:latin typeface="Lucida Console" pitchFamily="49" charset="0"/>
              </a:rPr>
              <a:t>M-k-1</a:t>
            </a:r>
            <a:r>
              <a:rPr lang="en-US" dirty="0">
                <a:latin typeface="Lucida Console" pitchFamily="49" charset="0"/>
              </a:rPr>
              <a:t> do in parallel</a:t>
            </a:r>
          </a:p>
          <a:p>
            <a:r>
              <a:rPr lang="en-US" dirty="0">
                <a:latin typeface="Lucida Console" pitchFamily="49" charset="0"/>
              </a:rPr>
              <a:t>		x[j·2</a:t>
            </a:r>
            <a:r>
              <a:rPr lang="en-US" baseline="30000" dirty="0">
                <a:latin typeface="Lucida Console" pitchFamily="49" charset="0"/>
              </a:rPr>
              <a:t>k+1</a:t>
            </a:r>
            <a:r>
              <a:rPr lang="en-US" dirty="0">
                <a:latin typeface="Lucida Console" pitchFamily="49" charset="0"/>
              </a:rPr>
              <a:t>-1] = x[j</a:t>
            </a:r>
            <a:r>
              <a:rPr lang="en-US" sz="2400" dirty="0"/>
              <a:t>·</a:t>
            </a:r>
            <a:r>
              <a:rPr lang="en-US" dirty="0">
                <a:latin typeface="Lucida Console" pitchFamily="49" charset="0"/>
              </a:rPr>
              <a:t>2</a:t>
            </a:r>
            <a:r>
              <a:rPr lang="en-US" baseline="30000" dirty="0">
                <a:latin typeface="Lucida Console" pitchFamily="49" charset="0"/>
              </a:rPr>
              <a:t>k+1</a:t>
            </a:r>
            <a:r>
              <a:rPr lang="en-US" dirty="0">
                <a:latin typeface="Lucida Console" pitchFamily="49" charset="0"/>
              </a:rPr>
              <a:t>-1] + x[j</a:t>
            </a:r>
            <a:r>
              <a:rPr lang="en-US" sz="2400" dirty="0"/>
              <a:t>·</a:t>
            </a:r>
            <a:r>
              <a:rPr lang="en-US" dirty="0">
                <a:latin typeface="Lucida Console" pitchFamily="49" charset="0"/>
              </a:rPr>
              <a:t>2</a:t>
            </a:r>
            <a:r>
              <a:rPr lang="en-US" baseline="30000" dirty="0">
                <a:latin typeface="Lucida Console" pitchFamily="49" charset="0"/>
              </a:rPr>
              <a:t>k+1</a:t>
            </a:r>
            <a:r>
              <a:rPr lang="en-US" dirty="0">
                <a:latin typeface="Lucida Console" pitchFamily="49" charset="0"/>
              </a:rPr>
              <a:t>-2</a:t>
            </a:r>
            <a:r>
              <a:rPr lang="en-US" baseline="30000" dirty="0">
                <a:latin typeface="Lucida Console" pitchFamily="49" charset="0"/>
              </a:rPr>
              <a:t>k</a:t>
            </a:r>
            <a:r>
              <a:rPr lang="en-US" dirty="0">
                <a:latin typeface="Lucida Console" pitchFamily="49" charset="0"/>
              </a:rPr>
              <a:t>-1]</a:t>
            </a:r>
          </a:p>
          <a:p>
            <a:r>
              <a:rPr lang="en-US" dirty="0">
                <a:latin typeface="Lucida Console" pitchFamily="49" charset="0"/>
              </a:rPr>
              <a:t>	</a:t>
            </a:r>
            <a:r>
              <a:rPr lang="en-US" dirty="0" err="1">
                <a:latin typeface="Lucida Console" pitchFamily="49" charset="0"/>
              </a:rPr>
              <a:t>endfor</a:t>
            </a:r>
            <a:endParaRPr lang="en-US" dirty="0">
              <a:latin typeface="Lucida Console" pitchFamily="49" charset="0"/>
            </a:endParaRPr>
          </a:p>
          <a:p>
            <a:r>
              <a:rPr lang="en-US" dirty="0" err="1">
                <a:latin typeface="Lucida Console" pitchFamily="49" charset="0"/>
              </a:rPr>
              <a:t>endfor</a:t>
            </a:r>
            <a:endParaRPr lang="en-US" dirty="0">
              <a:latin typeface="Lucida Console" pitchFamily="49" charset="0"/>
            </a:endParaRPr>
          </a:p>
        </p:txBody>
      </p:sp>
      <p:sp>
        <p:nvSpPr>
          <p:cNvPr id="1123341" name="Rectangle 13"/>
          <p:cNvSpPr>
            <a:spLocks noChangeArrowheads="1"/>
          </p:cNvSpPr>
          <p:nvPr/>
        </p:nvSpPr>
        <p:spPr bwMode="auto">
          <a:xfrm>
            <a:off x="9050338" y="4587875"/>
            <a:ext cx="1617662" cy="523220"/>
          </a:xfrm>
          <a:prstGeom prst="rect">
            <a:avLst/>
          </a:prstGeom>
          <a:noFill/>
          <a:ln w="9525">
            <a:noFill/>
            <a:miter lim="800000"/>
            <a:headEnd/>
            <a:tailEnd/>
          </a:ln>
          <a:effectLst/>
        </p:spPr>
        <p:txBody>
          <a:bodyPr>
            <a:spAutoFit/>
          </a:bodyPr>
          <a:lstStyle/>
          <a:p>
            <a:r>
              <a:rPr lang="en-US" sz="1400" dirty="0"/>
              <a:t>NOTE: “-1” entries </a:t>
            </a:r>
          </a:p>
          <a:p>
            <a:r>
              <a:rPr lang="en-US" sz="1400" dirty="0"/>
              <a:t>indicate no-ops</a:t>
            </a:r>
          </a:p>
        </p:txBody>
      </p:sp>
      <p:sp>
        <p:nvSpPr>
          <p:cNvPr id="13" name="Rectangle 12"/>
          <p:cNvSpPr/>
          <p:nvPr/>
        </p:nvSpPr>
        <p:spPr>
          <a:xfrm>
            <a:off x="508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810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r>
              <a:rPr lang="en-US" sz="3500"/>
              <a:t>Operation Count, Reduce Phase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21283" name="Rectangle 3"/>
          <p:cNvSpPr>
            <a:spLocks noGrp="1" noChangeArrowheads="1"/>
          </p:cNvSpPr>
          <p:nvPr>
            <p:ph type="body" idx="4294967295"/>
          </p:nvPr>
        </p:nvSpPr>
        <p:spPr>
          <a:xfrm>
            <a:off x="2966592" y="4551119"/>
            <a:ext cx="1986408" cy="414581"/>
          </a:xfrm>
        </p:spPr>
        <p:txBody>
          <a:bodyPr>
            <a:normAutofit lnSpcReduction="10000"/>
          </a:bodyPr>
          <a:lstStyle/>
          <a:p>
            <a:pPr>
              <a:lnSpc>
                <a:spcPct val="90000"/>
              </a:lnSpc>
              <a:buFont typeface="Wingdings" pitchFamily="2" charset="2"/>
              <a:buNone/>
            </a:pPr>
            <a:r>
              <a:rPr lang="en-US" dirty="0"/>
              <a:t>By inspection:</a:t>
            </a:r>
          </a:p>
        </p:txBody>
      </p:sp>
      <p:pic>
        <p:nvPicPr>
          <p:cNvPr id="1121286" name="Picture 6" descr="TP_tmp"/>
          <p:cNvPicPr>
            <a:picLocks noChangeAspect="1" noChangeArrowheads="1"/>
          </p:cNvPicPr>
          <p:nvPr>
            <p:custDataLst>
              <p:tags r:id="rId1"/>
            </p:custDataLst>
          </p:nvPr>
        </p:nvPicPr>
        <p:blipFill>
          <a:blip r:embed="rId4" cstate="print"/>
          <a:srcRect/>
          <a:stretch>
            <a:fillRect/>
          </a:stretch>
        </p:blipFill>
        <p:spPr bwMode="auto">
          <a:xfrm>
            <a:off x="5334000" y="4343400"/>
            <a:ext cx="3429000" cy="787400"/>
          </a:xfrm>
          <a:prstGeom prst="rect">
            <a:avLst/>
          </a:prstGeom>
          <a:noFill/>
          <a:ln w="9525">
            <a:noFill/>
            <a:miter lim="800000"/>
            <a:headEnd/>
            <a:tailEnd/>
          </a:ln>
          <a:effectLst/>
        </p:spPr>
      </p:pic>
      <p:sp>
        <p:nvSpPr>
          <p:cNvPr id="1121287" name="Rectangle 7"/>
          <p:cNvSpPr>
            <a:spLocks noChangeArrowheads="1"/>
          </p:cNvSpPr>
          <p:nvPr/>
        </p:nvSpPr>
        <p:spPr bwMode="auto">
          <a:xfrm>
            <a:off x="2209801" y="1905000"/>
            <a:ext cx="7242175" cy="1843088"/>
          </a:xfrm>
          <a:prstGeom prst="rect">
            <a:avLst/>
          </a:prstGeom>
          <a:solidFill>
            <a:srgbClr val="EAEAEA">
              <a:alpha val="73000"/>
            </a:srgbClr>
          </a:solidFill>
          <a:ln w="12700">
            <a:solidFill>
              <a:schemeClr val="tx1"/>
            </a:solidFill>
            <a:miter lim="800000"/>
            <a:headEnd/>
            <a:tailEnd/>
          </a:ln>
          <a:effectLst/>
        </p:spPr>
        <p:txBody>
          <a:bodyPr wrap="none" anchor="ctr">
            <a:spAutoFit/>
          </a:bodyPr>
          <a:lstStyle/>
          <a:p>
            <a:r>
              <a:rPr lang="en-US" dirty="0">
                <a:latin typeface="Lucida Console" pitchFamily="49" charset="0"/>
              </a:rPr>
              <a:t>for k=0 to M-1</a:t>
            </a:r>
          </a:p>
          <a:p>
            <a:r>
              <a:rPr lang="en-US" dirty="0">
                <a:latin typeface="Lucida Console" pitchFamily="49" charset="0"/>
              </a:rPr>
              <a:t>	offset = 2</a:t>
            </a:r>
            <a:r>
              <a:rPr lang="en-US" baseline="30000" dirty="0">
                <a:latin typeface="Lucida Console" pitchFamily="49" charset="0"/>
              </a:rPr>
              <a:t>k</a:t>
            </a:r>
            <a:endParaRPr lang="en-US" dirty="0">
              <a:latin typeface="Lucida Console" pitchFamily="49" charset="0"/>
            </a:endParaRPr>
          </a:p>
          <a:p>
            <a:r>
              <a:rPr lang="en-US" dirty="0">
                <a:latin typeface="Lucida Console" pitchFamily="49" charset="0"/>
              </a:rPr>
              <a:t>	for j=1 to 2</a:t>
            </a:r>
            <a:r>
              <a:rPr lang="en-US" baseline="30000" dirty="0">
                <a:latin typeface="Lucida Console" pitchFamily="49" charset="0"/>
              </a:rPr>
              <a:t>M-k-1</a:t>
            </a:r>
            <a:r>
              <a:rPr lang="en-US" dirty="0">
                <a:latin typeface="Lucida Console" pitchFamily="49" charset="0"/>
              </a:rPr>
              <a:t> do in parallel</a:t>
            </a:r>
          </a:p>
          <a:p>
            <a:r>
              <a:rPr lang="en-US" dirty="0">
                <a:latin typeface="Lucida Console" pitchFamily="49" charset="0"/>
              </a:rPr>
              <a:t>		x[j·2</a:t>
            </a:r>
            <a:r>
              <a:rPr lang="en-US" baseline="30000" dirty="0">
                <a:latin typeface="Lucida Console" pitchFamily="49" charset="0"/>
              </a:rPr>
              <a:t>k+1</a:t>
            </a:r>
            <a:r>
              <a:rPr lang="en-US" dirty="0">
                <a:latin typeface="Lucida Console" pitchFamily="49" charset="0"/>
              </a:rPr>
              <a:t>-1] = x[j</a:t>
            </a:r>
            <a:r>
              <a:rPr lang="en-US" sz="2400" dirty="0"/>
              <a:t>·</a:t>
            </a:r>
            <a:r>
              <a:rPr lang="en-US" dirty="0">
                <a:latin typeface="Lucida Console" pitchFamily="49" charset="0"/>
              </a:rPr>
              <a:t>2</a:t>
            </a:r>
            <a:r>
              <a:rPr lang="en-US" baseline="30000" dirty="0">
                <a:latin typeface="Lucida Console" pitchFamily="49" charset="0"/>
              </a:rPr>
              <a:t>k+1</a:t>
            </a:r>
            <a:r>
              <a:rPr lang="en-US" dirty="0">
                <a:latin typeface="Lucida Console" pitchFamily="49" charset="0"/>
              </a:rPr>
              <a:t>-1] + x[j</a:t>
            </a:r>
            <a:r>
              <a:rPr lang="en-US" sz="2400" dirty="0"/>
              <a:t>·</a:t>
            </a:r>
            <a:r>
              <a:rPr lang="en-US" dirty="0">
                <a:latin typeface="Lucida Console" pitchFamily="49" charset="0"/>
              </a:rPr>
              <a:t>2</a:t>
            </a:r>
            <a:r>
              <a:rPr lang="en-US" baseline="30000" dirty="0">
                <a:latin typeface="Lucida Console" pitchFamily="49" charset="0"/>
              </a:rPr>
              <a:t>k+1</a:t>
            </a:r>
            <a:r>
              <a:rPr lang="en-US" dirty="0">
                <a:latin typeface="Lucida Console" pitchFamily="49" charset="0"/>
              </a:rPr>
              <a:t>-2</a:t>
            </a:r>
            <a:r>
              <a:rPr lang="en-US" baseline="30000" dirty="0">
                <a:latin typeface="Lucida Console" pitchFamily="49" charset="0"/>
              </a:rPr>
              <a:t>k</a:t>
            </a:r>
            <a:r>
              <a:rPr lang="en-US" dirty="0">
                <a:latin typeface="Lucida Console" pitchFamily="49" charset="0"/>
              </a:rPr>
              <a:t>-1]</a:t>
            </a:r>
          </a:p>
          <a:p>
            <a:r>
              <a:rPr lang="en-US" dirty="0">
                <a:latin typeface="Lucida Console" pitchFamily="49" charset="0"/>
              </a:rPr>
              <a:t>	</a:t>
            </a:r>
            <a:r>
              <a:rPr lang="en-US" dirty="0" err="1">
                <a:latin typeface="Lucida Console" pitchFamily="49" charset="0"/>
              </a:rPr>
              <a:t>endfor</a:t>
            </a:r>
            <a:endParaRPr lang="en-US" dirty="0">
              <a:latin typeface="Lucida Console" pitchFamily="49" charset="0"/>
            </a:endParaRPr>
          </a:p>
          <a:p>
            <a:r>
              <a:rPr lang="en-US" dirty="0" err="1">
                <a:latin typeface="Lucida Console" pitchFamily="49" charset="0"/>
              </a:rPr>
              <a:t>endfor</a:t>
            </a:r>
            <a:endParaRPr lang="en-US" dirty="0">
              <a:latin typeface="Lucida Console" pitchFamily="49" charset="0"/>
            </a:endParaRPr>
          </a:p>
        </p:txBody>
      </p:sp>
      <p:sp>
        <p:nvSpPr>
          <p:cNvPr id="1121288" name="Rectangle 8"/>
          <p:cNvSpPr>
            <a:spLocks noChangeArrowheads="1"/>
          </p:cNvSpPr>
          <p:nvPr/>
        </p:nvSpPr>
        <p:spPr bwMode="auto">
          <a:xfrm>
            <a:off x="8153399" y="4865991"/>
            <a:ext cx="2672605" cy="571380"/>
          </a:xfrm>
          <a:prstGeom prst="rect">
            <a:avLst/>
          </a:prstGeom>
          <a:noFill/>
          <a:ln w="9525">
            <a:solidFill>
              <a:srgbClr val="FFCC66"/>
            </a:solidFill>
            <a:miter lim="800000"/>
            <a:headEnd/>
            <a:tailEnd/>
          </a:ln>
          <a:effectLst/>
        </p:spPr>
        <p:txBody>
          <a:bodyPr/>
          <a:lstStyle/>
          <a:p>
            <a:pPr marL="342900" indent="-342900">
              <a:lnSpc>
                <a:spcPct val="90000"/>
              </a:lnSpc>
              <a:spcBef>
                <a:spcPct val="20000"/>
              </a:spcBef>
              <a:buClr>
                <a:schemeClr val="tx2"/>
              </a:buClr>
              <a:buSzPct val="70000"/>
            </a:pPr>
            <a:r>
              <a:rPr lang="en-US" sz="1600" dirty="0">
                <a:latin typeface="Arial" pitchFamily="34" charset="0"/>
              </a:rPr>
              <a:t>Looks promising in terms of </a:t>
            </a:r>
          </a:p>
          <a:p>
            <a:pPr marL="342900" indent="-342900">
              <a:lnSpc>
                <a:spcPct val="90000"/>
              </a:lnSpc>
              <a:spcBef>
                <a:spcPct val="20000"/>
              </a:spcBef>
              <a:buClr>
                <a:schemeClr val="tx2"/>
              </a:buClr>
              <a:buSzPct val="70000"/>
            </a:pPr>
            <a:r>
              <a:rPr lang="en-US" sz="1600" dirty="0">
                <a:latin typeface="Arial" pitchFamily="34" charset="0"/>
              </a:rPr>
              <a:t>operation count…</a:t>
            </a:r>
          </a:p>
        </p:txBody>
      </p:sp>
      <p:sp>
        <p:nvSpPr>
          <p:cNvPr id="2" name="Rectangle 1"/>
          <p:cNvSpPr/>
          <p:nvPr/>
        </p:nvSpPr>
        <p:spPr>
          <a:xfrm>
            <a:off x="2819400" y="1951892"/>
            <a:ext cx="1447800" cy="304800"/>
          </a:xfrm>
          <a:prstGeom prst="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33800" y="2448475"/>
            <a:ext cx="1629508"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2626260" y="2280138"/>
            <a:ext cx="2584648" cy="2215662"/>
          </a:xfrm>
          <a:custGeom>
            <a:avLst/>
            <a:gdLst>
              <a:gd name="connsiteX0" fmla="*/ 216586 w 2467417"/>
              <a:gd name="connsiteY0" fmla="*/ 0 h 2086708"/>
              <a:gd name="connsiteX1" fmla="*/ 216586 w 2467417"/>
              <a:gd name="connsiteY1" fmla="*/ 814754 h 2086708"/>
              <a:gd name="connsiteX2" fmla="*/ 2467417 w 2467417"/>
              <a:gd name="connsiteY2" fmla="*/ 2086708 h 2086708"/>
            </a:gdLst>
            <a:ahLst/>
            <a:cxnLst>
              <a:cxn ang="0">
                <a:pos x="connsiteX0" y="connsiteY0"/>
              </a:cxn>
              <a:cxn ang="0">
                <a:pos x="connsiteX1" y="connsiteY1"/>
              </a:cxn>
              <a:cxn ang="0">
                <a:pos x="connsiteX2" y="connsiteY2"/>
              </a:cxn>
            </a:cxnLst>
            <a:rect l="l" t="t" r="r" b="b"/>
            <a:pathLst>
              <a:path w="2467417" h="2086708">
                <a:moveTo>
                  <a:pt x="216586" y="0"/>
                </a:moveTo>
                <a:cubicBezTo>
                  <a:pt x="29017" y="233484"/>
                  <a:pt x="-158552" y="466969"/>
                  <a:pt x="216586" y="814754"/>
                </a:cubicBezTo>
                <a:cubicBezTo>
                  <a:pt x="591724" y="1162539"/>
                  <a:pt x="2081532" y="1854200"/>
                  <a:pt x="2467417" y="2086708"/>
                </a:cubicBezTo>
              </a:path>
            </a:pathLst>
          </a:custGeom>
          <a:noFill/>
          <a:ln>
            <a:solidFill>
              <a:srgbClr val="C000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30887" y="4495800"/>
            <a:ext cx="909882"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5410200" y="2784231"/>
            <a:ext cx="857708" cy="1670538"/>
          </a:xfrm>
          <a:custGeom>
            <a:avLst/>
            <a:gdLst>
              <a:gd name="connsiteX0" fmla="*/ 0 w 857708"/>
              <a:gd name="connsiteY0" fmla="*/ 0 h 1670538"/>
              <a:gd name="connsiteX1" fmla="*/ 756138 w 857708"/>
              <a:gd name="connsiteY1" fmla="*/ 357554 h 1670538"/>
              <a:gd name="connsiteX2" fmla="*/ 849923 w 857708"/>
              <a:gd name="connsiteY2" fmla="*/ 1670538 h 1670538"/>
            </a:gdLst>
            <a:ahLst/>
            <a:cxnLst>
              <a:cxn ang="0">
                <a:pos x="connsiteX0" y="connsiteY0"/>
              </a:cxn>
              <a:cxn ang="0">
                <a:pos x="connsiteX1" y="connsiteY1"/>
              </a:cxn>
              <a:cxn ang="0">
                <a:pos x="connsiteX2" y="connsiteY2"/>
              </a:cxn>
            </a:cxnLst>
            <a:rect l="l" t="t" r="r" b="b"/>
            <a:pathLst>
              <a:path w="857708" h="1670538">
                <a:moveTo>
                  <a:pt x="0" y="0"/>
                </a:moveTo>
                <a:cubicBezTo>
                  <a:pt x="307242" y="39565"/>
                  <a:pt x="614484" y="79131"/>
                  <a:pt x="756138" y="357554"/>
                </a:cubicBezTo>
                <a:cubicBezTo>
                  <a:pt x="897792" y="635977"/>
                  <a:pt x="849923" y="1670538"/>
                  <a:pt x="849923" y="1670538"/>
                </a:cubicBezTo>
              </a:path>
            </a:pathLst>
          </a:custGeom>
          <a:noFill/>
          <a:ln>
            <a:solidFill>
              <a:srgbClr val="0070C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57801" y="4322519"/>
            <a:ext cx="545123" cy="818050"/>
          </a:xfrm>
          <a:prstGeom prst="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37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1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8" grpId="0" animBg="1"/>
      <p:bldP spid="2" grpId="0" animBg="1"/>
      <p:bldP spid="9" grpId="0" animBg="1"/>
      <p:bldP spid="4" grpId="0" animBg="1"/>
      <p:bldP spid="12" grpId="0" animBg="1"/>
      <p:bldP spid="6"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sz="3500" dirty="0"/>
              <a:t>The “</a:t>
            </a:r>
            <a:r>
              <a:rPr lang="en-US" b="1" dirty="0">
                <a:solidFill>
                  <a:srgbClr val="FFC000"/>
                </a:solidFill>
              </a:rPr>
              <a:t>main trunk to roots</a:t>
            </a:r>
            <a:r>
              <a:rPr lang="en-US" sz="3500" dirty="0"/>
              <a:t>” sweep (the down sweep)</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25381" name="Rectangle 5"/>
          <p:cNvSpPr>
            <a:spLocks noChangeArrowheads="1"/>
          </p:cNvSpPr>
          <p:nvPr/>
        </p:nvSpPr>
        <p:spPr bwMode="auto">
          <a:xfrm>
            <a:off x="1524001" y="1615559"/>
            <a:ext cx="184731" cy="369332"/>
          </a:xfrm>
          <a:prstGeom prst="rect">
            <a:avLst/>
          </a:prstGeom>
          <a:noFill/>
          <a:ln w="9525">
            <a:noFill/>
            <a:miter lim="800000"/>
            <a:headEnd/>
            <a:tailEnd/>
          </a:ln>
          <a:effectLst/>
        </p:spPr>
        <p:txBody>
          <a:bodyPr wrap="none" anchor="ctr">
            <a:spAutoFit/>
          </a:bodyPr>
          <a:lstStyle/>
          <a:p>
            <a:endParaRPr lang="en-US"/>
          </a:p>
        </p:txBody>
      </p:sp>
      <p:graphicFrame>
        <p:nvGraphicFramePr>
          <p:cNvPr id="1125380" name="Object 4"/>
          <p:cNvGraphicFramePr>
            <a:graphicFrameLocks noChangeAspect="1"/>
          </p:cNvGraphicFramePr>
          <p:nvPr/>
        </p:nvGraphicFramePr>
        <p:xfrm>
          <a:off x="2290233" y="893234"/>
          <a:ext cx="5238750" cy="3257550"/>
        </p:xfrm>
        <a:graphic>
          <a:graphicData uri="http://schemas.openxmlformats.org/presentationml/2006/ole">
            <mc:AlternateContent xmlns:mc="http://schemas.openxmlformats.org/markup-compatibility/2006">
              <mc:Choice xmlns:v="urn:schemas-microsoft-com:vml" Requires="v">
                <p:oleObj name="Visio" r:id="rId3" imgW="7874547" imgH="4894621" progId="Visio.Drawing.11">
                  <p:embed/>
                </p:oleObj>
              </mc:Choice>
              <mc:Fallback>
                <p:oleObj name="Visio" r:id="rId3" imgW="7874547" imgH="4894621" progId="Visio.Drawing.11">
                  <p:embed/>
                  <p:pic>
                    <p:nvPicPr>
                      <p:cNvPr id="11253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233" y="893234"/>
                        <a:ext cx="5238750" cy="325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5382" name="Rectangle 6"/>
          <p:cNvSpPr>
            <a:spLocks noChangeArrowheads="1"/>
          </p:cNvSpPr>
          <p:nvPr/>
        </p:nvSpPr>
        <p:spPr bwMode="auto">
          <a:xfrm>
            <a:off x="3048000" y="4341290"/>
            <a:ext cx="6477000" cy="2301875"/>
          </a:xfrm>
          <a:prstGeom prst="rect">
            <a:avLst/>
          </a:prstGeom>
          <a:solidFill>
            <a:srgbClr val="EAEAEA"/>
          </a:solidFill>
          <a:ln w="12700">
            <a:solidFill>
              <a:schemeClr val="tx1"/>
            </a:solidFill>
            <a:miter lim="800000"/>
            <a:headEnd/>
            <a:tailEnd/>
          </a:ln>
          <a:effectLst/>
        </p:spPr>
        <p:txBody>
          <a:bodyPr anchor="ctr">
            <a:spAutoFit/>
          </a:bodyPr>
          <a:lstStyle/>
          <a:p>
            <a:r>
              <a:rPr lang="en-US" dirty="0">
                <a:latin typeface="Lucida Console" pitchFamily="49" charset="0"/>
              </a:rPr>
              <a:t>for k=M-1 to 0</a:t>
            </a:r>
          </a:p>
          <a:p>
            <a:r>
              <a:rPr lang="en-US" dirty="0">
                <a:latin typeface="Lucida Console" pitchFamily="49" charset="0"/>
              </a:rPr>
              <a:t>	offset = 2</a:t>
            </a:r>
            <a:r>
              <a:rPr lang="en-US" baseline="30000" dirty="0">
                <a:latin typeface="Lucida Console" pitchFamily="49" charset="0"/>
              </a:rPr>
              <a:t>k</a:t>
            </a:r>
            <a:endParaRPr lang="en-US" dirty="0">
              <a:latin typeface="Lucida Console" pitchFamily="49" charset="0"/>
            </a:endParaRPr>
          </a:p>
          <a:p>
            <a:r>
              <a:rPr lang="en-US" dirty="0">
                <a:latin typeface="Lucida Console" pitchFamily="49" charset="0"/>
              </a:rPr>
              <a:t>	for j=1 to 2</a:t>
            </a:r>
            <a:r>
              <a:rPr lang="en-US" baseline="30000" dirty="0">
                <a:latin typeface="Lucida Console" pitchFamily="49" charset="0"/>
              </a:rPr>
              <a:t>M-k-1</a:t>
            </a:r>
            <a:r>
              <a:rPr lang="en-US" dirty="0">
                <a:latin typeface="Lucida Console" pitchFamily="49" charset="0"/>
              </a:rPr>
              <a:t> do in parallel </a:t>
            </a:r>
          </a:p>
          <a:p>
            <a:r>
              <a:rPr lang="en-US" dirty="0">
                <a:latin typeface="Lucida Console" pitchFamily="49" charset="0"/>
              </a:rPr>
              <a:t>		dummy = x[j·2</a:t>
            </a:r>
            <a:r>
              <a:rPr lang="en-US" baseline="30000" dirty="0">
                <a:latin typeface="Lucida Console" pitchFamily="49" charset="0"/>
              </a:rPr>
              <a:t>k+1</a:t>
            </a:r>
            <a:r>
              <a:rPr lang="en-US" dirty="0">
                <a:latin typeface="Lucida Console" pitchFamily="49" charset="0"/>
              </a:rPr>
              <a:t>-2</a:t>
            </a:r>
            <a:r>
              <a:rPr lang="en-US" baseline="30000" dirty="0">
                <a:latin typeface="Lucida Console" pitchFamily="49" charset="0"/>
              </a:rPr>
              <a:t>k</a:t>
            </a:r>
            <a:r>
              <a:rPr lang="en-US" dirty="0">
                <a:latin typeface="Lucida Console" pitchFamily="49" charset="0"/>
              </a:rPr>
              <a:t>-1]</a:t>
            </a:r>
          </a:p>
          <a:p>
            <a:r>
              <a:rPr lang="en-US" dirty="0">
                <a:latin typeface="Lucida Console" pitchFamily="49" charset="0"/>
              </a:rPr>
              <a:t>		x[j·2</a:t>
            </a:r>
            <a:r>
              <a:rPr lang="en-US" baseline="30000" dirty="0">
                <a:latin typeface="Lucida Console" pitchFamily="49" charset="0"/>
              </a:rPr>
              <a:t>k+1</a:t>
            </a:r>
            <a:r>
              <a:rPr lang="en-US" dirty="0">
                <a:latin typeface="Lucida Console" pitchFamily="49" charset="0"/>
              </a:rPr>
              <a:t>-2</a:t>
            </a:r>
            <a:r>
              <a:rPr lang="en-US" baseline="30000" dirty="0">
                <a:latin typeface="Lucida Console" pitchFamily="49" charset="0"/>
              </a:rPr>
              <a:t>k</a:t>
            </a:r>
            <a:r>
              <a:rPr lang="en-US" dirty="0">
                <a:latin typeface="Lucida Console" pitchFamily="49" charset="0"/>
              </a:rPr>
              <a:t>-1] = x[j·2</a:t>
            </a:r>
            <a:r>
              <a:rPr lang="en-US" baseline="30000" dirty="0">
                <a:latin typeface="Lucida Console" pitchFamily="49" charset="0"/>
              </a:rPr>
              <a:t>k+1</a:t>
            </a:r>
            <a:r>
              <a:rPr lang="en-US" dirty="0">
                <a:latin typeface="Lucida Console" pitchFamily="49" charset="0"/>
              </a:rPr>
              <a:t>-1]</a:t>
            </a:r>
          </a:p>
          <a:p>
            <a:r>
              <a:rPr lang="en-US" dirty="0">
                <a:latin typeface="Lucida Console" pitchFamily="49" charset="0"/>
              </a:rPr>
              <a:t>		x[j·2</a:t>
            </a:r>
            <a:r>
              <a:rPr lang="en-US" baseline="30000" dirty="0">
                <a:latin typeface="Lucida Console" pitchFamily="49" charset="0"/>
              </a:rPr>
              <a:t>k+1</a:t>
            </a:r>
            <a:r>
              <a:rPr lang="en-US" dirty="0">
                <a:latin typeface="Lucida Console" pitchFamily="49" charset="0"/>
              </a:rPr>
              <a:t>-1] = x[j·2</a:t>
            </a:r>
            <a:r>
              <a:rPr lang="en-US" baseline="30000" dirty="0">
                <a:latin typeface="Lucida Console" pitchFamily="49" charset="0"/>
              </a:rPr>
              <a:t>k+1</a:t>
            </a:r>
            <a:r>
              <a:rPr lang="en-US" dirty="0">
                <a:latin typeface="Lucida Console" pitchFamily="49" charset="0"/>
              </a:rPr>
              <a:t>-1] + dummy</a:t>
            </a:r>
          </a:p>
          <a:p>
            <a:r>
              <a:rPr lang="en-US" dirty="0">
                <a:latin typeface="Lucida Console" pitchFamily="49" charset="0"/>
              </a:rPr>
              <a:t>	</a:t>
            </a:r>
            <a:r>
              <a:rPr lang="en-US" dirty="0" err="1">
                <a:latin typeface="Lucida Console" pitchFamily="49" charset="0"/>
              </a:rPr>
              <a:t>endfor</a:t>
            </a:r>
            <a:endParaRPr lang="en-US" dirty="0">
              <a:latin typeface="Lucida Console" pitchFamily="49" charset="0"/>
            </a:endParaRPr>
          </a:p>
          <a:p>
            <a:r>
              <a:rPr lang="en-US" dirty="0" err="1">
                <a:latin typeface="Lucida Console" pitchFamily="49" charset="0"/>
              </a:rPr>
              <a:t>endfor</a:t>
            </a:r>
            <a:endParaRPr lang="en-US" dirty="0">
              <a:latin typeface="Lucida Console" pitchFamily="49" charset="0"/>
            </a:endParaRPr>
          </a:p>
        </p:txBody>
      </p:sp>
      <p:sp>
        <p:nvSpPr>
          <p:cNvPr id="1125384" name="Rectangle 8"/>
          <p:cNvSpPr>
            <a:spLocks noChangeArrowheads="1"/>
          </p:cNvSpPr>
          <p:nvPr/>
        </p:nvSpPr>
        <p:spPr bwMode="auto">
          <a:xfrm>
            <a:off x="7838017" y="1980679"/>
            <a:ext cx="2787650" cy="1203325"/>
          </a:xfrm>
          <a:prstGeom prst="rect">
            <a:avLst/>
          </a:prstGeom>
          <a:noFill/>
          <a:ln w="12700">
            <a:solidFill>
              <a:schemeClr val="tx1"/>
            </a:solidFill>
            <a:miter lim="800000"/>
            <a:headEnd/>
            <a:tailEnd/>
          </a:ln>
          <a:effectLst/>
        </p:spPr>
        <p:txBody>
          <a:bodyPr wrap="none">
            <a:spAutoFit/>
          </a:bodyPr>
          <a:lstStyle/>
          <a:p>
            <a:r>
              <a:rPr lang="en-US"/>
              <a:t>NOTE: This is just a mirror </a:t>
            </a:r>
          </a:p>
          <a:p>
            <a:r>
              <a:rPr lang="en-US"/>
              <a:t>image of the reduction </a:t>
            </a:r>
          </a:p>
          <a:p>
            <a:r>
              <a:rPr lang="en-US"/>
              <a:t>stage. Easy to come up with</a:t>
            </a:r>
          </a:p>
          <a:p>
            <a:r>
              <a:rPr lang="en-US"/>
              <a:t>the indexing scheme…</a:t>
            </a:r>
          </a:p>
        </p:txBody>
      </p:sp>
      <p:sp>
        <p:nvSpPr>
          <p:cNvPr id="9" name="Rectangle 8"/>
          <p:cNvSpPr/>
          <p:nvPr/>
        </p:nvSpPr>
        <p:spPr>
          <a:xfrm>
            <a:off x="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9718831" y="5184450"/>
            <a:ext cx="828175" cy="307777"/>
          </a:xfrm>
          <a:prstGeom prst="rect">
            <a:avLst/>
          </a:prstGeom>
          <a:ln>
            <a:solidFill>
              <a:srgbClr val="008000"/>
            </a:solidFill>
          </a:ln>
        </p:spPr>
        <p:txBody>
          <a:bodyPr wrap="none">
            <a:spAutoFit/>
          </a:bodyPr>
          <a:lstStyle/>
          <a:p>
            <a:pPr algn="r"/>
            <a:r>
              <a:rPr lang="en-US" sz="1400" dirty="0">
                <a:solidFill>
                  <a:srgbClr val="008000"/>
                </a:solidFill>
                <a:latin typeface="+mj-lt"/>
              </a:rPr>
              <a:t>Set aside</a:t>
            </a:r>
          </a:p>
        </p:txBody>
      </p:sp>
      <p:cxnSp>
        <p:nvCxnSpPr>
          <p:cNvPr id="4" name="Straight Arrow Connector 3"/>
          <p:cNvCxnSpPr/>
          <p:nvPr/>
        </p:nvCxnSpPr>
        <p:spPr>
          <a:xfrm flipH="1">
            <a:off x="7938940" y="5338239"/>
            <a:ext cx="1676400" cy="0"/>
          </a:xfrm>
          <a:prstGeom prst="straightConnector1">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879947" y="5474551"/>
            <a:ext cx="1993872" cy="307777"/>
          </a:xfrm>
          <a:prstGeom prst="rect">
            <a:avLst/>
          </a:prstGeom>
        </p:spPr>
        <p:txBody>
          <a:bodyPr wrap="square">
            <a:spAutoFit/>
          </a:bodyPr>
          <a:lstStyle/>
          <a:p>
            <a:pPr algn="r"/>
            <a:r>
              <a:rPr lang="en-US" sz="1400" dirty="0">
                <a:solidFill>
                  <a:srgbClr val="C00000"/>
                </a:solidFill>
                <a:latin typeface="+mj-lt"/>
              </a:rPr>
              <a:t>Overwrite op.</a:t>
            </a:r>
          </a:p>
        </p:txBody>
      </p:sp>
      <p:cxnSp>
        <p:nvCxnSpPr>
          <p:cNvPr id="14" name="Straight Arrow Connector 13"/>
          <p:cNvCxnSpPr/>
          <p:nvPr/>
        </p:nvCxnSpPr>
        <p:spPr>
          <a:xfrm flipH="1">
            <a:off x="8610600" y="5640154"/>
            <a:ext cx="1014046" cy="0"/>
          </a:xfrm>
          <a:prstGeom prst="straightConnector1">
            <a:avLst/>
          </a:prstGeom>
          <a:ln w="952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84461" y="5769017"/>
            <a:ext cx="455573" cy="307777"/>
          </a:xfrm>
          <a:prstGeom prst="rect">
            <a:avLst/>
          </a:prstGeom>
        </p:spPr>
        <p:txBody>
          <a:bodyPr wrap="none">
            <a:spAutoFit/>
          </a:bodyPr>
          <a:lstStyle/>
          <a:p>
            <a:pPr algn="r"/>
            <a:r>
              <a:rPr lang="en-US" sz="1400" dirty="0">
                <a:latin typeface="+mj-lt"/>
              </a:rPr>
              <a:t>Use</a:t>
            </a:r>
          </a:p>
        </p:txBody>
      </p:sp>
      <p:cxnSp>
        <p:nvCxnSpPr>
          <p:cNvPr id="16" name="Straight Arrow Connector 15"/>
          <p:cNvCxnSpPr/>
          <p:nvPr/>
        </p:nvCxnSpPr>
        <p:spPr>
          <a:xfrm flipH="1">
            <a:off x="9296401" y="5934529"/>
            <a:ext cx="339969"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63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p:txBody>
          <a:bodyPr/>
          <a:lstStyle/>
          <a:p>
            <a:r>
              <a:rPr lang="en-US" sz="3500" dirty="0"/>
              <a:t>“main trunk-to-roots” phase, remarks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27427" name="Rectangle 3"/>
          <p:cNvSpPr>
            <a:spLocks noGrp="1" noChangeArrowheads="1"/>
          </p:cNvSpPr>
          <p:nvPr>
            <p:ph type="body" idx="4294967295"/>
          </p:nvPr>
        </p:nvSpPr>
        <p:spPr>
          <a:xfrm>
            <a:off x="231775" y="1495425"/>
            <a:ext cx="11960225" cy="4932363"/>
          </a:xfrm>
        </p:spPr>
        <p:txBody>
          <a:bodyPr/>
          <a:lstStyle/>
          <a:p>
            <a:pPr marL="457200" indent="-457200"/>
            <a:r>
              <a:rPr lang="en-US" sz="2000" dirty="0"/>
              <a:t>Number of operations for the down-sweep phase:</a:t>
            </a:r>
          </a:p>
          <a:p>
            <a:pPr marL="974725" lvl="1" indent="-403225"/>
            <a:r>
              <a:rPr lang="en-US" sz="1800" dirty="0"/>
              <a:t>Additions: n-1</a:t>
            </a:r>
          </a:p>
          <a:p>
            <a:pPr marL="974725" lvl="1" indent="-403225"/>
            <a:r>
              <a:rPr lang="en-US" sz="1800" dirty="0"/>
              <a:t>Overwrite ops. : n-1 (each overwrite shadows an addition)</a:t>
            </a:r>
          </a:p>
          <a:p>
            <a:pPr marL="974725" lvl="1" indent="-403225"/>
            <a:endParaRPr lang="en-US" sz="1800" dirty="0"/>
          </a:p>
          <a:p>
            <a:pPr marL="974725" lvl="1" indent="-403225"/>
            <a:endParaRPr lang="en-US" sz="1800" dirty="0"/>
          </a:p>
          <a:p>
            <a:pPr marL="457200" indent="-457200"/>
            <a:r>
              <a:rPr lang="en-US" sz="2000" dirty="0"/>
              <a:t>Total number of operations associated with this algorithm</a:t>
            </a:r>
          </a:p>
          <a:p>
            <a:pPr marL="974725" lvl="1" indent="-403225"/>
            <a:r>
              <a:rPr lang="en-US" sz="1800" dirty="0"/>
              <a:t>Additions: 2n-2</a:t>
            </a:r>
          </a:p>
          <a:p>
            <a:pPr marL="974725" lvl="1" indent="-403225"/>
            <a:r>
              <a:rPr lang="en-US" sz="1800" dirty="0"/>
              <a:t>Overwrite ops: n-1</a:t>
            </a:r>
          </a:p>
          <a:p>
            <a:pPr marL="974725" lvl="1" indent="-403225"/>
            <a:r>
              <a:rPr lang="en-US" sz="1800" dirty="0"/>
              <a:t>Looks comparable with the work load in the sequential solution</a:t>
            </a:r>
          </a:p>
          <a:p>
            <a:pPr marL="974725" lvl="1" indent="-403225"/>
            <a:endParaRPr lang="en-US" sz="1800" dirty="0"/>
          </a:p>
          <a:p>
            <a:pPr marL="974725" lvl="1" indent="-403225"/>
            <a:endParaRPr lang="en-US" sz="1800" dirty="0"/>
          </a:p>
          <a:p>
            <a:pPr marL="457200" indent="-457200"/>
            <a:r>
              <a:rPr lang="en-US" sz="2000" dirty="0"/>
              <a:t>Convoluted algorithm, indexing tricky to figure out</a:t>
            </a:r>
          </a:p>
          <a:p>
            <a:pPr marL="974725" lvl="1" indent="-403225"/>
            <a:r>
              <a:rPr lang="en-US" sz="1800" dirty="0"/>
              <a:t>Kernel shown on next slide</a:t>
            </a:r>
          </a:p>
        </p:txBody>
      </p:sp>
    </p:spTree>
    <p:extLst>
      <p:ext uri="{BB962C8B-B14F-4D97-AF65-F5344CB8AC3E}">
        <p14:creationId xmlns:p14="http://schemas.microsoft.com/office/powerpoint/2010/main" val="2277927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6" name="Text Box 4"/>
          <p:cNvSpPr txBox="1">
            <a:spLocks noChangeArrowheads="1"/>
          </p:cNvSpPr>
          <p:nvPr/>
        </p:nvSpPr>
        <p:spPr bwMode="auto">
          <a:xfrm>
            <a:off x="5912230" y="55027"/>
            <a:ext cx="5938838" cy="6645275"/>
          </a:xfrm>
          <a:prstGeom prst="rect">
            <a:avLst/>
          </a:prstGeom>
          <a:solidFill>
            <a:srgbClr val="EAEAEA"/>
          </a:solidFill>
          <a:ln w="9525">
            <a:solidFill>
              <a:srgbClr val="000000"/>
            </a:solidFill>
            <a:miter lim="800000"/>
            <a:headEnd/>
            <a:tailEnd/>
          </a:ln>
          <a:effectLst/>
        </p:spPr>
        <p:txBody>
          <a:bodyPr/>
          <a:lstStyle/>
          <a:p>
            <a:r>
              <a:rPr lang="en-US" sz="900" b="1" dirty="0">
                <a:solidFill>
                  <a:schemeClr val="bg2"/>
                </a:solidFill>
                <a:latin typeface="Courier New" pitchFamily="49" charset="0"/>
              </a:rPr>
              <a:t>01|</a:t>
            </a:r>
            <a:r>
              <a:rPr lang="en-US" sz="900" b="1" dirty="0">
                <a:solidFill>
                  <a:srgbClr val="000000"/>
                </a:solidFill>
                <a:latin typeface="Courier New" pitchFamily="49" charset="0"/>
              </a:rPr>
              <a:t>  __global__</a:t>
            </a:r>
            <a:r>
              <a:rPr lang="en-US" sz="900" b="1" dirty="0">
                <a:latin typeface="Courier New" pitchFamily="49" charset="0"/>
              </a:rPr>
              <a:t> </a:t>
            </a:r>
            <a:r>
              <a:rPr lang="en-US" sz="900" b="1" dirty="0">
                <a:solidFill>
                  <a:srgbClr val="0000FF"/>
                </a:solidFill>
                <a:latin typeface="Courier New" pitchFamily="49" charset="0"/>
              </a:rPr>
              <a:t>void</a:t>
            </a:r>
            <a:r>
              <a:rPr lang="en-US" sz="900" b="1" dirty="0">
                <a:latin typeface="Courier New" pitchFamily="49" charset="0"/>
              </a:rPr>
              <a:t> </a:t>
            </a:r>
            <a:r>
              <a:rPr lang="en-US" sz="900" b="1" dirty="0" err="1">
                <a:solidFill>
                  <a:srgbClr val="000000"/>
                </a:solidFill>
                <a:latin typeface="Courier New" pitchFamily="49" charset="0"/>
              </a:rPr>
              <a:t>prescan</a:t>
            </a:r>
            <a:r>
              <a:rPr lang="en-US" sz="900" b="1" dirty="0">
                <a:latin typeface="Courier New" pitchFamily="49" charset="0"/>
              </a:rPr>
              <a:t>(</a:t>
            </a:r>
            <a:r>
              <a:rPr lang="en-US" sz="900" b="1" dirty="0">
                <a:solidFill>
                  <a:srgbClr val="0000FF"/>
                </a:solidFill>
                <a:latin typeface="Courier New" pitchFamily="49" charset="0"/>
              </a:rPr>
              <a:t>float</a:t>
            </a:r>
            <a:r>
              <a:rPr lang="en-US" sz="900" b="1" dirty="0">
                <a:latin typeface="Courier New" pitchFamily="49" charset="0"/>
              </a:rPr>
              <a:t> *</a:t>
            </a:r>
            <a:r>
              <a:rPr lang="en-US" sz="900" b="1" dirty="0" err="1">
                <a:solidFill>
                  <a:srgbClr val="000000"/>
                </a:solidFill>
                <a:latin typeface="Courier New" pitchFamily="49" charset="0"/>
              </a:rPr>
              <a:t>g_odata</a:t>
            </a:r>
            <a:r>
              <a:rPr lang="en-US" sz="900" b="1" dirty="0">
                <a:latin typeface="Courier New" pitchFamily="49" charset="0"/>
              </a:rPr>
              <a:t>, </a:t>
            </a:r>
            <a:r>
              <a:rPr lang="en-US" sz="900" b="1" dirty="0">
                <a:solidFill>
                  <a:srgbClr val="0000FF"/>
                </a:solidFill>
                <a:latin typeface="Courier New" pitchFamily="49" charset="0"/>
              </a:rPr>
              <a:t>float</a:t>
            </a:r>
            <a:r>
              <a:rPr lang="en-US" sz="900" b="1" dirty="0">
                <a:latin typeface="Courier New" pitchFamily="49" charset="0"/>
              </a:rPr>
              <a:t> *</a:t>
            </a:r>
            <a:r>
              <a:rPr lang="en-US" sz="900" b="1" dirty="0" err="1">
                <a:solidFill>
                  <a:srgbClr val="000000"/>
                </a:solidFill>
                <a:latin typeface="Courier New" pitchFamily="49" charset="0"/>
              </a:rPr>
              <a:t>g_idata</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n</a:t>
            </a:r>
            <a:r>
              <a:rPr lang="en-US" sz="900" b="1" dirty="0">
                <a:latin typeface="Courier New" pitchFamily="49" charset="0"/>
              </a:rPr>
              <a:t>)</a:t>
            </a:r>
          </a:p>
          <a:p>
            <a:r>
              <a:rPr lang="en-US" sz="900" b="1" dirty="0">
                <a:solidFill>
                  <a:schemeClr val="bg2"/>
                </a:solidFill>
                <a:latin typeface="Courier New" pitchFamily="49" charset="0"/>
              </a:rPr>
              <a:t>02|</a:t>
            </a:r>
            <a:r>
              <a:rPr lang="en-US" sz="900" b="1" dirty="0">
                <a:latin typeface="Courier New" pitchFamily="49" charset="0"/>
              </a:rPr>
              <a:t> {</a:t>
            </a:r>
          </a:p>
          <a:p>
            <a:r>
              <a:rPr lang="en-US" sz="900" b="1" dirty="0">
                <a:solidFill>
                  <a:schemeClr val="bg2"/>
                </a:solidFill>
                <a:latin typeface="Courier New" pitchFamily="49" charset="0"/>
              </a:rPr>
              <a:t>03|</a:t>
            </a:r>
            <a:r>
              <a:rPr lang="en-US" sz="900" b="1" dirty="0">
                <a:latin typeface="Courier New" pitchFamily="49" charset="0"/>
              </a:rPr>
              <a:t>     </a:t>
            </a:r>
            <a:r>
              <a:rPr lang="en-US" sz="900" b="1" dirty="0">
                <a:solidFill>
                  <a:srgbClr val="0000FF"/>
                </a:solidFill>
                <a:latin typeface="Courier New" pitchFamily="49" charset="0"/>
              </a:rPr>
              <a:t>extern volatile</a:t>
            </a:r>
            <a:r>
              <a:rPr lang="en-US" sz="900" b="1" dirty="0">
                <a:latin typeface="Courier New" pitchFamily="49" charset="0"/>
              </a:rPr>
              <a:t>  </a:t>
            </a:r>
            <a:r>
              <a:rPr lang="en-US" sz="900" b="1" dirty="0">
                <a:solidFill>
                  <a:srgbClr val="000000"/>
                </a:solidFill>
                <a:latin typeface="Courier New" pitchFamily="49" charset="0"/>
              </a:rPr>
              <a:t>__shared__</a:t>
            </a:r>
            <a:r>
              <a:rPr lang="en-US" sz="900" b="1" dirty="0">
                <a:latin typeface="Courier New" pitchFamily="49" charset="0"/>
              </a:rPr>
              <a:t>  </a:t>
            </a:r>
            <a:r>
              <a:rPr lang="en-US" sz="900" b="1" dirty="0">
                <a:solidFill>
                  <a:srgbClr val="0000FF"/>
                </a:solidFill>
                <a:latin typeface="Courier New" pitchFamily="49" charset="0"/>
              </a:rPr>
              <a:t>float</a:t>
            </a:r>
            <a:r>
              <a:rPr lang="en-US"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a:t>
            </a:r>
            <a:r>
              <a:rPr lang="en-US" sz="900" b="1" dirty="0">
                <a:solidFill>
                  <a:srgbClr val="008000"/>
                </a:solidFill>
                <a:latin typeface="Courier New" pitchFamily="49" charset="0"/>
              </a:rPr>
              <a:t>// allocated on invocation</a:t>
            </a:r>
          </a:p>
          <a:p>
            <a:r>
              <a:rPr lang="en-US" sz="900" b="1" dirty="0">
                <a:solidFill>
                  <a:schemeClr val="bg2"/>
                </a:solidFill>
                <a:latin typeface="Courier New" pitchFamily="49" charset="0"/>
              </a:rPr>
              <a:t>04|</a:t>
            </a:r>
            <a:r>
              <a:rPr lang="en-US" sz="900" b="1" dirty="0">
                <a:solidFill>
                  <a:srgbClr val="008000"/>
                </a:solidFill>
                <a:latin typeface="Courier New" pitchFamily="49" charset="0"/>
              </a:rPr>
              <a:t> </a:t>
            </a:r>
          </a:p>
          <a:p>
            <a:r>
              <a:rPr lang="en-US" sz="900" b="1" dirty="0">
                <a:solidFill>
                  <a:schemeClr val="bg2"/>
                </a:solidFill>
                <a:latin typeface="Courier New" pitchFamily="49" charset="0"/>
              </a:rPr>
              <a:t>05|</a:t>
            </a:r>
            <a:r>
              <a:rPr lang="en-US" sz="900" b="1" dirty="0">
                <a:latin typeface="Courier New" pitchFamily="49" charset="0"/>
              </a:rPr>
              <a:t> </a:t>
            </a:r>
          </a:p>
          <a:p>
            <a:r>
              <a:rPr lang="en-US" sz="900" b="1" dirty="0">
                <a:solidFill>
                  <a:schemeClr val="bg2"/>
                </a:solidFill>
                <a:latin typeface="Courier New" pitchFamily="49" charset="0"/>
              </a:rPr>
              <a:t>06|</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err="1">
                <a:solidFill>
                  <a:srgbClr val="000000"/>
                </a:solidFill>
                <a:latin typeface="Courier New" pitchFamily="49" charset="0"/>
              </a:rPr>
              <a:t>thid</a:t>
            </a:r>
            <a:r>
              <a:rPr lang="en-US" sz="900" b="1" dirty="0">
                <a:latin typeface="Courier New" pitchFamily="49" charset="0"/>
              </a:rPr>
              <a:t> = </a:t>
            </a:r>
            <a:r>
              <a:rPr lang="en-US" sz="900" b="1" dirty="0" err="1">
                <a:solidFill>
                  <a:srgbClr val="000000"/>
                </a:solidFill>
                <a:latin typeface="Courier New" pitchFamily="49" charset="0"/>
              </a:rPr>
              <a:t>threadIdx</a:t>
            </a:r>
            <a:r>
              <a:rPr lang="en-US" sz="900" b="1" dirty="0" err="1">
                <a:latin typeface="Courier New" pitchFamily="49" charset="0"/>
              </a:rPr>
              <a:t>.</a:t>
            </a:r>
            <a:r>
              <a:rPr lang="en-US" sz="900" b="1" dirty="0" err="1">
                <a:solidFill>
                  <a:srgbClr val="000000"/>
                </a:solidFill>
                <a:latin typeface="Courier New" pitchFamily="49" charset="0"/>
              </a:rPr>
              <a:t>x</a:t>
            </a:r>
            <a:r>
              <a:rPr lang="en-US" sz="900" b="1" dirty="0">
                <a:latin typeface="Courier New" pitchFamily="49" charset="0"/>
              </a:rPr>
              <a:t>;</a:t>
            </a:r>
          </a:p>
          <a:p>
            <a:r>
              <a:rPr lang="en-US" sz="900" b="1" dirty="0">
                <a:solidFill>
                  <a:schemeClr val="bg2"/>
                </a:solidFill>
                <a:latin typeface="Courier New" pitchFamily="49" charset="0"/>
              </a:rPr>
              <a:t>07|</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offset</a:t>
            </a:r>
            <a:r>
              <a:rPr lang="en-US" sz="900" b="1" dirty="0">
                <a:latin typeface="Courier New" pitchFamily="49" charset="0"/>
              </a:rPr>
              <a:t> = 1;</a:t>
            </a:r>
          </a:p>
          <a:p>
            <a:r>
              <a:rPr lang="en-US" sz="900" b="1" dirty="0">
                <a:solidFill>
                  <a:schemeClr val="bg2"/>
                </a:solidFill>
                <a:latin typeface="Courier New" pitchFamily="49" charset="0"/>
              </a:rPr>
              <a:t>08|</a:t>
            </a:r>
            <a:r>
              <a:rPr lang="en-US" sz="900" b="1" dirty="0">
                <a:latin typeface="Courier New" pitchFamily="49" charset="0"/>
              </a:rPr>
              <a:t> </a:t>
            </a:r>
          </a:p>
          <a:p>
            <a:r>
              <a:rPr lang="en-US" sz="900" b="1" dirty="0">
                <a:solidFill>
                  <a:schemeClr val="bg2"/>
                </a:solidFill>
                <a:latin typeface="Courier New" pitchFamily="49" charset="0"/>
              </a:rPr>
              <a:t>09|</a:t>
            </a:r>
            <a:r>
              <a:rPr lang="en-US"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[2*</a:t>
            </a:r>
            <a:r>
              <a:rPr lang="en-US" sz="900" b="1" dirty="0" err="1">
                <a:solidFill>
                  <a:srgbClr val="000000"/>
                </a:solidFill>
                <a:latin typeface="Courier New" pitchFamily="49" charset="0"/>
              </a:rPr>
              <a:t>thid</a:t>
            </a:r>
            <a:r>
              <a:rPr lang="en-US" sz="900" b="1" dirty="0">
                <a:latin typeface="Courier New" pitchFamily="49" charset="0"/>
              </a:rPr>
              <a:t>]   = </a:t>
            </a:r>
            <a:r>
              <a:rPr lang="en-US" sz="900" b="1" dirty="0" err="1">
                <a:solidFill>
                  <a:srgbClr val="000000"/>
                </a:solidFill>
                <a:latin typeface="Courier New" pitchFamily="49" charset="0"/>
              </a:rPr>
              <a:t>g_idata</a:t>
            </a:r>
            <a:r>
              <a:rPr lang="en-US" sz="900" b="1" dirty="0">
                <a:latin typeface="Courier New" pitchFamily="49" charset="0"/>
              </a:rPr>
              <a:t>[2*</a:t>
            </a:r>
            <a:r>
              <a:rPr lang="en-US" sz="900" b="1" dirty="0" err="1">
                <a:solidFill>
                  <a:srgbClr val="000000"/>
                </a:solidFill>
                <a:latin typeface="Courier New" pitchFamily="49" charset="0"/>
              </a:rPr>
              <a:t>thid</a:t>
            </a:r>
            <a:r>
              <a:rPr lang="en-US" sz="900" b="1" dirty="0">
                <a:latin typeface="Courier New" pitchFamily="49" charset="0"/>
              </a:rPr>
              <a:t>]; </a:t>
            </a:r>
            <a:r>
              <a:rPr lang="en-US" sz="900" b="1" dirty="0">
                <a:solidFill>
                  <a:srgbClr val="008000"/>
                </a:solidFill>
                <a:latin typeface="Courier New" pitchFamily="49" charset="0"/>
              </a:rPr>
              <a:t>// load input into shared memory</a:t>
            </a:r>
          </a:p>
          <a:p>
            <a:r>
              <a:rPr lang="en-US" sz="900" b="1" dirty="0">
                <a:solidFill>
                  <a:schemeClr val="bg2"/>
                </a:solidFill>
                <a:latin typeface="Courier New" pitchFamily="49" charset="0"/>
              </a:rPr>
              <a:t>10|</a:t>
            </a:r>
            <a:r>
              <a:rPr lang="en-US"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 = </a:t>
            </a:r>
            <a:r>
              <a:rPr lang="en-US" sz="900" b="1" dirty="0" err="1">
                <a:solidFill>
                  <a:srgbClr val="000000"/>
                </a:solidFill>
                <a:latin typeface="Courier New" pitchFamily="49" charset="0"/>
              </a:rPr>
              <a:t>g_idata</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a:t>
            </a:r>
          </a:p>
          <a:p>
            <a:r>
              <a:rPr lang="en-US" sz="900" b="1" dirty="0">
                <a:solidFill>
                  <a:schemeClr val="bg2"/>
                </a:solidFill>
                <a:latin typeface="Courier New" pitchFamily="49" charset="0"/>
              </a:rPr>
              <a:t>11|</a:t>
            </a:r>
          </a:p>
          <a:p>
            <a:r>
              <a:rPr lang="en-US" sz="900" b="1" dirty="0">
                <a:solidFill>
                  <a:schemeClr val="bg2"/>
                </a:solidFill>
                <a:latin typeface="Courier New" pitchFamily="49" charset="0"/>
              </a:rPr>
              <a:t>12|</a:t>
            </a:r>
            <a:r>
              <a:rPr lang="en-US" sz="900" b="1" dirty="0">
                <a:latin typeface="Courier New" pitchFamily="49" charset="0"/>
              </a:rPr>
              <a:t>     </a:t>
            </a:r>
            <a:r>
              <a:rPr lang="en-US" sz="900" b="1" dirty="0">
                <a:solidFill>
                  <a:srgbClr val="0000FF"/>
                </a:solidFill>
                <a:latin typeface="Courier New" pitchFamily="49" charset="0"/>
              </a:rPr>
              <a:t>for</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d</a:t>
            </a:r>
            <a:r>
              <a:rPr lang="en-US" sz="900" b="1" dirty="0">
                <a:latin typeface="Courier New" pitchFamily="49" charset="0"/>
              </a:rPr>
              <a:t> = </a:t>
            </a:r>
            <a:r>
              <a:rPr lang="en-US" sz="900" b="1" dirty="0">
                <a:solidFill>
                  <a:srgbClr val="000000"/>
                </a:solidFill>
                <a:latin typeface="Courier New" pitchFamily="49" charset="0"/>
              </a:rPr>
              <a:t>n</a:t>
            </a:r>
            <a:r>
              <a:rPr lang="en-US" sz="900" b="1" dirty="0">
                <a:latin typeface="Courier New" pitchFamily="49" charset="0"/>
              </a:rPr>
              <a:t>&gt;&gt;1; </a:t>
            </a:r>
            <a:r>
              <a:rPr lang="en-US" sz="900" b="1" dirty="0">
                <a:solidFill>
                  <a:srgbClr val="000000"/>
                </a:solidFill>
                <a:latin typeface="Courier New" pitchFamily="49" charset="0"/>
              </a:rPr>
              <a:t>d</a:t>
            </a:r>
            <a:r>
              <a:rPr lang="en-US" sz="900" b="1" dirty="0">
                <a:latin typeface="Courier New" pitchFamily="49" charset="0"/>
              </a:rPr>
              <a:t> &gt; 0; </a:t>
            </a:r>
            <a:r>
              <a:rPr lang="en-US" sz="900" b="1" dirty="0">
                <a:solidFill>
                  <a:srgbClr val="000000"/>
                </a:solidFill>
                <a:latin typeface="Courier New" pitchFamily="49" charset="0"/>
              </a:rPr>
              <a:t>d</a:t>
            </a:r>
            <a:r>
              <a:rPr lang="en-US" sz="900" b="1" dirty="0">
                <a:latin typeface="Courier New" pitchFamily="49" charset="0"/>
              </a:rPr>
              <a:t> &gt;&gt;= 1) </a:t>
            </a:r>
            <a:r>
              <a:rPr lang="en-US" sz="900" b="1" dirty="0">
                <a:solidFill>
                  <a:srgbClr val="008000"/>
                </a:solidFill>
                <a:latin typeface="Courier New" pitchFamily="49" charset="0"/>
              </a:rPr>
              <a:t>// build sum in place up the tree</a:t>
            </a:r>
          </a:p>
          <a:p>
            <a:r>
              <a:rPr lang="en-US" sz="900" b="1" dirty="0">
                <a:solidFill>
                  <a:schemeClr val="bg2"/>
                </a:solidFill>
                <a:latin typeface="Courier New" pitchFamily="49" charset="0"/>
              </a:rPr>
              <a:t>13|</a:t>
            </a:r>
            <a:r>
              <a:rPr lang="en-US" sz="900" b="1" dirty="0">
                <a:latin typeface="Courier New" pitchFamily="49" charset="0"/>
              </a:rPr>
              <a:t>     {</a:t>
            </a:r>
          </a:p>
          <a:p>
            <a:r>
              <a:rPr lang="en-US" sz="900" b="1" dirty="0">
                <a:solidFill>
                  <a:schemeClr val="bg2"/>
                </a:solidFill>
                <a:latin typeface="Courier New" pitchFamily="49" charset="0"/>
              </a:rPr>
              <a:t>14|</a:t>
            </a:r>
            <a:r>
              <a:rPr lang="en-US" sz="900" b="1" dirty="0">
                <a:latin typeface="Courier New" pitchFamily="49" charset="0"/>
              </a:rPr>
              <a:t>       </a:t>
            </a:r>
            <a:r>
              <a:rPr lang="en-US" sz="900" b="1" dirty="0">
                <a:solidFill>
                  <a:srgbClr val="000000"/>
                </a:solidFill>
                <a:latin typeface="Courier New" pitchFamily="49" charset="0"/>
              </a:rPr>
              <a:t>__</a:t>
            </a:r>
            <a:r>
              <a:rPr lang="en-US" sz="900" b="1" dirty="0" err="1">
                <a:solidFill>
                  <a:srgbClr val="000000"/>
                </a:solidFill>
                <a:latin typeface="Courier New" pitchFamily="49" charset="0"/>
              </a:rPr>
              <a:t>syncthreads</a:t>
            </a:r>
            <a:r>
              <a:rPr lang="en-US" sz="900" b="1" dirty="0">
                <a:latin typeface="Courier New" pitchFamily="49" charset="0"/>
              </a:rPr>
              <a:t>();</a:t>
            </a:r>
          </a:p>
          <a:p>
            <a:r>
              <a:rPr lang="en-US" sz="900" b="1" dirty="0">
                <a:solidFill>
                  <a:schemeClr val="bg2"/>
                </a:solidFill>
                <a:latin typeface="Courier New" pitchFamily="49" charset="0"/>
              </a:rPr>
              <a:t>15|</a:t>
            </a:r>
          </a:p>
          <a:p>
            <a:r>
              <a:rPr lang="en-US" sz="900" b="1" dirty="0">
                <a:solidFill>
                  <a:schemeClr val="bg2"/>
                </a:solidFill>
                <a:latin typeface="Courier New" pitchFamily="49" charset="0"/>
              </a:rPr>
              <a:t>16|</a:t>
            </a:r>
            <a:r>
              <a:rPr lang="en-US" sz="900" b="1" dirty="0">
                <a:latin typeface="Courier New" pitchFamily="49" charset="0"/>
              </a:rPr>
              <a:t>       </a:t>
            </a:r>
            <a:r>
              <a:rPr lang="en-US" sz="900" b="1" dirty="0">
                <a:solidFill>
                  <a:srgbClr val="0000FF"/>
                </a:solidFill>
                <a:latin typeface="Courier New" pitchFamily="49" charset="0"/>
              </a:rPr>
              <a:t>if</a:t>
            </a:r>
            <a:r>
              <a:rPr lang="en-US" sz="900" b="1" dirty="0">
                <a:latin typeface="Courier New" pitchFamily="49" charset="0"/>
              </a:rPr>
              <a:t> (</a:t>
            </a:r>
            <a:r>
              <a:rPr lang="en-US" sz="900" b="1" dirty="0" err="1">
                <a:solidFill>
                  <a:srgbClr val="000000"/>
                </a:solidFill>
                <a:latin typeface="Courier New" pitchFamily="49" charset="0"/>
              </a:rPr>
              <a:t>thid</a:t>
            </a:r>
            <a:r>
              <a:rPr lang="en-US" sz="900" b="1" dirty="0">
                <a:latin typeface="Courier New" pitchFamily="49" charset="0"/>
              </a:rPr>
              <a:t> &lt; </a:t>
            </a:r>
            <a:r>
              <a:rPr lang="en-US" sz="900" b="1" dirty="0">
                <a:solidFill>
                  <a:srgbClr val="000000"/>
                </a:solidFill>
                <a:latin typeface="Courier New" pitchFamily="49" charset="0"/>
              </a:rPr>
              <a:t>d</a:t>
            </a:r>
            <a:r>
              <a:rPr lang="en-US" sz="900" b="1" dirty="0">
                <a:latin typeface="Courier New" pitchFamily="49" charset="0"/>
              </a:rPr>
              <a:t>) {</a:t>
            </a:r>
          </a:p>
          <a:p>
            <a:r>
              <a:rPr lang="en-US" sz="900" b="1" dirty="0">
                <a:solidFill>
                  <a:schemeClr val="bg2"/>
                </a:solidFill>
                <a:latin typeface="Courier New" pitchFamily="49" charset="0"/>
              </a:rPr>
              <a:t>18|</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err="1">
                <a:solidFill>
                  <a:srgbClr val="000000"/>
                </a:solidFill>
                <a:latin typeface="Courier New" pitchFamily="49" charset="0"/>
              </a:rPr>
              <a:t>ai</a:t>
            </a:r>
            <a:r>
              <a:rPr lang="en-US" sz="900" b="1" dirty="0">
                <a:latin typeface="Courier New" pitchFamily="49" charset="0"/>
              </a:rPr>
              <a:t> = </a:t>
            </a:r>
            <a:r>
              <a:rPr lang="en-US" sz="900" b="1" dirty="0">
                <a:solidFill>
                  <a:srgbClr val="000000"/>
                </a:solidFill>
                <a:latin typeface="Courier New" pitchFamily="49" charset="0"/>
              </a:rPr>
              <a:t>offset</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+1)-1;</a:t>
            </a:r>
          </a:p>
          <a:p>
            <a:r>
              <a:rPr lang="en-US" sz="900" b="1" dirty="0">
                <a:solidFill>
                  <a:schemeClr val="bg2"/>
                </a:solidFill>
                <a:latin typeface="Courier New" pitchFamily="49" charset="0"/>
              </a:rPr>
              <a:t>19|</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bi</a:t>
            </a:r>
            <a:r>
              <a:rPr lang="en-US" sz="900" b="1" dirty="0">
                <a:latin typeface="Courier New" pitchFamily="49" charset="0"/>
              </a:rPr>
              <a:t> = </a:t>
            </a:r>
            <a:r>
              <a:rPr lang="en-US" sz="900" b="1" dirty="0">
                <a:solidFill>
                  <a:srgbClr val="000000"/>
                </a:solidFill>
                <a:latin typeface="Courier New" pitchFamily="49" charset="0"/>
              </a:rPr>
              <a:t>offset</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+2)-1;</a:t>
            </a:r>
          </a:p>
          <a:p>
            <a:r>
              <a:rPr lang="en-US" sz="900" b="1" dirty="0">
                <a:solidFill>
                  <a:schemeClr val="bg2"/>
                </a:solidFill>
                <a:latin typeface="Courier New" pitchFamily="49" charset="0"/>
              </a:rPr>
              <a:t>20|</a:t>
            </a:r>
            <a:r>
              <a:rPr lang="en-US" sz="900" b="1" dirty="0">
                <a:latin typeface="Courier New" pitchFamily="49" charset="0"/>
              </a:rPr>
              <a:t> </a:t>
            </a:r>
          </a:p>
          <a:p>
            <a:r>
              <a:rPr lang="en-US" sz="900" b="1" dirty="0">
                <a:solidFill>
                  <a:schemeClr val="bg2"/>
                </a:solidFill>
                <a:latin typeface="Courier New" pitchFamily="49" charset="0"/>
              </a:rPr>
              <a:t>21|</a:t>
            </a:r>
            <a:r>
              <a:rPr lang="en-US"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a:t>
            </a:r>
            <a:r>
              <a:rPr lang="en-US" sz="900" b="1" dirty="0">
                <a:solidFill>
                  <a:srgbClr val="000000"/>
                </a:solidFill>
                <a:latin typeface="Courier New" pitchFamily="49" charset="0"/>
              </a:rPr>
              <a:t>bi</a:t>
            </a:r>
            <a:r>
              <a:rPr lang="en-US" sz="900" b="1" dirty="0">
                <a:latin typeface="Courier New" pitchFamily="49" charset="0"/>
              </a:rPr>
              <a:t>] += </a:t>
            </a:r>
            <a:r>
              <a:rPr lang="en-US" sz="900" b="1" dirty="0">
                <a:solidFill>
                  <a:srgbClr val="000000"/>
                </a:solidFill>
                <a:latin typeface="Courier New" pitchFamily="49" charset="0"/>
              </a:rPr>
              <a:t>temp</a:t>
            </a:r>
            <a:r>
              <a:rPr lang="en-US" sz="900" b="1" dirty="0">
                <a:latin typeface="Courier New" pitchFamily="49" charset="0"/>
              </a:rPr>
              <a:t>[</a:t>
            </a:r>
            <a:r>
              <a:rPr lang="en-US" sz="900" b="1" dirty="0" err="1">
                <a:solidFill>
                  <a:srgbClr val="000000"/>
                </a:solidFill>
                <a:latin typeface="Courier New" pitchFamily="49" charset="0"/>
              </a:rPr>
              <a:t>ai</a:t>
            </a:r>
            <a:r>
              <a:rPr lang="en-US" sz="900" b="1" dirty="0">
                <a:latin typeface="Courier New" pitchFamily="49" charset="0"/>
              </a:rPr>
              <a:t>];        </a:t>
            </a:r>
          </a:p>
          <a:p>
            <a:r>
              <a:rPr lang="en-US" sz="900" b="1" dirty="0">
                <a:solidFill>
                  <a:schemeClr val="bg2"/>
                </a:solidFill>
                <a:latin typeface="Courier New" pitchFamily="49" charset="0"/>
              </a:rPr>
              <a:t>22|</a:t>
            </a:r>
            <a:r>
              <a:rPr lang="en-US" sz="900" b="1" dirty="0">
                <a:latin typeface="Courier New" pitchFamily="49" charset="0"/>
              </a:rPr>
              <a:t>       }</a:t>
            </a:r>
          </a:p>
          <a:p>
            <a:r>
              <a:rPr lang="en-US" sz="900" b="1" dirty="0">
                <a:solidFill>
                  <a:schemeClr val="bg2"/>
                </a:solidFill>
                <a:latin typeface="Courier New" pitchFamily="49" charset="0"/>
              </a:rPr>
              <a:t>23|</a:t>
            </a:r>
            <a:r>
              <a:rPr lang="en-US" sz="900" b="1" dirty="0">
                <a:latin typeface="Courier New" pitchFamily="49" charset="0"/>
              </a:rPr>
              <a:t>       </a:t>
            </a:r>
            <a:r>
              <a:rPr lang="en-US" sz="900" b="1" dirty="0">
                <a:solidFill>
                  <a:srgbClr val="000000"/>
                </a:solidFill>
                <a:latin typeface="Courier New" pitchFamily="49" charset="0"/>
              </a:rPr>
              <a:t>offset</a:t>
            </a:r>
            <a:r>
              <a:rPr lang="en-US" sz="900" b="1" dirty="0">
                <a:latin typeface="Courier New" pitchFamily="49" charset="0"/>
              </a:rPr>
              <a:t> &lt;&lt;= 1;  </a:t>
            </a:r>
            <a:r>
              <a:rPr lang="en-US" sz="900" b="1" dirty="0">
                <a:solidFill>
                  <a:srgbClr val="008000"/>
                </a:solidFill>
                <a:latin typeface="Courier New" pitchFamily="49" charset="0"/>
              </a:rPr>
              <a:t>//multiply by 2 implemented as bitwise operation</a:t>
            </a:r>
          </a:p>
          <a:p>
            <a:r>
              <a:rPr lang="en-US" sz="900" b="1" dirty="0">
                <a:solidFill>
                  <a:schemeClr val="bg2"/>
                </a:solidFill>
                <a:latin typeface="Courier New" pitchFamily="49" charset="0"/>
              </a:rPr>
              <a:t>24|</a:t>
            </a:r>
            <a:r>
              <a:rPr lang="en-US" sz="900" b="1" dirty="0">
                <a:latin typeface="Courier New" pitchFamily="49" charset="0"/>
              </a:rPr>
              <a:t>     }</a:t>
            </a:r>
          </a:p>
          <a:p>
            <a:r>
              <a:rPr lang="en-US" sz="900" b="1" dirty="0">
                <a:solidFill>
                  <a:schemeClr val="bg2"/>
                </a:solidFill>
                <a:latin typeface="Courier New" pitchFamily="49" charset="0"/>
              </a:rPr>
              <a:t>25|</a:t>
            </a:r>
          </a:p>
          <a:p>
            <a:r>
              <a:rPr lang="en-US" sz="900" b="1" dirty="0">
                <a:solidFill>
                  <a:schemeClr val="bg2"/>
                </a:solidFill>
                <a:latin typeface="Courier New" pitchFamily="49" charset="0"/>
              </a:rPr>
              <a:t>26|</a:t>
            </a:r>
            <a:r>
              <a:rPr lang="en-US" sz="900" b="1" dirty="0">
                <a:latin typeface="Courier New" pitchFamily="49" charset="0"/>
              </a:rPr>
              <a:t>     </a:t>
            </a:r>
            <a:r>
              <a:rPr lang="en-US" sz="900" b="1" dirty="0">
                <a:solidFill>
                  <a:srgbClr val="0000FF"/>
                </a:solidFill>
                <a:latin typeface="Courier New" pitchFamily="49" charset="0"/>
              </a:rPr>
              <a:t>if</a:t>
            </a:r>
            <a:r>
              <a:rPr lang="en-US" sz="900" b="1" dirty="0">
                <a:latin typeface="Courier New" pitchFamily="49" charset="0"/>
              </a:rPr>
              <a:t> (</a:t>
            </a:r>
            <a:r>
              <a:rPr lang="en-US" sz="900" b="1" dirty="0" err="1">
                <a:solidFill>
                  <a:srgbClr val="000000"/>
                </a:solidFill>
                <a:latin typeface="Courier New" pitchFamily="49" charset="0"/>
              </a:rPr>
              <a:t>thid</a:t>
            </a:r>
            <a:r>
              <a:rPr lang="en-US" sz="900" b="1" dirty="0">
                <a:latin typeface="Courier New" pitchFamily="49" charset="0"/>
              </a:rPr>
              <a:t> == 0) { </a:t>
            </a:r>
            <a:r>
              <a:rPr lang="en-US" sz="900" b="1" dirty="0">
                <a:solidFill>
                  <a:srgbClr val="000000"/>
                </a:solidFill>
                <a:latin typeface="Courier New" pitchFamily="49" charset="0"/>
              </a:rPr>
              <a:t>temp</a:t>
            </a:r>
            <a:r>
              <a:rPr lang="en-US" sz="900" b="1" dirty="0">
                <a:latin typeface="Courier New" pitchFamily="49" charset="0"/>
              </a:rPr>
              <a:t>[</a:t>
            </a:r>
            <a:r>
              <a:rPr lang="en-US" sz="900" b="1" dirty="0">
                <a:solidFill>
                  <a:srgbClr val="000000"/>
                </a:solidFill>
                <a:latin typeface="Courier New" pitchFamily="49" charset="0"/>
              </a:rPr>
              <a:t>n</a:t>
            </a:r>
            <a:r>
              <a:rPr lang="en-US" sz="900" b="1" dirty="0">
                <a:latin typeface="Courier New" pitchFamily="49" charset="0"/>
              </a:rPr>
              <a:t> - 1] = 0; } </a:t>
            </a:r>
            <a:r>
              <a:rPr lang="en-US" sz="900" b="1" dirty="0">
                <a:solidFill>
                  <a:srgbClr val="008000"/>
                </a:solidFill>
                <a:latin typeface="Courier New" pitchFamily="49" charset="0"/>
              </a:rPr>
              <a:t>// clear the last element</a:t>
            </a:r>
          </a:p>
          <a:p>
            <a:r>
              <a:rPr lang="en-US" sz="900" b="1" dirty="0">
                <a:solidFill>
                  <a:schemeClr val="bg2"/>
                </a:solidFill>
                <a:latin typeface="Courier New" pitchFamily="49" charset="0"/>
              </a:rPr>
              <a:t>27|</a:t>
            </a:r>
          </a:p>
          <a:p>
            <a:r>
              <a:rPr lang="en-US" sz="900" b="1" dirty="0">
                <a:solidFill>
                  <a:schemeClr val="bg2"/>
                </a:solidFill>
                <a:latin typeface="Courier New" pitchFamily="49" charset="0"/>
              </a:rPr>
              <a:t>28|</a:t>
            </a:r>
            <a:r>
              <a:rPr lang="en-US" sz="900" b="1" dirty="0">
                <a:latin typeface="Courier New" pitchFamily="49" charset="0"/>
              </a:rPr>
              <a:t>     </a:t>
            </a:r>
            <a:r>
              <a:rPr lang="en-US" sz="900" b="1" dirty="0">
                <a:solidFill>
                  <a:srgbClr val="0000FF"/>
                </a:solidFill>
                <a:latin typeface="Courier New" pitchFamily="49" charset="0"/>
              </a:rPr>
              <a:t>for</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d</a:t>
            </a:r>
            <a:r>
              <a:rPr lang="en-US" sz="900" b="1" dirty="0">
                <a:latin typeface="Courier New" pitchFamily="49" charset="0"/>
              </a:rPr>
              <a:t> = 1; </a:t>
            </a:r>
            <a:r>
              <a:rPr lang="en-US" sz="900" b="1" dirty="0">
                <a:solidFill>
                  <a:srgbClr val="000000"/>
                </a:solidFill>
                <a:latin typeface="Courier New" pitchFamily="49" charset="0"/>
              </a:rPr>
              <a:t>d</a:t>
            </a:r>
            <a:r>
              <a:rPr lang="en-US" sz="900" b="1" dirty="0">
                <a:latin typeface="Courier New" pitchFamily="49" charset="0"/>
              </a:rPr>
              <a:t> &lt; </a:t>
            </a:r>
            <a:r>
              <a:rPr lang="en-US" sz="900" b="1" dirty="0">
                <a:solidFill>
                  <a:srgbClr val="000000"/>
                </a:solidFill>
                <a:latin typeface="Courier New" pitchFamily="49" charset="0"/>
              </a:rPr>
              <a:t>n</a:t>
            </a:r>
            <a:r>
              <a:rPr lang="en-US" sz="900" b="1" dirty="0">
                <a:latin typeface="Courier New" pitchFamily="49" charset="0"/>
              </a:rPr>
              <a:t>; </a:t>
            </a:r>
            <a:r>
              <a:rPr lang="en-US" sz="900" b="1" dirty="0">
                <a:solidFill>
                  <a:srgbClr val="000000"/>
                </a:solidFill>
                <a:latin typeface="Courier New" pitchFamily="49" charset="0"/>
              </a:rPr>
              <a:t>d</a:t>
            </a:r>
            <a:r>
              <a:rPr lang="en-US" sz="900" b="1" dirty="0">
                <a:latin typeface="Courier New" pitchFamily="49" charset="0"/>
              </a:rPr>
              <a:t> *= 2) </a:t>
            </a:r>
            <a:r>
              <a:rPr lang="en-US" sz="900" b="1" dirty="0">
                <a:solidFill>
                  <a:srgbClr val="008000"/>
                </a:solidFill>
                <a:latin typeface="Courier New" pitchFamily="49" charset="0"/>
              </a:rPr>
              <a:t>// traverse down tree &amp; build scan</a:t>
            </a:r>
          </a:p>
          <a:p>
            <a:r>
              <a:rPr lang="en-US" sz="900" b="1" dirty="0">
                <a:solidFill>
                  <a:schemeClr val="bg2"/>
                </a:solidFill>
                <a:latin typeface="Courier New" pitchFamily="49" charset="0"/>
              </a:rPr>
              <a:t>29|</a:t>
            </a:r>
            <a:r>
              <a:rPr lang="en-US" sz="900" b="1" dirty="0">
                <a:latin typeface="Courier New" pitchFamily="49" charset="0"/>
              </a:rPr>
              <a:t>     {</a:t>
            </a:r>
          </a:p>
          <a:p>
            <a:r>
              <a:rPr lang="en-US" sz="900" b="1" dirty="0">
                <a:solidFill>
                  <a:schemeClr val="bg2"/>
                </a:solidFill>
                <a:latin typeface="Courier New" pitchFamily="49" charset="0"/>
              </a:rPr>
              <a:t>30|</a:t>
            </a:r>
            <a:r>
              <a:rPr lang="en-US" sz="900" b="1" dirty="0">
                <a:latin typeface="Courier New" pitchFamily="49" charset="0"/>
              </a:rPr>
              <a:t>         </a:t>
            </a:r>
            <a:r>
              <a:rPr lang="en-US" sz="900" b="1" dirty="0">
                <a:solidFill>
                  <a:srgbClr val="000000"/>
                </a:solidFill>
                <a:latin typeface="Courier New" pitchFamily="49" charset="0"/>
              </a:rPr>
              <a:t>offset</a:t>
            </a:r>
            <a:r>
              <a:rPr lang="en-US" sz="900" b="1" dirty="0">
                <a:latin typeface="Courier New" pitchFamily="49" charset="0"/>
              </a:rPr>
              <a:t> &gt;&gt;= 1; </a:t>
            </a:r>
          </a:p>
          <a:p>
            <a:r>
              <a:rPr lang="en-US" sz="900" b="1" dirty="0">
                <a:solidFill>
                  <a:schemeClr val="bg2"/>
                </a:solidFill>
                <a:latin typeface="Courier New" pitchFamily="49" charset="0"/>
              </a:rPr>
              <a:t>31|</a:t>
            </a:r>
            <a:r>
              <a:rPr lang="en-US" sz="900" b="1" dirty="0">
                <a:latin typeface="Courier New" pitchFamily="49" charset="0"/>
              </a:rPr>
              <a:t>         </a:t>
            </a:r>
            <a:r>
              <a:rPr lang="en-US" sz="900" b="1" dirty="0">
                <a:solidFill>
                  <a:srgbClr val="000000"/>
                </a:solidFill>
                <a:latin typeface="Courier New" pitchFamily="49" charset="0"/>
              </a:rPr>
              <a:t>__</a:t>
            </a:r>
            <a:r>
              <a:rPr lang="en-US" sz="900" b="1" dirty="0" err="1">
                <a:solidFill>
                  <a:srgbClr val="000000"/>
                </a:solidFill>
                <a:latin typeface="Courier New" pitchFamily="49" charset="0"/>
              </a:rPr>
              <a:t>syncthreads</a:t>
            </a:r>
            <a:r>
              <a:rPr lang="en-US" sz="900" b="1" dirty="0">
                <a:latin typeface="Courier New" pitchFamily="49" charset="0"/>
              </a:rPr>
              <a:t>();</a:t>
            </a:r>
          </a:p>
          <a:p>
            <a:r>
              <a:rPr lang="en-US" sz="900" b="1" dirty="0">
                <a:solidFill>
                  <a:schemeClr val="bg2"/>
                </a:solidFill>
                <a:latin typeface="Courier New" pitchFamily="49" charset="0"/>
              </a:rPr>
              <a:t>32|</a:t>
            </a:r>
            <a:r>
              <a:rPr lang="en-US" sz="900" b="1" dirty="0">
                <a:latin typeface="Courier New" pitchFamily="49" charset="0"/>
              </a:rPr>
              <a:t> </a:t>
            </a:r>
          </a:p>
          <a:p>
            <a:r>
              <a:rPr lang="en-US" sz="900" b="1" dirty="0">
                <a:solidFill>
                  <a:schemeClr val="bg2"/>
                </a:solidFill>
                <a:latin typeface="Courier New" pitchFamily="49" charset="0"/>
              </a:rPr>
              <a:t>33|       </a:t>
            </a:r>
            <a:r>
              <a:rPr lang="en-US" sz="900" b="1" dirty="0">
                <a:latin typeface="Courier New" pitchFamily="49" charset="0"/>
              </a:rPr>
              <a:t>  </a:t>
            </a:r>
            <a:r>
              <a:rPr lang="en-US" sz="900" b="1" dirty="0">
                <a:solidFill>
                  <a:srgbClr val="0000FF"/>
                </a:solidFill>
                <a:latin typeface="Courier New" pitchFamily="49" charset="0"/>
              </a:rPr>
              <a:t>if</a:t>
            </a:r>
            <a:r>
              <a:rPr lang="en-US" sz="900" b="1" dirty="0">
                <a:latin typeface="Courier New" pitchFamily="49" charset="0"/>
              </a:rPr>
              <a:t> (</a:t>
            </a:r>
            <a:r>
              <a:rPr lang="en-US" sz="900" b="1" dirty="0" err="1">
                <a:solidFill>
                  <a:srgbClr val="000000"/>
                </a:solidFill>
                <a:latin typeface="Courier New" pitchFamily="49" charset="0"/>
              </a:rPr>
              <a:t>thid</a:t>
            </a:r>
            <a:r>
              <a:rPr lang="en-US" sz="900" b="1" dirty="0">
                <a:latin typeface="Courier New" pitchFamily="49" charset="0"/>
              </a:rPr>
              <a:t> &lt; </a:t>
            </a:r>
            <a:r>
              <a:rPr lang="en-US" sz="900" b="1" dirty="0">
                <a:solidFill>
                  <a:srgbClr val="000000"/>
                </a:solidFill>
                <a:latin typeface="Courier New" pitchFamily="49" charset="0"/>
              </a:rPr>
              <a:t>d</a:t>
            </a:r>
            <a:r>
              <a:rPr lang="en-US" sz="900" b="1" dirty="0">
                <a:latin typeface="Courier New" pitchFamily="49" charset="0"/>
              </a:rPr>
              <a:t>)</a:t>
            </a:r>
          </a:p>
          <a:p>
            <a:r>
              <a:rPr lang="en-US" sz="900" b="1" dirty="0">
                <a:solidFill>
                  <a:schemeClr val="bg2"/>
                </a:solidFill>
                <a:latin typeface="Courier New" pitchFamily="49" charset="0"/>
              </a:rPr>
              <a:t>34|       </a:t>
            </a:r>
            <a:r>
              <a:rPr lang="en-US" sz="900" b="1" dirty="0">
                <a:latin typeface="Courier New" pitchFamily="49" charset="0"/>
              </a:rPr>
              <a:t>  {</a:t>
            </a:r>
          </a:p>
          <a:p>
            <a:r>
              <a:rPr lang="en-US" sz="900" b="1" dirty="0">
                <a:solidFill>
                  <a:schemeClr val="bg2"/>
                </a:solidFill>
                <a:latin typeface="Courier New" pitchFamily="49" charset="0"/>
              </a:rPr>
              <a:t>35|</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err="1">
                <a:solidFill>
                  <a:srgbClr val="000000"/>
                </a:solidFill>
                <a:latin typeface="Courier New" pitchFamily="49" charset="0"/>
              </a:rPr>
              <a:t>ai</a:t>
            </a:r>
            <a:r>
              <a:rPr lang="en-US" sz="900" b="1" dirty="0">
                <a:latin typeface="Courier New" pitchFamily="49" charset="0"/>
              </a:rPr>
              <a:t> = </a:t>
            </a:r>
            <a:r>
              <a:rPr lang="en-US" sz="900" b="1" dirty="0">
                <a:solidFill>
                  <a:srgbClr val="000000"/>
                </a:solidFill>
                <a:latin typeface="Courier New" pitchFamily="49" charset="0"/>
              </a:rPr>
              <a:t>offset</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+1)-1;</a:t>
            </a:r>
          </a:p>
          <a:p>
            <a:r>
              <a:rPr lang="en-US" sz="900" b="1" dirty="0">
                <a:solidFill>
                  <a:schemeClr val="bg2"/>
                </a:solidFill>
                <a:latin typeface="Courier New" pitchFamily="49" charset="0"/>
              </a:rPr>
              <a:t>36|</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bi</a:t>
            </a:r>
            <a:r>
              <a:rPr lang="en-US" sz="900" b="1" dirty="0">
                <a:latin typeface="Courier New" pitchFamily="49" charset="0"/>
              </a:rPr>
              <a:t> = </a:t>
            </a:r>
            <a:r>
              <a:rPr lang="en-US" sz="900" b="1" dirty="0">
                <a:solidFill>
                  <a:srgbClr val="000000"/>
                </a:solidFill>
                <a:latin typeface="Courier New" pitchFamily="49" charset="0"/>
              </a:rPr>
              <a:t>offset</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+2)-1;</a:t>
            </a:r>
          </a:p>
          <a:p>
            <a:r>
              <a:rPr lang="en-US" sz="900" b="1" dirty="0">
                <a:solidFill>
                  <a:schemeClr val="bg2"/>
                </a:solidFill>
                <a:latin typeface="Courier New" pitchFamily="49" charset="0"/>
              </a:rPr>
              <a:t>37|</a:t>
            </a:r>
          </a:p>
          <a:p>
            <a:r>
              <a:rPr lang="en-US" sz="900" b="1" dirty="0">
                <a:solidFill>
                  <a:schemeClr val="bg2"/>
                </a:solidFill>
                <a:latin typeface="Courier New" pitchFamily="49" charset="0"/>
              </a:rPr>
              <a:t>38|</a:t>
            </a:r>
            <a:r>
              <a:rPr lang="en-US" sz="900" b="1" dirty="0">
                <a:latin typeface="Courier New" pitchFamily="49" charset="0"/>
              </a:rPr>
              <a:t>            </a:t>
            </a:r>
            <a:r>
              <a:rPr lang="it-IT" sz="900" b="1" dirty="0">
                <a:solidFill>
                  <a:srgbClr val="0000FF"/>
                </a:solidFill>
                <a:latin typeface="Courier New" pitchFamily="49" charset="0"/>
              </a:rPr>
              <a:t>float</a:t>
            </a:r>
            <a:r>
              <a:rPr lang="it-IT" sz="900" b="1" dirty="0">
                <a:latin typeface="Courier New" pitchFamily="49" charset="0"/>
              </a:rPr>
              <a:t> </a:t>
            </a:r>
            <a:r>
              <a:rPr lang="it-IT" sz="900" b="1" dirty="0">
                <a:solidFill>
                  <a:srgbClr val="000000"/>
                </a:solidFill>
                <a:latin typeface="Courier New" pitchFamily="49" charset="0"/>
              </a:rPr>
              <a:t>t</a:t>
            </a:r>
            <a:r>
              <a:rPr lang="it-IT" sz="900" b="1" dirty="0">
                <a:latin typeface="Courier New" pitchFamily="49" charset="0"/>
              </a:rPr>
              <a:t>   = </a:t>
            </a:r>
            <a:r>
              <a:rPr lang="it-IT" sz="900" b="1" dirty="0">
                <a:solidFill>
                  <a:srgbClr val="000000"/>
                </a:solidFill>
                <a:latin typeface="Courier New" pitchFamily="49" charset="0"/>
              </a:rPr>
              <a:t>temp</a:t>
            </a:r>
            <a:r>
              <a:rPr lang="it-IT" sz="900" b="1" dirty="0">
                <a:latin typeface="Courier New" pitchFamily="49" charset="0"/>
              </a:rPr>
              <a:t>[</a:t>
            </a:r>
            <a:r>
              <a:rPr lang="it-IT" sz="900" b="1" dirty="0">
                <a:solidFill>
                  <a:srgbClr val="000000"/>
                </a:solidFill>
                <a:latin typeface="Courier New" pitchFamily="49" charset="0"/>
              </a:rPr>
              <a:t>ai</a:t>
            </a:r>
            <a:r>
              <a:rPr lang="it-IT" sz="900" b="1" dirty="0">
                <a:latin typeface="Courier New" pitchFamily="49" charset="0"/>
              </a:rPr>
              <a:t>];</a:t>
            </a:r>
          </a:p>
          <a:p>
            <a:r>
              <a:rPr lang="en-US" sz="900" b="1" dirty="0">
                <a:solidFill>
                  <a:schemeClr val="bg2"/>
                </a:solidFill>
                <a:latin typeface="Courier New" pitchFamily="49" charset="0"/>
              </a:rPr>
              <a:t>39|          </a:t>
            </a:r>
            <a:r>
              <a:rPr lang="en-US" sz="900" b="1" dirty="0">
                <a:latin typeface="Courier New" pitchFamily="49" charset="0"/>
              </a:rPr>
              <a:t> </a:t>
            </a:r>
            <a:r>
              <a:rPr lang="it-IT" sz="900" b="1" dirty="0">
                <a:latin typeface="Courier New" pitchFamily="49" charset="0"/>
              </a:rPr>
              <a:t> </a:t>
            </a:r>
            <a:r>
              <a:rPr lang="it-IT" sz="900" b="1" dirty="0">
                <a:solidFill>
                  <a:srgbClr val="000000"/>
                </a:solidFill>
                <a:latin typeface="Courier New" pitchFamily="49" charset="0"/>
              </a:rPr>
              <a:t>temp</a:t>
            </a:r>
            <a:r>
              <a:rPr lang="it-IT" sz="900" b="1" dirty="0">
                <a:latin typeface="Courier New" pitchFamily="49" charset="0"/>
              </a:rPr>
              <a:t>[</a:t>
            </a:r>
            <a:r>
              <a:rPr lang="it-IT" sz="900" b="1" dirty="0">
                <a:solidFill>
                  <a:srgbClr val="000000"/>
                </a:solidFill>
                <a:latin typeface="Courier New" pitchFamily="49" charset="0"/>
              </a:rPr>
              <a:t>ai</a:t>
            </a:r>
            <a:r>
              <a:rPr lang="it-IT" sz="900" b="1" dirty="0">
                <a:latin typeface="Courier New" pitchFamily="49" charset="0"/>
              </a:rPr>
              <a:t>]  = </a:t>
            </a:r>
            <a:r>
              <a:rPr lang="it-IT" sz="900" b="1" dirty="0">
                <a:solidFill>
                  <a:srgbClr val="000000"/>
                </a:solidFill>
                <a:latin typeface="Courier New" pitchFamily="49" charset="0"/>
              </a:rPr>
              <a:t>temp</a:t>
            </a:r>
            <a:r>
              <a:rPr lang="it-IT" sz="900" b="1" dirty="0">
                <a:latin typeface="Courier New" pitchFamily="49" charset="0"/>
              </a:rPr>
              <a:t>[</a:t>
            </a:r>
            <a:r>
              <a:rPr lang="it-IT" sz="900" b="1" dirty="0">
                <a:solidFill>
                  <a:srgbClr val="000000"/>
                </a:solidFill>
                <a:latin typeface="Courier New" pitchFamily="49" charset="0"/>
              </a:rPr>
              <a:t>bi</a:t>
            </a:r>
            <a:r>
              <a:rPr lang="it-IT" sz="900" b="1" dirty="0">
                <a:latin typeface="Courier New" pitchFamily="49" charset="0"/>
              </a:rPr>
              <a:t>];</a:t>
            </a:r>
          </a:p>
          <a:p>
            <a:r>
              <a:rPr lang="en-US" sz="900" b="1" dirty="0">
                <a:solidFill>
                  <a:schemeClr val="bg2"/>
                </a:solidFill>
                <a:latin typeface="Courier New" pitchFamily="49" charset="0"/>
              </a:rPr>
              <a:t>40|</a:t>
            </a:r>
            <a:r>
              <a:rPr lang="en-US" sz="900" b="1" dirty="0">
                <a:latin typeface="Courier New" pitchFamily="49" charset="0"/>
              </a:rPr>
              <a:t> </a:t>
            </a:r>
            <a:r>
              <a:rPr lang="it-IT"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a:t>
            </a:r>
            <a:r>
              <a:rPr lang="en-US" sz="900" b="1" dirty="0">
                <a:solidFill>
                  <a:srgbClr val="000000"/>
                </a:solidFill>
                <a:latin typeface="Courier New" pitchFamily="49" charset="0"/>
              </a:rPr>
              <a:t>bi</a:t>
            </a:r>
            <a:r>
              <a:rPr lang="en-US" sz="900" b="1" dirty="0">
                <a:latin typeface="Courier New" pitchFamily="49" charset="0"/>
              </a:rPr>
              <a:t>] += </a:t>
            </a:r>
            <a:r>
              <a:rPr lang="en-US" sz="900" b="1" dirty="0">
                <a:solidFill>
                  <a:srgbClr val="000000"/>
                </a:solidFill>
                <a:latin typeface="Courier New" pitchFamily="49" charset="0"/>
              </a:rPr>
              <a:t>t</a:t>
            </a:r>
            <a:r>
              <a:rPr lang="en-US" sz="900" b="1" dirty="0">
                <a:latin typeface="Courier New" pitchFamily="49" charset="0"/>
              </a:rPr>
              <a:t>;</a:t>
            </a:r>
          </a:p>
          <a:p>
            <a:r>
              <a:rPr lang="en-US" sz="900" b="1" dirty="0">
                <a:solidFill>
                  <a:schemeClr val="bg2"/>
                </a:solidFill>
                <a:latin typeface="Courier New" pitchFamily="49" charset="0"/>
              </a:rPr>
              <a:t>41|</a:t>
            </a:r>
            <a:r>
              <a:rPr lang="en-US" sz="900" b="1" dirty="0">
                <a:latin typeface="Courier New" pitchFamily="49" charset="0"/>
              </a:rPr>
              <a:t>          }</a:t>
            </a:r>
          </a:p>
          <a:p>
            <a:r>
              <a:rPr lang="en-US" sz="900" b="1" dirty="0">
                <a:solidFill>
                  <a:schemeClr val="bg2"/>
                </a:solidFill>
                <a:latin typeface="Courier New" pitchFamily="49" charset="0"/>
              </a:rPr>
              <a:t>42|</a:t>
            </a:r>
            <a:r>
              <a:rPr lang="en-US" sz="900" b="1" dirty="0">
                <a:latin typeface="Courier New" pitchFamily="49" charset="0"/>
              </a:rPr>
              <a:t>     }</a:t>
            </a:r>
          </a:p>
          <a:p>
            <a:r>
              <a:rPr lang="en-US" sz="900" b="1" dirty="0">
                <a:solidFill>
                  <a:schemeClr val="bg2"/>
                </a:solidFill>
                <a:latin typeface="Courier New" pitchFamily="49" charset="0"/>
              </a:rPr>
              <a:t>43|</a:t>
            </a:r>
          </a:p>
          <a:p>
            <a:r>
              <a:rPr lang="en-US" sz="900" b="1" dirty="0">
                <a:solidFill>
                  <a:schemeClr val="bg2"/>
                </a:solidFill>
                <a:latin typeface="Courier New" pitchFamily="49" charset="0"/>
              </a:rPr>
              <a:t>44|</a:t>
            </a:r>
            <a:r>
              <a:rPr lang="en-US" sz="900" b="1" dirty="0">
                <a:latin typeface="Courier New" pitchFamily="49" charset="0"/>
              </a:rPr>
              <a:t>     </a:t>
            </a:r>
            <a:r>
              <a:rPr lang="en-US" sz="900" b="1" dirty="0">
                <a:solidFill>
                  <a:srgbClr val="000000"/>
                </a:solidFill>
                <a:latin typeface="Courier New" pitchFamily="49" charset="0"/>
              </a:rPr>
              <a:t>__</a:t>
            </a:r>
            <a:r>
              <a:rPr lang="en-US" sz="900" b="1" dirty="0" err="1">
                <a:solidFill>
                  <a:srgbClr val="000000"/>
                </a:solidFill>
                <a:latin typeface="Courier New" pitchFamily="49" charset="0"/>
              </a:rPr>
              <a:t>syncthreads</a:t>
            </a:r>
            <a:r>
              <a:rPr lang="en-US" sz="900" b="1" dirty="0">
                <a:latin typeface="Courier New" pitchFamily="49" charset="0"/>
              </a:rPr>
              <a:t>();</a:t>
            </a:r>
          </a:p>
          <a:p>
            <a:r>
              <a:rPr lang="en-US" sz="900" b="1" dirty="0">
                <a:solidFill>
                  <a:schemeClr val="bg2"/>
                </a:solidFill>
                <a:latin typeface="Courier New" pitchFamily="49" charset="0"/>
              </a:rPr>
              <a:t>45|</a:t>
            </a:r>
          </a:p>
          <a:p>
            <a:r>
              <a:rPr lang="en-US" sz="900" b="1" dirty="0">
                <a:solidFill>
                  <a:schemeClr val="bg2"/>
                </a:solidFill>
                <a:latin typeface="Courier New" pitchFamily="49" charset="0"/>
              </a:rPr>
              <a:t>46|</a:t>
            </a:r>
            <a:r>
              <a:rPr lang="en-US" sz="900" b="1" dirty="0">
                <a:latin typeface="Courier New" pitchFamily="49" charset="0"/>
              </a:rPr>
              <a:t>     </a:t>
            </a:r>
            <a:r>
              <a:rPr lang="en-US" sz="900" b="1" dirty="0" err="1">
                <a:solidFill>
                  <a:srgbClr val="000000"/>
                </a:solidFill>
                <a:latin typeface="Courier New" pitchFamily="49" charset="0"/>
              </a:rPr>
              <a:t>g_odata</a:t>
            </a:r>
            <a:r>
              <a:rPr lang="en-US" sz="900" b="1" dirty="0">
                <a:latin typeface="Courier New" pitchFamily="49" charset="0"/>
              </a:rPr>
              <a:t>[2*</a:t>
            </a:r>
            <a:r>
              <a:rPr lang="en-US" sz="900" b="1" dirty="0" err="1">
                <a:solidFill>
                  <a:srgbClr val="000000"/>
                </a:solidFill>
                <a:latin typeface="Courier New" pitchFamily="49" charset="0"/>
              </a:rPr>
              <a:t>thid</a:t>
            </a:r>
            <a:r>
              <a:rPr lang="en-US" sz="900" b="1" dirty="0">
                <a:latin typeface="Courier New" pitchFamily="49" charset="0"/>
              </a:rPr>
              <a:t>]   = </a:t>
            </a:r>
            <a:r>
              <a:rPr lang="en-US" sz="900" b="1" dirty="0">
                <a:solidFill>
                  <a:srgbClr val="000000"/>
                </a:solidFill>
                <a:latin typeface="Courier New" pitchFamily="49" charset="0"/>
              </a:rPr>
              <a:t>temp</a:t>
            </a:r>
            <a:r>
              <a:rPr lang="en-US" sz="900" b="1" dirty="0">
                <a:latin typeface="Courier New" pitchFamily="49" charset="0"/>
              </a:rPr>
              <a:t>[2*</a:t>
            </a:r>
            <a:r>
              <a:rPr lang="en-US" sz="900" b="1" dirty="0" err="1">
                <a:solidFill>
                  <a:srgbClr val="000000"/>
                </a:solidFill>
                <a:latin typeface="Courier New" pitchFamily="49" charset="0"/>
              </a:rPr>
              <a:t>thid</a:t>
            </a:r>
            <a:r>
              <a:rPr lang="en-US" sz="900" b="1" dirty="0">
                <a:latin typeface="Courier New" pitchFamily="49" charset="0"/>
              </a:rPr>
              <a:t>]; </a:t>
            </a:r>
            <a:r>
              <a:rPr lang="en-US" sz="900" b="1" dirty="0">
                <a:solidFill>
                  <a:srgbClr val="008000"/>
                </a:solidFill>
                <a:latin typeface="Courier New" pitchFamily="49" charset="0"/>
              </a:rPr>
              <a:t>// write results to device memory</a:t>
            </a:r>
          </a:p>
          <a:p>
            <a:r>
              <a:rPr lang="en-US" sz="900" b="1" dirty="0">
                <a:solidFill>
                  <a:schemeClr val="bg2"/>
                </a:solidFill>
                <a:latin typeface="Courier New" pitchFamily="49" charset="0"/>
              </a:rPr>
              <a:t>47|</a:t>
            </a:r>
            <a:r>
              <a:rPr lang="en-US" sz="900" b="1" dirty="0">
                <a:latin typeface="Courier New" pitchFamily="49" charset="0"/>
              </a:rPr>
              <a:t>     </a:t>
            </a:r>
            <a:r>
              <a:rPr lang="en-US" sz="900" b="1" dirty="0" err="1">
                <a:solidFill>
                  <a:srgbClr val="000000"/>
                </a:solidFill>
                <a:latin typeface="Courier New" pitchFamily="49" charset="0"/>
              </a:rPr>
              <a:t>g_odata</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 = </a:t>
            </a:r>
            <a:r>
              <a:rPr lang="en-US" sz="900" b="1" dirty="0">
                <a:solidFill>
                  <a:srgbClr val="000000"/>
                </a:solidFill>
                <a:latin typeface="Courier New" pitchFamily="49" charset="0"/>
              </a:rPr>
              <a:t>temp</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 </a:t>
            </a:r>
          </a:p>
          <a:p>
            <a:r>
              <a:rPr lang="en-US" sz="900" b="1" dirty="0">
                <a:solidFill>
                  <a:schemeClr val="bg2"/>
                </a:solidFill>
                <a:latin typeface="Courier New" pitchFamily="49" charset="0"/>
              </a:rPr>
              <a:t>48| </a:t>
            </a:r>
            <a:r>
              <a:rPr lang="en-US" sz="900" b="1" dirty="0">
                <a:latin typeface="Courier New" pitchFamily="49" charset="0"/>
              </a:rPr>
              <a:t>}</a:t>
            </a:r>
          </a:p>
        </p:txBody>
      </p:sp>
      <p:sp>
        <p:nvSpPr>
          <p:cNvPr id="5" name="Rectangle 4"/>
          <p:cNvSpPr/>
          <p:nvPr/>
        </p:nvSpPr>
        <p:spPr>
          <a:xfrm>
            <a:off x="88900" y="6623523"/>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p:cNvSpPr/>
          <p:nvPr/>
        </p:nvSpPr>
        <p:spPr>
          <a:xfrm>
            <a:off x="158318" y="859656"/>
            <a:ext cx="5433853" cy="954107"/>
          </a:xfrm>
          <a:prstGeom prst="rect">
            <a:avLst/>
          </a:prstGeom>
        </p:spPr>
        <p:txBody>
          <a:bodyPr wrap="square">
            <a:spAutoFit/>
          </a:bodyPr>
          <a:lstStyle/>
          <a:p>
            <a:r>
              <a:rPr lang="en-US" sz="1400" dirty="0"/>
              <a:t>Argument list:</a:t>
            </a:r>
          </a:p>
          <a:p>
            <a:r>
              <a:rPr lang="en-US" sz="1400" dirty="0" err="1">
                <a:latin typeface="Consolas" panose="020B0609020204030204" pitchFamily="49" charset="0"/>
              </a:rPr>
              <a:t>g_odata</a:t>
            </a:r>
            <a:r>
              <a:rPr lang="en-US" sz="1400" dirty="0"/>
              <a:t> – pointer to output data, stored in device global memory</a:t>
            </a:r>
          </a:p>
          <a:p>
            <a:r>
              <a:rPr lang="en-US" sz="1400" dirty="0" err="1">
                <a:latin typeface="Consolas" panose="020B0609020204030204" pitchFamily="49" charset="0"/>
              </a:rPr>
              <a:t>g_idata</a:t>
            </a:r>
            <a:r>
              <a:rPr lang="en-US" sz="1400" dirty="0"/>
              <a:t> – pointer to input data, stored in device global memory</a:t>
            </a:r>
          </a:p>
          <a:p>
            <a:r>
              <a:rPr lang="en-US" sz="1400" dirty="0">
                <a:latin typeface="Consolas" panose="020B0609020204030204" pitchFamily="49" charset="0"/>
              </a:rPr>
              <a:t>n</a:t>
            </a:r>
            <a:r>
              <a:rPr lang="en-US" sz="1400" dirty="0"/>
              <a:t> – size of array on which prefix scan performed (assumed a power of 2)</a:t>
            </a:r>
          </a:p>
        </p:txBody>
      </p:sp>
    </p:spTree>
    <p:extLst>
      <p:ext uri="{BB962C8B-B14F-4D97-AF65-F5344CB8AC3E}">
        <p14:creationId xmlns:p14="http://schemas.microsoft.com/office/powerpoint/2010/main" val="1083785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a:t>Going beyond 2048 entries handled by one CUDA block</a:t>
            </a:r>
            <a:br>
              <a:rPr lang="en-US" dirty="0"/>
            </a:br>
            <a:r>
              <a:rPr lang="en-US" sz="2400" dirty="0"/>
              <a:t>[1/3]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a:noFill/>
              </a:ln>
            </p:spPr>
            <p:txBody>
              <a:bodyPr/>
              <a:lstStyle/>
              <a:p>
                <a:endParaRPr lang="en-US" sz="2000" dirty="0"/>
              </a:p>
              <a:p>
                <a:r>
                  <a:rPr lang="en-US" sz="2000" dirty="0"/>
                  <a:t>Upon first invocation of the kernel (kernel #1), each block will bring into shared memory 2048 elements:</a:t>
                </a:r>
              </a:p>
              <a:p>
                <a:pPr lvl="1"/>
                <a:r>
                  <a:rPr lang="en-US" sz="1800" dirty="0"/>
                  <a:t>1024 “lead” elements (see vertical arrows </a:t>
                </a:r>
                <a:r>
                  <a:rPr lang="en-US" sz="1800" dirty="0">
                    <a:solidFill>
                      <a:srgbClr val="FFC000"/>
                    </a:solidFill>
                  </a:rPr>
                  <a:t>↑</a:t>
                </a:r>
                <a:r>
                  <a:rPr lang="en-US" sz="1800" dirty="0"/>
                  <a:t> on slide 6), and…</a:t>
                </a:r>
              </a:p>
              <a:p>
                <a:pPr lvl="1"/>
                <a:r>
                  <a:rPr lang="en-US" sz="1800" dirty="0"/>
                  <a:t>1024 mating elements (the blue, oblique arrows </a:t>
                </a:r>
                <a14:m>
                  <m:oMath xmlns:m="http://schemas.openxmlformats.org/officeDocument/2006/math">
                    <m:r>
                      <a:rPr lang="en-US" sz="1800" b="0" i="1" smtClean="0">
                        <a:solidFill>
                          <a:srgbClr val="0070C0"/>
                        </a:solidFill>
                        <a:latin typeface="Cambria Math" panose="02040503050406030204" pitchFamily="18" charset="0"/>
                      </a:rPr>
                      <m:t>↗</m:t>
                    </m:r>
                  </m:oMath>
                </a14:m>
                <a:r>
                  <a:rPr lang="en-US" sz="1800" dirty="0"/>
                  <a:t> on slide 6)</a:t>
                </a:r>
              </a:p>
              <a:p>
                <a:pPr lvl="1"/>
                <a:r>
                  <a:rPr lang="en-US" sz="1800" dirty="0"/>
                  <a:t>Two consecutive “lead” elements are separated by a stride of k=2</a:t>
                </a:r>
                <a:r>
                  <a:rPr lang="en-US" sz="1800" baseline="30000" dirty="0"/>
                  <a:t>1</a:t>
                </a:r>
              </a:p>
              <a:p>
                <a:pPr lvl="1"/>
                <a:r>
                  <a:rPr lang="en-US" sz="1800" dirty="0"/>
                  <a:t>A “lead” element and its “mating” element are separated by a stride of k/2=1</a:t>
                </a:r>
              </a:p>
              <a:p>
                <a:endParaRPr lang="en-US" sz="2000" dirty="0"/>
              </a:p>
              <a:p>
                <a:r>
                  <a:rPr lang="en-US" sz="2000" dirty="0"/>
                  <a:t>Suppose you take 6 reduction steps in this first kernel and bail out after writing into the global memory the preliminary data that you computed and stored in shared memory</a:t>
                </a:r>
              </a:p>
              <a:p>
                <a:endParaRPr lang="en-US" sz="2000" dirty="0"/>
              </a:p>
              <a:p>
                <a:r>
                  <a:rPr lang="en-US" sz="2000" dirty="0"/>
                  <a:t>The next kernel invocation should pick up the unfinished business where the previous kernel left…</a:t>
                </a:r>
              </a:p>
              <a:p>
                <a:pPr lvl="1"/>
                <a:r>
                  <a:rPr lang="en-US" sz="1600" dirty="0"/>
                  <a:t>Call this a “flawless reentry requirement”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59"/>
                </a:stretch>
              </a:blipFill>
              <a:ln>
                <a:noFill/>
              </a:ln>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A7C484-7E24-447E-8CB0-5149A4D34DEF}" type="slidenum">
              <a:rPr lang="en-US" altLang="en-US" smtClean="0"/>
              <a:pPr/>
              <a:t>26</a:t>
            </a:fld>
            <a:endParaRPr lang="en-US" altLang="en-US"/>
          </a:p>
        </p:txBody>
      </p:sp>
    </p:spTree>
    <p:extLst>
      <p:ext uri="{BB962C8B-B14F-4D97-AF65-F5344CB8AC3E}">
        <p14:creationId xmlns:p14="http://schemas.microsoft.com/office/powerpoint/2010/main" val="2449616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Going beyond 2048 entries handled by one CUDA block</a:t>
            </a:r>
            <a:br>
              <a:rPr lang="en-US" dirty="0"/>
            </a:br>
            <a:r>
              <a:rPr lang="en-US" sz="2400" dirty="0"/>
              <a:t>[2/3]</a:t>
            </a:r>
            <a:endParaRPr lang="en-US" dirty="0"/>
          </a:p>
        </p:txBody>
      </p:sp>
      <p:sp>
        <p:nvSpPr>
          <p:cNvPr id="3" name="Content Placeholder 2"/>
          <p:cNvSpPr>
            <a:spLocks noGrp="1"/>
          </p:cNvSpPr>
          <p:nvPr>
            <p:ph idx="1"/>
          </p:nvPr>
        </p:nvSpPr>
        <p:spPr>
          <a:ln>
            <a:noFill/>
          </a:ln>
        </p:spPr>
        <p:txBody>
          <a:bodyPr/>
          <a:lstStyle/>
          <a:p>
            <a:endParaRPr lang="en-US" sz="2000" dirty="0"/>
          </a:p>
          <a:p>
            <a:r>
              <a:rPr lang="en-US" sz="2000" dirty="0"/>
              <a:t>Upon the second kernel call, each block will bring into shared memory 2048 elements:</a:t>
            </a:r>
          </a:p>
          <a:p>
            <a:pPr lvl="1"/>
            <a:r>
              <a:rPr lang="en-US" sz="1800" dirty="0"/>
              <a:t>1024 “lead” elements, and…</a:t>
            </a:r>
          </a:p>
          <a:p>
            <a:pPr lvl="1"/>
            <a:r>
              <a:rPr lang="en-US" sz="1800" dirty="0"/>
              <a:t>1024 “mating” elements</a:t>
            </a:r>
          </a:p>
          <a:p>
            <a:pPr lvl="1"/>
            <a:r>
              <a:rPr lang="en-US" sz="1800" dirty="0"/>
              <a:t>Two consecutive “lead” elements that you bring in will be separated in global memory by a stride of k=2</a:t>
            </a:r>
            <a:r>
              <a:rPr lang="en-US" sz="1800" baseline="30000" dirty="0"/>
              <a:t>6</a:t>
            </a:r>
          </a:p>
          <a:p>
            <a:pPr lvl="1"/>
            <a:r>
              <a:rPr lang="en-US" sz="1800" dirty="0"/>
              <a:t>A “lead” element and its “mating” element are separated by a stride of k/2=2</a:t>
            </a:r>
            <a:r>
              <a:rPr lang="en-US" sz="1800" baseline="30000" dirty="0"/>
              <a:t>5</a:t>
            </a:r>
          </a:p>
          <a:p>
            <a:pPr lvl="2"/>
            <a:r>
              <a:rPr lang="en-US" sz="1500" dirty="0"/>
              <a:t>Thus, when brining in data from global memory, you are not going to bring over a contiguous chunk of memory of size 2048, rather you’ll have to jump 2</a:t>
            </a:r>
            <a:r>
              <a:rPr lang="en-US" sz="1500" baseline="30000" dirty="0"/>
              <a:t>5</a:t>
            </a:r>
            <a:r>
              <a:rPr lang="en-US" sz="1500" dirty="0"/>
              <a:t> locations between successive “lead and mating element” pairs</a:t>
            </a:r>
          </a:p>
          <a:p>
            <a:pPr lvl="1"/>
            <a:r>
              <a:rPr lang="en-US" sz="1800" u="sng" dirty="0"/>
              <a:t>However</a:t>
            </a:r>
            <a:r>
              <a:rPr lang="en-US" sz="1800" dirty="0"/>
              <a:t>, once you bring data in shared memory, you process  as before</a:t>
            </a:r>
          </a:p>
          <a:p>
            <a:pPr lvl="1"/>
            <a:r>
              <a:rPr lang="en-US" sz="1800" dirty="0"/>
              <a:t>Before you exit kernel #2 you have to write back data from shared memory into global memory</a:t>
            </a:r>
          </a:p>
          <a:p>
            <a:pPr lvl="2"/>
            <a:r>
              <a:rPr lang="en-US" sz="1500" dirty="0"/>
              <a:t>Again, you have to choreograph this shared to global memory store since there is a 2</a:t>
            </a:r>
            <a:r>
              <a:rPr lang="en-US" sz="1500" baseline="30000" dirty="0"/>
              <a:t>5</a:t>
            </a:r>
            <a:r>
              <a:rPr lang="en-US" sz="1500" dirty="0"/>
              <a:t> stride that comes into play</a:t>
            </a:r>
          </a:p>
          <a:p>
            <a:pPr lvl="1"/>
            <a:r>
              <a:rPr lang="en-US" sz="1800" dirty="0"/>
              <a:t>If you exit kernel #2 after say 4 more reduction steps, the next time you re-enter the kernel (#3) you will have  k=2</a:t>
            </a:r>
            <a:r>
              <a:rPr lang="en-US" sz="1800" baseline="30000" dirty="0"/>
              <a:t>10</a:t>
            </a:r>
            <a:r>
              <a:rPr lang="en-US" sz="1800" dirty="0"/>
              <a:t>  </a:t>
            </a:r>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27</a:t>
            </a:fld>
            <a:endParaRPr lang="en-US" altLang="en-US"/>
          </a:p>
        </p:txBody>
      </p:sp>
    </p:spTree>
    <p:extLst>
      <p:ext uri="{BB962C8B-B14F-4D97-AF65-F5344CB8AC3E}">
        <p14:creationId xmlns:p14="http://schemas.microsoft.com/office/powerpoint/2010/main" val="1884049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Going beyond 2048 entries handled by one CUDA block</a:t>
            </a:r>
            <a:br>
              <a:rPr lang="en-US" dirty="0"/>
            </a:br>
            <a:r>
              <a:rPr lang="en-US" sz="2400" dirty="0"/>
              <a:t>[3/3]</a:t>
            </a:r>
            <a:endParaRPr lang="en-US" dirty="0"/>
          </a:p>
        </p:txBody>
      </p:sp>
      <p:sp>
        <p:nvSpPr>
          <p:cNvPr id="3" name="Content Placeholder 2"/>
          <p:cNvSpPr>
            <a:spLocks noGrp="1"/>
          </p:cNvSpPr>
          <p:nvPr>
            <p:ph idx="1"/>
          </p:nvPr>
        </p:nvSpPr>
        <p:spPr>
          <a:ln>
            <a:noFill/>
          </a:ln>
        </p:spPr>
        <p:txBody>
          <a:bodyPr/>
          <a:lstStyle/>
          <a:p>
            <a:endParaRPr lang="en-US" sz="2000" dirty="0"/>
          </a:p>
          <a:p>
            <a:r>
              <a:rPr lang="en-US" sz="2000" dirty="0"/>
              <a:t>You will continue the reduction stage until the stride is 2</a:t>
            </a:r>
            <a:r>
              <a:rPr lang="en-US" sz="2000" baseline="30000" dirty="0"/>
              <a:t>M-1</a:t>
            </a:r>
            <a:r>
              <a:rPr lang="en-US" sz="2000" dirty="0"/>
              <a:t> </a:t>
            </a:r>
            <a:endParaRPr lang="en-US" sz="1800" dirty="0"/>
          </a:p>
          <a:p>
            <a:pPr lvl="1"/>
            <a:r>
              <a:rPr lang="en-US" sz="1600" dirty="0"/>
              <a:t>At this point you are ready to start the main trunk-to-roots sweep phase</a:t>
            </a:r>
          </a:p>
          <a:p>
            <a:pPr lvl="1"/>
            <a:r>
              <a:rPr lang="en-US" sz="1600" dirty="0"/>
              <a:t>“main trunk-to-roots” sweep phase carried out in a similar fashion: we will have to invoke the kernel several times</a:t>
            </a:r>
          </a:p>
          <a:p>
            <a:pPr lvl="1"/>
            <a:r>
              <a:rPr lang="en-US" sz="1600" dirty="0"/>
              <a:t>Always work in shared memory and copy back data to global memory before bailing out</a:t>
            </a:r>
          </a:p>
          <a:p>
            <a:pPr lvl="1"/>
            <a:endParaRPr lang="en-US" sz="1700" dirty="0"/>
          </a:p>
          <a:p>
            <a:r>
              <a:rPr lang="en-US" sz="2000" dirty="0"/>
              <a:t>The challenges here are:</a:t>
            </a:r>
          </a:p>
          <a:p>
            <a:pPr lvl="1"/>
            <a:r>
              <a:rPr lang="en-US" sz="1600" dirty="0"/>
              <a:t>Understanding the indexing into the global memory to bring data into </a:t>
            </a:r>
            <a:r>
              <a:rPr lang="en-US" sz="1600" dirty="0" err="1"/>
              <a:t>ShMem</a:t>
            </a:r>
            <a:endParaRPr lang="en-US" sz="1600" dirty="0"/>
          </a:p>
          <a:p>
            <a:pPr lvl="1"/>
            <a:r>
              <a:rPr lang="en-US" sz="1600" dirty="0"/>
              <a:t>How to loop across the data in shared memory</a:t>
            </a:r>
          </a:p>
          <a:p>
            <a:pPr lvl="1"/>
            <a:endParaRPr lang="en-US" sz="1700" dirty="0"/>
          </a:p>
          <a:p>
            <a:r>
              <a:rPr lang="en-US" sz="2000" dirty="0"/>
              <a:t>Numerous shared memory bank conflicts since strides are powers of 2</a:t>
            </a:r>
          </a:p>
          <a:p>
            <a:pPr lvl="1"/>
            <a:r>
              <a:rPr lang="en-US" sz="1600" dirty="0"/>
              <a:t>Advanced topic: get rid of the bank conflict through padding</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28</a:t>
            </a:fld>
            <a:endParaRPr lang="en-US" altLang="en-US"/>
          </a:p>
        </p:txBody>
      </p:sp>
    </p:spTree>
    <p:extLst>
      <p:ext uri="{BB962C8B-B14F-4D97-AF65-F5344CB8AC3E}">
        <p14:creationId xmlns:p14="http://schemas.microsoft.com/office/powerpoint/2010/main" val="1839384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Grp="1" noChangeArrowheads="1"/>
          </p:cNvSpPr>
          <p:nvPr>
            <p:ph type="title"/>
          </p:nvPr>
        </p:nvSpPr>
        <p:spPr/>
        <p:txBody>
          <a:bodyPr/>
          <a:lstStyle/>
          <a:p>
            <a:r>
              <a:rPr lang="en-US" sz="3100"/>
              <a:t>Concluding Remarks, Parallel Scan</a:t>
            </a:r>
          </a:p>
        </p:txBody>
      </p:sp>
      <p:sp>
        <p:nvSpPr>
          <p:cNvPr id="1133571" name="Rectangle 3"/>
          <p:cNvSpPr>
            <a:spLocks noGrp="1" noChangeArrowheads="1"/>
          </p:cNvSpPr>
          <p:nvPr>
            <p:ph type="body" idx="4294967295"/>
          </p:nvPr>
        </p:nvSpPr>
        <p:spPr>
          <a:xfrm>
            <a:off x="254272" y="1219200"/>
            <a:ext cx="11784513" cy="1328738"/>
          </a:xfrm>
        </p:spPr>
        <p:txBody>
          <a:bodyPr/>
          <a:lstStyle/>
          <a:p>
            <a:r>
              <a:rPr lang="en-US" sz="2200" dirty="0"/>
              <a:t>Intuitively, the scan operation is not the type of procedure ideally suited for parallel computing</a:t>
            </a:r>
          </a:p>
          <a:p>
            <a:pPr lvl="1"/>
            <a:r>
              <a:rPr lang="en-US" dirty="0"/>
              <a:t>Even if it doesn’t fit like a glove, leads to good speedup:</a:t>
            </a:r>
          </a:p>
        </p:txBody>
      </p:sp>
      <p:graphicFrame>
        <p:nvGraphicFramePr>
          <p:cNvPr id="1133885" name="Group 317"/>
          <p:cNvGraphicFramePr>
            <a:graphicFrameLocks noGrp="1"/>
          </p:cNvGraphicFramePr>
          <p:nvPr/>
        </p:nvGraphicFramePr>
        <p:xfrm>
          <a:off x="3657601" y="2667000"/>
          <a:ext cx="4441825" cy="3124200"/>
        </p:xfrm>
        <a:graphic>
          <a:graphicData uri="http://schemas.openxmlformats.org/drawingml/2006/table">
            <a:tbl>
              <a:tblPr/>
              <a:tblGrid>
                <a:gridCol w="1111250">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1109663">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tblGrid>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Garamond" pitchFamily="18" charset="0"/>
                          <a:cs typeface="Times New Roman" pitchFamily="18" charset="0"/>
                        </a:rPr>
                        <a:t># elements</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Garamond" pitchFamily="18" charset="0"/>
                          <a:cs typeface="Times New Roman" pitchFamily="18" charset="0"/>
                        </a:rPr>
                        <a:t>CPU Scan (ms)</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Garamond" pitchFamily="18" charset="0"/>
                          <a:cs typeface="Times New Roman" pitchFamily="18" charset="0"/>
                        </a:rPr>
                        <a:t>GPU Scan (ms)</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Garamond" pitchFamily="18" charset="0"/>
                          <a:cs typeface="Times New Roman" pitchFamily="18" charset="0"/>
                        </a:rPr>
                        <a:t>Speedup</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1024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0.002231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0.079492</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0.03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32768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0.072663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0.106159</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0.68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65536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0.146326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0.137006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1.07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131072</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0.726429</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0.200257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3.63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262144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1.454742</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0.326900</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4.45</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5"/>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524288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2.911067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0.624104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4.66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6"/>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1048576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5.900097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1.118091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5.28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7"/>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2097152</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11.848376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2.099666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5.64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8"/>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4194304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23.835931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4.062923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5.87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9"/>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8388688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47.390906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7.987311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5.93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10"/>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16777216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94.794598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15.854781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5.98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11"/>
                  </a:ext>
                </a:extLst>
              </a:tr>
            </a:tbl>
          </a:graphicData>
        </a:graphic>
      </p:graphicFrame>
      <p:sp>
        <p:nvSpPr>
          <p:cNvPr id="1133884" name="Rectangle 316"/>
          <p:cNvSpPr>
            <a:spLocks noChangeArrowheads="1"/>
          </p:cNvSpPr>
          <p:nvPr/>
        </p:nvSpPr>
        <p:spPr bwMode="auto">
          <a:xfrm>
            <a:off x="3573875" y="5977466"/>
            <a:ext cx="4609275" cy="369332"/>
          </a:xfrm>
          <a:prstGeom prst="rect">
            <a:avLst/>
          </a:prstGeom>
          <a:solidFill>
            <a:schemeClr val="folHlink"/>
          </a:solidFill>
          <a:ln w="9525">
            <a:noFill/>
            <a:miter lim="800000"/>
            <a:headEnd/>
            <a:tailEnd/>
          </a:ln>
          <a:effectLst/>
        </p:spPr>
        <p:txBody>
          <a:bodyPr wrap="none">
            <a:spAutoFit/>
          </a:bodyPr>
          <a:lstStyle/>
          <a:p>
            <a:r>
              <a:rPr lang="en-US"/>
              <a:t>Source: 2007 paper of Harris, Sengupta, Owens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707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76B76-D309-457C-8093-2FAC57B06A0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FECD130-1752-4F05-AA89-9001D2AB3D4F}"/>
              </a:ext>
            </a:extLst>
          </p:cNvPr>
          <p:cNvSpPr>
            <a:spLocks noGrp="1"/>
          </p:cNvSpPr>
          <p:nvPr>
            <p:ph idx="1"/>
          </p:nvPr>
        </p:nvSpPr>
        <p:spPr/>
        <p:txBody>
          <a:bodyPr>
            <a:normAutofit/>
          </a:bodyPr>
          <a:lstStyle/>
          <a:p>
            <a:endParaRPr lang="en-US" sz="1800" dirty="0"/>
          </a:p>
          <a:p>
            <a:endParaRPr lang="en-US" sz="1800" dirty="0"/>
          </a:p>
          <a:p>
            <a:endParaRPr lang="en-US" sz="1800" dirty="0"/>
          </a:p>
          <a:p>
            <a:endParaRPr lang="en-US" sz="1800" dirty="0"/>
          </a:p>
          <a:p>
            <a:r>
              <a:rPr lang="en-US" sz="1800" dirty="0"/>
              <a:t>Is BBC recording on?</a:t>
            </a:r>
          </a:p>
          <a:p>
            <a:endParaRPr lang="en-US" sz="1800" dirty="0"/>
          </a:p>
          <a:p>
            <a:endParaRPr lang="en-US" sz="1800" dirty="0"/>
          </a:p>
          <a:p>
            <a:r>
              <a:rPr lang="en-US" sz="1800" dirty="0"/>
              <a:t>If my internet connection goes down, I’ll email from my phone to provide more information – go/no-go, next step, etc.</a:t>
            </a:r>
          </a:p>
        </p:txBody>
      </p:sp>
      <p:sp>
        <p:nvSpPr>
          <p:cNvPr id="3" name="Slide Number Placeholder 2">
            <a:extLst>
              <a:ext uri="{FF2B5EF4-FFF2-40B4-BE49-F238E27FC236}">
                <a16:creationId xmlns:a16="http://schemas.microsoft.com/office/drawing/2014/main" id="{6741B91E-5E75-4C3F-B884-349EE03F1802}"/>
              </a:ext>
            </a:extLst>
          </p:cNvPr>
          <p:cNvSpPr>
            <a:spLocks noGrp="1"/>
          </p:cNvSpPr>
          <p:nvPr>
            <p:ph type="sldNum" sz="quarter" idx="12"/>
          </p:nvPr>
        </p:nvSpPr>
        <p:spPr/>
        <p:txBody>
          <a:bodyPr/>
          <a:lstStyle/>
          <a:p>
            <a:fld id="{67D2203D-769A-4D5A-AE4C-EA73FDE6A130}" type="slidenum">
              <a:rPr lang="en-US" smtClean="0"/>
              <a:t>3</a:t>
            </a:fld>
            <a:endParaRPr lang="en-US"/>
          </a:p>
        </p:txBody>
      </p:sp>
    </p:spTree>
    <p:extLst>
      <p:ext uri="{BB962C8B-B14F-4D97-AF65-F5344CB8AC3E}">
        <p14:creationId xmlns:p14="http://schemas.microsoft.com/office/powerpoint/2010/main" val="36225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p:txBody>
          <a:bodyPr/>
          <a:lstStyle/>
          <a:p>
            <a:r>
              <a:rPr lang="en-US" sz="3100"/>
              <a:t>Concluding Remarks, Parallel Scan</a:t>
            </a:r>
          </a:p>
        </p:txBody>
      </p:sp>
      <mc:AlternateContent xmlns:mc="http://schemas.openxmlformats.org/markup-compatibility/2006" xmlns:a14="http://schemas.microsoft.com/office/drawing/2010/main">
        <mc:Choice Requires="a14">
          <p:sp>
            <p:nvSpPr>
              <p:cNvPr id="1135619" name="Rectangle 3"/>
              <p:cNvSpPr>
                <a:spLocks noGrp="1" noChangeArrowheads="1"/>
              </p:cNvSpPr>
              <p:nvPr>
                <p:ph idx="1"/>
              </p:nvPr>
            </p:nvSpPr>
            <p:spPr/>
            <p:txBody>
              <a:bodyPr/>
              <a:lstStyle/>
              <a:p>
                <a:pPr>
                  <a:lnSpc>
                    <a:spcPct val="80000"/>
                  </a:lnSpc>
                </a:pPr>
                <a:endParaRPr lang="en-US" sz="2000" dirty="0"/>
              </a:p>
              <a:p>
                <a:pPr>
                  <a:lnSpc>
                    <a:spcPct val="80000"/>
                  </a:lnSpc>
                </a:pPr>
                <a:r>
                  <a:rPr lang="en-US" sz="2000" dirty="0" err="1"/>
                  <a:t>Hillis</a:t>
                </a:r>
                <a:r>
                  <a:rPr lang="en-US" sz="2000" dirty="0"/>
                  <a:t>-Steele (HS) solution simple, but suboptimal</a:t>
                </a:r>
              </a:p>
              <a:p>
                <a:pPr lvl="1">
                  <a:lnSpc>
                    <a:spcPct val="80000"/>
                  </a:lnSpc>
                </a:pPr>
                <a:endParaRPr lang="en-US" sz="1800" dirty="0"/>
              </a:p>
              <a:p>
                <a:pPr lvl="1">
                  <a:lnSpc>
                    <a:spcPct val="80000"/>
                  </a:lnSpc>
                </a:pPr>
                <a:endParaRPr lang="en-US" sz="1800" dirty="0"/>
              </a:p>
              <a:p>
                <a:pPr lvl="1">
                  <a:lnSpc>
                    <a:spcPct val="80000"/>
                  </a:lnSpc>
                </a:pPr>
                <a:endParaRPr lang="en-US" sz="1800" dirty="0"/>
              </a:p>
              <a:p>
                <a:pPr>
                  <a:lnSpc>
                    <a:spcPct val="80000"/>
                  </a:lnSpc>
                </a:pPr>
                <a:r>
                  <a:rPr lang="en-US" sz="2000" dirty="0"/>
                  <a:t>Harris-</a:t>
                </a:r>
                <a:r>
                  <a:rPr lang="en-US" sz="2000" dirty="0" err="1"/>
                  <a:t>Sengupta</a:t>
                </a:r>
                <a:r>
                  <a:rPr lang="en-US" sz="2000" dirty="0"/>
                  <a:t>-Owen (HSO) solution convoluted, yet </a:t>
                </a:r>
                <a14:m>
                  <m:oMath xmlns:m="http://schemas.openxmlformats.org/officeDocument/2006/math">
                    <m:r>
                      <a:rPr lang="en-US" sz="2000" i="1">
                        <a:latin typeface="Cambria Math" panose="02040503050406030204" pitchFamily="18" charset="0"/>
                      </a:rPr>
                      <m:t>𝑂</m:t>
                    </m:r>
                    <m:r>
                      <a:rPr lang="en-US" sz="2000" i="1">
                        <a:latin typeface="Cambria Math" panose="02040503050406030204" pitchFamily="18" charset="0"/>
                      </a:rPr>
                      <m:t>(</m:t>
                    </m:r>
                    <m:r>
                      <a:rPr lang="en-US" sz="2000" i="1">
                        <a:latin typeface="Cambria Math" panose="02040503050406030204" pitchFamily="18" charset="0"/>
                      </a:rPr>
                      <m:t>𝑁</m:t>
                    </m:r>
                    <m:r>
                      <a:rPr lang="en-US" sz="2000" i="1">
                        <a:latin typeface="Cambria Math" panose="02040503050406030204" pitchFamily="18" charset="0"/>
                      </a:rPr>
                      <m:t>)</m:t>
                    </m:r>
                  </m:oMath>
                </a14:m>
                <a:r>
                  <a:rPr lang="en-US" sz="2000" dirty="0"/>
                  <a:t> scaling</a:t>
                </a:r>
              </a:p>
              <a:p>
                <a:pPr lvl="1">
                  <a:lnSpc>
                    <a:spcPct val="80000"/>
                  </a:lnSpc>
                </a:pPr>
                <a:r>
                  <a:rPr lang="en-US" sz="1800" dirty="0"/>
                  <a:t>Algorithm is complex (particularly if implementation avoids bank conflicts)</a:t>
                </a:r>
              </a:p>
              <a:p>
                <a:pPr lvl="1">
                  <a:lnSpc>
                    <a:spcPct val="80000"/>
                  </a:lnSpc>
                </a:pPr>
                <a:endParaRPr lang="en-US" sz="1800" dirty="0"/>
              </a:p>
              <a:p>
                <a:pPr lvl="1">
                  <a:lnSpc>
                    <a:spcPct val="80000"/>
                  </a:lnSpc>
                </a:pPr>
                <a:endParaRPr lang="en-US" sz="1800" dirty="0"/>
              </a:p>
              <a:p>
                <a:pPr lvl="1">
                  <a:lnSpc>
                    <a:spcPct val="80000"/>
                  </a:lnSpc>
                </a:pPr>
                <a:endParaRPr lang="en-US" sz="1800" dirty="0"/>
              </a:p>
              <a:p>
                <a:pPr>
                  <a:lnSpc>
                    <a:spcPct val="80000"/>
                  </a:lnSpc>
                </a:pPr>
                <a:r>
                  <a:rPr lang="en-US" sz="2000" dirty="0"/>
                  <a:t>Problem not solved yet: we only looked at the case when our array has up to 2048 elements</a:t>
                </a:r>
              </a:p>
              <a:p>
                <a:pPr lvl="1">
                  <a:lnSpc>
                    <a:spcPct val="80000"/>
                  </a:lnSpc>
                </a:pPr>
                <a:r>
                  <a:rPr lang="en-US" sz="1900" dirty="0"/>
                  <a:t>How do we handle the 16,777,216=2</a:t>
                </a:r>
                <a:r>
                  <a:rPr lang="en-US" sz="1900" baseline="30000" dirty="0"/>
                  <a:t>24</a:t>
                </a:r>
                <a:r>
                  <a:rPr lang="en-US" sz="1900" dirty="0"/>
                  <a:t> elements case?</a:t>
                </a:r>
              </a:p>
              <a:p>
                <a:pPr lvl="1">
                  <a:lnSpc>
                    <a:spcPct val="80000"/>
                  </a:lnSpc>
                </a:pPr>
                <a:r>
                  <a:rPr lang="en-US" sz="1900" dirty="0"/>
                  <a:t>Likewise, how would you implement the case when the number of elements is not a power of 2?</a:t>
                </a:r>
              </a:p>
            </p:txBody>
          </p:sp>
        </mc:Choice>
        <mc:Fallback xmlns="">
          <p:sp>
            <p:nvSpPr>
              <p:cNvPr id="1135619" name="Rectangle 3"/>
              <p:cNvSpPr>
                <a:spLocks noGrp="1" noRot="1" noChangeAspect="1" noMove="1" noResize="1" noEditPoints="1" noAdjustHandles="1" noChangeArrowheads="1" noChangeShapeType="1" noTextEdit="1"/>
              </p:cNvSpPr>
              <p:nvPr>
                <p:ph idx="1"/>
              </p:nvPr>
            </p:nvSpPr>
            <p:spPr>
              <a:blipFill>
                <a:blip r:embed="rId3"/>
                <a:stretch>
                  <a:fillRect l="-45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2393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FD09-E304-4BAB-90D8-1A240984298C}"/>
              </a:ext>
            </a:extLst>
          </p:cNvPr>
          <p:cNvSpPr>
            <a:spLocks noGrp="1"/>
          </p:cNvSpPr>
          <p:nvPr>
            <p:ph type="title"/>
          </p:nvPr>
        </p:nvSpPr>
        <p:spPr/>
        <p:txBody>
          <a:bodyPr/>
          <a:lstStyle/>
          <a:p>
            <a:r>
              <a:rPr lang="en-US" dirty="0"/>
              <a:t>Final Project topic</a:t>
            </a:r>
          </a:p>
        </p:txBody>
      </p:sp>
      <p:sp>
        <p:nvSpPr>
          <p:cNvPr id="3" name="Content Placeholder 2">
            <a:extLst>
              <a:ext uri="{FF2B5EF4-FFF2-40B4-BE49-F238E27FC236}">
                <a16:creationId xmlns:a16="http://schemas.microsoft.com/office/drawing/2014/main" id="{613553C0-9585-44C8-BFD3-C86DCB1A2171}"/>
              </a:ext>
            </a:extLst>
          </p:cNvPr>
          <p:cNvSpPr>
            <a:spLocks noGrp="1"/>
          </p:cNvSpPr>
          <p:nvPr>
            <p:ph idx="1"/>
          </p:nvPr>
        </p:nvSpPr>
        <p:spPr/>
        <p:txBody>
          <a:bodyPr>
            <a:normAutofit fontScale="92500" lnSpcReduction="10000"/>
          </a:bodyPr>
          <a:lstStyle/>
          <a:p>
            <a:endParaRPr lang="en-US" dirty="0"/>
          </a:p>
          <a:p>
            <a:r>
              <a:rPr lang="en-US" dirty="0"/>
              <a:t>Dwelling on the sad thing called “lack of synchronization between threads belonging to different blocks” </a:t>
            </a:r>
          </a:p>
          <a:p>
            <a:endParaRPr lang="en-US" dirty="0"/>
          </a:p>
          <a:p>
            <a:r>
              <a:rPr lang="en-US" dirty="0"/>
              <a:t>There might be a way to alleviate it</a:t>
            </a:r>
          </a:p>
          <a:p>
            <a:endParaRPr lang="en-US" dirty="0"/>
          </a:p>
          <a:p>
            <a:r>
              <a:rPr lang="en-US" dirty="0"/>
              <a:t>Have all the blocks in flight, and use atomic operations for synchronization</a:t>
            </a:r>
          </a:p>
          <a:p>
            <a:endParaRPr lang="en-US" dirty="0"/>
          </a:p>
          <a:p>
            <a:r>
              <a:rPr lang="en-US" dirty="0"/>
              <a:t>Might be a neat Final Project topic: see what level of performance can be reached with your new “grid synchronization mechanism”</a:t>
            </a:r>
          </a:p>
          <a:p>
            <a:pPr lvl="1"/>
            <a:r>
              <a:rPr lang="en-US" dirty="0"/>
              <a:t>For instance, see what you can accomplish if you don’t launch multiple kernels, but use your new inter-block synchronization algorithm when computing a prefix scan, or a reduction algorithm</a:t>
            </a:r>
          </a:p>
          <a:p>
            <a:r>
              <a:rPr lang="en-US" dirty="0"/>
              <a:t>Now that I’m thinking about it, this “grid synchronization” would allow some a recasting of algorithms for GPU computing (if the “grid synchronization” turns out to be fast)</a:t>
            </a:r>
          </a:p>
        </p:txBody>
      </p:sp>
      <p:sp>
        <p:nvSpPr>
          <p:cNvPr id="4" name="Slide Number Placeholder 3">
            <a:extLst>
              <a:ext uri="{FF2B5EF4-FFF2-40B4-BE49-F238E27FC236}">
                <a16:creationId xmlns:a16="http://schemas.microsoft.com/office/drawing/2014/main" id="{6DB494EC-37C9-48BD-81AE-024A5333A02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3839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149" y="3876773"/>
            <a:ext cx="7543800" cy="762000"/>
          </a:xfrm>
        </p:spPr>
        <p:txBody>
          <a:bodyPr/>
          <a:lstStyle/>
          <a:p>
            <a:r>
              <a:rPr lang="en-US" sz="4000" dirty="0"/>
              <a:t>CUDA Streams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32</a:t>
            </a:fld>
            <a:endParaRPr lang="en-US" altLang="en-US"/>
          </a:p>
        </p:txBody>
      </p:sp>
    </p:spTree>
    <p:extLst>
      <p:ext uri="{BB962C8B-B14F-4D97-AF65-F5344CB8AC3E}">
        <p14:creationId xmlns:p14="http://schemas.microsoft.com/office/powerpoint/2010/main" val="4084709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r>
              <a:rPr lang="en-US" dirty="0"/>
              <a:t>Read this </a:t>
            </a:r>
            <a:r>
              <a:rPr lang="en-US"/>
              <a:t>blog post: </a:t>
            </a:r>
            <a:r>
              <a:rPr lang="en-US">
                <a:hlinkClick r:id="rId2"/>
              </a:rPr>
              <a:t>https://devblogs.nvidia.com/parallelforall/gpu-pro-tip-cuda-7-streams-simplify-concurrency</a:t>
            </a:r>
            <a:r>
              <a:rPr lang="en-US"/>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4679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“GPU computing” process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p:txBody>
              <a:bodyPr/>
              <a:lstStyle/>
              <a:p>
                <a:r>
                  <a:rPr lang="en-US" dirty="0"/>
                  <a:t>[Justin </a:t>
                </a:r>
                <a:r>
                  <a:rPr lang="en-US" dirty="0" err="1"/>
                  <a:t>Luitjens</a:t>
                </a:r>
                <a:r>
                  <a:rPr lang="en-US" dirty="0"/>
                  <a:t> - NVIDIA]</a:t>
                </a:r>
                <a14:m>
                  <m:oMath xmlns:m="http://schemas.openxmlformats.org/officeDocument/2006/math">
                    <m:r>
                      <a:rPr lang="en-US" i="1">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blipFill>
                <a:blip r:embed="rId2"/>
                <a:stretch>
                  <a:fillRect/>
                </a:stretch>
              </a:blipFill>
            </p:spPr>
            <p:txBody>
              <a:bodyPr/>
              <a:lstStyle/>
              <a:p>
                <a:r>
                  <a:rPr lang="en-US">
                    <a:noFill/>
                  </a:rPr>
                  <a:t> </a:t>
                </a:r>
              </a:p>
            </p:txBody>
          </p:sp>
        </mc:Fallback>
      </mc:AlternateContent>
      <p:sp>
        <p:nvSpPr>
          <p:cNvPr id="7" name="object 4"/>
          <p:cNvSpPr txBox="1"/>
          <p:nvPr/>
        </p:nvSpPr>
        <p:spPr>
          <a:xfrm>
            <a:off x="248731" y="4064371"/>
            <a:ext cx="5965802" cy="1120820"/>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6235" algn="l"/>
              </a:tabLst>
            </a:pPr>
            <a:r>
              <a:rPr sz="1800" spc="-10" dirty="0">
                <a:latin typeface="Arial"/>
                <a:cs typeface="Arial"/>
              </a:rPr>
              <a:t>Copy input </a:t>
            </a:r>
            <a:r>
              <a:rPr sz="1800" spc="-5" dirty="0">
                <a:latin typeface="Arial"/>
                <a:cs typeface="Arial"/>
              </a:rPr>
              <a:t>data </a:t>
            </a:r>
            <a:r>
              <a:rPr sz="1800" dirty="0">
                <a:latin typeface="Arial"/>
                <a:cs typeface="Arial"/>
              </a:rPr>
              <a:t>from </a:t>
            </a:r>
            <a:r>
              <a:rPr sz="1800" spc="-5" dirty="0">
                <a:latin typeface="Arial"/>
                <a:cs typeface="Arial"/>
              </a:rPr>
              <a:t>CPU memory </a:t>
            </a:r>
            <a:r>
              <a:rPr sz="1800" dirty="0">
                <a:latin typeface="Arial"/>
                <a:cs typeface="Arial"/>
              </a:rPr>
              <a:t>to</a:t>
            </a:r>
            <a:r>
              <a:rPr sz="1800" spc="25" dirty="0">
                <a:latin typeface="Arial"/>
                <a:cs typeface="Arial"/>
              </a:rPr>
              <a:t> </a:t>
            </a:r>
            <a:r>
              <a:rPr sz="1800" dirty="0">
                <a:latin typeface="Arial"/>
                <a:cs typeface="Arial"/>
              </a:rPr>
              <a:t>GPU</a:t>
            </a:r>
            <a:r>
              <a:rPr lang="en-US" sz="1800" dirty="0">
                <a:latin typeface="Arial"/>
                <a:cs typeface="Arial"/>
              </a:rPr>
              <a:t> </a:t>
            </a:r>
            <a:r>
              <a:rPr sz="1800" spc="-5" dirty="0">
                <a:latin typeface="Arial"/>
                <a:cs typeface="Arial"/>
              </a:rPr>
              <a:t>memory</a:t>
            </a:r>
            <a:endParaRPr sz="1800" dirty="0">
              <a:latin typeface="Arial"/>
              <a:cs typeface="Arial"/>
            </a:endParaRPr>
          </a:p>
          <a:p>
            <a:pPr marL="355600" indent="-342900">
              <a:lnSpc>
                <a:spcPct val="100000"/>
              </a:lnSpc>
              <a:buAutoNum type="arabicPeriod" startAt="2"/>
              <a:tabLst>
                <a:tab pos="354965" algn="l"/>
                <a:tab pos="356235" algn="l"/>
              </a:tabLst>
            </a:pPr>
            <a:r>
              <a:rPr sz="1800" spc="-5" dirty="0">
                <a:latin typeface="Arial"/>
                <a:cs typeface="Arial"/>
              </a:rPr>
              <a:t>Launch a </a:t>
            </a:r>
            <a:r>
              <a:rPr sz="1800" dirty="0">
                <a:latin typeface="Arial"/>
                <a:cs typeface="Arial"/>
              </a:rPr>
              <a:t>GPU</a:t>
            </a:r>
            <a:r>
              <a:rPr sz="1800" spc="5" dirty="0">
                <a:latin typeface="Arial"/>
                <a:cs typeface="Arial"/>
              </a:rPr>
              <a:t> </a:t>
            </a:r>
            <a:r>
              <a:rPr sz="1800" spc="-5" dirty="0">
                <a:latin typeface="Arial"/>
                <a:cs typeface="Arial"/>
              </a:rPr>
              <a:t>Kernel</a:t>
            </a:r>
            <a:endParaRPr sz="1800" dirty="0">
              <a:latin typeface="Arial"/>
              <a:cs typeface="Arial"/>
            </a:endParaRPr>
          </a:p>
          <a:p>
            <a:pPr marL="355600" marR="337185" indent="-342900">
              <a:lnSpc>
                <a:spcPct val="100000"/>
              </a:lnSpc>
              <a:buAutoNum type="arabicPeriod" startAt="2"/>
              <a:tabLst>
                <a:tab pos="354965" algn="l"/>
                <a:tab pos="356235" algn="l"/>
              </a:tabLst>
            </a:pPr>
            <a:r>
              <a:rPr sz="1800" spc="-5" dirty="0">
                <a:latin typeface="Arial"/>
                <a:cs typeface="Arial"/>
              </a:rPr>
              <a:t>Copy results </a:t>
            </a:r>
            <a:r>
              <a:rPr sz="1800" dirty="0">
                <a:latin typeface="Arial"/>
                <a:cs typeface="Arial"/>
              </a:rPr>
              <a:t>from GPU </a:t>
            </a:r>
            <a:r>
              <a:rPr sz="1800" spc="-5" dirty="0">
                <a:latin typeface="Arial"/>
                <a:cs typeface="Arial"/>
              </a:rPr>
              <a:t>memory </a:t>
            </a:r>
            <a:r>
              <a:rPr sz="1800" dirty="0">
                <a:latin typeface="Arial"/>
                <a:cs typeface="Arial"/>
              </a:rPr>
              <a:t>to </a:t>
            </a:r>
            <a:r>
              <a:rPr sz="1800" spc="-5" dirty="0">
                <a:latin typeface="Arial"/>
                <a:cs typeface="Arial"/>
              </a:rPr>
              <a:t>CPU  memory</a:t>
            </a:r>
            <a:endParaRPr sz="1800" dirty="0">
              <a:latin typeface="Arial"/>
              <a:cs typeface="Arial"/>
            </a:endParaRPr>
          </a:p>
          <a:p>
            <a:pPr marL="355600" indent="-342900">
              <a:lnSpc>
                <a:spcPct val="100000"/>
              </a:lnSpc>
              <a:spcBef>
                <a:spcPts val="5"/>
              </a:spcBef>
              <a:buAutoNum type="arabicPeriod" startAt="2"/>
              <a:tabLst>
                <a:tab pos="354965" algn="l"/>
                <a:tab pos="356235" algn="l"/>
              </a:tabLst>
            </a:pPr>
            <a:r>
              <a:rPr sz="1800" spc="-10" dirty="0">
                <a:solidFill>
                  <a:srgbClr val="0070C0"/>
                </a:solidFill>
                <a:latin typeface="Arial"/>
                <a:cs typeface="Arial"/>
              </a:rPr>
              <a:t>Repeat </a:t>
            </a:r>
            <a:r>
              <a:rPr sz="1800" spc="-5" dirty="0">
                <a:solidFill>
                  <a:srgbClr val="0070C0"/>
                </a:solidFill>
                <a:latin typeface="Arial"/>
                <a:cs typeface="Arial"/>
              </a:rPr>
              <a:t>Many </a:t>
            </a:r>
            <a:r>
              <a:rPr sz="1800" spc="-15" dirty="0">
                <a:solidFill>
                  <a:srgbClr val="0070C0"/>
                </a:solidFill>
                <a:latin typeface="Arial"/>
                <a:cs typeface="Arial"/>
              </a:rPr>
              <a:t>Times</a:t>
            </a:r>
            <a:endParaRPr sz="1800" dirty="0">
              <a:solidFill>
                <a:srgbClr val="0070C0"/>
              </a:solidFill>
              <a:latin typeface="Arial"/>
              <a:cs typeface="Arial"/>
            </a:endParaRPr>
          </a:p>
        </p:txBody>
      </p:sp>
      <p:sp>
        <p:nvSpPr>
          <p:cNvPr id="8" name="object 5"/>
          <p:cNvSpPr/>
          <p:nvPr/>
        </p:nvSpPr>
        <p:spPr>
          <a:xfrm>
            <a:off x="7778740" y="871550"/>
            <a:ext cx="4169790" cy="5118100"/>
          </a:xfrm>
          <a:prstGeom prst="rect">
            <a:avLst/>
          </a:prstGeom>
          <a:blipFill>
            <a:blip r:embed="rId3" cstate="print"/>
            <a:stretch>
              <a:fillRect/>
            </a:stretch>
          </a:blipFill>
        </p:spPr>
        <p:txBody>
          <a:bodyPr wrap="square" lIns="0" tIns="0" rIns="0" bIns="0" rtlCol="0"/>
          <a:lstStyle/>
          <a:p>
            <a:endParaRPr/>
          </a:p>
        </p:txBody>
      </p:sp>
      <p:sp>
        <p:nvSpPr>
          <p:cNvPr id="9" name="object 6"/>
          <p:cNvSpPr/>
          <p:nvPr/>
        </p:nvSpPr>
        <p:spPr>
          <a:xfrm>
            <a:off x="3420989" y="1264030"/>
            <a:ext cx="2643251" cy="2036318"/>
          </a:xfrm>
          <a:prstGeom prst="rect">
            <a:avLst/>
          </a:prstGeom>
          <a:blipFill>
            <a:blip r:embed="rId4" cstate="print"/>
            <a:stretch>
              <a:fillRect/>
            </a:stretch>
          </a:blipFill>
        </p:spPr>
        <p:txBody>
          <a:bodyPr wrap="square" lIns="0" tIns="0" rIns="0" bIns="0" rtlCol="0"/>
          <a:lstStyle/>
          <a:p>
            <a:endParaRPr/>
          </a:p>
        </p:txBody>
      </p:sp>
      <p:sp>
        <p:nvSpPr>
          <p:cNvPr id="10" name="object 7"/>
          <p:cNvSpPr/>
          <p:nvPr/>
        </p:nvSpPr>
        <p:spPr>
          <a:xfrm>
            <a:off x="5921365" y="1871598"/>
            <a:ext cx="2000250" cy="571500"/>
          </a:xfrm>
          <a:custGeom>
            <a:avLst/>
            <a:gdLst/>
            <a:ahLst/>
            <a:cxnLst/>
            <a:rect l="l" t="t" r="r" b="b"/>
            <a:pathLst>
              <a:path w="2000250" h="571500">
                <a:moveTo>
                  <a:pt x="285750" y="0"/>
                </a:moveTo>
                <a:lnTo>
                  <a:pt x="0" y="285750"/>
                </a:lnTo>
                <a:lnTo>
                  <a:pt x="285750" y="571500"/>
                </a:lnTo>
                <a:lnTo>
                  <a:pt x="285750" y="428625"/>
                </a:lnTo>
                <a:lnTo>
                  <a:pt x="1857375" y="428625"/>
                </a:lnTo>
                <a:lnTo>
                  <a:pt x="2000250" y="285750"/>
                </a:lnTo>
                <a:lnTo>
                  <a:pt x="1857375" y="142875"/>
                </a:lnTo>
                <a:lnTo>
                  <a:pt x="285750" y="142875"/>
                </a:lnTo>
                <a:lnTo>
                  <a:pt x="285750" y="0"/>
                </a:lnTo>
                <a:close/>
              </a:path>
              <a:path w="2000250" h="571500">
                <a:moveTo>
                  <a:pt x="1857375" y="428625"/>
                </a:moveTo>
                <a:lnTo>
                  <a:pt x="1714500" y="428625"/>
                </a:lnTo>
                <a:lnTo>
                  <a:pt x="1714500" y="571500"/>
                </a:lnTo>
                <a:lnTo>
                  <a:pt x="1857375" y="428625"/>
                </a:lnTo>
                <a:close/>
              </a:path>
              <a:path w="2000250" h="571500">
                <a:moveTo>
                  <a:pt x="1714500" y="0"/>
                </a:moveTo>
                <a:lnTo>
                  <a:pt x="1714500" y="142875"/>
                </a:lnTo>
                <a:lnTo>
                  <a:pt x="1857375" y="142875"/>
                </a:lnTo>
                <a:lnTo>
                  <a:pt x="1714500" y="0"/>
                </a:lnTo>
                <a:close/>
              </a:path>
            </a:pathLst>
          </a:custGeom>
          <a:solidFill>
            <a:srgbClr val="3078EB"/>
          </a:solidFill>
        </p:spPr>
        <p:txBody>
          <a:bodyPr wrap="square" lIns="0" tIns="0" rIns="0" bIns="0" rtlCol="0"/>
          <a:lstStyle/>
          <a:p>
            <a:endParaRPr/>
          </a:p>
        </p:txBody>
      </p:sp>
      <p:sp>
        <p:nvSpPr>
          <p:cNvPr id="11" name="object 8"/>
          <p:cNvSpPr/>
          <p:nvPr/>
        </p:nvSpPr>
        <p:spPr>
          <a:xfrm>
            <a:off x="5921365" y="1871598"/>
            <a:ext cx="2000250" cy="571500"/>
          </a:xfrm>
          <a:custGeom>
            <a:avLst/>
            <a:gdLst/>
            <a:ahLst/>
            <a:cxnLst/>
            <a:rect l="l" t="t" r="r" b="b"/>
            <a:pathLst>
              <a:path w="2000250" h="571500">
                <a:moveTo>
                  <a:pt x="0" y="285750"/>
                </a:moveTo>
                <a:lnTo>
                  <a:pt x="285750" y="0"/>
                </a:lnTo>
                <a:lnTo>
                  <a:pt x="285750" y="142875"/>
                </a:lnTo>
                <a:lnTo>
                  <a:pt x="1714500" y="142875"/>
                </a:lnTo>
                <a:lnTo>
                  <a:pt x="1714500" y="0"/>
                </a:lnTo>
                <a:lnTo>
                  <a:pt x="2000250" y="285750"/>
                </a:lnTo>
                <a:lnTo>
                  <a:pt x="1714500" y="571500"/>
                </a:lnTo>
                <a:lnTo>
                  <a:pt x="1714500" y="428625"/>
                </a:lnTo>
                <a:lnTo>
                  <a:pt x="285750" y="428625"/>
                </a:lnTo>
                <a:lnTo>
                  <a:pt x="285750" y="571500"/>
                </a:lnTo>
                <a:lnTo>
                  <a:pt x="0" y="285750"/>
                </a:lnTo>
                <a:close/>
              </a:path>
            </a:pathLst>
          </a:custGeom>
          <a:ln w="25400">
            <a:solidFill>
              <a:srgbClr val="000000"/>
            </a:solidFill>
          </a:ln>
        </p:spPr>
        <p:txBody>
          <a:bodyPr wrap="square" lIns="0" tIns="0" rIns="0" bIns="0" rtlCol="0"/>
          <a:lstStyle/>
          <a:p>
            <a:endParaRPr/>
          </a:p>
        </p:txBody>
      </p:sp>
      <p:sp>
        <p:nvSpPr>
          <p:cNvPr id="12" name="object 9"/>
          <p:cNvSpPr txBox="1"/>
          <p:nvPr/>
        </p:nvSpPr>
        <p:spPr>
          <a:xfrm>
            <a:off x="6619865" y="2032507"/>
            <a:ext cx="604520"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Trebuchet MS"/>
                <a:cs typeface="Trebuchet MS"/>
              </a:rPr>
              <a:t>PCI</a:t>
            </a:r>
            <a:r>
              <a:rPr sz="1400" spc="-85" dirty="0">
                <a:solidFill>
                  <a:srgbClr val="FFFFFF"/>
                </a:solidFill>
                <a:latin typeface="Trebuchet MS"/>
                <a:cs typeface="Trebuchet MS"/>
              </a:rPr>
              <a:t> </a:t>
            </a:r>
            <a:r>
              <a:rPr sz="1400" dirty="0">
                <a:solidFill>
                  <a:srgbClr val="FFFFFF"/>
                </a:solidFill>
                <a:latin typeface="Trebuchet MS"/>
                <a:cs typeface="Trebuchet MS"/>
              </a:rPr>
              <a:t>Bus</a:t>
            </a:r>
            <a:endParaRPr sz="1400">
              <a:latin typeface="Trebuchet MS"/>
              <a:cs typeface="Trebuchet MS"/>
            </a:endParaRPr>
          </a:p>
        </p:txBody>
      </p:sp>
      <p:grpSp>
        <p:nvGrpSpPr>
          <p:cNvPr id="21" name="Group 20"/>
          <p:cNvGrpSpPr/>
          <p:nvPr/>
        </p:nvGrpSpPr>
        <p:grpSpPr>
          <a:xfrm>
            <a:off x="5492740" y="2443098"/>
            <a:ext cx="4358005" cy="2858135"/>
            <a:chOff x="5492740" y="2443098"/>
            <a:chExt cx="4358005" cy="2858135"/>
          </a:xfrm>
        </p:grpSpPr>
        <p:sp>
          <p:nvSpPr>
            <p:cNvPr id="13" name="object 10"/>
            <p:cNvSpPr/>
            <p:nvPr/>
          </p:nvSpPr>
          <p:spPr>
            <a:xfrm>
              <a:off x="5492740" y="2443098"/>
              <a:ext cx="4358005" cy="2858135"/>
            </a:xfrm>
            <a:custGeom>
              <a:avLst/>
              <a:gdLst/>
              <a:ahLst/>
              <a:cxnLst/>
              <a:rect l="l" t="t" r="r" b="b"/>
              <a:pathLst>
                <a:path w="4358005" h="2858135">
                  <a:moveTo>
                    <a:pt x="4357751" y="2278634"/>
                  </a:moveTo>
                  <a:lnTo>
                    <a:pt x="3572509" y="2278634"/>
                  </a:lnTo>
                  <a:lnTo>
                    <a:pt x="3965067" y="2857576"/>
                  </a:lnTo>
                  <a:lnTo>
                    <a:pt x="4357751" y="2278634"/>
                  </a:lnTo>
                  <a:close/>
                </a:path>
                <a:path w="4358005" h="2858135">
                  <a:moveTo>
                    <a:pt x="2919729" y="0"/>
                  </a:moveTo>
                  <a:lnTo>
                    <a:pt x="0" y="0"/>
                  </a:lnTo>
                  <a:lnTo>
                    <a:pt x="0" y="409575"/>
                  </a:lnTo>
                  <a:lnTo>
                    <a:pt x="2919729" y="409575"/>
                  </a:lnTo>
                  <a:lnTo>
                    <a:pt x="2967424" y="410905"/>
                  </a:lnTo>
                  <a:lnTo>
                    <a:pt x="3014421" y="414851"/>
                  </a:lnTo>
                  <a:lnTo>
                    <a:pt x="3060650" y="421340"/>
                  </a:lnTo>
                  <a:lnTo>
                    <a:pt x="3106040" y="430302"/>
                  </a:lnTo>
                  <a:lnTo>
                    <a:pt x="3150520" y="441665"/>
                  </a:lnTo>
                  <a:lnTo>
                    <a:pt x="3194018" y="455358"/>
                  </a:lnTo>
                  <a:lnTo>
                    <a:pt x="3236464" y="471311"/>
                  </a:lnTo>
                  <a:lnTo>
                    <a:pt x="3277788" y="489453"/>
                  </a:lnTo>
                  <a:lnTo>
                    <a:pt x="3317917" y="509712"/>
                  </a:lnTo>
                  <a:lnTo>
                    <a:pt x="3356780" y="532017"/>
                  </a:lnTo>
                  <a:lnTo>
                    <a:pt x="3394308" y="556298"/>
                  </a:lnTo>
                  <a:lnTo>
                    <a:pt x="3430428" y="582483"/>
                  </a:lnTo>
                  <a:lnTo>
                    <a:pt x="3465070" y="610502"/>
                  </a:lnTo>
                  <a:lnTo>
                    <a:pt x="3498162" y="640282"/>
                  </a:lnTo>
                  <a:lnTo>
                    <a:pt x="3529635" y="671755"/>
                  </a:lnTo>
                  <a:lnTo>
                    <a:pt x="3559415" y="704847"/>
                  </a:lnTo>
                  <a:lnTo>
                    <a:pt x="3587434" y="739489"/>
                  </a:lnTo>
                  <a:lnTo>
                    <a:pt x="3613619" y="775609"/>
                  </a:lnTo>
                  <a:lnTo>
                    <a:pt x="3637900" y="813137"/>
                  </a:lnTo>
                  <a:lnTo>
                    <a:pt x="3660205" y="852000"/>
                  </a:lnTo>
                  <a:lnTo>
                    <a:pt x="3680464" y="892129"/>
                  </a:lnTo>
                  <a:lnTo>
                    <a:pt x="3698606" y="933453"/>
                  </a:lnTo>
                  <a:lnTo>
                    <a:pt x="3714559" y="975899"/>
                  </a:lnTo>
                  <a:lnTo>
                    <a:pt x="3728252" y="1019397"/>
                  </a:lnTo>
                  <a:lnTo>
                    <a:pt x="3739615" y="1063877"/>
                  </a:lnTo>
                  <a:lnTo>
                    <a:pt x="3748577" y="1109267"/>
                  </a:lnTo>
                  <a:lnTo>
                    <a:pt x="3755066" y="1155496"/>
                  </a:lnTo>
                  <a:lnTo>
                    <a:pt x="3759012" y="1202493"/>
                  </a:lnTo>
                  <a:lnTo>
                    <a:pt x="3760343" y="1250188"/>
                  </a:lnTo>
                  <a:lnTo>
                    <a:pt x="3760343" y="2278634"/>
                  </a:lnTo>
                  <a:lnTo>
                    <a:pt x="4169918" y="2278634"/>
                  </a:lnTo>
                  <a:lnTo>
                    <a:pt x="4169918" y="1250188"/>
                  </a:lnTo>
                  <a:lnTo>
                    <a:pt x="4169015" y="1202239"/>
                  </a:lnTo>
                  <a:lnTo>
                    <a:pt x="4166327" y="1154747"/>
                  </a:lnTo>
                  <a:lnTo>
                    <a:pt x="4161889" y="1107743"/>
                  </a:lnTo>
                  <a:lnTo>
                    <a:pt x="4155730" y="1061260"/>
                  </a:lnTo>
                  <a:lnTo>
                    <a:pt x="4147885" y="1015331"/>
                  </a:lnTo>
                  <a:lnTo>
                    <a:pt x="4138385" y="969987"/>
                  </a:lnTo>
                  <a:lnTo>
                    <a:pt x="4127263" y="925260"/>
                  </a:lnTo>
                  <a:lnTo>
                    <a:pt x="4114551" y="881185"/>
                  </a:lnTo>
                  <a:lnTo>
                    <a:pt x="4100281" y="837792"/>
                  </a:lnTo>
                  <a:lnTo>
                    <a:pt x="4084486" y="795114"/>
                  </a:lnTo>
                  <a:lnTo>
                    <a:pt x="4067199" y="753184"/>
                  </a:lnTo>
                  <a:lnTo>
                    <a:pt x="4048452" y="712034"/>
                  </a:lnTo>
                  <a:lnTo>
                    <a:pt x="4028276" y="671697"/>
                  </a:lnTo>
                  <a:lnTo>
                    <a:pt x="4006705" y="632204"/>
                  </a:lnTo>
                  <a:lnTo>
                    <a:pt x="3983772" y="593588"/>
                  </a:lnTo>
                  <a:lnTo>
                    <a:pt x="3959507" y="555882"/>
                  </a:lnTo>
                  <a:lnTo>
                    <a:pt x="3933944" y="519118"/>
                  </a:lnTo>
                  <a:lnTo>
                    <a:pt x="3907115" y="483328"/>
                  </a:lnTo>
                  <a:lnTo>
                    <a:pt x="3879053" y="448545"/>
                  </a:lnTo>
                  <a:lnTo>
                    <a:pt x="3849789" y="414801"/>
                  </a:lnTo>
                  <a:lnTo>
                    <a:pt x="3819357" y="382128"/>
                  </a:lnTo>
                  <a:lnTo>
                    <a:pt x="3787789" y="350560"/>
                  </a:lnTo>
                  <a:lnTo>
                    <a:pt x="3755116" y="320128"/>
                  </a:lnTo>
                  <a:lnTo>
                    <a:pt x="3721372" y="290864"/>
                  </a:lnTo>
                  <a:lnTo>
                    <a:pt x="3686589" y="262802"/>
                  </a:lnTo>
                  <a:lnTo>
                    <a:pt x="3650799" y="235973"/>
                  </a:lnTo>
                  <a:lnTo>
                    <a:pt x="3614035" y="210410"/>
                  </a:lnTo>
                  <a:lnTo>
                    <a:pt x="3576329" y="186145"/>
                  </a:lnTo>
                  <a:lnTo>
                    <a:pt x="3537713" y="163212"/>
                  </a:lnTo>
                  <a:lnTo>
                    <a:pt x="3498220" y="141641"/>
                  </a:lnTo>
                  <a:lnTo>
                    <a:pt x="3457883" y="121465"/>
                  </a:lnTo>
                  <a:lnTo>
                    <a:pt x="3416733" y="102718"/>
                  </a:lnTo>
                  <a:lnTo>
                    <a:pt x="3374803" y="85431"/>
                  </a:lnTo>
                  <a:lnTo>
                    <a:pt x="3332125" y="69636"/>
                  </a:lnTo>
                  <a:lnTo>
                    <a:pt x="3288732" y="55366"/>
                  </a:lnTo>
                  <a:lnTo>
                    <a:pt x="3244657" y="42654"/>
                  </a:lnTo>
                  <a:lnTo>
                    <a:pt x="3199930" y="31532"/>
                  </a:lnTo>
                  <a:lnTo>
                    <a:pt x="3154586" y="22032"/>
                  </a:lnTo>
                  <a:lnTo>
                    <a:pt x="3108657" y="14187"/>
                  </a:lnTo>
                  <a:lnTo>
                    <a:pt x="3062174" y="8028"/>
                  </a:lnTo>
                  <a:lnTo>
                    <a:pt x="3015170" y="3590"/>
                  </a:lnTo>
                  <a:lnTo>
                    <a:pt x="2967678" y="902"/>
                  </a:lnTo>
                  <a:lnTo>
                    <a:pt x="2919729" y="0"/>
                  </a:lnTo>
                  <a:close/>
                </a:path>
              </a:pathLst>
            </a:custGeom>
            <a:solidFill>
              <a:srgbClr val="000000">
                <a:alpha val="79998"/>
              </a:srgbClr>
            </a:solidFill>
          </p:spPr>
          <p:txBody>
            <a:bodyPr wrap="square" lIns="0" tIns="0" rIns="0" bIns="0" rtlCol="0"/>
            <a:lstStyle/>
            <a:p>
              <a:endParaRPr/>
            </a:p>
          </p:txBody>
        </p:sp>
        <p:sp>
          <p:nvSpPr>
            <p:cNvPr id="14" name="object 11"/>
            <p:cNvSpPr/>
            <p:nvPr/>
          </p:nvSpPr>
          <p:spPr>
            <a:xfrm>
              <a:off x="5492740" y="2443098"/>
              <a:ext cx="4358005" cy="2858135"/>
            </a:xfrm>
            <a:custGeom>
              <a:avLst/>
              <a:gdLst/>
              <a:ahLst/>
              <a:cxnLst/>
              <a:rect l="l" t="t" r="r" b="b"/>
              <a:pathLst>
                <a:path w="4358005" h="2858135">
                  <a:moveTo>
                    <a:pt x="0" y="0"/>
                  </a:moveTo>
                  <a:lnTo>
                    <a:pt x="2919729" y="0"/>
                  </a:lnTo>
                  <a:lnTo>
                    <a:pt x="2967678" y="902"/>
                  </a:lnTo>
                  <a:lnTo>
                    <a:pt x="3015170" y="3590"/>
                  </a:lnTo>
                  <a:lnTo>
                    <a:pt x="3062174" y="8028"/>
                  </a:lnTo>
                  <a:lnTo>
                    <a:pt x="3108657" y="14187"/>
                  </a:lnTo>
                  <a:lnTo>
                    <a:pt x="3154586" y="22032"/>
                  </a:lnTo>
                  <a:lnTo>
                    <a:pt x="3199930" y="31532"/>
                  </a:lnTo>
                  <a:lnTo>
                    <a:pt x="3244657" y="42654"/>
                  </a:lnTo>
                  <a:lnTo>
                    <a:pt x="3288732" y="55366"/>
                  </a:lnTo>
                  <a:lnTo>
                    <a:pt x="3332125" y="69636"/>
                  </a:lnTo>
                  <a:lnTo>
                    <a:pt x="3374803" y="85431"/>
                  </a:lnTo>
                  <a:lnTo>
                    <a:pt x="3416733" y="102718"/>
                  </a:lnTo>
                  <a:lnTo>
                    <a:pt x="3457883" y="121465"/>
                  </a:lnTo>
                  <a:lnTo>
                    <a:pt x="3498220" y="141641"/>
                  </a:lnTo>
                  <a:lnTo>
                    <a:pt x="3537713" y="163212"/>
                  </a:lnTo>
                  <a:lnTo>
                    <a:pt x="3576329" y="186145"/>
                  </a:lnTo>
                  <a:lnTo>
                    <a:pt x="3614035" y="210410"/>
                  </a:lnTo>
                  <a:lnTo>
                    <a:pt x="3650799" y="235973"/>
                  </a:lnTo>
                  <a:lnTo>
                    <a:pt x="3686589" y="262802"/>
                  </a:lnTo>
                  <a:lnTo>
                    <a:pt x="3721372" y="290864"/>
                  </a:lnTo>
                  <a:lnTo>
                    <a:pt x="3755116" y="320128"/>
                  </a:lnTo>
                  <a:lnTo>
                    <a:pt x="3787789" y="350560"/>
                  </a:lnTo>
                  <a:lnTo>
                    <a:pt x="3819357" y="382128"/>
                  </a:lnTo>
                  <a:lnTo>
                    <a:pt x="3849789" y="414801"/>
                  </a:lnTo>
                  <a:lnTo>
                    <a:pt x="3879053" y="448545"/>
                  </a:lnTo>
                  <a:lnTo>
                    <a:pt x="3907115" y="483328"/>
                  </a:lnTo>
                  <a:lnTo>
                    <a:pt x="3933944" y="519118"/>
                  </a:lnTo>
                  <a:lnTo>
                    <a:pt x="3959507" y="555882"/>
                  </a:lnTo>
                  <a:lnTo>
                    <a:pt x="3983772" y="593588"/>
                  </a:lnTo>
                  <a:lnTo>
                    <a:pt x="4006705" y="632204"/>
                  </a:lnTo>
                  <a:lnTo>
                    <a:pt x="4028276" y="671697"/>
                  </a:lnTo>
                  <a:lnTo>
                    <a:pt x="4048452" y="712034"/>
                  </a:lnTo>
                  <a:lnTo>
                    <a:pt x="4067199" y="753184"/>
                  </a:lnTo>
                  <a:lnTo>
                    <a:pt x="4084486" y="795114"/>
                  </a:lnTo>
                  <a:lnTo>
                    <a:pt x="4100281" y="837792"/>
                  </a:lnTo>
                  <a:lnTo>
                    <a:pt x="4114551" y="881185"/>
                  </a:lnTo>
                  <a:lnTo>
                    <a:pt x="4127263" y="925260"/>
                  </a:lnTo>
                  <a:lnTo>
                    <a:pt x="4138385" y="969987"/>
                  </a:lnTo>
                  <a:lnTo>
                    <a:pt x="4147885" y="1015331"/>
                  </a:lnTo>
                  <a:lnTo>
                    <a:pt x="4155730" y="1061260"/>
                  </a:lnTo>
                  <a:lnTo>
                    <a:pt x="4161889" y="1107743"/>
                  </a:lnTo>
                  <a:lnTo>
                    <a:pt x="4166327" y="1154747"/>
                  </a:lnTo>
                  <a:lnTo>
                    <a:pt x="4169015" y="1202239"/>
                  </a:lnTo>
                  <a:lnTo>
                    <a:pt x="4169918" y="1250188"/>
                  </a:lnTo>
                  <a:lnTo>
                    <a:pt x="4169918" y="2278634"/>
                  </a:lnTo>
                  <a:lnTo>
                    <a:pt x="4357751" y="2278634"/>
                  </a:lnTo>
                  <a:lnTo>
                    <a:pt x="3965067" y="2857576"/>
                  </a:lnTo>
                  <a:lnTo>
                    <a:pt x="3572509" y="2278634"/>
                  </a:lnTo>
                  <a:lnTo>
                    <a:pt x="3760343" y="2278634"/>
                  </a:lnTo>
                  <a:lnTo>
                    <a:pt x="3760343" y="1250188"/>
                  </a:lnTo>
                  <a:lnTo>
                    <a:pt x="3759012" y="1202493"/>
                  </a:lnTo>
                  <a:lnTo>
                    <a:pt x="3755066" y="1155496"/>
                  </a:lnTo>
                  <a:lnTo>
                    <a:pt x="3748577" y="1109267"/>
                  </a:lnTo>
                  <a:lnTo>
                    <a:pt x="3739615" y="1063877"/>
                  </a:lnTo>
                  <a:lnTo>
                    <a:pt x="3728252" y="1019397"/>
                  </a:lnTo>
                  <a:lnTo>
                    <a:pt x="3714559" y="975899"/>
                  </a:lnTo>
                  <a:lnTo>
                    <a:pt x="3698606" y="933453"/>
                  </a:lnTo>
                  <a:lnTo>
                    <a:pt x="3680464" y="892129"/>
                  </a:lnTo>
                  <a:lnTo>
                    <a:pt x="3660205" y="852000"/>
                  </a:lnTo>
                  <a:lnTo>
                    <a:pt x="3637900" y="813137"/>
                  </a:lnTo>
                  <a:lnTo>
                    <a:pt x="3613619" y="775609"/>
                  </a:lnTo>
                  <a:lnTo>
                    <a:pt x="3587434" y="739489"/>
                  </a:lnTo>
                  <a:lnTo>
                    <a:pt x="3559415" y="704847"/>
                  </a:lnTo>
                  <a:lnTo>
                    <a:pt x="3529635" y="671755"/>
                  </a:lnTo>
                  <a:lnTo>
                    <a:pt x="3498162" y="640282"/>
                  </a:lnTo>
                  <a:lnTo>
                    <a:pt x="3465070" y="610502"/>
                  </a:lnTo>
                  <a:lnTo>
                    <a:pt x="3430428" y="582483"/>
                  </a:lnTo>
                  <a:lnTo>
                    <a:pt x="3394308" y="556298"/>
                  </a:lnTo>
                  <a:lnTo>
                    <a:pt x="3356780" y="532017"/>
                  </a:lnTo>
                  <a:lnTo>
                    <a:pt x="3317917" y="509712"/>
                  </a:lnTo>
                  <a:lnTo>
                    <a:pt x="3277788" y="489453"/>
                  </a:lnTo>
                  <a:lnTo>
                    <a:pt x="3236464" y="471311"/>
                  </a:lnTo>
                  <a:lnTo>
                    <a:pt x="3194018" y="455358"/>
                  </a:lnTo>
                  <a:lnTo>
                    <a:pt x="3150520" y="441665"/>
                  </a:lnTo>
                  <a:lnTo>
                    <a:pt x="3106040" y="430302"/>
                  </a:lnTo>
                  <a:lnTo>
                    <a:pt x="3060650" y="421340"/>
                  </a:lnTo>
                  <a:lnTo>
                    <a:pt x="3014421" y="414851"/>
                  </a:lnTo>
                  <a:lnTo>
                    <a:pt x="2967424" y="410905"/>
                  </a:lnTo>
                  <a:lnTo>
                    <a:pt x="2919729" y="409575"/>
                  </a:lnTo>
                  <a:lnTo>
                    <a:pt x="0" y="409575"/>
                  </a:lnTo>
                  <a:lnTo>
                    <a:pt x="0" y="0"/>
                  </a:lnTo>
                  <a:close/>
                </a:path>
              </a:pathLst>
            </a:custGeom>
            <a:ln w="25400">
              <a:solidFill>
                <a:srgbClr val="548600"/>
              </a:solidFill>
            </a:ln>
          </p:spPr>
          <p:txBody>
            <a:bodyPr wrap="square" lIns="0" tIns="0" rIns="0" bIns="0" rtlCol="0"/>
            <a:lstStyle/>
            <a:p>
              <a:endParaRPr/>
            </a:p>
          </p:txBody>
        </p:sp>
      </p:grpSp>
      <p:grpSp>
        <p:nvGrpSpPr>
          <p:cNvPr id="19" name="Group 18"/>
          <p:cNvGrpSpPr/>
          <p:nvPr/>
        </p:nvGrpSpPr>
        <p:grpSpPr>
          <a:xfrm>
            <a:off x="5492740" y="1228725"/>
            <a:ext cx="3786504" cy="500380"/>
            <a:chOff x="5492740" y="1228725"/>
            <a:chExt cx="3786504" cy="500380"/>
          </a:xfrm>
        </p:grpSpPr>
        <p:sp>
          <p:nvSpPr>
            <p:cNvPr id="15" name="object 12"/>
            <p:cNvSpPr/>
            <p:nvPr/>
          </p:nvSpPr>
          <p:spPr>
            <a:xfrm>
              <a:off x="5492740" y="1228725"/>
              <a:ext cx="3786504" cy="500380"/>
            </a:xfrm>
            <a:custGeom>
              <a:avLst/>
              <a:gdLst/>
              <a:ahLst/>
              <a:cxnLst/>
              <a:rect l="l" t="t" r="r" b="b"/>
              <a:pathLst>
                <a:path w="3786504" h="500380">
                  <a:moveTo>
                    <a:pt x="3662426" y="184276"/>
                  </a:moveTo>
                  <a:lnTo>
                    <a:pt x="3459353" y="184276"/>
                  </a:lnTo>
                  <a:lnTo>
                    <a:pt x="3459353" y="296925"/>
                  </a:lnTo>
                  <a:lnTo>
                    <a:pt x="0" y="296925"/>
                  </a:lnTo>
                  <a:lnTo>
                    <a:pt x="0" y="499999"/>
                  </a:lnTo>
                  <a:lnTo>
                    <a:pt x="3463417" y="499999"/>
                  </a:lnTo>
                  <a:lnTo>
                    <a:pt x="3509030" y="494746"/>
                  </a:lnTo>
                  <a:lnTo>
                    <a:pt x="3550912" y="479784"/>
                  </a:lnTo>
                  <a:lnTo>
                    <a:pt x="3587864" y="456301"/>
                  </a:lnTo>
                  <a:lnTo>
                    <a:pt x="3618688" y="425490"/>
                  </a:lnTo>
                  <a:lnTo>
                    <a:pt x="3642188" y="388540"/>
                  </a:lnTo>
                  <a:lnTo>
                    <a:pt x="3657167" y="346643"/>
                  </a:lnTo>
                  <a:lnTo>
                    <a:pt x="3662426" y="300989"/>
                  </a:lnTo>
                  <a:lnTo>
                    <a:pt x="3662426" y="184276"/>
                  </a:lnTo>
                  <a:close/>
                </a:path>
                <a:path w="3786504" h="500380">
                  <a:moveTo>
                    <a:pt x="3560826" y="0"/>
                  </a:moveTo>
                  <a:lnTo>
                    <a:pt x="3335528" y="184276"/>
                  </a:lnTo>
                  <a:lnTo>
                    <a:pt x="3786251" y="184276"/>
                  </a:lnTo>
                  <a:lnTo>
                    <a:pt x="3560826" y="0"/>
                  </a:lnTo>
                  <a:close/>
                </a:path>
              </a:pathLst>
            </a:custGeom>
            <a:solidFill>
              <a:srgbClr val="000000">
                <a:alpha val="79998"/>
              </a:srgbClr>
            </a:solidFill>
          </p:spPr>
          <p:txBody>
            <a:bodyPr wrap="square" lIns="0" tIns="0" rIns="0" bIns="0" rtlCol="0"/>
            <a:lstStyle/>
            <a:p>
              <a:endParaRPr/>
            </a:p>
          </p:txBody>
        </p:sp>
        <p:sp>
          <p:nvSpPr>
            <p:cNvPr id="16" name="object 13"/>
            <p:cNvSpPr/>
            <p:nvPr/>
          </p:nvSpPr>
          <p:spPr>
            <a:xfrm>
              <a:off x="5492740" y="1228725"/>
              <a:ext cx="3786504" cy="500380"/>
            </a:xfrm>
            <a:custGeom>
              <a:avLst/>
              <a:gdLst/>
              <a:ahLst/>
              <a:cxnLst/>
              <a:rect l="l" t="t" r="r" b="b"/>
              <a:pathLst>
                <a:path w="3786504" h="500380">
                  <a:moveTo>
                    <a:pt x="0" y="499999"/>
                  </a:moveTo>
                  <a:lnTo>
                    <a:pt x="3463417" y="499999"/>
                  </a:lnTo>
                  <a:lnTo>
                    <a:pt x="3509030" y="494746"/>
                  </a:lnTo>
                  <a:lnTo>
                    <a:pt x="3550912" y="479784"/>
                  </a:lnTo>
                  <a:lnTo>
                    <a:pt x="3587864" y="456301"/>
                  </a:lnTo>
                  <a:lnTo>
                    <a:pt x="3618688" y="425490"/>
                  </a:lnTo>
                  <a:lnTo>
                    <a:pt x="3642188" y="388540"/>
                  </a:lnTo>
                  <a:lnTo>
                    <a:pt x="3657167" y="346643"/>
                  </a:lnTo>
                  <a:lnTo>
                    <a:pt x="3662426" y="300989"/>
                  </a:lnTo>
                  <a:lnTo>
                    <a:pt x="3662426" y="184276"/>
                  </a:lnTo>
                  <a:lnTo>
                    <a:pt x="3786251" y="184276"/>
                  </a:lnTo>
                  <a:lnTo>
                    <a:pt x="3560826" y="0"/>
                  </a:lnTo>
                  <a:lnTo>
                    <a:pt x="3335528" y="184276"/>
                  </a:lnTo>
                  <a:lnTo>
                    <a:pt x="3459353" y="184276"/>
                  </a:lnTo>
                  <a:lnTo>
                    <a:pt x="3459353" y="296925"/>
                  </a:lnTo>
                  <a:lnTo>
                    <a:pt x="0" y="296925"/>
                  </a:lnTo>
                  <a:lnTo>
                    <a:pt x="0" y="499999"/>
                  </a:lnTo>
                  <a:close/>
                </a:path>
              </a:pathLst>
            </a:custGeom>
            <a:ln w="25400">
              <a:solidFill>
                <a:srgbClr val="548600"/>
              </a:solidFill>
            </a:ln>
          </p:spPr>
          <p:txBody>
            <a:bodyPr wrap="square" lIns="0" tIns="0" rIns="0" bIns="0" rtlCol="0"/>
            <a:lstStyle/>
            <a:p>
              <a:endParaRPr/>
            </a:p>
          </p:txBody>
        </p:sp>
      </p:grpSp>
      <p:grpSp>
        <p:nvGrpSpPr>
          <p:cNvPr id="22" name="Group 21"/>
          <p:cNvGrpSpPr/>
          <p:nvPr/>
        </p:nvGrpSpPr>
        <p:grpSpPr>
          <a:xfrm>
            <a:off x="4921240" y="2274061"/>
            <a:ext cx="4741545" cy="2884170"/>
            <a:chOff x="4921240" y="2274061"/>
            <a:chExt cx="4741545" cy="2884170"/>
          </a:xfrm>
          <a:solidFill>
            <a:schemeClr val="accent2">
              <a:lumMod val="40000"/>
              <a:lumOff val="60000"/>
            </a:schemeClr>
          </a:solidFill>
        </p:grpSpPr>
        <p:sp>
          <p:nvSpPr>
            <p:cNvPr id="23" name="object 14"/>
            <p:cNvSpPr/>
            <p:nvPr/>
          </p:nvSpPr>
          <p:spPr>
            <a:xfrm>
              <a:off x="4921240" y="2274061"/>
              <a:ext cx="4741545" cy="2884170"/>
            </a:xfrm>
            <a:custGeom>
              <a:avLst/>
              <a:gdLst/>
              <a:ahLst/>
              <a:cxnLst/>
              <a:rect l="l" t="t" r="r" b="b"/>
              <a:pathLst>
                <a:path w="4741545" h="2884170">
                  <a:moveTo>
                    <a:pt x="4413131" y="602868"/>
                  </a:moveTo>
                  <a:lnTo>
                    <a:pt x="3479419" y="602868"/>
                  </a:lnTo>
                  <a:lnTo>
                    <a:pt x="3527556" y="604212"/>
                  </a:lnTo>
                  <a:lnTo>
                    <a:pt x="3574990" y="608193"/>
                  </a:lnTo>
                  <a:lnTo>
                    <a:pt x="3621648" y="614741"/>
                  </a:lnTo>
                  <a:lnTo>
                    <a:pt x="3667458" y="623785"/>
                  </a:lnTo>
                  <a:lnTo>
                    <a:pt x="3712350" y="635251"/>
                  </a:lnTo>
                  <a:lnTo>
                    <a:pt x="3756251" y="649070"/>
                  </a:lnTo>
                  <a:lnTo>
                    <a:pt x="3799089" y="665169"/>
                  </a:lnTo>
                  <a:lnTo>
                    <a:pt x="3840794" y="683476"/>
                  </a:lnTo>
                  <a:lnTo>
                    <a:pt x="3881293" y="703921"/>
                  </a:lnTo>
                  <a:lnTo>
                    <a:pt x="3920515" y="726430"/>
                  </a:lnTo>
                  <a:lnTo>
                    <a:pt x="3958388" y="750933"/>
                  </a:lnTo>
                  <a:lnTo>
                    <a:pt x="3994840" y="777358"/>
                  </a:lnTo>
                  <a:lnTo>
                    <a:pt x="4029801" y="805634"/>
                  </a:lnTo>
                  <a:lnTo>
                    <a:pt x="4063198" y="835688"/>
                  </a:lnTo>
                  <a:lnTo>
                    <a:pt x="4094959" y="867449"/>
                  </a:lnTo>
                  <a:lnTo>
                    <a:pt x="4125013" y="900846"/>
                  </a:lnTo>
                  <a:lnTo>
                    <a:pt x="4153289" y="935807"/>
                  </a:lnTo>
                  <a:lnTo>
                    <a:pt x="4179714" y="972259"/>
                  </a:lnTo>
                  <a:lnTo>
                    <a:pt x="4204217" y="1010132"/>
                  </a:lnTo>
                  <a:lnTo>
                    <a:pt x="4226726" y="1049354"/>
                  </a:lnTo>
                  <a:lnTo>
                    <a:pt x="4247171" y="1089853"/>
                  </a:lnTo>
                  <a:lnTo>
                    <a:pt x="4265478" y="1131558"/>
                  </a:lnTo>
                  <a:lnTo>
                    <a:pt x="4281577" y="1174396"/>
                  </a:lnTo>
                  <a:lnTo>
                    <a:pt x="4295396" y="1218297"/>
                  </a:lnTo>
                  <a:lnTo>
                    <a:pt x="4306862" y="1263189"/>
                  </a:lnTo>
                  <a:lnTo>
                    <a:pt x="4315906" y="1308999"/>
                  </a:lnTo>
                  <a:lnTo>
                    <a:pt x="4322454" y="1355657"/>
                  </a:lnTo>
                  <a:lnTo>
                    <a:pt x="4326435" y="1403091"/>
                  </a:lnTo>
                  <a:lnTo>
                    <a:pt x="4327779" y="1451229"/>
                  </a:lnTo>
                  <a:lnTo>
                    <a:pt x="4327779" y="2883738"/>
                  </a:lnTo>
                  <a:lnTo>
                    <a:pt x="4741036" y="2883738"/>
                  </a:lnTo>
                  <a:lnTo>
                    <a:pt x="4741036" y="1451229"/>
                  </a:lnTo>
                  <a:lnTo>
                    <a:pt x="4740126" y="1402831"/>
                  </a:lnTo>
                  <a:lnTo>
                    <a:pt x="4737415" y="1354894"/>
                  </a:lnTo>
                  <a:lnTo>
                    <a:pt x="4732936" y="1307452"/>
                  </a:lnTo>
                  <a:lnTo>
                    <a:pt x="4726723" y="1260536"/>
                  </a:lnTo>
                  <a:lnTo>
                    <a:pt x="4718808" y="1214179"/>
                  </a:lnTo>
                  <a:lnTo>
                    <a:pt x="4709224" y="1168415"/>
                  </a:lnTo>
                  <a:lnTo>
                    <a:pt x="4698003" y="1123274"/>
                  </a:lnTo>
                  <a:lnTo>
                    <a:pt x="4685177" y="1078791"/>
                  </a:lnTo>
                  <a:lnTo>
                    <a:pt x="4670781" y="1034998"/>
                  </a:lnTo>
                  <a:lnTo>
                    <a:pt x="4654845" y="991927"/>
                  </a:lnTo>
                  <a:lnTo>
                    <a:pt x="4637403" y="949611"/>
                  </a:lnTo>
                  <a:lnTo>
                    <a:pt x="4618488" y="908083"/>
                  </a:lnTo>
                  <a:lnTo>
                    <a:pt x="4598132" y="867376"/>
                  </a:lnTo>
                  <a:lnTo>
                    <a:pt x="4576368" y="827521"/>
                  </a:lnTo>
                  <a:lnTo>
                    <a:pt x="4553228" y="788553"/>
                  </a:lnTo>
                  <a:lnTo>
                    <a:pt x="4528745" y="750502"/>
                  </a:lnTo>
                  <a:lnTo>
                    <a:pt x="4502952" y="713403"/>
                  </a:lnTo>
                  <a:lnTo>
                    <a:pt x="4475882" y="677287"/>
                  </a:lnTo>
                  <a:lnTo>
                    <a:pt x="4447567" y="642188"/>
                  </a:lnTo>
                  <a:lnTo>
                    <a:pt x="4418039" y="608138"/>
                  </a:lnTo>
                  <a:lnTo>
                    <a:pt x="4413131" y="602868"/>
                  </a:lnTo>
                  <a:close/>
                </a:path>
                <a:path w="4741545" h="2884170">
                  <a:moveTo>
                    <a:pt x="584200" y="0"/>
                  </a:moveTo>
                  <a:lnTo>
                    <a:pt x="0" y="396239"/>
                  </a:lnTo>
                  <a:lnTo>
                    <a:pt x="584200" y="792480"/>
                  </a:lnTo>
                  <a:lnTo>
                    <a:pt x="584200" y="602868"/>
                  </a:lnTo>
                  <a:lnTo>
                    <a:pt x="4413131" y="602868"/>
                  </a:lnTo>
                  <a:lnTo>
                    <a:pt x="4355477" y="543315"/>
                  </a:lnTo>
                  <a:lnTo>
                    <a:pt x="4322509" y="512608"/>
                  </a:lnTo>
                  <a:lnTo>
                    <a:pt x="4288459" y="483080"/>
                  </a:lnTo>
                  <a:lnTo>
                    <a:pt x="4253360" y="454765"/>
                  </a:lnTo>
                  <a:lnTo>
                    <a:pt x="4217244" y="427695"/>
                  </a:lnTo>
                  <a:lnTo>
                    <a:pt x="4180145" y="401902"/>
                  </a:lnTo>
                  <a:lnTo>
                    <a:pt x="4142094" y="377419"/>
                  </a:lnTo>
                  <a:lnTo>
                    <a:pt x="4103126" y="354279"/>
                  </a:lnTo>
                  <a:lnTo>
                    <a:pt x="4063271" y="332515"/>
                  </a:lnTo>
                  <a:lnTo>
                    <a:pt x="4022564" y="312159"/>
                  </a:lnTo>
                  <a:lnTo>
                    <a:pt x="3981036" y="293244"/>
                  </a:lnTo>
                  <a:lnTo>
                    <a:pt x="3938720" y="275802"/>
                  </a:lnTo>
                  <a:lnTo>
                    <a:pt x="3895649" y="259866"/>
                  </a:lnTo>
                  <a:lnTo>
                    <a:pt x="3851856" y="245470"/>
                  </a:lnTo>
                  <a:lnTo>
                    <a:pt x="3807373" y="232644"/>
                  </a:lnTo>
                  <a:lnTo>
                    <a:pt x="3762232" y="221423"/>
                  </a:lnTo>
                  <a:lnTo>
                    <a:pt x="3716468" y="211839"/>
                  </a:lnTo>
                  <a:lnTo>
                    <a:pt x="3670111" y="203924"/>
                  </a:lnTo>
                  <a:lnTo>
                    <a:pt x="3623195" y="197711"/>
                  </a:lnTo>
                  <a:lnTo>
                    <a:pt x="3575753" y="193232"/>
                  </a:lnTo>
                  <a:lnTo>
                    <a:pt x="3527816" y="190521"/>
                  </a:lnTo>
                  <a:lnTo>
                    <a:pt x="3479419" y="189611"/>
                  </a:lnTo>
                  <a:lnTo>
                    <a:pt x="584200" y="189611"/>
                  </a:lnTo>
                  <a:lnTo>
                    <a:pt x="584200" y="0"/>
                  </a:lnTo>
                  <a:close/>
                </a:path>
              </a:pathLst>
            </a:custGeom>
            <a:grpFill/>
          </p:spPr>
          <p:txBody>
            <a:bodyPr wrap="square" lIns="0" tIns="0" rIns="0" bIns="0" rtlCol="0"/>
            <a:lstStyle/>
            <a:p>
              <a:endParaRPr/>
            </a:p>
          </p:txBody>
        </p:sp>
        <p:sp>
          <p:nvSpPr>
            <p:cNvPr id="24" name="object 15"/>
            <p:cNvSpPr/>
            <p:nvPr/>
          </p:nvSpPr>
          <p:spPr>
            <a:xfrm>
              <a:off x="4921240" y="2274061"/>
              <a:ext cx="4741545" cy="2884170"/>
            </a:xfrm>
            <a:custGeom>
              <a:avLst/>
              <a:gdLst/>
              <a:ahLst/>
              <a:cxnLst/>
              <a:rect l="l" t="t" r="r" b="b"/>
              <a:pathLst>
                <a:path w="4741545" h="2884170">
                  <a:moveTo>
                    <a:pt x="4741036" y="2883738"/>
                  </a:moveTo>
                  <a:lnTo>
                    <a:pt x="4741036" y="1451229"/>
                  </a:lnTo>
                  <a:lnTo>
                    <a:pt x="4740126" y="1402831"/>
                  </a:lnTo>
                  <a:lnTo>
                    <a:pt x="4737415" y="1354894"/>
                  </a:lnTo>
                  <a:lnTo>
                    <a:pt x="4732936" y="1307452"/>
                  </a:lnTo>
                  <a:lnTo>
                    <a:pt x="4726723" y="1260536"/>
                  </a:lnTo>
                  <a:lnTo>
                    <a:pt x="4718808" y="1214179"/>
                  </a:lnTo>
                  <a:lnTo>
                    <a:pt x="4709224" y="1168415"/>
                  </a:lnTo>
                  <a:lnTo>
                    <a:pt x="4698003" y="1123274"/>
                  </a:lnTo>
                  <a:lnTo>
                    <a:pt x="4685177" y="1078791"/>
                  </a:lnTo>
                  <a:lnTo>
                    <a:pt x="4670781" y="1034998"/>
                  </a:lnTo>
                  <a:lnTo>
                    <a:pt x="4654845" y="991927"/>
                  </a:lnTo>
                  <a:lnTo>
                    <a:pt x="4637403" y="949611"/>
                  </a:lnTo>
                  <a:lnTo>
                    <a:pt x="4618488" y="908083"/>
                  </a:lnTo>
                  <a:lnTo>
                    <a:pt x="4598132" y="867376"/>
                  </a:lnTo>
                  <a:lnTo>
                    <a:pt x="4576368" y="827521"/>
                  </a:lnTo>
                  <a:lnTo>
                    <a:pt x="4553228" y="788553"/>
                  </a:lnTo>
                  <a:lnTo>
                    <a:pt x="4528745" y="750502"/>
                  </a:lnTo>
                  <a:lnTo>
                    <a:pt x="4502952" y="713403"/>
                  </a:lnTo>
                  <a:lnTo>
                    <a:pt x="4475882" y="677287"/>
                  </a:lnTo>
                  <a:lnTo>
                    <a:pt x="4447567" y="642188"/>
                  </a:lnTo>
                  <a:lnTo>
                    <a:pt x="4418039" y="608138"/>
                  </a:lnTo>
                  <a:lnTo>
                    <a:pt x="4387332" y="575170"/>
                  </a:lnTo>
                  <a:lnTo>
                    <a:pt x="4355477" y="543315"/>
                  </a:lnTo>
                  <a:lnTo>
                    <a:pt x="4322509" y="512608"/>
                  </a:lnTo>
                  <a:lnTo>
                    <a:pt x="4288459" y="483080"/>
                  </a:lnTo>
                  <a:lnTo>
                    <a:pt x="4253360" y="454765"/>
                  </a:lnTo>
                  <a:lnTo>
                    <a:pt x="4217244" y="427695"/>
                  </a:lnTo>
                  <a:lnTo>
                    <a:pt x="4180145" y="401902"/>
                  </a:lnTo>
                  <a:lnTo>
                    <a:pt x="4142094" y="377419"/>
                  </a:lnTo>
                  <a:lnTo>
                    <a:pt x="4103126" y="354279"/>
                  </a:lnTo>
                  <a:lnTo>
                    <a:pt x="4063271" y="332515"/>
                  </a:lnTo>
                  <a:lnTo>
                    <a:pt x="4022564" y="312159"/>
                  </a:lnTo>
                  <a:lnTo>
                    <a:pt x="3981036" y="293244"/>
                  </a:lnTo>
                  <a:lnTo>
                    <a:pt x="3938720" y="275802"/>
                  </a:lnTo>
                  <a:lnTo>
                    <a:pt x="3895649" y="259866"/>
                  </a:lnTo>
                  <a:lnTo>
                    <a:pt x="3851856" y="245470"/>
                  </a:lnTo>
                  <a:lnTo>
                    <a:pt x="3807373" y="232644"/>
                  </a:lnTo>
                  <a:lnTo>
                    <a:pt x="3762232" y="221423"/>
                  </a:lnTo>
                  <a:lnTo>
                    <a:pt x="3716468" y="211839"/>
                  </a:lnTo>
                  <a:lnTo>
                    <a:pt x="3670111" y="203924"/>
                  </a:lnTo>
                  <a:lnTo>
                    <a:pt x="3623195" y="197711"/>
                  </a:lnTo>
                  <a:lnTo>
                    <a:pt x="3575753" y="193232"/>
                  </a:lnTo>
                  <a:lnTo>
                    <a:pt x="3527816" y="190521"/>
                  </a:lnTo>
                  <a:lnTo>
                    <a:pt x="3479419" y="189611"/>
                  </a:lnTo>
                  <a:lnTo>
                    <a:pt x="584200" y="189611"/>
                  </a:lnTo>
                  <a:lnTo>
                    <a:pt x="584200" y="0"/>
                  </a:lnTo>
                  <a:lnTo>
                    <a:pt x="0" y="396239"/>
                  </a:lnTo>
                  <a:lnTo>
                    <a:pt x="584200" y="792480"/>
                  </a:lnTo>
                  <a:lnTo>
                    <a:pt x="584200" y="602868"/>
                  </a:lnTo>
                  <a:lnTo>
                    <a:pt x="3479419" y="602868"/>
                  </a:lnTo>
                  <a:lnTo>
                    <a:pt x="3527556" y="604212"/>
                  </a:lnTo>
                  <a:lnTo>
                    <a:pt x="3574990" y="608193"/>
                  </a:lnTo>
                  <a:lnTo>
                    <a:pt x="3621648" y="614741"/>
                  </a:lnTo>
                  <a:lnTo>
                    <a:pt x="3667458" y="623785"/>
                  </a:lnTo>
                  <a:lnTo>
                    <a:pt x="3712350" y="635251"/>
                  </a:lnTo>
                  <a:lnTo>
                    <a:pt x="3756251" y="649070"/>
                  </a:lnTo>
                  <a:lnTo>
                    <a:pt x="3799089" y="665169"/>
                  </a:lnTo>
                  <a:lnTo>
                    <a:pt x="3840794" y="683476"/>
                  </a:lnTo>
                  <a:lnTo>
                    <a:pt x="3881293" y="703921"/>
                  </a:lnTo>
                  <a:lnTo>
                    <a:pt x="3920515" y="726430"/>
                  </a:lnTo>
                  <a:lnTo>
                    <a:pt x="3958388" y="750933"/>
                  </a:lnTo>
                  <a:lnTo>
                    <a:pt x="3994840" y="777358"/>
                  </a:lnTo>
                  <a:lnTo>
                    <a:pt x="4029801" y="805634"/>
                  </a:lnTo>
                  <a:lnTo>
                    <a:pt x="4063198" y="835688"/>
                  </a:lnTo>
                  <a:lnTo>
                    <a:pt x="4094959" y="867449"/>
                  </a:lnTo>
                  <a:lnTo>
                    <a:pt x="4125013" y="900846"/>
                  </a:lnTo>
                  <a:lnTo>
                    <a:pt x="4153289" y="935807"/>
                  </a:lnTo>
                  <a:lnTo>
                    <a:pt x="4179714" y="972259"/>
                  </a:lnTo>
                  <a:lnTo>
                    <a:pt x="4204217" y="1010132"/>
                  </a:lnTo>
                  <a:lnTo>
                    <a:pt x="4226726" y="1049354"/>
                  </a:lnTo>
                  <a:lnTo>
                    <a:pt x="4247171" y="1089853"/>
                  </a:lnTo>
                  <a:lnTo>
                    <a:pt x="4265478" y="1131558"/>
                  </a:lnTo>
                  <a:lnTo>
                    <a:pt x="4281577" y="1174396"/>
                  </a:lnTo>
                  <a:lnTo>
                    <a:pt x="4295396" y="1218297"/>
                  </a:lnTo>
                  <a:lnTo>
                    <a:pt x="4306862" y="1263189"/>
                  </a:lnTo>
                  <a:lnTo>
                    <a:pt x="4315906" y="1308999"/>
                  </a:lnTo>
                  <a:lnTo>
                    <a:pt x="4322454" y="1355657"/>
                  </a:lnTo>
                  <a:lnTo>
                    <a:pt x="4326435" y="1403091"/>
                  </a:lnTo>
                  <a:lnTo>
                    <a:pt x="4327779" y="1451229"/>
                  </a:lnTo>
                  <a:lnTo>
                    <a:pt x="4327779" y="2883738"/>
                  </a:lnTo>
                  <a:lnTo>
                    <a:pt x="4741036" y="2883738"/>
                  </a:lnTo>
                  <a:close/>
                </a:path>
              </a:pathLst>
            </a:custGeom>
            <a:grpFill/>
            <a:ln w="25400">
              <a:solidFill>
                <a:srgbClr val="548600"/>
              </a:solidFill>
            </a:ln>
          </p:spPr>
          <p:txBody>
            <a:bodyPr wrap="square" lIns="0" tIns="0" rIns="0" bIns="0" rtlCol="0"/>
            <a:lstStyle/>
            <a:p>
              <a:endParaRPr/>
            </a:p>
          </p:txBody>
        </p:sp>
      </p:grpSp>
    </p:spTree>
    <p:extLst>
      <p:ext uri="{BB962C8B-B14F-4D97-AF65-F5344CB8AC3E}">
        <p14:creationId xmlns:p14="http://schemas.microsoft.com/office/powerpoint/2010/main" val="240648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Streams: Prelude</a:t>
            </a:r>
          </a:p>
        </p:txBody>
      </p:sp>
      <p:sp>
        <p:nvSpPr>
          <p:cNvPr id="3" name="Content Placeholder 2"/>
          <p:cNvSpPr>
            <a:spLocks noGrp="1"/>
          </p:cNvSpPr>
          <p:nvPr>
            <p:ph idx="1"/>
          </p:nvPr>
        </p:nvSpPr>
        <p:spPr/>
        <p:txBody>
          <a:bodyPr>
            <a:normAutofit/>
          </a:bodyPr>
          <a:lstStyle/>
          <a:p>
            <a:pPr lvl="2"/>
            <a:endParaRPr lang="en-US" sz="1400" dirty="0"/>
          </a:p>
          <a:p>
            <a:r>
              <a:rPr lang="en-US" sz="2000" dirty="0"/>
              <a:t>A CUDA enabled GPU has two engines</a:t>
            </a:r>
          </a:p>
          <a:p>
            <a:pPr lvl="1"/>
            <a:r>
              <a:rPr lang="en-US" sz="1800" dirty="0"/>
              <a:t>An execution engine</a:t>
            </a:r>
          </a:p>
          <a:p>
            <a:pPr lvl="1"/>
            <a:r>
              <a:rPr lang="en-US" sz="1800" dirty="0"/>
              <a:t>A copy engine, which has 2 sub-engines that can work simultaneously</a:t>
            </a:r>
          </a:p>
          <a:p>
            <a:pPr lvl="2"/>
            <a:r>
              <a:rPr lang="en-US" sz="1500" dirty="0"/>
              <a:t>A H2D copy sub-engine</a:t>
            </a:r>
          </a:p>
          <a:p>
            <a:pPr lvl="2"/>
            <a:r>
              <a:rPr lang="en-US" sz="1500" dirty="0"/>
              <a:t>A D2H copy sub-engine</a:t>
            </a:r>
            <a:endParaRPr lang="en-US" dirty="0"/>
          </a:p>
          <a:p>
            <a:endParaRPr lang="en-US" sz="2000" dirty="0"/>
          </a:p>
          <a:p>
            <a:r>
              <a:rPr lang="en-US" sz="2000" dirty="0"/>
              <a:t>Goal of the “streams” segment of ME759:  Learn how to simultaneously use both GPU engines</a:t>
            </a:r>
          </a:p>
          <a:p>
            <a:endParaRPr lang="en-US" sz="2000" dirty="0"/>
          </a:p>
          <a:p>
            <a:endParaRPr lang="en-US" sz="2000" dirty="0"/>
          </a:p>
          <a:p>
            <a:endParaRPr lang="en-US" sz="2000" dirty="0"/>
          </a:p>
          <a:p>
            <a:r>
              <a:rPr lang="en-US" sz="2000" dirty="0"/>
              <a:t>NOTE (in relation to this “streams” segment of the course): </a:t>
            </a:r>
          </a:p>
          <a:p>
            <a:pPr lvl="1"/>
            <a:r>
              <a:rPr lang="en-US" sz="1800" dirty="0"/>
              <a:t>The important things happen </a:t>
            </a:r>
            <a:r>
              <a:rPr lang="en-US" sz="1800" dirty="0">
                <a:solidFill>
                  <a:schemeClr val="accent5"/>
                </a:solidFill>
              </a:rPr>
              <a:t>on the host side</a:t>
            </a:r>
            <a:r>
              <a:rPr lang="en-US" sz="1800" dirty="0"/>
              <a:t>, </a:t>
            </a:r>
            <a:r>
              <a:rPr lang="en-US" sz="1800" dirty="0">
                <a:solidFill>
                  <a:schemeClr val="accent5"/>
                </a:solidFill>
              </a:rPr>
              <a:t>not on the device</a:t>
            </a:r>
            <a:r>
              <a:rPr lang="en-US" sz="1800" dirty="0"/>
              <a:t> side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35</a:t>
            </a:fld>
            <a:endParaRPr lang="en-US" altLang="en-US"/>
          </a:p>
        </p:txBody>
      </p:sp>
    </p:spTree>
    <p:extLst>
      <p:ext uri="{BB962C8B-B14F-4D97-AF65-F5344CB8AC3E}">
        <p14:creationId xmlns:p14="http://schemas.microsoft.com/office/powerpoint/2010/main" val="2229433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[“Streams” Preamble: 1/3]</a:t>
            </a:r>
            <a:br>
              <a:rPr lang="en-US" sz="1800" dirty="0"/>
            </a:br>
            <a:r>
              <a:rPr lang="en-US" sz="3200" dirty="0"/>
              <a:t>Asynchronous Concurrent Execution</a:t>
            </a:r>
            <a:endParaRPr lang="en-US" sz="2000" dirty="0"/>
          </a:p>
        </p:txBody>
      </p:sp>
      <p:sp>
        <p:nvSpPr>
          <p:cNvPr id="3" name="Content Placeholder 2"/>
          <p:cNvSpPr>
            <a:spLocks noGrp="1"/>
          </p:cNvSpPr>
          <p:nvPr>
            <p:ph idx="1"/>
          </p:nvPr>
        </p:nvSpPr>
        <p:spPr/>
        <p:txBody>
          <a:bodyPr/>
          <a:lstStyle/>
          <a:p>
            <a:endParaRPr lang="en-US" sz="2000" dirty="0"/>
          </a:p>
          <a:p>
            <a:r>
              <a:rPr lang="en-US" sz="2000" dirty="0"/>
              <a:t>In order to facilitate concurrent execution on host and device, some function calls are asynchronous</a:t>
            </a:r>
          </a:p>
          <a:p>
            <a:pPr lvl="1"/>
            <a:r>
              <a:rPr lang="en-US" sz="1800" dirty="0"/>
              <a:t>Control is returned to the host thread before the device has completed the requested task</a:t>
            </a:r>
          </a:p>
          <a:p>
            <a:pPr lvl="1"/>
            <a:endParaRPr lang="en-US" sz="1800" dirty="0"/>
          </a:p>
          <a:p>
            <a:endParaRPr lang="en-US" sz="2000" dirty="0"/>
          </a:p>
          <a:p>
            <a:r>
              <a:rPr lang="en-US" sz="2000" dirty="0"/>
              <a:t>Examples of asynchronous calls</a:t>
            </a:r>
          </a:p>
          <a:p>
            <a:pPr lvl="1"/>
            <a:r>
              <a:rPr lang="en-US" sz="1800" dirty="0"/>
              <a:t>Kernel launches</a:t>
            </a:r>
          </a:p>
          <a:p>
            <a:pPr lvl="1"/>
            <a:r>
              <a:rPr lang="en-US" sz="1800" dirty="0"/>
              <a:t>device </a:t>
            </a:r>
            <a:r>
              <a:rPr lang="en-US" sz="1800" dirty="0">
                <a:sym typeface="Symbol" panose="05050102010706020507" pitchFamily="18" charset="2"/>
              </a:rPr>
              <a:t></a:t>
            </a:r>
            <a:r>
              <a:rPr lang="en-US" sz="1800" dirty="0"/>
              <a:t> device memory copies</a:t>
            </a:r>
          </a:p>
          <a:p>
            <a:pPr lvl="1"/>
            <a:r>
              <a:rPr lang="en-US" sz="1800" dirty="0"/>
              <a:t>host  </a:t>
            </a:r>
            <a:r>
              <a:rPr lang="en-US" sz="1800" dirty="0">
                <a:sym typeface="Symbol" panose="05050102010706020507" pitchFamily="18" charset="2"/>
              </a:rPr>
              <a:t></a:t>
            </a:r>
            <a:r>
              <a:rPr lang="en-US" sz="1800" dirty="0"/>
              <a:t>  device memory copies of a memory block of 64 KB or less</a:t>
            </a:r>
          </a:p>
          <a:p>
            <a:pPr lvl="1"/>
            <a:r>
              <a:rPr lang="en-US" sz="1800" dirty="0"/>
              <a:t>Memory copies performed by functions that are suffixed with </a:t>
            </a:r>
            <a:r>
              <a:rPr lang="en-US" sz="1800" dirty="0" err="1"/>
              <a:t>Async</a:t>
            </a:r>
            <a:r>
              <a:rPr lang="en-US" sz="1800" dirty="0"/>
              <a:t> (e.g., </a:t>
            </a:r>
            <a:r>
              <a:rPr lang="en-US" sz="1800" dirty="0" err="1">
                <a:latin typeface="Consolas" panose="020B0609020204030204" pitchFamily="49" charset="0"/>
              </a:rPr>
              <a:t>cudaMemcpyAsync</a:t>
            </a:r>
            <a:r>
              <a:rPr lang="en-US" sz="1800" dirty="0"/>
              <a:t>)</a:t>
            </a:r>
          </a:p>
          <a:p>
            <a:pPr lvl="1"/>
            <a:endParaRPr lang="en-US" sz="1800" dirty="0"/>
          </a:p>
          <a:p>
            <a:endParaRPr lang="en-US" sz="2000" dirty="0"/>
          </a:p>
          <a:p>
            <a:r>
              <a:rPr lang="en-US" sz="2000" dirty="0"/>
              <a:t>NOTE: When an application is run via a (</a:t>
            </a:r>
            <a:r>
              <a:rPr lang="en-US" sz="2000" dirty="0" err="1">
                <a:latin typeface="Consolas" panose="020B0609020204030204" pitchFamily="49" charset="0"/>
                <a:cs typeface="Courier New" pitchFamily="49" charset="0"/>
              </a:rPr>
              <a:t>cuda-gdb</a:t>
            </a:r>
            <a:r>
              <a:rPr lang="en-US" sz="2000" dirty="0"/>
              <a:t>, </a:t>
            </a:r>
            <a:r>
              <a:rPr lang="en-US" sz="2000" dirty="0" err="1">
                <a:latin typeface="Consolas" panose="020B0609020204030204" pitchFamily="49" charset="0"/>
                <a:cs typeface="Courier New" pitchFamily="49" charset="0"/>
              </a:rPr>
              <a:t>nvprof</a:t>
            </a:r>
            <a:r>
              <a:rPr lang="en-US" sz="2000" dirty="0"/>
              <a:t>), all launches are synchronous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36</a:t>
            </a:fld>
            <a:endParaRPr lang="en-US" altLang="en-US"/>
          </a:p>
        </p:txBody>
      </p:sp>
    </p:spTree>
    <p:extLst>
      <p:ext uri="{BB962C8B-B14F-4D97-AF65-F5344CB8AC3E}">
        <p14:creationId xmlns:p14="http://schemas.microsoft.com/office/powerpoint/2010/main" val="2027609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a:t>[“Streams” Preamble: 2/3]</a:t>
            </a:r>
            <a:br>
              <a:rPr lang="en-US" sz="1800" dirty="0"/>
            </a:br>
            <a:r>
              <a:rPr lang="en-US" dirty="0"/>
              <a:t>Non-blocking Host-Device Data Transfer Issues</a:t>
            </a:r>
          </a:p>
        </p:txBody>
      </p:sp>
      <p:sp>
        <p:nvSpPr>
          <p:cNvPr id="3" name="Content Placeholder 2"/>
          <p:cNvSpPr>
            <a:spLocks noGrp="1"/>
          </p:cNvSpPr>
          <p:nvPr>
            <p:ph idx="1"/>
          </p:nvPr>
        </p:nvSpPr>
        <p:spPr/>
        <p:txBody>
          <a:bodyPr>
            <a:normAutofit lnSpcReduction="10000"/>
          </a:bodyPr>
          <a:lstStyle/>
          <a:p>
            <a:r>
              <a:rPr lang="en-US" sz="1800" dirty="0"/>
              <a:t>In general, host  </a:t>
            </a:r>
            <a:r>
              <a:rPr lang="en-US" sz="1800" dirty="0">
                <a:sym typeface="Symbol" panose="05050102010706020507" pitchFamily="18" charset="2"/>
              </a:rPr>
              <a:t></a:t>
            </a:r>
            <a:r>
              <a:rPr lang="en-US" sz="1800" dirty="0"/>
              <a:t>  device data transfers using </a:t>
            </a:r>
            <a:r>
              <a:rPr lang="en-US" sz="1800" dirty="0" err="1">
                <a:solidFill>
                  <a:srgbClr val="0070C0"/>
                </a:solidFill>
                <a:latin typeface="Consolas" pitchFamily="49" charset="0"/>
                <a:cs typeface="Consolas" pitchFamily="49" charset="0"/>
              </a:rPr>
              <a:t>cudaMemcpy</a:t>
            </a:r>
            <a:r>
              <a:rPr lang="en-US" sz="1800" dirty="0">
                <a:solidFill>
                  <a:srgbClr val="0070C0"/>
                </a:solidFill>
                <a:latin typeface="Consolas" pitchFamily="49" charset="0"/>
                <a:cs typeface="Consolas" pitchFamily="49" charset="0"/>
              </a:rPr>
              <a:t>()</a:t>
            </a:r>
            <a:r>
              <a:rPr lang="en-US" sz="1800" dirty="0"/>
              <a:t> are </a:t>
            </a:r>
            <a:r>
              <a:rPr lang="en-US" sz="1800" u="sng" dirty="0"/>
              <a:t>blocking</a:t>
            </a:r>
          </a:p>
          <a:p>
            <a:pPr lvl="1"/>
            <a:r>
              <a:rPr lang="en-US" sz="1600" dirty="0"/>
              <a:t>Control is returned to the host thread only after the data transfer is complete</a:t>
            </a:r>
          </a:p>
          <a:p>
            <a:pPr lvl="2"/>
            <a:endParaRPr lang="en-US" sz="1300" dirty="0"/>
          </a:p>
          <a:p>
            <a:r>
              <a:rPr lang="en-US" sz="1800" dirty="0"/>
              <a:t>There is a non-blocking variant, </a:t>
            </a:r>
            <a:r>
              <a:rPr lang="en-US" sz="1800" dirty="0" err="1">
                <a:solidFill>
                  <a:srgbClr val="0070C0"/>
                </a:solidFill>
                <a:latin typeface="Consolas" pitchFamily="49" charset="0"/>
                <a:cs typeface="Consolas" pitchFamily="49" charset="0"/>
              </a:rPr>
              <a:t>cudaMemcpyAsync</a:t>
            </a:r>
            <a:r>
              <a:rPr lang="en-US" sz="1800" dirty="0">
                <a:solidFill>
                  <a:srgbClr val="0070C0"/>
                </a:solidFill>
                <a:latin typeface="Consolas" pitchFamily="49" charset="0"/>
                <a:cs typeface="Consolas" pitchFamily="49" charset="0"/>
              </a:rPr>
              <a:t>()</a:t>
            </a:r>
          </a:p>
          <a:p>
            <a:endParaRPr lang="en-US" sz="1800" dirty="0"/>
          </a:p>
          <a:p>
            <a:endParaRPr lang="en-US" sz="1800" dirty="0"/>
          </a:p>
          <a:p>
            <a:pPr lvl="1"/>
            <a:endParaRPr lang="en-US" sz="1400" dirty="0"/>
          </a:p>
          <a:p>
            <a:pPr lvl="1"/>
            <a:endParaRPr lang="en-US" sz="1400" dirty="0"/>
          </a:p>
          <a:p>
            <a:pPr lvl="1"/>
            <a:r>
              <a:rPr lang="en-US" sz="1400" dirty="0"/>
              <a:t>The host does not wait on the device to finish the mem copy or on the completion of the kernel call for it to start execution of the </a:t>
            </a:r>
            <a:r>
              <a:rPr lang="en-US" sz="1400" dirty="0" err="1">
                <a:solidFill>
                  <a:srgbClr val="0070C0"/>
                </a:solidFill>
                <a:latin typeface="Consolas" pitchFamily="49" charset="0"/>
                <a:cs typeface="Consolas" pitchFamily="49" charset="0"/>
              </a:rPr>
              <a:t>cpuFunction</a:t>
            </a:r>
            <a:r>
              <a:rPr lang="en-US" sz="1400" dirty="0">
                <a:solidFill>
                  <a:srgbClr val="0070C0"/>
                </a:solidFill>
                <a:latin typeface="Consolas" pitchFamily="49" charset="0"/>
                <a:cs typeface="Consolas" pitchFamily="49" charset="0"/>
              </a:rPr>
              <a:t>()</a:t>
            </a:r>
            <a:r>
              <a:rPr lang="en-US" sz="1400" dirty="0"/>
              <a:t> call</a:t>
            </a:r>
          </a:p>
          <a:p>
            <a:pPr lvl="1"/>
            <a:r>
              <a:rPr lang="en-US" sz="1400" dirty="0"/>
              <a:t>The launch of “</a:t>
            </a:r>
            <a:r>
              <a:rPr lang="en-US" sz="1400" dirty="0" err="1">
                <a:latin typeface="Consolas" panose="020B0609020204030204" pitchFamily="49" charset="0"/>
                <a:cs typeface="Consolas" panose="020B0609020204030204" pitchFamily="49" charset="0"/>
              </a:rPr>
              <a:t>myKernel</a:t>
            </a:r>
            <a:r>
              <a:rPr lang="en-US" sz="1400" dirty="0"/>
              <a:t>” only happens after the mem copy call finishes</a:t>
            </a:r>
          </a:p>
          <a:p>
            <a:pPr lvl="2"/>
            <a:endParaRPr lang="en-US" sz="1100" dirty="0"/>
          </a:p>
          <a:p>
            <a:r>
              <a:rPr lang="en-US" sz="1800" dirty="0"/>
              <a:t>NOTE: the asynchronous transfer version </a:t>
            </a:r>
            <a:r>
              <a:rPr lang="en-US" sz="1800" dirty="0">
                <a:solidFill>
                  <a:srgbClr val="C00000"/>
                </a:solidFill>
              </a:rPr>
              <a:t>requires pinned host memory</a:t>
            </a:r>
            <a:r>
              <a:rPr lang="en-US" sz="1800" dirty="0"/>
              <a:t> (allocated with </a:t>
            </a:r>
            <a:r>
              <a:rPr lang="en-US" sz="1800" dirty="0" err="1">
                <a:solidFill>
                  <a:srgbClr val="0070C0"/>
                </a:solidFill>
                <a:latin typeface="Consolas" pitchFamily="49" charset="0"/>
                <a:cs typeface="Consolas" pitchFamily="49" charset="0"/>
              </a:rPr>
              <a:t>cudaHostAlloc</a:t>
            </a:r>
            <a:r>
              <a:rPr lang="en-US" sz="1800" dirty="0">
                <a:solidFill>
                  <a:srgbClr val="0070C0"/>
                </a:solidFill>
                <a:latin typeface="Consolas" pitchFamily="49" charset="0"/>
                <a:cs typeface="Consolas" pitchFamily="49" charset="0"/>
              </a:rPr>
              <a:t>()</a:t>
            </a:r>
            <a:r>
              <a:rPr lang="en-US" sz="1800" dirty="0"/>
              <a:t>), and it contains an additional argument (a stream ID)</a:t>
            </a:r>
          </a:p>
          <a:p>
            <a:pPr lvl="1"/>
            <a:r>
              <a:rPr lang="en-US" sz="1400" dirty="0"/>
              <a:t>The </a:t>
            </a:r>
            <a:r>
              <a:rPr lang="en-US" sz="1400" dirty="0" err="1">
                <a:solidFill>
                  <a:srgbClr val="0070C0"/>
                </a:solidFill>
                <a:latin typeface="Consolas" pitchFamily="49" charset="0"/>
                <a:cs typeface="Consolas" pitchFamily="49" charset="0"/>
              </a:rPr>
              <a:t>cudaHosAlloc</a:t>
            </a:r>
            <a:r>
              <a:rPr lang="en-US" sz="1400" dirty="0">
                <a:solidFill>
                  <a:srgbClr val="0070C0"/>
                </a:solidFill>
                <a:latin typeface="Consolas" pitchFamily="49" charset="0"/>
                <a:cs typeface="Consolas" pitchFamily="49" charset="0"/>
              </a:rPr>
              <a:t>() </a:t>
            </a:r>
            <a:r>
              <a:rPr lang="en-US" sz="1400" dirty="0"/>
              <a:t>replaces </a:t>
            </a:r>
            <a:r>
              <a:rPr lang="en-US" sz="1400" dirty="0" err="1">
                <a:solidFill>
                  <a:srgbClr val="0070C0"/>
                </a:solidFill>
                <a:latin typeface="Consolas" pitchFamily="49" charset="0"/>
                <a:cs typeface="Consolas" pitchFamily="49" charset="0"/>
              </a:rPr>
              <a:t>malloc</a:t>
            </a:r>
            <a:r>
              <a:rPr lang="en-US" sz="1400" dirty="0">
                <a:solidFill>
                  <a:srgbClr val="0070C0"/>
                </a:solidFill>
                <a:latin typeface="Consolas" pitchFamily="49" charset="0"/>
                <a:cs typeface="Consolas" pitchFamily="49" charset="0"/>
              </a:rPr>
              <a:t>()</a:t>
            </a:r>
            <a:r>
              <a:rPr lang="en-US" sz="1400" dirty="0"/>
              <a:t> typical call on the host side</a:t>
            </a:r>
          </a:p>
          <a:p>
            <a:pPr lvl="2"/>
            <a:endParaRPr lang="en-US" sz="1300" dirty="0"/>
          </a:p>
          <a:p>
            <a:r>
              <a:rPr lang="en-US" sz="2000" dirty="0"/>
              <a:t>What does this buy us?</a:t>
            </a:r>
          </a:p>
          <a:p>
            <a:pPr lvl="1"/>
            <a:r>
              <a:rPr lang="en-US" sz="1600" dirty="0"/>
              <a:t>We have the CPU busy while copying data to/from device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37</a:t>
            </a:fld>
            <a:endParaRPr lang="en-US" altLang="en-US" dirty="0"/>
          </a:p>
        </p:txBody>
      </p:sp>
      <p:sp>
        <p:nvSpPr>
          <p:cNvPr id="5" name="Rectangle 4"/>
          <p:cNvSpPr/>
          <p:nvPr/>
        </p:nvSpPr>
        <p:spPr>
          <a:xfrm>
            <a:off x="2264834" y="2691937"/>
            <a:ext cx="7848600" cy="923330"/>
          </a:xfrm>
          <a:prstGeom prst="rect">
            <a:avLst/>
          </a:prstGeom>
          <a:solidFill>
            <a:schemeClr val="bg1">
              <a:lumMod val="85000"/>
            </a:schemeClr>
          </a:solidFill>
        </p:spPr>
        <p:txBody>
          <a:bodyPr wrap="square">
            <a:spAutoFit/>
          </a:bodyPr>
          <a:lstStyle/>
          <a:p>
            <a:r>
              <a:rPr lang="en-US" dirty="0" err="1">
                <a:solidFill>
                  <a:srgbClr val="FF00FF"/>
                </a:solidFill>
                <a:latin typeface="Consolas" pitchFamily="49" charset="0"/>
                <a:cs typeface="Consolas" pitchFamily="49" charset="0"/>
              </a:rPr>
              <a:t>cudaMemcpyAsync</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a_d</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a_h</a:t>
            </a:r>
            <a:r>
              <a:rPr lang="en-US" dirty="0">
                <a:solidFill>
                  <a:prstClr val="black"/>
                </a:solidFill>
                <a:latin typeface="Consolas" pitchFamily="49" charset="0"/>
                <a:cs typeface="Consolas" pitchFamily="49" charset="0"/>
              </a:rPr>
              <a:t>, size, </a:t>
            </a:r>
            <a:r>
              <a:rPr lang="en-US" dirty="0" err="1">
                <a:solidFill>
                  <a:prstClr val="black"/>
                </a:solidFill>
                <a:latin typeface="Consolas" pitchFamily="49" charset="0"/>
                <a:cs typeface="Consolas" pitchFamily="49" charset="0"/>
              </a:rPr>
              <a:t>cudaMemcpyHostToDevice</a:t>
            </a:r>
            <a:r>
              <a:rPr lang="en-US" dirty="0">
                <a:solidFill>
                  <a:prstClr val="black"/>
                </a:solidFill>
                <a:latin typeface="Consolas" pitchFamily="49" charset="0"/>
                <a:cs typeface="Consolas" pitchFamily="49" charset="0"/>
              </a:rPr>
              <a:t>, 0);</a:t>
            </a:r>
          </a:p>
          <a:p>
            <a:r>
              <a:rPr lang="en-US" dirty="0" err="1">
                <a:solidFill>
                  <a:prstClr val="black"/>
                </a:solidFill>
                <a:latin typeface="Consolas" pitchFamily="49" charset="0"/>
                <a:cs typeface="Consolas" pitchFamily="49" charset="0"/>
              </a:rPr>
              <a:t>myKernel</a:t>
            </a:r>
            <a:r>
              <a:rPr lang="en-US" dirty="0">
                <a:solidFill>
                  <a:prstClr val="black"/>
                </a:solidFill>
                <a:latin typeface="Consolas" pitchFamily="49" charset="0"/>
                <a:cs typeface="Consolas" pitchFamily="49" charset="0"/>
              </a:rPr>
              <a:t>&lt;&lt;&lt;</a:t>
            </a:r>
            <a:r>
              <a:rPr lang="en-US" dirty="0" err="1">
                <a:solidFill>
                  <a:prstClr val="black"/>
                </a:solidFill>
                <a:latin typeface="Consolas" pitchFamily="49" charset="0"/>
                <a:cs typeface="Consolas" pitchFamily="49" charset="0"/>
              </a:rPr>
              <a:t>grid,block</a:t>
            </a:r>
            <a:r>
              <a:rPr lang="en-US" dirty="0">
                <a:solidFill>
                  <a:prstClr val="black"/>
                </a:solidFill>
                <a:latin typeface="Consolas" pitchFamily="49" charset="0"/>
                <a:cs typeface="Consolas" pitchFamily="49" charset="0"/>
              </a:rPr>
              <a:t>&gt;&gt;&gt;(</a:t>
            </a:r>
            <a:r>
              <a:rPr lang="en-US" dirty="0" err="1">
                <a:solidFill>
                  <a:prstClr val="black"/>
                </a:solidFill>
                <a:latin typeface="Consolas" pitchFamily="49" charset="0"/>
                <a:cs typeface="Consolas" pitchFamily="49" charset="0"/>
              </a:rPr>
              <a:t>a_d</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cpuFunction</a:t>
            </a:r>
            <a:r>
              <a:rPr lang="en-US" dirty="0">
                <a:solidFill>
                  <a:prstClr val="black"/>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895787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[“Streams” Preamble: 3/3]</a:t>
            </a:r>
            <a:br>
              <a:rPr lang="en-US" sz="1600" dirty="0"/>
            </a:br>
            <a:r>
              <a:rPr lang="en-US" sz="2800" dirty="0"/>
              <a:t>Overlapping Host </a:t>
            </a:r>
            <a:r>
              <a:rPr lang="en-US" sz="2800" dirty="0">
                <a:latin typeface="cmsy10"/>
                <a:sym typeface="Symbol" panose="05050102010706020507" pitchFamily="18" charset="2"/>
              </a:rPr>
              <a:t></a:t>
            </a:r>
            <a:r>
              <a:rPr lang="en-US" sz="2800" dirty="0"/>
              <a:t> Device Data Transfer with Device Execution</a:t>
            </a:r>
            <a:endParaRPr lang="en-US" sz="2400" dirty="0"/>
          </a:p>
        </p:txBody>
      </p:sp>
      <p:sp>
        <p:nvSpPr>
          <p:cNvPr id="3" name="Content Placeholder 2"/>
          <p:cNvSpPr>
            <a:spLocks noGrp="1"/>
          </p:cNvSpPr>
          <p:nvPr>
            <p:ph idx="1"/>
          </p:nvPr>
        </p:nvSpPr>
        <p:spPr/>
        <p:txBody>
          <a:bodyPr/>
          <a:lstStyle/>
          <a:p>
            <a:endParaRPr lang="en-US" sz="2000" dirty="0"/>
          </a:p>
          <a:p>
            <a:r>
              <a:rPr lang="en-US" sz="2000" dirty="0"/>
              <a:t>When is this overlapping useful?</a:t>
            </a:r>
          </a:p>
          <a:p>
            <a:pPr lvl="1"/>
            <a:r>
              <a:rPr lang="en-US" sz="1800" dirty="0"/>
              <a:t>Imagine a kernel executes on the device and only works with a portion (say </a:t>
            </a:r>
            <a:r>
              <a:rPr lang="en-US" sz="1800" i="1" dirty="0"/>
              <a:t>lower half</a:t>
            </a:r>
            <a:r>
              <a:rPr lang="en-US" sz="1800" dirty="0"/>
              <a:t>) of the device global memory</a:t>
            </a:r>
          </a:p>
          <a:p>
            <a:pPr lvl="2"/>
            <a:r>
              <a:rPr lang="en-US" sz="1600" dirty="0"/>
              <a:t>While kernel works on lower half, you can copy data from host to device into the </a:t>
            </a:r>
            <a:r>
              <a:rPr lang="en-US" sz="1600" i="1" dirty="0"/>
              <a:t>upper half</a:t>
            </a:r>
            <a:r>
              <a:rPr lang="en-US" sz="1600" dirty="0"/>
              <a:t> of the device global memory</a:t>
            </a:r>
          </a:p>
          <a:p>
            <a:pPr lvl="1"/>
            <a:r>
              <a:rPr lang="en-US" sz="1800" dirty="0"/>
              <a:t>Punch line: The kernel execution and the copy operations can take place simultaneously</a:t>
            </a:r>
          </a:p>
          <a:p>
            <a:pPr lvl="1"/>
            <a:endParaRPr lang="en-US" sz="1600" dirty="0"/>
          </a:p>
          <a:p>
            <a:r>
              <a:rPr lang="en-US" sz="2000" dirty="0"/>
              <a:t>Note that there is an issue with this idea: </a:t>
            </a:r>
          </a:p>
          <a:p>
            <a:pPr lvl="1"/>
            <a:r>
              <a:rPr lang="en-US" sz="1800" dirty="0"/>
              <a:t>The device execution stack is FIFO: </a:t>
            </a:r>
          </a:p>
          <a:p>
            <a:pPr lvl="2"/>
            <a:r>
              <a:rPr lang="en-US" sz="1600" dirty="0"/>
              <a:t>One function call on the device is not serviced until all the previous device function calls completed</a:t>
            </a:r>
          </a:p>
          <a:p>
            <a:pPr lvl="1"/>
            <a:r>
              <a:rPr lang="en-US" sz="1800" dirty="0"/>
              <a:t>This would prevent overlapping execution with data transfer</a:t>
            </a:r>
          </a:p>
          <a:p>
            <a:pPr lvl="1"/>
            <a:endParaRPr lang="en-US" sz="1800" dirty="0"/>
          </a:p>
          <a:p>
            <a:r>
              <a:rPr lang="en-US" sz="2000" dirty="0"/>
              <a:t>This issue was addressed by the use of CUDA “streams”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38</a:t>
            </a:fld>
            <a:endParaRPr lang="en-US" altLang="en-US"/>
          </a:p>
        </p:txBody>
      </p:sp>
    </p:spTree>
    <p:extLst>
      <p:ext uri="{BB962C8B-B14F-4D97-AF65-F5344CB8AC3E}">
        <p14:creationId xmlns:p14="http://schemas.microsoft.com/office/powerpoint/2010/main" val="2370243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Streams: Two flavors of concurrency enabled by streams</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A programmer can manage concurrency through </a:t>
            </a:r>
            <a:r>
              <a:rPr lang="en-US" sz="2000" i="1" dirty="0"/>
              <a:t>streams</a:t>
            </a:r>
            <a:r>
              <a:rPr lang="en-US" sz="2000" dirty="0"/>
              <a:t> </a:t>
            </a:r>
          </a:p>
          <a:p>
            <a:endParaRPr lang="en-US" sz="2000" dirty="0"/>
          </a:p>
          <a:p>
            <a:r>
              <a:rPr lang="en-US" sz="2000" dirty="0"/>
              <a:t>“concurrency” refers to one of two things</a:t>
            </a:r>
          </a:p>
          <a:p>
            <a:endParaRPr lang="en-US" sz="2000" dirty="0"/>
          </a:p>
          <a:p>
            <a:pPr marL="800100" lvl="1" indent="-342900">
              <a:buFont typeface="+mj-lt"/>
              <a:buAutoNum type="arabicPeriod"/>
            </a:pPr>
            <a:r>
              <a:rPr lang="en-US" sz="1600" dirty="0">
                <a:solidFill>
                  <a:srgbClr val="00B050"/>
                </a:solidFill>
              </a:rPr>
              <a:t> </a:t>
            </a:r>
            <a:r>
              <a:rPr lang="en-US" sz="1600" dirty="0"/>
              <a:t>The copy and the execution engines of the GPU working at the same time</a:t>
            </a:r>
          </a:p>
          <a:p>
            <a:pPr marL="800100" lvl="1" indent="-342900">
              <a:buFont typeface="+mj-lt"/>
              <a:buAutoNum type="arabicPeriod"/>
            </a:pPr>
            <a:endParaRPr lang="en-US" sz="1600" dirty="0"/>
          </a:p>
          <a:p>
            <a:pPr marL="800100" lvl="1" indent="-342900">
              <a:buFont typeface="+mj-lt"/>
              <a:buAutoNum type="arabicPeriod"/>
            </a:pPr>
            <a:r>
              <a:rPr lang="en-US" sz="1600" dirty="0"/>
              <a:t>Several different kernels (like </a:t>
            </a:r>
            <a:r>
              <a:rPr lang="en-US" sz="1600" dirty="0" err="1">
                <a:latin typeface="Consolas" panose="020B0609020204030204" pitchFamily="49" charset="0"/>
              </a:rPr>
              <a:t>kerA</a:t>
            </a:r>
            <a:r>
              <a:rPr lang="en-US" sz="1600" dirty="0"/>
              <a:t>, </a:t>
            </a:r>
            <a:r>
              <a:rPr lang="en-US" sz="1600" dirty="0" err="1">
                <a:latin typeface="Consolas" panose="020B0609020204030204" pitchFamily="49" charset="0"/>
              </a:rPr>
              <a:t>kerB</a:t>
            </a:r>
            <a:r>
              <a:rPr lang="en-US" sz="1600" dirty="0"/>
              <a:t>, etc.) being executed at the same time on the GPU</a:t>
            </a:r>
          </a:p>
          <a:p>
            <a:pPr lvl="2"/>
            <a:endParaRPr lang="en-US" sz="1500" dirty="0"/>
          </a:p>
          <a:p>
            <a:pPr lvl="2"/>
            <a:endParaRPr lang="en-US" sz="1500" dirty="0"/>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39</a:t>
            </a:fld>
            <a:endParaRPr lang="en-US" altLang="en-US"/>
          </a:p>
        </p:txBody>
      </p:sp>
    </p:spTree>
    <p:extLst>
      <p:ext uri="{BB962C8B-B14F-4D97-AF65-F5344CB8AC3E}">
        <p14:creationId xmlns:p14="http://schemas.microsoft.com/office/powerpoint/2010/main" val="24009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get started…</a:t>
            </a:r>
          </a:p>
        </p:txBody>
      </p:sp>
      <p:sp>
        <p:nvSpPr>
          <p:cNvPr id="3" name="Content Placeholder 2"/>
          <p:cNvSpPr>
            <a:spLocks noGrp="1"/>
          </p:cNvSpPr>
          <p:nvPr>
            <p:ph idx="1"/>
          </p:nvPr>
        </p:nvSpPr>
        <p:spPr/>
        <p:txBody>
          <a:bodyPr>
            <a:normAutofit fontScale="92500" lnSpcReduction="10000"/>
          </a:bodyPr>
          <a:lstStyle/>
          <a:p>
            <a:r>
              <a:rPr lang="en-US" dirty="0"/>
              <a:t>Last time</a:t>
            </a:r>
          </a:p>
          <a:p>
            <a:pPr lvl="1"/>
            <a:r>
              <a:rPr lang="en-US" dirty="0"/>
              <a:t>Case studies: parallel reduction on the GPU &amp; 1D convolution</a:t>
            </a:r>
          </a:p>
          <a:p>
            <a:pPr lvl="1"/>
            <a:r>
              <a:rPr lang="en-US" dirty="0"/>
              <a:t>Looking beyond today: some more GPU computing feature, but looking for a while into optimization features</a:t>
            </a:r>
          </a:p>
          <a:p>
            <a:pPr lvl="1"/>
            <a:endParaRPr lang="en-US" dirty="0"/>
          </a:p>
          <a:p>
            <a:r>
              <a:rPr lang="en-US" dirty="0"/>
              <a:t>Today</a:t>
            </a:r>
          </a:p>
          <a:p>
            <a:pPr lvl="1"/>
            <a:r>
              <a:rPr lang="en-US" dirty="0"/>
              <a:t>One more case study: parallel prefix scan</a:t>
            </a:r>
          </a:p>
          <a:p>
            <a:pPr lvl="1"/>
            <a:r>
              <a:rPr lang="en-US" dirty="0"/>
              <a:t>Using streams in GPU computing: increasing problem size; improving execution speeds</a:t>
            </a:r>
          </a:p>
          <a:p>
            <a:endParaRPr lang="en-US" dirty="0"/>
          </a:p>
          <a:p>
            <a:r>
              <a:rPr lang="en-US" dirty="0"/>
              <a:t>Other tidbits:</a:t>
            </a:r>
          </a:p>
          <a:p>
            <a:pPr lvl="1"/>
            <a:r>
              <a:rPr lang="en-US" dirty="0"/>
              <a:t>Assignment due on Th, 03/04, at 9 pm</a:t>
            </a:r>
          </a:p>
          <a:p>
            <a:pPr lvl="1"/>
            <a:r>
              <a:rPr lang="en-US" dirty="0"/>
              <a:t>Next two assignments are probably most difficult</a:t>
            </a:r>
          </a:p>
          <a:p>
            <a:pPr lvl="2"/>
            <a:r>
              <a:rPr lang="en-US" dirty="0"/>
              <a:t>Drop them if you are overwhelmed. Stay focused, make the right call</a:t>
            </a:r>
          </a:p>
          <a:p>
            <a:pPr lvl="1"/>
            <a:r>
              <a:rPr lang="en-US" dirty="0"/>
              <a:t>Do not run your code on the Euler </a:t>
            </a:r>
            <a:r>
              <a:rPr lang="en-US" dirty="0" err="1"/>
              <a:t>headnode</a:t>
            </a:r>
            <a:r>
              <a:rPr lang="en-US" dirty="0"/>
              <a:t> (use Slurm)</a:t>
            </a:r>
          </a:p>
          <a:p>
            <a:pPr lvl="1"/>
            <a:r>
              <a:rPr lang="en-US" dirty="0"/>
              <a:t>You can download the recording onto your machine, don’t need to listen to lecture through Canvas</a:t>
            </a:r>
          </a:p>
          <a:p>
            <a:pPr lvl="1"/>
            <a:r>
              <a:rPr lang="en-US" dirty="0"/>
              <a:t>Big PDF file contains all the slides thus far; easy to search into it to find topics covered thus far. Doc is </a:t>
            </a:r>
            <a:r>
              <a:rPr lang="en-US" dirty="0">
                <a:hlinkClick r:id="rId2"/>
              </a:rPr>
              <a:t>here</a:t>
            </a:r>
            <a:r>
              <a:rPr lang="en-US" dirty="0"/>
              <a:t>.</a:t>
            </a:r>
          </a:p>
        </p:txBody>
      </p:sp>
      <p:sp>
        <p:nvSpPr>
          <p:cNvPr id="4" name="Slide Number Placeholder 3"/>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2475800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Streams: Overview</a:t>
            </a:r>
          </a:p>
        </p:txBody>
      </p:sp>
      <p:sp>
        <p:nvSpPr>
          <p:cNvPr id="3" name="Content Placeholder 2"/>
          <p:cNvSpPr>
            <a:spLocks noGrp="1"/>
          </p:cNvSpPr>
          <p:nvPr>
            <p:ph idx="1"/>
          </p:nvPr>
        </p:nvSpPr>
        <p:spPr/>
        <p:txBody>
          <a:bodyPr/>
          <a:lstStyle/>
          <a:p>
            <a:endParaRPr lang="en-US" sz="2000" dirty="0"/>
          </a:p>
          <a:p>
            <a:endParaRPr lang="en-US" sz="2000" dirty="0"/>
          </a:p>
          <a:p>
            <a:endParaRPr lang="en-US" sz="2000" dirty="0"/>
          </a:p>
          <a:p>
            <a:endParaRPr lang="en-US" sz="2000" dirty="0"/>
          </a:p>
          <a:p>
            <a:r>
              <a:rPr lang="en-US" sz="2000" dirty="0"/>
              <a:t>A stream is a sequence of CUDA commands issued by the host that execute on the GPU in issue-order</a:t>
            </a:r>
          </a:p>
          <a:p>
            <a:pPr lvl="1"/>
            <a:r>
              <a:rPr lang="en-US" sz="1600" dirty="0"/>
              <a:t>CUDA stream: a queue of GPU operations; i.e., of device work</a:t>
            </a:r>
          </a:p>
          <a:p>
            <a:pPr lvl="1"/>
            <a:r>
              <a:rPr lang="en-US" sz="1600" dirty="0"/>
              <a:t>The execution order in a stream defines the order in which the GPU operations are added to the stream (FIFO)</a:t>
            </a:r>
          </a:p>
          <a:p>
            <a:pPr lvl="1"/>
            <a:r>
              <a:rPr lang="en-US" sz="1600" dirty="0">
                <a:solidFill>
                  <a:srgbClr val="0070C0"/>
                </a:solidFill>
              </a:rPr>
              <a:t>NOTE</a:t>
            </a:r>
            <a:r>
              <a:rPr lang="en-US" sz="1600" dirty="0"/>
              <a:t>: an operation in a stream does not commence prior to the previous operation in that stream being fully completed</a:t>
            </a:r>
          </a:p>
          <a:p>
            <a:pPr lvl="2"/>
            <a:r>
              <a:rPr lang="en-US" sz="1300" dirty="0"/>
              <a:t>There is a distinction between queuing an operation in a stream and the moment when it actually starts to be executed on the GPU</a:t>
            </a:r>
          </a:p>
          <a:p>
            <a:pPr lvl="2"/>
            <a:endParaRPr lang="en-US" sz="15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40</a:t>
            </a:fld>
            <a:endParaRPr lang="en-US" altLang="en-US"/>
          </a:p>
        </p:txBody>
      </p:sp>
    </p:spTree>
    <p:extLst>
      <p:ext uri="{BB962C8B-B14F-4D97-AF65-F5344CB8AC3E}">
        <p14:creationId xmlns:p14="http://schemas.microsoft.com/office/powerpoint/2010/main" val="3180099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a:t>CUDA Streams: Overview</a:t>
            </a:r>
            <a:br>
              <a:rPr lang="en-US" dirty="0"/>
            </a:br>
            <a:r>
              <a:rPr lang="en-US" sz="2000" dirty="0"/>
              <a:t>[</a:t>
            </a:r>
            <a:r>
              <a:rPr lang="en-US" sz="2000" dirty="0" err="1"/>
              <a:t>Cntd</a:t>
            </a:r>
            <a:r>
              <a:rPr lang="en-US" sz="2000" dirty="0"/>
              <a:t>.]</a:t>
            </a:r>
          </a:p>
        </p:txBody>
      </p:sp>
      <p:sp>
        <p:nvSpPr>
          <p:cNvPr id="3" name="Content Placeholder 2"/>
          <p:cNvSpPr>
            <a:spLocks noGrp="1"/>
          </p:cNvSpPr>
          <p:nvPr>
            <p:ph idx="1"/>
          </p:nvPr>
        </p:nvSpPr>
        <p:spPr/>
        <p:txBody>
          <a:bodyPr/>
          <a:lstStyle/>
          <a:p>
            <a:endParaRPr lang="en-US" sz="2000" dirty="0"/>
          </a:p>
          <a:p>
            <a:r>
              <a:rPr lang="en-US" sz="2000" dirty="0"/>
              <a:t>One host thread can define multiple CUDA streams </a:t>
            </a:r>
          </a:p>
          <a:p>
            <a:endParaRPr lang="en-US" sz="2000" dirty="0"/>
          </a:p>
          <a:p>
            <a:r>
              <a:rPr lang="en-US" sz="2000" dirty="0"/>
              <a:t>What are the typical operations in a stream?</a:t>
            </a:r>
          </a:p>
          <a:p>
            <a:pPr lvl="1"/>
            <a:r>
              <a:rPr lang="en-US" sz="1600" dirty="0"/>
              <a:t>Invoking a data transfer</a:t>
            </a:r>
          </a:p>
          <a:p>
            <a:pPr lvl="1"/>
            <a:r>
              <a:rPr lang="en-US" sz="1600" dirty="0"/>
              <a:t>Invoking a kernel execution</a:t>
            </a:r>
          </a:p>
          <a:p>
            <a:pPr lvl="1"/>
            <a:r>
              <a:rPr lang="en-US" sz="1600" dirty="0"/>
              <a:t>Handling events</a:t>
            </a:r>
          </a:p>
          <a:p>
            <a:endParaRPr lang="en-US" sz="2000" dirty="0"/>
          </a:p>
          <a:p>
            <a:r>
              <a:rPr lang="en-US" sz="1800" dirty="0"/>
              <a:t>The CUDA runtime executes commands from different streams as it sees fit</a:t>
            </a:r>
          </a:p>
          <a:p>
            <a:pPr lvl="1"/>
            <a:r>
              <a:rPr lang="en-US" sz="1600" dirty="0"/>
              <a:t>No inter-stream relative synchronization unless the user explicitly takes care of synchronization process</a:t>
            </a:r>
          </a:p>
          <a:p>
            <a:pPr lvl="1"/>
            <a:r>
              <a:rPr lang="en-US" sz="1600" dirty="0"/>
              <a:t>Also, streams can be synchronized at barrier points, but correlation of sequence execution between different streams not supported</a:t>
            </a:r>
            <a:endParaRPr lang="en-US" sz="15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41</a:t>
            </a:fld>
            <a:endParaRPr lang="en-US" altLang="en-US"/>
          </a:p>
        </p:txBody>
      </p:sp>
    </p:spTree>
    <p:extLst>
      <p:ext uri="{BB962C8B-B14F-4D97-AF65-F5344CB8AC3E}">
        <p14:creationId xmlns:p14="http://schemas.microsoft.com/office/powerpoint/2010/main" val="2696105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Streams: Quick notes</a:t>
            </a:r>
          </a:p>
        </p:txBody>
      </p:sp>
      <p:sp>
        <p:nvSpPr>
          <p:cNvPr id="3" name="Content Placeholder 2"/>
          <p:cNvSpPr>
            <a:spLocks noGrp="1"/>
          </p:cNvSpPr>
          <p:nvPr>
            <p:ph idx="1"/>
          </p:nvPr>
        </p:nvSpPr>
        <p:spPr/>
        <p:txBody>
          <a:bodyPr/>
          <a:lstStyle/>
          <a:p>
            <a:endParaRPr lang="en-US" sz="1600" dirty="0"/>
          </a:p>
          <a:p>
            <a:endParaRPr lang="en-US" sz="2000" dirty="0"/>
          </a:p>
          <a:p>
            <a:r>
              <a:rPr lang="en-US" sz="2000" dirty="0"/>
              <a:t>As soon as you invoke a CUDA function you create a default stream (stream 0)</a:t>
            </a:r>
          </a:p>
          <a:p>
            <a:pPr lvl="1"/>
            <a:r>
              <a:rPr lang="en-US" sz="1600" dirty="0"/>
              <a:t>If you don’t  explicitly state a stream in the execution configuration of a kernel it is assumed it’s launched as part of “Stream 0” (zero)</a:t>
            </a:r>
          </a:p>
          <a:p>
            <a:endParaRPr lang="en-US" sz="2000" dirty="0"/>
          </a:p>
          <a:p>
            <a:endParaRPr lang="en-US" sz="2000" dirty="0"/>
          </a:p>
          <a:p>
            <a:endParaRPr lang="en-US" sz="1600" dirty="0"/>
          </a:p>
          <a:p>
            <a:r>
              <a:rPr lang="en-US" sz="2000" dirty="0"/>
              <a:t>Programming model used to effect concurrency</a:t>
            </a:r>
          </a:p>
          <a:p>
            <a:pPr lvl="1"/>
            <a:r>
              <a:rPr lang="en-US" sz="1600" dirty="0"/>
              <a:t>CUDA operations in different streams may run concurrently</a:t>
            </a:r>
          </a:p>
          <a:p>
            <a:pPr lvl="1"/>
            <a:r>
              <a:rPr lang="en-US" sz="1600" dirty="0"/>
              <a:t>CUDA operations from different streams may be interleaved </a:t>
            </a:r>
          </a:p>
          <a:p>
            <a:endParaRPr lang="en-US" sz="16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42</a:t>
            </a:fld>
            <a:endParaRPr lang="en-US" altLang="en-US"/>
          </a:p>
        </p:txBody>
      </p:sp>
    </p:spTree>
    <p:extLst>
      <p:ext uri="{BB962C8B-B14F-4D97-AF65-F5344CB8AC3E}">
        <p14:creationId xmlns:p14="http://schemas.microsoft.com/office/powerpoint/2010/main" val="275487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Streams: Creation</a:t>
            </a:r>
          </a:p>
        </p:txBody>
      </p:sp>
      <p:sp>
        <p:nvSpPr>
          <p:cNvPr id="3" name="Content Placeholder 2"/>
          <p:cNvSpPr>
            <a:spLocks noGrp="1"/>
          </p:cNvSpPr>
          <p:nvPr>
            <p:ph idx="1"/>
          </p:nvPr>
        </p:nvSpPr>
        <p:spPr/>
        <p:txBody>
          <a:bodyPr/>
          <a:lstStyle/>
          <a:p>
            <a:r>
              <a:rPr lang="en-US" sz="1800" dirty="0"/>
              <a:t>A stream is defined by creating a stream object </a:t>
            </a:r>
          </a:p>
          <a:p>
            <a:pPr lvl="1"/>
            <a:r>
              <a:rPr lang="en-US" sz="1400" dirty="0"/>
              <a:t>It is subsequently used by specifying it as the stream parameter to a sequence of kernel launches and host-to/from-device memory copies </a:t>
            </a:r>
          </a:p>
          <a:p>
            <a:pPr lvl="2"/>
            <a:endParaRPr lang="en-US" sz="1100" dirty="0"/>
          </a:p>
          <a:p>
            <a:r>
              <a:rPr lang="en-US" sz="1800" dirty="0"/>
              <a:t>The following code sample creates two streams and allocates an array “</a:t>
            </a:r>
            <a:r>
              <a:rPr lang="en-US" sz="1800" dirty="0" err="1">
                <a:latin typeface="Consolas" pitchFamily="49" charset="0"/>
                <a:cs typeface="Consolas" pitchFamily="49" charset="0"/>
              </a:rPr>
              <a:t>hostPtr</a:t>
            </a:r>
            <a:r>
              <a:rPr lang="en-US" sz="1800" dirty="0"/>
              <a:t>” of </a:t>
            </a:r>
            <a:r>
              <a:rPr lang="en-US" sz="1800" dirty="0">
                <a:latin typeface="Consolas" panose="020B0609020204030204" pitchFamily="49" charset="0"/>
              </a:rPr>
              <a:t>float</a:t>
            </a:r>
            <a:r>
              <a:rPr lang="en-US" sz="1800" dirty="0"/>
              <a:t> in page-locked memory</a:t>
            </a:r>
          </a:p>
          <a:p>
            <a:pPr lvl="1"/>
            <a:r>
              <a:rPr lang="en-US" sz="1600" dirty="0" err="1">
                <a:latin typeface="Consolas" pitchFamily="49" charset="0"/>
                <a:cs typeface="Consolas" pitchFamily="49" charset="0"/>
              </a:rPr>
              <a:t>hostPtr</a:t>
            </a:r>
            <a:r>
              <a:rPr lang="en-US" sz="1600" dirty="0"/>
              <a:t> will be used in asynchronous host </a:t>
            </a:r>
            <a:r>
              <a:rPr lang="en-US" sz="1600" dirty="0">
                <a:latin typeface="cmsy10"/>
                <a:sym typeface="Symbol" panose="05050102010706020507" pitchFamily="18" charset="2"/>
              </a:rPr>
              <a:t></a:t>
            </a:r>
            <a:r>
              <a:rPr lang="en-US" sz="1600" dirty="0"/>
              <a:t> device memory transfers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43</a:t>
            </a:fld>
            <a:endParaRPr lang="en-US" altLang="en-US"/>
          </a:p>
        </p:txBody>
      </p:sp>
      <p:sp>
        <p:nvSpPr>
          <p:cNvPr id="5" name="Rectangle 4"/>
          <p:cNvSpPr/>
          <p:nvPr/>
        </p:nvSpPr>
        <p:spPr>
          <a:xfrm>
            <a:off x="2688168" y="3509537"/>
            <a:ext cx="6096000" cy="1477328"/>
          </a:xfrm>
          <a:prstGeom prst="rect">
            <a:avLst/>
          </a:prstGeom>
          <a:solidFill>
            <a:schemeClr val="bg1">
              <a:lumMod val="85000"/>
            </a:schemeClr>
          </a:solidFill>
        </p:spPr>
        <p:txBody>
          <a:bodyPr wrap="square">
            <a:spAutoFit/>
          </a:bodyPr>
          <a:lstStyle/>
          <a:p>
            <a:r>
              <a:rPr lang="en-US" dirty="0" err="1">
                <a:solidFill>
                  <a:srgbClr val="FF00FF"/>
                </a:solidFill>
                <a:latin typeface="Consolas" pitchFamily="49" charset="0"/>
                <a:cs typeface="Consolas" pitchFamily="49" charset="0"/>
              </a:rPr>
              <a:t>cudaStream_t</a:t>
            </a:r>
            <a:r>
              <a:rPr lang="en-US" dirty="0">
                <a:solidFill>
                  <a:prstClr val="black"/>
                </a:solidFill>
                <a:latin typeface="Consolas" pitchFamily="49" charset="0"/>
                <a:cs typeface="Consolas" pitchFamily="49" charset="0"/>
              </a:rPr>
              <a:t> stream[2]; </a:t>
            </a:r>
          </a:p>
          <a:p>
            <a:r>
              <a:rPr lang="nn-NO" dirty="0">
                <a:solidFill>
                  <a:srgbClr val="0000FF"/>
                </a:solidFill>
                <a:latin typeface="Consolas" pitchFamily="49" charset="0"/>
                <a:cs typeface="Consolas" pitchFamily="49" charset="0"/>
              </a:rPr>
              <a:t>for</a:t>
            </a:r>
            <a:r>
              <a:rPr lang="nn-NO" dirty="0">
                <a:solidFill>
                  <a:prstClr val="black"/>
                </a:solidFill>
                <a:latin typeface="Consolas" pitchFamily="49" charset="0"/>
                <a:cs typeface="Consolas" pitchFamily="49" charset="0"/>
              </a:rPr>
              <a:t> (</a:t>
            </a:r>
            <a:r>
              <a:rPr lang="nn-NO" dirty="0">
                <a:solidFill>
                  <a:srgbClr val="0000FF"/>
                </a:solidFill>
                <a:latin typeface="Consolas" pitchFamily="49" charset="0"/>
                <a:cs typeface="Consolas" pitchFamily="49" charset="0"/>
              </a:rPr>
              <a:t>int</a:t>
            </a:r>
            <a:r>
              <a:rPr lang="nn-NO" dirty="0">
                <a:solidFill>
                  <a:prstClr val="black"/>
                </a:solidFill>
                <a:latin typeface="Consolas" pitchFamily="49" charset="0"/>
                <a:cs typeface="Consolas" pitchFamily="49" charset="0"/>
              </a:rPr>
              <a:t> i = 0; i &lt; 2; ++i) </a:t>
            </a:r>
          </a:p>
          <a:p>
            <a:r>
              <a:rPr lang="en-US" dirty="0">
                <a:solidFill>
                  <a:srgbClr val="FF00FF"/>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cudaStreamCreate</a:t>
            </a:r>
            <a:r>
              <a:rPr lang="en-US" dirty="0">
                <a:solidFill>
                  <a:prstClr val="black"/>
                </a:solidFill>
                <a:latin typeface="Consolas" pitchFamily="49" charset="0"/>
                <a:cs typeface="Consolas" pitchFamily="49" charset="0"/>
              </a:rPr>
              <a:t>(&amp;stream[i]); </a:t>
            </a:r>
          </a:p>
          <a:p>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hostPtr</a:t>
            </a:r>
            <a:r>
              <a:rPr lang="en-US" dirty="0">
                <a:solidFill>
                  <a:prstClr val="black"/>
                </a:solidFill>
                <a:latin typeface="Consolas" pitchFamily="49" charset="0"/>
                <a:cs typeface="Consolas" pitchFamily="49" charset="0"/>
              </a:rPr>
              <a:t>; </a:t>
            </a:r>
          </a:p>
          <a:p>
            <a:r>
              <a:rPr lang="en-US" dirty="0" err="1">
                <a:solidFill>
                  <a:srgbClr val="FF00FF"/>
                </a:solidFill>
                <a:latin typeface="Consolas" pitchFamily="49" charset="0"/>
                <a:cs typeface="Consolas" pitchFamily="49" charset="0"/>
              </a:rPr>
              <a:t>cudaMallocHost</a:t>
            </a:r>
            <a:r>
              <a:rPr lang="en-US" dirty="0">
                <a:solidFill>
                  <a:prstClr val="black"/>
                </a:solidFill>
                <a:latin typeface="Consolas" pitchFamily="49" charset="0"/>
                <a:cs typeface="Consolas" pitchFamily="49" charset="0"/>
              </a:rPr>
              <a:t>(&amp;</a:t>
            </a:r>
            <a:r>
              <a:rPr lang="en-US" dirty="0" err="1">
                <a:solidFill>
                  <a:prstClr val="black"/>
                </a:solidFill>
                <a:latin typeface="Consolas" pitchFamily="49" charset="0"/>
                <a:cs typeface="Consolas" pitchFamily="49" charset="0"/>
              </a:rPr>
              <a:t>hostPtr</a:t>
            </a:r>
            <a:r>
              <a:rPr lang="en-US" dirty="0">
                <a:solidFill>
                  <a:prstClr val="black"/>
                </a:solidFill>
                <a:latin typeface="Consolas" pitchFamily="49" charset="0"/>
                <a:cs typeface="Consolas" pitchFamily="49" charset="0"/>
              </a:rPr>
              <a:t>, 2 * size);</a:t>
            </a:r>
            <a:endParaRPr lang="en-US" dirty="0">
              <a:latin typeface="Consolas" pitchFamily="49" charset="0"/>
              <a:cs typeface="Consolas" pitchFamily="49" charset="0"/>
            </a:endParaRPr>
          </a:p>
        </p:txBody>
      </p:sp>
      <p:sp>
        <p:nvSpPr>
          <p:cNvPr id="7" name="Left Brace 6"/>
          <p:cNvSpPr/>
          <p:nvPr/>
        </p:nvSpPr>
        <p:spPr>
          <a:xfrm rot="16200000">
            <a:off x="6292851" y="4451350"/>
            <a:ext cx="228598" cy="1096435"/>
          </a:xfrm>
          <a:prstGeom prst="leftBrace">
            <a:avLst>
              <a:gd name="adj1" fmla="val 40278"/>
              <a:gd name="adj2" fmla="val 50000"/>
            </a:avLst>
          </a:prstGeom>
          <a:ln w="38100">
            <a:solidFill>
              <a:srgbClr val="CC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6383867" y="5316548"/>
            <a:ext cx="3657599" cy="523220"/>
          </a:xfrm>
          <a:prstGeom prst="rect">
            <a:avLst/>
          </a:prstGeom>
          <a:ln w="38100">
            <a:solidFill>
              <a:srgbClr val="CC0000"/>
            </a:solidFill>
          </a:ln>
        </p:spPr>
        <p:style>
          <a:lnRef idx="1">
            <a:schemeClr val="accent1"/>
          </a:lnRef>
          <a:fillRef idx="0">
            <a:schemeClr val="accent1"/>
          </a:fillRef>
          <a:effectRef idx="0">
            <a:schemeClr val="accent1"/>
          </a:effectRef>
          <a:fontRef idx="minor">
            <a:schemeClr val="tx1"/>
          </a:fontRef>
        </p:style>
        <p:txBody>
          <a:bodyPr wrap="square">
            <a:spAutoFit/>
          </a:bodyPr>
          <a:lstStyle/>
          <a:p>
            <a:r>
              <a:rPr lang="en-US" sz="1400" dirty="0"/>
              <a:t>Note the length of the array. Recall previous upper/lower side of the memory discussion.</a:t>
            </a:r>
          </a:p>
        </p:txBody>
      </p:sp>
    </p:spTree>
    <p:extLst>
      <p:ext uri="{BB962C8B-B14F-4D97-AF65-F5344CB8AC3E}">
        <p14:creationId xmlns:p14="http://schemas.microsoft.com/office/powerpoint/2010/main" val="293693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CUDA Streams: Making Use of Them</a:t>
            </a:r>
          </a:p>
        </p:txBody>
      </p:sp>
      <p:sp>
        <p:nvSpPr>
          <p:cNvPr id="3" name="Content Placeholder 2"/>
          <p:cNvSpPr>
            <a:spLocks noGrp="1"/>
          </p:cNvSpPr>
          <p:nvPr>
            <p:ph idx="1"/>
          </p:nvPr>
        </p:nvSpPr>
        <p:spPr/>
        <p:txBody>
          <a:bodyPr/>
          <a:lstStyle/>
          <a:p>
            <a:r>
              <a:rPr lang="en-US" sz="2000" dirty="0"/>
              <a:t>In the code below, each of the two streams is defined as a sequence of </a:t>
            </a:r>
          </a:p>
          <a:p>
            <a:pPr lvl="1"/>
            <a:r>
              <a:rPr lang="en-US" sz="1800" dirty="0"/>
              <a:t>One memory copy from host to device, </a:t>
            </a:r>
          </a:p>
          <a:p>
            <a:pPr lvl="1"/>
            <a:r>
              <a:rPr lang="en-US" sz="1800" dirty="0"/>
              <a:t>One kernel launch, and </a:t>
            </a:r>
          </a:p>
          <a:p>
            <a:pPr lvl="1"/>
            <a:r>
              <a:rPr lang="en-US" sz="1800" dirty="0"/>
              <a:t>One memory copy from device to host</a:t>
            </a:r>
          </a:p>
          <a:p>
            <a:pPr lvl="1"/>
            <a:endParaRPr lang="en-US" sz="1800" dirty="0"/>
          </a:p>
          <a:p>
            <a:pPr lvl="1"/>
            <a:endParaRPr lang="en-US" sz="1800" dirty="0"/>
          </a:p>
          <a:p>
            <a:pPr lvl="1"/>
            <a:endParaRPr lang="en-US" sz="1800" dirty="0"/>
          </a:p>
          <a:p>
            <a:pPr lvl="1"/>
            <a:endParaRPr lang="en-US" sz="1800" dirty="0"/>
          </a:p>
          <a:p>
            <a:pPr lvl="1"/>
            <a:endParaRPr lang="en-US" sz="1800" dirty="0"/>
          </a:p>
          <a:p>
            <a:endParaRPr lang="en-US" sz="2000" dirty="0"/>
          </a:p>
          <a:p>
            <a:endParaRPr lang="en-US" sz="2000" dirty="0"/>
          </a:p>
          <a:p>
            <a:endParaRPr lang="en-US" sz="2000" dirty="0"/>
          </a:p>
          <a:p>
            <a:r>
              <a:rPr lang="en-US" sz="2000" dirty="0"/>
              <a:t>There are some wrinkles to it, we’ll revisit shortly…</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44</a:t>
            </a:fld>
            <a:endParaRPr lang="en-US" altLang="en-US"/>
          </a:p>
        </p:txBody>
      </p:sp>
      <p:sp>
        <p:nvSpPr>
          <p:cNvPr id="5" name="Rectangle 4"/>
          <p:cNvSpPr/>
          <p:nvPr/>
        </p:nvSpPr>
        <p:spPr>
          <a:xfrm>
            <a:off x="1578429" y="3505201"/>
            <a:ext cx="9067800" cy="1384995"/>
          </a:xfrm>
          <a:prstGeom prst="rect">
            <a:avLst/>
          </a:prstGeom>
          <a:solidFill>
            <a:schemeClr val="bg1">
              <a:lumMod val="85000"/>
            </a:schemeClr>
          </a:solidFill>
        </p:spPr>
        <p:txBody>
          <a:bodyPr wrap="square">
            <a:spAutoFit/>
          </a:bodyPr>
          <a:lstStyle/>
          <a:p>
            <a:r>
              <a:rPr lang="nn-NO" sz="1200" dirty="0">
                <a:solidFill>
                  <a:srgbClr val="0000FF"/>
                </a:solidFill>
                <a:latin typeface="Consolas" pitchFamily="49" charset="0"/>
                <a:cs typeface="Consolas" pitchFamily="49" charset="0"/>
              </a:rPr>
              <a:t>for</a:t>
            </a:r>
            <a:r>
              <a:rPr lang="nn-NO" sz="1200" dirty="0">
                <a:solidFill>
                  <a:prstClr val="black"/>
                </a:solidFill>
                <a:latin typeface="Consolas" pitchFamily="49" charset="0"/>
                <a:cs typeface="Consolas" pitchFamily="49" charset="0"/>
              </a:rPr>
              <a:t> (</a:t>
            </a:r>
            <a:r>
              <a:rPr lang="nn-NO" sz="1200" dirty="0">
                <a:solidFill>
                  <a:srgbClr val="0000FF"/>
                </a:solidFill>
                <a:latin typeface="Consolas" pitchFamily="49" charset="0"/>
                <a:cs typeface="Consolas" pitchFamily="49" charset="0"/>
              </a:rPr>
              <a:t>int</a:t>
            </a:r>
            <a:r>
              <a:rPr lang="nn-NO" sz="1200" dirty="0">
                <a:solidFill>
                  <a:prstClr val="black"/>
                </a:solidFill>
                <a:latin typeface="Consolas" pitchFamily="49" charset="0"/>
                <a:cs typeface="Consolas" pitchFamily="49" charset="0"/>
              </a:rPr>
              <a:t> i = 0; i &lt; 2; ++i) {</a:t>
            </a:r>
          </a:p>
          <a:p>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cudaMemcpyAsync</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inputDevPtr</a:t>
            </a:r>
            <a:r>
              <a:rPr lang="en-US" sz="1200" dirty="0">
                <a:solidFill>
                  <a:prstClr val="black"/>
                </a:solidFill>
                <a:latin typeface="Consolas" pitchFamily="49" charset="0"/>
                <a:cs typeface="Consolas" pitchFamily="49" charset="0"/>
              </a:rPr>
              <a:t> + i * size, </a:t>
            </a:r>
            <a:r>
              <a:rPr lang="en-US" sz="1200" dirty="0" err="1">
                <a:solidFill>
                  <a:prstClr val="black"/>
                </a:solidFill>
                <a:latin typeface="Consolas" pitchFamily="49" charset="0"/>
                <a:cs typeface="Consolas" pitchFamily="49" charset="0"/>
              </a:rPr>
              <a:t>hostPtr</a:t>
            </a:r>
            <a:r>
              <a:rPr lang="en-US" sz="1200" dirty="0">
                <a:solidFill>
                  <a:prstClr val="black"/>
                </a:solidFill>
                <a:latin typeface="Consolas" pitchFamily="49" charset="0"/>
                <a:cs typeface="Consolas" pitchFamily="49" charset="0"/>
              </a:rPr>
              <a:t> + i * size, size, </a:t>
            </a:r>
            <a:r>
              <a:rPr lang="en-US" sz="1200" dirty="0" err="1">
                <a:solidFill>
                  <a:prstClr val="black"/>
                </a:solidFill>
                <a:latin typeface="Consolas" pitchFamily="49" charset="0"/>
                <a:cs typeface="Consolas" pitchFamily="49" charset="0"/>
              </a:rPr>
              <a:t>cudaMemcpyHostToDevice</a:t>
            </a:r>
            <a:r>
              <a:rPr lang="en-US" sz="1200" dirty="0">
                <a:solidFill>
                  <a:prstClr val="black"/>
                </a:solidFill>
                <a:latin typeface="Consolas" pitchFamily="49" charset="0"/>
                <a:cs typeface="Consolas" pitchFamily="49" charset="0"/>
              </a:rPr>
              <a:t>, </a:t>
            </a:r>
            <a:r>
              <a:rPr lang="en-US" sz="1200" dirty="0">
                <a:solidFill>
                  <a:srgbClr val="0070C0"/>
                </a:solidFill>
                <a:latin typeface="Consolas" pitchFamily="49" charset="0"/>
                <a:cs typeface="Consolas" pitchFamily="49" charset="0"/>
              </a:rPr>
              <a:t>stream</a:t>
            </a:r>
            <a:r>
              <a:rPr lang="en-US" sz="1200" dirty="0">
                <a:solidFill>
                  <a:prstClr val="black"/>
                </a:solidFill>
                <a:latin typeface="Consolas" pitchFamily="49" charset="0"/>
                <a:cs typeface="Consolas" pitchFamily="49" charset="0"/>
              </a:rPr>
              <a:t>[i]);</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MyKernel</a:t>
            </a:r>
            <a:r>
              <a:rPr lang="en-US" sz="1200" dirty="0">
                <a:solidFill>
                  <a:prstClr val="black"/>
                </a:solidFill>
                <a:latin typeface="Consolas" pitchFamily="49" charset="0"/>
                <a:cs typeface="Consolas" pitchFamily="49" charset="0"/>
              </a:rPr>
              <a:t>&lt;&lt;&lt;100, 512, 0, </a:t>
            </a:r>
            <a:r>
              <a:rPr lang="en-US" sz="1200" dirty="0">
                <a:solidFill>
                  <a:srgbClr val="0070C0"/>
                </a:solidFill>
                <a:latin typeface="Consolas" pitchFamily="49" charset="0"/>
                <a:cs typeface="Consolas" pitchFamily="49" charset="0"/>
              </a:rPr>
              <a:t>stream</a:t>
            </a:r>
            <a:r>
              <a:rPr lang="en-US" sz="1200" dirty="0">
                <a:solidFill>
                  <a:prstClr val="black"/>
                </a:solidFill>
                <a:latin typeface="Consolas" pitchFamily="49" charset="0"/>
                <a:cs typeface="Consolas" pitchFamily="49" charset="0"/>
              </a:rPr>
              <a:t>[i]&gt;&gt;&gt;(</a:t>
            </a:r>
            <a:r>
              <a:rPr lang="en-US" sz="1200" dirty="0" err="1">
                <a:solidFill>
                  <a:prstClr val="black"/>
                </a:solidFill>
                <a:latin typeface="Consolas" pitchFamily="49" charset="0"/>
                <a:cs typeface="Consolas" pitchFamily="49" charset="0"/>
              </a:rPr>
              <a:t>outputDevPtr</a:t>
            </a:r>
            <a:r>
              <a:rPr lang="en-US" sz="1200" dirty="0">
                <a:solidFill>
                  <a:prstClr val="black"/>
                </a:solidFill>
                <a:latin typeface="Consolas" pitchFamily="49" charset="0"/>
                <a:cs typeface="Consolas" pitchFamily="49" charset="0"/>
              </a:rPr>
              <a:t> + i * size, </a:t>
            </a:r>
            <a:r>
              <a:rPr lang="en-US" sz="1200" dirty="0" err="1">
                <a:solidFill>
                  <a:prstClr val="black"/>
                </a:solidFill>
                <a:latin typeface="Consolas" pitchFamily="49" charset="0"/>
                <a:cs typeface="Consolas" pitchFamily="49" charset="0"/>
              </a:rPr>
              <a:t>inputDevPtr</a:t>
            </a:r>
            <a:r>
              <a:rPr lang="en-US" sz="1200" dirty="0">
                <a:solidFill>
                  <a:prstClr val="black"/>
                </a:solidFill>
                <a:latin typeface="Consolas" pitchFamily="49" charset="0"/>
                <a:cs typeface="Consolas" pitchFamily="49" charset="0"/>
              </a:rPr>
              <a:t> + i * size, size);</a:t>
            </a:r>
          </a:p>
          <a:p>
            <a:endParaRPr lang="en-US" sz="1200" dirty="0">
              <a:solidFill>
                <a:prstClr val="black"/>
              </a:solidFill>
              <a:latin typeface="Consolas" pitchFamily="49" charset="0"/>
              <a:cs typeface="Consolas" pitchFamily="49" charset="0"/>
            </a:endParaRPr>
          </a:p>
          <a:p>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cudaMemcpyAsync</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hostPtr</a:t>
            </a:r>
            <a:r>
              <a:rPr lang="en-US" sz="1200" dirty="0">
                <a:solidFill>
                  <a:prstClr val="black"/>
                </a:solidFill>
                <a:latin typeface="Consolas" pitchFamily="49" charset="0"/>
                <a:cs typeface="Consolas" pitchFamily="49" charset="0"/>
              </a:rPr>
              <a:t> + i * size, </a:t>
            </a:r>
            <a:r>
              <a:rPr lang="en-US" sz="1200" dirty="0" err="1">
                <a:solidFill>
                  <a:prstClr val="black"/>
                </a:solidFill>
                <a:latin typeface="Consolas" pitchFamily="49" charset="0"/>
                <a:cs typeface="Consolas" pitchFamily="49" charset="0"/>
              </a:rPr>
              <a:t>outputDevPtr</a:t>
            </a:r>
            <a:r>
              <a:rPr lang="en-US" sz="1200" dirty="0">
                <a:solidFill>
                  <a:prstClr val="black"/>
                </a:solidFill>
                <a:latin typeface="Consolas" pitchFamily="49" charset="0"/>
                <a:cs typeface="Consolas" pitchFamily="49" charset="0"/>
              </a:rPr>
              <a:t> + i * </a:t>
            </a:r>
            <a:r>
              <a:rPr lang="en-US" sz="1200" dirty="0" err="1">
                <a:solidFill>
                  <a:prstClr val="black"/>
                </a:solidFill>
                <a:latin typeface="Consolas" pitchFamily="49" charset="0"/>
                <a:cs typeface="Consolas" pitchFamily="49" charset="0"/>
              </a:rPr>
              <a:t>size,size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cudaMemcpyDeviceToHost</a:t>
            </a:r>
            <a:r>
              <a:rPr lang="en-US" sz="1200" dirty="0">
                <a:solidFill>
                  <a:prstClr val="black"/>
                </a:solidFill>
                <a:latin typeface="Consolas" pitchFamily="49" charset="0"/>
                <a:cs typeface="Consolas" pitchFamily="49" charset="0"/>
              </a:rPr>
              <a:t>, </a:t>
            </a:r>
            <a:r>
              <a:rPr lang="en-US" sz="1200" dirty="0">
                <a:solidFill>
                  <a:srgbClr val="0070C0"/>
                </a:solidFill>
                <a:latin typeface="Consolas" pitchFamily="49" charset="0"/>
                <a:cs typeface="Consolas" pitchFamily="49" charset="0"/>
              </a:rPr>
              <a:t>stream</a:t>
            </a:r>
            <a:r>
              <a:rPr lang="en-US" sz="1200" dirty="0">
                <a:solidFill>
                  <a:prstClr val="black"/>
                </a:solidFill>
                <a:latin typeface="Consolas" pitchFamily="49" charset="0"/>
                <a:cs typeface="Consolas" pitchFamily="49" charset="0"/>
              </a:rPr>
              <a:t>[i]);</a:t>
            </a:r>
          </a:p>
          <a:p>
            <a:r>
              <a:rPr lang="en-US" sz="1200"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4077588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Streams: Clean Up Phase</a:t>
            </a:r>
          </a:p>
        </p:txBody>
      </p:sp>
      <p:sp>
        <p:nvSpPr>
          <p:cNvPr id="3" name="Content Placeholder 2"/>
          <p:cNvSpPr>
            <a:spLocks noGrp="1"/>
          </p:cNvSpPr>
          <p:nvPr>
            <p:ph idx="1"/>
          </p:nvPr>
        </p:nvSpPr>
        <p:spPr/>
        <p:txBody>
          <a:bodyPr/>
          <a:lstStyle/>
          <a:p>
            <a:endParaRPr lang="en-US" sz="2000" dirty="0"/>
          </a:p>
          <a:p>
            <a:r>
              <a:rPr lang="en-US" sz="2000" dirty="0"/>
              <a:t>Streams are folded by calling </a:t>
            </a:r>
            <a:r>
              <a:rPr lang="en-US" sz="2000" dirty="0" err="1">
                <a:solidFill>
                  <a:srgbClr val="0070C0"/>
                </a:solidFill>
                <a:latin typeface="Consolas" pitchFamily="49" charset="0"/>
                <a:cs typeface="Consolas" pitchFamily="49" charset="0"/>
              </a:rPr>
              <a:t>cudaStreamDestroy</a:t>
            </a:r>
            <a:r>
              <a:rPr lang="en-US" sz="2000" dirty="0">
                <a:solidFill>
                  <a:srgbClr val="0070C0"/>
                </a:solidFill>
                <a:latin typeface="Consolas" pitchFamily="49" charset="0"/>
                <a:cs typeface="Consolas" pitchFamily="49" charset="0"/>
              </a:rPr>
              <a:t>()</a:t>
            </a:r>
          </a:p>
          <a:p>
            <a:endParaRPr lang="en-US" sz="2000" dirty="0"/>
          </a:p>
          <a:p>
            <a:endParaRPr lang="en-US" sz="2000" dirty="0"/>
          </a:p>
          <a:p>
            <a:endParaRPr lang="en-US" sz="2000" dirty="0"/>
          </a:p>
          <a:p>
            <a:endParaRPr lang="en-US" sz="2000" dirty="0"/>
          </a:p>
          <a:p>
            <a:endParaRPr lang="en-US" sz="2000" dirty="0">
              <a:solidFill>
                <a:srgbClr val="0070C0"/>
              </a:solidFill>
              <a:latin typeface="Consolas" pitchFamily="49" charset="0"/>
              <a:cs typeface="Consolas" pitchFamily="49" charset="0"/>
            </a:endParaRPr>
          </a:p>
          <a:p>
            <a:r>
              <a:rPr lang="en-US" sz="2000" dirty="0" err="1">
                <a:solidFill>
                  <a:srgbClr val="0070C0"/>
                </a:solidFill>
                <a:latin typeface="Consolas" pitchFamily="49" charset="0"/>
                <a:cs typeface="Consolas" pitchFamily="49" charset="0"/>
              </a:rPr>
              <a:t>cudaStreamDestroy</a:t>
            </a:r>
            <a:r>
              <a:rPr lang="en-US" sz="2000" dirty="0">
                <a:solidFill>
                  <a:srgbClr val="0070C0"/>
                </a:solidFill>
                <a:latin typeface="Consolas" pitchFamily="49" charset="0"/>
                <a:cs typeface="Consolas" pitchFamily="49" charset="0"/>
              </a:rPr>
              <a:t>()</a:t>
            </a:r>
            <a:r>
              <a:rPr lang="en-US" sz="2000" dirty="0"/>
              <a:t> waits for all preceding commands in the given stream to complete before destroying the stream and returning control to the host thread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45</a:t>
            </a:fld>
            <a:endParaRPr lang="en-US" altLang="en-US"/>
          </a:p>
        </p:txBody>
      </p:sp>
      <p:sp>
        <p:nvSpPr>
          <p:cNvPr id="5" name="Rectangle 4"/>
          <p:cNvSpPr/>
          <p:nvPr/>
        </p:nvSpPr>
        <p:spPr>
          <a:xfrm>
            <a:off x="3505200" y="2667001"/>
            <a:ext cx="4572000" cy="646331"/>
          </a:xfrm>
          <a:prstGeom prst="rect">
            <a:avLst/>
          </a:prstGeom>
          <a:solidFill>
            <a:schemeClr val="bg1">
              <a:lumMod val="85000"/>
            </a:schemeClr>
          </a:solidFill>
        </p:spPr>
        <p:txBody>
          <a:bodyPr>
            <a:spAutoFit/>
          </a:bodyPr>
          <a:lstStyle/>
          <a:p>
            <a:r>
              <a:rPr lang="nn-NO" dirty="0">
                <a:solidFill>
                  <a:srgbClr val="0000FF"/>
                </a:solidFill>
                <a:latin typeface="Consolas" pitchFamily="49" charset="0"/>
                <a:cs typeface="Consolas" pitchFamily="49" charset="0"/>
              </a:rPr>
              <a:t>for</a:t>
            </a:r>
            <a:r>
              <a:rPr lang="nn-NO" dirty="0">
                <a:solidFill>
                  <a:prstClr val="black"/>
                </a:solidFill>
                <a:latin typeface="Consolas" pitchFamily="49" charset="0"/>
                <a:cs typeface="Consolas" pitchFamily="49" charset="0"/>
              </a:rPr>
              <a:t> (</a:t>
            </a:r>
            <a:r>
              <a:rPr lang="nn-NO" dirty="0">
                <a:solidFill>
                  <a:srgbClr val="0000FF"/>
                </a:solidFill>
                <a:latin typeface="Consolas" pitchFamily="49" charset="0"/>
                <a:cs typeface="Consolas" pitchFamily="49" charset="0"/>
              </a:rPr>
              <a:t>int</a:t>
            </a:r>
            <a:r>
              <a:rPr lang="nn-NO" dirty="0">
                <a:solidFill>
                  <a:prstClr val="black"/>
                </a:solidFill>
                <a:latin typeface="Consolas" pitchFamily="49" charset="0"/>
                <a:cs typeface="Consolas" pitchFamily="49" charset="0"/>
              </a:rPr>
              <a:t> i = 0; i &lt; 2; ++i)</a:t>
            </a:r>
          </a:p>
          <a:p>
            <a:r>
              <a:rPr lang="en-US" dirty="0">
                <a:solidFill>
                  <a:prstClr val="black"/>
                </a:solidFill>
                <a:latin typeface="Consolas" pitchFamily="49" charset="0"/>
                <a:cs typeface="Consolas" pitchFamily="49" charset="0"/>
              </a:rPr>
              <a:t>    </a:t>
            </a:r>
            <a:r>
              <a:rPr lang="en-US" dirty="0" err="1">
                <a:solidFill>
                  <a:srgbClr val="FF00FF"/>
                </a:solidFill>
                <a:latin typeface="Consolas" pitchFamily="49" charset="0"/>
                <a:cs typeface="Consolas" pitchFamily="49" charset="0"/>
              </a:rPr>
              <a:t>cudaStreamDestroy</a:t>
            </a:r>
            <a:r>
              <a:rPr lang="en-US" dirty="0">
                <a:solidFill>
                  <a:prstClr val="black"/>
                </a:solidFill>
                <a:latin typeface="Consolas" pitchFamily="49" charset="0"/>
                <a:cs typeface="Consolas" pitchFamily="49" charset="0"/>
              </a:rPr>
              <a:t>(stream[i]);</a:t>
            </a:r>
          </a:p>
        </p:txBody>
      </p:sp>
    </p:spTree>
    <p:extLst>
      <p:ext uri="{BB962C8B-B14F-4D97-AF65-F5344CB8AC3E}">
        <p14:creationId xmlns:p14="http://schemas.microsoft.com/office/powerpoint/2010/main" val="1241637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Streams: Caveats</a:t>
            </a:r>
          </a:p>
        </p:txBody>
      </p:sp>
      <p:sp>
        <p:nvSpPr>
          <p:cNvPr id="3" name="Content Placeholder 2"/>
          <p:cNvSpPr>
            <a:spLocks noGrp="1"/>
          </p:cNvSpPr>
          <p:nvPr>
            <p:ph idx="1"/>
          </p:nvPr>
        </p:nvSpPr>
        <p:spPr/>
        <p:txBody>
          <a:bodyPr/>
          <a:lstStyle/>
          <a:p>
            <a:endParaRPr lang="en-US" sz="2000" dirty="0"/>
          </a:p>
          <a:p>
            <a:r>
              <a:rPr lang="en-US" sz="2000" dirty="0"/>
              <a:t>The following operations prevent concurrency on the GPU:</a:t>
            </a:r>
          </a:p>
          <a:p>
            <a:pPr lvl="3"/>
            <a:endParaRPr lang="en-US" sz="1200" dirty="0"/>
          </a:p>
          <a:p>
            <a:pPr lvl="1"/>
            <a:r>
              <a:rPr lang="en-US" sz="1800" dirty="0"/>
              <a:t>A device memory allocation</a:t>
            </a:r>
          </a:p>
          <a:p>
            <a:pPr lvl="4"/>
            <a:endParaRPr lang="en-US" sz="1200" dirty="0"/>
          </a:p>
          <a:p>
            <a:pPr lvl="1"/>
            <a:r>
              <a:rPr lang="en-US" sz="1800" dirty="0"/>
              <a:t>A device memory set</a:t>
            </a:r>
          </a:p>
          <a:p>
            <a:pPr lvl="4"/>
            <a:endParaRPr lang="en-US" sz="1200" dirty="0"/>
          </a:p>
          <a:p>
            <a:pPr lvl="1"/>
            <a:r>
              <a:rPr lang="en-US" sz="1800" dirty="0"/>
              <a:t>A device </a:t>
            </a:r>
            <a:r>
              <a:rPr lang="en-US" sz="1800" dirty="0">
                <a:latin typeface="cmsy10"/>
                <a:sym typeface="Symbol" panose="05050102010706020507" pitchFamily="18" charset="2"/>
              </a:rPr>
              <a:t></a:t>
            </a:r>
            <a:r>
              <a:rPr lang="en-US" sz="1800" dirty="0"/>
              <a:t> device memory copy</a:t>
            </a:r>
          </a:p>
          <a:p>
            <a:pPr lvl="4"/>
            <a:endParaRPr lang="en-US" sz="1200" dirty="0"/>
          </a:p>
          <a:p>
            <a:pPr lvl="1"/>
            <a:r>
              <a:rPr lang="en-US" sz="1800" dirty="0"/>
              <a:t>A CUDA command to stream 0 (including kernel launches and host </a:t>
            </a:r>
            <a:r>
              <a:rPr lang="en-US" sz="1800" dirty="0">
                <a:latin typeface="cmsy10"/>
                <a:sym typeface="Symbol" panose="05050102010706020507" pitchFamily="18" charset="2"/>
              </a:rPr>
              <a:t></a:t>
            </a:r>
            <a:r>
              <a:rPr lang="en-US" sz="1800" dirty="0"/>
              <a:t> device memory copies that do not specify any stream parameter)</a:t>
            </a:r>
          </a:p>
          <a:p>
            <a:pPr lvl="3"/>
            <a:endParaRPr lang="en-US" sz="1200" dirty="0"/>
          </a:p>
          <a:p>
            <a:pPr lvl="1"/>
            <a:r>
              <a:rPr lang="en-US" sz="1800" dirty="0"/>
              <a:t>A page-locked host memory allocation</a:t>
            </a:r>
          </a:p>
          <a:p>
            <a:pPr lvl="4"/>
            <a:endParaRPr lang="en-US" sz="1200" dirty="0"/>
          </a:p>
          <a:p>
            <a:pPr lvl="1"/>
            <a:r>
              <a:rPr lang="en-US" sz="1800" dirty="0"/>
              <a:t>A switch between the L1/shared memory configurations</a:t>
            </a:r>
            <a:endParaRPr lang="en-US" sz="22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46</a:t>
            </a:fld>
            <a:endParaRPr lang="en-US" altLang="en-US"/>
          </a:p>
        </p:txBody>
      </p:sp>
    </p:spTree>
    <p:extLst>
      <p:ext uri="{BB962C8B-B14F-4D97-AF65-F5344CB8AC3E}">
        <p14:creationId xmlns:p14="http://schemas.microsoft.com/office/powerpoint/2010/main" val="2427431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Stream: More Caveats</a:t>
            </a:r>
          </a:p>
        </p:txBody>
      </p:sp>
      <p:sp>
        <p:nvSpPr>
          <p:cNvPr id="3" name="Content Placeholder 2"/>
          <p:cNvSpPr>
            <a:spLocks noGrp="1"/>
          </p:cNvSpPr>
          <p:nvPr>
            <p:ph idx="1"/>
          </p:nvPr>
        </p:nvSpPr>
        <p:spPr/>
        <p:txBody>
          <a:bodyPr/>
          <a:lstStyle/>
          <a:p>
            <a:endParaRPr lang="en-US" dirty="0"/>
          </a:p>
          <a:p>
            <a:r>
              <a:rPr lang="en-US" dirty="0"/>
              <a:t>All GPU calls (</a:t>
            </a:r>
            <a:r>
              <a:rPr lang="en-US" dirty="0" err="1"/>
              <a:t>memcpy</a:t>
            </a:r>
            <a:r>
              <a:rPr lang="en-US" dirty="0"/>
              <a:t>, kernel execution, etc.) are placed into default stream unless otherwise specified</a:t>
            </a:r>
          </a:p>
          <a:p>
            <a:endParaRPr lang="en-US" dirty="0"/>
          </a:p>
          <a:p>
            <a:r>
              <a:rPr lang="en-US" dirty="0"/>
              <a:t>Stream 0 is special (has special synchronization rules)</a:t>
            </a:r>
          </a:p>
          <a:p>
            <a:pPr lvl="1"/>
            <a:r>
              <a:rPr lang="en-US" dirty="0"/>
              <a:t>Synchronous with all streams</a:t>
            </a:r>
          </a:p>
          <a:p>
            <a:pPr lvl="2"/>
            <a:r>
              <a:rPr lang="en-US" dirty="0"/>
              <a:t>Meaning: Things done in stream 0 cannot overlap other streams</a:t>
            </a:r>
          </a:p>
          <a:p>
            <a:pPr lvl="3"/>
            <a:r>
              <a:rPr lang="en-US" sz="1400" dirty="0"/>
              <a:t>Exception: see next bullet</a:t>
            </a:r>
          </a:p>
          <a:p>
            <a:pPr lvl="3"/>
            <a:endParaRPr lang="en-US" sz="1400" dirty="0"/>
          </a:p>
          <a:p>
            <a:r>
              <a:rPr lang="en-US" dirty="0"/>
              <a:t>Streams with non-blocking flag are exception</a:t>
            </a:r>
          </a:p>
          <a:p>
            <a:pPr lvl="1"/>
            <a:r>
              <a:rPr lang="en-US" dirty="0" err="1"/>
              <a:t>cudaStreamCreate</a:t>
            </a:r>
            <a:r>
              <a:rPr lang="en-US" b="1" dirty="0" err="1"/>
              <a:t>WithFlags</a:t>
            </a:r>
            <a:r>
              <a:rPr lang="en-US" dirty="0"/>
              <a:t>(&amp;stream, </a:t>
            </a:r>
            <a:r>
              <a:rPr lang="en-US" b="1" dirty="0" err="1"/>
              <a:t>cudaStreamNonBlocking</a:t>
            </a:r>
            <a:r>
              <a:rPr lang="en-US"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47</a:t>
            </a:fld>
            <a:endParaRPr lang="en-US" altLang="en-US"/>
          </a:p>
        </p:txBody>
      </p:sp>
    </p:spTree>
    <p:extLst>
      <p:ext uri="{BB962C8B-B14F-4D97-AF65-F5344CB8AC3E}">
        <p14:creationId xmlns:p14="http://schemas.microsoft.com/office/powerpoint/2010/main" val="518113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CUDA Streams: Synchronization Aspects</a:t>
            </a:r>
          </a:p>
        </p:txBody>
      </p:sp>
      <p:sp>
        <p:nvSpPr>
          <p:cNvPr id="3" name="Content Placeholder 2"/>
          <p:cNvSpPr>
            <a:spLocks noGrp="1"/>
          </p:cNvSpPr>
          <p:nvPr>
            <p:ph idx="1"/>
          </p:nvPr>
        </p:nvSpPr>
        <p:spPr/>
        <p:txBody>
          <a:bodyPr/>
          <a:lstStyle/>
          <a:p>
            <a:pPr marL="0" indent="0">
              <a:buNone/>
            </a:pPr>
            <a:endParaRPr lang="en-US" sz="1600" b="1" dirty="0">
              <a:solidFill>
                <a:srgbClr val="0070C0"/>
              </a:solidFill>
              <a:latin typeface="Courier New" pitchFamily="49" charset="0"/>
              <a:cs typeface="Courier New" pitchFamily="49" charset="0"/>
            </a:endParaRPr>
          </a:p>
          <a:p>
            <a:pPr marL="0" indent="0">
              <a:buNone/>
            </a:pPr>
            <a:r>
              <a:rPr lang="en-US" sz="1600" b="1" dirty="0" err="1">
                <a:solidFill>
                  <a:srgbClr val="0070C0"/>
                </a:solidFill>
                <a:latin typeface="Courier New" pitchFamily="49" charset="0"/>
                <a:cs typeface="Courier New" pitchFamily="49" charset="0"/>
              </a:rPr>
              <a:t>cudaDeviceSynchronize</a:t>
            </a:r>
            <a:r>
              <a:rPr lang="en-US" sz="1600" b="1" dirty="0">
                <a:solidFill>
                  <a:srgbClr val="0070C0"/>
                </a:solidFill>
                <a:latin typeface="Courier New" pitchFamily="49" charset="0"/>
                <a:cs typeface="Courier New" pitchFamily="49" charset="0"/>
              </a:rPr>
              <a:t>()</a:t>
            </a:r>
            <a:r>
              <a:rPr lang="en-US" sz="1600" dirty="0"/>
              <a:t> halts execution on the host until all preceding commands in all CUDA streams have completed</a:t>
            </a:r>
          </a:p>
          <a:p>
            <a:pPr lvl="2"/>
            <a:r>
              <a:rPr lang="en-US" sz="900" dirty="0"/>
              <a:t>Halts execution of the host</a:t>
            </a:r>
          </a:p>
          <a:p>
            <a:pPr lvl="2"/>
            <a:endParaRPr lang="en-US" sz="900" dirty="0"/>
          </a:p>
          <a:p>
            <a:pPr marL="0" indent="0">
              <a:buNone/>
            </a:pPr>
            <a:r>
              <a:rPr lang="en-US" sz="1600" b="1" dirty="0" err="1">
                <a:solidFill>
                  <a:srgbClr val="0070C0"/>
                </a:solidFill>
                <a:latin typeface="Courier New" pitchFamily="49" charset="0"/>
                <a:cs typeface="Courier New" pitchFamily="49" charset="0"/>
              </a:rPr>
              <a:t>cudaStreamSynchronize</a:t>
            </a:r>
            <a:r>
              <a:rPr lang="en-US" sz="1600" b="1" dirty="0">
                <a:solidFill>
                  <a:srgbClr val="0070C0"/>
                </a:solidFill>
                <a:latin typeface="Courier New" pitchFamily="49" charset="0"/>
                <a:cs typeface="Courier New" pitchFamily="49" charset="0"/>
              </a:rPr>
              <a:t>()</a:t>
            </a:r>
            <a:r>
              <a:rPr lang="en-US" sz="1600" dirty="0"/>
              <a:t> takes a stream as a parameter and halts execution on the host until all preceding commands in the given CUDA stream have completed. It can be used to synchronize the host with a specific stream, allowing other streams to continue executing on the device</a:t>
            </a:r>
          </a:p>
          <a:p>
            <a:pPr lvl="2"/>
            <a:r>
              <a:rPr lang="en-US" sz="900" dirty="0"/>
              <a:t>Halts execution of the host</a:t>
            </a:r>
          </a:p>
          <a:p>
            <a:pPr lvl="2"/>
            <a:endParaRPr lang="en-US" sz="900" dirty="0"/>
          </a:p>
          <a:p>
            <a:pPr marL="0" indent="0">
              <a:buNone/>
            </a:pPr>
            <a:r>
              <a:rPr lang="en-US" sz="1600" b="1" dirty="0" err="1">
                <a:solidFill>
                  <a:srgbClr val="0070C0"/>
                </a:solidFill>
                <a:latin typeface="Courier New" pitchFamily="49" charset="0"/>
                <a:cs typeface="Courier New" pitchFamily="49" charset="0"/>
              </a:rPr>
              <a:t>cudaStreamWaitEvent</a:t>
            </a:r>
            <a:r>
              <a:rPr lang="en-US" sz="1600" b="1" dirty="0">
                <a:solidFill>
                  <a:srgbClr val="0070C0"/>
                </a:solidFill>
                <a:latin typeface="Courier New" pitchFamily="49" charset="0"/>
                <a:cs typeface="Courier New" pitchFamily="49" charset="0"/>
              </a:rPr>
              <a:t>()</a:t>
            </a:r>
            <a:r>
              <a:rPr lang="en-US" sz="1600" dirty="0"/>
              <a:t> takes a CUDA stream and an event as parameters and makes all the commands added to the given stream after the call to </a:t>
            </a:r>
            <a:r>
              <a:rPr lang="en-US" sz="1600" b="1" dirty="0" err="1">
                <a:solidFill>
                  <a:srgbClr val="0070C0"/>
                </a:solidFill>
                <a:latin typeface="Courier New" pitchFamily="49" charset="0"/>
                <a:cs typeface="Courier New" pitchFamily="49" charset="0"/>
              </a:rPr>
              <a:t>cudaStreamWaitEvent</a:t>
            </a:r>
            <a:r>
              <a:rPr lang="en-US" sz="1600" b="1" dirty="0">
                <a:solidFill>
                  <a:srgbClr val="0070C0"/>
                </a:solidFill>
                <a:latin typeface="Courier New" pitchFamily="49" charset="0"/>
                <a:cs typeface="Courier New" pitchFamily="49" charset="0"/>
              </a:rPr>
              <a:t>()</a:t>
            </a:r>
            <a:r>
              <a:rPr lang="en-US" sz="1600" dirty="0"/>
              <a:t> delay their execution until the given event has completed. </a:t>
            </a:r>
          </a:p>
          <a:p>
            <a:pPr lvl="2"/>
            <a:r>
              <a:rPr lang="en-US" sz="900" dirty="0"/>
              <a:t>Halts execution within a stream</a:t>
            </a:r>
          </a:p>
          <a:p>
            <a:pPr lvl="2"/>
            <a:endParaRPr lang="en-US" sz="900" dirty="0"/>
          </a:p>
          <a:p>
            <a:pPr marL="0" indent="0">
              <a:buNone/>
            </a:pPr>
            <a:endParaRPr lang="en-US" sz="1600" b="1" dirty="0">
              <a:solidFill>
                <a:srgbClr val="0070C0"/>
              </a:solidFill>
              <a:latin typeface="Courier New" pitchFamily="49" charset="0"/>
              <a:cs typeface="Courier New" pitchFamily="49" charset="0"/>
            </a:endParaRPr>
          </a:p>
          <a:p>
            <a:pPr marL="0" indent="0">
              <a:buNone/>
            </a:pPr>
            <a:endParaRPr lang="en-US" sz="1600" b="1" dirty="0">
              <a:solidFill>
                <a:srgbClr val="0070C0"/>
              </a:solidFill>
              <a:latin typeface="Courier New" pitchFamily="49" charset="0"/>
              <a:cs typeface="Courier New" pitchFamily="49" charset="0"/>
            </a:endParaRPr>
          </a:p>
          <a:p>
            <a:pPr marL="0" indent="0">
              <a:buNone/>
            </a:pPr>
            <a:r>
              <a:rPr lang="en-US" sz="1600" b="1" dirty="0" err="1">
                <a:solidFill>
                  <a:srgbClr val="0070C0"/>
                </a:solidFill>
                <a:latin typeface="Courier New" pitchFamily="49" charset="0"/>
                <a:cs typeface="Courier New" pitchFamily="49" charset="0"/>
              </a:rPr>
              <a:t>cudaStreamQuery</a:t>
            </a:r>
            <a:r>
              <a:rPr lang="en-US" sz="1600" b="1" dirty="0">
                <a:solidFill>
                  <a:srgbClr val="0070C0"/>
                </a:solidFill>
                <a:latin typeface="Courier New" pitchFamily="49" charset="0"/>
                <a:cs typeface="Courier New" pitchFamily="49" charset="0"/>
              </a:rPr>
              <a:t>()</a:t>
            </a:r>
            <a:r>
              <a:rPr lang="en-US" sz="1600" dirty="0"/>
              <a:t> provides applications with a way to know if all preceding commands in a stream have completed</a:t>
            </a:r>
          </a:p>
          <a:p>
            <a:pPr lvl="2"/>
            <a:endParaRPr lang="en-US" sz="900" dirty="0"/>
          </a:p>
          <a:p>
            <a:pPr lvl="2"/>
            <a:endParaRPr lang="en-US" sz="900" dirty="0"/>
          </a:p>
          <a:p>
            <a:r>
              <a:rPr lang="en-US" sz="1600" dirty="0"/>
              <a:t>NOTE: To avoid unnecessary slowdowns, use these synchronization functions sparingly </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48</a:t>
            </a:fld>
            <a:endParaRPr lang="en-US" altLang="en-US" dirty="0"/>
          </a:p>
        </p:txBody>
      </p:sp>
    </p:spTree>
    <p:extLst>
      <p:ext uri="{BB962C8B-B14F-4D97-AF65-F5344CB8AC3E}">
        <p14:creationId xmlns:p14="http://schemas.microsoft.com/office/powerpoint/2010/main" val="2238945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Use of </a:t>
            </a:r>
            <a:r>
              <a:rPr lang="en-US" dirty="0" err="1">
                <a:latin typeface="Consolas" pitchFamily="49" charset="0"/>
                <a:cs typeface="Consolas" pitchFamily="49" charset="0"/>
              </a:rPr>
              <a:t>cudaStreamWaitEvent</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49</a:t>
            </a:fld>
            <a:endParaRPr lang="en-US" altLang="en-US"/>
          </a:p>
        </p:txBody>
      </p:sp>
      <p:sp>
        <p:nvSpPr>
          <p:cNvPr id="3" name="Content Placeholder 2"/>
          <p:cNvSpPr>
            <a:spLocks noGrp="1"/>
          </p:cNvSpPr>
          <p:nvPr>
            <p:ph idx="4294967295"/>
          </p:nvPr>
        </p:nvSpPr>
        <p:spPr>
          <a:xfrm>
            <a:off x="584757" y="1493805"/>
            <a:ext cx="9959419" cy="1633537"/>
          </a:xfrm>
        </p:spPr>
        <p:txBody>
          <a:bodyPr/>
          <a:lstStyle/>
          <a:p>
            <a:r>
              <a:rPr lang="en-US" sz="2000" dirty="0"/>
              <a:t>Assume </a:t>
            </a:r>
            <a:r>
              <a:rPr lang="en-US" sz="2000" dirty="0">
                <a:solidFill>
                  <a:srgbClr val="0070C0"/>
                </a:solidFill>
                <a:latin typeface="Consolas" pitchFamily="49" charset="0"/>
                <a:cs typeface="Consolas" pitchFamily="49" charset="0"/>
              </a:rPr>
              <a:t>stream1</a:t>
            </a:r>
            <a:r>
              <a:rPr lang="en-US" sz="2000" dirty="0"/>
              <a:t> and </a:t>
            </a:r>
            <a:r>
              <a:rPr lang="en-US" sz="2000" dirty="0">
                <a:solidFill>
                  <a:srgbClr val="0070C0"/>
                </a:solidFill>
                <a:latin typeface="Consolas" panose="020B0609020204030204" pitchFamily="49" charset="0"/>
                <a:cs typeface="Consolas" panose="020B0609020204030204" pitchFamily="49" charset="0"/>
              </a:rPr>
              <a:t>stream2</a:t>
            </a:r>
            <a:r>
              <a:rPr lang="en-US" sz="2000" dirty="0"/>
              <a:t> have been defined/initialized already</a:t>
            </a:r>
          </a:p>
          <a:p>
            <a:r>
              <a:rPr lang="en-US" sz="2000" dirty="0"/>
              <a:t>The point of this example: </a:t>
            </a:r>
          </a:p>
          <a:p>
            <a:pPr lvl="1"/>
            <a:r>
              <a:rPr lang="en-US" sz="1600" dirty="0"/>
              <a:t>Use the two copy sub-engines at the same time</a:t>
            </a:r>
          </a:p>
          <a:p>
            <a:pPr lvl="1"/>
            <a:r>
              <a:rPr lang="en-US" sz="1600" dirty="0"/>
              <a:t>Wait on the Stream 2 launching of the </a:t>
            </a:r>
            <a:r>
              <a:rPr lang="en-US" sz="1600" dirty="0" err="1">
                <a:latin typeface="Consolas" panose="020B0609020204030204" pitchFamily="49" charset="0"/>
                <a:cs typeface="Consolas" panose="020B0609020204030204" pitchFamily="49" charset="0"/>
              </a:rPr>
              <a:t>myKernel</a:t>
            </a:r>
            <a:r>
              <a:rPr lang="en-US" sz="1600" dirty="0"/>
              <a:t> until the copy operation in Stream 1 is completed</a:t>
            </a:r>
          </a:p>
        </p:txBody>
      </p:sp>
      <p:sp>
        <p:nvSpPr>
          <p:cNvPr id="5" name="Rectangle 4"/>
          <p:cNvSpPr/>
          <p:nvPr/>
        </p:nvSpPr>
        <p:spPr>
          <a:xfrm>
            <a:off x="1463512" y="3355697"/>
            <a:ext cx="8943975" cy="2462213"/>
          </a:xfrm>
          <a:prstGeom prst="rect">
            <a:avLst/>
          </a:prstGeom>
          <a:solidFill>
            <a:schemeClr val="bg1">
              <a:lumMod val="85000"/>
            </a:schemeClr>
          </a:solidFill>
        </p:spPr>
        <p:txBody>
          <a:bodyPr wrap="square">
            <a:spAutoFit/>
          </a:bodyPr>
          <a:lstStyle/>
          <a:p>
            <a:r>
              <a:rPr lang="en-US" sz="1400" dirty="0">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cudaEvent_t</a:t>
            </a:r>
            <a:r>
              <a:rPr lang="en-US" sz="1400" dirty="0">
                <a:latin typeface="Consolas" pitchFamily="49" charset="0"/>
                <a:cs typeface="Consolas" pitchFamily="49" charset="0"/>
              </a:rPr>
              <a:t> </a:t>
            </a:r>
            <a:r>
              <a:rPr lang="en-US" sz="1400" dirty="0">
                <a:solidFill>
                  <a:srgbClr val="0000FF"/>
                </a:solidFill>
                <a:latin typeface="Consolas" pitchFamily="49" charset="0"/>
                <a:cs typeface="Consolas" pitchFamily="49" charset="0"/>
              </a:rPr>
              <a:t>event</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cudaEventCreate</a:t>
            </a:r>
            <a:r>
              <a:rPr lang="en-US" sz="1400" dirty="0">
                <a:solidFill>
                  <a:prstClr val="black"/>
                </a:solidFill>
                <a:latin typeface="Consolas" pitchFamily="49" charset="0"/>
                <a:cs typeface="Consolas" pitchFamily="49" charset="0"/>
              </a:rPr>
              <a:t> (&amp;</a:t>
            </a:r>
            <a:r>
              <a:rPr lang="en-US" sz="1400" dirty="0">
                <a:solidFill>
                  <a:srgbClr val="0000FF"/>
                </a:solidFill>
                <a:latin typeface="Consolas" pitchFamily="49" charset="0"/>
                <a:cs typeface="Consolas" pitchFamily="49" charset="0"/>
              </a:rPr>
              <a:t>event</a:t>
            </a:r>
            <a:r>
              <a:rPr lang="en-US" sz="1400" dirty="0">
                <a:solidFill>
                  <a:prstClr val="black"/>
                </a:solidFill>
                <a:latin typeface="Consolas" pitchFamily="49" charset="0"/>
                <a:cs typeface="Consolas" pitchFamily="49" charset="0"/>
              </a:rPr>
              <a:t>);                              </a:t>
            </a:r>
            <a:r>
              <a:rPr lang="en-US" sz="1400" dirty="0">
                <a:solidFill>
                  <a:srgbClr val="008000"/>
                </a:solidFill>
                <a:latin typeface="Consolas" pitchFamily="49" charset="0"/>
                <a:cs typeface="Consolas" pitchFamily="49" charset="0"/>
              </a:rPr>
              <a:t>// create event</a:t>
            </a:r>
          </a:p>
          <a:p>
            <a:endParaRPr lang="en-US" sz="1400" dirty="0">
              <a:solidFill>
                <a:srgbClr val="008000"/>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cudaMemcpyAsync</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d_in</a:t>
            </a:r>
            <a:r>
              <a:rPr lang="en-US" sz="1400" dirty="0">
                <a:solidFill>
                  <a:prstClr val="black"/>
                </a:solidFill>
                <a:latin typeface="Consolas" pitchFamily="49" charset="0"/>
                <a:cs typeface="Consolas" pitchFamily="49" charset="0"/>
              </a:rPr>
              <a:t>, in, size, H2D, stream1 );      </a:t>
            </a:r>
            <a:r>
              <a:rPr lang="en-US" sz="1400" dirty="0">
                <a:solidFill>
                  <a:srgbClr val="008000"/>
                </a:solidFill>
                <a:latin typeface="Consolas" pitchFamily="49" charset="0"/>
                <a:cs typeface="Consolas" pitchFamily="49" charset="0"/>
              </a:rPr>
              <a:t>// 1) H2D copy of new input</a:t>
            </a: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cudaEventRecord</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event</a:t>
            </a:r>
            <a:r>
              <a:rPr lang="en-US" sz="1400" dirty="0">
                <a:solidFill>
                  <a:prstClr val="black"/>
                </a:solidFill>
                <a:latin typeface="Consolas" pitchFamily="49" charset="0"/>
                <a:cs typeface="Consolas" pitchFamily="49" charset="0"/>
              </a:rPr>
              <a:t>, stream1);                      </a:t>
            </a:r>
            <a:r>
              <a:rPr lang="en-US" sz="1400" dirty="0">
                <a:solidFill>
                  <a:srgbClr val="008000"/>
                </a:solidFill>
                <a:latin typeface="Consolas" pitchFamily="49" charset="0"/>
                <a:cs typeface="Consolas" pitchFamily="49" charset="0"/>
              </a:rPr>
              <a:t>// record event</a:t>
            </a:r>
          </a:p>
          <a:p>
            <a:endParaRPr lang="en-US" sz="1400" dirty="0">
              <a:solidFill>
                <a:srgbClr val="008000"/>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cudaMemcpyAsync</a:t>
            </a:r>
            <a:r>
              <a:rPr lang="en-US" sz="1400" dirty="0">
                <a:solidFill>
                  <a:prstClr val="black"/>
                </a:solidFill>
                <a:latin typeface="Consolas" pitchFamily="49" charset="0"/>
                <a:cs typeface="Consolas" pitchFamily="49" charset="0"/>
              </a:rPr>
              <a:t> ( out, </a:t>
            </a:r>
            <a:r>
              <a:rPr lang="en-US" sz="1400" dirty="0" err="1">
                <a:solidFill>
                  <a:prstClr val="black"/>
                </a:solidFill>
                <a:latin typeface="Consolas" pitchFamily="49" charset="0"/>
                <a:cs typeface="Consolas" pitchFamily="49" charset="0"/>
              </a:rPr>
              <a:t>d_out</a:t>
            </a:r>
            <a:r>
              <a:rPr lang="en-US" sz="1400" dirty="0">
                <a:solidFill>
                  <a:prstClr val="black"/>
                </a:solidFill>
                <a:latin typeface="Consolas" pitchFamily="49" charset="0"/>
                <a:cs typeface="Consolas" pitchFamily="49" charset="0"/>
              </a:rPr>
              <a:t>, size, D2H, stream2 );    </a:t>
            </a:r>
            <a:r>
              <a:rPr lang="en-US" sz="1400" dirty="0">
                <a:solidFill>
                  <a:srgbClr val="008000"/>
                </a:solidFill>
                <a:latin typeface="Consolas" pitchFamily="49" charset="0"/>
                <a:cs typeface="Consolas" pitchFamily="49" charset="0"/>
              </a:rPr>
              <a:t>// 2) D2H copy of previous result</a:t>
            </a:r>
          </a:p>
          <a:p>
            <a:endParaRPr lang="en-US" sz="1400" dirty="0">
              <a:solidFill>
                <a:srgbClr val="008000"/>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 </a:t>
            </a:r>
            <a:r>
              <a:rPr lang="en-US" sz="1400" dirty="0" err="1">
                <a:solidFill>
                  <a:srgbClr val="FF00FF"/>
                </a:solidFill>
                <a:latin typeface="Consolas" pitchFamily="49" charset="0"/>
                <a:cs typeface="Consolas" pitchFamily="49" charset="0"/>
              </a:rPr>
              <a:t>cudaStreamWaitEvent</a:t>
            </a:r>
            <a:r>
              <a:rPr lang="en-US" sz="1400" dirty="0">
                <a:solidFill>
                  <a:prstClr val="black"/>
                </a:solidFill>
                <a:latin typeface="Consolas" pitchFamily="49" charset="0"/>
                <a:cs typeface="Consolas" pitchFamily="49" charset="0"/>
              </a:rPr>
              <a:t> ( stream2, </a:t>
            </a:r>
            <a:r>
              <a:rPr lang="en-US" sz="1400" dirty="0">
                <a:solidFill>
                  <a:srgbClr val="0000FF"/>
                </a:solidFill>
                <a:latin typeface="Consolas" pitchFamily="49" charset="0"/>
                <a:cs typeface="Consolas" pitchFamily="49" charset="0"/>
              </a:rPr>
              <a:t>event</a:t>
            </a:r>
            <a:r>
              <a:rPr lang="en-US" sz="1400" dirty="0">
                <a:solidFill>
                  <a:prstClr val="black"/>
                </a:solidFill>
                <a:latin typeface="Consolas" pitchFamily="49" charset="0"/>
                <a:cs typeface="Consolas" pitchFamily="49" charset="0"/>
              </a:rPr>
              <a:t> );                </a:t>
            </a:r>
            <a:r>
              <a:rPr lang="en-US" sz="1400" dirty="0">
                <a:solidFill>
                  <a:srgbClr val="008000"/>
                </a:solidFill>
                <a:latin typeface="Consolas" pitchFamily="49" charset="0"/>
                <a:cs typeface="Consolas" pitchFamily="49" charset="0"/>
              </a:rPr>
              <a:t>// wait for event in stream1 </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myKernel</a:t>
            </a:r>
            <a:r>
              <a:rPr lang="en-US" sz="1400" dirty="0">
                <a:solidFill>
                  <a:prstClr val="black"/>
                </a:solidFill>
                <a:latin typeface="Consolas" pitchFamily="49" charset="0"/>
                <a:cs typeface="Consolas" pitchFamily="49" charset="0"/>
              </a:rPr>
              <a:t>&lt;&lt;&lt; 1000, 512, 0, stream2 &gt;&gt;&gt; ( </a:t>
            </a:r>
            <a:r>
              <a:rPr lang="en-US" sz="1400" dirty="0" err="1">
                <a:solidFill>
                  <a:prstClr val="black"/>
                </a:solidFill>
                <a:latin typeface="Consolas" pitchFamily="49" charset="0"/>
                <a:cs typeface="Consolas" pitchFamily="49" charset="0"/>
              </a:rPr>
              <a:t>d_in</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d_out</a:t>
            </a:r>
            <a:r>
              <a:rPr lang="en-US" sz="1400" dirty="0">
                <a:solidFill>
                  <a:prstClr val="black"/>
                </a:solidFill>
                <a:latin typeface="Consolas" pitchFamily="49" charset="0"/>
                <a:cs typeface="Consolas" pitchFamily="49" charset="0"/>
              </a:rPr>
              <a:t> ); </a:t>
            </a:r>
            <a:r>
              <a:rPr lang="en-US" sz="1400" dirty="0">
                <a:solidFill>
                  <a:srgbClr val="008000"/>
                </a:solidFill>
                <a:latin typeface="Consolas" pitchFamily="49" charset="0"/>
                <a:cs typeface="Consolas" pitchFamily="49" charset="0"/>
              </a:rPr>
              <a:t>// 3) GPU must wait for 1 and 2</a:t>
            </a:r>
          </a:p>
          <a:p>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someCPUfunction</a:t>
            </a:r>
            <a:r>
              <a:rPr lang="en-US" sz="1400" dirty="0">
                <a:solidFill>
                  <a:prstClr val="black"/>
                </a:solidFill>
                <a:latin typeface="Consolas" pitchFamily="49" charset="0"/>
                <a:cs typeface="Consolas" pitchFamily="49" charset="0"/>
              </a:rPr>
              <a:t> ( blah, </a:t>
            </a:r>
            <a:r>
              <a:rPr lang="en-US" sz="1400" dirty="0" err="1">
                <a:solidFill>
                  <a:prstClr val="black"/>
                </a:solidFill>
                <a:latin typeface="Consolas" pitchFamily="49" charset="0"/>
                <a:cs typeface="Consolas" pitchFamily="49" charset="0"/>
              </a:rPr>
              <a:t>blahblah</a:t>
            </a:r>
            <a:r>
              <a:rPr lang="en-US" sz="1400" dirty="0">
                <a:solidFill>
                  <a:prstClr val="black"/>
                </a:solidFill>
                <a:latin typeface="Consolas" pitchFamily="49" charset="0"/>
                <a:cs typeface="Consolas" pitchFamily="49" charset="0"/>
              </a:rPr>
              <a:t> )                     </a:t>
            </a:r>
            <a:r>
              <a:rPr lang="en-US" sz="1400" dirty="0">
                <a:solidFill>
                  <a:srgbClr val="008000"/>
                </a:solidFill>
                <a:latin typeface="Consolas" pitchFamily="49" charset="0"/>
                <a:cs typeface="Consolas" pitchFamily="49" charset="0"/>
              </a:rPr>
              <a:t>// this gets executed right away</a:t>
            </a:r>
          </a:p>
        </p:txBody>
      </p:sp>
      <p:sp>
        <p:nvSpPr>
          <p:cNvPr id="6" name="Rectangle 5"/>
          <p:cNvSpPr>
            <a:spLocks noChangeArrowheads="1"/>
          </p:cNvSpPr>
          <p:nvPr/>
        </p:nvSpPr>
        <p:spPr bwMode="auto">
          <a:xfrm>
            <a:off x="55447" y="6575370"/>
            <a:ext cx="1249060" cy="215444"/>
          </a:xfrm>
          <a:prstGeom prst="rect">
            <a:avLst/>
          </a:prstGeom>
          <a:noFill/>
          <a:ln w="9525">
            <a:noFill/>
            <a:miter lim="800000"/>
            <a:headEnd/>
            <a:tailEnd/>
          </a:ln>
          <a:effectLst/>
        </p:spPr>
        <p:txBody>
          <a:bodyPr wrap="none">
            <a:spAutoFit/>
          </a:bodyPr>
          <a:lstStyle/>
          <a:p>
            <a:r>
              <a:rPr lang="en-US" sz="800" dirty="0">
                <a:latin typeface="Arial" pitchFamily="34" charset="0"/>
              </a:rPr>
              <a:t>[S. Rennich, NVIDIA]</a:t>
            </a:r>
            <a:r>
              <a:rPr lang="en-US" sz="800" dirty="0">
                <a:latin typeface="Arial" pitchFamily="34" charset="0"/>
                <a:sym typeface="Symbol"/>
              </a:rPr>
              <a:t></a:t>
            </a:r>
            <a:endParaRPr lang="en-US" sz="800" dirty="0">
              <a:latin typeface="Arial" pitchFamily="34" charset="0"/>
            </a:endParaRPr>
          </a:p>
        </p:txBody>
      </p:sp>
    </p:spTree>
    <p:extLst>
      <p:ext uri="{BB962C8B-B14F-4D97-AF65-F5344CB8AC3E}">
        <p14:creationId xmlns:p14="http://schemas.microsoft.com/office/powerpoint/2010/main" val="25906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915" y="3282215"/>
            <a:ext cx="9140792" cy="823393"/>
          </a:xfrm>
        </p:spPr>
        <p:txBody>
          <a:bodyPr/>
          <a:lstStyle/>
          <a:p>
            <a:r>
              <a:rPr lang="en-US" dirty="0"/>
              <a:t>GPU Computing: Case studies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9B6E751-F957-4299-9934-517D21DA849D}"/>
              </a:ext>
            </a:extLst>
          </p:cNvPr>
          <p:cNvSpPr txBox="1"/>
          <p:nvPr/>
        </p:nvSpPr>
        <p:spPr>
          <a:xfrm>
            <a:off x="2868743" y="4215584"/>
            <a:ext cx="6097248" cy="1200329"/>
          </a:xfrm>
          <a:prstGeom prst="rect">
            <a:avLst/>
          </a:prstGeom>
          <a:noFill/>
        </p:spPr>
        <p:txBody>
          <a:bodyPr wrap="square">
            <a:spAutoFit/>
          </a:bodyPr>
          <a:lstStyle/>
          <a:p>
            <a:r>
              <a:rPr lang="en-US" dirty="0"/>
              <a:t>Three Case Studies:</a:t>
            </a:r>
          </a:p>
          <a:p>
            <a:pPr lvl="1"/>
            <a:r>
              <a:rPr lang="en-US" dirty="0"/>
              <a:t>a) 1D Stencil Operation</a:t>
            </a:r>
          </a:p>
          <a:p>
            <a:pPr lvl="1"/>
            <a:r>
              <a:rPr lang="en-US" dirty="0"/>
              <a:t>b) Vector Reduction in CUDA</a:t>
            </a:r>
          </a:p>
          <a:p>
            <a:pPr lvl="1"/>
            <a:r>
              <a:rPr lang="en-US" dirty="0">
                <a:solidFill>
                  <a:srgbClr val="00B050"/>
                </a:solidFill>
              </a:rPr>
              <a:t>c) Parallel Prefix Scan on the GPU</a:t>
            </a:r>
          </a:p>
        </p:txBody>
      </p:sp>
    </p:spTree>
    <p:extLst>
      <p:ext uri="{BB962C8B-B14F-4D97-AF65-F5344CB8AC3E}">
        <p14:creationId xmlns:p14="http://schemas.microsoft.com/office/powerpoint/2010/main" val="2754505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Example 1: Using One Stream</a:t>
            </a:r>
            <a:br>
              <a:rPr lang="en-US" sz="3400" dirty="0"/>
            </a:br>
            <a:r>
              <a:rPr lang="en-US" sz="1600" dirty="0"/>
              <a:t>[</a:t>
            </a:r>
            <a:r>
              <a:rPr lang="en-US" sz="1600" b="1" dirty="0">
                <a:solidFill>
                  <a:srgbClr val="FFC000"/>
                </a:solidFill>
              </a:rPr>
              <a:t>Enable both CPU and GPU to mind their business at the same time</a:t>
            </a:r>
            <a:r>
              <a:rPr lang="en-US" sz="1600" dirty="0"/>
              <a:t>]</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Example draws on material presented in the “CUDA By Example” book</a:t>
            </a:r>
          </a:p>
          <a:p>
            <a:pPr marL="457200" lvl="1" indent="-220663"/>
            <a:r>
              <a:rPr lang="en-US" sz="1600" dirty="0"/>
              <a:t>J. Sanders and E. </a:t>
            </a:r>
            <a:r>
              <a:rPr lang="en-US" sz="1600" dirty="0" err="1"/>
              <a:t>Kandrot</a:t>
            </a:r>
            <a:r>
              <a:rPr lang="en-US" sz="1600" dirty="0"/>
              <a:t>, authors</a:t>
            </a:r>
          </a:p>
          <a:p>
            <a:endParaRPr lang="en-US" sz="2000" dirty="0"/>
          </a:p>
          <a:p>
            <a:r>
              <a:rPr lang="en-US" sz="2000" dirty="0"/>
              <a:t>What is the purpose of this example?</a:t>
            </a:r>
          </a:p>
          <a:p>
            <a:pPr marL="457200" lvl="1" indent="-220663"/>
            <a:r>
              <a:rPr lang="en-US" sz="1600" dirty="0"/>
              <a:t>Shows strategy that you can invoke when dealing with applications that require </a:t>
            </a:r>
            <a:r>
              <a:rPr lang="en-US" sz="1600" dirty="0">
                <a:solidFill>
                  <a:srgbClr val="C00000"/>
                </a:solidFill>
              </a:rPr>
              <a:t>more memory than you can accommodate on the GPU</a:t>
            </a:r>
          </a:p>
          <a:p>
            <a:endParaRPr lang="en-US" sz="2000" dirty="0"/>
          </a:p>
          <a:p>
            <a:r>
              <a:rPr lang="en-US" sz="2000" dirty="0"/>
              <a:t>Remark: </a:t>
            </a:r>
          </a:p>
          <a:p>
            <a:pPr marL="457200" lvl="1" indent="-220663"/>
            <a:r>
              <a:rPr lang="en-US" sz="1600" dirty="0"/>
              <a:t>In this example the magic happens on the host side. Focus on host code, not on the kernel executed on the GPU (the kernel code is basically irrelevant)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50</a:t>
            </a:fld>
            <a:endParaRPr lang="en-US" altLang="en-US"/>
          </a:p>
        </p:txBody>
      </p:sp>
    </p:spTree>
    <p:extLst>
      <p:ext uri="{BB962C8B-B14F-4D97-AF65-F5344CB8AC3E}">
        <p14:creationId xmlns:p14="http://schemas.microsoft.com/office/powerpoint/2010/main" val="3044524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Example’s Kernel </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51</a:t>
            </a:fld>
            <a:endParaRPr lang="en-US" altLang="en-US"/>
          </a:p>
        </p:txBody>
      </p:sp>
      <p:sp>
        <p:nvSpPr>
          <p:cNvPr id="3" name="Content Placeholder 2"/>
          <p:cNvSpPr>
            <a:spLocks noGrp="1"/>
          </p:cNvSpPr>
          <p:nvPr>
            <p:ph idx="4294967295"/>
          </p:nvPr>
        </p:nvSpPr>
        <p:spPr>
          <a:xfrm>
            <a:off x="273377" y="1300113"/>
            <a:ext cx="11679810" cy="1212130"/>
          </a:xfrm>
        </p:spPr>
        <p:txBody>
          <a:bodyPr/>
          <a:lstStyle/>
          <a:p>
            <a:r>
              <a:rPr lang="en-US" sz="1800" dirty="0"/>
              <a:t>Computes  some average, it’s not important, simply something that gets done and allows us later on to gauge efficiency gains when using *multiple* streams (for now dealing with one stream only)</a:t>
            </a:r>
          </a:p>
          <a:p>
            <a:pPr lvl="1"/>
            <a:r>
              <a:rPr lang="en-US" sz="1400" dirty="0"/>
              <a:t>Inputs: </a:t>
            </a:r>
            <a:r>
              <a:rPr lang="en-US" sz="1800" dirty="0">
                <a:solidFill>
                  <a:srgbClr val="0070C0"/>
                </a:solidFill>
                <a:latin typeface="Consolas" pitchFamily="49" charset="0"/>
                <a:cs typeface="Consolas" pitchFamily="49" charset="0"/>
              </a:rPr>
              <a:t>a</a:t>
            </a:r>
            <a:r>
              <a:rPr lang="en-US" sz="1400" dirty="0"/>
              <a:t> and </a:t>
            </a:r>
            <a:r>
              <a:rPr lang="en-US" sz="1800" dirty="0">
                <a:solidFill>
                  <a:srgbClr val="0070C0"/>
                </a:solidFill>
                <a:latin typeface="Consolas" pitchFamily="49" charset="0"/>
                <a:cs typeface="Consolas" pitchFamily="49" charset="0"/>
              </a:rPr>
              <a:t>b</a:t>
            </a:r>
          </a:p>
          <a:p>
            <a:pPr lvl="1"/>
            <a:r>
              <a:rPr lang="en-US" sz="1400" dirty="0"/>
              <a:t>Output: </a:t>
            </a:r>
            <a:r>
              <a:rPr lang="en-US" sz="1800" dirty="0">
                <a:solidFill>
                  <a:srgbClr val="0070C0"/>
                </a:solidFill>
                <a:latin typeface="Consolas" pitchFamily="49" charset="0"/>
                <a:cs typeface="Consolas" pitchFamily="49" charset="0"/>
              </a:rPr>
              <a:t>c</a:t>
            </a:r>
          </a:p>
        </p:txBody>
      </p:sp>
      <p:sp>
        <p:nvSpPr>
          <p:cNvPr id="5" name="Rectangle 4"/>
          <p:cNvSpPr/>
          <p:nvPr/>
        </p:nvSpPr>
        <p:spPr>
          <a:xfrm>
            <a:off x="2972586" y="2844988"/>
            <a:ext cx="6019800" cy="3323987"/>
          </a:xfrm>
          <a:prstGeom prst="rect">
            <a:avLst/>
          </a:prstGeom>
          <a:solidFill>
            <a:schemeClr val="bg1">
              <a:lumMod val="95000"/>
            </a:schemeClr>
          </a:solidFill>
          <a:ln>
            <a:solidFill>
              <a:schemeClr val="tx1"/>
            </a:solidFill>
          </a:ln>
        </p:spPr>
        <p:txBody>
          <a:bodyPr wrap="square">
            <a:spAutoFit/>
          </a:bodyPr>
          <a:lstStyle/>
          <a:p>
            <a:r>
              <a:rPr lang="en-US" sz="1400" dirty="0">
                <a:solidFill>
                  <a:srgbClr val="0000FF"/>
                </a:solidFill>
                <a:latin typeface="Consolas" pitchFamily="49" charset="0"/>
                <a:cs typeface="Consolas" pitchFamily="49" charset="0"/>
              </a:rPr>
              <a:t>#include</a:t>
            </a:r>
            <a:r>
              <a:rPr lang="en-US" sz="1400" dirty="0">
                <a:solidFill>
                  <a:prstClr val="black"/>
                </a:solidFill>
                <a:latin typeface="Consolas" pitchFamily="49" charset="0"/>
                <a:cs typeface="Consolas" pitchFamily="49" charset="0"/>
              </a:rPr>
              <a:t> </a:t>
            </a:r>
            <a:r>
              <a:rPr lang="en-US" sz="1400" dirty="0">
                <a:solidFill>
                  <a:srgbClr val="A31515"/>
                </a:solidFill>
                <a:latin typeface="Consolas" pitchFamily="49" charset="0"/>
                <a:cs typeface="Consolas" pitchFamily="49" charset="0"/>
              </a:rPr>
              <a:t>"../common/</a:t>
            </a:r>
            <a:r>
              <a:rPr lang="en-US" sz="1400" dirty="0" err="1">
                <a:solidFill>
                  <a:srgbClr val="A31515"/>
                </a:solidFill>
                <a:latin typeface="Consolas" pitchFamily="49" charset="0"/>
                <a:cs typeface="Consolas" pitchFamily="49" charset="0"/>
              </a:rPr>
              <a:t>book.h</a:t>
            </a:r>
            <a:r>
              <a:rPr lang="en-US" sz="1400" dirty="0">
                <a:solidFill>
                  <a:srgbClr val="A31515"/>
                </a:solidFill>
                <a:latin typeface="Consolas" pitchFamily="49" charset="0"/>
                <a:cs typeface="Consolas" pitchFamily="49" charset="0"/>
              </a:rPr>
              <a:t>"</a:t>
            </a:r>
          </a:p>
          <a:p>
            <a:endParaRPr lang="en-US" sz="1400" dirty="0">
              <a:solidFill>
                <a:srgbClr val="A31515"/>
              </a:solidFill>
              <a:latin typeface="Consolas" pitchFamily="49" charset="0"/>
              <a:cs typeface="Consolas" pitchFamily="49" charset="0"/>
            </a:endParaRPr>
          </a:p>
          <a:p>
            <a:r>
              <a:rPr lang="en-US" sz="1400" dirty="0">
                <a:solidFill>
                  <a:srgbClr val="0000FF"/>
                </a:solidFill>
                <a:latin typeface="Consolas" pitchFamily="49" charset="0"/>
                <a:cs typeface="Consolas" pitchFamily="49" charset="0"/>
              </a:rPr>
              <a:t>#define</a:t>
            </a:r>
            <a:r>
              <a:rPr lang="en-US" sz="1400" dirty="0">
                <a:solidFill>
                  <a:prstClr val="black"/>
                </a:solidFill>
                <a:latin typeface="Consolas" pitchFamily="49" charset="0"/>
                <a:cs typeface="Consolas" pitchFamily="49" charset="0"/>
              </a:rPr>
              <a:t> N   1048576  </a:t>
            </a:r>
            <a:r>
              <a:rPr lang="en-US" sz="1400" dirty="0">
                <a:solidFill>
                  <a:srgbClr val="00B050"/>
                </a:solidFill>
                <a:latin typeface="Consolas" pitchFamily="49" charset="0"/>
                <a:cs typeface="Consolas" pitchFamily="49" charset="0"/>
              </a:rPr>
              <a:t>// this is 1024*1024</a:t>
            </a:r>
          </a:p>
          <a:p>
            <a:r>
              <a:rPr lang="en-US" sz="1400" dirty="0">
                <a:solidFill>
                  <a:srgbClr val="0000FF"/>
                </a:solidFill>
                <a:latin typeface="Consolas" pitchFamily="49" charset="0"/>
                <a:cs typeface="Consolas" pitchFamily="49" charset="0"/>
              </a:rPr>
              <a:t>#define</a:t>
            </a:r>
            <a:r>
              <a:rPr lang="en-US" sz="1400" dirty="0">
                <a:solidFill>
                  <a:prstClr val="black"/>
                </a:solidFill>
                <a:latin typeface="Consolas" pitchFamily="49" charset="0"/>
                <a:cs typeface="Consolas" pitchFamily="49" charset="0"/>
              </a:rPr>
              <a:t> FULL_DATA_SIZE   (N*20)</a:t>
            </a:r>
          </a:p>
          <a:p>
            <a:endParaRPr lang="en-US" sz="1400" dirty="0">
              <a:solidFill>
                <a:prstClr val="black"/>
              </a:solidFill>
              <a:latin typeface="Consolas" pitchFamily="49" charset="0"/>
              <a:cs typeface="Consolas" pitchFamily="49" charset="0"/>
            </a:endParaRPr>
          </a:p>
          <a:p>
            <a:r>
              <a:rPr lang="en-US" sz="1400" dirty="0">
                <a:solidFill>
                  <a:prstClr val="black"/>
                </a:solidFill>
                <a:latin typeface="Consolas" pitchFamily="49" charset="0"/>
                <a:cs typeface="Consolas" pitchFamily="49" charset="0"/>
              </a:rPr>
              <a:t>__global__ </a:t>
            </a:r>
            <a:r>
              <a:rPr lang="en-US" sz="1400" dirty="0">
                <a:solidFill>
                  <a:srgbClr val="0000FF"/>
                </a:solidFill>
                <a:latin typeface="Consolas" pitchFamily="49" charset="0"/>
                <a:cs typeface="Consolas" pitchFamily="49" charset="0"/>
              </a:rPr>
              <a:t>void</a:t>
            </a:r>
            <a:r>
              <a:rPr lang="en-US" sz="1400" dirty="0">
                <a:solidFill>
                  <a:prstClr val="black"/>
                </a:solidFill>
                <a:latin typeface="Consolas" pitchFamily="49" charset="0"/>
                <a:cs typeface="Consolas" pitchFamily="49" charset="0"/>
              </a:rPr>
              <a:t> kernel(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*b,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*c ) {</a:t>
            </a:r>
          </a:p>
          <a:p>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threadIdx.x</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blockIdx.x</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blockDim.x</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if</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&lt; N) {</a:t>
            </a:r>
          </a:p>
          <a:p>
            <a:r>
              <a:rPr lang="fr-FR" sz="1400" dirty="0">
                <a:solidFill>
                  <a:prstClr val="black"/>
                </a:solidFill>
                <a:latin typeface="Consolas" pitchFamily="49" charset="0"/>
                <a:cs typeface="Consolas" pitchFamily="49" charset="0"/>
              </a:rPr>
              <a:t>        </a:t>
            </a:r>
            <a:r>
              <a:rPr lang="fr-FR" sz="1400" dirty="0" err="1">
                <a:solidFill>
                  <a:srgbClr val="0000FF"/>
                </a:solidFill>
                <a:latin typeface="Consolas" pitchFamily="49" charset="0"/>
                <a:cs typeface="Consolas" pitchFamily="49" charset="0"/>
              </a:rPr>
              <a:t>int</a:t>
            </a:r>
            <a:r>
              <a:rPr lang="fr-FR" sz="1400" dirty="0">
                <a:solidFill>
                  <a:prstClr val="black"/>
                </a:solidFill>
                <a:latin typeface="Consolas" pitchFamily="49" charset="0"/>
                <a:cs typeface="Consolas" pitchFamily="49" charset="0"/>
              </a:rPr>
              <a:t> idx1 = (</a:t>
            </a:r>
            <a:r>
              <a:rPr lang="fr-FR" sz="1400" dirty="0" err="1">
                <a:solidFill>
                  <a:prstClr val="black"/>
                </a:solidFill>
                <a:latin typeface="Consolas" pitchFamily="49" charset="0"/>
                <a:cs typeface="Consolas" pitchFamily="49" charset="0"/>
              </a:rPr>
              <a:t>idx</a:t>
            </a:r>
            <a:r>
              <a:rPr lang="fr-FR" sz="1400" dirty="0">
                <a:solidFill>
                  <a:prstClr val="black"/>
                </a:solidFill>
                <a:latin typeface="Consolas" pitchFamily="49" charset="0"/>
                <a:cs typeface="Consolas" pitchFamily="49" charset="0"/>
              </a:rPr>
              <a:t> + 1) % 256;</a:t>
            </a:r>
          </a:p>
          <a:p>
            <a:r>
              <a:rPr lang="fr-FR" sz="1400" dirty="0">
                <a:solidFill>
                  <a:prstClr val="black"/>
                </a:solidFill>
                <a:latin typeface="Consolas" pitchFamily="49" charset="0"/>
                <a:cs typeface="Consolas" pitchFamily="49" charset="0"/>
              </a:rPr>
              <a:t>        </a:t>
            </a:r>
            <a:r>
              <a:rPr lang="fr-FR" sz="1400" dirty="0" err="1">
                <a:solidFill>
                  <a:srgbClr val="0000FF"/>
                </a:solidFill>
                <a:latin typeface="Consolas" pitchFamily="49" charset="0"/>
                <a:cs typeface="Consolas" pitchFamily="49" charset="0"/>
              </a:rPr>
              <a:t>int</a:t>
            </a:r>
            <a:r>
              <a:rPr lang="fr-FR" sz="1400" dirty="0">
                <a:solidFill>
                  <a:prstClr val="black"/>
                </a:solidFill>
                <a:latin typeface="Consolas" pitchFamily="49" charset="0"/>
                <a:cs typeface="Consolas" pitchFamily="49" charset="0"/>
              </a:rPr>
              <a:t> idx2 = (</a:t>
            </a:r>
            <a:r>
              <a:rPr lang="fr-FR" sz="1400" dirty="0" err="1">
                <a:solidFill>
                  <a:prstClr val="black"/>
                </a:solidFill>
                <a:latin typeface="Consolas" pitchFamily="49" charset="0"/>
                <a:cs typeface="Consolas" pitchFamily="49" charset="0"/>
              </a:rPr>
              <a:t>idx</a:t>
            </a:r>
            <a:r>
              <a:rPr lang="fr-FR" sz="1400" dirty="0">
                <a:solidFill>
                  <a:prstClr val="black"/>
                </a:solidFill>
                <a:latin typeface="Consolas" pitchFamily="49" charset="0"/>
                <a:cs typeface="Consolas" pitchFamily="49" charset="0"/>
              </a:rPr>
              <a:t> + 2) % 256;</a:t>
            </a:r>
          </a:p>
          <a:p>
            <a:r>
              <a:rPr lang="pt-BR" sz="1400" dirty="0">
                <a:solidFill>
                  <a:prstClr val="black"/>
                </a:solidFill>
                <a:latin typeface="Consolas" pitchFamily="49" charset="0"/>
                <a:cs typeface="Consolas" pitchFamily="49" charset="0"/>
              </a:rPr>
              <a:t>        </a:t>
            </a:r>
            <a:r>
              <a:rPr lang="pt-BR" sz="1400" dirty="0">
                <a:solidFill>
                  <a:srgbClr val="0000FF"/>
                </a:solidFill>
                <a:latin typeface="Consolas" pitchFamily="49" charset="0"/>
                <a:cs typeface="Consolas" pitchFamily="49" charset="0"/>
              </a:rPr>
              <a:t>float</a:t>
            </a:r>
            <a:r>
              <a:rPr lang="pt-BR" sz="1400" dirty="0">
                <a:solidFill>
                  <a:prstClr val="black"/>
                </a:solidFill>
                <a:latin typeface="Consolas" pitchFamily="49" charset="0"/>
                <a:cs typeface="Consolas" pitchFamily="49" charset="0"/>
              </a:rPr>
              <a:t>   as = (a[idx] + a[idx1] + a[idx2]) / 3.0f;</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float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bs</a:t>
            </a:r>
            <a:r>
              <a:rPr lang="en-US" sz="1400" dirty="0">
                <a:solidFill>
                  <a:prstClr val="black"/>
                </a:solidFill>
                <a:latin typeface="Consolas" pitchFamily="49" charset="0"/>
                <a:cs typeface="Consolas" pitchFamily="49" charset="0"/>
              </a:rPr>
              <a:t> = (b[</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 b[idx1] + b[idx2]) / 3.0f;</a:t>
            </a:r>
          </a:p>
          <a:p>
            <a:r>
              <a:rPr lang="en-US" sz="1400" dirty="0">
                <a:solidFill>
                  <a:prstClr val="black"/>
                </a:solidFill>
                <a:latin typeface="Consolas" pitchFamily="49" charset="0"/>
                <a:cs typeface="Consolas" pitchFamily="49" charset="0"/>
              </a:rPr>
              <a:t>        c[</a:t>
            </a:r>
            <a:r>
              <a:rPr lang="en-US" sz="1400" dirty="0" err="1">
                <a:solidFill>
                  <a:prstClr val="black"/>
                </a:solidFill>
                <a:latin typeface="Consolas" pitchFamily="49" charset="0"/>
                <a:cs typeface="Consolas" pitchFamily="49" charset="0"/>
              </a:rPr>
              <a:t>idx</a:t>
            </a:r>
            <a:r>
              <a:rPr lang="en-US" sz="1400" dirty="0">
                <a:solidFill>
                  <a:prstClr val="black"/>
                </a:solidFill>
                <a:latin typeface="Consolas" pitchFamily="49" charset="0"/>
                <a:cs typeface="Consolas" pitchFamily="49" charset="0"/>
              </a:rPr>
              <a:t>] = (as + </a:t>
            </a:r>
            <a:r>
              <a:rPr lang="en-US" sz="1400" dirty="0" err="1">
                <a:solidFill>
                  <a:prstClr val="black"/>
                </a:solidFill>
                <a:latin typeface="Consolas" pitchFamily="49" charset="0"/>
                <a:cs typeface="Consolas" pitchFamily="49" charset="0"/>
              </a:rPr>
              <a:t>bs</a:t>
            </a:r>
            <a:r>
              <a:rPr lang="en-US" sz="1400" dirty="0">
                <a:solidFill>
                  <a:prstClr val="black"/>
                </a:solidFill>
                <a:latin typeface="Consolas" pitchFamily="49" charset="0"/>
                <a:cs typeface="Consolas" pitchFamily="49" charset="0"/>
              </a:rPr>
              <a:t>) / 2;</a:t>
            </a:r>
          </a:p>
          <a:p>
            <a:r>
              <a:rPr lang="en-US" sz="1400" dirty="0">
                <a:solidFill>
                  <a:prstClr val="black"/>
                </a:solidFill>
                <a:latin typeface="Consolas" pitchFamily="49" charset="0"/>
                <a:cs typeface="Consolas" pitchFamily="49" charset="0"/>
              </a:rPr>
              <a:t>    }</a:t>
            </a:r>
          </a:p>
          <a:p>
            <a:r>
              <a:rPr lang="en-US" sz="1400"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65210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10443" y="4838019"/>
            <a:ext cx="7848600" cy="138588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5000" y="1962150"/>
            <a:ext cx="5181600" cy="276225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The “main()” Function</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52</a:t>
            </a:fld>
            <a:endParaRPr lang="en-US" altLang="en-US" dirty="0"/>
          </a:p>
        </p:txBody>
      </p:sp>
      <p:sp>
        <p:nvSpPr>
          <p:cNvPr id="5" name="Rectangle 4"/>
          <p:cNvSpPr/>
          <p:nvPr/>
        </p:nvSpPr>
        <p:spPr>
          <a:xfrm>
            <a:off x="1905000" y="1752601"/>
            <a:ext cx="8382000" cy="4555093"/>
          </a:xfrm>
          <a:prstGeom prst="rect">
            <a:avLst/>
          </a:prstGeom>
        </p:spPr>
        <p:txBody>
          <a:bodyPr wrap="square">
            <a:spAutoFit/>
          </a:bodyPr>
          <a:lstStyle/>
          <a:p>
            <a:r>
              <a:rPr lang="en-US" sz="1000" dirty="0">
                <a:solidFill>
                  <a:srgbClr val="FFC000"/>
                </a:solidFill>
                <a:latin typeface="Consolas" pitchFamily="49" charset="0"/>
                <a:cs typeface="Consolas" pitchFamily="49" charset="0"/>
              </a:rPr>
              <a:t>01| </a:t>
            </a:r>
            <a:r>
              <a:rPr lang="en-US" sz="1000" dirty="0">
                <a:solidFill>
                  <a:srgbClr val="0000FF"/>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main(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cudaEvent_t</a:t>
            </a:r>
            <a:r>
              <a:rPr lang="en-US" sz="1000" dirty="0">
                <a:solidFill>
                  <a:prstClr val="black"/>
                </a:solidFill>
                <a:latin typeface="Consolas" pitchFamily="49" charset="0"/>
                <a:cs typeface="Consolas" pitchFamily="49" charset="0"/>
              </a:rPr>
              <a:t>     start, stop;</a:t>
            </a:r>
          </a:p>
          <a:p>
            <a:r>
              <a:rPr lang="en-US" sz="1000" dirty="0">
                <a:solidFill>
                  <a:srgbClr val="FFC000"/>
                </a:solidFill>
                <a:latin typeface="Consolas" pitchFamily="49" charset="0"/>
                <a:cs typeface="Consolas" pitchFamily="49" charset="0"/>
              </a:rPr>
              <a:t>03|</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float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04|</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05|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cudaStream_t</a:t>
            </a:r>
            <a:r>
              <a:rPr lang="en-US" sz="1000" dirty="0">
                <a:solidFill>
                  <a:prstClr val="black"/>
                </a:solidFill>
                <a:latin typeface="Consolas" pitchFamily="49" charset="0"/>
                <a:cs typeface="Consolas" pitchFamily="49" charset="0"/>
              </a:rPr>
              <a:t>    stream;</a:t>
            </a:r>
          </a:p>
          <a:p>
            <a:r>
              <a:rPr lang="en-US" sz="1000" dirty="0">
                <a:solidFill>
                  <a:srgbClr val="FFC000"/>
                </a:solidFill>
                <a:latin typeface="Consolas" pitchFamily="49" charset="0"/>
                <a:cs typeface="Consolas" pitchFamily="49" charset="0"/>
              </a:rPr>
              <a:t>06|</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07|</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09|</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start the timers</a:t>
            </a:r>
          </a:p>
          <a:p>
            <a:r>
              <a:rPr lang="en-US" sz="1000" dirty="0">
                <a:solidFill>
                  <a:srgbClr val="FFC000"/>
                </a:solidFill>
                <a:latin typeface="Consolas" pitchFamily="49" charset="0"/>
                <a:cs typeface="Consolas" pitchFamily="49" charset="0"/>
              </a:rPr>
              <a:t>10|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&amp;start );</a:t>
            </a:r>
          </a:p>
          <a:p>
            <a:r>
              <a:rPr lang="en-US" sz="1000" dirty="0">
                <a:solidFill>
                  <a:srgbClr val="FFC000"/>
                </a:solidFill>
                <a:latin typeface="Consolas" pitchFamily="49" charset="0"/>
                <a:cs typeface="Consolas" pitchFamily="49" charset="0"/>
              </a:rPr>
              <a:t>11|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&amp;stop  );</a:t>
            </a:r>
          </a:p>
          <a:p>
            <a:r>
              <a:rPr lang="en-US" sz="1000" dirty="0">
                <a:solidFill>
                  <a:srgbClr val="FFC000"/>
                </a:solidFill>
                <a:latin typeface="Consolas" pitchFamily="49" charset="0"/>
                <a:cs typeface="Consolas" pitchFamily="49" charset="0"/>
              </a:rPr>
              <a:t>12|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initialize the stream; only one stream for now…</a:t>
            </a:r>
          </a:p>
          <a:p>
            <a:r>
              <a:rPr lang="en-US" sz="1000" dirty="0">
                <a:solidFill>
                  <a:srgbClr val="FFC000"/>
                </a:solidFill>
                <a:latin typeface="Consolas" pitchFamily="49" charset="0"/>
                <a:cs typeface="Consolas" pitchFamily="49" charset="0"/>
              </a:rPr>
              <a:t>14|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cudaStreamCreate</a:t>
            </a:r>
            <a:r>
              <a:rPr lang="en-US" sz="1000" dirty="0">
                <a:solidFill>
                  <a:prstClr val="black"/>
                </a:solidFill>
                <a:latin typeface="Consolas" pitchFamily="49" charset="0"/>
                <a:cs typeface="Consolas" pitchFamily="49" charset="0"/>
              </a:rPr>
              <a:t>( &amp;stream );</a:t>
            </a:r>
          </a:p>
          <a:p>
            <a:r>
              <a:rPr lang="en-US" sz="1000" dirty="0">
                <a:solidFill>
                  <a:srgbClr val="FFC000"/>
                </a:solidFill>
                <a:latin typeface="Consolas" pitchFamily="49" charset="0"/>
                <a:cs typeface="Consolas" pitchFamily="49" charset="0"/>
              </a:rPr>
              <a:t>15|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16|</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the memory on the GPU</a:t>
            </a:r>
          </a:p>
          <a:p>
            <a:r>
              <a:rPr lang="en-US" sz="1000" dirty="0">
                <a:solidFill>
                  <a:srgbClr val="FFC000"/>
                </a:solidFill>
                <a:latin typeface="Consolas" pitchFamily="49" charset="0"/>
                <a:cs typeface="Consolas" pitchFamily="49" charset="0"/>
              </a:rPr>
              <a:t>17|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18|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19|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21|</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host pinned memory, used to stream</a:t>
            </a:r>
          </a:p>
          <a:p>
            <a:r>
              <a:rPr lang="en-US" sz="1000" dirty="0">
                <a:solidFill>
                  <a:srgbClr val="FFC000"/>
                </a:solidFill>
                <a:latin typeface="Consolas" pitchFamily="49" charset="0"/>
                <a:cs typeface="Consolas" pitchFamily="49" charset="0"/>
              </a:rPr>
              <a:t>22|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26|</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a:t>
            </a:r>
          </a:p>
          <a:p>
            <a:r>
              <a:rPr lang="en-US" sz="1000" dirty="0">
                <a:solidFill>
                  <a:srgbClr val="FFC000"/>
                </a:solidFill>
                <a:latin typeface="Consolas" pitchFamily="49" charset="0"/>
                <a:cs typeface="Consolas" pitchFamily="49" charset="0"/>
              </a:rPr>
              <a:t>27|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28|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29|</a:t>
            </a:r>
            <a:r>
              <a:rPr lang="en-US" sz="1000" dirty="0">
                <a:solidFill>
                  <a:prstClr val="black"/>
                </a:solidFill>
                <a:latin typeface="Consolas" pitchFamily="49" charset="0"/>
                <a:cs typeface="Consolas" pitchFamily="49" charset="0"/>
              </a:rPr>
              <a:t>    }</a:t>
            </a:r>
            <a:endParaRPr lang="en-US" sz="1000" dirty="0">
              <a:latin typeface="Consolas" pitchFamily="49" charset="0"/>
              <a:cs typeface="Consolas" pitchFamily="49" charset="0"/>
            </a:endParaRPr>
          </a:p>
        </p:txBody>
      </p:sp>
      <p:sp>
        <p:nvSpPr>
          <p:cNvPr id="10" name="Rectangle 9"/>
          <p:cNvSpPr/>
          <p:nvPr/>
        </p:nvSpPr>
        <p:spPr>
          <a:xfrm>
            <a:off x="7162800" y="4363625"/>
            <a:ext cx="718466" cy="307777"/>
          </a:xfrm>
          <a:prstGeom prst="rect">
            <a:avLst/>
          </a:prstGeom>
        </p:spPr>
        <p:txBody>
          <a:bodyPr wrap="none">
            <a:spAutoFit/>
          </a:bodyPr>
          <a:lstStyle/>
          <a:p>
            <a:r>
              <a:rPr lang="en-US" sz="1400" dirty="0">
                <a:solidFill>
                  <a:srgbClr val="FFC000"/>
                </a:solidFill>
              </a:rPr>
              <a:t>Stage 1</a:t>
            </a:r>
          </a:p>
        </p:txBody>
      </p:sp>
      <p:sp>
        <p:nvSpPr>
          <p:cNvPr id="11" name="Rectangle 10"/>
          <p:cNvSpPr/>
          <p:nvPr/>
        </p:nvSpPr>
        <p:spPr>
          <a:xfrm>
            <a:off x="9797249" y="5069053"/>
            <a:ext cx="718466" cy="307777"/>
          </a:xfrm>
          <a:prstGeom prst="rect">
            <a:avLst/>
          </a:prstGeom>
        </p:spPr>
        <p:txBody>
          <a:bodyPr wrap="none">
            <a:spAutoFit/>
          </a:bodyPr>
          <a:lstStyle/>
          <a:p>
            <a:r>
              <a:rPr lang="en-US" sz="1400" dirty="0">
                <a:solidFill>
                  <a:srgbClr val="FFC000"/>
                </a:solidFill>
              </a:rPr>
              <a:t>Stage 2</a:t>
            </a:r>
          </a:p>
        </p:txBody>
      </p:sp>
    </p:spTree>
    <p:extLst>
      <p:ext uri="{BB962C8B-B14F-4D97-AF65-F5344CB8AC3E}">
        <p14:creationId xmlns:p14="http://schemas.microsoft.com/office/powerpoint/2010/main" val="20394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0"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816100" y="4933951"/>
            <a:ext cx="3898900" cy="153034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828800" y="3695700"/>
            <a:ext cx="5334000" cy="110490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28800" y="1876426"/>
            <a:ext cx="8077200" cy="1679575"/>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p:txBody>
          <a:bodyPr>
            <a:normAutofit/>
          </a:bodyPr>
          <a:lstStyle/>
          <a:p>
            <a:r>
              <a:rPr lang="en-US" dirty="0"/>
              <a:t>The “main()” Function </a:t>
            </a:r>
            <a:r>
              <a:rPr lang="en-US" sz="1800" dirty="0"/>
              <a:t>[</a:t>
            </a:r>
            <a:r>
              <a:rPr lang="en-US" sz="1800" dirty="0" err="1"/>
              <a:t>Cntd</a:t>
            </a:r>
            <a:r>
              <a:rPr lang="en-US" sz="1800" dirty="0"/>
              <a:t>.]</a:t>
            </a:r>
            <a:endParaRPr lang="en-US"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53</a:t>
            </a:fld>
            <a:endParaRPr lang="en-US" altLang="en-US" dirty="0"/>
          </a:p>
        </p:txBody>
      </p:sp>
      <p:sp>
        <p:nvSpPr>
          <p:cNvPr id="5" name="Rectangle 4"/>
          <p:cNvSpPr/>
          <p:nvPr/>
        </p:nvSpPr>
        <p:spPr>
          <a:xfrm>
            <a:off x="1905000" y="1371601"/>
            <a:ext cx="8153400" cy="5324535"/>
          </a:xfrm>
          <a:prstGeom prst="rect">
            <a:avLst/>
          </a:prstGeom>
        </p:spPr>
        <p:txBody>
          <a:bodyPr wrap="square">
            <a:spAutoFit/>
          </a:bodyPr>
          <a:lstStyle/>
          <a:p>
            <a:r>
              <a:rPr lang="en-US" sz="1000" dirty="0">
                <a:solidFill>
                  <a:srgbClr val="FFC000"/>
                </a:solidFill>
                <a:latin typeface="Consolas" pitchFamily="49" charset="0"/>
                <a:cs typeface="Consolas" pitchFamily="49" charset="0"/>
              </a:rPr>
              <a:t>30|</a:t>
            </a:r>
            <a:r>
              <a:rPr lang="en-US" sz="1000" dirty="0">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31|    </a:t>
            </a:r>
            <a:r>
              <a:rPr lang="en-US" sz="1000" dirty="0" err="1">
                <a:latin typeface="Consolas" pitchFamily="49" charset="0"/>
                <a:cs typeface="Consolas" pitchFamily="49" charset="0"/>
              </a:rPr>
              <a:t>cudaEventRecord</a:t>
            </a:r>
            <a:r>
              <a:rPr lang="en-US" sz="1000" dirty="0">
                <a:latin typeface="Consolas" pitchFamily="49" charset="0"/>
                <a:cs typeface="Consolas" pitchFamily="49" charset="0"/>
              </a:rPr>
              <a:t>( start, 0 );</a:t>
            </a:r>
          </a:p>
          <a:p>
            <a:r>
              <a:rPr lang="en-US" sz="1000" dirty="0">
                <a:solidFill>
                  <a:srgbClr val="FFC000"/>
                </a:solidFill>
                <a:latin typeface="Consolas" pitchFamily="49" charset="0"/>
                <a:cs typeface="Consolas" pitchFamily="49" charset="0"/>
              </a:rPr>
              <a:t>32|</a:t>
            </a:r>
            <a:r>
              <a:rPr lang="en-US" sz="1000" dirty="0">
                <a:latin typeface="Consolas" pitchFamily="49" charset="0"/>
                <a:cs typeface="Consolas" pitchFamily="49" charset="0"/>
              </a:rPr>
              <a:t>    </a:t>
            </a:r>
            <a:r>
              <a:rPr lang="en-US" sz="1000" dirty="0">
                <a:solidFill>
                  <a:srgbClr val="008000"/>
                </a:solidFill>
                <a:latin typeface="Consolas" pitchFamily="49" charset="0"/>
                <a:cs typeface="Consolas" pitchFamily="49" charset="0"/>
              </a:rPr>
              <a:t>// now loop over full data, chunk by chunk</a:t>
            </a:r>
          </a:p>
          <a:p>
            <a:r>
              <a:rPr lang="en-US" sz="1000" dirty="0">
                <a:solidFill>
                  <a:srgbClr val="FFC000"/>
                </a:solidFill>
                <a:latin typeface="Consolas" pitchFamily="49" charset="0"/>
                <a:cs typeface="Consolas" pitchFamily="49" charset="0"/>
              </a:rPr>
              <a:t>33|</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N) {</a:t>
            </a:r>
          </a:p>
          <a:p>
            <a:r>
              <a:rPr lang="en-US" sz="1000" dirty="0">
                <a:solidFill>
                  <a:srgbClr val="FFC000"/>
                </a:solidFill>
                <a:latin typeface="Consolas" pitchFamily="49" charset="0"/>
                <a:cs typeface="Consolas" pitchFamily="49" charset="0"/>
              </a:rPr>
              <a:t>34|</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locked memory to the device, </a:t>
            </a:r>
            <a:r>
              <a:rPr lang="en-US" sz="1000" dirty="0" err="1">
                <a:solidFill>
                  <a:srgbClr val="008000"/>
                </a:solidFill>
                <a:latin typeface="Consolas" pitchFamily="49" charset="0"/>
                <a:cs typeface="Consolas" pitchFamily="49" charset="0"/>
              </a:rPr>
              <a:t>async</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36|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37|</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38|</a:t>
            </a:r>
            <a:r>
              <a:rPr lang="pt-BR" sz="1000" dirty="0">
                <a:solidFill>
                  <a:prstClr val="black"/>
                </a:solidFill>
                <a:latin typeface="Consolas" pitchFamily="49" charset="0"/>
                <a:cs typeface="Consolas" pitchFamily="49" charset="0"/>
              </a:rPr>
              <a:t>        kernel&lt;&lt;&lt;(N+255)/256,256,0,stream&gt;&gt;&gt;( dev_a, dev_b, dev_c );</a:t>
            </a:r>
          </a:p>
          <a:p>
            <a:r>
              <a:rPr lang="en-US" sz="1000" dirty="0">
                <a:solidFill>
                  <a:srgbClr val="FFC000"/>
                </a:solidFill>
                <a:latin typeface="Consolas" pitchFamily="49" charset="0"/>
                <a:cs typeface="Consolas" pitchFamily="49" charset="0"/>
              </a:rPr>
              <a:t>39|</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40|</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data from device to locked memory</a:t>
            </a:r>
          </a:p>
          <a:p>
            <a:r>
              <a:rPr lang="en-US" sz="1000" dirty="0">
                <a:solidFill>
                  <a:srgbClr val="FFC000"/>
                </a:solidFill>
                <a:latin typeface="Consolas" pitchFamily="49" charset="0"/>
                <a:cs typeface="Consolas" pitchFamily="49" charset="0"/>
              </a:rPr>
              <a:t>41|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42|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43|</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44|</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cudaStreamSynchronize</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46|</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cudaEventRecord</a:t>
            </a:r>
            <a:r>
              <a:rPr lang="en-US" sz="1000" dirty="0">
                <a:solidFill>
                  <a:prstClr val="black"/>
                </a:solidFill>
                <a:latin typeface="Consolas" pitchFamily="49" charset="0"/>
                <a:cs typeface="Consolas" pitchFamily="49" charset="0"/>
              </a:rPr>
              <a:t>( stop, 0 );</a:t>
            </a:r>
          </a:p>
          <a:p>
            <a:r>
              <a:rPr lang="en-US" sz="1000" dirty="0">
                <a:solidFill>
                  <a:srgbClr val="FFC000"/>
                </a:solidFill>
                <a:latin typeface="Consolas" pitchFamily="49" charset="0"/>
                <a:cs typeface="Consolas" pitchFamily="49" charset="0"/>
              </a:rPr>
              <a:t>48|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cudaEventSynchronize</a:t>
            </a:r>
            <a:r>
              <a:rPr lang="en-US" sz="1000" dirty="0">
                <a:solidFill>
                  <a:prstClr val="black"/>
                </a:solidFill>
                <a:latin typeface="Consolas" pitchFamily="49" charset="0"/>
                <a:cs typeface="Consolas" pitchFamily="49" charset="0"/>
              </a:rPr>
              <a:t>( stop );</a:t>
            </a:r>
          </a:p>
          <a:p>
            <a:r>
              <a:rPr lang="en-US" sz="1000" dirty="0">
                <a:solidFill>
                  <a:srgbClr val="FFC000"/>
                </a:solidFill>
                <a:latin typeface="Consolas" pitchFamily="49" charset="0"/>
                <a:cs typeface="Consolas" pitchFamily="49" charset="0"/>
              </a:rPr>
              <a:t>50|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cudaEventElapsedTime</a:t>
            </a:r>
            <a:r>
              <a:rPr lang="en-US" sz="1000" dirty="0">
                <a:solidFill>
                  <a:prstClr val="black"/>
                </a:solidFill>
                <a:latin typeface="Consolas" pitchFamily="49" charset="0"/>
                <a:cs typeface="Consolas" pitchFamily="49" charset="0"/>
              </a:rPr>
              <a:t>( &amp;</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start, stop ) );</a:t>
            </a:r>
          </a:p>
          <a:p>
            <a:r>
              <a:rPr lang="en-US" sz="1000" dirty="0">
                <a:solidFill>
                  <a:srgbClr val="FFC000"/>
                </a:solidFill>
                <a:latin typeface="Consolas" pitchFamily="49" charset="0"/>
                <a:cs typeface="Consolas" pitchFamily="49" charset="0"/>
              </a:rPr>
              <a:t>51|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printf</a:t>
            </a:r>
            <a:r>
              <a:rPr lang="en-US" sz="1000" dirty="0">
                <a:solidFill>
                  <a:prstClr val="black"/>
                </a:solidFill>
                <a:latin typeface="Consolas" pitchFamily="49" charset="0"/>
                <a:cs typeface="Consolas" pitchFamily="49" charset="0"/>
              </a:rPr>
              <a:t>( </a:t>
            </a:r>
            <a:r>
              <a:rPr lang="en-US" sz="1000" dirty="0">
                <a:solidFill>
                  <a:srgbClr val="A31515"/>
                </a:solidFill>
                <a:latin typeface="Consolas" pitchFamily="49" charset="0"/>
                <a:cs typeface="Consolas" pitchFamily="49" charset="0"/>
              </a:rPr>
              <a:t>"Time taken:  %3.1f </a:t>
            </a:r>
            <a:r>
              <a:rPr lang="en-US" sz="1000" dirty="0" err="1">
                <a:solidFill>
                  <a:srgbClr val="A31515"/>
                </a:solidFill>
                <a:latin typeface="Consolas" pitchFamily="49" charset="0"/>
                <a:cs typeface="Consolas" pitchFamily="49" charset="0"/>
              </a:rPr>
              <a:t>ms</a:t>
            </a:r>
            <a:r>
              <a:rPr lang="en-US" sz="1000" dirty="0">
                <a:solidFill>
                  <a:srgbClr val="A31515"/>
                </a:solidFill>
                <a:latin typeface="Consolas" pitchFamily="49" charset="0"/>
                <a:cs typeface="Consolas" pitchFamily="49" charset="0"/>
              </a:rPr>
              <a:t>\n"</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cleanup the streams and memory</a:t>
            </a:r>
          </a:p>
          <a:p>
            <a:r>
              <a:rPr lang="en-US" sz="1000" dirty="0">
                <a:solidFill>
                  <a:srgbClr val="FFC000"/>
                </a:solidFill>
                <a:latin typeface="Consolas" pitchFamily="49" charset="0"/>
                <a:cs typeface="Consolas" pitchFamily="49" charset="0"/>
              </a:rPr>
              <a:t>54|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dev_a</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dev_b</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dev_c</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cudaStreamDestroy</a:t>
            </a:r>
            <a:r>
              <a:rPr lang="en-US" sz="1000" dirty="0">
                <a:solidFill>
                  <a:prstClr val="black"/>
                </a:solidFill>
                <a:latin typeface="Consolas" pitchFamily="49" charset="0"/>
                <a:cs typeface="Consolas" pitchFamily="49" charset="0"/>
              </a:rPr>
              <a:t>( stream );</a:t>
            </a:r>
          </a:p>
          <a:p>
            <a:r>
              <a:rPr lang="en-US" sz="1000" dirty="0">
                <a:solidFill>
                  <a:srgbClr val="FFC000"/>
                </a:solidFill>
                <a:latin typeface="Consolas" pitchFamily="49" charset="0"/>
                <a:cs typeface="Consolas" pitchFamily="49" charset="0"/>
              </a:rPr>
              <a:t>61|</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62|</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return</a:t>
            </a:r>
            <a:r>
              <a:rPr lang="en-US" sz="1000" dirty="0">
                <a:solidFill>
                  <a:prstClr val="black"/>
                </a:solidFill>
                <a:latin typeface="Consolas" pitchFamily="49" charset="0"/>
                <a:cs typeface="Consolas" pitchFamily="49" charset="0"/>
              </a:rPr>
              <a:t> 0;</a:t>
            </a:r>
          </a:p>
          <a:p>
            <a:r>
              <a:rPr lang="en-US" sz="1000" dirty="0">
                <a:solidFill>
                  <a:srgbClr val="FFC000"/>
                </a:solidFill>
                <a:latin typeface="Consolas" pitchFamily="49" charset="0"/>
                <a:cs typeface="Consolas" pitchFamily="49" charset="0"/>
              </a:rPr>
              <a:t>63|</a:t>
            </a:r>
            <a:r>
              <a:rPr lang="en-US" sz="1000" dirty="0">
                <a:solidFill>
                  <a:prstClr val="black"/>
                </a:solidFill>
                <a:latin typeface="Consolas" pitchFamily="49" charset="0"/>
                <a:cs typeface="Consolas" pitchFamily="49" charset="0"/>
              </a:rPr>
              <a:t>}</a:t>
            </a:r>
            <a:endParaRPr lang="en-US" sz="1000" dirty="0">
              <a:latin typeface="Consolas" pitchFamily="49" charset="0"/>
              <a:cs typeface="Consolas" pitchFamily="49" charset="0"/>
            </a:endParaRPr>
          </a:p>
        </p:txBody>
      </p:sp>
      <p:sp>
        <p:nvSpPr>
          <p:cNvPr id="10" name="Rectangle 9"/>
          <p:cNvSpPr/>
          <p:nvPr/>
        </p:nvSpPr>
        <p:spPr>
          <a:xfrm>
            <a:off x="9699167" y="3580307"/>
            <a:ext cx="718466" cy="307777"/>
          </a:xfrm>
          <a:prstGeom prst="rect">
            <a:avLst/>
          </a:prstGeom>
        </p:spPr>
        <p:txBody>
          <a:bodyPr wrap="none">
            <a:spAutoFit/>
          </a:bodyPr>
          <a:lstStyle/>
          <a:p>
            <a:r>
              <a:rPr lang="en-US" sz="1400" dirty="0">
                <a:solidFill>
                  <a:srgbClr val="FFC000"/>
                </a:solidFill>
              </a:rPr>
              <a:t>Stage 3</a:t>
            </a:r>
          </a:p>
        </p:txBody>
      </p:sp>
      <p:sp>
        <p:nvSpPr>
          <p:cNvPr id="11" name="Rectangle 10"/>
          <p:cNvSpPr/>
          <p:nvPr/>
        </p:nvSpPr>
        <p:spPr>
          <a:xfrm>
            <a:off x="7315200" y="4487450"/>
            <a:ext cx="718466" cy="307777"/>
          </a:xfrm>
          <a:prstGeom prst="rect">
            <a:avLst/>
          </a:prstGeom>
        </p:spPr>
        <p:txBody>
          <a:bodyPr wrap="none">
            <a:spAutoFit/>
          </a:bodyPr>
          <a:lstStyle/>
          <a:p>
            <a:r>
              <a:rPr lang="en-US" sz="1400" dirty="0">
                <a:solidFill>
                  <a:srgbClr val="FFC000"/>
                </a:solidFill>
              </a:rPr>
              <a:t>Stage 4</a:t>
            </a:r>
          </a:p>
        </p:txBody>
      </p:sp>
      <p:sp>
        <p:nvSpPr>
          <p:cNvPr id="12" name="Rectangle 11"/>
          <p:cNvSpPr/>
          <p:nvPr/>
        </p:nvSpPr>
        <p:spPr>
          <a:xfrm>
            <a:off x="5766707" y="6156523"/>
            <a:ext cx="718466" cy="307777"/>
          </a:xfrm>
          <a:prstGeom prst="rect">
            <a:avLst/>
          </a:prstGeom>
        </p:spPr>
        <p:txBody>
          <a:bodyPr wrap="none">
            <a:spAutoFit/>
          </a:bodyPr>
          <a:lstStyle/>
          <a:p>
            <a:r>
              <a:rPr lang="en-US" sz="1400" dirty="0">
                <a:solidFill>
                  <a:srgbClr val="FFC000"/>
                </a:solidFill>
              </a:rPr>
              <a:t>Stage 5</a:t>
            </a:r>
          </a:p>
        </p:txBody>
      </p:sp>
    </p:spTree>
    <p:extLst>
      <p:ext uri="{BB962C8B-B14F-4D97-AF65-F5344CB8AC3E}">
        <p14:creationId xmlns:p14="http://schemas.microsoft.com/office/powerpoint/2010/main" val="141992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10" grpId="0"/>
      <p:bldP spid="11"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Summary</a:t>
            </a:r>
          </a:p>
        </p:txBody>
      </p:sp>
      <p:sp>
        <p:nvSpPr>
          <p:cNvPr id="3" name="Content Placeholder 2"/>
          <p:cNvSpPr>
            <a:spLocks noGrp="1"/>
          </p:cNvSpPr>
          <p:nvPr>
            <p:ph idx="1"/>
          </p:nvPr>
        </p:nvSpPr>
        <p:spPr/>
        <p:txBody>
          <a:bodyPr/>
          <a:lstStyle/>
          <a:p>
            <a:endParaRPr lang="en-US" sz="2000" dirty="0"/>
          </a:p>
          <a:p>
            <a:r>
              <a:rPr lang="en-US" sz="2000" dirty="0"/>
              <a:t>Stage 1 sets up the events needed to time the execution of the program</a:t>
            </a:r>
          </a:p>
          <a:p>
            <a:endParaRPr lang="en-US" sz="2000" dirty="0"/>
          </a:p>
          <a:p>
            <a:r>
              <a:rPr lang="en-US" sz="2000" dirty="0"/>
              <a:t>Stage 2 allocates page-locked memory on the host side so that we can fall back on asynchronous memory copy operations between host and device</a:t>
            </a:r>
          </a:p>
          <a:p>
            <a:endParaRPr lang="en-US" sz="2000" dirty="0"/>
          </a:p>
          <a:p>
            <a:r>
              <a:rPr lang="en-US" sz="2000" dirty="0"/>
              <a:t>Stage 3 </a:t>
            </a:r>
            <a:r>
              <a:rPr lang="en-US" sz="2000" dirty="0" err="1"/>
              <a:t>enques</a:t>
            </a:r>
            <a:r>
              <a:rPr lang="en-US" sz="2000" dirty="0"/>
              <a:t> the set of GPU operations that need to be undertaken (the “</a:t>
            </a:r>
            <a:r>
              <a:rPr lang="en-US" sz="2000" dirty="0" err="1"/>
              <a:t>chunkification</a:t>
            </a:r>
            <a:r>
              <a:rPr lang="en-US" sz="2000" dirty="0"/>
              <a:t>”)</a:t>
            </a:r>
          </a:p>
          <a:p>
            <a:endParaRPr lang="en-US" sz="2000" dirty="0"/>
          </a:p>
          <a:p>
            <a:r>
              <a:rPr lang="en-US" sz="2000" dirty="0"/>
              <a:t>Stage 4 needed for timing reporting</a:t>
            </a:r>
          </a:p>
          <a:p>
            <a:endParaRPr lang="en-US" sz="2000" dirty="0"/>
          </a:p>
          <a:p>
            <a:r>
              <a:rPr lang="en-US" sz="2000" dirty="0"/>
              <a:t>Stage 5: clean up time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54</a:t>
            </a:fld>
            <a:endParaRPr lang="en-US" altLang="en-US"/>
          </a:p>
        </p:txBody>
      </p:sp>
    </p:spTree>
    <p:extLst>
      <p:ext uri="{BB962C8B-B14F-4D97-AF65-F5344CB8AC3E}">
        <p14:creationId xmlns:p14="http://schemas.microsoft.com/office/powerpoint/2010/main" val="814395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1, Summary</a:t>
            </a:r>
            <a:endParaRPr lang="en-US" sz="2000" dirty="0"/>
          </a:p>
        </p:txBody>
      </p:sp>
      <p:sp>
        <p:nvSpPr>
          <p:cNvPr id="3" name="Content Placeholder 2"/>
          <p:cNvSpPr>
            <a:spLocks noGrp="1"/>
          </p:cNvSpPr>
          <p:nvPr>
            <p:ph idx="1"/>
          </p:nvPr>
        </p:nvSpPr>
        <p:spPr/>
        <p:txBody>
          <a:bodyPr>
            <a:normAutofit/>
          </a:bodyPr>
          <a:lstStyle/>
          <a:p>
            <a:endParaRPr lang="en-US" sz="1900" dirty="0"/>
          </a:p>
          <a:p>
            <a:r>
              <a:rPr lang="en-US" sz="1900" dirty="0"/>
              <a:t>Note that Example 1 only dealt w/ handling a very large problem via </a:t>
            </a:r>
            <a:r>
              <a:rPr lang="en-US" sz="1800" dirty="0"/>
              <a:t>“</a:t>
            </a:r>
            <a:r>
              <a:rPr lang="en-US" sz="1800" dirty="0" err="1"/>
              <a:t>chunkification</a:t>
            </a:r>
            <a:r>
              <a:rPr lang="en-US" sz="1800" dirty="0"/>
              <a:t>”</a:t>
            </a:r>
            <a:endParaRPr lang="en-US" sz="1900" dirty="0"/>
          </a:p>
          <a:p>
            <a:pPr lvl="1"/>
            <a:endParaRPr lang="en-US" sz="1600" dirty="0"/>
          </a:p>
          <a:p>
            <a:pPr lvl="1"/>
            <a:endParaRPr lang="en-US" sz="1600" dirty="0"/>
          </a:p>
          <a:p>
            <a:pPr lvl="1"/>
            <a:endParaRPr lang="en-US" sz="1600" dirty="0"/>
          </a:p>
          <a:p>
            <a:r>
              <a:rPr lang="en-US" sz="2000" dirty="0"/>
              <a:t>“</a:t>
            </a:r>
            <a:r>
              <a:rPr lang="en-US" sz="2000" dirty="0" err="1"/>
              <a:t>chunkification</a:t>
            </a:r>
            <a:r>
              <a:rPr lang="en-US" sz="2000" dirty="0"/>
              <a:t>” somewhat similar to “tiling”</a:t>
            </a:r>
          </a:p>
          <a:p>
            <a:pPr lvl="1"/>
            <a:endParaRPr lang="en-US" sz="1600" dirty="0"/>
          </a:p>
          <a:p>
            <a:pPr lvl="1"/>
            <a:endParaRPr lang="en-US" sz="1600" dirty="0"/>
          </a:p>
          <a:p>
            <a:pPr lvl="1"/>
            <a:endParaRPr lang="en-US" sz="1600" dirty="0"/>
          </a:p>
          <a:p>
            <a:r>
              <a:rPr lang="en-US" sz="2000" dirty="0"/>
              <a:t>However, </a:t>
            </a:r>
          </a:p>
          <a:p>
            <a:pPr lvl="1"/>
            <a:r>
              <a:rPr lang="en-US" sz="1600" dirty="0"/>
              <a:t>“tiling” is something that happens exclusively </a:t>
            </a:r>
            <a:r>
              <a:rPr lang="en-US" sz="1600" dirty="0">
                <a:solidFill>
                  <a:srgbClr val="0070C0"/>
                </a:solidFill>
              </a:rPr>
              <a:t>on the device</a:t>
            </a:r>
            <a:r>
              <a:rPr lang="en-US" sz="1600" dirty="0"/>
              <a:t> (from global to shared memory). </a:t>
            </a:r>
          </a:p>
          <a:p>
            <a:pPr lvl="1"/>
            <a:r>
              <a:rPr lang="en-US" sz="1600" dirty="0"/>
              <a:t>“</a:t>
            </a:r>
            <a:r>
              <a:rPr lang="en-US" sz="1600" dirty="0" err="1"/>
              <a:t>chunkification</a:t>
            </a:r>
            <a:r>
              <a:rPr lang="en-US" sz="1600" dirty="0"/>
              <a:t>” happens </a:t>
            </a:r>
            <a:r>
              <a:rPr lang="en-US" sz="1600" dirty="0">
                <a:solidFill>
                  <a:srgbClr val="0070C0"/>
                </a:solidFill>
              </a:rPr>
              <a:t>on the host</a:t>
            </a:r>
          </a:p>
          <a:p>
            <a:pPr lvl="1"/>
            <a:endParaRPr lang="en-US" sz="1600" dirty="0"/>
          </a:p>
          <a:p>
            <a:endParaRPr lang="en-US" sz="2000" dirty="0"/>
          </a:p>
          <a:p>
            <a:r>
              <a:rPr lang="en-US" sz="2000" dirty="0"/>
              <a:t>Focus next: using streams to gain speed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55</a:t>
            </a:fld>
            <a:endParaRPr lang="en-US" altLang="en-US"/>
          </a:p>
        </p:txBody>
      </p:sp>
    </p:spTree>
    <p:extLst>
      <p:ext uri="{BB962C8B-B14F-4D97-AF65-F5344CB8AC3E}">
        <p14:creationId xmlns:p14="http://schemas.microsoft.com/office/powerpoint/2010/main" val="43950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C830-5863-4954-BF92-F1CFCCD05771}"/>
              </a:ext>
            </a:extLst>
          </p:cNvPr>
          <p:cNvSpPr>
            <a:spLocks noGrp="1"/>
          </p:cNvSpPr>
          <p:nvPr>
            <p:ph type="title"/>
          </p:nvPr>
        </p:nvSpPr>
        <p:spPr/>
        <p:txBody>
          <a:bodyPr>
            <a:normAutofit/>
          </a:bodyPr>
          <a:lstStyle/>
          <a:p>
            <a:r>
              <a:rPr lang="en-US" dirty="0"/>
              <a:t>Warmup slide: Using streams is similar to pipelining (from ILP)</a:t>
            </a:r>
          </a:p>
        </p:txBody>
      </p:sp>
      <p:sp>
        <p:nvSpPr>
          <p:cNvPr id="4" name="Slide Number Placeholder 3">
            <a:extLst>
              <a:ext uri="{FF2B5EF4-FFF2-40B4-BE49-F238E27FC236}">
                <a16:creationId xmlns:a16="http://schemas.microsoft.com/office/drawing/2014/main" id="{622F519D-AF2B-4BB5-8DE6-3967F7B665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788D98DE-054E-4835-A7DF-8F587E6B4551}"/>
                  </a:ext>
                </a:extLst>
              </p:cNvPr>
              <p:cNvSpPr>
                <a:spLocks noGrp="1"/>
              </p:cNvSpPr>
              <p:nvPr>
                <p:ph type="body" sz="quarter" idx="13"/>
              </p:nvPr>
            </p:nvSpPr>
            <p:spPr/>
            <p:txBody>
              <a:bodyPr/>
              <a:lstStyle/>
              <a:p>
                <a:r>
                  <a:rPr lang="en-US" dirty="0"/>
                  <a:t>[https://techdecoded.intel.io/resources/understanding-the-instruction-pipeline/#gs.665w4j]</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9" name="Text Placeholder 8">
                <a:extLst>
                  <a:ext uri="{FF2B5EF4-FFF2-40B4-BE49-F238E27FC236}">
                    <a16:creationId xmlns:a16="http://schemas.microsoft.com/office/drawing/2014/main" id="{788D98DE-054E-4835-A7DF-8F587E6B4551}"/>
                  </a:ext>
                </a:extLst>
              </p:cNvPr>
              <p:cNvSpPr>
                <a:spLocks noGrp="1" noRot="1" noChangeAspect="1" noMove="1" noResize="1" noEditPoints="1" noAdjustHandles="1" noChangeArrowheads="1" noChangeShapeType="1" noTextEdit="1"/>
              </p:cNvSpPr>
              <p:nvPr>
                <p:ph type="body" sz="quarter" idx="13"/>
              </p:nvPr>
            </p:nvSpPr>
            <p:spPr>
              <a:blipFill>
                <a:blip r:embed="rId2"/>
                <a:stretch>
                  <a:fillRect b="-2647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284DB0F-CB5B-452A-98A0-FBAD83B3CE04}"/>
              </a:ext>
            </a:extLst>
          </p:cNvPr>
          <p:cNvPicPr>
            <a:picLocks noChangeAspect="1"/>
          </p:cNvPicPr>
          <p:nvPr/>
        </p:nvPicPr>
        <p:blipFill rotWithShape="1">
          <a:blip r:embed="rId3"/>
          <a:srcRect t="3305"/>
          <a:stretch/>
        </p:blipFill>
        <p:spPr>
          <a:xfrm>
            <a:off x="2186940" y="1034480"/>
            <a:ext cx="7102026" cy="2525232"/>
          </a:xfrm>
          <a:prstGeom prst="rect">
            <a:avLst/>
          </a:prstGeom>
        </p:spPr>
      </p:pic>
      <p:pic>
        <p:nvPicPr>
          <p:cNvPr id="8" name="Picture 7">
            <a:extLst>
              <a:ext uri="{FF2B5EF4-FFF2-40B4-BE49-F238E27FC236}">
                <a16:creationId xmlns:a16="http://schemas.microsoft.com/office/drawing/2014/main" id="{E26A0F4C-2336-446F-916C-C63B6FB84A24}"/>
              </a:ext>
            </a:extLst>
          </p:cNvPr>
          <p:cNvPicPr>
            <a:picLocks noChangeAspect="1"/>
          </p:cNvPicPr>
          <p:nvPr/>
        </p:nvPicPr>
        <p:blipFill rotWithShape="1">
          <a:blip r:embed="rId4"/>
          <a:srcRect t="5341"/>
          <a:stretch/>
        </p:blipFill>
        <p:spPr>
          <a:xfrm>
            <a:off x="3617688" y="3770799"/>
            <a:ext cx="4240530" cy="2635231"/>
          </a:xfrm>
          <a:prstGeom prst="rect">
            <a:avLst/>
          </a:prstGeom>
        </p:spPr>
      </p:pic>
      <p:sp>
        <p:nvSpPr>
          <p:cNvPr id="11" name="TextBox 10">
            <a:extLst>
              <a:ext uri="{FF2B5EF4-FFF2-40B4-BE49-F238E27FC236}">
                <a16:creationId xmlns:a16="http://schemas.microsoft.com/office/drawing/2014/main" id="{4F3FF572-6FF4-47E4-A66A-A87F14633B16}"/>
              </a:ext>
            </a:extLst>
          </p:cNvPr>
          <p:cNvSpPr txBox="1"/>
          <p:nvPr/>
        </p:nvSpPr>
        <p:spPr>
          <a:xfrm>
            <a:off x="220979" y="2254834"/>
            <a:ext cx="1585053" cy="369332"/>
          </a:xfrm>
          <a:prstGeom prst="rect">
            <a:avLst/>
          </a:prstGeom>
          <a:noFill/>
        </p:spPr>
        <p:txBody>
          <a:bodyPr wrap="square">
            <a:spAutoFit/>
          </a:bodyPr>
          <a:lstStyle/>
          <a:p>
            <a:r>
              <a:rPr lang="en-US" dirty="0"/>
              <a:t>No pipelining:</a:t>
            </a:r>
          </a:p>
        </p:txBody>
      </p:sp>
      <p:sp>
        <p:nvSpPr>
          <p:cNvPr id="12" name="TextBox 11">
            <a:extLst>
              <a:ext uri="{FF2B5EF4-FFF2-40B4-BE49-F238E27FC236}">
                <a16:creationId xmlns:a16="http://schemas.microsoft.com/office/drawing/2014/main" id="{A4FC24B9-5971-488E-897F-4FB51DDE6B06}"/>
              </a:ext>
            </a:extLst>
          </p:cNvPr>
          <p:cNvSpPr txBox="1"/>
          <p:nvPr/>
        </p:nvSpPr>
        <p:spPr>
          <a:xfrm>
            <a:off x="266699" y="5152218"/>
            <a:ext cx="1714501" cy="369332"/>
          </a:xfrm>
          <a:prstGeom prst="rect">
            <a:avLst/>
          </a:prstGeom>
          <a:noFill/>
        </p:spPr>
        <p:txBody>
          <a:bodyPr wrap="square">
            <a:spAutoFit/>
          </a:bodyPr>
          <a:lstStyle/>
          <a:p>
            <a:r>
              <a:rPr lang="en-US" dirty="0"/>
              <a:t>With pipelining:</a:t>
            </a:r>
          </a:p>
        </p:txBody>
      </p:sp>
      <p:sp>
        <p:nvSpPr>
          <p:cNvPr id="13" name="Arrow: Right 12">
            <a:extLst>
              <a:ext uri="{FF2B5EF4-FFF2-40B4-BE49-F238E27FC236}">
                <a16:creationId xmlns:a16="http://schemas.microsoft.com/office/drawing/2014/main" id="{A92DA868-A3A9-4A8D-B9B0-4A7BD7757352}"/>
              </a:ext>
            </a:extLst>
          </p:cNvPr>
          <p:cNvSpPr/>
          <p:nvPr/>
        </p:nvSpPr>
        <p:spPr>
          <a:xfrm>
            <a:off x="1699260" y="2328090"/>
            <a:ext cx="335280" cy="283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BED6DBC-4995-462E-B2AE-9980E290ABB0}"/>
              </a:ext>
            </a:extLst>
          </p:cNvPr>
          <p:cNvSpPr/>
          <p:nvPr/>
        </p:nvSpPr>
        <p:spPr>
          <a:xfrm>
            <a:off x="2004060" y="5216070"/>
            <a:ext cx="335280" cy="283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217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Gaining speed through concurrency. Looks like “manual pipelining”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3"/>
              </p:nvPr>
            </p:nvSpPr>
            <p:spPr>
              <a:xfrm>
                <a:off x="147344" y="6525676"/>
                <a:ext cx="1029523" cy="205819"/>
              </a:xfrm>
            </p:spPr>
            <p:txBody>
              <a:bodyPr/>
              <a:lstStyle/>
              <a:p>
                <a:r>
                  <a:rPr lang="en-US" dirty="0"/>
                  <a:t>[Justin </a:t>
                </a:r>
                <a:r>
                  <a:rPr lang="en-US" dirty="0" err="1"/>
                  <a:t>Luitjens</a:t>
                </a:r>
                <a:r>
                  <a:rPr lang="en-US" dirty="0"/>
                  <a:t> - NVIDIA]</a:t>
                </a:r>
                <a14:m>
                  <m:oMath xmlns:m="http://schemas.openxmlformats.org/officeDocument/2006/math">
                    <m:r>
                      <a:rPr lang="en-US" b="0" i="1"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3"/>
              </p:nvPr>
            </p:nvSpPr>
            <p:spPr>
              <a:xfrm>
                <a:off x="147344" y="6525676"/>
                <a:ext cx="1029523" cy="205819"/>
              </a:xfrm>
              <a:blipFill>
                <a:blip r:embed="rId2"/>
                <a:stretch>
                  <a:fillRect/>
                </a:stretch>
              </a:blipFill>
            </p:spPr>
            <p:txBody>
              <a:bodyPr/>
              <a:lstStyle/>
              <a:p>
                <a:r>
                  <a:rPr lang="en-US">
                    <a:noFill/>
                  </a:rPr>
                  <a:t> </a:t>
                </a:r>
              </a:p>
            </p:txBody>
          </p:sp>
        </mc:Fallback>
      </mc:AlternateContent>
      <p:sp>
        <p:nvSpPr>
          <p:cNvPr id="7" name="object 96"/>
          <p:cNvSpPr txBox="1"/>
          <p:nvPr/>
        </p:nvSpPr>
        <p:spPr>
          <a:xfrm>
            <a:off x="456865" y="1550559"/>
            <a:ext cx="3660302"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lang="en-US" sz="2000" dirty="0">
                <a:latin typeface="Trebuchet MS"/>
                <a:cs typeface="Trebuchet MS"/>
              </a:rPr>
              <a:t>No concurrency </a:t>
            </a:r>
            <a:r>
              <a:rPr sz="2000" spc="-5" dirty="0">
                <a:latin typeface="Trebuchet MS"/>
                <a:cs typeface="Trebuchet MS"/>
              </a:rPr>
              <a:t>(1x)</a:t>
            </a:r>
            <a:endParaRPr sz="2000" dirty="0">
              <a:latin typeface="Trebuchet MS"/>
              <a:cs typeface="Trebuchet MS"/>
            </a:endParaRPr>
          </a:p>
        </p:txBody>
      </p:sp>
      <p:sp>
        <p:nvSpPr>
          <p:cNvPr id="12" name="object 101"/>
          <p:cNvSpPr/>
          <p:nvPr/>
        </p:nvSpPr>
        <p:spPr>
          <a:xfrm>
            <a:off x="2638425"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 name="object 102"/>
          <p:cNvSpPr/>
          <p:nvPr/>
        </p:nvSpPr>
        <p:spPr>
          <a:xfrm>
            <a:off x="2638425"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 name="object 103"/>
          <p:cNvSpPr txBox="1"/>
          <p:nvPr/>
        </p:nvSpPr>
        <p:spPr>
          <a:xfrm>
            <a:off x="2638425" y="1944369"/>
            <a:ext cx="1425575" cy="177800"/>
          </a:xfrm>
          <a:prstGeom prst="rect">
            <a:avLst/>
          </a:prstGeom>
        </p:spPr>
        <p:txBody>
          <a:bodyPr vert="horz" wrap="square" lIns="0" tIns="12065" rIns="0" bIns="0" rtlCol="0">
            <a:spAutoFit/>
          </a:bodyPr>
          <a:lstStyle/>
          <a:p>
            <a:pPr marL="273685">
              <a:spcBef>
                <a:spcPts val="95"/>
              </a:spcBef>
            </a:pPr>
            <a:r>
              <a:rPr sz="1000" spc="-5" dirty="0">
                <a:solidFill>
                  <a:prstClr val="black"/>
                </a:solidFill>
                <a:latin typeface="Arial"/>
                <a:cs typeface="Arial"/>
              </a:rPr>
              <a:t>Kernel </a:t>
            </a:r>
            <a:r>
              <a:rPr sz="1000" spc="-10" dirty="0">
                <a:solidFill>
                  <a:prstClr val="black"/>
                </a:solidFill>
                <a:latin typeface="Arial"/>
                <a:cs typeface="Arial"/>
              </a:rPr>
              <a:t>&lt;&lt;&lt;</a:t>
            </a:r>
            <a:r>
              <a:rPr sz="1000" dirty="0">
                <a:solidFill>
                  <a:prstClr val="black"/>
                </a:solidFill>
                <a:latin typeface="Arial"/>
                <a:cs typeface="Arial"/>
              </a:rPr>
              <a:t> </a:t>
            </a:r>
            <a:r>
              <a:rPr sz="1000" spc="-10" dirty="0">
                <a:solidFill>
                  <a:prstClr val="black"/>
                </a:solidFill>
                <a:latin typeface="Arial"/>
                <a:cs typeface="Arial"/>
              </a:rPr>
              <a:t>&gt;&gt;&gt;</a:t>
            </a:r>
            <a:endParaRPr sz="1000">
              <a:solidFill>
                <a:prstClr val="black"/>
              </a:solidFill>
              <a:latin typeface="Arial"/>
              <a:cs typeface="Arial"/>
            </a:endParaRPr>
          </a:p>
        </p:txBody>
      </p:sp>
      <p:sp>
        <p:nvSpPr>
          <p:cNvPr id="15" name="object 104"/>
          <p:cNvSpPr/>
          <p:nvPr/>
        </p:nvSpPr>
        <p:spPr>
          <a:xfrm>
            <a:off x="1208138" y="1939925"/>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 name="object 105"/>
          <p:cNvSpPr/>
          <p:nvPr/>
        </p:nvSpPr>
        <p:spPr>
          <a:xfrm>
            <a:off x="1208138" y="1939925"/>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 name="object 106"/>
          <p:cNvSpPr txBox="1"/>
          <p:nvPr/>
        </p:nvSpPr>
        <p:spPr>
          <a:xfrm>
            <a:off x="1208138" y="1959101"/>
            <a:ext cx="1425575" cy="136576"/>
          </a:xfrm>
          <a:prstGeom prst="rect">
            <a:avLst/>
          </a:prstGeom>
        </p:spPr>
        <p:txBody>
          <a:bodyPr vert="horz" wrap="square" lIns="0" tIns="13335" rIns="0" bIns="0" rtlCol="0">
            <a:spAutoFit/>
          </a:bodyPr>
          <a:lstStyle/>
          <a:p>
            <a:pPr marL="134620">
              <a:spcBef>
                <a:spcPts val="105"/>
              </a:spcBef>
            </a:pPr>
            <a:r>
              <a:rPr sz="800" spc="-5" dirty="0">
                <a:solidFill>
                  <a:prstClr val="black"/>
                </a:solidFill>
                <a:latin typeface="Arial"/>
                <a:cs typeface="Arial"/>
              </a:rPr>
              <a:t>cudaMemcpyAsync(HD)</a:t>
            </a:r>
            <a:endParaRPr sz="800" dirty="0">
              <a:solidFill>
                <a:prstClr val="black"/>
              </a:solidFill>
              <a:latin typeface="Arial"/>
              <a:cs typeface="Arial"/>
            </a:endParaRPr>
          </a:p>
        </p:txBody>
      </p:sp>
      <p:sp>
        <p:nvSpPr>
          <p:cNvPr id="18" name="object 107"/>
          <p:cNvSpPr/>
          <p:nvPr/>
        </p:nvSpPr>
        <p:spPr>
          <a:xfrm>
            <a:off x="4068826"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 name="object 108"/>
          <p:cNvSpPr/>
          <p:nvPr/>
        </p:nvSpPr>
        <p:spPr>
          <a:xfrm>
            <a:off x="4068826" y="1939988"/>
            <a:ext cx="1425575" cy="192405"/>
          </a:xfrm>
          <a:custGeom>
            <a:avLst/>
            <a:gdLst/>
            <a:ahLst/>
            <a:cxnLst/>
            <a:rect l="l" t="t" r="r" b="b"/>
            <a:pathLst>
              <a:path w="1425575" h="192405">
                <a:moveTo>
                  <a:pt x="0" y="192087"/>
                </a:moveTo>
                <a:lnTo>
                  <a:pt x="1425575" y="192087"/>
                </a:lnTo>
                <a:lnTo>
                  <a:pt x="1425575"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0" name="object 109"/>
          <p:cNvSpPr txBox="1"/>
          <p:nvPr/>
        </p:nvSpPr>
        <p:spPr>
          <a:xfrm>
            <a:off x="4068826" y="1959610"/>
            <a:ext cx="1425575" cy="136576"/>
          </a:xfrm>
          <a:prstGeom prst="rect">
            <a:avLst/>
          </a:prstGeom>
        </p:spPr>
        <p:txBody>
          <a:bodyPr vert="horz" wrap="square" lIns="0" tIns="13335" rIns="0" bIns="0" rtlCol="0">
            <a:spAutoFit/>
          </a:bodyPr>
          <a:lstStyle/>
          <a:p>
            <a:pPr marL="134620">
              <a:spcBef>
                <a:spcPts val="105"/>
              </a:spcBef>
            </a:pPr>
            <a:r>
              <a:rPr sz="800" spc="-5" dirty="0">
                <a:solidFill>
                  <a:prstClr val="black"/>
                </a:solidFill>
                <a:latin typeface="Arial"/>
                <a:cs typeface="Arial"/>
              </a:rPr>
              <a:t>cudaMemcpyAsync(DH)</a:t>
            </a:r>
            <a:endParaRPr sz="800" dirty="0">
              <a:solidFill>
                <a:prstClr val="black"/>
              </a:solidFill>
              <a:latin typeface="Arial"/>
              <a:cs typeface="Arial"/>
            </a:endParaRPr>
          </a:p>
        </p:txBody>
      </p:sp>
      <p:grpSp>
        <p:nvGrpSpPr>
          <p:cNvPr id="202" name="Group 201">
            <a:extLst>
              <a:ext uri="{FF2B5EF4-FFF2-40B4-BE49-F238E27FC236}">
                <a16:creationId xmlns:a16="http://schemas.microsoft.com/office/drawing/2014/main" id="{8F03D9CD-AFAF-4AAC-A04D-F58318C37B07}"/>
              </a:ext>
            </a:extLst>
          </p:cNvPr>
          <p:cNvGrpSpPr/>
          <p:nvPr/>
        </p:nvGrpSpPr>
        <p:grpSpPr>
          <a:xfrm>
            <a:off x="1013460" y="2382393"/>
            <a:ext cx="4617213" cy="270627"/>
            <a:chOff x="1013460" y="2382393"/>
            <a:chExt cx="4617213" cy="270627"/>
          </a:xfrm>
        </p:grpSpPr>
        <p:cxnSp>
          <p:nvCxnSpPr>
            <p:cNvPr id="3" name="Straight Arrow Connector 2">
              <a:extLst>
                <a:ext uri="{FF2B5EF4-FFF2-40B4-BE49-F238E27FC236}">
                  <a16:creationId xmlns:a16="http://schemas.microsoft.com/office/drawing/2014/main" id="{75D6F3A3-EE52-4D85-A874-2D88A316C4AB}"/>
                </a:ext>
              </a:extLst>
            </p:cNvPr>
            <p:cNvCxnSpPr/>
            <p:nvPr/>
          </p:nvCxnSpPr>
          <p:spPr>
            <a:xfrm>
              <a:off x="1013460" y="2382393"/>
              <a:ext cx="4304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DB236DA9-E375-466D-BA49-32529E661E0F}"/>
                </a:ext>
              </a:extLst>
            </p:cNvPr>
            <p:cNvSpPr txBox="1"/>
            <p:nvPr/>
          </p:nvSpPr>
          <p:spPr>
            <a:xfrm>
              <a:off x="5043933" y="2391410"/>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grpSp>
      <p:grpSp>
        <p:nvGrpSpPr>
          <p:cNvPr id="222" name="Group 221">
            <a:extLst>
              <a:ext uri="{FF2B5EF4-FFF2-40B4-BE49-F238E27FC236}">
                <a16:creationId xmlns:a16="http://schemas.microsoft.com/office/drawing/2014/main" id="{C3D5AB82-F060-4F6D-A805-8F909BF615DD}"/>
              </a:ext>
            </a:extLst>
          </p:cNvPr>
          <p:cNvGrpSpPr/>
          <p:nvPr/>
        </p:nvGrpSpPr>
        <p:grpSpPr>
          <a:xfrm>
            <a:off x="501065" y="2847133"/>
            <a:ext cx="5518735" cy="1566175"/>
            <a:chOff x="501065" y="2847133"/>
            <a:chExt cx="5518735" cy="1566175"/>
          </a:xfrm>
        </p:grpSpPr>
        <p:sp>
          <p:nvSpPr>
            <p:cNvPr id="8" name="object 97"/>
            <p:cNvSpPr txBox="1"/>
            <p:nvPr/>
          </p:nvSpPr>
          <p:spPr>
            <a:xfrm>
              <a:off x="501065" y="2847133"/>
              <a:ext cx="5518735"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2-way concurrency (up to</a:t>
              </a:r>
              <a:r>
                <a:rPr sz="2000" spc="-10" dirty="0">
                  <a:latin typeface="Trebuchet MS"/>
                  <a:cs typeface="Trebuchet MS"/>
                </a:rPr>
                <a:t> </a:t>
              </a:r>
              <a:r>
                <a:rPr sz="2000" spc="-5" dirty="0">
                  <a:latin typeface="Trebuchet MS"/>
                  <a:cs typeface="Trebuchet MS"/>
                </a:rPr>
                <a:t>2x</a:t>
              </a:r>
              <a:r>
                <a:rPr lang="en-US" sz="2000" spc="-5" dirty="0">
                  <a:latin typeface="Trebuchet MS"/>
                  <a:cs typeface="Trebuchet MS"/>
                </a:rPr>
                <a:t> speedup</a:t>
              </a:r>
              <a:r>
                <a:rPr sz="2000" spc="-5" dirty="0">
                  <a:latin typeface="Trebuchet MS"/>
                  <a:cs typeface="Trebuchet MS"/>
                </a:rPr>
                <a:t>)</a:t>
              </a:r>
              <a:endParaRPr sz="2000" dirty="0">
                <a:latin typeface="Trebuchet MS"/>
                <a:cs typeface="Trebuchet MS"/>
              </a:endParaRPr>
            </a:p>
          </p:txBody>
        </p:sp>
        <p:sp>
          <p:nvSpPr>
            <p:cNvPr id="56" name="object 145"/>
            <p:cNvSpPr/>
            <p:nvPr/>
          </p:nvSpPr>
          <p:spPr>
            <a:xfrm>
              <a:off x="3343275" y="3457638"/>
              <a:ext cx="355600" cy="189230"/>
            </a:xfrm>
            <a:custGeom>
              <a:avLst/>
              <a:gdLst/>
              <a:ahLst/>
              <a:cxnLst/>
              <a:rect l="l" t="t" r="r" b="b"/>
              <a:pathLst>
                <a:path w="355600" h="189229">
                  <a:moveTo>
                    <a:pt x="0" y="188849"/>
                  </a:moveTo>
                  <a:lnTo>
                    <a:pt x="355600" y="188849"/>
                  </a:lnTo>
                  <a:lnTo>
                    <a:pt x="355600" y="0"/>
                  </a:lnTo>
                  <a:lnTo>
                    <a:pt x="0" y="0"/>
                  </a:lnTo>
                  <a:lnTo>
                    <a:pt x="0" y="188849"/>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7" name="object 146"/>
            <p:cNvSpPr/>
            <p:nvPr/>
          </p:nvSpPr>
          <p:spPr>
            <a:xfrm>
              <a:off x="3343275" y="3457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8" name="object 147"/>
            <p:cNvSpPr txBox="1"/>
            <p:nvPr/>
          </p:nvSpPr>
          <p:spPr>
            <a:xfrm>
              <a:off x="3343275" y="3477895"/>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59" name="object 148"/>
            <p:cNvSpPr/>
            <p:nvPr/>
          </p:nvSpPr>
          <p:spPr>
            <a:xfrm>
              <a:off x="26337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0" name="object 149"/>
            <p:cNvSpPr/>
            <p:nvPr/>
          </p:nvSpPr>
          <p:spPr>
            <a:xfrm>
              <a:off x="26337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1" name="object 150"/>
            <p:cNvSpPr/>
            <p:nvPr/>
          </p:nvSpPr>
          <p:spPr>
            <a:xfrm>
              <a:off x="2989326" y="3460750"/>
              <a:ext cx="355600" cy="189230"/>
            </a:xfrm>
            <a:custGeom>
              <a:avLst/>
              <a:gdLst/>
              <a:ahLst/>
              <a:cxnLst/>
              <a:rect l="l" t="t" r="r" b="b"/>
              <a:pathLst>
                <a:path w="355600" h="189229">
                  <a:moveTo>
                    <a:pt x="0" y="188975"/>
                  </a:moveTo>
                  <a:lnTo>
                    <a:pt x="355600" y="188975"/>
                  </a:lnTo>
                  <a:lnTo>
                    <a:pt x="355600" y="0"/>
                  </a:lnTo>
                  <a:lnTo>
                    <a:pt x="0" y="0"/>
                  </a:lnTo>
                  <a:lnTo>
                    <a:pt x="0" y="18897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2" name="object 151"/>
            <p:cNvSpPr/>
            <p:nvPr/>
          </p:nvSpPr>
          <p:spPr>
            <a:xfrm>
              <a:off x="2989326" y="3457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3" name="object 152"/>
            <p:cNvSpPr txBox="1"/>
            <p:nvPr/>
          </p:nvSpPr>
          <p:spPr>
            <a:xfrm>
              <a:off x="2989326" y="3462654"/>
              <a:ext cx="354330"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K2</a:t>
              </a:r>
              <a:endParaRPr sz="1000">
                <a:solidFill>
                  <a:prstClr val="black"/>
                </a:solidFill>
                <a:latin typeface="Arial"/>
                <a:cs typeface="Arial"/>
              </a:endParaRPr>
            </a:p>
          </p:txBody>
        </p:sp>
        <p:sp>
          <p:nvSpPr>
            <p:cNvPr id="64" name="object 153"/>
            <p:cNvSpPr/>
            <p:nvPr/>
          </p:nvSpPr>
          <p:spPr>
            <a:xfrm>
              <a:off x="33432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5" name="object 154"/>
            <p:cNvSpPr/>
            <p:nvPr/>
          </p:nvSpPr>
          <p:spPr>
            <a:xfrm>
              <a:off x="33432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6" name="object 155"/>
            <p:cNvSpPr txBox="1"/>
            <p:nvPr/>
          </p:nvSpPr>
          <p:spPr>
            <a:xfrm>
              <a:off x="3343275" y="3651326"/>
              <a:ext cx="355600" cy="177800"/>
            </a:xfrm>
            <a:prstGeom prst="rect">
              <a:avLst/>
            </a:prstGeom>
          </p:spPr>
          <p:txBody>
            <a:bodyPr vert="horz" wrap="square" lIns="0" tIns="12065" rIns="0" bIns="0" rtlCol="0">
              <a:spAutoFit/>
            </a:bodyPr>
            <a:lstStyle/>
            <a:p>
              <a:pPr marL="101600">
                <a:spcBef>
                  <a:spcPts val="95"/>
                </a:spcBef>
              </a:pPr>
              <a:r>
                <a:rPr sz="1000" spc="-15" dirty="0">
                  <a:solidFill>
                    <a:prstClr val="black"/>
                  </a:solidFill>
                  <a:latin typeface="Arial"/>
                  <a:cs typeface="Arial"/>
                </a:rPr>
                <a:t>K3</a:t>
              </a:r>
              <a:endParaRPr sz="1000">
                <a:solidFill>
                  <a:prstClr val="black"/>
                </a:solidFill>
                <a:latin typeface="Arial"/>
                <a:cs typeface="Arial"/>
              </a:endParaRPr>
            </a:p>
          </p:txBody>
        </p:sp>
        <p:sp>
          <p:nvSpPr>
            <p:cNvPr id="67" name="object 156"/>
            <p:cNvSpPr/>
            <p:nvPr/>
          </p:nvSpPr>
          <p:spPr>
            <a:xfrm>
              <a:off x="3698875" y="3838575"/>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8" name="object 157"/>
            <p:cNvSpPr/>
            <p:nvPr/>
          </p:nvSpPr>
          <p:spPr>
            <a:xfrm>
              <a:off x="3698875" y="383381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69" name="object 158"/>
            <p:cNvSpPr txBox="1"/>
            <p:nvPr/>
          </p:nvSpPr>
          <p:spPr>
            <a:xfrm>
              <a:off x="3698875" y="3838702"/>
              <a:ext cx="355600"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K4</a:t>
              </a:r>
              <a:endParaRPr sz="1000">
                <a:solidFill>
                  <a:prstClr val="black"/>
                </a:solidFill>
                <a:latin typeface="Arial"/>
                <a:cs typeface="Arial"/>
              </a:endParaRPr>
            </a:p>
          </p:txBody>
        </p:sp>
        <p:sp>
          <p:nvSpPr>
            <p:cNvPr id="70" name="object 159"/>
            <p:cNvSpPr/>
            <p:nvPr/>
          </p:nvSpPr>
          <p:spPr>
            <a:xfrm>
              <a:off x="1208138" y="3271901"/>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1" name="object 160"/>
            <p:cNvSpPr/>
            <p:nvPr/>
          </p:nvSpPr>
          <p:spPr>
            <a:xfrm>
              <a:off x="1208138" y="3271901"/>
              <a:ext cx="1425575" cy="190500"/>
            </a:xfrm>
            <a:custGeom>
              <a:avLst/>
              <a:gdLst/>
              <a:ahLst/>
              <a:cxnLst/>
              <a:rect l="l" t="t" r="r" b="b"/>
              <a:pathLst>
                <a:path w="1425575" h="190500">
                  <a:moveTo>
                    <a:pt x="0" y="190500"/>
                  </a:moveTo>
                  <a:lnTo>
                    <a:pt x="1425575" y="190500"/>
                  </a:lnTo>
                  <a:lnTo>
                    <a:pt x="1425575" y="0"/>
                  </a:lnTo>
                  <a:lnTo>
                    <a:pt x="0" y="0"/>
                  </a:lnTo>
                  <a:lnTo>
                    <a:pt x="0" y="190500"/>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2" name="object 161"/>
            <p:cNvSpPr txBox="1"/>
            <p:nvPr/>
          </p:nvSpPr>
          <p:spPr>
            <a:xfrm>
              <a:off x="1208138" y="3291027"/>
              <a:ext cx="1425575" cy="148590"/>
            </a:xfrm>
            <a:prstGeom prst="rect">
              <a:avLst/>
            </a:prstGeom>
          </p:spPr>
          <p:txBody>
            <a:bodyPr vert="horz" wrap="square" lIns="0" tIns="13335" rIns="0" bIns="0" rtlCol="0">
              <a:spAutoFit/>
            </a:bodyPr>
            <a:lstStyle/>
            <a:p>
              <a:pPr marL="134620">
                <a:spcBef>
                  <a:spcPts val="105"/>
                </a:spcBef>
              </a:pPr>
              <a:r>
                <a:rPr sz="800" spc="-5" dirty="0">
                  <a:solidFill>
                    <a:prstClr val="black"/>
                  </a:solidFill>
                  <a:latin typeface="Arial"/>
                  <a:cs typeface="Arial"/>
                </a:rPr>
                <a:t>cudaMemcpyAsync(H2D)</a:t>
              </a:r>
              <a:endParaRPr sz="800">
                <a:solidFill>
                  <a:prstClr val="black"/>
                </a:solidFill>
                <a:latin typeface="Arial"/>
                <a:cs typeface="Arial"/>
              </a:endParaRPr>
            </a:p>
          </p:txBody>
        </p:sp>
        <p:sp>
          <p:nvSpPr>
            <p:cNvPr id="73" name="object 162"/>
            <p:cNvSpPr/>
            <p:nvPr/>
          </p:nvSpPr>
          <p:spPr>
            <a:xfrm>
              <a:off x="29893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4" name="object 163"/>
            <p:cNvSpPr/>
            <p:nvPr/>
          </p:nvSpPr>
          <p:spPr>
            <a:xfrm>
              <a:off x="2989326" y="326866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5" name="object 164"/>
            <p:cNvSpPr txBox="1"/>
            <p:nvPr/>
          </p:nvSpPr>
          <p:spPr>
            <a:xfrm>
              <a:off x="2633726" y="3273678"/>
              <a:ext cx="709930" cy="177800"/>
            </a:xfrm>
            <a:prstGeom prst="rect">
              <a:avLst/>
            </a:prstGeom>
          </p:spPr>
          <p:txBody>
            <a:bodyPr vert="horz" wrap="square" lIns="0" tIns="12065" rIns="0" bIns="0" rtlCol="0">
              <a:spAutoFit/>
            </a:bodyPr>
            <a:lstStyle/>
            <a:p>
              <a:pPr marL="101600">
                <a:spcBef>
                  <a:spcPts val="95"/>
                </a:spcBef>
                <a:tabLst>
                  <a:tab pos="432434" algn="l"/>
                </a:tabLst>
              </a:pPr>
              <a:r>
                <a:rPr sz="1000" spc="-5" dirty="0">
                  <a:solidFill>
                    <a:prstClr val="black"/>
                  </a:solidFill>
                  <a:latin typeface="Arial"/>
                  <a:cs typeface="Arial"/>
                </a:rPr>
                <a:t>K1	</a:t>
              </a:r>
              <a:r>
                <a:rPr sz="1200" spc="-7" baseline="3472" dirty="0">
                  <a:solidFill>
                    <a:prstClr val="black"/>
                  </a:solidFill>
                  <a:latin typeface="Arial"/>
                  <a:cs typeface="Arial"/>
                </a:rPr>
                <a:t>DH1</a:t>
              </a:r>
              <a:endParaRPr sz="1200" baseline="3472">
                <a:solidFill>
                  <a:prstClr val="black"/>
                </a:solidFill>
                <a:latin typeface="Arial"/>
                <a:cs typeface="Arial"/>
              </a:endParaRPr>
            </a:p>
          </p:txBody>
        </p:sp>
        <p:sp>
          <p:nvSpPr>
            <p:cNvPr id="76" name="object 165"/>
            <p:cNvSpPr/>
            <p:nvPr/>
          </p:nvSpPr>
          <p:spPr>
            <a:xfrm>
              <a:off x="36988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7" name="object 166"/>
            <p:cNvSpPr/>
            <p:nvPr/>
          </p:nvSpPr>
          <p:spPr>
            <a:xfrm>
              <a:off x="3698875" y="364648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8" name="object 167"/>
            <p:cNvSpPr txBox="1"/>
            <p:nvPr/>
          </p:nvSpPr>
          <p:spPr>
            <a:xfrm>
              <a:off x="3698875" y="3666566"/>
              <a:ext cx="355600" cy="148590"/>
            </a:xfrm>
            <a:prstGeom prst="rect">
              <a:avLst/>
            </a:prstGeom>
          </p:spPr>
          <p:txBody>
            <a:bodyPr vert="horz" wrap="square" lIns="0" tIns="13335" rIns="0" bIns="0" rtlCol="0">
              <a:spAutoFit/>
            </a:bodyPr>
            <a:lstStyle/>
            <a:p>
              <a:pPr marL="76835">
                <a:spcBef>
                  <a:spcPts val="105"/>
                </a:spcBef>
              </a:pPr>
              <a:r>
                <a:rPr sz="800" spc="-10" dirty="0">
                  <a:solidFill>
                    <a:prstClr val="black"/>
                  </a:solidFill>
                  <a:latin typeface="Arial"/>
                  <a:cs typeface="Arial"/>
                </a:rPr>
                <a:t>DH3</a:t>
              </a:r>
              <a:endParaRPr sz="800">
                <a:solidFill>
                  <a:prstClr val="black"/>
                </a:solidFill>
                <a:latin typeface="Arial"/>
                <a:cs typeface="Arial"/>
              </a:endParaRPr>
            </a:p>
          </p:txBody>
        </p:sp>
        <p:sp>
          <p:nvSpPr>
            <p:cNvPr id="79" name="object 168"/>
            <p:cNvSpPr/>
            <p:nvPr/>
          </p:nvSpPr>
          <p:spPr>
            <a:xfrm>
              <a:off x="4054475" y="383381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0" name="object 169"/>
            <p:cNvSpPr/>
            <p:nvPr/>
          </p:nvSpPr>
          <p:spPr>
            <a:xfrm>
              <a:off x="4054475" y="383381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1" name="object 170"/>
            <p:cNvSpPr txBox="1"/>
            <p:nvPr/>
          </p:nvSpPr>
          <p:spPr>
            <a:xfrm>
              <a:off x="4054475" y="3853941"/>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DH4</a:t>
              </a:r>
              <a:endParaRPr sz="800">
                <a:solidFill>
                  <a:prstClr val="black"/>
                </a:solidFill>
                <a:latin typeface="Arial"/>
                <a:cs typeface="Arial"/>
              </a:endParaRPr>
            </a:p>
          </p:txBody>
        </p:sp>
        <p:sp>
          <p:nvSpPr>
            <p:cNvPr id="82" name="object 171"/>
            <p:cNvSpPr/>
            <p:nvPr/>
          </p:nvSpPr>
          <p:spPr>
            <a:xfrm>
              <a:off x="2963926" y="3244913"/>
              <a:ext cx="1116330" cy="836930"/>
            </a:xfrm>
            <a:custGeom>
              <a:avLst/>
              <a:gdLst/>
              <a:ahLst/>
              <a:cxnLst/>
              <a:rect l="l" t="t" r="r" b="b"/>
              <a:pathLst>
                <a:path w="1116329" h="836929">
                  <a:moveTo>
                    <a:pt x="0" y="836612"/>
                  </a:moveTo>
                  <a:lnTo>
                    <a:pt x="1116012" y="836612"/>
                  </a:lnTo>
                  <a:lnTo>
                    <a:pt x="1116012" y="0"/>
                  </a:lnTo>
                  <a:lnTo>
                    <a:pt x="0" y="0"/>
                  </a:lnTo>
                  <a:lnTo>
                    <a:pt x="0" y="836612"/>
                  </a:lnTo>
                  <a:close/>
                </a:path>
              </a:pathLst>
            </a:custGeom>
            <a:noFill/>
            <a:ln w="22225">
              <a:solidFill>
                <a:schemeClr val="accent2"/>
              </a:solidFill>
              <a:prstDash val="sysDash"/>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nvGrpSpPr>
            <p:cNvPr id="203" name="Group 202">
              <a:extLst>
                <a:ext uri="{FF2B5EF4-FFF2-40B4-BE49-F238E27FC236}">
                  <a16:creationId xmlns:a16="http://schemas.microsoft.com/office/drawing/2014/main" id="{A600F511-2789-412D-A67D-19B82B9E8021}"/>
                </a:ext>
              </a:extLst>
            </p:cNvPr>
            <p:cNvGrpSpPr/>
            <p:nvPr/>
          </p:nvGrpSpPr>
          <p:grpSpPr>
            <a:xfrm>
              <a:off x="860501" y="4133976"/>
              <a:ext cx="4084371" cy="279332"/>
              <a:chOff x="1264362" y="2373688"/>
              <a:chExt cx="4084371" cy="279332"/>
            </a:xfrm>
          </p:grpSpPr>
          <p:cxnSp>
            <p:nvCxnSpPr>
              <p:cNvPr id="204" name="Straight Arrow Connector 203">
                <a:extLst>
                  <a:ext uri="{FF2B5EF4-FFF2-40B4-BE49-F238E27FC236}">
                    <a16:creationId xmlns:a16="http://schemas.microsoft.com/office/drawing/2014/main" id="{CE05DA64-4A49-49BF-BA97-4BDBD3EF1B49}"/>
                  </a:ext>
                </a:extLst>
              </p:cNvPr>
              <p:cNvCxnSpPr>
                <a:cxnSpLocks/>
              </p:cNvCxnSpPr>
              <p:nvPr/>
            </p:nvCxnSpPr>
            <p:spPr>
              <a:xfrm>
                <a:off x="1264362" y="2373688"/>
                <a:ext cx="3695751" cy="8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75724921-B370-43ED-B8B3-341404EA0C48}"/>
                  </a:ext>
                </a:extLst>
              </p:cNvPr>
              <p:cNvSpPr txBox="1"/>
              <p:nvPr/>
            </p:nvSpPr>
            <p:spPr>
              <a:xfrm>
                <a:off x="4761993" y="2391410"/>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grpSp>
      </p:grpSp>
      <p:grpSp>
        <p:nvGrpSpPr>
          <p:cNvPr id="223" name="Group 222">
            <a:extLst>
              <a:ext uri="{FF2B5EF4-FFF2-40B4-BE49-F238E27FC236}">
                <a16:creationId xmlns:a16="http://schemas.microsoft.com/office/drawing/2014/main" id="{295B1F4C-8738-456D-A39B-5393C4404211}"/>
              </a:ext>
            </a:extLst>
          </p:cNvPr>
          <p:cNvGrpSpPr/>
          <p:nvPr/>
        </p:nvGrpSpPr>
        <p:grpSpPr>
          <a:xfrm>
            <a:off x="557593" y="4598674"/>
            <a:ext cx="4760660" cy="1602541"/>
            <a:chOff x="557593" y="4598674"/>
            <a:chExt cx="4760660" cy="1602541"/>
          </a:xfrm>
        </p:grpSpPr>
        <p:sp>
          <p:nvSpPr>
            <p:cNvPr id="9" name="object 98"/>
            <p:cNvSpPr txBox="1"/>
            <p:nvPr/>
          </p:nvSpPr>
          <p:spPr>
            <a:xfrm>
              <a:off x="557593" y="4598674"/>
              <a:ext cx="4760660"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3-way concurrency (up to</a:t>
              </a:r>
              <a:r>
                <a:rPr sz="2000" spc="-10" dirty="0">
                  <a:latin typeface="Trebuchet MS"/>
                  <a:cs typeface="Trebuchet MS"/>
                </a:rPr>
                <a:t> </a:t>
              </a:r>
              <a:r>
                <a:rPr sz="2000" spc="-5" dirty="0">
                  <a:latin typeface="Trebuchet MS"/>
                  <a:cs typeface="Trebuchet MS"/>
                </a:rPr>
                <a:t>3x</a:t>
              </a:r>
              <a:r>
                <a:rPr lang="en-US" sz="2000" spc="-5" dirty="0">
                  <a:latin typeface="Trebuchet MS"/>
                  <a:cs typeface="Trebuchet MS"/>
                </a:rPr>
                <a:t> speedup</a:t>
              </a:r>
              <a:r>
                <a:rPr sz="2000" spc="-5" dirty="0">
                  <a:latin typeface="Trebuchet MS"/>
                  <a:cs typeface="Trebuchet MS"/>
                </a:rPr>
                <a:t>)</a:t>
              </a:r>
              <a:endParaRPr sz="2000" dirty="0">
                <a:latin typeface="Trebuchet MS"/>
                <a:cs typeface="Trebuchet MS"/>
              </a:endParaRPr>
            </a:p>
          </p:txBody>
        </p:sp>
        <p:sp>
          <p:nvSpPr>
            <p:cNvPr id="21" name="object 110"/>
            <p:cNvSpPr/>
            <p:nvPr/>
          </p:nvSpPr>
          <p:spPr>
            <a:xfrm>
              <a:off x="1931416" y="5259704"/>
              <a:ext cx="355600" cy="186055"/>
            </a:xfrm>
            <a:custGeom>
              <a:avLst/>
              <a:gdLst/>
              <a:ahLst/>
              <a:cxnLst/>
              <a:rect l="l" t="t" r="r" b="b"/>
              <a:pathLst>
                <a:path w="355600" h="186054">
                  <a:moveTo>
                    <a:pt x="0" y="185737"/>
                  </a:moveTo>
                  <a:lnTo>
                    <a:pt x="355600" y="185737"/>
                  </a:lnTo>
                  <a:lnTo>
                    <a:pt x="355600" y="0"/>
                  </a:lnTo>
                  <a:lnTo>
                    <a:pt x="0" y="0"/>
                  </a:lnTo>
                  <a:lnTo>
                    <a:pt x="0" y="18573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2" name="object 111"/>
            <p:cNvSpPr/>
            <p:nvPr/>
          </p:nvSpPr>
          <p:spPr>
            <a:xfrm>
              <a:off x="1931416" y="525652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3" name="object 112"/>
            <p:cNvSpPr txBox="1"/>
            <p:nvPr/>
          </p:nvSpPr>
          <p:spPr>
            <a:xfrm>
              <a:off x="1931416" y="5261864"/>
              <a:ext cx="357505"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K2</a:t>
              </a:r>
              <a:endParaRPr sz="1000">
                <a:solidFill>
                  <a:prstClr val="black"/>
                </a:solidFill>
                <a:latin typeface="Arial"/>
                <a:cs typeface="Arial"/>
              </a:endParaRPr>
            </a:p>
          </p:txBody>
        </p:sp>
        <p:sp>
          <p:nvSpPr>
            <p:cNvPr id="24" name="object 113"/>
            <p:cNvSpPr/>
            <p:nvPr/>
          </p:nvSpPr>
          <p:spPr>
            <a:xfrm>
              <a:off x="1931416" y="5445442"/>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5" name="object 114"/>
            <p:cNvSpPr/>
            <p:nvPr/>
          </p:nvSpPr>
          <p:spPr>
            <a:xfrm>
              <a:off x="1931416" y="5445442"/>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6" name="object 115"/>
            <p:cNvSpPr txBox="1"/>
            <p:nvPr/>
          </p:nvSpPr>
          <p:spPr>
            <a:xfrm>
              <a:off x="1931416" y="5466079"/>
              <a:ext cx="357505" cy="147955"/>
            </a:xfrm>
            <a:prstGeom prst="rect">
              <a:avLst/>
            </a:prstGeom>
          </p:spPr>
          <p:txBody>
            <a:bodyPr vert="horz" wrap="square" lIns="0" tIns="12700" rIns="0" bIns="0" rtlCol="0">
              <a:spAutoFit/>
            </a:bodyPr>
            <a:lstStyle/>
            <a:p>
              <a:pPr marL="78105">
                <a:spcBef>
                  <a:spcPts val="100"/>
                </a:spcBef>
              </a:pPr>
              <a:r>
                <a:rPr sz="800" spc="-5" dirty="0">
                  <a:solidFill>
                    <a:prstClr val="black"/>
                  </a:solidFill>
                  <a:latin typeface="Arial"/>
                  <a:cs typeface="Arial"/>
                </a:rPr>
                <a:t>HD3</a:t>
              </a:r>
              <a:endParaRPr sz="800">
                <a:solidFill>
                  <a:prstClr val="black"/>
                </a:solidFill>
                <a:latin typeface="Arial"/>
                <a:cs typeface="Arial"/>
              </a:endParaRPr>
            </a:p>
          </p:txBody>
        </p:sp>
        <p:sp>
          <p:nvSpPr>
            <p:cNvPr id="27" name="object 116"/>
            <p:cNvSpPr/>
            <p:nvPr/>
          </p:nvSpPr>
          <p:spPr>
            <a:xfrm>
              <a:off x="1575816" y="5067617"/>
              <a:ext cx="355600" cy="189230"/>
            </a:xfrm>
            <a:custGeom>
              <a:avLst/>
              <a:gdLst/>
              <a:ahLst/>
              <a:cxnLst/>
              <a:rect l="l" t="t" r="r" b="b"/>
              <a:pathLst>
                <a:path w="355600" h="189229">
                  <a:moveTo>
                    <a:pt x="0" y="188912"/>
                  </a:moveTo>
                  <a:lnTo>
                    <a:pt x="355599" y="188912"/>
                  </a:lnTo>
                  <a:lnTo>
                    <a:pt x="355599" y="0"/>
                  </a:lnTo>
                  <a:lnTo>
                    <a:pt x="0" y="0"/>
                  </a:lnTo>
                  <a:lnTo>
                    <a:pt x="0" y="188912"/>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8" name="object 117"/>
            <p:cNvSpPr/>
            <p:nvPr/>
          </p:nvSpPr>
          <p:spPr>
            <a:xfrm>
              <a:off x="1575816" y="5067617"/>
              <a:ext cx="355600" cy="192405"/>
            </a:xfrm>
            <a:custGeom>
              <a:avLst/>
              <a:gdLst/>
              <a:ahLst/>
              <a:cxnLst/>
              <a:rect l="l" t="t" r="r" b="b"/>
              <a:pathLst>
                <a:path w="355600" h="192404">
                  <a:moveTo>
                    <a:pt x="0" y="192087"/>
                  </a:moveTo>
                  <a:lnTo>
                    <a:pt x="355599" y="192087"/>
                  </a:lnTo>
                  <a:lnTo>
                    <a:pt x="355599"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29" name="object 118"/>
            <p:cNvSpPr txBox="1"/>
            <p:nvPr/>
          </p:nvSpPr>
          <p:spPr>
            <a:xfrm>
              <a:off x="1575816" y="5072888"/>
              <a:ext cx="355600" cy="177800"/>
            </a:xfrm>
            <a:prstGeom prst="rect">
              <a:avLst/>
            </a:prstGeom>
          </p:spPr>
          <p:txBody>
            <a:bodyPr vert="horz" wrap="square" lIns="0" tIns="12065" rIns="0" bIns="0" rtlCol="0">
              <a:spAutoFit/>
            </a:bodyPr>
            <a:lstStyle/>
            <a:p>
              <a:pPr marL="100965">
                <a:spcBef>
                  <a:spcPts val="95"/>
                </a:spcBef>
              </a:pPr>
              <a:r>
                <a:rPr sz="1000" spc="-10" dirty="0">
                  <a:solidFill>
                    <a:prstClr val="black"/>
                  </a:solidFill>
                  <a:latin typeface="Arial"/>
                  <a:cs typeface="Arial"/>
                </a:rPr>
                <a:t>K1</a:t>
              </a:r>
              <a:endParaRPr sz="1000">
                <a:solidFill>
                  <a:prstClr val="black"/>
                </a:solidFill>
                <a:latin typeface="Arial"/>
                <a:cs typeface="Arial"/>
              </a:endParaRPr>
            </a:p>
          </p:txBody>
        </p:sp>
        <p:sp>
          <p:nvSpPr>
            <p:cNvPr id="30" name="object 119"/>
            <p:cNvSpPr/>
            <p:nvPr/>
          </p:nvSpPr>
          <p:spPr>
            <a:xfrm>
              <a:off x="2288667" y="5448617"/>
              <a:ext cx="355600" cy="182880"/>
            </a:xfrm>
            <a:custGeom>
              <a:avLst/>
              <a:gdLst/>
              <a:ahLst/>
              <a:cxnLst/>
              <a:rect l="l" t="t" r="r" b="b"/>
              <a:pathLst>
                <a:path w="355600" h="182879">
                  <a:moveTo>
                    <a:pt x="0" y="182562"/>
                  </a:moveTo>
                  <a:lnTo>
                    <a:pt x="355600" y="182562"/>
                  </a:lnTo>
                  <a:lnTo>
                    <a:pt x="355600" y="0"/>
                  </a:lnTo>
                  <a:lnTo>
                    <a:pt x="0" y="0"/>
                  </a:lnTo>
                  <a:lnTo>
                    <a:pt x="0" y="182562"/>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1" name="object 120"/>
            <p:cNvSpPr/>
            <p:nvPr/>
          </p:nvSpPr>
          <p:spPr>
            <a:xfrm>
              <a:off x="2288667" y="544544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2" name="object 121"/>
            <p:cNvSpPr txBox="1"/>
            <p:nvPr/>
          </p:nvSpPr>
          <p:spPr>
            <a:xfrm>
              <a:off x="2288667" y="5450840"/>
              <a:ext cx="355600" cy="177800"/>
            </a:xfrm>
            <a:prstGeom prst="rect">
              <a:avLst/>
            </a:prstGeom>
          </p:spPr>
          <p:txBody>
            <a:bodyPr vert="horz" wrap="square" lIns="0" tIns="12065" rIns="0" bIns="0" rtlCol="0">
              <a:spAutoFit/>
            </a:bodyPr>
            <a:lstStyle/>
            <a:p>
              <a:pPr marL="101600">
                <a:spcBef>
                  <a:spcPts val="95"/>
                </a:spcBef>
              </a:pPr>
              <a:r>
                <a:rPr sz="1000" spc="-10" dirty="0">
                  <a:solidFill>
                    <a:prstClr val="black"/>
                  </a:solidFill>
                  <a:latin typeface="Arial"/>
                  <a:cs typeface="Arial"/>
                </a:rPr>
                <a:t>K3</a:t>
              </a:r>
              <a:endParaRPr sz="1000">
                <a:solidFill>
                  <a:prstClr val="black"/>
                </a:solidFill>
                <a:latin typeface="Arial"/>
                <a:cs typeface="Arial"/>
              </a:endParaRPr>
            </a:p>
          </p:txBody>
        </p:sp>
        <p:sp>
          <p:nvSpPr>
            <p:cNvPr id="33" name="object 122"/>
            <p:cNvSpPr/>
            <p:nvPr/>
          </p:nvSpPr>
          <p:spPr>
            <a:xfrm>
              <a:off x="2644267" y="5637529"/>
              <a:ext cx="355600" cy="186055"/>
            </a:xfrm>
            <a:custGeom>
              <a:avLst/>
              <a:gdLst/>
              <a:ahLst/>
              <a:cxnLst/>
              <a:rect l="l" t="t" r="r" b="b"/>
              <a:pathLst>
                <a:path w="355600" h="186054">
                  <a:moveTo>
                    <a:pt x="0" y="185737"/>
                  </a:moveTo>
                  <a:lnTo>
                    <a:pt x="355600" y="185737"/>
                  </a:lnTo>
                  <a:lnTo>
                    <a:pt x="355600" y="0"/>
                  </a:lnTo>
                  <a:lnTo>
                    <a:pt x="0" y="0"/>
                  </a:lnTo>
                  <a:lnTo>
                    <a:pt x="0" y="18573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 name="object 123"/>
            <p:cNvSpPr/>
            <p:nvPr/>
          </p:nvSpPr>
          <p:spPr>
            <a:xfrm>
              <a:off x="2644267" y="563117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5" name="object 124"/>
            <p:cNvSpPr/>
            <p:nvPr/>
          </p:nvSpPr>
          <p:spPr>
            <a:xfrm>
              <a:off x="1218641" y="5067617"/>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6" name="object 125"/>
            <p:cNvSpPr/>
            <p:nvPr/>
          </p:nvSpPr>
          <p:spPr>
            <a:xfrm>
              <a:off x="1218641" y="5067617"/>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7" name="object 126"/>
            <p:cNvSpPr txBox="1"/>
            <p:nvPr/>
          </p:nvSpPr>
          <p:spPr>
            <a:xfrm>
              <a:off x="1218641" y="5088128"/>
              <a:ext cx="357505" cy="147955"/>
            </a:xfrm>
            <a:prstGeom prst="rect">
              <a:avLst/>
            </a:prstGeom>
          </p:spPr>
          <p:txBody>
            <a:bodyPr vert="horz" wrap="square" lIns="0" tIns="12700" rIns="0" bIns="0" rtlCol="0">
              <a:spAutoFit/>
            </a:bodyPr>
            <a:lstStyle/>
            <a:p>
              <a:pPr marL="78105">
                <a:spcBef>
                  <a:spcPts val="100"/>
                </a:spcBef>
              </a:pPr>
              <a:r>
                <a:rPr sz="800" spc="-5" dirty="0">
                  <a:solidFill>
                    <a:prstClr val="black"/>
                  </a:solidFill>
                  <a:latin typeface="Arial"/>
                  <a:cs typeface="Arial"/>
                </a:rPr>
                <a:t>HD1</a:t>
              </a:r>
              <a:endParaRPr sz="800">
                <a:solidFill>
                  <a:prstClr val="black"/>
                </a:solidFill>
                <a:latin typeface="Arial"/>
                <a:cs typeface="Arial"/>
              </a:endParaRPr>
            </a:p>
          </p:txBody>
        </p:sp>
        <p:sp>
          <p:nvSpPr>
            <p:cNvPr id="38" name="object 127"/>
            <p:cNvSpPr/>
            <p:nvPr/>
          </p:nvSpPr>
          <p:spPr>
            <a:xfrm>
              <a:off x="1931416" y="506761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9" name="object 128"/>
            <p:cNvSpPr/>
            <p:nvPr/>
          </p:nvSpPr>
          <p:spPr>
            <a:xfrm>
              <a:off x="1931416" y="5067617"/>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0" name="object 129"/>
            <p:cNvSpPr txBox="1"/>
            <p:nvPr/>
          </p:nvSpPr>
          <p:spPr>
            <a:xfrm>
              <a:off x="1931416" y="5088128"/>
              <a:ext cx="357505"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DH1</a:t>
              </a:r>
              <a:endParaRPr sz="800">
                <a:solidFill>
                  <a:prstClr val="black"/>
                </a:solidFill>
                <a:latin typeface="Arial"/>
                <a:cs typeface="Arial"/>
              </a:endParaRPr>
            </a:p>
          </p:txBody>
        </p:sp>
        <p:sp>
          <p:nvSpPr>
            <p:cNvPr id="41" name="object 130"/>
            <p:cNvSpPr/>
            <p:nvPr/>
          </p:nvSpPr>
          <p:spPr>
            <a:xfrm>
              <a:off x="2288667" y="525652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2" name="object 131"/>
            <p:cNvSpPr/>
            <p:nvPr/>
          </p:nvSpPr>
          <p:spPr>
            <a:xfrm>
              <a:off x="2288667" y="525652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3" name="object 132"/>
            <p:cNvSpPr txBox="1"/>
            <p:nvPr/>
          </p:nvSpPr>
          <p:spPr>
            <a:xfrm>
              <a:off x="2288667" y="5277103"/>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44" name="object 133"/>
            <p:cNvSpPr/>
            <p:nvPr/>
          </p:nvSpPr>
          <p:spPr>
            <a:xfrm>
              <a:off x="2644267" y="544544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5" name="object 134"/>
            <p:cNvSpPr/>
            <p:nvPr/>
          </p:nvSpPr>
          <p:spPr>
            <a:xfrm>
              <a:off x="2644267" y="5445442"/>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6" name="object 135"/>
            <p:cNvSpPr txBox="1"/>
            <p:nvPr/>
          </p:nvSpPr>
          <p:spPr>
            <a:xfrm>
              <a:off x="2644267" y="5466079"/>
              <a:ext cx="355600" cy="147955"/>
            </a:xfrm>
            <a:prstGeom prst="rect">
              <a:avLst/>
            </a:prstGeom>
          </p:spPr>
          <p:txBody>
            <a:bodyPr vert="horz" wrap="square" lIns="0" tIns="12700" rIns="0" bIns="0" rtlCol="0">
              <a:spAutoFit/>
            </a:bodyPr>
            <a:lstStyle/>
            <a:p>
              <a:pPr marL="76835">
                <a:spcBef>
                  <a:spcPts val="100"/>
                </a:spcBef>
              </a:pPr>
              <a:r>
                <a:rPr sz="800" spc="-5" dirty="0">
                  <a:solidFill>
                    <a:prstClr val="black"/>
                  </a:solidFill>
                  <a:latin typeface="Arial"/>
                  <a:cs typeface="Arial"/>
                </a:rPr>
                <a:t>DH3</a:t>
              </a:r>
              <a:endParaRPr sz="800">
                <a:solidFill>
                  <a:prstClr val="black"/>
                </a:solidFill>
                <a:latin typeface="Arial"/>
                <a:cs typeface="Arial"/>
              </a:endParaRPr>
            </a:p>
          </p:txBody>
        </p:sp>
        <p:sp>
          <p:nvSpPr>
            <p:cNvPr id="47" name="object 136"/>
            <p:cNvSpPr/>
            <p:nvPr/>
          </p:nvSpPr>
          <p:spPr>
            <a:xfrm>
              <a:off x="2999867" y="563117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8" name="object 137"/>
            <p:cNvSpPr/>
            <p:nvPr/>
          </p:nvSpPr>
          <p:spPr>
            <a:xfrm>
              <a:off x="2999867" y="5631179"/>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9" name="object 138"/>
            <p:cNvSpPr/>
            <p:nvPr/>
          </p:nvSpPr>
          <p:spPr>
            <a:xfrm>
              <a:off x="1575816" y="525652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0" name="object 139"/>
            <p:cNvSpPr/>
            <p:nvPr/>
          </p:nvSpPr>
          <p:spPr>
            <a:xfrm>
              <a:off x="1575816" y="525652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1" name="object 140"/>
            <p:cNvSpPr txBox="1"/>
            <p:nvPr/>
          </p:nvSpPr>
          <p:spPr>
            <a:xfrm>
              <a:off x="1575816" y="5277103"/>
              <a:ext cx="355600" cy="147955"/>
            </a:xfrm>
            <a:prstGeom prst="rect">
              <a:avLst/>
            </a:prstGeom>
          </p:spPr>
          <p:txBody>
            <a:bodyPr vert="horz" wrap="square" lIns="0" tIns="12700" rIns="0" bIns="0" rtlCol="0">
              <a:spAutoFit/>
            </a:bodyPr>
            <a:lstStyle/>
            <a:p>
              <a:pPr marL="78105">
                <a:spcBef>
                  <a:spcPts val="100"/>
                </a:spcBef>
              </a:pPr>
              <a:r>
                <a:rPr sz="800" spc="-5" dirty="0">
                  <a:solidFill>
                    <a:prstClr val="black"/>
                  </a:solidFill>
                  <a:latin typeface="Arial"/>
                  <a:cs typeface="Arial"/>
                </a:rPr>
                <a:t>HD2</a:t>
              </a:r>
              <a:endParaRPr sz="800">
                <a:solidFill>
                  <a:prstClr val="black"/>
                </a:solidFill>
                <a:latin typeface="Arial"/>
                <a:cs typeface="Arial"/>
              </a:endParaRPr>
            </a:p>
          </p:txBody>
        </p:sp>
        <p:sp>
          <p:nvSpPr>
            <p:cNvPr id="52" name="object 141"/>
            <p:cNvSpPr/>
            <p:nvPr/>
          </p:nvSpPr>
          <p:spPr>
            <a:xfrm>
              <a:off x="2288667" y="563117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3" name="object 142"/>
            <p:cNvSpPr/>
            <p:nvPr/>
          </p:nvSpPr>
          <p:spPr>
            <a:xfrm>
              <a:off x="2288667" y="5631179"/>
              <a:ext cx="357505" cy="192405"/>
            </a:xfrm>
            <a:custGeom>
              <a:avLst/>
              <a:gdLst/>
              <a:ahLst/>
              <a:cxnLst/>
              <a:rect l="l" t="t" r="r" b="b"/>
              <a:pathLst>
                <a:path w="357505"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54" name="object 143"/>
            <p:cNvSpPr txBox="1"/>
            <p:nvPr/>
          </p:nvSpPr>
          <p:spPr>
            <a:xfrm>
              <a:off x="2288667" y="5636463"/>
              <a:ext cx="1066800" cy="177800"/>
            </a:xfrm>
            <a:prstGeom prst="rect">
              <a:avLst/>
            </a:prstGeom>
          </p:spPr>
          <p:txBody>
            <a:bodyPr vert="horz" wrap="square" lIns="0" tIns="12065" rIns="0" bIns="0" rtlCol="0">
              <a:spAutoFit/>
            </a:bodyPr>
            <a:lstStyle/>
            <a:p>
              <a:pPr marL="78105">
                <a:spcBef>
                  <a:spcPts val="95"/>
                </a:spcBef>
                <a:tabLst>
                  <a:tab pos="457200" algn="l"/>
                  <a:tab pos="788035" algn="l"/>
                </a:tabLst>
              </a:pPr>
              <a:r>
                <a:rPr sz="1200" spc="-7" baseline="3472" dirty="0">
                  <a:solidFill>
                    <a:prstClr val="black"/>
                  </a:solidFill>
                  <a:latin typeface="Arial"/>
                  <a:cs typeface="Arial"/>
                </a:rPr>
                <a:t>HD4	</a:t>
              </a:r>
              <a:r>
                <a:rPr sz="1000" spc="-5" dirty="0">
                  <a:solidFill>
                    <a:prstClr val="black"/>
                  </a:solidFill>
                  <a:latin typeface="Arial"/>
                  <a:cs typeface="Arial"/>
                </a:rPr>
                <a:t>K4	</a:t>
              </a:r>
              <a:r>
                <a:rPr sz="1200" spc="-7" baseline="3472" dirty="0">
                  <a:solidFill>
                    <a:prstClr val="black"/>
                  </a:solidFill>
                  <a:latin typeface="Arial"/>
                  <a:cs typeface="Arial"/>
                </a:rPr>
                <a:t>DH4</a:t>
              </a:r>
              <a:endParaRPr sz="1200" baseline="3472">
                <a:solidFill>
                  <a:prstClr val="black"/>
                </a:solidFill>
                <a:latin typeface="Arial"/>
                <a:cs typeface="Arial"/>
              </a:endParaRPr>
            </a:p>
          </p:txBody>
        </p:sp>
        <p:sp>
          <p:nvSpPr>
            <p:cNvPr id="55" name="object 144"/>
            <p:cNvSpPr/>
            <p:nvPr/>
          </p:nvSpPr>
          <p:spPr>
            <a:xfrm>
              <a:off x="1899666" y="5050154"/>
              <a:ext cx="790575" cy="833755"/>
            </a:xfrm>
            <a:custGeom>
              <a:avLst/>
              <a:gdLst/>
              <a:ahLst/>
              <a:cxnLst/>
              <a:rect l="l" t="t" r="r" b="b"/>
              <a:pathLst>
                <a:path w="790575" h="833754">
                  <a:moveTo>
                    <a:pt x="0" y="833437"/>
                  </a:moveTo>
                  <a:lnTo>
                    <a:pt x="790575" y="833437"/>
                  </a:lnTo>
                  <a:lnTo>
                    <a:pt x="790575" y="0"/>
                  </a:lnTo>
                  <a:lnTo>
                    <a:pt x="0" y="0"/>
                  </a:lnTo>
                  <a:lnTo>
                    <a:pt x="0" y="833437"/>
                  </a:lnTo>
                  <a:close/>
                </a:path>
              </a:pathLst>
            </a:custGeom>
            <a:noFill/>
            <a:ln w="22225">
              <a:solidFill>
                <a:schemeClr val="accent2"/>
              </a:solidFill>
              <a:prstDash val="sysDash"/>
            </a:ln>
          </p:spPr>
          <p:txBody>
            <a:bodyPr wrap="square" lIns="0" tIns="0" rIns="0" bIns="0" rtlCol="0"/>
            <a:lstStyle/>
            <a:p>
              <a:endParaRPr kern="0">
                <a:solidFill>
                  <a:prstClr val="black"/>
                </a:solidFill>
              </a:endParaRPr>
            </a:p>
          </p:txBody>
        </p:sp>
        <p:cxnSp>
          <p:nvCxnSpPr>
            <p:cNvPr id="207" name="Straight Arrow Connector 206">
              <a:extLst>
                <a:ext uri="{FF2B5EF4-FFF2-40B4-BE49-F238E27FC236}">
                  <a16:creationId xmlns:a16="http://schemas.microsoft.com/office/drawing/2014/main" id="{E5682ABB-E8B1-418B-8680-F9EE2B47865B}"/>
                </a:ext>
              </a:extLst>
            </p:cNvPr>
            <p:cNvCxnSpPr>
              <a:cxnSpLocks/>
            </p:cNvCxnSpPr>
            <p:nvPr/>
          </p:nvCxnSpPr>
          <p:spPr>
            <a:xfrm>
              <a:off x="730961" y="5930588"/>
              <a:ext cx="2818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76E1B09C-BAE1-4264-BBEE-4524EB429CD6}"/>
                </a:ext>
              </a:extLst>
            </p:cNvPr>
            <p:cNvSpPr txBox="1"/>
            <p:nvPr/>
          </p:nvSpPr>
          <p:spPr>
            <a:xfrm>
              <a:off x="3351060" y="5939605"/>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grpSp>
      <p:grpSp>
        <p:nvGrpSpPr>
          <p:cNvPr id="225" name="Group 224">
            <a:extLst>
              <a:ext uri="{FF2B5EF4-FFF2-40B4-BE49-F238E27FC236}">
                <a16:creationId xmlns:a16="http://schemas.microsoft.com/office/drawing/2014/main" id="{83BDCB5C-9DF5-44B6-BDD1-7CC9FB0BBFA5}"/>
              </a:ext>
            </a:extLst>
          </p:cNvPr>
          <p:cNvGrpSpPr/>
          <p:nvPr/>
        </p:nvGrpSpPr>
        <p:grpSpPr>
          <a:xfrm>
            <a:off x="6375780" y="3625820"/>
            <a:ext cx="4283964" cy="2535333"/>
            <a:chOff x="6375780" y="3625820"/>
            <a:chExt cx="4283964" cy="2535333"/>
          </a:xfrm>
        </p:grpSpPr>
        <p:sp>
          <p:nvSpPr>
            <p:cNvPr id="214" name="object 223">
              <a:extLst>
                <a:ext uri="{FF2B5EF4-FFF2-40B4-BE49-F238E27FC236}">
                  <a16:creationId xmlns:a16="http://schemas.microsoft.com/office/drawing/2014/main" id="{24AA5705-BDDF-4193-B831-C17E68774B2D}"/>
                </a:ext>
              </a:extLst>
            </p:cNvPr>
            <p:cNvSpPr/>
            <p:nvPr/>
          </p:nvSpPr>
          <p:spPr>
            <a:xfrm>
              <a:off x="6719350" y="5130875"/>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 name="object 100"/>
            <p:cNvSpPr txBox="1"/>
            <p:nvPr/>
          </p:nvSpPr>
          <p:spPr>
            <a:xfrm>
              <a:off x="6375780" y="3625820"/>
              <a:ext cx="3655060" cy="320601"/>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lang="en-US" sz="2000" spc="-5" dirty="0">
                  <a:latin typeface="Trebuchet MS"/>
                  <a:cs typeface="Trebuchet MS"/>
                </a:rPr>
                <a:t>5</a:t>
              </a:r>
              <a:r>
                <a:rPr sz="2000" spc="-5" dirty="0">
                  <a:latin typeface="Trebuchet MS"/>
                  <a:cs typeface="Trebuchet MS"/>
                </a:rPr>
                <a:t>+ way concurrency</a:t>
              </a:r>
            </a:p>
          </p:txBody>
        </p:sp>
        <p:sp>
          <p:nvSpPr>
            <p:cNvPr id="116" name="object 205"/>
            <p:cNvSpPr/>
            <p:nvPr/>
          </p:nvSpPr>
          <p:spPr>
            <a:xfrm>
              <a:off x="7077075"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7" name="object 206"/>
            <p:cNvSpPr/>
            <p:nvPr/>
          </p:nvSpPr>
          <p:spPr>
            <a:xfrm>
              <a:off x="7077075"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8" name="object 207"/>
            <p:cNvSpPr/>
            <p:nvPr/>
          </p:nvSpPr>
          <p:spPr>
            <a:xfrm>
              <a:off x="7431151"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9" name="object 208"/>
            <p:cNvSpPr/>
            <p:nvPr/>
          </p:nvSpPr>
          <p:spPr>
            <a:xfrm>
              <a:off x="7431151"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0" name="object 209"/>
            <p:cNvSpPr/>
            <p:nvPr/>
          </p:nvSpPr>
          <p:spPr>
            <a:xfrm>
              <a:off x="7788275" y="3965638"/>
              <a:ext cx="351155" cy="192405"/>
            </a:xfrm>
            <a:custGeom>
              <a:avLst/>
              <a:gdLst/>
              <a:ahLst/>
              <a:cxnLst/>
              <a:rect l="l" t="t" r="r" b="b"/>
              <a:pathLst>
                <a:path w="351154" h="192404">
                  <a:moveTo>
                    <a:pt x="0" y="192087"/>
                  </a:moveTo>
                  <a:lnTo>
                    <a:pt x="350900" y="192087"/>
                  </a:lnTo>
                  <a:lnTo>
                    <a:pt x="3509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1" name="object 210"/>
            <p:cNvSpPr/>
            <p:nvPr/>
          </p:nvSpPr>
          <p:spPr>
            <a:xfrm>
              <a:off x="7788275"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2" name="object 211"/>
            <p:cNvSpPr txBox="1"/>
            <p:nvPr/>
          </p:nvSpPr>
          <p:spPr>
            <a:xfrm>
              <a:off x="7077075" y="3970782"/>
              <a:ext cx="1062355"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K1.1 </a:t>
              </a:r>
              <a:r>
                <a:rPr lang="en-US" sz="1000" spc="-5" dirty="0">
                  <a:solidFill>
                    <a:prstClr val="black"/>
                  </a:solidFill>
                  <a:latin typeface="Arial"/>
                  <a:cs typeface="Arial"/>
                </a:rPr>
                <a:t>  </a:t>
              </a:r>
              <a:r>
                <a:rPr sz="1000" spc="-5" dirty="0">
                  <a:solidFill>
                    <a:prstClr val="black"/>
                  </a:solidFill>
                  <a:latin typeface="Arial"/>
                  <a:cs typeface="Arial"/>
                </a:rPr>
                <a:t>K1.2</a:t>
              </a:r>
              <a:r>
                <a:rPr sz="1000" spc="65" dirty="0">
                  <a:solidFill>
                    <a:prstClr val="black"/>
                  </a:solidFill>
                  <a:latin typeface="Arial"/>
                  <a:cs typeface="Arial"/>
                </a:rPr>
                <a:t> </a:t>
              </a:r>
              <a:r>
                <a:rPr lang="en-US" sz="1000" spc="65" dirty="0">
                  <a:solidFill>
                    <a:prstClr val="black"/>
                  </a:solidFill>
                  <a:latin typeface="Arial"/>
                  <a:cs typeface="Arial"/>
                </a:rPr>
                <a:t> </a:t>
              </a:r>
              <a:r>
                <a:rPr sz="1000" spc="-5" dirty="0">
                  <a:solidFill>
                    <a:prstClr val="black"/>
                  </a:solidFill>
                  <a:latin typeface="Arial"/>
                  <a:cs typeface="Arial"/>
                </a:rPr>
                <a:t>K1.3</a:t>
              </a:r>
              <a:endParaRPr sz="1000" dirty="0">
                <a:solidFill>
                  <a:prstClr val="black"/>
                </a:solidFill>
                <a:latin typeface="Arial"/>
                <a:cs typeface="Arial"/>
              </a:endParaRPr>
            </a:p>
          </p:txBody>
        </p:sp>
        <p:sp>
          <p:nvSpPr>
            <p:cNvPr id="123" name="object 212"/>
            <p:cNvSpPr/>
            <p:nvPr/>
          </p:nvSpPr>
          <p:spPr>
            <a:xfrm>
              <a:off x="6716776" y="39656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4" name="object 213"/>
            <p:cNvSpPr/>
            <p:nvPr/>
          </p:nvSpPr>
          <p:spPr>
            <a:xfrm>
              <a:off x="6716776" y="39656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5" name="object 214"/>
            <p:cNvSpPr txBox="1"/>
            <p:nvPr/>
          </p:nvSpPr>
          <p:spPr>
            <a:xfrm>
              <a:off x="6716776" y="3986021"/>
              <a:ext cx="357505" cy="147955"/>
            </a:xfrm>
            <a:prstGeom prst="rect">
              <a:avLst/>
            </a:prstGeom>
          </p:spPr>
          <p:txBody>
            <a:bodyPr vert="horz" wrap="square" lIns="0" tIns="12700" rIns="0" bIns="0" rtlCol="0">
              <a:spAutoFit/>
            </a:bodyPr>
            <a:lstStyle/>
            <a:p>
              <a:pPr marL="78740">
                <a:spcBef>
                  <a:spcPts val="100"/>
                </a:spcBef>
              </a:pPr>
              <a:r>
                <a:rPr sz="800" spc="-5" dirty="0">
                  <a:solidFill>
                    <a:prstClr val="black"/>
                  </a:solidFill>
                  <a:latin typeface="Arial"/>
                  <a:cs typeface="Arial"/>
                </a:rPr>
                <a:t>HD1</a:t>
              </a:r>
              <a:endParaRPr sz="800">
                <a:solidFill>
                  <a:prstClr val="black"/>
                </a:solidFill>
                <a:latin typeface="Arial"/>
                <a:cs typeface="Arial"/>
              </a:endParaRPr>
            </a:p>
          </p:txBody>
        </p:sp>
        <p:sp>
          <p:nvSpPr>
            <p:cNvPr id="126" name="object 215"/>
            <p:cNvSpPr/>
            <p:nvPr/>
          </p:nvSpPr>
          <p:spPr>
            <a:xfrm>
              <a:off x="8848725" y="4349813"/>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7" name="object 216"/>
            <p:cNvSpPr/>
            <p:nvPr/>
          </p:nvSpPr>
          <p:spPr>
            <a:xfrm>
              <a:off x="8848725"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8" name="object 217"/>
            <p:cNvSpPr/>
            <p:nvPr/>
          </p:nvSpPr>
          <p:spPr>
            <a:xfrm>
              <a:off x="8493125"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29" name="object 218"/>
            <p:cNvSpPr/>
            <p:nvPr/>
          </p:nvSpPr>
          <p:spPr>
            <a:xfrm>
              <a:off x="8493125"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0" name="object 219"/>
            <p:cNvSpPr txBox="1"/>
            <p:nvPr/>
          </p:nvSpPr>
          <p:spPr>
            <a:xfrm>
              <a:off x="8493125" y="4176521"/>
              <a:ext cx="355600"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131" name="object 220"/>
            <p:cNvSpPr/>
            <p:nvPr/>
          </p:nvSpPr>
          <p:spPr>
            <a:xfrm>
              <a:off x="8139176"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2" name="object 221"/>
            <p:cNvSpPr/>
            <p:nvPr/>
          </p:nvSpPr>
          <p:spPr>
            <a:xfrm>
              <a:off x="8139176" y="39656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3" name="object 222"/>
            <p:cNvSpPr txBox="1"/>
            <p:nvPr/>
          </p:nvSpPr>
          <p:spPr>
            <a:xfrm>
              <a:off x="8139176" y="3986021"/>
              <a:ext cx="354330"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DH1</a:t>
              </a:r>
              <a:endParaRPr sz="800">
                <a:solidFill>
                  <a:prstClr val="black"/>
                </a:solidFill>
                <a:latin typeface="Arial"/>
                <a:cs typeface="Arial"/>
              </a:endParaRPr>
            </a:p>
          </p:txBody>
        </p:sp>
        <p:sp>
          <p:nvSpPr>
            <p:cNvPr id="134" name="object 223"/>
            <p:cNvSpPr/>
            <p:nvPr/>
          </p:nvSpPr>
          <p:spPr>
            <a:xfrm>
              <a:off x="6716776" y="5130901"/>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5" name="object 224"/>
            <p:cNvSpPr/>
            <p:nvPr/>
          </p:nvSpPr>
          <p:spPr>
            <a:xfrm>
              <a:off x="6716776" y="5130901"/>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7" name="object 226"/>
            <p:cNvSpPr/>
            <p:nvPr/>
          </p:nvSpPr>
          <p:spPr>
            <a:xfrm>
              <a:off x="7077075" y="41561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8" name="object 227"/>
            <p:cNvSpPr/>
            <p:nvPr/>
          </p:nvSpPr>
          <p:spPr>
            <a:xfrm>
              <a:off x="7077075" y="41561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39" name="object 228"/>
            <p:cNvSpPr txBox="1"/>
            <p:nvPr/>
          </p:nvSpPr>
          <p:spPr>
            <a:xfrm>
              <a:off x="7077075" y="4176521"/>
              <a:ext cx="354330" cy="147955"/>
            </a:xfrm>
            <a:prstGeom prst="rect">
              <a:avLst/>
            </a:prstGeom>
          </p:spPr>
          <p:txBody>
            <a:bodyPr vert="horz" wrap="square" lIns="0" tIns="12700" rIns="0" bIns="0" rtlCol="0">
              <a:spAutoFit/>
            </a:bodyPr>
            <a:lstStyle/>
            <a:p>
              <a:pPr marL="79375">
                <a:spcBef>
                  <a:spcPts val="100"/>
                </a:spcBef>
              </a:pPr>
              <a:r>
                <a:rPr sz="800" spc="-5" dirty="0">
                  <a:solidFill>
                    <a:prstClr val="black"/>
                  </a:solidFill>
                  <a:latin typeface="Arial"/>
                  <a:cs typeface="Arial"/>
                </a:rPr>
                <a:t>HD2</a:t>
              </a:r>
              <a:endParaRPr sz="800">
                <a:solidFill>
                  <a:prstClr val="black"/>
                </a:solidFill>
                <a:latin typeface="Arial"/>
                <a:cs typeface="Arial"/>
              </a:endParaRPr>
            </a:p>
          </p:txBody>
        </p:sp>
        <p:sp>
          <p:nvSpPr>
            <p:cNvPr id="140" name="object 229"/>
            <p:cNvSpPr/>
            <p:nvPr/>
          </p:nvSpPr>
          <p:spPr>
            <a:xfrm>
              <a:off x="7431151" y="4349813"/>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1" name="object 230"/>
            <p:cNvSpPr/>
            <p:nvPr/>
          </p:nvSpPr>
          <p:spPr>
            <a:xfrm>
              <a:off x="7431151" y="4349813"/>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2" name="object 231"/>
            <p:cNvSpPr/>
            <p:nvPr/>
          </p:nvSpPr>
          <p:spPr>
            <a:xfrm>
              <a:off x="7431151"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3" name="object 232"/>
            <p:cNvSpPr/>
            <p:nvPr/>
          </p:nvSpPr>
          <p:spPr>
            <a:xfrm>
              <a:off x="7431151"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4" name="object 233"/>
            <p:cNvSpPr/>
            <p:nvPr/>
          </p:nvSpPr>
          <p:spPr>
            <a:xfrm>
              <a:off x="7788275" y="4156138"/>
              <a:ext cx="351155" cy="192405"/>
            </a:xfrm>
            <a:custGeom>
              <a:avLst/>
              <a:gdLst/>
              <a:ahLst/>
              <a:cxnLst/>
              <a:rect l="l" t="t" r="r" b="b"/>
              <a:pathLst>
                <a:path w="351154" h="192404">
                  <a:moveTo>
                    <a:pt x="0" y="192087"/>
                  </a:moveTo>
                  <a:lnTo>
                    <a:pt x="350900" y="192087"/>
                  </a:lnTo>
                  <a:lnTo>
                    <a:pt x="3509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5" name="object 234"/>
            <p:cNvSpPr/>
            <p:nvPr/>
          </p:nvSpPr>
          <p:spPr>
            <a:xfrm>
              <a:off x="7788275"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6" name="object 235"/>
            <p:cNvSpPr/>
            <p:nvPr/>
          </p:nvSpPr>
          <p:spPr>
            <a:xfrm>
              <a:off x="8139176"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7" name="object 236"/>
            <p:cNvSpPr/>
            <p:nvPr/>
          </p:nvSpPr>
          <p:spPr>
            <a:xfrm>
              <a:off x="8139176" y="4156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48" name="object 237"/>
            <p:cNvSpPr txBox="1"/>
            <p:nvPr/>
          </p:nvSpPr>
          <p:spPr>
            <a:xfrm>
              <a:off x="7431151" y="4161282"/>
              <a:ext cx="1062355"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K2.1 </a:t>
              </a:r>
              <a:r>
                <a:rPr lang="en-US" sz="1000" spc="-5" dirty="0">
                  <a:solidFill>
                    <a:prstClr val="black"/>
                  </a:solidFill>
                  <a:latin typeface="Arial"/>
                  <a:cs typeface="Arial"/>
                </a:rPr>
                <a:t> </a:t>
              </a:r>
              <a:r>
                <a:rPr sz="1000" spc="-5" dirty="0">
                  <a:solidFill>
                    <a:prstClr val="black"/>
                  </a:solidFill>
                  <a:latin typeface="Arial"/>
                  <a:cs typeface="Arial"/>
                </a:rPr>
                <a:t>K2.2</a:t>
              </a:r>
              <a:r>
                <a:rPr sz="1000" spc="40" dirty="0">
                  <a:solidFill>
                    <a:prstClr val="black"/>
                  </a:solidFill>
                  <a:latin typeface="Arial"/>
                  <a:cs typeface="Arial"/>
                </a:rPr>
                <a:t> </a:t>
              </a:r>
              <a:r>
                <a:rPr lang="en-US" sz="1000" spc="40" dirty="0">
                  <a:solidFill>
                    <a:prstClr val="black"/>
                  </a:solidFill>
                  <a:latin typeface="Arial"/>
                  <a:cs typeface="Arial"/>
                </a:rPr>
                <a:t>  </a:t>
              </a:r>
              <a:r>
                <a:rPr sz="1000" spc="-5" dirty="0">
                  <a:solidFill>
                    <a:prstClr val="black"/>
                  </a:solidFill>
                  <a:latin typeface="Arial"/>
                  <a:cs typeface="Arial"/>
                </a:rPr>
                <a:t>K2.3</a:t>
              </a:r>
              <a:endParaRPr sz="1000" dirty="0">
                <a:solidFill>
                  <a:prstClr val="black"/>
                </a:solidFill>
                <a:latin typeface="Arial"/>
                <a:cs typeface="Arial"/>
              </a:endParaRPr>
            </a:p>
          </p:txBody>
        </p:sp>
        <p:sp>
          <p:nvSpPr>
            <p:cNvPr id="149" name="object 238"/>
            <p:cNvSpPr/>
            <p:nvPr/>
          </p:nvSpPr>
          <p:spPr>
            <a:xfrm>
              <a:off x="7788275" y="4349813"/>
              <a:ext cx="351155" cy="187325"/>
            </a:xfrm>
            <a:custGeom>
              <a:avLst/>
              <a:gdLst/>
              <a:ahLst/>
              <a:cxnLst/>
              <a:rect l="l" t="t" r="r" b="b"/>
              <a:pathLst>
                <a:path w="351154" h="187325">
                  <a:moveTo>
                    <a:pt x="0" y="187325"/>
                  </a:moveTo>
                  <a:lnTo>
                    <a:pt x="350900" y="187325"/>
                  </a:lnTo>
                  <a:lnTo>
                    <a:pt x="3509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0" name="object 239"/>
            <p:cNvSpPr/>
            <p:nvPr/>
          </p:nvSpPr>
          <p:spPr>
            <a:xfrm>
              <a:off x="7788275"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1" name="object 240"/>
            <p:cNvSpPr/>
            <p:nvPr/>
          </p:nvSpPr>
          <p:spPr>
            <a:xfrm>
              <a:off x="8139176" y="4349813"/>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2" name="object 241"/>
            <p:cNvSpPr/>
            <p:nvPr/>
          </p:nvSpPr>
          <p:spPr>
            <a:xfrm>
              <a:off x="8139176"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3" name="object 242"/>
            <p:cNvSpPr/>
            <p:nvPr/>
          </p:nvSpPr>
          <p:spPr>
            <a:xfrm>
              <a:off x="8493125" y="4349813"/>
              <a:ext cx="355600" cy="187325"/>
            </a:xfrm>
            <a:custGeom>
              <a:avLst/>
              <a:gdLst/>
              <a:ahLst/>
              <a:cxnLst/>
              <a:rect l="l" t="t" r="r" b="b"/>
              <a:pathLst>
                <a:path w="355600" h="187325">
                  <a:moveTo>
                    <a:pt x="0" y="187325"/>
                  </a:moveTo>
                  <a:lnTo>
                    <a:pt x="355600" y="187325"/>
                  </a:lnTo>
                  <a:lnTo>
                    <a:pt x="355600" y="0"/>
                  </a:lnTo>
                  <a:lnTo>
                    <a:pt x="0" y="0"/>
                  </a:lnTo>
                  <a:lnTo>
                    <a:pt x="0" y="187325"/>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4" name="object 243"/>
            <p:cNvSpPr/>
            <p:nvPr/>
          </p:nvSpPr>
          <p:spPr>
            <a:xfrm>
              <a:off x="8493125" y="4349813"/>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5" name="object 244"/>
            <p:cNvSpPr txBox="1"/>
            <p:nvPr/>
          </p:nvSpPr>
          <p:spPr>
            <a:xfrm>
              <a:off x="7431151" y="4354779"/>
              <a:ext cx="1773555" cy="166071"/>
            </a:xfrm>
            <a:prstGeom prst="rect">
              <a:avLst/>
            </a:prstGeom>
          </p:spPr>
          <p:txBody>
            <a:bodyPr vert="horz" wrap="square" lIns="0" tIns="12065" rIns="0" bIns="0" rtlCol="0">
              <a:spAutoFit/>
            </a:bodyPr>
            <a:lstStyle/>
            <a:p>
              <a:pPr marL="78740">
                <a:spcBef>
                  <a:spcPts val="95"/>
                </a:spcBef>
              </a:pPr>
              <a:r>
                <a:rPr sz="1200" spc="-7" baseline="3472" dirty="0">
                  <a:solidFill>
                    <a:prstClr val="black"/>
                  </a:solidFill>
                  <a:latin typeface="Arial"/>
                  <a:cs typeface="Arial"/>
                </a:rPr>
                <a:t>HD3 </a:t>
              </a:r>
              <a:r>
                <a:rPr lang="en-US" sz="1200" spc="-7" baseline="3472" dirty="0">
                  <a:solidFill>
                    <a:prstClr val="black"/>
                  </a:solidFill>
                  <a:latin typeface="Arial"/>
                  <a:cs typeface="Arial"/>
                </a:rPr>
                <a:t>   </a:t>
              </a:r>
              <a:r>
                <a:rPr sz="1000" spc="-5" dirty="0">
                  <a:solidFill>
                    <a:prstClr val="black"/>
                  </a:solidFill>
                  <a:latin typeface="Arial"/>
                  <a:cs typeface="Arial"/>
                </a:rPr>
                <a:t>K3.1 </a:t>
              </a:r>
              <a:r>
                <a:rPr lang="en-US" sz="1000" spc="-5" dirty="0">
                  <a:solidFill>
                    <a:prstClr val="black"/>
                  </a:solidFill>
                  <a:latin typeface="Arial"/>
                  <a:cs typeface="Arial"/>
                </a:rPr>
                <a:t>  </a:t>
              </a:r>
              <a:r>
                <a:rPr sz="1000" spc="-5" dirty="0">
                  <a:solidFill>
                    <a:prstClr val="black"/>
                  </a:solidFill>
                  <a:latin typeface="Arial"/>
                  <a:cs typeface="Arial"/>
                </a:rPr>
                <a:t>K3.2 </a:t>
              </a:r>
              <a:r>
                <a:rPr lang="en-US" sz="1000" spc="-5" dirty="0">
                  <a:solidFill>
                    <a:prstClr val="black"/>
                  </a:solidFill>
                  <a:latin typeface="Arial"/>
                  <a:cs typeface="Arial"/>
                </a:rPr>
                <a:t>  </a:t>
              </a:r>
              <a:r>
                <a:rPr sz="1000" spc="-5" dirty="0">
                  <a:solidFill>
                    <a:prstClr val="black"/>
                  </a:solidFill>
                  <a:latin typeface="Arial"/>
                  <a:cs typeface="Arial"/>
                </a:rPr>
                <a:t>K3.3</a:t>
              </a:r>
              <a:r>
                <a:rPr sz="1000" spc="65" dirty="0">
                  <a:solidFill>
                    <a:prstClr val="black"/>
                  </a:solidFill>
                  <a:latin typeface="Arial"/>
                  <a:cs typeface="Arial"/>
                </a:rPr>
                <a:t> </a:t>
              </a:r>
              <a:r>
                <a:rPr lang="en-US" sz="1000" spc="65" dirty="0">
                  <a:solidFill>
                    <a:prstClr val="black"/>
                  </a:solidFill>
                  <a:latin typeface="Arial"/>
                  <a:cs typeface="Arial"/>
                </a:rPr>
                <a:t>  </a:t>
              </a:r>
              <a:r>
                <a:rPr sz="1200" spc="-15" baseline="3472" dirty="0">
                  <a:solidFill>
                    <a:prstClr val="black"/>
                  </a:solidFill>
                  <a:latin typeface="Arial"/>
                  <a:cs typeface="Arial"/>
                </a:rPr>
                <a:t>DH3</a:t>
              </a:r>
              <a:endParaRPr sz="1200" baseline="3472" dirty="0">
                <a:solidFill>
                  <a:prstClr val="black"/>
                </a:solidFill>
                <a:latin typeface="Arial"/>
                <a:cs typeface="Arial"/>
              </a:endParaRPr>
            </a:p>
          </p:txBody>
        </p:sp>
        <p:sp>
          <p:nvSpPr>
            <p:cNvPr id="156" name="object 245"/>
            <p:cNvSpPr/>
            <p:nvPr/>
          </p:nvSpPr>
          <p:spPr>
            <a:xfrm>
              <a:off x="92043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7" name="object 246"/>
            <p:cNvSpPr/>
            <p:nvPr/>
          </p:nvSpPr>
          <p:spPr>
            <a:xfrm>
              <a:off x="92043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58" name="object 247"/>
            <p:cNvSpPr txBox="1"/>
            <p:nvPr/>
          </p:nvSpPr>
          <p:spPr>
            <a:xfrm>
              <a:off x="9204325" y="4557522"/>
              <a:ext cx="357505"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DH4</a:t>
              </a:r>
              <a:endParaRPr sz="800">
                <a:solidFill>
                  <a:prstClr val="black"/>
                </a:solidFill>
                <a:latin typeface="Arial"/>
                <a:cs typeface="Arial"/>
              </a:endParaRPr>
            </a:p>
          </p:txBody>
        </p:sp>
        <p:sp>
          <p:nvSpPr>
            <p:cNvPr id="159" name="object 248"/>
            <p:cNvSpPr/>
            <p:nvPr/>
          </p:nvSpPr>
          <p:spPr>
            <a:xfrm>
              <a:off x="7788275" y="4537138"/>
              <a:ext cx="351155" cy="192405"/>
            </a:xfrm>
            <a:custGeom>
              <a:avLst/>
              <a:gdLst/>
              <a:ahLst/>
              <a:cxnLst/>
              <a:rect l="l" t="t" r="r" b="b"/>
              <a:pathLst>
                <a:path w="351154" h="192404">
                  <a:moveTo>
                    <a:pt x="0" y="192087"/>
                  </a:moveTo>
                  <a:lnTo>
                    <a:pt x="350900" y="192087"/>
                  </a:lnTo>
                  <a:lnTo>
                    <a:pt x="350900"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0" name="object 249"/>
            <p:cNvSpPr/>
            <p:nvPr/>
          </p:nvSpPr>
          <p:spPr>
            <a:xfrm>
              <a:off x="7788275" y="45371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1" name="object 250"/>
            <p:cNvSpPr txBox="1"/>
            <p:nvPr/>
          </p:nvSpPr>
          <p:spPr>
            <a:xfrm>
              <a:off x="7788275" y="4557522"/>
              <a:ext cx="351155" cy="147955"/>
            </a:xfrm>
            <a:prstGeom prst="rect">
              <a:avLst/>
            </a:prstGeom>
          </p:spPr>
          <p:txBody>
            <a:bodyPr vert="horz" wrap="square" lIns="0" tIns="12700" rIns="0" bIns="0" rtlCol="0">
              <a:spAutoFit/>
            </a:bodyPr>
            <a:lstStyle/>
            <a:p>
              <a:pPr marL="78740">
                <a:spcBef>
                  <a:spcPts val="100"/>
                </a:spcBef>
              </a:pPr>
              <a:r>
                <a:rPr sz="800" spc="-5" dirty="0">
                  <a:solidFill>
                    <a:prstClr val="black"/>
                  </a:solidFill>
                  <a:latin typeface="Arial"/>
                  <a:cs typeface="Arial"/>
                </a:rPr>
                <a:t>HD4</a:t>
              </a:r>
              <a:endParaRPr sz="800">
                <a:solidFill>
                  <a:prstClr val="black"/>
                </a:solidFill>
                <a:latin typeface="Arial"/>
                <a:cs typeface="Arial"/>
              </a:endParaRPr>
            </a:p>
          </p:txBody>
        </p:sp>
        <p:sp>
          <p:nvSpPr>
            <p:cNvPr id="162" name="object 251"/>
            <p:cNvSpPr/>
            <p:nvPr/>
          </p:nvSpPr>
          <p:spPr>
            <a:xfrm>
              <a:off x="8139176"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3" name="object 252"/>
            <p:cNvSpPr/>
            <p:nvPr/>
          </p:nvSpPr>
          <p:spPr>
            <a:xfrm>
              <a:off x="8139176"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4" name="object 253"/>
            <p:cNvSpPr/>
            <p:nvPr/>
          </p:nvSpPr>
          <p:spPr>
            <a:xfrm>
              <a:off x="84931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5" name="object 254"/>
            <p:cNvSpPr/>
            <p:nvPr/>
          </p:nvSpPr>
          <p:spPr>
            <a:xfrm>
              <a:off x="84931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6" name="object 255"/>
            <p:cNvSpPr/>
            <p:nvPr/>
          </p:nvSpPr>
          <p:spPr>
            <a:xfrm>
              <a:off x="88487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7" name="object 256"/>
            <p:cNvSpPr/>
            <p:nvPr/>
          </p:nvSpPr>
          <p:spPr>
            <a:xfrm>
              <a:off x="8848725" y="45371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68" name="object 257"/>
            <p:cNvSpPr txBox="1"/>
            <p:nvPr/>
          </p:nvSpPr>
          <p:spPr>
            <a:xfrm>
              <a:off x="8139176" y="4542282"/>
              <a:ext cx="1065530"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K4.1 </a:t>
              </a:r>
              <a:r>
                <a:rPr lang="en-US" sz="1000" spc="-5" dirty="0">
                  <a:solidFill>
                    <a:prstClr val="black"/>
                  </a:solidFill>
                  <a:latin typeface="Arial"/>
                  <a:cs typeface="Arial"/>
                </a:rPr>
                <a:t>  </a:t>
              </a:r>
              <a:r>
                <a:rPr sz="1000" spc="-5" dirty="0">
                  <a:solidFill>
                    <a:prstClr val="black"/>
                  </a:solidFill>
                  <a:latin typeface="Arial"/>
                  <a:cs typeface="Arial"/>
                </a:rPr>
                <a:t>K4.2</a:t>
              </a:r>
              <a:r>
                <a:rPr sz="1000" spc="55" dirty="0">
                  <a:solidFill>
                    <a:prstClr val="black"/>
                  </a:solidFill>
                  <a:latin typeface="Arial"/>
                  <a:cs typeface="Arial"/>
                </a:rPr>
                <a:t> </a:t>
              </a:r>
              <a:r>
                <a:rPr lang="en-US" sz="1000" spc="55" dirty="0">
                  <a:solidFill>
                    <a:prstClr val="black"/>
                  </a:solidFill>
                  <a:latin typeface="Arial"/>
                  <a:cs typeface="Arial"/>
                </a:rPr>
                <a:t> </a:t>
              </a:r>
              <a:r>
                <a:rPr sz="1000" spc="-5" dirty="0">
                  <a:solidFill>
                    <a:prstClr val="black"/>
                  </a:solidFill>
                  <a:latin typeface="Arial"/>
                  <a:cs typeface="Arial"/>
                </a:rPr>
                <a:t>K4.3</a:t>
              </a:r>
              <a:endParaRPr sz="1000" dirty="0">
                <a:solidFill>
                  <a:prstClr val="black"/>
                </a:solidFill>
                <a:latin typeface="Arial"/>
                <a:cs typeface="Arial"/>
              </a:endParaRPr>
            </a:p>
          </p:txBody>
        </p:sp>
        <p:sp>
          <p:nvSpPr>
            <p:cNvPr id="169" name="object 258"/>
            <p:cNvSpPr/>
            <p:nvPr/>
          </p:nvSpPr>
          <p:spPr>
            <a:xfrm>
              <a:off x="9561576"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0" name="object 259"/>
            <p:cNvSpPr/>
            <p:nvPr/>
          </p:nvSpPr>
          <p:spPr>
            <a:xfrm>
              <a:off x="9561576"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1" name="object 260"/>
            <p:cNvSpPr txBox="1"/>
            <p:nvPr/>
          </p:nvSpPr>
          <p:spPr>
            <a:xfrm>
              <a:off x="9561576" y="4757673"/>
              <a:ext cx="355600" cy="147955"/>
            </a:xfrm>
            <a:prstGeom prst="rect">
              <a:avLst/>
            </a:prstGeom>
          </p:spPr>
          <p:txBody>
            <a:bodyPr vert="horz" wrap="square" lIns="0" tIns="12700" rIns="0" bIns="0" rtlCol="0">
              <a:spAutoFit/>
            </a:bodyPr>
            <a:lstStyle/>
            <a:p>
              <a:pPr marL="77470">
                <a:spcBef>
                  <a:spcPts val="100"/>
                </a:spcBef>
              </a:pPr>
              <a:r>
                <a:rPr sz="800" spc="-5" dirty="0">
                  <a:solidFill>
                    <a:prstClr val="black"/>
                  </a:solidFill>
                  <a:latin typeface="Arial"/>
                  <a:cs typeface="Arial"/>
                </a:rPr>
                <a:t>DH5</a:t>
              </a:r>
              <a:endParaRPr sz="800">
                <a:solidFill>
                  <a:prstClr val="black"/>
                </a:solidFill>
                <a:latin typeface="Arial"/>
                <a:cs typeface="Arial"/>
              </a:endParaRPr>
            </a:p>
          </p:txBody>
        </p:sp>
        <p:sp>
          <p:nvSpPr>
            <p:cNvPr id="172" name="object 261"/>
            <p:cNvSpPr/>
            <p:nvPr/>
          </p:nvSpPr>
          <p:spPr>
            <a:xfrm>
              <a:off x="8139176" y="4737201"/>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3" name="object 262"/>
            <p:cNvSpPr/>
            <p:nvPr/>
          </p:nvSpPr>
          <p:spPr>
            <a:xfrm>
              <a:off x="8139176" y="4737201"/>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4" name="object 263"/>
            <p:cNvSpPr txBox="1"/>
            <p:nvPr/>
          </p:nvSpPr>
          <p:spPr>
            <a:xfrm>
              <a:off x="8139176" y="4757673"/>
              <a:ext cx="354330" cy="147955"/>
            </a:xfrm>
            <a:prstGeom prst="rect">
              <a:avLst/>
            </a:prstGeom>
          </p:spPr>
          <p:txBody>
            <a:bodyPr vert="horz" wrap="square" lIns="0" tIns="12700" rIns="0" bIns="0" rtlCol="0">
              <a:spAutoFit/>
            </a:bodyPr>
            <a:lstStyle/>
            <a:p>
              <a:pPr marL="79375">
                <a:spcBef>
                  <a:spcPts val="100"/>
                </a:spcBef>
              </a:pPr>
              <a:r>
                <a:rPr sz="800" spc="-5" dirty="0">
                  <a:solidFill>
                    <a:prstClr val="black"/>
                  </a:solidFill>
                  <a:latin typeface="Arial"/>
                  <a:cs typeface="Arial"/>
                </a:rPr>
                <a:t>HD5</a:t>
              </a:r>
              <a:endParaRPr sz="800">
                <a:solidFill>
                  <a:prstClr val="black"/>
                </a:solidFill>
                <a:latin typeface="Arial"/>
                <a:cs typeface="Arial"/>
              </a:endParaRPr>
            </a:p>
          </p:txBody>
        </p:sp>
        <p:sp>
          <p:nvSpPr>
            <p:cNvPr id="175" name="object 264"/>
            <p:cNvSpPr/>
            <p:nvPr/>
          </p:nvSpPr>
          <p:spPr>
            <a:xfrm>
              <a:off x="84931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6" name="object 265"/>
            <p:cNvSpPr/>
            <p:nvPr/>
          </p:nvSpPr>
          <p:spPr>
            <a:xfrm>
              <a:off x="84931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7" name="object 266"/>
            <p:cNvSpPr/>
            <p:nvPr/>
          </p:nvSpPr>
          <p:spPr>
            <a:xfrm>
              <a:off x="88487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8" name="object 267"/>
            <p:cNvSpPr/>
            <p:nvPr/>
          </p:nvSpPr>
          <p:spPr>
            <a:xfrm>
              <a:off x="88487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79" name="object 268"/>
            <p:cNvSpPr/>
            <p:nvPr/>
          </p:nvSpPr>
          <p:spPr>
            <a:xfrm>
              <a:off x="92043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0" name="object 269"/>
            <p:cNvSpPr/>
            <p:nvPr/>
          </p:nvSpPr>
          <p:spPr>
            <a:xfrm>
              <a:off x="9204325" y="4737201"/>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1" name="object 270"/>
            <p:cNvSpPr txBox="1"/>
            <p:nvPr/>
          </p:nvSpPr>
          <p:spPr>
            <a:xfrm>
              <a:off x="8493125" y="4742433"/>
              <a:ext cx="1068705" cy="166071"/>
            </a:xfrm>
            <a:prstGeom prst="rect">
              <a:avLst/>
            </a:prstGeom>
          </p:spPr>
          <p:txBody>
            <a:bodyPr vert="horz" wrap="square" lIns="0" tIns="12065" rIns="0" bIns="0" rtlCol="0">
              <a:spAutoFit/>
            </a:bodyPr>
            <a:lstStyle/>
            <a:p>
              <a:pPr marL="50165">
                <a:spcBef>
                  <a:spcPts val="95"/>
                </a:spcBef>
              </a:pPr>
              <a:r>
                <a:rPr sz="1000" spc="-5" dirty="0">
                  <a:solidFill>
                    <a:prstClr val="black"/>
                  </a:solidFill>
                  <a:latin typeface="Arial"/>
                  <a:cs typeface="Arial"/>
                </a:rPr>
                <a:t>K5.1 </a:t>
              </a:r>
              <a:r>
                <a:rPr lang="en-US" sz="1000" spc="-5" dirty="0">
                  <a:solidFill>
                    <a:prstClr val="black"/>
                  </a:solidFill>
                  <a:latin typeface="Arial"/>
                  <a:cs typeface="Arial"/>
                </a:rPr>
                <a:t>  </a:t>
              </a:r>
              <a:r>
                <a:rPr sz="1000" spc="-5" dirty="0">
                  <a:solidFill>
                    <a:prstClr val="black"/>
                  </a:solidFill>
                  <a:latin typeface="Arial"/>
                  <a:cs typeface="Arial"/>
                </a:rPr>
                <a:t>K5.2</a:t>
              </a:r>
              <a:r>
                <a:rPr sz="1000" spc="70" dirty="0">
                  <a:solidFill>
                    <a:prstClr val="black"/>
                  </a:solidFill>
                  <a:latin typeface="Arial"/>
                  <a:cs typeface="Arial"/>
                </a:rPr>
                <a:t> </a:t>
              </a:r>
              <a:r>
                <a:rPr lang="en-US" sz="1000" spc="70" dirty="0">
                  <a:solidFill>
                    <a:prstClr val="black"/>
                  </a:solidFill>
                  <a:latin typeface="Arial"/>
                  <a:cs typeface="Arial"/>
                </a:rPr>
                <a:t> </a:t>
              </a:r>
              <a:r>
                <a:rPr sz="1000" spc="-5" dirty="0">
                  <a:solidFill>
                    <a:prstClr val="black"/>
                  </a:solidFill>
                  <a:latin typeface="Arial"/>
                  <a:cs typeface="Arial"/>
                </a:rPr>
                <a:t>K5.3</a:t>
              </a:r>
              <a:endParaRPr sz="1000" dirty="0">
                <a:solidFill>
                  <a:prstClr val="black"/>
                </a:solidFill>
                <a:latin typeface="Arial"/>
                <a:cs typeface="Arial"/>
              </a:endParaRPr>
            </a:p>
          </p:txBody>
        </p:sp>
        <p:sp>
          <p:nvSpPr>
            <p:cNvPr id="182" name="object 271"/>
            <p:cNvSpPr/>
            <p:nvPr/>
          </p:nvSpPr>
          <p:spPr>
            <a:xfrm>
              <a:off x="992187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3" name="object 272"/>
            <p:cNvSpPr/>
            <p:nvPr/>
          </p:nvSpPr>
          <p:spPr>
            <a:xfrm>
              <a:off x="992187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4" name="object 273"/>
            <p:cNvSpPr/>
            <p:nvPr/>
          </p:nvSpPr>
          <p:spPr>
            <a:xfrm>
              <a:off x="8493125" y="49340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5" name="object 274"/>
            <p:cNvSpPr/>
            <p:nvPr/>
          </p:nvSpPr>
          <p:spPr>
            <a:xfrm>
              <a:off x="8493125" y="4934038"/>
              <a:ext cx="357505" cy="192405"/>
            </a:xfrm>
            <a:custGeom>
              <a:avLst/>
              <a:gdLst/>
              <a:ahLst/>
              <a:cxnLst/>
              <a:rect l="l" t="t" r="r" b="b"/>
              <a:pathLst>
                <a:path w="357504" h="192404">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6" name="object 275"/>
            <p:cNvSpPr/>
            <p:nvPr/>
          </p:nvSpPr>
          <p:spPr>
            <a:xfrm>
              <a:off x="88487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7" name="object 276"/>
            <p:cNvSpPr/>
            <p:nvPr/>
          </p:nvSpPr>
          <p:spPr>
            <a:xfrm>
              <a:off x="88487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8" name="object 277"/>
            <p:cNvSpPr/>
            <p:nvPr/>
          </p:nvSpPr>
          <p:spPr>
            <a:xfrm>
              <a:off x="92043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89" name="object 278"/>
            <p:cNvSpPr/>
            <p:nvPr/>
          </p:nvSpPr>
          <p:spPr>
            <a:xfrm>
              <a:off x="9204325"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0" name="object 279"/>
            <p:cNvSpPr/>
            <p:nvPr/>
          </p:nvSpPr>
          <p:spPr>
            <a:xfrm>
              <a:off x="9561576"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1" name="object 280"/>
            <p:cNvSpPr/>
            <p:nvPr/>
          </p:nvSpPr>
          <p:spPr>
            <a:xfrm>
              <a:off x="9561576" y="4934038"/>
              <a:ext cx="355600" cy="192405"/>
            </a:xfrm>
            <a:custGeom>
              <a:avLst/>
              <a:gdLst/>
              <a:ahLst/>
              <a:cxnLst/>
              <a:rect l="l" t="t" r="r" b="b"/>
              <a:pathLst>
                <a:path w="355600" h="192404">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2" name="object 281"/>
            <p:cNvSpPr txBox="1"/>
            <p:nvPr/>
          </p:nvSpPr>
          <p:spPr>
            <a:xfrm>
              <a:off x="8493125" y="4939385"/>
              <a:ext cx="1784350" cy="177800"/>
            </a:xfrm>
            <a:prstGeom prst="rect">
              <a:avLst/>
            </a:prstGeom>
          </p:spPr>
          <p:txBody>
            <a:bodyPr vert="horz" wrap="square" lIns="0" tIns="12065" rIns="0" bIns="0" rtlCol="0">
              <a:spAutoFit/>
            </a:bodyPr>
            <a:lstStyle/>
            <a:p>
              <a:pPr marL="79375">
                <a:spcBef>
                  <a:spcPts val="95"/>
                </a:spcBef>
                <a:tabLst>
                  <a:tab pos="1506855" algn="l"/>
                </a:tabLst>
              </a:pPr>
              <a:r>
                <a:rPr sz="1200" spc="-7" baseline="3472" dirty="0">
                  <a:solidFill>
                    <a:prstClr val="black"/>
                  </a:solidFill>
                  <a:latin typeface="Arial"/>
                  <a:cs typeface="Arial"/>
                </a:rPr>
                <a:t>HD6     </a:t>
              </a:r>
              <a:r>
                <a:rPr sz="1000" spc="-5" dirty="0">
                  <a:solidFill>
                    <a:prstClr val="black"/>
                  </a:solidFill>
                  <a:latin typeface="Arial"/>
                  <a:cs typeface="Arial"/>
                </a:rPr>
                <a:t>K6.1 </a:t>
              </a:r>
              <a:r>
                <a:rPr sz="1000" spc="100" dirty="0">
                  <a:solidFill>
                    <a:prstClr val="black"/>
                  </a:solidFill>
                  <a:latin typeface="Arial"/>
                  <a:cs typeface="Arial"/>
                </a:rPr>
                <a:t> </a:t>
              </a:r>
              <a:r>
                <a:rPr sz="1000" spc="-5" dirty="0">
                  <a:solidFill>
                    <a:prstClr val="black"/>
                  </a:solidFill>
                  <a:latin typeface="Arial"/>
                  <a:cs typeface="Arial"/>
                </a:rPr>
                <a:t>K6.2 </a:t>
              </a:r>
              <a:r>
                <a:rPr sz="1000" spc="220" dirty="0">
                  <a:solidFill>
                    <a:prstClr val="black"/>
                  </a:solidFill>
                  <a:latin typeface="Arial"/>
                  <a:cs typeface="Arial"/>
                </a:rPr>
                <a:t> </a:t>
              </a:r>
              <a:r>
                <a:rPr sz="1000" spc="-5" dirty="0">
                  <a:solidFill>
                    <a:prstClr val="black"/>
                  </a:solidFill>
                  <a:latin typeface="Arial"/>
                  <a:cs typeface="Arial"/>
                </a:rPr>
                <a:t>K6.3	</a:t>
              </a:r>
              <a:r>
                <a:rPr sz="1200" spc="-7" baseline="3472" dirty="0">
                  <a:solidFill>
                    <a:prstClr val="black"/>
                  </a:solidFill>
                  <a:latin typeface="Arial"/>
                  <a:cs typeface="Arial"/>
                </a:rPr>
                <a:t>DH6</a:t>
              </a:r>
              <a:endParaRPr sz="1200" baseline="3472">
                <a:solidFill>
                  <a:prstClr val="black"/>
                </a:solidFill>
                <a:latin typeface="Arial"/>
                <a:cs typeface="Arial"/>
              </a:endParaRPr>
            </a:p>
          </p:txBody>
        </p:sp>
        <p:sp>
          <p:nvSpPr>
            <p:cNvPr id="193" name="object 282"/>
            <p:cNvSpPr/>
            <p:nvPr/>
          </p:nvSpPr>
          <p:spPr>
            <a:xfrm>
              <a:off x="6711950" y="5347982"/>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4" name="object 283"/>
            <p:cNvSpPr/>
            <p:nvPr/>
          </p:nvSpPr>
          <p:spPr>
            <a:xfrm>
              <a:off x="6711950" y="5344647"/>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6" name="object 285"/>
            <p:cNvSpPr/>
            <p:nvPr/>
          </p:nvSpPr>
          <p:spPr>
            <a:xfrm>
              <a:off x="6711950" y="5554383"/>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7" name="object 286"/>
            <p:cNvSpPr/>
            <p:nvPr/>
          </p:nvSpPr>
          <p:spPr>
            <a:xfrm>
              <a:off x="6711950" y="5551048"/>
              <a:ext cx="3561079" cy="192405"/>
            </a:xfrm>
            <a:custGeom>
              <a:avLst/>
              <a:gdLst/>
              <a:ahLst/>
              <a:cxnLst/>
              <a:rect l="l" t="t" r="r" b="b"/>
              <a:pathLst>
                <a:path w="3561079" h="192404">
                  <a:moveTo>
                    <a:pt x="0" y="192087"/>
                  </a:moveTo>
                  <a:lnTo>
                    <a:pt x="3560826" y="192087"/>
                  </a:lnTo>
                  <a:lnTo>
                    <a:pt x="3560826"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99" name="object 288"/>
            <p:cNvSpPr/>
            <p:nvPr/>
          </p:nvSpPr>
          <p:spPr>
            <a:xfrm>
              <a:off x="8110601" y="3880878"/>
              <a:ext cx="763905" cy="1924050"/>
            </a:xfrm>
            <a:custGeom>
              <a:avLst/>
              <a:gdLst/>
              <a:ahLst/>
              <a:cxnLst/>
              <a:rect l="l" t="t" r="r" b="b"/>
              <a:pathLst>
                <a:path w="763904" h="1924050">
                  <a:moveTo>
                    <a:pt x="0" y="1923922"/>
                  </a:moveTo>
                  <a:lnTo>
                    <a:pt x="763587" y="1923922"/>
                  </a:lnTo>
                  <a:lnTo>
                    <a:pt x="763587" y="0"/>
                  </a:lnTo>
                  <a:lnTo>
                    <a:pt x="0" y="0"/>
                  </a:lnTo>
                  <a:lnTo>
                    <a:pt x="0" y="1923922"/>
                  </a:lnTo>
                  <a:close/>
                </a:path>
              </a:pathLst>
            </a:custGeom>
            <a:noFill/>
            <a:ln w="22225">
              <a:solidFill>
                <a:schemeClr val="accent2"/>
              </a:solidFill>
              <a:prstDash val="sysDash"/>
            </a:ln>
          </p:spPr>
          <p:txBody>
            <a:bodyPr wrap="square" lIns="0" tIns="0" rIns="0" bIns="0" rtlCol="0"/>
            <a:lstStyle/>
            <a:p>
              <a:endParaRPr kern="0">
                <a:solidFill>
                  <a:prstClr val="black"/>
                </a:solidFill>
              </a:endParaRPr>
            </a:p>
          </p:txBody>
        </p:sp>
        <p:cxnSp>
          <p:nvCxnSpPr>
            <p:cNvPr id="210" name="Straight Arrow Connector 209">
              <a:extLst>
                <a:ext uri="{FF2B5EF4-FFF2-40B4-BE49-F238E27FC236}">
                  <a16:creationId xmlns:a16="http://schemas.microsoft.com/office/drawing/2014/main" id="{C2D8D5FF-527D-49D0-A600-248C2A2AC762}"/>
                </a:ext>
              </a:extLst>
            </p:cNvPr>
            <p:cNvCxnSpPr>
              <a:cxnSpLocks/>
            </p:cNvCxnSpPr>
            <p:nvPr/>
          </p:nvCxnSpPr>
          <p:spPr>
            <a:xfrm>
              <a:off x="7452905" y="5890526"/>
              <a:ext cx="2818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F2A8295E-6636-4150-A64A-F26AB6B8B3D7}"/>
                </a:ext>
              </a:extLst>
            </p:cNvPr>
            <p:cNvSpPr txBox="1"/>
            <p:nvPr/>
          </p:nvSpPr>
          <p:spPr>
            <a:xfrm>
              <a:off x="10073004" y="5899543"/>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sp>
          <p:nvSpPr>
            <p:cNvPr id="216" name="object 203">
              <a:extLst>
                <a:ext uri="{FF2B5EF4-FFF2-40B4-BE49-F238E27FC236}">
                  <a16:creationId xmlns:a16="http://schemas.microsoft.com/office/drawing/2014/main" id="{B4C8F96E-FA59-4FB6-99C4-226410F51B1E}"/>
                </a:ext>
              </a:extLst>
            </p:cNvPr>
            <p:cNvSpPr txBox="1"/>
            <p:nvPr/>
          </p:nvSpPr>
          <p:spPr>
            <a:xfrm>
              <a:off x="8148320" y="5160686"/>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sp>
          <p:nvSpPr>
            <p:cNvPr id="217" name="object 203">
              <a:extLst>
                <a:ext uri="{FF2B5EF4-FFF2-40B4-BE49-F238E27FC236}">
                  <a16:creationId xmlns:a16="http://schemas.microsoft.com/office/drawing/2014/main" id="{D011A056-4D3C-4E88-8DCD-658C4ED13FA4}"/>
                </a:ext>
              </a:extLst>
            </p:cNvPr>
            <p:cNvSpPr txBox="1"/>
            <p:nvPr/>
          </p:nvSpPr>
          <p:spPr>
            <a:xfrm>
              <a:off x="8139176" y="5357786"/>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sp>
          <p:nvSpPr>
            <p:cNvPr id="218" name="object 203">
              <a:extLst>
                <a:ext uri="{FF2B5EF4-FFF2-40B4-BE49-F238E27FC236}">
                  <a16:creationId xmlns:a16="http://schemas.microsoft.com/office/drawing/2014/main" id="{FF916119-4F7A-4854-9A9C-219181C0DA2A}"/>
                </a:ext>
              </a:extLst>
            </p:cNvPr>
            <p:cNvSpPr txBox="1"/>
            <p:nvPr/>
          </p:nvSpPr>
          <p:spPr>
            <a:xfrm>
              <a:off x="8134350" y="5558973"/>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grpSp>
      <p:grpSp>
        <p:nvGrpSpPr>
          <p:cNvPr id="224" name="Group 223">
            <a:extLst>
              <a:ext uri="{FF2B5EF4-FFF2-40B4-BE49-F238E27FC236}">
                <a16:creationId xmlns:a16="http://schemas.microsoft.com/office/drawing/2014/main" id="{42A17098-F5C8-49C5-8BAD-1919E42D7725}"/>
              </a:ext>
            </a:extLst>
          </p:cNvPr>
          <p:cNvGrpSpPr/>
          <p:nvPr/>
        </p:nvGrpSpPr>
        <p:grpSpPr>
          <a:xfrm>
            <a:off x="6325234" y="1793665"/>
            <a:ext cx="4334510" cy="1570906"/>
            <a:chOff x="6325234" y="1793665"/>
            <a:chExt cx="4334510" cy="1570906"/>
          </a:xfrm>
        </p:grpSpPr>
        <p:sp>
          <p:nvSpPr>
            <p:cNvPr id="10" name="object 99"/>
            <p:cNvSpPr txBox="1"/>
            <p:nvPr/>
          </p:nvSpPr>
          <p:spPr>
            <a:xfrm>
              <a:off x="6325234" y="1793665"/>
              <a:ext cx="4334510" cy="321242"/>
            </a:xfrm>
            <a:prstGeom prst="rect">
              <a:avLst/>
            </a:prstGeom>
          </p:spPr>
          <p:txBody>
            <a:bodyPr vert="horz" wrap="square" lIns="0" tIns="13335" rIns="0" bIns="0" rtlCol="0">
              <a:spAutoFit/>
            </a:bodyPr>
            <a:lstStyle/>
            <a:p>
              <a:pPr marL="243840" indent="-231140">
                <a:spcBef>
                  <a:spcPts val="100"/>
                </a:spcBef>
                <a:buSzPct val="108333"/>
                <a:buFont typeface="Wingdings"/>
                <a:buChar char=""/>
                <a:tabLst>
                  <a:tab pos="244475" algn="l"/>
                </a:tabLst>
              </a:pPr>
              <a:r>
                <a:rPr sz="2000" spc="-5" dirty="0">
                  <a:latin typeface="Trebuchet MS"/>
                  <a:cs typeface="Trebuchet MS"/>
                </a:rPr>
                <a:t>4-way concurrency (3x+)</a:t>
              </a:r>
            </a:p>
          </p:txBody>
        </p:sp>
        <p:sp>
          <p:nvSpPr>
            <p:cNvPr id="83" name="object 172"/>
            <p:cNvSpPr/>
            <p:nvPr/>
          </p:nvSpPr>
          <p:spPr>
            <a:xfrm>
              <a:off x="7072376" y="23626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4" name="object 173"/>
            <p:cNvSpPr/>
            <p:nvPr/>
          </p:nvSpPr>
          <p:spPr>
            <a:xfrm>
              <a:off x="7072376" y="23626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5" name="object 174"/>
            <p:cNvSpPr txBox="1"/>
            <p:nvPr/>
          </p:nvSpPr>
          <p:spPr>
            <a:xfrm>
              <a:off x="7072376" y="2382393"/>
              <a:ext cx="357505" cy="147955"/>
            </a:xfrm>
            <a:prstGeom prst="rect">
              <a:avLst/>
            </a:prstGeom>
          </p:spPr>
          <p:txBody>
            <a:bodyPr vert="horz" wrap="square" lIns="0" tIns="13335" rIns="0" bIns="0" rtlCol="0">
              <a:spAutoFit/>
            </a:bodyPr>
            <a:lstStyle/>
            <a:p>
              <a:pPr marL="78740">
                <a:spcBef>
                  <a:spcPts val="105"/>
                </a:spcBef>
              </a:pPr>
              <a:r>
                <a:rPr sz="800" spc="-5" dirty="0">
                  <a:solidFill>
                    <a:prstClr val="black"/>
                  </a:solidFill>
                  <a:latin typeface="Arial"/>
                  <a:cs typeface="Arial"/>
                </a:rPr>
                <a:t>HD2</a:t>
              </a:r>
              <a:endParaRPr sz="800">
                <a:solidFill>
                  <a:prstClr val="black"/>
                </a:solidFill>
                <a:latin typeface="Arial"/>
                <a:cs typeface="Arial"/>
              </a:endParaRPr>
            </a:p>
          </p:txBody>
        </p:sp>
        <p:sp>
          <p:nvSpPr>
            <p:cNvPr id="86" name="object 175"/>
            <p:cNvSpPr/>
            <p:nvPr/>
          </p:nvSpPr>
          <p:spPr>
            <a:xfrm>
              <a:off x="7077075"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7" name="object 176"/>
            <p:cNvSpPr/>
            <p:nvPr/>
          </p:nvSpPr>
          <p:spPr>
            <a:xfrm>
              <a:off x="7077075"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88" name="object 177"/>
            <p:cNvSpPr txBox="1"/>
            <p:nvPr/>
          </p:nvSpPr>
          <p:spPr>
            <a:xfrm>
              <a:off x="7072376" y="2176652"/>
              <a:ext cx="357505" cy="177800"/>
            </a:xfrm>
            <a:prstGeom prst="rect">
              <a:avLst/>
            </a:prstGeom>
          </p:spPr>
          <p:txBody>
            <a:bodyPr vert="horz" wrap="square" lIns="0" tIns="12065" rIns="0" bIns="0" rtlCol="0">
              <a:spAutoFit/>
            </a:bodyPr>
            <a:lstStyle/>
            <a:p>
              <a:pPr marL="106680">
                <a:spcBef>
                  <a:spcPts val="95"/>
                </a:spcBef>
              </a:pPr>
              <a:r>
                <a:rPr sz="1000" spc="-10" dirty="0">
                  <a:solidFill>
                    <a:prstClr val="black"/>
                  </a:solidFill>
                  <a:latin typeface="Arial"/>
                  <a:cs typeface="Arial"/>
                </a:rPr>
                <a:t>K1</a:t>
              </a:r>
              <a:endParaRPr sz="1000">
                <a:solidFill>
                  <a:prstClr val="black"/>
                </a:solidFill>
                <a:latin typeface="Arial"/>
                <a:cs typeface="Arial"/>
              </a:endParaRPr>
            </a:p>
          </p:txBody>
        </p:sp>
        <p:sp>
          <p:nvSpPr>
            <p:cNvPr id="89" name="object 178"/>
            <p:cNvSpPr/>
            <p:nvPr/>
          </p:nvSpPr>
          <p:spPr>
            <a:xfrm>
              <a:off x="74311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0" name="object 179"/>
            <p:cNvSpPr/>
            <p:nvPr/>
          </p:nvSpPr>
          <p:spPr>
            <a:xfrm>
              <a:off x="74311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1" name="object 180"/>
            <p:cNvSpPr txBox="1"/>
            <p:nvPr/>
          </p:nvSpPr>
          <p:spPr>
            <a:xfrm>
              <a:off x="7429500" y="2367152"/>
              <a:ext cx="357505" cy="177800"/>
            </a:xfrm>
            <a:prstGeom prst="rect">
              <a:avLst/>
            </a:prstGeom>
          </p:spPr>
          <p:txBody>
            <a:bodyPr vert="horz" wrap="square" lIns="0" tIns="12065" rIns="0" bIns="0" rtlCol="0">
              <a:spAutoFit/>
            </a:bodyPr>
            <a:lstStyle/>
            <a:p>
              <a:pPr marL="103505">
                <a:spcBef>
                  <a:spcPts val="95"/>
                </a:spcBef>
              </a:pPr>
              <a:r>
                <a:rPr sz="1000" spc="-10" dirty="0">
                  <a:solidFill>
                    <a:prstClr val="black"/>
                  </a:solidFill>
                  <a:latin typeface="Arial"/>
                  <a:cs typeface="Arial"/>
                </a:rPr>
                <a:t>K2</a:t>
              </a:r>
              <a:endParaRPr sz="1000">
                <a:solidFill>
                  <a:prstClr val="black"/>
                </a:solidFill>
                <a:latin typeface="Arial"/>
                <a:cs typeface="Arial"/>
              </a:endParaRPr>
            </a:p>
          </p:txBody>
        </p:sp>
        <p:sp>
          <p:nvSpPr>
            <p:cNvPr id="92" name="object 181"/>
            <p:cNvSpPr/>
            <p:nvPr/>
          </p:nvSpPr>
          <p:spPr>
            <a:xfrm>
              <a:off x="77867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569D1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3" name="object 182"/>
            <p:cNvSpPr/>
            <p:nvPr/>
          </p:nvSpPr>
          <p:spPr>
            <a:xfrm>
              <a:off x="77867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4" name="object 183"/>
            <p:cNvSpPr txBox="1"/>
            <p:nvPr/>
          </p:nvSpPr>
          <p:spPr>
            <a:xfrm>
              <a:off x="7786751" y="2559557"/>
              <a:ext cx="355600" cy="177800"/>
            </a:xfrm>
            <a:prstGeom prst="rect">
              <a:avLst/>
            </a:prstGeom>
          </p:spPr>
          <p:txBody>
            <a:bodyPr vert="horz" wrap="square" lIns="0" tIns="12065" rIns="0" bIns="0" rtlCol="0">
              <a:spAutoFit/>
            </a:bodyPr>
            <a:lstStyle/>
            <a:p>
              <a:pPr marL="102235">
                <a:spcBef>
                  <a:spcPts val="95"/>
                </a:spcBef>
              </a:pPr>
              <a:r>
                <a:rPr sz="1000" spc="-10" dirty="0">
                  <a:solidFill>
                    <a:prstClr val="black"/>
                  </a:solidFill>
                  <a:latin typeface="Arial"/>
                  <a:cs typeface="Arial"/>
                </a:rPr>
                <a:t>K3</a:t>
              </a:r>
              <a:endParaRPr sz="1000">
                <a:solidFill>
                  <a:prstClr val="black"/>
                </a:solidFill>
                <a:latin typeface="Arial"/>
                <a:cs typeface="Arial"/>
              </a:endParaRPr>
            </a:p>
          </p:txBody>
        </p:sp>
        <p:sp>
          <p:nvSpPr>
            <p:cNvPr id="95" name="object 184"/>
            <p:cNvSpPr/>
            <p:nvPr/>
          </p:nvSpPr>
          <p:spPr>
            <a:xfrm>
              <a:off x="6716776" y="21721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6" name="object 185"/>
            <p:cNvSpPr/>
            <p:nvPr/>
          </p:nvSpPr>
          <p:spPr>
            <a:xfrm>
              <a:off x="6716776" y="2172144"/>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7" name="object 186"/>
            <p:cNvSpPr txBox="1"/>
            <p:nvPr/>
          </p:nvSpPr>
          <p:spPr>
            <a:xfrm>
              <a:off x="6716776" y="2191893"/>
              <a:ext cx="357505" cy="147955"/>
            </a:xfrm>
            <a:prstGeom prst="rect">
              <a:avLst/>
            </a:prstGeom>
          </p:spPr>
          <p:txBody>
            <a:bodyPr vert="horz" wrap="square" lIns="0" tIns="13335" rIns="0" bIns="0" rtlCol="0">
              <a:spAutoFit/>
            </a:bodyPr>
            <a:lstStyle/>
            <a:p>
              <a:pPr marL="78740">
                <a:spcBef>
                  <a:spcPts val="105"/>
                </a:spcBef>
              </a:pPr>
              <a:r>
                <a:rPr sz="800" spc="-5" dirty="0">
                  <a:solidFill>
                    <a:prstClr val="black"/>
                  </a:solidFill>
                  <a:latin typeface="Arial"/>
                  <a:cs typeface="Arial"/>
                </a:rPr>
                <a:t>HD1</a:t>
              </a:r>
              <a:endParaRPr sz="800">
                <a:solidFill>
                  <a:prstClr val="black"/>
                </a:solidFill>
                <a:latin typeface="Arial"/>
                <a:cs typeface="Arial"/>
              </a:endParaRPr>
            </a:p>
          </p:txBody>
        </p:sp>
        <p:sp>
          <p:nvSpPr>
            <p:cNvPr id="98" name="object 187"/>
            <p:cNvSpPr/>
            <p:nvPr/>
          </p:nvSpPr>
          <p:spPr>
            <a:xfrm>
              <a:off x="7431151"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99" name="object 188"/>
            <p:cNvSpPr/>
            <p:nvPr/>
          </p:nvSpPr>
          <p:spPr>
            <a:xfrm>
              <a:off x="7431151" y="21721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0" name="object 189"/>
            <p:cNvSpPr txBox="1"/>
            <p:nvPr/>
          </p:nvSpPr>
          <p:spPr>
            <a:xfrm>
              <a:off x="7429500" y="2191893"/>
              <a:ext cx="357505" cy="147955"/>
            </a:xfrm>
            <a:prstGeom prst="rect">
              <a:avLst/>
            </a:prstGeom>
          </p:spPr>
          <p:txBody>
            <a:bodyPr vert="horz" wrap="square" lIns="0" tIns="13335" rIns="0" bIns="0" rtlCol="0">
              <a:spAutoFit/>
            </a:bodyPr>
            <a:lstStyle/>
            <a:p>
              <a:pPr marL="79375">
                <a:spcBef>
                  <a:spcPts val="105"/>
                </a:spcBef>
              </a:pPr>
              <a:r>
                <a:rPr sz="800" spc="-5" dirty="0">
                  <a:solidFill>
                    <a:prstClr val="black"/>
                  </a:solidFill>
                  <a:latin typeface="Arial"/>
                  <a:cs typeface="Arial"/>
                </a:rPr>
                <a:t>DH1</a:t>
              </a:r>
              <a:endParaRPr sz="800">
                <a:solidFill>
                  <a:prstClr val="black"/>
                </a:solidFill>
                <a:latin typeface="Arial"/>
                <a:cs typeface="Arial"/>
              </a:endParaRPr>
            </a:p>
          </p:txBody>
        </p:sp>
        <p:sp>
          <p:nvSpPr>
            <p:cNvPr id="101" name="object 190"/>
            <p:cNvSpPr/>
            <p:nvPr/>
          </p:nvSpPr>
          <p:spPr>
            <a:xfrm>
              <a:off x="77867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2" name="object 191"/>
            <p:cNvSpPr/>
            <p:nvPr/>
          </p:nvSpPr>
          <p:spPr>
            <a:xfrm>
              <a:off x="7786751" y="2362644"/>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3" name="object 192"/>
            <p:cNvSpPr txBox="1"/>
            <p:nvPr/>
          </p:nvSpPr>
          <p:spPr>
            <a:xfrm>
              <a:off x="7786751" y="2382393"/>
              <a:ext cx="355600" cy="147955"/>
            </a:xfrm>
            <a:prstGeom prst="rect">
              <a:avLst/>
            </a:prstGeom>
          </p:spPr>
          <p:txBody>
            <a:bodyPr vert="horz" wrap="square" lIns="0" tIns="13335" rIns="0" bIns="0" rtlCol="0">
              <a:spAutoFit/>
            </a:bodyPr>
            <a:lstStyle/>
            <a:p>
              <a:pPr marL="77470">
                <a:spcBef>
                  <a:spcPts val="105"/>
                </a:spcBef>
              </a:pPr>
              <a:r>
                <a:rPr sz="800" spc="-5" dirty="0">
                  <a:solidFill>
                    <a:prstClr val="black"/>
                  </a:solidFill>
                  <a:latin typeface="Arial"/>
                  <a:cs typeface="Arial"/>
                </a:rPr>
                <a:t>DH2</a:t>
              </a:r>
              <a:endParaRPr sz="800">
                <a:solidFill>
                  <a:prstClr val="black"/>
                </a:solidFill>
                <a:latin typeface="Arial"/>
                <a:cs typeface="Arial"/>
              </a:endParaRPr>
            </a:p>
          </p:txBody>
        </p:sp>
        <p:sp>
          <p:nvSpPr>
            <p:cNvPr id="104" name="object 193"/>
            <p:cNvSpPr/>
            <p:nvPr/>
          </p:nvSpPr>
          <p:spPr>
            <a:xfrm>
              <a:off x="81423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solidFill>
              <a:srgbClr val="0084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5" name="object 194"/>
            <p:cNvSpPr/>
            <p:nvPr/>
          </p:nvSpPr>
          <p:spPr>
            <a:xfrm>
              <a:off x="8142351" y="2554668"/>
              <a:ext cx="355600" cy="192405"/>
            </a:xfrm>
            <a:custGeom>
              <a:avLst/>
              <a:gdLst/>
              <a:ahLst/>
              <a:cxnLst/>
              <a:rect l="l" t="t" r="r" b="b"/>
              <a:pathLst>
                <a:path w="355600" h="192405">
                  <a:moveTo>
                    <a:pt x="0" y="192087"/>
                  </a:moveTo>
                  <a:lnTo>
                    <a:pt x="355600" y="192087"/>
                  </a:lnTo>
                  <a:lnTo>
                    <a:pt x="355600"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6" name="object 195"/>
            <p:cNvSpPr txBox="1"/>
            <p:nvPr/>
          </p:nvSpPr>
          <p:spPr>
            <a:xfrm>
              <a:off x="8142351" y="2574798"/>
              <a:ext cx="355600" cy="147955"/>
            </a:xfrm>
            <a:prstGeom prst="rect">
              <a:avLst/>
            </a:prstGeom>
          </p:spPr>
          <p:txBody>
            <a:bodyPr vert="horz" wrap="square" lIns="0" tIns="13335" rIns="0" bIns="0" rtlCol="0">
              <a:spAutoFit/>
            </a:bodyPr>
            <a:lstStyle/>
            <a:p>
              <a:pPr marL="77470">
                <a:spcBef>
                  <a:spcPts val="105"/>
                </a:spcBef>
              </a:pPr>
              <a:r>
                <a:rPr sz="800" spc="-5" dirty="0">
                  <a:solidFill>
                    <a:prstClr val="black"/>
                  </a:solidFill>
                  <a:latin typeface="Arial"/>
                  <a:cs typeface="Arial"/>
                </a:rPr>
                <a:t>DH3</a:t>
              </a:r>
              <a:endParaRPr sz="800">
                <a:solidFill>
                  <a:prstClr val="black"/>
                </a:solidFill>
                <a:latin typeface="Arial"/>
                <a:cs typeface="Arial"/>
              </a:endParaRPr>
            </a:p>
          </p:txBody>
        </p:sp>
        <p:sp>
          <p:nvSpPr>
            <p:cNvPr id="107" name="object 196"/>
            <p:cNvSpPr/>
            <p:nvPr/>
          </p:nvSpPr>
          <p:spPr>
            <a:xfrm>
              <a:off x="6716776" y="2748343"/>
              <a:ext cx="1779905" cy="192405"/>
            </a:xfrm>
            <a:custGeom>
              <a:avLst/>
              <a:gdLst/>
              <a:ahLst/>
              <a:cxnLst/>
              <a:rect l="l" t="t" r="r" b="b"/>
              <a:pathLst>
                <a:path w="1779904" h="192405">
                  <a:moveTo>
                    <a:pt x="0" y="192087"/>
                  </a:moveTo>
                  <a:lnTo>
                    <a:pt x="1779651" y="192087"/>
                  </a:lnTo>
                  <a:lnTo>
                    <a:pt x="1779651"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08" name="object 197"/>
            <p:cNvSpPr txBox="1"/>
            <p:nvPr/>
          </p:nvSpPr>
          <p:spPr>
            <a:xfrm>
              <a:off x="7350506" y="2790718"/>
              <a:ext cx="512445" cy="114300"/>
            </a:xfrm>
            <a:prstGeom prst="rect">
              <a:avLst/>
            </a:prstGeom>
          </p:spPr>
          <p:txBody>
            <a:bodyPr vert="horz" wrap="square" lIns="0" tIns="0" rIns="0" bIns="0" rtlCol="0">
              <a:spAutoFit/>
            </a:bodyPr>
            <a:lstStyle/>
            <a:p>
              <a:pPr>
                <a:lnSpc>
                  <a:spcPts val="890"/>
                </a:lnSpc>
              </a:pPr>
              <a:r>
                <a:rPr sz="800" dirty="0">
                  <a:solidFill>
                    <a:prstClr val="black"/>
                  </a:solidFill>
                  <a:latin typeface="Arial"/>
                  <a:cs typeface="Arial"/>
                </a:rPr>
                <a:t>K4 </a:t>
              </a:r>
              <a:r>
                <a:rPr sz="800" spc="-5" dirty="0">
                  <a:solidFill>
                    <a:prstClr val="black"/>
                  </a:solidFill>
                  <a:latin typeface="Arial"/>
                  <a:cs typeface="Arial"/>
                </a:rPr>
                <a:t>on</a:t>
              </a:r>
              <a:r>
                <a:rPr sz="800" spc="-70" dirty="0">
                  <a:solidFill>
                    <a:prstClr val="black"/>
                  </a:solidFill>
                  <a:latin typeface="Arial"/>
                  <a:cs typeface="Arial"/>
                </a:rPr>
                <a:t> </a:t>
              </a:r>
              <a:r>
                <a:rPr sz="800" dirty="0">
                  <a:solidFill>
                    <a:prstClr val="black"/>
                  </a:solidFill>
                  <a:latin typeface="Arial"/>
                  <a:cs typeface="Arial"/>
                </a:rPr>
                <a:t>CPU</a:t>
              </a:r>
              <a:endParaRPr sz="800">
                <a:solidFill>
                  <a:prstClr val="black"/>
                </a:solidFill>
                <a:latin typeface="Arial"/>
                <a:cs typeface="Arial"/>
              </a:endParaRPr>
            </a:p>
          </p:txBody>
        </p:sp>
        <p:sp>
          <p:nvSpPr>
            <p:cNvPr id="109" name="object 198"/>
            <p:cNvSpPr/>
            <p:nvPr/>
          </p:nvSpPr>
          <p:spPr>
            <a:xfrm>
              <a:off x="7429500" y="2554668"/>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solidFill>
              <a:srgbClr val="B3B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0" name="object 199"/>
            <p:cNvSpPr/>
            <p:nvPr/>
          </p:nvSpPr>
          <p:spPr>
            <a:xfrm>
              <a:off x="7429500" y="2554668"/>
              <a:ext cx="357505" cy="192405"/>
            </a:xfrm>
            <a:custGeom>
              <a:avLst/>
              <a:gdLst/>
              <a:ahLst/>
              <a:cxnLst/>
              <a:rect l="l" t="t" r="r" b="b"/>
              <a:pathLst>
                <a:path w="357504" h="192405">
                  <a:moveTo>
                    <a:pt x="0" y="192087"/>
                  </a:moveTo>
                  <a:lnTo>
                    <a:pt x="357187" y="192087"/>
                  </a:lnTo>
                  <a:lnTo>
                    <a:pt x="357187"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1" name="object 200"/>
            <p:cNvSpPr txBox="1"/>
            <p:nvPr/>
          </p:nvSpPr>
          <p:spPr>
            <a:xfrm>
              <a:off x="7429500" y="2574798"/>
              <a:ext cx="357505" cy="147955"/>
            </a:xfrm>
            <a:prstGeom prst="rect">
              <a:avLst/>
            </a:prstGeom>
          </p:spPr>
          <p:txBody>
            <a:bodyPr vert="horz" wrap="square" lIns="0" tIns="13335" rIns="0" bIns="0" rtlCol="0">
              <a:spAutoFit/>
            </a:bodyPr>
            <a:lstStyle/>
            <a:p>
              <a:pPr marL="78740">
                <a:spcBef>
                  <a:spcPts val="105"/>
                </a:spcBef>
              </a:pPr>
              <a:r>
                <a:rPr sz="800" spc="-5" dirty="0">
                  <a:solidFill>
                    <a:prstClr val="black"/>
                  </a:solidFill>
                  <a:latin typeface="Arial"/>
                  <a:cs typeface="Arial"/>
                </a:rPr>
                <a:t>HD3</a:t>
              </a:r>
              <a:endParaRPr sz="800">
                <a:solidFill>
                  <a:prstClr val="black"/>
                </a:solidFill>
                <a:latin typeface="Arial"/>
                <a:cs typeface="Arial"/>
              </a:endParaRPr>
            </a:p>
          </p:txBody>
        </p:sp>
        <p:sp>
          <p:nvSpPr>
            <p:cNvPr id="112" name="object 201"/>
            <p:cNvSpPr/>
            <p:nvPr/>
          </p:nvSpPr>
          <p:spPr>
            <a:xfrm>
              <a:off x="6716776" y="2748343"/>
              <a:ext cx="1779905" cy="192405"/>
            </a:xfrm>
            <a:custGeom>
              <a:avLst/>
              <a:gdLst/>
              <a:ahLst/>
              <a:cxnLst/>
              <a:rect l="l" t="t" r="r" b="b"/>
              <a:pathLst>
                <a:path w="1779904" h="192405">
                  <a:moveTo>
                    <a:pt x="0" y="192087"/>
                  </a:moveTo>
                  <a:lnTo>
                    <a:pt x="1779651" y="192087"/>
                  </a:lnTo>
                  <a:lnTo>
                    <a:pt x="1779651" y="0"/>
                  </a:lnTo>
                  <a:lnTo>
                    <a:pt x="0" y="0"/>
                  </a:lnTo>
                  <a:lnTo>
                    <a:pt x="0" y="192087"/>
                  </a:lnTo>
                  <a:close/>
                </a:path>
              </a:pathLst>
            </a:custGeom>
            <a:solidFill>
              <a:srgbClr val="DC2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3" name="object 202"/>
            <p:cNvSpPr/>
            <p:nvPr/>
          </p:nvSpPr>
          <p:spPr>
            <a:xfrm>
              <a:off x="6716776" y="2748343"/>
              <a:ext cx="1779905" cy="192405"/>
            </a:xfrm>
            <a:custGeom>
              <a:avLst/>
              <a:gdLst/>
              <a:ahLst/>
              <a:cxnLst/>
              <a:rect l="l" t="t" r="r" b="b"/>
              <a:pathLst>
                <a:path w="1779904" h="192405">
                  <a:moveTo>
                    <a:pt x="0" y="192087"/>
                  </a:moveTo>
                  <a:lnTo>
                    <a:pt x="1779651" y="192087"/>
                  </a:lnTo>
                  <a:lnTo>
                    <a:pt x="1779651" y="0"/>
                  </a:lnTo>
                  <a:lnTo>
                    <a:pt x="0" y="0"/>
                  </a:lnTo>
                  <a:lnTo>
                    <a:pt x="0" y="192087"/>
                  </a:lnTo>
                  <a:close/>
                </a:path>
              </a:pathLst>
            </a:custGeom>
            <a:ln w="952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114" name="object 203"/>
            <p:cNvSpPr txBox="1"/>
            <p:nvPr/>
          </p:nvSpPr>
          <p:spPr>
            <a:xfrm>
              <a:off x="7314946" y="2775965"/>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sp>
          <p:nvSpPr>
            <p:cNvPr id="115" name="object 204"/>
            <p:cNvSpPr/>
            <p:nvPr/>
          </p:nvSpPr>
          <p:spPr>
            <a:xfrm>
              <a:off x="7410450" y="2106993"/>
              <a:ext cx="389255" cy="903605"/>
            </a:xfrm>
            <a:custGeom>
              <a:avLst/>
              <a:gdLst/>
              <a:ahLst/>
              <a:cxnLst/>
              <a:rect l="l" t="t" r="r" b="b"/>
              <a:pathLst>
                <a:path w="389254" h="903605">
                  <a:moveTo>
                    <a:pt x="0" y="903287"/>
                  </a:moveTo>
                  <a:lnTo>
                    <a:pt x="388937" y="903287"/>
                  </a:lnTo>
                  <a:lnTo>
                    <a:pt x="388937" y="0"/>
                  </a:lnTo>
                  <a:lnTo>
                    <a:pt x="0" y="0"/>
                  </a:lnTo>
                  <a:lnTo>
                    <a:pt x="0" y="903287"/>
                  </a:lnTo>
                  <a:close/>
                </a:path>
              </a:pathLst>
            </a:custGeom>
            <a:noFill/>
            <a:ln w="22225">
              <a:solidFill>
                <a:schemeClr val="accent2"/>
              </a:solidFill>
              <a:prstDash val="sysDash"/>
            </a:ln>
          </p:spPr>
          <p:txBody>
            <a:bodyPr wrap="square" lIns="0" tIns="0" rIns="0" bIns="0" rtlCol="0"/>
            <a:lstStyle/>
            <a:p>
              <a:endParaRPr kern="0">
                <a:solidFill>
                  <a:prstClr val="black"/>
                </a:solidFill>
              </a:endParaRPr>
            </a:p>
          </p:txBody>
        </p:sp>
        <p:sp>
          <p:nvSpPr>
            <p:cNvPr id="215" name="object 203">
              <a:extLst>
                <a:ext uri="{FF2B5EF4-FFF2-40B4-BE49-F238E27FC236}">
                  <a16:creationId xmlns:a16="http://schemas.microsoft.com/office/drawing/2014/main" id="{1E613E6C-9B5D-4E4E-91E0-9884A8CE708A}"/>
                </a:ext>
              </a:extLst>
            </p:cNvPr>
            <p:cNvSpPr txBox="1"/>
            <p:nvPr/>
          </p:nvSpPr>
          <p:spPr>
            <a:xfrm>
              <a:off x="7314374" y="2775274"/>
              <a:ext cx="807974" cy="136576"/>
            </a:xfrm>
            <a:prstGeom prst="rect">
              <a:avLst/>
            </a:prstGeom>
          </p:spPr>
          <p:txBody>
            <a:bodyPr vert="horz" wrap="square" lIns="0" tIns="13335" rIns="0" bIns="0" rtlCol="0">
              <a:spAutoFit/>
            </a:bodyPr>
            <a:lstStyle/>
            <a:p>
              <a:pPr marL="12700">
                <a:spcBef>
                  <a:spcPts val="105"/>
                </a:spcBef>
              </a:pPr>
              <a:r>
                <a:rPr lang="en-US" sz="800" b="1" dirty="0">
                  <a:solidFill>
                    <a:schemeClr val="bg1"/>
                  </a:solidFill>
                  <a:latin typeface="Arial"/>
                  <a:cs typeface="Arial"/>
                </a:rPr>
                <a:t>thread</a:t>
              </a:r>
              <a:r>
                <a:rPr sz="800" b="1" dirty="0">
                  <a:solidFill>
                    <a:schemeClr val="bg1"/>
                  </a:solidFill>
                  <a:latin typeface="Arial"/>
                  <a:cs typeface="Arial"/>
                </a:rPr>
                <a:t> </a:t>
              </a:r>
              <a:r>
                <a:rPr sz="800" b="1" spc="-5" dirty="0">
                  <a:solidFill>
                    <a:schemeClr val="bg1"/>
                  </a:solidFill>
                  <a:latin typeface="Arial"/>
                  <a:cs typeface="Arial"/>
                </a:rPr>
                <a:t>on</a:t>
              </a:r>
              <a:r>
                <a:rPr sz="800" b="1" spc="-60" dirty="0">
                  <a:solidFill>
                    <a:schemeClr val="bg1"/>
                  </a:solidFill>
                  <a:latin typeface="Arial"/>
                  <a:cs typeface="Arial"/>
                </a:rPr>
                <a:t> </a:t>
              </a:r>
              <a:r>
                <a:rPr sz="800" b="1" dirty="0">
                  <a:solidFill>
                    <a:schemeClr val="bg1"/>
                  </a:solidFill>
                  <a:latin typeface="Arial"/>
                  <a:cs typeface="Arial"/>
                </a:rPr>
                <a:t>CPU</a:t>
              </a:r>
            </a:p>
          </p:txBody>
        </p:sp>
        <p:cxnSp>
          <p:nvCxnSpPr>
            <p:cNvPr id="219" name="Straight Arrow Connector 218">
              <a:extLst>
                <a:ext uri="{FF2B5EF4-FFF2-40B4-BE49-F238E27FC236}">
                  <a16:creationId xmlns:a16="http://schemas.microsoft.com/office/drawing/2014/main" id="{218F4560-BA28-48FF-81F8-D8779E65ECE0}"/>
                </a:ext>
              </a:extLst>
            </p:cNvPr>
            <p:cNvCxnSpPr>
              <a:cxnSpLocks/>
            </p:cNvCxnSpPr>
            <p:nvPr/>
          </p:nvCxnSpPr>
          <p:spPr>
            <a:xfrm>
              <a:off x="6711950" y="3093944"/>
              <a:ext cx="1979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76B7D8A1-FBD7-41BE-B49D-C4A03044DE2A}"/>
                </a:ext>
              </a:extLst>
            </p:cNvPr>
            <p:cNvSpPr txBox="1"/>
            <p:nvPr/>
          </p:nvSpPr>
          <p:spPr>
            <a:xfrm>
              <a:off x="8493125" y="3102961"/>
              <a:ext cx="586740" cy="261610"/>
            </a:xfrm>
            <a:prstGeom prst="rect">
              <a:avLst/>
            </a:prstGeom>
            <a:noFill/>
          </p:spPr>
          <p:txBody>
            <a:bodyPr wrap="square">
              <a:spAutoFit/>
            </a:bodyPr>
            <a:lstStyle/>
            <a:p>
              <a:r>
                <a:rPr lang="en-US" sz="1100" dirty="0">
                  <a:latin typeface="Trebuchet MS"/>
                  <a:cs typeface="Trebuchet MS"/>
                </a:rPr>
                <a:t>Time</a:t>
              </a:r>
              <a:endParaRPr lang="en-US" sz="1100" dirty="0"/>
            </a:p>
          </p:txBody>
        </p:sp>
      </p:grpSp>
      <p:sp>
        <p:nvSpPr>
          <p:cNvPr id="226" name="object 96">
            <a:extLst>
              <a:ext uri="{FF2B5EF4-FFF2-40B4-BE49-F238E27FC236}">
                <a16:creationId xmlns:a16="http://schemas.microsoft.com/office/drawing/2014/main" id="{9AF830CD-E268-4E70-9B52-4F816F7F5C1D}"/>
              </a:ext>
            </a:extLst>
          </p:cNvPr>
          <p:cNvSpPr txBox="1"/>
          <p:nvPr/>
        </p:nvSpPr>
        <p:spPr>
          <a:xfrm>
            <a:off x="2999867" y="912174"/>
            <a:ext cx="6222365" cy="228268"/>
          </a:xfrm>
          <a:prstGeom prst="rect">
            <a:avLst/>
          </a:prstGeom>
        </p:spPr>
        <p:txBody>
          <a:bodyPr vert="horz" wrap="square" lIns="0" tIns="12700" rIns="0" bIns="0" rtlCol="0">
            <a:spAutoFit/>
          </a:bodyPr>
          <a:lstStyle/>
          <a:p>
            <a:pPr marL="243840" indent="-231140">
              <a:spcBef>
                <a:spcPts val="100"/>
              </a:spcBef>
              <a:buSzPct val="108333"/>
              <a:buFont typeface="Wingdings"/>
              <a:buChar char=""/>
              <a:tabLst>
                <a:tab pos="244475" algn="l"/>
              </a:tabLst>
            </a:pPr>
            <a:r>
              <a:rPr lang="en-US" sz="1400" dirty="0">
                <a:latin typeface="Trebuchet MS"/>
                <a:cs typeface="Trebuchet MS"/>
              </a:rPr>
              <a:t>Legend: DH-device2host copy ; K-kernel execution ; HD-host2device copy</a:t>
            </a:r>
            <a:endParaRPr sz="1400" dirty="0">
              <a:latin typeface="Trebuchet MS"/>
              <a:cs typeface="Trebuchet MS"/>
            </a:endParaRPr>
          </a:p>
        </p:txBody>
      </p:sp>
    </p:spTree>
    <p:extLst>
      <p:ext uri="{BB962C8B-B14F-4D97-AF65-F5344CB8AC3E}">
        <p14:creationId xmlns:p14="http://schemas.microsoft.com/office/powerpoint/2010/main" val="307702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2: Using Multiple Streams</a:t>
            </a:r>
            <a:br>
              <a:rPr lang="en-US" sz="3200" dirty="0"/>
            </a:br>
            <a:r>
              <a:rPr lang="en-US" sz="2000" dirty="0"/>
              <a:t>[Version 2.1]</a:t>
            </a:r>
          </a:p>
        </p:txBody>
      </p:sp>
      <p:sp>
        <p:nvSpPr>
          <p:cNvPr id="3" name="Content Placeholder 2"/>
          <p:cNvSpPr>
            <a:spLocks noGrp="1"/>
          </p:cNvSpPr>
          <p:nvPr>
            <p:ph idx="1"/>
          </p:nvPr>
        </p:nvSpPr>
        <p:spPr/>
        <p:txBody>
          <a:bodyPr/>
          <a:lstStyle/>
          <a:p>
            <a:endParaRPr lang="en-US" sz="2000" dirty="0"/>
          </a:p>
          <a:p>
            <a:r>
              <a:rPr lang="en-US" sz="2000" dirty="0"/>
              <a:t>Similar to Example1, but use two streams</a:t>
            </a:r>
          </a:p>
          <a:p>
            <a:pPr lvl="1"/>
            <a:r>
              <a:rPr lang="en-US" sz="1600" dirty="0"/>
              <a:t>Goal this time around: </a:t>
            </a:r>
            <a:r>
              <a:rPr lang="en-US" sz="1600" dirty="0">
                <a:solidFill>
                  <a:srgbClr val="0070C0"/>
                </a:solidFill>
              </a:rPr>
              <a:t>increase speed of execution</a:t>
            </a:r>
          </a:p>
          <a:p>
            <a:pPr lvl="1"/>
            <a:endParaRPr lang="en-US" sz="1800" dirty="0"/>
          </a:p>
          <a:p>
            <a:pPr lvl="1"/>
            <a:endParaRPr lang="en-US" sz="1800" dirty="0"/>
          </a:p>
          <a:p>
            <a:r>
              <a:rPr lang="en-US" sz="2000" dirty="0"/>
              <a:t>Why would you want to use multiple streams?</a:t>
            </a:r>
          </a:p>
          <a:p>
            <a:pPr lvl="1"/>
            <a:r>
              <a:rPr lang="en-US" sz="1600" dirty="0"/>
              <a:t>Overlapping GPU execution with host </a:t>
            </a:r>
            <a:r>
              <a:rPr lang="en-US" sz="1600" dirty="0">
                <a:latin typeface="cmsy10"/>
                <a:sym typeface="Symbol" panose="05050102010706020507" pitchFamily="18" charset="2"/>
              </a:rPr>
              <a:t></a:t>
            </a:r>
            <a:r>
              <a:rPr lang="en-US" sz="1600" dirty="0">
                <a:latin typeface="cmsy10"/>
              </a:rPr>
              <a:t> </a:t>
            </a:r>
            <a:r>
              <a:rPr lang="en-US" sz="1600" dirty="0"/>
              <a:t>device data movement can improve overall performance</a:t>
            </a:r>
          </a:p>
          <a:p>
            <a:pPr lvl="1"/>
            <a:r>
              <a:rPr lang="en-US" sz="1800" dirty="0"/>
              <a:t>See previous slide, use “manual pipelining”</a:t>
            </a:r>
          </a:p>
          <a:p>
            <a:pPr lvl="1"/>
            <a:endParaRPr lang="en-US" sz="1800" dirty="0"/>
          </a:p>
          <a:p>
            <a:pPr lvl="1"/>
            <a:endParaRPr lang="en-US" sz="1800" dirty="0"/>
          </a:p>
          <a:p>
            <a:r>
              <a:rPr lang="en-US" sz="2000" dirty="0"/>
              <a:t>Two ideas underlie  the process</a:t>
            </a:r>
          </a:p>
          <a:p>
            <a:pPr lvl="1"/>
            <a:r>
              <a:rPr lang="en-US" sz="1600" dirty="0"/>
              <a:t>The idea of “</a:t>
            </a:r>
            <a:r>
              <a:rPr lang="en-US" sz="1600" dirty="0" err="1"/>
              <a:t>chunkification</a:t>
            </a:r>
            <a:r>
              <a:rPr lang="en-US" sz="1600" dirty="0"/>
              <a:t>” of the computation</a:t>
            </a:r>
          </a:p>
          <a:p>
            <a:pPr lvl="2"/>
            <a:r>
              <a:rPr lang="en-US" sz="1400" dirty="0"/>
              <a:t>Computation is broken into pieces that are queued up for execution on the device (we already saw this in Example 1, which uses one stream)</a:t>
            </a:r>
          </a:p>
          <a:p>
            <a:pPr lvl="2"/>
            <a:endParaRPr lang="en-US" sz="1400" dirty="0"/>
          </a:p>
          <a:p>
            <a:pPr lvl="1"/>
            <a:r>
              <a:rPr lang="en-US" sz="1600" dirty="0"/>
              <a:t>The idea of overlapping execution with PCI host </a:t>
            </a:r>
            <a:r>
              <a:rPr lang="en-US" sz="1600" dirty="0">
                <a:latin typeface="cmsy10"/>
                <a:sym typeface="Symbol" panose="05050102010706020507" pitchFamily="18" charset="2"/>
              </a:rPr>
              <a:t></a:t>
            </a:r>
            <a:r>
              <a:rPr lang="en-US" sz="1600" dirty="0">
                <a:latin typeface="cmsy10"/>
              </a:rPr>
              <a:t> </a:t>
            </a:r>
            <a:r>
              <a:rPr lang="en-US" sz="1600" dirty="0"/>
              <a:t>device data movement</a:t>
            </a:r>
          </a:p>
          <a:p>
            <a:endParaRPr lang="en-US" sz="1900" dirty="0"/>
          </a:p>
          <a:p>
            <a:endParaRPr lang="en-US" sz="19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58</a:t>
            </a:fld>
            <a:endParaRPr lang="en-US" altLang="en-US"/>
          </a:p>
        </p:txBody>
      </p:sp>
    </p:spTree>
    <p:extLst>
      <p:ext uri="{BB962C8B-B14F-4D97-AF65-F5344CB8AC3E}">
        <p14:creationId xmlns:p14="http://schemas.microsoft.com/office/powerpoint/2010/main" val="4188262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Overlapping Execution and Data Transfer: A Desirable Scenario</a:t>
            </a:r>
          </a:p>
        </p:txBody>
      </p:sp>
      <p:sp>
        <p:nvSpPr>
          <p:cNvPr id="11" name="Slide Number Placeholder 10"/>
          <p:cNvSpPr>
            <a:spLocks noGrp="1"/>
          </p:cNvSpPr>
          <p:nvPr>
            <p:ph type="sldNum" sz="quarter" idx="12"/>
          </p:nvPr>
        </p:nvSpPr>
        <p:spPr/>
        <p:txBody>
          <a:bodyPr/>
          <a:lstStyle/>
          <a:p>
            <a:fld id="{04A7C484-7E24-447E-8CB0-5149A4D34DEF}" type="slidenum">
              <a:rPr lang="en-US" altLang="en-US" smtClean="0"/>
              <a:pPr/>
              <a:t>59</a:t>
            </a:fld>
            <a:endParaRPr lang="en-US" altLang="en-US"/>
          </a:p>
        </p:txBody>
      </p:sp>
      <p:sp>
        <p:nvSpPr>
          <p:cNvPr id="15" name="Content Placeholder 2"/>
          <p:cNvSpPr>
            <a:spLocks noGrp="1"/>
          </p:cNvSpPr>
          <p:nvPr>
            <p:ph idx="4294967295"/>
          </p:nvPr>
        </p:nvSpPr>
        <p:spPr>
          <a:xfrm>
            <a:off x="183824" y="4572000"/>
            <a:ext cx="11783810" cy="2090738"/>
          </a:xfrm>
        </p:spPr>
        <p:txBody>
          <a:bodyPr/>
          <a:lstStyle/>
          <a:p>
            <a:r>
              <a:rPr lang="en-US" sz="1800" dirty="0"/>
              <a:t>Observations:</a:t>
            </a:r>
          </a:p>
          <a:p>
            <a:pPr lvl="1"/>
            <a:r>
              <a:rPr lang="en-US" sz="1600" dirty="0"/>
              <a:t>“</a:t>
            </a:r>
            <a:r>
              <a:rPr lang="en-US" sz="1600" dirty="0" err="1"/>
              <a:t>memcpy</a:t>
            </a:r>
            <a:r>
              <a:rPr lang="en-US" sz="1600" dirty="0"/>
              <a:t>” actually represents an asynchronous </a:t>
            </a:r>
            <a:r>
              <a:rPr lang="en-US" sz="1600" dirty="0" err="1">
                <a:solidFill>
                  <a:srgbClr val="0070C0"/>
                </a:solidFill>
                <a:latin typeface="Consolas" pitchFamily="49" charset="0"/>
                <a:cs typeface="Consolas" pitchFamily="49" charset="0"/>
              </a:rPr>
              <a:t>cudaMemcpyAsync</a:t>
            </a:r>
            <a:r>
              <a:rPr lang="en-US" sz="1600" dirty="0">
                <a:solidFill>
                  <a:srgbClr val="0070C0"/>
                </a:solidFill>
                <a:latin typeface="Consolas" pitchFamily="49" charset="0"/>
                <a:cs typeface="Consolas" pitchFamily="49" charset="0"/>
              </a:rPr>
              <a:t>()</a:t>
            </a:r>
            <a:r>
              <a:rPr lang="en-US" sz="1600" dirty="0"/>
              <a:t> memory copy call</a:t>
            </a:r>
          </a:p>
          <a:p>
            <a:pPr lvl="1"/>
            <a:r>
              <a:rPr lang="en-US" sz="1600" dirty="0"/>
              <a:t>White (empty) box: time when one stream is waiting to execute an operation that it cannot overlap with other stream’s operation</a:t>
            </a:r>
          </a:p>
          <a:p>
            <a:pPr lvl="1"/>
            <a:r>
              <a:rPr lang="en-US" sz="1600" dirty="0"/>
              <a:t>The goal: keep both GPU engine types (execution and </a:t>
            </a:r>
            <a:r>
              <a:rPr lang="en-US" sz="1600" dirty="0" err="1"/>
              <a:t>mem</a:t>
            </a:r>
            <a:r>
              <a:rPr lang="en-US" sz="1600" dirty="0"/>
              <a:t> copy) busy</a:t>
            </a:r>
          </a:p>
          <a:p>
            <a:pPr lvl="2"/>
            <a:r>
              <a:rPr lang="en-US" sz="1300" dirty="0"/>
              <a:t>Note: recent hardware allows two copies to take place simultaneously: one from host to device, at the same time one goes on from device to host (you have two copy </a:t>
            </a:r>
            <a:r>
              <a:rPr lang="en-US" sz="1300" dirty="0" err="1"/>
              <a:t>subengines</a:t>
            </a:r>
            <a:r>
              <a:rPr lang="en-US" sz="1300" dirty="0"/>
              <a:t>). This example shows only one copy-engine (old CC).</a:t>
            </a:r>
          </a:p>
        </p:txBody>
      </p:sp>
      <p:graphicFrame>
        <p:nvGraphicFramePr>
          <p:cNvPr id="5" name="Table 4"/>
          <p:cNvGraphicFramePr>
            <a:graphicFrameLocks noGrp="1"/>
          </p:cNvGraphicFramePr>
          <p:nvPr/>
        </p:nvGraphicFramePr>
        <p:xfrm>
          <a:off x="3429000" y="1295400"/>
          <a:ext cx="3784600" cy="3238500"/>
        </p:xfrm>
        <a:graphic>
          <a:graphicData uri="http://schemas.openxmlformats.org/drawingml/2006/table">
            <a:tbl>
              <a:tblPr/>
              <a:tblGrid>
                <a:gridCol w="608579">
                  <a:extLst>
                    <a:ext uri="{9D8B030D-6E8A-4147-A177-3AD203B41FA5}">
                      <a16:colId xmlns:a16="http://schemas.microsoft.com/office/drawing/2014/main" val="20000"/>
                    </a:ext>
                  </a:extLst>
                </a:gridCol>
                <a:gridCol w="1283721">
                  <a:extLst>
                    <a:ext uri="{9D8B030D-6E8A-4147-A177-3AD203B41FA5}">
                      <a16:colId xmlns:a16="http://schemas.microsoft.com/office/drawing/2014/main" val="20001"/>
                    </a:ext>
                  </a:extLst>
                </a:gridCol>
                <a:gridCol w="608579">
                  <a:extLst>
                    <a:ext uri="{9D8B030D-6E8A-4147-A177-3AD203B41FA5}">
                      <a16:colId xmlns:a16="http://schemas.microsoft.com/office/drawing/2014/main" val="20002"/>
                    </a:ext>
                  </a:extLst>
                </a:gridCol>
                <a:gridCol w="1283721">
                  <a:extLst>
                    <a:ext uri="{9D8B030D-6E8A-4147-A177-3AD203B41FA5}">
                      <a16:colId xmlns:a16="http://schemas.microsoft.com/office/drawing/2014/main" val="20003"/>
                    </a:ext>
                  </a:extLst>
                </a:gridCol>
              </a:tblGrid>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a:rPr>
                        <a:t>Stream0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a:rPr>
                        <a:t>Stream1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endParaRPr lang="en-US" sz="1100" b="0" i="0" u="none" strike="noStrike">
                        <a:solidFill>
                          <a:srgbClr val="000000"/>
                        </a:solidFill>
                        <a:effectLst/>
                        <a:latin typeface="Calibri"/>
                      </a:endParaRPr>
                    </a:p>
                  </a:txBody>
                  <a:tcPr marL="0" marR="0" marT="0"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9"/>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 to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0"/>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 from GPU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l" fontAlgn="b"/>
                      <a:r>
                        <a:rPr lang="en-US" sz="1100" b="0" i="0" u="none" strike="noStrike" dirty="0">
                          <a:solidFill>
                            <a:srgbClr val="000000"/>
                          </a:solidFill>
                          <a:effectLst/>
                          <a:latin typeface="Calibri"/>
                        </a:rPr>
                        <a:t>Timeline of intended application execution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l" fontAlgn="b"/>
                      <a:r>
                        <a:rPr lang="en-US" sz="1100" b="0" i="0" u="none" strike="noStrike">
                          <a:solidFill>
                            <a:srgbClr val="000000"/>
                          </a:solidFill>
                          <a:effectLst/>
                          <a:latin typeface="Calibri"/>
                        </a:rPr>
                        <a:t>using two independent streams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bl>
          </a:graphicData>
        </a:graphic>
      </p:graphicFrame>
      <p:cxnSp>
        <p:nvCxnSpPr>
          <p:cNvPr id="9" name="Straight Arrow Connector 8"/>
          <p:cNvCxnSpPr/>
          <p:nvPr/>
        </p:nvCxnSpPr>
        <p:spPr>
          <a:xfrm flipH="1">
            <a:off x="3810000" y="1447801"/>
            <a:ext cx="1588" cy="22574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13"/>
          <p:cNvSpPr txBox="1"/>
          <p:nvPr/>
        </p:nvSpPr>
        <p:spPr>
          <a:xfrm rot="16200000">
            <a:off x="3171825" y="2643188"/>
            <a:ext cx="914400" cy="2476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b="1" dirty="0"/>
              <a:t>Time</a:t>
            </a:r>
          </a:p>
        </p:txBody>
      </p:sp>
    </p:spTree>
    <p:extLst>
      <p:ext uri="{BB962C8B-B14F-4D97-AF65-F5344CB8AC3E}">
        <p14:creationId xmlns:p14="http://schemas.microsoft.com/office/powerpoint/2010/main" val="206139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766" y="3560233"/>
            <a:ext cx="7696200" cy="1295400"/>
          </a:xfrm>
        </p:spPr>
        <p:txBody>
          <a:bodyPr/>
          <a:lstStyle/>
          <a:p>
            <a:r>
              <a:rPr lang="en-US" dirty="0"/>
              <a:t>CUDA Case Study:</a:t>
            </a:r>
            <a:br>
              <a:rPr lang="en-US" dirty="0"/>
            </a:br>
            <a:r>
              <a:rPr lang="en-US" dirty="0"/>
              <a:t>Parallel Prefix Scan on the GPU</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F62ED0C-819C-49B6-ADD3-F7056AA64BD1}"/>
              </a:ext>
            </a:extLst>
          </p:cNvPr>
          <p:cNvSpPr txBox="1"/>
          <p:nvPr/>
        </p:nvSpPr>
        <p:spPr>
          <a:xfrm>
            <a:off x="1454875" y="5165788"/>
            <a:ext cx="8512085" cy="555280"/>
          </a:xfrm>
          <a:prstGeom prst="rect">
            <a:avLst/>
          </a:prstGeom>
          <a:noFill/>
        </p:spPr>
        <p:txBody>
          <a:bodyPr wrap="square">
            <a:spAutoFit/>
          </a:bodyPr>
          <a:lstStyle/>
          <a:p>
            <a:pPr marL="685800" marR="0" lvl="1" indent="-228600" algn="l" defTabSz="914400" rtl="0" eaLnBrk="1" fontAlgn="auto" latinLnBrk="0" hangingPunct="1">
              <a:lnSpc>
                <a:spcPct val="8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Serial implementation – assigned as HW early in the semester</a:t>
            </a:r>
          </a:p>
          <a:p>
            <a:pPr marL="685800" marR="0" lvl="1" indent="-228600" algn="l" defTabSz="914400" rtl="0" eaLnBrk="1" fontAlgn="auto" latinLnBrk="0" hangingPunct="1">
              <a:lnSpc>
                <a:spcPct val="8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Parallel implementation: topic of next assignment; probably the hardest this semester</a:t>
            </a:r>
          </a:p>
        </p:txBody>
      </p:sp>
    </p:spTree>
    <p:extLst>
      <p:ext uri="{BB962C8B-B14F-4D97-AF65-F5344CB8AC3E}">
        <p14:creationId xmlns:p14="http://schemas.microsoft.com/office/powerpoint/2010/main" val="20594728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981200" y="5006340"/>
            <a:ext cx="7717967" cy="17526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981200" y="2393566"/>
            <a:ext cx="4191000" cy="2407035"/>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1038226"/>
            <a:ext cx="6629400" cy="1247775"/>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p:txBody>
          <a:bodyPr/>
          <a:lstStyle/>
          <a:p>
            <a:r>
              <a:rPr lang="en-US" sz="3200" dirty="0"/>
              <a:t>The “</a:t>
            </a:r>
            <a:r>
              <a:rPr lang="en-US" sz="3200" dirty="0">
                <a:latin typeface="Consolas" pitchFamily="49" charset="0"/>
                <a:cs typeface="Consolas" pitchFamily="49" charset="0"/>
              </a:rPr>
              <a:t>main()</a:t>
            </a:r>
            <a:r>
              <a:rPr lang="en-US" sz="3200" dirty="0"/>
              <a:t>” Function, Two Streams</a:t>
            </a:r>
            <a:endParaRPr lang="en-US" sz="18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60</a:t>
            </a:fld>
            <a:endParaRPr lang="en-US" altLang="en-US"/>
          </a:p>
        </p:txBody>
      </p:sp>
      <p:sp>
        <p:nvSpPr>
          <p:cNvPr id="11" name="Rectangle 10"/>
          <p:cNvSpPr/>
          <p:nvPr/>
        </p:nvSpPr>
        <p:spPr>
          <a:xfrm>
            <a:off x="8686800" y="1919782"/>
            <a:ext cx="718466" cy="307777"/>
          </a:xfrm>
          <a:prstGeom prst="rect">
            <a:avLst/>
          </a:prstGeom>
        </p:spPr>
        <p:txBody>
          <a:bodyPr wrap="none">
            <a:spAutoFit/>
          </a:bodyPr>
          <a:lstStyle/>
          <a:p>
            <a:r>
              <a:rPr lang="en-US" sz="1400" dirty="0">
                <a:solidFill>
                  <a:srgbClr val="FFC000"/>
                </a:solidFill>
              </a:rPr>
              <a:t>Stage 1</a:t>
            </a:r>
          </a:p>
        </p:txBody>
      </p:sp>
      <p:sp>
        <p:nvSpPr>
          <p:cNvPr id="13" name="Rectangle 12"/>
          <p:cNvSpPr/>
          <p:nvPr/>
        </p:nvSpPr>
        <p:spPr>
          <a:xfrm>
            <a:off x="6248400" y="3962401"/>
            <a:ext cx="718466" cy="307777"/>
          </a:xfrm>
          <a:prstGeom prst="rect">
            <a:avLst/>
          </a:prstGeom>
        </p:spPr>
        <p:txBody>
          <a:bodyPr wrap="none">
            <a:spAutoFit/>
          </a:bodyPr>
          <a:lstStyle/>
          <a:p>
            <a:r>
              <a:rPr lang="en-US" sz="1400" dirty="0">
                <a:solidFill>
                  <a:srgbClr val="FFC000"/>
                </a:solidFill>
              </a:rPr>
              <a:t>Stage 2</a:t>
            </a:r>
          </a:p>
        </p:txBody>
      </p:sp>
      <p:sp>
        <p:nvSpPr>
          <p:cNvPr id="16" name="Rectangle 15"/>
          <p:cNvSpPr/>
          <p:nvPr/>
        </p:nvSpPr>
        <p:spPr>
          <a:xfrm>
            <a:off x="9339934" y="4640235"/>
            <a:ext cx="718466" cy="307777"/>
          </a:xfrm>
          <a:prstGeom prst="rect">
            <a:avLst/>
          </a:prstGeom>
        </p:spPr>
        <p:txBody>
          <a:bodyPr wrap="none">
            <a:spAutoFit/>
          </a:bodyPr>
          <a:lstStyle/>
          <a:p>
            <a:r>
              <a:rPr lang="en-US" sz="1400" dirty="0">
                <a:solidFill>
                  <a:srgbClr val="FFC000"/>
                </a:solidFill>
              </a:rPr>
              <a:t>Stage 3</a:t>
            </a:r>
          </a:p>
        </p:txBody>
      </p:sp>
      <p:sp>
        <p:nvSpPr>
          <p:cNvPr id="3" name="Rectangle 2"/>
          <p:cNvSpPr/>
          <p:nvPr/>
        </p:nvSpPr>
        <p:spPr>
          <a:xfrm>
            <a:off x="1600200" y="841712"/>
            <a:ext cx="8001000" cy="5940088"/>
          </a:xfrm>
          <a:prstGeom prst="rect">
            <a:avLst/>
          </a:prstGeom>
          <a:noFill/>
        </p:spPr>
        <p:txBody>
          <a:bodyPr wrap="square">
            <a:spAutoFit/>
          </a:bodyPr>
          <a:lstStyle/>
          <a:p>
            <a:r>
              <a:rPr lang="en-US" sz="1000" dirty="0">
                <a:solidFill>
                  <a:srgbClr val="FFC000"/>
                </a:solidFill>
                <a:latin typeface="Consolas" pitchFamily="49" charset="0"/>
                <a:cs typeface="Consolas" pitchFamily="49" charset="0"/>
              </a:rPr>
              <a:t>01|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main(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cudaDeviceProp</a:t>
            </a:r>
            <a:r>
              <a:rPr lang="en-US" sz="1000" dirty="0">
                <a:solidFill>
                  <a:prstClr val="black"/>
                </a:solidFill>
                <a:latin typeface="Consolas" pitchFamily="49" charset="0"/>
                <a:cs typeface="Consolas" pitchFamily="49" charset="0"/>
              </a:rPr>
              <a:t>  prop;</a:t>
            </a:r>
          </a:p>
          <a:p>
            <a:r>
              <a:rPr lang="en-US" sz="1000" dirty="0">
                <a:solidFill>
                  <a:srgbClr val="FFC000"/>
                </a:solidFill>
                <a:latin typeface="Consolas" pitchFamily="49" charset="0"/>
                <a:cs typeface="Consolas" pitchFamily="49" charset="0"/>
              </a:rPr>
              <a:t>03|</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whichDevice</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04|</a:t>
            </a:r>
            <a:r>
              <a:rPr lang="en-US" sz="1000" dirty="0">
                <a:solidFill>
                  <a:prstClr val="black"/>
                </a:solidFill>
                <a:latin typeface="Consolas" pitchFamily="49" charset="0"/>
                <a:cs typeface="Consolas" pitchFamily="49" charset="0"/>
              </a:rPr>
              <a:t>    HANDLE_ERROR( </a:t>
            </a:r>
            <a:r>
              <a:rPr lang="en-US" sz="1000" dirty="0" err="1">
                <a:solidFill>
                  <a:prstClr val="black"/>
                </a:solidFill>
                <a:latin typeface="Consolas" pitchFamily="49" charset="0"/>
                <a:cs typeface="Consolas" pitchFamily="49" charset="0"/>
              </a:rPr>
              <a:t>cudaGetDevice</a:t>
            </a:r>
            <a:r>
              <a:rPr lang="en-US" sz="1000" dirty="0">
                <a:solidFill>
                  <a:prstClr val="black"/>
                </a:solidFill>
                <a:latin typeface="Consolas" pitchFamily="49" charset="0"/>
                <a:cs typeface="Consolas" pitchFamily="49" charset="0"/>
              </a:rPr>
              <a:t>( &amp;</a:t>
            </a:r>
            <a:r>
              <a:rPr lang="en-US" sz="1000" dirty="0" err="1">
                <a:solidFill>
                  <a:prstClr val="black"/>
                </a:solidFill>
                <a:latin typeface="Consolas" pitchFamily="49" charset="0"/>
                <a:cs typeface="Consolas" pitchFamily="49" charset="0"/>
              </a:rPr>
              <a:t>whichDevice</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05|</a:t>
            </a:r>
            <a:r>
              <a:rPr lang="en-US" sz="1000" dirty="0">
                <a:solidFill>
                  <a:prstClr val="black"/>
                </a:solidFill>
                <a:latin typeface="Consolas" pitchFamily="49" charset="0"/>
                <a:cs typeface="Consolas" pitchFamily="49" charset="0"/>
              </a:rPr>
              <a:t>    HANDLE_ERROR( </a:t>
            </a:r>
            <a:r>
              <a:rPr lang="en-US" sz="1000" dirty="0" err="1">
                <a:solidFill>
                  <a:prstClr val="black"/>
                </a:solidFill>
                <a:latin typeface="Consolas" pitchFamily="49" charset="0"/>
                <a:cs typeface="Consolas" pitchFamily="49" charset="0"/>
              </a:rPr>
              <a:t>cudaGetDeviceProperties</a:t>
            </a:r>
            <a:r>
              <a:rPr lang="en-US" sz="1000" dirty="0">
                <a:solidFill>
                  <a:prstClr val="black"/>
                </a:solidFill>
                <a:latin typeface="Consolas" pitchFamily="49" charset="0"/>
                <a:cs typeface="Consolas" pitchFamily="49" charset="0"/>
              </a:rPr>
              <a:t>( &amp;prop, </a:t>
            </a:r>
            <a:r>
              <a:rPr lang="en-US" sz="1000" dirty="0" err="1">
                <a:solidFill>
                  <a:prstClr val="black"/>
                </a:solidFill>
                <a:latin typeface="Consolas" pitchFamily="49" charset="0"/>
                <a:cs typeface="Consolas" pitchFamily="49" charset="0"/>
              </a:rPr>
              <a:t>whichDevice</a:t>
            </a:r>
            <a:r>
              <a:rPr lang="en-US" sz="1000" dirty="0">
                <a:solidFill>
                  <a:prstClr val="black"/>
                </a:solidFill>
                <a:latin typeface="Consolas" pitchFamily="49" charset="0"/>
                <a:cs typeface="Consolas" pitchFamily="49" charset="0"/>
              </a:rPr>
              <a:t> ) );</a:t>
            </a:r>
          </a:p>
          <a:p>
            <a:r>
              <a:rPr lang="en-US" sz="1000" dirty="0">
                <a:solidFill>
                  <a:srgbClr val="FFC000"/>
                </a:solidFill>
                <a:latin typeface="Consolas" pitchFamily="49" charset="0"/>
                <a:cs typeface="Consolas" pitchFamily="49" charset="0"/>
              </a:rPr>
              <a:t>06|</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if</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prop.deviceOverlap</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07|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printf</a:t>
            </a:r>
            <a:r>
              <a:rPr lang="en-US" sz="1000" dirty="0">
                <a:solidFill>
                  <a:prstClr val="black"/>
                </a:solidFill>
                <a:latin typeface="Consolas" pitchFamily="49" charset="0"/>
                <a:cs typeface="Consolas" pitchFamily="49" charset="0"/>
              </a:rPr>
              <a:t>( </a:t>
            </a:r>
            <a:r>
              <a:rPr lang="en-US" sz="1000" dirty="0">
                <a:solidFill>
                  <a:srgbClr val="A31515"/>
                </a:solidFill>
                <a:latin typeface="Consolas" pitchFamily="49" charset="0"/>
                <a:cs typeface="Consolas" pitchFamily="49" charset="0"/>
              </a:rPr>
              <a:t>"Device will not handle overlaps, so no speed up from streams\n"</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08|</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return</a:t>
            </a:r>
            <a:r>
              <a:rPr lang="en-US" sz="1000" dirty="0">
                <a:solidFill>
                  <a:prstClr val="black"/>
                </a:solidFill>
                <a:latin typeface="Consolas" pitchFamily="49" charset="0"/>
                <a:cs typeface="Consolas" pitchFamily="49" charset="0"/>
              </a:rPr>
              <a:t> 0;</a:t>
            </a:r>
          </a:p>
          <a:p>
            <a:r>
              <a:rPr lang="en-US" sz="1000" dirty="0">
                <a:solidFill>
                  <a:srgbClr val="FFC000"/>
                </a:solidFill>
                <a:latin typeface="Consolas" pitchFamily="49" charset="0"/>
                <a:cs typeface="Consolas" pitchFamily="49" charset="0"/>
              </a:rPr>
              <a:t>09|</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10|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cudaEvent_t</a:t>
            </a:r>
            <a:r>
              <a:rPr lang="en-US" sz="1000" dirty="0">
                <a:solidFill>
                  <a:prstClr val="black"/>
                </a:solidFill>
                <a:latin typeface="Consolas" pitchFamily="49" charset="0"/>
                <a:cs typeface="Consolas" pitchFamily="49" charset="0"/>
              </a:rPr>
              <a:t>     start, stop;</a:t>
            </a:r>
          </a:p>
          <a:p>
            <a:r>
              <a:rPr lang="en-US" sz="1000" dirty="0">
                <a:solidFill>
                  <a:srgbClr val="FFC000"/>
                </a:solidFill>
                <a:latin typeface="Consolas" pitchFamily="49" charset="0"/>
                <a:cs typeface="Consolas" pitchFamily="49" charset="0"/>
              </a:rPr>
              <a:t>12|</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float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13|</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cudaStream_t</a:t>
            </a:r>
            <a:r>
              <a:rPr lang="en-US" sz="1000" dirty="0">
                <a:solidFill>
                  <a:prstClr val="black"/>
                </a:solidFill>
                <a:latin typeface="Consolas" pitchFamily="49" charset="0"/>
                <a:cs typeface="Consolas" pitchFamily="49" charset="0"/>
              </a:rPr>
              <a:t>    stream0, stream1;</a:t>
            </a:r>
          </a:p>
          <a:p>
            <a:r>
              <a:rPr lang="en-US" sz="1000" dirty="0">
                <a:solidFill>
                  <a:srgbClr val="FFC000"/>
                </a:solidFill>
                <a:latin typeface="Consolas" pitchFamily="49" charset="0"/>
                <a:cs typeface="Consolas" pitchFamily="49" charset="0"/>
              </a:rPr>
              <a:t>15|</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16|</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*dev_a0, *dev_b0, *dev_c0;</a:t>
            </a:r>
          </a:p>
          <a:p>
            <a:r>
              <a:rPr lang="en-US" sz="1000" dirty="0">
                <a:solidFill>
                  <a:srgbClr val="FFC000"/>
                </a:solidFill>
                <a:latin typeface="Consolas" pitchFamily="49" charset="0"/>
                <a:cs typeface="Consolas" pitchFamily="49" charset="0"/>
              </a:rPr>
              <a:t>17|</a:t>
            </a:r>
            <a:r>
              <a:rPr lang="en-US" sz="1000" dirty="0">
                <a:solidFill>
                  <a:prstClr val="black"/>
                </a:solidFill>
                <a:latin typeface="Consolas" pitchFamily="49" charset="0"/>
                <a:cs typeface="Consolas" pitchFamily="49" charset="0"/>
              </a:rPr>
              <a:t>    </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*dev_a1, *dev_b1, *dev_c1;</a:t>
            </a:r>
          </a:p>
          <a:p>
            <a:r>
              <a:rPr lang="en-US" sz="1000" dirty="0">
                <a:solidFill>
                  <a:srgbClr val="FFC000"/>
                </a:solidFill>
                <a:latin typeface="Consolas" pitchFamily="49" charset="0"/>
                <a:cs typeface="Consolas" pitchFamily="49" charset="0"/>
              </a:rPr>
              <a:t>18|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19|</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start the timers</a:t>
            </a:r>
          </a:p>
          <a:p>
            <a:r>
              <a:rPr lang="en-US" sz="1000" dirty="0">
                <a:solidFill>
                  <a:srgbClr val="FFC000"/>
                </a:solidFill>
                <a:latin typeface="Consolas" pitchFamily="49" charset="0"/>
                <a:cs typeface="Consolas" pitchFamily="49" charset="0"/>
              </a:rPr>
              <a:t>20|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&amp;start );</a:t>
            </a:r>
          </a:p>
          <a:p>
            <a:r>
              <a:rPr lang="en-US" sz="1000" dirty="0">
                <a:solidFill>
                  <a:srgbClr val="FFC000"/>
                </a:solidFill>
                <a:latin typeface="Consolas" pitchFamily="49" charset="0"/>
                <a:cs typeface="Consolas" pitchFamily="49" charset="0"/>
              </a:rPr>
              <a:t>21|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cudaEventCreate</a:t>
            </a:r>
            <a:r>
              <a:rPr lang="en-US" sz="1000" dirty="0">
                <a:solidFill>
                  <a:prstClr val="black"/>
                </a:solidFill>
                <a:latin typeface="Consolas" pitchFamily="49" charset="0"/>
                <a:cs typeface="Consolas" pitchFamily="49" charset="0"/>
              </a:rPr>
              <a:t>( &amp;stop  );</a:t>
            </a:r>
          </a:p>
          <a:p>
            <a:r>
              <a:rPr lang="en-US" sz="1000" dirty="0">
                <a:solidFill>
                  <a:srgbClr val="FFC000"/>
                </a:solidFill>
                <a:latin typeface="Consolas" pitchFamily="49" charset="0"/>
                <a:cs typeface="Consolas" pitchFamily="49" charset="0"/>
              </a:rPr>
              <a:t>22|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initialize the streams</a:t>
            </a:r>
          </a:p>
          <a:p>
            <a:r>
              <a:rPr lang="en-US" sz="1000" dirty="0">
                <a:solidFill>
                  <a:srgbClr val="FFC000"/>
                </a:solidFill>
                <a:latin typeface="Consolas" pitchFamily="49" charset="0"/>
                <a:cs typeface="Consolas" pitchFamily="49" charset="0"/>
              </a:rPr>
              <a:t>24|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cudaStreamCreate</a:t>
            </a:r>
            <a:r>
              <a:rPr lang="en-US" sz="1000" dirty="0">
                <a:solidFill>
                  <a:prstClr val="black"/>
                </a:solidFill>
                <a:latin typeface="Consolas" pitchFamily="49" charset="0"/>
                <a:cs typeface="Consolas" pitchFamily="49" charset="0"/>
              </a:rPr>
              <a:t>( &amp;stream0 );</a:t>
            </a:r>
          </a:p>
          <a:p>
            <a:r>
              <a:rPr lang="en-US" sz="1000" dirty="0">
                <a:solidFill>
                  <a:srgbClr val="FFC000"/>
                </a:solidFill>
                <a:latin typeface="Consolas" pitchFamily="49" charset="0"/>
                <a:cs typeface="Consolas" pitchFamily="49" charset="0"/>
              </a:rPr>
              <a:t>25|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cudaStreamCreate</a:t>
            </a:r>
            <a:r>
              <a:rPr lang="en-US" sz="1000" dirty="0">
                <a:solidFill>
                  <a:prstClr val="black"/>
                </a:solidFill>
                <a:latin typeface="Consolas" pitchFamily="49" charset="0"/>
                <a:cs typeface="Consolas" pitchFamily="49" charset="0"/>
              </a:rPr>
              <a:t>( &amp;stream1 );</a:t>
            </a:r>
          </a:p>
          <a:p>
            <a:r>
              <a:rPr lang="en-US" sz="1000" dirty="0">
                <a:solidFill>
                  <a:srgbClr val="FFC000"/>
                </a:solidFill>
                <a:latin typeface="Consolas" pitchFamily="49" charset="0"/>
                <a:cs typeface="Consolas" pitchFamily="49" charset="0"/>
              </a:rPr>
              <a:t>26|</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27|</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the memory on the GPU</a:t>
            </a:r>
          </a:p>
          <a:p>
            <a:r>
              <a:rPr lang="en-US" sz="1000" dirty="0">
                <a:solidFill>
                  <a:srgbClr val="FFC000"/>
                </a:solidFill>
                <a:latin typeface="Consolas" pitchFamily="49" charset="0"/>
                <a:cs typeface="Consolas" pitchFamily="49" charset="0"/>
              </a:rPr>
              <a:t>28|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**)&amp;dev_a0,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29|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**)&amp;dev_b0,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**)&amp;dev_c0,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**)&amp;dev_a1,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**)&amp;dev_b1,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**)&amp;dev_c1,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34|</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35|</a:t>
            </a:r>
            <a:r>
              <a:rPr lang="en-US" sz="1000" dirty="0">
                <a:latin typeface="Consolas" pitchFamily="49" charset="0"/>
                <a:cs typeface="Consolas" pitchFamily="49" charset="0"/>
              </a:rPr>
              <a:t>    </a:t>
            </a:r>
            <a:r>
              <a:rPr lang="en-US" sz="1000" dirty="0">
                <a:solidFill>
                  <a:srgbClr val="008000"/>
                </a:solidFill>
                <a:latin typeface="Consolas" pitchFamily="49" charset="0"/>
                <a:cs typeface="Consolas" pitchFamily="49" charset="0"/>
              </a:rPr>
              <a:t>// allocate host locked memory, used to stream</a:t>
            </a:r>
          </a:p>
          <a:p>
            <a:r>
              <a:rPr lang="en-US" sz="1000" dirty="0">
                <a:solidFill>
                  <a:srgbClr val="FFC000"/>
                </a:solidFill>
                <a:latin typeface="Consolas" pitchFamily="49" charset="0"/>
                <a:cs typeface="Consolas" pitchFamily="49" charset="0"/>
              </a:rPr>
              <a:t>36|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38|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void</a:t>
            </a:r>
            <a:r>
              <a:rPr lang="en-US" sz="1000" dirty="0">
                <a:solidFill>
                  <a:prstClr val="black"/>
                </a:solidFill>
                <a:latin typeface="Consolas" pitchFamily="49" charset="0"/>
                <a:cs typeface="Consolas" pitchFamily="49" charset="0"/>
              </a:rPr>
              <a:t>**)&amp;</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FULL_DATA_SIZE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cudaHostAllocDefault</a:t>
            </a:r>
            <a:r>
              <a:rPr lang="en-US" sz="1000"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78930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p:bldP spid="13" grpId="0"/>
      <p:bldP spid="1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89365" y="2920093"/>
            <a:ext cx="8077200" cy="3127376"/>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981200" y="1828801"/>
            <a:ext cx="3733800" cy="95522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p:nvPr>
        </p:nvSpPr>
        <p:spPr/>
        <p:txBody>
          <a:bodyPr/>
          <a:lstStyle/>
          <a:p>
            <a:r>
              <a:rPr lang="en-US" sz="3200" dirty="0"/>
              <a:t>The “</a:t>
            </a:r>
            <a:r>
              <a:rPr lang="en-US" sz="3200" dirty="0">
                <a:latin typeface="Consolas" pitchFamily="49" charset="0"/>
                <a:cs typeface="Consolas" pitchFamily="49" charset="0"/>
              </a:rPr>
              <a:t>main()</a:t>
            </a:r>
            <a:r>
              <a:rPr lang="en-US" sz="3200" dirty="0"/>
              <a:t>” Function, Two Streams</a:t>
            </a:r>
            <a:br>
              <a:rPr lang="en-US" sz="3200" dirty="0"/>
            </a:br>
            <a:r>
              <a:rPr lang="en-US" sz="1800" dirty="0"/>
              <a:t>[</a:t>
            </a:r>
            <a:r>
              <a:rPr lang="en-US" sz="1800" dirty="0" err="1"/>
              <a:t>Cntd</a:t>
            </a:r>
            <a:r>
              <a:rPr lang="en-US" sz="1800"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61</a:t>
            </a:fld>
            <a:endParaRPr lang="en-US" altLang="en-US"/>
          </a:p>
        </p:txBody>
      </p:sp>
      <p:sp>
        <p:nvSpPr>
          <p:cNvPr id="8" name="Rectangle 7"/>
          <p:cNvSpPr/>
          <p:nvPr/>
        </p:nvSpPr>
        <p:spPr>
          <a:xfrm>
            <a:off x="5734051" y="1828801"/>
            <a:ext cx="1061509" cy="307777"/>
          </a:xfrm>
          <a:prstGeom prst="rect">
            <a:avLst/>
          </a:prstGeom>
        </p:spPr>
        <p:txBody>
          <a:bodyPr wrap="none">
            <a:spAutoFit/>
          </a:bodyPr>
          <a:lstStyle/>
          <a:p>
            <a:r>
              <a:rPr lang="en-US" sz="1400" dirty="0">
                <a:solidFill>
                  <a:srgbClr val="FFC000"/>
                </a:solidFill>
              </a:rPr>
              <a:t>Still Stage 3</a:t>
            </a:r>
          </a:p>
        </p:txBody>
      </p:sp>
      <p:sp>
        <p:nvSpPr>
          <p:cNvPr id="10" name="Rectangle 9"/>
          <p:cNvSpPr/>
          <p:nvPr/>
        </p:nvSpPr>
        <p:spPr>
          <a:xfrm>
            <a:off x="9285505" y="2630133"/>
            <a:ext cx="718466" cy="307777"/>
          </a:xfrm>
          <a:prstGeom prst="rect">
            <a:avLst/>
          </a:prstGeom>
        </p:spPr>
        <p:txBody>
          <a:bodyPr wrap="none">
            <a:spAutoFit/>
          </a:bodyPr>
          <a:lstStyle/>
          <a:p>
            <a:r>
              <a:rPr lang="en-US" sz="1400" dirty="0">
                <a:solidFill>
                  <a:srgbClr val="FFC000"/>
                </a:solidFill>
              </a:rPr>
              <a:t>Stage 4</a:t>
            </a:r>
          </a:p>
        </p:txBody>
      </p:sp>
      <p:sp>
        <p:nvSpPr>
          <p:cNvPr id="5" name="Rectangle 4"/>
          <p:cNvSpPr/>
          <p:nvPr/>
        </p:nvSpPr>
        <p:spPr>
          <a:xfrm>
            <a:off x="1600200" y="1828801"/>
            <a:ext cx="8686800" cy="4401205"/>
          </a:xfrm>
          <a:prstGeom prst="rect">
            <a:avLst/>
          </a:prstGeom>
        </p:spPr>
        <p:txBody>
          <a:bodyPr wrap="square">
            <a:spAutoFit/>
          </a:bodyPr>
          <a:lstStyle/>
          <a:p>
            <a:r>
              <a:rPr lang="en-US" sz="1000" dirty="0">
                <a:solidFill>
                  <a:srgbClr val="FFC000"/>
                </a:solidFill>
                <a:latin typeface="Consolas" pitchFamily="49" charset="0"/>
                <a:cs typeface="Consolas" pitchFamily="49" charset="0"/>
              </a:rPr>
              <a:t>39|</a:t>
            </a:r>
            <a:r>
              <a:rPr lang="nn-NO" sz="1000" dirty="0">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a:t>
            </a:r>
          </a:p>
          <a:p>
            <a:r>
              <a:rPr lang="en-US" sz="1000" dirty="0">
                <a:solidFill>
                  <a:srgbClr val="FFC000"/>
                </a:solidFill>
                <a:latin typeface="Consolas" pitchFamily="49" charset="0"/>
                <a:cs typeface="Consolas" pitchFamily="49" charset="0"/>
              </a:rPr>
              <a:t>40|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41|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[i] = rand();</a:t>
            </a:r>
          </a:p>
          <a:p>
            <a:r>
              <a:rPr lang="en-US" sz="1000" dirty="0">
                <a:solidFill>
                  <a:srgbClr val="FFC000"/>
                </a:solidFill>
                <a:latin typeface="Consolas" pitchFamily="49" charset="0"/>
                <a:cs typeface="Consolas" pitchFamily="49" charset="0"/>
              </a:rPr>
              <a:t>42|</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43|</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cudaEventRecord</a:t>
            </a:r>
            <a:r>
              <a:rPr lang="en-US" sz="1000" dirty="0">
                <a:solidFill>
                  <a:prstClr val="black"/>
                </a:solidFill>
                <a:latin typeface="Consolas" pitchFamily="49" charset="0"/>
                <a:cs typeface="Consolas" pitchFamily="49" charset="0"/>
              </a:rPr>
              <a:t>( start, 0 );</a:t>
            </a:r>
          </a:p>
          <a:p>
            <a:r>
              <a:rPr lang="en-US" sz="1000" dirty="0">
                <a:solidFill>
                  <a:srgbClr val="FFC000"/>
                </a:solidFill>
                <a:latin typeface="Consolas" pitchFamily="49" charset="0"/>
                <a:cs typeface="Consolas" pitchFamily="49" charset="0"/>
              </a:rPr>
              <a:t>45|</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now loop over full data, in bite-sized chunks</a:t>
            </a:r>
          </a:p>
          <a:p>
            <a:r>
              <a:rPr lang="en-US" sz="1000" dirty="0">
                <a:solidFill>
                  <a:srgbClr val="FFC000"/>
                </a:solidFill>
                <a:latin typeface="Consolas" pitchFamily="49" charset="0"/>
                <a:cs typeface="Consolas" pitchFamily="49" charset="0"/>
              </a:rPr>
              <a:t>46|</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2*N) {</a:t>
            </a:r>
          </a:p>
          <a:p>
            <a:r>
              <a:rPr lang="en-US" sz="1000" dirty="0">
                <a:solidFill>
                  <a:srgbClr val="FFC000"/>
                </a:solidFill>
                <a:latin typeface="Consolas" pitchFamily="49" charset="0"/>
                <a:cs typeface="Consolas" pitchFamily="49" charset="0"/>
              </a:rPr>
              <a:t>47|</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data from pinned memory to the device, </a:t>
            </a:r>
            <a:r>
              <a:rPr lang="en-US" sz="1000" dirty="0" err="1">
                <a:solidFill>
                  <a:srgbClr val="008000"/>
                </a:solidFill>
                <a:latin typeface="Consolas" pitchFamily="49" charset="0"/>
                <a:cs typeface="Consolas" pitchFamily="49" charset="0"/>
              </a:rPr>
              <a:t>async</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48|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dev_a0, </a:t>
            </a:r>
            <a:r>
              <a:rPr lang="en-US" sz="1000" dirty="0" err="1">
                <a:solidFill>
                  <a:prstClr val="black"/>
                </a:solidFill>
                <a:latin typeface="Consolas" pitchFamily="49" charset="0"/>
                <a:cs typeface="Consolas" pitchFamily="49" charset="0"/>
              </a:rPr>
              <a:t>host_a+i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49|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dev_b0, </a:t>
            </a:r>
            <a:r>
              <a:rPr lang="en-US" sz="1000" dirty="0" err="1">
                <a:solidFill>
                  <a:prstClr val="black"/>
                </a:solidFill>
                <a:latin typeface="Consolas" pitchFamily="49" charset="0"/>
                <a:cs typeface="Consolas" pitchFamily="49" charset="0"/>
              </a:rPr>
              <a:t>host_b+i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51|</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stream0</a:t>
            </a:r>
            <a:r>
              <a:rPr lang="pt-BR" sz="1000" dirty="0">
                <a:solidFill>
                  <a:prstClr val="black"/>
                </a:solidFill>
                <a:latin typeface="Consolas" pitchFamily="49" charset="0"/>
                <a:cs typeface="Consolas" pitchFamily="49" charset="0"/>
              </a:rPr>
              <a:t>&gt;&gt;&gt;( dev_a0, dev_b0, dev_c0 );</a:t>
            </a:r>
          </a:p>
          <a:p>
            <a:r>
              <a:rPr lang="en-US" sz="1000" dirty="0">
                <a:solidFill>
                  <a:srgbClr val="FFC000"/>
                </a:solidFill>
                <a:latin typeface="Consolas" pitchFamily="49" charset="0"/>
                <a:cs typeface="Consolas" pitchFamily="49" charset="0"/>
              </a:rPr>
              <a:t>52|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data from device to locked memory</a:t>
            </a:r>
          </a:p>
          <a:p>
            <a:r>
              <a:rPr lang="en-US" sz="1000" dirty="0">
                <a:solidFill>
                  <a:srgbClr val="FFC000"/>
                </a:solidFill>
                <a:latin typeface="Consolas" pitchFamily="49" charset="0"/>
                <a:cs typeface="Consolas" pitchFamily="49" charset="0"/>
              </a:rPr>
              <a:t>54|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a:t>
            </a:r>
            <a:r>
              <a:rPr lang="en-US" sz="1000" dirty="0">
                <a:solidFill>
                  <a:prstClr val="black"/>
                </a:solidFill>
                <a:latin typeface="Consolas" pitchFamily="49" charset="0"/>
                <a:cs typeface="Consolas" pitchFamily="49" charset="0"/>
              </a:rPr>
              <a:t>, dev_c0,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56|</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57|</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locked memory to the device, </a:t>
            </a:r>
            <a:r>
              <a:rPr lang="en-US" sz="1000" dirty="0" err="1">
                <a:solidFill>
                  <a:srgbClr val="008000"/>
                </a:solidFill>
                <a:latin typeface="Consolas" pitchFamily="49" charset="0"/>
                <a:cs typeface="Consolas" pitchFamily="49" charset="0"/>
              </a:rPr>
              <a:t>async</a:t>
            </a:r>
            <a:endParaRPr lang="en-US" sz="1000" dirty="0">
              <a:solidFill>
                <a:srgbClr val="008000"/>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58|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dev_a1, </a:t>
            </a:r>
            <a:r>
              <a:rPr lang="en-US" sz="1000" dirty="0" err="1">
                <a:solidFill>
                  <a:prstClr val="black"/>
                </a:solidFill>
                <a:latin typeface="Consolas" pitchFamily="49" charset="0"/>
                <a:cs typeface="Consolas" pitchFamily="49" charset="0"/>
              </a:rPr>
              <a:t>host_a+i+N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59|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dev_b1, </a:t>
            </a:r>
            <a:r>
              <a:rPr lang="en-US" sz="1000" dirty="0" err="1">
                <a:solidFill>
                  <a:prstClr val="black"/>
                </a:solidFill>
                <a:latin typeface="Consolas" pitchFamily="49" charset="0"/>
                <a:cs typeface="Consolas" pitchFamily="49" charset="0"/>
              </a:rPr>
              <a:t>host_b+i+N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60|</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61|</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stream1</a:t>
            </a:r>
            <a:r>
              <a:rPr lang="pt-BR" sz="1000" dirty="0">
                <a:solidFill>
                  <a:prstClr val="black"/>
                </a:solidFill>
                <a:latin typeface="Consolas" pitchFamily="49" charset="0"/>
                <a:cs typeface="Consolas" pitchFamily="49" charset="0"/>
              </a:rPr>
              <a:t>&gt;&gt;&gt;( dev_a1, dev_b1, dev_c1 );</a:t>
            </a:r>
          </a:p>
          <a:p>
            <a:r>
              <a:rPr lang="en-US" sz="1000" dirty="0">
                <a:solidFill>
                  <a:srgbClr val="FFC000"/>
                </a:solidFill>
                <a:latin typeface="Consolas" pitchFamily="49" charset="0"/>
                <a:cs typeface="Consolas" pitchFamily="49" charset="0"/>
              </a:rPr>
              <a:t>62|</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63|</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copy the data from device to locked memory</a:t>
            </a:r>
          </a:p>
          <a:p>
            <a:r>
              <a:rPr lang="en-US" sz="1000" dirty="0">
                <a:solidFill>
                  <a:srgbClr val="FFC000"/>
                </a:solidFill>
                <a:latin typeface="Consolas" pitchFamily="49" charset="0"/>
                <a:cs typeface="Consolas" pitchFamily="49" charset="0"/>
              </a:rPr>
              <a:t>64|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host_c+i+N</a:t>
            </a:r>
            <a:r>
              <a:rPr lang="en-US" sz="1000" dirty="0">
                <a:solidFill>
                  <a:prstClr val="black"/>
                </a:solidFill>
                <a:latin typeface="Consolas" pitchFamily="49" charset="0"/>
                <a:cs typeface="Consolas" pitchFamily="49" charset="0"/>
              </a:rPr>
              <a:t>, dev_c1,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65| </a:t>
            </a:r>
            <a:r>
              <a:rPr lang="en-US" sz="1000" dirty="0">
                <a:solidFill>
                  <a:prstClr val="black"/>
                </a:solidFill>
                <a:latin typeface="Consolas" pitchFamily="49" charset="0"/>
                <a:cs typeface="Consolas" pitchFamily="49" charset="0"/>
              </a:rPr>
              <a:t>}</a:t>
            </a:r>
          </a:p>
          <a:p>
            <a:r>
              <a:rPr lang="en-US" sz="1000" dirty="0">
                <a:solidFill>
                  <a:srgbClr val="FFC000"/>
                </a:solidFill>
                <a:latin typeface="Consolas" pitchFamily="49" charset="0"/>
                <a:cs typeface="Consolas" pitchFamily="49" charset="0"/>
              </a:rPr>
              <a:t>66|</a:t>
            </a:r>
            <a:endParaRPr lang="en-US" sz="1000"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46071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8"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83967" y="1573749"/>
            <a:ext cx="5334000" cy="332845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848600" y="2916093"/>
            <a:ext cx="811506" cy="307777"/>
          </a:xfrm>
          <a:prstGeom prst="rect">
            <a:avLst/>
          </a:prstGeom>
        </p:spPr>
        <p:txBody>
          <a:bodyPr wrap="square">
            <a:spAutoFit/>
          </a:bodyPr>
          <a:lstStyle/>
          <a:p>
            <a:r>
              <a:rPr lang="en-US" sz="1400" dirty="0">
                <a:solidFill>
                  <a:srgbClr val="FFC000"/>
                </a:solidFill>
              </a:rPr>
              <a:t>Stage 5</a:t>
            </a:r>
          </a:p>
        </p:txBody>
      </p:sp>
      <p:sp>
        <p:nvSpPr>
          <p:cNvPr id="6" name="Title 1"/>
          <p:cNvSpPr>
            <a:spLocks noGrp="1"/>
          </p:cNvSpPr>
          <p:nvPr>
            <p:ph type="title"/>
          </p:nvPr>
        </p:nvSpPr>
        <p:spPr/>
        <p:txBody>
          <a:bodyPr/>
          <a:lstStyle/>
          <a:p>
            <a:r>
              <a:rPr lang="en-US" sz="3200" dirty="0"/>
              <a:t>The “</a:t>
            </a:r>
            <a:r>
              <a:rPr lang="en-US" sz="3200" dirty="0">
                <a:latin typeface="Consolas" pitchFamily="49" charset="0"/>
                <a:cs typeface="Consolas" pitchFamily="49" charset="0"/>
              </a:rPr>
              <a:t>main()</a:t>
            </a:r>
            <a:r>
              <a:rPr lang="en-US" sz="3200" dirty="0"/>
              <a:t>” Function, Two Streams </a:t>
            </a:r>
            <a:r>
              <a:rPr lang="en-US" sz="1800" dirty="0"/>
              <a:t>[</a:t>
            </a:r>
            <a:r>
              <a:rPr lang="en-US" sz="1800" dirty="0" err="1"/>
              <a:t>Cntd</a:t>
            </a:r>
            <a:r>
              <a:rPr lang="en-US" sz="1800" dirty="0"/>
              <a:t>.]</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62</a:t>
            </a:fld>
            <a:endParaRPr lang="en-US" altLang="en-US"/>
          </a:p>
        </p:txBody>
      </p:sp>
      <p:sp>
        <p:nvSpPr>
          <p:cNvPr id="5" name="Rectangle 4"/>
          <p:cNvSpPr/>
          <p:nvPr/>
        </p:nvSpPr>
        <p:spPr>
          <a:xfrm>
            <a:off x="2002967" y="1573749"/>
            <a:ext cx="5715000" cy="3785652"/>
          </a:xfrm>
          <a:prstGeom prst="rect">
            <a:avLst/>
          </a:prstGeom>
          <a:noFill/>
          <a:ln>
            <a:noFill/>
          </a:ln>
        </p:spPr>
        <p:txBody>
          <a:bodyPr wrap="square">
            <a:spAutoFit/>
          </a:bodyPr>
          <a:lstStyle/>
          <a:p>
            <a:r>
              <a:rPr lang="en-US" sz="1000" dirty="0">
                <a:solidFill>
                  <a:srgbClr val="FFC000"/>
                </a:solidFill>
                <a:latin typeface="Consolas" pitchFamily="49" charset="0"/>
                <a:cs typeface="Consolas" pitchFamily="49" charset="0"/>
              </a:rPr>
              <a:t>67|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cudaStreamSynchronize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cudaStreamSynchronize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69|</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70|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cudaEventRecord</a:t>
            </a:r>
            <a:r>
              <a:rPr lang="en-US" sz="1000" dirty="0">
                <a:solidFill>
                  <a:prstClr val="black"/>
                </a:solidFill>
                <a:latin typeface="Consolas" pitchFamily="49" charset="0"/>
                <a:cs typeface="Consolas" pitchFamily="49" charset="0"/>
              </a:rPr>
              <a:t>( stop, 0 );</a:t>
            </a:r>
          </a:p>
          <a:p>
            <a:r>
              <a:rPr lang="en-US" sz="1000" dirty="0">
                <a:solidFill>
                  <a:srgbClr val="FFC000"/>
                </a:solidFill>
                <a:latin typeface="Consolas" pitchFamily="49" charset="0"/>
                <a:cs typeface="Consolas" pitchFamily="49" charset="0"/>
              </a:rPr>
              <a:t>71|</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72|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cudaEventSynchronize</a:t>
            </a:r>
            <a:r>
              <a:rPr lang="en-US" sz="1000" dirty="0">
                <a:solidFill>
                  <a:prstClr val="black"/>
                </a:solidFill>
                <a:latin typeface="Consolas" pitchFamily="49" charset="0"/>
                <a:cs typeface="Consolas" pitchFamily="49" charset="0"/>
              </a:rPr>
              <a:t>( stop );</a:t>
            </a:r>
          </a:p>
          <a:p>
            <a:r>
              <a:rPr lang="en-US" sz="1000" dirty="0">
                <a:solidFill>
                  <a:srgbClr val="FFC000"/>
                </a:solidFill>
                <a:latin typeface="Consolas" pitchFamily="49" charset="0"/>
                <a:cs typeface="Consolas" pitchFamily="49" charset="0"/>
              </a:rPr>
              <a:t>73|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cudaEventElapsedTime</a:t>
            </a:r>
            <a:r>
              <a:rPr lang="en-US" sz="1000" dirty="0">
                <a:solidFill>
                  <a:prstClr val="black"/>
                </a:solidFill>
                <a:latin typeface="Consolas" pitchFamily="49" charset="0"/>
                <a:cs typeface="Consolas" pitchFamily="49" charset="0"/>
              </a:rPr>
              <a:t>( &amp;</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start, stop ) );</a:t>
            </a:r>
          </a:p>
          <a:p>
            <a:r>
              <a:rPr lang="en-US" sz="1000" dirty="0">
                <a:solidFill>
                  <a:srgbClr val="FFC000"/>
                </a:solidFill>
                <a:latin typeface="Consolas" pitchFamily="49" charset="0"/>
                <a:cs typeface="Consolas" pitchFamily="49" charset="0"/>
              </a:rPr>
              <a:t>74|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printf</a:t>
            </a:r>
            <a:r>
              <a:rPr lang="en-US" sz="1000" dirty="0">
                <a:solidFill>
                  <a:prstClr val="black"/>
                </a:solidFill>
                <a:latin typeface="Consolas" pitchFamily="49" charset="0"/>
                <a:cs typeface="Consolas" pitchFamily="49" charset="0"/>
              </a:rPr>
              <a:t>( </a:t>
            </a:r>
            <a:r>
              <a:rPr lang="en-US" sz="1000" dirty="0">
                <a:solidFill>
                  <a:srgbClr val="A31515"/>
                </a:solidFill>
                <a:latin typeface="Consolas" pitchFamily="49" charset="0"/>
                <a:cs typeface="Consolas" pitchFamily="49" charset="0"/>
              </a:rPr>
              <a:t>"Time taken:  %3.1f </a:t>
            </a:r>
            <a:r>
              <a:rPr lang="en-US" sz="1000" dirty="0" err="1">
                <a:solidFill>
                  <a:srgbClr val="A31515"/>
                </a:solidFill>
                <a:latin typeface="Consolas" pitchFamily="49" charset="0"/>
                <a:cs typeface="Consolas" pitchFamily="49" charset="0"/>
              </a:rPr>
              <a:t>ms</a:t>
            </a:r>
            <a:r>
              <a:rPr lang="en-US" sz="1000" dirty="0">
                <a:solidFill>
                  <a:srgbClr val="A31515"/>
                </a:solidFill>
                <a:latin typeface="Consolas" pitchFamily="49" charset="0"/>
                <a:cs typeface="Consolas" pitchFamily="49" charset="0"/>
              </a:rPr>
              <a:t>\n"</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elapsedTime</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75|</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76|</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cleanup the streams and memory</a:t>
            </a:r>
          </a:p>
          <a:p>
            <a:r>
              <a:rPr lang="en-US" sz="1000" dirty="0">
                <a:solidFill>
                  <a:srgbClr val="FFC000"/>
                </a:solidFill>
                <a:latin typeface="Consolas" pitchFamily="49" charset="0"/>
                <a:cs typeface="Consolas" pitchFamily="49" charset="0"/>
              </a:rPr>
              <a:t>77|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host_a</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78|</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host_b</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79|</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cudaFreeHost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80|</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dev_a0 );</a:t>
            </a:r>
          </a:p>
          <a:p>
            <a:r>
              <a:rPr lang="en-US" sz="1000" dirty="0">
                <a:solidFill>
                  <a:srgbClr val="FFC000"/>
                </a:solidFill>
                <a:latin typeface="Consolas" pitchFamily="49" charset="0"/>
                <a:cs typeface="Consolas" pitchFamily="49" charset="0"/>
              </a:rPr>
              <a:t>81|</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dev_b0 );</a:t>
            </a:r>
          </a:p>
          <a:p>
            <a:r>
              <a:rPr lang="en-US" sz="1000" dirty="0">
                <a:solidFill>
                  <a:srgbClr val="FFC000"/>
                </a:solidFill>
                <a:latin typeface="Consolas" pitchFamily="49" charset="0"/>
                <a:cs typeface="Consolas" pitchFamily="49" charset="0"/>
              </a:rPr>
              <a:t>82|</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dev_c0 );</a:t>
            </a:r>
          </a:p>
          <a:p>
            <a:r>
              <a:rPr lang="en-US" sz="1000" dirty="0">
                <a:solidFill>
                  <a:srgbClr val="FFC000"/>
                </a:solidFill>
                <a:latin typeface="Consolas" pitchFamily="49" charset="0"/>
                <a:cs typeface="Consolas" pitchFamily="49" charset="0"/>
              </a:rPr>
              <a:t>83|</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dev_a1 );</a:t>
            </a:r>
          </a:p>
          <a:p>
            <a:r>
              <a:rPr lang="en-US" sz="1000" dirty="0">
                <a:solidFill>
                  <a:srgbClr val="FFC000"/>
                </a:solidFill>
                <a:latin typeface="Consolas" pitchFamily="49" charset="0"/>
                <a:cs typeface="Consolas" pitchFamily="49" charset="0"/>
              </a:rPr>
              <a:t>84|</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dev_b1 );</a:t>
            </a:r>
          </a:p>
          <a:p>
            <a:r>
              <a:rPr lang="en-US" sz="1000" dirty="0">
                <a:solidFill>
                  <a:srgbClr val="FFC000"/>
                </a:solidFill>
                <a:latin typeface="Consolas" pitchFamily="49" charset="0"/>
                <a:cs typeface="Consolas" pitchFamily="49" charset="0"/>
              </a:rPr>
              <a:t>85|</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cudaFree</a:t>
            </a:r>
            <a:r>
              <a:rPr lang="en-US" sz="1000" dirty="0">
                <a:solidFill>
                  <a:prstClr val="black"/>
                </a:solidFill>
                <a:latin typeface="Consolas" pitchFamily="49" charset="0"/>
                <a:cs typeface="Consolas" pitchFamily="49" charset="0"/>
              </a:rPr>
              <a:t>( dev_c1 );</a:t>
            </a:r>
          </a:p>
          <a:p>
            <a:r>
              <a:rPr lang="en-US" sz="1000" dirty="0">
                <a:solidFill>
                  <a:srgbClr val="FFC000"/>
                </a:solidFill>
                <a:latin typeface="Consolas" pitchFamily="49" charset="0"/>
                <a:cs typeface="Consolas" pitchFamily="49" charset="0"/>
              </a:rPr>
              <a:t>86|</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cudaStreamDestroy</a:t>
            </a:r>
            <a:r>
              <a:rPr lang="en-US" sz="1000" dirty="0">
                <a:solidFill>
                  <a:prstClr val="black"/>
                </a:solidFill>
                <a:latin typeface="Consolas" pitchFamily="49" charset="0"/>
                <a:cs typeface="Consolas" pitchFamily="49" charset="0"/>
              </a:rPr>
              <a:t>( stream0 );</a:t>
            </a:r>
          </a:p>
          <a:p>
            <a:r>
              <a:rPr lang="en-US" sz="1000" dirty="0">
                <a:solidFill>
                  <a:srgbClr val="FFC000"/>
                </a:solidFill>
                <a:latin typeface="Consolas" pitchFamily="49" charset="0"/>
                <a:cs typeface="Consolas" pitchFamily="49" charset="0"/>
              </a:rPr>
              <a:t>87|</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cudaStreamDestroy</a:t>
            </a:r>
            <a:r>
              <a:rPr lang="en-US" sz="1000" dirty="0">
                <a:solidFill>
                  <a:prstClr val="black"/>
                </a:solidFill>
                <a:latin typeface="Consolas" pitchFamily="49" charset="0"/>
                <a:cs typeface="Consolas" pitchFamily="49" charset="0"/>
              </a:rPr>
              <a:t>( stream1 );</a:t>
            </a:r>
          </a:p>
          <a:p>
            <a:r>
              <a:rPr lang="en-US" sz="1000" dirty="0">
                <a:solidFill>
                  <a:srgbClr val="FFC000"/>
                </a:solidFill>
                <a:latin typeface="Consolas" pitchFamily="49" charset="0"/>
                <a:cs typeface="Consolas" pitchFamily="49" charset="0"/>
              </a:rPr>
              <a:t>88|</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89|</a:t>
            </a:r>
            <a:r>
              <a:rPr lang="en-US" sz="1000" dirty="0">
                <a:solidFill>
                  <a:prstClr val="black"/>
                </a:solidFill>
                <a:latin typeface="Consolas" pitchFamily="49" charset="0"/>
                <a:cs typeface="Consolas" pitchFamily="49" charset="0"/>
              </a:rPr>
              <a:t>    </a:t>
            </a:r>
            <a:r>
              <a:rPr lang="en-US" sz="1000" dirty="0">
                <a:solidFill>
                  <a:srgbClr val="0000FF"/>
                </a:solidFill>
                <a:latin typeface="Consolas" pitchFamily="49" charset="0"/>
                <a:cs typeface="Consolas" pitchFamily="49" charset="0"/>
              </a:rPr>
              <a:t>return</a:t>
            </a:r>
            <a:r>
              <a:rPr lang="en-US" sz="1000" dirty="0">
                <a:solidFill>
                  <a:prstClr val="black"/>
                </a:solidFill>
                <a:latin typeface="Consolas" pitchFamily="49" charset="0"/>
                <a:cs typeface="Consolas" pitchFamily="49" charset="0"/>
              </a:rPr>
              <a:t> 0;</a:t>
            </a:r>
          </a:p>
          <a:p>
            <a:r>
              <a:rPr lang="en-US" sz="1000" dirty="0">
                <a:solidFill>
                  <a:srgbClr val="FFC000"/>
                </a:solidFill>
                <a:latin typeface="Consolas" pitchFamily="49" charset="0"/>
                <a:cs typeface="Consolas" pitchFamily="49" charset="0"/>
              </a:rPr>
              <a:t>90|</a:t>
            </a:r>
            <a:r>
              <a:rPr lang="en-US" sz="1000" dirty="0">
                <a:solidFill>
                  <a:prstClr val="black"/>
                </a:solidFill>
                <a:latin typeface="Consolas" pitchFamily="49" charset="0"/>
                <a:cs typeface="Consolas" pitchFamily="49" charset="0"/>
              </a:rPr>
              <a:t>}</a:t>
            </a:r>
            <a:endParaRPr lang="en-US" sz="1000" dirty="0">
              <a:latin typeface="Consolas" pitchFamily="49" charset="0"/>
              <a:cs typeface="Consolas" pitchFamily="49" charset="0"/>
            </a:endParaRPr>
          </a:p>
        </p:txBody>
      </p:sp>
      <p:sp>
        <p:nvSpPr>
          <p:cNvPr id="9" name="Rectangle 8"/>
          <p:cNvSpPr/>
          <p:nvPr/>
        </p:nvSpPr>
        <p:spPr>
          <a:xfrm>
            <a:off x="8492067" y="5912599"/>
            <a:ext cx="2819400" cy="646331"/>
          </a:xfrm>
          <a:prstGeom prst="rect">
            <a:avLst/>
          </a:prstGeom>
          <a:solidFill>
            <a:srgbClr val="FFC000"/>
          </a:solidFill>
        </p:spPr>
        <p:txBody>
          <a:bodyPr wrap="square">
            <a:spAutoFit/>
          </a:bodyPr>
          <a:lstStyle/>
          <a:p>
            <a:r>
              <a:rPr lang="en-US" b="1" dirty="0">
                <a:solidFill>
                  <a:srgbClr val="002060"/>
                </a:solidFill>
              </a:rPr>
              <a:t>NOTE: the kernel doesn’t actually change…</a:t>
            </a:r>
          </a:p>
        </p:txBody>
      </p:sp>
    </p:spTree>
    <p:extLst>
      <p:ext uri="{BB962C8B-B14F-4D97-AF65-F5344CB8AC3E}">
        <p14:creationId xmlns:p14="http://schemas.microsoft.com/office/powerpoint/2010/main" val="41227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2.1 </a:t>
            </a:r>
            <a:r>
              <a:rPr lang="en-US" sz="2400" dirty="0"/>
              <a:t>[Version 1]</a:t>
            </a:r>
            <a:r>
              <a:rPr lang="en-US" dirty="0"/>
              <a:t>, Summary</a:t>
            </a:r>
          </a:p>
        </p:txBody>
      </p:sp>
      <p:sp>
        <p:nvSpPr>
          <p:cNvPr id="3" name="Content Placeholder 2"/>
          <p:cNvSpPr>
            <a:spLocks noGrp="1"/>
          </p:cNvSpPr>
          <p:nvPr>
            <p:ph idx="1"/>
          </p:nvPr>
        </p:nvSpPr>
        <p:spPr/>
        <p:txBody>
          <a:bodyPr/>
          <a:lstStyle/>
          <a:p>
            <a:endParaRPr lang="en-US" sz="1800" dirty="0"/>
          </a:p>
          <a:p>
            <a:r>
              <a:rPr lang="en-US" sz="1800" dirty="0"/>
              <a:t>Stage 1 ensures that your device supports your attempt to overlap kernel execution with </a:t>
            </a:r>
            <a:r>
              <a:rPr lang="en-US" sz="1800" dirty="0" err="1"/>
              <a:t>host</a:t>
            </a:r>
            <a:r>
              <a:rPr lang="en-US" sz="1800" dirty="0" err="1">
                <a:latin typeface="cmsy10"/>
                <a:sym typeface="Symbol" panose="05050102010706020507" pitchFamily="18" charset="2"/>
              </a:rPr>
              <a:t></a:t>
            </a:r>
            <a:r>
              <a:rPr lang="en-US" sz="1800" dirty="0" err="1"/>
              <a:t>device</a:t>
            </a:r>
            <a:r>
              <a:rPr lang="en-US" sz="1800" dirty="0"/>
              <a:t> data transfer</a:t>
            </a:r>
          </a:p>
          <a:p>
            <a:endParaRPr lang="en-US" sz="1800" dirty="0"/>
          </a:p>
          <a:p>
            <a:r>
              <a:rPr lang="en-US" sz="1800" dirty="0"/>
              <a:t>Stage 2 sets up the events needed to time the execution of the program</a:t>
            </a:r>
          </a:p>
          <a:p>
            <a:endParaRPr lang="en-US" sz="1800" dirty="0"/>
          </a:p>
          <a:p>
            <a:r>
              <a:rPr lang="en-US" sz="1800" dirty="0"/>
              <a:t>Stage 3 allocates page-locked memory on the host side so that we can fall back on asynchronous memory copy operations between host and device and initializes data</a:t>
            </a:r>
          </a:p>
          <a:p>
            <a:endParaRPr lang="en-US" sz="1800" dirty="0"/>
          </a:p>
          <a:p>
            <a:r>
              <a:rPr lang="en-US" sz="1800" dirty="0"/>
              <a:t>Stage 4 </a:t>
            </a:r>
            <a:r>
              <a:rPr lang="en-US" sz="1800" dirty="0" err="1"/>
              <a:t>enques</a:t>
            </a:r>
            <a:r>
              <a:rPr lang="en-US" sz="1800" dirty="0"/>
              <a:t> the set of GPU operations that need to be undertaken (the “</a:t>
            </a:r>
            <a:r>
              <a:rPr lang="en-US" sz="1800" dirty="0" err="1"/>
              <a:t>chunkification</a:t>
            </a:r>
            <a:r>
              <a:rPr lang="en-US" sz="1800" dirty="0"/>
              <a:t>”)</a:t>
            </a:r>
          </a:p>
          <a:p>
            <a:endParaRPr lang="en-US" sz="1800" dirty="0"/>
          </a:p>
          <a:p>
            <a:r>
              <a:rPr lang="en-US" sz="1800" dirty="0"/>
              <a:t>Stage 5 takes care of timing reporting and clean up</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63</a:t>
            </a:fld>
            <a:endParaRPr lang="en-US" altLang="en-US"/>
          </a:p>
        </p:txBody>
      </p:sp>
    </p:spTree>
    <p:extLst>
      <p:ext uri="{BB962C8B-B14F-4D97-AF65-F5344CB8AC3E}">
        <p14:creationId xmlns:p14="http://schemas.microsoft.com/office/powerpoint/2010/main" val="96252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Comments, Using Two Streams</a:t>
            </a:r>
            <a:br>
              <a:rPr lang="en-US" dirty="0"/>
            </a:br>
            <a:r>
              <a:rPr lang="en-US" sz="2400" dirty="0"/>
              <a:t>[Version 2.1]</a:t>
            </a:r>
          </a:p>
        </p:txBody>
      </p:sp>
      <p:sp>
        <p:nvSpPr>
          <p:cNvPr id="3" name="Content Placeholder 2"/>
          <p:cNvSpPr>
            <a:spLocks noGrp="1"/>
          </p:cNvSpPr>
          <p:nvPr>
            <p:ph idx="1"/>
          </p:nvPr>
        </p:nvSpPr>
        <p:spPr/>
        <p:txBody>
          <a:bodyPr/>
          <a:lstStyle/>
          <a:p>
            <a:r>
              <a:rPr lang="en-US" sz="2000" dirty="0"/>
              <a:t>Timing results provided by “CUDA by Example: An Introduction to General-Purpose GPU Programming,”</a:t>
            </a:r>
          </a:p>
          <a:p>
            <a:pPr lvl="1"/>
            <a:r>
              <a:rPr lang="en-US" sz="1800" dirty="0"/>
              <a:t>Sanders and </a:t>
            </a:r>
            <a:r>
              <a:rPr lang="en-US" sz="1800" dirty="0" err="1"/>
              <a:t>Kandrot</a:t>
            </a:r>
            <a:r>
              <a:rPr lang="en-US" sz="1800" dirty="0"/>
              <a:t> reported results on NVIDIA GTX285</a:t>
            </a:r>
          </a:p>
          <a:p>
            <a:pPr lvl="1"/>
            <a:endParaRPr lang="en-US" sz="1600" dirty="0"/>
          </a:p>
          <a:p>
            <a:pPr lvl="1"/>
            <a:endParaRPr lang="en-US" sz="1600" dirty="0"/>
          </a:p>
          <a:p>
            <a:r>
              <a:rPr lang="en-US" sz="2000" dirty="0"/>
              <a:t>Using one stream (in Example 1): 62 </a:t>
            </a:r>
            <a:r>
              <a:rPr lang="en-US" sz="2000" dirty="0" err="1"/>
              <a:t>ms</a:t>
            </a:r>
            <a:endParaRPr lang="en-US" sz="2000" dirty="0"/>
          </a:p>
          <a:p>
            <a:pPr lvl="1"/>
            <a:endParaRPr lang="en-US" sz="1600" dirty="0"/>
          </a:p>
          <a:p>
            <a:pPr lvl="1"/>
            <a:endParaRPr lang="en-US" sz="1600" dirty="0"/>
          </a:p>
          <a:p>
            <a:r>
              <a:rPr lang="en-US" sz="2000" dirty="0"/>
              <a:t>Using two streams (this example, version 1): 61 </a:t>
            </a:r>
            <a:r>
              <a:rPr lang="en-US" sz="2000" dirty="0" err="1"/>
              <a:t>ms</a:t>
            </a:r>
            <a:endParaRPr lang="en-US" sz="2000" dirty="0"/>
          </a:p>
          <a:p>
            <a:pPr lvl="1"/>
            <a:endParaRPr lang="en-US" sz="1600" dirty="0"/>
          </a:p>
          <a:p>
            <a:pPr lvl="1"/>
            <a:endParaRPr lang="en-US" sz="1600" dirty="0"/>
          </a:p>
          <a:p>
            <a:r>
              <a:rPr lang="en-US" sz="2000" dirty="0"/>
              <a:t>Lackluster performance goes back to the way the two GPU engines (kernel execution and copy) are scheduled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64</a:t>
            </a:fld>
            <a:endParaRPr lang="en-US" altLang="en-US"/>
          </a:p>
        </p:txBody>
      </p:sp>
    </p:spTree>
    <p:extLst>
      <p:ext uri="{BB962C8B-B14F-4D97-AF65-F5344CB8AC3E}">
        <p14:creationId xmlns:p14="http://schemas.microsoft.com/office/powerpoint/2010/main" val="1217044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Two Stream Example, Version 2.1</a:t>
            </a:r>
            <a:br>
              <a:rPr lang="en-US" sz="3200" dirty="0"/>
            </a:br>
            <a:r>
              <a:rPr lang="en-US" sz="2000" dirty="0"/>
              <a:t>Looking Under the Hood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65</a:t>
            </a:fld>
            <a:endParaRPr lang="en-US" altLang="en-US" dirty="0"/>
          </a:p>
        </p:txBody>
      </p:sp>
      <p:sp>
        <p:nvSpPr>
          <p:cNvPr id="52" name="Content Placeholder 2"/>
          <p:cNvSpPr txBox="1">
            <a:spLocks/>
          </p:cNvSpPr>
          <p:nvPr/>
        </p:nvSpPr>
        <p:spPr bwMode="auto">
          <a:xfrm>
            <a:off x="320511" y="4236104"/>
            <a:ext cx="11731658" cy="24694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1800" dirty="0"/>
              <a:t>At the left:</a:t>
            </a:r>
          </a:p>
          <a:p>
            <a:pPr lvl="1"/>
            <a:r>
              <a:rPr lang="en-US" sz="1400" dirty="0"/>
              <a:t>An illustration of how the work queued up in the streams ends up being assigned by the CUDA driver to the two GPU engines (copy and execution)</a:t>
            </a:r>
          </a:p>
          <a:p>
            <a:pPr lvl="1"/>
            <a:r>
              <a:rPr lang="en-US" sz="1400" u="sng" dirty="0"/>
              <a:t>Important remark</a:t>
            </a:r>
            <a:r>
              <a:rPr lang="en-US" sz="1400" dirty="0"/>
              <a:t>: </a:t>
            </a:r>
            <a:r>
              <a:rPr lang="en-US" sz="1400" dirty="0">
                <a:solidFill>
                  <a:srgbClr val="0070C0"/>
                </a:solidFill>
              </a:rPr>
              <a:t>FIFO is also observed in relation to scheduling the engines (not only the streams)</a:t>
            </a:r>
          </a:p>
          <a:p>
            <a:pPr lvl="1"/>
            <a:endParaRPr lang="en-US" sz="1400" dirty="0"/>
          </a:p>
          <a:p>
            <a:r>
              <a:rPr lang="en-US" sz="1800" dirty="0"/>
              <a:t>At the right</a:t>
            </a:r>
          </a:p>
          <a:p>
            <a:pPr lvl="1"/>
            <a:r>
              <a:rPr lang="en-US" sz="1400" dirty="0"/>
              <a:t>Image shows dependency that is implicitly set up in the two streams given the way the streams were defined in the code</a:t>
            </a:r>
          </a:p>
          <a:p>
            <a:pPr lvl="1"/>
            <a:r>
              <a:rPr lang="en-US" sz="1400" dirty="0"/>
              <a:t>The queue in the Copy Engine combined with the implied stream dependencies determines the scheduling of the Copy and Kernel Engines (next slide)</a:t>
            </a:r>
          </a:p>
        </p:txBody>
      </p:sp>
      <p:graphicFrame>
        <p:nvGraphicFramePr>
          <p:cNvPr id="18" name="Content Placeholder 4"/>
          <p:cNvGraphicFramePr>
            <a:graphicFrameLocks noChangeAspect="1"/>
          </p:cNvGraphicFramePr>
          <p:nvPr/>
        </p:nvGraphicFramePr>
        <p:xfrm>
          <a:off x="2032000" y="1003956"/>
          <a:ext cx="3530600" cy="2476500"/>
        </p:xfrm>
        <a:graphic>
          <a:graphicData uri="http://schemas.openxmlformats.org/drawingml/2006/table">
            <a:tbl>
              <a:tblPr/>
              <a:tblGrid>
                <a:gridCol w="14097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017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90500">
                <a:tc>
                  <a:txBody>
                    <a:bodyPr/>
                    <a:lstStyle/>
                    <a:p>
                      <a:pPr algn="ctr" fontAlgn="b"/>
                      <a:r>
                        <a:rPr lang="en-US" sz="1100" b="1" i="0" u="none" strike="noStrike" dirty="0">
                          <a:solidFill>
                            <a:srgbClr val="000000"/>
                          </a:solidFill>
                          <a:effectLst/>
                          <a:latin typeface="Calibri"/>
                        </a:rPr>
                        <a:t>Stream 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100" b="0" i="0" u="none" strike="noStrike" dirty="0">
                          <a:solidFill>
                            <a:srgbClr val="000000"/>
                          </a:solidFill>
                          <a:effectLst/>
                          <a:latin typeface="Calibri"/>
                        </a:rPr>
                        <a:t>kernel 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190500">
                <a:tc>
                  <a:txBody>
                    <a:bodyPr/>
                    <a:lstStyle/>
                    <a:p>
                      <a:pPr algn="ctr" fontAlgn="b"/>
                      <a:endParaRPr lang="en-US" sz="1100" b="0" i="0" u="none" strike="noStrike" dirty="0">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100" b="1" i="0" u="none" strike="noStrike" dirty="0">
                          <a:solidFill>
                            <a:srgbClr val="000000"/>
                          </a:solidFill>
                          <a:effectLst/>
                          <a:latin typeface="Calibri"/>
                        </a:rPr>
                        <a:t>Stream 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ctr" fontAlgn="b"/>
                      <a:r>
                        <a:rPr lang="en-US" sz="1100" b="0" i="0" u="none" strike="noStrike" dirty="0">
                          <a:solidFill>
                            <a:srgbClr val="000000"/>
                          </a:solidFill>
                          <a:effectLst/>
                          <a:latin typeface="Calibri"/>
                        </a:rPr>
                        <a:t>kernel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190500">
                <a:tc>
                  <a:txBody>
                    <a:bodyPr/>
                    <a:lstStyle/>
                    <a:p>
                      <a:pPr algn="ctr" fontAlgn="b"/>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a:rPr>
                        <a:t>kernel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190500">
                <a:tc gridSpan="4">
                  <a:txBody>
                    <a:bodyPr/>
                    <a:lstStyle/>
                    <a:p>
                      <a:pPr algn="ctr" fontAlgn="b"/>
                      <a:r>
                        <a:rPr lang="en-US" sz="1100" b="0" i="0" u="none" strike="noStrike" dirty="0">
                          <a:solidFill>
                            <a:srgbClr val="000000"/>
                          </a:solidFill>
                          <a:effectLst/>
                          <a:latin typeface="Calibri"/>
                        </a:rPr>
                        <a:t>Mapping of CUDA streams onto GPU engines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2"/>
                  </a:ext>
                </a:extLst>
              </a:tr>
            </a:tbl>
          </a:graphicData>
        </a:graphic>
      </p:graphicFrame>
      <p:cxnSp>
        <p:nvCxnSpPr>
          <p:cNvPr id="19" name="Straight Arrow Connector 18"/>
          <p:cNvCxnSpPr/>
          <p:nvPr/>
        </p:nvCxnSpPr>
        <p:spPr>
          <a:xfrm>
            <a:off x="3441700" y="2803388"/>
            <a:ext cx="609600" cy="193675"/>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441700" y="2333487"/>
            <a:ext cx="692150" cy="679452"/>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441700" y="2044562"/>
            <a:ext cx="617538" cy="5842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441700" y="1869937"/>
            <a:ext cx="609600" cy="5778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441701" y="1288912"/>
            <a:ext cx="612775"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441700" y="1479412"/>
            <a:ext cx="615950" cy="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441700" y="1676262"/>
            <a:ext cx="603250" cy="1841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41700" y="1650862"/>
            <a:ext cx="603250" cy="1066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6400800" y="1286306"/>
          <a:ext cx="3594100" cy="1914525"/>
        </p:xfrm>
        <a:graphic>
          <a:graphicData uri="http://schemas.openxmlformats.org/drawingml/2006/table">
            <a:tbl>
              <a:tblPr/>
              <a:tblGrid>
                <a:gridCol w="13081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90500">
                <a:tc>
                  <a:txBody>
                    <a:bodyPr/>
                    <a:lstStyle/>
                    <a:p>
                      <a:pPr algn="ctr" fontAlgn="b"/>
                      <a:r>
                        <a:rPr lang="en-US" sz="1100" b="1" i="0" u="none" strike="noStrike" dirty="0">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a:solidFill>
                            <a:srgbClr val="000000"/>
                          </a:solidFill>
                          <a:effectLst/>
                          <a:latin typeface="Calibri"/>
                        </a:rPr>
                        <a:t>Stream 0</a:t>
                      </a:r>
                      <a:r>
                        <a:rPr lang="en-US" sz="1100" b="0" i="0" u="none" strike="noStrike">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90500">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90500">
                <a:tc gridSpan="4">
                  <a:txBody>
                    <a:bodyPr/>
                    <a:lstStyle/>
                    <a:p>
                      <a:pPr algn="l" fontAlgn="b"/>
                      <a:r>
                        <a:rPr lang="en-US" sz="1100" b="0" i="0" u="none" strike="noStrike">
                          <a:solidFill>
                            <a:srgbClr val="000000"/>
                          </a:solidFill>
                          <a:effectLst/>
                          <a:latin typeface="Calibri"/>
                        </a:rPr>
                        <a:t>Arrows depicting the dependency of cudaMemcpyAsync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00025">
                <a:tc gridSpan="4">
                  <a:txBody>
                    <a:bodyPr/>
                    <a:lstStyle/>
                    <a:p>
                      <a:pPr algn="l" fontAlgn="b"/>
                      <a:r>
                        <a:rPr lang="en-US" sz="1100" b="0" i="0" u="none" strike="noStrike" dirty="0">
                          <a:solidFill>
                            <a:srgbClr val="000000"/>
                          </a:solidFill>
                          <a:effectLst/>
                          <a:latin typeface="Calibri"/>
                        </a:rPr>
                        <a:t> calls on kernel executions in the 2 Streams example</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cxnSp>
        <p:nvCxnSpPr>
          <p:cNvPr id="28" name="Straight Arrow Connector 27"/>
          <p:cNvCxnSpPr/>
          <p:nvPr/>
        </p:nvCxnSpPr>
        <p:spPr>
          <a:xfrm flipV="1">
            <a:off x="7715251" y="1571263"/>
            <a:ext cx="600075" cy="390525"/>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7639050" y="1847487"/>
            <a:ext cx="742950" cy="609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19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a:t>The Two Stream Example</a:t>
            </a:r>
            <a:br>
              <a:rPr lang="en-US" dirty="0"/>
            </a:br>
            <a:r>
              <a:rPr lang="en-US" sz="2400" dirty="0"/>
              <a:t>Looking Under the Hood</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66</a:t>
            </a:fld>
            <a:endParaRPr lang="en-US" altLang="en-US"/>
          </a:p>
        </p:txBody>
      </p:sp>
      <p:sp>
        <p:nvSpPr>
          <p:cNvPr id="3" name="Content Placeholder 2"/>
          <p:cNvSpPr>
            <a:spLocks noGrp="1"/>
          </p:cNvSpPr>
          <p:nvPr>
            <p:ph idx="4294967295"/>
          </p:nvPr>
        </p:nvSpPr>
        <p:spPr>
          <a:xfrm>
            <a:off x="271020" y="4081805"/>
            <a:ext cx="11649173" cy="2219227"/>
          </a:xfrm>
        </p:spPr>
        <p:txBody>
          <a:bodyPr/>
          <a:lstStyle/>
          <a:p>
            <a:r>
              <a:rPr lang="en-US" sz="2000" dirty="0"/>
              <a:t>Note that due to the *specific* way in which the streams were defined (depth first), basically there is no overlap of copy &amp; execution…</a:t>
            </a:r>
          </a:p>
          <a:p>
            <a:pPr lvl="1"/>
            <a:r>
              <a:rPr lang="en-US" sz="1800" dirty="0"/>
              <a:t>Explains the no net-gain in efficiency compared to the one stream example</a:t>
            </a:r>
          </a:p>
          <a:p>
            <a:pPr lvl="3"/>
            <a:endParaRPr lang="en-US" sz="1200" dirty="0"/>
          </a:p>
          <a:p>
            <a:r>
              <a:rPr lang="en-US" sz="2000" dirty="0"/>
              <a:t>Remedy: go breadth first, instead of depth first</a:t>
            </a:r>
          </a:p>
          <a:p>
            <a:pPr lvl="1"/>
            <a:r>
              <a:rPr lang="en-US" sz="1600" dirty="0"/>
              <a:t>In the current version, execution on the two engines was inadvertently blocked by the way the streams have been set up and the existing scheduling  and lack of dependency checks available in the current version of CUDA</a:t>
            </a:r>
          </a:p>
        </p:txBody>
      </p:sp>
      <p:graphicFrame>
        <p:nvGraphicFramePr>
          <p:cNvPr id="11" name="Table 10"/>
          <p:cNvGraphicFramePr>
            <a:graphicFrameLocks noGrp="1"/>
          </p:cNvGraphicFramePr>
          <p:nvPr/>
        </p:nvGraphicFramePr>
        <p:xfrm>
          <a:off x="3910944" y="1178351"/>
          <a:ext cx="4229100" cy="2407920"/>
        </p:xfrm>
        <a:graphic>
          <a:graphicData uri="http://schemas.openxmlformats.org/drawingml/2006/table">
            <a:tbl>
              <a:tblPr/>
              <a:tblGrid>
                <a:gridCol w="6096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90500">
                <a:tc>
                  <a:txBody>
                    <a:bodyPr/>
                    <a:lstStyle/>
                    <a:p>
                      <a:pPr algn="l" fontAlgn="b"/>
                      <a:endParaRPr lang="en-US" sz="11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ctr" fontAlgn="b"/>
                      <a:r>
                        <a:rPr lang="en-US" sz="1100" b="1" i="0" u="none" strike="noStrike">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a:solidFill>
                            <a:srgbClr val="000000"/>
                          </a:solidFill>
                          <a:effectLst/>
                          <a:latin typeface="Calibri"/>
                        </a:rPr>
                        <a:t>Stream 0</a:t>
                      </a:r>
                      <a:r>
                        <a:rPr lang="en-US" sz="1100" b="0" i="0" u="none" strike="noStrike">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190500">
                <a:tc>
                  <a:txBody>
                    <a:bodyPr/>
                    <a:lstStyle/>
                    <a:p>
                      <a:pPr algn="l" fontAlgn="b"/>
                      <a:endParaRPr lang="en-US" sz="1100" b="0" i="0" u="none" strike="noStrike" dirty="0">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 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gridSpan="3">
                  <a:txBody>
                    <a:bodyPr/>
                    <a:lstStyle/>
                    <a:p>
                      <a:pPr algn="ctr" fontAlgn="b"/>
                      <a:r>
                        <a:rPr lang="en-US" sz="1100" b="0" i="0" u="none" strike="noStrike" dirty="0">
                          <a:solidFill>
                            <a:srgbClr val="000000"/>
                          </a:solidFill>
                          <a:effectLst/>
                          <a:latin typeface="Calibri"/>
                        </a:rPr>
                        <a:t>Execution timeline of the 2 Stream example</a:t>
                      </a:r>
                      <a:r>
                        <a:rPr lang="en-US" sz="1100" b="0" i="0" u="none" strike="noStrike" baseline="0" dirty="0">
                          <a:solidFill>
                            <a:srgbClr val="000000"/>
                          </a:solidFill>
                          <a:effectLst/>
                          <a:latin typeface="Calibri"/>
                        </a:rPr>
                        <a:t> (blue line shows dependency; empty boxes represent idle segments)</a:t>
                      </a:r>
                      <a:r>
                        <a:rPr lang="en-US" sz="1100" b="0" i="0" u="none" strike="noStrike" dirty="0">
                          <a:solidFill>
                            <a:srgbClr val="000000"/>
                          </a:solidFill>
                          <a:effectLst/>
                          <a:latin typeface="Calibri"/>
                        </a:rPr>
                        <a:t> </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bl>
          </a:graphicData>
        </a:graphic>
      </p:graphicFrame>
      <p:cxnSp>
        <p:nvCxnSpPr>
          <p:cNvPr id="12" name="Straight Arrow Connector 11"/>
          <p:cNvCxnSpPr/>
          <p:nvPr/>
        </p:nvCxnSpPr>
        <p:spPr>
          <a:xfrm flipV="1">
            <a:off x="5863570" y="2605515"/>
            <a:ext cx="614363" cy="211931"/>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854044" y="1853039"/>
            <a:ext cx="623888" cy="20240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3672820" y="2093546"/>
            <a:ext cx="1457325"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4"/>
          <p:cNvSpPr txBox="1"/>
          <p:nvPr/>
        </p:nvSpPr>
        <p:spPr>
          <a:xfrm rot="16200000">
            <a:off x="3825219" y="1741120"/>
            <a:ext cx="914400" cy="2476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b="1"/>
              <a:t>Time</a:t>
            </a:r>
          </a:p>
        </p:txBody>
      </p:sp>
    </p:spTree>
    <p:extLst>
      <p:ext uri="{BB962C8B-B14F-4D97-AF65-F5344CB8AC3E}">
        <p14:creationId xmlns:p14="http://schemas.microsoft.com/office/powerpoint/2010/main" val="42142250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Two Stream Example </a:t>
            </a:r>
            <a:br>
              <a:rPr lang="en-US" dirty="0"/>
            </a:br>
            <a:r>
              <a:rPr lang="en-US" sz="2000" dirty="0"/>
              <a:t>[Version 2.2: A More Effective Implementation: Breadth First]</a:t>
            </a:r>
          </a:p>
        </p:txBody>
      </p:sp>
      <p:sp>
        <p:nvSpPr>
          <p:cNvPr id="3" name="Content Placeholder 2"/>
          <p:cNvSpPr>
            <a:spLocks noGrp="1"/>
          </p:cNvSpPr>
          <p:nvPr>
            <p:ph idx="1"/>
          </p:nvPr>
        </p:nvSpPr>
        <p:spPr/>
        <p:txBody>
          <a:bodyPr/>
          <a:lstStyle/>
          <a:p>
            <a:endParaRPr lang="en-US" sz="2000" dirty="0"/>
          </a:p>
          <a:p>
            <a:r>
              <a:rPr lang="en-US" sz="2000" dirty="0"/>
              <a:t>The way we just went about business (the depth first approach): </a:t>
            </a:r>
          </a:p>
          <a:p>
            <a:pPr lvl="1"/>
            <a:r>
              <a:rPr lang="en-US" sz="1800" dirty="0"/>
              <a:t>Assign the copy of </a:t>
            </a:r>
            <a:r>
              <a:rPr lang="en-US" dirty="0">
                <a:solidFill>
                  <a:srgbClr val="0000FF"/>
                </a:solidFill>
                <a:latin typeface="Consolas" pitchFamily="49" charset="0"/>
                <a:cs typeface="Consolas" pitchFamily="49" charset="0"/>
              </a:rPr>
              <a:t>a0</a:t>
            </a:r>
            <a:r>
              <a:rPr lang="en-US" sz="1800" dirty="0"/>
              <a:t>, copy of </a:t>
            </a:r>
            <a:r>
              <a:rPr lang="en-US" dirty="0">
                <a:solidFill>
                  <a:srgbClr val="0000FF"/>
                </a:solidFill>
                <a:latin typeface="Consolas" pitchFamily="49" charset="0"/>
                <a:cs typeface="Consolas" pitchFamily="49" charset="0"/>
              </a:rPr>
              <a:t>b0</a:t>
            </a:r>
            <a:r>
              <a:rPr lang="en-US" sz="1800" dirty="0"/>
              <a:t>, kernel execution, and copy of </a:t>
            </a:r>
            <a:r>
              <a:rPr lang="en-US" sz="1800" dirty="0">
                <a:solidFill>
                  <a:srgbClr val="0000FF"/>
                </a:solidFill>
                <a:latin typeface="Consolas" pitchFamily="49" charset="0"/>
                <a:cs typeface="Consolas" pitchFamily="49" charset="0"/>
              </a:rPr>
              <a:t>c0</a:t>
            </a:r>
            <a:r>
              <a:rPr lang="en-US" sz="1800" dirty="0"/>
              <a:t> to </a:t>
            </a:r>
            <a:r>
              <a:rPr lang="en-US" sz="1800" dirty="0">
                <a:latin typeface="Consolas" panose="020B0609020204030204" pitchFamily="49" charset="0"/>
              </a:rPr>
              <a:t>stream0</a:t>
            </a:r>
            <a:r>
              <a:rPr lang="en-US" sz="1800" dirty="0"/>
              <a:t>  </a:t>
            </a:r>
          </a:p>
          <a:p>
            <a:pPr lvl="1"/>
            <a:r>
              <a:rPr lang="en-US" sz="1800" dirty="0"/>
              <a:t>Assign the copy of </a:t>
            </a:r>
            <a:r>
              <a:rPr lang="en-US" sz="1800" dirty="0">
                <a:solidFill>
                  <a:srgbClr val="0000FF"/>
                </a:solidFill>
                <a:latin typeface="Consolas" pitchFamily="49" charset="0"/>
                <a:cs typeface="Consolas" pitchFamily="49" charset="0"/>
              </a:rPr>
              <a:t>a1</a:t>
            </a:r>
            <a:r>
              <a:rPr lang="en-US" sz="1800" dirty="0"/>
              <a:t>, copy of </a:t>
            </a:r>
            <a:r>
              <a:rPr lang="en-US" sz="1800" dirty="0">
                <a:solidFill>
                  <a:srgbClr val="0000FF"/>
                </a:solidFill>
                <a:latin typeface="Consolas" pitchFamily="49" charset="0"/>
                <a:cs typeface="Consolas" pitchFamily="49" charset="0"/>
              </a:rPr>
              <a:t>b1</a:t>
            </a:r>
            <a:r>
              <a:rPr lang="en-US" sz="1800" dirty="0"/>
              <a:t>, kernel execution, and copy of </a:t>
            </a:r>
            <a:r>
              <a:rPr lang="en-US" sz="1800" dirty="0">
                <a:solidFill>
                  <a:srgbClr val="0000FF"/>
                </a:solidFill>
                <a:latin typeface="Consolas" pitchFamily="49" charset="0"/>
                <a:cs typeface="Consolas" pitchFamily="49" charset="0"/>
              </a:rPr>
              <a:t>c1</a:t>
            </a:r>
            <a:r>
              <a:rPr lang="en-US" sz="1800" dirty="0"/>
              <a:t> to </a:t>
            </a:r>
            <a:r>
              <a:rPr lang="en-US" sz="1800" dirty="0">
                <a:latin typeface="Consolas" panose="020B0609020204030204" pitchFamily="49" charset="0"/>
              </a:rPr>
              <a:t>stream1</a:t>
            </a:r>
            <a:r>
              <a:rPr lang="en-US" sz="1800" dirty="0"/>
              <a:t>  </a:t>
            </a:r>
          </a:p>
          <a:p>
            <a:pPr lvl="1"/>
            <a:endParaRPr lang="en-US" sz="1800" dirty="0">
              <a:latin typeface="Consolas" panose="020B0609020204030204" pitchFamily="49" charset="0"/>
            </a:endParaRPr>
          </a:p>
          <a:p>
            <a:pPr lvl="1"/>
            <a:endParaRPr lang="en-US" sz="1800" dirty="0"/>
          </a:p>
          <a:p>
            <a:pPr lvl="1"/>
            <a:endParaRPr lang="en-US" sz="1800" dirty="0"/>
          </a:p>
          <a:p>
            <a:r>
              <a:rPr lang="en-US" sz="2000" dirty="0"/>
              <a:t>New way (the breadth first approach):</a:t>
            </a:r>
          </a:p>
          <a:p>
            <a:pPr lvl="1"/>
            <a:r>
              <a:rPr lang="en-US" sz="1800" dirty="0"/>
              <a:t>Add the copy of </a:t>
            </a:r>
            <a:r>
              <a:rPr lang="en-US" dirty="0">
                <a:solidFill>
                  <a:srgbClr val="0000FF"/>
                </a:solidFill>
                <a:latin typeface="Consolas" pitchFamily="49" charset="0"/>
                <a:cs typeface="Consolas" pitchFamily="49" charset="0"/>
              </a:rPr>
              <a:t>a0</a:t>
            </a:r>
            <a:r>
              <a:rPr lang="en-US" sz="1800" dirty="0"/>
              <a:t> to </a:t>
            </a:r>
            <a:r>
              <a:rPr lang="en-US" sz="1800" dirty="0">
                <a:latin typeface="Consolas" panose="020B0609020204030204" pitchFamily="49" charset="0"/>
              </a:rPr>
              <a:t>stream0</a:t>
            </a:r>
            <a:r>
              <a:rPr lang="en-US" sz="1800" dirty="0"/>
              <a:t>, and then add the copy of </a:t>
            </a:r>
            <a:r>
              <a:rPr lang="en-US" dirty="0">
                <a:solidFill>
                  <a:srgbClr val="0000FF"/>
                </a:solidFill>
                <a:latin typeface="Consolas" pitchFamily="49" charset="0"/>
                <a:cs typeface="Consolas" pitchFamily="49" charset="0"/>
              </a:rPr>
              <a:t>a1</a:t>
            </a:r>
            <a:r>
              <a:rPr lang="en-US" sz="1800" dirty="0"/>
              <a:t> to </a:t>
            </a:r>
            <a:r>
              <a:rPr lang="en-US" sz="1800" dirty="0">
                <a:latin typeface="Consolas" panose="020B0609020204030204" pitchFamily="49" charset="0"/>
              </a:rPr>
              <a:t>stream1</a:t>
            </a:r>
            <a:r>
              <a:rPr lang="en-US" sz="1800" dirty="0"/>
              <a:t> </a:t>
            </a:r>
          </a:p>
          <a:p>
            <a:pPr lvl="1"/>
            <a:r>
              <a:rPr lang="en-US" sz="1800" dirty="0"/>
              <a:t>Next, add the copy of </a:t>
            </a:r>
            <a:r>
              <a:rPr lang="en-US" sz="1800" dirty="0">
                <a:solidFill>
                  <a:srgbClr val="0000FF"/>
                </a:solidFill>
                <a:latin typeface="Consolas" pitchFamily="49" charset="0"/>
                <a:cs typeface="Consolas" pitchFamily="49" charset="0"/>
              </a:rPr>
              <a:t>b0</a:t>
            </a:r>
            <a:r>
              <a:rPr lang="en-US" sz="1800" dirty="0"/>
              <a:t> to </a:t>
            </a:r>
            <a:r>
              <a:rPr lang="en-US" sz="1800" dirty="0">
                <a:latin typeface="Consolas" panose="020B0609020204030204" pitchFamily="49" charset="0"/>
              </a:rPr>
              <a:t>stream0</a:t>
            </a:r>
            <a:r>
              <a:rPr lang="en-US" sz="1800" dirty="0"/>
              <a:t>, and then add the copy of </a:t>
            </a:r>
            <a:r>
              <a:rPr lang="en-US" sz="1800" dirty="0">
                <a:solidFill>
                  <a:srgbClr val="0000FF"/>
                </a:solidFill>
                <a:latin typeface="Consolas" pitchFamily="49" charset="0"/>
                <a:cs typeface="Consolas" pitchFamily="49" charset="0"/>
              </a:rPr>
              <a:t>b1</a:t>
            </a:r>
            <a:r>
              <a:rPr lang="en-US" sz="1800" dirty="0"/>
              <a:t> to </a:t>
            </a:r>
            <a:r>
              <a:rPr lang="en-US" sz="1800" dirty="0">
                <a:latin typeface="Consolas" panose="020B0609020204030204" pitchFamily="49" charset="0"/>
              </a:rPr>
              <a:t>stream1</a:t>
            </a:r>
            <a:r>
              <a:rPr lang="en-US" sz="1800" dirty="0"/>
              <a:t> </a:t>
            </a:r>
          </a:p>
          <a:p>
            <a:pPr lvl="1"/>
            <a:r>
              <a:rPr lang="en-US" sz="1800" dirty="0"/>
              <a:t>Next, </a:t>
            </a:r>
            <a:r>
              <a:rPr lang="en-US" sz="1800" dirty="0" err="1"/>
              <a:t>enqueue</a:t>
            </a:r>
            <a:r>
              <a:rPr lang="en-US" sz="1800" dirty="0"/>
              <a:t> the kernel invocation in </a:t>
            </a:r>
            <a:r>
              <a:rPr lang="en-US" sz="1800" dirty="0">
                <a:latin typeface="Consolas" panose="020B0609020204030204" pitchFamily="49" charset="0"/>
              </a:rPr>
              <a:t>stream0</a:t>
            </a:r>
            <a:r>
              <a:rPr lang="en-US" sz="1800" dirty="0"/>
              <a:t>, then </a:t>
            </a:r>
            <a:r>
              <a:rPr lang="en-US" sz="1800" dirty="0" err="1"/>
              <a:t>enqueue</a:t>
            </a:r>
            <a:r>
              <a:rPr lang="en-US" sz="1800" dirty="0"/>
              <a:t> one in </a:t>
            </a:r>
            <a:r>
              <a:rPr lang="en-US" sz="1800" dirty="0">
                <a:latin typeface="Consolas" panose="020B0609020204030204" pitchFamily="49" charset="0"/>
              </a:rPr>
              <a:t>stream1</a:t>
            </a:r>
            <a:r>
              <a:rPr lang="en-US" sz="1800" dirty="0"/>
              <a:t> </a:t>
            </a:r>
          </a:p>
          <a:p>
            <a:pPr lvl="1"/>
            <a:r>
              <a:rPr lang="en-US" sz="1800" dirty="0"/>
              <a:t>Finally, </a:t>
            </a:r>
            <a:r>
              <a:rPr lang="en-US" sz="1800" dirty="0" err="1"/>
              <a:t>enqueue</a:t>
            </a:r>
            <a:r>
              <a:rPr lang="en-US" sz="1800" dirty="0"/>
              <a:t> the copy of </a:t>
            </a:r>
            <a:r>
              <a:rPr lang="en-US" dirty="0">
                <a:solidFill>
                  <a:srgbClr val="0000FF"/>
                </a:solidFill>
                <a:latin typeface="Consolas" pitchFamily="49" charset="0"/>
                <a:cs typeface="Consolas" pitchFamily="49" charset="0"/>
              </a:rPr>
              <a:t>c0</a:t>
            </a:r>
            <a:r>
              <a:rPr lang="en-US" sz="1800" dirty="0"/>
              <a:t> back to the host in </a:t>
            </a:r>
            <a:r>
              <a:rPr lang="en-US" sz="1800" dirty="0">
                <a:latin typeface="Consolas" panose="020B0609020204030204" pitchFamily="49" charset="0"/>
              </a:rPr>
              <a:t>stream0</a:t>
            </a:r>
            <a:r>
              <a:rPr lang="en-US" sz="1800" dirty="0"/>
              <a:t> followed by the copy of </a:t>
            </a:r>
            <a:r>
              <a:rPr lang="en-US" dirty="0">
                <a:solidFill>
                  <a:srgbClr val="0000FF"/>
                </a:solidFill>
                <a:latin typeface="Consolas" pitchFamily="49" charset="0"/>
                <a:cs typeface="Consolas" pitchFamily="49" charset="0"/>
              </a:rPr>
              <a:t>c1</a:t>
            </a:r>
            <a:r>
              <a:rPr lang="en-US" sz="1800" dirty="0"/>
              <a:t> in </a:t>
            </a:r>
            <a:r>
              <a:rPr lang="en-US" sz="1800" dirty="0">
                <a:latin typeface="Consolas" panose="020B0609020204030204" pitchFamily="49" charset="0"/>
              </a:rPr>
              <a:t>stream1</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67</a:t>
            </a:fld>
            <a:endParaRPr lang="en-US" altLang="en-US"/>
          </a:p>
        </p:txBody>
      </p:sp>
    </p:spTree>
    <p:extLst>
      <p:ext uri="{BB962C8B-B14F-4D97-AF65-F5344CB8AC3E}">
        <p14:creationId xmlns:p14="http://schemas.microsoft.com/office/powerpoint/2010/main" val="1872397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52600" y="1828800"/>
            <a:ext cx="8305800" cy="2708434"/>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153401" y="4562960"/>
            <a:ext cx="2087431" cy="307777"/>
          </a:xfrm>
          <a:prstGeom prst="rect">
            <a:avLst/>
          </a:prstGeom>
        </p:spPr>
        <p:txBody>
          <a:bodyPr wrap="none">
            <a:spAutoFit/>
          </a:bodyPr>
          <a:lstStyle/>
          <a:p>
            <a:r>
              <a:rPr lang="en-US" sz="1400" dirty="0">
                <a:solidFill>
                  <a:srgbClr val="FFC000"/>
                </a:solidFill>
              </a:rPr>
              <a:t>Replaces Previous Stage 4</a:t>
            </a:r>
          </a:p>
        </p:txBody>
      </p:sp>
      <p:sp>
        <p:nvSpPr>
          <p:cNvPr id="2" name="Title 1"/>
          <p:cNvSpPr>
            <a:spLocks noGrp="1"/>
          </p:cNvSpPr>
          <p:nvPr>
            <p:ph type="title"/>
          </p:nvPr>
        </p:nvSpPr>
        <p:spPr/>
        <p:txBody>
          <a:bodyPr>
            <a:normAutofit/>
          </a:bodyPr>
          <a:lstStyle/>
          <a:p>
            <a:r>
              <a:rPr lang="en-US" dirty="0"/>
              <a:t>The Two Stream Example </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68</a:t>
            </a:fld>
            <a:endParaRPr lang="en-US" altLang="en-US"/>
          </a:p>
        </p:txBody>
      </p:sp>
      <p:sp>
        <p:nvSpPr>
          <p:cNvPr id="5" name="Rectangle 4"/>
          <p:cNvSpPr/>
          <p:nvPr/>
        </p:nvSpPr>
        <p:spPr>
          <a:xfrm>
            <a:off x="1828800" y="1828800"/>
            <a:ext cx="8458200" cy="2708434"/>
          </a:xfrm>
          <a:prstGeom prst="rect">
            <a:avLst/>
          </a:prstGeom>
        </p:spPr>
        <p:txBody>
          <a:bodyPr wrap="square">
            <a:spAutoFit/>
          </a:bodyPr>
          <a:lstStyle/>
          <a:p>
            <a:r>
              <a:rPr lang="en-US" sz="1000" dirty="0">
                <a:solidFill>
                  <a:srgbClr val="FFC000"/>
                </a:solidFill>
                <a:latin typeface="Consolas" pitchFamily="49" charset="0"/>
                <a:cs typeface="Consolas" pitchFamily="49" charset="0"/>
              </a:rPr>
              <a:t>A|</a:t>
            </a:r>
            <a:r>
              <a:rPr lang="en-US" sz="1000" dirty="0">
                <a:latin typeface="Consolas" pitchFamily="49" charset="0"/>
                <a:cs typeface="Consolas" pitchFamily="49" charset="0"/>
              </a:rPr>
              <a:t>     </a:t>
            </a:r>
            <a:r>
              <a:rPr lang="en-US" sz="1000" dirty="0">
                <a:solidFill>
                  <a:srgbClr val="008000"/>
                </a:solidFill>
                <a:latin typeface="Consolas" pitchFamily="49" charset="0"/>
                <a:cs typeface="Consolas" pitchFamily="49" charset="0"/>
              </a:rPr>
              <a:t>// loop over full data, in bite-sized chunks</a:t>
            </a:r>
          </a:p>
          <a:p>
            <a:r>
              <a:rPr lang="en-US" sz="1000" dirty="0">
                <a:solidFill>
                  <a:srgbClr val="FFC000"/>
                </a:solidFill>
                <a:latin typeface="Consolas" pitchFamily="49" charset="0"/>
                <a:cs typeface="Consolas" pitchFamily="49" charset="0"/>
              </a:rPr>
              <a:t>B| </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for</a:t>
            </a:r>
            <a:r>
              <a:rPr lang="nn-NO" sz="1000" dirty="0">
                <a:solidFill>
                  <a:prstClr val="black"/>
                </a:solidFill>
                <a:latin typeface="Consolas" pitchFamily="49" charset="0"/>
                <a:cs typeface="Consolas" pitchFamily="49" charset="0"/>
              </a:rPr>
              <a:t> (</a:t>
            </a:r>
            <a:r>
              <a:rPr lang="nn-NO" sz="1000" dirty="0">
                <a:solidFill>
                  <a:srgbClr val="0000FF"/>
                </a:solidFill>
                <a:latin typeface="Consolas" pitchFamily="49" charset="0"/>
                <a:cs typeface="Consolas" pitchFamily="49" charset="0"/>
              </a:rPr>
              <a:t>int</a:t>
            </a:r>
            <a:r>
              <a:rPr lang="nn-NO" sz="1000" dirty="0">
                <a:solidFill>
                  <a:prstClr val="black"/>
                </a:solidFill>
                <a:latin typeface="Consolas" pitchFamily="49" charset="0"/>
                <a:cs typeface="Consolas" pitchFamily="49" charset="0"/>
              </a:rPr>
              <a:t> i=0; i&lt;FULL_DATA_SIZE; i+= N*2) {</a:t>
            </a:r>
          </a:p>
          <a:p>
            <a:r>
              <a:rPr lang="en-US" sz="1000" dirty="0">
                <a:solidFill>
                  <a:srgbClr val="FFC000"/>
                </a:solidFill>
                <a:latin typeface="Consolas" pitchFamily="49" charset="0"/>
                <a:cs typeface="Consolas" pitchFamily="49" charset="0"/>
              </a:rPr>
              <a:t>C|</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copies of a in stream0 and stream1</a:t>
            </a:r>
          </a:p>
          <a:p>
            <a:r>
              <a:rPr lang="en-US" sz="1000" dirty="0">
                <a:solidFill>
                  <a:srgbClr val="FFC000"/>
                </a:solidFill>
                <a:latin typeface="Consolas" pitchFamily="49" charset="0"/>
                <a:cs typeface="Consolas" pitchFamily="49" charset="0"/>
              </a:rPr>
              <a:t>D|</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dev_a0, </a:t>
            </a:r>
            <a:r>
              <a:rPr lang="en-US" sz="1000" dirty="0" err="1">
                <a:solidFill>
                  <a:prstClr val="black"/>
                </a:solidFill>
                <a:latin typeface="Consolas" pitchFamily="49" charset="0"/>
                <a:cs typeface="Consolas" pitchFamily="49" charset="0"/>
              </a:rPr>
              <a:t>host_a+i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E|</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dev_a1, </a:t>
            </a:r>
            <a:r>
              <a:rPr lang="en-US" sz="1000" dirty="0" err="1">
                <a:solidFill>
                  <a:prstClr val="black"/>
                </a:solidFill>
                <a:latin typeface="Consolas" pitchFamily="49" charset="0"/>
                <a:cs typeface="Consolas" pitchFamily="49" charset="0"/>
              </a:rPr>
              <a:t>host_a+i+N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F|</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copies of b in stream0 and stream1</a:t>
            </a:r>
          </a:p>
          <a:p>
            <a:r>
              <a:rPr lang="en-US" sz="1000" dirty="0">
                <a:solidFill>
                  <a:srgbClr val="FFC000"/>
                </a:solidFill>
                <a:latin typeface="Consolas" pitchFamily="49" charset="0"/>
                <a:cs typeface="Consolas" pitchFamily="49" charset="0"/>
              </a:rPr>
              <a:t>G|</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dev_b0, </a:t>
            </a:r>
            <a:r>
              <a:rPr lang="en-US" sz="1000" dirty="0" err="1">
                <a:solidFill>
                  <a:prstClr val="black"/>
                </a:solidFill>
                <a:latin typeface="Consolas" pitchFamily="49" charset="0"/>
                <a:cs typeface="Consolas" pitchFamily="49" charset="0"/>
              </a:rPr>
              <a:t>host_b+i</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H|</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dev_b1, </a:t>
            </a:r>
            <a:r>
              <a:rPr lang="en-US" sz="1000" dirty="0" err="1">
                <a:solidFill>
                  <a:prstClr val="black"/>
                </a:solidFill>
                <a:latin typeface="Consolas" pitchFamily="49" charset="0"/>
                <a:cs typeface="Consolas" pitchFamily="49" charset="0"/>
              </a:rPr>
              <a:t>host_b+i+N</a:t>
            </a:r>
            <a:r>
              <a:rPr lang="en-US" sz="1000" dirty="0">
                <a:solidFill>
                  <a:prstClr val="black"/>
                </a:solidFill>
                <a:latin typeface="Consolas" pitchFamily="49" charset="0"/>
                <a:cs typeface="Consolas" pitchFamily="49" charset="0"/>
              </a:rPr>
              <a:t>,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cudaMemcpyHostToDevice</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I|</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J|</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kernels in stream0 and stream1   </a:t>
            </a:r>
          </a:p>
          <a:p>
            <a:r>
              <a:rPr lang="en-US" sz="1000" dirty="0">
                <a:solidFill>
                  <a:srgbClr val="FFC000"/>
                </a:solidFill>
                <a:latin typeface="Consolas" pitchFamily="49" charset="0"/>
                <a:cs typeface="Consolas" pitchFamily="49" charset="0"/>
              </a:rPr>
              <a:t>K|</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stream0</a:t>
            </a:r>
            <a:r>
              <a:rPr lang="pt-BR" sz="1000" dirty="0">
                <a:solidFill>
                  <a:prstClr val="black"/>
                </a:solidFill>
                <a:latin typeface="Consolas" pitchFamily="49" charset="0"/>
                <a:cs typeface="Consolas" pitchFamily="49" charset="0"/>
              </a:rPr>
              <a:t>&gt;&gt;&gt;( dev_a0, dev_b0, dev_c0 );</a:t>
            </a:r>
          </a:p>
          <a:p>
            <a:r>
              <a:rPr lang="en-US" sz="1000" dirty="0">
                <a:solidFill>
                  <a:srgbClr val="FFC000"/>
                </a:solidFill>
                <a:latin typeface="Consolas" pitchFamily="49" charset="0"/>
                <a:cs typeface="Consolas" pitchFamily="49" charset="0"/>
              </a:rPr>
              <a:t>L|</a:t>
            </a:r>
            <a:r>
              <a:rPr lang="pt-BR" sz="1000" dirty="0">
                <a:solidFill>
                  <a:prstClr val="black"/>
                </a:solidFill>
                <a:latin typeface="Consolas" pitchFamily="49" charset="0"/>
                <a:cs typeface="Consolas" pitchFamily="49" charset="0"/>
              </a:rPr>
              <a:t>        kernel&lt;&lt;&lt;(N+255)/256,256,0,</a:t>
            </a:r>
            <a:r>
              <a:rPr lang="pt-BR" sz="1000" dirty="0">
                <a:solidFill>
                  <a:srgbClr val="0070C0"/>
                </a:solidFill>
                <a:latin typeface="Consolas" pitchFamily="49" charset="0"/>
                <a:cs typeface="Consolas" pitchFamily="49" charset="0"/>
              </a:rPr>
              <a:t>stream1</a:t>
            </a:r>
            <a:r>
              <a:rPr lang="pt-BR" sz="1000" dirty="0">
                <a:solidFill>
                  <a:prstClr val="black"/>
                </a:solidFill>
                <a:latin typeface="Consolas" pitchFamily="49" charset="0"/>
                <a:cs typeface="Consolas" pitchFamily="49" charset="0"/>
              </a:rPr>
              <a:t>&gt;&gt;&gt;( dev_a1, dev_b1, dev_c1 );</a:t>
            </a:r>
          </a:p>
          <a:p>
            <a:r>
              <a:rPr lang="en-US" sz="1000" dirty="0">
                <a:solidFill>
                  <a:srgbClr val="FFC000"/>
                </a:solidFill>
                <a:latin typeface="Consolas" pitchFamily="49" charset="0"/>
                <a:cs typeface="Consolas" pitchFamily="49" charset="0"/>
              </a:rPr>
              <a:t>M|</a:t>
            </a:r>
            <a:endParaRPr lang="en-US" sz="1000" dirty="0">
              <a:solidFill>
                <a:prstClr val="black"/>
              </a:solidFill>
              <a:latin typeface="Consolas" pitchFamily="49" charset="0"/>
              <a:cs typeface="Consolas" pitchFamily="49" charset="0"/>
            </a:endParaRPr>
          </a:p>
          <a:p>
            <a:r>
              <a:rPr lang="en-US" sz="1000" dirty="0">
                <a:solidFill>
                  <a:srgbClr val="FFC000"/>
                </a:solidFill>
                <a:latin typeface="Consolas" pitchFamily="49" charset="0"/>
                <a:cs typeface="Consolas" pitchFamily="49" charset="0"/>
              </a:rPr>
              <a:t>N|</a:t>
            </a:r>
            <a:r>
              <a:rPr lang="en-US" sz="1000" dirty="0">
                <a:solidFill>
                  <a:prstClr val="black"/>
                </a:solidFill>
                <a:latin typeface="Consolas" pitchFamily="49" charset="0"/>
                <a:cs typeface="Consolas" pitchFamily="49" charset="0"/>
              </a:rPr>
              <a:t>        </a:t>
            </a:r>
            <a:r>
              <a:rPr lang="en-US" sz="1000" dirty="0">
                <a:solidFill>
                  <a:srgbClr val="008000"/>
                </a:solidFill>
                <a:latin typeface="Consolas" pitchFamily="49" charset="0"/>
                <a:cs typeface="Consolas" pitchFamily="49" charset="0"/>
              </a:rPr>
              <a:t>// </a:t>
            </a:r>
            <a:r>
              <a:rPr lang="en-US" sz="1000" dirty="0" err="1">
                <a:solidFill>
                  <a:srgbClr val="008000"/>
                </a:solidFill>
                <a:latin typeface="Consolas" pitchFamily="49" charset="0"/>
                <a:cs typeface="Consolas" pitchFamily="49" charset="0"/>
              </a:rPr>
              <a:t>enqueue</a:t>
            </a:r>
            <a:r>
              <a:rPr lang="en-US" sz="1000" dirty="0">
                <a:solidFill>
                  <a:srgbClr val="008000"/>
                </a:solidFill>
                <a:latin typeface="Consolas" pitchFamily="49" charset="0"/>
                <a:cs typeface="Consolas" pitchFamily="49" charset="0"/>
              </a:rPr>
              <a:t> copies of c from device to locked memory</a:t>
            </a:r>
          </a:p>
          <a:p>
            <a:r>
              <a:rPr lang="en-US" sz="1000" dirty="0">
                <a:solidFill>
                  <a:srgbClr val="FFC000"/>
                </a:solidFill>
                <a:latin typeface="Consolas" pitchFamily="49" charset="0"/>
                <a:cs typeface="Consolas" pitchFamily="49" charset="0"/>
              </a:rPr>
              <a:t>O|</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a:t>
            </a:r>
            <a:r>
              <a:rPr lang="en-US" sz="1000" dirty="0">
                <a:solidFill>
                  <a:prstClr val="black"/>
                </a:solidFill>
                <a:latin typeface="Consolas" pitchFamily="49" charset="0"/>
                <a:cs typeface="Consolas" pitchFamily="49" charset="0"/>
              </a:rPr>
              <a:t>  , dev_c0,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stream0</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P|</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cudaMemcpyAsync</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host_c+i+N</a:t>
            </a:r>
            <a:r>
              <a:rPr lang="en-US" sz="1000" dirty="0">
                <a:solidFill>
                  <a:prstClr val="black"/>
                </a:solidFill>
                <a:latin typeface="Consolas" pitchFamily="49" charset="0"/>
                <a:cs typeface="Consolas" pitchFamily="49" charset="0"/>
              </a:rPr>
              <a:t>, dev_c1, N * </a:t>
            </a:r>
            <a:r>
              <a:rPr lang="en-US" sz="1000" dirty="0" err="1">
                <a:solidFill>
                  <a:srgbClr val="0000FF"/>
                </a:solidFill>
                <a:latin typeface="Consolas" pitchFamily="49" charset="0"/>
                <a:cs typeface="Consolas" pitchFamily="49" charset="0"/>
              </a:rPr>
              <a:t>sizeof</a:t>
            </a:r>
            <a:r>
              <a:rPr lang="en-US" sz="1000" dirty="0">
                <a:solidFill>
                  <a:prstClr val="black"/>
                </a:solidFill>
                <a:latin typeface="Consolas" pitchFamily="49" charset="0"/>
                <a:cs typeface="Consolas" pitchFamily="49" charset="0"/>
              </a:rPr>
              <a:t>(</a:t>
            </a:r>
            <a:r>
              <a:rPr lang="en-US" sz="1000" dirty="0" err="1">
                <a:solidFill>
                  <a:srgbClr val="0000FF"/>
                </a:solidFill>
                <a:latin typeface="Consolas" pitchFamily="49" charset="0"/>
                <a:cs typeface="Consolas" pitchFamily="49" charset="0"/>
              </a:rPr>
              <a:t>int</a:t>
            </a:r>
            <a:r>
              <a:rPr lang="en-US" sz="1000" dirty="0">
                <a:solidFill>
                  <a:prstClr val="black"/>
                </a:solidFill>
                <a:latin typeface="Consolas" pitchFamily="49" charset="0"/>
                <a:cs typeface="Consolas" pitchFamily="49" charset="0"/>
              </a:rPr>
              <a:t>), </a:t>
            </a:r>
            <a:r>
              <a:rPr lang="en-US" sz="1000" dirty="0" err="1">
                <a:solidFill>
                  <a:prstClr val="black"/>
                </a:solidFill>
                <a:latin typeface="Consolas" pitchFamily="49" charset="0"/>
                <a:cs typeface="Consolas" pitchFamily="49" charset="0"/>
              </a:rPr>
              <a:t>cudaMemcpyDeviceToHost</a:t>
            </a:r>
            <a:r>
              <a:rPr lang="en-US" sz="1000" dirty="0">
                <a:solidFill>
                  <a:prstClr val="black"/>
                </a:solidFill>
                <a:latin typeface="Consolas" pitchFamily="49" charset="0"/>
                <a:cs typeface="Consolas" pitchFamily="49" charset="0"/>
              </a:rPr>
              <a:t>, </a:t>
            </a:r>
            <a:r>
              <a:rPr lang="en-US" sz="1000" dirty="0">
                <a:solidFill>
                  <a:srgbClr val="0070C0"/>
                </a:solidFill>
                <a:latin typeface="Consolas" pitchFamily="49" charset="0"/>
                <a:cs typeface="Consolas" pitchFamily="49" charset="0"/>
              </a:rPr>
              <a:t>stream1</a:t>
            </a:r>
            <a:r>
              <a:rPr lang="en-US" sz="1000" dirty="0">
                <a:solidFill>
                  <a:prstClr val="black"/>
                </a:solidFill>
                <a:latin typeface="Consolas" pitchFamily="49" charset="0"/>
                <a:cs typeface="Consolas" pitchFamily="49" charset="0"/>
              </a:rPr>
              <a:t> );</a:t>
            </a:r>
          </a:p>
          <a:p>
            <a:r>
              <a:rPr lang="en-US" sz="1000" dirty="0">
                <a:solidFill>
                  <a:srgbClr val="FFC000"/>
                </a:solidFill>
                <a:latin typeface="Consolas" pitchFamily="49" charset="0"/>
                <a:cs typeface="Consolas" pitchFamily="49" charset="0"/>
              </a:rPr>
              <a:t>Q|</a:t>
            </a:r>
            <a:r>
              <a:rPr lang="en-US" sz="1000" dirty="0">
                <a:solidFill>
                  <a:prstClr val="black"/>
                </a:solidFill>
                <a:latin typeface="Consolas" pitchFamily="49" charset="0"/>
                <a:cs typeface="Consolas" pitchFamily="49" charset="0"/>
              </a:rPr>
              <a:t>    }</a:t>
            </a:r>
            <a:endParaRPr lang="en-US" sz="1000" dirty="0">
              <a:latin typeface="Consolas" pitchFamily="49" charset="0"/>
              <a:cs typeface="Consolas" pitchFamily="49" charset="0"/>
            </a:endParaRPr>
          </a:p>
        </p:txBody>
      </p:sp>
      <p:graphicFrame>
        <p:nvGraphicFramePr>
          <p:cNvPr id="6" name="Table 5"/>
          <p:cNvGraphicFramePr>
            <a:graphicFrameLocks noGrp="1"/>
          </p:cNvGraphicFramePr>
          <p:nvPr/>
        </p:nvGraphicFramePr>
        <p:xfrm>
          <a:off x="4349750" y="4800600"/>
          <a:ext cx="3098800" cy="1859280"/>
        </p:xfrm>
        <a:graphic>
          <a:graphicData uri="http://schemas.openxmlformats.org/drawingml/2006/table">
            <a:tbl>
              <a:tblPr/>
              <a:tblGrid>
                <a:gridCol w="1358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tblGrid>
              <a:tr h="190500">
                <a:tc>
                  <a:txBody>
                    <a:bodyPr/>
                    <a:lstStyle/>
                    <a:p>
                      <a:pPr algn="ctr" fontAlgn="b"/>
                      <a:r>
                        <a:rPr lang="en-US" sz="1100" b="1" i="0" u="none" strike="noStrike" dirty="0">
                          <a:solidFill>
                            <a:srgbClr val="000000"/>
                          </a:solidFill>
                          <a:effectLst/>
                          <a:latin typeface="Calibri"/>
                        </a:rPr>
                        <a:t>Copy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100" b="1"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a:rPr>
                        <a:t>Kernel Engine</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100" b="0" i="1" u="none" strike="noStrike" dirty="0">
                          <a:solidFill>
                            <a:srgbClr val="000000"/>
                          </a:solidFill>
                          <a:effectLst/>
                          <a:latin typeface="Calibri"/>
                        </a:rPr>
                        <a:t>Stream0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100" b="0" i="1" u="none" strike="noStrike" dirty="0">
                          <a:solidFill>
                            <a:srgbClr val="000000"/>
                          </a:solidFill>
                          <a:effectLst/>
                          <a:latin typeface="Calibri"/>
                        </a:rPr>
                        <a:t>Stream1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a1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100" b="0" i="1" u="none" strike="noStrike" dirty="0">
                          <a:solidFill>
                            <a:srgbClr val="000000"/>
                          </a:solidFill>
                          <a:effectLst/>
                          <a:latin typeface="Calibri"/>
                        </a:rPr>
                        <a:t>Stream0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100" b="0" i="1" u="none" strike="noStrike" dirty="0">
                          <a:solidFill>
                            <a:srgbClr val="000000"/>
                          </a:solidFill>
                          <a:effectLst/>
                          <a:latin typeface="Calibri"/>
                        </a:rPr>
                        <a:t>Stream1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b1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Stream0</a:t>
                      </a:r>
                      <a:r>
                        <a:rPr lang="en-US" sz="1100" b="0" i="0" u="none" strike="noStrike" dirty="0">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extLst>
                  <a:ext uri="{0D108BD9-81ED-4DB2-BD59-A6C34878D82A}">
                    <a16:rowId xmlns:a16="http://schemas.microsoft.com/office/drawing/2014/main" val="10004"/>
                  </a:ext>
                </a:extLst>
              </a:tr>
              <a:tr h="190500">
                <a:tc>
                  <a:txBody>
                    <a:bodyPr/>
                    <a:lstStyle/>
                    <a:p>
                      <a:pPr algn="ctr" fontAlgn="b"/>
                      <a:r>
                        <a:rPr lang="en-US" sz="1100" b="0" i="1" u="none" strike="noStrike" dirty="0">
                          <a:solidFill>
                            <a:srgbClr val="000000"/>
                          </a:solidFill>
                          <a:effectLst/>
                          <a:latin typeface="Calibri"/>
                        </a:rPr>
                        <a:t>Stream0</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1" u="none" strike="noStrike" dirty="0">
                          <a:solidFill>
                            <a:srgbClr val="000000"/>
                          </a:solidFill>
                          <a:effectLst/>
                          <a:latin typeface="Calibri"/>
                        </a:rPr>
                        <a:t>Stream1</a:t>
                      </a:r>
                      <a:r>
                        <a:rPr lang="en-US" sz="1100" b="0" i="0" u="none" strike="noStrike" dirty="0">
                          <a:solidFill>
                            <a:srgbClr val="000000"/>
                          </a:solidFill>
                          <a:effectLst/>
                          <a:latin typeface="Calibri"/>
                        </a:rPr>
                        <a:t>: kernel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90500">
                <a:tc>
                  <a:txBody>
                    <a:bodyPr/>
                    <a:lstStyle/>
                    <a:p>
                      <a:pPr algn="ctr" fontAlgn="b"/>
                      <a:r>
                        <a:rPr lang="en-US" sz="1100" b="0" i="1" u="none" strike="noStrike" dirty="0">
                          <a:solidFill>
                            <a:srgbClr val="000000"/>
                          </a:solidFill>
                          <a:effectLst/>
                          <a:latin typeface="Calibri"/>
                        </a:rPr>
                        <a:t>Stream1</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memcpy</a:t>
                      </a:r>
                      <a:r>
                        <a:rPr lang="en-US" sz="1100" b="0" i="0" u="none" strike="noStrike" dirty="0">
                          <a:solidFill>
                            <a:srgbClr val="000000"/>
                          </a:solidFill>
                          <a:effectLst/>
                          <a:latin typeface="Calibri"/>
                        </a:rPr>
                        <a:t> c1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1100" b="0" i="0" u="none" strike="noStrike">
                        <a:solidFill>
                          <a:srgbClr val="000000"/>
                        </a:solidFill>
                        <a:effectLst/>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190500">
                <a:tc gridSpan="3">
                  <a:txBody>
                    <a:bodyPr/>
                    <a:lstStyle/>
                    <a:p>
                      <a:pPr algn="ctr" fontAlgn="b"/>
                      <a:r>
                        <a:rPr lang="en-US" sz="1100" b="0" i="0" u="none" strike="noStrike" dirty="0">
                          <a:solidFill>
                            <a:srgbClr val="000000"/>
                          </a:solidFill>
                          <a:effectLst/>
                          <a:latin typeface="Calibri"/>
                        </a:rPr>
                        <a:t>Execution timeline of the breadth-first approach </a:t>
                      </a:r>
                      <a:br>
                        <a:rPr lang="en-US" sz="1100" b="0" i="0" u="none" strike="noStrike" dirty="0">
                          <a:solidFill>
                            <a:srgbClr val="000000"/>
                          </a:solidFill>
                          <a:effectLst/>
                          <a:latin typeface="Calibri"/>
                        </a:rPr>
                      </a:br>
                      <a:r>
                        <a:rPr lang="en-US" sz="1100" b="0" i="0" u="none" strike="noStrike" dirty="0">
                          <a:solidFill>
                            <a:srgbClr val="000000"/>
                          </a:solidFill>
                          <a:effectLst/>
                          <a:latin typeface="Calibri"/>
                        </a:rPr>
                        <a:t>(blue line shows dependency)</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cxnSp>
        <p:nvCxnSpPr>
          <p:cNvPr id="7" name="Straight Arrow Connector 6"/>
          <p:cNvCxnSpPr/>
          <p:nvPr/>
        </p:nvCxnSpPr>
        <p:spPr>
          <a:xfrm flipV="1">
            <a:off x="5711826" y="5849144"/>
            <a:ext cx="600075" cy="2095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02301" y="5687219"/>
            <a:ext cx="600075" cy="20955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4870736"/>
            <a:ext cx="33496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420219" y="5468828"/>
            <a:ext cx="3037948" cy="646331"/>
          </a:xfrm>
          <a:prstGeom prst="rect">
            <a:avLst/>
          </a:prstGeom>
          <a:solidFill>
            <a:srgbClr val="FFC000"/>
          </a:solidFill>
        </p:spPr>
        <p:txBody>
          <a:bodyPr wrap="none">
            <a:spAutoFit/>
          </a:bodyPr>
          <a:lstStyle/>
          <a:p>
            <a:r>
              <a:rPr lang="en-US" dirty="0"/>
              <a:t>A 20% More Effective </a:t>
            </a:r>
            <a:br>
              <a:rPr lang="en-US" dirty="0"/>
            </a:br>
            <a:r>
              <a:rPr lang="en-US" dirty="0"/>
              <a:t>Implementation (48 vs. 61 </a:t>
            </a:r>
            <a:r>
              <a:rPr lang="en-US" dirty="0" err="1"/>
              <a:t>ms</a:t>
            </a:r>
            <a:r>
              <a:rPr lang="en-US" dirty="0"/>
              <a:t>)</a:t>
            </a:r>
          </a:p>
        </p:txBody>
      </p:sp>
    </p:spTree>
    <p:extLst>
      <p:ext uri="{BB962C8B-B14F-4D97-AF65-F5344CB8AC3E}">
        <p14:creationId xmlns:p14="http://schemas.microsoft.com/office/powerpoint/2010/main" val="19090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Streams, Lessons Learned</a:t>
            </a:r>
          </a:p>
        </p:txBody>
      </p:sp>
      <p:sp>
        <p:nvSpPr>
          <p:cNvPr id="3" name="Content Placeholder 2"/>
          <p:cNvSpPr>
            <a:spLocks noGrp="1"/>
          </p:cNvSpPr>
          <p:nvPr>
            <p:ph idx="1"/>
          </p:nvPr>
        </p:nvSpPr>
        <p:spPr/>
        <p:txBody>
          <a:bodyPr/>
          <a:lstStyle/>
          <a:p>
            <a:endParaRPr lang="en-US" dirty="0"/>
          </a:p>
          <a:p>
            <a:r>
              <a:rPr lang="en-US" dirty="0"/>
              <a:t>Streams provide a basic mechanism that enables “manual pipelining”</a:t>
            </a:r>
          </a:p>
          <a:p>
            <a:pPr lvl="2"/>
            <a:endParaRPr lang="en-US" sz="1700" dirty="0"/>
          </a:p>
          <a:p>
            <a:r>
              <a:rPr lang="en-US" dirty="0"/>
              <a:t>Two requirements underpin the use of streams in CUDA C</a:t>
            </a:r>
          </a:p>
          <a:p>
            <a:pPr marL="344487" lvl="1" indent="0">
              <a:buNone/>
            </a:pPr>
            <a:r>
              <a:rPr lang="en-US" dirty="0"/>
              <a:t>1.</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cudaHostAlloc</a:t>
            </a:r>
            <a:r>
              <a:rPr lang="en-US" b="1" dirty="0">
                <a:solidFill>
                  <a:srgbClr val="0070C0"/>
                </a:solidFill>
                <a:latin typeface="Courier New" pitchFamily="49" charset="0"/>
                <a:cs typeface="Courier New" pitchFamily="49" charset="0"/>
              </a:rPr>
              <a:t>()</a:t>
            </a:r>
            <a:r>
              <a:rPr lang="en-US" dirty="0"/>
              <a:t> should be used to allocate memory on the host so that it can be used in conjunction with a </a:t>
            </a:r>
            <a:r>
              <a:rPr lang="en-US" b="1" dirty="0" err="1">
                <a:solidFill>
                  <a:srgbClr val="0070C0"/>
                </a:solidFill>
                <a:latin typeface="Courier New" pitchFamily="49" charset="0"/>
                <a:cs typeface="Courier New" pitchFamily="49" charset="0"/>
              </a:rPr>
              <a:t>cudaMemcpyAsync</a:t>
            </a:r>
            <a:r>
              <a:rPr lang="en-US" b="1" dirty="0">
                <a:solidFill>
                  <a:srgbClr val="0070C0"/>
                </a:solidFill>
                <a:latin typeface="Courier New" pitchFamily="49" charset="0"/>
                <a:cs typeface="Courier New" pitchFamily="49" charset="0"/>
              </a:rPr>
              <a:t>()</a:t>
            </a:r>
            <a:r>
              <a:rPr lang="en-US" dirty="0"/>
              <a:t> non-blocking copy command</a:t>
            </a:r>
          </a:p>
          <a:p>
            <a:pPr lvl="2"/>
            <a:r>
              <a:rPr lang="en-US" sz="1700" dirty="0"/>
              <a:t>Use of pinned host memory improves data transfer performance even when only working with one stream</a:t>
            </a:r>
          </a:p>
          <a:p>
            <a:pPr lvl="3"/>
            <a:endParaRPr lang="en-US" sz="1400" dirty="0"/>
          </a:p>
          <a:p>
            <a:pPr marL="344487" lvl="1" indent="0">
              <a:buNone/>
            </a:pPr>
            <a:r>
              <a:rPr lang="en-US" dirty="0"/>
              <a:t>2. Effective latency hiding of kernel execution with memory copy operations requires a breadth-first approach to </a:t>
            </a:r>
            <a:r>
              <a:rPr lang="en-US" dirty="0" err="1"/>
              <a:t>enqueuing</a:t>
            </a:r>
            <a:r>
              <a:rPr lang="en-US" dirty="0"/>
              <a:t> operations in different streams</a:t>
            </a:r>
          </a:p>
          <a:p>
            <a:pPr lvl="2"/>
            <a:r>
              <a:rPr lang="en-US" sz="1700" dirty="0"/>
              <a:t>This is a consequence of the two-engine setup associated with a GPU</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69</a:t>
            </a:fld>
            <a:endParaRPr lang="en-US" altLang="en-US"/>
          </a:p>
        </p:txBody>
      </p:sp>
    </p:spTree>
    <p:extLst>
      <p:ext uri="{BB962C8B-B14F-4D97-AF65-F5344CB8AC3E}">
        <p14:creationId xmlns:p14="http://schemas.microsoft.com/office/powerpoint/2010/main" val="243093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normAutofit/>
          </a:bodyPr>
          <a:lstStyle/>
          <a:p>
            <a:r>
              <a:rPr lang="en-US" dirty="0"/>
              <a:t>Software Design Exercise: Parallel Prefix Scan</a:t>
            </a:r>
          </a:p>
        </p:txBody>
      </p:sp>
      <p:sp>
        <p:nvSpPr>
          <p:cNvPr id="584707" name="Rectangle 3"/>
          <p:cNvSpPr>
            <a:spLocks noGrp="1" noChangeArrowheads="1"/>
          </p:cNvSpPr>
          <p:nvPr>
            <p:ph idx="1"/>
          </p:nvPr>
        </p:nvSpPr>
        <p:spPr/>
        <p:txBody>
          <a:bodyPr>
            <a:normAutofit/>
          </a:bodyPr>
          <a:lstStyle/>
          <a:p>
            <a:pPr lvl="1">
              <a:lnSpc>
                <a:spcPct val="80000"/>
              </a:lnSpc>
            </a:pPr>
            <a:endParaRPr lang="en-US" sz="1600" dirty="0"/>
          </a:p>
          <a:p>
            <a:pPr lvl="1">
              <a:lnSpc>
                <a:spcPct val="80000"/>
              </a:lnSpc>
            </a:pPr>
            <a:endParaRPr lang="en-US" sz="1600" dirty="0"/>
          </a:p>
          <a:p>
            <a:pPr lvl="1">
              <a:lnSpc>
                <a:spcPct val="80000"/>
              </a:lnSpc>
            </a:pPr>
            <a:endParaRPr lang="en-US" sz="1600" dirty="0"/>
          </a:p>
          <a:p>
            <a:pPr>
              <a:lnSpc>
                <a:spcPct val="80000"/>
              </a:lnSpc>
            </a:pPr>
            <a:r>
              <a:rPr lang="en-US" sz="1800" dirty="0"/>
              <a:t>Goal 1: Getting additional exposure to CUDA programming</a:t>
            </a:r>
          </a:p>
          <a:p>
            <a:pPr lvl="1">
              <a:lnSpc>
                <a:spcPct val="80000"/>
              </a:lnSpc>
            </a:pPr>
            <a:endParaRPr lang="en-US" sz="1600" dirty="0"/>
          </a:p>
          <a:p>
            <a:pPr lvl="1">
              <a:lnSpc>
                <a:spcPct val="80000"/>
              </a:lnSpc>
            </a:pPr>
            <a:endParaRPr lang="en-US" sz="1600" dirty="0"/>
          </a:p>
          <a:p>
            <a:pPr lvl="1">
              <a:lnSpc>
                <a:spcPct val="80000"/>
              </a:lnSpc>
            </a:pPr>
            <a:endParaRPr lang="en-US" sz="1600" dirty="0"/>
          </a:p>
          <a:p>
            <a:pPr lvl="1">
              <a:lnSpc>
                <a:spcPct val="80000"/>
              </a:lnSpc>
            </a:pPr>
            <a:endParaRPr lang="en-US" sz="1600" dirty="0"/>
          </a:p>
          <a:p>
            <a:pPr>
              <a:lnSpc>
                <a:spcPct val="80000"/>
              </a:lnSpc>
            </a:pPr>
            <a:r>
              <a:rPr lang="en-US" sz="1800" dirty="0"/>
              <a:t>Goal 2: Understanding that hardware constraints come into play and shape the algorithmic design</a:t>
            </a:r>
          </a:p>
          <a:p>
            <a:pPr lvl="1">
              <a:lnSpc>
                <a:spcPct val="80000"/>
              </a:lnSpc>
            </a:pPr>
            <a:r>
              <a:rPr lang="en-US" sz="1600" dirty="0"/>
              <a:t>E.g., lack of grid-level synchronization</a:t>
            </a:r>
          </a:p>
          <a:p>
            <a:pPr lvl="1">
              <a:lnSpc>
                <a:spcPct val="80000"/>
              </a:lnSpc>
            </a:pPr>
            <a:endParaRPr lang="en-US" sz="1600" dirty="0"/>
          </a:p>
          <a:p>
            <a:pPr lvl="1">
              <a:lnSpc>
                <a:spcPct val="80000"/>
              </a:lnSpc>
            </a:pPr>
            <a:endParaRPr lang="en-US" sz="1600" dirty="0"/>
          </a:p>
          <a:p>
            <a:pPr lvl="1">
              <a:lnSpc>
                <a:spcPct val="80000"/>
              </a:lnSpc>
            </a:pPr>
            <a:endParaRPr lang="en-US" sz="1600" dirty="0"/>
          </a:p>
          <a:p>
            <a:pPr lvl="1">
              <a:lnSpc>
                <a:spcPct val="80000"/>
              </a:lnSpc>
            </a:pPr>
            <a:endParaRPr lang="en-US" sz="1600" dirty="0"/>
          </a:p>
          <a:p>
            <a:pPr>
              <a:lnSpc>
                <a:spcPct val="80000"/>
              </a:lnSpc>
            </a:pPr>
            <a:r>
              <a:rPr lang="en-US" sz="1800" dirty="0"/>
              <a:t>Goal 3: Understanding that different algorithmic designs lead to different performance levels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0774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CUDA Streams: Two flavors of concurrency enabled by streams</a:t>
            </a:r>
            <a:br>
              <a:rPr lang="en-US" dirty="0"/>
            </a:br>
            <a:r>
              <a:rPr lang="en-US" sz="2200" dirty="0"/>
              <a:t>[old slide]</a:t>
            </a:r>
          </a:p>
        </p:txBody>
      </p:sp>
      <p:sp>
        <p:nvSpPr>
          <p:cNvPr id="3" name="Content Placeholder 2"/>
          <p:cNvSpPr>
            <a:spLocks noGrp="1"/>
          </p:cNvSpPr>
          <p:nvPr>
            <p:ph idx="1"/>
          </p:nvPr>
        </p:nvSpPr>
        <p:spPr/>
        <p:txBody>
          <a:bodyPr/>
          <a:lstStyle/>
          <a:p>
            <a:endParaRPr lang="en-US" sz="2000" dirty="0"/>
          </a:p>
          <a:p>
            <a:endParaRPr lang="en-US" sz="2000" dirty="0"/>
          </a:p>
          <a:p>
            <a:r>
              <a:rPr lang="en-US" sz="2000" dirty="0"/>
              <a:t>A programmer can manage concurrency through </a:t>
            </a:r>
            <a:r>
              <a:rPr lang="en-US" sz="2000" i="1" dirty="0"/>
              <a:t>streams</a:t>
            </a:r>
            <a:r>
              <a:rPr lang="en-US" sz="2000" dirty="0"/>
              <a:t> </a:t>
            </a:r>
          </a:p>
          <a:p>
            <a:endParaRPr lang="en-US" sz="2000" dirty="0"/>
          </a:p>
          <a:p>
            <a:r>
              <a:rPr lang="en-US" sz="2000" dirty="0"/>
              <a:t>“concurrency” refers to one of two things</a:t>
            </a:r>
          </a:p>
          <a:p>
            <a:endParaRPr lang="en-US" sz="2000" dirty="0"/>
          </a:p>
          <a:p>
            <a:pPr marL="800100" lvl="1" indent="-342900">
              <a:buFont typeface="+mj-lt"/>
              <a:buAutoNum type="arabicPeriod"/>
            </a:pPr>
            <a:r>
              <a:rPr lang="en-US" sz="1600" dirty="0"/>
              <a:t>The copy and the execution engines of the GPU working at the same time</a:t>
            </a:r>
          </a:p>
          <a:p>
            <a:pPr marL="800100" lvl="1" indent="-342900">
              <a:buFont typeface="+mj-lt"/>
              <a:buAutoNum type="arabicPeriod"/>
            </a:pPr>
            <a:endParaRPr lang="en-US" sz="1600" dirty="0"/>
          </a:p>
          <a:p>
            <a:pPr marL="800100" lvl="1" indent="-342900">
              <a:buFont typeface="+mj-lt"/>
              <a:buAutoNum type="arabicPeriod"/>
            </a:pPr>
            <a:r>
              <a:rPr lang="en-US" sz="1600" dirty="0">
                <a:solidFill>
                  <a:srgbClr val="00B050"/>
                </a:solidFill>
              </a:rPr>
              <a:t> </a:t>
            </a:r>
            <a:r>
              <a:rPr lang="en-US" sz="1600" dirty="0"/>
              <a:t>Several different kernels (like </a:t>
            </a:r>
            <a:r>
              <a:rPr lang="en-US" sz="1600" dirty="0" err="1">
                <a:latin typeface="Consolas" panose="020B0609020204030204" pitchFamily="49" charset="0"/>
              </a:rPr>
              <a:t>kerA</a:t>
            </a:r>
            <a:r>
              <a:rPr lang="en-US" sz="1600" dirty="0"/>
              <a:t>, </a:t>
            </a:r>
            <a:r>
              <a:rPr lang="en-US" sz="1600" dirty="0" err="1">
                <a:latin typeface="Consolas" panose="020B0609020204030204" pitchFamily="49" charset="0"/>
              </a:rPr>
              <a:t>kerB</a:t>
            </a:r>
            <a:r>
              <a:rPr lang="en-US" sz="1600" dirty="0"/>
              <a:t>, etc.) being executed at the same time on the GPU</a:t>
            </a:r>
          </a:p>
          <a:p>
            <a:pPr lvl="2"/>
            <a:endParaRPr lang="en-US" sz="1500" dirty="0"/>
          </a:p>
          <a:p>
            <a:pPr lvl="2"/>
            <a:endParaRPr lang="en-US" sz="1500" dirty="0"/>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70</a:t>
            </a:fld>
            <a:endParaRPr lang="en-US" altLang="en-US"/>
          </a:p>
        </p:txBody>
      </p:sp>
    </p:spTree>
    <p:extLst>
      <p:ext uri="{BB962C8B-B14F-4D97-AF65-F5344CB8AC3E}">
        <p14:creationId xmlns:p14="http://schemas.microsoft.com/office/powerpoint/2010/main" val="26990592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Concurrent Kernel Execution</a:t>
            </a:r>
            <a:br>
              <a:rPr lang="en-US" dirty="0"/>
            </a:br>
            <a:r>
              <a:rPr lang="en-US" sz="2000" dirty="0"/>
              <a:t>[second type of concurrency enabled by use of CUDA streams]</a:t>
            </a:r>
            <a:endParaRPr lang="en-US" sz="1100" dirty="0"/>
          </a:p>
        </p:txBody>
      </p:sp>
      <p:sp>
        <p:nvSpPr>
          <p:cNvPr id="3" name="Content Placeholder 2"/>
          <p:cNvSpPr>
            <a:spLocks noGrp="1"/>
          </p:cNvSpPr>
          <p:nvPr>
            <p:ph idx="1"/>
          </p:nvPr>
        </p:nvSpPr>
        <p:spPr/>
        <p:txBody>
          <a:bodyPr/>
          <a:lstStyle/>
          <a:p>
            <a:r>
              <a:rPr lang="en-US" sz="1800" dirty="0"/>
              <a:t>As early as Fermi one can have multiple kernels run on the device at the same time</a:t>
            </a:r>
          </a:p>
          <a:p>
            <a:pPr lvl="1"/>
            <a:r>
              <a:rPr lang="en-US" sz="1400" dirty="0"/>
              <a:t>Example: up to 16 on Fermi</a:t>
            </a:r>
          </a:p>
          <a:p>
            <a:pPr lvl="1"/>
            <a:endParaRPr lang="en-US" sz="1400" dirty="0"/>
          </a:p>
          <a:p>
            <a:r>
              <a:rPr lang="en-US" sz="1800" dirty="0"/>
              <a:t>When is this useful?</a:t>
            </a:r>
          </a:p>
          <a:p>
            <a:pPr lvl="1"/>
            <a:r>
              <a:rPr lang="en-US" sz="1600" dirty="0"/>
              <a:t>A kernel might be launched with an execution configuration that doesn’t fully utilize entire GPU</a:t>
            </a:r>
          </a:p>
          <a:p>
            <a:pPr lvl="1"/>
            <a:r>
              <a:rPr lang="en-US" sz="1600" dirty="0"/>
              <a:t>Main idea: two or three </a:t>
            </a:r>
            <a:r>
              <a:rPr lang="en-US" sz="1600" u="sng" dirty="0"/>
              <a:t>independent</a:t>
            </a:r>
            <a:r>
              <a:rPr lang="en-US" sz="1600" dirty="0"/>
              <a:t> kernels can be “squeezed” on GPU at the same time</a:t>
            </a:r>
          </a:p>
          <a:p>
            <a:pPr lvl="1"/>
            <a:endParaRPr lang="en-US" sz="1400" dirty="0"/>
          </a:p>
          <a:p>
            <a:r>
              <a:rPr lang="en-US" sz="1800" dirty="0"/>
              <a:t>GPU looks like a MIMD architecture</a:t>
            </a:r>
          </a:p>
          <a:p>
            <a:pPr lvl="1"/>
            <a:r>
              <a:rPr lang="en-US" sz="1400" dirty="0"/>
              <a:t>Requires use of </a:t>
            </a:r>
            <a:r>
              <a:rPr lang="en-US" sz="1400" dirty="0">
                <a:solidFill>
                  <a:srgbClr val="0070C0"/>
                </a:solidFill>
              </a:rPr>
              <a:t>multiple streams</a:t>
            </a:r>
            <a:endParaRPr lang="en-US" sz="14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71</a:t>
            </a:fld>
            <a:endParaRPr lang="en-US" altLang="en-US"/>
          </a:p>
        </p:txBody>
      </p:sp>
      <p:pic>
        <p:nvPicPr>
          <p:cNvPr id="1127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540" y="4265407"/>
            <a:ext cx="434944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6604084"/>
            <a:ext cx="784189" cy="253916"/>
          </a:xfrm>
          <a:prstGeom prst="rect">
            <a:avLst/>
          </a:prstGeom>
        </p:spPr>
        <p:txBody>
          <a:bodyPr wrap="none">
            <a:spAutoFit/>
          </a:bodyPr>
          <a:lstStyle/>
          <a:p>
            <a:r>
              <a:rPr lang="en-US" sz="1050" dirty="0">
                <a:latin typeface="+mj-lt"/>
              </a:rPr>
              <a:t>[NVIDIA]</a:t>
            </a:r>
            <a:r>
              <a:rPr lang="en-US" sz="1050" dirty="0">
                <a:latin typeface="+mj-lt"/>
                <a:sym typeface="Symbol" panose="05050102010706020507" pitchFamily="18" charset="2"/>
              </a:rPr>
              <a:t></a:t>
            </a:r>
            <a:endParaRPr lang="en-US" sz="1050" dirty="0">
              <a:latin typeface="+mj-lt"/>
            </a:endParaRPr>
          </a:p>
        </p:txBody>
      </p:sp>
    </p:spTree>
    <p:extLst>
      <p:ext uri="{BB962C8B-B14F-4D97-AF65-F5344CB8AC3E}">
        <p14:creationId xmlns:p14="http://schemas.microsoft.com/office/powerpoint/2010/main" val="3768141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CUDA Streams: More recent developments</a:t>
            </a:r>
          </a:p>
        </p:txBody>
      </p:sp>
      <p:sp>
        <p:nvSpPr>
          <p:cNvPr id="3" name="Content Placeholder 2"/>
          <p:cNvSpPr>
            <a:spLocks noGrp="1"/>
          </p:cNvSpPr>
          <p:nvPr>
            <p:ph idx="1"/>
          </p:nvPr>
        </p:nvSpPr>
        <p:spPr/>
        <p:txBody>
          <a:bodyPr>
            <a:normAutofit/>
          </a:bodyPr>
          <a:lstStyle/>
          <a:p>
            <a:endParaRPr lang="en-US" sz="1600" dirty="0"/>
          </a:p>
          <a:p>
            <a:r>
              <a:rPr lang="en-US" sz="1600" dirty="0"/>
              <a:t>Since CUDA 5.0</a:t>
            </a:r>
          </a:p>
          <a:p>
            <a:pPr lvl="1"/>
            <a:r>
              <a:rPr lang="en-US" sz="1400" dirty="0"/>
              <a:t>Stream Callbacks, will call host function when stream has finished all work</a:t>
            </a:r>
          </a:p>
          <a:p>
            <a:pPr lvl="1"/>
            <a:r>
              <a:rPr lang="en-US" sz="1400" b="1" dirty="0" err="1">
                <a:latin typeface="Consolas" panose="020B0609020204030204" pitchFamily="49" charset="0"/>
                <a:cs typeface="Consolas" panose="020B0609020204030204" pitchFamily="49" charset="0"/>
              </a:rPr>
              <a:t>cudaStreamAddCallback</a:t>
            </a:r>
            <a:r>
              <a:rPr lang="en-US" sz="1400" b="1"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hlinkClick r:id="rId2"/>
              </a:rPr>
              <a:t>cudaStream_t</a:t>
            </a:r>
            <a:r>
              <a:rPr lang="en-US" sz="1400" b="1" dirty="0">
                <a:latin typeface="Consolas" panose="020B0609020204030204" pitchFamily="49" charset="0"/>
                <a:cs typeface="Consolas" panose="020B0609020204030204" pitchFamily="49" charset="0"/>
              </a:rPr>
              <a:t> stream, </a:t>
            </a:r>
            <a:r>
              <a:rPr lang="en-US" sz="1400" b="1" dirty="0">
                <a:latin typeface="Consolas" panose="020B0609020204030204" pitchFamily="49" charset="0"/>
                <a:cs typeface="Consolas" panose="020B0609020204030204" pitchFamily="49" charset="0"/>
                <a:hlinkClick r:id="rId3"/>
              </a:rPr>
              <a:t>cudaStreamCallback_t</a:t>
            </a:r>
            <a:r>
              <a:rPr lang="en-US" sz="1400" b="1" dirty="0">
                <a:latin typeface="Consolas" panose="020B0609020204030204" pitchFamily="49" charset="0"/>
                <a:cs typeface="Consolas" panose="020B0609020204030204" pitchFamily="49" charset="0"/>
              </a:rPr>
              <a:t> callback, void* </a:t>
            </a:r>
            <a:r>
              <a:rPr lang="en-US" sz="1400" b="1" dirty="0" err="1">
                <a:latin typeface="Consolas" panose="020B0609020204030204" pitchFamily="49" charset="0"/>
                <a:cs typeface="Consolas" panose="020B0609020204030204" pitchFamily="49" charset="0"/>
              </a:rPr>
              <a:t>userData</a:t>
            </a:r>
            <a:r>
              <a:rPr lang="en-US" sz="1400" b="1" dirty="0">
                <a:latin typeface="Consolas" panose="020B0609020204030204" pitchFamily="49" charset="0"/>
                <a:cs typeface="Consolas" panose="020B0609020204030204" pitchFamily="49" charset="0"/>
              </a:rPr>
              <a:t>, unsigned int  flags ) </a:t>
            </a:r>
          </a:p>
          <a:p>
            <a:endParaRPr lang="en-US" sz="1600" dirty="0"/>
          </a:p>
          <a:p>
            <a:r>
              <a:rPr lang="en-US" sz="1600" dirty="0"/>
              <a:t>Since CUDA 5.5</a:t>
            </a:r>
          </a:p>
          <a:p>
            <a:pPr lvl="1"/>
            <a:r>
              <a:rPr lang="en-US" sz="1400" dirty="0"/>
              <a:t>You can give streams priority</a:t>
            </a:r>
          </a:p>
          <a:p>
            <a:pPr lvl="2"/>
            <a:r>
              <a:rPr lang="en-US" sz="1200" b="1" dirty="0" err="1">
                <a:latin typeface="Consolas" panose="020B0609020204030204" pitchFamily="49" charset="0"/>
                <a:cs typeface="Consolas" panose="020B0609020204030204" pitchFamily="49" charset="0"/>
              </a:rPr>
              <a:t>cudaStreamCreateWithPriority</a:t>
            </a:r>
            <a:r>
              <a:rPr lang="en-US" sz="1200" b="1" dirty="0">
                <a:latin typeface="Consolas" panose="020B0609020204030204" pitchFamily="49" charset="0"/>
                <a:cs typeface="Consolas" panose="020B0609020204030204" pitchFamily="49" charset="0"/>
              </a:rPr>
              <a:t> </a:t>
            </a:r>
          </a:p>
          <a:p>
            <a:pPr lvl="2"/>
            <a:r>
              <a:rPr lang="en-US" sz="1200" dirty="0"/>
              <a:t>Use </a:t>
            </a:r>
            <a:r>
              <a:rPr lang="en-US" sz="1200" b="1" dirty="0">
                <a:latin typeface="Consolas" panose="020B0609020204030204" pitchFamily="49" charset="0"/>
                <a:cs typeface="Consolas" panose="020B0609020204030204" pitchFamily="49" charset="0"/>
              </a:rPr>
              <a:t>cudaDeviceGetStreamPriorityRange</a:t>
            </a:r>
            <a:r>
              <a:rPr lang="en-US" sz="1200" dirty="0"/>
              <a:t> to get the available priorities</a:t>
            </a:r>
          </a:p>
          <a:p>
            <a:endParaRPr lang="en-US" sz="1600" dirty="0"/>
          </a:p>
          <a:p>
            <a:r>
              <a:rPr lang="en-US" sz="1600" dirty="0"/>
              <a:t>Since CUDA 7:</a:t>
            </a:r>
          </a:p>
          <a:p>
            <a:pPr lvl="1"/>
            <a:r>
              <a:rPr lang="en-US" sz="1400" dirty="0" err="1"/>
              <a:t>nvcc</a:t>
            </a:r>
            <a:r>
              <a:rPr lang="en-US" sz="1400" dirty="0"/>
              <a:t> –default-stream per-thread</a:t>
            </a:r>
          </a:p>
          <a:p>
            <a:pPr lvl="1"/>
            <a:r>
              <a:rPr lang="en-US" sz="1400" dirty="0"/>
              <a:t>Each host thread will get its own stream</a:t>
            </a:r>
          </a:p>
          <a:p>
            <a:pPr lvl="1"/>
            <a:r>
              <a:rPr lang="en-US" sz="1400" dirty="0"/>
              <a:t>Each stream becomes a regular non-blocking stream</a:t>
            </a:r>
          </a:p>
          <a:p>
            <a:pPr lvl="1"/>
            <a:endParaRPr lang="en-US" sz="14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72</a:t>
            </a:fld>
            <a:endParaRPr lang="en-US" altLang="en-US"/>
          </a:p>
        </p:txBody>
      </p:sp>
    </p:spTree>
    <p:extLst>
      <p:ext uri="{BB962C8B-B14F-4D97-AF65-F5344CB8AC3E}">
        <p14:creationId xmlns:p14="http://schemas.microsoft.com/office/powerpoint/2010/main" val="3821816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4333" y="4068234"/>
            <a:ext cx="5651500" cy="823393"/>
          </a:xfrm>
        </p:spPr>
        <p:txBody>
          <a:bodyPr/>
          <a:lstStyle/>
          <a:p>
            <a:r>
              <a:rPr lang="en-US" dirty="0"/>
              <a:t>CUDA basics, wrapping up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74542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GPU Computing: Good in Engineering?</a:t>
            </a:r>
          </a:p>
        </p:txBody>
      </p:sp>
      <p:sp>
        <p:nvSpPr>
          <p:cNvPr id="3" name="Content Placeholder 2"/>
          <p:cNvSpPr>
            <a:spLocks noGrp="1"/>
          </p:cNvSpPr>
          <p:nvPr>
            <p:ph idx="1"/>
          </p:nvPr>
        </p:nvSpPr>
        <p:spPr/>
        <p:txBody>
          <a:bodyPr/>
          <a:lstStyle/>
          <a:p>
            <a:endParaRPr lang="en-US" sz="2000" dirty="0"/>
          </a:p>
          <a:p>
            <a:r>
              <a:rPr lang="en-US" sz="2000" dirty="0"/>
              <a:t>What applications stand to benefit in the Engineering?</a:t>
            </a:r>
          </a:p>
          <a:p>
            <a:pPr lvl="1"/>
            <a:endParaRPr lang="en-US" sz="1800" dirty="0"/>
          </a:p>
          <a:p>
            <a:pPr lvl="1"/>
            <a:r>
              <a:rPr lang="en-US" sz="1800" dirty="0"/>
              <a:t>Image processing</a:t>
            </a:r>
          </a:p>
          <a:p>
            <a:pPr lvl="1"/>
            <a:r>
              <a:rPr lang="en-US" sz="1800" dirty="0"/>
              <a:t>FEA</a:t>
            </a:r>
          </a:p>
          <a:p>
            <a:pPr lvl="1"/>
            <a:r>
              <a:rPr lang="en-US" sz="1800" dirty="0"/>
              <a:t>Molecular Dynamics</a:t>
            </a:r>
          </a:p>
          <a:p>
            <a:pPr lvl="1"/>
            <a:r>
              <a:rPr lang="en-US" sz="1800" dirty="0"/>
              <a:t>Granular Dynamics</a:t>
            </a:r>
          </a:p>
          <a:p>
            <a:pPr lvl="1"/>
            <a:r>
              <a:rPr lang="en-US" sz="1800" dirty="0"/>
              <a:t>Finite Differences schemes</a:t>
            </a:r>
          </a:p>
          <a:p>
            <a:pPr lvl="1"/>
            <a:r>
              <a:rPr lang="en-US" sz="1800" dirty="0"/>
              <a:t>Quantum Chemistry</a:t>
            </a:r>
          </a:p>
          <a:p>
            <a:pPr lvl="1"/>
            <a:r>
              <a:rPr lang="en-US" sz="1800" dirty="0"/>
              <a:t>…</a:t>
            </a:r>
          </a:p>
          <a:p>
            <a:pPr lvl="1"/>
            <a:endParaRPr lang="en-US" sz="1800" dirty="0"/>
          </a:p>
          <a:p>
            <a:r>
              <a:rPr lang="en-US" sz="2000" dirty="0"/>
              <a:t>Generally, any application that fits the SIMD paradigm</a:t>
            </a:r>
          </a:p>
          <a:p>
            <a:pPr lvl="1"/>
            <a:endParaRPr lang="en-US" sz="1800" dirty="0"/>
          </a:p>
          <a:p>
            <a:pPr lvl="1"/>
            <a:endParaRPr lang="en-US" sz="1800" dirty="0"/>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74</a:t>
            </a:fld>
            <a:endParaRPr lang="en-US" altLang="en-US" dirty="0"/>
          </a:p>
        </p:txBody>
      </p:sp>
    </p:spTree>
    <p:extLst>
      <p:ext uri="{BB962C8B-B14F-4D97-AF65-F5344CB8AC3E}">
        <p14:creationId xmlns:p14="http://schemas.microsoft.com/office/powerpoint/2010/main" val="21603865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Topics not covered, or not covered yet</a:t>
            </a:r>
          </a:p>
        </p:txBody>
      </p:sp>
      <p:sp>
        <p:nvSpPr>
          <p:cNvPr id="3" name="Content Placeholder 2"/>
          <p:cNvSpPr>
            <a:spLocks noGrp="1"/>
          </p:cNvSpPr>
          <p:nvPr>
            <p:ph idx="1"/>
          </p:nvPr>
        </p:nvSpPr>
        <p:spPr/>
        <p:txBody>
          <a:bodyPr/>
          <a:lstStyle/>
          <a:p>
            <a:endParaRPr lang="en-US" sz="1800" dirty="0"/>
          </a:p>
          <a:p>
            <a:endParaRPr lang="en-US" sz="1800" dirty="0"/>
          </a:p>
          <a:p>
            <a:r>
              <a:rPr lang="en-US" sz="1800" dirty="0"/>
              <a:t>Debugging &amp; profiling in CUDA (next)</a:t>
            </a:r>
          </a:p>
          <a:p>
            <a:endParaRPr lang="en-US" sz="1800" dirty="0"/>
          </a:p>
          <a:p>
            <a:r>
              <a:rPr lang="en-US" sz="1800" dirty="0"/>
              <a:t>Dynamic parallelism (not covered)</a:t>
            </a:r>
          </a:p>
          <a:p>
            <a:endParaRPr lang="en-US" sz="1800" dirty="0"/>
          </a:p>
          <a:p>
            <a:r>
              <a:rPr lang="en-US" sz="1800" dirty="0"/>
              <a:t>Unified memory (since CUDA 6.0) </a:t>
            </a:r>
            <a:r>
              <a:rPr lang="en-US" sz="1800" dirty="0" err="1">
                <a:latin typeface="Consolas" panose="020B0609020204030204" pitchFamily="49" charset="0"/>
              </a:rPr>
              <a:t>cudaMallocManaged</a:t>
            </a:r>
            <a:r>
              <a:rPr lang="en-US" sz="1800" dirty="0"/>
              <a:t>, </a:t>
            </a:r>
            <a:r>
              <a:rPr lang="en-US" sz="1800" dirty="0" err="1">
                <a:latin typeface="Consolas" panose="020B0609020204030204" pitchFamily="49" charset="0"/>
              </a:rPr>
              <a:t>cudaDeviceSynchronize</a:t>
            </a:r>
            <a:r>
              <a:rPr lang="en-US" sz="1800" dirty="0">
                <a:latin typeface="Consolas" panose="020B0609020204030204" pitchFamily="49" charset="0"/>
              </a:rPr>
              <a:t> </a:t>
            </a:r>
            <a:r>
              <a:rPr lang="en-US" sz="1800" dirty="0"/>
              <a:t>(later)</a:t>
            </a:r>
          </a:p>
          <a:p>
            <a:endParaRPr lang="en-US" sz="1800" dirty="0">
              <a:latin typeface="Consolas" panose="020B0609020204030204" pitchFamily="49" charset="0"/>
            </a:endParaRPr>
          </a:p>
          <a:p>
            <a:r>
              <a:rPr lang="en-US" sz="1800" dirty="0"/>
              <a:t>Using multiple GPUs (probably not covered)</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75</a:t>
            </a:fld>
            <a:endParaRPr lang="en-US" altLang="en-US" dirty="0"/>
          </a:p>
        </p:txBody>
      </p:sp>
    </p:spTree>
    <p:extLst>
      <p:ext uri="{BB962C8B-B14F-4D97-AF65-F5344CB8AC3E}">
        <p14:creationId xmlns:p14="http://schemas.microsoft.com/office/powerpoint/2010/main" val="33378439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dirty="0"/>
              <a:t>Departing Thoughts</a:t>
            </a:r>
          </a:p>
        </p:txBody>
      </p:sp>
      <p:sp>
        <p:nvSpPr>
          <p:cNvPr id="82948" name="Rectangle 4"/>
          <p:cNvSpPr>
            <a:spLocks noGrp="1" noChangeArrowheads="1"/>
          </p:cNvSpPr>
          <p:nvPr>
            <p:ph idx="1"/>
          </p:nvPr>
        </p:nvSpPr>
        <p:spPr>
          <a:xfrm>
            <a:off x="262270" y="1495221"/>
            <a:ext cx="11766697" cy="4933050"/>
          </a:xfrm>
          <a:noFill/>
          <a:ln/>
        </p:spPr>
        <p:txBody>
          <a:bodyPr/>
          <a:lstStyle/>
          <a:p>
            <a:pPr>
              <a:lnSpc>
                <a:spcPct val="90000"/>
              </a:lnSpc>
            </a:pPr>
            <a:endParaRPr lang="en-US" sz="2000" dirty="0"/>
          </a:p>
          <a:p>
            <a:pPr>
              <a:lnSpc>
                <a:spcPct val="90000"/>
              </a:lnSpc>
            </a:pPr>
            <a:endParaRPr lang="en-US" sz="2000" dirty="0"/>
          </a:p>
          <a:p>
            <a:pPr>
              <a:lnSpc>
                <a:spcPct val="90000"/>
              </a:lnSpc>
            </a:pPr>
            <a:r>
              <a:rPr lang="en-US" sz="2000" dirty="0"/>
              <a:t>Hardware changes at faster pace than software</a:t>
            </a:r>
          </a:p>
          <a:p>
            <a:pPr>
              <a:lnSpc>
                <a:spcPct val="90000"/>
              </a:lnSpc>
            </a:pPr>
            <a:endParaRPr lang="en-US" sz="2000" dirty="0"/>
          </a:p>
          <a:p>
            <a:pPr>
              <a:lnSpc>
                <a:spcPct val="90000"/>
              </a:lnSpc>
            </a:pPr>
            <a:r>
              <a:rPr lang="en-US" sz="2000" dirty="0"/>
              <a:t>CUDA – a bright spot in the software landscape</a:t>
            </a:r>
          </a:p>
          <a:p>
            <a:pPr>
              <a:lnSpc>
                <a:spcPct val="90000"/>
              </a:lnSpc>
            </a:pPr>
            <a:endParaRPr lang="en-US" sz="2000" dirty="0"/>
          </a:p>
          <a:p>
            <a:pPr>
              <a:lnSpc>
                <a:spcPct val="90000"/>
              </a:lnSpc>
            </a:pPr>
            <a:r>
              <a:rPr lang="en-US" sz="2000" dirty="0"/>
              <a:t>For SIMD applications, GPU can deliver good speedups at small time and financial investments</a:t>
            </a:r>
          </a:p>
          <a:p>
            <a:pPr>
              <a:lnSpc>
                <a:spcPct val="90000"/>
              </a:lnSpc>
            </a:pPr>
            <a:endParaRPr lang="en-US" sz="2000" dirty="0"/>
          </a:p>
          <a:p>
            <a:pPr>
              <a:lnSpc>
                <a:spcPct val="90000"/>
              </a:lnSpc>
            </a:pPr>
            <a:r>
              <a:rPr lang="en-US" sz="2000" dirty="0"/>
              <a:t>In general, investing in parallel programming skills bound to pay off </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76</a:t>
            </a:fld>
            <a:endParaRPr lang="en-US" altLang="en-US" dirty="0"/>
          </a:p>
        </p:txBody>
      </p:sp>
    </p:spTree>
    <p:extLst>
      <p:ext uri="{BB962C8B-B14F-4D97-AF65-F5344CB8AC3E}">
        <p14:creationId xmlns:p14="http://schemas.microsoft.com/office/powerpoint/2010/main" val="9340373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200" dirty="0"/>
              <a:t>Further Information</a:t>
            </a:r>
          </a:p>
        </p:txBody>
      </p:sp>
      <p:sp>
        <p:nvSpPr>
          <p:cNvPr id="5" name="Content Placeholder 4">
            <a:extLst>
              <a:ext uri="{FF2B5EF4-FFF2-40B4-BE49-F238E27FC236}">
                <a16:creationId xmlns:a16="http://schemas.microsoft.com/office/drawing/2014/main" id="{126957E1-1911-4842-A6FF-0E57E944F5DA}"/>
              </a:ext>
            </a:extLst>
          </p:cNvPr>
          <p:cNvSpPr>
            <a:spLocks noGrp="1"/>
          </p:cNvSpPr>
          <p:nvPr>
            <p:ph idx="1"/>
          </p:nvPr>
        </p:nvSpPr>
        <p:spPr>
          <a:xfrm>
            <a:off x="276446" y="1495221"/>
            <a:ext cx="11831769" cy="4933050"/>
          </a:xfrm>
        </p:spPr>
        <p:txBody>
          <a:bodyPr>
            <a:normAutofit/>
          </a:bodyPr>
          <a:lstStyle/>
          <a:p>
            <a:endParaRPr lang="en-US" dirty="0"/>
          </a:p>
          <a:p>
            <a:endParaRPr lang="en-US" dirty="0"/>
          </a:p>
          <a:p>
            <a:r>
              <a:rPr lang="en-US" dirty="0"/>
              <a:t>CUDA tutorials video/slides at GTC</a:t>
            </a:r>
          </a:p>
          <a:p>
            <a:pPr lvl="1"/>
            <a:r>
              <a:rPr lang="en-US" dirty="0">
                <a:hlinkClick r:id="rId3"/>
              </a:rPr>
              <a:t>http://www.gputechconf.com</a:t>
            </a:r>
            <a:r>
              <a:rPr lang="en-US" dirty="0"/>
              <a:t> </a:t>
            </a:r>
          </a:p>
          <a:p>
            <a:endParaRPr lang="en-US" dirty="0"/>
          </a:p>
          <a:p>
            <a:r>
              <a:rPr lang="en-US" dirty="0"/>
              <a:t>CUDA webinars covering many introductory to advanced topics</a:t>
            </a:r>
          </a:p>
          <a:p>
            <a:pPr lvl="1"/>
            <a:r>
              <a:rPr lang="en-US" dirty="0">
                <a:hlinkClick r:id="rId4"/>
              </a:rPr>
              <a:t>http://developer.nvidia.com/gpu-computing-webinars</a:t>
            </a:r>
            <a:r>
              <a:rPr lang="en-US" dirty="0"/>
              <a:t> </a:t>
            </a:r>
          </a:p>
          <a:p>
            <a:endParaRPr lang="en-US" dirty="0"/>
          </a:p>
          <a:p>
            <a:r>
              <a:rPr lang="en-US" dirty="0"/>
              <a:t>CUDA Tools Download: </a:t>
            </a:r>
            <a:r>
              <a:rPr lang="en-US" dirty="0">
                <a:hlinkClick r:id="rId5"/>
              </a:rPr>
              <a:t>http://www.nvidia.com/getcuda</a:t>
            </a:r>
            <a:r>
              <a:rPr lang="en-US" dirty="0"/>
              <a:t> </a:t>
            </a:r>
          </a:p>
          <a:p>
            <a:endParaRPr lang="en-US" dirty="0"/>
          </a:p>
          <a:p>
            <a:endParaRPr lang="en-US"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77</a:t>
            </a:fld>
            <a:endParaRPr lang="en-US" altLang="en-US" dirty="0"/>
          </a:p>
        </p:txBody>
      </p:sp>
    </p:spTree>
    <p:extLst>
      <p:ext uri="{BB962C8B-B14F-4D97-AF65-F5344CB8AC3E}">
        <p14:creationId xmlns:p14="http://schemas.microsoft.com/office/powerpoint/2010/main" val="4100241754"/>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Further Reading</a:t>
            </a:r>
          </a:p>
        </p:txBody>
      </p:sp>
      <p:sp>
        <p:nvSpPr>
          <p:cNvPr id="3" name="Content Placeholder 2"/>
          <p:cNvSpPr>
            <a:spLocks noGrp="1"/>
          </p:cNvSpPr>
          <p:nvPr>
            <p:ph idx="1"/>
          </p:nvPr>
        </p:nvSpPr>
        <p:spPr/>
        <p:txBody>
          <a:bodyPr/>
          <a:lstStyle/>
          <a:p>
            <a:r>
              <a:rPr lang="en-US" sz="2000" dirty="0"/>
              <a:t>Read, in this order:</a:t>
            </a:r>
          </a:p>
          <a:p>
            <a:pPr lvl="1"/>
            <a:r>
              <a:rPr lang="en-US" sz="1800" dirty="0"/>
              <a:t>NVIDIA CUDA Development Tools: Getting Started</a:t>
            </a:r>
          </a:p>
          <a:p>
            <a:pPr lvl="1"/>
            <a:r>
              <a:rPr lang="en-US" sz="1800" dirty="0"/>
              <a:t>NVIDIA CUDA Programming Guide</a:t>
            </a:r>
          </a:p>
          <a:p>
            <a:pPr lvl="1"/>
            <a:r>
              <a:rPr lang="en-US" sz="1800" dirty="0"/>
              <a:t>NVIDIA CUDA C Programming Best Practices Guide</a:t>
            </a:r>
          </a:p>
          <a:p>
            <a:pPr lvl="1"/>
            <a:r>
              <a:rPr lang="en-US" sz="1800" dirty="0"/>
              <a:t>NVIDIA CUDA Reference Manual</a:t>
            </a:r>
          </a:p>
          <a:p>
            <a:pPr lvl="1"/>
            <a:endParaRPr lang="en-US" sz="1800" dirty="0"/>
          </a:p>
          <a:p>
            <a:r>
              <a:rPr lang="en-US" sz="2000" dirty="0"/>
              <a:t>Lots of very good examples come with the </a:t>
            </a:r>
            <a:r>
              <a:rPr lang="en-US" sz="2000" b="1" dirty="0">
                <a:solidFill>
                  <a:srgbClr val="C00000"/>
                </a:solidFill>
              </a:rPr>
              <a:t>CUDA SDK </a:t>
            </a:r>
            <a:r>
              <a:rPr lang="en-US" sz="2000" dirty="0"/>
              <a:t>distribution</a:t>
            </a:r>
          </a:p>
          <a:p>
            <a:pPr lvl="1"/>
            <a:r>
              <a:rPr lang="en-US" sz="1800" dirty="0"/>
              <a:t>More than 50 applications ready to compile/run</a:t>
            </a:r>
          </a:p>
          <a:p>
            <a:pPr lvl="1"/>
            <a:r>
              <a:rPr lang="en-US" sz="1800" dirty="0" err="1"/>
              <a:t>Makefiles</a:t>
            </a:r>
            <a:r>
              <a:rPr lang="en-US" sz="1800" dirty="0"/>
              <a:t> available, ready for use</a:t>
            </a:r>
          </a:p>
          <a:p>
            <a:pPr lvl="1"/>
            <a:r>
              <a:rPr lang="en-US" sz="1800" dirty="0"/>
              <a:t>Lots of good code available for reuse + templates for applications</a:t>
            </a:r>
          </a:p>
          <a:p>
            <a:pPr lvl="1"/>
            <a:endParaRPr lang="en-US" sz="1800" dirty="0"/>
          </a:p>
          <a:p>
            <a:r>
              <a:rPr lang="en-US" sz="2000" dirty="0"/>
              <a:t>Online material</a:t>
            </a:r>
          </a:p>
          <a:p>
            <a:pPr lvl="1"/>
            <a:r>
              <a:rPr lang="en-US" sz="1800" dirty="0"/>
              <a:t>NVIDIA website: code available for many application fields</a:t>
            </a:r>
          </a:p>
          <a:p>
            <a:pPr lvl="1"/>
            <a:r>
              <a:rPr lang="en-US" sz="1800" dirty="0"/>
              <a:t>Libraries: thrust (</a:t>
            </a:r>
            <a:r>
              <a:rPr lang="en-US" sz="1600" dirty="0">
                <a:hlinkClick r:id="rId3"/>
              </a:rPr>
              <a:t>http://code.google.com/p/thrust/</a:t>
            </a:r>
            <a:r>
              <a:rPr lang="en-US" sz="1800" dirty="0"/>
              <a:t>), </a:t>
            </a:r>
            <a:r>
              <a:rPr lang="en-US" sz="1800" dirty="0" err="1"/>
              <a:t>cudpp</a:t>
            </a:r>
            <a:r>
              <a:rPr lang="en-US" sz="1800" dirty="0"/>
              <a:t> (</a:t>
            </a:r>
            <a:r>
              <a:rPr lang="en-US" sz="1600" dirty="0">
                <a:hlinkClick r:id="rId4"/>
              </a:rPr>
              <a:t>http://gpgpu.org/developer/cudpp</a:t>
            </a:r>
            <a:r>
              <a:rPr lang="en-US" sz="1800" dirty="0"/>
              <a:t>)</a:t>
            </a:r>
          </a:p>
        </p:txBody>
      </p:sp>
      <p:sp>
        <p:nvSpPr>
          <p:cNvPr id="6" name="Slide Number Placeholder 5"/>
          <p:cNvSpPr>
            <a:spLocks noGrp="1"/>
          </p:cNvSpPr>
          <p:nvPr>
            <p:ph type="sldNum" sz="quarter" idx="12"/>
          </p:nvPr>
        </p:nvSpPr>
        <p:spPr/>
        <p:txBody>
          <a:bodyPr/>
          <a:lstStyle/>
          <a:p>
            <a:fld id="{2607EFA3-406F-4E56-9DD2-4C036976C4CD}" type="slidenum">
              <a:rPr lang="en-US" altLang="en-US" smtClean="0"/>
              <a:pPr/>
              <a:t>78</a:t>
            </a:fld>
            <a:endParaRPr lang="en-US" altLang="en-US" dirty="0"/>
          </a:p>
        </p:txBody>
      </p:sp>
    </p:spTree>
    <p:extLst>
      <p:ext uri="{BB962C8B-B14F-4D97-AF65-F5344CB8AC3E}">
        <p14:creationId xmlns:p14="http://schemas.microsoft.com/office/powerpoint/2010/main" val="3598298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8349" y="3429000"/>
            <a:ext cx="5833533" cy="823393"/>
          </a:xfrm>
        </p:spPr>
        <p:txBody>
          <a:bodyPr/>
          <a:lstStyle/>
          <a:p>
            <a:r>
              <a:rPr lang="en-US" dirty="0"/>
              <a:t>End of CUDA basics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66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Parallel Prefix Sum (Scan)</a:t>
            </a:r>
          </a:p>
        </p:txBody>
      </p:sp>
      <p:sp>
        <p:nvSpPr>
          <p:cNvPr id="605187" name="Rectangle 3"/>
          <p:cNvSpPr>
            <a:spLocks noGrp="1" noChangeArrowheads="1"/>
          </p:cNvSpPr>
          <p:nvPr>
            <p:ph idx="1"/>
          </p:nvPr>
        </p:nvSpPr>
        <p:spPr/>
        <p:txBody>
          <a:bodyPr/>
          <a:lstStyle/>
          <a:p>
            <a:pPr marL="457200" indent="-457200"/>
            <a:r>
              <a:rPr lang="en-US" sz="2000" dirty="0"/>
              <a:t>Definition:</a:t>
            </a:r>
          </a:p>
          <a:p>
            <a:pPr marL="457200" indent="-457200">
              <a:buNone/>
            </a:pPr>
            <a:r>
              <a:rPr lang="en-US" sz="2000" dirty="0"/>
              <a:t>	The all-prefix-sums operation takes a binary associative operator </a:t>
            </a:r>
            <a:r>
              <a:rPr lang="en-US" sz="2000" dirty="0">
                <a:sym typeface="Symbol" pitchFamily="18" charset="2"/>
              </a:rPr>
              <a:t> with identity </a:t>
            </a:r>
            <a:r>
              <a:rPr lang="en-US" sz="2000" b="1" i="1" dirty="0">
                <a:sym typeface="Symbol" pitchFamily="18" charset="2"/>
              </a:rPr>
              <a:t>I</a:t>
            </a:r>
            <a:r>
              <a:rPr lang="en-US" sz="2000" dirty="0">
                <a:sym typeface="Symbol" pitchFamily="18" charset="2"/>
              </a:rPr>
              <a:t>, and an array of n elements</a:t>
            </a:r>
          </a:p>
          <a:p>
            <a:pPr marL="457200" indent="-457200" algn="ctr">
              <a:buNone/>
            </a:pPr>
            <a:r>
              <a:rPr lang="en-US" sz="1700" dirty="0">
                <a:solidFill>
                  <a:schemeClr val="tx2"/>
                </a:solidFill>
                <a:sym typeface="Symbol" pitchFamily="18" charset="2"/>
              </a:rPr>
              <a:t>[</a:t>
            </a:r>
            <a:r>
              <a:rPr lang="en-US" sz="1700" i="1" dirty="0">
                <a:solidFill>
                  <a:schemeClr val="tx2"/>
                </a:solidFill>
                <a:sym typeface="Symbol" pitchFamily="18" charset="2"/>
              </a:rPr>
              <a:t>a</a:t>
            </a:r>
            <a:r>
              <a:rPr lang="en-US" sz="1700" baseline="-25000" dirty="0">
                <a:solidFill>
                  <a:schemeClr val="tx2"/>
                </a:solidFill>
                <a:sym typeface="Symbol" pitchFamily="18" charset="2"/>
              </a:rPr>
              <a:t>0</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1</a:t>
            </a:r>
            <a:r>
              <a:rPr lang="en-US" sz="1700" dirty="0">
                <a:solidFill>
                  <a:schemeClr val="tx2"/>
                </a:solidFill>
                <a:sym typeface="Symbol" pitchFamily="18" charset="2"/>
              </a:rPr>
              <a:t>, …, </a:t>
            </a:r>
            <a:r>
              <a:rPr lang="en-US" sz="1700" i="1" dirty="0">
                <a:solidFill>
                  <a:schemeClr val="tx2"/>
                </a:solidFill>
                <a:sym typeface="Symbol" pitchFamily="18" charset="2"/>
              </a:rPr>
              <a:t>a</a:t>
            </a:r>
            <a:r>
              <a:rPr lang="en-US" sz="1700" i="1" baseline="-25000" dirty="0">
                <a:solidFill>
                  <a:schemeClr val="tx2"/>
                </a:solidFill>
                <a:sym typeface="Symbol" pitchFamily="18" charset="2"/>
              </a:rPr>
              <a:t>n</a:t>
            </a:r>
            <a:r>
              <a:rPr lang="en-US" sz="1700" baseline="-25000" dirty="0">
                <a:solidFill>
                  <a:schemeClr val="tx2"/>
                </a:solidFill>
                <a:sym typeface="Symbol" pitchFamily="18" charset="2"/>
              </a:rPr>
              <a:t>-1</a:t>
            </a:r>
            <a:r>
              <a:rPr lang="en-US" sz="1700" dirty="0">
                <a:solidFill>
                  <a:schemeClr val="tx2"/>
                </a:solidFill>
                <a:sym typeface="Symbol" pitchFamily="18" charset="2"/>
              </a:rPr>
              <a:t>]</a:t>
            </a:r>
          </a:p>
          <a:p>
            <a:pPr marL="457200" indent="-457200">
              <a:buNone/>
            </a:pPr>
            <a:r>
              <a:rPr lang="en-US" sz="2000" dirty="0">
                <a:sym typeface="Symbol" pitchFamily="18" charset="2"/>
              </a:rPr>
              <a:t>	and returns the ordered set</a:t>
            </a:r>
          </a:p>
          <a:p>
            <a:pPr marL="457200" indent="-457200" algn="ctr">
              <a:buNone/>
            </a:pPr>
            <a:r>
              <a:rPr lang="en-US" sz="1700" dirty="0">
                <a:solidFill>
                  <a:schemeClr val="tx2"/>
                </a:solidFill>
                <a:sym typeface="Symbol" pitchFamily="18" charset="2"/>
              </a:rPr>
              <a:t>[</a:t>
            </a:r>
            <a:r>
              <a:rPr lang="en-US" sz="1700" i="1" dirty="0">
                <a:solidFill>
                  <a:schemeClr val="tx2"/>
                </a:solidFill>
                <a:sym typeface="Symbol" pitchFamily="18" charset="2"/>
              </a:rPr>
              <a:t>I</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0</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0 </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1</a:t>
            </a:r>
            <a:r>
              <a:rPr lang="en-US" sz="1700" dirty="0">
                <a:solidFill>
                  <a:schemeClr val="tx2"/>
                </a:solidFill>
                <a:sym typeface="Symbol" pitchFamily="18" charset="2"/>
              </a:rPr>
              <a:t>), …, (</a:t>
            </a:r>
            <a:r>
              <a:rPr lang="en-US" sz="1700" i="1" dirty="0">
                <a:solidFill>
                  <a:schemeClr val="tx2"/>
                </a:solidFill>
                <a:sym typeface="Symbol" pitchFamily="18" charset="2"/>
              </a:rPr>
              <a:t>a</a:t>
            </a:r>
            <a:r>
              <a:rPr lang="en-US" sz="1700" baseline="-25000" dirty="0">
                <a:solidFill>
                  <a:schemeClr val="tx2"/>
                </a:solidFill>
                <a:sym typeface="Symbol" pitchFamily="18" charset="2"/>
              </a:rPr>
              <a:t>0 </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1 </a:t>
            </a:r>
            <a:r>
              <a:rPr lang="en-US" sz="1700" dirty="0">
                <a:solidFill>
                  <a:schemeClr val="tx2"/>
                </a:solidFill>
                <a:sym typeface="Symbol" pitchFamily="18" charset="2"/>
              </a:rPr>
              <a:t> …  </a:t>
            </a:r>
            <a:r>
              <a:rPr lang="en-US" sz="1700" i="1" dirty="0">
                <a:solidFill>
                  <a:schemeClr val="tx2"/>
                </a:solidFill>
                <a:sym typeface="Symbol" pitchFamily="18" charset="2"/>
              </a:rPr>
              <a:t>a</a:t>
            </a:r>
            <a:r>
              <a:rPr lang="en-US" sz="1700" i="1" baseline="-25000" dirty="0">
                <a:solidFill>
                  <a:schemeClr val="tx2"/>
                </a:solidFill>
                <a:sym typeface="Symbol" pitchFamily="18" charset="2"/>
              </a:rPr>
              <a:t>n</a:t>
            </a:r>
            <a:r>
              <a:rPr lang="en-US" sz="1700" baseline="-25000" dirty="0">
                <a:solidFill>
                  <a:schemeClr val="tx2"/>
                </a:solidFill>
                <a:sym typeface="Symbol" pitchFamily="18" charset="2"/>
              </a:rPr>
              <a:t>-2</a:t>
            </a:r>
            <a:r>
              <a:rPr lang="en-US" sz="1700" dirty="0">
                <a:solidFill>
                  <a:schemeClr val="tx2"/>
                </a:solidFill>
                <a:sym typeface="Symbol" pitchFamily="18" charset="2"/>
              </a:rPr>
              <a:t>)]</a:t>
            </a:r>
            <a:r>
              <a:rPr lang="en-US" sz="1700" dirty="0">
                <a:sym typeface="Symbol" pitchFamily="18" charset="2"/>
              </a:rPr>
              <a:t>.</a:t>
            </a:r>
            <a:br>
              <a:rPr lang="en-US" sz="1700" dirty="0">
                <a:sym typeface="Symbol" pitchFamily="18" charset="2"/>
              </a:rPr>
            </a:br>
            <a:endParaRPr lang="en-US" sz="1700" dirty="0">
              <a:sym typeface="Symbol" pitchFamily="18" charset="2"/>
            </a:endParaRPr>
          </a:p>
          <a:p>
            <a:pPr marL="457200" indent="-457200"/>
            <a:r>
              <a:rPr lang="en-US" sz="2000" dirty="0">
                <a:sym typeface="Symbol" pitchFamily="18" charset="2"/>
              </a:rPr>
              <a:t>Example: </a:t>
            </a:r>
            <a:br>
              <a:rPr lang="en-US" sz="2000" dirty="0">
                <a:sym typeface="Symbol" pitchFamily="18" charset="2"/>
              </a:rPr>
            </a:br>
            <a:r>
              <a:rPr lang="en-US" sz="2000" dirty="0">
                <a:sym typeface="Symbol" pitchFamily="18" charset="2"/>
              </a:rPr>
              <a:t>If  is addition, then scan on the set</a:t>
            </a:r>
          </a:p>
          <a:p>
            <a:pPr marL="457200" indent="-457200" algn="ctr">
              <a:buNone/>
            </a:pPr>
            <a:r>
              <a:rPr lang="en-US" sz="2000" dirty="0">
                <a:solidFill>
                  <a:schemeClr val="tx2"/>
                </a:solidFill>
                <a:sym typeface="Symbol" pitchFamily="18" charset="2"/>
              </a:rPr>
              <a:t>[3 1 7 0 4 1 6 3]</a:t>
            </a:r>
          </a:p>
          <a:p>
            <a:pPr marL="457200" indent="-457200" algn="ctr">
              <a:buNone/>
            </a:pPr>
            <a:r>
              <a:rPr lang="en-US" sz="2000" dirty="0">
                <a:sym typeface="Symbol" pitchFamily="18" charset="2"/>
              </a:rPr>
              <a:t>returns the set </a:t>
            </a:r>
          </a:p>
          <a:p>
            <a:pPr marL="457200" indent="-457200" algn="ctr">
              <a:buNone/>
            </a:pPr>
            <a:r>
              <a:rPr lang="en-US" sz="2000" dirty="0">
                <a:solidFill>
                  <a:schemeClr val="tx2"/>
                </a:solidFill>
                <a:sym typeface="Symbol" pitchFamily="18" charset="2"/>
              </a:rPr>
              <a:t>[0 3 4 11 11 15 16 22]</a:t>
            </a:r>
            <a:endParaRPr lang="en-US" sz="1100" i="1" dirty="0">
              <a:sym typeface="Symbol" pitchFamily="18" charset="2"/>
            </a:endParaRPr>
          </a:p>
        </p:txBody>
      </p:sp>
      <p:sp>
        <p:nvSpPr>
          <p:cNvPr id="605188" name="Text Box 4"/>
          <p:cNvSpPr txBox="1">
            <a:spLocks noChangeArrowheads="1"/>
          </p:cNvSpPr>
          <p:nvPr/>
        </p:nvSpPr>
        <p:spPr bwMode="auto">
          <a:xfrm>
            <a:off x="0" y="6578667"/>
            <a:ext cx="3363686" cy="203133"/>
          </a:xfrm>
          <a:prstGeom prst="rect">
            <a:avLst/>
          </a:prstGeom>
          <a:noFill/>
          <a:ln w="9525">
            <a:noFill/>
            <a:miter lim="800000"/>
            <a:headEnd/>
            <a:tailEnd/>
          </a:ln>
          <a:effectLst/>
        </p:spPr>
        <p:txBody>
          <a:bodyPr wrap="square">
            <a:spAutoFit/>
          </a:bodyPr>
          <a:lstStyle/>
          <a:p>
            <a:pPr algn="ctr">
              <a:lnSpc>
                <a:spcPct val="90000"/>
              </a:lnSpc>
              <a:spcBef>
                <a:spcPct val="20000"/>
              </a:spcBef>
              <a:buSzPct val="180000"/>
            </a:pPr>
            <a:r>
              <a:rPr lang="en-US" sz="800" b="1" i="1" dirty="0">
                <a:latin typeface="Arial" pitchFamily="34" charset="0"/>
                <a:sym typeface="Symbol" pitchFamily="18" charset="2"/>
              </a:rPr>
              <a:t>(From </a:t>
            </a:r>
            <a:r>
              <a:rPr lang="en-US" sz="800" b="1" i="1" dirty="0" err="1">
                <a:latin typeface="Arial" pitchFamily="34" charset="0"/>
                <a:sym typeface="Symbol" pitchFamily="18" charset="2"/>
              </a:rPr>
              <a:t>Blelloch</a:t>
            </a:r>
            <a:r>
              <a:rPr lang="en-US" sz="800" b="1" i="1" dirty="0">
                <a:latin typeface="Arial" pitchFamily="34" charset="0"/>
                <a:sym typeface="Symbol" pitchFamily="18" charset="2"/>
              </a:rPr>
              <a:t>, 1990, “</a:t>
            </a:r>
            <a:r>
              <a:rPr lang="en-US" sz="800" b="1" i="1" dirty="0">
                <a:latin typeface="Arial" pitchFamily="34" charset="0"/>
                <a:sym typeface="Symbol" pitchFamily="18" charset="2"/>
                <a:hlinkClick r:id="rId3"/>
              </a:rPr>
              <a:t>Prefix Sums and Their Applications</a:t>
            </a:r>
            <a:r>
              <a:rPr lang="en-US" sz="800" b="1" i="1" dirty="0">
                <a:latin typeface="Arial" pitchFamily="34" charset="0"/>
                <a:sym typeface="Symbol" pitchFamily="18" charset="2"/>
              </a:rPr>
              <a:t>”)</a:t>
            </a:r>
            <a:endParaRPr lang="en-US" sz="800" dirty="0">
              <a:latin typeface="Arial" pitchFamily="34" charset="0"/>
            </a:endParaRPr>
          </a:p>
        </p:txBody>
      </p:sp>
      <p:sp>
        <p:nvSpPr>
          <p:cNvPr id="605189" name="AutoShape 5"/>
          <p:cNvSpPr>
            <a:spLocks noChangeArrowheads="1"/>
          </p:cNvSpPr>
          <p:nvPr/>
        </p:nvSpPr>
        <p:spPr bwMode="auto">
          <a:xfrm>
            <a:off x="7620000" y="3886200"/>
            <a:ext cx="2819400" cy="1066800"/>
          </a:xfrm>
          <a:prstGeom prst="wedgeRectCallout">
            <a:avLst>
              <a:gd name="adj1" fmla="val -48648"/>
              <a:gd name="adj2" fmla="val 86755"/>
            </a:avLst>
          </a:prstGeom>
          <a:solidFill>
            <a:schemeClr val="accent1"/>
          </a:solidFill>
          <a:ln w="9525">
            <a:solidFill>
              <a:schemeClr val="tx1"/>
            </a:solidFill>
            <a:miter lim="800000"/>
            <a:headEnd/>
            <a:tailEnd/>
          </a:ln>
          <a:effectLst/>
        </p:spPr>
        <p:txBody>
          <a:bodyPr/>
          <a:lstStyle/>
          <a:p>
            <a:r>
              <a:rPr lang="en-US" sz="2000">
                <a:latin typeface="Palatino" pitchFamily="18" charset="0"/>
              </a:rPr>
              <a:t>Exclusive scan: last input element is not included in the result</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772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05189"/>
                                        </p:tgtEl>
                                        <p:attrNameLst>
                                          <p:attrName>style.visibility</p:attrName>
                                        </p:attrNameLst>
                                      </p:cBhvr>
                                      <p:to>
                                        <p:strVal val="visible"/>
                                      </p:to>
                                    </p:set>
                                    <p:anim calcmode="lin" valueType="num">
                                      <p:cBhvr>
                                        <p:cTn id="7" dur="1000" fill="hold"/>
                                        <p:tgtEl>
                                          <p:spTgt spid="605189"/>
                                        </p:tgtEl>
                                        <p:attrNameLst>
                                          <p:attrName>ppt_w</p:attrName>
                                        </p:attrNameLst>
                                      </p:cBhvr>
                                      <p:tavLst>
                                        <p:tav tm="0">
                                          <p:val>
                                            <p:strVal val="#ppt_w*0.70"/>
                                          </p:val>
                                        </p:tav>
                                        <p:tav tm="100000">
                                          <p:val>
                                            <p:strVal val="#ppt_w"/>
                                          </p:val>
                                        </p:tav>
                                      </p:tavLst>
                                    </p:anim>
                                    <p:anim calcmode="lin" valueType="num">
                                      <p:cBhvr>
                                        <p:cTn id="8" dur="1000" fill="hold"/>
                                        <p:tgtEl>
                                          <p:spTgt spid="605189"/>
                                        </p:tgtEl>
                                        <p:attrNameLst>
                                          <p:attrName>ppt_h</p:attrName>
                                        </p:attrNameLst>
                                      </p:cBhvr>
                                      <p:tavLst>
                                        <p:tav tm="0">
                                          <p:val>
                                            <p:strVal val="#ppt_h"/>
                                          </p:val>
                                        </p:tav>
                                        <p:tav tm="100000">
                                          <p:val>
                                            <p:strVal val="#ppt_h"/>
                                          </p:val>
                                        </p:tav>
                                      </p:tavLst>
                                    </p:anim>
                                    <p:animEffect transition="in" filter="fade">
                                      <p:cBhvr>
                                        <p:cTn id="9" dur="1000"/>
                                        <p:tgtEl>
                                          <p:spTgt spid="605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dirty="0"/>
              <a:t>Scan on the CPU</a:t>
            </a:r>
          </a:p>
        </p:txBody>
      </p:sp>
      <mc:AlternateContent xmlns:mc="http://schemas.openxmlformats.org/markup-compatibility/2006" xmlns:a14="http://schemas.microsoft.com/office/drawing/2010/main">
        <mc:Choice Requires="a14">
          <p:sp>
            <p:nvSpPr>
              <p:cNvPr id="609283" name="Rectangle 3"/>
              <p:cNvSpPr>
                <a:spLocks noGrp="1" noChangeArrowheads="1"/>
              </p:cNvSpPr>
              <p:nvPr>
                <p:ph type="body" idx="4294967295"/>
              </p:nvPr>
            </p:nvSpPr>
            <p:spPr>
              <a:xfrm>
                <a:off x="376521" y="4114800"/>
                <a:ext cx="8229600" cy="2243138"/>
              </a:xfrm>
            </p:spPr>
            <p:txBody>
              <a:bodyPr/>
              <a:lstStyle/>
              <a:p>
                <a:pPr marL="457200" indent="-457200"/>
                <a:r>
                  <a:rPr lang="en-US" sz="2200" dirty="0"/>
                  <a:t>Just add each element to the sum of the elements before it</a:t>
                </a:r>
              </a:p>
              <a:p>
                <a:pPr marL="806450" lvl="1" indent="-457200"/>
                <a:endParaRPr lang="en-US" sz="1800" dirty="0"/>
              </a:p>
              <a:p>
                <a:pPr marL="457200" indent="-457200"/>
                <a:r>
                  <a:rPr lang="en-US" sz="2200" dirty="0"/>
                  <a:t>Trivial, but sequential</a:t>
                </a:r>
              </a:p>
              <a:p>
                <a:pPr marL="806450" lvl="1" indent="-457200"/>
                <a:r>
                  <a:rPr lang="en-US" sz="1800" dirty="0"/>
                  <a:t>Tempting to say that algorithms don’t come more sequential than this…</a:t>
                </a:r>
              </a:p>
              <a:p>
                <a:pPr marL="806450" lvl="1" indent="-457200"/>
                <a:endParaRPr lang="en-US" sz="1800" dirty="0"/>
              </a:p>
              <a:p>
                <a:pPr marL="457200" indent="-457200"/>
                <a:r>
                  <a:rPr lang="en-US" sz="2200" dirty="0"/>
                  <a:t>Requires exactly </a:t>
                </a:r>
                <a14:m>
                  <m:oMath xmlns:m="http://schemas.openxmlformats.org/officeDocument/2006/math">
                    <m:r>
                      <a:rPr lang="en-US" sz="2200" i="1" dirty="0" smtClean="0">
                        <a:latin typeface="Cambria Math" panose="02040503050406030204" pitchFamily="18" charset="0"/>
                      </a:rPr>
                      <m:t>𝑛</m:t>
                    </m:r>
                    <m:r>
                      <a:rPr lang="en-US" sz="2200" i="1" dirty="0" smtClean="0">
                        <a:latin typeface="Cambria Math" panose="02040503050406030204" pitchFamily="18" charset="0"/>
                      </a:rPr>
                      <m:t>−1</m:t>
                    </m:r>
                  </m:oMath>
                </a14:m>
                <a:r>
                  <a:rPr lang="en-US" sz="2200" dirty="0"/>
                  <a:t> adds</a:t>
                </a:r>
              </a:p>
            </p:txBody>
          </p:sp>
        </mc:Choice>
        <mc:Fallback xmlns="">
          <p:sp>
            <p:nvSpPr>
              <p:cNvPr id="609283" name="Rectangle 3"/>
              <p:cNvSpPr>
                <a:spLocks noGrp="1" noRot="1" noChangeAspect="1" noMove="1" noResize="1" noEditPoints="1" noAdjustHandles="1" noChangeArrowheads="1" noChangeShapeType="1" noTextEdit="1"/>
              </p:cNvSpPr>
              <p:nvPr>
                <p:ph type="body" idx="4294967295"/>
              </p:nvPr>
            </p:nvSpPr>
            <p:spPr>
              <a:xfrm>
                <a:off x="376521" y="4114800"/>
                <a:ext cx="8229600" cy="2243138"/>
              </a:xfrm>
              <a:blipFill>
                <a:blip r:embed="rId3"/>
                <a:stretch>
                  <a:fillRect l="-889" t="-3533" b="-2717"/>
                </a:stretch>
              </a:blipFill>
            </p:spPr>
            <p:txBody>
              <a:bodyPr/>
              <a:lstStyle/>
              <a:p>
                <a:r>
                  <a:rPr lang="en-US">
                    <a:noFill/>
                  </a:rPr>
                  <a:t> </a:t>
                </a:r>
              </a:p>
            </p:txBody>
          </p:sp>
        </mc:Fallback>
      </mc:AlternateContent>
      <p:sp>
        <p:nvSpPr>
          <p:cNvPr id="2" name="Rectangle 1"/>
          <p:cNvSpPr/>
          <p:nvPr/>
        </p:nvSpPr>
        <p:spPr>
          <a:xfrm>
            <a:off x="2294467" y="1223433"/>
            <a:ext cx="7239000" cy="2308324"/>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scan( </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scanned, </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input,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length) </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scanned[0] = 0;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1; i &lt; length; ++i) </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scanned[i] = input[i-1] + scanned[i-1];</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Left Brace 3">
            <a:extLst>
              <a:ext uri="{FF2B5EF4-FFF2-40B4-BE49-F238E27FC236}">
                <a16:creationId xmlns:a16="http://schemas.microsoft.com/office/drawing/2014/main" id="{70EB9060-1E83-491B-8E0C-F3E92E64DDF3}"/>
              </a:ext>
            </a:extLst>
          </p:cNvPr>
          <p:cNvSpPr/>
          <p:nvPr/>
        </p:nvSpPr>
        <p:spPr>
          <a:xfrm rot="5400000">
            <a:off x="4334291" y="862024"/>
            <a:ext cx="383977" cy="6139547"/>
          </a:xfrm>
          <a:prstGeom prst="leftBrace">
            <a:avLst>
              <a:gd name="adj1" fmla="val 52681"/>
              <a:gd name="adj2" fmla="val 53707"/>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row: Right 4">
            <a:extLst>
              <a:ext uri="{FF2B5EF4-FFF2-40B4-BE49-F238E27FC236}">
                <a16:creationId xmlns:a16="http://schemas.microsoft.com/office/drawing/2014/main" id="{3E6B9C88-FAFB-4ECC-9A2C-183477BD02EC}"/>
              </a:ext>
            </a:extLst>
          </p:cNvPr>
          <p:cNvSpPr/>
          <p:nvPr/>
        </p:nvSpPr>
        <p:spPr>
          <a:xfrm rot="16200000">
            <a:off x="3986216" y="3139271"/>
            <a:ext cx="656176" cy="290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937036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M  \cdot 2^M  - (2^0  +  \ldots  + 2^{M-1} ) = M \cdot 2^M  - 2^M  + 1 = n(\log (n) - 1) + 1&#10;\]&#10;\end{document}&#10;"/>
  <p:tag name="EXTERNALNAME" val="TP_tmp"/>
  <p:tag name="BLEND" val="0"/>
  <p:tag name="TRANSPARENT" val="0"/>
  <p:tag name="RESOLUTION" val="1200"/>
  <p:tag name="WORKAROUNDTRANSPARENCYBUG" val="0"/>
  <p:tag name="ALLOWFONTSUBSTITUTION" val="0"/>
  <p:tag name="BITMAPFORMAT" val="png16m"/>
  <p:tag name="ORIGWIDTH" val="297"/>
  <p:tag name="PICTUREFILESIZE" val="13320"/>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sum\limits_{k = 0}^{M - 1} {2^{M - k - 1} }  = 2^M  - 1 = n - 1&#10;\]&#10;\end{document}&#10;"/>
  <p:tag name="EXTERNALNAME" val="TP_tmp"/>
  <p:tag name="BLEND" val="0"/>
  <p:tag name="TRANSPARENT" val="0"/>
  <p:tag name="RESOLUTION" val="1200"/>
  <p:tag name="WORKAROUNDTRANSPARENCYBUG" val="0"/>
  <p:tag name="ALLOWFONTSUBSTITUTION" val="0"/>
  <p:tag name="BITMAPFORMAT" val="png16m"/>
  <p:tag name="ORIGWIDTH" val="135"/>
  <p:tag name="PICTUREFILESIZE" val="10690"/>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14975</TotalTime>
  <Words>9739</Words>
  <Application>Microsoft Office PowerPoint</Application>
  <PresentationFormat>Widescreen</PresentationFormat>
  <Paragraphs>1387</Paragraphs>
  <Slides>79</Slides>
  <Notes>28</Notes>
  <HiddenSlides>0</HiddenSlides>
  <MMClips>0</MMClips>
  <ScaleCrop>false</ScaleCrop>
  <HeadingPairs>
    <vt:vector size="8" baseType="variant">
      <vt:variant>
        <vt:lpstr>Fonts Used</vt:lpstr>
      </vt:variant>
      <vt:variant>
        <vt:i4>15</vt:i4>
      </vt:variant>
      <vt:variant>
        <vt:lpstr>Theme</vt:lpstr>
      </vt:variant>
      <vt:variant>
        <vt:i4>4</vt:i4>
      </vt:variant>
      <vt:variant>
        <vt:lpstr>Embedded OLE Servers</vt:lpstr>
      </vt:variant>
      <vt:variant>
        <vt:i4>1</vt:i4>
      </vt:variant>
      <vt:variant>
        <vt:lpstr>Slide Titles</vt:lpstr>
      </vt:variant>
      <vt:variant>
        <vt:i4>79</vt:i4>
      </vt:variant>
    </vt:vector>
  </HeadingPairs>
  <TitlesOfParts>
    <vt:vector size="99" baseType="lpstr">
      <vt:lpstr>Arial</vt:lpstr>
      <vt:lpstr>Calibri</vt:lpstr>
      <vt:lpstr>Calibri Light</vt:lpstr>
      <vt:lpstr>Cambria Math</vt:lpstr>
      <vt:lpstr>cmsy10</vt:lpstr>
      <vt:lpstr>Consolas</vt:lpstr>
      <vt:lpstr>Courier New</vt:lpstr>
      <vt:lpstr>Garamond</vt:lpstr>
      <vt:lpstr>Lucida Console</vt:lpstr>
      <vt:lpstr>Palatino</vt:lpstr>
      <vt:lpstr>Tahoma</vt:lpstr>
      <vt:lpstr>Times New Roman</vt:lpstr>
      <vt:lpstr>Trebuchet MS</vt:lpstr>
      <vt:lpstr>Verdana</vt:lpstr>
      <vt:lpstr>Wingdings</vt:lpstr>
      <vt:lpstr>Custom Design</vt:lpstr>
      <vt:lpstr>Main</vt:lpstr>
      <vt:lpstr>2_Custom Design</vt:lpstr>
      <vt:lpstr>1_Custom Design</vt:lpstr>
      <vt:lpstr>Visio</vt:lpstr>
      <vt:lpstr>ME759 High Performance Computing for Applications in Engineering  [Spring 2021] </vt:lpstr>
      <vt:lpstr>Cartoon of the day</vt:lpstr>
      <vt:lpstr>PowerPoint Presentation</vt:lpstr>
      <vt:lpstr>Before we get started…</vt:lpstr>
      <vt:lpstr>GPU Computing: Case studies</vt:lpstr>
      <vt:lpstr>CUDA Case Study: Parallel Prefix Scan on the GPU</vt:lpstr>
      <vt:lpstr>Software Design Exercise: Parallel Prefix Scan</vt:lpstr>
      <vt:lpstr>Parallel Prefix Sum (Scan)</vt:lpstr>
      <vt:lpstr>Scan on the CPU</vt:lpstr>
      <vt:lpstr>Applications of prefix scan</vt:lpstr>
      <vt:lpstr>Applications of prefix scan</vt:lpstr>
      <vt:lpstr>Before presenting two algorithms…</vt:lpstr>
      <vt:lpstr>Parallel Scan Algorithm Solution #1: Hillis &amp; Steele (1986)</vt:lpstr>
      <vt:lpstr>The Plain English Perspective</vt:lpstr>
      <vt:lpstr>The Plain English Perspective</vt:lpstr>
      <vt:lpstr>Hillis &amp; Steele Parallel Scan Algorithm</vt:lpstr>
      <vt:lpstr>Hillis &amp; Steele, Operation Count</vt:lpstr>
      <vt:lpstr>Hillis &amp; Steele: Kernel Function</vt:lpstr>
      <vt:lpstr>Hillis &amp; Steele: Kernel Function, Quick Remarks</vt:lpstr>
      <vt:lpstr>Parallel Scan Algorithm: Solution #2: Harris-Sengupta-Owen  (2007)</vt:lpstr>
      <vt:lpstr>Picture and Pseudocode: The Reduction Step (“roots to main trunk”)</vt:lpstr>
      <vt:lpstr>Operation Count, Reduce Phase</vt:lpstr>
      <vt:lpstr>The “main trunk to roots” sweep (the down sweep)</vt:lpstr>
      <vt:lpstr>“main trunk-to-roots” phase, remarks</vt:lpstr>
      <vt:lpstr>PowerPoint Presentation</vt:lpstr>
      <vt:lpstr>Going beyond 2048 entries handled by one CUDA block [1/3]</vt:lpstr>
      <vt:lpstr>Going beyond 2048 entries handled by one CUDA block [2/3]</vt:lpstr>
      <vt:lpstr>Going beyond 2048 entries handled by one CUDA block [3/3]</vt:lpstr>
      <vt:lpstr>Concluding Remarks, Parallel Scan</vt:lpstr>
      <vt:lpstr>Concluding Remarks, Parallel Scan</vt:lpstr>
      <vt:lpstr>Final Project topic</vt:lpstr>
      <vt:lpstr>CUDA Streams</vt:lpstr>
      <vt:lpstr>PowerPoint Presentation</vt:lpstr>
      <vt:lpstr>The “GPU computing” process</vt:lpstr>
      <vt:lpstr>CUDA Streams: Prelude</vt:lpstr>
      <vt:lpstr>[“Streams” Preamble: 1/3] Asynchronous Concurrent Execution</vt:lpstr>
      <vt:lpstr>[“Streams” Preamble: 2/3] Non-blocking Host-Device Data Transfer Issues</vt:lpstr>
      <vt:lpstr>[“Streams” Preamble: 3/3] Overlapping Host  Device Data Transfer with Device Execution</vt:lpstr>
      <vt:lpstr>CUDA Streams: Two flavors of concurrency enabled by streams</vt:lpstr>
      <vt:lpstr>CUDA Streams: Overview</vt:lpstr>
      <vt:lpstr>CUDA Streams: Overview [Cntd.]</vt:lpstr>
      <vt:lpstr>CUDA Streams: Quick notes</vt:lpstr>
      <vt:lpstr>CUDA Streams: Creation</vt:lpstr>
      <vt:lpstr>CUDA Streams: Making Use of Them</vt:lpstr>
      <vt:lpstr>CUDA Streams: Clean Up Phase</vt:lpstr>
      <vt:lpstr>CUDA Streams: Caveats</vt:lpstr>
      <vt:lpstr>CUDA Stream: More Caveats</vt:lpstr>
      <vt:lpstr>CUDA Streams: Synchronization Aspects</vt:lpstr>
      <vt:lpstr>Example: Use of cudaStreamWaitEvent</vt:lpstr>
      <vt:lpstr>Example 1: Using One Stream [Enable both CPU and GPU to mind their business at the same time]</vt:lpstr>
      <vt:lpstr>This Example’s Kernel </vt:lpstr>
      <vt:lpstr>The “main()” Function</vt:lpstr>
      <vt:lpstr>The “main()” Function [Cntd.]</vt:lpstr>
      <vt:lpstr>Example 1, Summary</vt:lpstr>
      <vt:lpstr>Example 1, Summary</vt:lpstr>
      <vt:lpstr>Warmup slide: Using streams is similar to pipelining (from ILP)</vt:lpstr>
      <vt:lpstr>Gaining speed through concurrency. Looks like “manual pipelining” </vt:lpstr>
      <vt:lpstr>Example 2: Using Multiple Streams [Version 2.1]</vt:lpstr>
      <vt:lpstr>Overlapping Execution and Data Transfer: A Desirable Scenario</vt:lpstr>
      <vt:lpstr>The “main()” Function, Two Streams</vt:lpstr>
      <vt:lpstr>The “main()” Function, Two Streams [Cntd.]</vt:lpstr>
      <vt:lpstr>The “main()” Function, Two Streams [Cntd.]</vt:lpstr>
      <vt:lpstr>Example 2.1 [Version 1], Summary</vt:lpstr>
      <vt:lpstr>Comments, Using Two Streams [Version 2.1]</vt:lpstr>
      <vt:lpstr>The Two Stream Example, Version 2.1 Looking Under the Hood</vt:lpstr>
      <vt:lpstr>The Two Stream Example Looking Under the Hood</vt:lpstr>
      <vt:lpstr>The Two Stream Example  [Version 2.2: A More Effective Implementation: Breadth First]</vt:lpstr>
      <vt:lpstr>The Two Stream Example </vt:lpstr>
      <vt:lpstr>Using Streams, Lessons Learned</vt:lpstr>
      <vt:lpstr>CUDA Streams: Two flavors of concurrency enabled by streams [old slide]</vt:lpstr>
      <vt:lpstr>Concurrent Kernel Execution [second type of concurrency enabled by use of CUDA streams]</vt:lpstr>
      <vt:lpstr>CUDA Streams: More recent developments</vt:lpstr>
      <vt:lpstr>CUDA basics, wrapping up</vt:lpstr>
      <vt:lpstr>GPU Computing: Good in Engineering?</vt:lpstr>
      <vt:lpstr>Topics not covered, or not covered yet</vt:lpstr>
      <vt:lpstr>Departing Thoughts</vt:lpstr>
      <vt:lpstr>Further Information</vt:lpstr>
      <vt:lpstr>Further Reading</vt:lpstr>
      <vt:lpstr>End of CUDA basics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613</cp:revision>
  <dcterms:created xsi:type="dcterms:W3CDTF">2018-05-16T17:28:20Z</dcterms:created>
  <dcterms:modified xsi:type="dcterms:W3CDTF">2021-02-26T16:52:13Z</dcterms:modified>
</cp:coreProperties>
</file>