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92" r:id="rId2"/>
    <p:sldMasterId id="2147483744" r:id="rId3"/>
    <p:sldMasterId id="2147483775" r:id="rId4"/>
  </p:sldMasterIdLst>
  <p:notesMasterIdLst>
    <p:notesMasterId r:id="rId62"/>
  </p:notesMasterIdLst>
  <p:handoutMasterIdLst>
    <p:handoutMasterId r:id="rId63"/>
  </p:handoutMasterIdLst>
  <p:sldIdLst>
    <p:sldId id="256" r:id="rId5"/>
    <p:sldId id="1383" r:id="rId6"/>
    <p:sldId id="1377" r:id="rId7"/>
    <p:sldId id="257" r:id="rId8"/>
    <p:sldId id="1384" r:id="rId9"/>
    <p:sldId id="1385" r:id="rId10"/>
    <p:sldId id="258" r:id="rId11"/>
    <p:sldId id="271" r:id="rId12"/>
    <p:sldId id="259" r:id="rId13"/>
    <p:sldId id="260" r:id="rId14"/>
    <p:sldId id="261" r:id="rId15"/>
    <p:sldId id="262" r:id="rId16"/>
    <p:sldId id="263" r:id="rId17"/>
    <p:sldId id="264" r:id="rId18"/>
    <p:sldId id="265" r:id="rId19"/>
    <p:sldId id="267" r:id="rId20"/>
    <p:sldId id="268" r:id="rId21"/>
    <p:sldId id="269" r:id="rId22"/>
    <p:sldId id="270" r:id="rId23"/>
    <p:sldId id="495" r:id="rId24"/>
    <p:sldId id="503" r:id="rId25"/>
    <p:sldId id="504" r:id="rId26"/>
    <p:sldId id="505" r:id="rId27"/>
    <p:sldId id="506" r:id="rId28"/>
    <p:sldId id="507" r:id="rId29"/>
    <p:sldId id="766" r:id="rId30"/>
    <p:sldId id="509" r:id="rId31"/>
    <p:sldId id="510" r:id="rId32"/>
    <p:sldId id="1289" r:id="rId33"/>
    <p:sldId id="511" r:id="rId34"/>
    <p:sldId id="512" r:id="rId35"/>
    <p:sldId id="374" r:id="rId36"/>
    <p:sldId id="526" r:id="rId37"/>
    <p:sldId id="527" r:id="rId38"/>
    <p:sldId id="528" r:id="rId39"/>
    <p:sldId id="808" r:id="rId40"/>
    <p:sldId id="377" r:id="rId41"/>
    <p:sldId id="530" r:id="rId42"/>
    <p:sldId id="531" r:id="rId43"/>
    <p:sldId id="532" r:id="rId44"/>
    <p:sldId id="533" r:id="rId45"/>
    <p:sldId id="771" r:id="rId46"/>
    <p:sldId id="1290" r:id="rId47"/>
    <p:sldId id="767" r:id="rId48"/>
    <p:sldId id="768" r:id="rId49"/>
    <p:sldId id="1291" r:id="rId50"/>
    <p:sldId id="1292" r:id="rId51"/>
    <p:sldId id="535" r:id="rId52"/>
    <p:sldId id="536" r:id="rId53"/>
    <p:sldId id="537" r:id="rId54"/>
    <p:sldId id="539" r:id="rId55"/>
    <p:sldId id="542" r:id="rId56"/>
    <p:sldId id="543" r:id="rId57"/>
    <p:sldId id="544" r:id="rId58"/>
    <p:sldId id="545" r:id="rId59"/>
    <p:sldId id="546" r:id="rId60"/>
    <p:sldId id="547"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576" y="120"/>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23" d="100"/>
          <a:sy n="123" d="100"/>
        </p:scale>
        <p:origin x="4904" y="8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69CFD-328E-4760-9332-97AC06BEEEEC}" type="datetimeFigureOut">
              <a:rPr lang="en-US" smtClean="0"/>
              <a:t>3/8/2021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B46486-9398-4514-B0E8-02E83D6802A0}" type="slidenum">
              <a:rPr lang="en-US" smtClean="0"/>
              <a:t>‹#›</a:t>
            </a:fld>
            <a:endParaRPr lang="en-US"/>
          </a:p>
        </p:txBody>
      </p:sp>
    </p:spTree>
    <p:extLst>
      <p:ext uri="{BB962C8B-B14F-4D97-AF65-F5344CB8AC3E}">
        <p14:creationId xmlns:p14="http://schemas.microsoft.com/office/powerpoint/2010/main" val="428681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5E7EB-0097-4BEC-B1F6-65CBBBF5455F}" type="datetimeFigureOut">
              <a:rPr lang="en-US" smtClean="0"/>
              <a:t>3/8/2021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10F1B-C815-4D63-837F-DE9BF80525A3}" type="slidenum">
              <a:rPr lang="en-US" smtClean="0"/>
              <a:t>‹#›</a:t>
            </a:fld>
            <a:endParaRPr lang="en-US"/>
          </a:p>
        </p:txBody>
      </p:sp>
    </p:spTree>
    <p:extLst>
      <p:ext uri="{BB962C8B-B14F-4D97-AF65-F5344CB8AC3E}">
        <p14:creationId xmlns:p14="http://schemas.microsoft.com/office/powerpoint/2010/main" val="308310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5629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70145-37BA-4F54-9F53-FD3FAF210B99}"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0978" name="Rectangle 2"/>
          <p:cNvSpPr>
            <a:spLocks noGrp="1" noRot="1" noChangeAspect="1" noChangeArrowheads="1" noTextEdit="1"/>
          </p:cNvSpPr>
          <p:nvPr>
            <p:ph type="sldImg"/>
          </p:nvPr>
        </p:nvSpPr>
        <p:spPr>
          <a:xfrm>
            <a:off x="2371725" y="554038"/>
            <a:ext cx="4856163" cy="2732087"/>
          </a:xfrm>
          <a:ln/>
        </p:spPr>
      </p:sp>
      <p:sp>
        <p:nvSpPr>
          <p:cNvPr id="510979" name="Rectangle 3"/>
          <p:cNvSpPr>
            <a:spLocks noGrp="1" noChangeArrowheads="1"/>
          </p:cNvSpPr>
          <p:nvPr>
            <p:ph type="body" idx="1"/>
          </p:nvPr>
        </p:nvSpPr>
        <p:spPr>
          <a:xfrm>
            <a:off x="1277939" y="3474720"/>
            <a:ext cx="7045325" cy="3293110"/>
          </a:xfrm>
        </p:spPr>
        <p:txBody>
          <a:bodyPr lIns="93403" tIns="46700" rIns="93403" bIns="46700"/>
          <a:lstStyle/>
          <a:p>
            <a:pPr defTabSz="974855">
              <a:lnSpc>
                <a:spcPct val="90000"/>
              </a:lnSpc>
            </a:pPr>
            <a:r>
              <a:rPr lang="en-US" sz="900" b="1"/>
              <a:t>Script:</a:t>
            </a:r>
          </a:p>
          <a:p>
            <a:pPr defTabSz="974855">
              <a:lnSpc>
                <a:spcPct val="90000"/>
              </a:lnSpc>
              <a:spcBef>
                <a:spcPct val="0"/>
              </a:spcBef>
            </a:pPr>
            <a:r>
              <a:rPr lang="en-US" sz="900"/>
              <a:t>What is OpenMP?</a:t>
            </a:r>
          </a:p>
          <a:p>
            <a:pPr defTabSz="974855">
              <a:lnSpc>
                <a:spcPct val="90000"/>
              </a:lnSpc>
              <a:spcBef>
                <a:spcPct val="0"/>
              </a:spcBef>
            </a:pPr>
            <a:endParaRPr lang="en-US" sz="900"/>
          </a:p>
          <a:p>
            <a:pPr defTabSz="974855">
              <a:lnSpc>
                <a:spcPct val="90000"/>
              </a:lnSpc>
              <a:spcBef>
                <a:spcPct val="0"/>
              </a:spcBef>
            </a:pPr>
            <a:r>
              <a:rPr lang="en-US" sz="900"/>
              <a:t>OpenMP is </a:t>
            </a:r>
            <a:r>
              <a:rPr lang="en-US"/>
              <a:t>a portable (OpenMP codes can be moved between linux &amp; windows for example), shared-memory threading API that standardizes task &amp; loop level parallelism.  Because OpenMP clauses have both lexical and dynamic extent, it is possible support a broad multi-file course grained parallelism.  Often, the best parallelism technique is to parallel at the coarsest grain possible often parallelizing tasks or loops from with the main driver itself – as this gives the most bang for the buck (the most computation for the necessary threading overhead costs).</a:t>
            </a:r>
          </a:p>
          <a:p>
            <a:pPr defTabSz="974855">
              <a:lnSpc>
                <a:spcPct val="90000"/>
              </a:lnSpc>
              <a:spcBef>
                <a:spcPct val="0"/>
              </a:spcBef>
            </a:pPr>
            <a:endParaRPr lang="en-US"/>
          </a:p>
          <a:p>
            <a:pPr defTabSz="974855">
              <a:lnSpc>
                <a:spcPct val="90000"/>
              </a:lnSpc>
              <a:spcBef>
                <a:spcPct val="0"/>
              </a:spcBef>
            </a:pPr>
            <a:r>
              <a:rPr lang="en-US"/>
              <a:t>Another key benefits is that OpenMP allows for a developer to parallelize their applications incrementally.  Since OpenMP is primarily a pragma or directive based approach we can easily combine serial &amp; parallel code in a single source.  By simply compiling with or without the /OpenMP compiler flag we can turn OpenMP on or off.  Code compiled without the /OpenMP flag simply ignores the OpenMp pragmas which allows simple access back to the original serial application.</a:t>
            </a:r>
          </a:p>
          <a:p>
            <a:pPr defTabSz="974855">
              <a:lnSpc>
                <a:spcPct val="90000"/>
              </a:lnSpc>
              <a:spcBef>
                <a:spcPct val="0"/>
              </a:spcBef>
            </a:pPr>
            <a:endParaRPr lang="en-US"/>
          </a:p>
          <a:p>
            <a:pPr defTabSz="974855">
              <a:lnSpc>
                <a:spcPct val="90000"/>
              </a:lnSpc>
              <a:spcBef>
                <a:spcPct val="0"/>
              </a:spcBef>
            </a:pPr>
            <a:r>
              <a:rPr lang="en-US"/>
              <a:t>Openmp also standardizes about 20 years of compiler directed threading experience. </a:t>
            </a:r>
          </a:p>
          <a:p>
            <a:pPr defTabSz="974855">
              <a:lnSpc>
                <a:spcPct val="90000"/>
              </a:lnSpc>
              <a:spcBef>
                <a:spcPct val="0"/>
              </a:spcBef>
            </a:pPr>
            <a:endParaRPr lang="en-US"/>
          </a:p>
          <a:p>
            <a:pPr defTabSz="974855">
              <a:lnSpc>
                <a:spcPct val="90000"/>
              </a:lnSpc>
              <a:spcBef>
                <a:spcPct val="0"/>
              </a:spcBef>
            </a:pPr>
            <a:r>
              <a:rPr lang="en-US"/>
              <a:t>For more information or to review the latest OpenMP spec (currently the latest spec is OpenMP 3.0) – goto </a:t>
            </a:r>
            <a:r>
              <a:rPr lang="en-US" sz="900" b="1">
                <a:solidFill>
                  <a:srgbClr val="000000"/>
                </a:solidFill>
              </a:rPr>
              <a:t>www.openmp.org</a:t>
            </a:r>
            <a:endParaRPr lang="en-US"/>
          </a:p>
          <a:p>
            <a:pPr defTabSz="974855">
              <a:lnSpc>
                <a:spcPct val="90000"/>
              </a:lnSpc>
              <a:spcBef>
                <a:spcPct val="0"/>
              </a:spcBef>
            </a:pPr>
            <a:endParaRPr lang="en-US"/>
          </a:p>
          <a:p>
            <a:pPr defTabSz="974855">
              <a:lnSpc>
                <a:spcPct val="90000"/>
              </a:lnSpc>
              <a:spcBef>
                <a:spcPct val="0"/>
              </a:spcBef>
            </a:pPr>
            <a:endParaRPr lang="en-US" sz="900"/>
          </a:p>
        </p:txBody>
      </p:sp>
    </p:spTree>
    <p:extLst>
      <p:ext uri="{BB962C8B-B14F-4D97-AF65-F5344CB8AC3E}">
        <p14:creationId xmlns:p14="http://schemas.microsoft.com/office/powerpoint/2010/main" val="3831962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70145-37BA-4F54-9F53-FD3FAF210B99}"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0978" name="Rectangle 2"/>
          <p:cNvSpPr>
            <a:spLocks noGrp="1" noRot="1" noChangeAspect="1" noChangeArrowheads="1" noTextEdit="1"/>
          </p:cNvSpPr>
          <p:nvPr>
            <p:ph type="sldImg"/>
          </p:nvPr>
        </p:nvSpPr>
        <p:spPr>
          <a:xfrm>
            <a:off x="2371725" y="554038"/>
            <a:ext cx="4856163" cy="2732087"/>
          </a:xfrm>
          <a:ln/>
        </p:spPr>
      </p:sp>
      <p:sp>
        <p:nvSpPr>
          <p:cNvPr id="510979" name="Rectangle 3"/>
          <p:cNvSpPr>
            <a:spLocks noGrp="1" noChangeArrowheads="1"/>
          </p:cNvSpPr>
          <p:nvPr>
            <p:ph type="body" idx="1"/>
          </p:nvPr>
        </p:nvSpPr>
        <p:spPr>
          <a:xfrm>
            <a:off x="1277939" y="3474720"/>
            <a:ext cx="7045325" cy="3293110"/>
          </a:xfrm>
        </p:spPr>
        <p:txBody>
          <a:bodyPr lIns="93403" tIns="46700" rIns="93403" bIns="46700"/>
          <a:lstStyle/>
          <a:p>
            <a:pPr defTabSz="974855">
              <a:lnSpc>
                <a:spcPct val="90000"/>
              </a:lnSpc>
              <a:spcBef>
                <a:spcPct val="0"/>
              </a:spcBef>
            </a:pPr>
            <a:endParaRPr lang="en-US" sz="900" dirty="0"/>
          </a:p>
        </p:txBody>
      </p:sp>
    </p:spTree>
    <p:extLst>
      <p:ext uri="{BB962C8B-B14F-4D97-AF65-F5344CB8AC3E}">
        <p14:creationId xmlns:p14="http://schemas.microsoft.com/office/powerpoint/2010/main" val="3831962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77A45D-FD6D-49DC-9975-0C6C2281181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3026" name="Rectangle 2"/>
          <p:cNvSpPr>
            <a:spLocks noGrp="1" noRot="1" noChangeAspect="1" noChangeArrowheads="1" noTextEdit="1"/>
          </p:cNvSpPr>
          <p:nvPr>
            <p:ph type="sldImg"/>
          </p:nvPr>
        </p:nvSpPr>
        <p:spPr>
          <a:xfrm>
            <a:off x="1566863" y="298450"/>
            <a:ext cx="6232525" cy="3506788"/>
          </a:xfrm>
          <a:ln w="12700" cap="flat">
            <a:solidFill>
              <a:schemeClr val="tx1"/>
            </a:solidFill>
          </a:ln>
          <a:extLst>
            <a:ext uri="{909E8E84-426E-40dd-AFC4-6F175D3DCCD1}">
              <a14:hiddenFill xmlns="" xmlns:a14="http://schemas.microsoft.com/office/drawing/2010/main">
                <a:noFill/>
              </a14:hiddenFill>
            </a:ext>
          </a:extLst>
        </p:spPr>
      </p:sp>
      <p:sp>
        <p:nvSpPr>
          <p:cNvPr id="513027" name="Rectangle 3"/>
          <p:cNvSpPr>
            <a:spLocks noGrp="1" noChangeArrowheads="1"/>
          </p:cNvSpPr>
          <p:nvPr>
            <p:ph type="body" idx="1"/>
          </p:nvPr>
        </p:nvSpPr>
        <p:spPr>
          <a:xfrm>
            <a:off x="313374" y="3898900"/>
            <a:ext cx="8985567" cy="3117850"/>
          </a:xfrm>
          <a:noFill/>
          <a:ln/>
        </p:spPr>
        <p:txBody>
          <a:bodyPr lIns="95671" tIns="48648" rIns="95671" bIns="48648"/>
          <a:lstStyle/>
          <a:p>
            <a:r>
              <a:rPr lang="en-US" b="1" dirty="0"/>
              <a:t>Script:</a:t>
            </a:r>
          </a:p>
          <a:p>
            <a:r>
              <a:rPr lang="en-US" dirty="0"/>
              <a:t>OpenMP uses a fork join methodology to implement parallelism.  A master thread, shown in red, begins executing code.  At an OMP PARALLEL directive, the master thread forks other threads to do work.  At a specified point in the code called a barrier, the master thread will wait for all the child threads to finish work before proceeding.  Because we can have multiple parallel regions each created as above, we see that parallelism can be added incrementally.  We can work on one region of code and get it running well as a parallel region and we can simply turn off </a:t>
            </a:r>
            <a:r>
              <a:rPr lang="en-US" dirty="0" err="1"/>
              <a:t>openmp</a:t>
            </a:r>
            <a:r>
              <a:rPr lang="en-US" dirty="0"/>
              <a:t> in other more problematic parallel regions, until we get the desired program </a:t>
            </a:r>
            <a:r>
              <a:rPr lang="en-US" dirty="0" err="1"/>
              <a:t>behaviour</a:t>
            </a:r>
            <a:r>
              <a:rPr lang="en-US" dirty="0"/>
              <a:t>.</a:t>
            </a:r>
          </a:p>
          <a:p>
            <a:endParaRPr lang="en-US" dirty="0"/>
          </a:p>
          <a:p>
            <a:r>
              <a:rPr lang="en-US" dirty="0"/>
              <a:t>That’s the high level overview of OpenMP, now we will look at some of the details to get us started.</a:t>
            </a:r>
          </a:p>
          <a:p>
            <a:endParaRPr lang="en-US" dirty="0"/>
          </a:p>
          <a:p>
            <a:r>
              <a:rPr lang="en-US" b="1" dirty="0"/>
              <a:t>More Background info:</a:t>
            </a:r>
          </a:p>
          <a:p>
            <a:r>
              <a:rPr lang="en-US" dirty="0"/>
              <a:t>In case someone asks if the threads are really created and destroyed between parallel regions – here is some background info:</a:t>
            </a:r>
          </a:p>
          <a:p>
            <a:r>
              <a:rPr lang="en-US" dirty="0"/>
              <a:t>The Intel OpenMP implementation maintains a thread pool to minimize overhead from thread creation. Worker threads are reused from one parallel region to the next. In serial regions, the worker threads either sleep, spin, or spin for a user-specified amount of time before going to sleep. This behavior is controlled by the KMP_BLOCKTIME environment variable or the KMP_SET_BLOCKTIME function, which are described in the compiler documentation. Worker thread behavior in the serial regions can affect application performance. On shared systems, for example, spinning threads consume CPU resources that could be used by other applications. However, there is overhead associated with waking sleeping threads.</a:t>
            </a:r>
          </a:p>
        </p:txBody>
      </p:sp>
    </p:spTree>
    <p:extLst>
      <p:ext uri="{BB962C8B-B14F-4D97-AF65-F5344CB8AC3E}">
        <p14:creationId xmlns:p14="http://schemas.microsoft.com/office/powerpoint/2010/main" val="152219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A2717A-3DF0-4AB1-B905-1310B424A865}"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5074" name="Rectangle 2"/>
          <p:cNvSpPr>
            <a:spLocks noGrp="1" noRot="1" noChangeAspect="1" noChangeArrowheads="1" noTextEdit="1"/>
          </p:cNvSpPr>
          <p:nvPr>
            <p:ph type="sldImg"/>
          </p:nvPr>
        </p:nvSpPr>
        <p:spPr>
          <a:xfrm>
            <a:off x="2238375" y="679450"/>
            <a:ext cx="4881563" cy="2746375"/>
          </a:xfrm>
          <a:ln/>
        </p:spPr>
      </p:sp>
      <p:sp>
        <p:nvSpPr>
          <p:cNvPr id="515075" name="Rectangle 3"/>
          <p:cNvSpPr>
            <a:spLocks noGrp="1" noChangeArrowheads="1"/>
          </p:cNvSpPr>
          <p:nvPr>
            <p:ph type="body" idx="1"/>
          </p:nvPr>
        </p:nvSpPr>
        <p:spPr>
          <a:xfrm>
            <a:off x="320041" y="3536950"/>
            <a:ext cx="8983345" cy="2970530"/>
          </a:xfrm>
        </p:spPr>
        <p:txBody>
          <a:bodyPr/>
          <a:lstStyle/>
          <a:p>
            <a:r>
              <a:rPr lang="en-US" b="1"/>
              <a:t>Script:</a:t>
            </a:r>
          </a:p>
          <a:p>
            <a:r>
              <a:rPr lang="en-US"/>
              <a:t>Most of the constructs we will looking at in OpenMP are compiler directives or pragmas.</a:t>
            </a:r>
          </a:p>
          <a:p>
            <a:r>
              <a:rPr lang="en-US"/>
              <a:t>The C/C++ and Fortran versions of these directives are shown here. </a:t>
            </a:r>
          </a:p>
          <a:p>
            <a:endParaRPr lang="en-US" sz="1700"/>
          </a:p>
          <a:p>
            <a:r>
              <a:rPr lang="en-US" sz="1700"/>
              <a:t>C and C++, the pragmas take the form:</a:t>
            </a:r>
          </a:p>
          <a:p>
            <a:pPr lvl="3">
              <a:lnSpc>
                <a:spcPct val="85000"/>
              </a:lnSpc>
            </a:pPr>
            <a:r>
              <a:rPr lang="en-US" sz="1700">
                <a:solidFill>
                  <a:srgbClr val="FFFF66"/>
                </a:solidFill>
                <a:latin typeface="Courier New" pitchFamily="49" charset="0"/>
              </a:rPr>
              <a:t>#pragma omp </a:t>
            </a:r>
            <a:r>
              <a:rPr lang="en-US" sz="1700" i="1">
                <a:solidFill>
                  <a:srgbClr val="FFFF66"/>
                </a:solidFill>
                <a:latin typeface="Courier New" pitchFamily="49" charset="0"/>
              </a:rPr>
              <a:t>construct [clause [clause] where clauses are optional modifiers</a:t>
            </a:r>
            <a:endParaRPr lang="en-US"/>
          </a:p>
          <a:p>
            <a:endParaRPr lang="en-US"/>
          </a:p>
          <a:p>
            <a:r>
              <a:rPr lang="en-US"/>
              <a:t>Be sure to include “omp.h” if you intend to use any routines from the OpenMP Library.</a:t>
            </a:r>
          </a:p>
          <a:p>
            <a:endParaRPr lang="en-US"/>
          </a:p>
          <a:p>
            <a:r>
              <a:rPr lang="en-US"/>
              <a:t>Now let look at some environment variables that control OpenMP behavior </a:t>
            </a:r>
          </a:p>
          <a:p>
            <a:endParaRPr lang="en-US"/>
          </a:p>
          <a:p>
            <a:r>
              <a:rPr lang="en-US" b="1"/>
              <a:t>Note to Fortran Users:</a:t>
            </a:r>
          </a:p>
          <a:p>
            <a:r>
              <a:rPr lang="en-US"/>
              <a:t>For Fortran, you can also use other sentinel’s (!$OMP), but these must exactly line up on columns 1-5.  Column 6 must be blank or contain a + indicating that this line is a continuation from the previous line.</a:t>
            </a:r>
          </a:p>
          <a:p>
            <a:endParaRPr lang="en-US">
              <a:solidFill>
                <a:srgbClr val="000000"/>
              </a:solidFill>
              <a:latin typeface="Courier New" pitchFamily="49" charset="0"/>
            </a:endParaRPr>
          </a:p>
          <a:p>
            <a:endParaRPr lang="en-US"/>
          </a:p>
        </p:txBody>
      </p:sp>
    </p:spTree>
    <p:extLst>
      <p:ext uri="{BB962C8B-B14F-4D97-AF65-F5344CB8AC3E}">
        <p14:creationId xmlns:p14="http://schemas.microsoft.com/office/powerpoint/2010/main" val="1205073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7161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7161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 Load effective address</a:t>
            </a:r>
          </a:p>
          <a:p>
            <a:r>
              <a:rPr lang="en-US" sz="1200" b="0" i="0" kern="1200" dirty="0">
                <a:solidFill>
                  <a:schemeClr val="tx1"/>
                </a:solidFill>
                <a:effectLst/>
                <a:latin typeface="+mn-lt"/>
                <a:ea typeface="+mn-ea"/>
                <a:cs typeface="+mn-cs"/>
              </a:rPr>
              <a:t>The address generation unit (AGU), sometimes also called address computation unit (ACU), is an execution unit inside central processing units (CPUs) that calculates addresses used by the CPU to access </a:t>
            </a:r>
            <a:r>
              <a:rPr lang="en-US" sz="1200" b="1" i="0" kern="1200" dirty="0">
                <a:solidFill>
                  <a:schemeClr val="tx1"/>
                </a:solidFill>
                <a:effectLst/>
                <a:latin typeface="+mn-lt"/>
                <a:ea typeface="+mn-ea"/>
                <a:cs typeface="+mn-cs"/>
              </a:rPr>
              <a:t>main memory</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610F1B-C815-4D63-837F-DE9BF80525A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9075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0568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Nice discussion of HTT:</a:t>
            </a:r>
            <a:r>
              <a:rPr lang="en-US" baseline="0" dirty="0"/>
              <a:t> https://software.intel.com/en-us/articles/performance-insights-to-intel-hyper-threading-technology</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8909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83FBC-DBDE-4495-8CE2-F1FA57B93EA0}"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6882" name="Rectangle 2"/>
          <p:cNvSpPr>
            <a:spLocks noGrp="1" noRot="1" noChangeAspect="1" noChangeArrowheads="1" noTextEdit="1"/>
          </p:cNvSpPr>
          <p:nvPr>
            <p:ph type="sldImg"/>
          </p:nvPr>
        </p:nvSpPr>
        <p:spPr>
          <a:ln/>
        </p:spPr>
      </p:sp>
      <p:sp>
        <p:nvSpPr>
          <p:cNvPr id="506883" name="Rectangle 3"/>
          <p:cNvSpPr>
            <a:spLocks noGrp="1" noChangeArrowheads="1"/>
          </p:cNvSpPr>
          <p:nvPr>
            <p:ph type="body" idx="1"/>
          </p:nvPr>
        </p:nvSpPr>
        <p:spPr/>
        <p:txBody>
          <a:bodyPr/>
          <a:lstStyle/>
          <a:p>
            <a:r>
              <a:rPr lang="en-US" b="1"/>
              <a:t>Script:</a:t>
            </a:r>
          </a:p>
          <a:p>
            <a:r>
              <a:rPr lang="en-US"/>
              <a:t>The objectives of the course are to prepare students and faculty to use OpenMP to parallelize C, C++, Fortran applications using either task or data parallelism.  The course is expected to take 2 hours for the lecture – plus additional time for the labs or demos up to about an hour</a:t>
            </a:r>
          </a:p>
        </p:txBody>
      </p:sp>
    </p:spTree>
    <p:extLst>
      <p:ext uri="{BB962C8B-B14F-4D97-AF65-F5344CB8AC3E}">
        <p14:creationId xmlns:p14="http://schemas.microsoft.com/office/powerpoint/2010/main" val="2550781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70145-37BA-4F54-9F53-FD3FAF210B99}"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0978" name="Rectangle 2"/>
          <p:cNvSpPr>
            <a:spLocks noGrp="1" noRot="1" noChangeAspect="1" noChangeArrowheads="1" noTextEdit="1"/>
          </p:cNvSpPr>
          <p:nvPr>
            <p:ph type="sldImg"/>
          </p:nvPr>
        </p:nvSpPr>
        <p:spPr>
          <a:xfrm>
            <a:off x="2371725" y="554038"/>
            <a:ext cx="4856163" cy="2732087"/>
          </a:xfrm>
          <a:ln/>
        </p:spPr>
      </p:sp>
      <p:sp>
        <p:nvSpPr>
          <p:cNvPr id="510979" name="Rectangle 3"/>
          <p:cNvSpPr>
            <a:spLocks noGrp="1" noChangeArrowheads="1"/>
          </p:cNvSpPr>
          <p:nvPr>
            <p:ph type="body" idx="1"/>
          </p:nvPr>
        </p:nvSpPr>
        <p:spPr>
          <a:xfrm>
            <a:off x="1277939" y="3474720"/>
            <a:ext cx="7045325" cy="3293110"/>
          </a:xfrm>
        </p:spPr>
        <p:txBody>
          <a:bodyPr lIns="93403" tIns="46700" rIns="93403" bIns="46700"/>
          <a:lstStyle/>
          <a:p>
            <a:pPr defTabSz="974855">
              <a:lnSpc>
                <a:spcPct val="90000"/>
              </a:lnSpc>
            </a:pPr>
            <a:r>
              <a:rPr lang="en-US" sz="900" b="1" dirty="0"/>
              <a:t>Script:</a:t>
            </a:r>
          </a:p>
          <a:p>
            <a:pPr defTabSz="974855">
              <a:lnSpc>
                <a:spcPct val="90000"/>
              </a:lnSpc>
              <a:spcBef>
                <a:spcPct val="0"/>
              </a:spcBef>
            </a:pPr>
            <a:r>
              <a:rPr lang="en-US" sz="900" dirty="0"/>
              <a:t>What is OpenMP?</a:t>
            </a:r>
          </a:p>
          <a:p>
            <a:pPr defTabSz="974855">
              <a:lnSpc>
                <a:spcPct val="90000"/>
              </a:lnSpc>
              <a:spcBef>
                <a:spcPct val="0"/>
              </a:spcBef>
            </a:pPr>
            <a:endParaRPr lang="en-US" sz="900" dirty="0"/>
          </a:p>
          <a:p>
            <a:pPr defTabSz="974855">
              <a:lnSpc>
                <a:spcPct val="90000"/>
              </a:lnSpc>
              <a:spcBef>
                <a:spcPct val="0"/>
              </a:spcBef>
            </a:pPr>
            <a:r>
              <a:rPr lang="en-US" sz="900" dirty="0"/>
              <a:t>OpenMP is </a:t>
            </a:r>
            <a:r>
              <a:rPr lang="en-US" dirty="0"/>
              <a:t>a portable (OpenMP codes can be moved between </a:t>
            </a:r>
            <a:r>
              <a:rPr lang="en-US" dirty="0" err="1"/>
              <a:t>linux</a:t>
            </a:r>
            <a:r>
              <a:rPr lang="en-US" dirty="0"/>
              <a:t> &amp; windows for example), shared-memory threading API that standardizes task &amp; loop level parallelism.  Because OpenMP clauses have both lexical and dynamic extent, it is possible support a broad multi-file course grained parallelism.  Often, the best parallelism technique is to parallel at the coarsest grain possible often parallelizing tasks or loops from with the main driver itself – as this gives the most bang for the buck (the most computation for the necessary threading overhead costs).</a:t>
            </a:r>
          </a:p>
          <a:p>
            <a:pPr defTabSz="974855">
              <a:lnSpc>
                <a:spcPct val="90000"/>
              </a:lnSpc>
              <a:spcBef>
                <a:spcPct val="0"/>
              </a:spcBef>
            </a:pPr>
            <a:endParaRPr lang="en-US" dirty="0"/>
          </a:p>
          <a:p>
            <a:pPr defTabSz="974855">
              <a:lnSpc>
                <a:spcPct val="90000"/>
              </a:lnSpc>
              <a:spcBef>
                <a:spcPct val="0"/>
              </a:spcBef>
            </a:pPr>
            <a:r>
              <a:rPr lang="en-US" dirty="0"/>
              <a:t>Another key benefits is that OpenMP allows for a developer to parallelize their applications incrementally.  Since OpenMP is primarily a pragma or directive based approach we can easily combine serial &amp; parallel code in a single source.  By simply compiling with or without the /OpenMP compiler flag we can turn OpenMP on or off.  Code compiled without the /OpenMP flag simply ignores the </a:t>
            </a:r>
            <a:r>
              <a:rPr lang="en-US" dirty="0" err="1"/>
              <a:t>OpenMp</a:t>
            </a:r>
            <a:r>
              <a:rPr lang="en-US" dirty="0"/>
              <a:t> pragmas which allows simple access back to the original serial application.</a:t>
            </a:r>
          </a:p>
          <a:p>
            <a:pPr defTabSz="974855">
              <a:lnSpc>
                <a:spcPct val="90000"/>
              </a:lnSpc>
              <a:spcBef>
                <a:spcPct val="0"/>
              </a:spcBef>
            </a:pPr>
            <a:endParaRPr lang="en-US" dirty="0"/>
          </a:p>
          <a:p>
            <a:pPr defTabSz="974855">
              <a:lnSpc>
                <a:spcPct val="90000"/>
              </a:lnSpc>
              <a:spcBef>
                <a:spcPct val="0"/>
              </a:spcBef>
            </a:pPr>
            <a:r>
              <a:rPr lang="en-US" dirty="0" err="1"/>
              <a:t>Openmp</a:t>
            </a:r>
            <a:r>
              <a:rPr lang="en-US" dirty="0"/>
              <a:t> also standardizes about 20 years of compiler directed threading experience. </a:t>
            </a:r>
          </a:p>
          <a:p>
            <a:pPr defTabSz="974855">
              <a:lnSpc>
                <a:spcPct val="90000"/>
              </a:lnSpc>
              <a:spcBef>
                <a:spcPct val="0"/>
              </a:spcBef>
            </a:pPr>
            <a:endParaRPr lang="en-US" dirty="0"/>
          </a:p>
          <a:p>
            <a:pPr defTabSz="974855">
              <a:lnSpc>
                <a:spcPct val="90000"/>
              </a:lnSpc>
              <a:spcBef>
                <a:spcPct val="0"/>
              </a:spcBef>
            </a:pPr>
            <a:r>
              <a:rPr lang="en-US" dirty="0"/>
              <a:t>For more information or to review the latest OpenMP spec (currently the latest spec is OpenMP 3.0) – </a:t>
            </a:r>
            <a:r>
              <a:rPr lang="en-US" dirty="0" err="1"/>
              <a:t>goto</a:t>
            </a:r>
            <a:r>
              <a:rPr lang="en-US" dirty="0"/>
              <a:t> </a:t>
            </a:r>
            <a:r>
              <a:rPr lang="en-US" sz="900" b="1" dirty="0">
                <a:solidFill>
                  <a:srgbClr val="000000"/>
                </a:solidFill>
              </a:rPr>
              <a:t>www.openmp.org</a:t>
            </a:r>
            <a:endParaRPr lang="en-US" dirty="0"/>
          </a:p>
          <a:p>
            <a:pPr defTabSz="974855">
              <a:lnSpc>
                <a:spcPct val="90000"/>
              </a:lnSpc>
              <a:spcBef>
                <a:spcPct val="0"/>
              </a:spcBef>
            </a:pPr>
            <a:endParaRPr lang="en-US" dirty="0"/>
          </a:p>
          <a:p>
            <a:pPr defTabSz="974855">
              <a:lnSpc>
                <a:spcPct val="90000"/>
              </a:lnSpc>
              <a:spcBef>
                <a:spcPct val="0"/>
              </a:spcBef>
            </a:pPr>
            <a:endParaRPr lang="en-US" sz="900" dirty="0"/>
          </a:p>
        </p:txBody>
      </p:sp>
    </p:spTree>
    <p:extLst>
      <p:ext uri="{BB962C8B-B14F-4D97-AF65-F5344CB8AC3E}">
        <p14:creationId xmlns:p14="http://schemas.microsoft.com/office/powerpoint/2010/main" val="1955938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92552A-FD9F-4AA8-BAF7-033D20C974A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r>
              <a:rPr lang="en-US" b="1" dirty="0"/>
              <a:t>Script:</a:t>
            </a:r>
          </a:p>
          <a:p>
            <a:r>
              <a:rPr lang="en-US" dirty="0"/>
              <a:t>Take about 5 minutes to build and run the hello world lab.  In this example – we will print “hello world” from several threads.  Run the code several times.  Do you see any issues with the code – do you always get expected results?  Does anyone in the class have weird behavior in terms of the sequence of the words that are printed out?</a:t>
            </a:r>
          </a:p>
          <a:p>
            <a:endParaRPr lang="en-US" dirty="0"/>
          </a:p>
          <a:p>
            <a:r>
              <a:rPr lang="en-US" dirty="0"/>
              <a:t>Since </a:t>
            </a:r>
            <a:r>
              <a:rPr lang="en-US" dirty="0" err="1"/>
              <a:t>printf</a:t>
            </a:r>
            <a:r>
              <a:rPr lang="en-US" dirty="0"/>
              <a:t> is a function of state – it can only print one thing to one screen at a time – some students are likely to see “race conditions” where one </a:t>
            </a:r>
            <a:r>
              <a:rPr lang="en-US" dirty="0" err="1"/>
              <a:t>printf</a:t>
            </a:r>
            <a:r>
              <a:rPr lang="en-US" dirty="0"/>
              <a:t> in a thread is writing over the results of another </a:t>
            </a:r>
            <a:r>
              <a:rPr lang="en-US" dirty="0" err="1"/>
              <a:t>printf</a:t>
            </a:r>
            <a:r>
              <a:rPr lang="en-US" dirty="0"/>
              <a:t> in </a:t>
            </a:r>
            <a:r>
              <a:rPr lang="en-US" dirty="0" err="1"/>
              <a:t>an other</a:t>
            </a:r>
            <a:r>
              <a:rPr lang="en-US" dirty="0"/>
              <a:t> thread.</a:t>
            </a:r>
          </a:p>
        </p:txBody>
      </p:sp>
    </p:spTree>
    <p:extLst>
      <p:ext uri="{BB962C8B-B14F-4D97-AF65-F5344CB8AC3E}">
        <p14:creationId xmlns:p14="http://schemas.microsoft.com/office/powerpoint/2010/main" val="3392217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555704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5287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72111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94393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538285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959363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83874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5162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25662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728555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971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86015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4497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870360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30758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2854129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224122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iz_OneSideCode">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vert="horz" lIns="91440" tIns="45720" rIns="91440" bIns="45720" rtlCol="0" anchor="ctr">
            <a:normAutofit/>
          </a:bodyPr>
          <a:lstStyle>
            <a:lvl1pPr>
              <a:defRPr lang="en-US">
                <a:solidFill>
                  <a:schemeClr val="accent5">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9932672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hortExcursionCredits-Blank">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5525353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9229702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5222819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3856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7614743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82780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388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6868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22480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37092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9734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44671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66465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6550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8918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4700809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3879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9468960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62821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2418183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55887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7321486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35191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54478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0312525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981805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38960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8228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35955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90571823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69407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0932325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80614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1964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17194904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630725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603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Tree>
    <p:extLst>
      <p:ext uri="{BB962C8B-B14F-4D97-AF65-F5344CB8AC3E}">
        <p14:creationId xmlns:p14="http://schemas.microsoft.com/office/powerpoint/2010/main" val="29963191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04950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322915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767073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4E725018-5697-4C52-ADE9-4C1ED354D3F1}" type="slidenum">
              <a:rPr lang="en-US" altLang="en-US"/>
              <a:pPr/>
              <a:t>‹#›</a:t>
            </a:fld>
            <a:endParaRPr lang="en-US" altLang="en-US"/>
          </a:p>
        </p:txBody>
      </p:sp>
    </p:spTree>
    <p:extLst>
      <p:ext uri="{BB962C8B-B14F-4D97-AF65-F5344CB8AC3E}">
        <p14:creationId xmlns:p14="http://schemas.microsoft.com/office/powerpoint/2010/main" val="333964660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Content Placeholder 2"/>
          <p:cNvSpPr>
            <a:spLocks noGrp="1"/>
          </p:cNvSpPr>
          <p:nvPr>
            <p:ph sz="half" idx="1"/>
          </p:nvPr>
        </p:nvSpPr>
        <p:spPr>
          <a:xfrm>
            <a:off x="609600" y="1719264"/>
            <a:ext cx="10972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4000501"/>
            <a:ext cx="109728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873ECFD8-5EC6-49FD-9837-172B927B7D47}" type="slidenum">
              <a:rPr lang="en-US" altLang="en-US"/>
              <a:pPr/>
              <a:t>‹#›</a:t>
            </a:fld>
            <a:endParaRPr lang="en-US" altLang="en-US"/>
          </a:p>
        </p:txBody>
      </p:sp>
    </p:spTree>
    <p:extLst>
      <p:ext uri="{BB962C8B-B14F-4D97-AF65-F5344CB8AC3E}">
        <p14:creationId xmlns:p14="http://schemas.microsoft.com/office/powerpoint/2010/main" val="29595970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itle and Two Content (4)">
    <p:spTree>
      <p:nvGrpSpPr>
        <p:cNvPr id="1" name=""/>
        <p:cNvGrpSpPr/>
        <p:nvPr/>
      </p:nvGrpSpPr>
      <p:grpSpPr>
        <a:xfrm>
          <a:off x="0" y="0"/>
          <a:ext cx="0" cy="0"/>
          <a:chOff x="0" y="0"/>
          <a:chExt cx="0" cy="0"/>
        </a:xfrm>
      </p:grpSpPr>
      <p:sp>
        <p:nvSpPr>
          <p:cNvPr id="6" name="Content Placeholder 2"/>
          <p:cNvSpPr>
            <a:spLocks noGrp="1"/>
          </p:cNvSpPr>
          <p:nvPr>
            <p:ph idx="12"/>
          </p:nvPr>
        </p:nvSpPr>
        <p:spPr>
          <a:xfrm>
            <a:off x="610310" y="1599850"/>
            <a:ext cx="11158361" cy="2329206"/>
          </a:xfrm>
        </p:spPr>
        <p:txBody>
          <a:bodyPr/>
          <a:lstStyle>
            <a:lvl1pPr marL="342874" indent="-342874">
              <a:buSzPct val="100000"/>
              <a:buFont typeface="Wingdings" pitchFamily="2" charset="2"/>
              <a:buChar char="§"/>
              <a:defRPr/>
            </a:lvl1pPr>
            <a:lvl2pPr marL="914328" indent="-342874">
              <a:buSzPct val="90000"/>
              <a:buFont typeface="Wingdings" pitchFamily="2" charset="2"/>
              <a:buChar char="§"/>
              <a:defRPr/>
            </a:lvl2pPr>
            <a:lvl3pPr marL="1371490" indent="-282553">
              <a:buSzPct val="100000"/>
              <a:buFont typeface="Arial" pitchFamily="34" charset="0"/>
              <a:buChar char="-"/>
              <a:defRPr sz="1800"/>
            </a:lvl3pPr>
            <a:lvl4pPr marL="1774684" indent="-228581">
              <a:buFont typeface="Arial" pitchFamily="34" charset="0"/>
              <a:buChar char="-"/>
              <a:defRPr>
                <a:solidFill>
                  <a:schemeClr val="tx1"/>
                </a:solidFill>
              </a:defRPr>
            </a:lvl4pPr>
            <a:lvl5pPr marL="2117555" indent="-228581">
              <a:buSzPct val="90000"/>
              <a:buFont typeface="Arial"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10310" y="4029067"/>
            <a:ext cx="11158361" cy="2296241"/>
          </a:xfrm>
        </p:spPr>
        <p:txBody>
          <a:bodyPr/>
          <a:lstStyle>
            <a:lvl1pPr marL="342874" indent="-342874">
              <a:buSzPct val="100000"/>
              <a:buFont typeface="Wingdings" pitchFamily="2" charset="2"/>
              <a:buChar char="§"/>
              <a:defRPr/>
            </a:lvl1pPr>
            <a:lvl2pPr marL="914328" indent="-342874">
              <a:buSzPct val="90000"/>
              <a:buFont typeface="Wingdings" pitchFamily="2" charset="2"/>
              <a:buChar char="§"/>
              <a:defRPr/>
            </a:lvl2pPr>
            <a:lvl3pPr marL="1371490" indent="-282553">
              <a:buSzPct val="100000"/>
              <a:buFont typeface="Arial" pitchFamily="34" charset="0"/>
              <a:buChar char="-"/>
              <a:defRPr sz="1800"/>
            </a:lvl3pPr>
            <a:lvl4pPr marL="1774684" indent="-228581">
              <a:buFont typeface="Arial" pitchFamily="34" charset="0"/>
              <a:buChar char="-"/>
              <a:defRPr>
                <a:solidFill>
                  <a:schemeClr val="tx1"/>
                </a:solidFill>
              </a:defRPr>
            </a:lvl4pPr>
            <a:lvl5pPr marL="2117555" indent="-228581">
              <a:buSzPct val="90000"/>
              <a:buFont typeface="Arial"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369357863"/>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ext Placeholder 2"/>
          <p:cNvSpPr>
            <a:spLocks noGrp="1"/>
          </p:cNvSpPr>
          <p:nvPr>
            <p:ph type="body" sz="half" idx="1"/>
          </p:nvPr>
        </p:nvSpPr>
        <p:spPr>
          <a:xfrm>
            <a:off x="609600" y="1719264"/>
            <a:ext cx="10972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4000501"/>
            <a:ext cx="109728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866889CB-F60A-4C2A-81E8-30C53FF816FA}" type="slidenum">
              <a:rPr lang="en-US" altLang="en-US"/>
              <a:pPr/>
              <a:t>‹#›</a:t>
            </a:fld>
            <a:endParaRPr lang="en-US" altLang="en-US"/>
          </a:p>
        </p:txBody>
      </p:sp>
    </p:spTree>
    <p:extLst>
      <p:ext uri="{BB962C8B-B14F-4D97-AF65-F5344CB8AC3E}">
        <p14:creationId xmlns:p14="http://schemas.microsoft.com/office/powerpoint/2010/main" val="338128223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74C55B35-C61C-44BE-B148-85AD522827A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40947041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9341441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02762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8537088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3325533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fld id="{533C3136-38B5-49B0-B7B2-ED139F0532E2}" type="slidenum">
              <a:rPr lang="en-US" smtClean="0"/>
              <a:t>‹#›</a:t>
            </a:fld>
            <a:endParaRPr lang="en-US" dirty="0"/>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99762461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7947022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66147000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400087342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hortExcursionCredits-Blank">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64802699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a:lstStyle>
            <a:lvl1pPr>
              <a:defRPr>
                <a:solidFill>
                  <a:schemeClr val="accent5">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00973507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iz_OneSideCode">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vert="horz" lIns="91440" tIns="45720" rIns="91440" bIns="45720" rtlCol="0" anchor="ctr">
            <a:normAutofit/>
          </a:bodyPr>
          <a:lstStyle>
            <a:lvl1pPr>
              <a:defRPr lang="en-US">
                <a:solidFill>
                  <a:schemeClr val="accent5">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9553114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iz_1SideCode_reference">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vert="horz" lIns="91440" tIns="45720" rIns="91440" bIns="45720" rtlCol="0" anchor="ctr">
            <a:normAutofit/>
          </a:bodyPr>
          <a:lstStyle>
            <a:lvl1pPr>
              <a:defRPr lang="en-US">
                <a:solidFill>
                  <a:schemeClr val="accent5">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93382186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Tree>
    <p:extLst>
      <p:ext uri="{BB962C8B-B14F-4D97-AF65-F5344CB8AC3E}">
        <p14:creationId xmlns:p14="http://schemas.microsoft.com/office/powerpoint/2010/main" val="413398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3530511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89056773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62410798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50751451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20193082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49534004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38928801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505950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54010041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41192463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880208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57060161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03787880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82787973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5982309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0739620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73294822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30744981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72591227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330103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2.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theme" Target="../theme/theme3.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26" Type="http://schemas.openxmlformats.org/officeDocument/2006/relationships/slideLayout" Target="../slideLayouts/slideLayout94.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5" Type="http://schemas.openxmlformats.org/officeDocument/2006/relationships/slideLayout" Target="../slideLayouts/slideLayout93.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29" Type="http://schemas.openxmlformats.org/officeDocument/2006/relationships/slideLayout" Target="../slideLayouts/slideLayout97.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slideLayout" Target="../slideLayouts/slideLayout92.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28" Type="http://schemas.openxmlformats.org/officeDocument/2006/relationships/slideLayout" Target="../slideLayouts/slideLayout96.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 Id="rId27" Type="http://schemas.openxmlformats.org/officeDocument/2006/relationships/slideLayout" Target="../slideLayouts/slideLayout95.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fld id="{67D2203D-769A-4D5A-AE4C-EA73FDE6A130}" type="slidenum">
              <a:rPr lang="en-US" smtClean="0"/>
              <a:t>‹#›</a:t>
            </a:fld>
            <a:endParaRPr lang="en-US"/>
          </a:p>
        </p:txBody>
      </p:sp>
      <p:sp>
        <p:nvSpPr>
          <p:cNvPr id="7" name="Rectangle 6"/>
          <p:cNvSpPr/>
          <p:nvPr userDrawn="1"/>
        </p:nvSpPr>
        <p:spPr>
          <a:xfrm>
            <a:off x="5164182" y="6656478"/>
            <a:ext cx="1570401" cy="215444"/>
          </a:xfrm>
          <a:prstGeom prst="rect">
            <a:avLst/>
          </a:prstGeom>
        </p:spPr>
        <p:txBody>
          <a:bodyPr wrap="square">
            <a:spAutoFit/>
          </a:bodyPr>
          <a:lstStyle/>
          <a:p>
            <a:r>
              <a:rPr lang="en-US" sz="800"/>
              <a:t>University of </a:t>
            </a:r>
            <a:r>
              <a:rPr lang="en-US" sz="800">
                <a:solidFill>
                  <a:srgbClr val="C00000"/>
                </a:solidFill>
              </a:rPr>
              <a:t>Wisconsin</a:t>
            </a:r>
            <a:r>
              <a:rPr lang="en-US" sz="800"/>
              <a:t>-Madison</a:t>
            </a:r>
          </a:p>
        </p:txBody>
      </p:sp>
    </p:spTree>
    <p:extLst>
      <p:ext uri="{BB962C8B-B14F-4D97-AF65-F5344CB8AC3E}">
        <p14:creationId xmlns:p14="http://schemas.microsoft.com/office/powerpoint/2010/main" val="386359482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81" r:id="rId3"/>
    <p:sldLayoutId id="2147483688" r:id="rId4"/>
    <p:sldLayoutId id="2147483689" r:id="rId5"/>
    <p:sldLayoutId id="2147483679" r:id="rId6"/>
    <p:sldLayoutId id="2147483680" r:id="rId7"/>
    <p:sldLayoutId id="2147483668" r:id="rId8"/>
    <p:sldLayoutId id="2147483669" r:id="rId9"/>
    <p:sldLayoutId id="2147483685" r:id="rId10"/>
    <p:sldLayoutId id="2147483683" r:id="rId11"/>
    <p:sldLayoutId id="2147483686" r:id="rId12"/>
    <p:sldLayoutId id="2147483684" r:id="rId13"/>
    <p:sldLayoutId id="2147483682" r:id="rId14"/>
    <p:sldLayoutId id="2147483690" r:id="rId15"/>
    <p:sldLayoutId id="2147483691" r:id="rId16"/>
    <p:sldLayoutId id="2147483670" r:id="rId17"/>
    <p:sldLayoutId id="2147483671" r:id="rId18"/>
    <p:sldLayoutId id="2147483687" r:id="rId19"/>
    <p:sldLayoutId id="2147483672" r:id="rId20"/>
    <p:sldLayoutId id="2147483673" r:id="rId21"/>
    <p:sldLayoutId id="2147483674" r:id="rId22"/>
    <p:sldLayoutId id="2147483675" r:id="rId23"/>
    <p:sldLayoutId id="2147483676" r:id="rId24"/>
    <p:sldLayoutId id="2147483740" r:id="rId25"/>
    <p:sldLayoutId id="2147483741" r:id="rId26"/>
    <p:sldLayoutId id="2147483742" r:id="rId27"/>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27395150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p:cNvSpPr/>
          <p:nvPr userDrawn="1"/>
        </p:nvSpPr>
        <p:spPr>
          <a:xfrm>
            <a:off x="5164182" y="6656478"/>
            <a:ext cx="1570401"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University of </a:t>
            </a:r>
            <a:r>
              <a:rPr kumimoji="0" lang="en-US" sz="800" b="0" i="0" u="none" strike="noStrike" kern="1200" cap="none" spc="0" normalizeH="0" baseline="0" noProof="0" dirty="0">
                <a:ln>
                  <a:noFill/>
                </a:ln>
                <a:solidFill>
                  <a:srgbClr val="C00000"/>
                </a:solidFill>
                <a:effectLst/>
                <a:uLnTx/>
                <a:uFillTx/>
                <a:latin typeface="Calibri" panose="020F0502020204030204"/>
                <a:ea typeface="+mn-ea"/>
                <a:cs typeface="+mn-cs"/>
              </a:rPr>
              <a:t>Wisconsin</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-Madison</a:t>
            </a:r>
          </a:p>
        </p:txBody>
      </p:sp>
    </p:spTree>
    <p:extLst>
      <p:ext uri="{BB962C8B-B14F-4D97-AF65-F5344CB8AC3E}">
        <p14:creationId xmlns:p14="http://schemas.microsoft.com/office/powerpoint/2010/main" val="100777106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 id="2147483774" r:id="rId30"/>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fld id="{67D2203D-769A-4D5A-AE4C-EA73FDE6A130}" type="slidenum">
              <a:rPr lang="en-US" smtClean="0"/>
              <a:t>‹#›</a:t>
            </a:fld>
            <a:endParaRPr lang="en-US" dirty="0"/>
          </a:p>
        </p:txBody>
      </p:sp>
      <p:sp>
        <p:nvSpPr>
          <p:cNvPr id="7" name="Rectangle 6"/>
          <p:cNvSpPr/>
          <p:nvPr userDrawn="1"/>
        </p:nvSpPr>
        <p:spPr>
          <a:xfrm>
            <a:off x="5164182" y="6656478"/>
            <a:ext cx="1570401" cy="215444"/>
          </a:xfrm>
          <a:prstGeom prst="rect">
            <a:avLst/>
          </a:prstGeom>
        </p:spPr>
        <p:txBody>
          <a:bodyPr wrap="square">
            <a:spAutoFit/>
          </a:bodyPr>
          <a:lstStyle/>
          <a:p>
            <a:r>
              <a:rPr lang="en-US" sz="800" dirty="0"/>
              <a:t>University of </a:t>
            </a:r>
            <a:r>
              <a:rPr lang="en-US" sz="800" dirty="0">
                <a:solidFill>
                  <a:srgbClr val="C00000"/>
                </a:solidFill>
              </a:rPr>
              <a:t>Wisconsin</a:t>
            </a:r>
            <a:r>
              <a:rPr lang="en-US" sz="800" dirty="0"/>
              <a:t>-Madison</a:t>
            </a:r>
          </a:p>
        </p:txBody>
      </p:sp>
    </p:spTree>
    <p:extLst>
      <p:ext uri="{BB962C8B-B14F-4D97-AF65-F5344CB8AC3E}">
        <p14:creationId xmlns:p14="http://schemas.microsoft.com/office/powerpoint/2010/main" val="98822535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3" r:id="rId18"/>
    <p:sldLayoutId id="2147483794" r:id="rId19"/>
    <p:sldLayoutId id="2147483795" r:id="rId20"/>
    <p:sldLayoutId id="2147483796" r:id="rId21"/>
    <p:sldLayoutId id="2147483797" r:id="rId22"/>
    <p:sldLayoutId id="2147483798" r:id="rId23"/>
    <p:sldLayoutId id="2147483799" r:id="rId24"/>
    <p:sldLayoutId id="2147483800" r:id="rId25"/>
    <p:sldLayoutId id="2147483801" r:id="rId26"/>
    <p:sldLayoutId id="2147483802" r:id="rId27"/>
    <p:sldLayoutId id="2147483803" r:id="rId28"/>
    <p:sldLayoutId id="2147483804" r:id="rId29"/>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DanNegrut/ME759/blob/main/2021Spring/default_projects/image_processing.m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DanNegrut/ME759/blob/main/2021Spring/default_projects/linear_solvers.md"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DanNegrut/ME759/blob/main/2021Spring/default_projects/md5_cracking.m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arxiv.org/pdf/2101.03403.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2" Type="http://schemas.openxmlformats.org/officeDocument/2006/relationships/hyperlink" Target="http://www.realworldtech.com/" TargetMode="External"/><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56.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0.xml"/><Relationship Id="rId5" Type="http://schemas.openxmlformats.org/officeDocument/2006/relationships/image" Target="../media/image13.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hyperlink" Target="https://uwmadison.box.com/s/oboe3t95di8rne0g002ydj8tpd0pwwkt"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0.xml"/><Relationship Id="rId1" Type="http://schemas.openxmlformats.org/officeDocument/2006/relationships/tags" Target="../tags/tag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0.xml"/><Relationship Id="rId1" Type="http://schemas.openxmlformats.org/officeDocument/2006/relationships/tags" Target="../tags/tag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6.png"/><Relationship Id="rId1" Type="http://schemas.openxmlformats.org/officeDocument/2006/relationships/slideLayout" Target="../slideLayouts/slideLayout5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0.xml"/><Relationship Id="rId1" Type="http://schemas.openxmlformats.org/officeDocument/2006/relationships/tags" Target="../tags/tag3.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0.xml"/><Relationship Id="rId1" Type="http://schemas.openxmlformats.org/officeDocument/2006/relationships/tags" Target="../tags/tag4.xml"/><Relationship Id="rId4" Type="http://schemas.openxmlformats.org/officeDocument/2006/relationships/hyperlink" Target="http://www.openmp.org/" TargetMode="Externa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0.xml"/><Relationship Id="rId1" Type="http://schemas.openxmlformats.org/officeDocument/2006/relationships/tags" Target="../tags/tag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6.xml"/><Relationship Id="rId1" Type="http://schemas.openxmlformats.org/officeDocument/2006/relationships/tags" Target="../tags/tag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3.xml.rels><?xml version="1.0" encoding="UTF-8" standalone="yes"?>
<Relationships xmlns="http://schemas.openxmlformats.org/package/2006/relationships"><Relationship Id="rId2" Type="http://schemas.openxmlformats.org/officeDocument/2006/relationships/hyperlink" Target="http://bisqwit.iki.fi/story/howto/openmp/" TargetMode="External"/><Relationship Id="rId1" Type="http://schemas.openxmlformats.org/officeDocument/2006/relationships/slideLayout" Target="../slideLayouts/slideLayout56.xml"/></Relationships>
</file>

<file path=ppt/slides/_rels/slide54.xml.rels><?xml version="1.0" encoding="UTF-8" standalone="yes"?>
<Relationships xmlns="http://schemas.openxmlformats.org/package/2006/relationships"><Relationship Id="rId2" Type="http://schemas.openxmlformats.org/officeDocument/2006/relationships/hyperlink" Target="http://bisqwit.iki.fi/story/howto/openmp/" TargetMode="External"/><Relationship Id="rId1" Type="http://schemas.openxmlformats.org/officeDocument/2006/relationships/slideLayout" Target="../slideLayouts/slideLayout56.xml"/></Relationships>
</file>

<file path=ppt/slides/_rels/slide55.xml.rels><?xml version="1.0" encoding="UTF-8" standalone="yes"?>
<Relationships xmlns="http://schemas.openxmlformats.org/package/2006/relationships"><Relationship Id="rId2" Type="http://schemas.openxmlformats.org/officeDocument/2006/relationships/hyperlink" Target="http://bisqwit.iki.fi/story/howto/openmp/" TargetMode="External"/><Relationship Id="rId1" Type="http://schemas.openxmlformats.org/officeDocument/2006/relationships/slideLayout" Target="../slideLayouts/slideLayout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0.xml"/><Relationship Id="rId1" Type="http://schemas.openxmlformats.org/officeDocument/2006/relationships/tags" Target="../tags/tag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hyperlink" Target="https://uwmadison.box.com/s/jbty8hs2w8j027uukydkrvg1w40fy7z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ME759</a:t>
            </a:r>
            <a:br>
              <a:rPr lang="en-US" dirty="0"/>
            </a:br>
            <a:r>
              <a:rPr lang="en-US" sz="2400" dirty="0"/>
              <a:t>High Performance Computing for Applications in Engineering</a:t>
            </a:r>
            <a:br>
              <a:rPr lang="en-US" sz="2400" dirty="0"/>
            </a:br>
            <a:br>
              <a:rPr lang="en-US" sz="2400" dirty="0"/>
            </a:br>
            <a:r>
              <a:rPr lang="en-US" sz="2400" dirty="0"/>
              <a:t>[Spring 2021]</a:t>
            </a:r>
            <a:br>
              <a:rPr lang="en-US" sz="2400" dirty="0"/>
            </a:br>
            <a:endParaRPr lang="en-US" sz="2400" dirty="0"/>
          </a:p>
        </p:txBody>
      </p:sp>
      <p:sp>
        <p:nvSpPr>
          <p:cNvPr id="5" name="Subtitle 4"/>
          <p:cNvSpPr>
            <a:spLocks noGrp="1"/>
          </p:cNvSpPr>
          <p:nvPr>
            <p:ph type="subTitle" idx="1"/>
          </p:nvPr>
        </p:nvSpPr>
        <p:spPr/>
        <p:txBody>
          <a:bodyPr>
            <a:normAutofit/>
          </a:bodyPr>
          <a:lstStyle/>
          <a:p>
            <a:endParaRPr lang="en-US" dirty="0"/>
          </a:p>
          <a:p>
            <a:r>
              <a:rPr lang="en-US" dirty="0"/>
              <a:t>Lecture 19</a:t>
            </a:r>
          </a:p>
          <a:p>
            <a:r>
              <a:rPr lang="en-US" dirty="0"/>
              <a:t>03/08/2021</a:t>
            </a:r>
          </a:p>
          <a:p>
            <a:endParaRPr lang="en-US" dirty="0"/>
          </a:p>
        </p:txBody>
      </p:sp>
      <p:sp>
        <p:nvSpPr>
          <p:cNvPr id="4" name="Slide Number Placeholder 3"/>
          <p:cNvSpPr>
            <a:spLocks noGrp="1"/>
          </p:cNvSpPr>
          <p:nvPr>
            <p:ph type="sldNum" sz="quarter" idx="12"/>
          </p:nvPr>
        </p:nvSpPr>
        <p:spPr/>
        <p:txBody>
          <a:bodyPr/>
          <a:lstStyle/>
          <a:p>
            <a:fld id="{533C3136-38B5-49B0-B7B2-ED139F0532E2}" type="slidenum">
              <a:rPr lang="en-US" smtClean="0"/>
              <a:t>1</a:t>
            </a:fld>
            <a:endParaRPr lang="en-US"/>
          </a:p>
        </p:txBody>
      </p:sp>
      <p:sp>
        <p:nvSpPr>
          <p:cNvPr id="6" name="Rectangle 5"/>
          <p:cNvSpPr>
            <a:spLocks noChangeArrowheads="1"/>
          </p:cNvSpPr>
          <p:nvPr/>
        </p:nvSpPr>
        <p:spPr bwMode="auto">
          <a:xfrm>
            <a:off x="0" y="6581001"/>
            <a:ext cx="861133" cy="276999"/>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r>
              <a:rPr lang="en-US" sz="600" dirty="0">
                <a:latin typeface="Tahoma" pitchFamily="34" charset="0"/>
              </a:rPr>
              <a:t>Dan Negrut, 2021</a:t>
            </a:r>
            <a:br>
              <a:rPr lang="en-US" sz="600" dirty="0">
                <a:latin typeface="Tahoma" pitchFamily="34" charset="0"/>
              </a:rPr>
            </a:br>
            <a:r>
              <a:rPr lang="en-US" sz="600" dirty="0">
                <a:latin typeface="Tahoma" pitchFamily="34" charset="0"/>
              </a:rPr>
              <a:t>ME759 UW-Madison</a:t>
            </a:r>
          </a:p>
        </p:txBody>
      </p:sp>
    </p:spTree>
    <p:extLst>
      <p:ext uri="{BB962C8B-B14F-4D97-AF65-F5344CB8AC3E}">
        <p14:creationId xmlns:p14="http://schemas.microsoft.com/office/powerpoint/2010/main" val="336034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Project Tied to Your Research</a:t>
            </a:r>
          </a:p>
        </p:txBody>
      </p:sp>
      <p:sp>
        <p:nvSpPr>
          <p:cNvPr id="3" name="Content Placeholder 2"/>
          <p:cNvSpPr>
            <a:spLocks noGrp="1"/>
          </p:cNvSpPr>
          <p:nvPr>
            <p:ph idx="1"/>
          </p:nvPr>
        </p:nvSpPr>
        <p:spPr/>
        <p:txBody>
          <a:bodyPr/>
          <a:lstStyle/>
          <a:p>
            <a:endParaRPr lang="en-US" sz="2000" dirty="0"/>
          </a:p>
          <a:p>
            <a:pPr lvl="1"/>
            <a:endParaRPr lang="en-US" sz="1800" dirty="0"/>
          </a:p>
          <a:p>
            <a:r>
              <a:rPr lang="en-US" sz="2000" dirty="0"/>
              <a:t>OK to propose a small part of a big undertaking that would be too large to accomplish within one month</a:t>
            </a:r>
          </a:p>
          <a:p>
            <a:pPr lvl="1"/>
            <a:r>
              <a:rPr lang="en-US" sz="1800" dirty="0"/>
              <a:t>This is fine as long as </a:t>
            </a:r>
          </a:p>
          <a:p>
            <a:pPr lvl="2"/>
            <a:r>
              <a:rPr lang="en-US" sz="1600" dirty="0"/>
              <a:t>Project proposed represents a step towards something that is ambitious</a:t>
            </a:r>
          </a:p>
          <a:p>
            <a:pPr lvl="2"/>
            <a:r>
              <a:rPr lang="en-US" sz="1600" dirty="0"/>
              <a:t>You structure the Final Project so that progress can be measured/demonstrated</a:t>
            </a:r>
          </a:p>
          <a:p>
            <a:pPr lvl="2"/>
            <a:r>
              <a:rPr lang="en-US" sz="1600" dirty="0"/>
              <a:t>You leave behind a trail of git commits that demonstrate that you work diligently on your proposal</a:t>
            </a:r>
          </a:p>
          <a:p>
            <a:endParaRPr lang="en-US" sz="2000" dirty="0"/>
          </a:p>
          <a:p>
            <a:r>
              <a:rPr lang="en-US" sz="2000" dirty="0"/>
              <a:t>IMPORTANT: Your score will reflect how well you accomplish what’s spelled out in Project Proposal, not the big task that can’t be done in one month</a:t>
            </a:r>
          </a:p>
          <a:p>
            <a:endParaRPr lang="en-US" sz="2000" dirty="0"/>
          </a:p>
          <a:p>
            <a:endParaRPr lang="en-US" sz="2000" dirty="0"/>
          </a:p>
          <a:p>
            <a:r>
              <a:rPr lang="en-US" sz="2000" dirty="0"/>
              <a:t>Seeing a steady progression in your git repo is an important decision factor. It shows that you tried</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10</a:t>
            </a:fld>
            <a:endParaRPr lang="en-US" altLang="en-US"/>
          </a:p>
        </p:txBody>
      </p:sp>
    </p:spTree>
    <p:extLst>
      <p:ext uri="{BB962C8B-B14F-4D97-AF65-F5344CB8AC3E}">
        <p14:creationId xmlns:p14="http://schemas.microsoft.com/office/powerpoint/2010/main" val="3687811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10/23/2014 Email – From Todd T. [former 759 Student, Spring 2012]</a:t>
            </a:r>
          </a:p>
        </p:txBody>
      </p:sp>
      <p:sp>
        <p:nvSpPr>
          <p:cNvPr id="3" name="Content Placeholder 2"/>
          <p:cNvSpPr>
            <a:spLocks noGrp="1"/>
          </p:cNvSpPr>
          <p:nvPr>
            <p:ph idx="1"/>
          </p:nvPr>
        </p:nvSpPr>
        <p:spPr/>
        <p:txBody>
          <a:bodyPr/>
          <a:lstStyle/>
          <a:p>
            <a:pPr marL="0" indent="0">
              <a:buNone/>
            </a:pPr>
            <a:endParaRPr lang="en-US" sz="1800" dirty="0"/>
          </a:p>
          <a:p>
            <a:pPr marL="0" indent="0">
              <a:buNone/>
            </a:pPr>
            <a:endParaRPr lang="en-US" sz="1800" dirty="0"/>
          </a:p>
          <a:p>
            <a:pPr marL="0" indent="0">
              <a:buNone/>
            </a:pPr>
            <a:r>
              <a:rPr lang="en-US" sz="1800" dirty="0"/>
              <a:t>“Hi Dan and Andrew,</a:t>
            </a:r>
          </a:p>
          <a:p>
            <a:pPr marL="0" indent="0">
              <a:buNone/>
            </a:pPr>
            <a:endParaRPr lang="en-US" sz="1800" dirty="0"/>
          </a:p>
          <a:p>
            <a:pPr marL="0" indent="0">
              <a:buNone/>
            </a:pPr>
            <a:r>
              <a:rPr lang="en-US" sz="1800" dirty="0"/>
              <a:t>Hope time finds you well!  Recall my ME964 project to add first-class CUDA discovery, scheduling, management into </a:t>
            </a:r>
            <a:r>
              <a:rPr lang="en-US" sz="1800" dirty="0" err="1"/>
              <a:t>HTCondor</a:t>
            </a:r>
            <a:r>
              <a:rPr lang="en-US" sz="1800" dirty="0"/>
              <a:t>?  Well, at long last, earlier this year it all got released into the mainstream stable version of </a:t>
            </a:r>
            <a:r>
              <a:rPr lang="en-US" sz="1800" dirty="0" err="1"/>
              <a:t>HTCondor</a:t>
            </a:r>
            <a:r>
              <a:rPr lang="en-US" sz="1800" dirty="0"/>
              <a:t>, announced at </a:t>
            </a:r>
            <a:r>
              <a:rPr lang="en-US" sz="1800" dirty="0" err="1"/>
              <a:t>HTCondor</a:t>
            </a:r>
            <a:r>
              <a:rPr lang="en-US" sz="1800" dirty="0"/>
              <a:t> Week 2014 back in May, and pushed into all the various distros (</a:t>
            </a:r>
            <a:r>
              <a:rPr lang="en-US" sz="1800" dirty="0" err="1"/>
              <a:t>Debian</a:t>
            </a:r>
            <a:r>
              <a:rPr lang="en-US" sz="1800" dirty="0"/>
              <a:t>, Fedora, </a:t>
            </a:r>
            <a:r>
              <a:rPr lang="en-US" sz="1800" dirty="0" err="1"/>
              <a:t>etc</a:t>
            </a:r>
            <a:r>
              <a:rPr lang="en-US" sz="1800" dirty="0"/>
              <a:t>). It is being used on big clusters in industry and academia.  Long ago we talked about telling </a:t>
            </a:r>
            <a:r>
              <a:rPr lang="en-US" sz="1800" dirty="0" err="1"/>
              <a:t>Nvidia</a:t>
            </a:r>
            <a:r>
              <a:rPr lang="en-US" sz="1800" dirty="0"/>
              <a:t> about this, and giving credit to this happening as a 'success story' for </a:t>
            </a:r>
            <a:r>
              <a:rPr lang="en-US" sz="1800" dirty="0" err="1"/>
              <a:t>nvidia's</a:t>
            </a:r>
            <a:r>
              <a:rPr lang="en-US" sz="1800" dirty="0"/>
              <a:t> support of SBEL as a center of excellence…”</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11</a:t>
            </a:fld>
            <a:endParaRPr lang="en-US" altLang="en-US"/>
          </a:p>
        </p:txBody>
      </p:sp>
    </p:spTree>
    <p:extLst>
      <p:ext uri="{BB962C8B-B14F-4D97-AF65-F5344CB8AC3E}">
        <p14:creationId xmlns:p14="http://schemas.microsoft.com/office/powerpoint/2010/main" val="1188307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2012 Final Project: GPU Scheduling on a Cluster  </a:t>
            </a:r>
          </a:p>
        </p:txBody>
      </p:sp>
      <p:sp>
        <p:nvSpPr>
          <p:cNvPr id="3" name="Content Placeholder 2"/>
          <p:cNvSpPr>
            <a:spLocks noGrp="1"/>
          </p:cNvSpPr>
          <p:nvPr>
            <p:ph idx="1"/>
          </p:nvPr>
        </p:nvSpPr>
        <p:spPr/>
        <p:txBody>
          <a:bodyPr>
            <a:normAutofit fontScale="92500" lnSpcReduction="10000"/>
          </a:bodyPr>
          <a:lstStyle/>
          <a:p>
            <a:r>
              <a:rPr lang="en-US" sz="2800" dirty="0"/>
              <a:t>Spring 2012 Final Project</a:t>
            </a:r>
          </a:p>
          <a:p>
            <a:pPr lvl="1"/>
            <a:r>
              <a:rPr lang="en-US" dirty="0"/>
              <a:t>Tied to the Condor Project</a:t>
            </a:r>
          </a:p>
          <a:p>
            <a:pPr lvl="2"/>
            <a:r>
              <a:rPr lang="en-US" sz="1600" dirty="0"/>
              <a:t>Condor: started at UW-Madison by Professor </a:t>
            </a:r>
            <a:r>
              <a:rPr lang="en-US" sz="1600" dirty="0" err="1"/>
              <a:t>Miron</a:t>
            </a:r>
            <a:r>
              <a:rPr lang="en-US" sz="1600" dirty="0"/>
              <a:t> </a:t>
            </a:r>
            <a:r>
              <a:rPr lang="en-US" sz="1600" dirty="0" err="1"/>
              <a:t>Livny</a:t>
            </a:r>
            <a:r>
              <a:rPr lang="en-US" sz="1600" dirty="0"/>
              <a:t> (in 1985)</a:t>
            </a:r>
          </a:p>
          <a:p>
            <a:pPr lvl="2"/>
            <a:r>
              <a:rPr lang="en-US" sz="1600" dirty="0"/>
              <a:t>Two students working for Professor </a:t>
            </a:r>
            <a:r>
              <a:rPr lang="en-US" sz="1600" dirty="0" err="1"/>
              <a:t>Livny</a:t>
            </a:r>
            <a:r>
              <a:rPr lang="en-US" sz="1600" dirty="0"/>
              <a:t> took 759 in back in the day</a:t>
            </a:r>
          </a:p>
          <a:p>
            <a:pPr lvl="1"/>
            <a:endParaRPr lang="en-US" dirty="0"/>
          </a:p>
          <a:p>
            <a:r>
              <a:rPr lang="en-US" sz="2800" dirty="0"/>
              <a:t>Places where GPU Scheduler used for science today</a:t>
            </a:r>
          </a:p>
          <a:p>
            <a:pPr lvl="3"/>
            <a:endParaRPr lang="en-US" sz="1100" dirty="0"/>
          </a:p>
          <a:p>
            <a:pPr lvl="1"/>
            <a:r>
              <a:rPr lang="en-US" dirty="0"/>
              <a:t>Large Hadron Collider (LHC) – CERN, Switzerland</a:t>
            </a:r>
          </a:p>
          <a:p>
            <a:pPr lvl="2"/>
            <a:r>
              <a:rPr lang="en-US" sz="1600" dirty="0"/>
              <a:t>Hadron collider: 2013 Nobel Prize in Physics for Higgs boson</a:t>
            </a:r>
          </a:p>
          <a:p>
            <a:pPr lvl="1"/>
            <a:endParaRPr lang="en-US" dirty="0"/>
          </a:p>
          <a:p>
            <a:pPr lvl="1"/>
            <a:r>
              <a:rPr lang="en-US" dirty="0"/>
              <a:t>Laser Interferometer Gravitational-wave Observatory (</a:t>
            </a:r>
            <a:r>
              <a:rPr lang="en-US" dirty="0" err="1"/>
              <a:t>Ligo</a:t>
            </a:r>
            <a:r>
              <a:rPr lang="en-US" dirty="0"/>
              <a:t>) – WA / LA, USA</a:t>
            </a:r>
          </a:p>
          <a:p>
            <a:pPr lvl="2"/>
            <a:r>
              <a:rPr lang="en-US" sz="1600" dirty="0"/>
              <a:t>Space/Time wrinkle, 2017 Nobel Prize in Physics</a:t>
            </a:r>
          </a:p>
          <a:p>
            <a:pPr lvl="1"/>
            <a:endParaRPr lang="en-US" dirty="0"/>
          </a:p>
          <a:p>
            <a:pPr lvl="1"/>
            <a:r>
              <a:rPr lang="en-US" dirty="0"/>
              <a:t>Ice Cube, Antarctica</a:t>
            </a:r>
          </a:p>
          <a:p>
            <a:pPr lvl="2"/>
            <a:r>
              <a:rPr lang="en-US" sz="1600" dirty="0"/>
              <a:t>South Pole Neutrino Observer, run by UW-Madison</a:t>
            </a:r>
          </a:p>
          <a:p>
            <a:pPr lvl="2"/>
            <a:r>
              <a:rPr lang="en-US" sz="1600" dirty="0"/>
              <a:t>Last year: $35 million NSF to UW-Madison</a:t>
            </a:r>
          </a:p>
        </p:txBody>
      </p:sp>
      <p:sp>
        <p:nvSpPr>
          <p:cNvPr id="7" name="Slide Number Placeholder 6"/>
          <p:cNvSpPr>
            <a:spLocks noGrp="1"/>
          </p:cNvSpPr>
          <p:nvPr>
            <p:ph type="sldNum" sz="quarter" idx="12"/>
          </p:nvPr>
        </p:nvSpPr>
        <p:spPr/>
        <p:txBody>
          <a:bodyPr/>
          <a:lstStyle/>
          <a:p>
            <a:fld id="{04A7C484-7E24-447E-8CB0-5149A4D34DEF}" type="slidenum">
              <a:rPr lang="en-US" altLang="en-US" smtClean="0"/>
              <a:pPr/>
              <a:t>12</a:t>
            </a:fld>
            <a:endParaRPr lang="en-US" altLang="en-US"/>
          </a:p>
        </p:txBody>
      </p:sp>
    </p:spTree>
    <p:extLst>
      <p:ext uri="{BB962C8B-B14F-4D97-AF65-F5344CB8AC3E}">
        <p14:creationId xmlns:p14="http://schemas.microsoft.com/office/powerpoint/2010/main" val="2359967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Words of wisdom</a:t>
            </a:r>
          </a:p>
        </p:txBody>
      </p:sp>
      <p:sp>
        <p:nvSpPr>
          <p:cNvPr id="3" name="Content Placeholder 2"/>
          <p:cNvSpPr>
            <a:spLocks noGrp="1"/>
          </p:cNvSpPr>
          <p:nvPr>
            <p:ph idx="1"/>
          </p:nvPr>
        </p:nvSpPr>
        <p:spPr>
          <a:xfrm>
            <a:off x="295835" y="1339196"/>
            <a:ext cx="11295530" cy="5061603"/>
          </a:xfrm>
        </p:spPr>
        <p:txBody>
          <a:bodyPr>
            <a:normAutofit fontScale="92500" lnSpcReduction="20000"/>
          </a:bodyPr>
          <a:lstStyle/>
          <a:p>
            <a:endParaRPr lang="en-US" sz="2800" dirty="0"/>
          </a:p>
          <a:p>
            <a:r>
              <a:rPr lang="en-US" sz="2800" dirty="0"/>
              <a:t>If you are stress-adverse, propose something that is clearly doable</a:t>
            </a:r>
          </a:p>
          <a:p>
            <a:endParaRPr lang="en-US" sz="2800" dirty="0"/>
          </a:p>
          <a:p>
            <a:r>
              <a:rPr lang="en-US" sz="2800" dirty="0"/>
              <a:t>Keep in mind that all you have about a month</a:t>
            </a:r>
          </a:p>
          <a:p>
            <a:pPr lvl="1"/>
            <a:r>
              <a:rPr lang="en-US" dirty="0"/>
              <a:t>Factor in exams, final reports, etc. for </a:t>
            </a:r>
            <a:r>
              <a:rPr lang="en-US" b="1" dirty="0"/>
              <a:t>other</a:t>
            </a:r>
            <a:r>
              <a:rPr lang="en-US" dirty="0"/>
              <a:t> classes. You have less time than you think you do</a:t>
            </a:r>
          </a:p>
          <a:p>
            <a:endParaRPr lang="en-US" dirty="0"/>
          </a:p>
          <a:p>
            <a:r>
              <a:rPr lang="en-US" sz="2800" dirty="0"/>
              <a:t>My advice (doesn’t apply to all):</a:t>
            </a:r>
          </a:p>
          <a:p>
            <a:pPr lvl="1"/>
            <a:r>
              <a:rPr lang="en-US" dirty="0"/>
              <a:t>Tie the Final Project to your research </a:t>
            </a:r>
          </a:p>
          <a:p>
            <a:pPr lvl="1"/>
            <a:r>
              <a:rPr lang="en-US" dirty="0"/>
              <a:t>If no research topic yet, tie it to something that you are curious about</a:t>
            </a:r>
          </a:p>
          <a:p>
            <a:pPr lvl="1"/>
            <a:r>
              <a:rPr lang="en-US" dirty="0"/>
              <a:t>Be ambitious, yet propose something that demonstrates quantifiable progress</a:t>
            </a:r>
          </a:p>
          <a:p>
            <a:pPr lvl="1"/>
            <a:endParaRPr lang="en-US" dirty="0"/>
          </a:p>
          <a:p>
            <a:pPr lvl="1"/>
            <a:endParaRPr lang="en-US" dirty="0"/>
          </a:p>
          <a:p>
            <a:r>
              <a:rPr lang="en-US" sz="2800" dirty="0"/>
              <a:t>Failing is totally ok</a:t>
            </a:r>
          </a:p>
          <a:p>
            <a:pPr lvl="1"/>
            <a:r>
              <a:rPr lang="en-US" sz="2400" dirty="0"/>
              <a:t>What matters is that you worked had, tried bold ideas, and showed independent thinking</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13</a:t>
            </a:fld>
            <a:endParaRPr lang="en-US" altLang="en-US"/>
          </a:p>
        </p:txBody>
      </p:sp>
    </p:spTree>
    <p:extLst>
      <p:ext uri="{BB962C8B-B14F-4D97-AF65-F5344CB8AC3E}">
        <p14:creationId xmlns:p14="http://schemas.microsoft.com/office/powerpoint/2010/main" val="2822694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Milestones and deliverables</a:t>
            </a:r>
          </a:p>
        </p:txBody>
      </p:sp>
      <p:sp>
        <p:nvSpPr>
          <p:cNvPr id="3" name="Content Placeholder 2"/>
          <p:cNvSpPr>
            <a:spLocks noGrp="1"/>
          </p:cNvSpPr>
          <p:nvPr>
            <p:ph idx="1"/>
          </p:nvPr>
        </p:nvSpPr>
        <p:spPr/>
        <p:txBody>
          <a:bodyPr>
            <a:normAutofit/>
          </a:bodyPr>
          <a:lstStyle/>
          <a:p>
            <a:pPr lvl="1"/>
            <a:endParaRPr lang="en-US" sz="2400" dirty="0"/>
          </a:p>
          <a:p>
            <a:pPr lvl="1"/>
            <a:r>
              <a:rPr lang="en-US" sz="2400" dirty="0"/>
              <a:t>Final Project </a:t>
            </a:r>
            <a:r>
              <a:rPr lang="en-US" sz="2400" u="sng" dirty="0"/>
              <a:t>proposal</a:t>
            </a:r>
            <a:r>
              <a:rPr lang="en-US" sz="2400" dirty="0"/>
              <a:t> (PDF doc) – March 22, 9 pm</a:t>
            </a:r>
          </a:p>
          <a:p>
            <a:pPr lvl="2"/>
            <a:r>
              <a:rPr lang="en-US" sz="2200" dirty="0"/>
              <a:t>Canvas folder: </a:t>
            </a:r>
            <a:r>
              <a:rPr lang="en-US" sz="2200" dirty="0" err="1">
                <a:latin typeface="Consolas" panose="020B0609020204030204" pitchFamily="49" charset="0"/>
              </a:rPr>
              <a:t>FinalProjectProposal</a:t>
            </a:r>
            <a:endParaRPr lang="en-US" sz="2200" dirty="0">
              <a:latin typeface="Consolas" panose="020B0609020204030204" pitchFamily="49" charset="0"/>
            </a:endParaRPr>
          </a:p>
          <a:p>
            <a:pPr lvl="2"/>
            <a:endParaRPr lang="en-US" sz="2200" dirty="0"/>
          </a:p>
          <a:p>
            <a:pPr lvl="1"/>
            <a:r>
              <a:rPr lang="en-US" sz="2400" dirty="0"/>
              <a:t>Final Project </a:t>
            </a:r>
            <a:r>
              <a:rPr lang="en-US" sz="2400" u="sng" dirty="0"/>
              <a:t>report</a:t>
            </a:r>
            <a:r>
              <a:rPr lang="en-US" sz="2400" dirty="0"/>
              <a:t> (PDF doc) – May 7, 10:05 am</a:t>
            </a:r>
          </a:p>
          <a:p>
            <a:pPr lvl="2"/>
            <a:r>
              <a:rPr lang="en-US" sz="2200" dirty="0"/>
              <a:t>Canvas folder: </a:t>
            </a:r>
            <a:r>
              <a:rPr lang="en-US" sz="2200" dirty="0" err="1">
                <a:latin typeface="Consolas" panose="020B0609020204030204" pitchFamily="49" charset="0"/>
              </a:rPr>
              <a:t>FinalProject</a:t>
            </a:r>
            <a:endParaRPr lang="en-US" sz="2200" dirty="0">
              <a:latin typeface="Consolas" panose="020B0609020204030204" pitchFamily="49" charset="0"/>
            </a:endParaRPr>
          </a:p>
          <a:p>
            <a:pPr lvl="2"/>
            <a:endParaRPr lang="en-US" sz="2200" dirty="0"/>
          </a:p>
          <a:p>
            <a:pPr lvl="1"/>
            <a:r>
              <a:rPr lang="en-US" sz="2400" dirty="0"/>
              <a:t>Code in your git repo – May 7, 10:05 am</a:t>
            </a:r>
          </a:p>
          <a:p>
            <a:pPr lvl="2"/>
            <a:r>
              <a:rPr lang="en-US" sz="2200" dirty="0"/>
              <a:t>Used to verify results reported in Final Project document</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14</a:t>
            </a:fld>
            <a:endParaRPr lang="en-US" altLang="en-US"/>
          </a:p>
        </p:txBody>
      </p:sp>
    </p:spTree>
    <p:extLst>
      <p:ext uri="{BB962C8B-B14F-4D97-AF65-F5344CB8AC3E}">
        <p14:creationId xmlns:p14="http://schemas.microsoft.com/office/powerpoint/2010/main" val="3013662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Default Final Projects</a:t>
            </a:r>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If you can’t think of any project, we have a couple of options for you to choose from</a:t>
            </a:r>
          </a:p>
          <a:p>
            <a:endParaRPr lang="en-US" dirty="0"/>
          </a:p>
          <a:p>
            <a:endParaRPr lang="en-US" dirty="0"/>
          </a:p>
          <a:p>
            <a:r>
              <a:rPr lang="en-US" dirty="0"/>
              <a:t>If you choose one of the default projects, you still need to submit a Final Project Proposal doc</a:t>
            </a:r>
          </a:p>
        </p:txBody>
      </p:sp>
      <p:sp>
        <p:nvSpPr>
          <p:cNvPr id="4" name="Slide Number Placeholder 3"/>
          <p:cNvSpPr>
            <a:spLocks noGrp="1"/>
          </p:cNvSpPr>
          <p:nvPr>
            <p:ph type="sldNum" sz="quarter" idx="12"/>
          </p:nvPr>
        </p:nvSpPr>
        <p:spPr/>
        <p:txBody>
          <a:bodyPr/>
          <a:lstStyle/>
          <a:p>
            <a:fld id="{67D2203D-769A-4D5A-AE4C-EA73FDE6A130}" type="slidenum">
              <a:rPr lang="en-US" smtClean="0"/>
              <a:t>15</a:t>
            </a:fld>
            <a:endParaRPr lang="en-US"/>
          </a:p>
        </p:txBody>
      </p:sp>
    </p:spTree>
    <p:extLst>
      <p:ext uri="{BB962C8B-B14F-4D97-AF65-F5344CB8AC3E}">
        <p14:creationId xmlns:p14="http://schemas.microsoft.com/office/powerpoint/2010/main" val="1728323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 1: Image processing</a:t>
            </a:r>
          </a:p>
        </p:txBody>
      </p:sp>
      <p:sp>
        <p:nvSpPr>
          <p:cNvPr id="3" name="Content Placeholder 2"/>
          <p:cNvSpPr>
            <a:spLocks noGrp="1"/>
          </p:cNvSpPr>
          <p:nvPr>
            <p:ph idx="1"/>
          </p:nvPr>
        </p:nvSpPr>
        <p:spPr/>
        <p:txBody>
          <a:bodyPr vert="horz" lIns="91440" tIns="45720" rIns="91440" bIns="45720" rtlCol="0" anchor="t">
            <a:normAutofit/>
          </a:bodyPr>
          <a:lstStyle/>
          <a:p>
            <a:endParaRPr lang="en-US" dirty="0"/>
          </a:p>
          <a:p>
            <a:endParaRPr lang="en-US" dirty="0"/>
          </a:p>
          <a:p>
            <a:r>
              <a:rPr lang="en-US" dirty="0"/>
              <a:t>For more details, see </a:t>
            </a:r>
            <a:r>
              <a:rPr lang="en-US" dirty="0">
                <a:hlinkClick r:id="rId2"/>
              </a:rPr>
              <a:t>here</a:t>
            </a:r>
          </a:p>
          <a:p>
            <a:endParaRPr lang="en-US" dirty="0"/>
          </a:p>
          <a:p>
            <a:endParaRPr lang="en-US" dirty="0"/>
          </a:p>
          <a:p>
            <a:r>
              <a:rPr lang="en-US" dirty="0"/>
              <a:t>Issues of interest:</a:t>
            </a:r>
          </a:p>
          <a:p>
            <a:pPr lvl="1"/>
            <a:r>
              <a:rPr lang="en-US" dirty="0"/>
              <a:t>Finding edges in a pic</a:t>
            </a:r>
          </a:p>
          <a:p>
            <a:pPr lvl="1"/>
            <a:r>
              <a:rPr lang="en-US" dirty="0"/>
              <a:t>Image stitching</a:t>
            </a:r>
          </a:p>
        </p:txBody>
      </p:sp>
      <p:sp>
        <p:nvSpPr>
          <p:cNvPr id="4" name="Slide Number Placeholder 3"/>
          <p:cNvSpPr>
            <a:spLocks noGrp="1"/>
          </p:cNvSpPr>
          <p:nvPr>
            <p:ph type="sldNum" sz="quarter" idx="12"/>
          </p:nvPr>
        </p:nvSpPr>
        <p:spPr/>
        <p:txBody>
          <a:bodyPr/>
          <a:lstStyle/>
          <a:p>
            <a:fld id="{67D2203D-769A-4D5A-AE4C-EA73FDE6A130}" type="slidenum">
              <a:rPr lang="en-US" smtClean="0"/>
              <a:t>16</a:t>
            </a:fld>
            <a:endParaRPr lang="en-US"/>
          </a:p>
        </p:txBody>
      </p:sp>
    </p:spTree>
    <p:extLst>
      <p:ext uri="{BB962C8B-B14F-4D97-AF65-F5344CB8AC3E}">
        <p14:creationId xmlns:p14="http://schemas.microsoft.com/office/powerpoint/2010/main" val="3170956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US" dirty="0"/>
                  <a:t>Option 2 : Solving </a:t>
                </a:r>
                <a14:m>
                  <m:oMath xmlns:m="http://schemas.openxmlformats.org/officeDocument/2006/math">
                    <m:r>
                      <a:rPr lang="en-US" b="1" i="0" dirty="0" smtClean="0">
                        <a:latin typeface="Cambria Math" panose="02040503050406030204" pitchFamily="18" charset="0"/>
                      </a:rPr>
                      <m:t>𝐀𝐱</m:t>
                    </m:r>
                    <m:r>
                      <a:rPr lang="en-US" b="1" i="0" dirty="0" smtClean="0">
                        <a:latin typeface="Cambria Math" panose="02040503050406030204" pitchFamily="18" charset="0"/>
                      </a:rPr>
                      <m:t>=</m:t>
                    </m:r>
                    <m:r>
                      <a:rPr lang="en-US" b="1" i="0" dirty="0" smtClean="0">
                        <a:latin typeface="Cambria Math" panose="02040503050406030204" pitchFamily="18" charset="0"/>
                      </a:rPr>
                      <m:t>𝐛</m:t>
                    </m:r>
                  </m:oMath>
                </a14:m>
                <a:endParaRPr lang="en-US" b="1"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1500" t="-3704" b="-140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7D2203D-769A-4D5A-AE4C-EA73FDE6A130}" type="slidenum">
              <a:rPr lang="en-US" smtClean="0"/>
              <a:t>17</a:t>
            </a:fld>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65058" y="1313793"/>
                <a:ext cx="11539958" cy="5020134"/>
              </a:xfrm>
            </p:spPr>
            <p:txBody>
              <a:bodyPr>
                <a:normAutofit/>
              </a:bodyPr>
              <a:lstStyle/>
              <a:p>
                <a:r>
                  <a:rPr lang="en-US" dirty="0"/>
                  <a:t>For more details, see </a:t>
                </a:r>
                <a:r>
                  <a:rPr lang="en-US" dirty="0">
                    <a:hlinkClick r:id="rId3"/>
                  </a:rPr>
                  <a:t>here</a:t>
                </a:r>
                <a:endParaRPr lang="en-US" dirty="0"/>
              </a:p>
              <a:p>
                <a:pPr lvl="1"/>
                <a:endParaRPr lang="en-US" dirty="0"/>
              </a:p>
              <a:p>
                <a:pPr lvl="1"/>
                <a:r>
                  <a:rPr lang="en-US" dirty="0"/>
                  <a:t>Task: Implement a parallel solution to solving </a:t>
                </a:r>
                <a14:m>
                  <m:oMath xmlns:m="http://schemas.openxmlformats.org/officeDocument/2006/math">
                    <m:r>
                      <a:rPr lang="en-US" b="1" dirty="0">
                        <a:latin typeface="Cambria Math" panose="02040503050406030204" pitchFamily="18" charset="0"/>
                      </a:rPr>
                      <m:t>𝐀𝐱</m:t>
                    </m:r>
                    <m:r>
                      <a:rPr lang="en-US" b="1" dirty="0">
                        <a:latin typeface="Cambria Math" panose="02040503050406030204" pitchFamily="18" charset="0"/>
                      </a:rPr>
                      <m:t>=</m:t>
                    </m:r>
                    <m:r>
                      <a:rPr lang="en-US" b="1" dirty="0">
                        <a:latin typeface="Cambria Math" panose="02040503050406030204" pitchFamily="18" charset="0"/>
                      </a:rPr>
                      <m:t>𝐛</m:t>
                    </m:r>
                  </m:oMath>
                </a14:m>
                <a:endParaRPr lang="en-US" b="1" dirty="0"/>
              </a:p>
              <a:p>
                <a:pPr lvl="1"/>
                <a:endParaRPr lang="en-US" dirty="0"/>
              </a:p>
              <a:p>
                <a:pPr lvl="1"/>
                <a:endParaRPr lang="en-US" dirty="0"/>
              </a:p>
              <a:p>
                <a:pPr lvl="1"/>
                <a:r>
                  <a:rPr lang="en-US" dirty="0"/>
                  <a:t>There are two flavors that you might consider</a:t>
                </a:r>
              </a:p>
              <a:p>
                <a:pPr lvl="2"/>
                <a:r>
                  <a:rPr lang="en-US" dirty="0"/>
                  <a:t>Iterative solvers</a:t>
                </a:r>
              </a:p>
              <a:p>
                <a:pPr lvl="2"/>
                <a:r>
                  <a:rPr lang="en-US" dirty="0"/>
                  <a:t>Direct solvers</a:t>
                </a:r>
              </a:p>
              <a:p>
                <a:pPr lvl="1"/>
                <a:endParaRPr lang="en-US" dirty="0"/>
              </a:p>
              <a:p>
                <a:pPr lvl="1"/>
                <a:endParaRPr lang="en-US" dirty="0"/>
              </a:p>
              <a:p>
                <a:pPr lvl="1"/>
                <a:r>
                  <a:rPr lang="en-US" dirty="0"/>
                  <a:t>To make it even more interesting:</a:t>
                </a:r>
              </a:p>
              <a:p>
                <a:pPr lvl="2"/>
                <a:r>
                  <a:rPr lang="en-US" dirty="0"/>
                  <a:t>Dense problems </a:t>
                </a:r>
              </a:p>
              <a:p>
                <a:pPr lvl="2"/>
                <a:r>
                  <a:rPr lang="en-US" dirty="0"/>
                  <a:t>Sparse problems</a:t>
                </a:r>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65058" y="1313793"/>
                <a:ext cx="11539958" cy="5020134"/>
              </a:xfrm>
              <a:blipFill>
                <a:blip r:embed="rId4"/>
                <a:stretch>
                  <a:fillRect l="-740" t="-1701"/>
                </a:stretch>
              </a:blipFill>
            </p:spPr>
            <p:txBody>
              <a:bodyPr/>
              <a:lstStyle/>
              <a:p>
                <a:r>
                  <a:rPr lang="en-US">
                    <a:noFill/>
                  </a:rPr>
                  <a:t> </a:t>
                </a:r>
              </a:p>
            </p:txBody>
          </p:sp>
        </mc:Fallback>
      </mc:AlternateContent>
    </p:spTree>
    <p:extLst>
      <p:ext uri="{BB962C8B-B14F-4D97-AF65-F5344CB8AC3E}">
        <p14:creationId xmlns:p14="http://schemas.microsoft.com/office/powerpoint/2010/main" val="356054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 3: Break password through brute force</a:t>
            </a:r>
          </a:p>
        </p:txBody>
      </p:sp>
      <p:sp>
        <p:nvSpPr>
          <p:cNvPr id="3" name="Content Placeholder 2"/>
          <p:cNvSpPr>
            <a:spLocks noGrp="1"/>
          </p:cNvSpPr>
          <p:nvPr>
            <p:ph idx="1"/>
          </p:nvPr>
        </p:nvSpPr>
        <p:spPr/>
        <p:txBody>
          <a:bodyPr vert="horz" lIns="91440" tIns="45720" rIns="91440" bIns="45720" rtlCol="0" anchor="t">
            <a:normAutofit/>
          </a:bodyPr>
          <a:lstStyle/>
          <a:p>
            <a:endParaRPr lang="en-US" dirty="0"/>
          </a:p>
          <a:p>
            <a:endParaRPr lang="en-US" dirty="0"/>
          </a:p>
          <a:p>
            <a:r>
              <a:rPr lang="en-US" dirty="0"/>
              <a:t>For more details, see </a:t>
            </a:r>
            <a:r>
              <a:rPr lang="en-US">
                <a:hlinkClick r:id="rId2"/>
              </a:rPr>
              <a:t>here</a:t>
            </a:r>
            <a:endParaRPr lang="en-US">
              <a:cs typeface="Calibri"/>
            </a:endParaRPr>
          </a:p>
          <a:p>
            <a:pPr lvl="1"/>
            <a:endParaRPr lang="en-US" dirty="0"/>
          </a:p>
          <a:p>
            <a:pPr lvl="1"/>
            <a:r>
              <a:rPr lang="en-US" dirty="0"/>
              <a:t>Task: write a parallel code that attempts to break a password through brute force</a:t>
            </a:r>
          </a:p>
          <a:p>
            <a:pPr lvl="1"/>
            <a:endParaRPr lang="en-US" dirty="0"/>
          </a:p>
          <a:p>
            <a:pPr lvl="1"/>
            <a:endParaRPr lang="en-US" dirty="0"/>
          </a:p>
          <a:p>
            <a:pPr lvl="1"/>
            <a:r>
              <a:rPr lang="en-US" u="sng" dirty="0"/>
              <a:t>Important</a:t>
            </a:r>
            <a:r>
              <a:rPr lang="en-US" dirty="0"/>
              <a:t>: your implementation should only be used for academic purposes and should never be used to engage in any illegal or otherwise dubious activity of a nefarious nature</a:t>
            </a:r>
          </a:p>
        </p:txBody>
      </p:sp>
      <p:sp>
        <p:nvSpPr>
          <p:cNvPr id="4" name="Slide Number Placeholder 3"/>
          <p:cNvSpPr>
            <a:spLocks noGrp="1"/>
          </p:cNvSpPr>
          <p:nvPr>
            <p:ph type="sldNum" sz="quarter" idx="12"/>
          </p:nvPr>
        </p:nvSpPr>
        <p:spPr/>
        <p:txBody>
          <a:bodyPr/>
          <a:lstStyle/>
          <a:p>
            <a:fld id="{67D2203D-769A-4D5A-AE4C-EA73FDE6A130}" type="slidenum">
              <a:rPr lang="en-US" smtClean="0"/>
              <a:t>18</a:t>
            </a:fld>
            <a:endParaRPr lang="en-US"/>
          </a:p>
        </p:txBody>
      </p:sp>
    </p:spTree>
    <p:extLst>
      <p:ext uri="{BB962C8B-B14F-4D97-AF65-F5344CB8AC3E}">
        <p14:creationId xmlns:p14="http://schemas.microsoft.com/office/powerpoint/2010/main" val="662700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1164-A175-4F86-83E4-0611E3C8A746}"/>
              </a:ext>
            </a:extLst>
          </p:cNvPr>
          <p:cNvSpPr>
            <a:spLocks noGrp="1"/>
          </p:cNvSpPr>
          <p:nvPr>
            <p:ph type="title"/>
          </p:nvPr>
        </p:nvSpPr>
        <p:spPr/>
        <p:txBody>
          <a:bodyPr/>
          <a:lstStyle/>
          <a:p>
            <a:r>
              <a:rPr lang="en-US" dirty="0"/>
              <a:t>One more idea…</a:t>
            </a:r>
          </a:p>
        </p:txBody>
      </p:sp>
      <p:sp>
        <p:nvSpPr>
          <p:cNvPr id="3" name="Content Placeholder 2">
            <a:extLst>
              <a:ext uri="{FF2B5EF4-FFF2-40B4-BE49-F238E27FC236}">
                <a16:creationId xmlns:a16="http://schemas.microsoft.com/office/drawing/2014/main" id="{D929386E-9833-4441-BEFF-01EDA97997E8}"/>
              </a:ext>
            </a:extLst>
          </p:cNvPr>
          <p:cNvSpPr>
            <a:spLocks noGrp="1"/>
          </p:cNvSpPr>
          <p:nvPr>
            <p:ph idx="1"/>
          </p:nvPr>
        </p:nvSpPr>
        <p:spPr/>
        <p:txBody>
          <a:bodyPr/>
          <a:lstStyle/>
          <a:p>
            <a:endParaRPr lang="en-US" dirty="0"/>
          </a:p>
          <a:p>
            <a:r>
              <a:rPr lang="en-US" dirty="0"/>
              <a:t>Not a default project, but a neat project: </a:t>
            </a:r>
          </a:p>
          <a:p>
            <a:endParaRPr lang="en-US" dirty="0"/>
          </a:p>
          <a:p>
            <a:pPr lvl="1"/>
            <a:r>
              <a:rPr lang="en-US" dirty="0"/>
              <a:t>Design a mechanism that accomplishes grid-level thread synchronization</a:t>
            </a:r>
          </a:p>
          <a:p>
            <a:pPr lvl="2"/>
            <a:r>
              <a:rPr lang="en-US" dirty="0"/>
              <a:t>Might have to make some limiting assumptions regarding the grid size (execution configuration), but that’s ok</a:t>
            </a:r>
          </a:p>
          <a:p>
            <a:pPr lvl="1"/>
            <a:endParaRPr lang="en-US" dirty="0"/>
          </a:p>
          <a:p>
            <a:pPr lvl="1"/>
            <a:r>
              <a:rPr lang="en-US" dirty="0"/>
              <a:t>Look at how various algorithms change if you do have grid-level synchronization</a:t>
            </a:r>
          </a:p>
          <a:p>
            <a:pPr lvl="2"/>
            <a:r>
              <a:rPr lang="en-US" dirty="0"/>
              <a:t>Find out whether the new algorithms run faster than the older algorithms (for instance, for reduce, or scan)</a:t>
            </a:r>
          </a:p>
          <a:p>
            <a:pPr lvl="2"/>
            <a:endParaRPr lang="en-US" dirty="0"/>
          </a:p>
          <a:p>
            <a:r>
              <a:rPr lang="en-US" dirty="0"/>
              <a:t>Why not “default project”?</a:t>
            </a:r>
          </a:p>
          <a:p>
            <a:pPr lvl="1"/>
            <a:r>
              <a:rPr lang="en-US" dirty="0"/>
              <a:t>It’s more involved. In fact, might lead to a nice poster at a poster session or technical report</a:t>
            </a:r>
          </a:p>
          <a:p>
            <a:pPr lvl="1"/>
            <a:r>
              <a:rPr lang="en-US" dirty="0"/>
              <a:t>BTW, here’s a </a:t>
            </a:r>
            <a:r>
              <a:rPr lang="en-US" dirty="0">
                <a:hlinkClick r:id="rId2"/>
              </a:rPr>
              <a:t>tech report</a:t>
            </a:r>
            <a:r>
              <a:rPr lang="en-US" dirty="0"/>
              <a:t> that came out of a 2020 ME759 project.</a:t>
            </a:r>
          </a:p>
        </p:txBody>
      </p:sp>
      <p:sp>
        <p:nvSpPr>
          <p:cNvPr id="4" name="Slide Number Placeholder 3">
            <a:extLst>
              <a:ext uri="{FF2B5EF4-FFF2-40B4-BE49-F238E27FC236}">
                <a16:creationId xmlns:a16="http://schemas.microsoft.com/office/drawing/2014/main" id="{25C86EE7-F25D-4D9D-810C-95FAEE212DE8}"/>
              </a:ext>
            </a:extLst>
          </p:cNvPr>
          <p:cNvSpPr>
            <a:spLocks noGrp="1"/>
          </p:cNvSpPr>
          <p:nvPr>
            <p:ph type="sldNum" sz="quarter" idx="12"/>
          </p:nvPr>
        </p:nvSpPr>
        <p:spPr/>
        <p:txBody>
          <a:bodyPr/>
          <a:lstStyle/>
          <a:p>
            <a:fld id="{67D2203D-769A-4D5A-AE4C-EA73FDE6A130}" type="slidenum">
              <a:rPr lang="en-US" smtClean="0"/>
              <a:t>19</a:t>
            </a:fld>
            <a:endParaRPr lang="en-US"/>
          </a:p>
        </p:txBody>
      </p:sp>
    </p:spTree>
    <p:extLst>
      <p:ext uri="{BB962C8B-B14F-4D97-AF65-F5344CB8AC3E}">
        <p14:creationId xmlns:p14="http://schemas.microsoft.com/office/powerpoint/2010/main" val="3050097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2CD97-8277-4563-975A-36E30C6B56A3}"/>
              </a:ext>
            </a:extLst>
          </p:cNvPr>
          <p:cNvSpPr>
            <a:spLocks noGrp="1"/>
          </p:cNvSpPr>
          <p:nvPr>
            <p:ph type="title"/>
          </p:nvPr>
        </p:nvSpPr>
        <p:spPr/>
        <p:txBody>
          <a:bodyPr/>
          <a:lstStyle/>
          <a:p>
            <a:r>
              <a:rPr lang="en-US" dirty="0"/>
              <a:t>Cartoon of the day</a:t>
            </a:r>
          </a:p>
        </p:txBody>
      </p:sp>
      <p:sp>
        <p:nvSpPr>
          <p:cNvPr id="3" name="Slide Number Placeholder 2">
            <a:extLst>
              <a:ext uri="{FF2B5EF4-FFF2-40B4-BE49-F238E27FC236}">
                <a16:creationId xmlns:a16="http://schemas.microsoft.com/office/drawing/2014/main" id="{BDE7497D-EE03-4785-AEDC-E197C97DA140}"/>
              </a:ext>
            </a:extLst>
          </p:cNvPr>
          <p:cNvSpPr>
            <a:spLocks noGrp="1"/>
          </p:cNvSpPr>
          <p:nvPr>
            <p:ph type="sldNum" sz="quarter" idx="12"/>
          </p:nvPr>
        </p:nvSpPr>
        <p:spPr/>
        <p:txBody>
          <a:bodyPr/>
          <a:lstStyle/>
          <a:p>
            <a:fld id="{67D2203D-769A-4D5A-AE4C-EA73FDE6A130}" type="slidenum">
              <a:rPr lang="en-US" smtClean="0"/>
              <a:t>2</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2DEC3D0-BBEA-40DC-8618-10E2A2142BD1}"/>
                  </a:ext>
                </a:extLst>
              </p:cNvPr>
              <p:cNvSpPr txBox="1"/>
              <p:nvPr/>
            </p:nvSpPr>
            <p:spPr>
              <a:xfrm>
                <a:off x="0" y="6522143"/>
                <a:ext cx="838200" cy="261610"/>
              </a:xfrm>
              <a:prstGeom prst="rect">
                <a:avLst/>
              </a:prstGeom>
              <a:noFill/>
            </p:spPr>
            <p:txBody>
              <a:bodyPr wrap="square">
                <a:spAutoFit/>
              </a:bodyPr>
              <a:lstStyle/>
              <a:p>
                <a:pPr algn="r"/>
                <a:r>
                  <a:rPr lang="en-US" sz="1100" dirty="0"/>
                  <a:t>[</a:t>
                </a:r>
                <a:r>
                  <a:rPr lang="en-US" sz="1100" dirty="0" err="1"/>
                  <a:t>P.C.Vey</a:t>
                </a:r>
                <a:r>
                  <a:rPr lang="en-US" sz="1100" dirty="0"/>
                  <a:t>]</a:t>
                </a:r>
                <a14:m>
                  <m:oMath xmlns:m="http://schemas.openxmlformats.org/officeDocument/2006/math">
                    <m:r>
                      <a:rPr lang="en-US" sz="1100" b="0" i="1" smtClean="0">
                        <a:latin typeface="Cambria Math" panose="02040503050406030204" pitchFamily="18" charset="0"/>
                      </a:rPr>
                      <m:t>→</m:t>
                    </m:r>
                  </m:oMath>
                </a14:m>
                <a:endParaRPr lang="en-US" sz="900" dirty="0"/>
              </a:p>
            </p:txBody>
          </p:sp>
        </mc:Choice>
        <mc:Fallback xmlns="">
          <p:sp>
            <p:nvSpPr>
              <p:cNvPr id="5" name="TextBox 4">
                <a:extLst>
                  <a:ext uri="{FF2B5EF4-FFF2-40B4-BE49-F238E27FC236}">
                    <a16:creationId xmlns:a16="http://schemas.microsoft.com/office/drawing/2014/main" id="{C2DEC3D0-BBEA-40DC-8618-10E2A2142BD1}"/>
                  </a:ext>
                </a:extLst>
              </p:cNvPr>
              <p:cNvSpPr txBox="1">
                <a:spLocks noRot="1" noChangeAspect="1" noMove="1" noResize="1" noEditPoints="1" noAdjustHandles="1" noChangeArrowheads="1" noChangeShapeType="1" noTextEdit="1"/>
              </p:cNvSpPr>
              <p:nvPr/>
            </p:nvSpPr>
            <p:spPr>
              <a:xfrm>
                <a:off x="0" y="6522143"/>
                <a:ext cx="838200" cy="261610"/>
              </a:xfrm>
              <a:prstGeom prst="rect">
                <a:avLst/>
              </a:prstGeom>
              <a:blipFill>
                <a:blip r:embed="rId2"/>
                <a:stretch>
                  <a:fillRect b="-16279"/>
                </a:stretch>
              </a:blipFill>
            </p:spPr>
            <p:txBody>
              <a:bodyPr/>
              <a:lstStyle/>
              <a:p>
                <a:r>
                  <a:rPr lang="en-US">
                    <a:noFill/>
                  </a:rPr>
                  <a:t> </a:t>
                </a:r>
              </a:p>
            </p:txBody>
          </p:sp>
        </mc:Fallback>
      </mc:AlternateContent>
      <p:pic>
        <p:nvPicPr>
          <p:cNvPr id="8" name="Picture 7" descr="A picture containing text, military uniform, book&#10;&#10;Description automatically generated">
            <a:extLst>
              <a:ext uri="{FF2B5EF4-FFF2-40B4-BE49-F238E27FC236}">
                <a16:creationId xmlns:a16="http://schemas.microsoft.com/office/drawing/2014/main" id="{179F420E-6671-4676-AC21-1C9AB2D261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5150" y="1107394"/>
            <a:ext cx="5981700" cy="5340803"/>
          </a:xfrm>
          <a:prstGeom prst="rect">
            <a:avLst/>
          </a:prstGeom>
        </p:spPr>
      </p:pic>
    </p:spTree>
    <p:extLst>
      <p:ext uri="{BB962C8B-B14F-4D97-AF65-F5344CB8AC3E}">
        <p14:creationId xmlns:p14="http://schemas.microsoft.com/office/powerpoint/2010/main" val="495713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915" y="3282215"/>
            <a:ext cx="9140792" cy="823393"/>
          </a:xfrm>
        </p:spPr>
        <p:txBody>
          <a:bodyPr/>
          <a:lstStyle/>
          <a:p>
            <a:r>
              <a:rPr lang="en-US" dirty="0"/>
              <a:t>Multi-core parallel computing with OpenMP</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4505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Opportunities for Efficiency Gains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p:cNvSpPr/>
          <p:nvPr/>
        </p:nvSpPr>
        <p:spPr>
          <a:xfrm>
            <a:off x="7315200" y="4525566"/>
            <a:ext cx="2393412" cy="307777"/>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rbel"/>
                <a:ea typeface="+mn-ea"/>
                <a:cs typeface="+mn-cs"/>
              </a:rPr>
              <a:t>We have little to no control </a:t>
            </a:r>
            <a:r>
              <a:rPr kumimoji="0" lang="en-US" sz="1400" b="0" i="0" u="none" strike="noStrike" kern="1200" cap="none" spc="0" normalizeH="0" baseline="0" noProof="0" dirty="0">
                <a:ln>
                  <a:noFill/>
                </a:ln>
                <a:solidFill>
                  <a:srgbClr val="000000"/>
                </a:solidFill>
                <a:effectLst/>
                <a:uLnTx/>
                <a:uFillTx/>
                <a:latin typeface="Corbel"/>
                <a:ea typeface="+mn-ea"/>
                <a:cs typeface="+mn-cs"/>
                <a:sym typeface="Symbol" panose="05050102010706020507" pitchFamily="18" charset="2"/>
              </a:rPr>
              <a:t></a:t>
            </a:r>
            <a:endParaRPr kumimoji="0" lang="en-US" sz="1400" b="0" i="0" u="none" strike="noStrike" kern="1200" cap="none" spc="0" normalizeH="0" baseline="0" noProof="0" dirty="0">
              <a:ln>
                <a:noFill/>
              </a:ln>
              <a:solidFill>
                <a:srgbClr val="000000"/>
              </a:solidFill>
              <a:effectLst/>
              <a:uLnTx/>
              <a:uFillTx/>
              <a:latin typeface="Corbel"/>
              <a:ea typeface="+mn-ea"/>
              <a:cs typeface="+mn-cs"/>
            </a:endParaRPr>
          </a:p>
        </p:txBody>
      </p:sp>
      <p:sp>
        <p:nvSpPr>
          <p:cNvPr id="7" name="Rectangle 6"/>
          <p:cNvSpPr/>
          <p:nvPr/>
        </p:nvSpPr>
        <p:spPr>
          <a:xfrm>
            <a:off x="9789979" y="4617006"/>
            <a:ext cx="533400" cy="150911"/>
          </a:xfrm>
          <a:prstGeom prst="rect">
            <a:avLst/>
          </a:prstGeom>
          <a:solidFill>
            <a:srgbClr val="FFC000"/>
          </a:solidFill>
          <a:ln w="19050" cap="flat" cmpd="sng" algn="ctr">
            <a:solidFill>
              <a:srgbClr val="FFC000"/>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rbel"/>
              <a:ea typeface="+mn-ea"/>
              <a:cs typeface="+mn-cs"/>
            </a:endParaRPr>
          </a:p>
        </p:txBody>
      </p:sp>
      <p:sp>
        <p:nvSpPr>
          <p:cNvPr id="8" name="Rectangle 7"/>
          <p:cNvSpPr/>
          <p:nvPr/>
        </p:nvSpPr>
        <p:spPr>
          <a:xfrm>
            <a:off x="7315200" y="4110486"/>
            <a:ext cx="1902893" cy="307777"/>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rbel"/>
                <a:ea typeface="+mn-ea"/>
                <a:cs typeface="+mn-cs"/>
              </a:rPr>
              <a:t>We have full control  </a:t>
            </a:r>
            <a:r>
              <a:rPr kumimoji="0" lang="en-US" sz="1400" b="0" i="0" u="none" strike="noStrike" kern="1200" cap="none" spc="0" normalizeH="0" baseline="0" noProof="0" dirty="0">
                <a:ln>
                  <a:noFill/>
                </a:ln>
                <a:solidFill>
                  <a:srgbClr val="000000"/>
                </a:solidFill>
                <a:effectLst/>
                <a:uLnTx/>
                <a:uFillTx/>
                <a:latin typeface="Corbel"/>
                <a:ea typeface="+mn-ea"/>
                <a:cs typeface="+mn-cs"/>
                <a:sym typeface="Symbol" panose="05050102010706020507" pitchFamily="18" charset="2"/>
              </a:rPr>
              <a:t></a:t>
            </a:r>
            <a:endParaRPr kumimoji="0" lang="en-US" sz="1400" b="0" i="0" u="none" strike="noStrike" kern="1200" cap="none" spc="0" normalizeH="0" baseline="0" noProof="0" dirty="0">
              <a:ln>
                <a:noFill/>
              </a:ln>
              <a:solidFill>
                <a:srgbClr val="000000"/>
              </a:solidFill>
              <a:effectLst/>
              <a:uLnTx/>
              <a:uFillTx/>
              <a:latin typeface="Corbel"/>
              <a:ea typeface="+mn-ea"/>
              <a:cs typeface="+mn-cs"/>
            </a:endParaRPr>
          </a:p>
        </p:txBody>
      </p:sp>
      <p:sp>
        <p:nvSpPr>
          <p:cNvPr id="9" name="Rectangle 8"/>
          <p:cNvSpPr/>
          <p:nvPr/>
        </p:nvSpPr>
        <p:spPr>
          <a:xfrm>
            <a:off x="9315320" y="4197163"/>
            <a:ext cx="533400" cy="150911"/>
          </a:xfrm>
          <a:prstGeom prst="rect">
            <a:avLst/>
          </a:prstGeom>
          <a:solidFill>
            <a:srgbClr val="00B050"/>
          </a:solidFill>
          <a:ln w="19050" cap="flat" cmpd="sng" algn="ctr">
            <a:solidFill>
              <a:srgbClr val="00B050"/>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rbel"/>
              <a:ea typeface="+mn-ea"/>
              <a:cs typeface="+mn-cs"/>
            </a:endParaRPr>
          </a:p>
        </p:txBody>
      </p:sp>
      <p:sp>
        <p:nvSpPr>
          <p:cNvPr id="10" name="Flowchart: Process 9"/>
          <p:cNvSpPr/>
          <p:nvPr/>
        </p:nvSpPr>
        <p:spPr>
          <a:xfrm>
            <a:off x="2105603" y="3618537"/>
            <a:ext cx="2191346" cy="296795"/>
          </a:xfrm>
          <a:prstGeom prst="flowChartProcess">
            <a:avLst/>
          </a:prstGeom>
          <a:solidFill>
            <a:srgbClr val="DF5327"/>
          </a:solidFill>
          <a:ln w="19050" cap="flat" cmpd="sng" algn="ctr">
            <a:solidFill>
              <a:srgbClr val="DF5327">
                <a:shade val="50000"/>
              </a:srgbClr>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Corbel"/>
                <a:ea typeface="+mn-ea"/>
                <a:cs typeface="+mn-cs"/>
              </a:rPr>
              <a:t>Superscalar</a:t>
            </a:r>
          </a:p>
        </p:txBody>
      </p:sp>
      <p:sp>
        <p:nvSpPr>
          <p:cNvPr id="11" name="Flowchart: Process 10"/>
          <p:cNvSpPr/>
          <p:nvPr/>
        </p:nvSpPr>
        <p:spPr>
          <a:xfrm>
            <a:off x="4520818" y="3616796"/>
            <a:ext cx="4263349" cy="296795"/>
          </a:xfrm>
          <a:prstGeom prst="flowChartProcess">
            <a:avLst/>
          </a:prstGeom>
          <a:solidFill>
            <a:srgbClr val="418AB3"/>
          </a:solidFill>
          <a:ln w="19050" cap="flat" cmpd="sng" algn="ctr">
            <a:solidFill>
              <a:srgbClr val="418AB3">
                <a:shade val="50000"/>
              </a:srgbClr>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Corbel"/>
                <a:ea typeface="+mn-ea"/>
                <a:cs typeface="+mn-cs"/>
              </a:rPr>
              <a:t>Non-sequence instructions sharing functional units</a:t>
            </a:r>
          </a:p>
        </p:txBody>
      </p:sp>
      <p:sp>
        <p:nvSpPr>
          <p:cNvPr id="12" name="Flowchart: Process 11"/>
          <p:cNvSpPr/>
          <p:nvPr/>
        </p:nvSpPr>
        <p:spPr>
          <a:xfrm>
            <a:off x="4299359" y="3618537"/>
            <a:ext cx="221459" cy="296795"/>
          </a:xfrm>
          <a:prstGeom prst="flowChartProcess">
            <a:avLst/>
          </a:prstGeom>
          <a:solidFill>
            <a:srgbClr val="FFC000"/>
          </a:solidFill>
          <a:ln w="19050" cap="flat" cmpd="sng" algn="ctr">
            <a:solidFill>
              <a:srgbClr val="418AB3">
                <a:shade val="50000"/>
              </a:srgbClr>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Corbel"/>
              <a:ea typeface="+mn-ea"/>
              <a:cs typeface="+mn-cs"/>
            </a:endParaRPr>
          </a:p>
        </p:txBody>
      </p:sp>
      <p:sp>
        <p:nvSpPr>
          <p:cNvPr id="13" name="Flowchart: Process 12"/>
          <p:cNvSpPr/>
          <p:nvPr/>
        </p:nvSpPr>
        <p:spPr>
          <a:xfrm>
            <a:off x="2105603" y="3316069"/>
            <a:ext cx="2191346" cy="296795"/>
          </a:xfrm>
          <a:prstGeom prst="flowChartProcess">
            <a:avLst/>
          </a:prstGeom>
          <a:solidFill>
            <a:srgbClr val="DF5327"/>
          </a:solidFill>
          <a:ln w="19050" cap="flat" cmpd="sng" algn="ctr">
            <a:solidFill>
              <a:srgbClr val="DF5327">
                <a:shade val="50000"/>
              </a:srgbClr>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Corbel"/>
                <a:ea typeface="+mn-ea"/>
                <a:cs typeface="+mn-cs"/>
              </a:rPr>
              <a:t>Pipelining</a:t>
            </a:r>
          </a:p>
        </p:txBody>
      </p:sp>
      <p:sp>
        <p:nvSpPr>
          <p:cNvPr id="14" name="Flowchart: Process 13"/>
          <p:cNvSpPr/>
          <p:nvPr/>
        </p:nvSpPr>
        <p:spPr>
          <a:xfrm>
            <a:off x="4520818" y="3316069"/>
            <a:ext cx="4263349" cy="296795"/>
          </a:xfrm>
          <a:prstGeom prst="flowChartProcess">
            <a:avLst/>
          </a:prstGeom>
          <a:solidFill>
            <a:srgbClr val="418AB3"/>
          </a:solidFill>
          <a:ln w="19050" cap="flat" cmpd="sng" algn="ctr">
            <a:solidFill>
              <a:srgbClr val="418AB3">
                <a:shade val="50000"/>
              </a:srgbClr>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Corbel"/>
                <a:ea typeface="+mn-ea"/>
                <a:cs typeface="+mn-cs"/>
              </a:rPr>
              <a:t>Sequence of instruction sharing functional units  </a:t>
            </a:r>
          </a:p>
        </p:txBody>
      </p:sp>
      <p:sp>
        <p:nvSpPr>
          <p:cNvPr id="15" name="Flowchart: Process 14"/>
          <p:cNvSpPr/>
          <p:nvPr/>
        </p:nvSpPr>
        <p:spPr>
          <a:xfrm>
            <a:off x="4299359" y="3316069"/>
            <a:ext cx="221459" cy="296795"/>
          </a:xfrm>
          <a:prstGeom prst="flowChartProcess">
            <a:avLst/>
          </a:prstGeom>
          <a:solidFill>
            <a:srgbClr val="FFC000"/>
          </a:solidFill>
          <a:ln w="19050" cap="flat" cmpd="sng" algn="ctr">
            <a:solidFill>
              <a:srgbClr val="418AB3">
                <a:shade val="50000"/>
              </a:srgbClr>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Corbel"/>
              <a:ea typeface="+mn-ea"/>
              <a:cs typeface="+mn-cs"/>
            </a:endParaRPr>
          </a:p>
        </p:txBody>
      </p:sp>
      <p:sp>
        <p:nvSpPr>
          <p:cNvPr id="16" name="Flowchart: Process 15"/>
          <p:cNvSpPr/>
          <p:nvPr/>
        </p:nvSpPr>
        <p:spPr>
          <a:xfrm>
            <a:off x="2105603" y="3011692"/>
            <a:ext cx="2191347" cy="296795"/>
          </a:xfrm>
          <a:prstGeom prst="flowChartProcess">
            <a:avLst/>
          </a:prstGeom>
          <a:solidFill>
            <a:srgbClr val="DF5327"/>
          </a:solidFill>
          <a:ln w="19050" cap="flat" cmpd="sng" algn="ctr">
            <a:solidFill>
              <a:srgbClr val="DF5327">
                <a:shade val="50000"/>
              </a:srgbClr>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Corbel"/>
                <a:ea typeface="+mn-ea"/>
                <a:cs typeface="+mn-cs"/>
              </a:rPr>
              <a:t>Vectorization</a:t>
            </a:r>
          </a:p>
        </p:txBody>
      </p:sp>
      <p:sp>
        <p:nvSpPr>
          <p:cNvPr id="17" name="Flowchart: Process 16"/>
          <p:cNvSpPr/>
          <p:nvPr/>
        </p:nvSpPr>
        <p:spPr>
          <a:xfrm>
            <a:off x="4520818" y="3010412"/>
            <a:ext cx="4263349" cy="296795"/>
          </a:xfrm>
          <a:prstGeom prst="flowChartProcess">
            <a:avLst/>
          </a:prstGeom>
          <a:solidFill>
            <a:srgbClr val="418AB3"/>
          </a:solidFill>
          <a:ln w="19050" cap="flat" cmpd="sng" algn="ctr">
            <a:solidFill>
              <a:srgbClr val="418AB3">
                <a:shade val="50000"/>
              </a:srgbClr>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Corbel"/>
                <a:ea typeface="+mn-ea"/>
                <a:cs typeface="+mn-cs"/>
              </a:rPr>
              <a:t>Higher operation throughput via special/fat registers</a:t>
            </a:r>
          </a:p>
        </p:txBody>
      </p:sp>
      <p:sp>
        <p:nvSpPr>
          <p:cNvPr id="18" name="Flowchart: Process 17"/>
          <p:cNvSpPr/>
          <p:nvPr/>
        </p:nvSpPr>
        <p:spPr>
          <a:xfrm>
            <a:off x="4299359" y="3011692"/>
            <a:ext cx="221459" cy="296795"/>
          </a:xfrm>
          <a:prstGeom prst="flowChartProcess">
            <a:avLst/>
          </a:prstGeom>
          <a:solidFill>
            <a:srgbClr val="00B050"/>
          </a:solidFill>
          <a:ln w="19050" cap="flat" cmpd="sng" algn="ctr">
            <a:solidFill>
              <a:srgbClr val="418AB3">
                <a:shade val="50000"/>
              </a:srgbClr>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Corbel"/>
              <a:ea typeface="+mn-ea"/>
              <a:cs typeface="+mn-cs"/>
            </a:endParaRPr>
          </a:p>
        </p:txBody>
      </p:sp>
      <p:sp>
        <p:nvSpPr>
          <p:cNvPr id="19" name="Flowchart: Process 18"/>
          <p:cNvSpPr/>
          <p:nvPr/>
        </p:nvSpPr>
        <p:spPr>
          <a:xfrm>
            <a:off x="2105603" y="2707315"/>
            <a:ext cx="2191347" cy="296795"/>
          </a:xfrm>
          <a:prstGeom prst="flowChartProcess">
            <a:avLst/>
          </a:prstGeom>
          <a:solidFill>
            <a:srgbClr val="DF5327"/>
          </a:solidFill>
          <a:ln w="19050" cap="flat" cmpd="sng" algn="ctr">
            <a:solidFill>
              <a:srgbClr val="DF5327">
                <a:shade val="50000"/>
              </a:srgbClr>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Corbel"/>
                <a:ea typeface="+mn-ea"/>
                <a:cs typeface="+mn-cs"/>
              </a:rPr>
              <a:t>Multi-Core Processor</a:t>
            </a:r>
          </a:p>
        </p:txBody>
      </p:sp>
      <p:sp>
        <p:nvSpPr>
          <p:cNvPr id="20" name="Flowchart: Process 19"/>
          <p:cNvSpPr/>
          <p:nvPr/>
        </p:nvSpPr>
        <p:spPr>
          <a:xfrm>
            <a:off x="4520818" y="2706035"/>
            <a:ext cx="4263349" cy="296795"/>
          </a:xfrm>
          <a:prstGeom prst="flowChartProcess">
            <a:avLst/>
          </a:prstGeom>
          <a:solidFill>
            <a:srgbClr val="418AB3"/>
          </a:solidFill>
          <a:ln w="19050" cap="flat" cmpd="sng" algn="ctr">
            <a:solidFill>
              <a:srgbClr val="418AB3">
                <a:shade val="50000"/>
              </a:srgbClr>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Corbel"/>
                <a:ea typeface="+mn-ea"/>
                <a:cs typeface="+mn-cs"/>
              </a:rPr>
              <a:t>Communication through shared caches and main mem.</a:t>
            </a:r>
          </a:p>
        </p:txBody>
      </p:sp>
      <p:sp>
        <p:nvSpPr>
          <p:cNvPr id="21" name="Flowchart: Process 20"/>
          <p:cNvSpPr/>
          <p:nvPr/>
        </p:nvSpPr>
        <p:spPr>
          <a:xfrm>
            <a:off x="4299359" y="2707315"/>
            <a:ext cx="221459" cy="296795"/>
          </a:xfrm>
          <a:prstGeom prst="flowChartProcess">
            <a:avLst/>
          </a:prstGeom>
          <a:solidFill>
            <a:srgbClr val="00B050"/>
          </a:solidFill>
          <a:ln w="19050" cap="flat" cmpd="sng" algn="ctr">
            <a:solidFill>
              <a:srgbClr val="418AB3">
                <a:shade val="50000"/>
              </a:srgbClr>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Corbel"/>
              <a:ea typeface="+mn-ea"/>
              <a:cs typeface="+mn-cs"/>
            </a:endParaRPr>
          </a:p>
        </p:txBody>
      </p:sp>
      <p:sp>
        <p:nvSpPr>
          <p:cNvPr id="22" name="Flowchart: Process 21"/>
          <p:cNvSpPr/>
          <p:nvPr/>
        </p:nvSpPr>
        <p:spPr>
          <a:xfrm>
            <a:off x="2105603" y="2409240"/>
            <a:ext cx="2191347" cy="296795"/>
          </a:xfrm>
          <a:prstGeom prst="flowChartProcess">
            <a:avLst/>
          </a:prstGeom>
          <a:solidFill>
            <a:srgbClr val="DF5327"/>
          </a:solidFill>
          <a:ln w="19050" cap="flat" cmpd="sng" algn="ctr">
            <a:solidFill>
              <a:srgbClr val="DF5327">
                <a:shade val="50000"/>
              </a:srgbClr>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Corbel"/>
                <a:ea typeface="+mn-ea"/>
                <a:cs typeface="+mn-cs"/>
              </a:rPr>
              <a:t>Acceleration (GPU/Phi)</a:t>
            </a:r>
          </a:p>
        </p:txBody>
      </p:sp>
      <p:sp>
        <p:nvSpPr>
          <p:cNvPr id="23" name="Flowchart: Process 22"/>
          <p:cNvSpPr/>
          <p:nvPr/>
        </p:nvSpPr>
        <p:spPr>
          <a:xfrm>
            <a:off x="4520818" y="2407960"/>
            <a:ext cx="4263349" cy="296795"/>
          </a:xfrm>
          <a:prstGeom prst="flowChartProcess">
            <a:avLst/>
          </a:prstGeom>
          <a:solidFill>
            <a:srgbClr val="418AB3"/>
          </a:solidFill>
          <a:ln w="19050" cap="flat" cmpd="sng" algn="ctr">
            <a:solidFill>
              <a:srgbClr val="418AB3">
                <a:shade val="50000"/>
              </a:srgbClr>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Corbel"/>
                <a:ea typeface="+mn-ea"/>
                <a:cs typeface="+mn-cs"/>
              </a:rPr>
              <a:t>Compute devices accelerating parallel computation on one node</a:t>
            </a:r>
          </a:p>
        </p:txBody>
      </p:sp>
      <p:sp>
        <p:nvSpPr>
          <p:cNvPr id="24" name="Flowchart: Process 23"/>
          <p:cNvSpPr/>
          <p:nvPr/>
        </p:nvSpPr>
        <p:spPr>
          <a:xfrm>
            <a:off x="4299359" y="2409240"/>
            <a:ext cx="221459" cy="296795"/>
          </a:xfrm>
          <a:prstGeom prst="flowChartProcess">
            <a:avLst/>
          </a:prstGeom>
          <a:solidFill>
            <a:srgbClr val="00B050"/>
          </a:solidFill>
          <a:ln w="19050" cap="flat" cmpd="sng" algn="ctr">
            <a:solidFill>
              <a:srgbClr val="418AB3">
                <a:shade val="50000"/>
              </a:srgbClr>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Corbel"/>
              <a:ea typeface="+mn-ea"/>
              <a:cs typeface="+mn-cs"/>
            </a:endParaRPr>
          </a:p>
        </p:txBody>
      </p:sp>
      <p:sp>
        <p:nvSpPr>
          <p:cNvPr id="25" name="Flowchart: Process 24"/>
          <p:cNvSpPr/>
          <p:nvPr/>
        </p:nvSpPr>
        <p:spPr>
          <a:xfrm>
            <a:off x="2105603" y="2103951"/>
            <a:ext cx="2191347" cy="296795"/>
          </a:xfrm>
          <a:prstGeom prst="flowChartProcess">
            <a:avLst/>
          </a:prstGeom>
          <a:solidFill>
            <a:srgbClr val="DF5327"/>
          </a:solidFill>
          <a:ln w="19050" cap="flat" cmpd="sng" algn="ctr">
            <a:solidFill>
              <a:srgbClr val="DF5327">
                <a:shade val="50000"/>
              </a:srgbClr>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Corbel"/>
                <a:ea typeface="+mn-ea"/>
                <a:cs typeface="+mn-cs"/>
              </a:rPr>
              <a:t>Multi-Socket Node</a:t>
            </a:r>
          </a:p>
        </p:txBody>
      </p:sp>
      <p:sp>
        <p:nvSpPr>
          <p:cNvPr id="26" name="Flowchart: Process 25"/>
          <p:cNvSpPr/>
          <p:nvPr/>
        </p:nvSpPr>
        <p:spPr>
          <a:xfrm>
            <a:off x="4520818" y="2103951"/>
            <a:ext cx="4263349" cy="296795"/>
          </a:xfrm>
          <a:prstGeom prst="flowChartProcess">
            <a:avLst/>
          </a:prstGeom>
          <a:solidFill>
            <a:srgbClr val="418AB3"/>
          </a:solidFill>
          <a:ln w="19050" cap="flat" cmpd="sng" algn="ctr">
            <a:solidFill>
              <a:srgbClr val="418AB3">
                <a:shade val="50000"/>
              </a:srgbClr>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Corbel"/>
                <a:ea typeface="+mn-ea"/>
                <a:cs typeface="+mn-cs"/>
              </a:rPr>
              <a:t>Group of CPUs on the same node, talk through main mem.</a:t>
            </a:r>
          </a:p>
        </p:txBody>
      </p:sp>
      <p:sp>
        <p:nvSpPr>
          <p:cNvPr id="27" name="Flowchart: Process 26"/>
          <p:cNvSpPr/>
          <p:nvPr/>
        </p:nvSpPr>
        <p:spPr>
          <a:xfrm>
            <a:off x="4299359" y="2105231"/>
            <a:ext cx="221459" cy="296795"/>
          </a:xfrm>
          <a:prstGeom prst="flowChartProcess">
            <a:avLst/>
          </a:prstGeom>
          <a:solidFill>
            <a:srgbClr val="00B050"/>
          </a:solidFill>
          <a:ln w="19050" cap="flat" cmpd="sng" algn="ctr">
            <a:solidFill>
              <a:srgbClr val="418AB3">
                <a:shade val="50000"/>
              </a:srgbClr>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Corbel"/>
              <a:ea typeface="+mn-ea"/>
              <a:cs typeface="+mn-cs"/>
            </a:endParaRPr>
          </a:p>
        </p:txBody>
      </p:sp>
      <p:sp>
        <p:nvSpPr>
          <p:cNvPr id="28" name="Flowchart: Process 27"/>
          <p:cNvSpPr/>
          <p:nvPr/>
        </p:nvSpPr>
        <p:spPr>
          <a:xfrm>
            <a:off x="2105602" y="1798796"/>
            <a:ext cx="2191347" cy="296795"/>
          </a:xfrm>
          <a:prstGeom prst="flowChartProcess">
            <a:avLst/>
          </a:prstGeom>
          <a:solidFill>
            <a:srgbClr val="DF5327"/>
          </a:solidFill>
          <a:ln w="19050" cap="flat" cmpd="sng" algn="ctr">
            <a:solidFill>
              <a:srgbClr val="DF5327">
                <a:shade val="50000"/>
              </a:srgbClr>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Corbel"/>
                <a:ea typeface="+mn-ea"/>
                <a:cs typeface="+mn-cs"/>
              </a:rPr>
              <a:t>Cluster (distributed mem.)</a:t>
            </a:r>
          </a:p>
        </p:txBody>
      </p:sp>
      <p:sp>
        <p:nvSpPr>
          <p:cNvPr id="29" name="Flowchart: Process 28"/>
          <p:cNvSpPr/>
          <p:nvPr/>
        </p:nvSpPr>
        <p:spPr>
          <a:xfrm>
            <a:off x="4520818" y="1797516"/>
            <a:ext cx="4263349" cy="296795"/>
          </a:xfrm>
          <a:prstGeom prst="flowChartProcess">
            <a:avLst/>
          </a:prstGeom>
          <a:solidFill>
            <a:srgbClr val="418AB3"/>
          </a:solidFill>
          <a:ln w="19050" cap="flat" cmpd="sng" algn="ctr">
            <a:solidFill>
              <a:srgbClr val="418AB3">
                <a:shade val="50000"/>
              </a:srgbClr>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Corbel"/>
                <a:ea typeface="+mn-ea"/>
                <a:cs typeface="+mn-cs"/>
              </a:rPr>
              <a:t>Group of nodes communicate through fast interconnect</a:t>
            </a:r>
          </a:p>
        </p:txBody>
      </p:sp>
      <p:sp>
        <p:nvSpPr>
          <p:cNvPr id="30" name="Flowchart: Process 29"/>
          <p:cNvSpPr/>
          <p:nvPr/>
        </p:nvSpPr>
        <p:spPr>
          <a:xfrm>
            <a:off x="4299359" y="1798796"/>
            <a:ext cx="221459" cy="296795"/>
          </a:xfrm>
          <a:prstGeom prst="flowChartProcess">
            <a:avLst/>
          </a:prstGeom>
          <a:solidFill>
            <a:srgbClr val="00B050"/>
          </a:solidFill>
          <a:ln w="19050" cap="flat" cmpd="sng" algn="ctr">
            <a:solidFill>
              <a:srgbClr val="418AB3">
                <a:shade val="50000"/>
              </a:srgbClr>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Corbel"/>
              <a:ea typeface="+mn-ea"/>
              <a:cs typeface="+mn-cs"/>
            </a:endParaRPr>
          </a:p>
        </p:txBody>
      </p:sp>
      <p:grpSp>
        <p:nvGrpSpPr>
          <p:cNvPr id="45" name="Group 44"/>
          <p:cNvGrpSpPr/>
          <p:nvPr/>
        </p:nvGrpSpPr>
        <p:grpSpPr>
          <a:xfrm>
            <a:off x="8784166" y="1797516"/>
            <a:ext cx="2595035" cy="2117815"/>
            <a:chOff x="6833989" y="2227101"/>
            <a:chExt cx="2278261" cy="2117815"/>
          </a:xfrm>
        </p:grpSpPr>
        <p:sp>
          <p:nvSpPr>
            <p:cNvPr id="38" name="Flowchart: Process 37"/>
            <p:cNvSpPr/>
            <p:nvPr/>
          </p:nvSpPr>
          <p:spPr>
            <a:xfrm>
              <a:off x="6833990" y="2227101"/>
              <a:ext cx="2278260" cy="296795"/>
            </a:xfrm>
            <a:prstGeom prst="flowChartProcess">
              <a:avLst/>
            </a:prstGeom>
            <a:solidFill>
              <a:srgbClr val="7030A0"/>
            </a:solidFill>
            <a:ln w="19050" cap="flat" cmpd="sng" algn="ctr">
              <a:solidFill>
                <a:srgbClr val="418AB3">
                  <a:shade val="50000"/>
                </a:srgbClr>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Corbel"/>
                  <a:ea typeface="+mn-ea"/>
                  <a:cs typeface="+mn-cs"/>
                </a:rPr>
                <a:t>MPI, Charm++, Chapel</a:t>
              </a:r>
            </a:p>
          </p:txBody>
        </p:sp>
        <p:sp>
          <p:nvSpPr>
            <p:cNvPr id="39" name="Flowchart: Process 38"/>
            <p:cNvSpPr/>
            <p:nvPr/>
          </p:nvSpPr>
          <p:spPr>
            <a:xfrm>
              <a:off x="6833989" y="2533168"/>
              <a:ext cx="2278259" cy="296795"/>
            </a:xfrm>
            <a:prstGeom prst="flowChartProcess">
              <a:avLst/>
            </a:prstGeom>
            <a:solidFill>
              <a:srgbClr val="7030A0"/>
            </a:solidFill>
            <a:ln w="19050" cap="flat" cmpd="sng" algn="ctr">
              <a:solidFill>
                <a:srgbClr val="418AB3">
                  <a:shade val="50000"/>
                </a:srgbClr>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FFFFFF"/>
                  </a:solidFill>
                  <a:effectLst/>
                  <a:uLnTx/>
                  <a:uFillTx/>
                  <a:latin typeface="Corbel"/>
                  <a:ea typeface="+mn-ea"/>
                  <a:cs typeface="+mn-cs"/>
                </a:rPr>
                <a:t>OpenACC</a:t>
              </a:r>
              <a:r>
                <a:rPr kumimoji="0" lang="en-US" sz="1200" b="0" i="0" u="none" strike="noStrike" kern="0" cap="none" spc="0" normalizeH="0" baseline="0" noProof="0" dirty="0">
                  <a:ln>
                    <a:noFill/>
                  </a:ln>
                  <a:solidFill>
                    <a:srgbClr val="FFFFFF"/>
                  </a:solidFill>
                  <a:effectLst/>
                  <a:uLnTx/>
                  <a:uFillTx/>
                  <a:latin typeface="Corbel"/>
                  <a:ea typeface="+mn-ea"/>
                  <a:cs typeface="+mn-cs"/>
                </a:rPr>
                <a:t>, OpenMP, MPI</a:t>
              </a:r>
            </a:p>
          </p:txBody>
        </p:sp>
        <p:sp>
          <p:nvSpPr>
            <p:cNvPr id="40" name="Flowchart: Process 39"/>
            <p:cNvSpPr/>
            <p:nvPr/>
          </p:nvSpPr>
          <p:spPr>
            <a:xfrm>
              <a:off x="6833990" y="2839470"/>
              <a:ext cx="2278259" cy="296795"/>
            </a:xfrm>
            <a:prstGeom prst="flowChartProcess">
              <a:avLst/>
            </a:prstGeom>
            <a:solidFill>
              <a:srgbClr val="7030A0"/>
            </a:solidFill>
            <a:ln w="19050" cap="flat" cmpd="sng" algn="ctr">
              <a:solidFill>
                <a:srgbClr val="418AB3">
                  <a:shade val="50000"/>
                </a:srgbClr>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Corbel"/>
                  <a:ea typeface="+mn-ea"/>
                  <a:cs typeface="+mn-cs"/>
                </a:rPr>
                <a:t>CUDA, </a:t>
              </a:r>
              <a:r>
                <a:rPr kumimoji="0" lang="en-US" sz="1200" b="0" i="0" u="none" strike="noStrike" kern="0" cap="none" spc="0" normalizeH="0" baseline="0" noProof="0" dirty="0" err="1">
                  <a:ln>
                    <a:noFill/>
                  </a:ln>
                  <a:solidFill>
                    <a:srgbClr val="FFFFFF"/>
                  </a:solidFill>
                  <a:effectLst/>
                  <a:uLnTx/>
                  <a:uFillTx/>
                  <a:latin typeface="Corbel"/>
                  <a:ea typeface="+mn-ea"/>
                  <a:cs typeface="+mn-cs"/>
                </a:rPr>
                <a:t>OpenCL</a:t>
              </a:r>
              <a:r>
                <a:rPr kumimoji="0" lang="en-US" sz="1200" b="0" i="0" u="none" strike="noStrike" kern="0" cap="none" spc="0" normalizeH="0" baseline="0" noProof="0" dirty="0">
                  <a:ln>
                    <a:noFill/>
                  </a:ln>
                  <a:solidFill>
                    <a:srgbClr val="FFFFFF"/>
                  </a:solidFill>
                  <a:effectLst/>
                  <a:uLnTx/>
                  <a:uFillTx/>
                  <a:latin typeface="Corbel"/>
                  <a:ea typeface="+mn-ea"/>
                  <a:cs typeface="+mn-cs"/>
                </a:rPr>
                <a:t>, OpenMP, </a:t>
              </a:r>
              <a:r>
                <a:rPr kumimoji="0" lang="en-US" sz="1200" b="0" i="0" u="none" strike="noStrike" kern="0" cap="none" spc="0" normalizeH="0" baseline="0" noProof="0" dirty="0" err="1">
                  <a:ln>
                    <a:noFill/>
                  </a:ln>
                  <a:solidFill>
                    <a:srgbClr val="FFFFFF"/>
                  </a:solidFill>
                  <a:effectLst/>
                  <a:uLnTx/>
                  <a:uFillTx/>
                  <a:latin typeface="Corbel"/>
                  <a:ea typeface="+mn-ea"/>
                  <a:cs typeface="+mn-cs"/>
                </a:rPr>
                <a:t>OpenACC</a:t>
              </a:r>
              <a:endParaRPr kumimoji="0" lang="en-US" sz="1200" b="0" i="0" u="none" strike="noStrike" kern="0" cap="none" spc="0" normalizeH="0" baseline="0" noProof="0" dirty="0">
                <a:ln>
                  <a:noFill/>
                </a:ln>
                <a:solidFill>
                  <a:srgbClr val="FFFFFF"/>
                </a:solidFill>
                <a:effectLst/>
                <a:uLnTx/>
                <a:uFillTx/>
                <a:latin typeface="Corbel"/>
                <a:ea typeface="+mn-ea"/>
                <a:cs typeface="+mn-cs"/>
              </a:endParaRPr>
            </a:p>
          </p:txBody>
        </p:sp>
        <p:sp>
          <p:nvSpPr>
            <p:cNvPr id="41" name="Flowchart: Process 40"/>
            <p:cNvSpPr/>
            <p:nvPr/>
          </p:nvSpPr>
          <p:spPr>
            <a:xfrm>
              <a:off x="6833990" y="3143132"/>
              <a:ext cx="2278259" cy="296795"/>
            </a:xfrm>
            <a:prstGeom prst="flowChartProcess">
              <a:avLst/>
            </a:prstGeom>
            <a:solidFill>
              <a:srgbClr val="7030A0"/>
            </a:solidFill>
            <a:ln w="19050" cap="flat" cmpd="sng" algn="ctr">
              <a:solidFill>
                <a:srgbClr val="418AB3">
                  <a:shade val="50000"/>
                </a:srgbClr>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Corbel"/>
                  <a:ea typeface="+mn-ea"/>
                  <a:cs typeface="+mn-cs"/>
                </a:rPr>
                <a:t>OpenMP, TBB, </a:t>
              </a:r>
              <a:r>
                <a:rPr kumimoji="0" lang="en-US" sz="1200" b="0" i="0" u="none" strike="noStrike" kern="0" cap="none" spc="0" normalizeH="0" baseline="0" noProof="0" dirty="0" err="1">
                  <a:ln>
                    <a:noFill/>
                  </a:ln>
                  <a:solidFill>
                    <a:srgbClr val="FFFFFF"/>
                  </a:solidFill>
                  <a:effectLst/>
                  <a:uLnTx/>
                  <a:uFillTx/>
                  <a:latin typeface="Corbel"/>
                  <a:ea typeface="+mn-ea"/>
                  <a:cs typeface="+mn-cs"/>
                </a:rPr>
                <a:t>pthreads</a:t>
              </a:r>
              <a:r>
                <a:rPr kumimoji="0" lang="en-US" sz="1200" b="0" i="0" u="none" strike="noStrike" kern="0" cap="none" spc="0" normalizeH="0" baseline="0" noProof="0" dirty="0">
                  <a:ln>
                    <a:noFill/>
                  </a:ln>
                  <a:solidFill>
                    <a:srgbClr val="FFFFFF"/>
                  </a:solidFill>
                  <a:effectLst/>
                  <a:uLnTx/>
                  <a:uFillTx/>
                  <a:latin typeface="Corbel"/>
                  <a:ea typeface="+mn-ea"/>
                  <a:cs typeface="+mn-cs"/>
                </a:rPr>
                <a:t>, </a:t>
              </a:r>
              <a:r>
                <a:rPr kumimoji="0" lang="en-US" sz="1200" b="0" i="0" u="none" strike="noStrike" kern="0" cap="none" spc="0" normalizeH="0" baseline="0" noProof="0" dirty="0" err="1">
                  <a:ln>
                    <a:noFill/>
                  </a:ln>
                  <a:solidFill>
                    <a:srgbClr val="FFFFFF"/>
                  </a:solidFill>
                  <a:effectLst/>
                  <a:uLnTx/>
                  <a:uFillTx/>
                  <a:latin typeface="Corbel"/>
                  <a:ea typeface="+mn-ea"/>
                  <a:cs typeface="+mn-cs"/>
                </a:rPr>
                <a:t>OpenACC</a:t>
              </a:r>
              <a:endParaRPr kumimoji="0" lang="en-US" sz="1200" b="0" i="0" u="none" strike="noStrike" kern="0" cap="none" spc="0" normalizeH="0" baseline="0" noProof="0" dirty="0">
                <a:ln>
                  <a:noFill/>
                </a:ln>
                <a:solidFill>
                  <a:srgbClr val="FFFFFF"/>
                </a:solidFill>
                <a:effectLst/>
                <a:uLnTx/>
                <a:uFillTx/>
                <a:latin typeface="Corbel"/>
                <a:ea typeface="+mn-ea"/>
                <a:cs typeface="+mn-cs"/>
              </a:endParaRPr>
            </a:p>
          </p:txBody>
        </p:sp>
        <p:sp>
          <p:nvSpPr>
            <p:cNvPr id="42" name="Flowchart: Process 41"/>
            <p:cNvSpPr/>
            <p:nvPr/>
          </p:nvSpPr>
          <p:spPr>
            <a:xfrm>
              <a:off x="6833990" y="3439997"/>
              <a:ext cx="2278259" cy="296795"/>
            </a:xfrm>
            <a:prstGeom prst="flowChartProcess">
              <a:avLst/>
            </a:prstGeom>
            <a:solidFill>
              <a:srgbClr val="7030A0"/>
            </a:solidFill>
            <a:ln w="19050" cap="flat" cmpd="sng" algn="ctr">
              <a:solidFill>
                <a:srgbClr val="418AB3">
                  <a:shade val="50000"/>
                </a:srgbClr>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Corbel"/>
                  <a:ea typeface="+mn-ea"/>
                  <a:cs typeface="+mn-cs"/>
                </a:rPr>
                <a:t>AVX, SSE, OpenMP</a:t>
              </a:r>
            </a:p>
          </p:txBody>
        </p:sp>
        <p:sp>
          <p:nvSpPr>
            <p:cNvPr id="43" name="Flowchart: Process 42"/>
            <p:cNvSpPr/>
            <p:nvPr/>
          </p:nvSpPr>
          <p:spPr>
            <a:xfrm>
              <a:off x="6833990" y="3738906"/>
              <a:ext cx="2278259" cy="296795"/>
            </a:xfrm>
            <a:prstGeom prst="flowChartProcess">
              <a:avLst/>
            </a:prstGeom>
            <a:solidFill>
              <a:srgbClr val="7030A0"/>
            </a:solidFill>
            <a:ln w="19050" cap="flat" cmpd="sng" algn="ctr">
              <a:solidFill>
                <a:srgbClr val="418AB3">
                  <a:shade val="50000"/>
                </a:srgbClr>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Corbel"/>
                  <a:ea typeface="+mn-ea"/>
                  <a:cs typeface="+mn-cs"/>
                </a:rPr>
                <a:t>Assembly</a:t>
              </a:r>
            </a:p>
          </p:txBody>
        </p:sp>
        <p:sp>
          <p:nvSpPr>
            <p:cNvPr id="44" name="Flowchart: Process 43"/>
            <p:cNvSpPr/>
            <p:nvPr/>
          </p:nvSpPr>
          <p:spPr>
            <a:xfrm>
              <a:off x="6833989" y="4048121"/>
              <a:ext cx="2278259" cy="296795"/>
            </a:xfrm>
            <a:prstGeom prst="flowChartProcess">
              <a:avLst/>
            </a:prstGeom>
            <a:solidFill>
              <a:srgbClr val="7030A0"/>
            </a:solidFill>
            <a:ln w="19050" cap="flat" cmpd="sng" algn="ctr">
              <a:solidFill>
                <a:srgbClr val="418AB3">
                  <a:shade val="50000"/>
                </a:srgbClr>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Corbel"/>
                  <a:ea typeface="+mn-ea"/>
                  <a:cs typeface="+mn-cs"/>
                </a:rPr>
                <a:t>Assembly</a:t>
              </a:r>
            </a:p>
          </p:txBody>
        </p:sp>
      </p:grpSp>
      <p:sp>
        <p:nvSpPr>
          <p:cNvPr id="3" name="Rectangle 2"/>
          <p:cNvSpPr/>
          <p:nvPr/>
        </p:nvSpPr>
        <p:spPr>
          <a:xfrm>
            <a:off x="2759088" y="5280673"/>
            <a:ext cx="7089633" cy="1354217"/>
          </a:xfrm>
          <a:prstGeom prst="rect">
            <a:avLst/>
          </a:prstGeom>
        </p:spPr>
        <p:txBody>
          <a:bodyPr wrap="none">
            <a:spAutoFit/>
          </a:bodyPr>
          <a:lstStyle/>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Any pipeline issues that we can address?</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Do the threads work together harmoniously? Any NUMA issues to be aware of?</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Hitting the cache? </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Any opportunities for SIMD? Use GPU or AVX?</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Communication/synchronization reduced as much as possible?</a:t>
            </a:r>
          </a:p>
        </p:txBody>
      </p:sp>
    </p:spTree>
    <p:extLst>
      <p:ext uri="{BB962C8B-B14F-4D97-AF65-F5344CB8AC3E}">
        <p14:creationId xmlns:p14="http://schemas.microsoft.com/office/powerpoint/2010/main" val="2143391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0" y="3771900"/>
            <a:ext cx="9931400" cy="1249965"/>
          </a:xfrm>
          <a:solidFill>
            <a:srgbClr val="1F4E79"/>
          </a:solidFill>
        </p:spPr>
        <p:txBody>
          <a:bodyPr>
            <a:normAutofit/>
          </a:bodyPr>
          <a:lstStyle/>
          <a:p>
            <a:r>
              <a:rPr lang="en-US" dirty="0"/>
              <a:t>OpenMP: </a:t>
            </a:r>
            <a:br>
              <a:rPr lang="en-US" dirty="0"/>
            </a:br>
            <a:r>
              <a:rPr lang="en-US" dirty="0"/>
              <a:t>Step #1 – Know your hardware</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8C497F-F93A-415D-AE85-6EDF5BB63A7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9214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Feature Length on a Chip: Moore’s Law at Work</a:t>
            </a:r>
          </a:p>
        </p:txBody>
      </p:sp>
      <p:sp>
        <p:nvSpPr>
          <p:cNvPr id="3" name="Content Placeholder 2"/>
          <p:cNvSpPr>
            <a:spLocks noGrp="1"/>
          </p:cNvSpPr>
          <p:nvPr>
            <p:ph idx="1"/>
          </p:nvPr>
        </p:nvSpPr>
        <p:spPr>
          <a:xfrm>
            <a:off x="554566" y="1934104"/>
            <a:ext cx="8229600" cy="4411662"/>
          </a:xfrm>
        </p:spPr>
        <p:txBody>
          <a:bodyPr>
            <a:normAutofit/>
          </a:bodyPr>
          <a:lstStyle/>
          <a:p>
            <a:endParaRPr lang="en-US" sz="2000" dirty="0"/>
          </a:p>
          <a:p>
            <a:r>
              <a:rPr lang="en-US" sz="2000" dirty="0"/>
              <a:t>2013 – 22 nm</a:t>
            </a:r>
          </a:p>
          <a:p>
            <a:r>
              <a:rPr lang="en-US" sz="2000" dirty="0"/>
              <a:t>2015 – 14 nm</a:t>
            </a:r>
          </a:p>
          <a:p>
            <a:r>
              <a:rPr lang="en-US" sz="2000" dirty="0"/>
              <a:t>2017 – 10 nm</a:t>
            </a:r>
          </a:p>
          <a:p>
            <a:r>
              <a:rPr lang="en-US" sz="2000" dirty="0"/>
              <a:t>2019 – 7 nm</a:t>
            </a:r>
          </a:p>
          <a:p>
            <a:r>
              <a:rPr lang="en-US" sz="2000" dirty="0"/>
              <a:t>2021 – 5 nm</a:t>
            </a:r>
          </a:p>
          <a:p>
            <a:r>
              <a:rPr lang="en-US" sz="2000" dirty="0"/>
              <a:t>2023 – 3 nm (Samsung?)</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8707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larger transistor counts</a:t>
            </a:r>
          </a:p>
        </p:txBody>
      </p:sp>
      <p:sp>
        <p:nvSpPr>
          <p:cNvPr id="3" name="Content Placeholder 2"/>
          <p:cNvSpPr>
            <a:spLocks noGrp="1"/>
          </p:cNvSpPr>
          <p:nvPr>
            <p:ph idx="1"/>
          </p:nvPr>
        </p:nvSpPr>
        <p:spPr/>
        <p:txBody>
          <a:bodyPr/>
          <a:lstStyle/>
          <a:p>
            <a:endParaRPr lang="en-US" dirty="0"/>
          </a:p>
          <a:p>
            <a:endParaRPr lang="en-US" dirty="0"/>
          </a:p>
          <a:p>
            <a:r>
              <a:rPr lang="en-US" dirty="0"/>
              <a:t>One can take the transistor bonanza in two directions</a:t>
            </a:r>
          </a:p>
          <a:p>
            <a:endParaRPr lang="en-US" dirty="0"/>
          </a:p>
          <a:p>
            <a:endParaRPr lang="en-US" dirty="0"/>
          </a:p>
          <a:p>
            <a:pPr marL="914400" lvl="1" indent="-457200">
              <a:buFont typeface="+mj-lt"/>
              <a:buAutoNum type="arabicPeriod"/>
            </a:pPr>
            <a:r>
              <a:rPr lang="en-US" dirty="0"/>
              <a:t>Reduce chip size: Keep the number of transistors constant on a chip, but decrease its size</a:t>
            </a:r>
          </a:p>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r>
              <a:rPr lang="en-US" dirty="0"/>
              <a:t>More performant chip: Keep size constant, but increase speed and/or smarts by adding more transistors</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846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Keeping the Transistor Count Constant</a:t>
            </a:r>
            <a:br>
              <a:rPr lang="en-US" sz="2800" dirty="0"/>
            </a:br>
            <a:r>
              <a:rPr lang="en-US" sz="1800" dirty="0"/>
              <a:t>[slide as of 2013]</a:t>
            </a:r>
          </a:p>
        </p:txBody>
      </p:sp>
      <p:sp>
        <p:nvSpPr>
          <p:cNvPr id="3" name="Content Placeholder 2"/>
          <p:cNvSpPr>
            <a:spLocks noGrp="1"/>
          </p:cNvSpPr>
          <p:nvPr>
            <p:ph idx="1"/>
          </p:nvPr>
        </p:nvSpPr>
        <p:spPr/>
        <p:txBody>
          <a:bodyPr/>
          <a:lstStyle/>
          <a:p>
            <a:endParaRPr lang="en-US" sz="2000" dirty="0"/>
          </a:p>
          <a:p>
            <a:r>
              <a:rPr lang="en-US" sz="2000" dirty="0"/>
              <a:t>A 12 cores chip, which was top of line in 2013, how much space will it take in the future?</a:t>
            </a:r>
          </a:p>
          <a:p>
            <a:endParaRPr lang="en-US" sz="1600" dirty="0"/>
          </a:p>
          <a:p>
            <a:endParaRPr lang="en-US" sz="1600" dirty="0"/>
          </a:p>
          <a:p>
            <a:r>
              <a:rPr lang="en-US" sz="2000" dirty="0"/>
              <a:t>Back of the envelope numbers</a:t>
            </a:r>
            <a:endParaRPr lang="en-US" sz="1600" dirty="0"/>
          </a:p>
          <a:p>
            <a:pPr lvl="1"/>
            <a:r>
              <a:rPr lang="en-US" sz="1800" dirty="0"/>
              <a:t>Size of chip – assume a square of length “L” </a:t>
            </a:r>
          </a:p>
          <a:p>
            <a:pPr lvl="2"/>
            <a:r>
              <a:rPr lang="en-US" sz="1600" dirty="0"/>
              <a:t>2013: L about 20 mm</a:t>
            </a:r>
          </a:p>
          <a:p>
            <a:pPr lvl="2"/>
            <a:r>
              <a:rPr lang="en-US" sz="1600" dirty="0"/>
              <a:t>2015: L ≈ 14 mm</a:t>
            </a:r>
          </a:p>
          <a:p>
            <a:pPr lvl="2"/>
            <a:r>
              <a:rPr lang="en-US" sz="1600" dirty="0"/>
              <a:t>2017: L ≈ 10 mm</a:t>
            </a:r>
          </a:p>
          <a:p>
            <a:pPr lvl="2"/>
            <a:r>
              <a:rPr lang="en-US" sz="1600" dirty="0"/>
              <a:t>2019: L ≈ 7 mm</a:t>
            </a:r>
          </a:p>
          <a:p>
            <a:pPr lvl="2"/>
            <a:r>
              <a:rPr lang="en-US" sz="1600" dirty="0"/>
              <a:t>2021: L ≈ 5 mm </a:t>
            </a:r>
            <a:r>
              <a:rPr lang="en-US" sz="1600" dirty="0">
                <a:latin typeface="Times New Roman" panose="02020603050405020304" pitchFamily="18" charset="0"/>
                <a:cs typeface="Times New Roman" panose="02020603050405020304" pitchFamily="18" charset="0"/>
              </a:rPr>
              <a:t>→</a:t>
            </a:r>
            <a:r>
              <a:rPr lang="en-US" sz="1600" dirty="0"/>
              <a:t> a fifth of an inch fits on your phone</a:t>
            </a:r>
          </a:p>
          <a:p>
            <a:pPr lvl="1"/>
            <a:endParaRPr lang="en-US" sz="1400"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7691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Keeping the Area Constant</a:t>
            </a:r>
            <a:endParaRPr lang="en-US" sz="1800" dirty="0">
              <a:solidFill>
                <a:srgbClr val="CC0000"/>
              </a:solidFill>
            </a:endParaRPr>
          </a:p>
        </p:txBody>
      </p:sp>
      <p:sp>
        <p:nvSpPr>
          <p:cNvPr id="3" name="Content Placeholder 2"/>
          <p:cNvSpPr>
            <a:spLocks noGrp="1"/>
          </p:cNvSpPr>
          <p:nvPr>
            <p:ph idx="1"/>
          </p:nvPr>
        </p:nvSpPr>
        <p:spPr/>
        <p:txBody>
          <a:bodyPr>
            <a:noAutofit/>
          </a:bodyPr>
          <a:lstStyle/>
          <a:p>
            <a:endParaRPr lang="en-US" sz="2200" dirty="0"/>
          </a:p>
          <a:p>
            <a:r>
              <a:rPr lang="en-US" sz="2200" dirty="0"/>
              <a:t>October 2015: </a:t>
            </a:r>
          </a:p>
          <a:p>
            <a:pPr lvl="1"/>
            <a:r>
              <a:rPr lang="en-US" sz="1800" dirty="0"/>
              <a:t>Intel Xeon w/ 18 cores – 5.7 billion transistors (E7-8890 v3, $7200)</a:t>
            </a:r>
          </a:p>
          <a:p>
            <a:endParaRPr lang="en-US" sz="2200" dirty="0"/>
          </a:p>
          <a:p>
            <a:endParaRPr lang="en-US" sz="2200" dirty="0"/>
          </a:p>
          <a:p>
            <a:r>
              <a:rPr lang="en-US" sz="2200" dirty="0"/>
              <a:t>June 2017: </a:t>
            </a:r>
          </a:p>
          <a:p>
            <a:pPr lvl="1"/>
            <a:r>
              <a:rPr lang="en-US" sz="1800" dirty="0"/>
              <a:t>AMD EPYC – 32 cores, 19.2 billion transistors (EPYC 7601, $4,200)</a:t>
            </a:r>
          </a:p>
          <a:p>
            <a:endParaRPr lang="en-US" sz="2200" dirty="0"/>
          </a:p>
          <a:p>
            <a:endParaRPr lang="en-US" sz="2200" dirty="0"/>
          </a:p>
          <a:p>
            <a:r>
              <a:rPr lang="en-US" sz="2200" dirty="0"/>
              <a:t>February 2020: </a:t>
            </a:r>
          </a:p>
          <a:p>
            <a:pPr lvl="1"/>
            <a:r>
              <a:rPr lang="en-US" sz="1800" dirty="0"/>
              <a:t>AMD Ryzen™ </a:t>
            </a:r>
            <a:r>
              <a:rPr lang="en-US" sz="1800" dirty="0" err="1"/>
              <a:t>Threadripper</a:t>
            </a:r>
            <a:r>
              <a:rPr lang="en-US" sz="1800" dirty="0"/>
              <a:t>™ 3990X – 64 cores, 39.54 billion transistors, 288MB of cache, 7nm, $3990</a:t>
            </a:r>
            <a:endParaRPr lang="en-US" sz="1400"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7159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Illustrating Hardware, OpenMP</a:t>
            </a:r>
          </a:p>
        </p:txBody>
      </p:sp>
      <p:sp>
        <p:nvSpPr>
          <p:cNvPr id="3" name="Content Placeholder 2"/>
          <p:cNvSpPr>
            <a:spLocks noGrp="1"/>
          </p:cNvSpPr>
          <p:nvPr>
            <p:ph idx="1"/>
          </p:nvPr>
        </p:nvSpPr>
        <p:spPr/>
        <p:txBody>
          <a:bodyPr/>
          <a:lstStyle/>
          <a:p>
            <a:pPr marL="344487" lvl="1" indent="0">
              <a:buNone/>
            </a:pPr>
            <a:endParaRPr lang="en-US" sz="1600" dirty="0"/>
          </a:p>
          <a:p>
            <a:r>
              <a:rPr lang="en-US" sz="2000" dirty="0"/>
              <a:t>Intel Haswell</a:t>
            </a:r>
          </a:p>
          <a:p>
            <a:pPr lvl="1"/>
            <a:r>
              <a:rPr lang="en-US" sz="1800" dirty="0"/>
              <a:t>Released in June 2013</a:t>
            </a:r>
          </a:p>
          <a:p>
            <a:pPr lvl="1"/>
            <a:r>
              <a:rPr lang="en-US" sz="1800" dirty="0"/>
              <a:t>22 nm technology</a:t>
            </a:r>
          </a:p>
          <a:p>
            <a:pPr lvl="1"/>
            <a:r>
              <a:rPr lang="en-US" sz="1800" dirty="0"/>
              <a:t>Transistor budget: 1.4 billions</a:t>
            </a:r>
          </a:p>
          <a:p>
            <a:pPr lvl="1"/>
            <a:r>
              <a:rPr lang="en-US" sz="1800" dirty="0"/>
              <a:t>Typically comes in four cores </a:t>
            </a:r>
          </a:p>
          <a:p>
            <a:pPr lvl="1"/>
            <a:r>
              <a:rPr lang="en-US" sz="1800" dirty="0"/>
              <a:t>Has an integrated GPU</a:t>
            </a:r>
          </a:p>
          <a:p>
            <a:pPr lvl="1"/>
            <a:r>
              <a:rPr lang="en-US" sz="1800" dirty="0"/>
              <a:t>Deep pipeline – 16 stages</a:t>
            </a:r>
          </a:p>
          <a:p>
            <a:pPr lvl="1"/>
            <a:r>
              <a:rPr lang="en-US" sz="1800" dirty="0"/>
              <a:t>Sophisticated infrastructure for ILP acceleration</a:t>
            </a:r>
          </a:p>
          <a:p>
            <a:pPr lvl="1"/>
            <a:r>
              <a:rPr lang="en-US" sz="1800" dirty="0"/>
              <a:t>Superscalar</a:t>
            </a:r>
          </a:p>
          <a:p>
            <a:pPr lvl="1"/>
            <a:r>
              <a:rPr lang="en-US" sz="1800" dirty="0"/>
              <a:t>Supports HTT</a:t>
            </a:r>
          </a:p>
          <a:p>
            <a:pPr lvl="2"/>
            <a:endParaRPr lang="en-US" sz="15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ectangle 4"/>
          <p:cNvSpPr/>
          <p:nvPr/>
        </p:nvSpPr>
        <p:spPr>
          <a:xfrm>
            <a:off x="0" y="6625624"/>
            <a:ext cx="335280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Light" panose="020F0302020204030204"/>
                <a:ea typeface="+mn-ea"/>
                <a:cs typeface="+mn-cs"/>
              </a:rPr>
              <a:t>Good source of information for these slides: </a:t>
            </a:r>
            <a:r>
              <a:rPr kumimoji="0" lang="en-US" sz="800" b="0" i="0" u="none" strike="noStrike" kern="1200" cap="none" spc="0" normalizeH="0" baseline="0" noProof="0" dirty="0">
                <a:ln>
                  <a:noFill/>
                </a:ln>
                <a:solidFill>
                  <a:prstClr val="black"/>
                </a:solidFill>
                <a:effectLst/>
                <a:uLnTx/>
                <a:uFillTx/>
                <a:latin typeface="Calibri Light" panose="020F0302020204030204"/>
                <a:ea typeface="+mn-ea"/>
                <a:cs typeface="+mn-cs"/>
                <a:hlinkClick r:id="rId2"/>
              </a:rPr>
              <a:t>http://www.realworldtech.com/</a:t>
            </a:r>
            <a:r>
              <a:rPr kumimoji="0" lang="en-US" sz="800" b="0" i="0" u="none" strike="noStrike" kern="1200" cap="none" spc="0" normalizeH="0" baseline="0" noProof="0" dirty="0">
                <a:ln>
                  <a:noFill/>
                </a:ln>
                <a:solidFill>
                  <a:prstClr val="black"/>
                </a:solidFill>
                <a:effectLst/>
                <a:uLnTx/>
                <a:uFillTx/>
                <a:latin typeface="Calibri Light" panose="020F0302020204030204"/>
                <a:ea typeface="+mn-ea"/>
                <a:cs typeface="+mn-cs"/>
              </a:rPr>
              <a:t> </a:t>
            </a:r>
          </a:p>
        </p:txBody>
      </p:sp>
    </p:spTree>
    <p:extLst>
      <p:ext uri="{BB962C8B-B14F-4D97-AF65-F5344CB8AC3E}">
        <p14:creationId xmlns:p14="http://schemas.microsoft.com/office/powerpoint/2010/main" val="1805889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Schematic, Haswell</a:t>
            </a:r>
            <a:endParaRPr lang="en-US" sz="2400" dirty="0"/>
          </a:p>
        </p:txBody>
      </p:sp>
      <p:sp>
        <p:nvSpPr>
          <p:cNvPr id="8" name="Slide Number Placeholder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26" name="Group 25"/>
          <p:cNvGrpSpPr/>
          <p:nvPr/>
        </p:nvGrpSpPr>
        <p:grpSpPr>
          <a:xfrm>
            <a:off x="8724647" y="1718733"/>
            <a:ext cx="1953754" cy="3517900"/>
            <a:chOff x="8788400" y="1718733"/>
            <a:chExt cx="1953754" cy="3517900"/>
          </a:xfrm>
        </p:grpSpPr>
        <p:sp>
          <p:nvSpPr>
            <p:cNvPr id="11" name="Right Brace 10"/>
            <p:cNvSpPr/>
            <p:nvPr/>
          </p:nvSpPr>
          <p:spPr>
            <a:xfrm>
              <a:off x="8788400" y="1718733"/>
              <a:ext cx="166085" cy="3517900"/>
            </a:xfrm>
            <a:prstGeom prst="rightBrace">
              <a:avLst>
                <a:gd name="adj1" fmla="val 64409"/>
                <a:gd name="adj2" fmla="val 50000"/>
              </a:avLst>
            </a:prstGeom>
            <a:ln w="127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C000"/>
                </a:solidFill>
                <a:effectLst/>
                <a:uLnTx/>
                <a:uFillTx/>
                <a:latin typeface="Calibri" panose="020F0502020204030204"/>
                <a:ea typeface="+mn-ea"/>
                <a:cs typeface="+mn-cs"/>
              </a:endParaRPr>
            </a:p>
          </p:txBody>
        </p:sp>
        <p:sp>
          <p:nvSpPr>
            <p:cNvPr id="12" name="Rectangle 11"/>
            <p:cNvSpPr/>
            <p:nvPr/>
          </p:nvSpPr>
          <p:spPr>
            <a:xfrm>
              <a:off x="8954485" y="3293017"/>
              <a:ext cx="1787669" cy="369332"/>
            </a:xfrm>
            <a:prstGeom prst="rect">
              <a:avLst/>
            </a:prstGeom>
            <a:ln>
              <a:no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alibri" panose="020F0502020204030204"/>
                  <a:ea typeface="+mn-ea"/>
                  <a:cs typeface="+mn-cs"/>
                </a:rPr>
                <a:t>The Haswell Chip</a:t>
              </a:r>
            </a:p>
          </p:txBody>
        </p:sp>
      </p:grpSp>
      <p:grpSp>
        <p:nvGrpSpPr>
          <p:cNvPr id="27" name="Group 26"/>
          <p:cNvGrpSpPr/>
          <p:nvPr/>
        </p:nvGrpSpPr>
        <p:grpSpPr>
          <a:xfrm>
            <a:off x="3873501" y="1790700"/>
            <a:ext cx="4830233" cy="4225142"/>
            <a:chOff x="3399367" y="1790700"/>
            <a:chExt cx="4830233" cy="4225142"/>
          </a:xfrm>
        </p:grpSpPr>
        <p:grpSp>
          <p:nvGrpSpPr>
            <p:cNvPr id="15" name="Group 14"/>
            <p:cNvGrpSpPr/>
            <p:nvPr/>
          </p:nvGrpSpPr>
          <p:grpSpPr>
            <a:xfrm>
              <a:off x="3505200" y="1905000"/>
              <a:ext cx="4724400" cy="4110842"/>
              <a:chOff x="3505200" y="1905000"/>
              <a:chExt cx="4724400" cy="4110842"/>
            </a:xfrm>
          </p:grpSpPr>
          <p:grpSp>
            <p:nvGrpSpPr>
              <p:cNvPr id="10" name="Group 9"/>
              <p:cNvGrpSpPr/>
              <p:nvPr/>
            </p:nvGrpSpPr>
            <p:grpSpPr>
              <a:xfrm>
                <a:off x="3505200" y="1905000"/>
                <a:ext cx="4724400" cy="4110842"/>
                <a:chOff x="2819400" y="2133600"/>
                <a:chExt cx="4724400" cy="4110842"/>
              </a:xfrm>
            </p:grpSpPr>
            <p:pic>
              <p:nvPicPr>
                <p:cNvPr id="7" name="Picture 6"/>
                <p:cNvPicPr>
                  <a:picLocks noChangeAspect="1"/>
                </p:cNvPicPr>
                <p:nvPr/>
              </p:nvPicPr>
              <p:blipFill>
                <a:blip r:embed="rId3"/>
                <a:stretch>
                  <a:fillRect/>
                </a:stretch>
              </p:blipFill>
              <p:spPr>
                <a:xfrm>
                  <a:off x="2819400" y="2133600"/>
                  <a:ext cx="4724400" cy="4110842"/>
                </a:xfrm>
                <a:prstGeom prst="rect">
                  <a:avLst/>
                </a:prstGeom>
              </p:spPr>
            </p:pic>
            <p:sp>
              <p:nvSpPr>
                <p:cNvPr id="5" name="Rectangle 4"/>
                <p:cNvSpPr/>
                <p:nvPr/>
              </p:nvSpPr>
              <p:spPr>
                <a:xfrm>
                  <a:off x="3048000" y="3268590"/>
                  <a:ext cx="762000" cy="4689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L1 Cache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L2 Cache</a:t>
                  </a:r>
                </a:p>
              </p:txBody>
            </p:sp>
            <p:sp>
              <p:nvSpPr>
                <p:cNvPr id="13" name="Rectangle 12"/>
                <p:cNvSpPr/>
                <p:nvPr/>
              </p:nvSpPr>
              <p:spPr>
                <a:xfrm>
                  <a:off x="4038600" y="3262240"/>
                  <a:ext cx="762000" cy="4689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L1 Cache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L2 Cache</a:t>
                  </a:r>
                </a:p>
              </p:txBody>
            </p:sp>
            <p:sp>
              <p:nvSpPr>
                <p:cNvPr id="16" name="Rectangle 15"/>
                <p:cNvSpPr/>
                <p:nvPr/>
              </p:nvSpPr>
              <p:spPr>
                <a:xfrm>
                  <a:off x="5105400" y="3268590"/>
                  <a:ext cx="762000" cy="4689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L1 Cache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L2 Cache</a:t>
                  </a:r>
                </a:p>
              </p:txBody>
            </p:sp>
            <p:sp>
              <p:nvSpPr>
                <p:cNvPr id="17" name="Rectangle 16"/>
                <p:cNvSpPr/>
                <p:nvPr/>
              </p:nvSpPr>
              <p:spPr>
                <a:xfrm>
                  <a:off x="6172200" y="3268589"/>
                  <a:ext cx="762000" cy="4689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L1 Cache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L2 Cache</a:t>
                  </a:r>
                </a:p>
              </p:txBody>
            </p:sp>
            <p:sp>
              <p:nvSpPr>
                <p:cNvPr id="18" name="Rectangle 17"/>
                <p:cNvSpPr/>
                <p:nvPr/>
              </p:nvSpPr>
              <p:spPr>
                <a:xfrm>
                  <a:off x="3111500" y="2438400"/>
                  <a:ext cx="635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Core 0</a:t>
                  </a:r>
                </a:p>
              </p:txBody>
            </p:sp>
            <p:sp>
              <p:nvSpPr>
                <p:cNvPr id="19" name="Rectangle 18"/>
                <p:cNvSpPr/>
                <p:nvPr/>
              </p:nvSpPr>
              <p:spPr>
                <a:xfrm>
                  <a:off x="4102100" y="2438400"/>
                  <a:ext cx="635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Core 1</a:t>
                  </a:r>
                </a:p>
              </p:txBody>
            </p:sp>
            <p:sp>
              <p:nvSpPr>
                <p:cNvPr id="20" name="Rectangle 19"/>
                <p:cNvSpPr/>
                <p:nvPr/>
              </p:nvSpPr>
              <p:spPr>
                <a:xfrm>
                  <a:off x="5172710" y="2441575"/>
                  <a:ext cx="635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Core 2</a:t>
                  </a:r>
                </a:p>
              </p:txBody>
            </p:sp>
            <p:sp>
              <p:nvSpPr>
                <p:cNvPr id="21" name="Rectangle 20"/>
                <p:cNvSpPr/>
                <p:nvPr/>
              </p:nvSpPr>
              <p:spPr>
                <a:xfrm>
                  <a:off x="6235700" y="2435225"/>
                  <a:ext cx="635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Core 3</a:t>
                  </a:r>
                </a:p>
              </p:txBody>
            </p:sp>
          </p:grpSp>
          <p:sp>
            <p:nvSpPr>
              <p:cNvPr id="14" name="Rectangle 13"/>
              <p:cNvSpPr/>
              <p:nvPr/>
            </p:nvSpPr>
            <p:spPr>
              <a:xfrm>
                <a:off x="7768167" y="3081867"/>
                <a:ext cx="461433" cy="3513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6" name="Rectangle 5"/>
            <p:cNvSpPr/>
            <p:nvPr/>
          </p:nvSpPr>
          <p:spPr>
            <a:xfrm>
              <a:off x="3399367" y="1790700"/>
              <a:ext cx="4639733" cy="34459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 name="Rectangle 21"/>
          <p:cNvSpPr/>
          <p:nvPr/>
        </p:nvSpPr>
        <p:spPr>
          <a:xfrm>
            <a:off x="407397" y="2967051"/>
            <a:ext cx="3122714" cy="646331"/>
          </a:xfrm>
          <a:prstGeom prst="rect">
            <a:avLst/>
          </a:prstGeom>
          <a:ln>
            <a:noFill/>
          </a:ln>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alibri" panose="020F0502020204030204"/>
                <a:ea typeface="+mn-ea"/>
                <a:cs typeface="+mn-cs"/>
              </a:rPr>
              <a:t>L1 and L2 are per-core</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alibri" panose="020F0502020204030204"/>
                <a:ea typeface="+mn-ea"/>
                <a:cs typeface="+mn-cs"/>
              </a:rPr>
              <a:t>(data hazards: RAW, WAW, etc.)</a:t>
            </a:r>
          </a:p>
        </p:txBody>
      </p:sp>
      <p:cxnSp>
        <p:nvCxnSpPr>
          <p:cNvPr id="24" name="Straight Arrow Connector 23"/>
          <p:cNvCxnSpPr/>
          <p:nvPr/>
        </p:nvCxnSpPr>
        <p:spPr>
          <a:xfrm>
            <a:off x="3462867" y="3162300"/>
            <a:ext cx="656167" cy="0"/>
          </a:xfrm>
          <a:prstGeom prst="straightConnector1">
            <a:avLst/>
          </a:prstGeom>
          <a:ln w="25400">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42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C000"/>
                </a:solidFill>
              </a:rPr>
              <a:t>SMP</a:t>
            </a:r>
            <a:r>
              <a:rPr lang="en-US" dirty="0"/>
              <a:t>: Symmetric Multi-Processing</a:t>
            </a:r>
            <a:endParaRPr lang="en-US" sz="2400" dirty="0"/>
          </a:p>
        </p:txBody>
      </p:sp>
      <p:sp>
        <p:nvSpPr>
          <p:cNvPr id="8" name="Slide Number Placeholder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8" name="Content Placeholder 2">
            <a:extLst>
              <a:ext uri="{FF2B5EF4-FFF2-40B4-BE49-F238E27FC236}">
                <a16:creationId xmlns:a16="http://schemas.microsoft.com/office/drawing/2014/main" id="{CB37857A-425C-4F04-8B8F-6B6D27A2A61D}"/>
              </a:ext>
            </a:extLst>
          </p:cNvPr>
          <p:cNvSpPr txBox="1">
            <a:spLocks/>
          </p:cNvSpPr>
          <p:nvPr/>
        </p:nvSpPr>
        <p:spPr>
          <a:xfrm>
            <a:off x="147344" y="1495221"/>
            <a:ext cx="11960872" cy="49330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 chip like Haswell supports what is called “symmetric multi-processing”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“symmetric” attribute: Any core on the chip has identical access to memory on the chip</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No core that does processing is any more special than the rest; the chip is symmetric, as far as its cores are concerned</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Core 0 sees the same amount of L1 cache as does Core 1; they have the same latencies for reaching L1</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They also see and access the same amount of L3. Same amount of L3 memory, and same latency</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They also see and access the same amount of RAM</a:t>
            </a:r>
          </a:p>
        </p:txBody>
      </p:sp>
      <p:pic>
        <p:nvPicPr>
          <p:cNvPr id="9" name="Picture 8">
            <a:extLst>
              <a:ext uri="{FF2B5EF4-FFF2-40B4-BE49-F238E27FC236}">
                <a16:creationId xmlns:a16="http://schemas.microsoft.com/office/drawing/2014/main" id="{76D9E0C8-5E0F-4754-8857-01CB938ED76A}"/>
              </a:ext>
            </a:extLst>
          </p:cNvPr>
          <p:cNvPicPr>
            <a:picLocks noChangeAspect="1"/>
          </p:cNvPicPr>
          <p:nvPr/>
        </p:nvPicPr>
        <p:blipFill>
          <a:blip r:embed="rId3"/>
          <a:stretch>
            <a:fillRect/>
          </a:stretch>
        </p:blipFill>
        <p:spPr>
          <a:xfrm>
            <a:off x="4032004" y="3373465"/>
            <a:ext cx="3548679" cy="3101742"/>
          </a:xfrm>
          <a:prstGeom prst="rect">
            <a:avLst/>
          </a:prstGeom>
        </p:spPr>
      </p:pic>
    </p:spTree>
    <p:extLst>
      <p:ext uri="{BB962C8B-B14F-4D97-AF65-F5344CB8AC3E}">
        <p14:creationId xmlns:p14="http://schemas.microsoft.com/office/powerpoint/2010/main" val="359828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C76B76-D309-457C-8093-2FAC57B06A06}"/>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FFECD130-1752-4F05-AA89-9001D2AB3D4F}"/>
              </a:ext>
            </a:extLst>
          </p:cNvPr>
          <p:cNvSpPr>
            <a:spLocks noGrp="1"/>
          </p:cNvSpPr>
          <p:nvPr>
            <p:ph idx="1"/>
          </p:nvPr>
        </p:nvSpPr>
        <p:spPr/>
        <p:txBody>
          <a:bodyPr>
            <a:normAutofit/>
          </a:bodyPr>
          <a:lstStyle/>
          <a:p>
            <a:endParaRPr lang="en-US" sz="1800" dirty="0"/>
          </a:p>
          <a:p>
            <a:endParaRPr lang="en-US" sz="1800" dirty="0"/>
          </a:p>
          <a:p>
            <a:endParaRPr lang="en-US" sz="1800" dirty="0"/>
          </a:p>
          <a:p>
            <a:endParaRPr lang="en-US" sz="1800" dirty="0"/>
          </a:p>
          <a:p>
            <a:r>
              <a:rPr lang="en-US" sz="1800" dirty="0"/>
              <a:t>Is BBC recording on?</a:t>
            </a:r>
          </a:p>
          <a:p>
            <a:endParaRPr lang="en-US" sz="1800" dirty="0"/>
          </a:p>
          <a:p>
            <a:endParaRPr lang="en-US" sz="1800" dirty="0"/>
          </a:p>
          <a:p>
            <a:r>
              <a:rPr lang="en-US" sz="1800" dirty="0"/>
              <a:t>If my internet connection goes down, I’ll email from my phone to provide more information – go/no-go, next step, etc.</a:t>
            </a:r>
          </a:p>
        </p:txBody>
      </p:sp>
      <p:sp>
        <p:nvSpPr>
          <p:cNvPr id="3" name="Slide Number Placeholder 2">
            <a:extLst>
              <a:ext uri="{FF2B5EF4-FFF2-40B4-BE49-F238E27FC236}">
                <a16:creationId xmlns:a16="http://schemas.microsoft.com/office/drawing/2014/main" id="{6741B91E-5E75-4C3F-B884-349EE03F1802}"/>
              </a:ext>
            </a:extLst>
          </p:cNvPr>
          <p:cNvSpPr>
            <a:spLocks noGrp="1"/>
          </p:cNvSpPr>
          <p:nvPr>
            <p:ph type="sldNum" sz="quarter" idx="12"/>
          </p:nvPr>
        </p:nvSpPr>
        <p:spPr/>
        <p:txBody>
          <a:bodyPr/>
          <a:lstStyle/>
          <a:p>
            <a:fld id="{67D2203D-769A-4D5A-AE4C-EA73FDE6A130}" type="slidenum">
              <a:rPr lang="en-US" smtClean="0"/>
              <a:t>3</a:t>
            </a:fld>
            <a:endParaRPr lang="en-US"/>
          </a:p>
        </p:txBody>
      </p:sp>
    </p:spTree>
    <p:extLst>
      <p:ext uri="{BB962C8B-B14F-4D97-AF65-F5344CB8AC3E}">
        <p14:creationId xmlns:p14="http://schemas.microsoft.com/office/powerpoint/2010/main" val="3622598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Illustrating Hardware, Haswell</a:t>
            </a:r>
          </a:p>
        </p:txBody>
      </p:sp>
      <p:sp>
        <p:nvSpPr>
          <p:cNvPr id="3" name="Content Placeholder 2"/>
          <p:cNvSpPr>
            <a:spLocks noGrp="1"/>
          </p:cNvSpPr>
          <p:nvPr>
            <p:ph idx="1"/>
          </p:nvPr>
        </p:nvSpPr>
        <p:spPr>
          <a:xfrm>
            <a:off x="1663361" y="1787027"/>
            <a:ext cx="8229600" cy="566737"/>
          </a:xfrm>
        </p:spPr>
        <p:txBody>
          <a:bodyPr/>
          <a:lstStyle/>
          <a:p>
            <a:r>
              <a:rPr lang="en-US" dirty="0"/>
              <a:t>Actual layout of the chip:</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Content Placeholder 2"/>
          <p:cNvSpPr txBox="1">
            <a:spLocks/>
          </p:cNvSpPr>
          <p:nvPr/>
        </p:nvSpPr>
        <p:spPr bwMode="auto">
          <a:xfrm>
            <a:off x="450680" y="4163361"/>
            <a:ext cx="6546680" cy="5667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44546A"/>
              </a:buClr>
              <a:buSzPct val="70000"/>
              <a:buFont typeface="Wingdings" pitchFamily="2" charset="2"/>
              <a:buChar char="l"/>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Schematic of the chip organization</a:t>
            </a:r>
          </a:p>
        </p:txBody>
      </p:sp>
      <p:sp>
        <p:nvSpPr>
          <p:cNvPr id="8" name="Content Placeholder 2"/>
          <p:cNvSpPr txBox="1">
            <a:spLocks/>
          </p:cNvSpPr>
          <p:nvPr/>
        </p:nvSpPr>
        <p:spPr bwMode="auto">
          <a:xfrm>
            <a:off x="1080655" y="4642773"/>
            <a:ext cx="6158345" cy="181866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44546A"/>
              </a:buClr>
              <a:buSzPct val="70000"/>
              <a:buFont typeface="Wingdings" pitchFamily="2" charset="2"/>
              <a:buChar char="l"/>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LLC: last level cache (L3)</a:t>
            </a:r>
          </a:p>
          <a:p>
            <a:pPr marL="342900" marR="0" lvl="0" indent="-342900" algn="l" defTabSz="914400" rtl="0" eaLnBrk="1" fontAlgn="base" latinLnBrk="0" hangingPunct="1">
              <a:lnSpc>
                <a:spcPct val="100000"/>
              </a:lnSpc>
              <a:spcBef>
                <a:spcPct val="20000"/>
              </a:spcBef>
              <a:spcAft>
                <a:spcPct val="0"/>
              </a:spcAft>
              <a:buClr>
                <a:srgbClr val="44546A"/>
              </a:buClr>
              <a:buSzPct val="70000"/>
              <a:buFont typeface="Wingdings" pitchFamily="2" charset="2"/>
              <a:buChar char="l"/>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Three clocks:</a:t>
            </a:r>
          </a:p>
          <a:p>
            <a:pPr marL="692150" marR="0" lvl="1" indent="-347663" algn="l" defTabSz="914400" rtl="0" eaLnBrk="1" fontAlgn="base" latinLnBrk="0" hangingPunct="1">
              <a:lnSpc>
                <a:spcPct val="100000"/>
              </a:lnSpc>
              <a:spcBef>
                <a:spcPct val="20000"/>
              </a:spcBef>
              <a:spcAft>
                <a:spcPct val="0"/>
              </a:spcAft>
              <a:buClr>
                <a:srgbClr val="ED7D31"/>
              </a:buClr>
              <a:buSzPct val="70000"/>
              <a:buFont typeface="Wingdings" pitchFamily="2" charset="2"/>
              <a:buChar char="l"/>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 core’s clock ticks at 2.7 to 3.0 GHz but adjustable up to 3.7-3.9 GHz</a:t>
            </a:r>
          </a:p>
          <a:p>
            <a:pPr marL="692150" marR="0" lvl="1" indent="-347663" algn="l" defTabSz="914400" rtl="0" eaLnBrk="1" fontAlgn="base" latinLnBrk="0" hangingPunct="1">
              <a:lnSpc>
                <a:spcPct val="100000"/>
              </a:lnSpc>
              <a:spcBef>
                <a:spcPct val="20000"/>
              </a:spcBef>
              <a:spcAft>
                <a:spcPct val="0"/>
              </a:spcAft>
              <a:buClr>
                <a:srgbClr val="ED7D31"/>
              </a:buClr>
              <a:buSzPct val="70000"/>
              <a:buFont typeface="Wingdings" pitchFamily="2" charset="2"/>
              <a:buChar char="l"/>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Graphics processor ticking at 400 MHz but adjustable up to 1.3 GHz</a:t>
            </a:r>
          </a:p>
          <a:p>
            <a:pPr marL="692150" marR="0" lvl="1" indent="-347663" algn="l" defTabSz="914400" rtl="0" eaLnBrk="1" fontAlgn="base" latinLnBrk="0" hangingPunct="1">
              <a:lnSpc>
                <a:spcPct val="100000"/>
              </a:lnSpc>
              <a:spcBef>
                <a:spcPct val="20000"/>
              </a:spcBef>
              <a:spcAft>
                <a:spcPct val="0"/>
              </a:spcAft>
              <a:buClr>
                <a:srgbClr val="ED7D31"/>
              </a:buClr>
              <a:buSzPct val="70000"/>
              <a:buFont typeface="Wingdings" pitchFamily="2" charset="2"/>
              <a:buChar char="l"/>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Ring bus and shared L3 cache - a frequency that is close to but not necessarily identical to that of the cores</a:t>
            </a:r>
          </a:p>
        </p:txBody>
      </p:sp>
      <p:pic>
        <p:nvPicPr>
          <p:cNvPr id="9" name="Picture 8"/>
          <p:cNvPicPr>
            <a:picLocks noChangeAspect="1"/>
          </p:cNvPicPr>
          <p:nvPr/>
        </p:nvPicPr>
        <p:blipFill>
          <a:blip r:embed="rId2"/>
          <a:stretch>
            <a:fillRect/>
          </a:stretch>
        </p:blipFill>
        <p:spPr>
          <a:xfrm>
            <a:off x="7239000" y="3757504"/>
            <a:ext cx="2167925" cy="2603217"/>
          </a:xfrm>
          <a:prstGeom prst="rect">
            <a:avLst/>
          </a:prstGeom>
        </p:spPr>
      </p:pic>
      <p:pic>
        <p:nvPicPr>
          <p:cNvPr id="10" name="Picture 9"/>
          <p:cNvPicPr>
            <a:picLocks noChangeAspect="1"/>
          </p:cNvPicPr>
          <p:nvPr/>
        </p:nvPicPr>
        <p:blipFill>
          <a:blip r:embed="rId3"/>
          <a:stretch>
            <a:fillRect/>
          </a:stretch>
        </p:blipFill>
        <p:spPr>
          <a:xfrm>
            <a:off x="5328594" y="1086299"/>
            <a:ext cx="4956478" cy="2048434"/>
          </a:xfrm>
          <a:prstGeom prst="rect">
            <a:avLst/>
          </a:prstGeom>
        </p:spPr>
      </p:pic>
    </p:spTree>
    <p:extLst>
      <p:ext uri="{BB962C8B-B14F-4D97-AF65-F5344CB8AC3E}">
        <p14:creationId xmlns:p14="http://schemas.microsoft.com/office/powerpoint/2010/main" val="378081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Caches</a:t>
            </a:r>
          </a:p>
        </p:txBody>
      </p:sp>
      <p:sp>
        <p:nvSpPr>
          <p:cNvPr id="3" name="Content Placeholder 2"/>
          <p:cNvSpPr>
            <a:spLocks noGrp="1"/>
          </p:cNvSpPr>
          <p:nvPr>
            <p:ph idx="1"/>
          </p:nvPr>
        </p:nvSpPr>
        <p:spPr>
          <a:xfrm>
            <a:off x="577001" y="1286029"/>
            <a:ext cx="10014799" cy="5038572"/>
          </a:xfrm>
        </p:spPr>
        <p:txBody>
          <a:bodyPr/>
          <a:lstStyle/>
          <a:p>
            <a:r>
              <a:rPr lang="en-US" sz="1800" dirty="0"/>
              <a:t>Data:</a:t>
            </a:r>
          </a:p>
          <a:p>
            <a:pPr lvl="1"/>
            <a:r>
              <a:rPr lang="en-US" sz="1600" dirty="0"/>
              <a:t>L1 – 32 KB </a:t>
            </a:r>
            <a:r>
              <a:rPr lang="en-US" sz="1600" dirty="0">
                <a:solidFill>
                  <a:srgbClr val="0070C0"/>
                </a:solidFill>
              </a:rPr>
              <a:t>per core</a:t>
            </a:r>
          </a:p>
          <a:p>
            <a:pPr lvl="1"/>
            <a:r>
              <a:rPr lang="en-US" sz="1600" dirty="0"/>
              <a:t>L2 – 512 KB or 1024 KB </a:t>
            </a:r>
            <a:r>
              <a:rPr lang="en-US" sz="1600" dirty="0">
                <a:solidFill>
                  <a:srgbClr val="0070C0"/>
                </a:solidFill>
              </a:rPr>
              <a:t>per core</a:t>
            </a:r>
          </a:p>
          <a:p>
            <a:pPr lvl="1"/>
            <a:r>
              <a:rPr lang="en-US" sz="1600" dirty="0"/>
              <a:t>L3 – 8 MB </a:t>
            </a:r>
            <a:r>
              <a:rPr lang="en-US" sz="1600" dirty="0">
                <a:solidFill>
                  <a:srgbClr val="0070C0"/>
                </a:solidFill>
              </a:rPr>
              <a:t>per CPU</a:t>
            </a:r>
          </a:p>
          <a:p>
            <a:pPr lvl="2"/>
            <a:r>
              <a:rPr lang="en-US" sz="1400" dirty="0"/>
              <a:t>This is LLC – last level cache for this chip</a:t>
            </a:r>
          </a:p>
          <a:p>
            <a:endParaRPr lang="en-US" sz="2000" dirty="0"/>
          </a:p>
          <a:p>
            <a:r>
              <a:rPr lang="en-US" sz="1800" dirty="0"/>
              <a:t>Instruction:</a:t>
            </a:r>
          </a:p>
          <a:p>
            <a:pPr lvl="1"/>
            <a:r>
              <a:rPr lang="en-US" sz="1600" dirty="0"/>
              <a:t>L0 – room for about 1500 </a:t>
            </a:r>
            <a:r>
              <a:rPr lang="en-US" sz="1600" dirty="0" err="1"/>
              <a:t>microoperations</a:t>
            </a:r>
            <a:r>
              <a:rPr lang="en-US" sz="1600" dirty="0"/>
              <a:t> (uops) per core</a:t>
            </a:r>
          </a:p>
          <a:p>
            <a:pPr lvl="1"/>
            <a:r>
              <a:rPr lang="en-US" sz="1600" dirty="0"/>
              <a:t>L1 – 32 KB per core</a:t>
            </a:r>
          </a:p>
          <a:p>
            <a:pPr lvl="1"/>
            <a:endParaRPr lang="en-US" sz="1600" dirty="0"/>
          </a:p>
          <a:p>
            <a:endParaRPr lang="en-US" sz="1800" dirty="0"/>
          </a:p>
          <a:p>
            <a:r>
              <a:rPr lang="en-US" sz="1800" dirty="0"/>
              <a:t>Cache is a black hole for transistors</a:t>
            </a:r>
          </a:p>
          <a:p>
            <a:pPr lvl="1"/>
            <a:r>
              <a:rPr lang="en-US" sz="1600" dirty="0"/>
              <a:t>Example: 8 MB of L3 translates into:</a:t>
            </a:r>
          </a:p>
          <a:p>
            <a:pPr lvl="2"/>
            <a:r>
              <a:rPr lang="en-US" sz="1400" dirty="0"/>
              <a:t>8*1024*1024*8 (bits) * 6 (transistors per bit, SRAM) = 402 million transistors out of 1.4 billions</a:t>
            </a:r>
          </a:p>
          <a:p>
            <a:pPr lvl="1"/>
            <a:endParaRPr lang="en-US" sz="14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178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Haswell Microarchitecture</a:t>
            </a:r>
            <a:br>
              <a:rPr lang="en-US" dirty="0"/>
            </a:br>
            <a:r>
              <a:rPr lang="en-US" sz="2400" dirty="0"/>
              <a:t>[30,000 Feet]</a:t>
            </a:r>
          </a:p>
        </p:txBody>
      </p:sp>
      <p:sp>
        <p:nvSpPr>
          <p:cNvPr id="3" name="Content Placeholder 2"/>
          <p:cNvSpPr>
            <a:spLocks noGrp="1"/>
          </p:cNvSpPr>
          <p:nvPr>
            <p:ph idx="1"/>
          </p:nvPr>
        </p:nvSpPr>
        <p:spPr>
          <a:xfrm>
            <a:off x="925402" y="1331757"/>
            <a:ext cx="5181600" cy="2907825"/>
          </a:xfrm>
          <a:solidFill>
            <a:schemeClr val="bg1">
              <a:lumMod val="85000"/>
            </a:schemeClr>
          </a:solidFill>
        </p:spPr>
        <p:txBody>
          <a:bodyPr/>
          <a:lstStyle/>
          <a:p>
            <a:r>
              <a:rPr lang="en-US" sz="2000" dirty="0"/>
              <a:t>Microarchitecture components:</a:t>
            </a:r>
          </a:p>
          <a:p>
            <a:pPr lvl="1"/>
            <a:r>
              <a:rPr lang="en-US" sz="1800" dirty="0">
                <a:solidFill>
                  <a:srgbClr val="7030A0"/>
                </a:solidFill>
              </a:rPr>
              <a:t>Instruction pre-fetch support </a:t>
            </a:r>
            <a:r>
              <a:rPr lang="en-US" sz="1800" dirty="0"/>
              <a:t>(</a:t>
            </a:r>
            <a:r>
              <a:rPr lang="en-US" sz="1800" dirty="0">
                <a:solidFill>
                  <a:srgbClr val="7030A0"/>
                </a:solidFill>
              </a:rPr>
              <a:t>purple</a:t>
            </a:r>
            <a:r>
              <a:rPr lang="en-US" sz="1800" dirty="0"/>
              <a:t>)</a:t>
            </a:r>
          </a:p>
          <a:p>
            <a:pPr lvl="1"/>
            <a:r>
              <a:rPr lang="en-US" sz="1800" dirty="0">
                <a:solidFill>
                  <a:srgbClr val="F69127"/>
                </a:solidFill>
              </a:rPr>
              <a:t>Instruction decoding support</a:t>
            </a:r>
            <a:r>
              <a:rPr lang="en-US" sz="1800" dirty="0"/>
              <a:t> (</a:t>
            </a:r>
            <a:r>
              <a:rPr lang="en-US" sz="1800" dirty="0">
                <a:solidFill>
                  <a:srgbClr val="FF9933"/>
                </a:solidFill>
              </a:rPr>
              <a:t>orange</a:t>
            </a:r>
            <a:r>
              <a:rPr lang="en-US" sz="1800" dirty="0"/>
              <a:t>)</a:t>
            </a:r>
          </a:p>
          <a:p>
            <a:pPr lvl="2"/>
            <a:r>
              <a:rPr lang="en-US" sz="1600" dirty="0"/>
              <a:t>CISC into uops</a:t>
            </a:r>
          </a:p>
          <a:p>
            <a:pPr lvl="3"/>
            <a:r>
              <a:rPr lang="en-US" sz="1400" dirty="0"/>
              <a:t>Can be regarded as CISC to RISC step</a:t>
            </a:r>
          </a:p>
          <a:p>
            <a:pPr lvl="1"/>
            <a:r>
              <a:rPr lang="en-US" sz="1800" b="1" dirty="0">
                <a:solidFill>
                  <a:srgbClr val="FCE79A"/>
                </a:solidFill>
              </a:rPr>
              <a:t>Instruction Scheduling support</a:t>
            </a:r>
            <a:r>
              <a:rPr lang="en-US" sz="1800" dirty="0"/>
              <a:t> (</a:t>
            </a:r>
            <a:r>
              <a:rPr lang="en-US" sz="1800" b="1" dirty="0">
                <a:solidFill>
                  <a:srgbClr val="FCE79A"/>
                </a:solidFill>
              </a:rPr>
              <a:t>yellowish</a:t>
            </a:r>
            <a:r>
              <a:rPr lang="en-US" sz="1800" dirty="0"/>
              <a:t>)</a:t>
            </a:r>
          </a:p>
          <a:p>
            <a:pPr lvl="1"/>
            <a:r>
              <a:rPr lang="en-US" sz="1800" dirty="0"/>
              <a:t>Instruction execution</a:t>
            </a:r>
          </a:p>
          <a:p>
            <a:pPr lvl="2"/>
            <a:r>
              <a:rPr lang="en-US" sz="1600" dirty="0">
                <a:solidFill>
                  <a:srgbClr val="94ACD9"/>
                </a:solidFill>
              </a:rPr>
              <a:t>Arithmetic</a:t>
            </a:r>
            <a:r>
              <a:rPr lang="en-US" sz="1600" dirty="0"/>
              <a:t> (</a:t>
            </a:r>
            <a:r>
              <a:rPr lang="en-US" sz="1600" dirty="0">
                <a:solidFill>
                  <a:srgbClr val="94ACD9"/>
                </a:solidFill>
              </a:rPr>
              <a:t>blueish</a:t>
            </a:r>
            <a:r>
              <a:rPr lang="en-US" sz="1600" dirty="0"/>
              <a:t>)</a:t>
            </a:r>
          </a:p>
          <a:p>
            <a:pPr lvl="2"/>
            <a:r>
              <a:rPr lang="en-US" sz="1600" dirty="0">
                <a:solidFill>
                  <a:srgbClr val="5AB846"/>
                </a:solidFill>
              </a:rPr>
              <a:t>Memory related</a:t>
            </a:r>
            <a:r>
              <a:rPr lang="en-US" sz="1600" dirty="0"/>
              <a:t> (</a:t>
            </a:r>
            <a:r>
              <a:rPr lang="en-US" sz="1600" dirty="0">
                <a:solidFill>
                  <a:srgbClr val="5AB846"/>
                </a:solidFill>
              </a:rPr>
              <a:t>green</a:t>
            </a:r>
            <a:r>
              <a:rPr lang="en-US" sz="1600" dirty="0"/>
              <a:t>)</a:t>
            </a:r>
          </a:p>
          <a:p>
            <a:pPr lvl="2"/>
            <a:endParaRPr lang="en-US" sz="16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9165" y="1222540"/>
            <a:ext cx="3236913" cy="49990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50800" y="6559982"/>
            <a:ext cx="1875835"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Light" panose="020F0302020204030204"/>
                <a:ea typeface="+mn-ea"/>
                <a:cs typeface="+mn-cs"/>
              </a:rPr>
              <a:t>[http://www.realworldtech.com]</a:t>
            </a:r>
            <a:r>
              <a:rPr kumimoji="0" lang="en-US" sz="900" b="0" i="0" u="none" strike="noStrike" kern="1200" cap="none" spc="0" normalizeH="0" baseline="0" noProof="0" dirty="0">
                <a:ln>
                  <a:noFill/>
                </a:ln>
                <a:solidFill>
                  <a:prstClr val="black"/>
                </a:solidFill>
                <a:effectLst/>
                <a:uLnTx/>
                <a:uFillTx/>
                <a:latin typeface="Calibri Light" panose="020F0302020204030204"/>
                <a:ea typeface="+mn-ea"/>
                <a:cs typeface="+mn-cs"/>
                <a:sym typeface="Symbol"/>
              </a:rPr>
              <a:t></a:t>
            </a:r>
            <a:r>
              <a:rPr kumimoji="0" lang="en-US" sz="900" b="0" i="0" u="none" strike="noStrike" kern="1200" cap="none" spc="0" normalizeH="0" baseline="0" noProof="0" dirty="0">
                <a:ln>
                  <a:noFill/>
                </a:ln>
                <a:solidFill>
                  <a:prstClr val="black"/>
                </a:solidFill>
                <a:effectLst/>
                <a:uLnTx/>
                <a:uFillTx/>
                <a:latin typeface="Calibri Light" panose="020F0302020204030204"/>
                <a:ea typeface="+mn-ea"/>
                <a:cs typeface="+mn-cs"/>
              </a:rPr>
              <a:t>  </a:t>
            </a:r>
          </a:p>
        </p:txBody>
      </p:sp>
      <p:sp>
        <p:nvSpPr>
          <p:cNvPr id="6" name="Left Brace 5"/>
          <p:cNvSpPr/>
          <p:nvPr/>
        </p:nvSpPr>
        <p:spPr>
          <a:xfrm>
            <a:off x="7738534" y="4618567"/>
            <a:ext cx="182034" cy="1566333"/>
          </a:xfrm>
          <a:prstGeom prst="leftBrace">
            <a:avLst>
              <a:gd name="adj1" fmla="val 43847"/>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Left Brace 7"/>
          <p:cNvSpPr/>
          <p:nvPr/>
        </p:nvSpPr>
        <p:spPr>
          <a:xfrm>
            <a:off x="7629849" y="1260062"/>
            <a:ext cx="291693" cy="3204362"/>
          </a:xfrm>
          <a:prstGeom prst="leftBrace">
            <a:avLst>
              <a:gd name="adj1" fmla="val 43847"/>
              <a:gd name="adj2" fmla="val 50000"/>
            </a:avLst>
          </a:prstGeom>
          <a:ln w="317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Rectangle 6"/>
          <p:cNvSpPr/>
          <p:nvPr/>
        </p:nvSpPr>
        <p:spPr>
          <a:xfrm rot="16200000">
            <a:off x="6596502" y="2601004"/>
            <a:ext cx="139961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C00"/>
                </a:solidFill>
                <a:effectLst/>
                <a:uLnTx/>
                <a:uFillTx/>
                <a:latin typeface="Calibri" panose="020F0502020204030204"/>
                <a:ea typeface="+mn-ea"/>
                <a:cs typeface="+mn-cs"/>
              </a:rPr>
              <a:t>Control-side</a:t>
            </a:r>
          </a:p>
        </p:txBody>
      </p:sp>
      <p:sp>
        <p:nvSpPr>
          <p:cNvPr id="10" name="Rectangle 9"/>
          <p:cNvSpPr/>
          <p:nvPr/>
        </p:nvSpPr>
        <p:spPr>
          <a:xfrm rot="16200000">
            <a:off x="6813369" y="5291231"/>
            <a:ext cx="102380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B050"/>
                </a:solidFill>
                <a:effectLst/>
                <a:uLnTx/>
                <a:uFillTx/>
                <a:latin typeface="Calibri" panose="020F0502020204030204"/>
                <a:ea typeface="+mn-ea"/>
                <a:cs typeface="+mn-cs"/>
              </a:rPr>
              <a:t>ALU-side</a:t>
            </a:r>
          </a:p>
        </p:txBody>
      </p:sp>
      <p:pic>
        <p:nvPicPr>
          <p:cNvPr id="9" name="Picture 8"/>
          <p:cNvPicPr>
            <a:picLocks noChangeAspect="1"/>
          </p:cNvPicPr>
          <p:nvPr/>
        </p:nvPicPr>
        <p:blipFill>
          <a:blip r:embed="rId4"/>
          <a:stretch>
            <a:fillRect/>
          </a:stretch>
        </p:blipFill>
        <p:spPr>
          <a:xfrm>
            <a:off x="1403383" y="5401732"/>
            <a:ext cx="1266469" cy="922631"/>
          </a:xfrm>
          <a:prstGeom prst="rect">
            <a:avLst/>
          </a:prstGeom>
        </p:spPr>
      </p:pic>
      <p:pic>
        <p:nvPicPr>
          <p:cNvPr id="22" name="Picture 21"/>
          <p:cNvPicPr>
            <a:picLocks noChangeAspect="1"/>
          </p:cNvPicPr>
          <p:nvPr/>
        </p:nvPicPr>
        <p:blipFill>
          <a:blip r:embed="rId5"/>
          <a:stretch>
            <a:fillRect/>
          </a:stretch>
        </p:blipFill>
        <p:spPr>
          <a:xfrm>
            <a:off x="3985219" y="5401733"/>
            <a:ext cx="1264417" cy="920358"/>
          </a:xfrm>
          <a:prstGeom prst="rect">
            <a:avLst/>
          </a:prstGeom>
        </p:spPr>
      </p:pic>
    </p:spTree>
    <p:extLst>
      <p:ext uri="{BB962C8B-B14F-4D97-AF65-F5344CB8AC3E}">
        <p14:creationId xmlns:p14="http://schemas.microsoft.com/office/powerpoint/2010/main" val="3466046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3991" y="3077747"/>
            <a:ext cx="7543800" cy="1295400"/>
          </a:xfrm>
        </p:spPr>
        <p:txBody>
          <a:bodyPr/>
          <a:lstStyle/>
          <a:p>
            <a:r>
              <a:rPr lang="en-US" dirty="0"/>
              <a:t>Moving from HW to SW</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637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Acknowledgements</a:t>
            </a:r>
          </a:p>
        </p:txBody>
      </p:sp>
      <p:sp>
        <p:nvSpPr>
          <p:cNvPr id="3" name="Content Placeholder 2"/>
          <p:cNvSpPr>
            <a:spLocks noGrp="1"/>
          </p:cNvSpPr>
          <p:nvPr>
            <p:ph idx="1"/>
          </p:nvPr>
        </p:nvSpPr>
        <p:spPr/>
        <p:txBody>
          <a:bodyPr/>
          <a:lstStyle/>
          <a:p>
            <a:endParaRPr lang="en-US" sz="1800" dirty="0"/>
          </a:p>
          <a:p>
            <a:endParaRPr lang="en-US" sz="1800" dirty="0"/>
          </a:p>
          <a:p>
            <a:r>
              <a:rPr lang="en-US" sz="1800" dirty="0"/>
              <a:t>Many </a:t>
            </a:r>
            <a:r>
              <a:rPr lang="en-US" sz="1800" dirty="0" err="1"/>
              <a:t>OpenMP</a:t>
            </a:r>
            <a:r>
              <a:rPr lang="en-US" sz="1800" dirty="0"/>
              <a:t> slides are from Intel’s library of </a:t>
            </a:r>
            <a:r>
              <a:rPr lang="en-US" sz="1800" dirty="0" err="1"/>
              <a:t>OpenMP</a:t>
            </a:r>
            <a:r>
              <a:rPr lang="en-US" sz="1800" dirty="0"/>
              <a:t> presentations</a:t>
            </a:r>
          </a:p>
          <a:p>
            <a:pPr lvl="1"/>
            <a:r>
              <a:rPr lang="en-US" sz="1400" dirty="0"/>
              <a:t>Many slides associated with the IOMPP (Intel OpenMP Presentation)</a:t>
            </a:r>
          </a:p>
          <a:p>
            <a:endParaRPr lang="en-US" sz="1800" dirty="0"/>
          </a:p>
          <a:p>
            <a:r>
              <a:rPr lang="en-US" sz="1800" dirty="0"/>
              <a:t>Several code examples originate in the Microsoft’s Developer Network (MSDN) collection of OpenMP code snippets </a:t>
            </a:r>
          </a:p>
          <a:p>
            <a:endParaRPr lang="en-US" sz="1800" dirty="0"/>
          </a:p>
          <a:p>
            <a:r>
              <a:rPr lang="en-US" sz="1800" dirty="0"/>
              <a:t>Other slides contain input from various sites on the internet</a:t>
            </a:r>
          </a:p>
          <a:p>
            <a:pPr lvl="1"/>
            <a:r>
              <a:rPr lang="en-US" sz="1400" dirty="0"/>
              <a:t>I tried whenever possible to give credit where due</a:t>
            </a:r>
          </a:p>
          <a:p>
            <a:pPr lvl="1"/>
            <a:r>
              <a:rPr lang="en-US" sz="1400" dirty="0"/>
              <a:t>Apologies for omitting any source</a:t>
            </a:r>
          </a:p>
          <a:p>
            <a:pPr lvl="1"/>
            <a:r>
              <a:rPr lang="en-US" sz="1400" dirty="0"/>
              <a:t>Mistakes are most likely due to massaging I did</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0717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OpenMP: When Used</a:t>
            </a:r>
          </a:p>
        </p:txBody>
      </p:sp>
      <p:sp>
        <p:nvSpPr>
          <p:cNvPr id="3" name="Content Placeholder 2"/>
          <p:cNvSpPr>
            <a:spLocks noGrp="1"/>
          </p:cNvSpPr>
          <p:nvPr>
            <p:ph idx="1"/>
          </p:nvPr>
        </p:nvSpPr>
        <p:spPr/>
        <p:txBody>
          <a:bodyPr/>
          <a:lstStyle/>
          <a:p>
            <a:endParaRPr lang="en-US" sz="2000" dirty="0">
              <a:solidFill>
                <a:schemeClr val="bg1">
                  <a:lumMod val="85000"/>
                </a:schemeClr>
              </a:solidFill>
            </a:endParaRPr>
          </a:p>
          <a:p>
            <a:r>
              <a:rPr lang="en-US" sz="2000" dirty="0">
                <a:solidFill>
                  <a:schemeClr val="bg1">
                    <a:lumMod val="85000"/>
                  </a:schemeClr>
                </a:solidFill>
              </a:rPr>
              <a:t>CUDA: targeted parallelism on the GPU</a:t>
            </a:r>
          </a:p>
          <a:p>
            <a:pPr lvl="1"/>
            <a:endParaRPr lang="en-US" sz="2400" dirty="0"/>
          </a:p>
          <a:p>
            <a:r>
              <a:rPr lang="en-US" sz="2000" dirty="0"/>
              <a:t>OpenMP: targets parallelism on SMP architectures</a:t>
            </a:r>
          </a:p>
          <a:p>
            <a:pPr lvl="1"/>
            <a:r>
              <a:rPr lang="en-US" sz="1800" dirty="0"/>
              <a:t>Handy when </a:t>
            </a:r>
          </a:p>
          <a:p>
            <a:pPr lvl="2"/>
            <a:r>
              <a:rPr lang="en-US" sz="1600" dirty="0"/>
              <a:t>You have a multi-core processor, say 16 cores/socket</a:t>
            </a:r>
          </a:p>
          <a:p>
            <a:pPr lvl="2"/>
            <a:r>
              <a:rPr lang="en-US" sz="1600" dirty="0"/>
              <a:t>Might have multiple sockets, say 2</a:t>
            </a:r>
          </a:p>
          <a:p>
            <a:pPr lvl="2"/>
            <a:r>
              <a:rPr lang="en-US" sz="1600" dirty="0"/>
              <a:t>You have a good amount of system memory, say 64 GB</a:t>
            </a:r>
          </a:p>
          <a:p>
            <a:pPr lvl="1"/>
            <a:endParaRPr lang="en-US" sz="2400" dirty="0"/>
          </a:p>
          <a:p>
            <a:r>
              <a:rPr lang="en-US" sz="2000" dirty="0">
                <a:solidFill>
                  <a:schemeClr val="bg1">
                    <a:lumMod val="85000"/>
                  </a:schemeClr>
                </a:solidFill>
              </a:rPr>
              <a:t>MPI: targeted parallelism on a cluster (distributed computing)</a:t>
            </a:r>
          </a:p>
          <a:p>
            <a:pPr lvl="1"/>
            <a:r>
              <a:rPr lang="en-US" sz="1800" dirty="0">
                <a:solidFill>
                  <a:schemeClr val="bg1">
                    <a:lumMod val="85000"/>
                  </a:schemeClr>
                </a:solidFill>
              </a:rPr>
              <a:t>Note that MPI implementation can handle transparently an SMP architecture such as a workstation with two </a:t>
            </a:r>
            <a:r>
              <a:rPr lang="en-US" sz="1800" dirty="0" err="1">
                <a:solidFill>
                  <a:schemeClr val="bg1">
                    <a:lumMod val="85000"/>
                  </a:schemeClr>
                </a:solidFill>
              </a:rPr>
              <a:t>hexcore</a:t>
            </a:r>
            <a:r>
              <a:rPr lang="en-US" sz="1800" dirty="0">
                <a:solidFill>
                  <a:schemeClr val="bg1">
                    <a:lumMod val="85000"/>
                  </a:schemeClr>
                </a:solidFill>
              </a:rPr>
              <a:t> CPUs that draw on a good amount of shared memory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0814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vs. thread</a:t>
            </a:r>
          </a:p>
        </p:txBody>
      </p:sp>
      <p:sp>
        <p:nvSpPr>
          <p:cNvPr id="3" name="Content Placeholder 2"/>
          <p:cNvSpPr>
            <a:spLocks noGrp="1"/>
          </p:cNvSpPr>
          <p:nvPr>
            <p:ph idx="1"/>
          </p:nvPr>
        </p:nvSpPr>
        <p:spPr/>
        <p:txBody>
          <a:bodyPr>
            <a:normAutofit/>
          </a:bodyPr>
          <a:lstStyle/>
          <a:p>
            <a:pPr lvl="1"/>
            <a:endParaRPr lang="en-US" dirty="0"/>
          </a:p>
          <a:p>
            <a:r>
              <a:rPr lang="en-US" dirty="0"/>
              <a:t>How similar: Both processes and threads are independent sequences of execution </a:t>
            </a:r>
          </a:p>
          <a:p>
            <a:pPr lvl="1"/>
            <a:endParaRPr lang="en-US" dirty="0"/>
          </a:p>
          <a:p>
            <a:pPr lvl="1"/>
            <a:endParaRPr lang="en-US" dirty="0"/>
          </a:p>
          <a:p>
            <a:r>
              <a:rPr lang="en-US" dirty="0"/>
              <a:t>How different: </a:t>
            </a:r>
          </a:p>
          <a:p>
            <a:pPr lvl="1"/>
            <a:r>
              <a:rPr lang="en-US" dirty="0"/>
              <a:t>Threads (of the same process) run in a </a:t>
            </a:r>
            <a:r>
              <a:rPr lang="en-US" dirty="0">
                <a:solidFill>
                  <a:srgbClr val="0070C0"/>
                </a:solidFill>
              </a:rPr>
              <a:t>shared memory space (have one Translation Page)</a:t>
            </a:r>
          </a:p>
          <a:p>
            <a:pPr lvl="2"/>
            <a:r>
              <a:rPr lang="en-US" dirty="0"/>
              <a:t>However, each thread has its own PC</a:t>
            </a:r>
          </a:p>
          <a:p>
            <a:pPr lvl="2"/>
            <a:r>
              <a:rPr lang="en-US" dirty="0"/>
              <a:t>Who draws on it: OpenMP</a:t>
            </a:r>
          </a:p>
          <a:p>
            <a:pPr lvl="1"/>
            <a:endParaRPr lang="en-US" dirty="0"/>
          </a:p>
          <a:p>
            <a:pPr lvl="1"/>
            <a:r>
              <a:rPr lang="en-US" dirty="0"/>
              <a:t>Processes run in </a:t>
            </a:r>
            <a:r>
              <a:rPr lang="en-US" dirty="0">
                <a:solidFill>
                  <a:srgbClr val="0070C0"/>
                </a:solidFill>
              </a:rPr>
              <a:t>separate memory spaces</a:t>
            </a:r>
          </a:p>
          <a:p>
            <a:pPr lvl="2"/>
            <a:r>
              <a:rPr lang="en-US" dirty="0"/>
              <a:t>Each process has its Page Table</a:t>
            </a:r>
          </a:p>
          <a:p>
            <a:pPr lvl="2"/>
            <a:r>
              <a:rPr lang="en-US" dirty="0"/>
              <a:t>Who draws on it: MPI</a:t>
            </a:r>
            <a:endParaRPr lang="en-US" b="1" baseline="30000" dirty="0"/>
          </a:p>
          <a:p>
            <a:endParaRPr lang="en-US" dirty="0"/>
          </a:p>
          <a:p>
            <a:pPr lvl="1"/>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8926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dirty="0"/>
              <a:t>OpenMP Attributes</a:t>
            </a:r>
          </a:p>
        </p:txBody>
      </p:sp>
      <p:sp>
        <p:nvSpPr>
          <p:cNvPr id="13" name="Content Placeholder 12"/>
          <p:cNvSpPr>
            <a:spLocks noGrp="1"/>
          </p:cNvSpPr>
          <p:nvPr>
            <p:ph sz="half" idx="1"/>
          </p:nvPr>
        </p:nvSpPr>
        <p:spPr/>
        <p:txBody>
          <a:bodyPr/>
          <a:lstStyle/>
          <a:p>
            <a:endParaRPr lang="en-US" sz="1800" dirty="0"/>
          </a:p>
          <a:p>
            <a:r>
              <a:rPr lang="en-US" sz="1800" dirty="0"/>
              <a:t>Parallel execution of multiple tasks via multiple threads</a:t>
            </a:r>
          </a:p>
          <a:p>
            <a:endParaRPr lang="en-US" sz="1800" dirty="0"/>
          </a:p>
          <a:p>
            <a:r>
              <a:rPr lang="en-US" sz="1800" dirty="0"/>
              <a:t>Threads have access to a pool of memory that is shared</a:t>
            </a:r>
          </a:p>
          <a:p>
            <a:pPr lvl="1"/>
            <a:endParaRPr lang="en-US" sz="1600" dirty="0"/>
          </a:p>
          <a:p>
            <a:r>
              <a:rPr lang="en-US" sz="1800" dirty="0"/>
              <a:t>Threads can have private data</a:t>
            </a:r>
          </a:p>
          <a:p>
            <a:pPr lvl="1"/>
            <a:r>
              <a:rPr lang="en-US" sz="1600" dirty="0"/>
              <a:t>Not accessible by other threads</a:t>
            </a:r>
          </a:p>
          <a:p>
            <a:pPr lvl="1"/>
            <a:endParaRPr lang="en-US" sz="1600" dirty="0"/>
          </a:p>
          <a:p>
            <a:r>
              <a:rPr lang="en-US" sz="1800" dirty="0"/>
              <a:t>When/How data is written/read by threads to/from memory is transparent to programmer </a:t>
            </a:r>
          </a:p>
          <a:p>
            <a:pPr lvl="1"/>
            <a:r>
              <a:rPr lang="en-US" sz="1400" dirty="0"/>
              <a:t>However, programmer has some control (atomic, flush, etc.)</a:t>
            </a:r>
          </a:p>
          <a:p>
            <a:pPr lvl="1"/>
            <a:endParaRPr lang="en-US" sz="1600" dirty="0"/>
          </a:p>
          <a:p>
            <a:r>
              <a:rPr lang="en-US" sz="1800" dirty="0"/>
              <a:t>Synchronization in thread execution is implicit, but can be made explicit as well</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8C497F-F93A-415D-AE85-6EDF5BB63A7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p:cNvPicPr>
            <a:picLocks noChangeAspect="1"/>
          </p:cNvPicPr>
          <p:nvPr/>
        </p:nvPicPr>
        <p:blipFill>
          <a:blip r:embed="rId2"/>
          <a:stretch>
            <a:fillRect/>
          </a:stretch>
        </p:blipFill>
        <p:spPr>
          <a:xfrm>
            <a:off x="7851049" y="3150359"/>
            <a:ext cx="3607118" cy="3640455"/>
          </a:xfrm>
          <a:prstGeom prst="rect">
            <a:avLst/>
          </a:prstGeom>
        </p:spPr>
      </p:pic>
      <p:sp>
        <p:nvSpPr>
          <p:cNvPr id="6" name="Rectangle 5"/>
          <p:cNvSpPr/>
          <p:nvPr/>
        </p:nvSpPr>
        <p:spPr>
          <a:xfrm>
            <a:off x="77424" y="6596390"/>
            <a:ext cx="1164101"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Light" panose="020F0302020204030204"/>
                <a:ea typeface="+mn-ea"/>
                <a:cs typeface="+mn-cs"/>
              </a:rPr>
              <a:t>[</a:t>
            </a:r>
            <a:r>
              <a:rPr kumimoji="0" lang="en-US" sz="1100" b="0" i="0" u="none" strike="noStrike" kern="1200" cap="none" spc="0" normalizeH="0" baseline="0" noProof="0" dirty="0" err="1">
                <a:ln>
                  <a:noFill/>
                </a:ln>
                <a:solidFill>
                  <a:prstClr val="black"/>
                </a:solidFill>
                <a:effectLst/>
                <a:uLnTx/>
                <a:uFillTx/>
                <a:latin typeface="Calibri Light" panose="020F0302020204030204"/>
                <a:ea typeface="+mn-ea"/>
                <a:cs typeface="+mn-cs"/>
              </a:rPr>
              <a:t>CodeProject</a:t>
            </a:r>
            <a:r>
              <a:rPr kumimoji="0" lang="en-US" sz="1100" b="0" i="0" u="none" strike="noStrike" kern="1200" cap="none" spc="0" normalizeH="0" baseline="0" noProof="0" dirty="0">
                <a:ln>
                  <a:noFill/>
                </a:ln>
                <a:solidFill>
                  <a:prstClr val="black"/>
                </a:solidFill>
                <a:effectLst/>
                <a:uLnTx/>
                <a:uFillTx/>
                <a:latin typeface="Calibri Light" panose="020F0302020204030204"/>
                <a:ea typeface="+mn-ea"/>
                <a:cs typeface="+mn-cs"/>
              </a:rPr>
              <a:t>]</a:t>
            </a:r>
            <a:r>
              <a:rPr kumimoji="0" lang="en-US" sz="1100" b="0" i="0" u="none" strike="noStrike" kern="1200" cap="none" spc="0" normalizeH="0" baseline="0" noProof="0" dirty="0">
                <a:ln>
                  <a:noFill/>
                </a:ln>
                <a:solidFill>
                  <a:prstClr val="black"/>
                </a:solidFill>
                <a:effectLst/>
                <a:uLnTx/>
                <a:uFillTx/>
                <a:latin typeface="Calibri Light" panose="020F0302020204030204"/>
                <a:ea typeface="+mn-ea"/>
                <a:cs typeface="+mn-cs"/>
                <a:sym typeface="Symbol"/>
              </a:rPr>
              <a:t></a:t>
            </a:r>
            <a:r>
              <a:rPr kumimoji="0" lang="en-US" sz="1100" b="0" i="0" u="none" strike="noStrike" kern="1200" cap="none" spc="0" normalizeH="0" baseline="0" noProof="0" dirty="0">
                <a:ln>
                  <a:noFill/>
                </a:ln>
                <a:solidFill>
                  <a:prstClr val="black"/>
                </a:solidFill>
                <a:effectLst/>
                <a:uLnTx/>
                <a:uFillTx/>
                <a:latin typeface="Calibri Light" panose="020F0302020204030204"/>
                <a:ea typeface="+mn-ea"/>
                <a:cs typeface="+mn-cs"/>
              </a:rPr>
              <a:t>  </a:t>
            </a:r>
          </a:p>
        </p:txBody>
      </p:sp>
      <p:pic>
        <p:nvPicPr>
          <p:cNvPr id="5" name="Picture 4"/>
          <p:cNvPicPr>
            <a:picLocks noChangeAspect="1"/>
          </p:cNvPicPr>
          <p:nvPr/>
        </p:nvPicPr>
        <p:blipFill rotWithShape="1">
          <a:blip r:embed="rId3"/>
          <a:srcRect r="20882"/>
          <a:stretch/>
        </p:blipFill>
        <p:spPr>
          <a:xfrm>
            <a:off x="6914422" y="823393"/>
            <a:ext cx="3921463" cy="2152075"/>
          </a:xfrm>
          <a:prstGeom prst="rect">
            <a:avLst/>
          </a:prstGeom>
        </p:spPr>
      </p:pic>
    </p:spTree>
    <p:extLst>
      <p:ext uri="{BB962C8B-B14F-4D97-AF65-F5344CB8AC3E}">
        <p14:creationId xmlns:p14="http://schemas.microsoft.com/office/powerpoint/2010/main" val="6243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OpenMP: What’s Reasonable to Expect</a:t>
            </a:r>
          </a:p>
        </p:txBody>
      </p:sp>
      <p:sp>
        <p:nvSpPr>
          <p:cNvPr id="3" name="Content Placeholder 2"/>
          <p:cNvSpPr>
            <a:spLocks noGrp="1"/>
          </p:cNvSpPr>
          <p:nvPr>
            <p:ph idx="1"/>
          </p:nvPr>
        </p:nvSpPr>
        <p:spPr/>
        <p:txBody>
          <a:bodyPr/>
          <a:lstStyle/>
          <a:p>
            <a:endParaRPr lang="en-US" sz="1800" dirty="0"/>
          </a:p>
          <a:p>
            <a:endParaRPr lang="en-US" sz="1800" dirty="0"/>
          </a:p>
          <a:p>
            <a:r>
              <a:rPr lang="en-US" sz="1800" dirty="0"/>
              <a:t>If you have more than 16 cores or so in an SMP setup, it’s unlikely that you can get a speed-up on that scale. All sorts of overheads kick in to slow you down</a:t>
            </a:r>
          </a:p>
          <a:p>
            <a:pPr lvl="1"/>
            <a:r>
              <a:rPr lang="en-US" sz="1400" dirty="0"/>
              <a:t>Beyond 16: law of diminishing return</a:t>
            </a:r>
          </a:p>
          <a:p>
            <a:endParaRPr lang="en-US" sz="1800" dirty="0"/>
          </a:p>
          <a:p>
            <a:endParaRPr lang="en-US" sz="1800" dirty="0"/>
          </a:p>
          <a:p>
            <a:r>
              <a:rPr lang="en-US" sz="1800" dirty="0"/>
              <a:t>Some of the reasons for lack of scaling: </a:t>
            </a:r>
          </a:p>
          <a:p>
            <a:pPr lvl="1"/>
            <a:r>
              <a:rPr lang="en-US" sz="1400" dirty="0"/>
              <a:t>Cache coherence (more in a couple of lectures)</a:t>
            </a:r>
          </a:p>
          <a:p>
            <a:pPr lvl="1"/>
            <a:r>
              <a:rPr lang="en-US" sz="1400" dirty="0"/>
              <a:t>False cache sharing (more in a couple of lectures)</a:t>
            </a:r>
          </a:p>
          <a:p>
            <a:pPr lvl="1"/>
            <a:r>
              <a:rPr lang="en-US" sz="1400" dirty="0"/>
              <a:t>No significant over-commitment of hardware (recall CUDA/GPU computing and over-subscription of the SM hardware assets)</a:t>
            </a:r>
          </a:p>
          <a:p>
            <a:endParaRPr lang="en-US" sz="18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23532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vs. Task Parallelism</a:t>
            </a:r>
          </a:p>
        </p:txBody>
      </p:sp>
      <p:sp>
        <p:nvSpPr>
          <p:cNvPr id="3" name="Content Placeholder 2"/>
          <p:cNvSpPr>
            <a:spLocks noGrp="1"/>
          </p:cNvSpPr>
          <p:nvPr>
            <p:ph idx="1"/>
          </p:nvPr>
        </p:nvSpPr>
        <p:spPr/>
        <p:txBody>
          <a:bodyPr/>
          <a:lstStyle/>
          <a:p>
            <a:pPr lvl="1"/>
            <a:endParaRPr lang="en-US" sz="1600" dirty="0"/>
          </a:p>
          <a:p>
            <a:r>
              <a:rPr lang="en-US" sz="2000" dirty="0">
                <a:solidFill>
                  <a:srgbClr val="0070C0"/>
                </a:solidFill>
              </a:rPr>
              <a:t>Data parallelism (aka fine-grain parallelism)</a:t>
            </a:r>
          </a:p>
          <a:p>
            <a:pPr lvl="1"/>
            <a:r>
              <a:rPr lang="en-US" sz="1800" dirty="0"/>
              <a:t>You have a large amount of data elements and each data element needs to be processed to produce a result</a:t>
            </a:r>
          </a:p>
          <a:p>
            <a:pPr lvl="1"/>
            <a:r>
              <a:rPr lang="en-US" sz="1800" dirty="0"/>
              <a:t>When this processing can be done in parallel, we have data parallelism</a:t>
            </a:r>
          </a:p>
          <a:p>
            <a:pPr lvl="1"/>
            <a:r>
              <a:rPr lang="en-US" sz="1800" dirty="0"/>
              <a:t>Example: </a:t>
            </a:r>
          </a:p>
          <a:p>
            <a:pPr lvl="2"/>
            <a:r>
              <a:rPr lang="en-US" sz="1500" dirty="0"/>
              <a:t>Adding two long arrays of doubles to produce yet another array of doubles</a:t>
            </a:r>
          </a:p>
          <a:p>
            <a:pPr lvl="1"/>
            <a:endParaRPr lang="en-US" sz="1800" dirty="0"/>
          </a:p>
          <a:p>
            <a:pPr lvl="1"/>
            <a:endParaRPr lang="en-US" sz="1800" dirty="0"/>
          </a:p>
          <a:p>
            <a:r>
              <a:rPr lang="en-US" sz="2000" dirty="0">
                <a:solidFill>
                  <a:srgbClr val="0070C0"/>
                </a:solidFill>
              </a:rPr>
              <a:t>Task parallelism  (aka coarse-grain parallelism)</a:t>
            </a:r>
          </a:p>
          <a:p>
            <a:pPr lvl="1"/>
            <a:r>
              <a:rPr lang="en-US" sz="1800" dirty="0"/>
              <a:t>You have a collection of tasks that need to be completed</a:t>
            </a:r>
          </a:p>
          <a:p>
            <a:pPr lvl="1"/>
            <a:r>
              <a:rPr lang="en-US" sz="1800" dirty="0"/>
              <a:t>Task parallelism: these tasks can be performed in parallel</a:t>
            </a:r>
          </a:p>
          <a:p>
            <a:pPr lvl="1"/>
            <a:r>
              <a:rPr lang="en-US" sz="1800" dirty="0"/>
              <a:t>Example, task parallelism: </a:t>
            </a:r>
          </a:p>
          <a:p>
            <a:pPr lvl="2"/>
            <a:r>
              <a:rPr lang="en-US" sz="1500" dirty="0"/>
              <a:t>Prepare a soup, make a salad, bake a cake, microwave popcorn</a:t>
            </a:r>
          </a:p>
          <a:p>
            <a:pPr lvl="3"/>
            <a:endParaRPr lang="en-US" sz="12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0135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we get started…</a:t>
            </a:r>
          </a:p>
        </p:txBody>
      </p:sp>
      <p:sp>
        <p:nvSpPr>
          <p:cNvPr id="3" name="Content Placeholder 2"/>
          <p:cNvSpPr>
            <a:spLocks noGrp="1"/>
          </p:cNvSpPr>
          <p:nvPr>
            <p:ph idx="1"/>
          </p:nvPr>
        </p:nvSpPr>
        <p:spPr/>
        <p:txBody>
          <a:bodyPr>
            <a:normAutofit/>
          </a:bodyPr>
          <a:lstStyle/>
          <a:p>
            <a:pPr lvl="1"/>
            <a:endParaRPr lang="en-US" dirty="0"/>
          </a:p>
          <a:p>
            <a:r>
              <a:rPr lang="en-US" dirty="0"/>
              <a:t>Last time</a:t>
            </a:r>
          </a:p>
          <a:p>
            <a:pPr lvl="1"/>
            <a:r>
              <a:rPr lang="en-US" dirty="0"/>
              <a:t>GPU computing, from a distance (via thrust &amp; CUB)</a:t>
            </a:r>
          </a:p>
          <a:p>
            <a:endParaRPr lang="en-US" dirty="0"/>
          </a:p>
          <a:p>
            <a:r>
              <a:rPr lang="en-US" dirty="0"/>
              <a:t>Today</a:t>
            </a:r>
          </a:p>
          <a:p>
            <a:pPr lvl="1"/>
            <a:r>
              <a:rPr lang="en-US" dirty="0"/>
              <a:t>Final Project *Proposal* discussion</a:t>
            </a:r>
          </a:p>
          <a:p>
            <a:pPr lvl="1"/>
            <a:r>
              <a:rPr lang="en-US" dirty="0"/>
              <a:t>Parallel computing on the CPU: the “know your hardware part” &amp; OpenMP generalities</a:t>
            </a:r>
          </a:p>
          <a:p>
            <a:pPr lvl="1"/>
            <a:endParaRPr lang="en-US" dirty="0"/>
          </a:p>
          <a:p>
            <a:r>
              <a:rPr lang="en-US" dirty="0"/>
              <a:t>Other tidbits:</a:t>
            </a:r>
          </a:p>
          <a:p>
            <a:pPr lvl="1"/>
            <a:r>
              <a:rPr lang="en-US" dirty="0"/>
              <a:t>Assignment due on Th, 03/11, at 9 pm</a:t>
            </a:r>
          </a:p>
          <a:p>
            <a:pPr lvl="1"/>
            <a:r>
              <a:rPr lang="en-US" dirty="0"/>
              <a:t>Do not run your code on the Euler head-node (use Slurm)</a:t>
            </a:r>
          </a:p>
          <a:p>
            <a:pPr lvl="1"/>
            <a:r>
              <a:rPr lang="en-US" dirty="0"/>
              <a:t>Big PDF file contains all the slides thus far; easy to search into it to find topics covered thus far. Doc is </a:t>
            </a:r>
            <a:r>
              <a:rPr lang="en-US" dirty="0">
                <a:hlinkClick r:id="rId2"/>
              </a:rPr>
              <a:t>here</a:t>
            </a:r>
            <a:r>
              <a:rPr lang="en-US" dirty="0"/>
              <a:t>.</a:t>
            </a:r>
          </a:p>
        </p:txBody>
      </p:sp>
      <p:sp>
        <p:nvSpPr>
          <p:cNvPr id="4" name="Slide Number Placeholder 3"/>
          <p:cNvSpPr>
            <a:spLocks noGrp="1"/>
          </p:cNvSpPr>
          <p:nvPr>
            <p:ph type="sldNum" sz="quarter" idx="12"/>
          </p:nvPr>
        </p:nvSpPr>
        <p:spPr/>
        <p:txBody>
          <a:bodyPr/>
          <a:lstStyle/>
          <a:p>
            <a:fld id="{67D2203D-769A-4D5A-AE4C-EA73FDE6A130}" type="slidenum">
              <a:rPr lang="en-US" smtClean="0"/>
              <a:t>4</a:t>
            </a:fld>
            <a:endParaRPr lang="en-US"/>
          </a:p>
        </p:txBody>
      </p:sp>
    </p:spTree>
    <p:extLst>
      <p:ext uri="{BB962C8B-B14F-4D97-AF65-F5344CB8AC3E}">
        <p14:creationId xmlns:p14="http://schemas.microsoft.com/office/powerpoint/2010/main" val="2475800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dirty="0"/>
              <a:t>Objectives, ME759</a:t>
            </a:r>
          </a:p>
        </p:txBody>
      </p:sp>
      <p:sp>
        <p:nvSpPr>
          <p:cNvPr id="505859" name="Rectangle 3"/>
          <p:cNvSpPr>
            <a:spLocks noGrp="1" noChangeArrowheads="1"/>
          </p:cNvSpPr>
          <p:nvPr>
            <p:ph idx="1"/>
          </p:nvPr>
        </p:nvSpPr>
        <p:spPr/>
        <p:txBody>
          <a:bodyPr/>
          <a:lstStyle/>
          <a:p>
            <a:endParaRPr lang="en-US" dirty="0"/>
          </a:p>
          <a:p>
            <a:endParaRPr lang="en-US" dirty="0"/>
          </a:p>
          <a:p>
            <a:r>
              <a:rPr lang="en-US" dirty="0"/>
              <a:t>Understand OpenMP at the level where you can</a:t>
            </a:r>
          </a:p>
          <a:p>
            <a:pPr lvl="1"/>
            <a:endParaRPr lang="en-US" dirty="0"/>
          </a:p>
          <a:p>
            <a:pPr lvl="1"/>
            <a:r>
              <a:rPr lang="en-US" dirty="0"/>
              <a:t>Implement data parallelism</a:t>
            </a:r>
          </a:p>
          <a:p>
            <a:pPr lvl="1"/>
            <a:endParaRPr lang="en-US" dirty="0"/>
          </a:p>
          <a:p>
            <a:pPr lvl="1"/>
            <a:r>
              <a:rPr lang="en-US" dirty="0"/>
              <a:t>Implement task parallelism</a:t>
            </a:r>
          </a:p>
          <a:p>
            <a:pPr lvl="1"/>
            <a:endParaRPr lang="en-US" dirty="0"/>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2247744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a:xfrm>
            <a:off x="0" y="0"/>
            <a:ext cx="12192000" cy="823393"/>
          </a:xfrm>
          <a:solidFill>
            <a:schemeClr val="accent1">
              <a:lumMod val="50000"/>
            </a:schemeClr>
          </a:solidFill>
          <a:extLst>
            <a:ext uri="{91240B29-F687-4f45-9708-019B960494DF}">
              <a14:hiddenLine xmlns="" xmlns:a14="http://schemas.microsoft.com/office/drawing/2010/main" w="12700">
                <a:solidFill>
                  <a:schemeClr val="tx1"/>
                </a:solidFill>
                <a:miter lim="800000"/>
                <a:headEnd/>
                <a:tailEnd/>
              </a14:hiddenLine>
            </a:ext>
          </a:extLst>
        </p:spPr>
        <p:txBody>
          <a:bodyPr vert="horz" lIns="91440" tIns="45720" rIns="91440" bIns="45720" rtlCol="0" anchor="ctr">
            <a:normAutofit/>
          </a:bodyPr>
          <a:lstStyle/>
          <a:p>
            <a:r>
              <a:rPr lang="en-US" dirty="0"/>
              <a:t>OpenMP: What Is It?</a:t>
            </a:r>
          </a:p>
        </p:txBody>
      </p:sp>
      <p:sp>
        <p:nvSpPr>
          <p:cNvPr id="509955" name="Rectangle 3"/>
          <p:cNvSpPr>
            <a:spLocks noGrp="1" noChangeArrowheads="1"/>
          </p:cNvSpPr>
          <p:nvPr>
            <p:ph idx="1"/>
          </p:nvPr>
        </p:nvSpPr>
        <p:spPr>
          <a:noFill/>
          <a:ln/>
          <a:extLst>
            <a:ext uri="{91240B29-F687-4f45-9708-019B960494DF}">
              <a14:hiddenLine xmlns="" xmlns:a14="http://schemas.microsoft.com/office/drawing/2010/main" w="12700">
                <a:solidFill>
                  <a:schemeClr val="tx1"/>
                </a:solidFill>
                <a:miter lim="800000"/>
                <a:headEnd/>
                <a:tailEnd/>
              </a14:hiddenLine>
            </a:ext>
          </a:extLst>
        </p:spPr>
        <p:txBody>
          <a:bodyPr vert="horz" lIns="88900" tIns="44450" rIns="88900" bIns="44450" rtlCol="0">
            <a:normAutofit/>
          </a:bodyPr>
          <a:lstStyle/>
          <a:p>
            <a:pPr>
              <a:lnSpc>
                <a:spcPct val="80000"/>
              </a:lnSpc>
            </a:pPr>
            <a:endParaRPr lang="en-US" sz="2000" dirty="0"/>
          </a:p>
          <a:p>
            <a:pPr>
              <a:lnSpc>
                <a:spcPct val="80000"/>
              </a:lnSpc>
            </a:pPr>
            <a:endParaRPr lang="en-US" sz="2000" dirty="0"/>
          </a:p>
          <a:p>
            <a:pPr>
              <a:lnSpc>
                <a:spcPct val="80000"/>
              </a:lnSpc>
            </a:pPr>
            <a:r>
              <a:rPr lang="en-US" sz="2000" dirty="0"/>
              <a:t>Portable</a:t>
            </a:r>
            <a:r>
              <a:rPr lang="en-US" sz="2000" dirty="0">
                <a:solidFill>
                  <a:srgbClr val="0070C0"/>
                </a:solidFill>
              </a:rPr>
              <a:t> programming environment</a:t>
            </a:r>
            <a:r>
              <a:rPr lang="en-US" sz="2000" dirty="0"/>
              <a:t> that invokes at run-time a shared-memory multi-threading execution of the code</a:t>
            </a:r>
            <a:endParaRPr lang="en-US" sz="2000" dirty="0">
              <a:solidFill>
                <a:srgbClr val="0070C0"/>
              </a:solidFill>
            </a:endParaRPr>
          </a:p>
          <a:p>
            <a:pPr lvl="2">
              <a:lnSpc>
                <a:spcPct val="80000"/>
              </a:lnSpc>
              <a:buFontTx/>
              <a:buChar char="–"/>
            </a:pPr>
            <a:r>
              <a:rPr lang="en-US" sz="1600" dirty="0"/>
              <a:t>Language bindings: Fortran, C, and C++</a:t>
            </a:r>
          </a:p>
          <a:p>
            <a:pPr lvl="2">
              <a:lnSpc>
                <a:spcPct val="80000"/>
              </a:lnSpc>
              <a:buFontTx/>
              <a:buChar char="–"/>
            </a:pPr>
            <a:r>
              <a:rPr lang="en-US" sz="1600" dirty="0"/>
              <a:t>Multi-vendor support for both Linux and Windows</a:t>
            </a:r>
          </a:p>
          <a:p>
            <a:pPr lvl="2">
              <a:lnSpc>
                <a:spcPct val="80000"/>
              </a:lnSpc>
              <a:buFontTx/>
              <a:buChar char="–"/>
            </a:pPr>
            <a:r>
              <a:rPr lang="en-US" sz="1600" dirty="0"/>
              <a:t>Alternative to using </a:t>
            </a:r>
            <a:r>
              <a:rPr lang="en-US" sz="1600" dirty="0" err="1">
                <a:latin typeface="Courier New" panose="02070309020205020404" pitchFamily="49" charset="0"/>
                <a:cs typeface="Courier New" panose="02070309020205020404" pitchFamily="49" charset="0"/>
              </a:rPr>
              <a:t>posix</a:t>
            </a:r>
            <a:r>
              <a:rPr lang="en-US" sz="1600" dirty="0"/>
              <a:t> threads</a:t>
            </a:r>
          </a:p>
          <a:p>
            <a:pPr>
              <a:lnSpc>
                <a:spcPct val="80000"/>
              </a:lnSpc>
            </a:pPr>
            <a:endParaRPr lang="en-US" sz="2000" dirty="0"/>
          </a:p>
          <a:p>
            <a:pPr>
              <a:lnSpc>
                <a:spcPct val="80000"/>
              </a:lnSpc>
            </a:pPr>
            <a:endParaRPr lang="en-US" sz="2000" dirty="0"/>
          </a:p>
          <a:p>
            <a:pPr>
              <a:lnSpc>
                <a:spcPct val="80000"/>
              </a:lnSpc>
            </a:pPr>
            <a:r>
              <a:rPr lang="en-US" sz="2000" dirty="0"/>
              <a:t>Standardizes task &amp; loop-level parallelism</a:t>
            </a:r>
          </a:p>
          <a:p>
            <a:pPr>
              <a:lnSpc>
                <a:spcPct val="80000"/>
              </a:lnSpc>
            </a:pPr>
            <a:endParaRPr lang="en-US" sz="2000" dirty="0"/>
          </a:p>
          <a:p>
            <a:pPr>
              <a:lnSpc>
                <a:spcPct val="80000"/>
              </a:lnSpc>
            </a:pPr>
            <a:endParaRPr lang="en-US" sz="2000" dirty="0"/>
          </a:p>
          <a:p>
            <a:pPr>
              <a:lnSpc>
                <a:spcPct val="80000"/>
              </a:lnSpc>
            </a:pPr>
            <a:r>
              <a:rPr lang="en-US" sz="2000" dirty="0"/>
              <a:t>Combines serial and parallel code in single source</a:t>
            </a:r>
          </a:p>
          <a:p>
            <a:pPr>
              <a:lnSpc>
                <a:spcPct val="80000"/>
              </a:lnSpc>
            </a:pPr>
            <a:endParaRPr lang="en-US" sz="2000" dirty="0"/>
          </a:p>
          <a:p>
            <a:pPr>
              <a:lnSpc>
                <a:spcPct val="80000"/>
              </a:lnSpc>
            </a:pPr>
            <a:endParaRPr lang="en-US" sz="2000" dirty="0"/>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ectangle 6"/>
          <p:cNvSpPr/>
          <p:nvPr/>
        </p:nvSpPr>
        <p:spPr>
          <a:xfrm>
            <a:off x="100767" y="6642556"/>
            <a:ext cx="7378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Light" panose="020F0302020204030204"/>
                <a:ea typeface="+mn-ea"/>
                <a:cs typeface="+mn-cs"/>
              </a:rPr>
              <a:t>[IOMPP]</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custDataLst>
      <p:tags r:id="rId1"/>
    </p:custDataLst>
    <p:extLst>
      <p:ext uri="{BB962C8B-B14F-4D97-AF65-F5344CB8AC3E}">
        <p14:creationId xmlns:p14="http://schemas.microsoft.com/office/powerpoint/2010/main" val="255880999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OpenMP</a:t>
            </a:r>
            <a:r>
              <a:rPr lang="en-US" dirty="0"/>
              <a:t> Mission Statement</a:t>
            </a:r>
          </a:p>
        </p:txBody>
      </p:sp>
      <p:sp>
        <p:nvSpPr>
          <p:cNvPr id="3" name="Content Placeholder 2"/>
          <p:cNvSpPr>
            <a:spLocks noGrp="1"/>
          </p:cNvSpPr>
          <p:nvPr>
            <p:ph idx="1"/>
          </p:nvPr>
        </p:nvSpPr>
        <p:spPr/>
        <p:txBody>
          <a:bodyPr/>
          <a:lstStyle/>
          <a:p>
            <a:pPr marL="0" indent="0" algn="ctr">
              <a:buNone/>
            </a:pPr>
            <a:endParaRPr lang="en-US" dirty="0"/>
          </a:p>
          <a:p>
            <a:pPr marL="0" indent="0">
              <a:buNone/>
            </a:pPr>
            <a:r>
              <a:rPr lang="en-US" dirty="0"/>
              <a:t>Straight from the horse’s mouth:</a:t>
            </a:r>
          </a:p>
          <a:p>
            <a:pPr marL="0" indent="0" algn="ctr">
              <a:buNone/>
            </a:pPr>
            <a:endParaRPr lang="en-US" dirty="0"/>
          </a:p>
          <a:p>
            <a:pPr marL="0" indent="0" algn="ctr">
              <a:buNone/>
            </a:pPr>
            <a:endParaRPr lang="en-US" dirty="0"/>
          </a:p>
          <a:p>
            <a:pPr marL="0" indent="0" algn="ctr">
              <a:buNone/>
            </a:pPr>
            <a:r>
              <a:rPr lang="en-US" dirty="0"/>
              <a:t>“Standardize </a:t>
            </a:r>
            <a:r>
              <a:rPr lang="en-US" dirty="0">
                <a:solidFill>
                  <a:srgbClr val="0070C0"/>
                </a:solidFill>
              </a:rPr>
              <a:t>directive-based</a:t>
            </a:r>
            <a:r>
              <a:rPr lang="en-US" dirty="0"/>
              <a:t> multi-language </a:t>
            </a:r>
            <a:r>
              <a:rPr lang="en-US" dirty="0">
                <a:solidFill>
                  <a:srgbClr val="0070C0"/>
                </a:solidFill>
              </a:rPr>
              <a:t>high-level</a:t>
            </a:r>
            <a:r>
              <a:rPr lang="en-US" dirty="0"/>
              <a:t> parallelism that is </a:t>
            </a:r>
            <a:br>
              <a:rPr lang="en-US" dirty="0"/>
            </a:br>
            <a:r>
              <a:rPr lang="en-US" dirty="0"/>
              <a:t>performant, productive and portable.”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45801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F18FB-91F6-4A4A-B580-35334EF34334}"/>
              </a:ext>
            </a:extLst>
          </p:cNvPr>
          <p:cNvSpPr>
            <a:spLocks noGrp="1"/>
          </p:cNvSpPr>
          <p:nvPr>
            <p:ph type="title"/>
          </p:nvPr>
        </p:nvSpPr>
        <p:spPr/>
        <p:txBody>
          <a:bodyPr/>
          <a:lstStyle/>
          <a:p>
            <a:r>
              <a:rPr lang="en-US" dirty="0"/>
              <a:t>Speaking of horses…</a:t>
            </a:r>
          </a:p>
        </p:txBody>
      </p:sp>
      <p:sp>
        <p:nvSpPr>
          <p:cNvPr id="4" name="Slide Number Placeholder 3">
            <a:extLst>
              <a:ext uri="{FF2B5EF4-FFF2-40B4-BE49-F238E27FC236}">
                <a16:creationId xmlns:a16="http://schemas.microsoft.com/office/drawing/2014/main" id="{9F2CD540-E5E0-4E13-988A-A17C2E815F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7" name="Text Placeholder 6">
                <a:extLst>
                  <a:ext uri="{FF2B5EF4-FFF2-40B4-BE49-F238E27FC236}">
                    <a16:creationId xmlns:a16="http://schemas.microsoft.com/office/drawing/2014/main" id="{F675F618-90DB-42ED-A6ED-02D2C849D934}"/>
                  </a:ext>
                </a:extLst>
              </p:cNvPr>
              <p:cNvSpPr>
                <a:spLocks noGrp="1"/>
              </p:cNvSpPr>
              <p:nvPr>
                <p:ph type="body" sz="quarter" idx="13"/>
              </p:nvPr>
            </p:nvSpPr>
            <p:spPr/>
            <p:txBody>
              <a:bodyPr/>
              <a:lstStyle/>
              <a:p>
                <a:r>
                  <a:rPr lang="en-US" dirty="0"/>
                  <a:t>[Zach Kanin]</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7" name="Text Placeholder 6">
                <a:extLst>
                  <a:ext uri="{FF2B5EF4-FFF2-40B4-BE49-F238E27FC236}">
                    <a16:creationId xmlns:a16="http://schemas.microsoft.com/office/drawing/2014/main" id="{F675F618-90DB-42ED-A6ED-02D2C849D934}"/>
                  </a:ext>
                </a:extLst>
              </p:cNvPr>
              <p:cNvSpPr>
                <a:spLocks noGrp="1" noRot="1" noChangeAspect="1" noMove="1" noResize="1" noEditPoints="1" noAdjustHandles="1" noChangeArrowheads="1" noChangeShapeType="1" noTextEdit="1"/>
              </p:cNvSpPr>
              <p:nvPr>
                <p:ph type="body" sz="quarter" idx="13"/>
              </p:nvPr>
            </p:nvSpPr>
            <p:spPr>
              <a:blipFill>
                <a:blip r:embed="rId2"/>
                <a:stretch>
                  <a:fillRect/>
                </a:stretch>
              </a:blipFill>
            </p:spPr>
            <p:txBody>
              <a:bodyPr/>
              <a:lstStyle/>
              <a:p>
                <a:r>
                  <a:rPr lang="en-US">
                    <a:noFill/>
                  </a:rPr>
                  <a:t> </a:t>
                </a:r>
              </a:p>
            </p:txBody>
          </p:sp>
        </mc:Fallback>
      </mc:AlternateContent>
      <p:pic>
        <p:nvPicPr>
          <p:cNvPr id="6" name="Picture 5" descr="A picture containing text, snow, linedrawing&#10;&#10;Description automatically generated">
            <a:extLst>
              <a:ext uri="{FF2B5EF4-FFF2-40B4-BE49-F238E27FC236}">
                <a16:creationId xmlns:a16="http://schemas.microsoft.com/office/drawing/2014/main" id="{D959DF66-C46C-4C68-8B6F-D1920C3CFA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6183" y="992015"/>
            <a:ext cx="7434289" cy="5657931"/>
          </a:xfrm>
          <a:prstGeom prst="rect">
            <a:avLst/>
          </a:prstGeom>
        </p:spPr>
      </p:pic>
    </p:spTree>
    <p:extLst>
      <p:ext uri="{BB962C8B-B14F-4D97-AF65-F5344CB8AC3E}">
        <p14:creationId xmlns:p14="http://schemas.microsoft.com/office/powerpoint/2010/main" val="242127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49582" y="272740"/>
            <a:ext cx="7848600" cy="3754874"/>
          </a:xfrm>
          <a:prstGeom prst="rect">
            <a:avLst/>
          </a:prstGeom>
          <a:solidFill>
            <a:schemeClr val="bg1">
              <a:lumMod val="95000"/>
            </a:schemeClr>
          </a:solidFill>
          <a:ln w="6350">
            <a:solidFill>
              <a:schemeClr val="tx1"/>
            </a:solidFill>
          </a:ln>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a:ea typeface="+mn-ea"/>
                <a:cs typeface="Consolas" pitchFamily="49" charset="0"/>
              </a:rPr>
              <a:t>#include</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A31515"/>
                </a:solidFill>
                <a:effectLst/>
                <a:uLnTx/>
                <a:uFillTx/>
                <a:latin typeface="Consolas"/>
                <a:ea typeface="+mn-ea"/>
                <a:cs typeface="Consolas" pitchFamily="49" charset="0"/>
              </a:rPr>
              <a:t>&lt;iostream&gt;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#include</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a:ln>
                  <a:noFill/>
                </a:ln>
                <a:solidFill>
                  <a:srgbClr val="A31515"/>
                </a:solidFill>
                <a:effectLst/>
                <a:uLnTx/>
                <a:uFillTx/>
                <a:latin typeface="Consolas" pitchFamily="49" charset="0"/>
                <a:ea typeface="+mn-ea"/>
                <a:cs typeface="Consolas" pitchFamily="49" charset="0"/>
              </a:rPr>
              <a:t>&lt;</a:t>
            </a:r>
            <a:r>
              <a:rPr kumimoji="0" lang="en-US" sz="1400" b="0" i="0" u="none" strike="noStrike" kern="1200" cap="none" spc="0" normalizeH="0" baseline="0" noProof="0" dirty="0" err="1">
                <a:ln>
                  <a:noFill/>
                </a:ln>
                <a:solidFill>
                  <a:srgbClr val="A31515"/>
                </a:solidFill>
                <a:effectLst/>
                <a:uLnTx/>
                <a:uFillTx/>
                <a:latin typeface="Consolas" pitchFamily="49" charset="0"/>
                <a:ea typeface="+mn-ea"/>
                <a:cs typeface="Consolas" pitchFamily="49" charset="0"/>
              </a:rPr>
              <a:t>omp.h</a:t>
            </a:r>
            <a:r>
              <a:rPr kumimoji="0" lang="en-US" sz="1400" b="0" i="0" u="none" strike="noStrike" kern="1200" cap="none" spc="0" normalizeH="0" baseline="0" noProof="0" dirty="0">
                <a:ln>
                  <a:noFill/>
                </a:ln>
                <a:solidFill>
                  <a:srgbClr val="A31515"/>
                </a:solidFill>
                <a:effectLst/>
                <a:uLnTx/>
                <a:uFillTx/>
                <a:latin typeface="Consolas" pitchFamily="49" charset="0"/>
                <a:ea typeface="+mn-ea"/>
                <a:cs typeface="Consolas" pitchFamily="49"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A31515"/>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a:ea typeface="+mn-ea"/>
                <a:cs typeface="Consolas" pitchFamily="49" charset="0"/>
              </a:rPr>
              <a:t>int</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main()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#pragma</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omp</a:t>
            </a: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4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parallel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a:ea typeface="+mn-ea"/>
                <a:cs typeface="Consolas" pitchFamily="49" charset="0"/>
              </a:rPr>
              <a:t>        int</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1" i="0" u="none" strike="noStrike" kern="1200" cap="none" spc="0" normalizeH="0" baseline="0" noProof="0" dirty="0" err="1">
                <a:ln>
                  <a:noFill/>
                </a:ln>
                <a:solidFill>
                  <a:prstClr val="black"/>
                </a:solidFill>
                <a:effectLst/>
                <a:uLnTx/>
                <a:uFillTx/>
                <a:latin typeface="Consolas"/>
                <a:ea typeface="+mn-ea"/>
                <a:cs typeface="Consolas" pitchFamily="49" charset="0"/>
              </a:rPr>
              <a:t>myId</a:t>
            </a:r>
            <a:r>
              <a:rPr kumimoji="0" lang="en-US" sz="1400" b="1"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omp_get_thread_num</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0000FF"/>
                </a:solidFill>
                <a:effectLst/>
                <a:uLnTx/>
                <a:uFillTx/>
                <a:latin typeface="Consolas"/>
                <a:ea typeface="+mn-ea"/>
                <a:cs typeface="Consolas" pitchFamily="49" charset="0"/>
              </a:rPr>
              <a:t>int</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1" i="0" u="none" strike="noStrike" kern="1200" cap="none" spc="0" normalizeH="0" baseline="0" noProof="0" dirty="0" err="1">
                <a:ln>
                  <a:noFill/>
                </a:ln>
                <a:solidFill>
                  <a:prstClr val="black"/>
                </a:solidFill>
                <a:effectLst/>
                <a:uLnTx/>
                <a:uFillTx/>
                <a:latin typeface="Consolas"/>
                <a:ea typeface="+mn-ea"/>
                <a:cs typeface="Consolas" pitchFamily="49" charset="0"/>
              </a:rPr>
              <a:t>nThreads</a:t>
            </a:r>
            <a:r>
              <a:rPr kumimoji="0" lang="en-US" sz="1400" b="1"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omp_get_num_threads</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std::</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cout</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5B9BD5">
                    <a:lumMod val="75000"/>
                  </a:srgbClr>
                </a:solidFill>
                <a:effectLst/>
                <a:uLnTx/>
                <a:uFillTx/>
                <a:latin typeface="Consolas"/>
                <a:ea typeface="+mn-ea"/>
                <a:cs typeface="Consolas" pitchFamily="49" charset="0"/>
              </a:rPr>
              <a:t>&lt;&lt;</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FFC000">
                    <a:lumMod val="50000"/>
                  </a:srgbClr>
                </a:solidFill>
                <a:effectLst/>
                <a:uLnTx/>
                <a:uFillTx/>
                <a:latin typeface="Consolas"/>
                <a:ea typeface="+mn-ea"/>
                <a:cs typeface="Consolas" pitchFamily="49" charset="0"/>
              </a:rPr>
              <a:t>"Hello World. I'm thread "</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5B9BD5">
                    <a:lumMod val="75000"/>
                  </a:srgbClr>
                </a:solidFill>
                <a:effectLst/>
                <a:uLnTx/>
                <a:uFillTx/>
                <a:latin typeface="Consolas"/>
                <a:ea typeface="+mn-ea"/>
                <a:cs typeface="Consolas" pitchFamily="49" charset="0"/>
              </a:rPr>
              <a:t>&lt;&lt; </a:t>
            </a:r>
            <a:r>
              <a:rPr kumimoji="0" lang="en-US" sz="1400" b="1" i="0" u="none" strike="noStrike" kern="1200" cap="none" spc="0" normalizeH="0" baseline="0" noProof="0" dirty="0" err="1">
                <a:ln>
                  <a:noFill/>
                </a:ln>
                <a:solidFill>
                  <a:prstClr val="black"/>
                </a:solidFill>
                <a:effectLst/>
                <a:uLnTx/>
                <a:uFillTx/>
                <a:latin typeface="Consolas"/>
                <a:ea typeface="+mn-ea"/>
                <a:cs typeface="Consolas" pitchFamily="49" charset="0"/>
              </a:rPr>
              <a:t>myId</a:t>
            </a:r>
            <a:r>
              <a:rPr kumimoji="0" lang="en-US" sz="1400" b="1" i="0" u="none" strike="noStrike" kern="1200" cap="none" spc="0" normalizeH="0" baseline="0" noProof="0" dirty="0">
                <a:ln>
                  <a:noFill/>
                </a:ln>
                <a:solidFill>
                  <a:prstClr val="black"/>
                </a:solidFill>
                <a:effectLst/>
                <a:uLnTx/>
                <a:uFillTx/>
                <a:latin typeface="Consolas"/>
                <a:ea typeface="+mn-ea"/>
                <a:cs typeface="Consolas" pitchFamily="49" charset="0"/>
              </a:rPr>
              <a:t> </a:t>
            </a:r>
            <a:endParaRPr kumimoji="0" lang="en-US" sz="1400" b="0" i="0" u="none" strike="noStrike" kern="1200" cap="none" spc="0" normalizeH="0" baseline="0" noProof="0" dirty="0">
              <a:ln>
                <a:noFill/>
              </a:ln>
              <a:solidFill>
                <a:srgbClr val="000000"/>
              </a:solidFill>
              <a:effectLst/>
              <a:uLnTx/>
              <a:uFillTx/>
              <a:latin typeface="Consolas"/>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B9BD5">
                    <a:lumMod val="75000"/>
                  </a:srgbClr>
                </a:solidFill>
                <a:effectLst/>
                <a:uLnTx/>
                <a:uFillTx/>
                <a:latin typeface="Consolas"/>
                <a:ea typeface="+mn-ea"/>
                <a:cs typeface="Consolas" pitchFamily="49" charset="0"/>
              </a:rPr>
              <a:t>                  &lt;&lt; </a:t>
            </a:r>
            <a:r>
              <a:rPr kumimoji="0" lang="en-US" sz="1400" b="0" i="0" u="none" strike="noStrike" kern="1200" cap="none" spc="0" normalizeH="0" baseline="0" noProof="0" dirty="0">
                <a:ln>
                  <a:noFill/>
                </a:ln>
                <a:solidFill>
                  <a:srgbClr val="FFC000">
                    <a:lumMod val="50000"/>
                  </a:srgbClr>
                </a:solidFill>
                <a:effectLst/>
                <a:uLnTx/>
                <a:uFillTx/>
                <a:latin typeface="Consolas"/>
                <a:ea typeface="+mn-ea"/>
                <a:cs typeface="Consolas" pitchFamily="49" charset="0"/>
              </a:rPr>
              <a:t>" out of "</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5B9BD5">
                    <a:lumMod val="75000"/>
                  </a:srgbClr>
                </a:solidFill>
                <a:effectLst/>
                <a:uLnTx/>
                <a:uFillTx/>
                <a:latin typeface="Consolas"/>
                <a:ea typeface="+mn-ea"/>
                <a:cs typeface="Consolas" pitchFamily="49" charset="0"/>
              </a:rPr>
              <a:t>&lt;&lt; </a:t>
            </a:r>
            <a:r>
              <a:rPr kumimoji="0" lang="en-US" sz="1400" b="1" i="0" u="none" strike="noStrike" kern="1200" cap="none" spc="0" normalizeH="0" baseline="0" noProof="0" dirty="0" err="1">
                <a:ln>
                  <a:noFill/>
                </a:ln>
                <a:solidFill>
                  <a:prstClr val="black"/>
                </a:solidFill>
                <a:effectLst/>
                <a:uLnTx/>
                <a:uFillTx/>
                <a:latin typeface="Consolas"/>
                <a:ea typeface="+mn-ea"/>
                <a:cs typeface="Consolas" pitchFamily="49" charset="0"/>
              </a:rPr>
              <a:t>nThreads</a:t>
            </a:r>
            <a:r>
              <a:rPr kumimoji="0" lang="en-US" sz="1400" b="1" i="0" u="none" strike="noStrike" kern="1200" cap="none" spc="0" normalizeH="0" baseline="0" noProof="0" dirty="0">
                <a:ln>
                  <a:noFill/>
                </a:ln>
                <a:solidFill>
                  <a:srgbClr val="000000"/>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5B9BD5">
                    <a:lumMod val="75000"/>
                  </a:srgbClr>
                </a:solidFill>
                <a:effectLst/>
                <a:uLnTx/>
                <a:uFillTx/>
                <a:latin typeface="Consolas"/>
                <a:ea typeface="+mn-ea"/>
                <a:cs typeface="Consolas" pitchFamily="49" charset="0"/>
              </a:rPr>
              <a:t>&lt;&lt; </a:t>
            </a:r>
            <a:r>
              <a:rPr kumimoji="0" lang="en-US" sz="1400" b="0" i="0" u="none" strike="noStrike" kern="1200" cap="none" spc="0" normalizeH="0" baseline="0" noProof="0" dirty="0">
                <a:ln>
                  <a:noFill/>
                </a:ln>
                <a:solidFill>
                  <a:srgbClr val="FFC000">
                    <a:lumMod val="50000"/>
                  </a:srgbClr>
                </a:solidFill>
                <a:effectLst/>
                <a:uLnTx/>
                <a:uFillTx/>
                <a:latin typeface="Consolas"/>
                <a:ea typeface="+mn-ea"/>
                <a:cs typeface="Consolas" pitchFamily="49" charset="0"/>
              </a:rPr>
              <a:t>".\n"</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0000FF"/>
                </a:solidFill>
                <a:effectLst/>
                <a:uLnTx/>
                <a:uFillTx/>
                <a:latin typeface="Consolas"/>
                <a:ea typeface="+mn-ea"/>
                <a:cs typeface="Consolas" pitchFamily="49" charset="0"/>
              </a:rPr>
              <a:t>for</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r>
              <a:rPr kumimoji="0" lang="en-US" sz="1400" b="0" i="0" u="none" strike="noStrike" kern="1200" cap="none" spc="0" normalizeH="0" baseline="0" noProof="0" dirty="0">
                <a:ln>
                  <a:noFill/>
                </a:ln>
                <a:solidFill>
                  <a:srgbClr val="000000"/>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0000FF"/>
                </a:solidFill>
                <a:effectLst/>
                <a:uLnTx/>
                <a:uFillTx/>
                <a:latin typeface="Consolas"/>
                <a:ea typeface="+mn-ea"/>
                <a:cs typeface="Consolas" pitchFamily="49" charset="0"/>
              </a:rPr>
              <a:t>int </a:t>
            </a:r>
            <a:r>
              <a:rPr kumimoji="0" lang="en-US" sz="1400" b="1" i="0" u="none" strike="noStrike" kern="1200" cap="none" spc="0" normalizeH="0" baseline="0" noProof="0" dirty="0" err="1">
                <a:ln>
                  <a:noFill/>
                </a:ln>
                <a:solidFill>
                  <a:prstClr val="black"/>
                </a:solidFill>
                <a:effectLst/>
                <a:uLnTx/>
                <a:uFillTx/>
                <a:latin typeface="Consolas"/>
                <a:ea typeface="+mn-ea"/>
                <a:cs typeface="Consolas" pitchFamily="49" charset="0"/>
              </a:rPr>
              <a:t>i</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 </a:t>
            </a:r>
            <a:r>
              <a:rPr kumimoji="0" lang="en-US" sz="1400" b="0" i="0" u="none" strike="noStrike" kern="1200" cap="none" spc="0" normalizeH="0" baseline="0" noProof="0" dirty="0">
                <a:ln>
                  <a:noFill/>
                </a:ln>
                <a:solidFill>
                  <a:srgbClr val="7030A0"/>
                </a:solidFill>
                <a:effectLst/>
                <a:uLnTx/>
                <a:uFillTx/>
                <a:latin typeface="Consolas"/>
                <a:ea typeface="+mn-ea"/>
                <a:cs typeface="Consolas" pitchFamily="49" charset="0"/>
              </a:rPr>
              <a:t>0</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1" i="0" u="none" strike="noStrike" kern="1200" cap="none" spc="0" normalizeH="0" baseline="0" noProof="0" dirty="0" err="1">
                <a:ln>
                  <a:noFill/>
                </a:ln>
                <a:solidFill>
                  <a:prstClr val="black"/>
                </a:solidFill>
                <a:effectLst/>
                <a:uLnTx/>
                <a:uFillTx/>
                <a:latin typeface="Consolas"/>
                <a:ea typeface="+mn-ea"/>
                <a:cs typeface="Consolas" pitchFamily="49" charset="0"/>
              </a:rPr>
              <a:t>i</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&lt; </a:t>
            </a:r>
            <a:r>
              <a:rPr kumimoji="0" lang="en-US" sz="1400" b="0" i="0" u="none" strike="noStrike" kern="1200" cap="none" spc="0" normalizeH="0" baseline="0" noProof="0" dirty="0">
                <a:ln>
                  <a:noFill/>
                </a:ln>
                <a:solidFill>
                  <a:srgbClr val="7030A0"/>
                </a:solidFill>
                <a:effectLst/>
                <a:uLnTx/>
                <a:uFillTx/>
                <a:latin typeface="Consolas"/>
                <a:ea typeface="+mn-ea"/>
                <a:cs typeface="Consolas" pitchFamily="49" charset="0"/>
              </a:rPr>
              <a:t>2</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1" i="0" u="none" strike="noStrike" kern="1200" cap="none" spc="0" normalizeH="0" baseline="0" noProof="0" dirty="0" err="1">
                <a:ln>
                  <a:noFill/>
                </a:ln>
                <a:solidFill>
                  <a:prstClr val="black"/>
                </a:solidFill>
                <a:effectLst/>
                <a:uLnTx/>
                <a:uFillTx/>
                <a:latin typeface="Consolas"/>
                <a:ea typeface="+mn-ea"/>
                <a:cs typeface="Consolas" pitchFamily="49" charset="0"/>
              </a:rPr>
              <a:t>i</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r>
              <a:rPr kumimoji="0" lang="en-US" sz="1400" b="0" i="0" u="none" strike="noStrike" kern="1200" cap="none" spc="0" normalizeH="0" baseline="0" noProof="0" dirty="0">
                <a:ln>
                  <a:noFill/>
                </a:ln>
                <a:solidFill>
                  <a:srgbClr val="5B9BD5">
                    <a:lumMod val="75000"/>
                  </a:srgbClr>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std::</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cout</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5B9BD5">
                    <a:lumMod val="75000"/>
                  </a:srgbClr>
                </a:solidFill>
                <a:effectLst/>
                <a:uLnTx/>
                <a:uFillTx/>
                <a:latin typeface="Consolas"/>
                <a:ea typeface="+mn-ea"/>
                <a:cs typeface="Consolas" pitchFamily="49" charset="0"/>
              </a:rPr>
              <a:t>&lt;&lt; </a:t>
            </a:r>
            <a:r>
              <a:rPr kumimoji="0" lang="en-US" sz="1400" b="0" i="0" u="none" strike="noStrike" kern="1200" cap="none" spc="0" normalizeH="0" baseline="0" noProof="0" dirty="0">
                <a:ln>
                  <a:noFill/>
                </a:ln>
                <a:solidFill>
                  <a:srgbClr val="FFC000">
                    <a:lumMod val="50000"/>
                  </a:srgbClr>
                </a:solidFill>
                <a:effectLst/>
                <a:uLnTx/>
                <a:uFillTx/>
                <a:latin typeface="Consolas"/>
                <a:ea typeface="+mn-ea"/>
                <a:cs typeface="Consolas" pitchFamily="49" charset="0"/>
              </a:rPr>
              <a:t>"</a:t>
            </a:r>
            <a:r>
              <a:rPr kumimoji="0" lang="en-US" sz="1400" b="0" i="0" u="none" strike="noStrike" kern="1200" cap="none" spc="0" normalizeH="0" baseline="0" noProof="0" dirty="0" err="1">
                <a:ln>
                  <a:noFill/>
                </a:ln>
                <a:solidFill>
                  <a:srgbClr val="FFC000">
                    <a:lumMod val="50000"/>
                  </a:srgbClr>
                </a:solidFill>
                <a:effectLst/>
                <a:uLnTx/>
                <a:uFillTx/>
                <a:latin typeface="Consolas"/>
                <a:ea typeface="+mn-ea"/>
                <a:cs typeface="Consolas" pitchFamily="49" charset="0"/>
              </a:rPr>
              <a:t>Iter</a:t>
            </a:r>
            <a:r>
              <a:rPr kumimoji="0" lang="en-US" sz="1400" b="0" i="0" u="none" strike="noStrike" kern="1200" cap="none" spc="0" normalizeH="0" baseline="0" noProof="0" dirty="0">
                <a:ln>
                  <a:noFill/>
                </a:ln>
                <a:solidFill>
                  <a:srgbClr val="FFC000">
                    <a:lumMod val="50000"/>
                  </a:srgbClr>
                </a:solidFill>
                <a:effectLst/>
                <a:uLnTx/>
                <a:uFillTx/>
                <a:latin typeface="Consolas"/>
                <a:ea typeface="+mn-ea"/>
                <a:cs typeface="Consolas" pitchFamily="49" charset="0"/>
              </a:rPr>
              <a:t>:"</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5B9BD5">
                    <a:lumMod val="75000"/>
                  </a:srgbClr>
                </a:solidFill>
                <a:effectLst/>
                <a:uLnTx/>
                <a:uFillTx/>
                <a:latin typeface="Consolas"/>
                <a:ea typeface="+mn-ea"/>
                <a:cs typeface="Consolas" pitchFamily="49" charset="0"/>
              </a:rPr>
              <a:t>&lt;&lt; </a:t>
            </a:r>
            <a:r>
              <a:rPr kumimoji="0" lang="en-US" sz="1400" b="1" i="0" u="none" strike="noStrike" kern="1200" cap="none" spc="0" normalizeH="0" baseline="0" noProof="0" dirty="0" err="1">
                <a:ln>
                  <a:noFill/>
                </a:ln>
                <a:solidFill>
                  <a:prstClr val="black"/>
                </a:solidFill>
                <a:effectLst/>
                <a:uLnTx/>
                <a:uFillTx/>
                <a:latin typeface="Consolas"/>
                <a:ea typeface="+mn-ea"/>
                <a:cs typeface="Consolas" pitchFamily="49" charset="0"/>
              </a:rPr>
              <a:t>i</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5B9BD5">
                    <a:lumMod val="75000"/>
                  </a:srgbClr>
                </a:solidFill>
                <a:effectLst/>
                <a:uLnTx/>
                <a:uFillTx/>
                <a:latin typeface="Consolas"/>
                <a:ea typeface="+mn-ea"/>
                <a:cs typeface="Consolas" pitchFamily="49" charset="0"/>
              </a:rPr>
              <a:t>&lt;&lt; </a:t>
            </a:r>
            <a:r>
              <a:rPr kumimoji="0" lang="en-US" sz="1400" b="0" i="0" u="none" strike="noStrike" kern="1200" cap="none" spc="0" normalizeH="0" baseline="0" noProof="0" dirty="0">
                <a:ln>
                  <a:noFill/>
                </a:ln>
                <a:solidFill>
                  <a:srgbClr val="FFC000">
                    <a:lumMod val="50000"/>
                  </a:srgbClr>
                </a:solidFill>
                <a:effectLst/>
                <a:uLnTx/>
                <a:uFillTx/>
                <a:latin typeface="Consolas"/>
                <a:ea typeface="+mn-ea"/>
                <a:cs typeface="Consolas" pitchFamily="49" charset="0"/>
              </a:rPr>
              <a:t>"\n"</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std::</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cout</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5B9BD5">
                    <a:lumMod val="75000"/>
                  </a:srgbClr>
                </a:solidFill>
                <a:effectLst/>
                <a:uLnTx/>
                <a:uFillTx/>
                <a:latin typeface="Consolas"/>
                <a:ea typeface="+mn-ea"/>
                <a:cs typeface="Consolas" pitchFamily="49" charset="0"/>
              </a:rPr>
              <a:t>&lt;&lt; </a:t>
            </a:r>
            <a:r>
              <a:rPr kumimoji="0" lang="en-US" sz="1400" b="0" i="0" u="none" strike="noStrike" kern="1200" cap="none" spc="0" normalizeH="0" baseline="0" noProof="0" dirty="0">
                <a:ln>
                  <a:noFill/>
                </a:ln>
                <a:solidFill>
                  <a:srgbClr val="FFC000">
                    <a:lumMod val="50000"/>
                  </a:srgbClr>
                </a:solidFill>
                <a:effectLst/>
                <a:uLnTx/>
                <a:uFillTx/>
                <a:latin typeface="Consolas"/>
                <a:ea typeface="+mn-ea"/>
                <a:cs typeface="Consolas" pitchFamily="49" charset="0"/>
              </a:rPr>
              <a:t>"All done here..."</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400" b="0" i="0" u="none" strike="noStrike" kern="1200" cap="none" spc="0" normalizeH="0" baseline="0" noProof="0" dirty="0">
                <a:ln>
                  <a:noFill/>
                </a:ln>
                <a:solidFill>
                  <a:srgbClr val="5B9BD5">
                    <a:lumMod val="75000"/>
                  </a:srgbClr>
                </a:solidFill>
                <a:effectLst/>
                <a:uLnTx/>
                <a:uFillTx/>
                <a:latin typeface="Consolas"/>
                <a:ea typeface="+mn-ea"/>
                <a:cs typeface="Consolas" pitchFamily="49" charset="0"/>
              </a:rPr>
              <a:t>&lt;&lt; </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std::</a:t>
            </a:r>
            <a:r>
              <a:rPr kumimoji="0" lang="en-US" sz="1400" b="0" i="0" u="none" strike="noStrike" kern="1200" cap="none" spc="0" normalizeH="0" baseline="0" noProof="0" dirty="0" err="1">
                <a:ln>
                  <a:noFill/>
                </a:ln>
                <a:solidFill>
                  <a:prstClr val="black"/>
                </a:solidFill>
                <a:effectLst/>
                <a:uLnTx/>
                <a:uFillTx/>
                <a:latin typeface="Consolas"/>
                <a:ea typeface="+mn-ea"/>
                <a:cs typeface="Consolas" pitchFamily="49" charset="0"/>
              </a:rPr>
              <a:t>endl</a:t>
            </a:r>
            <a:r>
              <a:rPr kumimoji="0" lang="en-US" sz="1400" b="0" i="0" u="none" strike="noStrike" kern="1200" cap="none" spc="0" normalizeH="0" baseline="0" noProof="0" dirty="0">
                <a:ln>
                  <a:noFill/>
                </a:ln>
                <a:solidFill>
                  <a:prstClr val="black"/>
                </a:solidFill>
                <a:effectLst/>
                <a:uLnTx/>
                <a:uFillTx/>
                <a:latin typeface="Consolas"/>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sp>
        <p:nvSpPr>
          <p:cNvPr id="520194" name="Rectangle 2"/>
          <p:cNvSpPr>
            <a:spLocks noGrp="1" noChangeArrowheads="1"/>
          </p:cNvSpPr>
          <p:nvPr>
            <p:ph type="title"/>
          </p:nvPr>
        </p:nvSpPr>
        <p:spPr>
          <a:xfrm>
            <a:off x="5126182" y="272740"/>
            <a:ext cx="4495800" cy="711749"/>
          </a:xfrm>
        </p:spPr>
        <p:txBody>
          <a:bodyPr/>
          <a:lstStyle/>
          <a:p>
            <a:r>
              <a:rPr lang="en-US" sz="3200" dirty="0"/>
              <a:t>Example: Hello World</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Rectangle 1"/>
          <p:cNvSpPr/>
          <p:nvPr/>
        </p:nvSpPr>
        <p:spPr>
          <a:xfrm>
            <a:off x="600635" y="5029672"/>
            <a:ext cx="4572000" cy="892552"/>
          </a:xfrm>
          <a:prstGeom prst="rect">
            <a:avLst/>
          </a:prstGeom>
          <a:ln>
            <a:solidFill>
              <a:schemeClr val="tx1"/>
            </a:solidFill>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Here’s a two core laptop, with HTT: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Intel Core i5-3210M @ 2.50GHz 3 MB L3 Cache, TDP 35 Watts, Two-Core Four-Thread Processors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p:cNvPicPr>
            <a:picLocks noChangeAspect="1"/>
          </p:cNvPicPr>
          <p:nvPr/>
        </p:nvPicPr>
        <p:blipFill>
          <a:blip r:embed="rId4"/>
          <a:stretch>
            <a:fillRect/>
          </a:stretch>
        </p:blipFill>
        <p:spPr>
          <a:xfrm>
            <a:off x="6477001" y="3933826"/>
            <a:ext cx="3781425" cy="2619375"/>
          </a:xfrm>
          <a:prstGeom prst="rect">
            <a:avLst/>
          </a:prstGeom>
        </p:spPr>
      </p:pic>
      <p:sp>
        <p:nvSpPr>
          <p:cNvPr id="7" name="Arc 6"/>
          <p:cNvSpPr/>
          <p:nvPr/>
        </p:nvSpPr>
        <p:spPr>
          <a:xfrm rot="20561380">
            <a:off x="3991677" y="4464927"/>
            <a:ext cx="2651820" cy="289139"/>
          </a:xfrm>
          <a:prstGeom prst="arc">
            <a:avLst>
              <a:gd name="adj1" fmla="val 10906984"/>
              <a:gd name="adj2" fmla="val 21470219"/>
            </a:avLst>
          </a:prstGeom>
          <a:ln w="44450">
            <a:solidFill>
              <a:srgbClr val="C00000"/>
            </a:solidFill>
            <a:headEnd type="none"/>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97923395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 “Hello World!” Example</a:t>
            </a:r>
          </a:p>
        </p:txBody>
      </p:sp>
      <p:sp>
        <p:nvSpPr>
          <p:cNvPr id="3" name="Content Placeholder 2"/>
          <p:cNvSpPr>
            <a:spLocks noGrp="1"/>
          </p:cNvSpPr>
          <p:nvPr>
            <p:ph idx="1"/>
          </p:nvPr>
        </p:nvSpPr>
        <p:spPr/>
        <p:txBody>
          <a:bodyPr/>
          <a:lstStyle/>
          <a:p>
            <a:endParaRPr lang="en-US" sz="2000" dirty="0"/>
          </a:p>
          <a:p>
            <a:r>
              <a:rPr lang="en-US" sz="2000" dirty="0"/>
              <a:t>OMP parallel region on previous slide just like a CUDA kernel</a:t>
            </a:r>
          </a:p>
          <a:p>
            <a:pPr lvl="1"/>
            <a:r>
              <a:rPr lang="en-US" sz="1800" dirty="0"/>
              <a:t>Each CUDA thread executes the kernel</a:t>
            </a:r>
          </a:p>
          <a:p>
            <a:pPr lvl="1"/>
            <a:r>
              <a:rPr lang="en-US" sz="1800" dirty="0"/>
              <a:t>In </a:t>
            </a:r>
            <a:r>
              <a:rPr lang="en-US" sz="1800" dirty="0" err="1"/>
              <a:t>OpenMP</a:t>
            </a:r>
            <a:r>
              <a:rPr lang="en-US" sz="1800" dirty="0"/>
              <a:t>, each thread executes the parallel region</a:t>
            </a:r>
          </a:p>
          <a:p>
            <a:pPr lvl="1"/>
            <a:endParaRPr lang="en-US" sz="1800" dirty="0"/>
          </a:p>
          <a:p>
            <a:r>
              <a:rPr lang="en-US" sz="2000" dirty="0"/>
              <a:t>Important difference:</a:t>
            </a:r>
          </a:p>
          <a:p>
            <a:pPr lvl="1"/>
            <a:r>
              <a:rPr lang="en-US" sz="1800" dirty="0"/>
              <a:t>Variables inside GPU kernel are truly local variables, stored in registers</a:t>
            </a:r>
          </a:p>
          <a:p>
            <a:pPr lvl="1"/>
            <a:r>
              <a:rPr lang="en-US" sz="1800" dirty="0"/>
              <a:t>OMP variables in a parallel region may or may not be visible to other threads executing the code of the parallel region</a:t>
            </a:r>
          </a:p>
          <a:p>
            <a:pPr lvl="2"/>
            <a:r>
              <a:rPr lang="en-US" sz="1600" dirty="0"/>
              <a:t>Scoping of a variable in </a:t>
            </a:r>
            <a:r>
              <a:rPr lang="en-US" sz="1600" dirty="0" err="1"/>
              <a:t>OpenMP</a:t>
            </a:r>
            <a:r>
              <a:rPr lang="en-US" sz="1600" dirty="0"/>
              <a:t> is tricky</a:t>
            </a:r>
          </a:p>
          <a:p>
            <a:pPr lvl="3"/>
            <a:r>
              <a:rPr lang="en-US" sz="1400" dirty="0"/>
              <a:t>Discussed later</a:t>
            </a:r>
          </a:p>
          <a:p>
            <a:pPr lvl="1"/>
            <a:endParaRPr lang="en-US" sz="1800" dirty="0"/>
          </a:p>
          <a:p>
            <a:endParaRPr lang="en-US" sz="2000" dirty="0"/>
          </a:p>
          <a:p>
            <a:r>
              <a:rPr lang="en-US" sz="2000" dirty="0"/>
              <a:t>Important Note: In reality, an OpenMP structured block that marks a “parallel region” is rarely used like a kernel used to be used in GPU computing</a:t>
            </a:r>
          </a:p>
          <a:p>
            <a:pPr lvl="1"/>
            <a:r>
              <a:rPr lang="en-US" sz="1600" dirty="0"/>
              <a:t>Most often, “parallel regions” come in play in a different context (such as for work sharing, more to come)</a:t>
            </a: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4A7C484-7E24-447E-8CB0-5149A4D34DEF}" type="slidenum">
              <a:rPr kumimoji="0" lang="en-US" altLang="en-US" sz="10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US" altLang="en-US" sz="10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2417739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a:xfrm>
            <a:off x="0" y="0"/>
            <a:ext cx="12192000" cy="823393"/>
          </a:xfrm>
          <a:solidFill>
            <a:schemeClr val="accent1">
              <a:lumMod val="50000"/>
            </a:schemeClr>
          </a:solidFill>
          <a:extLst>
            <a:ext uri="{91240B29-F687-4f45-9708-019B960494DF}">
              <a14:hiddenLine xmlns:a14="http://schemas.microsoft.com/office/drawing/2010/main" xmlns="" w="12700">
                <a:solidFill>
                  <a:schemeClr val="tx1"/>
                </a:solidFill>
                <a:miter lim="800000"/>
                <a:headEnd/>
                <a:tailEnd/>
              </a14:hiddenLine>
            </a:ext>
          </a:extLst>
        </p:spPr>
        <p:txBody>
          <a:bodyPr vert="horz" lIns="91440" tIns="45720" rIns="91440" bIns="45720" rtlCol="0" anchor="ctr">
            <a:normAutofit/>
          </a:bodyPr>
          <a:lstStyle/>
          <a:p>
            <a:r>
              <a:rPr lang="en-US" dirty="0"/>
              <a:t>OpenMP: Historical Perspective</a:t>
            </a:r>
          </a:p>
        </p:txBody>
      </p:sp>
      <p:sp>
        <p:nvSpPr>
          <p:cNvPr id="509955" name="Rectangle 3"/>
          <p:cNvSpPr>
            <a:spLocks noGrp="1" noChangeArrowheads="1"/>
          </p:cNvSpPr>
          <p:nvPr>
            <p:ph idx="1"/>
          </p:nvPr>
        </p:nvSpPr>
        <p:spPr>
          <a:noFill/>
          <a:ln/>
          <a:extLst>
            <a:ext uri="{91240B29-F687-4f45-9708-019B960494DF}">
              <a14:hiddenLine xmlns:a14="http://schemas.microsoft.com/office/drawing/2010/main" xmlns="" w="12700">
                <a:solidFill>
                  <a:schemeClr val="tx1"/>
                </a:solidFill>
                <a:miter lim="800000"/>
                <a:headEnd/>
                <a:tailEnd/>
              </a14:hiddenLine>
            </a:ext>
          </a:extLst>
        </p:spPr>
        <p:txBody>
          <a:bodyPr vert="horz" lIns="88900" tIns="44450" rIns="88900" bIns="44450" rtlCol="0">
            <a:normAutofit/>
          </a:bodyPr>
          <a:lstStyle/>
          <a:p>
            <a:pPr>
              <a:lnSpc>
                <a:spcPct val="80000"/>
              </a:lnSpc>
            </a:pPr>
            <a:endParaRPr lang="en-US" dirty="0"/>
          </a:p>
          <a:p>
            <a:pPr>
              <a:lnSpc>
                <a:spcPct val="80000"/>
              </a:lnSpc>
            </a:pPr>
            <a:endParaRPr lang="en-US" dirty="0"/>
          </a:p>
          <a:p>
            <a:pPr>
              <a:lnSpc>
                <a:spcPct val="80000"/>
              </a:lnSpc>
            </a:pPr>
            <a:r>
              <a:rPr lang="en-US" dirty="0"/>
              <a:t>Current spec is 5.1</a:t>
            </a:r>
          </a:p>
          <a:p>
            <a:pPr lvl="1">
              <a:lnSpc>
                <a:spcPct val="80000"/>
              </a:lnSpc>
            </a:pPr>
            <a:r>
              <a:rPr lang="en-US" dirty="0"/>
              <a:t>Released  on November 13, 2020, </a:t>
            </a:r>
            <a:r>
              <a:rPr lang="en-US" dirty="0">
                <a:hlinkClick r:id="rId4"/>
              </a:rPr>
              <a:t>http://www.openmp.org</a:t>
            </a:r>
            <a:r>
              <a:rPr lang="en-US" dirty="0"/>
              <a:t> </a:t>
            </a:r>
          </a:p>
          <a:p>
            <a:pPr lvl="1">
              <a:lnSpc>
                <a:spcPct val="80000"/>
              </a:lnSpc>
            </a:pPr>
            <a:r>
              <a:rPr lang="en-US" dirty="0"/>
              <a:t>More than 600 Pages</a:t>
            </a:r>
          </a:p>
          <a:p>
            <a:pPr lvl="1">
              <a:lnSpc>
                <a:spcPct val="80000"/>
              </a:lnSpc>
            </a:pPr>
            <a:r>
              <a:rPr lang="en-US" dirty="0"/>
              <a:t>Not yet fully implemented by any compiler</a:t>
            </a:r>
          </a:p>
          <a:p>
            <a:pPr>
              <a:lnSpc>
                <a:spcPct val="80000"/>
              </a:lnSpc>
            </a:pPr>
            <a:endParaRPr lang="en-US" dirty="0"/>
          </a:p>
          <a:p>
            <a:pPr>
              <a:lnSpc>
                <a:spcPct val="80000"/>
              </a:lnSpc>
            </a:pPr>
            <a:r>
              <a:rPr lang="en-US" dirty="0"/>
              <a:t>Not all compilers are equally up-to-date with the standard</a:t>
            </a:r>
          </a:p>
          <a:p>
            <a:pPr lvl="1">
              <a:lnSpc>
                <a:spcPct val="80000"/>
              </a:lnSpc>
            </a:pPr>
            <a:r>
              <a:rPr lang="en-US" dirty="0"/>
              <a:t>Examples:</a:t>
            </a:r>
          </a:p>
          <a:p>
            <a:pPr lvl="2">
              <a:lnSpc>
                <a:spcPct val="80000"/>
              </a:lnSpc>
            </a:pPr>
            <a:r>
              <a:rPr lang="en-US" dirty="0"/>
              <a:t>GNU compiler supports up to OpenMP 4.5 , but does not fully support GPU offloading</a:t>
            </a:r>
          </a:p>
          <a:p>
            <a:pPr lvl="2">
              <a:lnSpc>
                <a:spcPct val="80000"/>
              </a:lnSpc>
            </a:pPr>
            <a:r>
              <a:rPr lang="en-US" dirty="0"/>
              <a:t>LLVM is the new kind in town, good support, up to features of 5.0 (partial features)</a:t>
            </a:r>
          </a:p>
          <a:p>
            <a:pPr lvl="2">
              <a:lnSpc>
                <a:spcPct val="80000"/>
              </a:lnSpc>
            </a:pPr>
            <a:r>
              <a:rPr lang="en-US" dirty="0"/>
              <a:t>Microsoft compiler lagging behind (Version 2.0 as of Jan 2019)</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ectangle 6"/>
          <p:cNvSpPr/>
          <p:nvPr/>
        </p:nvSpPr>
        <p:spPr>
          <a:xfrm>
            <a:off x="1548160" y="6626127"/>
            <a:ext cx="7378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Light" panose="020F0302020204030204"/>
                <a:ea typeface="+mn-ea"/>
                <a:cs typeface="+mn-cs"/>
              </a:rPr>
              <a:t>[IOMPP]</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custDataLst>
      <p:tags r:id="rId1"/>
    </p:custDataLst>
    <p:extLst>
      <p:ext uri="{BB962C8B-B14F-4D97-AF65-F5344CB8AC3E}">
        <p14:creationId xmlns:p14="http://schemas.microsoft.com/office/powerpoint/2010/main" val="4027799611"/>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a:xfrm>
            <a:off x="0" y="0"/>
            <a:ext cx="12192000" cy="823393"/>
          </a:xfrm>
          <a:solidFill>
            <a:schemeClr val="accent1">
              <a:lumMod val="50000"/>
            </a:schemeClr>
          </a:solidFill>
          <a:extLst>
            <a:ext uri="{91240B29-F687-4f45-9708-019B960494DF}">
              <a14:hiddenLine xmlns="" xmlns:a14="http://schemas.microsoft.com/office/drawing/2010/main" w="12700">
                <a:solidFill>
                  <a:schemeClr val="tx1"/>
                </a:solidFill>
                <a:miter lim="800000"/>
                <a:headEnd/>
                <a:tailEnd/>
              </a14:hiddenLine>
            </a:ext>
          </a:extLst>
        </p:spPr>
        <p:txBody>
          <a:bodyPr vert="horz" lIns="91440" tIns="45720" rIns="91440" bIns="45720" rtlCol="0" anchor="ctr">
            <a:normAutofit/>
          </a:bodyPr>
          <a:lstStyle/>
          <a:p>
            <a:r>
              <a:rPr lang="en-US" dirty="0"/>
              <a:t>OpenMP: My two cents (speaking for myself, not OpenMP guru)</a:t>
            </a:r>
          </a:p>
        </p:txBody>
      </p:sp>
      <p:sp>
        <p:nvSpPr>
          <p:cNvPr id="509955" name="Rectangle 3"/>
          <p:cNvSpPr>
            <a:spLocks noGrp="1" noChangeArrowheads="1"/>
          </p:cNvSpPr>
          <p:nvPr>
            <p:ph idx="1"/>
          </p:nvPr>
        </p:nvSpPr>
        <p:spPr>
          <a:noFill/>
          <a:ln/>
          <a:extLst>
            <a:ext uri="{91240B29-F687-4f45-9708-019B960494DF}">
              <a14:hiddenLine xmlns="" xmlns:a14="http://schemas.microsoft.com/office/drawing/2010/main" w="12700">
                <a:solidFill>
                  <a:schemeClr val="tx1"/>
                </a:solidFill>
                <a:miter lim="800000"/>
                <a:headEnd/>
                <a:tailEnd/>
              </a14:hiddenLine>
            </a:ext>
          </a:extLst>
        </p:spPr>
        <p:txBody>
          <a:bodyPr vert="horz" lIns="88900" tIns="44450" rIns="88900" bIns="44450" rtlCol="0">
            <a:normAutofit/>
          </a:bodyPr>
          <a:lstStyle/>
          <a:p>
            <a:pPr>
              <a:lnSpc>
                <a:spcPct val="80000"/>
              </a:lnSpc>
            </a:pPr>
            <a:endParaRPr lang="en-US" dirty="0"/>
          </a:p>
          <a:p>
            <a:pPr>
              <a:lnSpc>
                <a:spcPct val="80000"/>
              </a:lnSpc>
            </a:pPr>
            <a:endParaRPr lang="en-US" dirty="0"/>
          </a:p>
          <a:p>
            <a:pPr>
              <a:lnSpc>
                <a:spcPct val="80000"/>
              </a:lnSpc>
            </a:pPr>
            <a:r>
              <a:rPr lang="en-US" dirty="0"/>
              <a:t>Over time, folks have come to judge OpenMP as good at coarse-grained, task parallelism</a:t>
            </a:r>
          </a:p>
          <a:p>
            <a:pPr>
              <a:lnSpc>
                <a:spcPct val="80000"/>
              </a:lnSpc>
            </a:pPr>
            <a:endParaRPr lang="en-US" dirty="0"/>
          </a:p>
          <a:p>
            <a:pPr>
              <a:lnSpc>
                <a:spcPct val="80000"/>
              </a:lnSpc>
            </a:pPr>
            <a:endParaRPr lang="en-US" dirty="0"/>
          </a:p>
          <a:p>
            <a:pPr>
              <a:lnSpc>
                <a:spcPct val="80000"/>
              </a:lnSpc>
            </a:pPr>
            <a:r>
              <a:rPr lang="en-US" dirty="0"/>
              <a:t>OpenMP is somewhat quirky; it has many idiosyncrasies </a:t>
            </a:r>
          </a:p>
          <a:p>
            <a:pPr>
              <a:lnSpc>
                <a:spcPct val="80000"/>
              </a:lnSpc>
            </a:pPr>
            <a:endParaRPr lang="en-US" dirty="0"/>
          </a:p>
          <a:p>
            <a:pPr>
              <a:lnSpc>
                <a:spcPct val="80000"/>
              </a:lnSpc>
            </a:pPr>
            <a:endParaRPr lang="en-US" dirty="0"/>
          </a:p>
          <a:p>
            <a:pPr>
              <a:lnSpc>
                <a:spcPct val="80000"/>
              </a:lnSpc>
            </a:pPr>
            <a:r>
              <a:rPr lang="en-US" dirty="0"/>
              <a:t>Easy to pick up, not easy to master</a:t>
            </a:r>
          </a:p>
          <a:p>
            <a:pPr lvl="1">
              <a:lnSpc>
                <a:spcPct val="80000"/>
              </a:lnSpc>
            </a:pPr>
            <a:r>
              <a:rPr lang="en-US" dirty="0"/>
              <a:t>See upcoming example w/ computing entries in a table, the values of sin function</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ectangle 6"/>
          <p:cNvSpPr/>
          <p:nvPr/>
        </p:nvSpPr>
        <p:spPr>
          <a:xfrm>
            <a:off x="1548160" y="6626127"/>
            <a:ext cx="7378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Light" panose="020F0302020204030204"/>
                <a:ea typeface="+mn-ea"/>
                <a:cs typeface="+mn-cs"/>
              </a:rPr>
              <a:t>[IOMPP]</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custDataLst>
      <p:tags r:id="rId1"/>
    </p:custDataLst>
    <p:extLst>
      <p:ext uri="{BB962C8B-B14F-4D97-AF65-F5344CB8AC3E}">
        <p14:creationId xmlns:p14="http://schemas.microsoft.com/office/powerpoint/2010/main" val="300417600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a:solidFill>
            <a:schemeClr val="accent1">
              <a:lumMod val="50000"/>
            </a:schemeClr>
          </a:solidFill>
        </p:spPr>
        <p:txBody>
          <a:bodyPr vert="horz" lIns="91440" tIns="45720" rIns="91440" bIns="45720" rtlCol="0" anchor="ctr">
            <a:normAutofit/>
          </a:bodyPr>
          <a:lstStyle/>
          <a:p>
            <a:r>
              <a:rPr lang="en-US" dirty="0"/>
              <a:t>OpenMP Programming Model</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8C497F-F93A-415D-AE85-6EDF5BB63A7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12003" name="Rectangle 3"/>
          <p:cNvSpPr>
            <a:spLocks noChangeArrowheads="1"/>
          </p:cNvSpPr>
          <p:nvPr/>
        </p:nvSpPr>
        <p:spPr bwMode="auto">
          <a:xfrm>
            <a:off x="605525" y="1819759"/>
            <a:ext cx="8763000" cy="43365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marR="0" lvl="0" indent="-342900" algn="l" defTabSz="914400" rtl="0" eaLnBrk="1" fontAlgn="auto" latinLnBrk="0" hangingPunct="1">
              <a:lnSpc>
                <a:spcPct val="80000"/>
              </a:lnSpc>
              <a:spcBef>
                <a:spcPct val="20000"/>
              </a:spcBef>
              <a:spcAft>
                <a:spcPts val="0"/>
              </a:spcAft>
              <a:buClr>
                <a:srgbClr val="44546A"/>
              </a:buClr>
              <a:buSzPct val="70000"/>
              <a:buFont typeface="Wingdings" pitchFamily="2" charset="2"/>
              <a:buChar char="l"/>
              <a:tabLst/>
              <a:defRPr/>
            </a:pPr>
            <a:endParaRPr kumimoji="0" lang="en-US" sz="2400" b="0" i="0" u="sng"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80000"/>
              </a:lnSpc>
              <a:spcBef>
                <a:spcPct val="20000"/>
              </a:spcBef>
              <a:spcAft>
                <a:spcPts val="0"/>
              </a:spcAft>
              <a:buClr>
                <a:srgbClr val="44546A"/>
              </a:buClr>
              <a:buSzPct val="70000"/>
              <a:buFont typeface="Wingdings" pitchFamily="2" charset="2"/>
              <a:buChar char="l"/>
              <a:tabLst/>
              <a:defRPr/>
            </a:pPr>
            <a:r>
              <a:rPr kumimoji="0" lang="en-US" sz="2400" b="0" i="0" u="none" strike="noStrike" kern="1200" cap="none" spc="0" normalizeH="0" baseline="0" noProof="0" dirty="0">
                <a:ln>
                  <a:noFill/>
                </a:ln>
                <a:solidFill>
                  <a:srgbClr val="0070C0"/>
                </a:solidFill>
                <a:effectLst/>
                <a:uLnTx/>
                <a:uFillTx/>
                <a:latin typeface="Calibri" panose="020F0502020204030204"/>
                <a:ea typeface="+mn-ea"/>
                <a:cs typeface="+mn-cs"/>
              </a:rPr>
              <a:t>Master thread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spawns a </a:t>
            </a:r>
            <a:r>
              <a:rPr kumimoji="0" lang="en-US" sz="2400" b="0" i="0" u="none" strike="noStrike" kern="1200" cap="none" spc="0" normalizeH="0" baseline="0" noProof="0" dirty="0">
                <a:ln>
                  <a:noFill/>
                </a:ln>
                <a:solidFill>
                  <a:srgbClr val="0070C0"/>
                </a:solidFill>
                <a:effectLst/>
                <a:uLnTx/>
                <a:uFillTx/>
                <a:latin typeface="Calibri" panose="020F0502020204030204"/>
                <a:ea typeface="+mn-ea"/>
                <a:cs typeface="+mn-cs"/>
              </a:rPr>
              <a:t>team of threads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as needed</a:t>
            </a:r>
          </a:p>
          <a:p>
            <a:pPr marL="800100" marR="0" lvl="1" indent="-342900" algn="l" defTabSz="914400" rtl="0" eaLnBrk="1" fontAlgn="auto" latinLnBrk="0" hangingPunct="1">
              <a:lnSpc>
                <a:spcPct val="80000"/>
              </a:lnSpc>
              <a:spcBef>
                <a:spcPct val="20000"/>
              </a:spcBef>
              <a:spcAft>
                <a:spcPts val="0"/>
              </a:spcAft>
              <a:buClr>
                <a:srgbClr val="44546A"/>
              </a:buClr>
              <a:buSzPct val="70000"/>
              <a:buFont typeface="Wingdings" pitchFamily="2" charset="2"/>
              <a:buChar char="l"/>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“spawning” managed transparently on your behalf</a:t>
            </a:r>
          </a:p>
          <a:p>
            <a:pPr marL="800100" marR="0" lvl="1" indent="-342900" algn="l" defTabSz="914400" rtl="0" eaLnBrk="1" fontAlgn="auto" latinLnBrk="0" hangingPunct="1">
              <a:lnSpc>
                <a:spcPct val="80000"/>
              </a:lnSpc>
              <a:spcBef>
                <a:spcPct val="20000"/>
              </a:spcBef>
              <a:spcAft>
                <a:spcPts val="0"/>
              </a:spcAft>
              <a:buClr>
                <a:srgbClr val="44546A"/>
              </a:buClr>
              <a:buSzPct val="70000"/>
              <a:buFont typeface="Wingdings" pitchFamily="2" charset="2"/>
              <a:buChar char="l"/>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Relies on low-level thread </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fork</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join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methodology to implement parallelism</a:t>
            </a:r>
          </a:p>
          <a:p>
            <a:pPr marL="285750" marR="0" lvl="0" indent="-285750" algn="l" defTabSz="914400" rtl="0" eaLnBrk="1" fontAlgn="auto" latinLnBrk="0" hangingPunct="1">
              <a:lnSpc>
                <a:spcPct val="94000"/>
              </a:lnSpc>
              <a:spcBef>
                <a:spcPct val="50000"/>
              </a:spcBef>
              <a:spcAft>
                <a:spcPts val="0"/>
              </a:spcAft>
              <a:buClr>
                <a:srgbClr val="44546A"/>
              </a:buClr>
              <a:buSzPct val="130000"/>
              <a:buFontTx/>
              <a:buChar char="•"/>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94000"/>
              </a:lnSpc>
              <a:spcBef>
                <a:spcPct val="50000"/>
              </a:spcBef>
              <a:spcAft>
                <a:spcPts val="0"/>
              </a:spcAft>
              <a:buClr>
                <a:srgbClr val="44546A"/>
              </a:buClr>
              <a:buSzPct val="130000"/>
              <a:buFontTx/>
              <a:buChar char="•"/>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94000"/>
              </a:lnSpc>
              <a:spcBef>
                <a:spcPct val="50000"/>
              </a:spcBef>
              <a:spcAft>
                <a:spcPts val="0"/>
              </a:spcAft>
              <a:buClr>
                <a:srgbClr val="44546A"/>
              </a:buClr>
              <a:buSzPct val="130000"/>
              <a:buFontTx/>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Straightforward to ease into the use of OpenMP</a:t>
            </a:r>
          </a:p>
          <a:p>
            <a:pPr marL="800100" marR="0" lvl="1" indent="-342900" algn="l" defTabSz="914400" rtl="0" eaLnBrk="1" fontAlgn="auto" latinLnBrk="0" hangingPunct="1">
              <a:lnSpc>
                <a:spcPct val="80000"/>
              </a:lnSpc>
              <a:spcBef>
                <a:spcPct val="20000"/>
              </a:spcBef>
              <a:spcAft>
                <a:spcPts val="0"/>
              </a:spcAft>
              <a:buClr>
                <a:srgbClr val="44546A"/>
              </a:buClr>
              <a:buSzPct val="70000"/>
              <a:buFont typeface="Wingdings" pitchFamily="2" charset="2"/>
              <a:buChar char="l"/>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Parallelism is added incrementally</a:t>
            </a:r>
          </a:p>
          <a:p>
            <a:pPr marL="800100" marR="0" lvl="1" indent="-342900" algn="l" defTabSz="914400" rtl="0" eaLnBrk="1" fontAlgn="auto" latinLnBrk="0" hangingPunct="1">
              <a:lnSpc>
                <a:spcPct val="80000"/>
              </a:lnSpc>
              <a:spcBef>
                <a:spcPct val="20000"/>
              </a:spcBef>
              <a:spcAft>
                <a:spcPts val="0"/>
              </a:spcAft>
              <a:buClr>
                <a:srgbClr val="44546A"/>
              </a:buClr>
              <a:buSzPct val="70000"/>
              <a:buFont typeface="Wingdings" pitchFamily="2" charset="2"/>
              <a:buChar char="l"/>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sequential program evolves into a parallel program</a:t>
            </a:r>
          </a:p>
        </p:txBody>
      </p:sp>
      <p:sp>
        <p:nvSpPr>
          <p:cNvPr id="62" name="Rectangle 61"/>
          <p:cNvSpPr/>
          <p:nvPr/>
        </p:nvSpPr>
        <p:spPr>
          <a:xfrm>
            <a:off x="1548160" y="6626127"/>
            <a:ext cx="7378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Light" panose="020F0302020204030204"/>
                <a:ea typeface="+mn-ea"/>
                <a:cs typeface="+mn-cs"/>
              </a:rPr>
              <a:t>[IOMPP]</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custDataLst>
      <p:tags r:id="rId1"/>
    </p:custDataLst>
    <p:extLst>
      <p:ext uri="{BB962C8B-B14F-4D97-AF65-F5344CB8AC3E}">
        <p14:creationId xmlns:p14="http://schemas.microsoft.com/office/powerpoint/2010/main" val="15095458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OpenMP</a:t>
            </a:r>
            <a:r>
              <a:rPr lang="en-US" dirty="0"/>
              <a:t> Execution Model</a:t>
            </a:r>
          </a:p>
        </p:txBody>
      </p:sp>
      <p:cxnSp>
        <p:nvCxnSpPr>
          <p:cNvPr id="55" name="Straight Arrow Connector 54"/>
          <p:cNvCxnSpPr/>
          <p:nvPr/>
        </p:nvCxnSpPr>
        <p:spPr>
          <a:xfrm>
            <a:off x="8805124" y="3842239"/>
            <a:ext cx="691993" cy="0"/>
          </a:xfrm>
          <a:prstGeom prst="straightConnector1">
            <a:avLst/>
          </a:prstGeom>
          <a:noFill/>
          <a:ln w="28575" cap="flat" cmpd="sng" algn="ctr">
            <a:solidFill>
              <a:srgbClr val="92D050"/>
            </a:solidFill>
            <a:prstDash val="sysDot"/>
            <a:tailEnd type="triangle"/>
          </a:ln>
          <a:effectLst/>
        </p:spPr>
      </p:cxnSp>
      <p:cxnSp>
        <p:nvCxnSpPr>
          <p:cNvPr id="56" name="Straight Arrow Connector 55"/>
          <p:cNvCxnSpPr/>
          <p:nvPr/>
        </p:nvCxnSpPr>
        <p:spPr>
          <a:xfrm>
            <a:off x="3659533" y="3842239"/>
            <a:ext cx="533400" cy="0"/>
          </a:xfrm>
          <a:prstGeom prst="straightConnector1">
            <a:avLst/>
          </a:prstGeom>
          <a:noFill/>
          <a:ln w="28575" cap="flat" cmpd="sng" algn="ctr">
            <a:solidFill>
              <a:srgbClr val="92D050"/>
            </a:solidFill>
            <a:prstDash val="solid"/>
            <a:tailEnd type="triangle"/>
          </a:ln>
          <a:effectLst/>
        </p:spPr>
      </p:cxnSp>
      <p:cxnSp>
        <p:nvCxnSpPr>
          <p:cNvPr id="57" name="Straight Arrow Connector 56"/>
          <p:cNvCxnSpPr/>
          <p:nvPr/>
        </p:nvCxnSpPr>
        <p:spPr>
          <a:xfrm>
            <a:off x="4501599" y="3238500"/>
            <a:ext cx="914400" cy="0"/>
          </a:xfrm>
          <a:prstGeom prst="straightConnector1">
            <a:avLst/>
          </a:prstGeom>
          <a:noFill/>
          <a:ln w="28575" cap="flat" cmpd="sng" algn="ctr">
            <a:solidFill>
              <a:srgbClr val="92D050"/>
            </a:solidFill>
            <a:prstDash val="solid"/>
            <a:tailEnd type="triangle"/>
          </a:ln>
          <a:effectLst/>
        </p:spPr>
      </p:cxnSp>
      <p:cxnSp>
        <p:nvCxnSpPr>
          <p:cNvPr id="58" name="Straight Arrow Connector 57"/>
          <p:cNvCxnSpPr/>
          <p:nvPr/>
        </p:nvCxnSpPr>
        <p:spPr>
          <a:xfrm>
            <a:off x="4501599" y="3454400"/>
            <a:ext cx="914400" cy="0"/>
          </a:xfrm>
          <a:prstGeom prst="straightConnector1">
            <a:avLst/>
          </a:prstGeom>
          <a:noFill/>
          <a:ln w="28575" cap="flat" cmpd="sng" algn="ctr">
            <a:solidFill>
              <a:srgbClr val="FFC000"/>
            </a:solidFill>
            <a:prstDash val="solid"/>
            <a:tailEnd type="triangle"/>
          </a:ln>
          <a:effectLst/>
        </p:spPr>
      </p:cxnSp>
      <p:cxnSp>
        <p:nvCxnSpPr>
          <p:cNvPr id="59" name="Straight Arrow Connector 58"/>
          <p:cNvCxnSpPr/>
          <p:nvPr/>
        </p:nvCxnSpPr>
        <p:spPr>
          <a:xfrm>
            <a:off x="4501599" y="3670300"/>
            <a:ext cx="914400" cy="0"/>
          </a:xfrm>
          <a:prstGeom prst="straightConnector1">
            <a:avLst/>
          </a:prstGeom>
          <a:noFill/>
          <a:ln w="28575" cap="flat" cmpd="sng" algn="ctr">
            <a:solidFill>
              <a:srgbClr val="FFC000"/>
            </a:solidFill>
            <a:prstDash val="solid"/>
            <a:tailEnd type="triangle"/>
          </a:ln>
          <a:effectLst/>
        </p:spPr>
      </p:cxnSp>
      <p:cxnSp>
        <p:nvCxnSpPr>
          <p:cNvPr id="60" name="Straight Arrow Connector 59"/>
          <p:cNvCxnSpPr/>
          <p:nvPr/>
        </p:nvCxnSpPr>
        <p:spPr>
          <a:xfrm>
            <a:off x="4501599" y="3886200"/>
            <a:ext cx="914400" cy="0"/>
          </a:xfrm>
          <a:prstGeom prst="straightConnector1">
            <a:avLst/>
          </a:prstGeom>
          <a:noFill/>
          <a:ln w="28575" cap="flat" cmpd="sng" algn="ctr">
            <a:solidFill>
              <a:srgbClr val="FFC000"/>
            </a:solidFill>
            <a:prstDash val="solid"/>
            <a:tailEnd type="triangle"/>
          </a:ln>
          <a:effectLst/>
        </p:spPr>
      </p:cxnSp>
      <p:cxnSp>
        <p:nvCxnSpPr>
          <p:cNvPr id="61" name="Straight Arrow Connector 60"/>
          <p:cNvCxnSpPr/>
          <p:nvPr/>
        </p:nvCxnSpPr>
        <p:spPr>
          <a:xfrm>
            <a:off x="4501599" y="4102100"/>
            <a:ext cx="914400" cy="0"/>
          </a:xfrm>
          <a:prstGeom prst="straightConnector1">
            <a:avLst/>
          </a:prstGeom>
          <a:noFill/>
          <a:ln w="28575" cap="flat" cmpd="sng" algn="ctr">
            <a:solidFill>
              <a:srgbClr val="FFC000"/>
            </a:solidFill>
            <a:prstDash val="solid"/>
            <a:tailEnd type="triangle"/>
          </a:ln>
          <a:effectLst/>
        </p:spPr>
      </p:cxnSp>
      <p:cxnSp>
        <p:nvCxnSpPr>
          <p:cNvPr id="62" name="Straight Arrow Connector 61"/>
          <p:cNvCxnSpPr/>
          <p:nvPr/>
        </p:nvCxnSpPr>
        <p:spPr>
          <a:xfrm>
            <a:off x="4501599" y="4318000"/>
            <a:ext cx="914400" cy="0"/>
          </a:xfrm>
          <a:prstGeom prst="straightConnector1">
            <a:avLst/>
          </a:prstGeom>
          <a:noFill/>
          <a:ln w="28575" cap="flat" cmpd="sng" algn="ctr">
            <a:solidFill>
              <a:srgbClr val="FFC000"/>
            </a:solidFill>
            <a:prstDash val="solid"/>
            <a:tailEnd type="triangle"/>
          </a:ln>
          <a:effectLst/>
        </p:spPr>
      </p:cxnSp>
      <p:cxnSp>
        <p:nvCxnSpPr>
          <p:cNvPr id="63" name="Straight Arrow Connector 62"/>
          <p:cNvCxnSpPr/>
          <p:nvPr/>
        </p:nvCxnSpPr>
        <p:spPr>
          <a:xfrm>
            <a:off x="4501599" y="4533900"/>
            <a:ext cx="914400" cy="0"/>
          </a:xfrm>
          <a:prstGeom prst="straightConnector1">
            <a:avLst/>
          </a:prstGeom>
          <a:noFill/>
          <a:ln w="28575" cap="flat" cmpd="sng" algn="ctr">
            <a:solidFill>
              <a:srgbClr val="FFC000"/>
            </a:solidFill>
            <a:prstDash val="solid"/>
            <a:tailEnd type="triangle"/>
          </a:ln>
          <a:effectLst/>
        </p:spPr>
      </p:cxnSp>
      <p:cxnSp>
        <p:nvCxnSpPr>
          <p:cNvPr id="64" name="Straight Arrow Connector 63"/>
          <p:cNvCxnSpPr/>
          <p:nvPr/>
        </p:nvCxnSpPr>
        <p:spPr>
          <a:xfrm>
            <a:off x="2823265" y="2886807"/>
            <a:ext cx="529140" cy="0"/>
          </a:xfrm>
          <a:prstGeom prst="straightConnector1">
            <a:avLst/>
          </a:prstGeom>
          <a:noFill/>
          <a:ln w="28575" cap="flat" cmpd="sng" algn="ctr">
            <a:solidFill>
              <a:srgbClr val="92D050"/>
            </a:solidFill>
            <a:prstDash val="solid"/>
            <a:tailEnd type="triangle"/>
          </a:ln>
          <a:effectLst/>
        </p:spPr>
      </p:cxnSp>
      <p:cxnSp>
        <p:nvCxnSpPr>
          <p:cNvPr id="65" name="Straight Arrow Connector 64"/>
          <p:cNvCxnSpPr/>
          <p:nvPr/>
        </p:nvCxnSpPr>
        <p:spPr>
          <a:xfrm>
            <a:off x="2823265" y="3103684"/>
            <a:ext cx="529140" cy="0"/>
          </a:xfrm>
          <a:prstGeom prst="straightConnector1">
            <a:avLst/>
          </a:prstGeom>
          <a:noFill/>
          <a:ln w="28575" cap="flat" cmpd="sng" algn="ctr">
            <a:solidFill>
              <a:srgbClr val="FFC000"/>
            </a:solidFill>
            <a:prstDash val="solid"/>
            <a:tailEnd type="triangle"/>
          </a:ln>
          <a:effectLst/>
        </p:spPr>
      </p:cxnSp>
      <p:cxnSp>
        <p:nvCxnSpPr>
          <p:cNvPr id="66" name="Straight Arrow Connector 65"/>
          <p:cNvCxnSpPr/>
          <p:nvPr/>
        </p:nvCxnSpPr>
        <p:spPr>
          <a:xfrm>
            <a:off x="2823265" y="3320561"/>
            <a:ext cx="529140" cy="0"/>
          </a:xfrm>
          <a:prstGeom prst="straightConnector1">
            <a:avLst/>
          </a:prstGeom>
          <a:noFill/>
          <a:ln w="28575" cap="flat" cmpd="sng" algn="ctr">
            <a:solidFill>
              <a:srgbClr val="FFC000"/>
            </a:solidFill>
            <a:prstDash val="solid"/>
            <a:tailEnd type="triangle"/>
          </a:ln>
          <a:effectLst/>
        </p:spPr>
      </p:cxnSp>
      <p:cxnSp>
        <p:nvCxnSpPr>
          <p:cNvPr id="67" name="Straight Arrow Connector 66"/>
          <p:cNvCxnSpPr/>
          <p:nvPr/>
        </p:nvCxnSpPr>
        <p:spPr>
          <a:xfrm>
            <a:off x="2823265" y="3537438"/>
            <a:ext cx="529140" cy="0"/>
          </a:xfrm>
          <a:prstGeom prst="straightConnector1">
            <a:avLst/>
          </a:prstGeom>
          <a:noFill/>
          <a:ln w="28575" cap="flat" cmpd="sng" algn="ctr">
            <a:solidFill>
              <a:srgbClr val="FFC000"/>
            </a:solidFill>
            <a:prstDash val="solid"/>
            <a:tailEnd type="triangle"/>
          </a:ln>
          <a:effectLst/>
        </p:spPr>
      </p:cxnSp>
      <p:cxnSp>
        <p:nvCxnSpPr>
          <p:cNvPr id="68" name="Straight Arrow Connector 67"/>
          <p:cNvCxnSpPr/>
          <p:nvPr/>
        </p:nvCxnSpPr>
        <p:spPr>
          <a:xfrm>
            <a:off x="2823265" y="3754315"/>
            <a:ext cx="529140" cy="0"/>
          </a:xfrm>
          <a:prstGeom prst="straightConnector1">
            <a:avLst/>
          </a:prstGeom>
          <a:noFill/>
          <a:ln w="28575" cap="flat" cmpd="sng" algn="ctr">
            <a:solidFill>
              <a:srgbClr val="FFC000"/>
            </a:solidFill>
            <a:prstDash val="solid"/>
            <a:tailEnd type="triangle"/>
          </a:ln>
          <a:effectLst/>
        </p:spPr>
      </p:cxnSp>
      <p:cxnSp>
        <p:nvCxnSpPr>
          <p:cNvPr id="69" name="Straight Arrow Connector 68"/>
          <p:cNvCxnSpPr/>
          <p:nvPr/>
        </p:nvCxnSpPr>
        <p:spPr>
          <a:xfrm>
            <a:off x="2823265" y="3971192"/>
            <a:ext cx="529140" cy="0"/>
          </a:xfrm>
          <a:prstGeom prst="straightConnector1">
            <a:avLst/>
          </a:prstGeom>
          <a:noFill/>
          <a:ln w="28575" cap="flat" cmpd="sng" algn="ctr">
            <a:solidFill>
              <a:srgbClr val="FFC000"/>
            </a:solidFill>
            <a:prstDash val="solid"/>
            <a:tailEnd type="triangle"/>
          </a:ln>
          <a:effectLst/>
        </p:spPr>
      </p:cxnSp>
      <p:cxnSp>
        <p:nvCxnSpPr>
          <p:cNvPr id="70" name="Straight Arrow Connector 69"/>
          <p:cNvCxnSpPr/>
          <p:nvPr/>
        </p:nvCxnSpPr>
        <p:spPr>
          <a:xfrm>
            <a:off x="2823265" y="4188069"/>
            <a:ext cx="529140" cy="0"/>
          </a:xfrm>
          <a:prstGeom prst="straightConnector1">
            <a:avLst/>
          </a:prstGeom>
          <a:noFill/>
          <a:ln w="28575" cap="flat" cmpd="sng" algn="ctr">
            <a:solidFill>
              <a:srgbClr val="FFC000"/>
            </a:solidFill>
            <a:prstDash val="solid"/>
            <a:tailEnd type="triangle"/>
          </a:ln>
          <a:effectLst/>
        </p:spPr>
      </p:cxnSp>
      <p:cxnSp>
        <p:nvCxnSpPr>
          <p:cNvPr id="71" name="Straight Arrow Connector 70"/>
          <p:cNvCxnSpPr/>
          <p:nvPr/>
        </p:nvCxnSpPr>
        <p:spPr>
          <a:xfrm>
            <a:off x="2823265" y="4404946"/>
            <a:ext cx="529140" cy="0"/>
          </a:xfrm>
          <a:prstGeom prst="straightConnector1">
            <a:avLst/>
          </a:prstGeom>
          <a:noFill/>
          <a:ln w="28575" cap="flat" cmpd="sng" algn="ctr">
            <a:solidFill>
              <a:srgbClr val="FFC000"/>
            </a:solidFill>
            <a:prstDash val="solid"/>
            <a:tailEnd type="triangle"/>
          </a:ln>
          <a:effectLst/>
        </p:spPr>
      </p:cxnSp>
      <p:cxnSp>
        <p:nvCxnSpPr>
          <p:cNvPr id="72" name="Straight Arrow Connector 71"/>
          <p:cNvCxnSpPr/>
          <p:nvPr/>
        </p:nvCxnSpPr>
        <p:spPr>
          <a:xfrm>
            <a:off x="2823265" y="4621823"/>
            <a:ext cx="529140" cy="0"/>
          </a:xfrm>
          <a:prstGeom prst="straightConnector1">
            <a:avLst/>
          </a:prstGeom>
          <a:noFill/>
          <a:ln w="28575" cap="flat" cmpd="sng" algn="ctr">
            <a:solidFill>
              <a:srgbClr val="FFC000"/>
            </a:solidFill>
            <a:prstDash val="solid"/>
            <a:tailEnd type="triangle"/>
          </a:ln>
          <a:effectLst/>
        </p:spPr>
      </p:cxnSp>
      <p:cxnSp>
        <p:nvCxnSpPr>
          <p:cNvPr id="73" name="Straight Arrow Connector 72"/>
          <p:cNvCxnSpPr/>
          <p:nvPr/>
        </p:nvCxnSpPr>
        <p:spPr>
          <a:xfrm>
            <a:off x="2823265" y="4838700"/>
            <a:ext cx="529140" cy="0"/>
          </a:xfrm>
          <a:prstGeom prst="straightConnector1">
            <a:avLst/>
          </a:prstGeom>
          <a:noFill/>
          <a:ln w="28575" cap="flat" cmpd="sng" algn="ctr">
            <a:solidFill>
              <a:srgbClr val="FFC000"/>
            </a:solidFill>
            <a:prstDash val="solid"/>
            <a:tailEnd type="triangle"/>
          </a:ln>
          <a:effectLst/>
        </p:spPr>
      </p:cxnSp>
      <p:cxnSp>
        <p:nvCxnSpPr>
          <p:cNvPr id="74" name="Straight Arrow Connector 73"/>
          <p:cNvCxnSpPr/>
          <p:nvPr/>
        </p:nvCxnSpPr>
        <p:spPr>
          <a:xfrm>
            <a:off x="7460036" y="3705977"/>
            <a:ext cx="529140" cy="0"/>
          </a:xfrm>
          <a:prstGeom prst="straightConnector1">
            <a:avLst/>
          </a:prstGeom>
          <a:noFill/>
          <a:ln w="28575" cap="flat" cmpd="sng" algn="ctr">
            <a:solidFill>
              <a:srgbClr val="FFC000"/>
            </a:solidFill>
            <a:prstDash val="solid"/>
            <a:tailEnd type="triangle"/>
          </a:ln>
          <a:effectLst/>
        </p:spPr>
      </p:cxnSp>
      <p:cxnSp>
        <p:nvCxnSpPr>
          <p:cNvPr id="75" name="Straight Arrow Connector 74"/>
          <p:cNvCxnSpPr/>
          <p:nvPr/>
        </p:nvCxnSpPr>
        <p:spPr>
          <a:xfrm>
            <a:off x="7460036" y="3923127"/>
            <a:ext cx="529140" cy="0"/>
          </a:xfrm>
          <a:prstGeom prst="straightConnector1">
            <a:avLst/>
          </a:prstGeom>
          <a:noFill/>
          <a:ln w="28575" cap="flat" cmpd="sng" algn="ctr">
            <a:solidFill>
              <a:srgbClr val="FFC000"/>
            </a:solidFill>
            <a:prstDash val="solid"/>
            <a:tailEnd type="triangle"/>
          </a:ln>
          <a:effectLst/>
        </p:spPr>
      </p:cxnSp>
      <p:cxnSp>
        <p:nvCxnSpPr>
          <p:cNvPr id="76" name="Straight Arrow Connector 75"/>
          <p:cNvCxnSpPr/>
          <p:nvPr/>
        </p:nvCxnSpPr>
        <p:spPr>
          <a:xfrm>
            <a:off x="7460036" y="3814552"/>
            <a:ext cx="529140" cy="0"/>
          </a:xfrm>
          <a:prstGeom prst="straightConnector1">
            <a:avLst/>
          </a:prstGeom>
          <a:noFill/>
          <a:ln w="28575" cap="flat" cmpd="sng" algn="ctr">
            <a:solidFill>
              <a:srgbClr val="FFC000"/>
            </a:solidFill>
            <a:prstDash val="solid"/>
            <a:tailEnd type="triangle"/>
          </a:ln>
          <a:effectLst/>
        </p:spPr>
      </p:cxnSp>
      <p:cxnSp>
        <p:nvCxnSpPr>
          <p:cNvPr id="77" name="Straight Arrow Connector 76"/>
          <p:cNvCxnSpPr/>
          <p:nvPr/>
        </p:nvCxnSpPr>
        <p:spPr>
          <a:xfrm>
            <a:off x="7460036" y="3597402"/>
            <a:ext cx="529140" cy="0"/>
          </a:xfrm>
          <a:prstGeom prst="straightConnector1">
            <a:avLst/>
          </a:prstGeom>
          <a:noFill/>
          <a:ln w="28575" cap="flat" cmpd="sng" algn="ctr">
            <a:solidFill>
              <a:srgbClr val="FFC000"/>
            </a:solidFill>
            <a:prstDash val="solid"/>
            <a:tailEnd type="triangle"/>
          </a:ln>
          <a:effectLst/>
        </p:spPr>
      </p:cxnSp>
      <p:cxnSp>
        <p:nvCxnSpPr>
          <p:cNvPr id="78" name="Straight Arrow Connector 77"/>
          <p:cNvCxnSpPr/>
          <p:nvPr/>
        </p:nvCxnSpPr>
        <p:spPr>
          <a:xfrm>
            <a:off x="7460036" y="3380252"/>
            <a:ext cx="529140" cy="0"/>
          </a:xfrm>
          <a:prstGeom prst="straightConnector1">
            <a:avLst/>
          </a:prstGeom>
          <a:noFill/>
          <a:ln w="28575" cap="flat" cmpd="sng" algn="ctr">
            <a:solidFill>
              <a:srgbClr val="92D050"/>
            </a:solidFill>
            <a:prstDash val="solid"/>
            <a:tailEnd type="triangle"/>
          </a:ln>
          <a:effectLst/>
        </p:spPr>
      </p:cxnSp>
      <p:cxnSp>
        <p:nvCxnSpPr>
          <p:cNvPr id="79" name="Straight Arrow Connector 78"/>
          <p:cNvCxnSpPr/>
          <p:nvPr/>
        </p:nvCxnSpPr>
        <p:spPr>
          <a:xfrm>
            <a:off x="7460036" y="3488827"/>
            <a:ext cx="529140" cy="0"/>
          </a:xfrm>
          <a:prstGeom prst="straightConnector1">
            <a:avLst/>
          </a:prstGeom>
          <a:noFill/>
          <a:ln w="28575" cap="flat" cmpd="sng" algn="ctr">
            <a:solidFill>
              <a:srgbClr val="FFC000"/>
            </a:solidFill>
            <a:prstDash val="solid"/>
            <a:tailEnd type="triangle"/>
          </a:ln>
          <a:effectLst/>
        </p:spPr>
      </p:cxnSp>
      <p:cxnSp>
        <p:nvCxnSpPr>
          <p:cNvPr id="80" name="Straight Arrow Connector 79"/>
          <p:cNvCxnSpPr>
            <a:endCxn id="95" idx="1"/>
          </p:cNvCxnSpPr>
          <p:nvPr/>
        </p:nvCxnSpPr>
        <p:spPr>
          <a:xfrm>
            <a:off x="6986380" y="3669517"/>
            <a:ext cx="239977" cy="4896"/>
          </a:xfrm>
          <a:prstGeom prst="straightConnector1">
            <a:avLst/>
          </a:prstGeom>
          <a:noFill/>
          <a:ln w="28575" cap="flat" cmpd="sng" algn="ctr">
            <a:solidFill>
              <a:srgbClr val="FFC000"/>
            </a:solidFill>
            <a:prstDash val="solid"/>
            <a:tailEnd type="triangle"/>
          </a:ln>
          <a:effectLst/>
        </p:spPr>
      </p:cxnSp>
      <p:cxnSp>
        <p:nvCxnSpPr>
          <p:cNvPr id="81" name="Straight Arrow Connector 80"/>
          <p:cNvCxnSpPr/>
          <p:nvPr/>
        </p:nvCxnSpPr>
        <p:spPr>
          <a:xfrm>
            <a:off x="8229510" y="3669517"/>
            <a:ext cx="266948" cy="1270"/>
          </a:xfrm>
          <a:prstGeom prst="straightConnector1">
            <a:avLst/>
          </a:prstGeom>
          <a:noFill/>
          <a:ln w="28575" cap="flat" cmpd="sng" algn="ctr">
            <a:solidFill>
              <a:srgbClr val="FFC000"/>
            </a:solidFill>
            <a:prstDash val="solid"/>
            <a:tailEnd type="triangle"/>
          </a:ln>
          <a:effectLst/>
        </p:spPr>
      </p:cxnSp>
      <p:cxnSp>
        <p:nvCxnSpPr>
          <p:cNvPr id="82" name="Straight Arrow Connector 81"/>
          <p:cNvCxnSpPr/>
          <p:nvPr/>
        </p:nvCxnSpPr>
        <p:spPr>
          <a:xfrm>
            <a:off x="6986381" y="4399085"/>
            <a:ext cx="1510077" cy="0"/>
          </a:xfrm>
          <a:prstGeom prst="straightConnector1">
            <a:avLst/>
          </a:prstGeom>
          <a:noFill/>
          <a:ln w="28575" cap="flat" cmpd="sng" algn="ctr">
            <a:solidFill>
              <a:srgbClr val="FFC000"/>
            </a:solidFill>
            <a:prstDash val="solid"/>
            <a:tailEnd type="triangle"/>
          </a:ln>
          <a:effectLst/>
        </p:spPr>
      </p:cxnSp>
      <p:cxnSp>
        <p:nvCxnSpPr>
          <p:cNvPr id="83" name="Straight Arrow Connector 82"/>
          <p:cNvCxnSpPr/>
          <p:nvPr/>
        </p:nvCxnSpPr>
        <p:spPr>
          <a:xfrm>
            <a:off x="6986381" y="4615962"/>
            <a:ext cx="1510077" cy="0"/>
          </a:xfrm>
          <a:prstGeom prst="straightConnector1">
            <a:avLst/>
          </a:prstGeom>
          <a:noFill/>
          <a:ln w="28575" cap="flat" cmpd="sng" algn="ctr">
            <a:solidFill>
              <a:srgbClr val="FFC000"/>
            </a:solidFill>
            <a:prstDash val="solid"/>
            <a:tailEnd type="triangle"/>
          </a:ln>
          <a:effectLst/>
        </p:spPr>
      </p:cxnSp>
      <p:cxnSp>
        <p:nvCxnSpPr>
          <p:cNvPr id="84" name="Straight Arrow Connector 83"/>
          <p:cNvCxnSpPr/>
          <p:nvPr/>
        </p:nvCxnSpPr>
        <p:spPr>
          <a:xfrm>
            <a:off x="6986381" y="4832839"/>
            <a:ext cx="1510077" cy="0"/>
          </a:xfrm>
          <a:prstGeom prst="straightConnector1">
            <a:avLst/>
          </a:prstGeom>
          <a:noFill/>
          <a:ln w="28575" cap="flat" cmpd="sng" algn="ctr">
            <a:solidFill>
              <a:srgbClr val="FFC000"/>
            </a:solidFill>
            <a:prstDash val="solid"/>
            <a:tailEnd type="triangle"/>
          </a:ln>
          <a:effectLst/>
        </p:spPr>
      </p:cxnSp>
      <p:cxnSp>
        <p:nvCxnSpPr>
          <p:cNvPr id="85" name="Straight Arrow Connector 84"/>
          <p:cNvCxnSpPr/>
          <p:nvPr/>
        </p:nvCxnSpPr>
        <p:spPr>
          <a:xfrm>
            <a:off x="6986380" y="2737872"/>
            <a:ext cx="1510077" cy="0"/>
          </a:xfrm>
          <a:prstGeom prst="straightConnector1">
            <a:avLst/>
          </a:prstGeom>
          <a:noFill/>
          <a:ln w="28575" cap="flat" cmpd="sng" algn="ctr">
            <a:solidFill>
              <a:srgbClr val="92D050"/>
            </a:solidFill>
            <a:prstDash val="solid"/>
            <a:tailEnd type="triangle"/>
          </a:ln>
          <a:effectLst/>
        </p:spPr>
      </p:cxnSp>
      <p:cxnSp>
        <p:nvCxnSpPr>
          <p:cNvPr id="86" name="Straight Arrow Connector 85"/>
          <p:cNvCxnSpPr/>
          <p:nvPr/>
        </p:nvCxnSpPr>
        <p:spPr>
          <a:xfrm>
            <a:off x="6986380" y="2954749"/>
            <a:ext cx="1510077" cy="0"/>
          </a:xfrm>
          <a:prstGeom prst="straightConnector1">
            <a:avLst/>
          </a:prstGeom>
          <a:noFill/>
          <a:ln w="28575" cap="flat" cmpd="sng" algn="ctr">
            <a:solidFill>
              <a:srgbClr val="FFC000"/>
            </a:solidFill>
            <a:prstDash val="solid"/>
            <a:tailEnd type="triangle"/>
          </a:ln>
          <a:effectLst/>
        </p:spPr>
      </p:cxnSp>
      <p:cxnSp>
        <p:nvCxnSpPr>
          <p:cNvPr id="87" name="Straight Arrow Connector 86"/>
          <p:cNvCxnSpPr/>
          <p:nvPr/>
        </p:nvCxnSpPr>
        <p:spPr>
          <a:xfrm>
            <a:off x="6986380" y="3171626"/>
            <a:ext cx="1510077" cy="0"/>
          </a:xfrm>
          <a:prstGeom prst="straightConnector1">
            <a:avLst/>
          </a:prstGeom>
          <a:noFill/>
          <a:ln w="28575" cap="flat" cmpd="sng" algn="ctr">
            <a:solidFill>
              <a:srgbClr val="FFC000"/>
            </a:solidFill>
            <a:prstDash val="solid"/>
            <a:tailEnd type="triangle"/>
          </a:ln>
          <a:effectLst/>
        </p:spPr>
      </p:cxnSp>
      <p:cxnSp>
        <p:nvCxnSpPr>
          <p:cNvPr id="88" name="Straight Arrow Connector 87"/>
          <p:cNvCxnSpPr/>
          <p:nvPr/>
        </p:nvCxnSpPr>
        <p:spPr>
          <a:xfrm>
            <a:off x="5724664" y="3842239"/>
            <a:ext cx="953052" cy="0"/>
          </a:xfrm>
          <a:prstGeom prst="straightConnector1">
            <a:avLst/>
          </a:prstGeom>
          <a:noFill/>
          <a:ln w="28575" cap="flat" cmpd="sng" algn="ctr">
            <a:solidFill>
              <a:srgbClr val="92D050"/>
            </a:solidFill>
            <a:prstDash val="solid"/>
            <a:tailEnd type="triangle"/>
          </a:ln>
          <a:effectLst/>
        </p:spPr>
      </p:cxnSp>
      <p:cxnSp>
        <p:nvCxnSpPr>
          <p:cNvPr id="89" name="Straight Arrow Connector 88"/>
          <p:cNvCxnSpPr/>
          <p:nvPr/>
        </p:nvCxnSpPr>
        <p:spPr>
          <a:xfrm>
            <a:off x="6986380" y="4147039"/>
            <a:ext cx="1510077" cy="0"/>
          </a:xfrm>
          <a:prstGeom prst="straightConnector1">
            <a:avLst/>
          </a:prstGeom>
          <a:noFill/>
          <a:ln w="28575" cap="flat" cmpd="sng" algn="ctr">
            <a:solidFill>
              <a:srgbClr val="FFC000"/>
            </a:solidFill>
            <a:prstDash val="solid"/>
            <a:tailEnd type="triangle"/>
          </a:ln>
          <a:effectLst/>
        </p:spPr>
      </p:cxnSp>
      <p:sp>
        <p:nvSpPr>
          <p:cNvPr id="90" name="Rectangle 89"/>
          <p:cNvSpPr/>
          <p:nvPr/>
        </p:nvSpPr>
        <p:spPr>
          <a:xfrm>
            <a:off x="4192934" y="3086100"/>
            <a:ext cx="308665" cy="15240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F</a:t>
            </a:r>
            <a:br>
              <a:rPr kumimoji="0" lang="en-US" sz="1800" b="0" i="0" u="none" strike="noStrike" kern="0" cap="none" spc="0" normalizeH="0" baseline="0" noProof="0" dirty="0">
                <a:ln>
                  <a:noFill/>
                </a:ln>
                <a:solidFill>
                  <a:prstClr val="white"/>
                </a:solidFill>
                <a:effectLst/>
                <a:uLnTx/>
                <a:uFillTx/>
                <a:latin typeface="Calibri"/>
                <a:ea typeface="+mn-ea"/>
                <a:cs typeface="+mn-cs"/>
              </a:rPr>
            </a:br>
            <a:r>
              <a:rPr kumimoji="0" lang="en-US" sz="1800" b="0" i="0" u="none" strike="noStrike" kern="0" cap="none" spc="0" normalizeH="0" baseline="0" noProof="0" dirty="0">
                <a:ln>
                  <a:noFill/>
                </a:ln>
                <a:solidFill>
                  <a:prstClr val="white"/>
                </a:solidFill>
                <a:effectLst/>
                <a:uLnTx/>
                <a:uFillTx/>
                <a:latin typeface="Calibri"/>
                <a:ea typeface="+mn-ea"/>
                <a:cs typeface="+mn-cs"/>
              </a:rPr>
              <a:t>o</a:t>
            </a:r>
            <a:br>
              <a:rPr kumimoji="0" lang="en-US" sz="1800" b="0" i="0" u="none" strike="noStrike" kern="0" cap="none" spc="0" normalizeH="0" baseline="0" noProof="0" dirty="0">
                <a:ln>
                  <a:noFill/>
                </a:ln>
                <a:solidFill>
                  <a:prstClr val="white"/>
                </a:solidFill>
                <a:effectLst/>
                <a:uLnTx/>
                <a:uFillTx/>
                <a:latin typeface="Calibri"/>
                <a:ea typeface="+mn-ea"/>
                <a:cs typeface="+mn-cs"/>
              </a:rPr>
            </a:br>
            <a:r>
              <a:rPr kumimoji="0" lang="en-US" sz="1800" b="0" i="0" u="none" strike="noStrike" kern="0" cap="none" spc="0" normalizeH="0" baseline="0" noProof="0" dirty="0">
                <a:ln>
                  <a:noFill/>
                </a:ln>
                <a:solidFill>
                  <a:prstClr val="white"/>
                </a:solidFill>
                <a:effectLst/>
                <a:uLnTx/>
                <a:uFillTx/>
                <a:latin typeface="Calibri"/>
                <a:ea typeface="+mn-ea"/>
                <a:cs typeface="+mn-cs"/>
              </a:rPr>
              <a:t>r</a:t>
            </a:r>
            <a:br>
              <a:rPr kumimoji="0" lang="en-US" sz="1800" b="0" i="0" u="none" strike="noStrike" kern="0" cap="none" spc="0" normalizeH="0" baseline="0" noProof="0" dirty="0">
                <a:ln>
                  <a:noFill/>
                </a:ln>
                <a:solidFill>
                  <a:prstClr val="white"/>
                </a:solidFill>
                <a:effectLst/>
                <a:uLnTx/>
                <a:uFillTx/>
                <a:latin typeface="Calibri"/>
                <a:ea typeface="+mn-ea"/>
                <a:cs typeface="+mn-cs"/>
              </a:rPr>
            </a:br>
            <a:r>
              <a:rPr kumimoji="0" lang="en-US" sz="1800" b="0" i="0" u="none" strike="noStrike" kern="0" cap="none" spc="0" normalizeH="0" baseline="0" noProof="0" dirty="0">
                <a:ln>
                  <a:noFill/>
                </a:ln>
                <a:solidFill>
                  <a:prstClr val="white"/>
                </a:solidFill>
                <a:effectLst/>
                <a:uLnTx/>
                <a:uFillTx/>
                <a:latin typeface="Calibri"/>
                <a:ea typeface="+mn-ea"/>
                <a:cs typeface="+mn-cs"/>
              </a:rPr>
              <a:t>k</a:t>
            </a:r>
          </a:p>
        </p:txBody>
      </p:sp>
      <p:sp>
        <p:nvSpPr>
          <p:cNvPr id="91" name="Rectangle 90"/>
          <p:cNvSpPr/>
          <p:nvPr/>
        </p:nvSpPr>
        <p:spPr>
          <a:xfrm>
            <a:off x="5416000" y="3086100"/>
            <a:ext cx="308665" cy="15240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J</a:t>
            </a:r>
            <a:br>
              <a:rPr kumimoji="0" lang="en-US" sz="1800" b="0" i="0" u="none" strike="noStrike" kern="0" cap="none" spc="0" normalizeH="0" baseline="0" noProof="0" dirty="0">
                <a:ln>
                  <a:noFill/>
                </a:ln>
                <a:solidFill>
                  <a:prstClr val="white"/>
                </a:solidFill>
                <a:effectLst/>
                <a:uLnTx/>
                <a:uFillTx/>
                <a:latin typeface="Calibri"/>
                <a:ea typeface="+mn-ea"/>
                <a:cs typeface="+mn-cs"/>
              </a:rPr>
            </a:br>
            <a:r>
              <a:rPr kumimoji="0" lang="en-US" sz="1800" b="0" i="0" u="none" strike="noStrike" kern="0" cap="none" spc="0" normalizeH="0" baseline="0" noProof="0" dirty="0">
                <a:ln>
                  <a:noFill/>
                </a:ln>
                <a:solidFill>
                  <a:prstClr val="white"/>
                </a:solidFill>
                <a:effectLst/>
                <a:uLnTx/>
                <a:uFillTx/>
                <a:latin typeface="Calibri"/>
                <a:ea typeface="+mn-ea"/>
                <a:cs typeface="+mn-cs"/>
              </a:rPr>
              <a:t>o</a:t>
            </a:r>
            <a:br>
              <a:rPr kumimoji="0" lang="en-US" sz="1800" b="0" i="0" u="none" strike="noStrike" kern="0" cap="none" spc="0" normalizeH="0" baseline="0" noProof="0" dirty="0">
                <a:ln>
                  <a:noFill/>
                </a:ln>
                <a:solidFill>
                  <a:prstClr val="white"/>
                </a:solidFill>
                <a:effectLst/>
                <a:uLnTx/>
                <a:uFillTx/>
                <a:latin typeface="Calibri"/>
                <a:ea typeface="+mn-ea"/>
                <a:cs typeface="+mn-cs"/>
              </a:rPr>
            </a:br>
            <a:r>
              <a:rPr kumimoji="0" lang="en-US" sz="1800" b="0" i="0" u="none" strike="noStrike" kern="0" cap="none" spc="0" normalizeH="0" baseline="0" noProof="0" dirty="0" err="1">
                <a:ln>
                  <a:noFill/>
                </a:ln>
                <a:solidFill>
                  <a:prstClr val="white"/>
                </a:solidFill>
                <a:effectLst/>
                <a:uLnTx/>
                <a:uFillTx/>
                <a:latin typeface="Calibri"/>
                <a:ea typeface="+mn-ea"/>
                <a:cs typeface="+mn-cs"/>
              </a:rPr>
              <a:t>i</a:t>
            </a:r>
            <a:br>
              <a:rPr kumimoji="0" lang="en-US" sz="1800" b="0" i="0" u="none" strike="noStrike" kern="0" cap="none" spc="0" normalizeH="0" baseline="0" noProof="0" dirty="0">
                <a:ln>
                  <a:noFill/>
                </a:ln>
                <a:solidFill>
                  <a:prstClr val="white"/>
                </a:solidFill>
                <a:effectLst/>
                <a:uLnTx/>
                <a:uFillTx/>
                <a:latin typeface="Calibri"/>
                <a:ea typeface="+mn-ea"/>
                <a:cs typeface="+mn-cs"/>
              </a:rPr>
            </a:br>
            <a:r>
              <a:rPr kumimoji="0" lang="en-US" sz="1800" b="0" i="0" u="none" strike="noStrike" kern="0" cap="none" spc="0" normalizeH="0" baseline="0" noProof="0" dirty="0">
                <a:ln>
                  <a:noFill/>
                </a:ln>
                <a:solidFill>
                  <a:prstClr val="white"/>
                </a:solidFill>
                <a:effectLst/>
                <a:uLnTx/>
                <a:uFillTx/>
                <a:latin typeface="Calibri"/>
                <a:ea typeface="+mn-ea"/>
                <a:cs typeface="+mn-cs"/>
              </a:rPr>
              <a:t>n</a:t>
            </a:r>
          </a:p>
        </p:txBody>
      </p:sp>
      <p:sp>
        <p:nvSpPr>
          <p:cNvPr id="92" name="Rectangle 91"/>
          <p:cNvSpPr/>
          <p:nvPr/>
        </p:nvSpPr>
        <p:spPr>
          <a:xfrm>
            <a:off x="2514601" y="2819400"/>
            <a:ext cx="308665" cy="20574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F</a:t>
            </a:r>
            <a:br>
              <a:rPr kumimoji="0" lang="en-US" sz="1800" b="0" i="0" u="none" strike="noStrike" kern="0" cap="none" spc="0" normalizeH="0" baseline="0" noProof="0" dirty="0">
                <a:ln>
                  <a:noFill/>
                </a:ln>
                <a:solidFill>
                  <a:prstClr val="white"/>
                </a:solidFill>
                <a:effectLst/>
                <a:uLnTx/>
                <a:uFillTx/>
                <a:latin typeface="Calibri"/>
                <a:ea typeface="+mn-ea"/>
                <a:cs typeface="+mn-cs"/>
              </a:rPr>
            </a:br>
            <a:r>
              <a:rPr kumimoji="0" lang="en-US" sz="1800" b="0" i="0" u="none" strike="noStrike" kern="0" cap="none" spc="0" normalizeH="0" baseline="0" noProof="0" dirty="0">
                <a:ln>
                  <a:noFill/>
                </a:ln>
                <a:solidFill>
                  <a:prstClr val="white"/>
                </a:solidFill>
                <a:effectLst/>
                <a:uLnTx/>
                <a:uFillTx/>
                <a:latin typeface="Calibri"/>
                <a:ea typeface="+mn-ea"/>
                <a:cs typeface="+mn-cs"/>
              </a:rPr>
              <a:t>o</a:t>
            </a:r>
            <a:br>
              <a:rPr kumimoji="0" lang="en-US" sz="1800" b="0" i="0" u="none" strike="noStrike" kern="0" cap="none" spc="0" normalizeH="0" baseline="0" noProof="0" dirty="0">
                <a:ln>
                  <a:noFill/>
                </a:ln>
                <a:solidFill>
                  <a:prstClr val="white"/>
                </a:solidFill>
                <a:effectLst/>
                <a:uLnTx/>
                <a:uFillTx/>
                <a:latin typeface="Calibri"/>
                <a:ea typeface="+mn-ea"/>
                <a:cs typeface="+mn-cs"/>
              </a:rPr>
            </a:br>
            <a:r>
              <a:rPr kumimoji="0" lang="en-US" sz="1800" b="0" i="0" u="none" strike="noStrike" kern="0" cap="none" spc="0" normalizeH="0" baseline="0" noProof="0" dirty="0">
                <a:ln>
                  <a:noFill/>
                </a:ln>
                <a:solidFill>
                  <a:prstClr val="white"/>
                </a:solidFill>
                <a:effectLst/>
                <a:uLnTx/>
                <a:uFillTx/>
                <a:latin typeface="Calibri"/>
                <a:ea typeface="+mn-ea"/>
                <a:cs typeface="+mn-cs"/>
              </a:rPr>
              <a:t>r</a:t>
            </a:r>
            <a:br>
              <a:rPr kumimoji="0" lang="en-US" sz="1800" b="0" i="0" u="none" strike="noStrike" kern="0" cap="none" spc="0" normalizeH="0" baseline="0" noProof="0" dirty="0">
                <a:ln>
                  <a:noFill/>
                </a:ln>
                <a:solidFill>
                  <a:prstClr val="white"/>
                </a:solidFill>
                <a:effectLst/>
                <a:uLnTx/>
                <a:uFillTx/>
                <a:latin typeface="Calibri"/>
                <a:ea typeface="+mn-ea"/>
                <a:cs typeface="+mn-cs"/>
              </a:rPr>
            </a:br>
            <a:r>
              <a:rPr kumimoji="0" lang="en-US" sz="1800" b="0" i="0" u="none" strike="noStrike" kern="0" cap="none" spc="0" normalizeH="0" baseline="0" noProof="0" dirty="0">
                <a:ln>
                  <a:noFill/>
                </a:ln>
                <a:solidFill>
                  <a:prstClr val="white"/>
                </a:solidFill>
                <a:effectLst/>
                <a:uLnTx/>
                <a:uFillTx/>
                <a:latin typeface="Calibri"/>
                <a:ea typeface="+mn-ea"/>
                <a:cs typeface="+mn-cs"/>
              </a:rPr>
              <a:t>k</a:t>
            </a:r>
          </a:p>
        </p:txBody>
      </p:sp>
      <p:sp>
        <p:nvSpPr>
          <p:cNvPr id="93" name="Rectangle 92"/>
          <p:cNvSpPr/>
          <p:nvPr/>
        </p:nvSpPr>
        <p:spPr>
          <a:xfrm>
            <a:off x="3352801" y="2819400"/>
            <a:ext cx="308665" cy="20574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J</a:t>
            </a:r>
            <a:br>
              <a:rPr kumimoji="0" lang="en-US" sz="1800" b="0" i="0" u="none" strike="noStrike" kern="0" cap="none" spc="0" normalizeH="0" baseline="0" noProof="0" dirty="0">
                <a:ln>
                  <a:noFill/>
                </a:ln>
                <a:solidFill>
                  <a:prstClr val="white"/>
                </a:solidFill>
                <a:effectLst/>
                <a:uLnTx/>
                <a:uFillTx/>
                <a:latin typeface="Calibri"/>
                <a:ea typeface="+mn-ea"/>
                <a:cs typeface="+mn-cs"/>
              </a:rPr>
            </a:br>
            <a:r>
              <a:rPr kumimoji="0" lang="en-US" sz="1800" b="0" i="0" u="none" strike="noStrike" kern="0" cap="none" spc="0" normalizeH="0" baseline="0" noProof="0" dirty="0">
                <a:ln>
                  <a:noFill/>
                </a:ln>
                <a:solidFill>
                  <a:prstClr val="white"/>
                </a:solidFill>
                <a:effectLst/>
                <a:uLnTx/>
                <a:uFillTx/>
                <a:latin typeface="Calibri"/>
                <a:ea typeface="+mn-ea"/>
                <a:cs typeface="+mn-cs"/>
              </a:rPr>
              <a:t>o</a:t>
            </a:r>
            <a:br>
              <a:rPr kumimoji="0" lang="en-US" sz="1800" b="0" i="0" u="none" strike="noStrike" kern="0" cap="none" spc="0" normalizeH="0" baseline="0" noProof="0" dirty="0">
                <a:ln>
                  <a:noFill/>
                </a:ln>
                <a:solidFill>
                  <a:prstClr val="white"/>
                </a:solidFill>
                <a:effectLst/>
                <a:uLnTx/>
                <a:uFillTx/>
                <a:latin typeface="Calibri"/>
                <a:ea typeface="+mn-ea"/>
                <a:cs typeface="+mn-cs"/>
              </a:rPr>
            </a:br>
            <a:r>
              <a:rPr kumimoji="0" lang="en-US" sz="1800" b="0" i="0" u="none" strike="noStrike" kern="0" cap="none" spc="0" normalizeH="0" baseline="0" noProof="0" dirty="0" err="1">
                <a:ln>
                  <a:noFill/>
                </a:ln>
                <a:solidFill>
                  <a:prstClr val="white"/>
                </a:solidFill>
                <a:effectLst/>
                <a:uLnTx/>
                <a:uFillTx/>
                <a:latin typeface="Calibri"/>
                <a:ea typeface="+mn-ea"/>
                <a:cs typeface="+mn-cs"/>
              </a:rPr>
              <a:t>i</a:t>
            </a:r>
            <a:br>
              <a:rPr kumimoji="0" lang="en-US" sz="1800" b="0" i="0" u="none" strike="noStrike" kern="0" cap="none" spc="0" normalizeH="0" baseline="0" noProof="0" dirty="0">
                <a:ln>
                  <a:noFill/>
                </a:ln>
                <a:solidFill>
                  <a:prstClr val="white"/>
                </a:solidFill>
                <a:effectLst/>
                <a:uLnTx/>
                <a:uFillTx/>
                <a:latin typeface="Calibri"/>
                <a:ea typeface="+mn-ea"/>
                <a:cs typeface="+mn-cs"/>
              </a:rPr>
            </a:br>
            <a:r>
              <a:rPr kumimoji="0" lang="en-US" sz="1800" b="0" i="0" u="none" strike="noStrike" kern="0" cap="none" spc="0" normalizeH="0" baseline="0" noProof="0" dirty="0">
                <a:ln>
                  <a:noFill/>
                </a:ln>
                <a:solidFill>
                  <a:prstClr val="white"/>
                </a:solidFill>
                <a:effectLst/>
                <a:uLnTx/>
                <a:uFillTx/>
                <a:latin typeface="Calibri"/>
                <a:ea typeface="+mn-ea"/>
                <a:cs typeface="+mn-cs"/>
              </a:rPr>
              <a:t>n</a:t>
            </a:r>
          </a:p>
        </p:txBody>
      </p:sp>
      <p:sp>
        <p:nvSpPr>
          <p:cNvPr id="94" name="Rectangle 93"/>
          <p:cNvSpPr/>
          <p:nvPr/>
        </p:nvSpPr>
        <p:spPr>
          <a:xfrm>
            <a:off x="6677717" y="2627826"/>
            <a:ext cx="308665" cy="2284926"/>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F</a:t>
            </a:r>
            <a:br>
              <a:rPr kumimoji="0" lang="en-US" sz="1800" b="0" i="0" u="none" strike="noStrike" kern="0" cap="none" spc="0" normalizeH="0" baseline="0" noProof="0" dirty="0">
                <a:ln>
                  <a:noFill/>
                </a:ln>
                <a:solidFill>
                  <a:prstClr val="white"/>
                </a:solidFill>
                <a:effectLst/>
                <a:uLnTx/>
                <a:uFillTx/>
                <a:latin typeface="Calibri"/>
                <a:ea typeface="+mn-ea"/>
                <a:cs typeface="+mn-cs"/>
              </a:rPr>
            </a:br>
            <a:r>
              <a:rPr kumimoji="0" lang="en-US" sz="1800" b="0" i="0" u="none" strike="noStrike" kern="0" cap="none" spc="0" normalizeH="0" baseline="0" noProof="0" dirty="0">
                <a:ln>
                  <a:noFill/>
                </a:ln>
                <a:solidFill>
                  <a:prstClr val="white"/>
                </a:solidFill>
                <a:effectLst/>
                <a:uLnTx/>
                <a:uFillTx/>
                <a:latin typeface="Calibri"/>
                <a:ea typeface="+mn-ea"/>
                <a:cs typeface="+mn-cs"/>
              </a:rPr>
              <a:t>o</a:t>
            </a:r>
            <a:br>
              <a:rPr kumimoji="0" lang="en-US" sz="1800" b="0" i="0" u="none" strike="noStrike" kern="0" cap="none" spc="0" normalizeH="0" baseline="0" noProof="0" dirty="0">
                <a:ln>
                  <a:noFill/>
                </a:ln>
                <a:solidFill>
                  <a:prstClr val="white"/>
                </a:solidFill>
                <a:effectLst/>
                <a:uLnTx/>
                <a:uFillTx/>
                <a:latin typeface="Calibri"/>
                <a:ea typeface="+mn-ea"/>
                <a:cs typeface="+mn-cs"/>
              </a:rPr>
            </a:br>
            <a:r>
              <a:rPr kumimoji="0" lang="en-US" sz="1800" b="0" i="0" u="none" strike="noStrike" kern="0" cap="none" spc="0" normalizeH="0" baseline="0" noProof="0" dirty="0">
                <a:ln>
                  <a:noFill/>
                </a:ln>
                <a:solidFill>
                  <a:prstClr val="white"/>
                </a:solidFill>
                <a:effectLst/>
                <a:uLnTx/>
                <a:uFillTx/>
                <a:latin typeface="Calibri"/>
                <a:ea typeface="+mn-ea"/>
                <a:cs typeface="+mn-cs"/>
              </a:rPr>
              <a:t>r</a:t>
            </a:r>
            <a:br>
              <a:rPr kumimoji="0" lang="en-US" sz="1800" b="0" i="0" u="none" strike="noStrike" kern="0" cap="none" spc="0" normalizeH="0" baseline="0" noProof="0" dirty="0">
                <a:ln>
                  <a:noFill/>
                </a:ln>
                <a:solidFill>
                  <a:prstClr val="white"/>
                </a:solidFill>
                <a:effectLst/>
                <a:uLnTx/>
                <a:uFillTx/>
                <a:latin typeface="Calibri"/>
                <a:ea typeface="+mn-ea"/>
                <a:cs typeface="+mn-cs"/>
              </a:rPr>
            </a:br>
            <a:r>
              <a:rPr kumimoji="0" lang="en-US" sz="1800" b="0" i="0" u="none" strike="noStrike" kern="0" cap="none" spc="0" normalizeH="0" baseline="0" noProof="0" dirty="0">
                <a:ln>
                  <a:noFill/>
                </a:ln>
                <a:solidFill>
                  <a:prstClr val="white"/>
                </a:solidFill>
                <a:effectLst/>
                <a:uLnTx/>
                <a:uFillTx/>
                <a:latin typeface="Calibri"/>
                <a:ea typeface="+mn-ea"/>
                <a:cs typeface="+mn-cs"/>
              </a:rPr>
              <a:t>k</a:t>
            </a:r>
          </a:p>
        </p:txBody>
      </p:sp>
      <p:sp>
        <p:nvSpPr>
          <p:cNvPr id="95" name="Rectangle 94"/>
          <p:cNvSpPr/>
          <p:nvPr/>
        </p:nvSpPr>
        <p:spPr>
          <a:xfrm>
            <a:off x="7226356" y="3308839"/>
            <a:ext cx="223520" cy="731148"/>
          </a:xfrm>
          <a:prstGeom prst="rect">
            <a:avLst/>
          </a:prstGeom>
          <a:solidFill>
            <a:srgbClr val="4F81BD"/>
          </a:solidFill>
          <a:ln w="28575" cap="flat" cmpd="sng" algn="ctr">
            <a:solidFill>
              <a:srgbClr val="4F81BD">
                <a:shade val="50000"/>
              </a:srgbClr>
            </a:solidFill>
            <a:prstDash val="solid"/>
          </a:ln>
          <a:effectLst/>
        </p:spPr>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a:ea typeface="+mn-ea"/>
                <a:cs typeface="+mn-cs"/>
              </a:rPr>
              <a:t>Fork</a:t>
            </a:r>
          </a:p>
        </p:txBody>
      </p:sp>
      <p:sp>
        <p:nvSpPr>
          <p:cNvPr id="96" name="Rectangle 95"/>
          <p:cNvSpPr/>
          <p:nvPr/>
        </p:nvSpPr>
        <p:spPr>
          <a:xfrm>
            <a:off x="7989176" y="3308839"/>
            <a:ext cx="223520" cy="731148"/>
          </a:xfrm>
          <a:prstGeom prst="rect">
            <a:avLst/>
          </a:prstGeom>
          <a:solidFill>
            <a:srgbClr val="4F81BD"/>
          </a:solidFill>
          <a:ln w="28575" cap="flat" cmpd="sng" algn="ctr">
            <a:solidFill>
              <a:srgbClr val="4F81BD">
                <a:shade val="50000"/>
              </a:srgbClr>
            </a:solidFill>
            <a:prstDash val="solid"/>
          </a:ln>
          <a:effectLst/>
        </p:spPr>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a:ea typeface="+mn-ea"/>
                <a:cs typeface="+mn-cs"/>
              </a:rPr>
              <a:t>Join</a:t>
            </a:r>
          </a:p>
        </p:txBody>
      </p:sp>
      <p:sp>
        <p:nvSpPr>
          <p:cNvPr id="97" name="Rectangle 96"/>
          <p:cNvSpPr/>
          <p:nvPr/>
        </p:nvSpPr>
        <p:spPr>
          <a:xfrm>
            <a:off x="8496459" y="2627826"/>
            <a:ext cx="308665" cy="2284926"/>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Join</a:t>
            </a:r>
          </a:p>
        </p:txBody>
      </p:sp>
      <p:cxnSp>
        <p:nvCxnSpPr>
          <p:cNvPr id="98" name="Straight Arrow Connector 97"/>
          <p:cNvCxnSpPr/>
          <p:nvPr/>
        </p:nvCxnSpPr>
        <p:spPr>
          <a:xfrm>
            <a:off x="1953316" y="6052039"/>
            <a:ext cx="609600" cy="0"/>
          </a:xfrm>
          <a:prstGeom prst="straightConnector1">
            <a:avLst/>
          </a:prstGeom>
          <a:noFill/>
          <a:ln w="28575" cap="flat" cmpd="sng" algn="ctr">
            <a:solidFill>
              <a:srgbClr val="92D050"/>
            </a:solidFill>
            <a:prstDash val="solid"/>
            <a:tailEnd type="triangle"/>
          </a:ln>
          <a:effectLst/>
        </p:spPr>
      </p:cxnSp>
      <p:sp>
        <p:nvSpPr>
          <p:cNvPr id="99" name="Rectangle 98"/>
          <p:cNvSpPr/>
          <p:nvPr/>
        </p:nvSpPr>
        <p:spPr>
          <a:xfrm>
            <a:off x="2514600" y="5867373"/>
            <a:ext cx="151798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5" normalizeH="0" baseline="0" noProof="0" dirty="0">
                <a:ln>
                  <a:noFill/>
                </a:ln>
                <a:solidFill>
                  <a:prstClr val="black"/>
                </a:solidFill>
                <a:effectLst/>
                <a:uLnTx/>
                <a:uFillTx/>
                <a:latin typeface="Calibri"/>
                <a:ea typeface="+mn-ea"/>
                <a:cs typeface="+mn-cs"/>
              </a:rPr>
              <a:t>Master thread</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00" name="Straight Arrow Connector 99"/>
          <p:cNvCxnSpPr/>
          <p:nvPr/>
        </p:nvCxnSpPr>
        <p:spPr>
          <a:xfrm>
            <a:off x="1953316" y="6424381"/>
            <a:ext cx="609600" cy="0"/>
          </a:xfrm>
          <a:prstGeom prst="straightConnector1">
            <a:avLst/>
          </a:prstGeom>
          <a:noFill/>
          <a:ln w="28575" cap="flat" cmpd="sng" algn="ctr">
            <a:solidFill>
              <a:srgbClr val="FFC000"/>
            </a:solidFill>
            <a:prstDash val="solid"/>
            <a:tailEnd type="triangle"/>
          </a:ln>
          <a:effectLst/>
        </p:spPr>
      </p:cxnSp>
      <p:sp>
        <p:nvSpPr>
          <p:cNvPr id="101" name="Rectangle 100"/>
          <p:cNvSpPr/>
          <p:nvPr/>
        </p:nvSpPr>
        <p:spPr>
          <a:xfrm>
            <a:off x="2514600" y="6239715"/>
            <a:ext cx="133645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5" normalizeH="0" baseline="0" noProof="0" dirty="0">
                <a:ln>
                  <a:noFill/>
                </a:ln>
                <a:solidFill>
                  <a:prstClr val="black"/>
                </a:solidFill>
                <a:effectLst/>
                <a:uLnTx/>
                <a:uFillTx/>
                <a:latin typeface="Calibri"/>
                <a:ea typeface="+mn-ea"/>
                <a:cs typeface="+mn-cs"/>
              </a:rPr>
              <a:t>Slave thread</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02" name="Straight Arrow Connector 101"/>
          <p:cNvCxnSpPr/>
          <p:nvPr/>
        </p:nvCxnSpPr>
        <p:spPr>
          <a:xfrm>
            <a:off x="1794724" y="3842239"/>
            <a:ext cx="691993" cy="0"/>
          </a:xfrm>
          <a:prstGeom prst="straightConnector1">
            <a:avLst/>
          </a:prstGeom>
          <a:noFill/>
          <a:ln w="28575" cap="flat" cmpd="sng" algn="ctr">
            <a:solidFill>
              <a:srgbClr val="92D050"/>
            </a:solidFill>
            <a:prstDash val="solid"/>
            <a:tailEnd type="triangle"/>
          </a:ln>
          <a:effectLst/>
        </p:spPr>
      </p:cxnSp>
      <p:sp>
        <p:nvSpPr>
          <p:cNvPr id="103" name="Left Brace 102"/>
          <p:cNvSpPr/>
          <p:nvPr/>
        </p:nvSpPr>
        <p:spPr>
          <a:xfrm rot="5400000">
            <a:off x="5681508" y="-1359596"/>
            <a:ext cx="239817" cy="6781800"/>
          </a:xfrm>
          <a:prstGeom prst="leftBrace">
            <a:avLst/>
          </a:prstGeom>
          <a:noFill/>
          <a:ln w="9525" cap="flat" cmpd="sng" algn="ctr">
            <a:solidFill>
              <a:srgbClr val="4F81BD">
                <a:shade val="95000"/>
                <a:satMod val="105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104" name="Rectangle 103"/>
          <p:cNvSpPr/>
          <p:nvPr/>
        </p:nvSpPr>
        <p:spPr>
          <a:xfrm>
            <a:off x="2791517" y="1556239"/>
            <a:ext cx="610506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5" normalizeH="0" baseline="0" noProof="0" dirty="0">
                <a:ln>
                  <a:noFill/>
                </a:ln>
                <a:solidFill>
                  <a:prstClr val="black"/>
                </a:solidFill>
                <a:effectLst/>
                <a:uLnTx/>
                <a:uFillTx/>
                <a:latin typeface="Calibri"/>
                <a:ea typeface="+mn-ea"/>
                <a:cs typeface="+mn-cs"/>
              </a:rPr>
              <a:t>A small window into the execution flow of an </a:t>
            </a:r>
            <a:r>
              <a:rPr kumimoji="0" lang="en-US" sz="1800" b="0" i="0" u="none" strike="noStrike" kern="1200" cap="none" spc="-5" normalizeH="0" baseline="0" noProof="0" dirty="0" err="1">
                <a:ln>
                  <a:noFill/>
                </a:ln>
                <a:solidFill>
                  <a:prstClr val="black"/>
                </a:solidFill>
                <a:effectLst/>
                <a:uLnTx/>
                <a:uFillTx/>
                <a:latin typeface="Calibri"/>
                <a:ea typeface="+mn-ea"/>
                <a:cs typeface="+mn-cs"/>
              </a:rPr>
              <a:t>OpenMP</a:t>
            </a:r>
            <a:r>
              <a:rPr kumimoji="0" lang="en-US" sz="1800" b="0" i="0" u="none" strike="noStrike" kern="1200" cap="none" spc="-5" normalizeH="0" baseline="0" noProof="0" dirty="0">
                <a:ln>
                  <a:noFill/>
                </a:ln>
                <a:solidFill>
                  <a:prstClr val="black"/>
                </a:solidFill>
                <a:effectLst/>
                <a:uLnTx/>
                <a:uFillTx/>
                <a:latin typeface="Calibri"/>
                <a:ea typeface="+mn-ea"/>
                <a:cs typeface="+mn-cs"/>
              </a:rPr>
              <a:t> program</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6" name="Left Brace 105"/>
          <p:cNvSpPr/>
          <p:nvPr/>
        </p:nvSpPr>
        <p:spPr>
          <a:xfrm rot="16200000">
            <a:off x="7604699" y="3866926"/>
            <a:ext cx="239817" cy="2413396"/>
          </a:xfrm>
          <a:prstGeom prst="leftBrace">
            <a:avLst>
              <a:gd name="adj1" fmla="val 44922"/>
              <a:gd name="adj2" fmla="val 68562"/>
            </a:avLst>
          </a:prstGeom>
          <a:noFill/>
          <a:ln w="19050" cap="flat" cmpd="sng" algn="ctr">
            <a:solidFill>
              <a:srgbClr val="C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C00000"/>
              </a:solidFill>
              <a:effectLst/>
              <a:uLnTx/>
              <a:uFillTx/>
              <a:latin typeface="Calibri"/>
              <a:ea typeface="+mn-ea"/>
              <a:cs typeface="+mn-cs"/>
            </a:endParaRPr>
          </a:p>
        </p:txBody>
      </p:sp>
      <p:sp>
        <p:nvSpPr>
          <p:cNvPr id="107" name="Rectangle 106"/>
          <p:cNvSpPr/>
          <p:nvPr/>
        </p:nvSpPr>
        <p:spPr>
          <a:xfrm>
            <a:off x="8077200" y="5168235"/>
            <a:ext cx="2209800"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5" normalizeH="0" baseline="0" noProof="0" dirty="0">
                <a:ln>
                  <a:noFill/>
                </a:ln>
                <a:solidFill>
                  <a:prstClr val="black"/>
                </a:solidFill>
                <a:effectLst/>
                <a:uLnTx/>
                <a:uFillTx/>
                <a:latin typeface="Calibri"/>
                <a:ea typeface="+mn-ea"/>
                <a:cs typeface="+mn-cs"/>
              </a:rPr>
              <a:t>Yet another </a:t>
            </a:r>
            <a:r>
              <a:rPr kumimoji="0" lang="en-US" sz="1200" b="0" i="0" u="none" strike="noStrike" kern="1200" cap="none" spc="-5" normalizeH="0" baseline="0" noProof="0" dirty="0">
                <a:ln>
                  <a:noFill/>
                </a:ln>
                <a:solidFill>
                  <a:srgbClr val="0070C0"/>
                </a:solidFill>
                <a:effectLst/>
                <a:uLnTx/>
                <a:uFillTx/>
                <a:latin typeface="Consolas" panose="020B0609020204030204" pitchFamily="49" charset="0"/>
                <a:ea typeface="+mn-ea"/>
                <a:cs typeface="+mn-cs"/>
              </a:rPr>
              <a:t>parallel region</a:t>
            </a:r>
          </a:p>
        </p:txBody>
      </p:sp>
      <p:sp>
        <p:nvSpPr>
          <p:cNvPr id="109" name="Left Brace 108"/>
          <p:cNvSpPr/>
          <p:nvPr/>
        </p:nvSpPr>
        <p:spPr>
          <a:xfrm rot="16200000">
            <a:off x="2837951" y="4577092"/>
            <a:ext cx="239817" cy="1094687"/>
          </a:xfrm>
          <a:prstGeom prst="leftBrace">
            <a:avLst>
              <a:gd name="adj1" fmla="val 44922"/>
              <a:gd name="adj2" fmla="val 30518"/>
            </a:avLst>
          </a:prstGeom>
          <a:noFill/>
          <a:ln w="19050" cap="flat" cmpd="sng" algn="ctr">
            <a:solidFill>
              <a:srgbClr val="C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C00000"/>
              </a:solidFill>
              <a:effectLst/>
              <a:uLnTx/>
              <a:uFillTx/>
              <a:latin typeface="Calibri"/>
              <a:ea typeface="+mn-ea"/>
              <a:cs typeface="+mn-cs"/>
            </a:endParaRPr>
          </a:p>
        </p:txBody>
      </p:sp>
      <p:sp>
        <p:nvSpPr>
          <p:cNvPr id="110" name="Rectangle 109"/>
          <p:cNvSpPr/>
          <p:nvPr/>
        </p:nvSpPr>
        <p:spPr>
          <a:xfrm>
            <a:off x="2410515" y="5198165"/>
            <a:ext cx="157318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5" normalizeH="0" baseline="0" noProof="0" dirty="0">
                <a:ln>
                  <a:noFill/>
                </a:ln>
                <a:solidFill>
                  <a:prstClr val="black"/>
                </a:solidFill>
                <a:effectLst/>
                <a:uLnTx/>
                <a:uFillTx/>
                <a:latin typeface="Calibri"/>
                <a:ea typeface="+mn-ea"/>
                <a:cs typeface="+mn-cs"/>
              </a:rPr>
              <a:t>A </a:t>
            </a:r>
            <a:r>
              <a:rPr kumimoji="0" lang="en-US" sz="1200" b="0" i="0" u="none" strike="noStrike" kern="1200" cap="none" spc="-5" normalizeH="0" baseline="0" noProof="0" dirty="0">
                <a:ln>
                  <a:noFill/>
                </a:ln>
                <a:solidFill>
                  <a:srgbClr val="0070C0"/>
                </a:solidFill>
                <a:effectLst/>
                <a:uLnTx/>
                <a:uFillTx/>
                <a:latin typeface="Consolas" panose="020B0609020204030204" pitchFamily="49" charset="0"/>
                <a:ea typeface="+mn-ea"/>
                <a:cs typeface="+mn-cs"/>
              </a:rPr>
              <a:t>parallel region</a:t>
            </a:r>
            <a:endParaRPr kumimoji="0" lang="en-US" sz="12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endParaRPr>
          </a:p>
        </p:txBody>
      </p:sp>
      <p:sp>
        <p:nvSpPr>
          <p:cNvPr id="111" name="Left Brace 110"/>
          <p:cNvSpPr/>
          <p:nvPr/>
        </p:nvSpPr>
        <p:spPr>
          <a:xfrm rot="16200000">
            <a:off x="4852212" y="4036717"/>
            <a:ext cx="239817" cy="1638160"/>
          </a:xfrm>
          <a:prstGeom prst="leftBrace">
            <a:avLst>
              <a:gd name="adj1" fmla="val 44922"/>
              <a:gd name="adj2" fmla="val 30518"/>
            </a:avLst>
          </a:prstGeom>
          <a:noFill/>
          <a:ln w="19050" cap="flat" cmpd="sng" algn="ctr">
            <a:solidFill>
              <a:srgbClr val="C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C00000"/>
              </a:solidFill>
              <a:effectLst/>
              <a:uLnTx/>
              <a:uFillTx/>
              <a:latin typeface="Calibri"/>
              <a:ea typeface="+mn-ea"/>
              <a:cs typeface="+mn-cs"/>
            </a:endParaRPr>
          </a:p>
        </p:txBody>
      </p:sp>
      <p:sp>
        <p:nvSpPr>
          <p:cNvPr id="112" name="Rectangle 111"/>
          <p:cNvSpPr/>
          <p:nvPr/>
        </p:nvSpPr>
        <p:spPr>
          <a:xfrm>
            <a:off x="4153041" y="4929528"/>
            <a:ext cx="1992533"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5" normalizeH="0" baseline="0" noProof="0" dirty="0">
                <a:ln>
                  <a:noFill/>
                </a:ln>
                <a:solidFill>
                  <a:prstClr val="black"/>
                </a:solidFill>
                <a:effectLst/>
                <a:uLnTx/>
                <a:uFillTx/>
                <a:latin typeface="Calibri"/>
                <a:ea typeface="+mn-ea"/>
                <a:cs typeface="+mn-cs"/>
              </a:rPr>
              <a:t>Another </a:t>
            </a:r>
            <a:r>
              <a:rPr kumimoji="0" lang="en-US" sz="1200" b="0" i="0" u="none" strike="noStrike" kern="1200" cap="none" spc="-5" normalizeH="0" baseline="0" noProof="0" dirty="0">
                <a:ln>
                  <a:noFill/>
                </a:ln>
                <a:solidFill>
                  <a:srgbClr val="0070C0"/>
                </a:solidFill>
                <a:effectLst/>
                <a:uLnTx/>
                <a:uFillTx/>
                <a:latin typeface="Consolas" panose="020B0609020204030204" pitchFamily="49" charset="0"/>
                <a:ea typeface="+mn-ea"/>
                <a:cs typeface="+mn-cs"/>
              </a:rPr>
              <a:t>parallel region</a:t>
            </a:r>
          </a:p>
        </p:txBody>
      </p:sp>
      <p:sp>
        <p:nvSpPr>
          <p:cNvPr id="116" name="Freeform 115"/>
          <p:cNvSpPr/>
          <p:nvPr/>
        </p:nvSpPr>
        <p:spPr>
          <a:xfrm rot="10800000">
            <a:off x="3776317" y="2567409"/>
            <a:ext cx="146966" cy="1254666"/>
          </a:xfrm>
          <a:custGeom>
            <a:avLst/>
            <a:gdLst>
              <a:gd name="connsiteX0" fmla="*/ 0 w 120181"/>
              <a:gd name="connsiteY0" fmla="*/ 0 h 1357746"/>
              <a:gd name="connsiteX1" fmla="*/ 120072 w 120181"/>
              <a:gd name="connsiteY1" fmla="*/ 803564 h 1357746"/>
              <a:gd name="connsiteX2" fmla="*/ 27709 w 120181"/>
              <a:gd name="connsiteY2" fmla="*/ 1357746 h 1357746"/>
            </a:gdLst>
            <a:ahLst/>
            <a:cxnLst>
              <a:cxn ang="0">
                <a:pos x="connsiteX0" y="connsiteY0"/>
              </a:cxn>
              <a:cxn ang="0">
                <a:pos x="connsiteX1" y="connsiteY1"/>
              </a:cxn>
              <a:cxn ang="0">
                <a:pos x="connsiteX2" y="connsiteY2"/>
              </a:cxn>
            </a:cxnLst>
            <a:rect l="l" t="t" r="r" b="b"/>
            <a:pathLst>
              <a:path w="120181" h="1357746">
                <a:moveTo>
                  <a:pt x="0" y="0"/>
                </a:moveTo>
                <a:cubicBezTo>
                  <a:pt x="57727" y="288636"/>
                  <a:pt x="115454" y="577273"/>
                  <a:pt x="120072" y="803564"/>
                </a:cubicBezTo>
                <a:cubicBezTo>
                  <a:pt x="124690" y="1029855"/>
                  <a:pt x="-18473" y="1218431"/>
                  <a:pt x="27709" y="1357746"/>
                </a:cubicBezTo>
              </a:path>
            </a:pathLst>
          </a:custGeom>
          <a:noFill/>
          <a:ln w="19050">
            <a:solidFill>
              <a:srgbClr val="C0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17" name="Rectangle 116"/>
          <p:cNvSpPr/>
          <p:nvPr/>
        </p:nvSpPr>
        <p:spPr>
          <a:xfrm>
            <a:off x="3659533" y="2346882"/>
            <a:ext cx="1963486" cy="276999"/>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5" normalizeH="0" baseline="0" noProof="0" dirty="0">
                <a:ln>
                  <a:noFill/>
                </a:ln>
                <a:solidFill>
                  <a:prstClr val="black"/>
                </a:solidFill>
                <a:effectLst/>
                <a:uLnTx/>
                <a:uFillTx/>
                <a:latin typeface="Calibri"/>
                <a:ea typeface="+mn-ea"/>
                <a:cs typeface="+mn-cs"/>
              </a:rPr>
              <a:t>Sequential execution regions</a:t>
            </a:r>
            <a:endPar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20" name="Freeform 119"/>
          <p:cNvSpPr/>
          <p:nvPr/>
        </p:nvSpPr>
        <p:spPr>
          <a:xfrm>
            <a:off x="2113055" y="2405571"/>
            <a:ext cx="1563018" cy="1390574"/>
          </a:xfrm>
          <a:custGeom>
            <a:avLst/>
            <a:gdLst>
              <a:gd name="connsiteX0" fmla="*/ 1563018 w 1563018"/>
              <a:gd name="connsiteY0" fmla="*/ 46684 h 1390574"/>
              <a:gd name="connsiteX1" fmla="*/ 436181 w 1563018"/>
              <a:gd name="connsiteY1" fmla="*/ 51302 h 1390574"/>
              <a:gd name="connsiteX2" fmla="*/ 34400 w 1563018"/>
              <a:gd name="connsiteY2" fmla="*/ 568538 h 1390574"/>
              <a:gd name="connsiteX3" fmla="*/ 48254 w 1563018"/>
              <a:gd name="connsiteY3" fmla="*/ 1390574 h 1390574"/>
            </a:gdLst>
            <a:ahLst/>
            <a:cxnLst>
              <a:cxn ang="0">
                <a:pos x="connsiteX0" y="connsiteY0"/>
              </a:cxn>
              <a:cxn ang="0">
                <a:pos x="connsiteX1" y="connsiteY1"/>
              </a:cxn>
              <a:cxn ang="0">
                <a:pos x="connsiteX2" y="connsiteY2"/>
              </a:cxn>
              <a:cxn ang="0">
                <a:pos x="connsiteX3" y="connsiteY3"/>
              </a:cxn>
            </a:cxnLst>
            <a:rect l="l" t="t" r="r" b="b"/>
            <a:pathLst>
              <a:path w="1563018" h="1390574">
                <a:moveTo>
                  <a:pt x="1563018" y="46684"/>
                </a:moveTo>
                <a:cubicBezTo>
                  <a:pt x="1126984" y="5505"/>
                  <a:pt x="690951" y="-35674"/>
                  <a:pt x="436181" y="51302"/>
                </a:cubicBezTo>
                <a:cubicBezTo>
                  <a:pt x="181411" y="138278"/>
                  <a:pt x="99054" y="345326"/>
                  <a:pt x="34400" y="568538"/>
                </a:cubicBezTo>
                <a:cubicBezTo>
                  <a:pt x="-30255" y="791750"/>
                  <a:pt x="8999" y="1091162"/>
                  <a:pt x="48254" y="1390574"/>
                </a:cubicBezTo>
              </a:path>
            </a:pathLst>
          </a:custGeom>
          <a:noFill/>
          <a:ln w="1905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22" name="Freeform 121"/>
          <p:cNvSpPr/>
          <p:nvPr/>
        </p:nvSpPr>
        <p:spPr>
          <a:xfrm>
            <a:off x="5538498" y="2476683"/>
            <a:ext cx="753875" cy="1234357"/>
          </a:xfrm>
          <a:custGeom>
            <a:avLst/>
            <a:gdLst>
              <a:gd name="connsiteX0" fmla="*/ 0 w 655782"/>
              <a:gd name="connsiteY0" fmla="*/ 25436 h 1263108"/>
              <a:gd name="connsiteX1" fmla="*/ 480291 w 655782"/>
              <a:gd name="connsiteY1" fmla="*/ 163981 h 1263108"/>
              <a:gd name="connsiteX2" fmla="*/ 655782 w 655782"/>
              <a:gd name="connsiteY2" fmla="*/ 1263108 h 1263108"/>
            </a:gdLst>
            <a:ahLst/>
            <a:cxnLst>
              <a:cxn ang="0">
                <a:pos x="connsiteX0" y="connsiteY0"/>
              </a:cxn>
              <a:cxn ang="0">
                <a:pos x="connsiteX1" y="connsiteY1"/>
              </a:cxn>
              <a:cxn ang="0">
                <a:pos x="connsiteX2" y="connsiteY2"/>
              </a:cxn>
            </a:cxnLst>
            <a:rect l="l" t="t" r="r" b="b"/>
            <a:pathLst>
              <a:path w="655782" h="1263108">
                <a:moveTo>
                  <a:pt x="0" y="25436"/>
                </a:moveTo>
                <a:cubicBezTo>
                  <a:pt x="185497" y="-8431"/>
                  <a:pt x="370994" y="-42298"/>
                  <a:pt x="480291" y="163981"/>
                </a:cubicBezTo>
                <a:cubicBezTo>
                  <a:pt x="589588" y="370260"/>
                  <a:pt x="632691" y="1079920"/>
                  <a:pt x="655782" y="1263108"/>
                </a:cubicBezTo>
              </a:path>
            </a:pathLst>
          </a:custGeom>
          <a:noFill/>
          <a:ln w="1905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98C497F-F93A-415D-AE85-6EDF5BB63A7F}" type="slidenum">
              <a:rPr kumimoji="0" lang="en-US" altLang="en-US" sz="10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en-US" altLang="en-US" sz="10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81009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715" y="3983147"/>
            <a:ext cx="6391226" cy="823393"/>
          </a:xfrm>
        </p:spPr>
        <p:txBody>
          <a:bodyPr/>
          <a:lstStyle/>
          <a:p>
            <a:r>
              <a:rPr lang="en-US" dirty="0"/>
              <a:t>ME759 Final Project aspects</a:t>
            </a:r>
          </a:p>
        </p:txBody>
      </p:sp>
      <p:sp>
        <p:nvSpPr>
          <p:cNvPr id="4" name="Slide Number Placeholder 3"/>
          <p:cNvSpPr>
            <a:spLocks noGrp="1"/>
          </p:cNvSpPr>
          <p:nvPr>
            <p:ph type="sldNum" sz="quarter" idx="12"/>
          </p:nvPr>
        </p:nvSpPr>
        <p:spPr/>
        <p:txBody>
          <a:bodyPr/>
          <a:lstStyle/>
          <a:p>
            <a:fld id="{67D2203D-769A-4D5A-AE4C-EA73FDE6A130}" type="slidenum">
              <a:rPr lang="en-US" smtClean="0"/>
              <a:t>5</a:t>
            </a:fld>
            <a:endParaRPr lang="en-US"/>
          </a:p>
        </p:txBody>
      </p:sp>
    </p:spTree>
    <p:extLst>
      <p:ext uri="{BB962C8B-B14F-4D97-AF65-F5344CB8AC3E}">
        <p14:creationId xmlns:p14="http://schemas.microsoft.com/office/powerpoint/2010/main" val="31947725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OpenMP</a:t>
            </a:r>
            <a:r>
              <a:rPr lang="en-US" dirty="0"/>
              <a:t>, Compiling Using the Command Line</a:t>
            </a:r>
          </a:p>
        </p:txBody>
      </p:sp>
      <p:sp>
        <p:nvSpPr>
          <p:cNvPr id="3" name="Content Placeholder 2"/>
          <p:cNvSpPr>
            <a:spLocks noGrp="1"/>
          </p:cNvSpPr>
          <p:nvPr>
            <p:ph idx="1"/>
          </p:nvPr>
        </p:nvSpPr>
        <p:spPr/>
        <p:txBody>
          <a:bodyPr vert="horz" lIns="91440" tIns="45720" rIns="91440" bIns="45720" rtlCol="0" anchor="t">
            <a:normAutofit/>
          </a:bodyPr>
          <a:lstStyle/>
          <a:p>
            <a:endParaRPr lang="en-US" sz="2800" dirty="0"/>
          </a:p>
          <a:p>
            <a:r>
              <a:rPr lang="en-US" sz="2800" dirty="0"/>
              <a:t>Method depends on compiler</a:t>
            </a:r>
          </a:p>
          <a:p>
            <a:endParaRPr lang="en-US" sz="2800" dirty="0"/>
          </a:p>
          <a:p>
            <a:r>
              <a:rPr lang="en-US" sz="2800" dirty="0"/>
              <a:t>GCC/Clang:</a:t>
            </a:r>
            <a:endParaRPr lang="en-US" sz="2800" dirty="0">
              <a:cs typeface="Calibri"/>
            </a:endParaRPr>
          </a:p>
          <a:p>
            <a:endParaRPr lang="en-US" sz="2800" dirty="0"/>
          </a:p>
          <a:p>
            <a:r>
              <a:rPr lang="en-US" sz="2800" dirty="0"/>
              <a:t>ICC:</a:t>
            </a:r>
          </a:p>
          <a:p>
            <a:endParaRPr lang="en-US" sz="2800" dirty="0"/>
          </a:p>
          <a:p>
            <a:r>
              <a:rPr lang="en-US" sz="2800" dirty="0"/>
              <a:t>MSVC:</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ectangle 4"/>
          <p:cNvSpPr/>
          <p:nvPr/>
        </p:nvSpPr>
        <p:spPr>
          <a:xfrm>
            <a:off x="2406683" y="3059466"/>
            <a:ext cx="6378804" cy="369332"/>
          </a:xfrm>
          <a:prstGeom prst="rect">
            <a:avLst/>
          </a:prstGeom>
          <a:solidFill>
            <a:schemeClr val="bg1">
              <a:lumMod val="95000"/>
            </a:schemeClr>
          </a:solidFill>
          <a:ln>
            <a:solidFill>
              <a:schemeClr val="tx1"/>
            </a:solidFill>
          </a:ln>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a:ea typeface="+mn-ea"/>
                <a:cs typeface="Consolas" pitchFamily="49" charset="0"/>
              </a:rPr>
              <a:t>$ g++ -o </a:t>
            </a:r>
            <a:r>
              <a:rPr kumimoji="0" lang="en-US" sz="1800" b="0" i="0" u="none" strike="noStrike" kern="1200" cap="none" spc="0" normalizeH="0" baseline="0" noProof="0" dirty="0" err="1">
                <a:ln>
                  <a:noFill/>
                </a:ln>
                <a:solidFill>
                  <a:prstClr val="black"/>
                </a:solidFill>
                <a:effectLst/>
                <a:uLnTx/>
                <a:uFillTx/>
                <a:latin typeface="Consolas"/>
                <a:ea typeface="+mn-ea"/>
                <a:cs typeface="Consolas" pitchFamily="49" charset="0"/>
              </a:rPr>
              <a:t>integrate_omp</a:t>
            </a:r>
            <a:r>
              <a:rPr kumimoji="0" lang="en-US" sz="1800" b="0" i="0" u="none" strike="noStrike" kern="1200" cap="none" spc="0" normalizeH="0" baseline="0" noProof="0" dirty="0">
                <a:ln>
                  <a:noFill/>
                </a:ln>
                <a:solidFill>
                  <a:prstClr val="black"/>
                </a:solidFill>
                <a:effectLst/>
                <a:uLnTx/>
                <a:uFillTx/>
                <a:latin typeface="Consolas"/>
                <a:ea typeface="+mn-ea"/>
                <a:cs typeface="Consolas" pitchFamily="49" charset="0"/>
              </a:rPr>
              <a:t> integrate_omp.cpp </a:t>
            </a:r>
            <a:r>
              <a:rPr kumimoji="0" lang="en-US" sz="1800" b="0" i="0" u="none" strike="noStrike" kern="1200" cap="none" spc="0" normalizeH="0" baseline="0" noProof="0" dirty="0">
                <a:ln>
                  <a:noFill/>
                </a:ln>
                <a:solidFill>
                  <a:srgbClr val="0070C0"/>
                </a:solidFill>
                <a:effectLst/>
                <a:uLnTx/>
                <a:uFillTx/>
                <a:latin typeface="Consolas"/>
                <a:ea typeface="+mn-ea"/>
                <a:cs typeface="Consolas" pitchFamily="49" charset="0"/>
              </a:rPr>
              <a:t>–</a:t>
            </a:r>
            <a:r>
              <a:rPr kumimoji="0" lang="en-US" sz="1800" b="0" i="0" u="none" strike="noStrike" kern="1200" cap="none" spc="0" normalizeH="0" baseline="0" noProof="0" dirty="0" err="1">
                <a:ln>
                  <a:noFill/>
                </a:ln>
                <a:solidFill>
                  <a:srgbClr val="0070C0"/>
                </a:solidFill>
                <a:effectLst/>
                <a:uLnTx/>
                <a:uFillTx/>
                <a:latin typeface="Consolas"/>
                <a:ea typeface="+mn-ea"/>
                <a:cs typeface="Consolas" pitchFamily="49" charset="0"/>
              </a:rPr>
              <a:t>fopenmp</a:t>
            </a:r>
            <a:endParaRPr kumimoji="0" lang="en-US" sz="1800" b="0" i="0" u="none" strike="noStrike" kern="1200" cap="none" spc="0" normalizeH="0" baseline="0" noProof="0" dirty="0">
              <a:ln>
                <a:noFill/>
              </a:ln>
              <a:solidFill>
                <a:srgbClr val="0070C0"/>
              </a:solidFill>
              <a:effectLst/>
              <a:uLnTx/>
              <a:uFillTx/>
              <a:latin typeface="Consolas"/>
              <a:ea typeface="+mn-ea"/>
              <a:cs typeface="Consolas" pitchFamily="49" charset="0"/>
            </a:endParaRPr>
          </a:p>
        </p:txBody>
      </p:sp>
      <p:sp>
        <p:nvSpPr>
          <p:cNvPr id="6" name="Rectangle 5"/>
          <p:cNvSpPr/>
          <p:nvPr/>
        </p:nvSpPr>
        <p:spPr>
          <a:xfrm>
            <a:off x="2406683" y="4080657"/>
            <a:ext cx="6381160" cy="369332"/>
          </a:xfrm>
          <a:prstGeom prst="rect">
            <a:avLst/>
          </a:prstGeom>
          <a:solidFill>
            <a:schemeClr val="bg1">
              <a:lumMod val="95000"/>
            </a:schemeClr>
          </a:solidFill>
          <a:ln>
            <a:solidFill>
              <a:schemeClr val="tx1"/>
            </a:solidFill>
          </a:ln>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a:ea typeface="+mn-ea"/>
                <a:cs typeface="Consolas" pitchFamily="49" charset="0"/>
              </a:rPr>
              <a:t>icpc</a:t>
            </a:r>
            <a:r>
              <a:rPr kumimoji="0" lang="en-US" sz="1800" b="0" i="0" u="none" strike="noStrike" kern="1200" cap="none" spc="0" normalizeH="0" baseline="0" noProof="0" dirty="0">
                <a:ln>
                  <a:noFill/>
                </a:ln>
                <a:solidFill>
                  <a:prstClr val="black"/>
                </a:solidFill>
                <a:effectLst/>
                <a:uLnTx/>
                <a:uFillTx/>
                <a:latin typeface="Consolas"/>
                <a:ea typeface="+mn-ea"/>
                <a:cs typeface="Consolas" pitchFamily="49" charset="0"/>
              </a:rPr>
              <a:t> -o </a:t>
            </a:r>
            <a:r>
              <a:rPr kumimoji="0" lang="en-US" sz="1800" b="0" i="0" u="none" strike="noStrike" kern="1200" cap="none" spc="0" normalizeH="0" baseline="0" noProof="0" dirty="0" err="1">
                <a:ln>
                  <a:noFill/>
                </a:ln>
                <a:solidFill>
                  <a:prstClr val="black"/>
                </a:solidFill>
                <a:effectLst/>
                <a:uLnTx/>
                <a:uFillTx/>
                <a:latin typeface="Consolas"/>
                <a:ea typeface="+mn-ea"/>
                <a:cs typeface="Consolas" pitchFamily="49" charset="0"/>
              </a:rPr>
              <a:t>integrate_omp</a:t>
            </a:r>
            <a:r>
              <a:rPr kumimoji="0" lang="en-US" sz="1800" b="0" i="0" u="none" strike="noStrike" kern="1200" cap="none" spc="0" normalizeH="0" baseline="0" noProof="0" dirty="0">
                <a:ln>
                  <a:noFill/>
                </a:ln>
                <a:solidFill>
                  <a:prstClr val="black"/>
                </a:solidFill>
                <a:effectLst/>
                <a:uLnTx/>
                <a:uFillTx/>
                <a:latin typeface="Consolas"/>
                <a:ea typeface="+mn-ea"/>
                <a:cs typeface="Consolas" pitchFamily="49" charset="0"/>
              </a:rPr>
              <a:t> integrate_omp.cpp </a:t>
            </a:r>
            <a:r>
              <a:rPr kumimoji="0" lang="en-US" sz="1800" b="0" i="0" u="none" strike="noStrike" kern="1200" cap="none" spc="0" normalizeH="0" baseline="0" noProof="0" dirty="0">
                <a:ln>
                  <a:noFill/>
                </a:ln>
                <a:solidFill>
                  <a:srgbClr val="0070C0"/>
                </a:solidFill>
                <a:effectLst/>
                <a:uLnTx/>
                <a:uFillTx/>
                <a:latin typeface="Consolas"/>
                <a:ea typeface="+mn-ea"/>
                <a:cs typeface="Consolas" pitchFamily="49" charset="0"/>
              </a:rPr>
              <a:t>–</a:t>
            </a:r>
            <a:r>
              <a:rPr kumimoji="0" lang="en-US" sz="1800" b="0" i="0" u="none" strike="noStrike" kern="1200" cap="none" spc="0" normalizeH="0" baseline="0" noProof="0" dirty="0" err="1">
                <a:ln>
                  <a:noFill/>
                </a:ln>
                <a:solidFill>
                  <a:srgbClr val="0070C0"/>
                </a:solidFill>
                <a:effectLst/>
                <a:uLnTx/>
                <a:uFillTx/>
                <a:latin typeface="Consolas"/>
                <a:ea typeface="+mn-ea"/>
                <a:cs typeface="Consolas" pitchFamily="49" charset="0"/>
              </a:rPr>
              <a:t>openmp</a:t>
            </a:r>
            <a:endParaRPr kumimoji="0" lang="en-US" sz="1800" b="0" i="0" u="none" strike="noStrike" kern="1200" cap="none" spc="0" normalizeH="0" baseline="0" noProof="0" dirty="0">
              <a:ln>
                <a:noFill/>
              </a:ln>
              <a:solidFill>
                <a:srgbClr val="0070C0"/>
              </a:solidFill>
              <a:effectLst/>
              <a:uLnTx/>
              <a:uFillTx/>
              <a:latin typeface="Consolas" pitchFamily="49" charset="0"/>
              <a:ea typeface="+mn-ea"/>
              <a:cs typeface="Consolas" pitchFamily="49" charset="0"/>
            </a:endParaRPr>
          </a:p>
        </p:txBody>
      </p:sp>
      <p:sp>
        <p:nvSpPr>
          <p:cNvPr id="7" name="Rectangle 6"/>
          <p:cNvSpPr/>
          <p:nvPr/>
        </p:nvSpPr>
        <p:spPr>
          <a:xfrm>
            <a:off x="2406683" y="5113054"/>
            <a:ext cx="6381160" cy="369332"/>
          </a:xfrm>
          <a:prstGeom prst="rect">
            <a:avLst/>
          </a:prstGeom>
          <a:solidFill>
            <a:schemeClr val="bg1">
              <a:lumMod val="95000"/>
            </a:schemeClr>
          </a:solidFill>
          <a:ln>
            <a:solidFill>
              <a:schemeClr val="tx1"/>
            </a:solidFill>
          </a:ln>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a:ea typeface="+mn-ea"/>
                <a:cs typeface="Consolas" pitchFamily="49" charset="0"/>
              </a:rPr>
              <a:t>$ cl </a:t>
            </a:r>
            <a:r>
              <a:rPr kumimoji="0" lang="en-US" sz="1800" b="0" i="0" u="none" strike="noStrike" kern="1200" cap="none" spc="0" normalizeH="0" baseline="0" noProof="0" dirty="0">
                <a:ln>
                  <a:noFill/>
                </a:ln>
                <a:solidFill>
                  <a:srgbClr val="0070C0"/>
                </a:solidFill>
                <a:effectLst/>
                <a:uLnTx/>
                <a:uFillTx/>
                <a:latin typeface="Consolas"/>
                <a:ea typeface="+mn-ea"/>
                <a:cs typeface="Consolas" pitchFamily="49" charset="0"/>
              </a:rPr>
              <a:t>/</a:t>
            </a:r>
            <a:r>
              <a:rPr kumimoji="0" lang="en-US" sz="1800" b="0" i="0" u="none" strike="noStrike" kern="1200" cap="none" spc="0" normalizeH="0" baseline="0" noProof="0" dirty="0" err="1">
                <a:ln>
                  <a:noFill/>
                </a:ln>
                <a:solidFill>
                  <a:srgbClr val="0070C0"/>
                </a:solidFill>
                <a:effectLst/>
                <a:uLnTx/>
                <a:uFillTx/>
                <a:latin typeface="Consolas"/>
                <a:ea typeface="+mn-ea"/>
                <a:cs typeface="Consolas" pitchFamily="49" charset="0"/>
              </a:rPr>
              <a:t>openmp</a:t>
            </a:r>
            <a:r>
              <a:rPr kumimoji="0" lang="en-US" sz="1800" b="0" i="0" u="none" strike="noStrike" kern="1200" cap="none" spc="0" normalizeH="0" baseline="0" noProof="0" dirty="0">
                <a:ln>
                  <a:noFill/>
                </a:ln>
                <a:solidFill>
                  <a:prstClr val="black"/>
                </a:solidFill>
                <a:effectLst/>
                <a:uLnTx/>
                <a:uFillTx/>
                <a:latin typeface="Consolas"/>
                <a:ea typeface="+mn-ea"/>
                <a:cs typeface="Consolas" pitchFamily="49" charset="0"/>
              </a:rPr>
              <a:t> integrate_omp.cpp</a:t>
            </a:r>
            <a:endPar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p:txBody>
      </p:sp>
    </p:spTree>
    <p:extLst>
      <p:ext uri="{BB962C8B-B14F-4D97-AF65-F5344CB8AC3E}">
        <p14:creationId xmlns:p14="http://schemas.microsoft.com/office/powerpoint/2010/main" val="23366257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 Studio Specific</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1105" y="2209801"/>
            <a:ext cx="4419600" cy="30919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971964" y="3429001"/>
            <a:ext cx="852028"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Step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Go here</a:t>
            </a:r>
          </a:p>
        </p:txBody>
      </p:sp>
      <p:sp>
        <p:nvSpPr>
          <p:cNvPr id="7" name="Rectangle 6"/>
          <p:cNvSpPr/>
          <p:nvPr/>
        </p:nvSpPr>
        <p:spPr>
          <a:xfrm>
            <a:off x="8369305" y="2905781"/>
            <a:ext cx="1603659"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Step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Select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openmp</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Straight Arrow Connector 8"/>
          <p:cNvCxnSpPr/>
          <p:nvPr/>
        </p:nvCxnSpPr>
        <p:spPr>
          <a:xfrm>
            <a:off x="2730505" y="3657600"/>
            <a:ext cx="1371600" cy="0"/>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1"/>
          </p:cNvCxnSpPr>
          <p:nvPr/>
        </p:nvCxnSpPr>
        <p:spPr>
          <a:xfrm flipH="1">
            <a:off x="6845306" y="3198169"/>
            <a:ext cx="1523998" cy="78433"/>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97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Calculate Entries in a Table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p:cNvSpPr>
            <a:spLocks noGrp="1"/>
          </p:cNvSpPr>
          <p:nvPr>
            <p:ph idx="4294967295"/>
          </p:nvPr>
        </p:nvSpPr>
        <p:spPr>
          <a:xfrm>
            <a:off x="231775" y="1495425"/>
            <a:ext cx="11960225" cy="4932363"/>
          </a:xfrm>
        </p:spPr>
        <p:txBody>
          <a:bodyPr/>
          <a:lstStyle/>
          <a:p>
            <a:r>
              <a:rPr lang="en-US" sz="2000" dirty="0"/>
              <a:t>Version 0: Fill up the table, use a for loop to visit each entry</a:t>
            </a:r>
          </a:p>
        </p:txBody>
      </p:sp>
      <p:sp>
        <p:nvSpPr>
          <p:cNvPr id="5" name="Rectangle 4"/>
          <p:cNvSpPr/>
          <p:nvPr/>
        </p:nvSpPr>
        <p:spPr>
          <a:xfrm>
            <a:off x="1910704" y="2550867"/>
            <a:ext cx="7824967" cy="3693319"/>
          </a:xfrm>
          <a:prstGeom prst="rect">
            <a:avLst/>
          </a:prstGeom>
          <a:solidFill>
            <a:schemeClr val="bg1">
              <a:lumMod val="95000"/>
            </a:schemeClr>
          </a:solid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08080"/>
                </a:solidFill>
                <a:effectLst/>
                <a:uLnTx/>
                <a:uFillTx/>
                <a:latin typeface="Consolas"/>
                <a:ea typeface="+mn-ea"/>
                <a:cs typeface="+mn-cs"/>
              </a:rPr>
              <a:t>#include</a:t>
            </a:r>
            <a:r>
              <a:rPr kumimoji="0" lang="en-US" sz="1800" b="0" i="0" u="none" strike="noStrike" kern="1200" cap="none" spc="0" normalizeH="0" baseline="0" noProof="0" dirty="0">
                <a:ln>
                  <a:noFill/>
                </a:ln>
                <a:solidFill>
                  <a:srgbClr val="000000"/>
                </a:solidFill>
                <a:effectLst/>
                <a:uLnTx/>
                <a:uFillTx/>
                <a:latin typeface="Consolas"/>
                <a:ea typeface="+mn-ea"/>
                <a:cs typeface="+mn-cs"/>
              </a:rPr>
              <a:t> </a:t>
            </a:r>
            <a:r>
              <a:rPr kumimoji="0" lang="en-US" sz="1800" b="0" i="0" u="none" strike="noStrike" kern="1200" cap="none" spc="0" normalizeH="0" baseline="0" noProof="0" dirty="0">
                <a:ln>
                  <a:noFill/>
                </a:ln>
                <a:solidFill>
                  <a:srgbClr val="A31515"/>
                </a:solidFill>
                <a:effectLst/>
                <a:uLnTx/>
                <a:uFillTx/>
                <a:latin typeface="Consolas"/>
                <a:ea typeface="+mn-ea"/>
                <a:cs typeface="+mn-cs"/>
              </a:rPr>
              <a:t>&lt;</a:t>
            </a:r>
            <a:r>
              <a:rPr kumimoji="0" lang="en-US" sz="1800" b="0" i="0" u="none" strike="noStrike" kern="1200" cap="none" spc="0" normalizeH="0" baseline="0" noProof="0" dirty="0" err="1">
                <a:ln>
                  <a:noFill/>
                </a:ln>
                <a:solidFill>
                  <a:srgbClr val="A31515"/>
                </a:solidFill>
                <a:effectLst/>
                <a:uLnTx/>
                <a:uFillTx/>
                <a:latin typeface="Consolas"/>
                <a:ea typeface="+mn-ea"/>
                <a:cs typeface="+mn-cs"/>
              </a:rPr>
              <a:t>cmath</a:t>
            </a:r>
            <a:r>
              <a:rPr kumimoji="0" lang="en-US" sz="1800" b="0" i="0" u="none" strike="noStrike" kern="1200" cap="none" spc="0" normalizeH="0" baseline="0" noProof="0" dirty="0">
                <a:ln>
                  <a:noFill/>
                </a:ln>
                <a:solidFill>
                  <a:srgbClr val="A31515"/>
                </a:solidFill>
                <a:effectLst/>
                <a:uLnTx/>
                <a:uFillTx/>
                <a:latin typeface="Consolas"/>
                <a:ea typeface="+mn-ea"/>
                <a:cs typeface="+mn-cs"/>
              </a:rPr>
              <a:t>&gt;</a:t>
            </a:r>
            <a:endParaRPr kumimoji="0" lang="en-US" sz="1800" b="0" i="0" u="none" strike="noStrike" kern="1200" cap="none" spc="0" normalizeH="0" baseline="0" noProof="0" dirty="0">
              <a:ln>
                <a:noFill/>
              </a:ln>
              <a:solidFill>
                <a:srgbClr val="000000"/>
              </a:solidFill>
              <a:effectLst/>
              <a:uLnTx/>
              <a:uFillTx/>
              <a:latin typeface="Consola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FF"/>
                </a:solidFill>
                <a:effectLst/>
                <a:uLnTx/>
                <a:uFillTx/>
                <a:latin typeface="Consolas"/>
                <a:ea typeface="+mn-ea"/>
                <a:cs typeface="+mn-cs"/>
              </a:rPr>
              <a:t>constexpr</a:t>
            </a:r>
            <a:r>
              <a:rPr kumimoji="0" lang="en-US" sz="1800" b="0" i="0" u="none" strike="noStrike" kern="1200" cap="none" spc="0" normalizeH="0" baseline="0" noProof="0" dirty="0">
                <a:ln>
                  <a:noFill/>
                </a:ln>
                <a:solidFill>
                  <a:srgbClr val="0000FF"/>
                </a:solidFill>
                <a:effectLst/>
                <a:uLnTx/>
                <a:uFillTx/>
                <a:latin typeface="Consolas"/>
                <a:ea typeface="+mn-ea"/>
                <a:cs typeface="+mn-cs"/>
              </a:rPr>
              <a:t> auto</a:t>
            </a:r>
            <a:r>
              <a:rPr kumimoji="0" lang="en-US" sz="1800" b="0" i="0" u="none" strike="noStrike" kern="1200" cap="none" spc="0" normalizeH="0" baseline="0" noProof="0" dirty="0">
                <a:ln>
                  <a:noFill/>
                </a:ln>
                <a:solidFill>
                  <a:srgbClr val="A31515"/>
                </a:solidFill>
                <a:effectLst/>
                <a:uLnTx/>
                <a:uFillTx/>
                <a:latin typeface="Consolas"/>
                <a:ea typeface="+mn-ea"/>
                <a:cs typeface="+mn-cs"/>
              </a:rPr>
              <a:t> </a:t>
            </a:r>
            <a:r>
              <a:rPr kumimoji="0" lang="en-US" sz="1800" b="0" i="0" u="none" strike="noStrike" kern="1200" cap="none" spc="0" normalizeH="0" baseline="0" noProof="0" dirty="0">
                <a:ln>
                  <a:noFill/>
                </a:ln>
                <a:solidFill>
                  <a:srgbClr val="7030A0"/>
                </a:solidFill>
                <a:effectLst/>
                <a:uLnTx/>
                <a:uFillTx/>
                <a:latin typeface="Consolas"/>
                <a:ea typeface="+mn-ea"/>
                <a:cs typeface="+mn-cs"/>
              </a:rPr>
              <a:t>M_PI</a:t>
            </a:r>
            <a:r>
              <a:rPr kumimoji="0" lang="en-US" sz="1800" b="0" i="0" u="none" strike="noStrike" kern="1200" cap="none" spc="0" normalizeH="0" baseline="0" noProof="0" dirty="0">
                <a:ln>
                  <a:noFill/>
                </a:ln>
                <a:solidFill>
                  <a:srgbClr val="A31515"/>
                </a:solidFill>
                <a:effectLst/>
                <a:uLnTx/>
                <a:uFillTx/>
                <a:latin typeface="Consolas"/>
                <a:ea typeface="+mn-ea"/>
                <a:cs typeface="+mn-cs"/>
              </a:rPr>
              <a:t> </a:t>
            </a:r>
            <a:r>
              <a:rPr kumimoji="0" lang="en-US" sz="1800" b="0" i="0" u="none" strike="noStrike" kern="1200" cap="none" spc="0" normalizeH="0" baseline="0" noProof="0" dirty="0">
                <a:ln>
                  <a:noFill/>
                </a:ln>
                <a:solidFill>
                  <a:prstClr val="black"/>
                </a:solidFill>
                <a:effectLst/>
                <a:uLnTx/>
                <a:uFillTx/>
                <a:latin typeface="Consolas"/>
                <a:ea typeface="+mn-ea"/>
                <a:cs typeface="+mn-cs"/>
              </a:rPr>
              <a:t>=</a:t>
            </a:r>
            <a:r>
              <a:rPr kumimoji="0" lang="en-US" sz="1800" b="0" i="0" u="none" strike="noStrike" kern="1200" cap="none" spc="0" normalizeH="0" baseline="0" noProof="0" dirty="0">
                <a:ln>
                  <a:noFill/>
                </a:ln>
                <a:solidFill>
                  <a:srgbClr val="A31515"/>
                </a:solidFill>
                <a:effectLst/>
                <a:uLnTx/>
                <a:uFillTx/>
                <a:latin typeface="Consolas"/>
                <a:ea typeface="+mn-ea"/>
                <a:cs typeface="+mn-cs"/>
              </a:rPr>
              <a:t> </a:t>
            </a:r>
            <a:r>
              <a:rPr kumimoji="0" lang="en-US" sz="1800" b="0" i="0" u="none" strike="noStrike" kern="1200" cap="none" spc="0" normalizeH="0" baseline="0" noProof="0" dirty="0">
                <a:ln>
                  <a:noFill/>
                </a:ln>
                <a:solidFill>
                  <a:srgbClr val="7030A0"/>
                </a:solidFill>
                <a:effectLst/>
                <a:uLnTx/>
                <a:uFillTx/>
                <a:latin typeface="Consolas"/>
                <a:ea typeface="+mn-ea"/>
                <a:cs typeface="+mn-cs"/>
              </a:rPr>
              <a:t>3.14159265358979323846</a:t>
            </a:r>
            <a:r>
              <a:rPr kumimoji="0" lang="en-US" sz="1800" b="0" i="0" u="none" strike="noStrike" kern="1200" cap="none" spc="0" normalizeH="0" baseline="0" noProof="0" dirty="0">
                <a:ln>
                  <a:noFill/>
                </a:ln>
                <a:solidFill>
                  <a:prstClr val="black"/>
                </a:solidFill>
                <a:effectLst/>
                <a:uLnTx/>
                <a:uFillTx/>
                <a:latin typeface="Consolas"/>
                <a:ea typeface="+mn-ea"/>
                <a:cs typeface="+mn-cs"/>
              </a:rPr>
              <a:t>;</a:t>
            </a:r>
            <a:endParaRPr kumimoji="0" lang="en-US" sz="1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a:ea typeface="+mn-ea"/>
                <a:cs typeface="+mn-cs"/>
              </a:rPr>
              <a:t>int</a:t>
            </a:r>
            <a:r>
              <a:rPr kumimoji="0" lang="en-US" sz="1800" b="0" i="0" u="none" strike="noStrike" kern="1200" cap="none" spc="0" normalizeH="0" baseline="0" noProof="0" dirty="0">
                <a:ln>
                  <a:noFill/>
                </a:ln>
                <a:solidFill>
                  <a:srgbClr val="000000"/>
                </a:solidFill>
                <a:effectLst/>
                <a:uLnTx/>
                <a:uFillTx/>
                <a:latin typeface="Consolas"/>
                <a:ea typeface="+mn-ea"/>
                <a:cs typeface="+mn-cs"/>
              </a:rPr>
              <a:t> main()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a:ea typeface="+mn-ea"/>
                <a:cs typeface="+mn-cs"/>
              </a:rPr>
              <a:t>    </a:t>
            </a:r>
            <a:r>
              <a:rPr kumimoji="0" lang="en-US" sz="1800" b="0" i="0" u="none" strike="noStrike" kern="1200" cap="none" spc="0" normalizeH="0" baseline="0" noProof="0" dirty="0">
                <a:ln>
                  <a:noFill/>
                </a:ln>
                <a:solidFill>
                  <a:srgbClr val="0000FF"/>
                </a:solidFill>
                <a:effectLst/>
                <a:uLnTx/>
                <a:uFillTx/>
                <a:latin typeface="Consolas"/>
                <a:ea typeface="+mn-ea"/>
                <a:cs typeface="+mn-cs"/>
              </a:rPr>
              <a:t>const</a:t>
            </a:r>
            <a:r>
              <a:rPr kumimoji="0" lang="en-US" sz="1800" b="0" i="0" u="none" strike="noStrike" kern="1200" cap="none" spc="0" normalizeH="0" baseline="0" noProof="0" dirty="0">
                <a:ln>
                  <a:noFill/>
                </a:ln>
                <a:solidFill>
                  <a:srgbClr val="000000"/>
                </a:solidFill>
                <a:effectLst/>
                <a:uLnTx/>
                <a:uFillTx/>
                <a:latin typeface="Consolas"/>
                <a:ea typeface="+mn-ea"/>
                <a:cs typeface="+mn-cs"/>
              </a:rPr>
              <a:t> </a:t>
            </a:r>
            <a:r>
              <a:rPr kumimoji="0" lang="en-US" sz="1800" b="0" i="0" u="none" strike="noStrike" kern="1200" cap="none" spc="0" normalizeH="0" baseline="0" noProof="0" dirty="0">
                <a:ln>
                  <a:noFill/>
                </a:ln>
                <a:solidFill>
                  <a:srgbClr val="0000FF"/>
                </a:solidFill>
                <a:effectLst/>
                <a:uLnTx/>
                <a:uFillTx/>
                <a:latin typeface="Consolas"/>
                <a:ea typeface="+mn-ea"/>
                <a:cs typeface="+mn-cs"/>
              </a:rPr>
              <a:t>int</a:t>
            </a:r>
            <a:r>
              <a:rPr kumimoji="0" lang="en-US" sz="1800" b="0" i="0" u="none" strike="noStrike" kern="1200" cap="none" spc="0" normalizeH="0" baseline="0" noProof="0" dirty="0">
                <a:ln>
                  <a:noFill/>
                </a:ln>
                <a:solidFill>
                  <a:srgbClr val="000000"/>
                </a:solidFill>
                <a:effectLst/>
                <a:uLnTx/>
                <a:uFillTx/>
                <a:latin typeface="Consolas"/>
                <a:ea typeface="+mn-ea"/>
                <a:cs typeface="+mn-cs"/>
              </a:rPr>
              <a:t> size = </a:t>
            </a:r>
            <a:r>
              <a:rPr kumimoji="0" lang="en-US" sz="1800" b="0" i="0" u="none" strike="noStrike" kern="1200" cap="none" spc="0" normalizeH="0" baseline="0" noProof="0" dirty="0">
                <a:ln>
                  <a:noFill/>
                </a:ln>
                <a:solidFill>
                  <a:srgbClr val="7030A0"/>
                </a:solidFill>
                <a:effectLst/>
                <a:uLnTx/>
                <a:uFillTx/>
                <a:latin typeface="Consolas"/>
                <a:ea typeface="+mn-ea"/>
                <a:cs typeface="+mn-cs"/>
              </a:rPr>
              <a:t>256</a:t>
            </a:r>
            <a:r>
              <a:rPr kumimoji="0" lang="en-US" sz="1800" b="0" i="0" u="none" strike="noStrike" kern="1200" cap="none" spc="0" normalizeH="0" baseline="0" noProof="0" dirty="0">
                <a:ln>
                  <a:noFill/>
                </a:ln>
                <a:solidFill>
                  <a:srgbClr val="000000"/>
                </a:solidFill>
                <a:effectLst/>
                <a:uLnTx/>
                <a:uFillTx/>
                <a:latin typeface="Consolas"/>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a:ea typeface="+mn-ea"/>
                <a:cs typeface="+mn-cs"/>
              </a:rPr>
              <a:t>    </a:t>
            </a:r>
            <a:r>
              <a:rPr kumimoji="0" lang="en-US" sz="1800" b="0" i="0" u="none" strike="noStrike" kern="1200" cap="none" spc="0" normalizeH="0" baseline="0" noProof="0" dirty="0">
                <a:ln>
                  <a:noFill/>
                </a:ln>
                <a:solidFill>
                  <a:srgbClr val="0000FF"/>
                </a:solidFill>
                <a:effectLst/>
                <a:uLnTx/>
                <a:uFillTx/>
                <a:latin typeface="Consolas"/>
                <a:ea typeface="+mn-ea"/>
                <a:cs typeface="+mn-cs"/>
              </a:rPr>
              <a:t>double</a:t>
            </a:r>
            <a:r>
              <a:rPr kumimoji="0" lang="en-US" sz="1800" b="0" i="0" u="none" strike="noStrike" kern="1200" cap="none" spc="0" normalizeH="0" baseline="0" noProof="0" dirty="0">
                <a:ln>
                  <a:noFill/>
                </a:ln>
                <a:solidFill>
                  <a:srgbClr val="000000"/>
                </a:solidFill>
                <a:effectLst/>
                <a:uLnTx/>
                <a:uFillTx/>
                <a:latin typeface="Consolas"/>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a:ea typeface="+mn-ea"/>
                <a:cs typeface="+mn-cs"/>
              </a:rPr>
              <a:t>sinTable</a:t>
            </a:r>
            <a:r>
              <a:rPr kumimoji="0" lang="en-US" sz="1800" b="0" i="0" u="none" strike="noStrike" kern="1200" cap="none" spc="0" normalizeH="0" baseline="0" noProof="0" dirty="0">
                <a:ln>
                  <a:noFill/>
                </a:ln>
                <a:solidFill>
                  <a:srgbClr val="000000"/>
                </a:solidFill>
                <a:effectLst/>
                <a:uLnTx/>
                <a:uFillTx/>
                <a:latin typeface="Consolas"/>
                <a:ea typeface="+mn-ea"/>
                <a:cs typeface="+mn-cs"/>
              </a:rPr>
              <a:t>[size]; </a:t>
            </a:r>
            <a:r>
              <a:rPr kumimoji="0" lang="en-US" sz="1800" b="0" i="0" u="none" strike="noStrike" kern="1200" cap="none" spc="0" normalizeH="0" baseline="0" noProof="0" dirty="0">
                <a:ln>
                  <a:noFill/>
                </a:ln>
                <a:solidFill>
                  <a:srgbClr val="008000"/>
                </a:solidFill>
                <a:effectLst/>
                <a:uLnTx/>
                <a:uFillTx/>
                <a:latin typeface="Consolas"/>
                <a:ea typeface="+mn-ea"/>
                <a:cs typeface="+mn-cs"/>
              </a:rPr>
              <a:t>// sin table to be initialized</a:t>
            </a:r>
            <a:r>
              <a:rPr kumimoji="0" lang="en-US" sz="1800" b="0" i="0" u="none" strike="noStrike" kern="1200" cap="none" spc="0" normalizeH="0" baseline="0" noProof="0" dirty="0">
                <a:ln>
                  <a:noFill/>
                </a:ln>
                <a:solidFill>
                  <a:srgbClr val="000000"/>
                </a:solidFill>
                <a:effectLst/>
                <a:uLnTx/>
                <a:uFillTx/>
                <a:latin typeface="Consolas"/>
                <a:ea typeface="+mn-ea"/>
                <a:cs typeface="+mn-cs"/>
              </a:rPr>
              <a:t>   </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srgbClr val="000000"/>
                </a:solidFill>
                <a:effectLst/>
                <a:uLnTx/>
                <a:uFillTx/>
                <a:latin typeface="Consolas"/>
                <a:ea typeface="+mn-ea"/>
                <a:cs typeface="+mn-cs"/>
              </a:rPr>
              <a:t>    </a:t>
            </a:r>
            <a:r>
              <a:rPr kumimoji="0" lang="pt-BR" sz="1800" b="0" i="0" u="none" strike="noStrike" kern="1200" cap="none" spc="0" normalizeH="0" baseline="0" noProof="0" dirty="0">
                <a:ln>
                  <a:noFill/>
                </a:ln>
                <a:solidFill>
                  <a:srgbClr val="0000FF"/>
                </a:solidFill>
                <a:effectLst/>
                <a:uLnTx/>
                <a:uFillTx/>
                <a:latin typeface="Consolas"/>
                <a:ea typeface="+mn-ea"/>
                <a:cs typeface="+mn-cs"/>
              </a:rPr>
              <a:t>for</a:t>
            </a:r>
            <a:r>
              <a:rPr kumimoji="0" lang="pt-BR" sz="1800" b="0" i="0" u="none" strike="noStrike" kern="1200" cap="none" spc="0" normalizeH="0" baseline="0" noProof="0" dirty="0">
                <a:ln>
                  <a:noFill/>
                </a:ln>
                <a:solidFill>
                  <a:srgbClr val="000000"/>
                </a:solidFill>
                <a:effectLst/>
                <a:uLnTx/>
                <a:uFillTx/>
                <a:latin typeface="Consolas"/>
                <a:ea typeface="+mn-ea"/>
                <a:cs typeface="+mn-cs"/>
              </a:rPr>
              <a:t> (</a:t>
            </a:r>
            <a:r>
              <a:rPr kumimoji="0" lang="pt-BR" sz="1800" b="0" i="0" u="none" strike="noStrike" kern="1200" cap="none" spc="0" normalizeH="0" baseline="0" noProof="0" dirty="0">
                <a:ln>
                  <a:noFill/>
                </a:ln>
                <a:solidFill>
                  <a:srgbClr val="0000FF"/>
                </a:solidFill>
                <a:effectLst/>
                <a:uLnTx/>
                <a:uFillTx/>
                <a:latin typeface="Consolas"/>
                <a:ea typeface="+mn-ea"/>
                <a:cs typeface="+mn-cs"/>
              </a:rPr>
              <a:t>int</a:t>
            </a:r>
            <a:r>
              <a:rPr kumimoji="0" lang="pt-BR" sz="1800" b="0" i="0" u="none" strike="noStrike" kern="1200" cap="none" spc="0" normalizeH="0" baseline="0" noProof="0" dirty="0">
                <a:ln>
                  <a:noFill/>
                </a:ln>
                <a:solidFill>
                  <a:srgbClr val="000000"/>
                </a:solidFill>
                <a:effectLst/>
                <a:uLnTx/>
                <a:uFillTx/>
                <a:latin typeface="Consolas"/>
                <a:ea typeface="+mn-ea"/>
                <a:cs typeface="+mn-cs"/>
              </a:rPr>
              <a:t> n = </a:t>
            </a:r>
            <a:r>
              <a:rPr kumimoji="0" lang="pt-BR" sz="1800" b="0" i="0" u="none" strike="noStrike" kern="1200" cap="none" spc="0" normalizeH="0" baseline="0" noProof="0" dirty="0">
                <a:ln>
                  <a:noFill/>
                </a:ln>
                <a:solidFill>
                  <a:srgbClr val="7030A0"/>
                </a:solidFill>
                <a:effectLst/>
                <a:uLnTx/>
                <a:uFillTx/>
                <a:latin typeface="Consolas"/>
                <a:ea typeface="+mn-ea"/>
                <a:cs typeface="+mn-cs"/>
              </a:rPr>
              <a:t>0</a:t>
            </a:r>
            <a:r>
              <a:rPr kumimoji="0" lang="pt-BR" sz="1800" b="0" i="0" u="none" strike="noStrike" kern="1200" cap="none" spc="0" normalizeH="0" baseline="0" noProof="0" dirty="0">
                <a:ln>
                  <a:noFill/>
                </a:ln>
                <a:solidFill>
                  <a:srgbClr val="000000"/>
                </a:solidFill>
                <a:effectLst/>
                <a:uLnTx/>
                <a:uFillTx/>
                <a:latin typeface="Consolas"/>
                <a:ea typeface="+mn-ea"/>
                <a:cs typeface="+mn-cs"/>
              </a:rPr>
              <a:t>; n&lt;</a:t>
            </a:r>
            <a:r>
              <a:rPr kumimoji="0" lang="pt-BR" sz="1800" b="0" i="0" u="none" strike="noStrike" kern="1200" cap="none" spc="0" normalizeH="0" baseline="0" noProof="0" dirty="0" err="1">
                <a:ln>
                  <a:noFill/>
                </a:ln>
                <a:solidFill>
                  <a:srgbClr val="000000"/>
                </a:solidFill>
                <a:effectLst/>
                <a:uLnTx/>
                <a:uFillTx/>
                <a:latin typeface="Consolas"/>
                <a:ea typeface="+mn-ea"/>
                <a:cs typeface="+mn-cs"/>
              </a:rPr>
              <a:t>size</a:t>
            </a:r>
            <a:r>
              <a:rPr kumimoji="0" lang="pt-BR" sz="1800" b="0" i="0" u="none" strike="noStrike" kern="1200" cap="none" spc="0" normalizeH="0" baseline="0" noProof="0" dirty="0">
                <a:ln>
                  <a:noFill/>
                </a:ln>
                <a:solidFill>
                  <a:srgbClr val="000000"/>
                </a:solidFill>
                <a:effectLst/>
                <a:uLnTx/>
                <a:uFillTx/>
                <a:latin typeface="Consolas"/>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srgbClr val="000000"/>
                </a:solidFill>
                <a:effectLst/>
                <a:uLnTx/>
                <a:uFillTx/>
                <a:latin typeface="Consolas"/>
                <a:ea typeface="+mn-ea"/>
                <a:cs typeface="+mn-cs"/>
              </a:rPr>
              <a:t>        </a:t>
            </a:r>
            <a:r>
              <a:rPr kumimoji="0" lang="es-ES" sz="1800" b="0" i="0" u="none" strike="noStrike" kern="1200" cap="none" spc="0" normalizeH="0" baseline="0" noProof="0" dirty="0" err="1">
                <a:ln>
                  <a:noFill/>
                </a:ln>
                <a:solidFill>
                  <a:srgbClr val="000000"/>
                </a:solidFill>
                <a:effectLst/>
                <a:uLnTx/>
                <a:uFillTx/>
                <a:latin typeface="Consolas"/>
                <a:ea typeface="+mn-ea"/>
                <a:cs typeface="+mn-cs"/>
              </a:rPr>
              <a:t>sinTable</a:t>
            </a:r>
            <a:r>
              <a:rPr kumimoji="0" lang="es-ES" sz="1800" b="0" i="0" u="none" strike="noStrike" kern="1200" cap="none" spc="0" normalizeH="0" baseline="0" noProof="0" dirty="0">
                <a:ln>
                  <a:noFill/>
                </a:ln>
                <a:solidFill>
                  <a:srgbClr val="000000"/>
                </a:solidFill>
                <a:effectLst/>
                <a:uLnTx/>
                <a:uFillTx/>
                <a:latin typeface="Consolas"/>
                <a:ea typeface="+mn-ea"/>
                <a:cs typeface="+mn-cs"/>
              </a:rPr>
              <a:t>[n] = </a:t>
            </a:r>
            <a:r>
              <a:rPr kumimoji="0" lang="es-ES" sz="1800" b="0" i="0" u="none" strike="noStrike" kern="1200" cap="none" spc="0" normalizeH="0" baseline="0" noProof="0" dirty="0" err="1">
                <a:ln>
                  <a:noFill/>
                </a:ln>
                <a:solidFill>
                  <a:srgbClr val="000000"/>
                </a:solidFill>
                <a:effectLst/>
                <a:uLnTx/>
                <a:uFillTx/>
                <a:latin typeface="Consolas"/>
                <a:ea typeface="+mn-ea"/>
                <a:cs typeface="+mn-cs"/>
              </a:rPr>
              <a:t>std</a:t>
            </a:r>
            <a:r>
              <a:rPr kumimoji="0" lang="es-ES" sz="1800" b="0" i="0" u="none" strike="noStrike" kern="1200" cap="none" spc="0" normalizeH="0" baseline="0" noProof="0" dirty="0">
                <a:ln>
                  <a:noFill/>
                </a:ln>
                <a:solidFill>
                  <a:srgbClr val="000000"/>
                </a:solidFill>
                <a:effectLst/>
                <a:uLnTx/>
                <a:uFillTx/>
                <a:latin typeface="Consolas"/>
                <a:ea typeface="+mn-ea"/>
                <a:cs typeface="+mn-cs"/>
              </a:rPr>
              <a:t>::sin(</a:t>
            </a:r>
            <a:r>
              <a:rPr kumimoji="0" lang="es-ES" sz="1800" b="0" i="0" u="none" strike="noStrike" kern="1200" cap="none" spc="0" normalizeH="0" baseline="0" noProof="0" dirty="0">
                <a:ln>
                  <a:noFill/>
                </a:ln>
                <a:solidFill>
                  <a:srgbClr val="7030A0"/>
                </a:solidFill>
                <a:effectLst/>
                <a:uLnTx/>
                <a:uFillTx/>
                <a:latin typeface="Consolas"/>
                <a:ea typeface="+mn-ea"/>
                <a:cs typeface="+mn-cs"/>
              </a:rPr>
              <a:t>2</a:t>
            </a:r>
            <a:r>
              <a:rPr kumimoji="0" lang="es-ES" sz="1800" b="0" i="0" u="none" strike="noStrike" kern="1200" cap="none" spc="0" normalizeH="0" baseline="0" noProof="0" dirty="0">
                <a:ln>
                  <a:noFill/>
                </a:ln>
                <a:solidFill>
                  <a:srgbClr val="000000"/>
                </a:solidFill>
                <a:effectLst/>
                <a:uLnTx/>
                <a:uFillTx/>
                <a:latin typeface="Consolas"/>
                <a:ea typeface="+mn-ea"/>
                <a:cs typeface="+mn-cs"/>
              </a:rPr>
              <a:t> * </a:t>
            </a:r>
            <a:r>
              <a:rPr kumimoji="0" lang="es-ES" sz="1800" b="0" i="0" u="none" strike="noStrike" kern="1200" cap="none" spc="0" normalizeH="0" baseline="0" noProof="0" dirty="0">
                <a:ln>
                  <a:noFill/>
                </a:ln>
                <a:solidFill>
                  <a:srgbClr val="6F008A"/>
                </a:solidFill>
                <a:effectLst/>
                <a:uLnTx/>
                <a:uFillTx/>
                <a:latin typeface="Consolas"/>
                <a:ea typeface="+mn-ea"/>
                <a:cs typeface="+mn-cs"/>
              </a:rPr>
              <a:t>M_PI</a:t>
            </a:r>
            <a:r>
              <a:rPr kumimoji="0" lang="es-ES" sz="1800" b="0" i="0" u="none" strike="noStrike" kern="1200" cap="none" spc="0" normalizeH="0" baseline="0" noProof="0" dirty="0">
                <a:ln>
                  <a:noFill/>
                </a:ln>
                <a:solidFill>
                  <a:srgbClr val="000000"/>
                </a:solidFill>
                <a:effectLst/>
                <a:uLnTx/>
                <a:uFillTx/>
                <a:latin typeface="Consolas"/>
                <a:ea typeface="+mn-ea"/>
                <a:cs typeface="+mn-cs"/>
              </a:rPr>
              <a:t> * n / </a:t>
            </a:r>
            <a:r>
              <a:rPr kumimoji="0" lang="es-ES" sz="1800" b="0" i="0" u="none" strike="noStrike" kern="1200" cap="none" spc="0" normalizeH="0" baseline="0" noProof="0" dirty="0" err="1">
                <a:ln>
                  <a:noFill/>
                </a:ln>
                <a:solidFill>
                  <a:srgbClr val="000000"/>
                </a:solidFill>
                <a:effectLst/>
                <a:uLnTx/>
                <a:uFillTx/>
                <a:latin typeface="Consolas"/>
                <a:ea typeface="+mn-ea"/>
                <a:cs typeface="+mn-cs"/>
              </a:rPr>
              <a:t>size</a:t>
            </a:r>
            <a:r>
              <a:rPr kumimoji="0" lang="es-ES" sz="1800" b="0" i="0" u="none" strike="noStrike" kern="1200" cap="none" spc="0" normalizeH="0" baseline="0" noProof="0" dirty="0">
                <a:ln>
                  <a:noFill/>
                </a:ln>
                <a:solidFill>
                  <a:srgbClr val="000000"/>
                </a:solidFill>
                <a:effectLst/>
                <a:uLnTx/>
                <a:uFillTx/>
                <a:latin typeface="Consolas"/>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the table is now initialized</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en-US" sz="4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98083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Calculate Entries in a Table in Parallel w/ OpenMP</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p:cNvSpPr>
            <a:spLocks noGrp="1"/>
          </p:cNvSpPr>
          <p:nvPr>
            <p:ph idx="4294967295"/>
          </p:nvPr>
        </p:nvSpPr>
        <p:spPr>
          <a:xfrm>
            <a:off x="231775" y="1495425"/>
            <a:ext cx="11960225" cy="4932363"/>
          </a:xfrm>
        </p:spPr>
        <p:txBody>
          <a:bodyPr/>
          <a:lstStyle/>
          <a:p>
            <a:r>
              <a:rPr lang="en-US" dirty="0"/>
              <a:t>Version 1: </a:t>
            </a:r>
          </a:p>
          <a:p>
            <a:pPr lvl="1"/>
            <a:r>
              <a:rPr lang="en-US" dirty="0"/>
              <a:t>What gets used most of the time</a:t>
            </a:r>
          </a:p>
        </p:txBody>
      </p:sp>
      <p:sp>
        <p:nvSpPr>
          <p:cNvPr id="5" name="Rectangle 4"/>
          <p:cNvSpPr/>
          <p:nvPr/>
        </p:nvSpPr>
        <p:spPr>
          <a:xfrm>
            <a:off x="1861014" y="2210011"/>
            <a:ext cx="8473931" cy="4247317"/>
          </a:xfrm>
          <a:prstGeom prst="rect">
            <a:avLst/>
          </a:prstGeom>
          <a:solidFill>
            <a:schemeClr val="bg1">
              <a:lumMod val="95000"/>
            </a:schemeClr>
          </a:solid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08080"/>
                </a:solidFill>
                <a:effectLst/>
                <a:uLnTx/>
                <a:uFillTx/>
                <a:latin typeface="Consolas"/>
                <a:ea typeface="+mn-ea"/>
                <a:cs typeface="+mn-cs"/>
              </a:rPr>
              <a:t>#include</a:t>
            </a:r>
            <a:r>
              <a:rPr kumimoji="0" lang="en-US" sz="1800" b="0" i="0" u="none" strike="noStrike" kern="1200" cap="none" spc="0" normalizeH="0" baseline="0" noProof="0" dirty="0">
                <a:ln>
                  <a:noFill/>
                </a:ln>
                <a:solidFill>
                  <a:srgbClr val="000000"/>
                </a:solidFill>
                <a:effectLst/>
                <a:uLnTx/>
                <a:uFillTx/>
                <a:latin typeface="Consolas"/>
                <a:ea typeface="+mn-ea"/>
                <a:cs typeface="+mn-cs"/>
              </a:rPr>
              <a:t> </a:t>
            </a:r>
            <a:r>
              <a:rPr kumimoji="0" lang="en-US" sz="1800" b="0" i="0" u="none" strike="noStrike" kern="1200" cap="none" spc="0" normalizeH="0" baseline="0" noProof="0" dirty="0">
                <a:ln>
                  <a:noFill/>
                </a:ln>
                <a:solidFill>
                  <a:srgbClr val="A31515"/>
                </a:solidFill>
                <a:effectLst/>
                <a:uLnTx/>
                <a:uFillTx/>
                <a:latin typeface="Consolas"/>
                <a:ea typeface="+mn-ea"/>
                <a:cs typeface="+mn-cs"/>
              </a:rPr>
              <a:t>&lt;</a:t>
            </a:r>
            <a:r>
              <a:rPr kumimoji="0" lang="en-US" sz="1800" b="0" i="0" u="none" strike="noStrike" kern="1200" cap="none" spc="0" normalizeH="0" baseline="0" noProof="0" dirty="0" err="1">
                <a:ln>
                  <a:noFill/>
                </a:ln>
                <a:solidFill>
                  <a:srgbClr val="A31515"/>
                </a:solidFill>
                <a:effectLst/>
                <a:uLnTx/>
                <a:uFillTx/>
                <a:latin typeface="Consolas"/>
                <a:ea typeface="+mn-ea"/>
                <a:cs typeface="+mn-cs"/>
              </a:rPr>
              <a:t>omp.h</a:t>
            </a:r>
            <a:r>
              <a:rPr kumimoji="0" lang="en-US" sz="1800" b="0" i="0" u="none" strike="noStrike" kern="1200" cap="none" spc="0" normalizeH="0" baseline="0" noProof="0" dirty="0">
                <a:ln>
                  <a:noFill/>
                </a:ln>
                <a:solidFill>
                  <a:srgbClr val="A31515"/>
                </a:solidFill>
                <a:effectLst/>
                <a:uLnTx/>
                <a:uFillTx/>
                <a:latin typeface="Consolas"/>
                <a:ea typeface="+mn-ea"/>
                <a:cs typeface="+mn-cs"/>
              </a:rPr>
              <a:t>&gt;</a:t>
            </a:r>
            <a:endPar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08080"/>
                </a:solidFill>
                <a:effectLst/>
                <a:uLnTx/>
                <a:uFillTx/>
                <a:latin typeface="Consolas"/>
                <a:ea typeface="+mn-ea"/>
                <a:cs typeface="+mn-cs"/>
              </a:rPr>
              <a:t>#include</a:t>
            </a:r>
            <a:r>
              <a:rPr kumimoji="0" lang="en-US" sz="1800" b="0" i="0" u="none" strike="noStrike" kern="1200" cap="none" spc="0" normalizeH="0" baseline="0" noProof="0" dirty="0">
                <a:ln>
                  <a:noFill/>
                </a:ln>
                <a:solidFill>
                  <a:srgbClr val="000000"/>
                </a:solidFill>
                <a:effectLst/>
                <a:uLnTx/>
                <a:uFillTx/>
                <a:latin typeface="Consolas"/>
                <a:ea typeface="+mn-ea"/>
                <a:cs typeface="+mn-cs"/>
              </a:rPr>
              <a:t> </a:t>
            </a:r>
            <a:r>
              <a:rPr kumimoji="0" lang="en-US" sz="1800" b="0" i="0" u="none" strike="noStrike" kern="1200" cap="none" spc="0" normalizeH="0" baseline="0" noProof="0" dirty="0">
                <a:ln>
                  <a:noFill/>
                </a:ln>
                <a:solidFill>
                  <a:srgbClr val="A31515"/>
                </a:solidFill>
                <a:effectLst/>
                <a:uLnTx/>
                <a:uFillTx/>
                <a:latin typeface="Consolas"/>
                <a:ea typeface="+mn-ea"/>
                <a:cs typeface="+mn-cs"/>
              </a:rPr>
              <a:t>&lt;</a:t>
            </a:r>
            <a:r>
              <a:rPr kumimoji="0" lang="en-US" sz="1800" b="0" i="0" u="none" strike="noStrike" kern="1200" cap="none" spc="0" normalizeH="0" baseline="0" noProof="0" dirty="0" err="1">
                <a:ln>
                  <a:noFill/>
                </a:ln>
                <a:solidFill>
                  <a:srgbClr val="A31515"/>
                </a:solidFill>
                <a:effectLst/>
                <a:uLnTx/>
                <a:uFillTx/>
                <a:latin typeface="Consolas"/>
                <a:ea typeface="+mn-ea"/>
                <a:cs typeface="+mn-cs"/>
              </a:rPr>
              <a:t>cmath</a:t>
            </a:r>
            <a:r>
              <a:rPr kumimoji="0" lang="en-US" sz="1800" b="0" i="0" u="none" strike="noStrike" kern="1200" cap="none" spc="0" normalizeH="0" baseline="0" noProof="0" dirty="0">
                <a:ln>
                  <a:noFill/>
                </a:ln>
                <a:solidFill>
                  <a:srgbClr val="A31515"/>
                </a:solidFill>
                <a:effectLst/>
                <a:uLnTx/>
                <a:uFillTx/>
                <a:latin typeface="Consolas"/>
                <a:ea typeface="+mn-ea"/>
                <a:cs typeface="+mn-cs"/>
              </a:rPr>
              <a:t>&gt;</a:t>
            </a:r>
            <a:endParaRPr kumimoji="0" lang="en-US" sz="1800" b="0" i="0" u="none" strike="noStrike" kern="1200" cap="none" spc="0" normalizeH="0" baseline="0" noProof="0" dirty="0">
              <a:ln>
                <a:noFill/>
              </a:ln>
              <a:solidFill>
                <a:srgbClr val="000000"/>
              </a:solidFill>
              <a:effectLst/>
              <a:uLnTx/>
              <a:uFillTx/>
              <a:latin typeface="Consola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FF"/>
                </a:solidFill>
                <a:effectLst/>
                <a:uLnTx/>
                <a:uFillTx/>
                <a:latin typeface="Consolas"/>
                <a:ea typeface="+mn-ea"/>
                <a:cs typeface="+mn-cs"/>
              </a:rPr>
              <a:t>constexpr</a:t>
            </a:r>
            <a:r>
              <a:rPr kumimoji="0" lang="en-US" sz="1800" b="0" i="0" u="none" strike="noStrike" kern="1200" cap="none" spc="0" normalizeH="0" baseline="0" noProof="0" dirty="0">
                <a:ln>
                  <a:noFill/>
                </a:ln>
                <a:solidFill>
                  <a:srgbClr val="0000FF"/>
                </a:solidFill>
                <a:effectLst/>
                <a:uLnTx/>
                <a:uFillTx/>
                <a:latin typeface="Consolas"/>
                <a:ea typeface="+mn-ea"/>
                <a:cs typeface="+mn-cs"/>
              </a:rPr>
              <a:t> auto</a:t>
            </a:r>
            <a:r>
              <a:rPr kumimoji="0" lang="en-US" sz="1800" b="0" i="0" u="none" strike="noStrike" kern="1200" cap="none" spc="0" normalizeH="0" baseline="0" noProof="0" dirty="0">
                <a:ln>
                  <a:noFill/>
                </a:ln>
                <a:solidFill>
                  <a:srgbClr val="A31515"/>
                </a:solidFill>
                <a:effectLst/>
                <a:uLnTx/>
                <a:uFillTx/>
                <a:latin typeface="Consolas"/>
                <a:ea typeface="+mn-ea"/>
                <a:cs typeface="+mn-cs"/>
              </a:rPr>
              <a:t> </a:t>
            </a:r>
            <a:r>
              <a:rPr kumimoji="0" lang="en-US" sz="1800" b="0" i="0" u="none" strike="noStrike" kern="1200" cap="none" spc="0" normalizeH="0" baseline="0" noProof="0" dirty="0">
                <a:ln>
                  <a:noFill/>
                </a:ln>
                <a:solidFill>
                  <a:srgbClr val="7030A0"/>
                </a:solidFill>
                <a:effectLst/>
                <a:uLnTx/>
                <a:uFillTx/>
                <a:latin typeface="Consolas"/>
                <a:ea typeface="+mn-ea"/>
                <a:cs typeface="+mn-cs"/>
              </a:rPr>
              <a:t>M_PI</a:t>
            </a:r>
            <a:r>
              <a:rPr kumimoji="0" lang="en-US" sz="1800" b="0" i="0" u="none" strike="noStrike" kern="1200" cap="none" spc="0" normalizeH="0" baseline="0" noProof="0" dirty="0">
                <a:ln>
                  <a:noFill/>
                </a:ln>
                <a:solidFill>
                  <a:srgbClr val="A31515"/>
                </a:solidFill>
                <a:effectLst/>
                <a:uLnTx/>
                <a:uFillTx/>
                <a:latin typeface="Consolas"/>
                <a:ea typeface="+mn-ea"/>
                <a:cs typeface="+mn-cs"/>
              </a:rPr>
              <a:t> </a:t>
            </a:r>
            <a:r>
              <a:rPr kumimoji="0" lang="en-US" sz="1800" b="0" i="0" u="none" strike="noStrike" kern="1200" cap="none" spc="0" normalizeH="0" baseline="0" noProof="0" dirty="0">
                <a:ln>
                  <a:noFill/>
                </a:ln>
                <a:solidFill>
                  <a:prstClr val="black"/>
                </a:solidFill>
                <a:effectLst/>
                <a:uLnTx/>
                <a:uFillTx/>
                <a:latin typeface="Consolas"/>
                <a:ea typeface="+mn-ea"/>
                <a:cs typeface="+mn-cs"/>
              </a:rPr>
              <a:t>=</a:t>
            </a:r>
            <a:r>
              <a:rPr kumimoji="0" lang="en-US" sz="1800" b="0" i="0" u="none" strike="noStrike" kern="1200" cap="none" spc="0" normalizeH="0" baseline="0" noProof="0" dirty="0">
                <a:ln>
                  <a:noFill/>
                </a:ln>
                <a:solidFill>
                  <a:srgbClr val="A31515"/>
                </a:solidFill>
                <a:effectLst/>
                <a:uLnTx/>
                <a:uFillTx/>
                <a:latin typeface="Consolas"/>
                <a:ea typeface="+mn-ea"/>
                <a:cs typeface="+mn-cs"/>
              </a:rPr>
              <a:t> </a:t>
            </a:r>
            <a:r>
              <a:rPr kumimoji="0" lang="en-US" sz="1800" b="0" i="0" u="none" strike="noStrike" kern="1200" cap="none" spc="0" normalizeH="0" baseline="0" noProof="0" dirty="0">
                <a:ln>
                  <a:noFill/>
                </a:ln>
                <a:solidFill>
                  <a:srgbClr val="7030A0"/>
                </a:solidFill>
                <a:effectLst/>
                <a:uLnTx/>
                <a:uFillTx/>
                <a:latin typeface="Consolas"/>
                <a:ea typeface="+mn-ea"/>
                <a:cs typeface="+mn-cs"/>
              </a:rPr>
              <a:t>3.14159265358979323846</a:t>
            </a:r>
            <a:r>
              <a:rPr kumimoji="0" lang="en-US" sz="1800" b="0" i="0" u="none" strike="noStrike" kern="1200" cap="none" spc="0" normalizeH="0" baseline="0" noProof="0" dirty="0">
                <a:ln>
                  <a:noFill/>
                </a:ln>
                <a:solidFill>
                  <a:prstClr val="black"/>
                </a:solidFill>
                <a:effectLst/>
                <a:uLnTx/>
                <a:uFillTx/>
                <a:latin typeface="Consolas"/>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a:ea typeface="+mn-ea"/>
                <a:cs typeface="+mn-cs"/>
              </a:rPr>
              <a:t>int</a:t>
            </a:r>
            <a:r>
              <a:rPr kumimoji="0" lang="en-US" sz="1800" b="0" i="0" u="none" strike="noStrike" kern="1200" cap="none" spc="0" normalizeH="0" baseline="0" noProof="0" dirty="0">
                <a:ln>
                  <a:noFill/>
                </a:ln>
                <a:solidFill>
                  <a:srgbClr val="000000"/>
                </a:solidFill>
                <a:effectLst/>
                <a:uLnTx/>
                <a:uFillTx/>
                <a:latin typeface="Consolas"/>
                <a:ea typeface="+mn-ea"/>
                <a:cs typeface="+mn-cs"/>
              </a:rPr>
              <a:t> main()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a:ea typeface="+mn-ea"/>
                <a:cs typeface="+mn-cs"/>
              </a:rPr>
              <a:t>    </a:t>
            </a:r>
            <a:r>
              <a:rPr kumimoji="0" lang="en-US" sz="1800" b="0" i="0" u="none" strike="noStrike" kern="1200" cap="none" spc="0" normalizeH="0" baseline="0" noProof="0" dirty="0">
                <a:ln>
                  <a:noFill/>
                </a:ln>
                <a:solidFill>
                  <a:srgbClr val="0000FF"/>
                </a:solidFill>
                <a:effectLst/>
                <a:uLnTx/>
                <a:uFillTx/>
                <a:latin typeface="Consolas"/>
                <a:ea typeface="+mn-ea"/>
                <a:cs typeface="+mn-cs"/>
              </a:rPr>
              <a:t>const</a:t>
            </a:r>
            <a:r>
              <a:rPr kumimoji="0" lang="en-US" sz="1800" b="0" i="0" u="none" strike="noStrike" kern="1200" cap="none" spc="0" normalizeH="0" baseline="0" noProof="0" dirty="0">
                <a:ln>
                  <a:noFill/>
                </a:ln>
                <a:solidFill>
                  <a:srgbClr val="000000"/>
                </a:solidFill>
                <a:effectLst/>
                <a:uLnTx/>
                <a:uFillTx/>
                <a:latin typeface="Consolas"/>
                <a:ea typeface="+mn-ea"/>
                <a:cs typeface="+mn-cs"/>
              </a:rPr>
              <a:t> </a:t>
            </a:r>
            <a:r>
              <a:rPr kumimoji="0" lang="en-US" sz="1800" b="0" i="0" u="none" strike="noStrike" kern="1200" cap="none" spc="0" normalizeH="0" baseline="0" noProof="0" dirty="0">
                <a:ln>
                  <a:noFill/>
                </a:ln>
                <a:solidFill>
                  <a:srgbClr val="0000FF"/>
                </a:solidFill>
                <a:effectLst/>
                <a:uLnTx/>
                <a:uFillTx/>
                <a:latin typeface="Consolas"/>
                <a:ea typeface="+mn-ea"/>
                <a:cs typeface="+mn-cs"/>
              </a:rPr>
              <a:t>int</a:t>
            </a:r>
            <a:r>
              <a:rPr kumimoji="0" lang="en-US" sz="1800" b="0" i="0" u="none" strike="noStrike" kern="1200" cap="none" spc="0" normalizeH="0" baseline="0" noProof="0" dirty="0">
                <a:ln>
                  <a:noFill/>
                </a:ln>
                <a:solidFill>
                  <a:srgbClr val="000000"/>
                </a:solidFill>
                <a:effectLst/>
                <a:uLnTx/>
                <a:uFillTx/>
                <a:latin typeface="Consolas"/>
                <a:ea typeface="+mn-ea"/>
                <a:cs typeface="+mn-cs"/>
              </a:rPr>
              <a:t> size = </a:t>
            </a:r>
            <a:r>
              <a:rPr kumimoji="0" lang="en-US" sz="1800" b="0" i="0" u="none" strike="noStrike" kern="1200" cap="none" spc="0" normalizeH="0" baseline="0" noProof="0" dirty="0">
                <a:ln>
                  <a:noFill/>
                </a:ln>
                <a:solidFill>
                  <a:srgbClr val="7030A0"/>
                </a:solidFill>
                <a:effectLst/>
                <a:uLnTx/>
                <a:uFillTx/>
                <a:latin typeface="Consolas"/>
                <a:ea typeface="+mn-ea"/>
                <a:cs typeface="+mn-cs"/>
              </a:rPr>
              <a:t>256</a:t>
            </a:r>
            <a:r>
              <a:rPr kumimoji="0" lang="en-US" sz="1800" b="0" i="0" u="none" strike="noStrike" kern="1200" cap="none" spc="0" normalizeH="0" baseline="0" noProof="0" dirty="0">
                <a:ln>
                  <a:noFill/>
                </a:ln>
                <a:solidFill>
                  <a:srgbClr val="000000"/>
                </a:solidFill>
                <a:effectLst/>
                <a:uLnTx/>
                <a:uFillTx/>
                <a:latin typeface="Consolas"/>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double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sinTable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[size]; </a:t>
            </a: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sin table to be initialized</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#pragma</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omp</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parallel</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for</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srgbClr val="000000"/>
                </a:solidFill>
                <a:effectLst/>
                <a:uLnTx/>
                <a:uFillTx/>
                <a:latin typeface="Consolas"/>
                <a:ea typeface="+mn-ea"/>
                <a:cs typeface="+mn-cs"/>
              </a:rPr>
              <a:t>    </a:t>
            </a:r>
            <a:r>
              <a:rPr kumimoji="0" lang="pt-BR" sz="1800" b="0" i="0" u="none" strike="noStrike" kern="1200" cap="none" spc="0" normalizeH="0" baseline="0" noProof="0" dirty="0">
                <a:ln>
                  <a:noFill/>
                </a:ln>
                <a:solidFill>
                  <a:srgbClr val="0000FF"/>
                </a:solidFill>
                <a:effectLst/>
                <a:uLnTx/>
                <a:uFillTx/>
                <a:latin typeface="Consolas"/>
                <a:ea typeface="+mn-ea"/>
                <a:cs typeface="+mn-cs"/>
              </a:rPr>
              <a:t>for</a:t>
            </a:r>
            <a:r>
              <a:rPr kumimoji="0" lang="pt-BR" sz="1800" b="0" i="0" u="none" strike="noStrike" kern="1200" cap="none" spc="0" normalizeH="0" baseline="0" noProof="0" dirty="0">
                <a:ln>
                  <a:noFill/>
                </a:ln>
                <a:solidFill>
                  <a:srgbClr val="000000"/>
                </a:solidFill>
                <a:effectLst/>
                <a:uLnTx/>
                <a:uFillTx/>
                <a:latin typeface="Consolas"/>
                <a:ea typeface="+mn-ea"/>
                <a:cs typeface="+mn-cs"/>
              </a:rPr>
              <a:t> (</a:t>
            </a:r>
            <a:r>
              <a:rPr kumimoji="0" lang="pt-BR" sz="1800" b="0" i="0" u="none" strike="noStrike" kern="1200" cap="none" spc="0" normalizeH="0" baseline="0" noProof="0" dirty="0">
                <a:ln>
                  <a:noFill/>
                </a:ln>
                <a:solidFill>
                  <a:srgbClr val="0000FF"/>
                </a:solidFill>
                <a:effectLst/>
                <a:uLnTx/>
                <a:uFillTx/>
                <a:latin typeface="Consolas"/>
                <a:ea typeface="+mn-ea"/>
                <a:cs typeface="+mn-cs"/>
              </a:rPr>
              <a:t>int</a:t>
            </a:r>
            <a:r>
              <a:rPr kumimoji="0" lang="pt-BR" sz="1800" b="0" i="0" u="none" strike="noStrike" kern="1200" cap="none" spc="0" normalizeH="0" baseline="0" noProof="0" dirty="0">
                <a:ln>
                  <a:noFill/>
                </a:ln>
                <a:solidFill>
                  <a:srgbClr val="000000"/>
                </a:solidFill>
                <a:effectLst/>
                <a:uLnTx/>
                <a:uFillTx/>
                <a:latin typeface="Consolas"/>
                <a:ea typeface="+mn-ea"/>
                <a:cs typeface="+mn-cs"/>
              </a:rPr>
              <a:t> n = </a:t>
            </a:r>
            <a:r>
              <a:rPr kumimoji="0" lang="pt-BR" sz="1800" b="0" i="0" u="none" strike="noStrike" kern="1200" cap="none" spc="0" normalizeH="0" baseline="0" noProof="0" dirty="0">
                <a:ln>
                  <a:noFill/>
                </a:ln>
                <a:solidFill>
                  <a:srgbClr val="7030A0"/>
                </a:solidFill>
                <a:effectLst/>
                <a:uLnTx/>
                <a:uFillTx/>
                <a:latin typeface="Consolas"/>
                <a:ea typeface="+mn-ea"/>
                <a:cs typeface="+mn-cs"/>
              </a:rPr>
              <a:t>0</a:t>
            </a:r>
            <a:r>
              <a:rPr kumimoji="0" lang="pt-BR" sz="1800" b="0" i="0" u="none" strike="noStrike" kern="1200" cap="none" spc="0" normalizeH="0" baseline="0" noProof="0" dirty="0">
                <a:ln>
                  <a:noFill/>
                </a:ln>
                <a:solidFill>
                  <a:srgbClr val="000000"/>
                </a:solidFill>
                <a:effectLst/>
                <a:uLnTx/>
                <a:uFillTx/>
                <a:latin typeface="Consolas"/>
                <a:ea typeface="+mn-ea"/>
                <a:cs typeface="+mn-cs"/>
              </a:rPr>
              <a:t>; n&lt;size;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srgbClr val="000000"/>
                </a:solidFill>
                <a:effectLst/>
                <a:uLnTx/>
                <a:uFillTx/>
                <a:latin typeface="Consolas"/>
                <a:ea typeface="+mn-ea"/>
                <a:cs typeface="+mn-cs"/>
              </a:rPr>
              <a:t>        </a:t>
            </a:r>
            <a:r>
              <a:rPr kumimoji="0" lang="es-ES" sz="1800" b="0" i="0" u="none" strike="noStrike" kern="1200" cap="none" spc="0" normalizeH="0" baseline="0" noProof="0" dirty="0" err="1">
                <a:ln>
                  <a:noFill/>
                </a:ln>
                <a:solidFill>
                  <a:srgbClr val="000000"/>
                </a:solidFill>
                <a:effectLst/>
                <a:uLnTx/>
                <a:uFillTx/>
                <a:latin typeface="Consolas"/>
                <a:ea typeface="+mn-ea"/>
                <a:cs typeface="+mn-cs"/>
              </a:rPr>
              <a:t>sinTable</a:t>
            </a:r>
            <a:r>
              <a:rPr kumimoji="0" lang="es-ES" sz="1800" b="0" i="0" u="none" strike="noStrike" kern="1200" cap="none" spc="0" normalizeH="0" baseline="0" noProof="0" dirty="0">
                <a:ln>
                  <a:noFill/>
                </a:ln>
                <a:solidFill>
                  <a:srgbClr val="000000"/>
                </a:solidFill>
                <a:effectLst/>
                <a:uLnTx/>
                <a:uFillTx/>
                <a:latin typeface="Consolas"/>
                <a:ea typeface="+mn-ea"/>
                <a:cs typeface="+mn-cs"/>
              </a:rPr>
              <a:t>[n] = </a:t>
            </a:r>
            <a:r>
              <a:rPr kumimoji="0" lang="es-ES" sz="1800" b="0" i="0" u="none" strike="noStrike" kern="1200" cap="none" spc="0" normalizeH="0" baseline="0" noProof="0" dirty="0" err="1">
                <a:ln>
                  <a:noFill/>
                </a:ln>
                <a:solidFill>
                  <a:srgbClr val="000000"/>
                </a:solidFill>
                <a:effectLst/>
                <a:uLnTx/>
                <a:uFillTx/>
                <a:latin typeface="Consolas"/>
                <a:ea typeface="+mn-ea"/>
                <a:cs typeface="+mn-cs"/>
              </a:rPr>
              <a:t>std</a:t>
            </a:r>
            <a:r>
              <a:rPr kumimoji="0" lang="es-ES" sz="1800" b="0" i="0" u="none" strike="noStrike" kern="1200" cap="none" spc="0" normalizeH="0" baseline="0" noProof="0" dirty="0">
                <a:ln>
                  <a:noFill/>
                </a:ln>
                <a:solidFill>
                  <a:srgbClr val="000000"/>
                </a:solidFill>
                <a:effectLst/>
                <a:uLnTx/>
                <a:uFillTx/>
                <a:latin typeface="Consolas"/>
                <a:ea typeface="+mn-ea"/>
                <a:cs typeface="+mn-cs"/>
              </a:rPr>
              <a:t>::sin(</a:t>
            </a:r>
            <a:r>
              <a:rPr kumimoji="0" lang="es-ES" sz="1800" b="0" i="0" u="none" strike="noStrike" kern="1200" cap="none" spc="0" normalizeH="0" baseline="0" noProof="0" dirty="0">
                <a:ln>
                  <a:noFill/>
                </a:ln>
                <a:solidFill>
                  <a:srgbClr val="7030A0"/>
                </a:solidFill>
                <a:effectLst/>
                <a:uLnTx/>
                <a:uFillTx/>
                <a:latin typeface="Consolas"/>
                <a:ea typeface="+mn-ea"/>
                <a:cs typeface="+mn-cs"/>
              </a:rPr>
              <a:t>2</a:t>
            </a:r>
            <a:r>
              <a:rPr kumimoji="0" lang="es-ES" sz="1800" b="0" i="0" u="none" strike="noStrike" kern="1200" cap="none" spc="0" normalizeH="0" baseline="0" noProof="0" dirty="0">
                <a:ln>
                  <a:noFill/>
                </a:ln>
                <a:solidFill>
                  <a:srgbClr val="000000"/>
                </a:solidFill>
                <a:effectLst/>
                <a:uLnTx/>
                <a:uFillTx/>
                <a:latin typeface="Consolas"/>
                <a:ea typeface="+mn-ea"/>
                <a:cs typeface="+mn-cs"/>
              </a:rPr>
              <a:t> * </a:t>
            </a:r>
            <a:r>
              <a:rPr kumimoji="0" lang="es-ES" sz="1800" b="0" i="0" u="none" strike="noStrike" kern="1200" cap="none" spc="0" normalizeH="0" baseline="0" noProof="0" dirty="0">
                <a:ln>
                  <a:noFill/>
                </a:ln>
                <a:solidFill>
                  <a:srgbClr val="6F008A"/>
                </a:solidFill>
                <a:effectLst/>
                <a:uLnTx/>
                <a:uFillTx/>
                <a:latin typeface="Consolas"/>
                <a:ea typeface="+mn-ea"/>
                <a:cs typeface="+mn-cs"/>
              </a:rPr>
              <a:t>M_PI</a:t>
            </a:r>
            <a:r>
              <a:rPr kumimoji="0" lang="es-ES" sz="1800" b="0" i="0" u="none" strike="noStrike" kern="1200" cap="none" spc="0" normalizeH="0" baseline="0" noProof="0" dirty="0">
                <a:ln>
                  <a:noFill/>
                </a:ln>
                <a:solidFill>
                  <a:srgbClr val="000000"/>
                </a:solidFill>
                <a:effectLst/>
                <a:uLnTx/>
                <a:uFillTx/>
                <a:latin typeface="Consolas"/>
                <a:ea typeface="+mn-ea"/>
                <a:cs typeface="+mn-cs"/>
              </a:rPr>
              <a:t> * n / </a:t>
            </a:r>
            <a:r>
              <a:rPr kumimoji="0" lang="es-ES" sz="1800" b="0" i="0" u="none" strike="noStrike" kern="1200" cap="none" spc="0" normalizeH="0" baseline="0" noProof="0" dirty="0" err="1">
                <a:ln>
                  <a:noFill/>
                </a:ln>
                <a:solidFill>
                  <a:srgbClr val="000000"/>
                </a:solidFill>
                <a:effectLst/>
                <a:uLnTx/>
                <a:uFillTx/>
                <a:latin typeface="Consolas"/>
                <a:ea typeface="+mn-ea"/>
                <a:cs typeface="+mn-cs"/>
              </a:rPr>
              <a:t>size</a:t>
            </a:r>
            <a:r>
              <a:rPr kumimoji="0" lang="es-ES" sz="1800" b="0" i="0" u="none" strike="noStrike" kern="1200" cap="none" spc="0" normalizeH="0" baseline="0" noProof="0" dirty="0">
                <a:ln>
                  <a:noFill/>
                </a:ln>
                <a:solidFill>
                  <a:srgbClr val="000000"/>
                </a:solidFill>
                <a:effectLst/>
                <a:uLnTx/>
                <a:uFillTx/>
                <a:latin typeface="Consolas"/>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the table is now initialized</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en-US" sz="4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5"/>
          <p:cNvSpPr/>
          <p:nvPr/>
        </p:nvSpPr>
        <p:spPr>
          <a:xfrm>
            <a:off x="99019" y="6559982"/>
            <a:ext cx="2403222"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hlinkClick r:id="rId2"/>
              </a:rPr>
              <a:t>http://bisqwit.iki.fi/story/howto/openmp/</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124185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Calculate Entries in a Table in Parallel w/ OpenMP</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p:cNvSpPr>
            <a:spLocks noGrp="1"/>
          </p:cNvSpPr>
          <p:nvPr>
            <p:ph idx="4294967295"/>
          </p:nvPr>
        </p:nvSpPr>
        <p:spPr>
          <a:xfrm>
            <a:off x="231775" y="1495425"/>
            <a:ext cx="11960225" cy="4932363"/>
          </a:xfrm>
        </p:spPr>
        <p:txBody>
          <a:bodyPr/>
          <a:lstStyle/>
          <a:p>
            <a:r>
              <a:rPr lang="en-US" dirty="0"/>
              <a:t>Version 2: </a:t>
            </a:r>
          </a:p>
          <a:p>
            <a:pPr lvl="1"/>
            <a:r>
              <a:rPr lang="en-US" dirty="0"/>
              <a:t>Uses wide registers &amp; vector operations (CPU needs to have special chops to support this)</a:t>
            </a:r>
          </a:p>
          <a:p>
            <a:pPr lvl="1"/>
            <a:r>
              <a:rPr lang="en-US" dirty="0"/>
              <a:t>Not supported by MS compiler</a:t>
            </a:r>
          </a:p>
        </p:txBody>
      </p:sp>
      <p:sp>
        <p:nvSpPr>
          <p:cNvPr id="5" name="Rectangle 4"/>
          <p:cNvSpPr/>
          <p:nvPr/>
        </p:nvSpPr>
        <p:spPr>
          <a:xfrm>
            <a:off x="2116886" y="2555219"/>
            <a:ext cx="7962187" cy="4016484"/>
          </a:xfrm>
          <a:prstGeom prst="rect">
            <a:avLst/>
          </a:prstGeom>
          <a:solidFill>
            <a:schemeClr val="bg1">
              <a:lumMod val="95000"/>
            </a:schemeClr>
          </a:solid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srgbClr val="808080"/>
                </a:solidFill>
                <a:effectLst/>
                <a:uLnTx/>
                <a:uFillTx/>
                <a:latin typeface="Consolas"/>
                <a:ea typeface="+mn-ea"/>
                <a:cs typeface="+mn-cs"/>
              </a:rPr>
              <a:t>#include</a:t>
            </a:r>
            <a:r>
              <a:rPr kumimoji="0" lang="en-US" sz="1700" b="0" i="0" u="none" strike="noStrike" kern="1200" cap="none" spc="0" normalizeH="0" baseline="0" noProof="0" dirty="0">
                <a:ln>
                  <a:noFill/>
                </a:ln>
                <a:solidFill>
                  <a:srgbClr val="000000"/>
                </a:solidFill>
                <a:effectLst/>
                <a:uLnTx/>
                <a:uFillTx/>
                <a:latin typeface="Consolas"/>
                <a:ea typeface="+mn-ea"/>
                <a:cs typeface="+mn-cs"/>
              </a:rPr>
              <a:t> </a:t>
            </a:r>
            <a:r>
              <a:rPr kumimoji="0" lang="en-US" sz="1700" b="0" i="0" u="none" strike="noStrike" kern="1200" cap="none" spc="0" normalizeH="0" baseline="0" noProof="0" dirty="0">
                <a:ln>
                  <a:noFill/>
                </a:ln>
                <a:solidFill>
                  <a:srgbClr val="A31515"/>
                </a:solidFill>
                <a:effectLst/>
                <a:uLnTx/>
                <a:uFillTx/>
                <a:latin typeface="Consolas"/>
                <a:ea typeface="+mn-ea"/>
                <a:cs typeface="+mn-cs"/>
              </a:rPr>
              <a:t>&lt;</a:t>
            </a:r>
            <a:r>
              <a:rPr kumimoji="0" lang="en-US" sz="1700" b="0" i="0" u="none" strike="noStrike" kern="1200" cap="none" spc="0" normalizeH="0" baseline="0" noProof="0" dirty="0" err="1">
                <a:ln>
                  <a:noFill/>
                </a:ln>
                <a:solidFill>
                  <a:srgbClr val="A31515"/>
                </a:solidFill>
                <a:effectLst/>
                <a:uLnTx/>
                <a:uFillTx/>
                <a:latin typeface="Consolas"/>
                <a:ea typeface="+mn-ea"/>
                <a:cs typeface="+mn-cs"/>
              </a:rPr>
              <a:t>omp.h</a:t>
            </a:r>
            <a:r>
              <a:rPr kumimoji="0" lang="en-US" sz="1700" b="0" i="0" u="none" strike="noStrike" kern="1200" cap="none" spc="0" normalizeH="0" baseline="0" noProof="0" dirty="0">
                <a:ln>
                  <a:noFill/>
                </a:ln>
                <a:solidFill>
                  <a:srgbClr val="A31515"/>
                </a:solidFill>
                <a:effectLst/>
                <a:uLnTx/>
                <a:uFillTx/>
                <a:latin typeface="Consolas"/>
                <a:ea typeface="+mn-ea"/>
                <a:cs typeface="+mn-cs"/>
              </a:rPr>
              <a:t>&gt;</a:t>
            </a:r>
            <a:endParaRPr kumimoji="0" lang="en-US" sz="1700" b="0" i="0" u="none" strike="noStrike" kern="1200" cap="none" spc="0" normalizeH="0" baseline="0" noProof="0">
              <a:ln>
                <a:noFill/>
              </a:ln>
              <a:solidFill>
                <a:prstClr val="black"/>
              </a:solidFill>
              <a:effectLst/>
              <a:uLnTx/>
              <a:uFillTx/>
              <a:latin typeface="Calibri" panose="020F0502020204030204"/>
              <a:ea typeface="+mn-lt"/>
              <a:cs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srgbClr val="808080"/>
                </a:solidFill>
                <a:effectLst/>
                <a:uLnTx/>
                <a:uFillTx/>
                <a:latin typeface="Consolas"/>
                <a:ea typeface="+mn-ea"/>
                <a:cs typeface="+mn-cs"/>
              </a:rPr>
              <a:t>#include</a:t>
            </a:r>
            <a:r>
              <a:rPr kumimoji="0" lang="en-US" sz="1700" b="0" i="0" u="none" strike="noStrike" kern="1200" cap="none" spc="0" normalizeH="0" baseline="0" noProof="0" dirty="0">
                <a:ln>
                  <a:noFill/>
                </a:ln>
                <a:solidFill>
                  <a:srgbClr val="000000"/>
                </a:solidFill>
                <a:effectLst/>
                <a:uLnTx/>
                <a:uFillTx/>
                <a:latin typeface="Consolas"/>
                <a:ea typeface="+mn-ea"/>
                <a:cs typeface="+mn-cs"/>
              </a:rPr>
              <a:t> </a:t>
            </a:r>
            <a:r>
              <a:rPr kumimoji="0" lang="en-US" sz="1700" b="0" i="0" u="none" strike="noStrike" kern="1200" cap="none" spc="0" normalizeH="0" baseline="0" noProof="0" dirty="0">
                <a:ln>
                  <a:noFill/>
                </a:ln>
                <a:solidFill>
                  <a:srgbClr val="A31515"/>
                </a:solidFill>
                <a:effectLst/>
                <a:uLnTx/>
                <a:uFillTx/>
                <a:latin typeface="Consolas"/>
                <a:ea typeface="+mn-ea"/>
                <a:cs typeface="+mn-cs"/>
              </a:rPr>
              <a:t>&lt;</a:t>
            </a:r>
            <a:r>
              <a:rPr kumimoji="0" lang="en-US" sz="1700" b="0" i="0" u="none" strike="noStrike" kern="1200" cap="none" spc="0" normalizeH="0" baseline="0" noProof="0" dirty="0" err="1">
                <a:ln>
                  <a:noFill/>
                </a:ln>
                <a:solidFill>
                  <a:srgbClr val="A31515"/>
                </a:solidFill>
                <a:effectLst/>
                <a:uLnTx/>
                <a:uFillTx/>
                <a:latin typeface="Consolas"/>
                <a:ea typeface="+mn-ea"/>
                <a:cs typeface="+mn-cs"/>
              </a:rPr>
              <a:t>cmath</a:t>
            </a:r>
            <a:r>
              <a:rPr kumimoji="0" lang="en-US" sz="1700" b="0" i="0" u="none" strike="noStrike" kern="1200" cap="none" spc="0" normalizeH="0" baseline="0" noProof="0" dirty="0">
                <a:ln>
                  <a:noFill/>
                </a:ln>
                <a:solidFill>
                  <a:srgbClr val="A31515"/>
                </a:solidFill>
                <a:effectLst/>
                <a:uLnTx/>
                <a:uFillTx/>
                <a:latin typeface="Consolas"/>
                <a:ea typeface="+mn-ea"/>
                <a:cs typeface="+mn-cs"/>
              </a:rPr>
              <a:t>&gt;</a:t>
            </a:r>
            <a:endParaRPr kumimoji="0" lang="en-US" sz="1700" b="0" i="0" u="none" strike="noStrike" kern="1200" cap="none" spc="0" normalizeH="0" baseline="0" noProof="0">
              <a:ln>
                <a:noFill/>
              </a:ln>
              <a:solidFill>
                <a:prstClr val="black"/>
              </a:solidFill>
              <a:effectLst/>
              <a:uLnTx/>
              <a:uFillTx/>
              <a:latin typeface="Consolas"/>
              <a:ea typeface="+mn-lt"/>
              <a:cs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err="1">
                <a:ln>
                  <a:noFill/>
                </a:ln>
                <a:solidFill>
                  <a:srgbClr val="0000FF"/>
                </a:solidFill>
                <a:effectLst/>
                <a:uLnTx/>
                <a:uFillTx/>
                <a:latin typeface="Consolas"/>
                <a:ea typeface="+mn-ea"/>
                <a:cs typeface="+mn-cs"/>
              </a:rPr>
              <a:t>constexpr</a:t>
            </a:r>
            <a:r>
              <a:rPr kumimoji="0" lang="en-US" sz="1700" b="0" i="0" u="none" strike="noStrike" kern="1200" cap="none" spc="0" normalizeH="0" baseline="0" noProof="0" dirty="0">
                <a:ln>
                  <a:noFill/>
                </a:ln>
                <a:solidFill>
                  <a:srgbClr val="0000FF"/>
                </a:solidFill>
                <a:effectLst/>
                <a:uLnTx/>
                <a:uFillTx/>
                <a:latin typeface="Consolas"/>
                <a:ea typeface="+mn-ea"/>
                <a:cs typeface="+mn-cs"/>
              </a:rPr>
              <a:t> auto</a:t>
            </a:r>
            <a:r>
              <a:rPr kumimoji="0" lang="en-US" sz="1700" b="0" i="0" u="none" strike="noStrike" kern="1200" cap="none" spc="0" normalizeH="0" baseline="0" noProof="0" dirty="0">
                <a:ln>
                  <a:noFill/>
                </a:ln>
                <a:solidFill>
                  <a:srgbClr val="A31515"/>
                </a:solidFill>
                <a:effectLst/>
                <a:uLnTx/>
                <a:uFillTx/>
                <a:latin typeface="Consolas"/>
                <a:ea typeface="+mn-ea"/>
                <a:cs typeface="+mn-cs"/>
              </a:rPr>
              <a:t> </a:t>
            </a:r>
            <a:r>
              <a:rPr kumimoji="0" lang="en-US" sz="1700" b="0" i="0" u="none" strike="noStrike" kern="1200" cap="none" spc="0" normalizeH="0" baseline="0" noProof="0" dirty="0">
                <a:ln>
                  <a:noFill/>
                </a:ln>
                <a:solidFill>
                  <a:srgbClr val="7030A0"/>
                </a:solidFill>
                <a:effectLst/>
                <a:uLnTx/>
                <a:uFillTx/>
                <a:latin typeface="Consolas"/>
                <a:ea typeface="+mn-ea"/>
                <a:cs typeface="+mn-cs"/>
              </a:rPr>
              <a:t>M_PI</a:t>
            </a:r>
            <a:r>
              <a:rPr kumimoji="0" lang="en-US" sz="1700" b="0" i="0" u="none" strike="noStrike" kern="1200" cap="none" spc="0" normalizeH="0" baseline="0" noProof="0" dirty="0">
                <a:ln>
                  <a:noFill/>
                </a:ln>
                <a:solidFill>
                  <a:srgbClr val="A31515"/>
                </a:solidFill>
                <a:effectLst/>
                <a:uLnTx/>
                <a:uFillTx/>
                <a:latin typeface="Consolas"/>
                <a:ea typeface="+mn-ea"/>
                <a:cs typeface="+mn-cs"/>
              </a:rPr>
              <a:t> </a:t>
            </a:r>
            <a:r>
              <a:rPr kumimoji="0" lang="en-US" sz="1700" b="0" i="0" u="none" strike="noStrike" kern="1200" cap="none" spc="0" normalizeH="0" baseline="0" noProof="0" dirty="0">
                <a:ln>
                  <a:noFill/>
                </a:ln>
                <a:solidFill>
                  <a:prstClr val="black"/>
                </a:solidFill>
                <a:effectLst/>
                <a:uLnTx/>
                <a:uFillTx/>
                <a:latin typeface="Consolas"/>
                <a:ea typeface="+mn-ea"/>
                <a:cs typeface="+mn-cs"/>
              </a:rPr>
              <a:t>=</a:t>
            </a:r>
            <a:r>
              <a:rPr kumimoji="0" lang="en-US" sz="1700" b="0" i="0" u="none" strike="noStrike" kern="1200" cap="none" spc="0" normalizeH="0" baseline="0" noProof="0" dirty="0">
                <a:ln>
                  <a:noFill/>
                </a:ln>
                <a:solidFill>
                  <a:srgbClr val="A31515"/>
                </a:solidFill>
                <a:effectLst/>
                <a:uLnTx/>
                <a:uFillTx/>
                <a:latin typeface="Consolas"/>
                <a:ea typeface="+mn-ea"/>
                <a:cs typeface="+mn-cs"/>
              </a:rPr>
              <a:t> </a:t>
            </a:r>
            <a:r>
              <a:rPr kumimoji="0" lang="en-US" sz="1700" b="0" i="0" u="none" strike="noStrike" kern="1200" cap="none" spc="0" normalizeH="0" baseline="0" noProof="0" dirty="0">
                <a:ln>
                  <a:noFill/>
                </a:ln>
                <a:solidFill>
                  <a:srgbClr val="7030A0"/>
                </a:solidFill>
                <a:effectLst/>
                <a:uLnTx/>
                <a:uFillTx/>
                <a:latin typeface="Consolas"/>
                <a:ea typeface="+mn-ea"/>
                <a:cs typeface="+mn-cs"/>
              </a:rPr>
              <a:t>3.14159265358979323846</a:t>
            </a:r>
            <a:r>
              <a:rPr kumimoji="0" lang="en-US" sz="1700" b="0" i="0" u="none" strike="noStrike" kern="1200" cap="none" spc="0" normalizeH="0" baseline="0" noProof="0" dirty="0">
                <a:ln>
                  <a:noFill/>
                </a:ln>
                <a:solidFill>
                  <a:prstClr val="black"/>
                </a:solidFill>
                <a:effectLst/>
                <a:uLnTx/>
                <a:uFillTx/>
                <a:latin typeface="Consolas"/>
                <a:ea typeface="+mn-ea"/>
                <a:cs typeface="+mn-cs"/>
              </a:rPr>
              <a:t>;</a:t>
            </a:r>
            <a:endParaRPr kumimoji="0" lang="en-US" sz="1700" b="0" i="0" u="none" strike="noStrike" kern="1200" cap="none" spc="0" normalizeH="0" baseline="0" noProof="0">
              <a:ln>
                <a:noFill/>
              </a:ln>
              <a:solidFill>
                <a:prstClr val="black"/>
              </a:solidFill>
              <a:effectLst/>
              <a:uLnTx/>
              <a:uFillTx/>
              <a:latin typeface="Calibri" panose="020F0502020204030204"/>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srgbClr val="0000FF"/>
                </a:solidFill>
                <a:effectLst/>
                <a:uLnTx/>
                <a:uFillTx/>
                <a:latin typeface="Consolas"/>
                <a:ea typeface="+mn-ea"/>
                <a:cs typeface="+mn-cs"/>
              </a:rPr>
              <a:t>int</a:t>
            </a:r>
            <a:r>
              <a:rPr kumimoji="0" lang="en-US" sz="1700" b="0" i="0" u="none" strike="noStrike" kern="1200" cap="none" spc="0" normalizeH="0" baseline="0" noProof="0" dirty="0">
                <a:ln>
                  <a:noFill/>
                </a:ln>
                <a:solidFill>
                  <a:srgbClr val="000000"/>
                </a:solidFill>
                <a:effectLst/>
                <a:uLnTx/>
                <a:uFillTx/>
                <a:latin typeface="Consolas"/>
                <a:ea typeface="+mn-ea"/>
                <a:cs typeface="+mn-cs"/>
              </a:rPr>
              <a:t> main()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srgbClr val="000000"/>
                </a:solidFill>
                <a:effectLst/>
                <a:uLnTx/>
                <a:uFillTx/>
                <a:latin typeface="Consolas"/>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srgbClr val="000000"/>
                </a:solidFill>
                <a:effectLst/>
                <a:uLnTx/>
                <a:uFillTx/>
                <a:latin typeface="Consolas"/>
                <a:ea typeface="+mn-ea"/>
                <a:cs typeface="+mn-cs"/>
              </a:rPr>
              <a:t>    </a:t>
            </a:r>
            <a:r>
              <a:rPr kumimoji="0" lang="en-US" sz="1700" b="0" i="0" u="none" strike="noStrike" kern="1200" cap="none" spc="0" normalizeH="0" baseline="0" noProof="0" dirty="0">
                <a:ln>
                  <a:noFill/>
                </a:ln>
                <a:solidFill>
                  <a:srgbClr val="0000FF"/>
                </a:solidFill>
                <a:effectLst/>
                <a:uLnTx/>
                <a:uFillTx/>
                <a:latin typeface="Consolas"/>
                <a:ea typeface="+mn-ea"/>
                <a:cs typeface="+mn-cs"/>
              </a:rPr>
              <a:t>const</a:t>
            </a:r>
            <a:r>
              <a:rPr kumimoji="0" lang="en-US" sz="1700" b="0" i="0" u="none" strike="noStrike" kern="1200" cap="none" spc="0" normalizeH="0" baseline="0" noProof="0" dirty="0">
                <a:ln>
                  <a:noFill/>
                </a:ln>
                <a:solidFill>
                  <a:srgbClr val="000000"/>
                </a:solidFill>
                <a:effectLst/>
                <a:uLnTx/>
                <a:uFillTx/>
                <a:latin typeface="Consolas"/>
                <a:ea typeface="+mn-ea"/>
                <a:cs typeface="+mn-cs"/>
              </a:rPr>
              <a:t> </a:t>
            </a:r>
            <a:r>
              <a:rPr kumimoji="0" lang="en-US" sz="1700" b="0" i="0" u="none" strike="noStrike" kern="1200" cap="none" spc="0" normalizeH="0" baseline="0" noProof="0" dirty="0">
                <a:ln>
                  <a:noFill/>
                </a:ln>
                <a:solidFill>
                  <a:srgbClr val="0000FF"/>
                </a:solidFill>
                <a:effectLst/>
                <a:uLnTx/>
                <a:uFillTx/>
                <a:latin typeface="Consolas"/>
                <a:ea typeface="+mn-ea"/>
                <a:cs typeface="+mn-cs"/>
              </a:rPr>
              <a:t>int</a:t>
            </a:r>
            <a:r>
              <a:rPr kumimoji="0" lang="en-US" sz="1700" b="0" i="0" u="none" strike="noStrike" kern="1200" cap="none" spc="0" normalizeH="0" baseline="0" noProof="0" dirty="0">
                <a:ln>
                  <a:noFill/>
                </a:ln>
                <a:solidFill>
                  <a:srgbClr val="000000"/>
                </a:solidFill>
                <a:effectLst/>
                <a:uLnTx/>
                <a:uFillTx/>
                <a:latin typeface="Consolas"/>
                <a:ea typeface="+mn-ea"/>
                <a:cs typeface="+mn-cs"/>
              </a:rPr>
              <a:t> size = </a:t>
            </a:r>
            <a:r>
              <a:rPr kumimoji="0" lang="en-US" sz="1700" b="0" i="0" u="none" strike="noStrike" kern="1200" cap="none" spc="0" normalizeH="0" baseline="0" noProof="0" dirty="0">
                <a:ln>
                  <a:noFill/>
                </a:ln>
                <a:solidFill>
                  <a:srgbClr val="7030A0"/>
                </a:solidFill>
                <a:effectLst/>
                <a:uLnTx/>
                <a:uFillTx/>
                <a:latin typeface="Consolas"/>
                <a:ea typeface="+mn-ea"/>
                <a:cs typeface="+mn-cs"/>
              </a:rPr>
              <a:t>256</a:t>
            </a:r>
            <a:r>
              <a:rPr kumimoji="0" lang="en-US" sz="1700" b="0" i="0" u="none" strike="noStrike" kern="1200" cap="none" spc="0" normalizeH="0" baseline="0" noProof="0" dirty="0">
                <a:ln>
                  <a:noFill/>
                </a:ln>
                <a:solidFill>
                  <a:srgbClr val="000000"/>
                </a:solidFill>
                <a:effectLst/>
                <a:uLnTx/>
                <a:uFillTx/>
                <a:latin typeface="Consolas"/>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srgbClr val="000000"/>
                </a:solidFill>
                <a:effectLst/>
                <a:uLnTx/>
                <a:uFillTx/>
                <a:latin typeface="Consolas"/>
                <a:ea typeface="+mn-ea"/>
                <a:cs typeface="+mn-cs"/>
              </a:rPr>
              <a:t>    </a:t>
            </a:r>
            <a:r>
              <a:rPr kumimoji="0" lang="en-US" sz="1700" b="0" i="0" u="none" strike="noStrike" kern="1200" cap="none" spc="0" normalizeH="0" baseline="0" noProof="0" dirty="0">
                <a:ln>
                  <a:noFill/>
                </a:ln>
                <a:solidFill>
                  <a:srgbClr val="0000FF"/>
                </a:solidFill>
                <a:effectLst/>
                <a:uLnTx/>
                <a:uFillTx/>
                <a:latin typeface="Consolas"/>
                <a:ea typeface="+mn-ea"/>
                <a:cs typeface="+mn-cs"/>
              </a:rPr>
              <a:t>double</a:t>
            </a:r>
            <a:r>
              <a:rPr kumimoji="0" lang="en-US" sz="1700" b="0" i="0" u="none" strike="noStrike" kern="1200" cap="none" spc="0" normalizeH="0" baseline="0" noProof="0" dirty="0">
                <a:ln>
                  <a:noFill/>
                </a:ln>
                <a:solidFill>
                  <a:srgbClr val="000000"/>
                </a:solidFill>
                <a:effectLst/>
                <a:uLnTx/>
                <a:uFillTx/>
                <a:latin typeface="Consolas"/>
                <a:ea typeface="+mn-ea"/>
                <a:cs typeface="+mn-cs"/>
              </a:rPr>
              <a:t> </a:t>
            </a:r>
            <a:r>
              <a:rPr kumimoji="0" lang="en-US" sz="1700" b="0" i="0" u="none" strike="noStrike" kern="1200" cap="none" spc="0" normalizeH="0" baseline="0" noProof="0" dirty="0" err="1">
                <a:ln>
                  <a:noFill/>
                </a:ln>
                <a:solidFill>
                  <a:srgbClr val="000000"/>
                </a:solidFill>
                <a:effectLst/>
                <a:uLnTx/>
                <a:uFillTx/>
                <a:latin typeface="Consolas"/>
                <a:ea typeface="+mn-ea"/>
                <a:cs typeface="+mn-cs"/>
              </a:rPr>
              <a:t>sinTable</a:t>
            </a:r>
            <a:r>
              <a:rPr kumimoji="0" lang="en-US" sz="1700" b="0" i="0" u="none" strike="noStrike" kern="1200" cap="none" spc="0" normalizeH="0" baseline="0" noProof="0" dirty="0">
                <a:ln>
                  <a:noFill/>
                </a:ln>
                <a:solidFill>
                  <a:srgbClr val="000000"/>
                </a:solidFill>
                <a:effectLst/>
                <a:uLnTx/>
                <a:uFillTx/>
                <a:latin typeface="Consolas"/>
                <a:ea typeface="+mn-ea"/>
                <a:cs typeface="+mn-cs"/>
              </a:rPr>
              <a:t>[size]; </a:t>
            </a:r>
            <a:r>
              <a:rPr kumimoji="0" lang="en-US" sz="1700" b="0" i="0" u="none" strike="noStrike" kern="1200" cap="none" spc="0" normalizeH="0" baseline="0" noProof="0" dirty="0">
                <a:ln>
                  <a:noFill/>
                </a:ln>
                <a:solidFill>
                  <a:srgbClr val="008000"/>
                </a:solidFill>
                <a:effectLst/>
                <a:uLnTx/>
                <a:uFillTx/>
                <a:latin typeface="Consolas"/>
                <a:ea typeface="+mn-ea"/>
                <a:cs typeface="+mn-cs"/>
              </a:rPr>
              <a:t>// sin table to be initialized</a:t>
            </a:r>
            <a:endParaRPr kumimoji="0" lang="en-US" sz="1700" b="0" i="0" u="none" strike="noStrike" kern="1200" cap="none" spc="0" normalizeH="0" baseline="0" noProof="0" dirty="0">
              <a:ln>
                <a:noFill/>
              </a:ln>
              <a:solidFill>
                <a:srgbClr val="000000"/>
              </a:solidFill>
              <a:effectLst/>
              <a:uLnTx/>
              <a:uFillTx/>
              <a:latin typeface="Consola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srgbClr val="000000"/>
                </a:solidFill>
                <a:effectLst/>
                <a:uLnTx/>
                <a:uFillTx/>
                <a:latin typeface="Consolas"/>
                <a:ea typeface="+mn-ea"/>
                <a:cs typeface="+mn-cs"/>
              </a:rPr>
              <a:t>    </a:t>
            </a:r>
            <a:endParaRPr kumimoji="0" lang="en-US" sz="17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srgbClr val="808080"/>
                </a:solidFill>
                <a:effectLst/>
                <a:uLnTx/>
                <a:uFillTx/>
                <a:latin typeface="Consolas"/>
                <a:ea typeface="+mn-ea"/>
                <a:cs typeface="+mn-cs"/>
              </a:rPr>
              <a:t>#pragma</a:t>
            </a:r>
            <a:r>
              <a:rPr kumimoji="0" lang="en-US" sz="1700" b="0" i="0" u="none" strike="noStrike" kern="1200" cap="none" spc="0" normalizeH="0" baseline="0" noProof="0" dirty="0">
                <a:ln>
                  <a:noFill/>
                </a:ln>
                <a:solidFill>
                  <a:srgbClr val="000000"/>
                </a:solidFill>
                <a:effectLst/>
                <a:uLnTx/>
                <a:uFillTx/>
                <a:latin typeface="Consolas"/>
                <a:ea typeface="+mn-ea"/>
                <a:cs typeface="+mn-cs"/>
              </a:rPr>
              <a:t> </a:t>
            </a:r>
            <a:r>
              <a:rPr kumimoji="0" lang="en-US" sz="1700" b="0" i="0" u="none" strike="noStrike" kern="1200" cap="none" spc="0" normalizeH="0" baseline="0" noProof="0" dirty="0" err="1">
                <a:ln>
                  <a:noFill/>
                </a:ln>
                <a:solidFill>
                  <a:srgbClr val="0000FF"/>
                </a:solidFill>
                <a:effectLst/>
                <a:uLnTx/>
                <a:uFillTx/>
                <a:latin typeface="Consolas"/>
                <a:ea typeface="+mn-ea"/>
                <a:cs typeface="+mn-cs"/>
              </a:rPr>
              <a:t>omp</a:t>
            </a:r>
            <a:r>
              <a:rPr kumimoji="0" lang="en-US" sz="1700" b="0" i="0" u="none" strike="noStrike" kern="1200" cap="none" spc="0" normalizeH="0" baseline="0" noProof="0" dirty="0">
                <a:ln>
                  <a:noFill/>
                </a:ln>
                <a:solidFill>
                  <a:srgbClr val="000000"/>
                </a:solidFill>
                <a:effectLst/>
                <a:uLnTx/>
                <a:uFillTx/>
                <a:latin typeface="Consolas"/>
                <a:ea typeface="+mn-ea"/>
                <a:cs typeface="+mn-cs"/>
              </a:rPr>
              <a:t> </a:t>
            </a:r>
            <a:r>
              <a:rPr kumimoji="0" lang="en-US" sz="1700" b="0" i="0" u="none" strike="noStrike" kern="1200" cap="none" spc="0" normalizeH="0" baseline="0" noProof="0" dirty="0" err="1">
                <a:ln>
                  <a:noFill/>
                </a:ln>
                <a:solidFill>
                  <a:srgbClr val="0000FF"/>
                </a:solidFill>
                <a:effectLst/>
                <a:uLnTx/>
                <a:uFillTx/>
                <a:latin typeface="Consolas"/>
                <a:ea typeface="+mn-ea"/>
                <a:cs typeface="+mn-cs"/>
              </a:rPr>
              <a:t>simd</a:t>
            </a:r>
            <a:endParaRPr kumimoji="0" lang="en-US" sz="1700" b="0" i="0" u="none" strike="noStrike" kern="1200" cap="none" spc="0" normalizeH="0" baseline="0" noProof="0" dirty="0">
              <a:ln>
                <a:noFill/>
              </a:ln>
              <a:solidFill>
                <a:srgbClr val="000000"/>
              </a:solidFill>
              <a:effectLst/>
              <a:uLnTx/>
              <a:uFillTx/>
              <a:latin typeface="Consola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700" b="0" i="0" u="none" strike="noStrike" kern="1200" cap="none" spc="0" normalizeH="0" baseline="0" noProof="0" dirty="0">
                <a:ln>
                  <a:noFill/>
                </a:ln>
                <a:solidFill>
                  <a:srgbClr val="000000"/>
                </a:solidFill>
                <a:effectLst/>
                <a:uLnTx/>
                <a:uFillTx/>
                <a:latin typeface="Consolas"/>
                <a:ea typeface="+mn-ea"/>
                <a:cs typeface="+mn-cs"/>
              </a:rPr>
              <a:t>    </a:t>
            </a:r>
            <a:r>
              <a:rPr kumimoji="0" lang="pt-BR" sz="1700" b="0" i="0" u="none" strike="noStrike" kern="1200" cap="none" spc="0" normalizeH="0" baseline="0" noProof="0" dirty="0">
                <a:ln>
                  <a:noFill/>
                </a:ln>
                <a:solidFill>
                  <a:srgbClr val="0000FF"/>
                </a:solidFill>
                <a:effectLst/>
                <a:uLnTx/>
                <a:uFillTx/>
                <a:latin typeface="Consolas"/>
                <a:ea typeface="+mn-ea"/>
                <a:cs typeface="+mn-cs"/>
              </a:rPr>
              <a:t>for</a:t>
            </a:r>
            <a:r>
              <a:rPr kumimoji="0" lang="pt-BR" sz="1700" b="0" i="0" u="none" strike="noStrike" kern="1200" cap="none" spc="0" normalizeH="0" baseline="0" noProof="0" dirty="0">
                <a:ln>
                  <a:noFill/>
                </a:ln>
                <a:solidFill>
                  <a:srgbClr val="000000"/>
                </a:solidFill>
                <a:effectLst/>
                <a:uLnTx/>
                <a:uFillTx/>
                <a:latin typeface="Consolas"/>
                <a:ea typeface="+mn-ea"/>
                <a:cs typeface="+mn-cs"/>
              </a:rPr>
              <a:t> (</a:t>
            </a:r>
            <a:r>
              <a:rPr kumimoji="0" lang="pt-BR" sz="1700" b="0" i="0" u="none" strike="noStrike" kern="1200" cap="none" spc="0" normalizeH="0" baseline="0" noProof="0" dirty="0">
                <a:ln>
                  <a:noFill/>
                </a:ln>
                <a:solidFill>
                  <a:srgbClr val="0000FF"/>
                </a:solidFill>
                <a:effectLst/>
                <a:uLnTx/>
                <a:uFillTx/>
                <a:latin typeface="Consolas"/>
                <a:ea typeface="+mn-ea"/>
                <a:cs typeface="+mn-cs"/>
              </a:rPr>
              <a:t>int</a:t>
            </a:r>
            <a:r>
              <a:rPr kumimoji="0" lang="pt-BR" sz="1700" b="0" i="0" u="none" strike="noStrike" kern="1200" cap="none" spc="0" normalizeH="0" baseline="0" noProof="0" dirty="0">
                <a:ln>
                  <a:noFill/>
                </a:ln>
                <a:solidFill>
                  <a:srgbClr val="000000"/>
                </a:solidFill>
                <a:effectLst/>
                <a:uLnTx/>
                <a:uFillTx/>
                <a:latin typeface="Consolas"/>
                <a:ea typeface="+mn-ea"/>
                <a:cs typeface="+mn-cs"/>
              </a:rPr>
              <a:t> n = </a:t>
            </a:r>
            <a:r>
              <a:rPr kumimoji="0" lang="pt-BR" sz="1700" b="0" i="0" u="none" strike="noStrike" kern="1200" cap="none" spc="0" normalizeH="0" baseline="0" noProof="0" dirty="0">
                <a:ln>
                  <a:noFill/>
                </a:ln>
                <a:solidFill>
                  <a:srgbClr val="7030A0"/>
                </a:solidFill>
                <a:effectLst/>
                <a:uLnTx/>
                <a:uFillTx/>
                <a:latin typeface="Consolas"/>
                <a:ea typeface="+mn-ea"/>
                <a:cs typeface="+mn-cs"/>
              </a:rPr>
              <a:t>0</a:t>
            </a:r>
            <a:r>
              <a:rPr kumimoji="0" lang="pt-BR" sz="1700" b="0" i="0" u="none" strike="noStrike" kern="1200" cap="none" spc="0" normalizeH="0" baseline="0" noProof="0" dirty="0">
                <a:ln>
                  <a:noFill/>
                </a:ln>
                <a:solidFill>
                  <a:srgbClr val="000000"/>
                </a:solidFill>
                <a:effectLst/>
                <a:uLnTx/>
                <a:uFillTx/>
                <a:latin typeface="Consolas"/>
                <a:ea typeface="+mn-ea"/>
                <a:cs typeface="+mn-cs"/>
              </a:rPr>
              <a:t>; n&lt;size;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700" b="0" i="0" u="none" strike="noStrike" kern="1200" cap="none" spc="0" normalizeH="0" baseline="0" noProof="0" dirty="0">
                <a:ln>
                  <a:noFill/>
                </a:ln>
                <a:solidFill>
                  <a:srgbClr val="000000"/>
                </a:solidFill>
                <a:effectLst/>
                <a:uLnTx/>
                <a:uFillTx/>
                <a:latin typeface="Consolas"/>
                <a:ea typeface="+mn-ea"/>
                <a:cs typeface="+mn-cs"/>
              </a:rPr>
              <a:t>        </a:t>
            </a:r>
            <a:r>
              <a:rPr kumimoji="0" lang="es-ES" sz="1700" b="0" i="0" u="none" strike="noStrike" kern="1200" cap="none" spc="0" normalizeH="0" baseline="0" noProof="0" dirty="0" err="1">
                <a:ln>
                  <a:noFill/>
                </a:ln>
                <a:solidFill>
                  <a:srgbClr val="000000"/>
                </a:solidFill>
                <a:effectLst/>
                <a:uLnTx/>
                <a:uFillTx/>
                <a:latin typeface="Consolas"/>
                <a:ea typeface="+mn-ea"/>
                <a:cs typeface="+mn-cs"/>
              </a:rPr>
              <a:t>sinTable</a:t>
            </a:r>
            <a:r>
              <a:rPr kumimoji="0" lang="es-ES" sz="1700" b="0" i="0" u="none" strike="noStrike" kern="1200" cap="none" spc="0" normalizeH="0" baseline="0" noProof="0" dirty="0">
                <a:ln>
                  <a:noFill/>
                </a:ln>
                <a:solidFill>
                  <a:srgbClr val="000000"/>
                </a:solidFill>
                <a:effectLst/>
                <a:uLnTx/>
                <a:uFillTx/>
                <a:latin typeface="Consolas"/>
                <a:ea typeface="+mn-ea"/>
                <a:cs typeface="+mn-cs"/>
              </a:rPr>
              <a:t>[n] = </a:t>
            </a:r>
            <a:r>
              <a:rPr kumimoji="0" lang="es-ES" sz="1700" b="0" i="0" u="none" strike="noStrike" kern="1200" cap="none" spc="0" normalizeH="0" baseline="0" noProof="0" dirty="0" err="1">
                <a:ln>
                  <a:noFill/>
                </a:ln>
                <a:solidFill>
                  <a:srgbClr val="000000"/>
                </a:solidFill>
                <a:effectLst/>
                <a:uLnTx/>
                <a:uFillTx/>
                <a:latin typeface="Consolas"/>
                <a:ea typeface="+mn-ea"/>
                <a:cs typeface="+mn-cs"/>
              </a:rPr>
              <a:t>std</a:t>
            </a:r>
            <a:r>
              <a:rPr kumimoji="0" lang="es-ES" sz="1700" b="0" i="0" u="none" strike="noStrike" kern="1200" cap="none" spc="0" normalizeH="0" baseline="0" noProof="0" dirty="0">
                <a:ln>
                  <a:noFill/>
                </a:ln>
                <a:solidFill>
                  <a:srgbClr val="000000"/>
                </a:solidFill>
                <a:effectLst/>
                <a:uLnTx/>
                <a:uFillTx/>
                <a:latin typeface="Consolas"/>
                <a:ea typeface="+mn-ea"/>
                <a:cs typeface="+mn-cs"/>
              </a:rPr>
              <a:t>::sin(</a:t>
            </a:r>
            <a:r>
              <a:rPr kumimoji="0" lang="es-ES" sz="1700" b="0" i="0" u="none" strike="noStrike" kern="1200" cap="none" spc="0" normalizeH="0" baseline="0" noProof="0" dirty="0">
                <a:ln>
                  <a:noFill/>
                </a:ln>
                <a:solidFill>
                  <a:srgbClr val="7030A0"/>
                </a:solidFill>
                <a:effectLst/>
                <a:uLnTx/>
                <a:uFillTx/>
                <a:latin typeface="Consolas"/>
                <a:ea typeface="+mn-ea"/>
                <a:cs typeface="+mn-cs"/>
              </a:rPr>
              <a:t>2</a:t>
            </a:r>
            <a:r>
              <a:rPr kumimoji="0" lang="es-ES" sz="1700" b="0" i="0" u="none" strike="noStrike" kern="1200" cap="none" spc="0" normalizeH="0" baseline="0" noProof="0" dirty="0">
                <a:ln>
                  <a:noFill/>
                </a:ln>
                <a:solidFill>
                  <a:srgbClr val="000000"/>
                </a:solidFill>
                <a:effectLst/>
                <a:uLnTx/>
                <a:uFillTx/>
                <a:latin typeface="Consolas"/>
                <a:ea typeface="+mn-ea"/>
                <a:cs typeface="+mn-cs"/>
              </a:rPr>
              <a:t> * </a:t>
            </a:r>
            <a:r>
              <a:rPr kumimoji="0" lang="es-ES" sz="1700" b="0" i="0" u="none" strike="noStrike" kern="1200" cap="none" spc="0" normalizeH="0" baseline="0" noProof="0" dirty="0">
                <a:ln>
                  <a:noFill/>
                </a:ln>
                <a:solidFill>
                  <a:srgbClr val="6F008A"/>
                </a:solidFill>
                <a:effectLst/>
                <a:uLnTx/>
                <a:uFillTx/>
                <a:latin typeface="Consolas"/>
                <a:ea typeface="+mn-ea"/>
                <a:cs typeface="+mn-cs"/>
              </a:rPr>
              <a:t>M_PI</a:t>
            </a:r>
            <a:r>
              <a:rPr kumimoji="0" lang="es-ES" sz="1700" b="0" i="0" u="none" strike="noStrike" kern="1200" cap="none" spc="0" normalizeH="0" baseline="0" noProof="0" dirty="0">
                <a:ln>
                  <a:noFill/>
                </a:ln>
                <a:solidFill>
                  <a:srgbClr val="000000"/>
                </a:solidFill>
                <a:effectLst/>
                <a:uLnTx/>
                <a:uFillTx/>
                <a:latin typeface="Consolas"/>
                <a:ea typeface="+mn-ea"/>
                <a:cs typeface="+mn-cs"/>
              </a:rPr>
              <a:t> * n / </a:t>
            </a:r>
            <a:r>
              <a:rPr kumimoji="0" lang="es-ES" sz="1700" b="0" i="0" u="none" strike="noStrike" kern="1200" cap="none" spc="0" normalizeH="0" baseline="0" noProof="0" dirty="0" err="1">
                <a:ln>
                  <a:noFill/>
                </a:ln>
                <a:solidFill>
                  <a:srgbClr val="000000"/>
                </a:solidFill>
                <a:effectLst/>
                <a:uLnTx/>
                <a:uFillTx/>
                <a:latin typeface="Consolas"/>
                <a:ea typeface="+mn-ea"/>
                <a:cs typeface="+mn-cs"/>
              </a:rPr>
              <a:t>size</a:t>
            </a:r>
            <a:r>
              <a:rPr kumimoji="0" lang="es-ES" sz="1700" b="0" i="0" u="none" strike="noStrike" kern="1200" cap="none" spc="0" normalizeH="0" baseline="0" noProof="0" dirty="0">
                <a:ln>
                  <a:noFill/>
                </a:ln>
                <a:solidFill>
                  <a:srgbClr val="000000"/>
                </a:solidFill>
                <a:effectLst/>
                <a:uLnTx/>
                <a:uFillTx/>
                <a:latin typeface="Consolas"/>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srgbClr val="000000"/>
                </a:solidFill>
                <a:effectLst/>
                <a:uLnTx/>
                <a:uFillTx/>
                <a:latin typeface="Consolas"/>
                <a:ea typeface="+mn-ea"/>
                <a:cs typeface="+mn-cs"/>
              </a:rPr>
              <a:t>    </a:t>
            </a:r>
            <a:r>
              <a:rPr kumimoji="0" lang="en-US" sz="1700" b="0" i="0" u="none" strike="noStrike" kern="1200" cap="none" spc="0" normalizeH="0" baseline="0" noProof="0" dirty="0">
                <a:ln>
                  <a:noFill/>
                </a:ln>
                <a:solidFill>
                  <a:srgbClr val="008000"/>
                </a:solidFill>
                <a:effectLst/>
                <a:uLnTx/>
                <a:uFillTx/>
                <a:latin typeface="Consolas"/>
                <a:ea typeface="+mn-ea"/>
                <a:cs typeface="+mn-cs"/>
              </a:rPr>
              <a:t>// the table is now initialized</a:t>
            </a:r>
            <a:endParaRPr kumimoji="0" lang="en-US" sz="1700" b="0" i="0" u="none" strike="noStrike" kern="1200" cap="none" spc="0" normalizeH="0" baseline="0" noProof="0" dirty="0">
              <a:ln>
                <a:noFill/>
              </a:ln>
              <a:solidFill>
                <a:srgbClr val="000000"/>
              </a:solidFill>
              <a:effectLst/>
              <a:uLnTx/>
              <a:uFillTx/>
              <a:latin typeface="Consola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srgbClr val="000000"/>
                </a:solidFill>
                <a:effectLst/>
                <a:uLnTx/>
                <a:uFillTx/>
                <a:latin typeface="Consolas"/>
                <a:ea typeface="+mn-ea"/>
                <a:cs typeface="+mn-cs"/>
              </a:rPr>
              <a:t>}</a:t>
            </a:r>
            <a:endParaRPr kumimoji="0" lang="en-US" sz="1700" b="0" i="0" u="none" strike="noStrike" kern="1200" cap="none" spc="0" normalizeH="0" baseline="0" noProof="0" dirty="0">
              <a:ln>
                <a:noFill/>
              </a:ln>
              <a:solidFill>
                <a:prstClr val="black"/>
              </a:solidFill>
              <a:effectLst/>
              <a:uLnTx/>
              <a:uFillTx/>
              <a:latin typeface="Consolas"/>
              <a:ea typeface="+mn-ea"/>
              <a:cs typeface="+mn-cs"/>
            </a:endParaRPr>
          </a:p>
        </p:txBody>
      </p:sp>
      <p:sp>
        <p:nvSpPr>
          <p:cNvPr id="4" name="Rectangle 3"/>
          <p:cNvSpPr/>
          <p:nvPr/>
        </p:nvSpPr>
        <p:spPr>
          <a:xfrm>
            <a:off x="-1529" y="6596926"/>
            <a:ext cx="2403222"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hlinkClick r:id="rId2"/>
              </a:rPr>
              <a:t>http://bisqwit.iki.fi/story/howto/openmp/</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0274282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Calculate Entries in a Table in Parallel w/ OpenMP</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p:cNvSpPr>
            <a:spLocks noGrp="1"/>
          </p:cNvSpPr>
          <p:nvPr>
            <p:ph idx="4294967295"/>
          </p:nvPr>
        </p:nvSpPr>
        <p:spPr>
          <a:xfrm>
            <a:off x="231775" y="1187667"/>
            <a:ext cx="11960225" cy="4932363"/>
          </a:xfrm>
        </p:spPr>
        <p:txBody>
          <a:bodyPr vert="horz" lIns="91440" tIns="45720" rIns="91440" bIns="45720" rtlCol="0" anchor="t">
            <a:normAutofit/>
          </a:bodyPr>
          <a:lstStyle/>
          <a:p>
            <a:r>
              <a:rPr lang="en-US" dirty="0"/>
              <a:t>Version 3: </a:t>
            </a:r>
          </a:p>
          <a:p>
            <a:pPr lvl="1"/>
            <a:r>
              <a:rPr lang="en-US" dirty="0"/>
              <a:t>Offloading code to different devices, such as a GPU</a:t>
            </a:r>
            <a:endParaRPr lang="en-US" dirty="0">
              <a:cs typeface="Calibri"/>
            </a:endParaRPr>
          </a:p>
          <a:p>
            <a:pPr lvl="1"/>
            <a:r>
              <a:rPr lang="en-US" dirty="0">
                <a:cs typeface="Calibri"/>
              </a:rPr>
              <a:t>The </a:t>
            </a:r>
            <a:r>
              <a:rPr lang="en-US" b="1" dirty="0">
                <a:latin typeface="Consolas"/>
                <a:cs typeface="Calibri" panose="020F0502020204030204"/>
              </a:rPr>
              <a:t>sin</a:t>
            </a:r>
            <a:r>
              <a:rPr lang="en-US" dirty="0">
                <a:cs typeface="Calibri" panose="020F0502020204030204"/>
              </a:rPr>
              <a:t> function must also exist on the target device</a:t>
            </a:r>
          </a:p>
          <a:p>
            <a:pPr lvl="1"/>
            <a:r>
              <a:rPr lang="en-US" dirty="0">
                <a:ea typeface="+mn-lt"/>
                <a:cs typeface="+mn-lt"/>
              </a:rPr>
              <a:t>Not supported by MS compiler</a:t>
            </a:r>
            <a:endParaRPr lang="en-US" dirty="0">
              <a:cs typeface="Calibri" panose="020F0502020204030204"/>
            </a:endParaRPr>
          </a:p>
        </p:txBody>
      </p:sp>
      <p:sp>
        <p:nvSpPr>
          <p:cNvPr id="5" name="Rectangle 4"/>
          <p:cNvSpPr/>
          <p:nvPr/>
        </p:nvSpPr>
        <p:spPr>
          <a:xfrm>
            <a:off x="1413062" y="2666170"/>
            <a:ext cx="9602219" cy="3785652"/>
          </a:xfrm>
          <a:prstGeom prst="rect">
            <a:avLst/>
          </a:prstGeom>
          <a:solidFill>
            <a:schemeClr val="bg1">
              <a:lumMod val="95000"/>
            </a:schemeClr>
          </a:solid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808080"/>
                </a:solidFill>
                <a:effectLst/>
                <a:uLnTx/>
                <a:uFillTx/>
                <a:latin typeface="Consolas"/>
                <a:ea typeface="+mn-ea"/>
                <a:cs typeface="+mn-cs"/>
              </a:rPr>
              <a:t>#include</a:t>
            </a:r>
            <a:r>
              <a:rPr kumimoji="0" lang="en-US" sz="1600" b="0" i="0" u="none" strike="noStrike" kern="1200" cap="none" spc="0" normalizeH="0" baseline="0" noProof="0" dirty="0">
                <a:ln>
                  <a:noFill/>
                </a:ln>
                <a:solidFill>
                  <a:srgbClr val="000000"/>
                </a:solidFill>
                <a:effectLst/>
                <a:uLnTx/>
                <a:uFillTx/>
                <a:latin typeface="Consolas"/>
                <a:ea typeface="+mn-ea"/>
                <a:cs typeface="+mn-cs"/>
              </a:rPr>
              <a:t> </a:t>
            </a:r>
            <a:r>
              <a:rPr kumimoji="0" lang="en-US" sz="1600" b="0" i="0" u="none" strike="noStrike" kern="1200" cap="none" spc="0" normalizeH="0" baseline="0" noProof="0" dirty="0">
                <a:ln>
                  <a:noFill/>
                </a:ln>
                <a:solidFill>
                  <a:srgbClr val="A31515"/>
                </a:solidFill>
                <a:effectLst/>
                <a:uLnTx/>
                <a:uFillTx/>
                <a:latin typeface="Consolas"/>
                <a:ea typeface="+mn-ea"/>
                <a:cs typeface="+mn-cs"/>
              </a:rPr>
              <a:t>&lt;</a:t>
            </a:r>
            <a:r>
              <a:rPr kumimoji="0" lang="en-US" sz="1600" b="0" i="0" u="none" strike="noStrike" kern="1200" cap="none" spc="0" normalizeH="0" baseline="0" noProof="0" dirty="0" err="1">
                <a:ln>
                  <a:noFill/>
                </a:ln>
                <a:solidFill>
                  <a:srgbClr val="A31515"/>
                </a:solidFill>
                <a:effectLst/>
                <a:uLnTx/>
                <a:uFillTx/>
                <a:latin typeface="Consolas"/>
                <a:ea typeface="+mn-ea"/>
                <a:cs typeface="+mn-cs"/>
              </a:rPr>
              <a:t>omp.h</a:t>
            </a:r>
            <a:r>
              <a:rPr kumimoji="0" lang="en-US" sz="1600" b="0" i="0" u="none" strike="noStrike" kern="1200" cap="none" spc="0" normalizeH="0" baseline="0" noProof="0" dirty="0">
                <a:ln>
                  <a:noFill/>
                </a:ln>
                <a:solidFill>
                  <a:srgbClr val="A31515"/>
                </a:solidFill>
                <a:effectLst/>
                <a:uLnTx/>
                <a:uFillTx/>
                <a:latin typeface="Consolas"/>
                <a:ea typeface="+mn-ea"/>
                <a:cs typeface="+mn-cs"/>
              </a:rPr>
              <a:t>&gt;</a:t>
            </a:r>
            <a:endParaRPr kumimoji="0" lang="en-US" sz="1600" b="0" i="0" u="none" strike="noStrike" kern="1200" cap="none" spc="0" normalizeH="0" baseline="0" noProof="0">
              <a:ln>
                <a:noFill/>
              </a:ln>
              <a:solidFill>
                <a:prstClr val="black"/>
              </a:solidFill>
              <a:effectLst/>
              <a:uLnTx/>
              <a:uFillTx/>
              <a:latin typeface="Calibri" panose="020F0502020204030204"/>
              <a:ea typeface="+mn-lt"/>
              <a:cs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808080"/>
                </a:solidFill>
                <a:effectLst/>
                <a:uLnTx/>
                <a:uFillTx/>
                <a:latin typeface="Consolas"/>
                <a:ea typeface="+mn-ea"/>
                <a:cs typeface="+mn-cs"/>
              </a:rPr>
              <a:t>#include</a:t>
            </a:r>
            <a:r>
              <a:rPr kumimoji="0" lang="en-US" sz="1600" b="0" i="0" u="none" strike="noStrike" kern="1200" cap="none" spc="0" normalizeH="0" baseline="0" noProof="0" dirty="0">
                <a:ln>
                  <a:noFill/>
                </a:ln>
                <a:solidFill>
                  <a:srgbClr val="000000"/>
                </a:solidFill>
                <a:effectLst/>
                <a:uLnTx/>
                <a:uFillTx/>
                <a:latin typeface="Consolas"/>
                <a:ea typeface="+mn-ea"/>
                <a:cs typeface="+mn-cs"/>
              </a:rPr>
              <a:t> </a:t>
            </a:r>
            <a:r>
              <a:rPr kumimoji="0" lang="en-US" sz="1600" b="0" i="0" u="none" strike="noStrike" kern="1200" cap="none" spc="0" normalizeH="0" baseline="0" noProof="0" dirty="0">
                <a:ln>
                  <a:noFill/>
                </a:ln>
                <a:solidFill>
                  <a:srgbClr val="A31515"/>
                </a:solidFill>
                <a:effectLst/>
                <a:uLnTx/>
                <a:uFillTx/>
                <a:latin typeface="Consolas"/>
                <a:ea typeface="+mn-ea"/>
                <a:cs typeface="+mn-cs"/>
              </a:rPr>
              <a:t>&lt;</a:t>
            </a:r>
            <a:r>
              <a:rPr kumimoji="0" lang="en-US" sz="1600" b="0" i="0" u="none" strike="noStrike" kern="1200" cap="none" spc="0" normalizeH="0" baseline="0" noProof="0" dirty="0" err="1">
                <a:ln>
                  <a:noFill/>
                </a:ln>
                <a:solidFill>
                  <a:srgbClr val="A31515"/>
                </a:solidFill>
                <a:effectLst/>
                <a:uLnTx/>
                <a:uFillTx/>
                <a:latin typeface="Consolas"/>
                <a:ea typeface="+mn-ea"/>
                <a:cs typeface="+mn-cs"/>
              </a:rPr>
              <a:t>cmath</a:t>
            </a:r>
            <a:r>
              <a:rPr kumimoji="0" lang="en-US" sz="1600" b="0" i="0" u="none" strike="noStrike" kern="1200" cap="none" spc="0" normalizeH="0" baseline="0" noProof="0" dirty="0">
                <a:ln>
                  <a:noFill/>
                </a:ln>
                <a:solidFill>
                  <a:srgbClr val="A31515"/>
                </a:solidFill>
                <a:effectLst/>
                <a:uLnTx/>
                <a:uFillTx/>
                <a:latin typeface="Consolas"/>
                <a:ea typeface="+mn-ea"/>
                <a:cs typeface="+mn-cs"/>
              </a:rPr>
              <a:t>&gt;</a:t>
            </a:r>
            <a:endParaRPr kumimoji="0" lang="en-US" sz="1600" b="0" i="0" u="none" strike="noStrike" kern="1200" cap="none" spc="0" normalizeH="0" baseline="0" noProof="0">
              <a:ln>
                <a:noFill/>
              </a:ln>
              <a:solidFill>
                <a:prstClr val="black"/>
              </a:solidFill>
              <a:effectLst/>
              <a:uLnTx/>
              <a:uFillTx/>
              <a:latin typeface="Consolas"/>
              <a:ea typeface="+mn-lt"/>
              <a:cs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0000FF"/>
                </a:solidFill>
                <a:effectLst/>
                <a:uLnTx/>
                <a:uFillTx/>
                <a:latin typeface="Consolas"/>
                <a:ea typeface="+mn-ea"/>
                <a:cs typeface="+mn-cs"/>
              </a:rPr>
              <a:t>constexpr</a:t>
            </a:r>
            <a:r>
              <a:rPr kumimoji="0" lang="en-US" sz="1600" b="0" i="0" u="none" strike="noStrike" kern="1200" cap="none" spc="0" normalizeH="0" baseline="0" noProof="0" dirty="0">
                <a:ln>
                  <a:noFill/>
                </a:ln>
                <a:solidFill>
                  <a:srgbClr val="0000FF"/>
                </a:solidFill>
                <a:effectLst/>
                <a:uLnTx/>
                <a:uFillTx/>
                <a:latin typeface="Consolas"/>
                <a:ea typeface="+mn-ea"/>
                <a:cs typeface="+mn-cs"/>
              </a:rPr>
              <a:t> auto</a:t>
            </a:r>
            <a:r>
              <a:rPr kumimoji="0" lang="en-US" sz="1600" b="0" i="0" u="none" strike="noStrike" kern="1200" cap="none" spc="0" normalizeH="0" baseline="0" noProof="0" dirty="0">
                <a:ln>
                  <a:noFill/>
                </a:ln>
                <a:solidFill>
                  <a:srgbClr val="A31515"/>
                </a:solidFill>
                <a:effectLst/>
                <a:uLnTx/>
                <a:uFillTx/>
                <a:latin typeface="Consolas"/>
                <a:ea typeface="+mn-ea"/>
                <a:cs typeface="+mn-cs"/>
              </a:rPr>
              <a:t> </a:t>
            </a:r>
            <a:r>
              <a:rPr kumimoji="0" lang="en-US" sz="1600" b="0" i="0" u="none" strike="noStrike" kern="1200" cap="none" spc="0" normalizeH="0" baseline="0" noProof="0" dirty="0">
                <a:ln>
                  <a:noFill/>
                </a:ln>
                <a:solidFill>
                  <a:srgbClr val="7030A0"/>
                </a:solidFill>
                <a:effectLst/>
                <a:uLnTx/>
                <a:uFillTx/>
                <a:latin typeface="Consolas"/>
                <a:ea typeface="+mn-ea"/>
                <a:cs typeface="+mn-cs"/>
              </a:rPr>
              <a:t>M_PI</a:t>
            </a:r>
            <a:r>
              <a:rPr kumimoji="0" lang="en-US" sz="1600" b="0" i="0" u="none" strike="noStrike" kern="1200" cap="none" spc="0" normalizeH="0" baseline="0" noProof="0" dirty="0">
                <a:ln>
                  <a:noFill/>
                </a:ln>
                <a:solidFill>
                  <a:srgbClr val="A31515"/>
                </a:solidFill>
                <a:effectLst/>
                <a:uLnTx/>
                <a:uFillTx/>
                <a:latin typeface="Consolas"/>
                <a:ea typeface="+mn-ea"/>
                <a:cs typeface="+mn-cs"/>
              </a:rPr>
              <a:t> </a:t>
            </a:r>
            <a:r>
              <a:rPr kumimoji="0" lang="en-US" sz="1600" b="0" i="0" u="none" strike="noStrike" kern="1200" cap="none" spc="0" normalizeH="0" baseline="0" noProof="0" dirty="0">
                <a:ln>
                  <a:noFill/>
                </a:ln>
                <a:solidFill>
                  <a:prstClr val="black"/>
                </a:solidFill>
                <a:effectLst/>
                <a:uLnTx/>
                <a:uFillTx/>
                <a:latin typeface="Consolas"/>
                <a:ea typeface="+mn-ea"/>
                <a:cs typeface="+mn-cs"/>
              </a:rPr>
              <a:t>=</a:t>
            </a:r>
            <a:r>
              <a:rPr kumimoji="0" lang="en-US" sz="1600" b="0" i="0" u="none" strike="noStrike" kern="1200" cap="none" spc="0" normalizeH="0" baseline="0" noProof="0" dirty="0">
                <a:ln>
                  <a:noFill/>
                </a:ln>
                <a:solidFill>
                  <a:srgbClr val="A31515"/>
                </a:solidFill>
                <a:effectLst/>
                <a:uLnTx/>
                <a:uFillTx/>
                <a:latin typeface="Consolas"/>
                <a:ea typeface="+mn-ea"/>
                <a:cs typeface="+mn-cs"/>
              </a:rPr>
              <a:t> </a:t>
            </a:r>
            <a:r>
              <a:rPr kumimoji="0" lang="en-US" sz="1600" b="0" i="0" u="none" strike="noStrike" kern="1200" cap="none" spc="0" normalizeH="0" baseline="0" noProof="0" dirty="0">
                <a:ln>
                  <a:noFill/>
                </a:ln>
                <a:solidFill>
                  <a:srgbClr val="7030A0"/>
                </a:solidFill>
                <a:effectLst/>
                <a:uLnTx/>
                <a:uFillTx/>
                <a:latin typeface="Consolas"/>
                <a:ea typeface="+mn-ea"/>
                <a:cs typeface="+mn-cs"/>
              </a:rPr>
              <a:t>3.14159265358979323846</a:t>
            </a:r>
            <a:r>
              <a:rPr kumimoji="0" lang="en-US" sz="1600" b="0" i="0" u="none" strike="noStrike" kern="1200" cap="none" spc="0" normalizeH="0" baseline="0" noProof="0" dirty="0">
                <a:ln>
                  <a:noFill/>
                </a:ln>
                <a:solidFill>
                  <a:prstClr val="black"/>
                </a:solidFill>
                <a:effectLst/>
                <a:uLnTx/>
                <a:uFillTx/>
                <a:latin typeface="Consolas"/>
                <a:ea typeface="+mn-ea"/>
                <a:cs typeface="+mn-cs"/>
              </a:rPr>
              <a:t>;</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Consolas"/>
                <a:ea typeface="+mn-ea"/>
                <a:cs typeface="+mn-cs"/>
              </a:rPr>
              <a:t>int</a:t>
            </a:r>
            <a:r>
              <a:rPr kumimoji="0" lang="en-US" sz="1600" b="0" i="0" u="none" strike="noStrike" kern="1200" cap="none" spc="0" normalizeH="0" baseline="0" noProof="0" dirty="0">
                <a:ln>
                  <a:noFill/>
                </a:ln>
                <a:solidFill>
                  <a:srgbClr val="000000"/>
                </a:solidFill>
                <a:effectLst/>
                <a:uLnTx/>
                <a:uFillTx/>
                <a:latin typeface="Consolas"/>
                <a:ea typeface="+mn-ea"/>
                <a:cs typeface="+mn-cs"/>
              </a:rPr>
              <a:t> main()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a:ea typeface="+mn-ea"/>
                <a:cs typeface="+mn-cs"/>
              </a:rPr>
              <a:t>    </a:t>
            </a:r>
            <a:r>
              <a:rPr kumimoji="0" lang="en-US" sz="1600" b="0" i="0" u="none" strike="noStrike" kern="1200" cap="none" spc="0" normalizeH="0" baseline="0" noProof="0" dirty="0">
                <a:ln>
                  <a:noFill/>
                </a:ln>
                <a:solidFill>
                  <a:srgbClr val="0000FF"/>
                </a:solidFill>
                <a:effectLst/>
                <a:uLnTx/>
                <a:uFillTx/>
                <a:latin typeface="Consolas"/>
                <a:ea typeface="+mn-ea"/>
                <a:cs typeface="+mn-cs"/>
              </a:rPr>
              <a:t>const</a:t>
            </a:r>
            <a:r>
              <a:rPr kumimoji="0" lang="en-US" sz="1600" b="0" i="0" u="none" strike="noStrike" kern="1200" cap="none" spc="0" normalizeH="0" baseline="0" noProof="0" dirty="0">
                <a:ln>
                  <a:noFill/>
                </a:ln>
                <a:solidFill>
                  <a:srgbClr val="000000"/>
                </a:solidFill>
                <a:effectLst/>
                <a:uLnTx/>
                <a:uFillTx/>
                <a:latin typeface="Consolas"/>
                <a:ea typeface="+mn-ea"/>
                <a:cs typeface="+mn-cs"/>
              </a:rPr>
              <a:t> </a:t>
            </a:r>
            <a:r>
              <a:rPr kumimoji="0" lang="en-US" sz="1600" b="0" i="0" u="none" strike="noStrike" kern="1200" cap="none" spc="0" normalizeH="0" baseline="0" noProof="0" dirty="0">
                <a:ln>
                  <a:noFill/>
                </a:ln>
                <a:solidFill>
                  <a:srgbClr val="0000FF"/>
                </a:solidFill>
                <a:effectLst/>
                <a:uLnTx/>
                <a:uFillTx/>
                <a:latin typeface="Consolas"/>
                <a:ea typeface="+mn-ea"/>
                <a:cs typeface="+mn-cs"/>
              </a:rPr>
              <a:t>int</a:t>
            </a:r>
            <a:r>
              <a:rPr kumimoji="0" lang="en-US" sz="1600" b="0" i="0" u="none" strike="noStrike" kern="1200" cap="none" spc="0" normalizeH="0" baseline="0" noProof="0" dirty="0">
                <a:ln>
                  <a:noFill/>
                </a:ln>
                <a:solidFill>
                  <a:srgbClr val="000000"/>
                </a:solidFill>
                <a:effectLst/>
                <a:uLnTx/>
                <a:uFillTx/>
                <a:latin typeface="Consolas"/>
                <a:ea typeface="+mn-ea"/>
                <a:cs typeface="+mn-cs"/>
              </a:rPr>
              <a:t> size = </a:t>
            </a:r>
            <a:r>
              <a:rPr kumimoji="0" lang="en-US" sz="1600" b="0" i="0" u="none" strike="noStrike" kern="1200" cap="none" spc="0" normalizeH="0" baseline="0" noProof="0" dirty="0">
                <a:ln>
                  <a:noFill/>
                </a:ln>
                <a:solidFill>
                  <a:srgbClr val="7030A0"/>
                </a:solidFill>
                <a:effectLst/>
                <a:uLnTx/>
                <a:uFillTx/>
                <a:latin typeface="Consolas"/>
                <a:ea typeface="+mn-ea"/>
                <a:cs typeface="+mn-cs"/>
              </a:rPr>
              <a:t>256</a:t>
            </a:r>
            <a:r>
              <a:rPr kumimoji="0" lang="en-US" sz="1600" b="0" i="0" u="none" strike="noStrike" kern="1200" cap="none" spc="0" normalizeH="0" baseline="0" noProof="0" dirty="0">
                <a:ln>
                  <a:noFill/>
                </a:ln>
                <a:solidFill>
                  <a:srgbClr val="000000"/>
                </a:solidFill>
                <a:effectLst/>
                <a:uLnTx/>
                <a:uFillTx/>
                <a:latin typeface="Consolas"/>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a:ea typeface="+mn-ea"/>
                <a:cs typeface="+mn-cs"/>
              </a:rPr>
              <a:t>    </a:t>
            </a:r>
            <a:r>
              <a:rPr kumimoji="0" lang="en-US" sz="1600" b="0" i="0" u="none" strike="noStrike" kern="1200" cap="none" spc="0" normalizeH="0" baseline="0" noProof="0" dirty="0">
                <a:ln>
                  <a:noFill/>
                </a:ln>
                <a:solidFill>
                  <a:srgbClr val="0000FF"/>
                </a:solidFill>
                <a:effectLst/>
                <a:uLnTx/>
                <a:uFillTx/>
                <a:latin typeface="Consolas"/>
                <a:ea typeface="+mn-ea"/>
                <a:cs typeface="+mn-cs"/>
              </a:rPr>
              <a:t>double</a:t>
            </a:r>
            <a:r>
              <a:rPr kumimoji="0" lang="en-US" sz="1600" b="0" i="0" u="none" strike="noStrike" kern="1200" cap="none" spc="0" normalizeH="0" baseline="0" noProof="0" dirty="0">
                <a:ln>
                  <a:noFill/>
                </a:ln>
                <a:solidFill>
                  <a:srgbClr val="000000"/>
                </a:solidFill>
                <a:effectLst/>
                <a:uLnTx/>
                <a:uFillTx/>
                <a:latin typeface="Consolas"/>
                <a:ea typeface="+mn-ea"/>
                <a:cs typeface="+mn-cs"/>
              </a:rPr>
              <a:t> </a:t>
            </a:r>
            <a:r>
              <a:rPr kumimoji="0" lang="en-US" sz="1600" b="0" i="0" u="none" strike="noStrike" kern="1200" cap="none" spc="0" normalizeH="0" baseline="0" noProof="0" dirty="0" err="1">
                <a:ln>
                  <a:noFill/>
                </a:ln>
                <a:solidFill>
                  <a:srgbClr val="000000"/>
                </a:solidFill>
                <a:effectLst/>
                <a:uLnTx/>
                <a:uFillTx/>
                <a:latin typeface="Consolas"/>
                <a:ea typeface="+mn-ea"/>
                <a:cs typeface="+mn-cs"/>
              </a:rPr>
              <a:t>sinTable</a:t>
            </a:r>
            <a:r>
              <a:rPr kumimoji="0" lang="en-US" sz="1600" b="0" i="0" u="none" strike="noStrike" kern="1200" cap="none" spc="0" normalizeH="0" baseline="0" noProof="0" dirty="0">
                <a:ln>
                  <a:noFill/>
                </a:ln>
                <a:solidFill>
                  <a:srgbClr val="000000"/>
                </a:solidFill>
                <a:effectLst/>
                <a:uLnTx/>
                <a:uFillTx/>
                <a:latin typeface="Consolas"/>
                <a:ea typeface="+mn-ea"/>
                <a:cs typeface="+mn-cs"/>
              </a:rPr>
              <a:t>[size]; </a:t>
            </a:r>
            <a:r>
              <a:rPr kumimoji="0" lang="en-US" sz="1600" b="0" i="0" u="none" strike="noStrike" kern="1200" cap="none" spc="0" normalizeH="0" baseline="0" noProof="0" dirty="0">
                <a:ln>
                  <a:noFill/>
                </a:ln>
                <a:solidFill>
                  <a:srgbClr val="008000"/>
                </a:solidFill>
                <a:effectLst/>
                <a:uLnTx/>
                <a:uFillTx/>
                <a:latin typeface="Consolas"/>
                <a:ea typeface="+mn-ea"/>
                <a:cs typeface="+mn-cs"/>
              </a:rPr>
              <a:t>// sin table to be initialized</a:t>
            </a:r>
            <a:endParaRPr kumimoji="0" lang="en-US" sz="1600" b="0" i="0" u="none" strike="noStrike" kern="1200" cap="none" spc="0" normalizeH="0" baseline="0" noProof="0" dirty="0">
              <a:ln>
                <a:noFill/>
              </a:ln>
              <a:solidFill>
                <a:srgbClr val="000000"/>
              </a:solidFill>
              <a:effectLst/>
              <a:uLnTx/>
              <a:uFillTx/>
              <a:latin typeface="Consola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a:ea typeface="+mn-ea"/>
                <a:cs typeface="+mn-cs"/>
              </a:rPr>
              <a:t>    </a:t>
            </a:r>
            <a:endPar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808080"/>
                </a:solidFill>
                <a:effectLst/>
                <a:uLnTx/>
                <a:uFillTx/>
                <a:latin typeface="Consolas"/>
                <a:ea typeface="+mn-ea"/>
                <a:cs typeface="+mn-cs"/>
              </a:rPr>
              <a:t>#pragma</a:t>
            </a:r>
            <a:r>
              <a:rPr kumimoji="0" lang="en-US" sz="1600" b="0" i="0" u="none" strike="noStrike" kern="1200" cap="none" spc="0" normalizeH="0" baseline="0" noProof="0" dirty="0">
                <a:ln>
                  <a:noFill/>
                </a:ln>
                <a:solidFill>
                  <a:srgbClr val="000000"/>
                </a:solidFill>
                <a:effectLst/>
                <a:uLnTx/>
                <a:uFillTx/>
                <a:latin typeface="Consolas"/>
                <a:ea typeface="+mn-ea"/>
                <a:cs typeface="+mn-cs"/>
              </a:rPr>
              <a:t> </a:t>
            </a:r>
            <a:r>
              <a:rPr kumimoji="0" lang="en-US" sz="1600" b="0" i="0" u="none" strike="noStrike" kern="1200" cap="none" spc="0" normalizeH="0" baseline="0" noProof="0" dirty="0" err="1">
                <a:ln>
                  <a:noFill/>
                </a:ln>
                <a:solidFill>
                  <a:srgbClr val="0000FF"/>
                </a:solidFill>
                <a:effectLst/>
                <a:uLnTx/>
                <a:uFillTx/>
                <a:latin typeface="Consolas"/>
                <a:ea typeface="+mn-ea"/>
                <a:cs typeface="+mn-cs"/>
              </a:rPr>
              <a:t>omp</a:t>
            </a:r>
            <a:r>
              <a:rPr kumimoji="0" lang="en-US" sz="1600" b="0" i="0" u="none" strike="noStrike" kern="1200" cap="none" spc="0" normalizeH="0" baseline="0" noProof="0" dirty="0">
                <a:ln>
                  <a:noFill/>
                </a:ln>
                <a:solidFill>
                  <a:srgbClr val="0000FF"/>
                </a:solidFill>
                <a:effectLst/>
                <a:uLnTx/>
                <a:uFillTx/>
                <a:latin typeface="Consolas"/>
                <a:ea typeface="+mn-ea"/>
                <a:cs typeface="+mn-cs"/>
              </a:rPr>
              <a:t> target teams distribute parallel for map(</a:t>
            </a:r>
            <a:r>
              <a:rPr kumimoji="0" lang="en-US" sz="1600" b="0" i="0" u="none" strike="noStrike" kern="1200" cap="none" spc="0" normalizeH="0" baseline="0" noProof="0" dirty="0" err="1">
                <a:ln>
                  <a:noFill/>
                </a:ln>
                <a:solidFill>
                  <a:srgbClr val="0000FF"/>
                </a:solidFill>
                <a:effectLst/>
                <a:uLnTx/>
                <a:uFillTx/>
                <a:latin typeface="Consolas"/>
                <a:ea typeface="+mn-ea"/>
                <a:cs typeface="+mn-cs"/>
              </a:rPr>
              <a:t>from:sinTable</a:t>
            </a:r>
            <a:r>
              <a:rPr kumimoji="0" lang="en-US" sz="1600" b="0" i="0" u="none" strike="noStrike" kern="1200" cap="none" spc="0" normalizeH="0" baseline="0" noProof="0" dirty="0">
                <a:ln>
                  <a:noFill/>
                </a:ln>
                <a:solidFill>
                  <a:srgbClr val="0000FF"/>
                </a:solidFill>
                <a:effectLst/>
                <a:uLnTx/>
                <a:uFillTx/>
                <a:latin typeface="Consolas"/>
                <a:ea typeface="+mn-ea"/>
                <a:cs typeface="+mn-cs"/>
              </a:rPr>
              <a:t>[0:256])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a:ea typeface="+mn-ea"/>
                <a:cs typeface="+mn-cs"/>
              </a:rPr>
              <a:t>   </a:t>
            </a:r>
            <a:r>
              <a:rPr kumimoji="0" lang="pt-BR" sz="1600" b="0" i="0" u="none" strike="noStrike" kern="1200" cap="none" spc="0" normalizeH="0" baseline="0" noProof="0" dirty="0">
                <a:ln>
                  <a:noFill/>
                </a:ln>
                <a:solidFill>
                  <a:srgbClr val="000000"/>
                </a:solidFill>
                <a:effectLst/>
                <a:uLnTx/>
                <a:uFillTx/>
                <a:latin typeface="Consolas"/>
                <a:ea typeface="+mn-ea"/>
                <a:cs typeface="+mn-cs"/>
              </a:rPr>
              <a:t> </a:t>
            </a:r>
            <a:r>
              <a:rPr kumimoji="0" lang="pt-BR" sz="1600" b="0" i="0" u="none" strike="noStrike" kern="1200" cap="none" spc="0" normalizeH="0" baseline="0" noProof="0" dirty="0">
                <a:ln>
                  <a:noFill/>
                </a:ln>
                <a:solidFill>
                  <a:srgbClr val="0000FF"/>
                </a:solidFill>
                <a:effectLst/>
                <a:uLnTx/>
                <a:uFillTx/>
                <a:latin typeface="Consolas"/>
                <a:ea typeface="+mn-ea"/>
                <a:cs typeface="+mn-cs"/>
              </a:rPr>
              <a:t>for</a:t>
            </a:r>
            <a:r>
              <a:rPr kumimoji="0" lang="pt-BR" sz="1600" b="0" i="0" u="none" strike="noStrike" kern="1200" cap="none" spc="0" normalizeH="0" baseline="0" noProof="0" dirty="0">
                <a:ln>
                  <a:noFill/>
                </a:ln>
                <a:solidFill>
                  <a:srgbClr val="000000"/>
                </a:solidFill>
                <a:effectLst/>
                <a:uLnTx/>
                <a:uFillTx/>
                <a:latin typeface="Consolas"/>
                <a:ea typeface="+mn-ea"/>
                <a:cs typeface="+mn-cs"/>
              </a:rPr>
              <a:t> (</a:t>
            </a:r>
            <a:r>
              <a:rPr kumimoji="0" lang="pt-BR" sz="1600" b="0" i="0" u="none" strike="noStrike" kern="1200" cap="none" spc="0" normalizeH="0" baseline="0" noProof="0" dirty="0">
                <a:ln>
                  <a:noFill/>
                </a:ln>
                <a:solidFill>
                  <a:srgbClr val="0000FF"/>
                </a:solidFill>
                <a:effectLst/>
                <a:uLnTx/>
                <a:uFillTx/>
                <a:latin typeface="Consolas"/>
                <a:ea typeface="+mn-ea"/>
                <a:cs typeface="+mn-cs"/>
              </a:rPr>
              <a:t>int</a:t>
            </a:r>
            <a:r>
              <a:rPr kumimoji="0" lang="pt-BR" sz="1600" b="0" i="0" u="none" strike="noStrike" kern="1200" cap="none" spc="0" normalizeH="0" baseline="0" noProof="0" dirty="0">
                <a:ln>
                  <a:noFill/>
                </a:ln>
                <a:solidFill>
                  <a:srgbClr val="000000"/>
                </a:solidFill>
                <a:effectLst/>
                <a:uLnTx/>
                <a:uFillTx/>
                <a:latin typeface="Consolas"/>
                <a:ea typeface="+mn-ea"/>
                <a:cs typeface="+mn-cs"/>
              </a:rPr>
              <a:t> n = </a:t>
            </a:r>
            <a:r>
              <a:rPr kumimoji="0" lang="pt-BR" sz="1600" b="0" i="0" u="none" strike="noStrike" kern="1200" cap="none" spc="0" normalizeH="0" baseline="0" noProof="0" dirty="0">
                <a:ln>
                  <a:noFill/>
                </a:ln>
                <a:solidFill>
                  <a:srgbClr val="7030A0"/>
                </a:solidFill>
                <a:effectLst/>
                <a:uLnTx/>
                <a:uFillTx/>
                <a:latin typeface="Consolas"/>
                <a:ea typeface="+mn-ea"/>
                <a:cs typeface="+mn-cs"/>
              </a:rPr>
              <a:t>0</a:t>
            </a:r>
            <a:r>
              <a:rPr kumimoji="0" lang="pt-BR" sz="1600" b="0" i="0" u="none" strike="noStrike" kern="1200" cap="none" spc="0" normalizeH="0" baseline="0" noProof="0" dirty="0">
                <a:ln>
                  <a:noFill/>
                </a:ln>
                <a:solidFill>
                  <a:srgbClr val="000000"/>
                </a:solidFill>
                <a:effectLst/>
                <a:uLnTx/>
                <a:uFillTx/>
                <a:latin typeface="Consolas"/>
                <a:ea typeface="+mn-ea"/>
                <a:cs typeface="+mn-cs"/>
              </a:rPr>
              <a:t>; n&lt;size;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600" b="0" i="0" u="none" strike="noStrike" kern="1200" cap="none" spc="0" normalizeH="0" baseline="0" noProof="0" dirty="0">
                <a:ln>
                  <a:noFill/>
                </a:ln>
                <a:solidFill>
                  <a:srgbClr val="000000"/>
                </a:solidFill>
                <a:effectLst/>
                <a:uLnTx/>
                <a:uFillTx/>
                <a:latin typeface="Consolas"/>
                <a:ea typeface="+mn-ea"/>
                <a:cs typeface="+mn-cs"/>
              </a:rPr>
              <a:t>        </a:t>
            </a:r>
            <a:r>
              <a:rPr kumimoji="0" lang="es-ES" sz="1600" b="0" i="0" u="none" strike="noStrike" kern="1200" cap="none" spc="0" normalizeH="0" baseline="0" noProof="0" dirty="0" err="1">
                <a:ln>
                  <a:noFill/>
                </a:ln>
                <a:solidFill>
                  <a:srgbClr val="000000"/>
                </a:solidFill>
                <a:effectLst/>
                <a:uLnTx/>
                <a:uFillTx/>
                <a:latin typeface="Consolas"/>
                <a:ea typeface="+mn-ea"/>
                <a:cs typeface="+mn-cs"/>
              </a:rPr>
              <a:t>sinTable</a:t>
            </a:r>
            <a:r>
              <a:rPr kumimoji="0" lang="es-ES" sz="1600" b="0" i="0" u="none" strike="noStrike" kern="1200" cap="none" spc="0" normalizeH="0" baseline="0" noProof="0" dirty="0">
                <a:ln>
                  <a:noFill/>
                </a:ln>
                <a:solidFill>
                  <a:srgbClr val="000000"/>
                </a:solidFill>
                <a:effectLst/>
                <a:uLnTx/>
                <a:uFillTx/>
                <a:latin typeface="Consolas"/>
                <a:ea typeface="+mn-ea"/>
                <a:cs typeface="+mn-cs"/>
              </a:rPr>
              <a:t>[n] = </a:t>
            </a:r>
            <a:r>
              <a:rPr kumimoji="0" lang="es-ES" sz="1600" b="0" i="0" u="none" strike="noStrike" kern="1200" cap="none" spc="0" normalizeH="0" baseline="0" noProof="0" dirty="0" err="1">
                <a:ln>
                  <a:noFill/>
                </a:ln>
                <a:solidFill>
                  <a:srgbClr val="000000"/>
                </a:solidFill>
                <a:effectLst/>
                <a:uLnTx/>
                <a:uFillTx/>
                <a:latin typeface="Consolas"/>
                <a:ea typeface="+mn-ea"/>
                <a:cs typeface="+mn-cs"/>
              </a:rPr>
              <a:t>std</a:t>
            </a:r>
            <a:r>
              <a:rPr kumimoji="0" lang="es-ES" sz="1600" b="0" i="0" u="none" strike="noStrike" kern="1200" cap="none" spc="0" normalizeH="0" baseline="0" noProof="0" dirty="0">
                <a:ln>
                  <a:noFill/>
                </a:ln>
                <a:solidFill>
                  <a:srgbClr val="000000"/>
                </a:solidFill>
                <a:effectLst/>
                <a:uLnTx/>
                <a:uFillTx/>
                <a:latin typeface="Consolas"/>
                <a:ea typeface="+mn-ea"/>
                <a:cs typeface="+mn-cs"/>
              </a:rPr>
              <a:t>::sin(</a:t>
            </a:r>
            <a:r>
              <a:rPr kumimoji="0" lang="es-ES" sz="1600" b="0" i="0" u="none" strike="noStrike" kern="1200" cap="none" spc="0" normalizeH="0" baseline="0" noProof="0" dirty="0">
                <a:ln>
                  <a:noFill/>
                </a:ln>
                <a:solidFill>
                  <a:srgbClr val="7030A0"/>
                </a:solidFill>
                <a:effectLst/>
                <a:uLnTx/>
                <a:uFillTx/>
                <a:latin typeface="Consolas"/>
                <a:ea typeface="+mn-ea"/>
                <a:cs typeface="+mn-cs"/>
              </a:rPr>
              <a:t>2</a:t>
            </a:r>
            <a:r>
              <a:rPr kumimoji="0" lang="es-ES" sz="1600" b="0" i="0" u="none" strike="noStrike" kern="1200" cap="none" spc="0" normalizeH="0" baseline="0" noProof="0" dirty="0">
                <a:ln>
                  <a:noFill/>
                </a:ln>
                <a:solidFill>
                  <a:srgbClr val="000000"/>
                </a:solidFill>
                <a:effectLst/>
                <a:uLnTx/>
                <a:uFillTx/>
                <a:latin typeface="Consolas"/>
                <a:ea typeface="+mn-ea"/>
                <a:cs typeface="+mn-cs"/>
              </a:rPr>
              <a:t> * </a:t>
            </a:r>
            <a:r>
              <a:rPr kumimoji="0" lang="es-ES" sz="1600" b="0" i="0" u="none" strike="noStrike" kern="1200" cap="none" spc="0" normalizeH="0" baseline="0" noProof="0" dirty="0">
                <a:ln>
                  <a:noFill/>
                </a:ln>
                <a:solidFill>
                  <a:srgbClr val="6F008A"/>
                </a:solidFill>
                <a:effectLst/>
                <a:uLnTx/>
                <a:uFillTx/>
                <a:latin typeface="Consolas"/>
                <a:ea typeface="+mn-ea"/>
                <a:cs typeface="+mn-cs"/>
              </a:rPr>
              <a:t>M_PI</a:t>
            </a:r>
            <a:r>
              <a:rPr kumimoji="0" lang="es-ES" sz="1600" b="0" i="0" u="none" strike="noStrike" kern="1200" cap="none" spc="0" normalizeH="0" baseline="0" noProof="0" dirty="0">
                <a:ln>
                  <a:noFill/>
                </a:ln>
                <a:solidFill>
                  <a:srgbClr val="000000"/>
                </a:solidFill>
                <a:effectLst/>
                <a:uLnTx/>
                <a:uFillTx/>
                <a:latin typeface="Consolas"/>
                <a:ea typeface="+mn-ea"/>
                <a:cs typeface="+mn-cs"/>
              </a:rPr>
              <a:t> * n / </a:t>
            </a:r>
            <a:r>
              <a:rPr kumimoji="0" lang="es-ES" sz="1600" b="0" i="0" u="none" strike="noStrike" kern="1200" cap="none" spc="0" normalizeH="0" baseline="0" noProof="0" dirty="0" err="1">
                <a:ln>
                  <a:noFill/>
                </a:ln>
                <a:solidFill>
                  <a:srgbClr val="000000"/>
                </a:solidFill>
                <a:effectLst/>
                <a:uLnTx/>
                <a:uFillTx/>
                <a:latin typeface="Consolas"/>
                <a:ea typeface="+mn-ea"/>
                <a:cs typeface="+mn-cs"/>
              </a:rPr>
              <a:t>size</a:t>
            </a:r>
            <a:r>
              <a:rPr kumimoji="0" lang="es-ES" sz="1600" b="0" i="0" u="none" strike="noStrike" kern="1200" cap="none" spc="0" normalizeH="0" baseline="0" noProof="0" dirty="0">
                <a:ln>
                  <a:noFill/>
                </a:ln>
                <a:solidFill>
                  <a:srgbClr val="000000"/>
                </a:solidFill>
                <a:effectLst/>
                <a:uLnTx/>
                <a:uFillTx/>
                <a:latin typeface="Consolas"/>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a:ea typeface="+mn-ea"/>
                <a:cs typeface="+mn-cs"/>
              </a:rPr>
              <a:t>    </a:t>
            </a:r>
            <a:r>
              <a:rPr kumimoji="0" lang="en-US" sz="1600" b="0" i="0" u="none" strike="noStrike" kern="1200" cap="none" spc="0" normalizeH="0" baseline="0" noProof="0" dirty="0">
                <a:ln>
                  <a:noFill/>
                </a:ln>
                <a:solidFill>
                  <a:srgbClr val="008000"/>
                </a:solidFill>
                <a:effectLst/>
                <a:uLnTx/>
                <a:uFillTx/>
                <a:latin typeface="Consolas"/>
                <a:ea typeface="+mn-ea"/>
                <a:cs typeface="+mn-cs"/>
              </a:rPr>
              <a:t>// the table is now initialized</a:t>
            </a:r>
            <a:endParaRPr kumimoji="0" lang="en-US" sz="1600" b="0" i="0" u="none" strike="noStrike" kern="1200" cap="none" spc="0" normalizeH="0" baseline="0" noProof="0" dirty="0">
              <a:ln>
                <a:noFill/>
              </a:ln>
              <a:solidFill>
                <a:srgbClr val="000000"/>
              </a:solidFill>
              <a:effectLst/>
              <a:uLnTx/>
              <a:uFillTx/>
              <a:latin typeface="Consola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a:ea typeface="+mn-ea"/>
                <a:cs typeface="+mn-cs"/>
              </a:rPr>
              <a:t>}</a:t>
            </a:r>
            <a:endParaRPr kumimoji="0" lang="en-US" sz="1600" b="0" i="0" u="none" strike="noStrike" kern="1200" cap="none" spc="0" normalizeH="0" baseline="0" noProof="0">
              <a:ln>
                <a:noFill/>
              </a:ln>
              <a:solidFill>
                <a:prstClr val="black"/>
              </a:solidFill>
              <a:effectLst/>
              <a:uLnTx/>
              <a:uFillTx/>
              <a:latin typeface="Consolas"/>
              <a:ea typeface="+mn-ea"/>
              <a:cs typeface="Calibri"/>
            </a:endParaRPr>
          </a:p>
        </p:txBody>
      </p:sp>
      <p:sp>
        <p:nvSpPr>
          <p:cNvPr id="6" name="Rectangle 5"/>
          <p:cNvSpPr/>
          <p:nvPr/>
        </p:nvSpPr>
        <p:spPr>
          <a:xfrm>
            <a:off x="0" y="6559982"/>
            <a:ext cx="2403222"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hlinkClick r:id="rId2"/>
              </a:rPr>
              <a:t>http://bisqwit.iki.fi/story/howto/openmp/</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8525990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dirty="0"/>
              <a:t>A </a:t>
            </a:r>
            <a:r>
              <a:rPr lang="en-US" sz="3200" dirty="0"/>
              <a:t>Few Syntax Details to Get Started</a:t>
            </a:r>
          </a:p>
        </p:txBody>
      </p:sp>
      <p:sp>
        <p:nvSpPr>
          <p:cNvPr id="514051" name="Rectangle 3"/>
          <p:cNvSpPr>
            <a:spLocks noGrp="1" noChangeArrowheads="1"/>
          </p:cNvSpPr>
          <p:nvPr>
            <p:ph idx="1"/>
          </p:nvPr>
        </p:nvSpPr>
        <p:spPr/>
        <p:txBody>
          <a:bodyPr vert="horz" lIns="91440" tIns="45720" rIns="91440" bIns="45720" rtlCol="0" anchor="t">
            <a:normAutofit/>
          </a:bodyPr>
          <a:lstStyle/>
          <a:p>
            <a:pPr>
              <a:lnSpc>
                <a:spcPct val="85000"/>
              </a:lnSpc>
            </a:pPr>
            <a:r>
              <a:rPr lang="en-US" sz="2000" dirty="0"/>
              <a:t>Picking up the OpenMP header file</a:t>
            </a:r>
          </a:p>
          <a:p>
            <a:pPr lvl="4">
              <a:lnSpc>
                <a:spcPct val="85000"/>
              </a:lnSpc>
            </a:pPr>
            <a:endParaRPr lang="en-US" sz="1800" dirty="0"/>
          </a:p>
          <a:p>
            <a:pPr lvl="3">
              <a:lnSpc>
                <a:spcPct val="85000"/>
              </a:lnSpc>
              <a:buNone/>
            </a:pPr>
            <a:r>
              <a:rPr lang="en-US" sz="1400" dirty="0">
                <a:solidFill>
                  <a:srgbClr val="0070C0"/>
                </a:solidFill>
                <a:latin typeface="Consolas"/>
                <a:cs typeface="Consolas" pitchFamily="49" charset="0"/>
              </a:rPr>
              <a:t>#include &lt;</a:t>
            </a:r>
            <a:r>
              <a:rPr lang="en-US" sz="1400" dirty="0" err="1">
                <a:solidFill>
                  <a:srgbClr val="0070C0"/>
                </a:solidFill>
                <a:latin typeface="Consolas"/>
                <a:cs typeface="Consolas" pitchFamily="49" charset="0"/>
              </a:rPr>
              <a:t>omp.h</a:t>
            </a:r>
            <a:r>
              <a:rPr lang="en-US" sz="1400" dirty="0">
                <a:solidFill>
                  <a:srgbClr val="0070C0"/>
                </a:solidFill>
                <a:latin typeface="Consolas"/>
                <a:cs typeface="Consolas" pitchFamily="49" charset="0"/>
              </a:rPr>
              <a:t>&gt; </a:t>
            </a:r>
            <a:r>
              <a:rPr lang="en-US" sz="1800" dirty="0"/>
              <a:t>(for C/C++)</a:t>
            </a:r>
          </a:p>
          <a:p>
            <a:pPr lvl="3">
              <a:lnSpc>
                <a:spcPct val="85000"/>
              </a:lnSpc>
              <a:buNone/>
            </a:pPr>
            <a:r>
              <a:rPr lang="en-US" sz="1400" dirty="0">
                <a:solidFill>
                  <a:srgbClr val="0070C0"/>
                </a:solidFill>
                <a:latin typeface="Consolas" pitchFamily="49" charset="0"/>
                <a:cs typeface="Consolas" pitchFamily="49" charset="0"/>
              </a:rPr>
              <a:t>use </a:t>
            </a:r>
            <a:r>
              <a:rPr lang="en-US" sz="1400" dirty="0" err="1">
                <a:solidFill>
                  <a:srgbClr val="0070C0"/>
                </a:solidFill>
                <a:latin typeface="Consolas" pitchFamily="49" charset="0"/>
                <a:cs typeface="Consolas" pitchFamily="49" charset="0"/>
              </a:rPr>
              <a:t>omp_lib</a:t>
            </a:r>
            <a:r>
              <a:rPr lang="en-US" sz="1400" dirty="0">
                <a:solidFill>
                  <a:srgbClr val="0070C0"/>
                </a:solidFill>
                <a:latin typeface="Consolas" pitchFamily="49" charset="0"/>
                <a:cs typeface="Consolas" pitchFamily="49" charset="0"/>
              </a:rPr>
              <a:t>      </a:t>
            </a:r>
            <a:r>
              <a:rPr lang="en-US" sz="1800" dirty="0"/>
              <a:t>(for FORTRAN) </a:t>
            </a:r>
          </a:p>
          <a:p>
            <a:pPr lvl="1">
              <a:lnSpc>
                <a:spcPct val="85000"/>
              </a:lnSpc>
            </a:pPr>
            <a:endParaRPr lang="en-US" sz="2400" dirty="0"/>
          </a:p>
          <a:p>
            <a:pPr lvl="1">
              <a:lnSpc>
                <a:spcPct val="85000"/>
              </a:lnSpc>
            </a:pPr>
            <a:endParaRPr lang="en-US" sz="2400" dirty="0"/>
          </a:p>
          <a:p>
            <a:pPr>
              <a:lnSpc>
                <a:spcPct val="85000"/>
              </a:lnSpc>
            </a:pPr>
            <a:r>
              <a:rPr lang="en-US" sz="2000" dirty="0"/>
              <a:t>Most OpenMP constructs are </a:t>
            </a:r>
            <a:r>
              <a:rPr lang="en-US" sz="2000" dirty="0">
                <a:solidFill>
                  <a:srgbClr val="C00000"/>
                </a:solidFill>
                <a:latin typeface="+mj-lt"/>
              </a:rPr>
              <a:t>compiler directives</a:t>
            </a:r>
          </a:p>
          <a:p>
            <a:pPr lvl="4">
              <a:lnSpc>
                <a:spcPct val="85000"/>
              </a:lnSpc>
            </a:pPr>
            <a:endParaRPr lang="en-US" sz="1400" dirty="0"/>
          </a:p>
          <a:p>
            <a:pPr lvl="1">
              <a:lnSpc>
                <a:spcPct val="85000"/>
              </a:lnSpc>
            </a:pPr>
            <a:r>
              <a:rPr lang="en-US" sz="1800" dirty="0"/>
              <a:t>C and C++: the </a:t>
            </a:r>
            <a:r>
              <a:rPr lang="en-US" sz="1800" dirty="0">
                <a:solidFill>
                  <a:srgbClr val="C00000"/>
                </a:solidFill>
              </a:rPr>
              <a:t>directives</a:t>
            </a:r>
            <a:r>
              <a:rPr lang="en-US" sz="1800" dirty="0"/>
              <a:t> take the form of </a:t>
            </a:r>
            <a:r>
              <a:rPr lang="en-US" sz="1800" dirty="0">
                <a:solidFill>
                  <a:srgbClr val="0070C0"/>
                </a:solidFill>
                <a:latin typeface="Consolas" panose="020B0609020204030204" pitchFamily="49" charset="0"/>
              </a:rPr>
              <a:t>pragma</a:t>
            </a:r>
            <a:r>
              <a:rPr lang="en-US" sz="1800" dirty="0"/>
              <a:t>s:</a:t>
            </a:r>
          </a:p>
          <a:p>
            <a:pPr lvl="3">
              <a:lnSpc>
                <a:spcPct val="85000"/>
              </a:lnSpc>
              <a:buFont typeface="Wingdings" pitchFamily="2" charset="2"/>
              <a:buNone/>
            </a:pPr>
            <a:r>
              <a:rPr lang="en-US" sz="1400" dirty="0">
                <a:solidFill>
                  <a:srgbClr val="0070C0"/>
                </a:solidFill>
                <a:latin typeface="Consolas" pitchFamily="49" charset="0"/>
                <a:cs typeface="Consolas" pitchFamily="49" charset="0"/>
              </a:rPr>
              <a:t>#pragma </a:t>
            </a:r>
            <a:r>
              <a:rPr lang="en-US" sz="1400" dirty="0" err="1">
                <a:solidFill>
                  <a:srgbClr val="0070C0"/>
                </a:solidFill>
                <a:latin typeface="Consolas" pitchFamily="49" charset="0"/>
                <a:cs typeface="Consolas" pitchFamily="49" charset="0"/>
              </a:rPr>
              <a:t>omp</a:t>
            </a:r>
            <a:r>
              <a:rPr lang="en-US" sz="1400" dirty="0">
                <a:solidFill>
                  <a:srgbClr val="0070C0"/>
                </a:solidFill>
                <a:latin typeface="Consolas" pitchFamily="49" charset="0"/>
                <a:cs typeface="Consolas" pitchFamily="49" charset="0"/>
              </a:rPr>
              <a:t> </a:t>
            </a:r>
            <a:r>
              <a:rPr lang="en-US" sz="1400" i="1" dirty="0">
                <a:solidFill>
                  <a:srgbClr val="0070C0"/>
                </a:solidFill>
                <a:latin typeface="Consolas" pitchFamily="49" charset="0"/>
                <a:cs typeface="Consolas" pitchFamily="49" charset="0"/>
              </a:rPr>
              <a:t>construct [clause [clause]…]</a:t>
            </a:r>
            <a:endParaRPr lang="en-US" sz="1400" dirty="0">
              <a:solidFill>
                <a:srgbClr val="0070C0"/>
              </a:solidFill>
              <a:latin typeface="Consolas" pitchFamily="49" charset="0"/>
              <a:cs typeface="Consolas" pitchFamily="49" charset="0"/>
            </a:endParaRPr>
          </a:p>
          <a:p>
            <a:pPr lvl="4">
              <a:lnSpc>
                <a:spcPct val="85000"/>
              </a:lnSpc>
            </a:pPr>
            <a:endParaRPr lang="en-US" sz="1400" dirty="0"/>
          </a:p>
          <a:p>
            <a:pPr lvl="1">
              <a:lnSpc>
                <a:spcPct val="85000"/>
              </a:lnSpc>
            </a:pPr>
            <a:r>
              <a:rPr lang="en-US" sz="1800" dirty="0"/>
              <a:t>Fortran: the </a:t>
            </a:r>
            <a:r>
              <a:rPr lang="en-US" sz="1800" dirty="0">
                <a:solidFill>
                  <a:srgbClr val="C00000"/>
                </a:solidFill>
              </a:rPr>
              <a:t>directives</a:t>
            </a:r>
            <a:r>
              <a:rPr lang="en-US" sz="1800" dirty="0"/>
              <a:t> take one of the forms:</a:t>
            </a:r>
          </a:p>
          <a:p>
            <a:pPr lvl="3">
              <a:lnSpc>
                <a:spcPct val="85000"/>
              </a:lnSpc>
              <a:buFont typeface="Wingdings" pitchFamily="2" charset="2"/>
              <a:buNone/>
            </a:pPr>
            <a:r>
              <a:rPr lang="en-US" sz="1400" dirty="0">
                <a:solidFill>
                  <a:srgbClr val="0070C0"/>
                </a:solidFill>
                <a:latin typeface="Consolas" pitchFamily="49" charset="0"/>
                <a:cs typeface="Consolas" pitchFamily="49" charset="0"/>
              </a:rPr>
              <a:t>C$OMP </a:t>
            </a:r>
            <a:r>
              <a:rPr lang="en-US" sz="1400" i="1" dirty="0">
                <a:solidFill>
                  <a:srgbClr val="0070C0"/>
                </a:solidFill>
                <a:latin typeface="Consolas" pitchFamily="49" charset="0"/>
                <a:cs typeface="Consolas" pitchFamily="49" charset="0"/>
              </a:rPr>
              <a:t>construct [clause [clause]…]</a:t>
            </a:r>
            <a:r>
              <a:rPr lang="en-US" sz="1400" dirty="0">
                <a:solidFill>
                  <a:srgbClr val="0070C0"/>
                </a:solidFill>
                <a:latin typeface="Consolas" pitchFamily="49" charset="0"/>
                <a:cs typeface="Consolas" pitchFamily="49" charset="0"/>
              </a:rPr>
              <a:t> </a:t>
            </a:r>
          </a:p>
          <a:p>
            <a:pPr lvl="3">
              <a:lnSpc>
                <a:spcPct val="85000"/>
              </a:lnSpc>
              <a:buFont typeface="Wingdings" pitchFamily="2" charset="2"/>
              <a:buNone/>
            </a:pPr>
            <a:r>
              <a:rPr lang="en-US" sz="1400" dirty="0">
                <a:solidFill>
                  <a:srgbClr val="0070C0"/>
                </a:solidFill>
                <a:latin typeface="Consolas" pitchFamily="49" charset="0"/>
                <a:cs typeface="Consolas" pitchFamily="49" charset="0"/>
              </a:rPr>
              <a:t>!$OMP </a:t>
            </a:r>
            <a:r>
              <a:rPr lang="en-US" sz="1400" i="1" dirty="0">
                <a:solidFill>
                  <a:srgbClr val="0070C0"/>
                </a:solidFill>
                <a:latin typeface="Consolas" pitchFamily="49" charset="0"/>
                <a:cs typeface="Consolas" pitchFamily="49" charset="0"/>
              </a:rPr>
              <a:t>construct [clause [clause]…]</a:t>
            </a:r>
            <a:endParaRPr lang="en-US" sz="1400" dirty="0">
              <a:solidFill>
                <a:srgbClr val="0070C0"/>
              </a:solidFill>
              <a:latin typeface="Consolas" pitchFamily="49" charset="0"/>
              <a:cs typeface="Consolas" pitchFamily="49" charset="0"/>
            </a:endParaRPr>
          </a:p>
          <a:p>
            <a:pPr lvl="3">
              <a:lnSpc>
                <a:spcPct val="85000"/>
              </a:lnSpc>
              <a:buFont typeface="Wingdings" pitchFamily="2" charset="2"/>
              <a:buNone/>
            </a:pPr>
            <a:r>
              <a:rPr lang="en-US" sz="1400" dirty="0">
                <a:solidFill>
                  <a:srgbClr val="0070C0"/>
                </a:solidFill>
                <a:latin typeface="Consolas" pitchFamily="49" charset="0"/>
                <a:cs typeface="Consolas" pitchFamily="49" charset="0"/>
              </a:rPr>
              <a:t>*$OMP </a:t>
            </a:r>
            <a:r>
              <a:rPr lang="en-US" sz="1400" i="1" dirty="0">
                <a:solidFill>
                  <a:srgbClr val="0070C0"/>
                </a:solidFill>
                <a:latin typeface="Consolas" pitchFamily="49" charset="0"/>
                <a:cs typeface="Consolas" pitchFamily="49" charset="0"/>
              </a:rPr>
              <a:t>construct [clause [clause]…]</a:t>
            </a:r>
          </a:p>
          <a:p>
            <a:pPr>
              <a:lnSpc>
                <a:spcPct val="85000"/>
              </a:lnSpc>
            </a:pPr>
            <a:endParaRPr lang="en-US" sz="2000" dirty="0"/>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ectangle 6"/>
          <p:cNvSpPr/>
          <p:nvPr/>
        </p:nvSpPr>
        <p:spPr>
          <a:xfrm>
            <a:off x="147344" y="6575370"/>
            <a:ext cx="7378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Light" panose="020F0302020204030204"/>
                <a:ea typeface="+mn-ea"/>
                <a:cs typeface="+mn-cs"/>
              </a:rPr>
              <a:t>[IOMPP]</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custDataLst>
      <p:tags r:id="rId1"/>
    </p:custDataLst>
    <p:extLst>
      <p:ext uri="{BB962C8B-B14F-4D97-AF65-F5344CB8AC3E}">
        <p14:creationId xmlns:p14="http://schemas.microsoft.com/office/powerpoint/2010/main" val="1075592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Compiler Directives?</a:t>
            </a:r>
          </a:p>
        </p:txBody>
      </p:sp>
      <p:sp>
        <p:nvSpPr>
          <p:cNvPr id="3" name="Content Placeholder 2"/>
          <p:cNvSpPr>
            <a:spLocks noGrp="1"/>
          </p:cNvSpPr>
          <p:nvPr>
            <p:ph idx="1"/>
          </p:nvPr>
        </p:nvSpPr>
        <p:spPr>
          <a:solidFill>
            <a:schemeClr val="bg1"/>
          </a:solidFill>
          <a:ln>
            <a:solidFill>
              <a:schemeClr val="bg1"/>
            </a:solidFill>
          </a:ln>
        </p:spPr>
        <p:txBody>
          <a:bodyPr/>
          <a:lstStyle/>
          <a:p>
            <a:endParaRPr lang="en-US" sz="2000" dirty="0"/>
          </a:p>
          <a:p>
            <a:r>
              <a:rPr lang="en-US" sz="2000" dirty="0"/>
              <a:t>A code design principle facilitated (withing certain limits) by OpenMP: </a:t>
            </a:r>
          </a:p>
          <a:p>
            <a:pPr lvl="1"/>
            <a:r>
              <a:rPr lang="en-US" sz="1600" dirty="0"/>
              <a:t>One can have the same code, with no modifications, run with or without OpenMP</a:t>
            </a:r>
          </a:p>
          <a:p>
            <a:pPr lvl="1"/>
            <a:r>
              <a:rPr lang="en-US" sz="1600" dirty="0"/>
              <a:t>Accounts for the case when the OpenMP runtime is not available or not used</a:t>
            </a:r>
          </a:p>
          <a:p>
            <a:pPr lvl="1"/>
            <a:endParaRPr lang="en-US" sz="1250" dirty="0"/>
          </a:p>
          <a:p>
            <a:endParaRPr lang="en-US" sz="2000" dirty="0"/>
          </a:p>
          <a:p>
            <a:r>
              <a:rPr lang="en-US" sz="2000" dirty="0"/>
              <a:t>Implications: you have to “hide” all the compiler directives behind </a:t>
            </a:r>
            <a:r>
              <a:rPr lang="en-US" sz="2000" dirty="0">
                <a:latin typeface="Courier New" panose="02070309020205020404" pitchFamily="49" charset="0"/>
                <a:cs typeface="Courier New" panose="02070309020205020404" pitchFamily="49" charset="0"/>
              </a:rPr>
              <a:t>pragma</a:t>
            </a:r>
            <a:r>
              <a:rPr lang="en-US" sz="2000" dirty="0"/>
              <a:t>s (comments, in Fortran)</a:t>
            </a:r>
          </a:p>
          <a:p>
            <a:pPr lvl="1"/>
            <a:endParaRPr lang="en-US" sz="1250" dirty="0"/>
          </a:p>
          <a:p>
            <a:pPr lvl="1"/>
            <a:endParaRPr lang="en-US" sz="1250" dirty="0"/>
          </a:p>
          <a:p>
            <a:endParaRPr lang="en-US" sz="2000" dirty="0"/>
          </a:p>
          <a:p>
            <a:r>
              <a:rPr lang="en-US" sz="2000" dirty="0"/>
              <a:t>Directives are picked up by the compiler only if instructed to do so</a:t>
            </a:r>
          </a:p>
          <a:p>
            <a:pPr lvl="1"/>
            <a:r>
              <a:rPr lang="en-US" sz="1600" dirty="0"/>
              <a:t>Example: Visual Studio – you have to have 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openmp</a:t>
            </a:r>
            <a:r>
              <a:rPr lang="en-US" sz="1600" dirty="0"/>
              <a:t> flag on</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370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Project Proposals</a:t>
            </a:r>
          </a:p>
        </p:txBody>
      </p:sp>
      <p:sp>
        <p:nvSpPr>
          <p:cNvPr id="3" name="Content Placeholder 2"/>
          <p:cNvSpPr>
            <a:spLocks noGrp="1"/>
          </p:cNvSpPr>
          <p:nvPr>
            <p:ph idx="1"/>
          </p:nvPr>
        </p:nvSpPr>
        <p:spPr>
          <a:xfrm>
            <a:off x="517711" y="1176618"/>
            <a:ext cx="10845053" cy="5264523"/>
          </a:xfrm>
        </p:spPr>
        <p:txBody>
          <a:bodyPr>
            <a:normAutofit/>
          </a:bodyPr>
          <a:lstStyle/>
          <a:p>
            <a:endParaRPr lang="en-US" dirty="0"/>
          </a:p>
          <a:p>
            <a:r>
              <a:rPr lang="en-US" dirty="0">
                <a:solidFill>
                  <a:srgbClr val="0070C0"/>
                </a:solidFill>
              </a:rPr>
              <a:t>Proposal</a:t>
            </a:r>
            <a:r>
              <a:rPr lang="en-US" dirty="0"/>
              <a:t> Issues: </a:t>
            </a:r>
          </a:p>
          <a:p>
            <a:pPr lvl="1"/>
            <a:r>
              <a:rPr lang="en-US" dirty="0"/>
              <a:t>Two pages long (shorter, if it makes sense).</a:t>
            </a:r>
          </a:p>
          <a:p>
            <a:pPr lvl="1"/>
            <a:r>
              <a:rPr lang="en-US" dirty="0"/>
              <a:t>PDF file to be  uploaded in folder </a:t>
            </a:r>
            <a:r>
              <a:rPr lang="en-US" dirty="0" err="1">
                <a:latin typeface="Consolas" panose="020B0609020204030204" pitchFamily="49" charset="0"/>
              </a:rPr>
              <a:t>FinalProjectProposal</a:t>
            </a:r>
            <a:endParaRPr lang="en-US" dirty="0">
              <a:latin typeface="Consolas" panose="020B0609020204030204" pitchFamily="49" charset="0"/>
            </a:endParaRPr>
          </a:p>
          <a:p>
            <a:pPr lvl="1"/>
            <a:r>
              <a:rPr lang="en-US" dirty="0"/>
              <a:t>Due on 03/22/2021 at 9 pm</a:t>
            </a:r>
          </a:p>
          <a:p>
            <a:endParaRPr lang="en-US" dirty="0"/>
          </a:p>
          <a:p>
            <a:r>
              <a:rPr lang="en-US" dirty="0"/>
              <a:t>Proposal doc template available </a:t>
            </a:r>
            <a:r>
              <a:rPr lang="en-US" dirty="0">
                <a:hlinkClick r:id="rId2"/>
              </a:rPr>
              <a:t>here</a:t>
            </a:r>
            <a:r>
              <a:rPr lang="en-US" dirty="0"/>
              <a:t>. You must use this template for your proposal</a:t>
            </a:r>
          </a:p>
          <a:p>
            <a:pPr lvl="1"/>
            <a:r>
              <a:rPr lang="en-US" dirty="0"/>
              <a:t>Simply populate the fields in there</a:t>
            </a:r>
          </a:p>
          <a:p>
            <a:pPr lvl="1"/>
            <a:r>
              <a:rPr lang="en-US" dirty="0"/>
              <a:t>Template use: Everybody stays on the same page (actually, two pages)</a:t>
            </a:r>
          </a:p>
          <a:p>
            <a:endParaRPr lang="en-US" dirty="0"/>
          </a:p>
          <a:p>
            <a:r>
              <a:rPr lang="en-US" dirty="0"/>
              <a:t>I will try to provide feedback by March 29</a:t>
            </a:r>
          </a:p>
          <a:p>
            <a:pPr lvl="1"/>
            <a:r>
              <a:rPr lang="en-US" dirty="0"/>
              <a:t>This will give you more than a month to work on the Final Project</a:t>
            </a:r>
          </a:p>
          <a:p>
            <a:endParaRPr lang="en-US"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6</a:t>
            </a:fld>
            <a:endParaRPr lang="en-US" altLang="en-US"/>
          </a:p>
        </p:txBody>
      </p:sp>
    </p:spTree>
    <p:extLst>
      <p:ext uri="{BB962C8B-B14F-4D97-AF65-F5344CB8AC3E}">
        <p14:creationId xmlns:p14="http://schemas.microsoft.com/office/powerpoint/2010/main" val="1451235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Project, good to know</a:t>
            </a:r>
          </a:p>
        </p:txBody>
      </p:sp>
      <p:sp>
        <p:nvSpPr>
          <p:cNvPr id="3" name="Content Placeholder 2"/>
          <p:cNvSpPr>
            <a:spLocks noGrp="1"/>
          </p:cNvSpPr>
          <p:nvPr>
            <p:ph idx="1"/>
          </p:nvPr>
        </p:nvSpPr>
        <p:spPr>
          <a:xfrm>
            <a:off x="396687" y="1311089"/>
            <a:ext cx="11356041" cy="5013512"/>
          </a:xfrm>
        </p:spPr>
        <p:txBody>
          <a:bodyPr/>
          <a:lstStyle/>
          <a:p>
            <a:endParaRPr lang="en-US" dirty="0"/>
          </a:p>
          <a:p>
            <a:r>
              <a:rPr lang="en-US" dirty="0"/>
              <a:t>Project can be individual or team-based</a:t>
            </a:r>
          </a:p>
          <a:p>
            <a:pPr lvl="1"/>
            <a:endParaRPr lang="en-US" dirty="0"/>
          </a:p>
          <a:p>
            <a:pPr lvl="1"/>
            <a:r>
              <a:rPr lang="en-US" dirty="0"/>
              <a:t>Teams can have up to three students</a:t>
            </a:r>
          </a:p>
          <a:p>
            <a:pPr lvl="2"/>
            <a:endParaRPr lang="en-US" dirty="0"/>
          </a:p>
          <a:p>
            <a:pPr lvl="2"/>
            <a:r>
              <a:rPr lang="en-US" dirty="0"/>
              <a:t>Multi-student proposals: need to spell out who does what </a:t>
            </a:r>
          </a:p>
          <a:p>
            <a:pPr lvl="2"/>
            <a:endParaRPr lang="en-US" dirty="0"/>
          </a:p>
          <a:p>
            <a:pPr lvl="2"/>
            <a:r>
              <a:rPr lang="en-US" dirty="0"/>
              <a:t>Each student submits project proposal, intermediate progress, and final project docs </a:t>
            </a:r>
          </a:p>
          <a:p>
            <a:pPr lvl="3"/>
            <a:r>
              <a:rPr lang="en-US" dirty="0"/>
              <a:t>The docs can be clones, it’s ok</a:t>
            </a:r>
          </a:p>
          <a:p>
            <a:pPr lvl="3"/>
            <a:endParaRPr lang="en-US" dirty="0"/>
          </a:p>
          <a:p>
            <a:pPr lvl="3"/>
            <a:endParaRPr lang="en-US" dirty="0"/>
          </a:p>
          <a:p>
            <a:pPr lvl="1"/>
            <a:r>
              <a:rPr lang="en-US" dirty="0"/>
              <a:t>Use Piazza in case you want to team up to work on a bigger project. </a:t>
            </a:r>
          </a:p>
          <a:p>
            <a:pPr lvl="2"/>
            <a:r>
              <a:rPr lang="en-US" dirty="0"/>
              <a:t>Collaborations are encouraged.</a:t>
            </a:r>
          </a:p>
          <a:p>
            <a:pPr lvl="2"/>
            <a:endParaRPr lang="en-US" sz="1700" dirty="0"/>
          </a:p>
          <a:p>
            <a:pPr lvl="2"/>
            <a:endParaRPr lang="en-US" sz="17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7</a:t>
            </a:fld>
            <a:endParaRPr lang="en-US" altLang="en-US"/>
          </a:p>
        </p:txBody>
      </p:sp>
    </p:spTree>
    <p:extLst>
      <p:ext uri="{BB962C8B-B14F-4D97-AF65-F5344CB8AC3E}">
        <p14:creationId xmlns:p14="http://schemas.microsoft.com/office/powerpoint/2010/main" val="1038767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5469F-B098-4A80-8DDA-7C7E344B9085}"/>
              </a:ext>
            </a:extLst>
          </p:cNvPr>
          <p:cNvSpPr>
            <a:spLocks noGrp="1"/>
          </p:cNvSpPr>
          <p:nvPr>
            <p:ph type="title"/>
          </p:nvPr>
        </p:nvSpPr>
        <p:spPr/>
        <p:txBody>
          <a:bodyPr/>
          <a:lstStyle/>
          <a:p>
            <a:r>
              <a:rPr lang="en-US" dirty="0"/>
              <a:t>Nature of the project</a:t>
            </a:r>
          </a:p>
        </p:txBody>
      </p:sp>
      <p:sp>
        <p:nvSpPr>
          <p:cNvPr id="3" name="Content Placeholder 2">
            <a:extLst>
              <a:ext uri="{FF2B5EF4-FFF2-40B4-BE49-F238E27FC236}">
                <a16:creationId xmlns:a16="http://schemas.microsoft.com/office/drawing/2014/main" id="{345A9A98-794B-427C-AB7E-151272D540C9}"/>
              </a:ext>
            </a:extLst>
          </p:cNvPr>
          <p:cNvSpPr>
            <a:spLocks noGrp="1"/>
          </p:cNvSpPr>
          <p:nvPr>
            <p:ph idx="1"/>
          </p:nvPr>
        </p:nvSpPr>
        <p:spPr/>
        <p:txBody>
          <a:bodyPr/>
          <a:lstStyle/>
          <a:p>
            <a:endParaRPr lang="en-US" dirty="0"/>
          </a:p>
          <a:p>
            <a:r>
              <a:rPr lang="en-US" dirty="0"/>
              <a:t>Use CUDA, OpenMP, or MPI</a:t>
            </a:r>
          </a:p>
          <a:p>
            <a:endParaRPr lang="en-US" dirty="0"/>
          </a:p>
          <a:p>
            <a:r>
              <a:rPr lang="en-US" dirty="0"/>
              <a:t>Ok if you want to explore some other way of leveraging HPC for practical apps</a:t>
            </a:r>
          </a:p>
          <a:p>
            <a:pPr lvl="1"/>
            <a:r>
              <a:rPr lang="en-US" dirty="0"/>
              <a:t>Examples: </a:t>
            </a:r>
          </a:p>
          <a:p>
            <a:pPr lvl="2"/>
            <a:r>
              <a:rPr lang="en-US" dirty="0"/>
              <a:t>Choose a project to get more familiar with </a:t>
            </a:r>
            <a:r>
              <a:rPr lang="en-US" dirty="0" err="1"/>
              <a:t>posix</a:t>
            </a:r>
            <a:r>
              <a:rPr lang="en-US" dirty="0"/>
              <a:t> threads</a:t>
            </a:r>
          </a:p>
          <a:p>
            <a:pPr lvl="2"/>
            <a:r>
              <a:rPr lang="en-US" dirty="0"/>
              <a:t>Choose a project to get more familiar with FPGAs and compare its performance with that of the GPU</a:t>
            </a:r>
          </a:p>
          <a:p>
            <a:pPr lvl="2"/>
            <a:r>
              <a:rPr lang="en-US" dirty="0"/>
              <a:t>Learn more about TPU</a:t>
            </a:r>
          </a:p>
          <a:p>
            <a:pPr lvl="2"/>
            <a:r>
              <a:rPr lang="en-US" dirty="0"/>
              <a:t>Etc.</a:t>
            </a:r>
          </a:p>
          <a:p>
            <a:pPr lvl="2"/>
            <a:endParaRPr lang="en-US" dirty="0"/>
          </a:p>
          <a:p>
            <a:endParaRPr lang="en-US" dirty="0"/>
          </a:p>
        </p:txBody>
      </p:sp>
      <p:sp>
        <p:nvSpPr>
          <p:cNvPr id="4" name="Slide Number Placeholder 3">
            <a:extLst>
              <a:ext uri="{FF2B5EF4-FFF2-40B4-BE49-F238E27FC236}">
                <a16:creationId xmlns:a16="http://schemas.microsoft.com/office/drawing/2014/main" id="{56BE6791-7705-4BE6-9539-14081A4DD124}"/>
              </a:ext>
            </a:extLst>
          </p:cNvPr>
          <p:cNvSpPr>
            <a:spLocks noGrp="1"/>
          </p:cNvSpPr>
          <p:nvPr>
            <p:ph type="sldNum" sz="quarter" idx="12"/>
          </p:nvPr>
        </p:nvSpPr>
        <p:spPr/>
        <p:txBody>
          <a:bodyPr/>
          <a:lstStyle/>
          <a:p>
            <a:fld id="{67D2203D-769A-4D5A-AE4C-EA73FDE6A130}" type="slidenum">
              <a:rPr lang="en-US" smtClean="0"/>
              <a:t>8</a:t>
            </a:fld>
            <a:endParaRPr lang="en-US"/>
          </a:p>
        </p:txBody>
      </p:sp>
    </p:spTree>
    <p:extLst>
      <p:ext uri="{BB962C8B-B14F-4D97-AF65-F5344CB8AC3E}">
        <p14:creationId xmlns:p14="http://schemas.microsoft.com/office/powerpoint/2010/main" val="3877491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touch on in your Project </a:t>
            </a:r>
            <a:r>
              <a:rPr lang="en-US" dirty="0">
                <a:solidFill>
                  <a:srgbClr val="FFC000"/>
                </a:solidFill>
              </a:rPr>
              <a:t>Proposal</a:t>
            </a:r>
            <a:r>
              <a:rPr lang="en-US" dirty="0"/>
              <a:t> document</a:t>
            </a:r>
          </a:p>
        </p:txBody>
      </p:sp>
      <p:sp>
        <p:nvSpPr>
          <p:cNvPr id="3" name="Content Placeholder 2"/>
          <p:cNvSpPr>
            <a:spLocks noGrp="1"/>
          </p:cNvSpPr>
          <p:nvPr>
            <p:ph idx="1"/>
          </p:nvPr>
        </p:nvSpPr>
        <p:spPr/>
        <p:txBody>
          <a:bodyPr>
            <a:normAutofit/>
          </a:bodyPr>
          <a:lstStyle/>
          <a:p>
            <a:r>
              <a:rPr lang="en-US" sz="2000" b="1" dirty="0"/>
              <a:t>Project Title: </a:t>
            </a:r>
            <a:r>
              <a:rPr lang="en-US" sz="2000" dirty="0"/>
              <a:t>state the title</a:t>
            </a:r>
          </a:p>
          <a:p>
            <a:r>
              <a:rPr lang="en-US" sz="2000" b="1" dirty="0"/>
              <a:t>Link to GitLab git repo for project: </a:t>
            </a:r>
            <a:r>
              <a:rPr lang="en-US" sz="2000" dirty="0"/>
              <a:t>this is your regular ME759 repo; your code will go in here</a:t>
            </a:r>
          </a:p>
          <a:p>
            <a:r>
              <a:rPr lang="en-US" sz="2000" b="1" dirty="0"/>
              <a:t>Problem statement</a:t>
            </a:r>
            <a:r>
              <a:rPr lang="en-US" sz="2000" dirty="0"/>
              <a:t>: explain in clear terms what you want to do</a:t>
            </a:r>
          </a:p>
          <a:p>
            <a:r>
              <a:rPr lang="en-US" sz="2000" b="1" dirty="0"/>
              <a:t>Motivation/Rationale</a:t>
            </a:r>
            <a:r>
              <a:rPr lang="en-US" sz="2000" dirty="0"/>
              <a:t>: explain why you chose to work on this project</a:t>
            </a:r>
          </a:p>
          <a:p>
            <a:r>
              <a:rPr lang="en-US" sz="2000" b="1" dirty="0"/>
              <a:t>Explain how you contemplate going about it</a:t>
            </a:r>
            <a:r>
              <a:rPr lang="en-US" sz="2000" dirty="0"/>
              <a:t>: indicate if you’ll use GPU/OpenMP/MPI parallel computing, what libraries, etc. Indicate what algorithms/approaches you are considering</a:t>
            </a:r>
          </a:p>
          <a:p>
            <a:r>
              <a:rPr lang="en-US" sz="2000" b="1" dirty="0"/>
              <a:t>ME759 aspects the proposed work draws on</a:t>
            </a:r>
            <a:r>
              <a:rPr lang="en-US" sz="2000" dirty="0"/>
              <a:t>: bulleted list, be brief</a:t>
            </a:r>
          </a:p>
          <a:p>
            <a:r>
              <a:rPr lang="en-US" sz="2000" b="1" dirty="0"/>
              <a:t>How you will demonstrate what you accomplished</a:t>
            </a:r>
            <a:r>
              <a:rPr lang="en-US" sz="2000" dirty="0"/>
              <a:t>: particularly important if what you do is a small piece of a bigger project that you will continue to pursue after wrapping up ME759.</a:t>
            </a:r>
          </a:p>
          <a:p>
            <a:r>
              <a:rPr lang="en-US" sz="2000" b="1" dirty="0"/>
              <a:t>Team member[s]</a:t>
            </a:r>
            <a:r>
              <a:rPr lang="en-US" sz="2000" dirty="0"/>
              <a:t>:  Name + email + home department + advisor (if one exists). </a:t>
            </a:r>
          </a:p>
          <a:p>
            <a:pPr lvl="1"/>
            <a:r>
              <a:rPr lang="en-US" sz="1600" dirty="0"/>
              <a:t>If more students, also indicate each student’s anticipated role.</a:t>
            </a:r>
          </a:p>
          <a:p>
            <a:r>
              <a:rPr lang="en-US" sz="2000" b="1" dirty="0"/>
              <a:t>Deliverables</a:t>
            </a:r>
            <a:r>
              <a:rPr lang="en-US" sz="2000" dirty="0"/>
              <a:t>: what you expect to deliver on May 7 at 10:05 am</a:t>
            </a:r>
          </a:p>
          <a:p>
            <a:r>
              <a:rPr lang="en-US" sz="2000" b="1" dirty="0"/>
              <a:t>Other remarks</a:t>
            </a:r>
            <a:r>
              <a:rPr lang="en-US" sz="2000" dirty="0"/>
              <a:t>: say here anything else that you think Dan should be aware of</a:t>
            </a:r>
          </a:p>
          <a:p>
            <a:endParaRPr lang="en-US" sz="20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9</a:t>
            </a:fld>
            <a:endParaRPr lang="en-US" altLang="en-US"/>
          </a:p>
        </p:txBody>
      </p:sp>
    </p:spTree>
    <p:extLst>
      <p:ext uri="{BB962C8B-B14F-4D97-AF65-F5344CB8AC3E}">
        <p14:creationId xmlns:p14="http://schemas.microsoft.com/office/powerpoint/2010/main" val="13619860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SNARRATION" val="35,-928365327,C:\BobC\_Mission\__Intel Software College\Courses\__SVN\FT3.0\OpenMP3.0LabsPS\02 Programming with OpenMP 3 0 rev3.0.02.ppc"/>
</p:tagLst>
</file>

<file path=ppt/tags/tag2.xml><?xml version="1.0" encoding="utf-8"?>
<p:tagLst xmlns:a="http://schemas.openxmlformats.org/drawingml/2006/main" xmlns:r="http://schemas.openxmlformats.org/officeDocument/2006/relationships" xmlns:p="http://schemas.openxmlformats.org/presentationml/2006/main">
  <p:tag name="PPSNARRATION" val="37,-928365327,C:\BobC\_Mission\__Intel Software College\Courses\__SVN\FT3.0\OpenMP3.0LabsPS\02 Programming with OpenMP 3 0 rev3.0.02.ppc"/>
</p:tagLst>
</file>

<file path=ppt/tags/tag3.xml><?xml version="1.0" encoding="utf-8"?>
<p:tagLst xmlns:a="http://schemas.openxmlformats.org/drawingml/2006/main" xmlns:r="http://schemas.openxmlformats.org/officeDocument/2006/relationships" xmlns:p="http://schemas.openxmlformats.org/presentationml/2006/main">
  <p:tag name="PPSNARRATION" val="42,-928365327,C:\BobC\_Mission\__Intel Software College\Courses\__SVN\FT3.0\OpenMP3.0LabsPS\02 Programming with OpenMP 3 0 rev3.0.02.ppc"/>
</p:tagLst>
</file>

<file path=ppt/tags/tag4.xml><?xml version="1.0" encoding="utf-8"?>
<p:tagLst xmlns:a="http://schemas.openxmlformats.org/drawingml/2006/main" xmlns:r="http://schemas.openxmlformats.org/officeDocument/2006/relationships" xmlns:p="http://schemas.openxmlformats.org/presentationml/2006/main">
  <p:tag name="PPSNARRATION" val="37,-928365327,C:\BobC\_Mission\__Intel Software College\Courses\__SVN\FT3.0\OpenMP3.0LabsPS\02 Programming with OpenMP 3 0 rev3.0.02.ppc"/>
</p:tagLst>
</file>

<file path=ppt/tags/tag5.xml><?xml version="1.0" encoding="utf-8"?>
<p:tagLst xmlns:a="http://schemas.openxmlformats.org/drawingml/2006/main" xmlns:r="http://schemas.openxmlformats.org/officeDocument/2006/relationships" xmlns:p="http://schemas.openxmlformats.org/presentationml/2006/main">
  <p:tag name="PPSNARRATION" val="37,-928365327,C:\BobC\_Mission\__Intel Software College\Courses\__SVN\FT3.0\OpenMP3.0LabsPS\02 Programming with OpenMP 3 0 rev3.0.02.ppc"/>
</p:tagLst>
</file>

<file path=ppt/tags/tag6.xml><?xml version="1.0" encoding="utf-8"?>
<p:tagLst xmlns:a="http://schemas.openxmlformats.org/drawingml/2006/main" xmlns:r="http://schemas.openxmlformats.org/officeDocument/2006/relationships" xmlns:p="http://schemas.openxmlformats.org/presentationml/2006/main">
  <p:tag name="PPSNARRATION" val="38,-928365327,C:\BobC\_Mission\__Intel Software College\Courses\__SVN\FT3.0\OpenMP3.0LabsPS\02 Programming with OpenMP 3 0 rev3.0.02.ppc"/>
</p:tagLst>
</file>

<file path=ppt/tags/tag7.xml><?xml version="1.0" encoding="utf-8"?>
<p:tagLst xmlns:a="http://schemas.openxmlformats.org/drawingml/2006/main" xmlns:r="http://schemas.openxmlformats.org/officeDocument/2006/relationships" xmlns:p="http://schemas.openxmlformats.org/presentationml/2006/main">
  <p:tag name="PPSNARRATION" val="39,-928365327,C:\BobC\_Mission\__Intel Software College\Courses\__SVN\FT3.0\OpenMP3.0LabsPS\02 Programming with OpenMP 3 0 rev3.0.02.ppc"/>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15420</TotalTime>
  <Words>5596</Words>
  <Application>Microsoft Office PowerPoint</Application>
  <PresentationFormat>Widescreen</PresentationFormat>
  <Paragraphs>774</Paragraphs>
  <Slides>57</Slides>
  <Notes>13</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57</vt:i4>
      </vt:variant>
    </vt:vector>
  </HeadingPairs>
  <TitlesOfParts>
    <vt:vector size="71" baseType="lpstr">
      <vt:lpstr>Arial</vt:lpstr>
      <vt:lpstr>Calibri</vt:lpstr>
      <vt:lpstr>Calibri Light</vt:lpstr>
      <vt:lpstr>Cambria Math</vt:lpstr>
      <vt:lpstr>Consolas</vt:lpstr>
      <vt:lpstr>Corbel</vt:lpstr>
      <vt:lpstr>Courier New</vt:lpstr>
      <vt:lpstr>Tahoma</vt:lpstr>
      <vt:lpstr>Times New Roman</vt:lpstr>
      <vt:lpstr>Wingdings</vt:lpstr>
      <vt:lpstr>Custom Design</vt:lpstr>
      <vt:lpstr>Main</vt:lpstr>
      <vt:lpstr>2_Custom Design</vt:lpstr>
      <vt:lpstr>1_Custom Design</vt:lpstr>
      <vt:lpstr>ME759 High Performance Computing for Applications in Engineering  [Spring 2021] </vt:lpstr>
      <vt:lpstr>Cartoon of the day</vt:lpstr>
      <vt:lpstr>PowerPoint Presentation</vt:lpstr>
      <vt:lpstr>Before we get started…</vt:lpstr>
      <vt:lpstr>ME759 Final Project aspects</vt:lpstr>
      <vt:lpstr>Final Project Proposals</vt:lpstr>
      <vt:lpstr>Final Project, good to know</vt:lpstr>
      <vt:lpstr>Nature of the project</vt:lpstr>
      <vt:lpstr>Things to touch on in your Project Proposal document</vt:lpstr>
      <vt:lpstr>Final Project Tied to Your Research</vt:lpstr>
      <vt:lpstr>10/23/2014 Email – From Todd T. [former 759 Student, Spring 2012]</vt:lpstr>
      <vt:lpstr>Example, 2012 Final Project: GPU Scheduling on a Cluster  </vt:lpstr>
      <vt:lpstr>Words of wisdom</vt:lpstr>
      <vt:lpstr>Milestones and deliverables</vt:lpstr>
      <vt:lpstr>Default Final Projects</vt:lpstr>
      <vt:lpstr>Option 1: Image processing</vt:lpstr>
      <vt:lpstr>Option 2 : Solving Ax=b</vt:lpstr>
      <vt:lpstr>Option 3: Break password through brute force</vt:lpstr>
      <vt:lpstr>One more idea…</vt:lpstr>
      <vt:lpstr>Multi-core parallel computing with OpenMP</vt:lpstr>
      <vt:lpstr>Opportunities for Efficiency Gains</vt:lpstr>
      <vt:lpstr>OpenMP:  Step #1 – Know your hardware</vt:lpstr>
      <vt:lpstr>Feature Length on a Chip: Moore’s Law at Work</vt:lpstr>
      <vt:lpstr>Implications, larger transistor counts</vt:lpstr>
      <vt:lpstr>Keeping the Transistor Count Constant [slide as of 2013]</vt:lpstr>
      <vt:lpstr>Keeping the Area Constant</vt:lpstr>
      <vt:lpstr>Illustrating Hardware, OpenMP</vt:lpstr>
      <vt:lpstr>General Schematic, Haswell</vt:lpstr>
      <vt:lpstr>SMP: Symmetric Multi-Processing</vt:lpstr>
      <vt:lpstr>Illustrating Hardware, Haswell</vt:lpstr>
      <vt:lpstr>Caches</vt:lpstr>
      <vt:lpstr>Haswell Microarchitecture [30,000 Feet]</vt:lpstr>
      <vt:lpstr>Moving from HW to SW</vt:lpstr>
      <vt:lpstr>Acknowledgements</vt:lpstr>
      <vt:lpstr>OpenMP: When Used</vt:lpstr>
      <vt:lpstr>process vs. thread</vt:lpstr>
      <vt:lpstr>OpenMP Attributes</vt:lpstr>
      <vt:lpstr>OpenMP: What’s Reasonable to Expect</vt:lpstr>
      <vt:lpstr>Data vs. Task Parallelism</vt:lpstr>
      <vt:lpstr>Objectives, ME759</vt:lpstr>
      <vt:lpstr>OpenMP: What Is It?</vt:lpstr>
      <vt:lpstr>OpenMP Mission Statement</vt:lpstr>
      <vt:lpstr>Speaking of horses…</vt:lpstr>
      <vt:lpstr>Example: Hello World</vt:lpstr>
      <vt:lpstr>Comments, “Hello World!” Example</vt:lpstr>
      <vt:lpstr>OpenMP: Historical Perspective</vt:lpstr>
      <vt:lpstr>OpenMP: My two cents (speaking for myself, not OpenMP guru)</vt:lpstr>
      <vt:lpstr>OpenMP Programming Model</vt:lpstr>
      <vt:lpstr>OpenMP Execution Model</vt:lpstr>
      <vt:lpstr>OpenMP, Compiling Using the Command Line</vt:lpstr>
      <vt:lpstr>Visual Studio Specific</vt:lpstr>
      <vt:lpstr>Example: Calculate Entries in a Table</vt:lpstr>
      <vt:lpstr>Example: Calculate Entries in a Table in Parallel w/ OpenMP</vt:lpstr>
      <vt:lpstr>Example: Calculate Entries in a Table in Parallel w/ OpenMP</vt:lpstr>
      <vt:lpstr>Example: Calculate Entries in a Table in Parallel w/ OpenMP</vt:lpstr>
      <vt:lpstr>A Few Syntax Details to Get Started</vt:lpstr>
      <vt:lpstr>Why Compiler Directives?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Negrut</dc:creator>
  <cp:lastModifiedBy>Dan Negrut</cp:lastModifiedBy>
  <cp:revision>651</cp:revision>
  <dcterms:created xsi:type="dcterms:W3CDTF">2018-05-16T17:28:20Z</dcterms:created>
  <dcterms:modified xsi:type="dcterms:W3CDTF">2021-03-08T18:33:51Z</dcterms:modified>
</cp:coreProperties>
</file>