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4" r:id="rId3"/>
    <p:sldMasterId id="2147483775" r:id="rId4"/>
  </p:sldMasterIdLst>
  <p:notesMasterIdLst>
    <p:notesMasterId r:id="rId85"/>
  </p:notesMasterIdLst>
  <p:handoutMasterIdLst>
    <p:handoutMasterId r:id="rId86"/>
  </p:handoutMasterIdLst>
  <p:sldIdLst>
    <p:sldId id="256" r:id="rId5"/>
    <p:sldId id="1382" r:id="rId6"/>
    <p:sldId id="1377" r:id="rId7"/>
    <p:sldId id="257" r:id="rId8"/>
    <p:sldId id="358" r:id="rId9"/>
    <p:sldId id="359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95" r:id="rId75"/>
    <p:sldId id="501" r:id="rId76"/>
    <p:sldId id="502" r:id="rId77"/>
    <p:sldId id="503" r:id="rId78"/>
    <p:sldId id="504" r:id="rId79"/>
    <p:sldId id="505" r:id="rId80"/>
    <p:sldId id="562" r:id="rId81"/>
    <p:sldId id="508" r:id="rId82"/>
    <p:sldId id="586" r:id="rId83"/>
    <p:sldId id="50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s.nvidia.com/parallelforall/unified-memory-in-cuda-6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blogs.nvidia.com/parallelforall/unified-memory-in-cuda-6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mespace_(computer_science)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9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this picked up from </a:t>
            </a:r>
            <a:r>
              <a:rPr lang="en-US" dirty="0">
                <a:hlinkClick r:id="rId3"/>
              </a:rPr>
              <a:t>http://devblogs.nvidia.com/parallelforall/unified-memory-in-cuda-6/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this picked up from </a:t>
            </a:r>
            <a:r>
              <a:rPr lang="en-US" dirty="0">
                <a:hlinkClick r:id="rId3"/>
              </a:rPr>
              <a:t>http://devblogs.nvidia.com/parallelforall/unified-memory-in-cuda-6/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NVIDIA website,</a:t>
            </a:r>
            <a:r>
              <a:rPr lang="en-US" baseline="0" dirty="0"/>
              <a:t> Thrust is listed under “Libraries” (https://developer.nvidia.com/gpu-accelerated-libraries).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You’ll notice that we use things like </a:t>
            </a:r>
            <a:r>
              <a:rPr lang="en-US" dirty="0"/>
              <a:t>thrust::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or </a:t>
            </a:r>
            <a:r>
              <a:rPr lang="en-US" dirty="0"/>
              <a:t>thrust::copy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in our examples. The </a:t>
            </a:r>
            <a:r>
              <a:rPr lang="en-US" dirty="0"/>
              <a:t>thrust::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part tells the C++ compiler that we want to look inside the </a:t>
            </a:r>
            <a:r>
              <a:rPr lang="en-US" dirty="0"/>
              <a:t>thrust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namespace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for a specific function or class.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Namespaces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are a nice way to avoid name collisions.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instance,</a:t>
            </a:r>
            <a:r>
              <a:rPr lang="en-US" dirty="0" err="1"/>
              <a:t>thrust</a:t>
            </a:r>
            <a:r>
              <a:rPr lang="en-US" dirty="0"/>
              <a:t>::copy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different from </a:t>
            </a:r>
            <a:r>
              <a:rPr lang="en-US" dirty="0" err="1"/>
              <a:t>std</a:t>
            </a:r>
            <a:r>
              <a:rPr lang="en-US" dirty="0"/>
              <a:t>::copy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provided in the STL. C++ namespaces allow us to distinguish between these two </a:t>
            </a:r>
            <a:r>
              <a:rPr lang="en-US" dirty="0"/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functions.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Thrust provides two </a:t>
            </a:r>
            <a:r>
              <a:rPr lang="en-US" sz="1200" b="1" i="0" u="non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vector</a:t>
            </a:r>
            <a:r>
              <a:rPr lang="en-US" sz="1200" b="1" i="0" u="none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containers,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and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 </a:t>
            </a:r>
            <a:r>
              <a:rPr lang="en-US" b="1" dirty="0"/>
              <a:t>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operator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can be used to copy a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 a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(or vice-versa). The </a:t>
            </a:r>
            <a:r>
              <a:rPr lang="en-US" dirty="0"/>
              <a:t>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operator can also be used to copy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 </a:t>
            </a:r>
            <a:r>
              <a:rPr lang="en-US" dirty="0" err="1"/>
              <a:t>host_vector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or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to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note that individual elements of a </a:t>
            </a:r>
            <a:r>
              <a:rPr lang="en-US" dirty="0" err="1"/>
              <a:t>device_vector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can be accessed 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standard bracket notation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However, because each of these accesses requires a call to </a:t>
            </a:r>
            <a:r>
              <a:rPr lang="en-US" dirty="0" err="1"/>
              <a:t>cudaMemcpy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use sparingly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We’ll look at some more efficient techniques later.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(now, Haswell is higher?)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Memory paradigm allows: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dirty="0"/>
              <a:t>running programs that require </a:t>
            </a:r>
            <a:r>
              <a:rPr lang="en-US" b="1" dirty="0"/>
              <a:t>more memory </a:t>
            </a:r>
            <a:r>
              <a:rPr lang="en-US" dirty="0"/>
              <a:t>than physically available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dirty="0"/>
              <a:t>running multiple programs “simultaneously” (</a:t>
            </a:r>
            <a:r>
              <a:rPr lang="en-US" b="1" dirty="0"/>
              <a:t>multi-tasking</a:t>
            </a:r>
            <a:r>
              <a:rPr lang="en-US" dirty="0"/>
              <a:t>)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dirty="0"/>
              <a:t>allows</a:t>
            </a:r>
            <a:r>
              <a:rPr lang="en-US" baseline="0" dirty="0"/>
              <a:t> handling of </a:t>
            </a:r>
            <a:r>
              <a:rPr lang="en-US" b="1" baseline="0" dirty="0"/>
              <a:t>memory segmentation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/>
              <a:t>allows </a:t>
            </a:r>
            <a:r>
              <a:rPr lang="en-US" b="1" baseline="0" dirty="0"/>
              <a:t>transparent</a:t>
            </a:r>
            <a:r>
              <a:rPr lang="en-US" baseline="0" dirty="0"/>
              <a:t> and unitary handling of memory and secondary storage (hard disk / solid state disk)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/>
              <a:t>gets away with the need to use </a:t>
            </a:r>
            <a:r>
              <a:rPr lang="en-US" b="1" baseline="0" dirty="0"/>
              <a:t>relative addresses </a:t>
            </a:r>
            <a:r>
              <a:rPr lang="en-US" baseline="0" dirty="0"/>
              <a:t>or program relocation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endParaRPr lang="en-US" baseline="0" dirty="0"/>
          </a:p>
          <a:p>
            <a:r>
              <a:rPr lang="en-US" baseline="0" dirty="0"/>
              <a:t>Hardware component in charge: </a:t>
            </a:r>
            <a:r>
              <a:rPr lang="en-US" b="1" baseline="0" dirty="0"/>
              <a:t>Memory Management Unit </a:t>
            </a:r>
            <a:r>
              <a:rPr lang="en-US" baseline="0" dirty="0"/>
              <a:t>(</a:t>
            </a:r>
            <a:r>
              <a:rPr lang="en-US" b="0" baseline="0" dirty="0"/>
              <a:t>MMU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the MMU’s job: Translating between virtual addresses and physical addresses.  This is done through a so-called </a:t>
            </a:r>
            <a:r>
              <a:rPr lang="en-US" b="1" dirty="0"/>
              <a:t>Page Table</a:t>
            </a:r>
          </a:p>
          <a:p>
            <a:endParaRPr lang="en-US" b="1" dirty="0"/>
          </a:p>
          <a:p>
            <a:r>
              <a:rPr lang="en-US" b="0" dirty="0"/>
              <a:t>To see how</a:t>
            </a:r>
            <a:r>
              <a:rPr lang="en-US" b="0" baseline="0" dirty="0"/>
              <a:t> the PT works, let’s first </a:t>
            </a:r>
            <a:r>
              <a:rPr lang="en-US" b="1" baseline="0" dirty="0"/>
              <a:t>dissect a virtual memory address</a:t>
            </a:r>
            <a:r>
              <a:rPr lang="en-US" b="0" baseline="0" dirty="0"/>
              <a:t>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the MMU’s job: Translating between virtual addresses and physical addresses.  This is done through a so-called </a:t>
            </a:r>
            <a:r>
              <a:rPr lang="en-US" b="1" dirty="0"/>
              <a:t>Page Table</a:t>
            </a:r>
          </a:p>
          <a:p>
            <a:endParaRPr lang="en-US" b="1" dirty="0"/>
          </a:p>
          <a:p>
            <a:r>
              <a:rPr lang="en-US" b="0" dirty="0"/>
              <a:t>To see how</a:t>
            </a:r>
            <a:r>
              <a:rPr lang="en-US" b="0" baseline="0" dirty="0"/>
              <a:t> the PT works, let’s first </a:t>
            </a:r>
            <a:r>
              <a:rPr lang="en-US" b="1" baseline="0" dirty="0"/>
              <a:t>dissect a virtual memory address</a:t>
            </a:r>
            <a:r>
              <a:rPr lang="en-US" b="0" baseline="0" dirty="0"/>
              <a:t>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virtual memory is split into </a:t>
            </a:r>
            <a:r>
              <a:rPr lang="en-US" b="1" dirty="0"/>
              <a:t>pages</a:t>
            </a:r>
            <a:r>
              <a:rPr lang="en-US" dirty="0"/>
              <a:t>. </a:t>
            </a:r>
          </a:p>
          <a:p>
            <a:r>
              <a:rPr lang="en-US" dirty="0"/>
              <a:t>The</a:t>
            </a:r>
            <a:r>
              <a:rPr lang="en-US" baseline="0" dirty="0"/>
              <a:t> physical memory is split into </a:t>
            </a:r>
            <a:r>
              <a:rPr lang="en-US" b="1" baseline="0" dirty="0"/>
              <a:t>frames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for a 32-bit OS</a:t>
            </a:r>
            <a:r>
              <a:rPr lang="en-US" baseline="0" dirty="0"/>
              <a:t> with virtual pages of </a:t>
            </a:r>
            <a:r>
              <a:rPr lang="en-US" b="1" baseline="0" dirty="0"/>
              <a:t>4096 bytes</a:t>
            </a:r>
            <a:r>
              <a:rPr lang="en-US" baseline="0" dirty="0"/>
              <a:t>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/>
              <a:t>4096 = 2^12   </a:t>
            </a:r>
            <a:r>
              <a:rPr lang="en-US" baseline="0" dirty="0">
                <a:sym typeface="Wingdings" panose="05000000000000000000" pitchFamily="2" charset="2"/>
              </a:rPr>
              <a:t> need 12 bits to indicate the </a:t>
            </a:r>
            <a:r>
              <a:rPr lang="en-US" b="1" baseline="0" dirty="0">
                <a:sym typeface="Wingdings" panose="05000000000000000000" pitchFamily="2" charset="2"/>
              </a:rPr>
              <a:t>offset</a:t>
            </a:r>
            <a:r>
              <a:rPr lang="en-US" baseline="0" dirty="0">
                <a:sym typeface="Wingdings" panose="05000000000000000000" pitchFamily="2" charset="2"/>
              </a:rPr>
              <a:t> in the page.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(Note: unit of address resolution is 8 bits  a virtual page holds 4 KB)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The remaining 32-12 = 20 bits used to index into the Page Table to get the corresponding frame number (which is held in N bits)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anose="05000000000000000000" pitchFamily="2" charset="2"/>
              </a:rPr>
              <a:t>N depends on the amount of available RAM: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e.g. for 2GB of RAM, N=19.  Because 2GB=2^31 bits and 31=12+19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since N max = 20  a 32-bit OS can reference 4GB of memory  a maximum of 1 million pages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each address requires 4bytes  the PT takes 4MB</a:t>
            </a:r>
          </a:p>
          <a:p>
            <a:pPr marL="174913" indent="-174913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each active application has its own PT  lots of memory just for the 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SR:  I don’t follow this?  A</a:t>
            </a:r>
            <a:r>
              <a:rPr lang="en-US" baseline="0" dirty="0"/>
              <a:t> single thread could have done this before.  With our without </a:t>
            </a:r>
            <a:r>
              <a:rPr lang="en-US" baseline="0" dirty="0" err="1"/>
              <a:t>cudaMemcpyHostToDevice</a:t>
            </a:r>
            <a:r>
              <a:rPr lang="en-US" baseline="0" dirty="0"/>
              <a:t> (etc.)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32C1-D09C-46B3-B446-ABABC5D9E5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79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468960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821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41818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887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32148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19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47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0312525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8180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55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05718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40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932325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614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6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719490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072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95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291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707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725018-5697-4C52-ADE9-4C1ED354D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466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3ECFD8-5EC6-49FD-9837-172B927B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97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0310" y="1599850"/>
            <a:ext cx="11158361" cy="2329206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0310" y="4029067"/>
            <a:ext cx="11158361" cy="2296241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35786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66889CB-F60A-4C2A-81E8-30C53FF8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822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C55B35-C61C-44BE-B148-85AD52282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704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4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33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997624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22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00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008734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480269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50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11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38218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05677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9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45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019308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953400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01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5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401004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6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020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80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7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98230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2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82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8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22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0077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9882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nvidia.com/cuda/cuda-c-programming-guide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oboe3t95di8rne0g002ydj8tpd0pwwk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egg.com/asrock-rack-ep2c621d12-ws-intel-xeon-scalable-processors/p/N82E16813140022?Item=N82E16813140022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17</a:t>
            </a:r>
          </a:p>
          <a:p>
            <a:r>
              <a:rPr lang="en-US"/>
              <a:t>03/03/2021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Backdrop,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Memory allocated on the host with </a:t>
            </a:r>
            <a:r>
              <a:rPr lang="en-US" dirty="0">
                <a:solidFill>
                  <a:srgbClr val="C00000"/>
                </a:solidFill>
                <a:latin typeface="Consolas"/>
                <a:cs typeface="Calibri"/>
              </a:rPr>
              <a:t>new</a:t>
            </a:r>
            <a:endParaRPr lang="en-US" dirty="0">
              <a:solidFill>
                <a:srgbClr val="C00000"/>
              </a:solidFill>
              <a:latin typeface="Consolas"/>
            </a:endParaRPr>
          </a:p>
          <a:p>
            <a:endParaRPr lang="en-US" dirty="0"/>
          </a:p>
          <a:p>
            <a:r>
              <a:rPr lang="en-US" dirty="0"/>
              <a:t>Memory allocated on the device using the CUDA runtime function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/>
              </a:rPr>
              <a:t>cudaMalloc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/>
            </a:endParaRPr>
          </a:p>
          <a:p>
            <a:endParaRPr lang="en-US" dirty="0"/>
          </a:p>
          <a:p>
            <a:r>
              <a:rPr lang="en-US" dirty="0"/>
              <a:t>Data moved back-and-forth, host to/from device, over the PCI-E pipe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6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PCI-E Pipe, Putting Things in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PCIe</a:t>
            </a:r>
            <a:r>
              <a:rPr lang="en-US" dirty="0"/>
              <a:t> x 16: peak bandwidth (</a:t>
            </a:r>
            <a:r>
              <a:rPr lang="en-US" dirty="0">
                <a:solidFill>
                  <a:srgbClr val="0070C0"/>
                </a:solidFill>
              </a:rPr>
              <a:t>what’s reasonable to expect in parentheses</a:t>
            </a:r>
            <a:r>
              <a:rPr lang="en-US" dirty="0"/>
              <a:t>) (</a:t>
            </a:r>
            <a:r>
              <a:rPr lang="en-US" dirty="0">
                <a:solidFill>
                  <a:srgbClr val="0070C0"/>
                </a:solidFill>
              </a:rPr>
              <a:t>per direction data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V1: 4.0 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GB/s</a:t>
            </a:r>
          </a:p>
          <a:p>
            <a:pPr lvl="1"/>
            <a:r>
              <a:rPr lang="en-US" dirty="0"/>
              <a:t>V2: 8.0 (</a:t>
            </a:r>
            <a:r>
              <a:rPr lang="en-US" dirty="0">
                <a:solidFill>
                  <a:srgbClr val="0070C0"/>
                </a:solidFill>
              </a:rPr>
              <a:t>6</a:t>
            </a:r>
            <a:r>
              <a:rPr lang="en-US" dirty="0"/>
              <a:t>) GB/s</a:t>
            </a:r>
          </a:p>
          <a:p>
            <a:pPr lvl="1"/>
            <a:r>
              <a:rPr lang="en-US" dirty="0"/>
              <a:t>V3: 15.8 (</a:t>
            </a:r>
            <a:r>
              <a:rPr lang="en-US" dirty="0">
                <a:solidFill>
                  <a:srgbClr val="0070C0"/>
                </a:solidFill>
              </a:rPr>
              <a:t>12</a:t>
            </a:r>
            <a:r>
              <a:rPr lang="en-US" dirty="0"/>
              <a:t>) GB/s </a:t>
            </a:r>
          </a:p>
          <a:p>
            <a:pPr lvl="1"/>
            <a:r>
              <a:rPr lang="en-US" dirty="0"/>
              <a:t>V4: 31.5 (</a:t>
            </a:r>
            <a:r>
              <a:rPr lang="en-US" dirty="0">
                <a:solidFill>
                  <a:srgbClr val="0070C0"/>
                </a:solidFill>
              </a:rPr>
              <a:t>???</a:t>
            </a:r>
            <a:r>
              <a:rPr lang="en-US" dirty="0"/>
              <a:t>) GB/s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Bandwidths above relatively small, see for instance (values provided are middle of the road)</a:t>
            </a:r>
          </a:p>
          <a:p>
            <a:pPr lvl="1"/>
            <a:r>
              <a:rPr lang="en-US" dirty="0"/>
              <a:t>Host memory bus: about 25 – 50 GB/s per socket</a:t>
            </a:r>
          </a:p>
          <a:p>
            <a:pPr lvl="1"/>
            <a:r>
              <a:rPr lang="en-US" dirty="0"/>
              <a:t>GPU global memory bandwidth: 400 – 1500 GB/s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helps improve host/device transfer speeds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Host/Device data </a:t>
            </a:r>
            <a:r>
              <a:rPr lang="en-US" dirty="0">
                <a:solidFill>
                  <a:srgbClr val="0070C0"/>
                </a:solidFill>
              </a:rPr>
              <a:t>transfer speeds</a:t>
            </a:r>
            <a:r>
              <a:rPr lang="en-US" dirty="0"/>
              <a:t> could be improved if host memory was </a:t>
            </a:r>
            <a:r>
              <a:rPr lang="en-US" dirty="0">
                <a:solidFill>
                  <a:srgbClr val="C00000"/>
                </a:solidFill>
              </a:rPr>
              <a:t>not pageable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rather than </a:t>
            </a:r>
            <a:r>
              <a:rPr lang="en-US" dirty="0">
                <a:latin typeface="Consolas"/>
              </a:rPr>
              <a:t>malloc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, allocate host memory using CUDA’s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/>
              </a:rPr>
              <a:t>cudaHostAlloc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magic, data still moves back-and-forth through same PCI-E pipe albeit at a faster clip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3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A friend, with its pluses and </a:t>
            </a:r>
            <a:r>
              <a:rPr lang="en-US" dirty="0">
                <a:solidFill>
                  <a:srgbClr val="FFC000"/>
                </a:solidFill>
              </a:rPr>
              <a:t>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 cons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 err="1"/>
              <a:t>-ing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large amounts of memory</a:t>
            </a:r>
            <a:r>
              <a:rPr lang="en-US" dirty="0"/>
              <a:t> can negatively impact overall system performance</a:t>
            </a:r>
          </a:p>
          <a:p>
            <a:pPr lvl="2"/>
            <a:r>
              <a:rPr lang="en-US" dirty="0"/>
              <a:t>Why? It reduces the amount of system memory available for paging</a:t>
            </a:r>
          </a:p>
          <a:p>
            <a:pPr lvl="2"/>
            <a:r>
              <a:rPr lang="en-US" dirty="0"/>
              <a:t>How much is too much? Not clear, dependent on the system and the applications running on the machine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memory allocation speed</a:t>
            </a:r>
            <a:r>
              <a:rPr lang="en-US" dirty="0"/>
              <a:t> is low - ballpark 5 GB/s</a:t>
            </a:r>
          </a:p>
          <a:p>
            <a:pPr lvl="2"/>
            <a:r>
              <a:rPr lang="en-US" dirty="0"/>
              <a:t>Allocating 5 GB of memory time-wise comparable to moving that much memory over the PCI-E 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3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A friend, with its </a:t>
            </a:r>
            <a:r>
              <a:rPr lang="en-US" dirty="0">
                <a:solidFill>
                  <a:srgbClr val="FFC000"/>
                </a:solidFill>
              </a:rPr>
              <a:t>pluses</a:t>
            </a:r>
            <a:r>
              <a:rPr lang="en-US" dirty="0"/>
              <a:t> and minuses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r>
                  <a:rPr lang="en-US" dirty="0"/>
                  <a:t>Enables faster device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host, back-and-forth transfers</a:t>
                </a:r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endParaRPr lang="en-US" dirty="0"/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endParaRPr lang="en-US" dirty="0"/>
              </a:p>
              <a:p>
                <a:pPr marL="460375" lvl="1" indent="-231775">
                  <a:buSzPct val="100000"/>
                  <a:buFont typeface="+mj-lt"/>
                  <a:buAutoNum type="arabicPeriod"/>
                </a:pPr>
                <a:r>
                  <a:rPr lang="en-US" dirty="0"/>
                  <a:t>Enables the use of asynchronous memory transfer and kernel execution (topic covered before)</a:t>
                </a:r>
              </a:p>
              <a:p>
                <a:pPr lvl="2"/>
                <a:r>
                  <a:rPr lang="en-US" dirty="0"/>
                  <a:t>Draws on the concept of CUDA stream</a:t>
                </a:r>
              </a:p>
              <a:p>
                <a:pPr lvl="2"/>
                <a:r>
                  <a:rPr lang="en-US" dirty="0"/>
                  <a:t>“in/out data copy” and “execution” engines working at the same time</a:t>
                </a:r>
              </a:p>
              <a:p>
                <a:endParaRPr lang="en-US" dirty="0"/>
              </a:p>
              <a:p>
                <a:pPr marL="228600" lvl="1" indent="0">
                  <a:buSzPct val="100000"/>
                  <a:buNone/>
                </a:pPr>
                <a:r>
                  <a:rPr lang="en-US" dirty="0"/>
                  <a:t>3. Enables </a:t>
                </a:r>
                <a:r>
                  <a:rPr lang="en-US" dirty="0">
                    <a:solidFill>
                      <a:srgbClr val="00B050"/>
                    </a:solidFill>
                  </a:rPr>
                  <a:t>mapping of the host pinned memory into the memory space of the device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Device now capable to access data on host while executing a kernel or other device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/>
              <a:t>: 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cudaHostAlloc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Last argument (“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”) controls the magic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” values: </a:t>
            </a:r>
            <a:r>
              <a:rPr lang="en-US" dirty="0" err="1">
                <a:latin typeface="Consolas" panose="020B0609020204030204" pitchFamily="49" charset="0"/>
              </a:rPr>
              <a:t>cudaHostAllocPortable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cudaHostAllocWriteCombined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” of most interest is “</a:t>
            </a:r>
            <a:r>
              <a:rPr lang="en-US" dirty="0" err="1">
                <a:latin typeface="Consolas" panose="020B0609020204030204" pitchFamily="49" charset="0"/>
              </a:rPr>
              <a:t>cudaHostAllocMapped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Maps the memory allocated on the host in the memory space of the device for </a:t>
            </a:r>
            <a:r>
              <a:rPr lang="en-US" dirty="0">
                <a:solidFill>
                  <a:srgbClr val="00B050"/>
                </a:solidFill>
              </a:rPr>
              <a:t>direct access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0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B7B2-0F2A-4411-91CF-BDA6D34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(Z-C) GPU-CPU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89B5-7472-484E-BD7A-D165DC8B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0"/>
            <a:r>
              <a:rPr lang="en-US" sz="2200" dirty="0">
                <a:solidFill>
                  <a:prstClr val="black"/>
                </a:solidFill>
              </a:rPr>
              <a:t>What more* is gained if you pin host memory via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</a:rPr>
              <a:t>cudaHostAlloc</a:t>
            </a:r>
            <a:r>
              <a:rPr lang="en-US" sz="2200" dirty="0">
                <a:solidFill>
                  <a:prstClr val="black"/>
                </a:solidFill>
              </a:rPr>
              <a:t>? 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</a:rPr>
              <a:t>The ability to access a piece of data from pinned and mapped host memory by a thread running on the GPU without a CUDA runtime copy call to explicitly move data onto the GPU</a:t>
            </a:r>
          </a:p>
          <a:p>
            <a:pPr lvl="2"/>
            <a:r>
              <a:rPr lang="en-US" sz="1700" dirty="0">
                <a:solidFill>
                  <a:prstClr val="black"/>
                </a:solidFill>
              </a:rPr>
              <a:t>This is called zero-copy (Z-C) GPU-CPU interaction, from where the name “</a:t>
            </a:r>
            <a:r>
              <a:rPr lang="en-US" sz="1700" dirty="0">
                <a:solidFill>
                  <a:srgbClr val="C00000"/>
                </a:solidFill>
              </a:rPr>
              <a:t>zero-copy memory</a:t>
            </a:r>
            <a:r>
              <a:rPr lang="en-US" sz="1700" dirty="0">
                <a:solidFill>
                  <a:prstClr val="black"/>
                </a:solidFill>
              </a:rPr>
              <a:t>”</a:t>
            </a:r>
          </a:p>
          <a:p>
            <a:pPr lvl="2"/>
            <a:r>
              <a:rPr lang="en-US" sz="1700" dirty="0">
                <a:solidFill>
                  <a:prstClr val="black"/>
                </a:solidFill>
              </a:rPr>
              <a:t>Calling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cudaMemcpy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C00000"/>
                </a:solidFill>
              </a:rPr>
              <a:t>not a must</a:t>
            </a:r>
            <a:r>
              <a:rPr lang="en-US" sz="1700" dirty="0">
                <a:solidFill>
                  <a:prstClr val="black"/>
                </a:solidFill>
              </a:rPr>
              <a:t> anymore</a:t>
            </a:r>
          </a:p>
          <a:p>
            <a:pPr lvl="2"/>
            <a:r>
              <a:rPr lang="en-US" sz="1700" dirty="0">
                <a:solidFill>
                  <a:prstClr val="black"/>
                </a:solidFill>
              </a:rPr>
              <a:t>Notes: </a:t>
            </a:r>
          </a:p>
          <a:p>
            <a:pPr lvl="3"/>
            <a:r>
              <a:rPr lang="en-US" sz="1500" dirty="0">
                <a:solidFill>
                  <a:prstClr val="black"/>
                </a:solidFill>
              </a:rPr>
              <a:t>Data is still red/written through the PCI-E pipe</a:t>
            </a:r>
          </a:p>
          <a:p>
            <a:pPr lvl="3"/>
            <a:r>
              <a:rPr lang="en-US" sz="1500" dirty="0">
                <a:solidFill>
                  <a:prstClr val="black"/>
                </a:solidFill>
              </a:rPr>
              <a:t>Process managed by the runtime, in a transparent fashion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device memory ballooned, to include main memory that physically resides on the host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Footnote: recall that </a:t>
            </a:r>
            <a:r>
              <a:rPr lang="en-US" sz="1600" dirty="0" err="1">
                <a:latin typeface="Consolas" panose="020B0609020204030204" pitchFamily="49" charset="0"/>
              </a:rPr>
              <a:t>cudaHostAlloc</a:t>
            </a:r>
            <a:r>
              <a:rPr lang="en-US" sz="1600" dirty="0"/>
              <a:t> enables asynchronous operations in streams, as well as faster H2D/D2H data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C85D6-2AE8-47BF-8FD7-AF009C9B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Z-C to UVA: CUDA 2.2 to CUDA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Pain in the rear: Z-C enabled access of data on the host from the device required one additional runtime call to </a:t>
            </a:r>
            <a:r>
              <a:rPr lang="en-US" dirty="0" err="1">
                <a:latin typeface="Consolas" panose="020B0609020204030204" pitchFamily="49" charset="0"/>
              </a:rPr>
              <a:t>cudaHostGetDevicePointer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cudaHostGetDevicePointer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given a pointer to pinned host memory produces a new pointer that can be invoked within the kernel to access data stored on the host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need for the </a:t>
            </a:r>
            <a:r>
              <a:rPr lang="en-US" dirty="0" err="1">
                <a:latin typeface="Consolas" panose="020B0609020204030204" pitchFamily="49" charset="0"/>
              </a:rPr>
              <a:t>cudaHostGetDevicePointer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 was eliminated in CUDA 4.0 with the introduction of the Unified Virtual Addressing (UVA) 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one can think of the host &amp; device memory ecosystem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344" y="1479179"/>
            <a:ext cx="11960872" cy="49330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Helpful to not think of the physical memory as one contiguous thing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Rather, an amalgamation of bits and pieces</a:t>
            </a:r>
          </a:p>
          <a:p>
            <a:pPr lvl="1"/>
            <a:r>
              <a:rPr lang="en-US" dirty="0"/>
              <a:t>Regard it as a “pool of physical memory”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Why: these days the pool of physical memory includes the memory of the GPU[s]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needle in the haystack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the pool includes all the memory of the system, how do you find what you need?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Rely on the page table &amp; the concept of virtual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49 instead of 48 bits to represent addresses in this virtual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although the OS is 64 bits, modern systems typically use only 48 bits for addresses</a:t>
            </a:r>
          </a:p>
          <a:p>
            <a:pPr lvl="1"/>
            <a:r>
              <a:rPr lang="en-US" dirty="0"/>
              <a:t>64 bits would index 18,446,744,073,709,551,615 bytes – way more than what we see in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4FA-5E35-4997-8FE5-554F9757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D9437-1E8C-4AA7-BF46-FBD7826E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47A252-84B0-43DA-B446-C5F4E90FB016}"/>
                  </a:ext>
                </a:extLst>
              </p:cNvPr>
              <p:cNvSpPr txBox="1"/>
              <p:nvPr/>
            </p:nvSpPr>
            <p:spPr>
              <a:xfrm>
                <a:off x="156183" y="6590759"/>
                <a:ext cx="884596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[Alex Gregory]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47A252-84B0-43DA-B446-C5F4E90F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3" y="6590759"/>
                <a:ext cx="884596" cy="200055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6DBDB44-D43F-4E9B-AA00-084F252259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850270"/>
            <a:ext cx="5812369" cy="57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vs. Physical Memory </a:t>
            </a:r>
            <a:r>
              <a:rPr lang="en-US" sz="2000" dirty="0"/>
              <a:t>[old slide; updated with relevant information]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Virtual memory</a:t>
            </a:r>
            <a:r>
              <a:rPr lang="en-US" sz="2000" dirty="0"/>
              <a:t>: dally and quaint fictitious space of 2</a:t>
            </a:r>
            <a:r>
              <a:rPr lang="en-US" sz="2000" baseline="30000" dirty="0"/>
              <a:t>32</a:t>
            </a:r>
            <a:r>
              <a:rPr lang="en-US" sz="2000" dirty="0"/>
              <a:t>  addresses (on 32 bit architectures) in which a process sees its </a:t>
            </a:r>
            <a:r>
              <a:rPr lang="en-US" sz="2000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 being placed, the </a:t>
            </a:r>
            <a:r>
              <a:rPr lang="en-US" sz="2000" dirty="0">
                <a:solidFill>
                  <a:srgbClr val="0070C0"/>
                </a:solidFill>
              </a:rPr>
              <a:t>instructions</a:t>
            </a:r>
            <a:r>
              <a:rPr lang="en-US" sz="2000" dirty="0"/>
              <a:t> stored, etc.</a:t>
            </a:r>
          </a:p>
          <a:p>
            <a:pPr lvl="1"/>
            <a:r>
              <a:rPr lang="en-US" sz="1600" dirty="0"/>
              <a:t>Correction, for this segment of the course: you actually have 49 bits instead of 32</a:t>
            </a:r>
          </a:p>
          <a:p>
            <a:pPr lvl="2"/>
            <a:r>
              <a:rPr lang="en-US" sz="1400" dirty="0"/>
              <a:t>You can index into 562,949,953,421,311 bytes (about 562 Terabytes) – hundreds of times more than what in use on a system nowadays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Physical memory</a:t>
            </a:r>
            <a:r>
              <a:rPr lang="en-US" sz="2000" dirty="0"/>
              <a:t>: a busy [perhaps heterogeneous] place that hosts at the same time </a:t>
            </a:r>
            <a:r>
              <a:rPr lang="en-US" sz="2000" dirty="0">
                <a:solidFill>
                  <a:srgbClr val="0070C0"/>
                </a:solidFill>
              </a:rPr>
              <a:t>data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instructions</a:t>
            </a:r>
            <a:r>
              <a:rPr lang="en-US" sz="2000" dirty="0"/>
              <a:t> associated with many applications simultaneously running on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2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The Page Table</a:t>
            </a:r>
            <a:r>
              <a:rPr lang="en-US" sz="2000" dirty="0">
                <a:solidFill>
                  <a:srgbClr val="ED7D31">
                    <a:lumMod val="50000"/>
                  </a:srgbClr>
                </a:solidFill>
              </a:rPr>
              <a:t> [old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Virtual memory allows the processor to work in a virtual world in which a process seems to have exclusive access to a very large memory space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virtual world is connected back to, or mapped back into, the physical memory through a Page Table</a:t>
            </a:r>
          </a:p>
          <a:p>
            <a:pPr lvl="1"/>
            <a:r>
              <a:rPr lang="en-US" sz="1600" dirty="0"/>
              <a:t>This is one level of indirection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4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Key observation: relatively recently, the GPU and CPU decided to share together one virtual memory space</a:t>
            </a:r>
          </a:p>
          <a:p>
            <a:pPr lvl="1"/>
            <a:r>
              <a:rPr lang="en-US" sz="1600" dirty="0"/>
              <a:t>UVA: Unified Virtual Address </a:t>
            </a:r>
          </a:p>
          <a:p>
            <a:pPr lvl="1"/>
            <a:r>
              <a:rPr lang="en-US" sz="1600" dirty="0"/>
              <a:t>UVAS: Unified Virtual Address Space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The trick is to translate an address from this 49-bit UVAS into the pool of physical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7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Page Table &amp; The Translation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virtual address has two parts (address butchering): </a:t>
                </a:r>
              </a:p>
              <a:p>
                <a:pPr lvl="1"/>
                <a:r>
                  <a:rPr lang="en-US" sz="1800" dirty="0"/>
                  <a:t>The page number</a:t>
                </a:r>
              </a:p>
              <a:p>
                <a:pPr lvl="1"/>
                <a:r>
                  <a:rPr lang="en-US" sz="1800" dirty="0"/>
                  <a:t>The offset (last 12 bits)</a:t>
                </a:r>
              </a:p>
              <a:p>
                <a:r>
                  <a:rPr lang="en-US" sz="2000" dirty="0"/>
                  <a:t>Example below assumes a 32-bit OS with virtual pages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4096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/>
                  <a:t> bytes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9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D87B2F-9F7A-4CF4-82E6-9283DB5FCD5E}"/>
              </a:ext>
            </a:extLst>
          </p:cNvPr>
          <p:cNvGrpSpPr/>
          <p:nvPr/>
        </p:nvGrpSpPr>
        <p:grpSpPr>
          <a:xfrm>
            <a:off x="2190855" y="3483734"/>
            <a:ext cx="8253984" cy="2747476"/>
            <a:chOff x="2190855" y="3483734"/>
            <a:chExt cx="8253984" cy="2747476"/>
          </a:xfrm>
        </p:grpSpPr>
        <p:grpSp>
          <p:nvGrpSpPr>
            <p:cNvPr id="8" name="Group 7"/>
            <p:cNvGrpSpPr/>
            <p:nvPr/>
          </p:nvGrpSpPr>
          <p:grpSpPr>
            <a:xfrm>
              <a:off x="2190855" y="3483734"/>
              <a:ext cx="8253984" cy="2688466"/>
              <a:chOff x="666855" y="3331334"/>
              <a:chExt cx="8253984" cy="2688466"/>
            </a:xfrm>
          </p:grpSpPr>
          <p:pic>
            <p:nvPicPr>
              <p:cNvPr id="5" name="Picture 4" descr="C:\Users\negrut\BuBu\CourseMaterial\ParallelCompBook\Images\addressTranslatio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55" y="3331334"/>
                <a:ext cx="7867545" cy="26884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7231787" y="5486400"/>
                <a:ext cx="1689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Segoe UI Semibold" panose="020B0702040204020203" pitchFamily="34" charset="0"/>
                  </a:rPr>
                  <a:t>[physical memory]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844A6-A495-4978-9A1B-D31A8A4A58ED}"/>
                </a:ext>
              </a:extLst>
            </p:cNvPr>
            <p:cNvSpPr/>
            <p:nvPr/>
          </p:nvSpPr>
          <p:spPr>
            <a:xfrm>
              <a:off x="2232660" y="3700342"/>
              <a:ext cx="685800" cy="307777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process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4F59-2703-4303-9907-D75D0FAB1E46}"/>
                </a:ext>
              </a:extLst>
            </p:cNvPr>
            <p:cNvSpPr/>
            <p:nvPr/>
          </p:nvSpPr>
          <p:spPr>
            <a:xfrm>
              <a:off x="8800416" y="5492546"/>
              <a:ext cx="159979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Pool of Physical</a:t>
              </a:r>
              <a:br>
                <a:rPr lang="en-US" sz="1400" b="1" dirty="0"/>
              </a:br>
              <a:r>
                <a:rPr lang="en-US" sz="1400" b="1" dirty="0"/>
                <a:t>Memory (</a:t>
              </a:r>
              <a:r>
                <a:rPr lang="en-US" sz="1400" b="1" dirty="0">
                  <a:solidFill>
                    <a:srgbClr val="C00000"/>
                  </a:solidFill>
                </a:rPr>
                <a:t>includes GPU memory now</a:t>
              </a:r>
              <a:r>
                <a:rPr lang="en-US" sz="1400" b="1" dirty="0"/>
                <a:t>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67166" y="2337343"/>
            <a:ext cx="4982747" cy="215153"/>
            <a:chOff x="2567166" y="2337343"/>
            <a:chExt cx="4982747" cy="21515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67166" y="2337343"/>
              <a:ext cx="49827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49913" y="2337343"/>
              <a:ext cx="0" cy="215153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8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Virtual Memory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page of virtual memory</a:t>
            </a:r>
            <a:r>
              <a:rPr lang="en-US" dirty="0"/>
              <a:t> corresponds to a </a:t>
            </a:r>
            <a:r>
              <a:rPr lang="en-US" dirty="0">
                <a:solidFill>
                  <a:srgbClr val="C00000"/>
                </a:solidFill>
              </a:rPr>
              <a:t>frame of physical memory</a:t>
            </a:r>
          </a:p>
          <a:p>
            <a:endParaRPr lang="en-US" dirty="0"/>
          </a:p>
          <a:p>
            <a:r>
              <a:rPr lang="en-US" dirty="0"/>
              <a:t>The size of a page (or frame, for that matter) is typically 4096 bytes</a:t>
            </a:r>
          </a:p>
          <a:p>
            <a:pPr lvl="1"/>
            <a:r>
              <a:rPr lang="en-US" dirty="0"/>
              <a:t>Compare to 64 bytes, the size of a cache block (line)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12</a:t>
            </a:r>
            <a:r>
              <a:rPr lang="en-US" dirty="0"/>
              <a:t> = 4096: 12 bits of the address are sufficient to relatively position each byte in a page</a:t>
            </a:r>
          </a:p>
          <a:p>
            <a:pPr lvl="1"/>
            <a:r>
              <a:rPr lang="en-US" dirty="0"/>
              <a:t>Bits marked 0 through 11 on the previous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1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Example: imagine that  your physical memory is 2 GB</a:t>
            </a:r>
            <a:br>
              <a:rPr lang="en-US" kern="0" dirty="0"/>
            </a:br>
            <a:endParaRPr lang="en-US" kern="0" dirty="0"/>
          </a:p>
          <a:p>
            <a:r>
              <a:rPr lang="en-US" kern="0" dirty="0"/>
              <a:t>The physical address has 31 bits: 2</a:t>
            </a:r>
            <a:r>
              <a:rPr lang="en-US" kern="0" baseline="30000" dirty="0"/>
              <a:t>31</a:t>
            </a:r>
            <a:r>
              <a:rPr lang="en-US" kern="0" dirty="0"/>
              <a:t>=2GB</a:t>
            </a:r>
            <a:br>
              <a:rPr lang="en-US" kern="0" dirty="0"/>
            </a:br>
            <a:endParaRPr lang="en-US" kern="0" dirty="0"/>
          </a:p>
          <a:p>
            <a:r>
              <a:rPr lang="en-US" kern="0" dirty="0"/>
              <a:t>Then the page table converts the bits 12 through 31 of the virtual address into bits 12 through 30 of the physical address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78" y="1059578"/>
            <a:ext cx="4389331" cy="5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0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Virtual Address Space: From CUDA programming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 host memory allocations made via CUDA API calls and all device memory allocations on supported devices are within the UVAS. As a consequence:</a:t>
            </a:r>
          </a:p>
          <a:p>
            <a:endParaRPr lang="en-US" dirty="0"/>
          </a:p>
          <a:p>
            <a:pPr lvl="1"/>
            <a:r>
              <a:rPr lang="en-US" dirty="0"/>
              <a:t>Today, the location of any memory on any of the devices or on the host allocated through CUDA can be determined from the value of the pointer using </a:t>
            </a:r>
            <a:r>
              <a:rPr lang="en-US" dirty="0" err="1">
                <a:latin typeface="Consolas" panose="020B0609020204030204" pitchFamily="49" charset="0"/>
              </a:rPr>
              <a:t>cudaPointerGetAttributes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copying to or from the memory of any device the </a:t>
            </a:r>
            <a:r>
              <a:rPr lang="en-US" dirty="0" err="1">
                <a:latin typeface="Consolas" panose="020B0609020204030204" pitchFamily="49" charset="0"/>
              </a:rPr>
              <a:t>cudaMemcpyKind</a:t>
            </a:r>
            <a:r>
              <a:rPr lang="en-US" dirty="0"/>
              <a:t> parameter of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*()</a:t>
            </a:r>
            <a:r>
              <a:rPr lang="en-US" dirty="0"/>
              <a:t> can be set to </a:t>
            </a:r>
            <a:r>
              <a:rPr lang="en-US" dirty="0" err="1">
                <a:latin typeface="Consolas" panose="020B0609020204030204" pitchFamily="49" charset="0"/>
              </a:rPr>
              <a:t>cudaMemcpyDefault</a:t>
            </a:r>
            <a:r>
              <a:rPr lang="en-US" dirty="0"/>
              <a:t> to determine locations from the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Allocations via </a:t>
            </a:r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are automatically portable across all the devices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returned by </a:t>
            </a:r>
            <a:r>
              <a:rPr lang="en-US" dirty="0" err="1">
                <a:latin typeface="Consolas" panose="020B0609020204030204" pitchFamily="49" charset="0"/>
              </a:rPr>
              <a:t>cudaHostAlloc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can be used directly from within kernels running on a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821" y="6642556"/>
                <a:ext cx="6319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[</a:t>
                </a:r>
                <a:r>
                  <a:rPr lang="en-US" sz="800" dirty="0">
                    <a:hlinkClick r:id="rId2"/>
                  </a:rPr>
                  <a:t>NVIDIA</a:t>
                </a:r>
                <a:r>
                  <a:rPr lang="en-US" sz="800" dirty="0"/>
                  <a:t>]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1" y="6642556"/>
                <a:ext cx="631904" cy="215444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25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-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CUDA runtime can identify where the data is stored based on the value of the pointer</a:t>
            </a:r>
          </a:p>
          <a:p>
            <a:pPr lvl="1"/>
            <a:r>
              <a:rPr lang="en-US" dirty="0"/>
              <a:t>Possible since one virtual address space was used for the CPU and GPU memory allocated through CUDA</a:t>
            </a:r>
          </a:p>
          <a:p>
            <a:endParaRPr lang="en-US" dirty="0"/>
          </a:p>
          <a:p>
            <a:r>
              <a:rPr lang="en-US" dirty="0"/>
              <a:t>There is no need to deal with </a:t>
            </a:r>
            <a:r>
              <a:rPr lang="en-US" dirty="0" err="1">
                <a:latin typeface="Consolas" panose="020B0609020204030204" pitchFamily="49" charset="0"/>
              </a:rPr>
              <a:t>cudaMemcpyHostToHost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cudaMemcpyHostToDevice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cudaMemcpyDeviceToHost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cudaMemcpyDeviceToDevice</a:t>
            </a:r>
            <a:r>
              <a:rPr lang="en-US" dirty="0"/>
              <a:t> scenarios</a:t>
            </a:r>
          </a:p>
          <a:p>
            <a:pPr lvl="1"/>
            <a:r>
              <a:rPr lang="en-US" dirty="0"/>
              <a:t>Simply use the generic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cudaMemcpyDefault</a:t>
            </a:r>
            <a:r>
              <a:rPr lang="en-US" dirty="0"/>
              <a:t> flag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this buys us: ability to do, for instance, an inter-device copy that does not rely on the host for staging data movement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gpuDst_memPntr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gpuSrc_memPntr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cudaMemcpyDefault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8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– Showcasing Its Versatility…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 of commands below can be issued by one host thread to multiple devices</a:t>
            </a:r>
          </a:p>
          <a:p>
            <a:pPr lvl="1"/>
            <a:r>
              <a:rPr lang="en-US" dirty="0"/>
              <a:t>No need to use anything beyond </a:t>
            </a:r>
            <a:r>
              <a:rPr lang="en-US" dirty="0" err="1"/>
              <a:t>cudaMemcpyDefault</a:t>
            </a:r>
            <a:endParaRPr lang="en-US" dirty="0"/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(gpu1Dst_memPntr, </a:t>
            </a:r>
            <a:r>
              <a:rPr lang="en-US" dirty="0" err="1"/>
              <a:t>host_memPntr</a:t>
            </a:r>
            <a:r>
              <a:rPr lang="en-US" dirty="0"/>
              <a:t>, byteSize1,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(gpu2Dst_memPntr, </a:t>
            </a:r>
            <a:r>
              <a:rPr lang="en-US" dirty="0" err="1"/>
              <a:t>host_memPntr</a:t>
            </a:r>
            <a:r>
              <a:rPr lang="en-US" dirty="0"/>
              <a:t>, byteSize2,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host_memPntr</a:t>
            </a:r>
            <a:r>
              <a:rPr lang="en-US" dirty="0"/>
              <a:t>, gpu1Dst_memPntr, byteSize1,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788670" lvl="2" indent="0">
              <a:buNone/>
            </a:pP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host_memPntr</a:t>
            </a:r>
            <a:r>
              <a:rPr lang="en-US" dirty="0"/>
              <a:t>, gpu2Dst_memPntr, byteSize2, </a:t>
            </a:r>
            <a:r>
              <a:rPr lang="en-US" dirty="0" err="1"/>
              <a:t>cudaMemcpyDefault</a:t>
            </a:r>
            <a:r>
              <a:rPr lang="en-US" dirty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UVA support is the enabler for the peer-to-peer (P2P), inter-GPU, data transfer </a:t>
            </a:r>
          </a:p>
          <a:p>
            <a:pPr lvl="1"/>
            <a:r>
              <a:rPr lang="en-US" dirty="0"/>
              <a:t>P2P not discussed here</a:t>
            </a:r>
          </a:p>
          <a:p>
            <a:pPr lvl="1"/>
            <a:r>
              <a:rPr lang="en-US" dirty="0"/>
              <a:t>UVA is the underpinning technology for P2P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is a Step Forward Relative to Z-C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Z-C Key Accomplishment: use pointer within </a:t>
            </a:r>
            <a:r>
              <a:rPr lang="en-US" dirty="0">
                <a:solidFill>
                  <a:srgbClr val="0070C0"/>
                </a:solidFill>
              </a:rPr>
              <a:t>device function</a:t>
            </a:r>
            <a:r>
              <a:rPr lang="en-US" dirty="0"/>
              <a:t> to access </a:t>
            </a:r>
            <a:r>
              <a:rPr lang="en-US" dirty="0">
                <a:solidFill>
                  <a:srgbClr val="0070C0"/>
                </a:solidFill>
              </a:rPr>
              <a:t>host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Z-C focused on a </a:t>
            </a:r>
            <a:r>
              <a:rPr lang="en-US" u="sng" dirty="0"/>
              <a:t>data access</a:t>
            </a:r>
            <a:r>
              <a:rPr lang="en-US" dirty="0"/>
              <a:t>, an issue relevant in the context of functions executed on the device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UVA had a data access component but also a data transfer component: </a:t>
            </a:r>
          </a:p>
          <a:p>
            <a:pPr lvl="1"/>
            <a:r>
              <a:rPr lang="en-US" u="sng" dirty="0"/>
              <a:t>Data access</a:t>
            </a:r>
            <a:r>
              <a:rPr lang="en-US" dirty="0"/>
              <a:t>: A GPU could access data on a different GPU, a novelty back in CUDA 4.0</a:t>
            </a:r>
          </a:p>
          <a:p>
            <a:pPr lvl="1"/>
            <a:r>
              <a:rPr lang="en-US" u="sng" dirty="0"/>
              <a:t>Data transfer</a:t>
            </a:r>
            <a:r>
              <a:rPr lang="en-US" dirty="0"/>
              <a:t>: copy data in between GPUs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/>
              <a:t> is the main character in this play, data transfer initiated on the host 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UVA &amp; Unified Memory (UM)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Unified Virtual Address idea had ok impact, perhaps good enough to write home about</a:t>
            </a:r>
          </a:p>
          <a:p>
            <a:endParaRPr lang="en-US" dirty="0"/>
          </a:p>
          <a:p>
            <a:r>
              <a:rPr lang="en-US" dirty="0"/>
              <a:t>Why was UVA less than the sliced bread idea?</a:t>
            </a:r>
          </a:p>
          <a:p>
            <a:pPr lvl="1"/>
            <a:r>
              <a:rPr lang="en-US" dirty="0"/>
              <a:t>Because it didn’t allow the host to join the party: the device could read host memory, but not vice-versa</a:t>
            </a:r>
          </a:p>
          <a:p>
            <a:pPr lvl="2"/>
            <a:r>
              <a:rPr lang="en-US" dirty="0"/>
              <a:t>The device can party with the host, but the host cannot party with the device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Unified Memory</a:t>
            </a:r>
            <a:r>
              <a:rPr lang="en-US" dirty="0"/>
              <a:t> (UM) is like UVA but enabled the CPU to tap into GPU memory</a:t>
            </a:r>
          </a:p>
          <a:p>
            <a:pPr lvl="1"/>
            <a:r>
              <a:rPr lang="en-US" dirty="0"/>
              <a:t>UM works in conjunction with a “</a:t>
            </a:r>
            <a:r>
              <a:rPr lang="en-US" dirty="0">
                <a:solidFill>
                  <a:srgbClr val="0070C0"/>
                </a:solidFill>
              </a:rPr>
              <a:t>managed memory pool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Fallout: improved significantly CUDA ease of use, particularly for multi-GPU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Memory, a first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0307" y="3949925"/>
            <a:ext cx="3254619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0010BF"/>
                </a:solidFill>
                <a:latin typeface="Consolas"/>
              </a:rPr>
              <a:t>__device__ __managed__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ret[</a:t>
            </a:r>
            <a:r>
              <a:rPr lang="en-US" sz="900" dirty="0">
                <a:solidFill>
                  <a:srgbClr val="6F008A"/>
                </a:solidFill>
                <a:latin typeface="Consolas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&lt;&lt;&lt;1,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&gt;&gt;&gt;(10, 100);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"%d: A+B =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i, ret[i]);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0306" y="1148780"/>
            <a:ext cx="3254619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900" b="1" err="1">
                <a:solidFill>
                  <a:srgbClr val="0010BF"/>
                </a:solidFill>
                <a:latin typeface="Consolas"/>
              </a:rPr>
              <a:t>cudaMallocManaged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(&amp;ret, </a:t>
            </a:r>
            <a:r>
              <a:rPr lang="en-US" sz="900" dirty="0">
                <a:solidFill>
                  <a:srgbClr val="6F008A"/>
                </a:solidFill>
                <a:latin typeface="Consolas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90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AplusB&lt;&lt;&lt;1, </a:t>
            </a:r>
            <a:r>
              <a:rPr lang="da-DK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&gt;&gt;&gt;(ret, 10, 100);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"%d: A+B =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i, ret[i]);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(ret);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228" y="899869"/>
            <a:ext cx="4420290" cy="272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*ret;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cudaMalloc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(&amp;ret,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AplusB&lt;&lt;&lt;1, </a:t>
            </a:r>
            <a:r>
              <a:rPr lang="da-DK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&gt;&gt;&gt;(ret, 10, 100);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C00000"/>
                </a:solidFill>
                <a:latin typeface="Consolas"/>
              </a:rPr>
              <a:t>new </a:t>
            </a:r>
            <a:r>
              <a:rPr lang="en-US" sz="900" dirty="0">
                <a:solidFill>
                  <a:srgbClr val="0010B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>
                <a:solidFill>
                  <a:srgbClr val="6F008A"/>
                </a:solidFill>
                <a:latin typeface="Consolas"/>
              </a:rPr>
              <a:t>SZ</a:t>
            </a:r>
            <a:r>
              <a:rPr lang="en-US" sz="900" dirty="0">
                <a:latin typeface="Consolas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cudaMemcpy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ret, </a:t>
            </a:r>
            <a:r>
              <a:rPr lang="en-US" sz="900" dirty="0">
                <a:solidFill>
                  <a:srgbClr val="6F008A"/>
                </a:solidFill>
                <a:latin typeface="Consolas"/>
              </a:rPr>
              <a:t>SZ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cudaMemcpyDefault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  <a:endParaRPr lang="en-US"/>
          </a:p>
          <a:p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9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   std::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"%d: A+B = %d\n"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900" dirty="0">
                <a:solidFill>
                  <a:srgbClr val="C00000"/>
                </a:solidFill>
                <a:latin typeface="Consolas"/>
              </a:rPr>
              <a:t>delete[]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host_ret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(ret);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522602" y="899869"/>
            <a:ext cx="1082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12 lines of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4925" y="5996639"/>
            <a:ext cx="1032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8 lines of code</a:t>
            </a:r>
          </a:p>
          <a:p>
            <a:r>
              <a:rPr lang="en-US" sz="1100" dirty="0"/>
              <a:t>(can make it 7)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74925" y="3449599"/>
            <a:ext cx="1082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 lines of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228" y="3838667"/>
            <a:ext cx="32956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TRUMAN Debug&gt;</a:t>
            </a:r>
            <a:r>
              <a:rPr lang="en-US" sz="1200" dirty="0"/>
              <a:t> ./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unifMemCUDAexPart1.exe</a:t>
            </a:r>
            <a:r>
              <a:rPr lang="en-US" sz="1200" dirty="0"/>
              <a:t> </a:t>
            </a:r>
          </a:p>
          <a:p>
            <a:r>
              <a:rPr lang="en-US" sz="1200" dirty="0"/>
              <a:t>0: A+B = 110                           </a:t>
            </a:r>
          </a:p>
          <a:p>
            <a:r>
              <a:rPr lang="en-US" sz="1200" dirty="0"/>
              <a:t>1: A+B = 111                           </a:t>
            </a:r>
          </a:p>
          <a:p>
            <a:r>
              <a:rPr lang="en-US" sz="1200" dirty="0"/>
              <a:t>2: A+B = 112                           </a:t>
            </a:r>
          </a:p>
          <a:p>
            <a:r>
              <a:rPr lang="en-US" sz="1200" dirty="0"/>
              <a:t>3: A+B = 113                           </a:t>
            </a:r>
          </a:p>
          <a:p>
            <a:r>
              <a:rPr lang="en-US" sz="1200" dirty="0"/>
              <a:t>4: A+B = 114                           </a:t>
            </a:r>
          </a:p>
          <a:p>
            <a:r>
              <a:rPr lang="en-US" sz="1200" dirty="0"/>
              <a:t>5: A+B = 115                           </a:t>
            </a:r>
          </a:p>
          <a:p>
            <a:r>
              <a:rPr lang="en-US" sz="1200" dirty="0"/>
              <a:t>6: A+B = 116                           </a:t>
            </a:r>
          </a:p>
          <a:p>
            <a:r>
              <a:rPr lang="en-US" sz="1200" dirty="0"/>
              <a:t>7: A+B = 117 </a:t>
            </a:r>
          </a:p>
        </p:txBody>
      </p:sp>
    </p:spTree>
    <p:extLst>
      <p:ext uri="{BB962C8B-B14F-4D97-AF65-F5344CB8AC3E}">
        <p14:creationId xmlns:p14="http://schemas.microsoft.com/office/powerpoint/2010/main" val="13949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Memory: further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memory allocation call takes care of memory setup at both ends; i.e., device and host</a:t>
            </a:r>
          </a:p>
          <a:p>
            <a:pPr lvl="1"/>
            <a:r>
              <a:rPr lang="en-US" dirty="0"/>
              <a:t>The main actor: the CUDA runtime  function </a:t>
            </a:r>
            <a:r>
              <a:rPr lang="en-US" dirty="0" err="1">
                <a:latin typeface="Consolas" panose="020B0609020204030204" pitchFamily="49" charset="0"/>
              </a:rPr>
              <a:t>cudaMallocManaged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New way of perceiving the memory interplay in GPGPU computing</a:t>
            </a:r>
          </a:p>
          <a:p>
            <a:pPr lvl="1"/>
            <a:r>
              <a:rPr lang="en-US" dirty="0"/>
              <a:t>No distinction is made between memory on the host and memory on the device</a:t>
            </a:r>
          </a:p>
          <a:p>
            <a:pPr lvl="1"/>
            <a:r>
              <a:rPr lang="en-US" dirty="0"/>
              <a:t>It’s just </a:t>
            </a:r>
            <a:r>
              <a:rPr lang="en-US" dirty="0">
                <a:solidFill>
                  <a:srgbClr val="0070C0"/>
                </a:solidFill>
              </a:rPr>
              <a:t>a pool of memory</a:t>
            </a:r>
            <a:r>
              <a:rPr lang="en-US" dirty="0"/>
              <a:t>, albeit with different access times when accessed by different processors</a:t>
            </a:r>
          </a:p>
          <a:p>
            <a:pPr lvl="2"/>
            <a:r>
              <a:rPr lang="en-US" dirty="0"/>
              <a:t>“processor”: any independent execution unit with a dedicated memory management unit (MMU)</a:t>
            </a:r>
          </a:p>
          <a:p>
            <a:pPr lvl="3"/>
            <a:r>
              <a:rPr lang="en-US" dirty="0"/>
              <a:t>Includes both CPUs and GPUs of any type and architecture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91442" y="4522844"/>
            <a:ext cx="5669869" cy="2004876"/>
            <a:chOff x="2840856" y="3181163"/>
            <a:chExt cx="5669869" cy="2004876"/>
          </a:xfrm>
        </p:grpSpPr>
        <p:grpSp>
          <p:nvGrpSpPr>
            <p:cNvPr id="8" name="Group 7"/>
            <p:cNvGrpSpPr/>
            <p:nvPr/>
          </p:nvGrpSpPr>
          <p:grpSpPr>
            <a:xfrm>
              <a:off x="2840856" y="3181163"/>
              <a:ext cx="2143957" cy="1988599"/>
              <a:chOff x="2263807" y="3181163"/>
              <a:chExt cx="2143957" cy="198859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3" t="21737" r="50189" b="13826"/>
              <a:stretch/>
            </p:blipFill>
            <p:spPr bwMode="auto">
              <a:xfrm>
                <a:off x="2263807" y="3181163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485391" y="3210302"/>
                <a:ext cx="170078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Old Memory Perception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66768" y="3197440"/>
              <a:ext cx="2143957" cy="1988599"/>
              <a:chOff x="6961572" y="3197440"/>
              <a:chExt cx="2143957" cy="1988599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11" t="21737" r="11111" b="13826"/>
              <a:stretch/>
            </p:blipFill>
            <p:spPr bwMode="auto">
              <a:xfrm>
                <a:off x="6961572" y="3197440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7250483" y="3204604"/>
                <a:ext cx="1566133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New  Perception with 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Unified Memory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92667" y="6627168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[NVIDIA]</a:t>
            </a:r>
            <a:r>
              <a:rPr lang="en-US" sz="900" dirty="0">
                <a:sym typeface="Symbol"/>
              </a:rPr>
              <a:t>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868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UM innovation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No longer any need for explicit memory transfers between host and device</a:t>
                </a:r>
              </a:p>
              <a:p>
                <a:pPr lvl="1"/>
                <a:r>
                  <a:rPr lang="en-US" dirty="0"/>
                  <a:t>Any allocation created in </a:t>
                </a:r>
                <a:r>
                  <a:rPr lang="en-US" dirty="0">
                    <a:solidFill>
                      <a:srgbClr val="C00000"/>
                    </a:solidFill>
                  </a:rPr>
                  <a:t>the managed memory space</a:t>
                </a:r>
                <a:r>
                  <a:rPr lang="en-US" dirty="0"/>
                  <a:t> automatically migrated to where it is needed</a:t>
                </a:r>
              </a:p>
              <a:p>
                <a:endParaRPr lang="en-US" dirty="0"/>
              </a:p>
              <a:p>
                <a:r>
                  <a:rPr lang="en-US" dirty="0"/>
                  <a:t>Are you surprised? </a:t>
                </a:r>
              </a:p>
              <a:p>
                <a:pPr lvl="1"/>
                <a:r>
                  <a:rPr lang="en-US" dirty="0"/>
                  <a:t>If so, why aren’t you surprised when the OS pages data in/out between main and secondary memories?</a:t>
                </a:r>
              </a:p>
              <a:p>
                <a:pPr lvl="2"/>
                <a:r>
                  <a:rPr lang="en-US" dirty="0"/>
                  <a:t>You don’t see that either; that operation is also expensive, just like moving data between host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device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UM eliminates the need to call the </a:t>
                </a:r>
                <a:r>
                  <a:rPr lang="en-US" dirty="0" err="1">
                    <a:latin typeface="Consolas" panose="020B0609020204030204" pitchFamily="49" charset="0"/>
                  </a:rPr>
                  <a:t>cudaMalloc</a:t>
                </a:r>
                <a:r>
                  <a:rPr lang="en-US" dirty="0"/>
                  <a:t>/</a:t>
                </a:r>
                <a:r>
                  <a:rPr lang="en-US" dirty="0" err="1">
                    <a:latin typeface="Consolas" panose="020B0609020204030204" pitchFamily="49" charset="0"/>
                  </a:rPr>
                  <a:t>cudaHostAlloc</a:t>
                </a:r>
                <a:r>
                  <a:rPr lang="en-US" dirty="0"/>
                  <a:t> duo</a:t>
                </a:r>
              </a:p>
              <a:p>
                <a:pPr lvl="1"/>
                <a:r>
                  <a:rPr lang="en-US" dirty="0"/>
                  <a:t>It takes a different perspective on handling memory in the GPU/CPU interplay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8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- Other interesting tidbits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Reliance on a managed memory space in which all processors see a single coherent memory image with a common address space</a:t>
            </a:r>
          </a:p>
          <a:p>
            <a:endParaRPr lang="en-US" dirty="0"/>
          </a:p>
          <a:p>
            <a:r>
              <a:rPr lang="en-US" dirty="0"/>
              <a:t>The runtime manages data access and locality within a CUDA program without need for explicit memory copy calls</a:t>
            </a:r>
          </a:p>
          <a:p>
            <a:endParaRPr lang="en-US" dirty="0"/>
          </a:p>
          <a:p>
            <a:r>
              <a:rPr lang="en-US" dirty="0"/>
              <a:t>Memory is migrated where it is used, the page table of the processors is simply updated</a:t>
            </a:r>
          </a:p>
          <a:p>
            <a:endParaRPr lang="en-US" dirty="0"/>
          </a:p>
          <a:p>
            <a:r>
              <a:rPr lang="en-US" dirty="0"/>
              <a:t>One can now oversubscribe the amount of memory on the device</a:t>
            </a:r>
          </a:p>
          <a:p>
            <a:pPr lvl="1"/>
            <a:r>
              <a:rPr lang="en-US" dirty="0"/>
              <a:t>Allocate more than available; might spill into host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and Now: no-UM vs. 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0935" y="1024167"/>
            <a:ext cx="5243743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ARRAY_SIZE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1000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/>
              </a:rPr>
              <a:t>using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increment(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sz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*mA;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cudaMallocManaged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>
                <a:solidFill>
                  <a:srgbClr val="C00000"/>
                </a:solidFill>
                <a:latin typeface="Consolas"/>
              </a:rPr>
              <a:t>&amp;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mA, ARRAY_SIZE *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mA[i]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1.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 i;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2.0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increment&lt;&lt;&lt;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512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&gt;&gt;&gt;(mA,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ARRAY_SIZE);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error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0.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i &lt; ARRAY_SIZE; i++)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error += fabs(mA[i] -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&lt;&lt;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"Test: 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&lt;&lt; 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(error &lt;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1.E-9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/>
              </a:rPr>
              <a:t>?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"Passed"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"Failed"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&lt;&lt;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cudaFree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(mA);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517" y="1024167"/>
            <a:ext cx="5625483" cy="5786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cmath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ARRAY_SIZE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1000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C00000"/>
                </a:solidFill>
                <a:latin typeface="Consolas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latin typeface="Consolas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__global__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increment(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aArray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sz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blockIdx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blockDim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threadIdx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.x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sz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aArray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indx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] +=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**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C00000"/>
                </a:solidFill>
                <a:latin typeface="Consolas"/>
              </a:rPr>
              <a:t>new </a:t>
            </a:r>
            <a:r>
              <a:rPr lang="en-US" sz="1000" dirty="0">
                <a:solidFill>
                  <a:srgbClr val="0010B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[ARRAY_SIZE];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cudaMalloc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ARRAY_SIZE *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&lt; ARRAY_SIZE;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1.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2.0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cudaMemcpy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* ARRAY_SIZE,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cudaMemcpyHostToDevice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increment&lt;&lt;&lt;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512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&gt;&gt;&gt;(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ARRAY_SIZE);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cudaMemcpy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* ARRAY_SIZE,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cudaMemcpyDeviceToHost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error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0.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&lt; ARRAY_SIZE;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   error += fabs(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] -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inc_val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"Test: 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(error &lt;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1.E-9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/>
              </a:rPr>
              <a:t>?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"Passed"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"Failed"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cudaFree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C00000"/>
                </a:solidFill>
                <a:latin typeface="Consolas"/>
              </a:rPr>
              <a:t>delete[]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hA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Consolas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25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55EB-C568-4CE8-8115-24DFE546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Requirements, 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8F7A-2165-4AE9-9288-F5211E54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GPU with SM architecture 3.0 or higher (Kepler class or newer)</a:t>
            </a:r>
          </a:p>
          <a:p>
            <a:endParaRPr lang="en-US" dirty="0"/>
          </a:p>
          <a:p>
            <a:r>
              <a:rPr lang="en-US" dirty="0"/>
              <a:t>A 64-bit host application and non-embedded operating system (Linux, Windows, macOS)</a:t>
            </a:r>
          </a:p>
          <a:p>
            <a:endParaRPr lang="en-US" dirty="0"/>
          </a:p>
          <a:p>
            <a:r>
              <a:rPr lang="en-US" dirty="0"/>
              <a:t>CUDA 6.0 or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UM is very much work in progress, not all features supported on Windows or </a:t>
            </a:r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dirty="0"/>
              <a:t>Linux kernel has good support for 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63AA-F769-4C79-9E7F-8441863B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vs. Z-C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Recall that with Z-C, data is always on the host  in pinned CPU system memory</a:t>
            </a:r>
          </a:p>
          <a:p>
            <a:pPr lvl="1"/>
            <a:r>
              <a:rPr lang="en-US" dirty="0"/>
              <a:t>The device can update data on the host (if host memory pinned), but not vice-versa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UM: data stored on the device but migrated where needed</a:t>
            </a:r>
          </a:p>
          <a:p>
            <a:pPr lvl="1"/>
            <a:r>
              <a:rPr lang="en-US" dirty="0"/>
              <a:t>Data access and locality managed by CUDA runtime, handling transparent to the user</a:t>
            </a:r>
          </a:p>
          <a:p>
            <a:pPr lvl="1"/>
            <a:r>
              <a:rPr lang="en-US" dirty="0"/>
              <a:t>UM provides “single-pointer-to-data” model</a:t>
            </a:r>
          </a:p>
          <a:p>
            <a:pPr lvl="1"/>
            <a:r>
              <a:rPr lang="en-US" dirty="0"/>
              <a:t>The host can finally </a:t>
            </a:r>
            <a:r>
              <a:rPr lang="en-US" dirty="0">
                <a:solidFill>
                  <a:srgbClr val="0070C0"/>
                </a:solidFill>
              </a:rPr>
              <a:t>modify</a:t>
            </a:r>
            <a:r>
              <a:rPr lang="en-US" dirty="0"/>
              <a:t> data that is stored on the device</a:t>
            </a:r>
          </a:p>
          <a:p>
            <a:pPr lvl="2"/>
            <a:r>
              <a:rPr lang="en-US" dirty="0"/>
              <a:t>Before, the host could drop data in device memory, but not directly modify 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6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UM: Required API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As far as the CUDA API is concerned, UM led to *three* new family members :</a:t>
            </a:r>
          </a:p>
          <a:p>
            <a:pPr lvl="1"/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cudaMallocManaged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__managed__</a:t>
            </a:r>
            <a:r>
              <a:rPr lang="en-US" dirty="0"/>
              <a:t> </a:t>
            </a:r>
          </a:p>
          <a:p>
            <a:pPr lvl="1"/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cudaStreamAttachMemAsync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 lot more that doesn’t meet the eye. Very tough nut to crack, managed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7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cudaMallocManaged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Prototype: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cudaError_t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cudaMallocManaged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devPtr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flag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A drop-in replacement for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– they are semantically identical</a:t>
            </a:r>
          </a:p>
          <a:p>
            <a:pPr lvl="1"/>
            <a:r>
              <a:rPr lang="en-US" dirty="0"/>
              <a:t>Allocates managed memory on the device</a:t>
            </a:r>
          </a:p>
          <a:p>
            <a:pPr lvl="1"/>
            <a:r>
              <a:rPr lang="en-US" dirty="0"/>
              <a:t>First two arguments have the expected meaning</a:t>
            </a:r>
          </a:p>
          <a:p>
            <a:pPr lvl="1"/>
            <a:r>
              <a:rPr lang="en-US" dirty="0"/>
              <a:t>Caveats: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devPtr</a:t>
            </a:r>
            <a:r>
              <a:rPr lang="en-US" dirty="0"/>
              <a:t>: pointer accessible from both Host and Device </a:t>
            </a:r>
          </a:p>
          <a:p>
            <a:pPr lvl="2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flag</a:t>
            </a:r>
            <a:r>
              <a:rPr lang="en-US" dirty="0"/>
              <a:t> controls the default stream association for this allocation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cudaMemAttachGlobal</a:t>
            </a:r>
            <a:r>
              <a:rPr lang="en-US" dirty="0"/>
              <a:t> - memory is accessible from any stream on any device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cudaMemAttachHost</a:t>
            </a:r>
            <a:r>
              <a:rPr lang="en-US" dirty="0"/>
              <a:t> – memory on this device accessible by host only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 memory with the same </a:t>
            </a:r>
            <a:r>
              <a:rPr lang="en-US" dirty="0" err="1">
                <a:latin typeface="Consolas" panose="020B0609020204030204" pitchFamily="49" charset="0"/>
              </a:rPr>
              <a:t>cudaFree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Wrap up, using streams in GPU computing: increasing problem size; improving execution  speeds</a:t>
            </a:r>
          </a:p>
          <a:p>
            <a:pPr lvl="1"/>
            <a:r>
              <a:rPr lang="en-US" dirty="0"/>
              <a:t>Debugging  &amp; profiling GPU code: </a:t>
            </a:r>
            <a:r>
              <a:rPr lang="en-US" dirty="0" err="1"/>
              <a:t>cuda_gdb</a:t>
            </a:r>
            <a:r>
              <a:rPr lang="en-US" dirty="0"/>
              <a:t>, </a:t>
            </a:r>
            <a:r>
              <a:rPr lang="en-US" dirty="0" err="1"/>
              <a:t>cuda_memcheck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Use of unified memory in CUDA GPU Computing</a:t>
            </a:r>
          </a:p>
          <a:p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due on Th, 03/04, at 9 pm</a:t>
            </a:r>
          </a:p>
          <a:p>
            <a:pPr lvl="1"/>
            <a:r>
              <a:rPr lang="en-US" dirty="0"/>
              <a:t>Assignment is tough</a:t>
            </a:r>
          </a:p>
          <a:p>
            <a:pPr lvl="1"/>
            <a:r>
              <a:rPr lang="en-US" dirty="0"/>
              <a:t>Do not run your code on the Euler </a:t>
            </a:r>
            <a:r>
              <a:rPr lang="en-US" dirty="0" err="1"/>
              <a:t>headnode</a:t>
            </a:r>
            <a:r>
              <a:rPr lang="en-US" dirty="0"/>
              <a:t> (use Slurm)</a:t>
            </a:r>
          </a:p>
          <a:p>
            <a:pPr lvl="1"/>
            <a:r>
              <a:rPr lang="en-US" dirty="0"/>
              <a:t>Big PDF file contains all the slides thus far; easy to search into it to find topics covered thus far. Doc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__managed__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Global/file-scope  variable annotation combines with </a:t>
            </a:r>
            <a:r>
              <a:rPr lang="en-US" dirty="0">
                <a:latin typeface="Consolas" panose="020B0609020204030204" pitchFamily="49" charset="0"/>
              </a:rPr>
              <a:t>__device__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Declares global-scope migrate-able device variable </a:t>
            </a:r>
          </a:p>
          <a:p>
            <a:endParaRPr lang="en-US" dirty="0"/>
          </a:p>
          <a:p>
            <a:r>
              <a:rPr lang="en-US" dirty="0"/>
              <a:t>Variable accessible from both GPU and CPU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6652" y="2060605"/>
            <a:ext cx="4568976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__device__ __managed__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ret[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b)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ret[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&lt;&lt;&lt;1,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&gt;&gt;&gt;(10, 100);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"%d: A+B = 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i, ret[i]);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916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cudaStreamAttachMemAsync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Manages concurrency in multi-threaded CPU applications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relevant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7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other quick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Managed memory is </a:t>
            </a:r>
            <a:r>
              <a:rPr lang="en-US" dirty="0">
                <a:solidFill>
                  <a:srgbClr val="0070C0"/>
                </a:solidFill>
              </a:rPr>
              <a:t>interoperable and interchangeable</a:t>
            </a:r>
            <a:r>
              <a:rPr lang="en-US" dirty="0"/>
              <a:t> with device-specific allocations, such as those created using the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Translation:</a:t>
            </a:r>
          </a:p>
          <a:p>
            <a:pPr lvl="2"/>
            <a:r>
              <a:rPr lang="en-US" dirty="0"/>
              <a:t>Memory allocated w/ </a:t>
            </a:r>
            <a:r>
              <a:rPr lang="en-US" dirty="0" err="1">
                <a:latin typeface="Consolas" panose="020B0609020204030204" pitchFamily="49" charset="0"/>
              </a:rPr>
              <a:t>cudaMallocManaged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behaves in all situations like mem. allocated w/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But </a:t>
            </a:r>
            <a:r>
              <a:rPr lang="en-US" u="sng" dirty="0"/>
              <a:t>not</a:t>
            </a:r>
            <a:r>
              <a:rPr lang="en-US" dirty="0"/>
              <a:t> vice-versa</a:t>
            </a:r>
          </a:p>
          <a:p>
            <a:endParaRPr lang="en-US" dirty="0"/>
          </a:p>
          <a:p>
            <a:r>
              <a:rPr lang="en-US" dirty="0"/>
              <a:t>All CUDA operations that are valid on device memory are also valid on managed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23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other quick points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 Pascal and later GPUs, managed memory might not be physically allocated when </a:t>
            </a:r>
            <a:r>
              <a:rPr lang="en-US" dirty="0" err="1"/>
              <a:t>cudaMallocManaged</a:t>
            </a:r>
            <a:r>
              <a:rPr lang="en-US" dirty="0"/>
              <a:t>() returns</a:t>
            </a:r>
          </a:p>
          <a:p>
            <a:pPr lvl="1"/>
            <a:r>
              <a:rPr lang="en-US" dirty="0"/>
              <a:t>It might be virtually allocated, but not physically allocated</a:t>
            </a:r>
          </a:p>
          <a:p>
            <a:pPr lvl="1"/>
            <a:r>
              <a:rPr lang="en-US" dirty="0"/>
              <a:t>It may only be populated on access (or prefetching) </a:t>
            </a:r>
          </a:p>
          <a:p>
            <a:pPr lvl="2"/>
            <a:r>
              <a:rPr lang="en-US" dirty="0"/>
              <a:t>Page table entries and memory frames might not be created until they are accessed by the GPU or the CPU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pages can migrate to any processor’s memory at any time, and the CUDA runtime employs heuristics to maintain data locality and prevent excessive page 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[https://devblogs.nvidia.com/unified-memory-cuda-beginners]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117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memory migration is at the page level</a:t>
            </a:r>
          </a:p>
          <a:p>
            <a:pPr lvl="1"/>
            <a:r>
              <a:rPr lang="en-US" dirty="0"/>
              <a:t>The default page size is currently the same as the OS page size today (typically 4 KiB)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general, the following happen in a transparent fashion:</a:t>
            </a:r>
          </a:p>
          <a:p>
            <a:pPr lvl="1"/>
            <a:r>
              <a:rPr lang="en-US" dirty="0"/>
              <a:t>Pages touched by the CPU are moved back to the device when needed on the device</a:t>
            </a:r>
          </a:p>
          <a:p>
            <a:pPr lvl="1"/>
            <a:r>
              <a:rPr lang="en-US" dirty="0"/>
              <a:t>Pages touched by the GPU are moved back to the host when needed on the host</a:t>
            </a:r>
          </a:p>
          <a:p>
            <a:endParaRPr lang="en-US" dirty="0"/>
          </a:p>
          <a:p>
            <a:pPr lvl="1"/>
            <a:r>
              <a:rPr lang="en-US" dirty="0"/>
              <a:t>Done how?</a:t>
            </a:r>
          </a:p>
          <a:p>
            <a:pPr lvl="2"/>
            <a:r>
              <a:rPr lang="en-US" dirty="0"/>
              <a:t>For instance, if CPU needs data, the runtime intercepts CPU dirty pages and detects page faults</a:t>
            </a:r>
          </a:p>
          <a:p>
            <a:pPr lvl="3"/>
            <a:r>
              <a:rPr lang="en-US" dirty="0"/>
              <a:t>Then, the runtime moves from device over PCI-E only the dirty pages to present the host with updated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01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UM, Nuts and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Simultaneous access to managed memory from the CPU &amp; GPUs with CC&lt;6.0 not possible</a:t>
            </a:r>
          </a:p>
          <a:p>
            <a:pPr lvl="1"/>
            <a:r>
              <a:rPr lang="en-US" dirty="0"/>
              <a:t>Pre-Pascal GPUs lack hardware page faulting, so coherence can’t be guaranteed</a:t>
            </a:r>
          </a:p>
          <a:p>
            <a:pPr lvl="1"/>
            <a:r>
              <a:rPr lang="en-US" dirty="0"/>
              <a:t>Therefore, if CC&lt;6.0, an access from the CPU while a kernel is running will cause a segmentation fault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 Pascal and later GPUs, the CPU &amp; the GPU can simultaneously access managed memory, since they can both handle page faults</a:t>
            </a:r>
          </a:p>
          <a:p>
            <a:pPr lvl="1"/>
            <a:r>
              <a:rPr lang="en-US" dirty="0"/>
              <a:t>NOTE: up to application developer to ensure there are no race conditions caused by simultaneous accesses</a:t>
            </a:r>
          </a:p>
          <a:p>
            <a:pPr lvl="2"/>
            <a:r>
              <a:rPr lang="en-US" dirty="0"/>
              <a:t>In other words, you’ll have the traditional RAW, WAW, WAR hazards of parallel computing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58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UM: Access to managed memory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Playing it safe: use </a:t>
            </a:r>
            <a:r>
              <a:rPr lang="en-US" dirty="0" err="1">
                <a:latin typeface="Consolas" panose="020B0609020204030204" pitchFamily="49" charset="0"/>
              </a:rPr>
              <a:t>cudaDeviceSynchronize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before having the host work on memory that the GPU is also working 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Any function that logically guarantees the GPU finished execution is actually acceptable</a:t>
            </a:r>
          </a:p>
          <a:p>
            <a:pPr lvl="1"/>
            <a:r>
              <a:rPr lang="en-US" dirty="0"/>
              <a:t>Examples: </a:t>
            </a:r>
            <a:r>
              <a:rPr lang="en-US" dirty="0" err="1">
                <a:latin typeface="Consolas" panose="020B0609020204030204" pitchFamily="49" charset="0"/>
              </a:rPr>
              <a:t>cudaStreanSynchronize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cudaMemset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00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UM: Access to managed pool – Example, for </a:t>
            </a:r>
            <a:r>
              <a:rPr lang="en-US" dirty="0">
                <a:solidFill>
                  <a:srgbClr val="FFC000"/>
                </a:solidFill>
              </a:rPr>
              <a:t>CC&lt;6.0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3810" y="2752523"/>
            <a:ext cx="530588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__device__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__managed__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y = 2;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kernel()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x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kernel &lt;&lt; &lt; 1, 1 &gt;&gt; 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y = 20;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ERROR: CPU access concurrent with GPU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7719" y="2753937"/>
            <a:ext cx="445511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__device__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__managed__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y = 2;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kernel()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x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kernel &lt;&lt; &lt; 1, 1 &gt;&gt; 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y = 20;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GPU is idle so access is OK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55" y="6592113"/>
            <a:ext cx="13628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[NVIDIA, Programming Guide]</a:t>
            </a:r>
            <a:r>
              <a:rPr lang="en-US" sz="700" dirty="0">
                <a:sym typeface="Symbol"/>
              </a:rPr>
              <a:t></a:t>
            </a:r>
            <a:endParaRPr lang="en-US" sz="700" dirty="0"/>
          </a:p>
        </p:txBody>
      </p:sp>
      <p:sp>
        <p:nvSpPr>
          <p:cNvPr id="2" name="Rectangle 1"/>
          <p:cNvSpPr/>
          <p:nvPr/>
        </p:nvSpPr>
        <p:spPr>
          <a:xfrm>
            <a:off x="1833068" y="2255227"/>
            <a:ext cx="256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Bad: Execution </a:t>
            </a:r>
            <a:r>
              <a:rPr lang="en-US" dirty="0" err="1"/>
              <a:t>seg</a:t>
            </a:r>
            <a:r>
              <a:rPr lang="en-US" dirty="0"/>
              <a:t>. faults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15603" y="2255227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Good: Code runs ok</a:t>
            </a:r>
          </a:p>
        </p:txBody>
      </p:sp>
    </p:spTree>
    <p:extLst>
      <p:ext uri="{BB962C8B-B14F-4D97-AF65-F5344CB8AC3E}">
        <p14:creationId xmlns:p14="http://schemas.microsoft.com/office/powerpoint/2010/main" val="33751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4" name="object 4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5850" y="5702031"/>
          <a:ext cx="8712195" cy="50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305810" y="6288399"/>
            <a:ext cx="57030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1">
              <a:lnSpc>
                <a:spcPts val="2389"/>
              </a:lnSpc>
            </a:pPr>
            <a:r>
              <a:rPr sz="2000" b="1" spc="-6" dirty="0">
                <a:latin typeface="Trebuchet MS"/>
                <a:cs typeface="Trebuchet MS"/>
              </a:rPr>
              <a:t>Single </a:t>
            </a:r>
            <a:r>
              <a:rPr sz="2000" spc="-6" dirty="0">
                <a:latin typeface="Trebuchet MS"/>
                <a:cs typeface="Trebuchet MS"/>
              </a:rPr>
              <a:t>virtual memory </a:t>
            </a:r>
            <a:r>
              <a:rPr sz="2000" dirty="0">
                <a:latin typeface="Trebuchet MS"/>
                <a:cs typeface="Trebuchet MS"/>
              </a:rPr>
              <a:t>shared </a:t>
            </a:r>
            <a:r>
              <a:rPr sz="2000" spc="-6" dirty="0">
                <a:latin typeface="Trebuchet MS"/>
                <a:cs typeface="Trebuchet MS"/>
              </a:rPr>
              <a:t>between</a:t>
            </a:r>
            <a:r>
              <a:rPr sz="2000" spc="-22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processors</a:t>
            </a:r>
            <a:endParaRPr sz="20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16A49274-9ACA-48F1-8536-BAB5F34A2525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16A49274-9ACA-48F1-8536-BAB5F34A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/>
          <p:cNvSpPr txBox="1"/>
          <p:nvPr/>
        </p:nvSpPr>
        <p:spPr>
          <a:xfrm>
            <a:off x="564939" y="2950219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sz="1556" dirty="0">
                <a:latin typeface="Arial"/>
                <a:cs typeface="Arial"/>
              </a:rPr>
              <a:t>A</a:t>
            </a:r>
            <a:endParaRPr lang="en-US" sz="1556" dirty="0">
              <a:latin typeface="Arial"/>
              <a:cs typeface="Arial"/>
            </a:endParaRP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A)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0248758" y="2961511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lang="en-US" sz="1556" dirty="0">
                <a:latin typeface="Arial"/>
                <a:cs typeface="Arial"/>
              </a:rPr>
              <a:t>B</a:t>
            </a: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B)</a:t>
            </a:r>
            <a:endParaRPr sz="155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75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5"/>
          <a:ext cx="1556456" cy="304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4939" y="2950219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sz="1556" dirty="0">
                <a:latin typeface="Arial"/>
                <a:cs typeface="Arial"/>
              </a:rPr>
              <a:t>A</a:t>
            </a:r>
            <a:endParaRPr lang="en-US" sz="1556" dirty="0">
              <a:latin typeface="Arial"/>
              <a:cs typeface="Arial"/>
            </a:endParaRP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A)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806026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30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10474960" y="3381586"/>
            <a:ext cx="887589" cy="869244"/>
          </a:xfrm>
          <a:custGeom>
            <a:avLst/>
            <a:gdLst/>
            <a:ahLst/>
            <a:cxnLst/>
            <a:rect l="l" t="t" r="r" b="b"/>
            <a:pathLst>
              <a:path w="798829" h="782320">
                <a:moveTo>
                  <a:pt x="0" y="781812"/>
                </a:moveTo>
                <a:lnTo>
                  <a:pt x="798576" y="781812"/>
                </a:lnTo>
                <a:lnTo>
                  <a:pt x="798576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560011" y="2054225"/>
          <a:ext cx="1556456" cy="304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028" y="6307395"/>
            <a:ext cx="111278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1">
              <a:lnSpc>
                <a:spcPts val="2389"/>
              </a:lnSpc>
            </a:pPr>
            <a:r>
              <a:rPr lang="en-US" sz="2000" dirty="0">
                <a:latin typeface="Trebuchet MS"/>
                <a:cs typeface="Trebuchet MS"/>
              </a:rPr>
              <a:t>All </a:t>
            </a:r>
            <a:r>
              <a:rPr sz="2000" spc="-6" dirty="0">
                <a:latin typeface="Trebuchet MS"/>
                <a:cs typeface="Trebuchet MS"/>
              </a:rPr>
              <a:t>processors</a:t>
            </a:r>
            <a:r>
              <a:rPr lang="en-US" sz="2000" spc="-6" dirty="0">
                <a:latin typeface="Trebuchet MS"/>
                <a:cs typeface="Trebuchet MS"/>
              </a:rPr>
              <a:t> operate in/perceive one </a:t>
            </a:r>
            <a:r>
              <a:rPr lang="en-US" sz="2000" b="1" u="sng" spc="-6" dirty="0">
                <a:solidFill>
                  <a:srgbClr val="C00000"/>
                </a:solidFill>
                <a:latin typeface="Trebuchet MS"/>
                <a:cs typeface="Trebuchet MS"/>
              </a:rPr>
              <a:t>single</a:t>
            </a:r>
            <a:r>
              <a:rPr lang="en-US" sz="2000" spc="-6" dirty="0">
                <a:latin typeface="Trebuchet MS"/>
                <a:cs typeface="Trebuchet MS"/>
              </a:rPr>
              <a:t> virtual memory. The physical memory is a odd thing 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795850" y="5560221"/>
          <a:ext cx="8712195" cy="50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solidFill>
                            <a:srgbClr val="505050"/>
                          </a:solidFill>
                          <a:latin typeface="Trebuchet MS"/>
                          <a:cs typeface="Trebuchet MS"/>
                        </a:rPr>
                        <a:t>page2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7">
                <a:extLst>
                  <a:ext uri="{FF2B5EF4-FFF2-40B4-BE49-F238E27FC236}">
                    <a16:creationId xmlns:a16="http://schemas.microsoft.com/office/drawing/2014/main" id="{D4F8C0EB-AC8F-4EDB-82FE-CC6E935CD539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6" name="object 7">
                <a:extLst>
                  <a:ext uri="{FF2B5EF4-FFF2-40B4-BE49-F238E27FC236}">
                    <a16:creationId xmlns:a16="http://schemas.microsoft.com/office/drawing/2014/main" id="{D4F8C0EB-AC8F-4EDB-82FE-CC6E935C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4"/>
          <p:cNvSpPr txBox="1"/>
          <p:nvPr/>
        </p:nvSpPr>
        <p:spPr>
          <a:xfrm>
            <a:off x="10248758" y="2961511"/>
            <a:ext cx="1396083" cy="40571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 algn="ctr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GPU</a:t>
            </a:r>
            <a:r>
              <a:rPr sz="1556" spc="-94" dirty="0">
                <a:latin typeface="Arial"/>
                <a:cs typeface="Arial"/>
              </a:rPr>
              <a:t> </a:t>
            </a:r>
            <a:r>
              <a:rPr lang="en-US" sz="1556" dirty="0">
                <a:latin typeface="Arial"/>
                <a:cs typeface="Arial"/>
              </a:rPr>
              <a:t>B</a:t>
            </a:r>
          </a:p>
          <a:p>
            <a:pPr marL="14111" algn="ctr">
              <a:spcBef>
                <a:spcPts val="117"/>
              </a:spcBef>
            </a:pPr>
            <a:r>
              <a:rPr lang="en-US" sz="900" dirty="0">
                <a:latin typeface="Arial"/>
                <a:cs typeface="Arial"/>
              </a:rPr>
              <a:t>(better yet, processor B)</a:t>
            </a:r>
            <a:endParaRPr sz="1556" dirty="0">
              <a:latin typeface="Arial"/>
              <a:cs typeface="Arial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387960" y="5486399"/>
            <a:ext cx="168910" cy="703431"/>
          </a:xfrm>
          <a:prstGeom prst="leftBrace">
            <a:avLst>
              <a:gd name="adj1" fmla="val 54652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487" y="5629540"/>
            <a:ext cx="93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pc="-6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 virtual </a:t>
            </a:r>
          </a:p>
          <a:p>
            <a:pPr algn="r"/>
            <a:r>
              <a:rPr lang="en-US" sz="1200" spc="-6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memory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991" y="4415526"/>
            <a:ext cx="9003825" cy="823393"/>
          </a:xfrm>
        </p:spPr>
        <p:txBody>
          <a:bodyPr/>
          <a:lstStyle/>
          <a:p>
            <a:r>
              <a:rPr lang="en-US" dirty="0"/>
              <a:t>Unified Memory (Managed Memory) in CUDA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7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1565487" y="27482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 txBox="1"/>
          <p:nvPr/>
        </p:nvSpPr>
        <p:spPr>
          <a:xfrm>
            <a:off x="510145" y="2862524"/>
            <a:ext cx="1377244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2117" algn="ctr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*addr1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6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ts val="2283"/>
              </a:lnSpc>
            </a:pPr>
            <a:r>
              <a:rPr sz="2000" spc="-6" dirty="0">
                <a:latin typeface="Trebuchet MS"/>
                <a:cs typeface="Trebuchet MS"/>
              </a:rPr>
              <a:t>local</a:t>
            </a:r>
            <a:r>
              <a:rPr sz="2000" spc="-8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access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53701" y="4662170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57740" y="5328920"/>
            <a:ext cx="877006" cy="127000"/>
          </a:xfrm>
          <a:custGeom>
            <a:avLst/>
            <a:gdLst/>
            <a:ahLst/>
            <a:cxnLst/>
            <a:rect l="l" t="t" r="r" b="b"/>
            <a:pathLst>
              <a:path w="7893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893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89304" h="114300">
                <a:moveTo>
                  <a:pt x="78917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89177" y="76200"/>
                </a:lnTo>
                <a:lnTo>
                  <a:pt x="789177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7">
                <a:extLst>
                  <a:ext uri="{FF2B5EF4-FFF2-40B4-BE49-F238E27FC236}">
                    <a16:creationId xmlns:a16="http://schemas.microsoft.com/office/drawing/2014/main" id="{11B54D9A-5BD7-4494-84EB-7C2EE311ACA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2" name="object 7">
                <a:extLst>
                  <a:ext uri="{FF2B5EF4-FFF2-40B4-BE49-F238E27FC236}">
                    <a16:creationId xmlns:a16="http://schemas.microsoft.com/office/drawing/2014/main" id="{11B54D9A-5BD7-4494-84EB-7C2EE311A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282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59940" y="307551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8559940" y="409137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8559940" y="459937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8559940" y="5615333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856530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10121758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8559940" y="2059516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8559940" y="6123304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 txBox="1"/>
          <p:nvPr/>
        </p:nvSpPr>
        <p:spPr>
          <a:xfrm>
            <a:off x="10374770" y="4662170"/>
            <a:ext cx="1545167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4111" marR="5644" indent="177798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 1  </a:t>
            </a: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1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857740" y="5328920"/>
            <a:ext cx="877006" cy="127000"/>
          </a:xfrm>
          <a:custGeom>
            <a:avLst/>
            <a:gdLst/>
            <a:ahLst/>
            <a:cxnLst/>
            <a:rect l="l" t="t" r="r" b="b"/>
            <a:pathLst>
              <a:path w="78930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8930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89304" h="114300">
                <a:moveTo>
                  <a:pt x="78917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789177" y="76200"/>
                </a:lnTo>
                <a:lnTo>
                  <a:pt x="789177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3751580" y="6288137"/>
            <a:ext cx="5316361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page3 populated and mapped into </a:t>
            </a:r>
            <a:r>
              <a:rPr sz="2000" spc="-44" dirty="0">
                <a:latin typeface="Trebuchet MS"/>
                <a:cs typeface="Trebuchet MS"/>
              </a:rPr>
              <a:t>B’s</a:t>
            </a:r>
            <a:r>
              <a:rPr sz="2000" spc="-78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47278018-2B56-4CDB-A259-FB5499768AA7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47278018-2B56-4CDB-A259-FB549976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8570524" y="5097137"/>
            <a:ext cx="1545309" cy="5120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" dirty="0">
                <a:solidFill>
                  <a:srgbClr val="505050"/>
                </a:solidFill>
                <a:latin typeface="Arial"/>
                <a:cs typeface="Arial"/>
              </a:rPr>
              <a:t>page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565794" y="3575115"/>
            <a:ext cx="1545309" cy="5120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" dirty="0">
                <a:solidFill>
                  <a:srgbClr val="505050"/>
                </a:solidFill>
                <a:latin typeface="Arial"/>
                <a:cs typeface="Arial"/>
              </a:rPr>
              <a:t>page 2</a:t>
            </a:r>
          </a:p>
        </p:txBody>
      </p:sp>
      <p:sp>
        <p:nvSpPr>
          <p:cNvPr id="37" name="object 37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7747846" y="3865033"/>
            <a:ext cx="982132" cy="1462617"/>
          </a:xfrm>
          <a:custGeom>
            <a:avLst/>
            <a:gdLst/>
            <a:ahLst/>
            <a:cxnLst/>
            <a:rect l="l" t="t" r="r" b="b"/>
            <a:pathLst>
              <a:path w="883920" h="1316354">
                <a:moveTo>
                  <a:pt x="79090" y="84644"/>
                </a:moveTo>
                <a:lnTo>
                  <a:pt x="47361" y="105755"/>
                </a:lnTo>
                <a:lnTo>
                  <a:pt x="851916" y="1315847"/>
                </a:lnTo>
                <a:lnTo>
                  <a:pt x="883539" y="1294765"/>
                </a:lnTo>
                <a:lnTo>
                  <a:pt x="79090" y="84644"/>
                </a:lnTo>
                <a:close/>
              </a:path>
              <a:path w="883920" h="1316354">
                <a:moveTo>
                  <a:pt x="0" y="0"/>
                </a:moveTo>
                <a:lnTo>
                  <a:pt x="15621" y="126873"/>
                </a:lnTo>
                <a:lnTo>
                  <a:pt x="47361" y="105755"/>
                </a:lnTo>
                <a:lnTo>
                  <a:pt x="36830" y="89916"/>
                </a:lnTo>
                <a:lnTo>
                  <a:pt x="68580" y="68834"/>
                </a:lnTo>
                <a:lnTo>
                  <a:pt x="102853" y="68834"/>
                </a:lnTo>
                <a:lnTo>
                  <a:pt x="110871" y="63500"/>
                </a:lnTo>
                <a:lnTo>
                  <a:pt x="0" y="0"/>
                </a:lnTo>
                <a:close/>
              </a:path>
              <a:path w="883920" h="1316354">
                <a:moveTo>
                  <a:pt x="68580" y="68834"/>
                </a:moveTo>
                <a:lnTo>
                  <a:pt x="36830" y="89916"/>
                </a:lnTo>
                <a:lnTo>
                  <a:pt x="47361" y="105755"/>
                </a:lnTo>
                <a:lnTo>
                  <a:pt x="79090" y="84644"/>
                </a:lnTo>
                <a:lnTo>
                  <a:pt x="68580" y="68834"/>
                </a:lnTo>
                <a:close/>
              </a:path>
              <a:path w="883920" h="1316354">
                <a:moveTo>
                  <a:pt x="102853" y="68834"/>
                </a:moveTo>
                <a:lnTo>
                  <a:pt x="68580" y="68834"/>
                </a:lnTo>
                <a:lnTo>
                  <a:pt x="79090" y="84644"/>
                </a:lnTo>
                <a:lnTo>
                  <a:pt x="102853" y="6883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7" name="Rectangle 46"/>
          <p:cNvSpPr/>
          <p:nvPr/>
        </p:nvSpPr>
        <p:spPr>
          <a:xfrm>
            <a:off x="8573486" y="2555372"/>
            <a:ext cx="1545309" cy="512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pc="-10" dirty="0">
                <a:solidFill>
                  <a:srgbClr val="505050"/>
                </a:solidFill>
                <a:latin typeface="Arial"/>
                <a:cs typeface="Arial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713230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1606" y="3583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5107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5979" y="3607965"/>
            <a:ext cx="1413163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7318" y="5141605"/>
            <a:ext cx="1368034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7752926" y="3335019"/>
            <a:ext cx="970139" cy="565856"/>
          </a:xfrm>
          <a:custGeom>
            <a:avLst/>
            <a:gdLst/>
            <a:ahLst/>
            <a:cxnLst/>
            <a:rect l="l" t="t" r="r" b="b"/>
            <a:pathLst>
              <a:path w="873125" h="509270">
                <a:moveTo>
                  <a:pt x="108771" y="40060"/>
                </a:moveTo>
                <a:lnTo>
                  <a:pt x="89861" y="73214"/>
                </a:lnTo>
                <a:lnTo>
                  <a:pt x="853948" y="509143"/>
                </a:lnTo>
                <a:lnTo>
                  <a:pt x="872871" y="475995"/>
                </a:lnTo>
                <a:lnTo>
                  <a:pt x="108771" y="40060"/>
                </a:lnTo>
                <a:close/>
              </a:path>
              <a:path w="873125" h="509270">
                <a:moveTo>
                  <a:pt x="0" y="0"/>
                </a:moveTo>
                <a:lnTo>
                  <a:pt x="70993" y="106299"/>
                </a:lnTo>
                <a:lnTo>
                  <a:pt x="89861" y="73214"/>
                </a:lnTo>
                <a:lnTo>
                  <a:pt x="73279" y="63754"/>
                </a:lnTo>
                <a:lnTo>
                  <a:pt x="92201" y="30606"/>
                </a:lnTo>
                <a:lnTo>
                  <a:pt x="114162" y="30606"/>
                </a:lnTo>
                <a:lnTo>
                  <a:pt x="127635" y="6984"/>
                </a:lnTo>
                <a:lnTo>
                  <a:pt x="0" y="0"/>
                </a:lnTo>
                <a:close/>
              </a:path>
              <a:path w="873125" h="509270">
                <a:moveTo>
                  <a:pt x="92201" y="30606"/>
                </a:moveTo>
                <a:lnTo>
                  <a:pt x="73279" y="63754"/>
                </a:lnTo>
                <a:lnTo>
                  <a:pt x="89861" y="73214"/>
                </a:lnTo>
                <a:lnTo>
                  <a:pt x="108771" y="40060"/>
                </a:lnTo>
                <a:lnTo>
                  <a:pt x="92201" y="30606"/>
                </a:lnTo>
                <a:close/>
              </a:path>
              <a:path w="873125" h="509270">
                <a:moveTo>
                  <a:pt x="114162" y="30606"/>
                </a:moveTo>
                <a:lnTo>
                  <a:pt x="92201" y="30606"/>
                </a:lnTo>
                <a:lnTo>
                  <a:pt x="108771" y="40060"/>
                </a:lnTo>
                <a:lnTo>
                  <a:pt x="114162" y="306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7747846" y="3865033"/>
            <a:ext cx="982132" cy="1462617"/>
          </a:xfrm>
          <a:custGeom>
            <a:avLst/>
            <a:gdLst/>
            <a:ahLst/>
            <a:cxnLst/>
            <a:rect l="l" t="t" r="r" b="b"/>
            <a:pathLst>
              <a:path w="883920" h="1316354">
                <a:moveTo>
                  <a:pt x="79090" y="84644"/>
                </a:moveTo>
                <a:lnTo>
                  <a:pt x="47361" y="105755"/>
                </a:lnTo>
                <a:lnTo>
                  <a:pt x="851916" y="1315847"/>
                </a:lnTo>
                <a:lnTo>
                  <a:pt x="883539" y="1294765"/>
                </a:lnTo>
                <a:lnTo>
                  <a:pt x="79090" y="84644"/>
                </a:lnTo>
                <a:close/>
              </a:path>
              <a:path w="883920" h="1316354">
                <a:moveTo>
                  <a:pt x="0" y="0"/>
                </a:moveTo>
                <a:lnTo>
                  <a:pt x="15621" y="126873"/>
                </a:lnTo>
                <a:lnTo>
                  <a:pt x="47361" y="105755"/>
                </a:lnTo>
                <a:lnTo>
                  <a:pt x="36830" y="89916"/>
                </a:lnTo>
                <a:lnTo>
                  <a:pt x="68580" y="68834"/>
                </a:lnTo>
                <a:lnTo>
                  <a:pt x="102853" y="68834"/>
                </a:lnTo>
                <a:lnTo>
                  <a:pt x="110871" y="63500"/>
                </a:lnTo>
                <a:lnTo>
                  <a:pt x="0" y="0"/>
                </a:lnTo>
                <a:close/>
              </a:path>
              <a:path w="883920" h="1316354">
                <a:moveTo>
                  <a:pt x="68580" y="68834"/>
                </a:moveTo>
                <a:lnTo>
                  <a:pt x="36830" y="89916"/>
                </a:lnTo>
                <a:lnTo>
                  <a:pt x="47361" y="105755"/>
                </a:lnTo>
                <a:lnTo>
                  <a:pt x="79090" y="84644"/>
                </a:lnTo>
                <a:lnTo>
                  <a:pt x="68580" y="68834"/>
                </a:lnTo>
                <a:close/>
              </a:path>
              <a:path w="883920" h="1316354">
                <a:moveTo>
                  <a:pt x="102853" y="68834"/>
                </a:moveTo>
                <a:lnTo>
                  <a:pt x="68580" y="68834"/>
                </a:lnTo>
                <a:lnTo>
                  <a:pt x="79090" y="84644"/>
                </a:lnTo>
                <a:lnTo>
                  <a:pt x="102853" y="6883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566025" y="3904544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3" name="object 43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7">
                <a:extLst>
                  <a:ext uri="{FF2B5EF4-FFF2-40B4-BE49-F238E27FC236}">
                    <a16:creationId xmlns:a16="http://schemas.microsoft.com/office/drawing/2014/main" id="{C9FE3DFE-9559-4F03-8296-D03DD0F91EF4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7" name="object 7">
                <a:extLst>
                  <a:ext uri="{FF2B5EF4-FFF2-40B4-BE49-F238E27FC236}">
                    <a16:creationId xmlns:a16="http://schemas.microsoft.com/office/drawing/2014/main" id="{C9FE3DFE-9559-4F03-8296-D03DD0F9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835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1606" y="3583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5107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0618" y="3642697"/>
            <a:ext cx="1442756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6168" y="5149001"/>
            <a:ext cx="1442756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406091" y="3107901"/>
          <a:ext cx="1556456" cy="2031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 txBox="1"/>
          <p:nvPr/>
        </p:nvSpPr>
        <p:spPr>
          <a:xfrm>
            <a:off x="566025" y="3904544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1955" y="6288137"/>
            <a:ext cx="5216878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page2 and page3 unmapped from </a:t>
            </a:r>
            <a:r>
              <a:rPr sz="2000" spc="-50" dirty="0">
                <a:latin typeface="Trebuchet MS"/>
                <a:cs typeface="Trebuchet MS"/>
              </a:rPr>
              <a:t>B’s</a:t>
            </a:r>
            <a:r>
              <a:rPr sz="2000" spc="-22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7">
                <a:extLst>
                  <a:ext uri="{FF2B5EF4-FFF2-40B4-BE49-F238E27FC236}">
                    <a16:creationId xmlns:a16="http://schemas.microsoft.com/office/drawing/2014/main" id="{A9082C5F-2AD0-4012-80A2-F9BB9E79D787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8" name="object 7">
                <a:extLst>
                  <a:ext uri="{FF2B5EF4-FFF2-40B4-BE49-F238E27FC236}">
                    <a16:creationId xmlns:a16="http://schemas.microsoft.com/office/drawing/2014/main" id="{A9082C5F-2AD0-4012-80A2-F9BB9E79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3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1606" y="3583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5107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5947" y="3640639"/>
            <a:ext cx="1462315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5947" y="5164499"/>
            <a:ext cx="1462315" cy="40467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505050"/>
                </a:solidFill>
                <a:latin typeface="Arial"/>
                <a:cs typeface="Arial"/>
              </a:rPr>
              <a:t>page3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 dirty="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 txBox="1"/>
          <p:nvPr/>
        </p:nvSpPr>
        <p:spPr>
          <a:xfrm>
            <a:off x="566025" y="3904544"/>
            <a:ext cx="1188861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5522" marR="5644" indent="-2117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 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spc="-1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46513" y="3363101"/>
            <a:ext cx="1060450" cy="496711"/>
          </a:xfrm>
          <a:custGeom>
            <a:avLst/>
            <a:gdLst/>
            <a:ahLst/>
            <a:cxnLst/>
            <a:rect l="l" t="t" r="r" b="b"/>
            <a:pathLst>
              <a:path w="954404" h="447039">
                <a:moveTo>
                  <a:pt x="938911" y="0"/>
                </a:moveTo>
                <a:lnTo>
                  <a:pt x="834516" y="46735"/>
                </a:lnTo>
                <a:lnTo>
                  <a:pt x="850138" y="81533"/>
                </a:lnTo>
                <a:lnTo>
                  <a:pt x="954404" y="34797"/>
                </a:lnTo>
                <a:lnTo>
                  <a:pt x="938911" y="0"/>
                </a:lnTo>
                <a:close/>
              </a:path>
              <a:path w="954404" h="447039">
                <a:moveTo>
                  <a:pt x="799846" y="62356"/>
                </a:moveTo>
                <a:lnTo>
                  <a:pt x="695451" y="109092"/>
                </a:lnTo>
                <a:lnTo>
                  <a:pt x="711073" y="143763"/>
                </a:lnTo>
                <a:lnTo>
                  <a:pt x="815339" y="97027"/>
                </a:lnTo>
                <a:lnTo>
                  <a:pt x="799846" y="62356"/>
                </a:lnTo>
                <a:close/>
              </a:path>
              <a:path w="954404" h="447039">
                <a:moveTo>
                  <a:pt x="660780" y="124586"/>
                </a:moveTo>
                <a:lnTo>
                  <a:pt x="556387" y="171322"/>
                </a:lnTo>
                <a:lnTo>
                  <a:pt x="572008" y="206120"/>
                </a:lnTo>
                <a:lnTo>
                  <a:pt x="676275" y="159384"/>
                </a:lnTo>
                <a:lnTo>
                  <a:pt x="660780" y="124586"/>
                </a:lnTo>
                <a:close/>
              </a:path>
              <a:path w="954404" h="447039">
                <a:moveTo>
                  <a:pt x="521588" y="186944"/>
                </a:moveTo>
                <a:lnTo>
                  <a:pt x="417322" y="233679"/>
                </a:lnTo>
                <a:lnTo>
                  <a:pt x="432942" y="268477"/>
                </a:lnTo>
                <a:lnTo>
                  <a:pt x="537210" y="221741"/>
                </a:lnTo>
                <a:lnTo>
                  <a:pt x="521588" y="186944"/>
                </a:lnTo>
                <a:close/>
              </a:path>
              <a:path w="954404" h="447039">
                <a:moveTo>
                  <a:pt x="382524" y="249173"/>
                </a:moveTo>
                <a:lnTo>
                  <a:pt x="278257" y="295909"/>
                </a:lnTo>
                <a:lnTo>
                  <a:pt x="293877" y="330707"/>
                </a:lnTo>
                <a:lnTo>
                  <a:pt x="398145" y="283971"/>
                </a:lnTo>
                <a:lnTo>
                  <a:pt x="382524" y="249173"/>
                </a:lnTo>
                <a:close/>
              </a:path>
              <a:path w="954404" h="447039">
                <a:moveTo>
                  <a:pt x="243459" y="311531"/>
                </a:moveTo>
                <a:lnTo>
                  <a:pt x="139191" y="358266"/>
                </a:lnTo>
                <a:lnTo>
                  <a:pt x="154686" y="393064"/>
                </a:lnTo>
                <a:lnTo>
                  <a:pt x="259079" y="346328"/>
                </a:lnTo>
                <a:lnTo>
                  <a:pt x="243459" y="311531"/>
                </a:lnTo>
                <a:close/>
              </a:path>
              <a:path w="954404" h="447039">
                <a:moveTo>
                  <a:pt x="80899" y="342645"/>
                </a:moveTo>
                <a:lnTo>
                  <a:pt x="0" y="441451"/>
                </a:lnTo>
                <a:lnTo>
                  <a:pt x="127635" y="446913"/>
                </a:lnTo>
                <a:lnTo>
                  <a:pt x="115566" y="419988"/>
                </a:lnTo>
                <a:lnTo>
                  <a:pt x="94741" y="419988"/>
                </a:lnTo>
                <a:lnTo>
                  <a:pt x="79121" y="385190"/>
                </a:lnTo>
                <a:lnTo>
                  <a:pt x="96487" y="377423"/>
                </a:lnTo>
                <a:lnTo>
                  <a:pt x="80899" y="342645"/>
                </a:lnTo>
                <a:close/>
              </a:path>
              <a:path w="954404" h="447039">
                <a:moveTo>
                  <a:pt x="96487" y="377423"/>
                </a:moveTo>
                <a:lnTo>
                  <a:pt x="79121" y="385190"/>
                </a:lnTo>
                <a:lnTo>
                  <a:pt x="94741" y="419988"/>
                </a:lnTo>
                <a:lnTo>
                  <a:pt x="112056" y="412158"/>
                </a:lnTo>
                <a:lnTo>
                  <a:pt x="96487" y="377423"/>
                </a:lnTo>
                <a:close/>
              </a:path>
              <a:path w="954404" h="447039">
                <a:moveTo>
                  <a:pt x="112056" y="412158"/>
                </a:moveTo>
                <a:lnTo>
                  <a:pt x="94741" y="419988"/>
                </a:lnTo>
                <a:lnTo>
                  <a:pt x="115566" y="419988"/>
                </a:lnTo>
                <a:lnTo>
                  <a:pt x="112056" y="412158"/>
                </a:lnTo>
                <a:close/>
              </a:path>
              <a:path w="954404" h="447039">
                <a:moveTo>
                  <a:pt x="104393" y="373888"/>
                </a:moveTo>
                <a:lnTo>
                  <a:pt x="96487" y="377423"/>
                </a:lnTo>
                <a:lnTo>
                  <a:pt x="112056" y="412158"/>
                </a:lnTo>
                <a:lnTo>
                  <a:pt x="120014" y="408558"/>
                </a:lnTo>
                <a:lnTo>
                  <a:pt x="104393" y="373888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3" name="object 43"/>
          <p:cNvSpPr/>
          <p:nvPr/>
        </p:nvSpPr>
        <p:spPr>
          <a:xfrm>
            <a:off x="5546512" y="3834130"/>
            <a:ext cx="1061156" cy="531283"/>
          </a:xfrm>
          <a:custGeom>
            <a:avLst/>
            <a:gdLst/>
            <a:ahLst/>
            <a:cxnLst/>
            <a:rect l="l" t="t" r="r" b="b"/>
            <a:pathLst>
              <a:path w="955039" h="478154">
                <a:moveTo>
                  <a:pt x="938402" y="0"/>
                </a:moveTo>
                <a:lnTo>
                  <a:pt x="835533" y="49910"/>
                </a:lnTo>
                <a:lnTo>
                  <a:pt x="852170" y="84200"/>
                </a:lnTo>
                <a:lnTo>
                  <a:pt x="955039" y="34289"/>
                </a:lnTo>
                <a:lnTo>
                  <a:pt x="938402" y="0"/>
                </a:lnTo>
                <a:close/>
              </a:path>
              <a:path w="955039" h="478154">
                <a:moveTo>
                  <a:pt x="801242" y="66547"/>
                </a:moveTo>
                <a:lnTo>
                  <a:pt x="698373" y="116331"/>
                </a:lnTo>
                <a:lnTo>
                  <a:pt x="715010" y="150621"/>
                </a:lnTo>
                <a:lnTo>
                  <a:pt x="817879" y="100837"/>
                </a:lnTo>
                <a:lnTo>
                  <a:pt x="801242" y="66547"/>
                </a:lnTo>
                <a:close/>
              </a:path>
              <a:path w="955039" h="478154">
                <a:moveTo>
                  <a:pt x="664083" y="132968"/>
                </a:moveTo>
                <a:lnTo>
                  <a:pt x="561213" y="182879"/>
                </a:lnTo>
                <a:lnTo>
                  <a:pt x="577850" y="217169"/>
                </a:lnTo>
                <a:lnTo>
                  <a:pt x="680720" y="167258"/>
                </a:lnTo>
                <a:lnTo>
                  <a:pt x="664083" y="132968"/>
                </a:lnTo>
                <a:close/>
              </a:path>
              <a:path w="955039" h="478154">
                <a:moveTo>
                  <a:pt x="526923" y="199516"/>
                </a:moveTo>
                <a:lnTo>
                  <a:pt x="424179" y="249300"/>
                </a:lnTo>
                <a:lnTo>
                  <a:pt x="440689" y="283590"/>
                </a:lnTo>
                <a:lnTo>
                  <a:pt x="543560" y="233806"/>
                </a:lnTo>
                <a:lnTo>
                  <a:pt x="526923" y="199516"/>
                </a:lnTo>
                <a:close/>
              </a:path>
              <a:path w="955039" h="478154">
                <a:moveTo>
                  <a:pt x="389889" y="265937"/>
                </a:moveTo>
                <a:lnTo>
                  <a:pt x="287020" y="315848"/>
                </a:lnTo>
                <a:lnTo>
                  <a:pt x="303657" y="350138"/>
                </a:lnTo>
                <a:lnTo>
                  <a:pt x="406400" y="300227"/>
                </a:lnTo>
                <a:lnTo>
                  <a:pt x="389889" y="265937"/>
                </a:lnTo>
                <a:close/>
              </a:path>
              <a:path w="955039" h="478154">
                <a:moveTo>
                  <a:pt x="252729" y="332485"/>
                </a:moveTo>
                <a:lnTo>
                  <a:pt x="149860" y="382269"/>
                </a:lnTo>
                <a:lnTo>
                  <a:pt x="166497" y="416559"/>
                </a:lnTo>
                <a:lnTo>
                  <a:pt x="269366" y="366775"/>
                </a:lnTo>
                <a:lnTo>
                  <a:pt x="252729" y="332485"/>
                </a:lnTo>
                <a:close/>
              </a:path>
              <a:path w="955039" h="478154">
                <a:moveTo>
                  <a:pt x="77850" y="374903"/>
                </a:moveTo>
                <a:lnTo>
                  <a:pt x="0" y="476122"/>
                </a:lnTo>
                <a:lnTo>
                  <a:pt x="127762" y="477646"/>
                </a:lnTo>
                <a:lnTo>
                  <a:pt x="115176" y="451738"/>
                </a:lnTo>
                <a:lnTo>
                  <a:pt x="93979" y="451738"/>
                </a:lnTo>
                <a:lnTo>
                  <a:pt x="77342" y="417448"/>
                </a:lnTo>
                <a:lnTo>
                  <a:pt x="94480" y="409136"/>
                </a:lnTo>
                <a:lnTo>
                  <a:pt x="77850" y="374903"/>
                </a:lnTo>
                <a:close/>
              </a:path>
              <a:path w="955039" h="478154">
                <a:moveTo>
                  <a:pt x="94480" y="409136"/>
                </a:moveTo>
                <a:lnTo>
                  <a:pt x="77342" y="417448"/>
                </a:lnTo>
                <a:lnTo>
                  <a:pt x="93979" y="451738"/>
                </a:lnTo>
                <a:lnTo>
                  <a:pt x="111134" y="443418"/>
                </a:lnTo>
                <a:lnTo>
                  <a:pt x="94480" y="409136"/>
                </a:lnTo>
                <a:close/>
              </a:path>
              <a:path w="955039" h="478154">
                <a:moveTo>
                  <a:pt x="111134" y="443418"/>
                </a:moveTo>
                <a:lnTo>
                  <a:pt x="93979" y="451738"/>
                </a:lnTo>
                <a:lnTo>
                  <a:pt x="115176" y="451738"/>
                </a:lnTo>
                <a:lnTo>
                  <a:pt x="111134" y="443418"/>
                </a:lnTo>
                <a:close/>
              </a:path>
              <a:path w="955039" h="478154">
                <a:moveTo>
                  <a:pt x="115570" y="398906"/>
                </a:moveTo>
                <a:lnTo>
                  <a:pt x="94480" y="409136"/>
                </a:lnTo>
                <a:lnTo>
                  <a:pt x="111134" y="443418"/>
                </a:lnTo>
                <a:lnTo>
                  <a:pt x="132207" y="433196"/>
                </a:lnTo>
                <a:lnTo>
                  <a:pt x="115570" y="39890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44"/>
          <p:cNvSpPr txBox="1"/>
          <p:nvPr/>
        </p:nvSpPr>
        <p:spPr>
          <a:xfrm>
            <a:off x="3902569" y="6288137"/>
            <a:ext cx="5015794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pages data migrated to </a:t>
            </a:r>
            <a:r>
              <a:rPr sz="2000" spc="-127" dirty="0">
                <a:latin typeface="Trebuchet MS"/>
                <a:cs typeface="Trebuchet MS"/>
              </a:rPr>
              <a:t>A’s </a:t>
            </a:r>
            <a:r>
              <a:rPr sz="2000" spc="-6" dirty="0">
                <a:latin typeface="Trebuchet MS"/>
                <a:cs typeface="Trebuchet MS"/>
              </a:rPr>
              <a:t>physical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7">
                <a:extLst>
                  <a:ext uri="{FF2B5EF4-FFF2-40B4-BE49-F238E27FC236}">
                    <a16:creationId xmlns:a16="http://schemas.microsoft.com/office/drawing/2014/main" id="{505D6708-FEC6-4F11-8FB7-7155094EA490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8" name="object 7">
                <a:extLst>
                  <a:ext uri="{FF2B5EF4-FFF2-40B4-BE49-F238E27FC236}">
                    <a16:creationId xmlns:a16="http://schemas.microsoft.com/office/drawing/2014/main" id="{505D6708-FEC6-4F11-8FB7-7155094E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20154696">
            <a:off x="5468146" y="4049949"/>
            <a:ext cx="13610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spc="-6" dirty="0">
                <a:latin typeface="Arial"/>
                <a:cs typeface="Arial"/>
              </a:rPr>
              <a:t>migration</a:t>
            </a:r>
          </a:p>
          <a:p>
            <a:pPr algn="ctr"/>
            <a:r>
              <a:rPr lang="en-US" sz="1050" spc="-6" dirty="0">
                <a:latin typeface="Arial"/>
                <a:cs typeface="Arial"/>
              </a:rPr>
              <a:t>(runtime managed)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522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6" dirty="0"/>
          </a:p>
        </p:txBody>
      </p:sp>
      <p:sp>
        <p:nvSpPr>
          <p:cNvPr id="3" name="object 3"/>
          <p:cNvSpPr/>
          <p:nvPr/>
        </p:nvSpPr>
        <p:spPr>
          <a:xfrm>
            <a:off x="2126826" y="2567544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26826" y="3583403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2126826" y="510736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121606" y="3075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2121606" y="4091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121606" y="459937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121606" y="5615333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2126827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3683422" y="2054296"/>
            <a:ext cx="0" cy="4074583"/>
          </a:xfrm>
          <a:custGeom>
            <a:avLst/>
            <a:gdLst/>
            <a:ahLst/>
            <a:cxnLst/>
            <a:rect l="l" t="t" r="r" b="b"/>
            <a:pathLst>
              <a:path h="3667125">
                <a:moveTo>
                  <a:pt x="0" y="0"/>
                </a:moveTo>
                <a:lnTo>
                  <a:pt x="0" y="3666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2121606" y="2059516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121606" y="6123304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126827" y="2567516"/>
            <a:ext cx="1557161" cy="403957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26857">
              <a:spcBef>
                <a:spcPts val="750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6827" y="3583515"/>
            <a:ext cx="1557161" cy="404670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6827" y="5107375"/>
            <a:ext cx="1557161" cy="404670"/>
          </a:xfrm>
          <a:prstGeom prst="rect">
            <a:avLst/>
          </a:prstGeom>
          <a:ln w="9525">
            <a:solidFill>
              <a:srgbClr val="76B800"/>
            </a:solidFill>
          </a:ln>
        </p:spPr>
        <p:txBody>
          <a:bodyPr vert="horz" wrap="square" lIns="0" tIns="95956" rIns="0" bIns="0" rtlCol="0">
            <a:spAutoFit/>
          </a:bodyPr>
          <a:lstStyle/>
          <a:p>
            <a:pPr marL="426857">
              <a:spcBef>
                <a:spcPts val="756"/>
              </a:spcBef>
            </a:pPr>
            <a:r>
              <a:rPr sz="2000" spc="-11" dirty="0">
                <a:solidFill>
                  <a:srgbClr val="FFFFFF"/>
                </a:solidFill>
                <a:latin typeface="Arial"/>
                <a:cs typeface="Arial"/>
              </a:rPr>
              <a:t>page3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17617" y="2810369"/>
            <a:ext cx="979311" cy="572204"/>
          </a:xfrm>
          <a:custGeom>
            <a:avLst/>
            <a:gdLst/>
            <a:ahLst/>
            <a:cxnLst/>
            <a:rect l="l" t="t" r="r" b="b"/>
            <a:pathLst>
              <a:path w="881379" h="514985">
                <a:moveTo>
                  <a:pt x="772758" y="474418"/>
                </a:moveTo>
                <a:lnTo>
                  <a:pt x="753871" y="507491"/>
                </a:lnTo>
                <a:lnTo>
                  <a:pt x="881380" y="514603"/>
                </a:lnTo>
                <a:lnTo>
                  <a:pt x="860890" y="483869"/>
                </a:lnTo>
                <a:lnTo>
                  <a:pt x="789305" y="483869"/>
                </a:lnTo>
                <a:lnTo>
                  <a:pt x="772758" y="474418"/>
                </a:lnTo>
                <a:close/>
              </a:path>
              <a:path w="881379" h="514985">
                <a:moveTo>
                  <a:pt x="791631" y="441371"/>
                </a:moveTo>
                <a:lnTo>
                  <a:pt x="772758" y="474418"/>
                </a:lnTo>
                <a:lnTo>
                  <a:pt x="789305" y="483869"/>
                </a:lnTo>
                <a:lnTo>
                  <a:pt x="808228" y="450849"/>
                </a:lnTo>
                <a:lnTo>
                  <a:pt x="791631" y="441371"/>
                </a:lnTo>
                <a:close/>
              </a:path>
              <a:path w="881379" h="514985">
                <a:moveTo>
                  <a:pt x="810514" y="408304"/>
                </a:moveTo>
                <a:lnTo>
                  <a:pt x="791631" y="441371"/>
                </a:lnTo>
                <a:lnTo>
                  <a:pt x="808228" y="450849"/>
                </a:lnTo>
                <a:lnTo>
                  <a:pt x="789305" y="483869"/>
                </a:lnTo>
                <a:lnTo>
                  <a:pt x="860890" y="483869"/>
                </a:lnTo>
                <a:lnTo>
                  <a:pt x="810514" y="408304"/>
                </a:lnTo>
                <a:close/>
              </a:path>
              <a:path w="881379" h="514985">
                <a:moveTo>
                  <a:pt x="18795" y="0"/>
                </a:moveTo>
                <a:lnTo>
                  <a:pt x="0" y="33019"/>
                </a:lnTo>
                <a:lnTo>
                  <a:pt x="772758" y="474418"/>
                </a:lnTo>
                <a:lnTo>
                  <a:pt x="791631" y="441371"/>
                </a:lnTo>
                <a:lnTo>
                  <a:pt x="187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406091" y="3107901"/>
          <a:ext cx="1556456" cy="2031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526541" y="3789679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 txBox="1"/>
          <p:nvPr/>
        </p:nvSpPr>
        <p:spPr>
          <a:xfrm>
            <a:off x="386870" y="3904544"/>
            <a:ext cx="1545167" cy="613415"/>
          </a:xfrm>
          <a:prstGeom prst="rect">
            <a:avLst/>
          </a:prstGeom>
        </p:spPr>
        <p:txBody>
          <a:bodyPr vert="horz" wrap="square" lIns="0" tIns="48683" rIns="0" bIns="0" rtlCol="0">
            <a:spAutoFit/>
          </a:bodyPr>
          <a:lstStyle/>
          <a:p>
            <a:pPr marL="14111" marR="5644" indent="177798">
              <a:lnSpc>
                <a:spcPts val="2154"/>
              </a:lnSpc>
              <a:spcBef>
                <a:spcPts val="383"/>
              </a:spcBef>
            </a:pPr>
            <a:r>
              <a:rPr sz="2000" spc="-6" dirty="0">
                <a:latin typeface="Trebuchet MS"/>
                <a:cs typeface="Trebuchet MS"/>
              </a:rPr>
              <a:t>*addr2 </a:t>
            </a:r>
            <a:r>
              <a:rPr sz="2000" dirty="0">
                <a:latin typeface="Trebuchet MS"/>
                <a:cs typeface="Trebuchet MS"/>
              </a:rPr>
              <a:t>= 1  </a:t>
            </a: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1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 txBox="1"/>
          <p:nvPr/>
        </p:nvSpPr>
        <p:spPr>
          <a:xfrm>
            <a:off x="386870" y="5470257"/>
            <a:ext cx="15451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algn="ctr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*addr3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56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7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283"/>
              </a:lnSpc>
            </a:pP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06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</a:p>
        </p:txBody>
      </p:sp>
      <p:sp>
        <p:nvSpPr>
          <p:cNvPr id="36" name="object 36"/>
          <p:cNvSpPr/>
          <p:nvPr/>
        </p:nvSpPr>
        <p:spPr>
          <a:xfrm>
            <a:off x="3527495" y="3814797"/>
            <a:ext cx="969433" cy="127000"/>
          </a:xfrm>
          <a:custGeom>
            <a:avLst/>
            <a:gdLst/>
            <a:ahLst/>
            <a:cxnLst/>
            <a:rect l="l" t="t" r="r" b="b"/>
            <a:pathLst>
              <a:path w="872489" h="114300">
                <a:moveTo>
                  <a:pt x="759968" y="0"/>
                </a:moveTo>
                <a:lnTo>
                  <a:pt x="758823" y="38165"/>
                </a:lnTo>
                <a:lnTo>
                  <a:pt x="777875" y="38734"/>
                </a:lnTo>
                <a:lnTo>
                  <a:pt x="776732" y="76834"/>
                </a:lnTo>
                <a:lnTo>
                  <a:pt x="757662" y="76834"/>
                </a:lnTo>
                <a:lnTo>
                  <a:pt x="756539" y="114299"/>
                </a:lnTo>
                <a:lnTo>
                  <a:pt x="837403" y="76834"/>
                </a:lnTo>
                <a:lnTo>
                  <a:pt x="776732" y="76834"/>
                </a:lnTo>
                <a:lnTo>
                  <a:pt x="757680" y="76264"/>
                </a:lnTo>
                <a:lnTo>
                  <a:pt x="838633" y="76264"/>
                </a:lnTo>
                <a:lnTo>
                  <a:pt x="872490" y="60578"/>
                </a:lnTo>
                <a:lnTo>
                  <a:pt x="759968" y="0"/>
                </a:lnTo>
                <a:close/>
              </a:path>
              <a:path w="872489" h="114300">
                <a:moveTo>
                  <a:pt x="758823" y="38165"/>
                </a:moveTo>
                <a:lnTo>
                  <a:pt x="757680" y="76264"/>
                </a:lnTo>
                <a:lnTo>
                  <a:pt x="776732" y="76834"/>
                </a:lnTo>
                <a:lnTo>
                  <a:pt x="777875" y="38734"/>
                </a:lnTo>
                <a:lnTo>
                  <a:pt x="758823" y="38165"/>
                </a:lnTo>
                <a:close/>
              </a:path>
              <a:path w="872489" h="114300">
                <a:moveTo>
                  <a:pt x="1016" y="15493"/>
                </a:moveTo>
                <a:lnTo>
                  <a:pt x="0" y="53593"/>
                </a:lnTo>
                <a:lnTo>
                  <a:pt x="757680" y="76264"/>
                </a:lnTo>
                <a:lnTo>
                  <a:pt x="758823" y="38165"/>
                </a:lnTo>
                <a:lnTo>
                  <a:pt x="1016" y="15493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3513244" y="4362873"/>
            <a:ext cx="984250" cy="967317"/>
          </a:xfrm>
          <a:custGeom>
            <a:avLst/>
            <a:gdLst/>
            <a:ahLst/>
            <a:cxnLst/>
            <a:rect l="l" t="t" r="r" b="b"/>
            <a:pathLst>
              <a:path w="885825" h="870585">
                <a:moveTo>
                  <a:pt x="790478" y="66535"/>
                </a:moveTo>
                <a:lnTo>
                  <a:pt x="0" y="843279"/>
                </a:lnTo>
                <a:lnTo>
                  <a:pt x="26669" y="870457"/>
                </a:lnTo>
                <a:lnTo>
                  <a:pt x="817231" y="93755"/>
                </a:lnTo>
                <a:lnTo>
                  <a:pt x="790478" y="66535"/>
                </a:lnTo>
                <a:close/>
              </a:path>
              <a:path w="885825" h="870585">
                <a:moveTo>
                  <a:pt x="867094" y="53212"/>
                </a:moveTo>
                <a:lnTo>
                  <a:pt x="804036" y="53212"/>
                </a:lnTo>
                <a:lnTo>
                  <a:pt x="830833" y="80390"/>
                </a:lnTo>
                <a:lnTo>
                  <a:pt x="817231" y="93755"/>
                </a:lnTo>
                <a:lnTo>
                  <a:pt x="843915" y="120903"/>
                </a:lnTo>
                <a:lnTo>
                  <a:pt x="867094" y="53212"/>
                </a:lnTo>
                <a:close/>
              </a:path>
              <a:path w="885825" h="870585">
                <a:moveTo>
                  <a:pt x="804036" y="53212"/>
                </a:moveTo>
                <a:lnTo>
                  <a:pt x="790478" y="66535"/>
                </a:lnTo>
                <a:lnTo>
                  <a:pt x="817231" y="93755"/>
                </a:lnTo>
                <a:lnTo>
                  <a:pt x="830833" y="80390"/>
                </a:lnTo>
                <a:lnTo>
                  <a:pt x="804036" y="53212"/>
                </a:lnTo>
                <a:close/>
              </a:path>
              <a:path w="885825" h="870585">
                <a:moveTo>
                  <a:pt x="885317" y="0"/>
                </a:moveTo>
                <a:lnTo>
                  <a:pt x="763778" y="39369"/>
                </a:lnTo>
                <a:lnTo>
                  <a:pt x="790478" y="66535"/>
                </a:lnTo>
                <a:lnTo>
                  <a:pt x="804036" y="53212"/>
                </a:lnTo>
                <a:lnTo>
                  <a:pt x="867094" y="53212"/>
                </a:lnTo>
                <a:lnTo>
                  <a:pt x="88531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7">
                <a:extLst>
                  <a:ext uri="{FF2B5EF4-FFF2-40B4-BE49-F238E27FC236}">
                    <a16:creationId xmlns:a16="http://schemas.microsoft.com/office/drawing/2014/main" id="{A7B78DF5-D9F6-4EC3-8724-3771CE8D98D3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41" name="object 7">
                <a:extLst>
                  <a:ext uri="{FF2B5EF4-FFF2-40B4-BE49-F238E27FC236}">
                    <a16:creationId xmlns:a16="http://schemas.microsoft.com/office/drawing/2014/main" id="{A7B78DF5-D9F6-4EC3-8724-3771CE8D9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103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523120" y="3904404"/>
            <a:ext cx="1000478" cy="1022350"/>
          </a:xfrm>
          <a:custGeom>
            <a:avLst/>
            <a:gdLst/>
            <a:ahLst/>
            <a:cxnLst/>
            <a:rect l="l" t="t" r="r" b="b"/>
            <a:pathLst>
              <a:path w="900429" h="920114">
                <a:moveTo>
                  <a:pt x="806892" y="851304"/>
                </a:moveTo>
                <a:lnTo>
                  <a:pt x="779653" y="877951"/>
                </a:lnTo>
                <a:lnTo>
                  <a:pt x="900430" y="919734"/>
                </a:lnTo>
                <a:lnTo>
                  <a:pt x="882791" y="864869"/>
                </a:lnTo>
                <a:lnTo>
                  <a:pt x="820166" y="864869"/>
                </a:lnTo>
                <a:lnTo>
                  <a:pt x="806892" y="851304"/>
                </a:lnTo>
                <a:close/>
              </a:path>
              <a:path w="900429" h="920114">
                <a:moveTo>
                  <a:pt x="834049" y="824738"/>
                </a:moveTo>
                <a:lnTo>
                  <a:pt x="806892" y="851304"/>
                </a:lnTo>
                <a:lnTo>
                  <a:pt x="820166" y="864869"/>
                </a:lnTo>
                <a:lnTo>
                  <a:pt x="847344" y="838326"/>
                </a:lnTo>
                <a:lnTo>
                  <a:pt x="834049" y="824738"/>
                </a:lnTo>
                <a:close/>
              </a:path>
              <a:path w="900429" h="920114">
                <a:moveTo>
                  <a:pt x="861314" y="798068"/>
                </a:moveTo>
                <a:lnTo>
                  <a:pt x="834049" y="824738"/>
                </a:lnTo>
                <a:lnTo>
                  <a:pt x="847344" y="838326"/>
                </a:lnTo>
                <a:lnTo>
                  <a:pt x="820166" y="864869"/>
                </a:lnTo>
                <a:lnTo>
                  <a:pt x="882791" y="864869"/>
                </a:lnTo>
                <a:lnTo>
                  <a:pt x="861314" y="798068"/>
                </a:lnTo>
                <a:close/>
              </a:path>
              <a:path w="900429" h="920114">
                <a:moveTo>
                  <a:pt x="27178" y="0"/>
                </a:moveTo>
                <a:lnTo>
                  <a:pt x="0" y="26669"/>
                </a:lnTo>
                <a:lnTo>
                  <a:pt x="806892" y="851304"/>
                </a:lnTo>
                <a:lnTo>
                  <a:pt x="834049" y="824738"/>
                </a:lnTo>
                <a:lnTo>
                  <a:pt x="2717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65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7765484" y="3335019"/>
            <a:ext cx="965200" cy="2046111"/>
          </a:xfrm>
          <a:custGeom>
            <a:avLst/>
            <a:gdLst/>
            <a:ahLst/>
            <a:cxnLst/>
            <a:rect l="l" t="t" r="r" b="b"/>
            <a:pathLst>
              <a:path w="868679" h="1841500">
                <a:moveTo>
                  <a:pt x="69189" y="95750"/>
                </a:moveTo>
                <a:lnTo>
                  <a:pt x="34535" y="111783"/>
                </a:lnTo>
                <a:lnTo>
                  <a:pt x="833755" y="1841373"/>
                </a:lnTo>
                <a:lnTo>
                  <a:pt x="868299" y="1825498"/>
                </a:lnTo>
                <a:lnTo>
                  <a:pt x="69189" y="95750"/>
                </a:lnTo>
                <a:close/>
              </a:path>
              <a:path w="868679" h="1841500">
                <a:moveTo>
                  <a:pt x="3937" y="0"/>
                </a:moveTo>
                <a:lnTo>
                  <a:pt x="0" y="127762"/>
                </a:lnTo>
                <a:lnTo>
                  <a:pt x="34535" y="111783"/>
                </a:lnTo>
                <a:lnTo>
                  <a:pt x="26543" y="94487"/>
                </a:lnTo>
                <a:lnTo>
                  <a:pt x="61214" y="78486"/>
                </a:lnTo>
                <a:lnTo>
                  <a:pt x="102169" y="78486"/>
                </a:lnTo>
                <a:lnTo>
                  <a:pt x="3937" y="0"/>
                </a:lnTo>
                <a:close/>
              </a:path>
              <a:path w="868679" h="1841500">
                <a:moveTo>
                  <a:pt x="61214" y="78486"/>
                </a:moveTo>
                <a:lnTo>
                  <a:pt x="26543" y="94487"/>
                </a:lnTo>
                <a:lnTo>
                  <a:pt x="34535" y="111783"/>
                </a:lnTo>
                <a:lnTo>
                  <a:pt x="69189" y="95750"/>
                </a:lnTo>
                <a:lnTo>
                  <a:pt x="61214" y="78486"/>
                </a:lnTo>
                <a:close/>
              </a:path>
              <a:path w="868679" h="1841500">
                <a:moveTo>
                  <a:pt x="102169" y="78486"/>
                </a:moveTo>
                <a:lnTo>
                  <a:pt x="61214" y="78486"/>
                </a:lnTo>
                <a:lnTo>
                  <a:pt x="69189" y="95750"/>
                </a:lnTo>
                <a:lnTo>
                  <a:pt x="103759" y="79756"/>
                </a:lnTo>
                <a:lnTo>
                  <a:pt x="102169" y="7848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117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65484" y="3335019"/>
            <a:ext cx="965200" cy="2046111"/>
          </a:xfrm>
          <a:custGeom>
            <a:avLst/>
            <a:gdLst/>
            <a:ahLst/>
            <a:cxnLst/>
            <a:rect l="l" t="t" r="r" b="b"/>
            <a:pathLst>
              <a:path w="868679" h="1841500">
                <a:moveTo>
                  <a:pt x="69189" y="95750"/>
                </a:moveTo>
                <a:lnTo>
                  <a:pt x="34535" y="111783"/>
                </a:lnTo>
                <a:lnTo>
                  <a:pt x="833755" y="1841373"/>
                </a:lnTo>
                <a:lnTo>
                  <a:pt x="868299" y="1825498"/>
                </a:lnTo>
                <a:lnTo>
                  <a:pt x="69189" y="95750"/>
                </a:lnTo>
                <a:close/>
              </a:path>
              <a:path w="868679" h="1841500">
                <a:moveTo>
                  <a:pt x="3937" y="0"/>
                </a:moveTo>
                <a:lnTo>
                  <a:pt x="0" y="127762"/>
                </a:lnTo>
                <a:lnTo>
                  <a:pt x="34535" y="111783"/>
                </a:lnTo>
                <a:lnTo>
                  <a:pt x="26543" y="94487"/>
                </a:lnTo>
                <a:lnTo>
                  <a:pt x="61214" y="78486"/>
                </a:lnTo>
                <a:lnTo>
                  <a:pt x="102169" y="78486"/>
                </a:lnTo>
                <a:lnTo>
                  <a:pt x="3937" y="0"/>
                </a:lnTo>
                <a:close/>
              </a:path>
              <a:path w="868679" h="1841500">
                <a:moveTo>
                  <a:pt x="61214" y="78486"/>
                </a:moveTo>
                <a:lnTo>
                  <a:pt x="26543" y="94487"/>
                </a:lnTo>
                <a:lnTo>
                  <a:pt x="34535" y="111783"/>
                </a:lnTo>
                <a:lnTo>
                  <a:pt x="69189" y="95750"/>
                </a:lnTo>
                <a:lnTo>
                  <a:pt x="61214" y="78486"/>
                </a:lnTo>
                <a:close/>
              </a:path>
              <a:path w="868679" h="1841500">
                <a:moveTo>
                  <a:pt x="102169" y="78486"/>
                </a:moveTo>
                <a:lnTo>
                  <a:pt x="61214" y="78486"/>
                </a:lnTo>
                <a:lnTo>
                  <a:pt x="69189" y="95750"/>
                </a:lnTo>
                <a:lnTo>
                  <a:pt x="103759" y="79756"/>
                </a:lnTo>
                <a:lnTo>
                  <a:pt x="102169" y="7848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CBECEB4B-41EF-4367-99D4-27159A8C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097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566024" y="5470257"/>
            <a:ext cx="11895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8235" y="3875192"/>
            <a:ext cx="972961" cy="976489"/>
          </a:xfrm>
          <a:custGeom>
            <a:avLst/>
            <a:gdLst/>
            <a:ahLst/>
            <a:cxnLst/>
            <a:rect l="l" t="t" r="r" b="b"/>
            <a:pathLst>
              <a:path w="875664" h="878839">
                <a:moveTo>
                  <a:pt x="80645" y="770508"/>
                </a:moveTo>
                <a:lnTo>
                  <a:pt x="0" y="851534"/>
                </a:lnTo>
                <a:lnTo>
                  <a:pt x="26924" y="878458"/>
                </a:lnTo>
                <a:lnTo>
                  <a:pt x="107568" y="797432"/>
                </a:lnTo>
                <a:lnTo>
                  <a:pt x="80645" y="770508"/>
                </a:lnTo>
                <a:close/>
              </a:path>
              <a:path w="875664" h="878839">
                <a:moveTo>
                  <a:pt x="188213" y="662558"/>
                </a:moveTo>
                <a:lnTo>
                  <a:pt x="107568" y="743584"/>
                </a:lnTo>
                <a:lnTo>
                  <a:pt x="134492" y="770508"/>
                </a:lnTo>
                <a:lnTo>
                  <a:pt x="215137" y="689482"/>
                </a:lnTo>
                <a:lnTo>
                  <a:pt x="188213" y="662558"/>
                </a:lnTo>
                <a:close/>
              </a:path>
              <a:path w="875664" h="878839">
                <a:moveTo>
                  <a:pt x="295783" y="554608"/>
                </a:moveTo>
                <a:lnTo>
                  <a:pt x="215137" y="635634"/>
                </a:lnTo>
                <a:lnTo>
                  <a:pt x="242062" y="662432"/>
                </a:lnTo>
                <a:lnTo>
                  <a:pt x="322707" y="581532"/>
                </a:lnTo>
                <a:lnTo>
                  <a:pt x="295783" y="554608"/>
                </a:lnTo>
                <a:close/>
              </a:path>
              <a:path w="875664" h="878839">
                <a:moveTo>
                  <a:pt x="403351" y="446658"/>
                </a:moveTo>
                <a:lnTo>
                  <a:pt x="322579" y="527684"/>
                </a:lnTo>
                <a:lnTo>
                  <a:pt x="349630" y="554482"/>
                </a:lnTo>
                <a:lnTo>
                  <a:pt x="430275" y="473582"/>
                </a:lnTo>
                <a:lnTo>
                  <a:pt x="403351" y="446658"/>
                </a:lnTo>
                <a:close/>
              </a:path>
              <a:path w="875664" h="878839">
                <a:moveTo>
                  <a:pt x="510921" y="338708"/>
                </a:moveTo>
                <a:lnTo>
                  <a:pt x="430149" y="419607"/>
                </a:lnTo>
                <a:lnTo>
                  <a:pt x="457200" y="446531"/>
                </a:lnTo>
                <a:lnTo>
                  <a:pt x="537845" y="365632"/>
                </a:lnTo>
                <a:lnTo>
                  <a:pt x="510921" y="338708"/>
                </a:lnTo>
                <a:close/>
              </a:path>
              <a:path w="875664" h="878839">
                <a:moveTo>
                  <a:pt x="618363" y="230758"/>
                </a:moveTo>
                <a:lnTo>
                  <a:pt x="537717" y="311657"/>
                </a:lnTo>
                <a:lnTo>
                  <a:pt x="564768" y="338581"/>
                </a:lnTo>
                <a:lnTo>
                  <a:pt x="645413" y="257556"/>
                </a:lnTo>
                <a:lnTo>
                  <a:pt x="618363" y="230758"/>
                </a:lnTo>
                <a:close/>
              </a:path>
              <a:path w="875664" h="878839">
                <a:moveTo>
                  <a:pt x="725932" y="122808"/>
                </a:moveTo>
                <a:lnTo>
                  <a:pt x="645287" y="203707"/>
                </a:lnTo>
                <a:lnTo>
                  <a:pt x="672338" y="230631"/>
                </a:lnTo>
                <a:lnTo>
                  <a:pt x="752983" y="149606"/>
                </a:lnTo>
                <a:lnTo>
                  <a:pt x="725932" y="122808"/>
                </a:lnTo>
                <a:close/>
              </a:path>
              <a:path w="875664" h="878839">
                <a:moveTo>
                  <a:pt x="780963" y="67478"/>
                </a:moveTo>
                <a:lnTo>
                  <a:pt x="752855" y="95757"/>
                </a:lnTo>
                <a:lnTo>
                  <a:pt x="779907" y="122681"/>
                </a:lnTo>
                <a:lnTo>
                  <a:pt x="808015" y="94402"/>
                </a:lnTo>
                <a:lnTo>
                  <a:pt x="780963" y="67478"/>
                </a:lnTo>
                <a:close/>
              </a:path>
              <a:path w="875664" h="878839">
                <a:moveTo>
                  <a:pt x="857297" y="53975"/>
                </a:moveTo>
                <a:lnTo>
                  <a:pt x="794385" y="53975"/>
                </a:lnTo>
                <a:lnTo>
                  <a:pt x="821436" y="80899"/>
                </a:lnTo>
                <a:lnTo>
                  <a:pt x="808015" y="94402"/>
                </a:lnTo>
                <a:lnTo>
                  <a:pt x="835025" y="121284"/>
                </a:lnTo>
                <a:lnTo>
                  <a:pt x="857297" y="53975"/>
                </a:lnTo>
                <a:close/>
              </a:path>
              <a:path w="875664" h="878839">
                <a:moveTo>
                  <a:pt x="794385" y="53975"/>
                </a:moveTo>
                <a:lnTo>
                  <a:pt x="780963" y="67478"/>
                </a:lnTo>
                <a:lnTo>
                  <a:pt x="808015" y="94402"/>
                </a:lnTo>
                <a:lnTo>
                  <a:pt x="821436" y="80899"/>
                </a:lnTo>
                <a:lnTo>
                  <a:pt x="794385" y="53975"/>
                </a:lnTo>
                <a:close/>
              </a:path>
              <a:path w="875664" h="878839">
                <a:moveTo>
                  <a:pt x="875157" y="0"/>
                </a:moveTo>
                <a:lnTo>
                  <a:pt x="753999" y="40639"/>
                </a:lnTo>
                <a:lnTo>
                  <a:pt x="780963" y="67478"/>
                </a:lnTo>
                <a:lnTo>
                  <a:pt x="794385" y="53975"/>
                </a:lnTo>
                <a:lnTo>
                  <a:pt x="857297" y="53975"/>
                </a:lnTo>
                <a:lnTo>
                  <a:pt x="87515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7765484" y="3335019"/>
            <a:ext cx="965200" cy="2046111"/>
          </a:xfrm>
          <a:custGeom>
            <a:avLst/>
            <a:gdLst/>
            <a:ahLst/>
            <a:cxnLst/>
            <a:rect l="l" t="t" r="r" b="b"/>
            <a:pathLst>
              <a:path w="868679" h="1841500">
                <a:moveTo>
                  <a:pt x="69189" y="95750"/>
                </a:moveTo>
                <a:lnTo>
                  <a:pt x="34535" y="111783"/>
                </a:lnTo>
                <a:lnTo>
                  <a:pt x="833755" y="1841373"/>
                </a:lnTo>
                <a:lnTo>
                  <a:pt x="868299" y="1825498"/>
                </a:lnTo>
                <a:lnTo>
                  <a:pt x="69189" y="95750"/>
                </a:lnTo>
                <a:close/>
              </a:path>
              <a:path w="868679" h="1841500">
                <a:moveTo>
                  <a:pt x="3937" y="0"/>
                </a:moveTo>
                <a:lnTo>
                  <a:pt x="0" y="127762"/>
                </a:lnTo>
                <a:lnTo>
                  <a:pt x="34535" y="111783"/>
                </a:lnTo>
                <a:lnTo>
                  <a:pt x="26543" y="94487"/>
                </a:lnTo>
                <a:lnTo>
                  <a:pt x="61214" y="78486"/>
                </a:lnTo>
                <a:lnTo>
                  <a:pt x="102169" y="78486"/>
                </a:lnTo>
                <a:lnTo>
                  <a:pt x="3937" y="0"/>
                </a:lnTo>
                <a:close/>
              </a:path>
              <a:path w="868679" h="1841500">
                <a:moveTo>
                  <a:pt x="61214" y="78486"/>
                </a:moveTo>
                <a:lnTo>
                  <a:pt x="26543" y="94487"/>
                </a:lnTo>
                <a:lnTo>
                  <a:pt x="34535" y="111783"/>
                </a:lnTo>
                <a:lnTo>
                  <a:pt x="69189" y="95750"/>
                </a:lnTo>
                <a:lnTo>
                  <a:pt x="61214" y="78486"/>
                </a:lnTo>
                <a:close/>
              </a:path>
              <a:path w="868679" h="1841500">
                <a:moveTo>
                  <a:pt x="102169" y="78486"/>
                </a:moveTo>
                <a:lnTo>
                  <a:pt x="61214" y="78486"/>
                </a:lnTo>
                <a:lnTo>
                  <a:pt x="69189" y="95750"/>
                </a:lnTo>
                <a:lnTo>
                  <a:pt x="103759" y="79756"/>
                </a:lnTo>
                <a:lnTo>
                  <a:pt x="102169" y="7848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3644476" y="6288137"/>
            <a:ext cx="5529439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page4 unmapped from </a:t>
            </a:r>
            <a:r>
              <a:rPr sz="2000" spc="-127" dirty="0">
                <a:latin typeface="Trebuchet MS"/>
                <a:cs typeface="Trebuchet MS"/>
              </a:rPr>
              <a:t>A’s </a:t>
            </a:r>
            <a:r>
              <a:rPr sz="2000" spc="-6" dirty="0">
                <a:latin typeface="Trebuchet MS"/>
                <a:cs typeface="Trebuchet MS"/>
              </a:rPr>
              <a:t>memory and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migrated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F3A3DC22-E9A1-4F42-BBE0-F838DAA0BF3A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F3A3DC22-E9A1-4F42-BBE0-F838DAA0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48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D216BE-AF0E-4BF6-ADD4-92F2D63E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5926"/>
          <a:stretch/>
        </p:blipFill>
        <p:spPr bwMode="auto">
          <a:xfrm>
            <a:off x="3759853" y="849653"/>
            <a:ext cx="4893271" cy="5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of the day: Multi-Socket Motherboard Configuration</a:t>
            </a:r>
            <a:br>
              <a:rPr lang="en-US" dirty="0"/>
            </a:br>
            <a:r>
              <a:rPr lang="en-US" sz="1600" dirty="0"/>
              <a:t>[ASRock Rack EP2C621D12 WS EEB Server Motherboard LGA 3647 Intel C621]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4002" y="6559982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Times New Roman" panose="02020603050405020304" pitchFamily="18" charset="0"/>
              </a:rPr>
              <a:t>[</a:t>
            </a:r>
            <a:r>
              <a:rPr lang="en-US" sz="900" dirty="0">
                <a:cs typeface="Times New Roman" panose="02020603050405020304" pitchFamily="18" charset="0"/>
                <a:hlinkClick r:id="rId3"/>
              </a:rPr>
              <a:t>credit</a:t>
            </a:r>
            <a:r>
              <a:rPr lang="en-US" sz="900" dirty="0"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25023" y="6267863"/>
            <a:ext cx="1618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Memory Bank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072576" y="6314317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35514" y="6267863"/>
            <a:ext cx="135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CPU Socket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683068" y="6314317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1005979">
            <a:off x="5601459" y="3068828"/>
            <a:ext cx="792767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1041107">
            <a:off x="5526885" y="5182815"/>
            <a:ext cx="792767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8235831" y="2710055"/>
            <a:ext cx="792767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8153500" y="5182815"/>
            <a:ext cx="792767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075036" y="2574835"/>
            <a:ext cx="1265903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644044">
            <a:off x="7586433" y="1916313"/>
            <a:ext cx="1392939" cy="609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12">
            <a:extLst>
              <a:ext uri="{FF2B5EF4-FFF2-40B4-BE49-F238E27FC236}">
                <a16:creationId xmlns:a16="http://schemas.microsoft.com/office/drawing/2014/main" id="{C34E4606-2DF4-4C78-A1CA-BBF8DA2DBD8B}"/>
              </a:ext>
            </a:extLst>
          </p:cNvPr>
          <p:cNvSpPr/>
          <p:nvPr/>
        </p:nvSpPr>
        <p:spPr>
          <a:xfrm rot="9644044">
            <a:off x="7539362" y="4196867"/>
            <a:ext cx="1392939" cy="609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A869CA-8649-4DCF-9C6E-A156CA20618B}"/>
              </a:ext>
            </a:extLst>
          </p:cNvPr>
          <p:cNvSpPr txBox="1"/>
          <p:nvPr/>
        </p:nvSpPr>
        <p:spPr>
          <a:xfrm>
            <a:off x="1547041" y="2512450"/>
            <a:ext cx="161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Seven of them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99CC8-B504-495F-A51F-B93EF82787F0}"/>
              </a:ext>
            </a:extLst>
          </p:cNvPr>
          <p:cNvSpPr/>
          <p:nvPr/>
        </p:nvSpPr>
        <p:spPr>
          <a:xfrm>
            <a:off x="8482920" y="6291780"/>
            <a:ext cx="126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PCI Socket</a:t>
            </a:r>
          </a:p>
        </p:txBody>
      </p:sp>
      <p:sp>
        <p:nvSpPr>
          <p:cNvPr id="33" name="Right Arrow 20">
            <a:extLst>
              <a:ext uri="{FF2B5EF4-FFF2-40B4-BE49-F238E27FC236}">
                <a16:creationId xmlns:a16="http://schemas.microsoft.com/office/drawing/2014/main" id="{A0E69C48-5799-4779-865E-C2D6B713A566}"/>
              </a:ext>
            </a:extLst>
          </p:cNvPr>
          <p:cNvSpPr/>
          <p:nvPr/>
        </p:nvSpPr>
        <p:spPr>
          <a:xfrm>
            <a:off x="8030474" y="6338234"/>
            <a:ext cx="552370" cy="327622"/>
          </a:xfrm>
          <a:prstGeom prst="rightArrow">
            <a:avLst>
              <a:gd name="adj1" fmla="val 50000"/>
              <a:gd name="adj2" fmla="val 662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3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1383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7722447" y="3811692"/>
            <a:ext cx="989188" cy="127000"/>
          </a:xfrm>
          <a:custGeom>
            <a:avLst/>
            <a:gdLst/>
            <a:ahLst/>
            <a:cxnLst/>
            <a:rect l="l" t="t" r="r" b="b"/>
            <a:pathLst>
              <a:path w="890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902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90270" h="114300">
                <a:moveTo>
                  <a:pt x="8901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0143" y="76200"/>
                </a:lnTo>
                <a:lnTo>
                  <a:pt x="890143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/>
          <p:nvPr/>
        </p:nvSpPr>
        <p:spPr>
          <a:xfrm>
            <a:off x="5654886" y="3418275"/>
            <a:ext cx="998361" cy="1519767"/>
          </a:xfrm>
          <a:custGeom>
            <a:avLst/>
            <a:gdLst/>
            <a:ahLst/>
            <a:cxnLst/>
            <a:rect l="l" t="t" r="r" b="b"/>
            <a:pathLst>
              <a:path w="898525" h="1367789">
                <a:moveTo>
                  <a:pt x="866139" y="0"/>
                </a:moveTo>
                <a:lnTo>
                  <a:pt x="803910" y="95884"/>
                </a:lnTo>
                <a:lnTo>
                  <a:pt x="835787" y="116585"/>
                </a:lnTo>
                <a:lnTo>
                  <a:pt x="898143" y="20827"/>
                </a:lnTo>
                <a:lnTo>
                  <a:pt x="866139" y="0"/>
                </a:lnTo>
                <a:close/>
              </a:path>
              <a:path w="898525" h="1367789">
                <a:moveTo>
                  <a:pt x="783081" y="127762"/>
                </a:moveTo>
                <a:lnTo>
                  <a:pt x="720725" y="223646"/>
                </a:lnTo>
                <a:lnTo>
                  <a:pt x="752728" y="244347"/>
                </a:lnTo>
                <a:lnTo>
                  <a:pt x="815086" y="148589"/>
                </a:lnTo>
                <a:lnTo>
                  <a:pt x="783081" y="127762"/>
                </a:lnTo>
                <a:close/>
              </a:path>
              <a:path w="898525" h="1367789">
                <a:moveTo>
                  <a:pt x="700024" y="255524"/>
                </a:moveTo>
                <a:lnTo>
                  <a:pt x="637666" y="351408"/>
                </a:lnTo>
                <a:lnTo>
                  <a:pt x="669671" y="372109"/>
                </a:lnTo>
                <a:lnTo>
                  <a:pt x="731901" y="276351"/>
                </a:lnTo>
                <a:lnTo>
                  <a:pt x="700024" y="255524"/>
                </a:lnTo>
                <a:close/>
              </a:path>
              <a:path w="898525" h="1367789">
                <a:moveTo>
                  <a:pt x="616965" y="383285"/>
                </a:moveTo>
                <a:lnTo>
                  <a:pt x="554609" y="479170"/>
                </a:lnTo>
                <a:lnTo>
                  <a:pt x="586613" y="499871"/>
                </a:lnTo>
                <a:lnTo>
                  <a:pt x="648842" y="404113"/>
                </a:lnTo>
                <a:lnTo>
                  <a:pt x="616965" y="383285"/>
                </a:lnTo>
                <a:close/>
              </a:path>
              <a:path w="898525" h="1367789">
                <a:moveTo>
                  <a:pt x="533907" y="511047"/>
                </a:moveTo>
                <a:lnTo>
                  <a:pt x="471550" y="606932"/>
                </a:lnTo>
                <a:lnTo>
                  <a:pt x="503554" y="627760"/>
                </a:lnTo>
                <a:lnTo>
                  <a:pt x="565785" y="531876"/>
                </a:lnTo>
                <a:lnTo>
                  <a:pt x="533907" y="511047"/>
                </a:lnTo>
                <a:close/>
              </a:path>
              <a:path w="898525" h="1367789">
                <a:moveTo>
                  <a:pt x="450850" y="638937"/>
                </a:moveTo>
                <a:lnTo>
                  <a:pt x="388492" y="734694"/>
                </a:lnTo>
                <a:lnTo>
                  <a:pt x="420497" y="755522"/>
                </a:lnTo>
                <a:lnTo>
                  <a:pt x="482726" y="659638"/>
                </a:lnTo>
                <a:lnTo>
                  <a:pt x="450850" y="638937"/>
                </a:lnTo>
                <a:close/>
              </a:path>
              <a:path w="898525" h="1367789">
                <a:moveTo>
                  <a:pt x="367791" y="766699"/>
                </a:moveTo>
                <a:lnTo>
                  <a:pt x="305435" y="862457"/>
                </a:lnTo>
                <a:lnTo>
                  <a:pt x="337438" y="883284"/>
                </a:lnTo>
                <a:lnTo>
                  <a:pt x="399668" y="787400"/>
                </a:lnTo>
                <a:lnTo>
                  <a:pt x="367791" y="766699"/>
                </a:lnTo>
                <a:close/>
              </a:path>
              <a:path w="898525" h="1367789">
                <a:moveTo>
                  <a:pt x="284606" y="894460"/>
                </a:moveTo>
                <a:lnTo>
                  <a:pt x="222376" y="990219"/>
                </a:lnTo>
                <a:lnTo>
                  <a:pt x="254253" y="1011046"/>
                </a:lnTo>
                <a:lnTo>
                  <a:pt x="316611" y="915162"/>
                </a:lnTo>
                <a:lnTo>
                  <a:pt x="284606" y="894460"/>
                </a:lnTo>
                <a:close/>
              </a:path>
              <a:path w="898525" h="1367789">
                <a:moveTo>
                  <a:pt x="201549" y="1022222"/>
                </a:moveTo>
                <a:lnTo>
                  <a:pt x="139318" y="1117981"/>
                </a:lnTo>
                <a:lnTo>
                  <a:pt x="171196" y="1138808"/>
                </a:lnTo>
                <a:lnTo>
                  <a:pt x="233552" y="1042924"/>
                </a:lnTo>
                <a:lnTo>
                  <a:pt x="201549" y="1022222"/>
                </a:lnTo>
                <a:close/>
              </a:path>
              <a:path w="898525" h="1367789">
                <a:moveTo>
                  <a:pt x="14350" y="1240282"/>
                </a:moveTo>
                <a:lnTo>
                  <a:pt x="0" y="1367282"/>
                </a:lnTo>
                <a:lnTo>
                  <a:pt x="110236" y="1302512"/>
                </a:lnTo>
                <a:lnTo>
                  <a:pt x="14350" y="1240282"/>
                </a:lnTo>
                <a:close/>
              </a:path>
              <a:path w="898525" h="1367789">
                <a:moveTo>
                  <a:pt x="118490" y="1149984"/>
                </a:moveTo>
                <a:lnTo>
                  <a:pt x="56261" y="1245743"/>
                </a:lnTo>
                <a:lnTo>
                  <a:pt x="88137" y="1266570"/>
                </a:lnTo>
                <a:lnTo>
                  <a:pt x="150494" y="1170685"/>
                </a:lnTo>
                <a:lnTo>
                  <a:pt x="118490" y="1149984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 txBox="1"/>
          <p:nvPr/>
        </p:nvSpPr>
        <p:spPr>
          <a:xfrm>
            <a:off x="566024" y="5470257"/>
            <a:ext cx="9622367" cy="1155587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marL="15522">
              <a:lnSpc>
                <a:spcPts val="2283"/>
              </a:lnSpc>
            </a:pP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page</a:t>
            </a:r>
            <a:r>
              <a:rPr sz="2000" spc="-1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6" dirty="0">
                <a:solidFill>
                  <a:srgbClr val="FF0000"/>
                </a:solidFill>
                <a:latin typeface="Trebuchet MS"/>
                <a:cs typeface="Trebuchet MS"/>
              </a:rPr>
              <a:t>fault</a:t>
            </a:r>
            <a:endParaRPr sz="2000" dirty="0">
              <a:latin typeface="Trebuchet MS"/>
              <a:cs typeface="Trebuchet MS"/>
            </a:endParaRPr>
          </a:p>
          <a:p>
            <a:pPr marL="2077840">
              <a:spcBef>
                <a:spcPts val="1878"/>
              </a:spcBef>
            </a:pPr>
            <a:r>
              <a:rPr sz="2000" spc="-6" dirty="0">
                <a:latin typeface="Trebuchet MS"/>
                <a:cs typeface="Trebuchet MS"/>
              </a:rPr>
              <a:t>page4 mapped in </a:t>
            </a:r>
            <a:r>
              <a:rPr sz="2000" spc="-44" dirty="0">
                <a:latin typeface="Trebuchet MS"/>
                <a:cs typeface="Trebuchet MS"/>
              </a:rPr>
              <a:t>B’s </a:t>
            </a:r>
            <a:r>
              <a:rPr sz="2000" spc="-39" dirty="0">
                <a:latin typeface="Trebuchet MS"/>
                <a:cs typeface="Trebuchet MS"/>
              </a:rPr>
              <a:t>memory, </a:t>
            </a:r>
            <a:r>
              <a:rPr sz="2000" spc="-6" dirty="0">
                <a:latin typeface="Trebuchet MS"/>
                <a:cs typeface="Trebuchet MS"/>
              </a:rPr>
              <a:t>page5 unmapped and migrated to</a:t>
            </a:r>
            <a:r>
              <a:rPr sz="2000" spc="-56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2E52C785-C2D7-4E32-9F96-92CB996D03A8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2E52C785-C2D7-4E32-9F96-92CB996D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854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6" dirty="0"/>
              <a:t>Unified Memory, under the hood</a:t>
            </a:r>
            <a:endParaRPr spc="-1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1534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6B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7604" y="3113221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4257604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57604" y="4129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257604" y="4637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10" h="457200">
                <a:moveTo>
                  <a:pt x="0" y="457174"/>
                </a:moveTo>
                <a:lnTo>
                  <a:pt x="1400810" y="457174"/>
                </a:lnTo>
                <a:lnTo>
                  <a:pt x="1400810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52241" y="3621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252241" y="4129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4252241" y="4637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257604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81405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252241" y="3113192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4252241" y="5145051"/>
            <a:ext cx="1567744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 txBox="1"/>
          <p:nvPr/>
        </p:nvSpPr>
        <p:spPr>
          <a:xfrm>
            <a:off x="4368941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11383" y="3621080"/>
            <a:ext cx="1556456" cy="508000"/>
          </a:xfrm>
          <a:custGeom>
            <a:avLst/>
            <a:gdLst/>
            <a:ahLst/>
            <a:cxnLst/>
            <a:rect l="l" t="t" r="r" b="b"/>
            <a:pathLst>
              <a:path w="1400809" h="457200">
                <a:moveTo>
                  <a:pt x="0" y="457174"/>
                </a:moveTo>
                <a:lnTo>
                  <a:pt x="1400809" y="457174"/>
                </a:lnTo>
                <a:lnTo>
                  <a:pt x="1400809" y="0"/>
                </a:lnTo>
                <a:lnTo>
                  <a:pt x="0" y="0"/>
                </a:lnTo>
                <a:lnTo>
                  <a:pt x="0" y="45717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6406163" y="3621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6406163" y="4129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6406163" y="4637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6411383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7967979" y="3107832"/>
            <a:ext cx="0" cy="2042583"/>
          </a:xfrm>
          <a:custGeom>
            <a:avLst/>
            <a:gdLst/>
            <a:ahLst/>
            <a:cxnLst/>
            <a:rect l="l" t="t" r="r" b="b"/>
            <a:pathLst>
              <a:path h="1838325">
                <a:moveTo>
                  <a:pt x="0" y="0"/>
                </a:moveTo>
                <a:lnTo>
                  <a:pt x="0" y="1838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6406163" y="3113192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6406163" y="5145051"/>
            <a:ext cx="1567039" cy="0"/>
          </a:xfrm>
          <a:custGeom>
            <a:avLst/>
            <a:gdLst/>
            <a:ahLst/>
            <a:cxnLst/>
            <a:rect l="l" t="t" r="r" b="b"/>
            <a:pathLst>
              <a:path w="1410334">
                <a:moveTo>
                  <a:pt x="0" y="0"/>
                </a:moveTo>
                <a:lnTo>
                  <a:pt x="1410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 txBox="1"/>
          <p:nvPr/>
        </p:nvSpPr>
        <p:spPr>
          <a:xfrm>
            <a:off x="6522862" y="2747715"/>
            <a:ext cx="1269294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phys</a:t>
            </a:r>
            <a:r>
              <a:rPr sz="1556" spc="-72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mem</a:t>
            </a:r>
            <a:endParaRPr sz="1556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60011" y="2054224"/>
          <a:ext cx="1556456" cy="4063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lang="en-US"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10" dirty="0">
                          <a:solidFill>
                            <a:srgbClr val="505050"/>
                          </a:solidFill>
                          <a:latin typeface="Arial"/>
                          <a:cs typeface="Arial"/>
                        </a:rPr>
                        <a:t>page5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9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26541" y="5356012"/>
            <a:ext cx="837494" cy="127000"/>
          </a:xfrm>
          <a:custGeom>
            <a:avLst/>
            <a:gdLst/>
            <a:ahLst/>
            <a:cxnLst/>
            <a:rect l="l" t="t" r="r" b="b"/>
            <a:pathLst>
              <a:path w="753744" h="114300">
                <a:moveTo>
                  <a:pt x="639444" y="0"/>
                </a:moveTo>
                <a:lnTo>
                  <a:pt x="639444" y="114300"/>
                </a:lnTo>
                <a:lnTo>
                  <a:pt x="715644" y="76200"/>
                </a:lnTo>
                <a:lnTo>
                  <a:pt x="658494" y="76200"/>
                </a:lnTo>
                <a:lnTo>
                  <a:pt x="658494" y="38100"/>
                </a:lnTo>
                <a:lnTo>
                  <a:pt x="715644" y="38100"/>
                </a:lnTo>
                <a:lnTo>
                  <a:pt x="639444" y="0"/>
                </a:lnTo>
                <a:close/>
              </a:path>
              <a:path w="753744" h="114300">
                <a:moveTo>
                  <a:pt x="63944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9444" y="76200"/>
                </a:lnTo>
                <a:lnTo>
                  <a:pt x="639444" y="38100"/>
                </a:lnTo>
                <a:close/>
              </a:path>
              <a:path w="753744" h="114300">
                <a:moveTo>
                  <a:pt x="715644" y="38100"/>
                </a:moveTo>
                <a:lnTo>
                  <a:pt x="658494" y="38100"/>
                </a:lnTo>
                <a:lnTo>
                  <a:pt x="658494" y="76200"/>
                </a:lnTo>
                <a:lnTo>
                  <a:pt x="715644" y="76200"/>
                </a:lnTo>
                <a:lnTo>
                  <a:pt x="753744" y="57150"/>
                </a:lnTo>
                <a:lnTo>
                  <a:pt x="71564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 txBox="1"/>
          <p:nvPr/>
        </p:nvSpPr>
        <p:spPr>
          <a:xfrm>
            <a:off x="386870" y="5470257"/>
            <a:ext cx="1545167" cy="604154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algn="ctr">
              <a:lnSpc>
                <a:spcPts val="2283"/>
              </a:lnSpc>
              <a:spcBef>
                <a:spcPts val="111"/>
              </a:spcBef>
            </a:pPr>
            <a:r>
              <a:rPr sz="2000" spc="-6" dirty="0">
                <a:latin typeface="Trebuchet MS"/>
                <a:cs typeface="Trebuchet MS"/>
              </a:rPr>
              <a:t>*addr5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56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9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283"/>
              </a:lnSpc>
            </a:pPr>
            <a:r>
              <a:rPr sz="2000" spc="-6" dirty="0">
                <a:latin typeface="Trebuchet MS"/>
                <a:cs typeface="Trebuchet MS"/>
              </a:rPr>
              <a:t>access</a:t>
            </a:r>
            <a:r>
              <a:rPr sz="2000" spc="-106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replay</a:t>
            </a:r>
          </a:p>
        </p:txBody>
      </p:sp>
      <p:sp>
        <p:nvSpPr>
          <p:cNvPr id="28" name="object 28"/>
          <p:cNvSpPr/>
          <p:nvPr/>
        </p:nvSpPr>
        <p:spPr>
          <a:xfrm>
            <a:off x="7722447" y="3811692"/>
            <a:ext cx="989188" cy="127000"/>
          </a:xfrm>
          <a:custGeom>
            <a:avLst/>
            <a:gdLst/>
            <a:ahLst/>
            <a:cxnLst/>
            <a:rect l="l" t="t" r="r" b="b"/>
            <a:pathLst>
              <a:path w="890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902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890270" h="114300">
                <a:moveTo>
                  <a:pt x="8901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0143" y="76200"/>
                </a:lnTo>
                <a:lnTo>
                  <a:pt x="890143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3528342" y="4925059"/>
            <a:ext cx="954617" cy="512939"/>
          </a:xfrm>
          <a:custGeom>
            <a:avLst/>
            <a:gdLst/>
            <a:ahLst/>
            <a:cxnLst/>
            <a:rect l="l" t="t" r="r" b="b"/>
            <a:pathLst>
              <a:path w="859154" h="461645">
                <a:moveTo>
                  <a:pt x="748693" y="36122"/>
                </a:moveTo>
                <a:lnTo>
                  <a:pt x="0" y="427609"/>
                </a:lnTo>
                <a:lnTo>
                  <a:pt x="17780" y="461391"/>
                </a:lnTo>
                <a:lnTo>
                  <a:pt x="766346" y="69905"/>
                </a:lnTo>
                <a:lnTo>
                  <a:pt x="748693" y="36122"/>
                </a:lnTo>
                <a:close/>
              </a:path>
              <a:path w="859154" h="461645">
                <a:moveTo>
                  <a:pt x="839064" y="27305"/>
                </a:moveTo>
                <a:lnTo>
                  <a:pt x="765556" y="27305"/>
                </a:lnTo>
                <a:lnTo>
                  <a:pt x="783208" y="61087"/>
                </a:lnTo>
                <a:lnTo>
                  <a:pt x="766346" y="69905"/>
                </a:lnTo>
                <a:lnTo>
                  <a:pt x="783970" y="103632"/>
                </a:lnTo>
                <a:lnTo>
                  <a:pt x="839064" y="27305"/>
                </a:lnTo>
                <a:close/>
              </a:path>
              <a:path w="859154" h="461645">
                <a:moveTo>
                  <a:pt x="765556" y="27305"/>
                </a:moveTo>
                <a:lnTo>
                  <a:pt x="748693" y="36122"/>
                </a:lnTo>
                <a:lnTo>
                  <a:pt x="766346" y="69905"/>
                </a:lnTo>
                <a:lnTo>
                  <a:pt x="783208" y="61087"/>
                </a:lnTo>
                <a:lnTo>
                  <a:pt x="765556" y="27305"/>
                </a:lnTo>
                <a:close/>
              </a:path>
              <a:path w="859154" h="461645">
                <a:moveTo>
                  <a:pt x="858774" y="0"/>
                </a:moveTo>
                <a:lnTo>
                  <a:pt x="731012" y="2286"/>
                </a:lnTo>
                <a:lnTo>
                  <a:pt x="748693" y="36122"/>
                </a:lnTo>
                <a:lnTo>
                  <a:pt x="765556" y="27305"/>
                </a:lnTo>
                <a:lnTo>
                  <a:pt x="839064" y="27305"/>
                </a:lnTo>
                <a:lnTo>
                  <a:pt x="85877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2240421" y="1693756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A’s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9743" y="1702223"/>
            <a:ext cx="1279878" cy="254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4111">
              <a:spcBef>
                <a:spcPts val="117"/>
              </a:spcBef>
            </a:pPr>
            <a:r>
              <a:rPr sz="1556" dirty="0">
                <a:latin typeface="Arial"/>
                <a:cs typeface="Arial"/>
              </a:rPr>
              <a:t>B’s </a:t>
            </a:r>
            <a:r>
              <a:rPr sz="1556" spc="-6" dirty="0">
                <a:latin typeface="Arial"/>
                <a:cs typeface="Arial"/>
              </a:rPr>
              <a:t>page</a:t>
            </a:r>
            <a:r>
              <a:rPr sz="1556" spc="-106" dirty="0">
                <a:latin typeface="Arial"/>
                <a:cs typeface="Arial"/>
              </a:rPr>
              <a:t> </a:t>
            </a:r>
            <a:r>
              <a:rPr sz="1556" spc="-6" dirty="0">
                <a:latin typeface="Arial"/>
                <a:cs typeface="Arial"/>
              </a:rPr>
              <a:t>table</a:t>
            </a:r>
            <a:endParaRPr sz="1556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75DA9AD9-32AB-4A9E-BB15-7931583FCAEF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75DA9AD9-32AB-4A9E-BB15-7931583F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97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B124-A27A-4E37-B270-91A0DA91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level of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939C-51DB-41EC-94BE-458BA6AE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Linux is most mature in UM support</a:t>
            </a:r>
          </a:p>
          <a:p>
            <a:pPr lvl="1"/>
            <a:r>
              <a:rPr lang="en-US" dirty="0"/>
              <a:t>E.g.: additional Unified Memory features on Linux (only)</a:t>
            </a:r>
          </a:p>
          <a:p>
            <a:pPr lvl="2"/>
            <a:r>
              <a:rPr lang="en-US" dirty="0"/>
              <a:t>On-demand page migration</a:t>
            </a:r>
          </a:p>
          <a:p>
            <a:pPr lvl="2"/>
            <a:r>
              <a:rPr lang="en-US" dirty="0"/>
              <a:t>GPU memory oversubscription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Windows and </a:t>
            </a:r>
            <a:r>
              <a:rPr lang="en-US" dirty="0" err="1"/>
              <a:t>MacOS</a:t>
            </a:r>
            <a:r>
              <a:rPr lang="en-US" dirty="0"/>
              <a:t> support UM but not have the two features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15109-2F5B-43A7-809E-A45DF1F8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0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623"/>
            <a:ext cx="12192000" cy="6386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Unified Memory platforms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object 6"/>
              <p:cNvGraphicFramePr>
                <a:graphicFrameLocks noGrp="1"/>
              </p:cNvGraphicFramePr>
              <p:nvPr/>
            </p:nvGraphicFramePr>
            <p:xfrm>
              <a:off x="836799" y="1133963"/>
              <a:ext cx="10758311" cy="48018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104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5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327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895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39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7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KEPLER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30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PASCAL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6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VOLTA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406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x86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40029" marR="233045" indent="5715" algn="ctr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080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194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60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20" dirty="0">
                              <a:latin typeface="Trebuchet MS"/>
                              <a:cs typeface="Trebuchet MS"/>
                            </a:rPr>
                            <a:t>Power</a:t>
                          </a:r>
                          <a:r>
                            <a:rPr lang="en-US" sz="2000" b="1" spc="-20" dirty="0">
                              <a:latin typeface="Trebuchet MS"/>
                              <a:cs typeface="Trebuchet MS"/>
                            </a:rPr>
                            <a:t> 9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17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60350" marR="189865" indent="-38100" algn="ctr">
                            <a:lnSpc>
                              <a:spcPct val="100000"/>
                            </a:lnSpc>
                            <a:spcBef>
                              <a:spcPts val="27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pc="-5" smtClean="0">
                                  <a:latin typeface="Cambria Math" panose="02040503050406030204" pitchFamily="18" charset="0"/>
                                  <a:cs typeface="Trebuchet MS"/>
                                </a:rPr>
                                <m:t>≈</m:t>
                              </m:r>
                            </m:oMath>
                          </a14:m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80GB/s CPU-GPU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BW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388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22885" algn="ctr">
                            <a:lnSpc>
                              <a:spcPct val="100000"/>
                            </a:lnSpc>
                            <a:spcBef>
                              <a:spcPts val="400"/>
                            </a:spcBef>
                          </a:pP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lang="en-US"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lang="en-US" sz="1800" dirty="0">
                            <a:latin typeface="Trebuchet MS"/>
                            <a:cs typeface="Trebuchet MS"/>
                          </a:endParaRPr>
                        </a:p>
                        <a:p>
                          <a:pPr marL="139065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pc="-5" smtClean="0">
                                  <a:latin typeface="Cambria Math" panose="02040503050406030204" pitchFamily="18" charset="0"/>
                                  <a:cs typeface="Trebuchet MS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150GB/s CPU-GPU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BW</a:t>
                          </a:r>
                          <a:endParaRPr lang="en-US" sz="1800" dirty="0">
                            <a:latin typeface="Trebuchet MS"/>
                            <a:cs typeface="Trebuchet MS"/>
                          </a:endParaRPr>
                        </a:p>
                        <a:p>
                          <a:pPr marL="489584" marR="481330" algn="ctr">
                            <a:lnSpc>
                              <a:spcPct val="100000"/>
                            </a:lnSpc>
                          </a:pP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r>
                            <a:rPr lang="en-US" sz="1800" spc="-7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counters  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HW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coherency  </a:t>
                          </a:r>
                          <a:r>
                            <a:rPr lang="en-US" sz="1800" spc="-60" dirty="0">
                              <a:latin typeface="Trebuchet MS"/>
                              <a:cs typeface="Trebuchet MS"/>
                            </a:rPr>
                            <a:t>ATS</a:t>
                          </a:r>
                          <a:r>
                            <a:rPr lang="en-US" sz="1800" spc="-1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lang="en-US" sz="1800" spc="-5" dirty="0">
                              <a:latin typeface="Trebuchet MS"/>
                              <a:cs typeface="Trebuchet MS"/>
                            </a:rPr>
                            <a:t>support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6444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3927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Windows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br>
                            <a:rPr lang="en-US" sz="1800" spc="-5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4012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MacOS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br>
                            <a:rPr lang="en-US" sz="1800" spc="-5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3998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60" dirty="0">
                              <a:latin typeface="Trebuchet MS"/>
                              <a:cs typeface="Trebuchet MS"/>
                            </a:rPr>
                            <a:t>Tegra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497455" marR="2488565" algn="ctr">
                            <a:lnSpc>
                              <a:spcPct val="100000"/>
                            </a:lnSpc>
                            <a:spcBef>
                              <a:spcPts val="39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Cached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on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CPU and </a:t>
                          </a:r>
                          <a:r>
                            <a:rPr sz="1800" spc="-10" dirty="0" err="1">
                              <a:latin typeface="Trebuchet MS"/>
                              <a:cs typeface="Trebuchet MS"/>
                            </a:rPr>
                            <a:t>iGPU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  </a:t>
                          </a:r>
                          <a:br>
                            <a:rPr lang="en-US" sz="1800" spc="-10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 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5033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object 6"/>
              <p:cNvGraphicFramePr>
                <a:graphicFrameLocks noGrp="1"/>
              </p:cNvGraphicFramePr>
              <p:nvPr/>
            </p:nvGraphicFramePr>
            <p:xfrm>
              <a:off x="836799" y="1133963"/>
              <a:ext cx="10758311" cy="48018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104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25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327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895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39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7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KEPLER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30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PASCAL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R w="9525">
                          <a:solidFill>
                            <a:srgbClr val="588A0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27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spc="-65" dirty="0">
                              <a:solidFill>
                                <a:srgbClr val="FFFFFF"/>
                              </a:solidFill>
                              <a:latin typeface="Trebuchet MS"/>
                              <a:cs typeface="Trebuchet MS"/>
                            </a:rPr>
                            <a:t>VOLTA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>
                        <a:lnL w="9525">
                          <a:solidFill>
                            <a:srgbClr val="588A0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19050">
                          <a:solidFill>
                            <a:srgbClr val="588A00"/>
                          </a:solidFill>
                          <a:prstDash val="solid"/>
                        </a:lnB>
                        <a:solidFill>
                          <a:srgbClr val="76B8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406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0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x86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044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40029" marR="233045" indent="5715" algn="ctr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080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  <a:spcBef>
                              <a:spcPts val="134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On-demand</a:t>
                          </a:r>
                          <a:r>
                            <a:rPr sz="1800" spc="-2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migration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89794" marB="0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19050">
                          <a:solidFill>
                            <a:srgbClr val="588A0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1949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60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Linux +</a:t>
                          </a:r>
                          <a:r>
                            <a:rPr sz="2000" b="1" spc="-30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2000" b="1" spc="-20" dirty="0">
                              <a:latin typeface="Trebuchet MS"/>
                              <a:cs typeface="Trebuchet MS"/>
                            </a:rPr>
                            <a:t>Power</a:t>
                          </a:r>
                          <a:r>
                            <a:rPr lang="en-US" sz="2000" b="1" spc="-20" dirty="0">
                              <a:latin typeface="Trebuchet MS"/>
                              <a:cs typeface="Trebuchet MS"/>
                            </a:rPr>
                            <a:t> 9</a:t>
                          </a:r>
                          <a:endParaRPr sz="20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17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88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85345" t="-90535" r="-95474" b="-141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56444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9548" t="-90535" r="-226" b="-141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3927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dirty="0">
                              <a:latin typeface="Trebuchet MS"/>
                              <a:cs typeface="Trebuchet MS"/>
                            </a:rPr>
                            <a:t>Windows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br>
                            <a:rPr lang="en-US" sz="1800" spc="-5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4012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5" dirty="0">
                              <a:latin typeface="Trebuchet MS"/>
                              <a:cs typeface="Trebuchet MS"/>
                            </a:rPr>
                            <a:t>MacOS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660650" marR="2654935" indent="635" algn="ctr">
                            <a:lnSpc>
                              <a:spcPct val="100000"/>
                            </a:lnSpc>
                            <a:spcBef>
                              <a:spcPts val="365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GPU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fault support  </a:t>
                          </a:r>
                          <a:br>
                            <a:rPr lang="en-US" sz="1800" spc="-5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</a:t>
                          </a:r>
                          <a:r>
                            <a:rPr sz="1800" spc="-45" dirty="0">
                              <a:latin typeface="Trebuchet MS"/>
                              <a:cs typeface="Trebuchet MS"/>
                            </a:rPr>
                            <a:t>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1506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9525">
                          <a:solidFill>
                            <a:srgbClr val="505050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3998">
                    <a:tc>
                      <a:txBody>
                        <a:bodyPr/>
                        <a:lstStyle/>
                        <a:p>
                          <a:pPr marL="182880" algn="ctr">
                            <a:lnSpc>
                              <a:spcPct val="100000"/>
                            </a:lnSpc>
                            <a:spcBef>
                              <a:spcPts val="1125"/>
                            </a:spcBef>
                          </a:pPr>
                          <a:r>
                            <a:rPr sz="2000" b="1" spc="-60" dirty="0">
                              <a:latin typeface="Trebuchet MS"/>
                              <a:cs typeface="Trebuchet MS"/>
                            </a:rPr>
                            <a:t>Tegra</a:t>
                          </a:r>
                          <a:endParaRPr sz="200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158750" marB="0" anchor="ctr">
                        <a:lnR w="9525">
                          <a:solidFill>
                            <a:srgbClr val="505050"/>
                          </a:solidFill>
                          <a:prstDash val="solid"/>
                        </a:lnR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  <a:solidFill>
                          <a:srgbClr val="F1F1F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2497455" marR="2488565" algn="ctr">
                            <a:lnSpc>
                              <a:spcPct val="100000"/>
                            </a:lnSpc>
                            <a:spcBef>
                              <a:spcPts val="390"/>
                            </a:spcBef>
                          </a:pP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Cached 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on </a:t>
                          </a: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CPU and </a:t>
                          </a:r>
                          <a:r>
                            <a:rPr sz="1800" spc="-10" dirty="0" err="1">
                              <a:latin typeface="Trebuchet MS"/>
                              <a:cs typeface="Trebuchet MS"/>
                            </a:rPr>
                            <a:t>iGPU</a:t>
                          </a:r>
                          <a:r>
                            <a:rPr sz="1800" spc="-10" dirty="0">
                              <a:latin typeface="Trebuchet MS"/>
                              <a:cs typeface="Trebuchet MS"/>
                            </a:rPr>
                            <a:t>  </a:t>
                          </a:r>
                          <a:br>
                            <a:rPr lang="en-US" sz="1800" spc="-10" dirty="0">
                              <a:latin typeface="Trebuchet MS"/>
                              <a:cs typeface="Trebuchet MS"/>
                            </a:rPr>
                          </a:br>
                          <a:r>
                            <a:rPr sz="1800" spc="-5" dirty="0">
                              <a:latin typeface="Trebuchet MS"/>
                              <a:cs typeface="Trebuchet MS"/>
                            </a:rPr>
                            <a:t>No concurrent access</a:t>
                          </a:r>
                          <a:endParaRPr sz="1800" dirty="0">
                            <a:latin typeface="Trebuchet MS"/>
                            <a:cs typeface="Trebuchet MS"/>
                          </a:endParaRPr>
                        </a:p>
                      </a:txBody>
                      <a:tcPr marL="0" marR="0" marT="55033" marB="0" anchor="ctr">
                        <a:lnL w="9525">
                          <a:solidFill>
                            <a:srgbClr val="505050"/>
                          </a:solidFill>
                          <a:prstDash val="solid"/>
                        </a:lnL>
                        <a:lnT w="9525">
                          <a:solidFill>
                            <a:srgbClr val="505050"/>
                          </a:solidFill>
                          <a:prstDash val="solid"/>
                        </a:lnT>
                        <a:lnB w="6350">
                          <a:solidFill>
                            <a:srgbClr val="B3B3B3"/>
                          </a:solidFill>
                          <a:prstDash val="soli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45741" y="658368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latin typeface="+mj-lt"/>
                    <a:cs typeface="Trebuchet MS"/>
                  </a:rPr>
                  <a:t>[Nikolay </a:t>
                </a:r>
                <a:r>
                  <a:rPr lang="en-US" sz="900" spc="-5" dirty="0" err="1">
                    <a:latin typeface="+mj-lt"/>
                    <a:cs typeface="Trebuchet MS"/>
                  </a:rPr>
                  <a:t>Sakharnykh</a:t>
                </a:r>
                <a:r>
                  <a:rPr lang="en-US" sz="900" spc="-5" dirty="0">
                    <a:latin typeface="+mj-lt"/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latin typeface="+mj-lt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1" y="6583680"/>
                <a:ext cx="1187759" cy="188656"/>
              </a:xfrm>
              <a:prstGeom prst="rect">
                <a:avLst/>
              </a:prstGeom>
              <a:blipFill>
                <a:blip r:embed="rId3"/>
                <a:stretch>
                  <a:fillRect l="-512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6799" y="1133963"/>
            <a:ext cx="0" cy="4801882"/>
          </a:xfrm>
          <a:prstGeom prst="line">
            <a:avLst/>
          </a:prstGeom>
          <a:ln w="15875">
            <a:solidFill>
              <a:srgbClr val="58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95110" y="1133963"/>
            <a:ext cx="0" cy="4801882"/>
          </a:xfrm>
          <a:prstGeom prst="line">
            <a:avLst/>
          </a:prstGeom>
          <a:ln w="15875">
            <a:solidFill>
              <a:srgbClr val="58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6799" y="5935845"/>
            <a:ext cx="10758311" cy="0"/>
          </a:xfrm>
          <a:prstGeom prst="line">
            <a:avLst/>
          </a:prstGeom>
          <a:ln w="15875">
            <a:solidFill>
              <a:srgbClr val="58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351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+ Power 9 on Euler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180" y="1978149"/>
            <a:ext cx="4735552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endParaRPr lang="en-US" sz="13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AplusB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 result){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result[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a + b +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ret[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a-DK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AplusB &lt;&lt;&lt;1, </a:t>
            </a:r>
            <a:r>
              <a:rPr lang="da-DK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da-DK" sz="1300" dirty="0">
                <a:solidFill>
                  <a:srgbClr val="000000"/>
                </a:solidFill>
                <a:latin typeface="Consolas" panose="020B0609020204030204" pitchFamily="49" charset="0"/>
              </a:rPr>
              <a:t> &gt;&gt;&gt;(10, 100, ret);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300" dirty="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/>
              </a:rPr>
              <a:t>        std::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"%d: A+B = %d\n"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i, ret[i]);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4929660" y="1844665"/>
            <a:ext cx="7129818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me759@euler ~/t/</a:t>
            </a:r>
            <a:r>
              <a:rPr lang="en-US" sz="1000" dirty="0" err="1">
                <a:latin typeface="Consolas" panose="020B0609020204030204" pitchFamily="49" charset="0"/>
              </a:rPr>
              <a:t>cuda</a:t>
            </a:r>
            <a:r>
              <a:rPr lang="en-US" sz="1000" dirty="0"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latin typeface="Consolas" panose="020B0609020204030204" pitchFamily="49" charset="0"/>
              </a:rPr>
              <a:t>nvprof</a:t>
            </a:r>
            <a:r>
              <a:rPr lang="en-US" sz="1000" dirty="0">
                <a:latin typeface="Consolas" panose="020B0609020204030204" pitchFamily="49" charset="0"/>
              </a:rPr>
              <a:t> ./</a:t>
            </a:r>
            <a:r>
              <a:rPr lang="en-US" sz="1000" dirty="0" err="1">
                <a:latin typeface="Consolas" panose="020B0609020204030204" pitchFamily="49" charset="0"/>
              </a:rPr>
              <a:t>ats_static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==19313== NVPROF is profiling process 19313, command: ./</a:t>
            </a:r>
            <a:r>
              <a:rPr lang="en-US" sz="1000" dirty="0" err="1">
                <a:latin typeface="Consolas" panose="020B0609020204030204" pitchFamily="49" charset="0"/>
              </a:rPr>
              <a:t>ats_static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0: A+B = 110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1: A+B = 111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2: A+B = 112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3: A+B = 113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4: A+B = 114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5: A+B = 115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6: A+B = 116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7: A+B = 117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==19313== Profiling application: ./</a:t>
            </a:r>
            <a:r>
              <a:rPr lang="en-US" sz="1000" dirty="0" err="1">
                <a:latin typeface="Consolas" panose="020B0609020204030204" pitchFamily="49" charset="0"/>
              </a:rPr>
              <a:t>ats_static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==19313== Profiling result: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Type  Time(%)      Time     Calls       </a:t>
            </a:r>
            <a:r>
              <a:rPr lang="en-US" sz="1000" dirty="0" err="1">
                <a:latin typeface="Consolas" panose="020B0609020204030204" pitchFamily="49" charset="0"/>
              </a:rPr>
              <a:t>Avg</a:t>
            </a:r>
            <a:r>
              <a:rPr lang="en-US" sz="1000" dirty="0">
                <a:latin typeface="Consolas" panose="020B0609020204030204" pitchFamily="49" charset="0"/>
              </a:rPr>
              <a:t>       Min       Max  Name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GPU activities:  100.00%  5.5040us         1  5.5040us  </a:t>
            </a:r>
            <a:r>
              <a:rPr lang="en-US" sz="1000" dirty="0" err="1">
                <a:latin typeface="Consolas" panose="020B0609020204030204" pitchFamily="49" charset="0"/>
              </a:rPr>
              <a:t>5.5040us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5.5040us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AplusB</a:t>
            </a:r>
            <a:r>
              <a:rPr lang="en-US" sz="1000" dirty="0">
                <a:latin typeface="Consolas" panose="020B0609020204030204" pitchFamily="49" charset="0"/>
              </a:rPr>
              <a:t>(int, int, int*)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API calls:   98.68%  196.71ms         1  196.71ms  </a:t>
            </a:r>
            <a:r>
              <a:rPr lang="en-US" sz="1000" dirty="0" err="1">
                <a:latin typeface="Consolas" panose="020B0609020204030204" pitchFamily="49" charset="0"/>
              </a:rPr>
              <a:t>196.71ms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196.71ms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cudaLaunchKernel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0.83%  1.6498ms         1  1.6498ms  </a:t>
            </a:r>
            <a:r>
              <a:rPr lang="en-US" sz="1000" dirty="0" err="1">
                <a:latin typeface="Consolas" panose="020B0609020204030204" pitchFamily="49" charset="0"/>
              </a:rPr>
              <a:t>1.6498ms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1.6498ms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cuDeviceTotalMem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0.44%  884.81us        96  9.2160us     199ns  357.96us  </a:t>
            </a:r>
            <a:r>
              <a:rPr lang="en-US" sz="1000" dirty="0" err="1">
                <a:latin typeface="Consolas" panose="020B0609020204030204" pitchFamily="49" charset="0"/>
              </a:rPr>
              <a:t>cuDeviceGetAttribute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0.04%  76.012us         1  76.012us  </a:t>
            </a:r>
            <a:r>
              <a:rPr lang="en-US" sz="1000" dirty="0" err="1">
                <a:latin typeface="Consolas" panose="020B0609020204030204" pitchFamily="49" charset="0"/>
              </a:rPr>
              <a:t>76.012us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76.012us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cuDeviceGetName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8.8440us         1  8.8440us  </a:t>
            </a:r>
            <a:r>
              <a:rPr lang="en-US" sz="1000" dirty="0" err="1">
                <a:latin typeface="Consolas" panose="020B0609020204030204" pitchFamily="49" charset="0"/>
              </a:rPr>
              <a:t>8.8440us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8.8440us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cudaDeviceSynchronize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2.6110us         1  2.6110us  </a:t>
            </a:r>
            <a:r>
              <a:rPr lang="en-US" sz="1000" dirty="0" err="1">
                <a:latin typeface="Consolas" panose="020B0609020204030204" pitchFamily="49" charset="0"/>
              </a:rPr>
              <a:t>2.6110us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2.6110us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cuDeviceGetPCIBusId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1.9410us         3     647ns     363ns  1.0430us  </a:t>
            </a:r>
            <a:r>
              <a:rPr lang="en-US" sz="1000" dirty="0" err="1">
                <a:latin typeface="Consolas" panose="020B0609020204030204" pitchFamily="49" charset="0"/>
              </a:rPr>
              <a:t>cuDeviceGetCount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1.1720us         2     586ns     326ns     846ns  </a:t>
            </a:r>
            <a:r>
              <a:rPr lang="en-US" sz="1000" dirty="0" err="1">
                <a:latin typeface="Consolas" panose="020B0609020204030204" pitchFamily="49" charset="0"/>
              </a:rPr>
              <a:t>cuDeviceGet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    0.00%     316ns         1     316ns     </a:t>
            </a:r>
            <a:r>
              <a:rPr lang="en-US" sz="1000" dirty="0" err="1">
                <a:latin typeface="Consolas" panose="020B0609020204030204" pitchFamily="49" charset="0"/>
              </a:rPr>
              <a:t>316ns</a:t>
            </a:r>
            <a:r>
              <a:rPr lang="en-US" sz="1000" dirty="0"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latin typeface="Consolas" panose="020B0609020204030204" pitchFamily="49" charset="0"/>
              </a:rPr>
              <a:t>316ns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cuDeviceGetUuid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66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3720" y="2346960"/>
            <a:ext cx="5171722" cy="383776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39" rIns="0" bIns="0" rtlCol="0" anchor="t">
            <a:spAutoFit/>
          </a:bodyPr>
          <a:lstStyle/>
          <a:p>
            <a:pPr marL="239395">
              <a:spcBef>
                <a:spcPts val="39"/>
              </a:spcBef>
            </a:pPr>
            <a:r>
              <a:rPr lang="en-US" sz="2000" spc="-6" dirty="0">
                <a:solidFill>
                  <a:srgbClr val="0000FF"/>
                </a:solidFill>
                <a:latin typeface="Consolas"/>
                <a:cs typeface="Consolas"/>
              </a:rPr>
              <a:t>float </a:t>
            </a:r>
            <a:r>
              <a:rPr sz="2000" spc="-6" dirty="0">
                <a:latin typeface="Consolas"/>
                <a:cs typeface="Consolas"/>
              </a:rPr>
              <a:t>*data;</a:t>
            </a:r>
            <a:endParaRPr lang="en-US" sz="2000">
              <a:latin typeface="Consolas"/>
              <a:cs typeface="Consolas"/>
            </a:endParaRPr>
          </a:p>
          <a:p>
            <a:pPr marL="239395">
              <a:spcBef>
                <a:spcPts val="427"/>
              </a:spcBef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1" dirty="0">
                <a:latin typeface="Consolas"/>
                <a:cs typeface="Consolas"/>
              </a:rPr>
              <a:t> </a:t>
            </a:r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new </a:t>
            </a:r>
            <a:r>
              <a:rPr lang="en-US" sz="2000" spc="-6" dirty="0">
                <a:solidFill>
                  <a:srgbClr val="000BE6"/>
                </a:solidFill>
                <a:latin typeface="Consolas"/>
                <a:cs typeface="Consolas"/>
              </a:rPr>
              <a:t>float</a:t>
            </a:r>
            <a:r>
              <a:rPr lang="en-US" sz="2000" spc="-6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2000" spc="-6" dirty="0">
                <a:latin typeface="Consolas"/>
                <a:cs typeface="Consolas"/>
              </a:rPr>
              <a:t>N];</a:t>
            </a:r>
            <a:endParaRPr sz="2000" dirty="0">
              <a:latin typeface="Consolas"/>
              <a:cs typeface="Consolas"/>
            </a:endParaRPr>
          </a:p>
          <a:p>
            <a:pPr marL="239886" marR="2276099">
              <a:lnSpc>
                <a:spcPct val="235600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cpu_func2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11"/>
              </a:spcBef>
            </a:pPr>
            <a:endParaRPr sz="2444">
              <a:latin typeface="Times New Roman"/>
              <a:cs typeface="Times New Roman"/>
            </a:endParaRPr>
          </a:p>
          <a:p>
            <a:pPr marL="239395" marR="2275840">
              <a:lnSpc>
                <a:spcPct val="235700"/>
              </a:lnSpc>
              <a:spcBef>
                <a:spcPts val="6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lang="en-US" sz="2000" spc="-6" dirty="0">
              <a:latin typeface="Consolas"/>
              <a:cs typeface="Consolas"/>
            </a:endParaRPr>
          </a:p>
          <a:p>
            <a:pPr marL="239395" marR="2275840">
              <a:lnSpc>
                <a:spcPct val="235700"/>
              </a:lnSpc>
              <a:spcBef>
                <a:spcPts val="6"/>
              </a:spcBef>
            </a:pPr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delete[]</a:t>
            </a:r>
            <a:r>
              <a:rPr lang="en-US" sz="2000" spc="-6" dirty="0">
                <a:solidFill>
                  <a:srgbClr val="000000"/>
                </a:solidFill>
                <a:latin typeface="Consolas"/>
                <a:cs typeface="Consolas"/>
              </a:rPr>
              <a:t> data</a:t>
            </a:r>
            <a:r>
              <a:rPr lang="en-US" sz="2000" spc="-6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412" y="2346960"/>
            <a:ext cx="5171722" cy="1800578"/>
          </a:xfrm>
          <a:custGeom>
            <a:avLst/>
            <a:gdLst/>
            <a:ahLst/>
            <a:cxnLst/>
            <a:rect l="l" t="t" r="r" b="b"/>
            <a:pathLst>
              <a:path w="4654550" h="1620520">
                <a:moveTo>
                  <a:pt x="0" y="1620012"/>
                </a:moveTo>
                <a:lnTo>
                  <a:pt x="4654296" y="1620012"/>
                </a:lnTo>
                <a:lnTo>
                  <a:pt x="4654296" y="0"/>
                </a:lnTo>
                <a:lnTo>
                  <a:pt x="0" y="0"/>
                </a:lnTo>
                <a:lnTo>
                  <a:pt x="0" y="16200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6143412" y="4963161"/>
            <a:ext cx="5171722" cy="1407583"/>
          </a:xfrm>
          <a:custGeom>
            <a:avLst/>
            <a:gdLst/>
            <a:ahLst/>
            <a:cxnLst/>
            <a:rect l="l" t="t" r="r" b="b"/>
            <a:pathLst>
              <a:path w="4654550" h="1266825">
                <a:moveTo>
                  <a:pt x="0" y="1266443"/>
                </a:moveTo>
                <a:lnTo>
                  <a:pt x="4654296" y="1266443"/>
                </a:lnTo>
                <a:lnTo>
                  <a:pt x="4654296" y="0"/>
                </a:lnTo>
                <a:lnTo>
                  <a:pt x="0" y="0"/>
                </a:lnTo>
                <a:lnTo>
                  <a:pt x="0" y="12664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6385278" y="2283742"/>
            <a:ext cx="3641794" cy="735956"/>
          </a:xfrm>
          <a:prstGeom prst="rect">
            <a:avLst/>
          </a:prstGeom>
        </p:spPr>
        <p:txBody>
          <a:bodyPr vert="horz" wrap="square" lIns="0" tIns="68438" rIns="0" bIns="0" rtlCol="0" anchor="t">
            <a:spAutoFit/>
          </a:bodyPr>
          <a:lstStyle/>
          <a:p>
            <a:pPr>
              <a:spcBef>
                <a:spcPts val="538"/>
              </a:spcBef>
            </a:pPr>
            <a:r>
              <a:rPr lang="en-US" sz="2000" spc="-11" dirty="0">
                <a:solidFill>
                  <a:srgbClr val="0000FF"/>
                </a:solidFill>
                <a:latin typeface="Consolas"/>
                <a:cs typeface="Consolas"/>
              </a:rPr>
              <a:t>float</a:t>
            </a:r>
            <a:r>
              <a:rPr sz="2000" spc="-1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*data;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422"/>
              </a:spcBef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new </a:t>
            </a:r>
            <a:r>
              <a:rPr lang="en-US" sz="2000" spc="-6" dirty="0">
                <a:solidFill>
                  <a:srgbClr val="000BE6"/>
                </a:solidFill>
                <a:latin typeface="Consolas"/>
                <a:cs typeface="Consolas"/>
              </a:rPr>
              <a:t>float</a:t>
            </a:r>
            <a:r>
              <a:rPr lang="en-US" sz="2000" spc="-6" dirty="0">
                <a:latin typeface="Consolas"/>
                <a:cs typeface="Consolas"/>
              </a:rPr>
              <a:t>[</a:t>
            </a:r>
            <a:r>
              <a:rPr sz="2000" spc="-6" dirty="0">
                <a:latin typeface="Consolas"/>
                <a:cs typeface="Consolas"/>
              </a:rPr>
              <a:t>N</a:t>
            </a:r>
            <a:r>
              <a:rPr lang="en-US" sz="2000" spc="-6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278" y="3415172"/>
            <a:ext cx="2659944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>
              <a:spcBef>
                <a:spcPts val="111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5278" y="4212616"/>
            <a:ext cx="389890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428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cudaDeviceSynchronize</a:t>
            </a:r>
            <a:r>
              <a:rPr sz="2000" spc="-6" dirty="0">
                <a:latin typeface="Consolas"/>
                <a:cs typeface="Consolas"/>
              </a:rPr>
              <a:t>();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5278" y="5210499"/>
            <a:ext cx="2659944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>
              <a:spcBef>
                <a:spcPts val="111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5278" y="5930505"/>
            <a:ext cx="2340470" cy="322025"/>
          </a:xfrm>
          <a:prstGeom prst="rect">
            <a:avLst/>
          </a:prstGeom>
        </p:spPr>
        <p:txBody>
          <a:bodyPr vert="horz" wrap="square" lIns="0" tIns="14111" rIns="0" bIns="0" rtlCol="0" anchor="t">
            <a:spAutoFit/>
          </a:bodyPr>
          <a:lstStyle/>
          <a:p>
            <a:pPr>
              <a:spcBef>
                <a:spcPts val="111"/>
              </a:spcBef>
            </a:pPr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delete[]</a:t>
            </a:r>
            <a:r>
              <a:rPr lang="en-US" sz="2000" spc="-6" dirty="0">
                <a:solidFill>
                  <a:srgbClr val="000000"/>
                </a:solidFill>
                <a:latin typeface="Consolas"/>
                <a:cs typeface="Consolas"/>
              </a:rPr>
              <a:t> d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spc="-6" dirty="0">
                <a:latin typeface="Consolas"/>
                <a:cs typeface="Consolas"/>
              </a:rPr>
              <a:t>ta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7554" y="1932940"/>
            <a:ext cx="1102783" cy="322025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000" dirty="0">
                <a:latin typeface="Trebuchet MS"/>
                <a:cs typeface="Trebuchet MS"/>
              </a:rPr>
              <a:t>CPU</a:t>
            </a:r>
            <a:r>
              <a:rPr sz="2000" spc="-1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049" y="1297602"/>
            <a:ext cx="5215467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14111">
              <a:spcBef>
                <a:spcPts val="111"/>
              </a:spcBef>
            </a:pP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CPU 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vs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 GPU</a:t>
            </a:r>
            <a:endParaRPr sz="2667" dirty="0">
              <a:latin typeface="Trebuchet MS"/>
              <a:cs typeface="Trebuchet MS"/>
            </a:endParaRPr>
          </a:p>
          <a:p>
            <a:pPr marL="1849243">
              <a:spcBef>
                <a:spcPts val="1800"/>
              </a:spcBef>
            </a:pPr>
            <a:r>
              <a:rPr sz="2000" spc="-6" dirty="0">
                <a:latin typeface="Trebuchet MS"/>
                <a:cs typeface="Trebuchet MS"/>
              </a:rPr>
              <a:t>GPU code </a:t>
            </a:r>
            <a:r>
              <a:rPr sz="2000" dirty="0">
                <a:latin typeface="Trebuchet MS"/>
                <a:cs typeface="Trebuchet MS"/>
              </a:rPr>
              <a:t>w/ </a:t>
            </a:r>
            <a:r>
              <a:rPr sz="2000" spc="-6" dirty="0">
                <a:latin typeface="Trebuchet MS"/>
                <a:cs typeface="Trebuchet MS"/>
              </a:rPr>
              <a:t>Unified</a:t>
            </a:r>
            <a:r>
              <a:rPr sz="2000" spc="-13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3412" y="4146974"/>
            <a:ext cx="5171722" cy="816328"/>
          </a:xfrm>
          <a:custGeom>
            <a:avLst/>
            <a:gdLst/>
            <a:ahLst/>
            <a:cxnLst/>
            <a:rect l="l" t="t" r="r" b="b"/>
            <a:pathLst>
              <a:path w="4654550" h="734695">
                <a:moveTo>
                  <a:pt x="0" y="734568"/>
                </a:moveTo>
                <a:lnTo>
                  <a:pt x="4654296" y="734568"/>
                </a:lnTo>
                <a:lnTo>
                  <a:pt x="4654296" y="0"/>
                </a:lnTo>
                <a:lnTo>
                  <a:pt x="0" y="0"/>
                </a:lnTo>
                <a:lnTo>
                  <a:pt x="0" y="734568"/>
                </a:lnTo>
                <a:close/>
              </a:path>
            </a:pathLst>
          </a:custGeom>
          <a:solidFill>
            <a:srgbClr val="76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6015970E-A026-4EC2-9A46-E954626ABA27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6015970E-A026-4EC2-9A46-E954626A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 rot="20283818">
            <a:off x="9176877" y="4761946"/>
            <a:ext cx="308060" cy="343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74220" y="5150238"/>
            <a:ext cx="2513958" cy="52322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US" sz="1400" spc="-6" dirty="0">
                <a:latin typeface="Trebuchet MS"/>
                <a:cs typeface="Trebuchet MS"/>
              </a:rPr>
              <a:t>This function call not needed</a:t>
            </a:r>
            <a:br>
              <a:rPr lang="en-US" sz="1400" spc="-6" dirty="0">
                <a:latin typeface="Trebuchet MS"/>
                <a:cs typeface="Trebuchet MS"/>
              </a:rPr>
            </a:br>
            <a:r>
              <a:rPr lang="en-US" sz="1400" spc="-6" dirty="0">
                <a:latin typeface="Trebuchet MS"/>
                <a:cs typeface="Trebuchet MS"/>
              </a:rPr>
              <a:t>if synchronous kernel calls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90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43412" y="2346960"/>
            <a:ext cx="5171722" cy="404711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39" rIns="0" bIns="0" rtlCol="0" anchor="t">
            <a:spAutoFit/>
          </a:bodyPr>
          <a:lstStyle/>
          <a:p>
            <a:pPr marL="240665">
              <a:spcBef>
                <a:spcPts val="39"/>
              </a:spcBef>
            </a:pPr>
            <a:r>
              <a:rPr lang="en-US" sz="2000" spc="-11" dirty="0">
                <a:solidFill>
                  <a:srgbClr val="0000FF"/>
                </a:solidFill>
                <a:latin typeface="Consolas"/>
                <a:cs typeface="Consolas"/>
              </a:rPr>
              <a:t>float</a:t>
            </a:r>
            <a:r>
              <a:rPr sz="2000" spc="-1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*data;</a:t>
            </a:r>
            <a:endParaRPr lang="en-US" sz="2000" dirty="0">
              <a:latin typeface="Consolas"/>
              <a:cs typeface="Consolas"/>
            </a:endParaRPr>
          </a:p>
          <a:p>
            <a:pPr marL="240665">
              <a:spcBef>
                <a:spcPts val="427"/>
              </a:spcBef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1" dirty="0">
                <a:latin typeface="Consolas"/>
                <a:cs typeface="Consolas"/>
              </a:rPr>
              <a:t> </a:t>
            </a:r>
            <a:r>
              <a:rPr lang="en-US" sz="2000" spc="-11" dirty="0">
                <a:solidFill>
                  <a:srgbClr val="C00000"/>
                </a:solidFill>
                <a:latin typeface="Consolas"/>
                <a:cs typeface="Consolas"/>
              </a:rPr>
              <a:t>new </a:t>
            </a:r>
            <a:r>
              <a:rPr lang="en-US" sz="2000" spc="-11" dirty="0">
                <a:solidFill>
                  <a:srgbClr val="000BE6"/>
                </a:solidFill>
                <a:latin typeface="Consolas"/>
                <a:cs typeface="Consolas"/>
              </a:rPr>
              <a:t>float</a:t>
            </a:r>
            <a:r>
              <a:rPr lang="en-US" sz="2000" spc="-6" dirty="0">
                <a:latin typeface="Consolas"/>
                <a:cs typeface="Consolas"/>
              </a:rPr>
              <a:t>[</a:t>
            </a:r>
            <a:r>
              <a:rPr sz="2000" spc="-6" dirty="0">
                <a:latin typeface="Consolas"/>
                <a:cs typeface="Consolas"/>
              </a:rPr>
              <a:t>N</a:t>
            </a:r>
            <a:r>
              <a:rPr lang="en-US" sz="2000" spc="-6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  <a:p>
            <a:pPr>
              <a:spcBef>
                <a:spcPts val="61"/>
              </a:spcBef>
            </a:pPr>
            <a:endParaRPr sz="2778">
              <a:latin typeface="Times New Roman"/>
              <a:cs typeface="Times New Roman"/>
            </a:endParaRPr>
          </a:p>
          <a:p>
            <a:pPr marL="241298"/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11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>
              <a:latin typeface="Consolas"/>
              <a:cs typeface="Consolas"/>
            </a:endParaRPr>
          </a:p>
          <a:p>
            <a:pPr>
              <a:spcBef>
                <a:spcPts val="11"/>
              </a:spcBef>
            </a:pPr>
            <a:endParaRPr sz="2444">
              <a:latin typeface="Times New Roman"/>
              <a:cs typeface="Times New Roman"/>
            </a:endParaRPr>
          </a:p>
          <a:p>
            <a:pPr marL="241298" marR="1022340">
              <a:lnSpc>
                <a:spcPct val="117900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gpu_func2&lt;&lt;&lt;...&gt;&gt;&gt;(data,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cudaDeviceSynchronize</a:t>
            </a:r>
            <a:r>
              <a:rPr sz="2000" spc="-6" dirty="0">
                <a:latin typeface="Consolas"/>
                <a:cs typeface="Consolas"/>
              </a:rPr>
              <a:t>();</a:t>
            </a:r>
            <a:endParaRPr sz="2000">
              <a:latin typeface="Consolas"/>
              <a:cs typeface="Consolas"/>
            </a:endParaRPr>
          </a:p>
          <a:p>
            <a:pPr marL="240665" marR="2275840">
              <a:lnSpc>
                <a:spcPts val="5667"/>
              </a:lnSpc>
              <a:spcBef>
                <a:spcPts val="722"/>
              </a:spcBef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89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40665" marR="2275840">
              <a:lnSpc>
                <a:spcPts val="5667"/>
              </a:lnSpc>
              <a:spcBef>
                <a:spcPts val="722"/>
              </a:spcBef>
            </a:pPr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delete[]</a:t>
            </a:r>
            <a:r>
              <a:rPr lang="en-US" sz="2000" spc="-6" dirty="0">
                <a:solidFill>
                  <a:srgbClr val="795E25"/>
                </a:solidFill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data</a:t>
            </a:r>
            <a:r>
              <a:rPr lang="en-US" sz="2000" spc="-6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794" y="1297602"/>
            <a:ext cx="8959144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algn="ctr">
              <a:spcBef>
                <a:spcPts val="111"/>
              </a:spcBef>
            </a:pP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Explicit</a:t>
            </a:r>
            <a:r>
              <a:rPr lang="en-US" sz="2667" spc="-6" dirty="0">
                <a:solidFill>
                  <a:srgbClr val="76B800"/>
                </a:solidFill>
                <a:latin typeface="Trebuchet MS"/>
                <a:cs typeface="Trebuchet MS"/>
              </a:rPr>
              <a:t> mem. Management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vs</a:t>
            </a:r>
            <a:r>
              <a:rPr lang="en-US" sz="2667" dirty="0">
                <a:solidFill>
                  <a:srgbClr val="76B800"/>
                </a:solidFill>
                <a:latin typeface="Trebuchet MS"/>
                <a:cs typeface="Trebuchet MS"/>
              </a:rPr>
              <a:t>.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Unified</a:t>
            </a:r>
            <a:r>
              <a:rPr sz="2667" spc="17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Memory</a:t>
            </a:r>
            <a:endParaRPr sz="2667" dirty="0">
              <a:latin typeface="Trebuchet MS"/>
              <a:cs typeface="Trebuchet MS"/>
            </a:endParaRPr>
          </a:p>
          <a:p>
            <a:pPr marL="14111">
              <a:spcBef>
                <a:spcPts val="1800"/>
              </a:spcBef>
              <a:tabLst>
                <a:tab pos="5592177" algn="l"/>
              </a:tabLst>
            </a:pPr>
            <a:r>
              <a:rPr sz="2000" spc="-6" dirty="0">
                <a:latin typeface="Trebuchet MS"/>
                <a:cs typeface="Trebuchet MS"/>
              </a:rPr>
              <a:t>Explicit</a:t>
            </a:r>
            <a:r>
              <a:rPr sz="2000" spc="-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r>
              <a:rPr sz="2000" spc="17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Management	GPU code </a:t>
            </a:r>
            <a:r>
              <a:rPr sz="2000" dirty="0">
                <a:latin typeface="Trebuchet MS"/>
                <a:cs typeface="Trebuchet MS"/>
              </a:rPr>
              <a:t>w/ </a:t>
            </a:r>
            <a:r>
              <a:rPr sz="2000" spc="-6" dirty="0">
                <a:latin typeface="Trebuchet MS"/>
                <a:cs typeface="Trebuchet MS"/>
              </a:rPr>
              <a:t>Unified</a:t>
            </a:r>
            <a:r>
              <a:rPr sz="2000" spc="-13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2202" y="2334735"/>
          <a:ext cx="5589929" cy="402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892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20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float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*data, *</a:t>
                      </a:r>
                      <a:r>
                        <a:rPr sz="2000" spc="-5" dirty="0" err="1">
                          <a:latin typeface="Consolas"/>
                          <a:cs typeface="Consolas"/>
                        </a:rPr>
                        <a:t>d_data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spc="-5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new </a:t>
                      </a:r>
                      <a:r>
                        <a:rPr lang="en-US" sz="2000" spc="-5" dirty="0">
                          <a:solidFill>
                            <a:srgbClr val="000BE6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lang="en-US" sz="2000" spc="-5" dirty="0">
                          <a:latin typeface="Consolas"/>
                          <a:cs typeface="Consolas"/>
                        </a:rPr>
                        <a:t>];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4939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2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0827">
                <a:tc>
                  <a:txBody>
                    <a:bodyPr/>
                    <a:lstStyle/>
                    <a:p>
                      <a:pPr marL="215900">
                        <a:lnSpc>
                          <a:spcPts val="1914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lang="en-US" sz="2000" spc="-5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delete[]</a:t>
                      </a:r>
                      <a:r>
                        <a:rPr lang="en-US"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spc="-5" dirty="0">
                          <a:latin typeface="Consolas"/>
                          <a:cs typeface="Consolas"/>
                        </a:rPr>
                        <a:t>data;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77FC80-5252-4E25-B370-5E1CF2736769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77FC80-5252-4E25-B370-5E1CF273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582279" y="3110673"/>
            <a:ext cx="5464772" cy="2487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889"/>
              </a:lnSpc>
            </a:pPr>
            <a:r>
              <a:rPr sz="2000" spc="-6" err="1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2000" spc="-6" dirty="0">
                <a:latin typeface="Consolas"/>
                <a:cs typeface="Consolas"/>
              </a:rPr>
              <a:t>(</a:t>
            </a:r>
            <a:r>
              <a:rPr sz="2000" spc="-6" dirty="0">
                <a:solidFill>
                  <a:srgbClr val="C00000"/>
                </a:solidFill>
                <a:latin typeface="Consolas"/>
                <a:cs typeface="Consolas"/>
              </a:rPr>
              <a:t>&amp;</a:t>
            </a:r>
            <a:r>
              <a:rPr sz="2000" spc="-6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,</a:t>
            </a:r>
            <a:r>
              <a:rPr sz="2000" spc="-94" dirty="0">
                <a:latin typeface="Consolas"/>
                <a:cs typeface="Consolas"/>
              </a:rPr>
              <a:t> </a:t>
            </a:r>
            <a:r>
              <a:rPr sz="2000" spc="-11" dirty="0">
                <a:latin typeface="Consolas"/>
                <a:cs typeface="Consolas"/>
              </a:rPr>
              <a:t>N</a:t>
            </a:r>
            <a:r>
              <a:rPr lang="en-US" sz="2000" spc="-11" dirty="0">
                <a:latin typeface="Consolas"/>
                <a:cs typeface="Consolas"/>
              </a:rPr>
              <a:t> * </a:t>
            </a:r>
            <a:r>
              <a:rPr lang="en-US" sz="2000" spc="-11" err="1">
                <a:solidFill>
                  <a:srgbClr val="C00000"/>
                </a:solidFill>
                <a:latin typeface="Consolas"/>
                <a:cs typeface="Consolas"/>
              </a:rPr>
              <a:t>sizeof</a:t>
            </a:r>
            <a:r>
              <a:rPr lang="en-US" sz="2000" spc="-11" dirty="0">
                <a:latin typeface="Consolas"/>
                <a:cs typeface="Consolas"/>
              </a:rPr>
              <a:t>(</a:t>
            </a:r>
            <a:r>
              <a:rPr lang="en-US" sz="2000" spc="-11" dirty="0">
                <a:solidFill>
                  <a:srgbClr val="000BE6"/>
                </a:solidFill>
                <a:latin typeface="Consolas"/>
                <a:cs typeface="Consolas"/>
              </a:rPr>
              <a:t>float</a:t>
            </a:r>
            <a:r>
              <a:rPr lang="en-US" sz="2000" spc="-11" dirty="0">
                <a:latin typeface="Consolas"/>
                <a:cs typeface="Consolas"/>
              </a:rPr>
              <a:t>));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80" y="3853629"/>
            <a:ext cx="4457699" cy="1308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(d_data, data, N,</a:t>
            </a:r>
            <a:r>
              <a:rPr sz="2000" spc="-72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...)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17800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gpu_func2&lt;&lt;&lt;...&gt;&gt;&gt;(d_data, N);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(data, d_data, N,</a:t>
            </a:r>
            <a:r>
              <a:rPr sz="2000" spc="-72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...)  </a:t>
            </a: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cudaFree</a:t>
            </a:r>
            <a:r>
              <a:rPr sz="2000" spc="-6" dirty="0">
                <a:latin typeface="Consolas"/>
                <a:cs typeface="Consolas"/>
              </a:rPr>
              <a:t>(d_data);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8826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2716" y="2462105"/>
            <a:ext cx="6363547" cy="352595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39" rIns="0" bIns="0" rtlCol="0" anchor="t">
            <a:spAutoFit/>
          </a:bodyPr>
          <a:lstStyle/>
          <a:p>
            <a:pPr marL="239395">
              <a:spcBef>
                <a:spcPts val="39"/>
              </a:spcBef>
            </a:pPr>
            <a:r>
              <a:rPr lang="en-US" sz="2000" spc="-11" dirty="0">
                <a:solidFill>
                  <a:srgbClr val="0000FF"/>
                </a:solidFill>
                <a:latin typeface="Consolas"/>
                <a:cs typeface="Consolas"/>
              </a:rPr>
              <a:t>float </a:t>
            </a:r>
            <a:r>
              <a:rPr sz="2000" spc="-6" dirty="0">
                <a:latin typeface="Consolas"/>
                <a:cs typeface="Consolas"/>
              </a:rPr>
              <a:t>*data, *</a:t>
            </a:r>
            <a:r>
              <a:rPr sz="2000" spc="-6" dirty="0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new </a:t>
            </a:r>
            <a:r>
              <a:rPr lang="en-US" sz="2000" spc="-6" dirty="0">
                <a:solidFill>
                  <a:srgbClr val="000BE6"/>
                </a:solidFill>
                <a:latin typeface="Consolas"/>
                <a:cs typeface="Consolas"/>
              </a:rPr>
              <a:t>float</a:t>
            </a:r>
            <a:r>
              <a:rPr lang="en-US" sz="2000" spc="-6" dirty="0">
                <a:latin typeface="Consolas"/>
                <a:cs typeface="Consolas"/>
              </a:rPr>
              <a:t>[</a:t>
            </a:r>
            <a:r>
              <a:rPr sz="2000" spc="-6" dirty="0">
                <a:latin typeface="Consolas"/>
                <a:cs typeface="Consolas"/>
              </a:rPr>
              <a:t>N</a:t>
            </a:r>
            <a:r>
              <a:rPr lang="en-US" sz="2000" spc="-6" dirty="0">
                <a:latin typeface="Consolas"/>
                <a:cs typeface="Consolas"/>
              </a:rPr>
              <a:t>];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 err="1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2000" spc="-6" dirty="0">
                <a:latin typeface="Consolas"/>
                <a:cs typeface="Consolas"/>
              </a:rPr>
              <a:t>(</a:t>
            </a:r>
            <a:r>
              <a:rPr sz="2000" spc="-6" dirty="0">
                <a:solidFill>
                  <a:srgbClr val="C00000"/>
                </a:solidFill>
                <a:latin typeface="Consolas"/>
                <a:cs typeface="Consolas"/>
              </a:rPr>
              <a:t>&amp;</a:t>
            </a:r>
            <a:r>
              <a:rPr sz="2000" spc="-6" dirty="0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, </a:t>
            </a:r>
            <a:r>
              <a:rPr sz="2000" spc="-11" dirty="0">
                <a:latin typeface="Consolas"/>
                <a:cs typeface="Consolas"/>
              </a:rPr>
              <a:t>N</a:t>
            </a:r>
            <a:r>
              <a:rPr lang="en-US" sz="2000" spc="-11" dirty="0">
                <a:latin typeface="Consolas"/>
                <a:cs typeface="Consolas"/>
              </a:rPr>
              <a:t> *  </a:t>
            </a:r>
            <a:r>
              <a:rPr lang="en-US" sz="2000" spc="-11" dirty="0" err="1">
                <a:solidFill>
                  <a:srgbClr val="C00000"/>
                </a:solidFill>
                <a:latin typeface="Consolas"/>
                <a:cs typeface="Consolas"/>
              </a:rPr>
              <a:t>sizeof</a:t>
            </a:r>
            <a:r>
              <a:rPr lang="en-US" sz="2000" spc="-11" dirty="0">
                <a:latin typeface="Consolas"/>
                <a:cs typeface="Consolas"/>
              </a:rPr>
              <a:t>(</a:t>
            </a:r>
            <a:r>
              <a:rPr lang="en-US" sz="2000" spc="-11" dirty="0">
                <a:solidFill>
                  <a:srgbClr val="000BE6"/>
                </a:solidFill>
                <a:latin typeface="Consolas"/>
                <a:cs typeface="Consolas"/>
              </a:rPr>
              <a:t>float</a:t>
            </a:r>
            <a:r>
              <a:rPr lang="en-US" sz="2000" spc="-11" dirty="0">
                <a:latin typeface="Consolas"/>
                <a:cs typeface="Consolas"/>
              </a:rPr>
              <a:t>));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cpu_func1</a:t>
            </a:r>
            <a:r>
              <a:rPr sz="2000" spc="-6" dirty="0">
                <a:latin typeface="Consolas"/>
                <a:cs typeface="Consolas"/>
              </a:rPr>
              <a:t>(data, N);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 err="1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</a:t>
            </a:r>
            <a:r>
              <a:rPr sz="2000" spc="-6" dirty="0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, data, N,</a:t>
            </a:r>
            <a:r>
              <a:rPr lang="en-US" sz="2000" spc="-6" dirty="0">
                <a:latin typeface="Consolas"/>
                <a:cs typeface="Consolas"/>
              </a:rPr>
              <a:t>...);</a:t>
            </a:r>
            <a:endParaRPr lang="en-US" sz="2000" dirty="0"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>
                <a:latin typeface="Consolas"/>
                <a:cs typeface="Consolas"/>
              </a:rPr>
              <a:t>gpu_func2&lt;&lt;&lt;...&gt;&gt;&gt;(</a:t>
            </a:r>
            <a:r>
              <a:rPr sz="2000" spc="-6" dirty="0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, N);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 err="1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2000" spc="-6" dirty="0">
                <a:latin typeface="Consolas"/>
                <a:cs typeface="Consolas"/>
              </a:rPr>
              <a:t>(data, </a:t>
            </a:r>
            <a:r>
              <a:rPr sz="2000" spc="-6" dirty="0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, N,</a:t>
            </a:r>
            <a:r>
              <a:rPr lang="en-US" sz="2000" spc="-6" dirty="0">
                <a:latin typeface="Consolas"/>
                <a:cs typeface="Consolas"/>
              </a:rPr>
              <a:t>...);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 err="1">
                <a:solidFill>
                  <a:srgbClr val="795E25"/>
                </a:solidFill>
                <a:latin typeface="Consolas"/>
                <a:cs typeface="Consolas"/>
              </a:rPr>
              <a:t>cudaFree</a:t>
            </a:r>
            <a:r>
              <a:rPr sz="2000" spc="-6" dirty="0">
                <a:latin typeface="Consolas"/>
                <a:cs typeface="Consolas"/>
              </a:rPr>
              <a:t>(</a:t>
            </a:r>
            <a:r>
              <a:rPr sz="2000" spc="-6" dirty="0" err="1">
                <a:latin typeface="Consolas"/>
                <a:cs typeface="Consolas"/>
              </a:rPr>
              <a:t>d_data</a:t>
            </a:r>
            <a:r>
              <a:rPr sz="2000" spc="-6" dirty="0">
                <a:latin typeface="Consolas"/>
                <a:cs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239395" marR="464820">
              <a:lnSpc>
                <a:spcPct val="117800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cpu_func3</a:t>
            </a:r>
            <a:r>
              <a:rPr sz="2000" spc="-6" dirty="0">
                <a:latin typeface="Consolas"/>
                <a:cs typeface="Consolas"/>
              </a:rPr>
              <a:t>(data,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N);</a:t>
            </a:r>
            <a:endParaRPr sz="2000" dirty="0">
              <a:latin typeface="Consolas"/>
              <a:cs typeface="Consolas"/>
            </a:endParaRPr>
          </a:p>
          <a:p>
            <a:pPr marL="239395"/>
            <a:r>
              <a:rPr lang="en-US" sz="2000" spc="-6" dirty="0">
                <a:solidFill>
                  <a:srgbClr val="C00000"/>
                </a:solidFill>
                <a:latin typeface="Consolas"/>
                <a:cs typeface="Consolas"/>
              </a:rPr>
              <a:t>delete[]</a:t>
            </a:r>
            <a:r>
              <a:rPr lang="en-US" sz="2000" spc="-6" dirty="0">
                <a:solidFill>
                  <a:srgbClr val="795E25"/>
                </a:solidFill>
                <a:latin typeface="Consolas"/>
                <a:cs typeface="Consolas"/>
              </a:rPr>
              <a:t> </a:t>
            </a:r>
            <a:r>
              <a:rPr lang="en-US" sz="2000" spc="-6" dirty="0">
                <a:latin typeface="Consolas"/>
                <a:cs typeface="Consolas"/>
              </a:rPr>
              <a:t>data;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0019" y="3853629"/>
            <a:ext cx="4735689" cy="24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cudaMemPrefetchAsync</a:t>
            </a:r>
            <a:r>
              <a:rPr sz="2000" spc="-6" dirty="0">
                <a:latin typeface="Consolas"/>
                <a:cs typeface="Consolas"/>
              </a:rPr>
              <a:t>(data, </a:t>
            </a:r>
            <a:r>
              <a:rPr sz="2000" dirty="0">
                <a:latin typeface="Consolas"/>
                <a:cs typeface="Consolas"/>
              </a:rPr>
              <a:t>N,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GPU)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0019" y="4572026"/>
            <a:ext cx="4735689" cy="24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3"/>
              </a:lnSpc>
            </a:pPr>
            <a:r>
              <a:rPr sz="2000" spc="-6" dirty="0">
                <a:solidFill>
                  <a:srgbClr val="795E25"/>
                </a:solidFill>
                <a:latin typeface="Consolas"/>
                <a:cs typeface="Consolas"/>
              </a:rPr>
              <a:t>cudaMemPrefetchAsync</a:t>
            </a:r>
            <a:r>
              <a:rPr sz="2000" spc="-6" dirty="0">
                <a:latin typeface="Consolas"/>
                <a:cs typeface="Consolas"/>
              </a:rPr>
              <a:t>(data, </a:t>
            </a:r>
            <a:r>
              <a:rPr sz="2000" dirty="0">
                <a:latin typeface="Consolas"/>
                <a:cs typeface="Consolas"/>
              </a:rPr>
              <a:t>N,</a:t>
            </a:r>
            <a:r>
              <a:rPr sz="2000" spc="-83" dirty="0">
                <a:latin typeface="Consolas"/>
                <a:cs typeface="Consolas"/>
              </a:rPr>
              <a:t> </a:t>
            </a:r>
            <a:r>
              <a:rPr sz="2000" spc="-6" dirty="0">
                <a:latin typeface="Consolas"/>
                <a:cs typeface="Consolas"/>
              </a:rPr>
              <a:t>CPU)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794" y="1297602"/>
            <a:ext cx="8972550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L="2430615">
              <a:spcBef>
                <a:spcPts val="111"/>
              </a:spcBef>
            </a:pP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Full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Control with</a:t>
            </a:r>
            <a:r>
              <a:rPr sz="2667" spc="11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dirty="0">
                <a:solidFill>
                  <a:srgbClr val="76B800"/>
                </a:solidFill>
                <a:latin typeface="Trebuchet MS"/>
                <a:cs typeface="Trebuchet MS"/>
              </a:rPr>
              <a:t>Prefetching</a:t>
            </a:r>
            <a:endParaRPr sz="2667">
              <a:latin typeface="Trebuchet MS"/>
              <a:cs typeface="Trebuchet MS"/>
            </a:endParaRPr>
          </a:p>
          <a:p>
            <a:pPr marL="14111">
              <a:spcBef>
                <a:spcPts val="1800"/>
              </a:spcBef>
              <a:tabLst>
                <a:tab pos="5582300" algn="l"/>
              </a:tabLst>
            </a:pPr>
            <a:r>
              <a:rPr sz="2000" spc="-6" dirty="0">
                <a:latin typeface="Trebuchet MS"/>
                <a:cs typeface="Trebuchet MS"/>
              </a:rPr>
              <a:t>Explicit</a:t>
            </a:r>
            <a:r>
              <a:rPr sz="2000" spc="-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r>
              <a:rPr sz="2000" spc="17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Management	Unified Memory </a:t>
            </a:r>
            <a:r>
              <a:rPr sz="2000" dirty="0">
                <a:latin typeface="Trebuchet MS"/>
                <a:cs typeface="Trebuchet MS"/>
              </a:rPr>
              <a:t>+</a:t>
            </a:r>
            <a:r>
              <a:rPr sz="2000" spc="-61" dirty="0">
                <a:latin typeface="Trebuchet MS"/>
                <a:cs typeface="Trebuchet MS"/>
              </a:rPr>
              <a:t> </a:t>
            </a:r>
            <a:r>
              <a:rPr sz="2000" spc="-17" dirty="0">
                <a:latin typeface="Trebuchet MS"/>
                <a:cs typeface="Trebuchet MS"/>
              </a:rPr>
              <a:t>Prefetching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68153" y="2346960"/>
          <a:ext cx="5171722" cy="4023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272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20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float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*data;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spc="-10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new </a:t>
                      </a:r>
                      <a:r>
                        <a:rPr lang="en-US" sz="2000" spc="-10" dirty="0">
                          <a:solidFill>
                            <a:srgbClr val="000BE6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lang="en-US" sz="2000" spc="-5" dirty="0">
                          <a:latin typeface="Consolas"/>
                          <a:cs typeface="Consolas"/>
                        </a:rPr>
                        <a:t>];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4939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217170">
                        <a:lnSpc>
                          <a:spcPts val="208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gpu_func2&lt;&lt;&lt;...&gt;&gt;&gt;(data,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6B8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520">
                <a:tc>
                  <a:txBody>
                    <a:bodyPr/>
                    <a:lstStyle/>
                    <a:p>
                      <a:pPr marL="217170">
                        <a:lnSpc>
                          <a:spcPts val="208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cudaDeviceSynchronize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();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cpu_func3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(data,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N);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lang="en-US" sz="2000" spc="-5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delete[]</a:t>
                      </a:r>
                      <a:r>
                        <a:rPr lang="en-US"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spc="-5" dirty="0">
                          <a:latin typeface="Consolas"/>
                          <a:cs typeface="Consolas"/>
                        </a:rPr>
                        <a:t>data;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09F7B64E-B506-4D93-88C9-A482F7330CD1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09F7B64E-B506-4D93-88C9-A482F7330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61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53721" y="3227493"/>
            <a:ext cx="5828594" cy="2462389"/>
          </a:xfrm>
          <a:custGeom>
            <a:avLst/>
            <a:gdLst/>
            <a:ahLst/>
            <a:cxnLst/>
            <a:rect l="l" t="t" r="r" b="b"/>
            <a:pathLst>
              <a:path w="5245735" h="2216150">
                <a:moveTo>
                  <a:pt x="0" y="2215895"/>
                </a:moveTo>
                <a:lnTo>
                  <a:pt x="5245608" y="2215895"/>
                </a:lnTo>
                <a:lnTo>
                  <a:pt x="5245608" y="0"/>
                </a:lnTo>
                <a:lnTo>
                  <a:pt x="0" y="0"/>
                </a:lnTo>
                <a:lnTo>
                  <a:pt x="0" y="2215895"/>
                </a:lnTo>
                <a:close/>
              </a:path>
            </a:pathLst>
          </a:custGeom>
          <a:solidFill>
            <a:srgbClr val="76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11" rIns="0" bIns="0" rtlCol="0" anchor="ctr">
            <a:spAutoFit/>
          </a:bodyPr>
          <a:lstStyle/>
          <a:p>
            <a:pPr marL="14111">
              <a:lnSpc>
                <a:spcPct val="100000"/>
              </a:lnSpc>
              <a:spcBef>
                <a:spcPts val="111"/>
              </a:spcBef>
            </a:pPr>
            <a:r>
              <a:rPr lang="en-US" spc="-11" dirty="0"/>
              <a:t>CUDA &amp; Power 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3721" y="2346960"/>
            <a:ext cx="5828594" cy="55864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522" rIns="0" bIns="0" rtlCol="0">
            <a:spAutoFit/>
          </a:bodyPr>
          <a:lstStyle/>
          <a:p>
            <a:pPr marL="209548">
              <a:spcBef>
                <a:spcPts val="122"/>
              </a:spcBef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spc="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**data;</a:t>
            </a:r>
            <a:endParaRPr sz="1556">
              <a:latin typeface="Consolas"/>
              <a:cs typeface="Consolas"/>
            </a:endParaRPr>
          </a:p>
          <a:p>
            <a:pPr marL="209548">
              <a:spcBef>
                <a:spcPts val="478"/>
              </a:spcBef>
            </a:pP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// allocate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and </a:t>
            </a: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initialize data on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556" spc="1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CPU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692" y="3307543"/>
            <a:ext cx="5360811" cy="22856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472"/>
              </a:lnSpc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spc="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**d_data;</a:t>
            </a:r>
            <a:endParaRPr sz="1556">
              <a:latin typeface="Consolas"/>
              <a:cs typeface="Consolas"/>
            </a:endParaRPr>
          </a:p>
          <a:p>
            <a:pPr marR="100330">
              <a:lnSpc>
                <a:spcPct val="125699"/>
              </a:lnSpc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char </a:t>
            </a:r>
            <a:r>
              <a:rPr sz="1550" dirty="0">
                <a:latin typeface="Consolas"/>
                <a:cs typeface="Consolas"/>
              </a:rPr>
              <a:t>**</a:t>
            </a:r>
            <a:r>
              <a:rPr sz="1550" dirty="0" err="1">
                <a:latin typeface="Consolas"/>
                <a:cs typeface="Consolas"/>
              </a:rPr>
              <a:t>h_data</a:t>
            </a:r>
            <a:r>
              <a:rPr sz="1550" dirty="0">
                <a:latin typeface="Consolas"/>
                <a:cs typeface="Consolas"/>
              </a:rPr>
              <a:t> = </a:t>
            </a:r>
            <a:r>
              <a:rPr lang="en-US" sz="1550" dirty="0">
                <a:solidFill>
                  <a:srgbClr val="C00000"/>
                </a:solidFill>
                <a:latin typeface="Consolas"/>
                <a:cs typeface="Consolas"/>
              </a:rPr>
              <a:t>new </a:t>
            </a:r>
            <a:r>
              <a:rPr lang="en-US" sz="1550" dirty="0">
                <a:solidFill>
                  <a:srgbClr val="000BE6"/>
                </a:solidFill>
                <a:latin typeface="Consolas"/>
                <a:cs typeface="Consolas"/>
              </a:rPr>
              <a:t>char*</a:t>
            </a:r>
            <a:r>
              <a:rPr lang="en-US" sz="1550" dirty="0">
                <a:latin typeface="Consolas"/>
                <a:cs typeface="Consolas"/>
              </a:rPr>
              <a:t>[N];  </a:t>
            </a:r>
            <a:endParaRPr lang="en-US" sz="1550">
              <a:solidFill>
                <a:srgbClr val="000000"/>
              </a:solidFill>
              <a:latin typeface="Consolas"/>
              <a:cs typeface="Consolas"/>
            </a:endParaRPr>
          </a:p>
          <a:p>
            <a:pPr marR="100330">
              <a:lnSpc>
                <a:spcPct val="125699"/>
              </a:lnSpc>
            </a:pPr>
            <a:r>
              <a:rPr sz="1550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1550" dirty="0">
                <a:latin typeface="Consolas"/>
                <a:cs typeface="Consolas"/>
              </a:rPr>
              <a:t>(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550" dirty="0" err="1">
                <a:latin typeface="Consolas"/>
                <a:cs typeface="Consolas"/>
              </a:rPr>
              <a:t>i</a:t>
            </a:r>
            <a:r>
              <a:rPr sz="1550" dirty="0">
                <a:latin typeface="Consolas"/>
                <a:cs typeface="Consolas"/>
              </a:rPr>
              <a:t> = </a:t>
            </a:r>
            <a:r>
              <a:rPr sz="1550" dirty="0">
                <a:solidFill>
                  <a:srgbClr val="09875A"/>
                </a:solidFill>
                <a:latin typeface="Consolas"/>
                <a:cs typeface="Consolas"/>
              </a:rPr>
              <a:t>0</a:t>
            </a:r>
            <a:r>
              <a:rPr sz="1550" dirty="0">
                <a:latin typeface="Consolas"/>
                <a:cs typeface="Consolas"/>
              </a:rPr>
              <a:t>; i &lt; </a:t>
            </a:r>
            <a:r>
              <a:rPr sz="1550" spc="6" dirty="0">
                <a:latin typeface="Consolas"/>
                <a:cs typeface="Consolas"/>
              </a:rPr>
              <a:t>N; </a:t>
            </a:r>
            <a:r>
              <a:rPr sz="1550" dirty="0">
                <a:latin typeface="Consolas"/>
                <a:cs typeface="Consolas"/>
              </a:rPr>
              <a:t>i++)</a:t>
            </a:r>
            <a:r>
              <a:rPr sz="1550" spc="28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{</a:t>
            </a:r>
          </a:p>
          <a:p>
            <a:pPr marL="218014">
              <a:spcBef>
                <a:spcPts val="478"/>
              </a:spcBef>
            </a:pP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1556" dirty="0">
                <a:latin typeface="Consolas"/>
                <a:cs typeface="Consolas"/>
              </a:rPr>
              <a:t>(&amp;h_data[i], </a:t>
            </a:r>
            <a:r>
              <a:rPr sz="1556" spc="6" dirty="0">
                <a:latin typeface="Consolas"/>
                <a:cs typeface="Consolas"/>
              </a:rPr>
              <a:t>N);</a:t>
            </a:r>
            <a:endParaRPr sz="1556">
              <a:latin typeface="Consolas"/>
              <a:cs typeface="Consolas"/>
            </a:endParaRPr>
          </a:p>
          <a:p>
            <a:pPr marL="218014">
              <a:spcBef>
                <a:spcPts val="482"/>
              </a:spcBef>
            </a:pP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1556" dirty="0">
                <a:latin typeface="Consolas"/>
                <a:cs typeface="Consolas"/>
              </a:rPr>
              <a:t>(h_data[i], data[i], </a:t>
            </a:r>
            <a:r>
              <a:rPr sz="1556" spc="-6" dirty="0">
                <a:latin typeface="Consolas"/>
                <a:cs typeface="Consolas"/>
              </a:rPr>
              <a:t>N,</a:t>
            </a:r>
            <a:r>
              <a:rPr sz="1556" spc="22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...);</a:t>
            </a:r>
            <a:endParaRPr sz="1556">
              <a:latin typeface="Consolas"/>
              <a:cs typeface="Consolas"/>
            </a:endParaRPr>
          </a:p>
          <a:p>
            <a:pPr>
              <a:spcBef>
                <a:spcPts val="482"/>
              </a:spcBef>
            </a:pPr>
            <a:r>
              <a:rPr sz="1556" dirty="0">
                <a:latin typeface="Consolas"/>
                <a:cs typeface="Consolas"/>
              </a:rPr>
              <a:t>}</a:t>
            </a:r>
            <a:endParaRPr sz="1556">
              <a:latin typeface="Consolas"/>
              <a:cs typeface="Consolas"/>
            </a:endParaRPr>
          </a:p>
          <a:p>
            <a:pPr>
              <a:lnSpc>
                <a:spcPct val="125699"/>
              </a:lnSpc>
            </a:pP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cudaMalloc</a:t>
            </a:r>
            <a:r>
              <a:rPr sz="1556" dirty="0">
                <a:latin typeface="Consolas"/>
                <a:cs typeface="Consolas"/>
              </a:rPr>
              <a:t>(&amp;d_data, N*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556" dirty="0">
                <a:latin typeface="Consolas"/>
                <a:cs typeface="Consolas"/>
              </a:rPr>
              <a:t>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dirty="0">
                <a:latin typeface="Consolas"/>
                <a:cs typeface="Consolas"/>
              </a:rPr>
              <a:t>*));  </a:t>
            </a:r>
            <a:r>
              <a:rPr sz="1556" dirty="0">
                <a:solidFill>
                  <a:srgbClr val="795E25"/>
                </a:solidFill>
                <a:latin typeface="Consolas"/>
                <a:cs typeface="Consolas"/>
              </a:rPr>
              <a:t>cudaMemcpy</a:t>
            </a:r>
            <a:r>
              <a:rPr sz="1556" dirty="0">
                <a:latin typeface="Consolas"/>
                <a:cs typeface="Consolas"/>
              </a:rPr>
              <a:t>(d_data, </a:t>
            </a:r>
            <a:r>
              <a:rPr sz="1556" spc="6" dirty="0">
                <a:latin typeface="Consolas"/>
                <a:cs typeface="Consolas"/>
              </a:rPr>
              <a:t>h_data, </a:t>
            </a:r>
            <a:r>
              <a:rPr sz="1556" dirty="0">
                <a:latin typeface="Consolas"/>
                <a:cs typeface="Consolas"/>
              </a:rPr>
              <a:t>N*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556" dirty="0">
                <a:latin typeface="Consolas"/>
                <a:cs typeface="Consolas"/>
              </a:rPr>
              <a:t>(</a:t>
            </a: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dirty="0">
                <a:latin typeface="Consolas"/>
                <a:cs typeface="Consolas"/>
              </a:rPr>
              <a:t>*),</a:t>
            </a:r>
            <a:r>
              <a:rPr sz="1556" spc="83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...);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21" y="5689600"/>
            <a:ext cx="5828594" cy="5030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056" rIns="0" bIns="0" rtlCol="0">
            <a:spAutoFit/>
          </a:bodyPr>
          <a:lstStyle/>
          <a:p>
            <a:pPr>
              <a:spcBef>
                <a:spcPts val="56"/>
              </a:spcBef>
            </a:pPr>
            <a:endParaRPr sz="1667">
              <a:latin typeface="Times New Roman"/>
              <a:cs typeface="Times New Roman"/>
            </a:endParaRPr>
          </a:p>
          <a:p>
            <a:pPr marL="209548"/>
            <a:r>
              <a:rPr sz="1556" dirty="0">
                <a:latin typeface="Consolas"/>
                <a:cs typeface="Consolas"/>
              </a:rPr>
              <a:t>gpu_func&lt;&lt;&lt;...&gt;&gt;&gt;(d_data,</a:t>
            </a:r>
            <a:r>
              <a:rPr sz="1556" spc="17" dirty="0"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N);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7453" y="2346960"/>
            <a:ext cx="4968522" cy="400465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522" rIns="0" bIns="0" rtlCol="0">
            <a:spAutoFit/>
          </a:bodyPr>
          <a:lstStyle/>
          <a:p>
            <a:pPr marL="210253">
              <a:spcBef>
                <a:spcPts val="122"/>
              </a:spcBef>
            </a:pPr>
            <a:r>
              <a:rPr sz="1556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556" spc="6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6" dirty="0">
                <a:latin typeface="Consolas"/>
                <a:cs typeface="Consolas"/>
              </a:rPr>
              <a:t>**data;</a:t>
            </a:r>
            <a:endParaRPr sz="1556">
              <a:latin typeface="Consolas"/>
              <a:cs typeface="Consolas"/>
            </a:endParaRPr>
          </a:p>
          <a:p>
            <a:pPr marL="210253">
              <a:spcBef>
                <a:spcPts val="478"/>
              </a:spcBef>
            </a:pP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// allocate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and </a:t>
            </a:r>
            <a:r>
              <a:rPr sz="1556" dirty="0">
                <a:solidFill>
                  <a:srgbClr val="008000"/>
                </a:solidFill>
                <a:latin typeface="Consolas"/>
                <a:cs typeface="Consolas"/>
              </a:rPr>
              <a:t>initialize data on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556" spc="17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6" spc="6" dirty="0">
                <a:solidFill>
                  <a:srgbClr val="008000"/>
                </a:solidFill>
                <a:latin typeface="Consolas"/>
                <a:cs typeface="Consolas"/>
              </a:rPr>
              <a:t>CPU</a:t>
            </a:r>
            <a:endParaRPr sz="1556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67">
              <a:latin typeface="Times New Roman"/>
              <a:cs typeface="Times New Roman"/>
            </a:endParaRPr>
          </a:p>
          <a:p>
            <a:pPr marL="210253"/>
            <a:r>
              <a:rPr sz="1556" dirty="0">
                <a:latin typeface="Consolas"/>
                <a:cs typeface="Consolas"/>
              </a:rPr>
              <a:t>gpu_func&lt;&lt;&lt;...&gt;&gt;&gt;(data, </a:t>
            </a:r>
            <a:r>
              <a:rPr sz="1556" spc="6" dirty="0">
                <a:latin typeface="Consolas"/>
                <a:cs typeface="Consolas"/>
              </a:rPr>
              <a:t>N);</a:t>
            </a:r>
            <a:endParaRPr sz="1556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8583" y="1297602"/>
            <a:ext cx="9102371" cy="963291"/>
          </a:xfrm>
          <a:prstGeom prst="rect">
            <a:avLst/>
          </a:prstGeom>
        </p:spPr>
        <p:txBody>
          <a:bodyPr vert="horz" wrap="square" lIns="0" tIns="14111" rIns="0" bIns="0" rtlCol="0">
            <a:spAutoFit/>
          </a:bodyPr>
          <a:lstStyle/>
          <a:p>
            <a:pPr marR="478362" algn="ctr">
              <a:spcBef>
                <a:spcPts val="111"/>
              </a:spcBef>
            </a:pP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Deep</a:t>
            </a:r>
            <a:r>
              <a:rPr sz="2667" spc="6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667" spc="-6" dirty="0">
                <a:solidFill>
                  <a:srgbClr val="76B800"/>
                </a:solidFill>
                <a:latin typeface="Trebuchet MS"/>
                <a:cs typeface="Trebuchet MS"/>
              </a:rPr>
              <a:t>Copy</a:t>
            </a:r>
            <a:endParaRPr sz="2667">
              <a:latin typeface="Trebuchet MS"/>
              <a:cs typeface="Trebuchet MS"/>
            </a:endParaRPr>
          </a:p>
          <a:p>
            <a:pPr marL="14111">
              <a:spcBef>
                <a:spcPts val="1800"/>
              </a:spcBef>
              <a:tabLst>
                <a:tab pos="5735404" algn="l"/>
              </a:tabLst>
            </a:pPr>
            <a:r>
              <a:rPr sz="2000" spc="-6" dirty="0">
                <a:latin typeface="Trebuchet MS"/>
                <a:cs typeface="Trebuchet MS"/>
              </a:rPr>
              <a:t>Explicit</a:t>
            </a:r>
            <a:r>
              <a:rPr sz="2000" spc="-11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r>
              <a:rPr sz="2000" spc="17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Management	GPU code </a:t>
            </a:r>
            <a:r>
              <a:rPr sz="2000" dirty="0">
                <a:latin typeface="Trebuchet MS"/>
                <a:cs typeface="Trebuchet MS"/>
              </a:rPr>
              <a:t>w/ </a:t>
            </a:r>
            <a:r>
              <a:rPr sz="2000" spc="-6" dirty="0">
                <a:latin typeface="Trebuchet MS"/>
                <a:cs typeface="Trebuchet MS"/>
              </a:rPr>
              <a:t>Unified</a:t>
            </a:r>
            <a:r>
              <a:rPr sz="2000" spc="-139" dirty="0">
                <a:latin typeface="Trebuchet MS"/>
                <a:cs typeface="Trebuchet MS"/>
              </a:rPr>
              <a:t> </a:t>
            </a:r>
            <a:r>
              <a:rPr sz="2000" spc="-6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DCAC3D0-41C4-49F1-BF5C-1A2EA91E33FB}"/>
                  </a:ext>
                </a:extLst>
              </p:cNvPr>
              <p:cNvSpPr txBox="1"/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</p:spPr>
            <p:txBody>
              <a:bodyPr vert="horz" wrap="square" lIns="0" tIns="14111" rIns="0" bIns="0" rtlCol="0">
                <a:spAutoFit/>
              </a:bodyPr>
              <a:lstStyle/>
              <a:p>
                <a:pPr marL="14111">
                  <a:lnSpc>
                    <a:spcPts val="1522"/>
                  </a:lnSpc>
                  <a:spcBef>
                    <a:spcPts val="111"/>
                  </a:spcBef>
                </a:pPr>
                <a:r>
                  <a:rPr lang="en-US" sz="900" spc="-5" dirty="0">
                    <a:cs typeface="Trebuchet MS"/>
                  </a:rPr>
                  <a:t>[Nikolay </a:t>
                </a:r>
                <a:r>
                  <a:rPr lang="en-US" sz="900" spc="-5" dirty="0" err="1">
                    <a:cs typeface="Trebuchet MS"/>
                  </a:rPr>
                  <a:t>Sakharnykh</a:t>
                </a:r>
                <a:r>
                  <a:rPr lang="en-US" sz="900" spc="-5" dirty="0">
                    <a:cs typeface="Trebuchet MS"/>
                  </a:rPr>
                  <a:t>]</a:t>
                </a:r>
                <a14:m>
                  <m:oMath xmlns:m="http://schemas.openxmlformats.org/officeDocument/2006/math">
                    <m:r>
                      <a:rPr lang="en-US" sz="900" b="0" i="1" spc="-5" smtClean="0">
                        <a:latin typeface="Cambria Math" panose="02040503050406030204" pitchFamily="18" charset="0"/>
                        <a:cs typeface="Trebuchet MS"/>
                      </a:rPr>
                      <m:t>→</m:t>
                    </m:r>
                  </m:oMath>
                </a14:m>
                <a:endParaRPr sz="900" dirty="0">
                  <a:cs typeface="Trebuchet MS"/>
                </a:endParaRPr>
              </a:p>
            </p:txBody>
          </p:sp>
        </mc:Choice>
        <mc:Fallback xmlns="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DCAC3D0-41C4-49F1-BF5C-1A2EA91E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6629400"/>
                <a:ext cx="1187759" cy="188656"/>
              </a:xfrm>
              <a:prstGeom prst="rect">
                <a:avLst/>
              </a:prstGeom>
              <a:blipFill>
                <a:blip r:embed="rId2"/>
                <a:stretch>
                  <a:fillRect l="-51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351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–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 matter of convenience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Much simpler to write code using this memory model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For the casual programmer, the code will probably run faster due to data locality</a:t>
            </a:r>
          </a:p>
          <a:p>
            <a:pPr marL="777240" lvl="3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The CUDA runtime will take care of moving the data where it ought to be</a:t>
            </a:r>
          </a:p>
          <a:p>
            <a:pPr marL="320040" lvl="2">
              <a:spcBef>
                <a:spcPts val="1400"/>
              </a:spcBef>
            </a:pPr>
            <a:endParaRPr lang="en-US" dirty="0"/>
          </a:p>
          <a:p>
            <a:pPr marL="230188" lvl="1" indent="-230188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Looking ahead, we’ll see more of this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Already the case for integrated GPUs that are part of the system chipset (</a:t>
            </a:r>
            <a:r>
              <a:rPr lang="en-US" dirty="0" err="1"/>
              <a:t>Tegra</a:t>
            </a:r>
            <a:r>
              <a:rPr lang="en-US" dirty="0"/>
              <a:t> Xavier)</a:t>
            </a:r>
          </a:p>
          <a:p>
            <a:pPr marL="502920" lvl="2">
              <a:spcBef>
                <a:spcPts val="1400"/>
              </a:spcBef>
              <a:spcAft>
                <a:spcPts val="0"/>
              </a:spcAft>
            </a:pPr>
            <a:r>
              <a:rPr lang="en-US" dirty="0"/>
              <a:t>Better support coming for Windows &amp; </a:t>
            </a:r>
            <a:r>
              <a:rPr lang="en-US" dirty="0" err="1"/>
              <a:t>MacOS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things in perspective, today’s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Premise: Managing and optimizing host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device data transfers a bit of a nuisance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Punch line: Unified Memory (UM) support, available as of CUDA 6, simplifies this task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Our goals today:</a:t>
                </a:r>
              </a:p>
              <a:p>
                <a:pPr lvl="1"/>
                <a:r>
                  <a:rPr lang="en-US" dirty="0"/>
                  <a:t>Discuss briefly the evolution of CUDA host/device memory management </a:t>
                </a:r>
              </a:p>
              <a:p>
                <a:pPr lvl="1"/>
                <a:r>
                  <a:rPr lang="en-US" dirty="0"/>
                  <a:t>Explain how UM makes CUDA low-level programming more palatable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39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vantage point, the big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 the beginning, to have data on the host changed on the device you would have to first use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/>
              <a:t> to trigger a data transfer from the host to the device</a:t>
            </a:r>
          </a:p>
          <a:p>
            <a:pPr lvl="1"/>
            <a:r>
              <a:rPr lang="en-US" dirty="0"/>
              <a:t>The same held in the other direction; i.e., changing data on the device by the host – you needed a transfer</a:t>
            </a:r>
          </a:p>
          <a:p>
            <a:endParaRPr lang="en-US" dirty="0"/>
          </a:p>
          <a:p>
            <a:r>
              <a:rPr lang="en-US" dirty="0"/>
              <a:t>Then, the device could access memory on the host (Z-C memory access)</a:t>
            </a:r>
          </a:p>
          <a:p>
            <a:pPr lvl="1"/>
            <a:r>
              <a:rPr lang="en-US" dirty="0"/>
              <a:t>Still required pointer de-mangling</a:t>
            </a:r>
          </a:p>
          <a:p>
            <a:endParaRPr lang="en-US" dirty="0"/>
          </a:p>
          <a:p>
            <a:r>
              <a:rPr lang="en-US" dirty="0"/>
              <a:t>Then, the idea of a unified virtual space took off and we had UVA</a:t>
            </a:r>
          </a:p>
          <a:p>
            <a:pPr lvl="1"/>
            <a:r>
              <a:rPr lang="en-US" dirty="0"/>
              <a:t>P2P communication, no need for pointer de-mangling</a:t>
            </a:r>
          </a:p>
          <a:p>
            <a:endParaRPr lang="en-US" dirty="0"/>
          </a:p>
          <a:p>
            <a:r>
              <a:rPr lang="en-US" dirty="0"/>
              <a:t>Finally, the UM (managed memory) came along; processors can access each other’s memory</a:t>
            </a:r>
          </a:p>
          <a:p>
            <a:pPr lvl="1"/>
            <a:r>
              <a:rPr lang="en-US" dirty="0"/>
              <a:t>The field is in flux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6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/>
              <a:t>GPU Computing with </a:t>
            </a:r>
            <a:r>
              <a:rPr lang="en-US" dirty="0">
                <a:solidFill>
                  <a:srgbClr val="FFC000"/>
                </a:solidFill>
              </a:rPr>
              <a:t>thrust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505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Accelerate on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16" name="Right Arrow 15"/>
          <p:cNvSpPr/>
          <p:nvPr/>
        </p:nvSpPr>
        <p:spPr>
          <a:xfrm>
            <a:off x="1810271" y="4692889"/>
            <a:ext cx="8420506" cy="779040"/>
          </a:xfrm>
          <a:prstGeom prst="rightArrow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1600200" y="2737319"/>
            <a:ext cx="2868214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Libraries</a:t>
            </a: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4630577" y="2737319"/>
            <a:ext cx="2868216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Directives</a:t>
            </a: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7645814" y="2707314"/>
            <a:ext cx="2869787" cy="1650206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>
                <a:solidFill>
                  <a:srgbClr val="C00000"/>
                </a:solidFill>
                <a:latin typeface="Arial"/>
              </a:rPr>
              <a:t>Programming Languages</a:t>
            </a: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559672" y="1757197"/>
            <a:ext cx="9032129" cy="825103"/>
          </a:xfrm>
          <a:prstGeom prst="roundRect">
            <a:avLst/>
          </a:prstGeom>
          <a:solidFill>
            <a:srgbClr val="FFFFFF">
              <a:alpha val="20000"/>
            </a:srgbClr>
          </a:solidFill>
          <a:ln w="38100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kern="0" dirty="0">
                <a:solidFill>
                  <a:srgbClr val="C00000"/>
                </a:solidFill>
                <a:latin typeface="Arial"/>
              </a:rPr>
              <a:t>Application</a:t>
            </a:r>
          </a:p>
        </p:txBody>
      </p:sp>
      <p:sp>
        <p:nvSpPr>
          <p:cNvPr id="21" name="Right Brace 6"/>
          <p:cNvSpPr>
            <a:spLocks/>
          </p:cNvSpPr>
          <p:nvPr/>
        </p:nvSpPr>
        <p:spPr bwMode="auto">
          <a:xfrm rot="5400000">
            <a:off x="4272201" y="1832207"/>
            <a:ext cx="370046" cy="5409247"/>
          </a:xfrm>
          <a:prstGeom prst="rightBrace">
            <a:avLst>
              <a:gd name="adj1" fmla="val 8324"/>
              <a:gd name="adj2" fmla="val 50194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763" algn="ctr">
              <a:buSzPct val="180000"/>
              <a:tabLst>
                <a:tab pos="3714750" algn="l"/>
              </a:tabLst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794921" y="4906162"/>
            <a:ext cx="2211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latin typeface="Trebuchet MS" pitchFamily="-72" charset="0"/>
              </a:rPr>
              <a:t>Easiest Approach</a:t>
            </a:r>
            <a:endParaRPr lang="en-US" sz="2000" b="1" dirty="0">
              <a:latin typeface="Trebuchet MS" pitchFamily="-72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324601" y="4906162"/>
            <a:ext cx="3776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latin typeface="Trebuchet MS" pitchFamily="-72" charset="0"/>
              </a:rPr>
              <a:t>Maximum Performance</a:t>
            </a:r>
          </a:p>
        </p:txBody>
      </p:sp>
      <p:sp>
        <p:nvSpPr>
          <p:cNvPr id="24" name="Right Brace 9"/>
          <p:cNvSpPr>
            <a:spLocks/>
          </p:cNvSpPr>
          <p:nvPr/>
        </p:nvSpPr>
        <p:spPr bwMode="auto">
          <a:xfrm rot="5400000">
            <a:off x="8474154" y="3232382"/>
            <a:ext cx="370046" cy="2608897"/>
          </a:xfrm>
          <a:prstGeom prst="rightBrace">
            <a:avLst>
              <a:gd name="adj1" fmla="val 8323"/>
              <a:gd name="adj2" fmla="val 50194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4763" algn="ctr">
              <a:buSzPct val="180000"/>
              <a:tabLst>
                <a:tab pos="3714750" algn="l"/>
              </a:tabLst>
              <a:defRPr/>
            </a:pPr>
            <a:endParaRPr lang="en-US" b="1" kern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919" y="5464314"/>
            <a:ext cx="504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FFC000"/>
                </a:solidFill>
                <a:latin typeface="+mj-lt"/>
              </a:rPr>
              <a:t>Direction of increased performance </a:t>
            </a:r>
          </a:p>
          <a:p>
            <a:pPr algn="r">
              <a:defRPr/>
            </a:pPr>
            <a:r>
              <a:rPr lang="en-US" sz="2000" b="1" kern="0" dirty="0">
                <a:solidFill>
                  <a:srgbClr val="FFC000"/>
                </a:solidFill>
                <a:latin typeface="+mj-lt"/>
              </a:rPr>
              <a:t>(and effort)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6" y="6627168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[C. Woolley]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3694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Acknowledgments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46A19B-6443-4264-8DEE-2894200F6237}" type="slidenum">
              <a:rPr lang="en-US"/>
              <a:pPr/>
              <a:t>73</a:t>
            </a:fld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9166" y="1494896"/>
            <a:ext cx="9896237" cy="408481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1800" dirty="0"/>
              <a:t> slides include material provided by Nathan Bell previously of  NVIDIA (at Google now)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Modified here and there, responsible for inaccuracies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62426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Philosophy,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Increase programmer productivity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Build applications quickly via generic programming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</a:rPr>
              <a:t>Leverage a template-based approach </a:t>
            </a: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Should be running fast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Efficient leveraging of GPU hardware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54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534717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775" y="1495425"/>
            <a:ext cx="11960225" cy="4932363"/>
          </a:xfrm>
        </p:spPr>
        <p:txBody>
          <a:bodyPr>
            <a:normAutofit/>
          </a:bodyPr>
          <a:lstStyle/>
          <a:p>
            <a:pPr lvl="2"/>
            <a:endParaRPr lang="en-US" sz="22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 template library for parallel computing on GPU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>
                <a:solidFill>
                  <a:srgbClr val="000000"/>
                </a:solidFill>
              </a:rPr>
              <a:t> CPU</a:t>
            </a:r>
            <a:r>
              <a:rPr lang="en-US" sz="2800" b="1" dirty="0">
                <a:solidFill>
                  <a:srgbClr val="FF0000"/>
                </a:solidFill>
              </a:rPr>
              <a:t>*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Mimics the C++ STL</a:t>
            </a: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lvl="1"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Heavy use of C++ containers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The one lecture where C++ comes into play heavily 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Provides ready to use generic algorithms</a:t>
            </a:r>
          </a:p>
          <a:p>
            <a:pPr lvl="1" eaLnBrk="1" hangingPunct="1"/>
            <a:r>
              <a:rPr lang="en-US" sz="2400" dirty="0">
                <a:solidFill>
                  <a:srgbClr val="000000"/>
                </a:solidFill>
              </a:rPr>
              <a:t>Sorting, reduction, scan, etc.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59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927461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1562100"/>
            <a:ext cx="11663265" cy="468319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sz="2800" dirty="0"/>
              <a:t> is a header library</a:t>
            </a:r>
          </a:p>
          <a:p>
            <a:pPr lvl="1"/>
            <a:r>
              <a:rPr lang="en-US" dirty="0"/>
              <a:t>All its functionality accessed by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the appropriate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thrust</a:t>
            </a:r>
            <a:r>
              <a:rPr lang="en-US" dirty="0"/>
              <a:t> header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Program is compiled with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2800" dirty="0"/>
              <a:t> as per usual, no special tools are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800" dirty="0"/>
              <a:t>C++ syntax. Related to high-level, </a:t>
            </a:r>
            <a:r>
              <a:rPr lang="en-US" sz="2800" dirty="0">
                <a:solidFill>
                  <a:srgbClr val="0070C0"/>
                </a:solidFill>
              </a:rPr>
              <a:t>host-side</a:t>
            </a:r>
            <a:r>
              <a:rPr lang="en-US" sz="2800" dirty="0"/>
              <a:t> code that you have to produce</a:t>
            </a:r>
          </a:p>
          <a:p>
            <a:pPr lvl="1"/>
            <a:r>
              <a:rPr lang="en-US" dirty="0"/>
              <a:t>The concepts of execution configuration, shared memory, occupancy, blah, blah, blah: </a:t>
            </a:r>
            <a:r>
              <a:rPr lang="en-US" u="sng" dirty="0"/>
              <a:t>all but gone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5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8255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E4AD0-DE63-461C-902F-73628FDD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C22E0-1C56-4AFF-8655-5BBCD1E1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Namespaces, containers, iterators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transformations. Zipping &amp; fusing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Thrust example: Processing rainfall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3B44D-439D-4F14-BFCF-2B3E05F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6548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78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7" y="1271327"/>
            <a:ext cx="8229600" cy="6429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Avoid name collisions: thrust vs. std namespaces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465" y="2194249"/>
            <a:ext cx="69342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allocate host memory</a:t>
            </a:r>
          </a:p>
          <a:p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host_vector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198A19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call STL sort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::sort(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call Thrust sort</a:t>
            </a:r>
          </a:p>
          <a:p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::sort(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for brevity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without namespace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sum = reduce(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h_vec.begin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h_vec.end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1" y="6627168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96047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E1B5E-DEDE-4813-B90F-A78A079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  <a:r>
              <a:rPr lang="en-US" dirty="0"/>
              <a:t> containers: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host_vector</a:t>
            </a:r>
            <a:r>
              <a:rPr lang="en-US" dirty="0"/>
              <a:t> &amp;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device_vector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258D8-FD88-439C-A0F6-DA5A93E3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thrust</a:t>
            </a:r>
            <a:r>
              <a:rPr lang="en-US" dirty="0"/>
              <a:t> provides two vector containers: </a:t>
            </a:r>
            <a:r>
              <a:rPr lang="en-US" dirty="0" err="1">
                <a:latin typeface="Consolas" panose="020B0609020204030204" pitchFamily="49" charset="0"/>
              </a:rPr>
              <a:t>host_vector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device_vector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host_vector</a:t>
            </a:r>
            <a:r>
              <a:rPr lang="en-US" dirty="0"/>
              <a:t> is stored in host memory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device_vector</a:t>
            </a:r>
            <a:r>
              <a:rPr lang="en-US" dirty="0"/>
              <a:t> lives in GPU device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thrust</a:t>
            </a:r>
            <a:r>
              <a:rPr lang="en-US" dirty="0"/>
              <a:t>’s vector containers are just like std::vector in the C++ STL </a:t>
            </a:r>
          </a:p>
          <a:p>
            <a:pPr lvl="1"/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host_vector</a:t>
            </a:r>
            <a:r>
              <a:rPr lang="en-US" dirty="0"/>
              <a:t> &amp; </a:t>
            </a:r>
            <a:r>
              <a:rPr lang="en-US" dirty="0" err="1">
                <a:latin typeface="Consolas" panose="020B0609020204030204" pitchFamily="49" charset="0"/>
              </a:rPr>
              <a:t>device_vector</a:t>
            </a:r>
            <a:r>
              <a:rPr lang="en-US" dirty="0"/>
              <a:t> are generic containers – they store whatever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0D1B4-DC88-45B9-9BC4-3B11EA3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E6FCD97-7CFE-4268-B66A-D4D53C689F2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[NVIDIA]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E6FCD97-7CFE-4268-B66A-D4D53C68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5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this Unified Memory discussion:</a:t>
            </a:r>
          </a:p>
          <a:p>
            <a:pPr lvl="1"/>
            <a:r>
              <a:rPr lang="en-US" dirty="0"/>
              <a:t>We are </a:t>
            </a:r>
            <a:r>
              <a:rPr lang="en-US" u="sng" dirty="0"/>
              <a:t>not</a:t>
            </a:r>
            <a:r>
              <a:rPr lang="en-US" dirty="0"/>
              <a:t> going to learn anything that we couldn’t live without</a:t>
            </a:r>
          </a:p>
          <a:p>
            <a:pPr lvl="1"/>
            <a:r>
              <a:rPr lang="en-US" dirty="0"/>
              <a:t>Discussion focus: how GPU programming became more friendly/convenient in relation to data movement</a:t>
            </a:r>
          </a:p>
          <a:p>
            <a:pPr lvl="2"/>
            <a:r>
              <a:rPr lang="en-US" dirty="0"/>
              <a:t>A matter of improved productivity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Remark: A byproduct of this discussion is a better understanding of how CUDA is evolving</a:t>
            </a:r>
          </a:p>
          <a:p>
            <a:pPr lvl="1"/>
            <a:r>
              <a:rPr lang="en-US" dirty="0"/>
              <a:t>Happens as we speak…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85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thrust</a:t>
            </a:r>
            <a:r>
              <a:rPr lang="en-US" dirty="0"/>
              <a:t> containers: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host_vector</a:t>
            </a:r>
            <a:r>
              <a:rPr lang="en-US" dirty="0"/>
              <a:t> &amp;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device_vector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59" y="1165812"/>
            <a:ext cx="11414449" cy="6651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Common operations become concise &amp; readable through use of containers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9377" y="1882029"/>
            <a:ext cx="9064248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allocate host vector with two elements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thrust::</a:t>
            </a:r>
            <a:r>
              <a:rPr lang="en-US" sz="2000" dirty="0" err="1">
                <a:latin typeface="Consolas" panose="020B0609020204030204" pitchFamily="49" charset="0"/>
              </a:rPr>
              <a:t>host_vector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h_vec</a:t>
            </a:r>
            <a:r>
              <a:rPr lang="en-US" sz="2000" dirty="0">
                <a:latin typeface="Consolas" panose="020B0609020204030204" pitchFamily="49" charset="0"/>
              </a:rPr>
              <a:t>(2);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copy host vector to device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thrust::</a:t>
            </a:r>
            <a:r>
              <a:rPr lang="en-US" sz="2000" dirty="0" err="1">
                <a:latin typeface="Consolas" panose="020B0609020204030204" pitchFamily="49" charset="0"/>
              </a:rPr>
              <a:t>device_vector</a:t>
            </a:r>
            <a:r>
              <a:rPr lang="en-US" sz="2000" dirty="0">
                <a:latin typeface="Consolas" panose="020B0609020204030204" pitchFamily="49" charset="0"/>
              </a:rPr>
              <a:t>&lt;int&gt;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198A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manipulate device values from the host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[0] = 13;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[1] = 27;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"sum: " &lt;&lt;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[0] +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[1] &lt;&lt;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198A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copy host vector to device</a:t>
            </a:r>
          </a:p>
          <a:p>
            <a:r>
              <a:rPr lang="en-US" sz="2000">
                <a:latin typeface="Consolas" panose="020B0609020204030204" pitchFamily="49" charset="0"/>
              </a:rPr>
              <a:t>h_vec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d_vec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// vector memory automatically released w/ free() or </a:t>
            </a:r>
            <a:r>
              <a:rPr lang="en-US" sz="2000" dirty="0" err="1">
                <a:solidFill>
                  <a:srgbClr val="198A19"/>
                </a:solidFill>
                <a:latin typeface="Consolas" panose="020B0609020204030204" pitchFamily="49" charset="0"/>
              </a:rPr>
              <a:t>cudaFree</a:t>
            </a:r>
            <a:r>
              <a:rPr lang="en-US" sz="2000" dirty="0">
                <a:solidFill>
                  <a:srgbClr val="198A19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198A1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204248" y="6553200"/>
            <a:ext cx="387552" cy="228600"/>
          </a:xfrm>
        </p:spPr>
        <p:txBody>
          <a:bodyPr/>
          <a:lstStyle/>
          <a:p>
            <a:fld id="{198C497F-F93A-415D-AE85-6EDF5BB63A7F}" type="slidenum">
              <a:rPr lang="en-US" altLang="en-US" smtClean="0"/>
              <a:pPr/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3198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Backdrop,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cudaMemcpy</a:t>
            </a:r>
            <a:r>
              <a:rPr lang="en-US" dirty="0"/>
              <a:t>: A staple of CUDA, available in release 1.0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drill</a:t>
            </a:r>
          </a:p>
          <a:p>
            <a:pPr lvl="1"/>
            <a:r>
              <a:rPr lang="en-US" dirty="0"/>
              <a:t>Get some memory space in device memory (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/>
              <a:t> call)</a:t>
            </a:r>
          </a:p>
          <a:p>
            <a:pPr lvl="1"/>
            <a:r>
              <a:rPr lang="en-US" dirty="0"/>
              <a:t>Data transferred from host memory into device memory with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Data processed on the device by invoking a kernel</a:t>
            </a:r>
          </a:p>
          <a:p>
            <a:pPr lvl="1"/>
            <a:r>
              <a:rPr lang="en-US" dirty="0"/>
              <a:t>Results transferred from device memory into host memory with </a:t>
            </a:r>
            <a:r>
              <a:rPr lang="en-US" dirty="0" err="1">
                <a:latin typeface="Consolas" panose="020B0609020204030204" pitchFamily="49" charset="0"/>
              </a:rPr>
              <a:t>cudaMemcpy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Free the </a:t>
            </a:r>
            <a:r>
              <a:rPr lang="en-US" dirty="0" err="1">
                <a:latin typeface="Consolas" panose="020B0609020204030204" pitchFamily="49" charset="0"/>
              </a:rPr>
              <a:t>cudaMalloc</a:t>
            </a:r>
            <a:r>
              <a:rPr lang="en-US" dirty="0"/>
              <a:t>-ed memory on the device</a:t>
            </a:r>
          </a:p>
          <a:p>
            <a:pPr lvl="1"/>
            <a:r>
              <a:rPr lang="en-US" dirty="0"/>
              <a:t>Kick back and relax. Perhaps reach out for brewski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05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15125</TotalTime>
  <Words>7654</Words>
  <Application>Microsoft Office PowerPoint</Application>
  <PresentationFormat>Widescreen</PresentationFormat>
  <Paragraphs>1264</Paragraphs>
  <Slides>80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Consolas</vt:lpstr>
      <vt:lpstr>Courier New</vt:lpstr>
      <vt:lpstr>Segoe UI Semibold</vt:lpstr>
      <vt:lpstr>Tahoma</vt:lpstr>
      <vt:lpstr>Times New Roman</vt:lpstr>
      <vt:lpstr>Trebuchet MS</vt:lpstr>
      <vt:lpstr>Wingdings</vt:lpstr>
      <vt:lpstr>Custom Design</vt:lpstr>
      <vt:lpstr>Main</vt:lpstr>
      <vt:lpstr>2_Custom Design</vt:lpstr>
      <vt:lpstr>1_Custom Design</vt:lpstr>
      <vt:lpstr>ME759 High Performance Computing for Applications in Engineering  [Spring 2021] </vt:lpstr>
      <vt:lpstr>Cartoon of the day</vt:lpstr>
      <vt:lpstr>PowerPoint Presentation</vt:lpstr>
      <vt:lpstr>Before we get started…</vt:lpstr>
      <vt:lpstr>Unified Memory (Managed Memory) in CUDA</vt:lpstr>
      <vt:lpstr>Picture of the day: Multi-Socket Motherboard Configuration [ASRock Rack EP2C621D12 WS EEB Server Motherboard LGA 3647 Intel C621]</vt:lpstr>
      <vt:lpstr>Putting things in perspective, today’s presentation</vt:lpstr>
      <vt:lpstr>Good to keep in mind</vt:lpstr>
      <vt:lpstr>Backdrop, cudaMemcpy</vt:lpstr>
      <vt:lpstr>Backdrop, cudaMemcpy</vt:lpstr>
      <vt:lpstr>The PCI-E Pipe, Putting Things in Perspective</vt:lpstr>
      <vt:lpstr>cudaHostAlloc: helps improve host/device transfer speeds</vt:lpstr>
      <vt:lpstr>cudaHostAlloc: A friend, with its pluses and minuses</vt:lpstr>
      <vt:lpstr>cudaHostAlloc: A friend, with its pluses and minuses</vt:lpstr>
      <vt:lpstr>cudaHostAlloc: Function Prototype</vt:lpstr>
      <vt:lpstr>Zero-Copy (Z-C) GPU-CPU Interaction</vt:lpstr>
      <vt:lpstr>From Z-C to UVA: CUDA 2.2 to CUDA 4.0</vt:lpstr>
      <vt:lpstr>How one can think of the host &amp; device memory ecosystem</vt:lpstr>
      <vt:lpstr>Finding the needle in the haystack</vt:lpstr>
      <vt:lpstr>Virtual vs. Physical Memory [old slide; updated with relevant information]</vt:lpstr>
      <vt:lpstr>Virtual Memory: The Page Table [old slide]</vt:lpstr>
      <vt:lpstr>The UVA</vt:lpstr>
      <vt:lpstr>The Page Table &amp; The Translation Process</vt:lpstr>
      <vt:lpstr>Anatomy of a Virtual Memory Address</vt:lpstr>
      <vt:lpstr>The Translation Process</vt:lpstr>
      <vt:lpstr>Unified Virtual Address Space: From CUDA programming guide</vt:lpstr>
      <vt:lpstr>UVA - Consequences</vt:lpstr>
      <vt:lpstr>UVA – Showcasing Its Versatility…</vt:lpstr>
      <vt:lpstr>UVA is a Step Forward Relative to Z-C</vt:lpstr>
      <vt:lpstr>UVA &amp; Unified Memory (UM) </vt:lpstr>
      <vt:lpstr>Unified Memory, a first example</vt:lpstr>
      <vt:lpstr>Unified Memory: further thoughts</vt:lpstr>
      <vt:lpstr>The UM innovation</vt:lpstr>
      <vt:lpstr>UM - Other interesting tidbits</vt:lpstr>
      <vt:lpstr>Then and Now: no-UM vs. UM</vt:lpstr>
      <vt:lpstr>Requirements, UM</vt:lpstr>
      <vt:lpstr>UM vs. Z-C</vt:lpstr>
      <vt:lpstr>UM: Required API Changes</vt:lpstr>
      <vt:lpstr>cudaMallocManaged</vt:lpstr>
      <vt:lpstr>__managed__</vt:lpstr>
      <vt:lpstr>cudaStreamAttachMemAsync()</vt:lpstr>
      <vt:lpstr>UM, other quick points</vt:lpstr>
      <vt:lpstr>UM, other quick points </vt:lpstr>
      <vt:lpstr>UM, Nuts and Bolts</vt:lpstr>
      <vt:lpstr>UM, Nuts and Bolts</vt:lpstr>
      <vt:lpstr>UM: Access to managed memory pool</vt:lpstr>
      <vt:lpstr>UM: Access to managed pool – Example, for CC&lt;6.0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Unified Memory, under the hood</vt:lpstr>
      <vt:lpstr>UM level of support</vt:lpstr>
      <vt:lpstr>Unified Memory platforms</vt:lpstr>
      <vt:lpstr>CUDA + Power 9 on Euler</vt:lpstr>
      <vt:lpstr>CUDA &amp; Power 9</vt:lpstr>
      <vt:lpstr>CUDA &amp; Power 9</vt:lpstr>
      <vt:lpstr>CUDA &amp; Power 9</vt:lpstr>
      <vt:lpstr>CUDA &amp; Power 9</vt:lpstr>
      <vt:lpstr>UM – Why Bother?</vt:lpstr>
      <vt:lpstr>High vantage point, the big picture</vt:lpstr>
      <vt:lpstr>GPU Computing with thrust</vt:lpstr>
      <vt:lpstr>Three Ways to Accelerate on GPU</vt:lpstr>
      <vt:lpstr>Acknowledgments</vt:lpstr>
      <vt:lpstr>Design Philosophy, thrust</vt:lpstr>
      <vt:lpstr>What is thrust?</vt:lpstr>
      <vt:lpstr>What is thrust?</vt:lpstr>
      <vt:lpstr>Work Plan, thrust</vt:lpstr>
      <vt:lpstr>Namespaces</vt:lpstr>
      <vt:lpstr>thrust containers: host_vector &amp; device_vector</vt:lpstr>
      <vt:lpstr>thrust containers: host_vector &amp; device_vector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631</cp:revision>
  <dcterms:created xsi:type="dcterms:W3CDTF">2018-05-16T17:28:20Z</dcterms:created>
  <dcterms:modified xsi:type="dcterms:W3CDTF">2021-03-03T16:59:32Z</dcterms:modified>
</cp:coreProperties>
</file>