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44" r:id="rId3"/>
    <p:sldMasterId id="2147483775" r:id="rId4"/>
  </p:sldMasterIdLst>
  <p:notesMasterIdLst>
    <p:notesMasterId r:id="rId88"/>
  </p:notesMasterIdLst>
  <p:handoutMasterIdLst>
    <p:handoutMasterId r:id="rId89"/>
  </p:handoutMasterIdLst>
  <p:sldIdLst>
    <p:sldId id="256" r:id="rId5"/>
    <p:sldId id="1382" r:id="rId6"/>
    <p:sldId id="1377" r:id="rId7"/>
    <p:sldId id="257" r:id="rId8"/>
    <p:sldId id="514" r:id="rId9"/>
    <p:sldId id="515" r:id="rId10"/>
    <p:sldId id="516" r:id="rId11"/>
    <p:sldId id="517" r:id="rId12"/>
    <p:sldId id="1384" r:id="rId13"/>
    <p:sldId id="519" r:id="rId14"/>
    <p:sldId id="577" r:id="rId15"/>
    <p:sldId id="1383" r:id="rId16"/>
    <p:sldId id="576" r:id="rId17"/>
    <p:sldId id="520" r:id="rId18"/>
    <p:sldId id="580" r:id="rId19"/>
    <p:sldId id="522" r:id="rId20"/>
    <p:sldId id="584" r:id="rId21"/>
    <p:sldId id="1385" r:id="rId22"/>
    <p:sldId id="524" r:id="rId23"/>
    <p:sldId id="525" r:id="rId24"/>
    <p:sldId id="526" r:id="rId25"/>
    <p:sldId id="527" r:id="rId26"/>
    <p:sldId id="528" r:id="rId27"/>
    <p:sldId id="529" r:id="rId28"/>
    <p:sldId id="530" r:id="rId29"/>
    <p:sldId id="531" r:id="rId30"/>
    <p:sldId id="583" r:id="rId31"/>
    <p:sldId id="533" r:id="rId32"/>
    <p:sldId id="532" r:id="rId33"/>
    <p:sldId id="573" r:id="rId34"/>
    <p:sldId id="567" r:id="rId35"/>
    <p:sldId id="569" r:id="rId36"/>
    <p:sldId id="568" r:id="rId37"/>
    <p:sldId id="570" r:id="rId38"/>
    <p:sldId id="571" r:id="rId39"/>
    <p:sldId id="572" r:id="rId40"/>
    <p:sldId id="495" r:id="rId41"/>
    <p:sldId id="899" r:id="rId42"/>
    <p:sldId id="902" r:id="rId43"/>
    <p:sldId id="901" r:id="rId44"/>
    <p:sldId id="907" r:id="rId45"/>
    <p:sldId id="906" r:id="rId46"/>
    <p:sldId id="908" r:id="rId47"/>
    <p:sldId id="909" r:id="rId48"/>
    <p:sldId id="932" r:id="rId49"/>
    <p:sldId id="910" r:id="rId50"/>
    <p:sldId id="911" r:id="rId51"/>
    <p:sldId id="912" r:id="rId52"/>
    <p:sldId id="913" r:id="rId53"/>
    <p:sldId id="914" r:id="rId54"/>
    <p:sldId id="918" r:id="rId55"/>
    <p:sldId id="919" r:id="rId56"/>
    <p:sldId id="915" r:id="rId57"/>
    <p:sldId id="916" r:id="rId58"/>
    <p:sldId id="920" r:id="rId59"/>
    <p:sldId id="917" r:id="rId60"/>
    <p:sldId id="921" r:id="rId61"/>
    <p:sldId id="922" r:id="rId62"/>
    <p:sldId id="923" r:id="rId63"/>
    <p:sldId id="924" r:id="rId64"/>
    <p:sldId id="925" r:id="rId65"/>
    <p:sldId id="926" r:id="rId66"/>
    <p:sldId id="953" r:id="rId67"/>
    <p:sldId id="927" r:id="rId68"/>
    <p:sldId id="928" r:id="rId69"/>
    <p:sldId id="929" r:id="rId70"/>
    <p:sldId id="930" r:id="rId71"/>
    <p:sldId id="931" r:id="rId72"/>
    <p:sldId id="934" r:id="rId73"/>
    <p:sldId id="935" r:id="rId74"/>
    <p:sldId id="936" r:id="rId75"/>
    <p:sldId id="937" r:id="rId76"/>
    <p:sldId id="938" r:id="rId77"/>
    <p:sldId id="943" r:id="rId78"/>
    <p:sldId id="697" r:id="rId79"/>
    <p:sldId id="698" r:id="rId80"/>
    <p:sldId id="699" r:id="rId81"/>
    <p:sldId id="952" r:id="rId82"/>
    <p:sldId id="944" r:id="rId83"/>
    <p:sldId id="700" r:id="rId84"/>
    <p:sldId id="701" r:id="rId85"/>
    <p:sldId id="702" r:id="rId86"/>
    <p:sldId id="945"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50" d="100"/>
          <a:sy n="150" d="100"/>
        </p:scale>
        <p:origin x="576" y="12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a:t>
            </a:fld>
            <a:endParaRPr lang="en-US"/>
          </a:p>
        </p:txBody>
      </p:sp>
    </p:spTree>
    <p:extLst>
      <p:ext uri="{BB962C8B-B14F-4D97-AF65-F5344CB8AC3E}">
        <p14:creationId xmlns:p14="http://schemas.microsoft.com/office/powerpoint/2010/main" val="2131477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gencode</a:t>
            </a:r>
            <a:r>
              <a:rPr lang="en-US" dirty="0"/>
              <a:t> flags</a:t>
            </a:r>
            <a:r>
              <a:rPr lang="en-US" baseline="0" dirty="0"/>
              <a:t> are to compile the </a:t>
            </a:r>
            <a:r>
              <a:rPr lang="en-US" baseline="0" dirty="0" err="1"/>
              <a:t>cubins</a:t>
            </a:r>
            <a:r>
              <a:rPr lang="en-US" baseline="0" dirty="0"/>
              <a:t> offline once and for all (no JIT compilation): better reproducibility and consistency:</a:t>
            </a:r>
          </a:p>
          <a:p>
            <a:r>
              <a:rPr lang="en-US" dirty="0"/>
              <a:t>Sm_10 -&gt; Tesla chip</a:t>
            </a:r>
          </a:p>
          <a:p>
            <a:r>
              <a:rPr lang="en-US" dirty="0"/>
              <a:t>SM_20 -&gt;</a:t>
            </a:r>
            <a:r>
              <a:rPr lang="en-US" baseline="0" dirty="0"/>
              <a:t> Fermi chip</a:t>
            </a:r>
          </a:p>
          <a:p>
            <a:endParaRPr lang="en-US" baseline="0" dirty="0"/>
          </a:p>
          <a:p>
            <a:r>
              <a:rPr lang="en-US" baseline="0" dirty="0"/>
              <a:t>The –g and –G flags are to generate debug information (function name, local variables)</a:t>
            </a:r>
          </a:p>
          <a:p>
            <a:r>
              <a:rPr lang="en-US" baseline="0" dirty="0"/>
              <a:t>-g: generate host-code debug info</a:t>
            </a:r>
          </a:p>
          <a:p>
            <a:r>
              <a:rPr lang="en-US" baseline="0" dirty="0"/>
              <a:t>-G: generate device-code debug info</a:t>
            </a:r>
          </a:p>
          <a:p>
            <a:endParaRPr lang="en-US" baseline="0" dirty="0"/>
          </a:p>
          <a:p>
            <a:r>
              <a:rPr lang="en-US" baseline="0" dirty="0"/>
              <a:t>The line number information is always generated on the device side.</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39</a:t>
            </a:fld>
            <a:endParaRPr lang="en-US" dirty="0"/>
          </a:p>
        </p:txBody>
      </p:sp>
    </p:spTree>
    <p:extLst>
      <p:ext uri="{BB962C8B-B14F-4D97-AF65-F5344CB8AC3E}">
        <p14:creationId xmlns:p14="http://schemas.microsoft.com/office/powerpoint/2010/main" val="1857495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80C62-6E65-4A36-8046-FE8532596B26}" type="slidenum">
              <a:rPr lang="en-US" smtClean="0"/>
              <a:pPr/>
              <a:t>43</a:t>
            </a:fld>
            <a:endParaRPr lang="en-US"/>
          </a:p>
        </p:txBody>
      </p:sp>
    </p:spTree>
    <p:extLst>
      <p:ext uri="{BB962C8B-B14F-4D97-AF65-F5344CB8AC3E}">
        <p14:creationId xmlns:p14="http://schemas.microsoft.com/office/powerpoint/2010/main" val="282078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80C62-6E65-4A36-8046-FE8532596B26}" type="slidenum">
              <a:rPr lang="en-US" smtClean="0"/>
              <a:pPr/>
              <a:t>44</a:t>
            </a:fld>
            <a:endParaRPr lang="en-US"/>
          </a:p>
        </p:txBody>
      </p:sp>
    </p:spTree>
    <p:extLst>
      <p:ext uri="{BB962C8B-B14F-4D97-AF65-F5344CB8AC3E}">
        <p14:creationId xmlns:p14="http://schemas.microsoft.com/office/powerpoint/2010/main" val="282078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r>
              <a:rPr lang="en-US" dirty="0"/>
              <a:t>explain kernel entry breakpoints in more details: other options, when it stops, may hit multiple times if #blocks exceed </a:t>
            </a:r>
            <a:r>
              <a:rPr lang="en-US" dirty="0" err="1"/>
              <a:t>hw</a:t>
            </a:r>
            <a:r>
              <a:rPr lang="en-US" dirty="0"/>
              <a:t> resources.,</a:t>
            </a:r>
            <a:r>
              <a:rPr lang="en-US" baseline="0" dirty="0"/>
              <a:t> insert hidden breakpoint on first instruction of kernel</a:t>
            </a:r>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46</a:t>
            </a:fld>
            <a:endParaRPr lang="en-US"/>
          </a:p>
        </p:txBody>
      </p:sp>
    </p:spTree>
    <p:extLst>
      <p:ext uri="{BB962C8B-B14F-4D97-AF65-F5344CB8AC3E}">
        <p14:creationId xmlns:p14="http://schemas.microsoft.com/office/powerpoint/2010/main" val="50445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80C62-6E65-4A36-8046-FE8532596B26}" type="slidenum">
              <a:rPr lang="en-US" smtClean="0"/>
              <a:pPr/>
              <a:t>47</a:t>
            </a:fld>
            <a:endParaRPr lang="en-US"/>
          </a:p>
        </p:txBody>
      </p:sp>
    </p:spTree>
    <p:extLst>
      <p:ext uri="{BB962C8B-B14F-4D97-AF65-F5344CB8AC3E}">
        <p14:creationId xmlns:p14="http://schemas.microsoft.com/office/powerpoint/2010/main" val="3762312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48</a:t>
            </a:fld>
            <a:endParaRPr lang="en-US"/>
          </a:p>
        </p:txBody>
      </p:sp>
    </p:spTree>
    <p:extLst>
      <p:ext uri="{BB962C8B-B14F-4D97-AF65-F5344CB8AC3E}">
        <p14:creationId xmlns:p14="http://schemas.microsoft.com/office/powerpoint/2010/main" val="376231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Thousands</a:t>
            </a:r>
            <a:r>
              <a:rPr lang="en-US" baseline="0" dirty="0"/>
              <a:t> of threads to deal with.</a:t>
            </a:r>
          </a:p>
          <a:p>
            <a:r>
              <a:rPr lang="en-US" baseline="0" dirty="0"/>
              <a:t>Cannot display all at once.</a:t>
            </a:r>
          </a:p>
          <a:p>
            <a:r>
              <a:rPr lang="en-US" dirty="0"/>
              <a:t>Thread focus dictates which thread the user</a:t>
            </a:r>
            <a:r>
              <a:rPr lang="en-US" baseline="0" dirty="0"/>
              <a:t> is currently looking at.</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50</a:t>
            </a:fld>
            <a:endParaRPr lang="en-US" dirty="0"/>
          </a:p>
        </p:txBody>
      </p:sp>
    </p:spTree>
    <p:extLst>
      <p:ext uri="{BB962C8B-B14F-4D97-AF65-F5344CB8AC3E}">
        <p14:creationId xmlns:p14="http://schemas.microsoft.com/office/powerpoint/2010/main" val="569268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say that</a:t>
            </a:r>
            <a:r>
              <a:rPr lang="en-US" baseline="0" dirty="0"/>
              <a:t> is shows the compute properties of each device (and the list of visible devices in the system)</a:t>
            </a:r>
            <a:endParaRPr lang="en-US" dirty="0"/>
          </a:p>
          <a:p>
            <a:endParaRPr lang="en-US" dirty="0"/>
          </a:p>
          <a:p>
            <a:r>
              <a:rPr lang="en-US" dirty="0"/>
              <a:t>About</a:t>
            </a:r>
            <a:r>
              <a:rPr lang="en-US" baseline="0" dirty="0"/>
              <a:t> the “active </a:t>
            </a:r>
            <a:r>
              <a:rPr lang="en-US" baseline="0" dirty="0" err="1"/>
              <a:t>sms</a:t>
            </a:r>
            <a:r>
              <a:rPr lang="en-US" baseline="0" dirty="0"/>
              <a:t> mask”, just say that it’s a hardware concept not covered in this presentation and you will be happy to answer questions about it offline. You just do not want to go too deep into details in this presentation.</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51</a:t>
            </a:fld>
            <a:endParaRPr lang="en-US" dirty="0"/>
          </a:p>
        </p:txBody>
      </p:sp>
    </p:spTree>
    <p:extLst>
      <p:ext uri="{BB962C8B-B14F-4D97-AF65-F5344CB8AC3E}">
        <p14:creationId xmlns:p14="http://schemas.microsoft.com/office/powerpoint/2010/main" val="1197871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mapping between a kernel id (unique id across</a:t>
            </a:r>
            <a:r>
              <a:rPr lang="en-US" baseline="0" dirty="0"/>
              <a:t> multiple </a:t>
            </a:r>
            <a:r>
              <a:rPr lang="en-US" baseline="0" dirty="0" err="1"/>
              <a:t>gpus</a:t>
            </a:r>
            <a:r>
              <a:rPr lang="en-US" baseline="0" dirty="0"/>
              <a:t>) and a (</a:t>
            </a:r>
            <a:r>
              <a:rPr lang="en-US" baseline="0" dirty="0" err="1"/>
              <a:t>dev,grid</a:t>
            </a:r>
            <a:r>
              <a:rPr lang="en-US" baseline="0" dirty="0"/>
              <a:t>) tuple. The grid id is unique per </a:t>
            </a:r>
            <a:r>
              <a:rPr lang="en-US" baseline="0" dirty="0" err="1"/>
              <a:t>gpu</a:t>
            </a:r>
            <a:r>
              <a:rPr lang="en-US" baseline="0" dirty="0"/>
              <a:t> only.  Imagine it as </a:t>
            </a:r>
            <a:r>
              <a:rPr lang="en-US" baseline="0" dirty="0" err="1"/>
              <a:t>dev.grid</a:t>
            </a:r>
            <a:r>
              <a:rPr lang="en-US" baseline="0" dirty="0"/>
              <a:t> </a:t>
            </a:r>
          </a:p>
          <a:p>
            <a:endParaRPr lang="en-US" baseline="0" dirty="0"/>
          </a:p>
          <a:p>
            <a:r>
              <a:rPr lang="en-US" baseline="0" dirty="0"/>
              <a:t>The name of the kernel is displayed as are its size and its parameters.</a:t>
            </a:r>
          </a:p>
          <a:p>
            <a:endParaRPr lang="en-US" baseline="0" dirty="0"/>
          </a:p>
          <a:p>
            <a:r>
              <a:rPr lang="en-US" baseline="0" dirty="0"/>
              <a:t>Do not explain SMs Mask. Out of the scope of this presentation.</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52</a:t>
            </a:fld>
            <a:endParaRPr lang="en-US" dirty="0"/>
          </a:p>
        </p:txBody>
      </p:sp>
    </p:spTree>
    <p:extLst>
      <p:ext uri="{BB962C8B-B14F-4D97-AF65-F5344CB8AC3E}">
        <p14:creationId xmlns:p14="http://schemas.microsoft.com/office/powerpoint/2010/main" val="1197871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a component is not specified, the current value is assumed. If the current value is not valid, then the closest value is chosen (best-effort).</a:t>
            </a:r>
          </a:p>
          <a:p>
            <a:endParaRPr lang="en-US" baseline="0" dirty="0"/>
          </a:p>
          <a:p>
            <a:r>
              <a:rPr lang="en-US" baseline="0" dirty="0"/>
              <a:t>Error message if there is no such thread.</a:t>
            </a:r>
          </a:p>
          <a:p>
            <a:endParaRPr lang="en-US" baseline="0" dirty="0"/>
          </a:p>
          <a:p>
            <a:r>
              <a:rPr lang="en-US" baseline="0" dirty="0"/>
              <a:t>Similar to the host-equivalent command to switch focus to a different host thread: “thread N”</a:t>
            </a:r>
          </a:p>
          <a:p>
            <a:endParaRPr lang="en-US" baseline="0" dirty="0"/>
          </a:p>
          <a:p>
            <a:r>
              <a:rPr lang="en-US" baseline="0" dirty="0"/>
              <a:t>Hardware focus: device id, </a:t>
            </a:r>
            <a:r>
              <a:rPr lang="en-US" baseline="0" dirty="0" err="1"/>
              <a:t>sm</a:t>
            </a:r>
            <a:r>
              <a:rPr lang="en-US" baseline="0" dirty="0"/>
              <a:t> id, warp id, lane id &amp; there is 1:1 mapping</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53</a:t>
            </a:fld>
            <a:endParaRPr lang="en-US" dirty="0"/>
          </a:p>
        </p:txBody>
      </p:sp>
    </p:spTree>
    <p:extLst>
      <p:ext uri="{BB962C8B-B14F-4D97-AF65-F5344CB8AC3E}">
        <p14:creationId xmlns:p14="http://schemas.microsoft.com/office/powerpoint/2010/main" val="565396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15</a:t>
            </a:fld>
            <a:endParaRPr lang="en-US"/>
          </a:p>
        </p:txBody>
      </p:sp>
    </p:spTree>
    <p:extLst>
      <p:ext uri="{BB962C8B-B14F-4D97-AF65-F5344CB8AC3E}">
        <p14:creationId xmlns:p14="http://schemas.microsoft.com/office/powerpoint/2010/main" val="192957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Threads displayed</a:t>
            </a:r>
            <a:r>
              <a:rPr lang="en-US" baseline="0" dirty="0"/>
              <a:t> as (</a:t>
            </a:r>
            <a:r>
              <a:rPr lang="en-US" baseline="0" dirty="0" err="1"/>
              <a:t>block,thread</a:t>
            </a:r>
            <a:r>
              <a:rPr lang="en-US" baseline="0" dirty="0"/>
              <a:t>) ranges.</a:t>
            </a:r>
          </a:p>
          <a:p>
            <a:r>
              <a:rPr lang="en-US" baseline="0" dirty="0" err="1"/>
              <a:t>Cnt</a:t>
            </a:r>
            <a:r>
              <a:rPr lang="en-US" baseline="0" dirty="0"/>
              <a:t>  indicates the number of threads within each range</a:t>
            </a:r>
          </a:p>
          <a:p>
            <a:r>
              <a:rPr lang="en-US" baseline="0" dirty="0"/>
              <a:t>All threads in the same range are contiguous (no hole).</a:t>
            </a:r>
          </a:p>
          <a:p>
            <a:r>
              <a:rPr lang="en-US" baseline="0" dirty="0"/>
              <a:t>All threads in the same range shared the same PC (and filename/</a:t>
            </a:r>
            <a:r>
              <a:rPr lang="en-US" baseline="0" dirty="0" err="1"/>
              <a:t>lineno</a:t>
            </a:r>
            <a:r>
              <a:rPr lang="en-US" baseline="0" dirty="0"/>
              <a:t>).</a:t>
            </a:r>
          </a:p>
          <a:p>
            <a:endParaRPr lang="en-US" baseline="0" dirty="0"/>
          </a:p>
          <a:p>
            <a:r>
              <a:rPr lang="en-US" baseline="0" dirty="0"/>
              <a:t>Similar command to the host command “info threads” that displays the list of host threads.</a:t>
            </a: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55</a:t>
            </a:fld>
            <a:endParaRPr lang="en-US" dirty="0"/>
          </a:p>
        </p:txBody>
      </p:sp>
    </p:spTree>
    <p:extLst>
      <p:ext uri="{BB962C8B-B14F-4D97-AF65-F5344CB8AC3E}">
        <p14:creationId xmlns:p14="http://schemas.microsoft.com/office/powerpoint/2010/main" val="1197871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p>
          <a:p>
            <a:r>
              <a:rPr lang="en-US" dirty="0"/>
              <a:t>Device stack trace detached from host stack trace</a:t>
            </a:r>
          </a:p>
          <a:p>
            <a:pPr lvl="1"/>
            <a:r>
              <a:rPr lang="en-US" dirty="0"/>
              <a:t>because the kernel launches are asynchronous</a:t>
            </a:r>
          </a:p>
          <a:p>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57</a:t>
            </a:fld>
            <a:endParaRPr lang="en-US"/>
          </a:p>
        </p:txBody>
      </p:sp>
    </p:spTree>
    <p:extLst>
      <p:ext uri="{BB962C8B-B14F-4D97-AF65-F5344CB8AC3E}">
        <p14:creationId xmlns:p14="http://schemas.microsoft.com/office/powerpoint/2010/main" val="1525369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good example – recursive call &amp; so</a:t>
            </a:r>
            <a:r>
              <a:rPr lang="en-US" baseline="0" dirty="0"/>
              <a:t> it can be confusing</a:t>
            </a:r>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58</a:t>
            </a:fld>
            <a:endParaRPr lang="en-US"/>
          </a:p>
        </p:txBody>
      </p:sp>
    </p:spTree>
    <p:extLst>
      <p:ext uri="{BB962C8B-B14F-4D97-AF65-F5344CB8AC3E}">
        <p14:creationId xmlns:p14="http://schemas.microsoft.com/office/powerpoint/2010/main" val="1525369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optimization with</a:t>
            </a:r>
            <a:r>
              <a:rPr lang="en-US" baseline="0" dirty="0"/>
              <a:t> debug builds is required because limited stack space to store local variables. Cannot afford spilling all the source variables all the time. Also, it’s very slow.</a:t>
            </a:r>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59</a:t>
            </a:fld>
            <a:endParaRPr lang="en-US"/>
          </a:p>
        </p:txBody>
      </p:sp>
    </p:spTree>
    <p:extLst>
      <p:ext uri="{BB962C8B-B14F-4D97-AF65-F5344CB8AC3E}">
        <p14:creationId xmlns:p14="http://schemas.microsoft.com/office/powerpoint/2010/main" val="2666632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Textures</a:t>
            </a:r>
          </a:p>
          <a:p>
            <a:pPr lvl="1"/>
            <a:r>
              <a:rPr lang="en-US" dirty="0"/>
              <a:t>read-only</a:t>
            </a:r>
          </a:p>
          <a:p>
            <a:pPr lvl="1"/>
            <a:r>
              <a:rPr lang="en-US" dirty="0"/>
              <a:t>must be cast to the type of the array they are bound to</a:t>
            </a:r>
          </a:p>
          <a:p>
            <a:pPr lvl="1"/>
            <a:r>
              <a:rPr lang="en-US" dirty="0"/>
              <a:t>indexed like standard multi-dimensional C arrays</a:t>
            </a:r>
          </a:p>
          <a:p>
            <a:endParaRPr lang="en-US" dirty="0"/>
          </a:p>
          <a:p>
            <a:endParaRPr lang="en-US" dirty="0"/>
          </a:p>
        </p:txBody>
      </p:sp>
      <p:sp>
        <p:nvSpPr>
          <p:cNvPr id="4" name="Slide Number Placeholder 3"/>
          <p:cNvSpPr>
            <a:spLocks noGrp="1"/>
          </p:cNvSpPr>
          <p:nvPr>
            <p:ph type="sldNum" sz="quarter" idx="10"/>
          </p:nvPr>
        </p:nvSpPr>
        <p:spPr/>
        <p:txBody>
          <a:bodyPr/>
          <a:lstStyle/>
          <a:p>
            <a:fld id="{46D80C62-6E65-4A36-8046-FE8532596B26}" type="slidenum">
              <a:rPr lang="en-US" smtClean="0"/>
              <a:pPr/>
              <a:t>60</a:t>
            </a:fld>
            <a:endParaRPr lang="en-US"/>
          </a:p>
        </p:txBody>
      </p:sp>
    </p:spTree>
    <p:extLst>
      <p:ext uri="{BB962C8B-B14F-4D97-AF65-F5344CB8AC3E}">
        <p14:creationId xmlns:p14="http://schemas.microsoft.com/office/powerpoint/2010/main" val="586354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80C62-6E65-4A36-8046-FE8532596B26}" type="slidenum">
              <a:rPr lang="en-US" smtClean="0"/>
              <a:pPr/>
              <a:t>61</a:t>
            </a:fld>
            <a:endParaRPr lang="en-US"/>
          </a:p>
        </p:txBody>
      </p:sp>
    </p:spTree>
    <p:extLst>
      <p:ext uri="{BB962C8B-B14F-4D97-AF65-F5344CB8AC3E}">
        <p14:creationId xmlns:p14="http://schemas.microsoft.com/office/powerpoint/2010/main" val="2182279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mention the device PC. The</a:t>
            </a:r>
            <a:r>
              <a:rPr lang="en-US" baseline="0" dirty="0"/>
              <a:t> offset is self-</a:t>
            </a:r>
            <a:r>
              <a:rPr lang="en-US" baseline="0" dirty="0" err="1"/>
              <a:t>explicity</a:t>
            </a:r>
            <a:r>
              <a:rPr lang="en-US" baseline="0" dirty="0"/>
              <a:t>.</a:t>
            </a:r>
          </a:p>
          <a:p>
            <a:endParaRPr lang="en-US" baseline="0" dirty="0"/>
          </a:p>
          <a:p>
            <a:r>
              <a:rPr lang="en-US" dirty="0"/>
              <a:t>X = disassemble (eXtract)</a:t>
            </a:r>
          </a:p>
          <a:p>
            <a:r>
              <a:rPr lang="en-US" dirty="0"/>
              <a:t>10i</a:t>
            </a:r>
            <a:r>
              <a:rPr lang="en-US" baseline="0" dirty="0"/>
              <a:t> = 10 instructions</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62</a:t>
            </a:fld>
            <a:endParaRPr lang="en-US" dirty="0"/>
          </a:p>
        </p:txBody>
      </p:sp>
    </p:spTree>
    <p:extLst>
      <p:ext uri="{BB962C8B-B14F-4D97-AF65-F5344CB8AC3E}">
        <p14:creationId xmlns:p14="http://schemas.microsoft.com/office/powerpoint/2010/main" val="32013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precise =</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65</a:t>
            </a:fld>
            <a:endParaRPr lang="en-US" dirty="0"/>
          </a:p>
        </p:txBody>
      </p:sp>
    </p:spTree>
    <p:extLst>
      <p:ext uri="{BB962C8B-B14F-4D97-AF65-F5344CB8AC3E}">
        <p14:creationId xmlns:p14="http://schemas.microsoft.com/office/powerpoint/2010/main" val="3801810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User stack</a:t>
            </a:r>
          </a:p>
          <a:p>
            <a:r>
              <a:rPr lang="en-US" dirty="0"/>
              <a:t>CRS</a:t>
            </a:r>
            <a:r>
              <a:rPr lang="en-US" baseline="0" dirty="0"/>
              <a:t> stack</a:t>
            </a:r>
          </a:p>
          <a:p>
            <a:r>
              <a:rPr lang="en-US" baseline="0" dirty="0"/>
              <a:t>Hardware stack</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66</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Precise</a:t>
            </a:r>
          </a:p>
          <a:p>
            <a:pPr lvl="1"/>
            <a:r>
              <a:rPr lang="en-US" sz="1100" dirty="0">
                <a:latin typeface="Trebuchet MS" pitchFamily="34" charset="0"/>
                <a:cs typeface="Consolas" pitchFamily="49" charset="0"/>
              </a:rPr>
              <a:t>Exact thread </a:t>
            </a:r>
            <a:r>
              <a:rPr lang="en-US" sz="1100" dirty="0" err="1">
                <a:latin typeface="Trebuchet MS" pitchFamily="34" charset="0"/>
                <a:cs typeface="Consolas" pitchFamily="49" charset="0"/>
              </a:rPr>
              <a:t>idx</a:t>
            </a:r>
            <a:endParaRPr lang="en-US" sz="1100" dirty="0">
              <a:latin typeface="Trebuchet MS" pitchFamily="34" charset="0"/>
              <a:cs typeface="Consolas" pitchFamily="49" charset="0"/>
            </a:endParaRPr>
          </a:p>
          <a:p>
            <a:pPr lvl="1"/>
            <a:r>
              <a:rPr lang="en-US" sz="1100" dirty="0">
                <a:latin typeface="Trebuchet MS" pitchFamily="34" charset="0"/>
                <a:cs typeface="Consolas" pitchFamily="49" charset="0"/>
              </a:rPr>
              <a:t>Exact PC</a:t>
            </a:r>
          </a:p>
          <a:p>
            <a:r>
              <a:rPr lang="en-US" sz="1100" dirty="0">
                <a:latin typeface="Trebuchet MS" pitchFamily="34" charset="0"/>
                <a:cs typeface="Consolas" pitchFamily="49" charset="0"/>
              </a:rPr>
              <a:t>Not precise</a:t>
            </a:r>
          </a:p>
          <a:p>
            <a:pPr lvl="1"/>
            <a:r>
              <a:rPr lang="en-US" sz="1100" dirty="0">
                <a:latin typeface="Trebuchet MS" pitchFamily="34" charset="0"/>
                <a:cs typeface="Consolas" pitchFamily="49" charset="0"/>
              </a:rPr>
              <a:t>A group of threads or blocks</a:t>
            </a:r>
          </a:p>
          <a:p>
            <a:pPr lvl="1"/>
            <a:r>
              <a:rPr lang="en-US" sz="1100" dirty="0">
                <a:latin typeface="Trebuchet MS" pitchFamily="34" charset="0"/>
                <a:cs typeface="Consolas" pitchFamily="49" charset="0"/>
              </a:rPr>
              <a:t>The PC is several instructions after the offending load/store</a:t>
            </a: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57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Note that line where the out-of-bounds access occurs is accessing a couple of different arrays… need to narrow it down</a:t>
            </a: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842" indent="-285708" eaLnBrk="0" hangingPunct="0">
              <a:defRPr>
                <a:solidFill>
                  <a:schemeClr val="tx1"/>
                </a:solidFill>
                <a:latin typeface="Arial" charset="0"/>
                <a:cs typeface="Arial" charset="0"/>
              </a:defRPr>
            </a:lvl2pPr>
            <a:lvl3pPr marL="1142833" indent="-228567" eaLnBrk="0" hangingPunct="0">
              <a:defRPr>
                <a:solidFill>
                  <a:schemeClr val="tx1"/>
                </a:solidFill>
                <a:latin typeface="Arial" charset="0"/>
                <a:cs typeface="Arial" charset="0"/>
              </a:defRPr>
            </a:lvl3pPr>
            <a:lvl4pPr marL="1599966" indent="-228567" eaLnBrk="0" hangingPunct="0">
              <a:defRPr>
                <a:solidFill>
                  <a:schemeClr val="tx1"/>
                </a:solidFill>
                <a:latin typeface="Arial" charset="0"/>
                <a:cs typeface="Arial" charset="0"/>
              </a:defRPr>
            </a:lvl4pPr>
            <a:lvl5pPr marL="2057099" indent="-228567" eaLnBrk="0" hangingPunct="0">
              <a:defRPr>
                <a:solidFill>
                  <a:schemeClr val="tx1"/>
                </a:solidFill>
                <a:latin typeface="Arial" charset="0"/>
                <a:cs typeface="Arial" charset="0"/>
              </a:defRPr>
            </a:lvl5pPr>
            <a:lvl6pPr marL="2514232" indent="-228567" eaLnBrk="0" fontAlgn="base" hangingPunct="0">
              <a:spcBef>
                <a:spcPct val="0"/>
              </a:spcBef>
              <a:spcAft>
                <a:spcPct val="0"/>
              </a:spcAft>
              <a:defRPr>
                <a:solidFill>
                  <a:schemeClr val="tx1"/>
                </a:solidFill>
                <a:latin typeface="Arial" charset="0"/>
                <a:cs typeface="Arial" charset="0"/>
              </a:defRPr>
            </a:lvl6pPr>
            <a:lvl7pPr marL="2971365" indent="-228567" eaLnBrk="0" fontAlgn="base" hangingPunct="0">
              <a:spcBef>
                <a:spcPct val="0"/>
              </a:spcBef>
              <a:spcAft>
                <a:spcPct val="0"/>
              </a:spcAft>
              <a:defRPr>
                <a:solidFill>
                  <a:schemeClr val="tx1"/>
                </a:solidFill>
                <a:latin typeface="Arial" charset="0"/>
                <a:cs typeface="Arial" charset="0"/>
              </a:defRPr>
            </a:lvl7pPr>
            <a:lvl8pPr marL="3428497" indent="-228567" eaLnBrk="0" fontAlgn="base" hangingPunct="0">
              <a:spcBef>
                <a:spcPct val="0"/>
              </a:spcBef>
              <a:spcAft>
                <a:spcPct val="0"/>
              </a:spcAft>
              <a:defRPr>
                <a:solidFill>
                  <a:schemeClr val="tx1"/>
                </a:solidFill>
                <a:latin typeface="Arial" charset="0"/>
                <a:cs typeface="Arial" charset="0"/>
              </a:defRPr>
            </a:lvl8pPr>
            <a:lvl9pPr marL="3885630" indent="-228567" eaLnBrk="0" fontAlgn="base" hangingPunct="0">
              <a:spcBef>
                <a:spcPct val="0"/>
              </a:spcBef>
              <a:spcAft>
                <a:spcPct val="0"/>
              </a:spcAft>
              <a:defRPr>
                <a:solidFill>
                  <a:schemeClr val="tx1"/>
                </a:solidFill>
                <a:latin typeface="Arial" charset="0"/>
                <a:cs typeface="Arial" charset="0"/>
              </a:defRPr>
            </a:lvl9pPr>
          </a:lstStyle>
          <a:p>
            <a:pPr eaLnBrk="1" hangingPunct="1"/>
            <a:fld id="{C697E8C3-AAFD-40E0-A10A-86DD4E66CDA5}" type="slidenum">
              <a:rPr lang="en-US" smtClean="0"/>
              <a:pPr eaLnBrk="1" hangingPunct="1"/>
              <a:t>68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Here’s a typical CUDA</a:t>
            </a:r>
            <a:r>
              <a:rPr lang="en-US" baseline="0" dirty="0"/>
              <a:t> debug workflow.</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Here’s a typical CUDA</a:t>
            </a:r>
            <a:r>
              <a:rPr lang="en-US" baseline="0" dirty="0"/>
              <a:t> debug workflow.</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80C62-6E65-4A36-8046-FE8532596B26}" type="slidenum">
              <a:rPr lang="en-US" smtClean="0"/>
              <a:pPr/>
              <a:t>72</a:t>
            </a:fld>
            <a:endParaRPr lang="en-US"/>
          </a:p>
        </p:txBody>
      </p:sp>
    </p:spTree>
    <p:extLst>
      <p:ext uri="{BB962C8B-B14F-4D97-AF65-F5344CB8AC3E}">
        <p14:creationId xmlns:p14="http://schemas.microsoft.com/office/powerpoint/2010/main" val="230386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 Useful info here:</a:t>
            </a:r>
            <a:br>
              <a:rPr lang="en-US" dirty="0"/>
            </a:br>
            <a:r>
              <a:rPr lang="en-US" dirty="0"/>
              <a:t>http://www.resultsovercoffee.com/2011/02/cudavisibledevices.html </a:t>
            </a:r>
          </a:p>
        </p:txBody>
      </p:sp>
      <p:sp>
        <p:nvSpPr>
          <p:cNvPr id="4" name="Slide Number Placeholder 3"/>
          <p:cNvSpPr>
            <a:spLocks noGrp="1"/>
          </p:cNvSpPr>
          <p:nvPr>
            <p:ph type="sldNum" sz="quarter" idx="10"/>
          </p:nvPr>
        </p:nvSpPr>
        <p:spPr/>
        <p:txBody>
          <a:bodyPr/>
          <a:lstStyle/>
          <a:p>
            <a:fld id="{46D80C62-6E65-4A36-8046-FE8532596B26}" type="slidenum">
              <a:rPr lang="en-US" smtClean="0"/>
              <a:pPr/>
              <a:t>73</a:t>
            </a:fld>
            <a:endParaRPr lang="en-US"/>
          </a:p>
        </p:txBody>
      </p:sp>
    </p:spTree>
    <p:extLst>
      <p:ext uri="{BB962C8B-B14F-4D97-AF65-F5344CB8AC3E}">
        <p14:creationId xmlns:p14="http://schemas.microsoft.com/office/powerpoint/2010/main" val="230386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xfrm>
            <a:off x="2311400" y="525463"/>
            <a:ext cx="4673600" cy="2628900"/>
          </a:xfrm>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800" dirty="0"/>
              <a:t>NVIDIA visual profiler is one tool that is available to help with optimization phase</a:t>
            </a:r>
          </a:p>
          <a:p>
            <a:endParaRPr lang="en-US" sz="800" dirty="0"/>
          </a:p>
          <a:p>
            <a:r>
              <a:rPr lang="en-US" sz="800" dirty="0"/>
              <a:t>As we will see visual profiler does not just produce a lot of data which you must interpret</a:t>
            </a:r>
          </a:p>
          <a:p>
            <a:r>
              <a:rPr lang="en-US" sz="800" dirty="0"/>
              <a:t>Performs automated analysis of your application to identify optimization opportunities</a:t>
            </a:r>
          </a:p>
          <a:p>
            <a:endParaRPr lang="en-US" sz="800" dirty="0"/>
          </a:p>
          <a:p>
            <a:r>
              <a:rPr lang="en-US" sz="800" dirty="0"/>
              <a:t>VP is cross platform (</a:t>
            </a:r>
            <a:r>
              <a:rPr lang="en-US" sz="800" dirty="0" err="1"/>
              <a:t>linux</a:t>
            </a:r>
            <a:r>
              <a:rPr lang="en-US" sz="800" dirty="0"/>
              <a:t>, mac, windows), but on windows you also have option of using Parallel </a:t>
            </a:r>
            <a:r>
              <a:rPr lang="en-US" sz="800" dirty="0" err="1"/>
              <a:t>Nsight</a:t>
            </a:r>
            <a:r>
              <a:rPr lang="en-US" sz="800" dirty="0"/>
              <a:t> for Visual Studio</a:t>
            </a:r>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41DAAB-239E-4D8D-BBF8-EA8B63639FCB}" type="slidenum">
              <a:rPr lang="en-US" smtClean="0"/>
              <a:pPr/>
              <a:t>75</a:t>
            </a:fld>
            <a:endParaRPr lang="en-US"/>
          </a:p>
        </p:txBody>
      </p:sp>
    </p:spTree>
    <p:extLst>
      <p:ext uri="{BB962C8B-B14F-4D97-AF65-F5344CB8AC3E}">
        <p14:creationId xmlns:p14="http://schemas.microsoft.com/office/powerpoint/2010/main" val="711412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One possible optimization here: use multiple streams to copy pieces of the two vectors and work on those, while the next pieces come in.</a:t>
            </a:r>
          </a:p>
        </p:txBody>
      </p:sp>
      <p:sp>
        <p:nvSpPr>
          <p:cNvPr id="4" name="Slide Number Placeholder 3"/>
          <p:cNvSpPr>
            <a:spLocks noGrp="1"/>
          </p:cNvSpPr>
          <p:nvPr>
            <p:ph type="sldNum" sz="quarter" idx="10"/>
          </p:nvPr>
        </p:nvSpPr>
        <p:spPr/>
        <p:txBody>
          <a:bodyPr/>
          <a:lstStyle/>
          <a:p>
            <a:fld id="{ACA57CD3-0AAD-47D4-AA49-9D7CA2CEB419}" type="slidenum">
              <a:rPr lang="en-US" smtClean="0"/>
              <a:pPr/>
              <a:t>77</a:t>
            </a:fld>
            <a:endParaRPr lang="en-US"/>
          </a:p>
        </p:txBody>
      </p:sp>
    </p:spTree>
    <p:extLst>
      <p:ext uri="{BB962C8B-B14F-4D97-AF65-F5344CB8AC3E}">
        <p14:creationId xmlns:p14="http://schemas.microsoft.com/office/powerpoint/2010/main" val="2047018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50" dirty="0"/>
              <a:t>Provides a nice GUI and ample information regarding your run</a:t>
            </a:r>
          </a:p>
          <a:p>
            <a:pPr marL="171450" indent="-171450">
              <a:buFont typeface="Arial" panose="020B0604020202020204" pitchFamily="34" charset="0"/>
              <a:buChar char="•"/>
            </a:pPr>
            <a:r>
              <a:rPr lang="en-US" sz="1050" dirty="0"/>
              <a:t>Available on Euler</a:t>
            </a:r>
          </a:p>
        </p:txBody>
      </p:sp>
      <p:sp>
        <p:nvSpPr>
          <p:cNvPr id="4" name="Slide Number Placeholder 3"/>
          <p:cNvSpPr>
            <a:spLocks noGrp="1"/>
          </p:cNvSpPr>
          <p:nvPr>
            <p:ph type="sldNum" sz="quarter" idx="10"/>
          </p:nvPr>
        </p:nvSpPr>
        <p:spPr/>
        <p:txBody>
          <a:bodyPr/>
          <a:lstStyle/>
          <a:p>
            <a:fld id="{ACA57CD3-0AAD-47D4-AA49-9D7CA2CEB419}" type="slidenum">
              <a:rPr lang="en-US" smtClean="0"/>
              <a:pPr/>
              <a:t>81</a:t>
            </a:fld>
            <a:endParaRPr lang="en-US"/>
          </a:p>
        </p:txBody>
      </p:sp>
    </p:spTree>
    <p:extLst>
      <p:ext uri="{BB962C8B-B14F-4D97-AF65-F5344CB8AC3E}">
        <p14:creationId xmlns:p14="http://schemas.microsoft.com/office/powerpoint/2010/main" val="2518409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a:t>Integrated with IDEs (Visual Studio, Eclipse)</a:t>
            </a:r>
          </a:p>
          <a:p>
            <a:pPr marL="171450" indent="-171450">
              <a:buFont typeface="Arial" panose="020B0604020202020204" pitchFamily="34" charset="0"/>
              <a:buChar char="•"/>
            </a:pPr>
            <a:r>
              <a:rPr lang="en-US" sz="1100" dirty="0"/>
              <a:t>Debugging and profiling tools</a:t>
            </a:r>
          </a:p>
          <a:p>
            <a:endParaRPr lang="en-US" sz="8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82</a:t>
            </a:fld>
            <a:endParaRPr lang="en-US"/>
          </a:p>
        </p:txBody>
      </p:sp>
    </p:spTree>
    <p:extLst>
      <p:ext uri="{BB962C8B-B14F-4D97-AF65-F5344CB8AC3E}">
        <p14:creationId xmlns:p14="http://schemas.microsoft.com/office/powerpoint/2010/main" val="290590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A57CD3-0AAD-47D4-AA49-9D7CA2CEB419}" type="slidenum">
              <a:rPr lang="en-US" smtClean="0"/>
              <a:pPr/>
              <a:t>31</a:t>
            </a:fld>
            <a:endParaRPr lang="en-US"/>
          </a:p>
        </p:txBody>
      </p:sp>
    </p:spTree>
    <p:extLst>
      <p:ext uri="{BB962C8B-B14F-4D97-AF65-F5344CB8AC3E}">
        <p14:creationId xmlns:p14="http://schemas.microsoft.com/office/powerpoint/2010/main" val="552077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DF6407-0B83-4B0C-8967-41028FCE4DF4}" type="slidenum">
              <a:rPr lang="en-US"/>
              <a:pPr/>
              <a:t>32</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8842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t>CUDA runtime API </a:t>
            </a:r>
            <a:r>
              <a:rPr lang="en-US" sz="900" dirty="0">
                <a:sym typeface="Wingdings" panose="05000000000000000000" pitchFamily="2" charset="2"/>
              </a:rPr>
              <a:t> </a:t>
            </a:r>
            <a:r>
              <a:rPr lang="en-US" sz="900" dirty="0" err="1">
                <a:sym typeface="Wingdings" panose="05000000000000000000" pitchFamily="2" charset="2"/>
              </a:rPr>
              <a:t>cuda.h</a:t>
            </a:r>
            <a:endParaRPr lang="en-US" sz="900" dirty="0">
              <a:sym typeface="Wingdings" panose="05000000000000000000" pitchFamily="2" charset="2"/>
            </a:endParaRPr>
          </a:p>
          <a:p>
            <a:r>
              <a:rPr lang="en-US" sz="900" dirty="0">
                <a:sym typeface="Wingdings" panose="05000000000000000000" pitchFamily="2" charset="2"/>
              </a:rPr>
              <a:t>Atomic operations  called</a:t>
            </a:r>
            <a:r>
              <a:rPr lang="en-US" sz="900" baseline="0" dirty="0">
                <a:sym typeface="Wingdings" panose="05000000000000000000" pitchFamily="2" charset="2"/>
              </a:rPr>
              <a:t> in kernel functions</a:t>
            </a:r>
            <a:endParaRPr lang="en-US" sz="900" dirty="0"/>
          </a:p>
          <a:p>
            <a:r>
              <a:rPr lang="en-US" sz="900" dirty="0"/>
              <a:t>Streams</a:t>
            </a:r>
            <a:r>
              <a:rPr lang="en-US" sz="900" baseline="0" dirty="0"/>
              <a:t> unleash the full potential of the GPU (full utilization of the 3 engines)</a:t>
            </a:r>
          </a:p>
          <a:p>
            <a:r>
              <a:rPr lang="en-US" sz="900" baseline="0" dirty="0"/>
              <a:t>Streams must be used with pinned memory</a:t>
            </a:r>
          </a:p>
          <a:p>
            <a:r>
              <a:rPr lang="en-US" sz="900" baseline="0" dirty="0"/>
              <a:t>Pinned memory </a:t>
            </a:r>
            <a:r>
              <a:rPr lang="en-US" sz="900" baseline="0" dirty="0">
                <a:sym typeface="Wingdings" panose="05000000000000000000" pitchFamily="2" charset="2"/>
              </a:rPr>
              <a:t> prevent paging (use with caution)</a:t>
            </a:r>
            <a:endParaRPr lang="en-US" sz="900" baseline="0" dirty="0"/>
          </a:p>
          <a:p>
            <a:r>
              <a:rPr lang="en-US" sz="900" baseline="0" dirty="0"/>
              <a:t>Dynamic parallelism useful for example in AMR</a:t>
            </a:r>
            <a:endParaRPr lang="en-US" sz="9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33</a:t>
            </a:fld>
            <a:endParaRPr lang="en-US"/>
          </a:p>
        </p:txBody>
      </p:sp>
    </p:spTree>
    <p:extLst>
      <p:ext uri="{BB962C8B-B14F-4D97-AF65-F5344CB8AC3E}">
        <p14:creationId xmlns:p14="http://schemas.microsoft.com/office/powerpoint/2010/main" val="284266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000" dirty="0">
                <a:solidFill>
                  <a:srgbClr val="00B050"/>
                </a:solidFill>
              </a:rPr>
              <a:t>Other available tool: the visual profiler</a:t>
            </a:r>
          </a:p>
          <a:p>
            <a:r>
              <a:rPr lang="en-US" sz="1000" dirty="0">
                <a:solidFill>
                  <a:srgbClr val="00B050"/>
                </a:solidFill>
              </a:rPr>
              <a:t>To visualize</a:t>
            </a:r>
            <a:r>
              <a:rPr lang="en-US" sz="1000" baseline="0" dirty="0">
                <a:solidFill>
                  <a:srgbClr val="00B050"/>
                </a:solidFill>
              </a:rPr>
              <a:t> where the time is being spent.</a:t>
            </a:r>
            <a:endParaRPr lang="en-US" sz="1000" dirty="0">
              <a:solidFill>
                <a:srgbClr val="00B050"/>
              </a:solidFill>
            </a:endParaRPr>
          </a:p>
          <a:p>
            <a:endParaRPr lang="en-US" sz="1000" dirty="0">
              <a:solidFill>
                <a:srgbClr val="00B050"/>
              </a:solidFill>
            </a:endParaRPr>
          </a:p>
          <a:p>
            <a:r>
              <a:rPr lang="en-US" sz="1000" dirty="0">
                <a:solidFill>
                  <a:srgbClr val="00B050"/>
                </a:solidFill>
              </a:rPr>
              <a:t>All the tools &amp; documentation available for download</a:t>
            </a:r>
            <a:r>
              <a:rPr lang="en-US" sz="1000" baseline="0" dirty="0">
                <a:solidFill>
                  <a:srgbClr val="00B050"/>
                </a:solidFill>
              </a:rPr>
              <a:t> for free.</a:t>
            </a:r>
            <a:endParaRPr lang="en-US" sz="1000" dirty="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F04636-5B2F-4625-A82C-BB5F5A366F8D}" type="slidenum">
              <a:rPr lang="en-US" smtClean="0">
                <a:ea typeface="MS PGothic" pitchFamily="34" charset="-128"/>
              </a:rPr>
              <a:pPr/>
              <a:t>34</a:t>
            </a:fld>
            <a:endParaRPr lang="en-US" dirty="0">
              <a:ea typeface="MS PGothic" pitchFamily="34" charset="-128"/>
            </a:endParaRPr>
          </a:p>
        </p:txBody>
      </p:sp>
    </p:spTree>
    <p:extLst>
      <p:ext uri="{BB962C8B-B14F-4D97-AF65-F5344CB8AC3E}">
        <p14:creationId xmlns:p14="http://schemas.microsoft.com/office/powerpoint/2010/main" val="193011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35</a:t>
            </a:fld>
            <a:endParaRPr lang="en-US"/>
          </a:p>
        </p:txBody>
      </p:sp>
    </p:spTree>
    <p:extLst>
      <p:ext uri="{BB962C8B-B14F-4D97-AF65-F5344CB8AC3E}">
        <p14:creationId xmlns:p14="http://schemas.microsoft.com/office/powerpoint/2010/main" val="177723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38</a:t>
            </a:fld>
            <a:endParaRPr lang="en-US" dirty="0"/>
          </a:p>
        </p:txBody>
      </p:sp>
    </p:spTree>
    <p:extLst>
      <p:ext uri="{BB962C8B-B14F-4D97-AF65-F5344CB8AC3E}">
        <p14:creationId xmlns:p14="http://schemas.microsoft.com/office/powerpoint/2010/main" val="49536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91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879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468960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2821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418183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588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321486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5191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4478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031252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98180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228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5955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057182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407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093232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0614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964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1719490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072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0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495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2291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6707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E725018-5697-4C52-ADE9-4C1ED354D3F1}" type="slidenum">
              <a:rPr lang="en-US" altLang="en-US"/>
              <a:pPr/>
              <a:t>‹#›</a:t>
            </a:fld>
            <a:endParaRPr lang="en-US" altLang="en-US"/>
          </a:p>
        </p:txBody>
      </p:sp>
    </p:spTree>
    <p:extLst>
      <p:ext uri="{BB962C8B-B14F-4D97-AF65-F5344CB8AC3E}">
        <p14:creationId xmlns:p14="http://schemas.microsoft.com/office/powerpoint/2010/main" val="33396466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73ECFD8-5EC6-49FD-9837-172B927B7D47}" type="slidenum">
              <a:rPr lang="en-US" altLang="en-US"/>
              <a:pPr/>
              <a:t>‹#›</a:t>
            </a:fld>
            <a:endParaRPr lang="en-US" altLang="en-US"/>
          </a:p>
        </p:txBody>
      </p:sp>
    </p:spTree>
    <p:extLst>
      <p:ext uri="{BB962C8B-B14F-4D97-AF65-F5344CB8AC3E}">
        <p14:creationId xmlns:p14="http://schemas.microsoft.com/office/powerpoint/2010/main" val="2959597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Two Content (4)">
    <p:spTree>
      <p:nvGrpSpPr>
        <p:cNvPr id="1" name=""/>
        <p:cNvGrpSpPr/>
        <p:nvPr/>
      </p:nvGrpSpPr>
      <p:grpSpPr>
        <a:xfrm>
          <a:off x="0" y="0"/>
          <a:ext cx="0" cy="0"/>
          <a:chOff x="0" y="0"/>
          <a:chExt cx="0" cy="0"/>
        </a:xfrm>
      </p:grpSpPr>
      <p:sp>
        <p:nvSpPr>
          <p:cNvPr id="6" name="Content Placeholder 2"/>
          <p:cNvSpPr>
            <a:spLocks noGrp="1"/>
          </p:cNvSpPr>
          <p:nvPr>
            <p:ph idx="12"/>
          </p:nvPr>
        </p:nvSpPr>
        <p:spPr>
          <a:xfrm>
            <a:off x="610310" y="1599850"/>
            <a:ext cx="11158361" cy="2329206"/>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10310" y="4029067"/>
            <a:ext cx="11158361" cy="2296241"/>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9357863"/>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66889CB-F60A-4C2A-81E8-30C53FF816FA}" type="slidenum">
              <a:rPr lang="en-US" altLang="en-US"/>
              <a:pPr/>
              <a:t>‹#›</a:t>
            </a:fld>
            <a:endParaRPr lang="en-US" altLang="en-US"/>
          </a:p>
        </p:txBody>
      </p:sp>
    </p:spTree>
    <p:extLst>
      <p:ext uri="{BB962C8B-B14F-4D97-AF65-F5344CB8AC3E}">
        <p14:creationId xmlns:p14="http://schemas.microsoft.com/office/powerpoint/2010/main" val="33812822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4C55B35-C61C-44BE-B148-85AD522827A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094704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34144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2762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325533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dirty="0"/>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9976246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947022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614700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40008734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6480269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097350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55311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iz_1SideCode_referenc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338218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413398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905677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241079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075145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019308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4953400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892880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50595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401004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4119246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8020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0378788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278797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982309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073962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7329482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074498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7259122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33010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p:cNvSpPr/>
          <p:nvPr userDrawn="1"/>
        </p:nvSpPr>
        <p:spPr>
          <a:xfrm>
            <a:off x="5164182" y="6656478"/>
            <a:ext cx="1570401"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University of </a:t>
            </a:r>
            <a:r>
              <a:rPr kumimoji="0" lang="en-US" sz="800" b="0" i="0" u="none" strike="noStrike" kern="1200" cap="none" spc="0" normalizeH="0" baseline="0" noProof="0" dirty="0">
                <a:ln>
                  <a:noFill/>
                </a:ln>
                <a:solidFill>
                  <a:srgbClr val="C00000"/>
                </a:solidFill>
                <a:effectLst/>
                <a:uLnTx/>
                <a:uFillTx/>
                <a:latin typeface="Calibri" panose="020F0502020204030204"/>
                <a:ea typeface="+mn-ea"/>
                <a:cs typeface="+mn-cs"/>
              </a:rPr>
              <a:t>Wisconsin</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-Madison</a:t>
            </a:r>
          </a:p>
        </p:txBody>
      </p:sp>
    </p:spTree>
    <p:extLst>
      <p:ext uri="{BB962C8B-B14F-4D97-AF65-F5344CB8AC3E}">
        <p14:creationId xmlns:p14="http://schemas.microsoft.com/office/powerpoint/2010/main" val="10077710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dirty="0"/>
          </a:p>
        </p:txBody>
      </p:sp>
      <p:sp>
        <p:nvSpPr>
          <p:cNvPr id="7" name="Rectangle 6"/>
          <p:cNvSpPr/>
          <p:nvPr userDrawn="1"/>
        </p:nvSpPr>
        <p:spPr>
          <a:xfrm>
            <a:off x="5164182" y="6656478"/>
            <a:ext cx="1570401" cy="215444"/>
          </a:xfrm>
          <a:prstGeom prst="rect">
            <a:avLst/>
          </a:prstGeom>
        </p:spPr>
        <p:txBody>
          <a:bodyPr wrap="square">
            <a:spAutoFit/>
          </a:bodyPr>
          <a:lstStyle/>
          <a:p>
            <a:r>
              <a:rPr lang="en-US" sz="800" dirty="0"/>
              <a:t>University of </a:t>
            </a:r>
            <a:r>
              <a:rPr lang="en-US" sz="800" dirty="0">
                <a:solidFill>
                  <a:srgbClr val="C00000"/>
                </a:solidFill>
              </a:rPr>
              <a:t>Wisconsin</a:t>
            </a:r>
            <a:r>
              <a:rPr lang="en-US" sz="800" dirty="0"/>
              <a:t>-Madison</a:t>
            </a:r>
          </a:p>
        </p:txBody>
      </p:sp>
    </p:spTree>
    <p:extLst>
      <p:ext uri="{BB962C8B-B14F-4D97-AF65-F5344CB8AC3E}">
        <p14:creationId xmlns:p14="http://schemas.microsoft.com/office/powerpoint/2010/main" val="9882253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docs.nvidia.com/cuda/cuda-runtime-api/group__CUDART__STREAM.html#group__CUDART__STREAM_1g11c9452045db759adb77a40d7c98f648" TargetMode="External"/><Relationship Id="rId2" Type="http://schemas.openxmlformats.org/officeDocument/2006/relationships/hyperlink" Target="http://docs.nvidia.com/cuda/cuda-runtime-api/group__CUDART__TYPES.html#group__CUDART__TYPES_1ge15d9c8b7a240312b533d6122558085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gputechconf.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nvidia.com/getcuda" TargetMode="External"/><Relationship Id="rId4" Type="http://schemas.openxmlformats.org/officeDocument/2006/relationships/hyperlink" Target="http://developer.nvidia.com/gpu-computing-webinar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code.google.com/p/thrus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gpgpu.org/developer/cudp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hyperlink" Target="https://docs.nvidia.com/pdf/cuda-gdb.pdf"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hyperlink" Target="https://uwmadison.box.com/s/oboe3t95di8rne0g002ydj8tpd0pwwk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hyperlink" Target="https://developer.nvidia.com/nsight-compute" TargetMode="Externa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veloper.nvidia.com/CUPTI"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16</a:t>
            </a:r>
          </a:p>
          <a:p>
            <a:r>
              <a:rPr lang="en-US"/>
              <a:t>03/01/2021</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Summary</a:t>
            </a:r>
          </a:p>
        </p:txBody>
      </p:sp>
      <p:sp>
        <p:nvSpPr>
          <p:cNvPr id="3" name="Content Placeholder 2"/>
          <p:cNvSpPr>
            <a:spLocks noGrp="1"/>
          </p:cNvSpPr>
          <p:nvPr>
            <p:ph idx="1"/>
          </p:nvPr>
        </p:nvSpPr>
        <p:spPr/>
        <p:txBody>
          <a:bodyPr/>
          <a:lstStyle/>
          <a:p>
            <a:endParaRPr lang="en-US" sz="2000" dirty="0"/>
          </a:p>
          <a:p>
            <a:r>
              <a:rPr lang="en-US" sz="2000" dirty="0"/>
              <a:t>Stage 1 sets up the events needed to time the execution of the program</a:t>
            </a:r>
          </a:p>
          <a:p>
            <a:endParaRPr lang="en-US" sz="2000" dirty="0"/>
          </a:p>
          <a:p>
            <a:r>
              <a:rPr lang="en-US" sz="2000" dirty="0"/>
              <a:t>Stage 2 allocates page-locked memory on the host side so that we can fall back on asynchronous memory copy operations between host and device</a:t>
            </a:r>
          </a:p>
          <a:p>
            <a:endParaRPr lang="en-US" sz="2000" dirty="0"/>
          </a:p>
          <a:p>
            <a:r>
              <a:rPr lang="en-US" sz="2000" dirty="0"/>
              <a:t>Stage 3 </a:t>
            </a:r>
            <a:r>
              <a:rPr lang="en-US" sz="2000" dirty="0" err="1"/>
              <a:t>enques</a:t>
            </a:r>
            <a:r>
              <a:rPr lang="en-US" sz="2000" dirty="0"/>
              <a:t> the set of GPU operations that need to be undertaken (the “</a:t>
            </a:r>
            <a:r>
              <a:rPr lang="en-US" sz="2000" dirty="0" err="1"/>
              <a:t>chunkification</a:t>
            </a:r>
            <a:r>
              <a:rPr lang="en-US" sz="2000" dirty="0"/>
              <a:t>”)</a:t>
            </a:r>
          </a:p>
          <a:p>
            <a:endParaRPr lang="en-US" sz="2000" dirty="0"/>
          </a:p>
          <a:p>
            <a:r>
              <a:rPr lang="en-US" sz="2000" dirty="0"/>
              <a:t>Stage 4 needed for timing reporting</a:t>
            </a:r>
          </a:p>
          <a:p>
            <a:endParaRPr lang="en-US" sz="2000" dirty="0"/>
          </a:p>
          <a:p>
            <a:r>
              <a:rPr lang="en-US" sz="2000" dirty="0"/>
              <a:t>Stage 5: clean up time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10</a:t>
            </a:fld>
            <a:endParaRPr lang="en-US" altLang="en-US"/>
          </a:p>
        </p:txBody>
      </p:sp>
    </p:spTree>
    <p:extLst>
      <p:ext uri="{BB962C8B-B14F-4D97-AF65-F5344CB8AC3E}">
        <p14:creationId xmlns:p14="http://schemas.microsoft.com/office/powerpoint/2010/main" val="81439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1, Summary</a:t>
            </a:r>
            <a:endParaRPr lang="en-US" sz="2000" dirty="0"/>
          </a:p>
        </p:txBody>
      </p:sp>
      <p:sp>
        <p:nvSpPr>
          <p:cNvPr id="3" name="Content Placeholder 2"/>
          <p:cNvSpPr>
            <a:spLocks noGrp="1"/>
          </p:cNvSpPr>
          <p:nvPr>
            <p:ph idx="1"/>
          </p:nvPr>
        </p:nvSpPr>
        <p:spPr/>
        <p:txBody>
          <a:bodyPr>
            <a:normAutofit/>
          </a:bodyPr>
          <a:lstStyle/>
          <a:p>
            <a:endParaRPr lang="en-US" sz="1900" dirty="0"/>
          </a:p>
          <a:p>
            <a:r>
              <a:rPr lang="en-US" sz="1900" dirty="0"/>
              <a:t>Note that Example 1 only dealt w/ handling a very large problem via </a:t>
            </a:r>
            <a:r>
              <a:rPr lang="en-US" sz="1800" dirty="0"/>
              <a:t>“</a:t>
            </a:r>
            <a:r>
              <a:rPr lang="en-US" sz="1800" dirty="0" err="1"/>
              <a:t>chunkification</a:t>
            </a:r>
            <a:r>
              <a:rPr lang="en-US" sz="1800" dirty="0"/>
              <a:t>”</a:t>
            </a:r>
            <a:endParaRPr lang="en-US" sz="1900" dirty="0"/>
          </a:p>
          <a:p>
            <a:pPr lvl="1"/>
            <a:endParaRPr lang="en-US" sz="1600" dirty="0"/>
          </a:p>
          <a:p>
            <a:pPr lvl="1"/>
            <a:endParaRPr lang="en-US" sz="1600" dirty="0"/>
          </a:p>
          <a:p>
            <a:pPr lvl="1"/>
            <a:endParaRPr lang="en-US" sz="1600" dirty="0"/>
          </a:p>
          <a:p>
            <a:r>
              <a:rPr lang="en-US" sz="2000" dirty="0"/>
              <a:t>“</a:t>
            </a:r>
            <a:r>
              <a:rPr lang="en-US" sz="2000" dirty="0" err="1"/>
              <a:t>chunkification</a:t>
            </a:r>
            <a:r>
              <a:rPr lang="en-US" sz="2000" dirty="0"/>
              <a:t>” somewhat similar to “tiling”</a:t>
            </a:r>
          </a:p>
          <a:p>
            <a:pPr lvl="1"/>
            <a:endParaRPr lang="en-US" sz="1600" dirty="0"/>
          </a:p>
          <a:p>
            <a:pPr lvl="1"/>
            <a:endParaRPr lang="en-US" sz="1600" dirty="0"/>
          </a:p>
          <a:p>
            <a:pPr lvl="1"/>
            <a:endParaRPr lang="en-US" sz="1600" dirty="0"/>
          </a:p>
          <a:p>
            <a:r>
              <a:rPr lang="en-US" sz="2000" dirty="0"/>
              <a:t>However, </a:t>
            </a:r>
          </a:p>
          <a:p>
            <a:pPr lvl="1"/>
            <a:r>
              <a:rPr lang="en-US" sz="1600" dirty="0"/>
              <a:t>“tiling” is something that happens exclusively </a:t>
            </a:r>
            <a:r>
              <a:rPr lang="en-US" sz="1600" dirty="0">
                <a:solidFill>
                  <a:srgbClr val="0070C0"/>
                </a:solidFill>
              </a:rPr>
              <a:t>on the device</a:t>
            </a:r>
            <a:r>
              <a:rPr lang="en-US" sz="1600" dirty="0"/>
              <a:t> (from global to shared memory). </a:t>
            </a:r>
          </a:p>
          <a:p>
            <a:pPr lvl="1"/>
            <a:r>
              <a:rPr lang="en-US" sz="1600" dirty="0"/>
              <a:t>“</a:t>
            </a:r>
            <a:r>
              <a:rPr lang="en-US" sz="1600" dirty="0" err="1"/>
              <a:t>chunkification</a:t>
            </a:r>
            <a:r>
              <a:rPr lang="en-US" sz="1600" dirty="0"/>
              <a:t>” happens </a:t>
            </a:r>
            <a:r>
              <a:rPr lang="en-US" sz="1600" dirty="0">
                <a:solidFill>
                  <a:srgbClr val="0070C0"/>
                </a:solidFill>
              </a:rPr>
              <a:t>on the host</a:t>
            </a:r>
          </a:p>
          <a:p>
            <a:pPr lvl="1"/>
            <a:endParaRPr lang="en-US" sz="1600" dirty="0"/>
          </a:p>
          <a:p>
            <a:endParaRPr lang="en-US" sz="2000" dirty="0"/>
          </a:p>
          <a:p>
            <a:r>
              <a:rPr lang="en-US" sz="2000" dirty="0"/>
              <a:t>Focus next: using streams to gain speed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11</a:t>
            </a:fld>
            <a:endParaRPr lang="en-US" altLang="en-US"/>
          </a:p>
        </p:txBody>
      </p:sp>
    </p:spTree>
    <p:extLst>
      <p:ext uri="{BB962C8B-B14F-4D97-AF65-F5344CB8AC3E}">
        <p14:creationId xmlns:p14="http://schemas.microsoft.com/office/powerpoint/2010/main" val="43950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C830-5863-4954-BF92-F1CFCCD05771}"/>
              </a:ext>
            </a:extLst>
          </p:cNvPr>
          <p:cNvSpPr>
            <a:spLocks noGrp="1"/>
          </p:cNvSpPr>
          <p:nvPr>
            <p:ph type="title"/>
          </p:nvPr>
        </p:nvSpPr>
        <p:spPr/>
        <p:txBody>
          <a:bodyPr>
            <a:normAutofit/>
          </a:bodyPr>
          <a:lstStyle/>
          <a:p>
            <a:r>
              <a:rPr lang="en-US" dirty="0"/>
              <a:t>Warmup slide: Using streams is similar to pipelining (from ILP)</a:t>
            </a:r>
          </a:p>
        </p:txBody>
      </p:sp>
      <p:sp>
        <p:nvSpPr>
          <p:cNvPr id="4" name="Slide Number Placeholder 3">
            <a:extLst>
              <a:ext uri="{FF2B5EF4-FFF2-40B4-BE49-F238E27FC236}">
                <a16:creationId xmlns:a16="http://schemas.microsoft.com/office/drawing/2014/main" id="{622F519D-AF2B-4BB5-8DE6-3967F7B665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9" name="Text Placeholder 8">
                <a:extLst>
                  <a:ext uri="{FF2B5EF4-FFF2-40B4-BE49-F238E27FC236}">
                    <a16:creationId xmlns:a16="http://schemas.microsoft.com/office/drawing/2014/main" id="{788D98DE-054E-4835-A7DF-8F587E6B4551}"/>
                  </a:ext>
                </a:extLst>
              </p:cNvPr>
              <p:cNvSpPr>
                <a:spLocks noGrp="1"/>
              </p:cNvSpPr>
              <p:nvPr>
                <p:ph type="body" sz="quarter" idx="13"/>
              </p:nvPr>
            </p:nvSpPr>
            <p:spPr/>
            <p:txBody>
              <a:bodyPr/>
              <a:lstStyle/>
              <a:p>
                <a:r>
                  <a:rPr lang="en-US" dirty="0"/>
                  <a:t>[https://techdecoded.intel.io/resources/understanding-the-instruction-pipeline/#gs.665w4j]</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9" name="Text Placeholder 8">
                <a:extLst>
                  <a:ext uri="{FF2B5EF4-FFF2-40B4-BE49-F238E27FC236}">
                    <a16:creationId xmlns:a16="http://schemas.microsoft.com/office/drawing/2014/main" id="{788D98DE-054E-4835-A7DF-8F587E6B455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b="-2647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F3FF572-6FF4-47E4-A66A-A87F14633B16}"/>
              </a:ext>
            </a:extLst>
          </p:cNvPr>
          <p:cNvSpPr txBox="1"/>
          <p:nvPr/>
        </p:nvSpPr>
        <p:spPr>
          <a:xfrm>
            <a:off x="220979" y="2254834"/>
            <a:ext cx="1585053" cy="369332"/>
          </a:xfrm>
          <a:prstGeom prst="rect">
            <a:avLst/>
          </a:prstGeom>
          <a:noFill/>
        </p:spPr>
        <p:txBody>
          <a:bodyPr wrap="square">
            <a:spAutoFit/>
          </a:bodyPr>
          <a:lstStyle/>
          <a:p>
            <a:r>
              <a:rPr lang="en-US" dirty="0"/>
              <a:t>No pipelining:</a:t>
            </a:r>
          </a:p>
        </p:txBody>
      </p:sp>
      <p:sp>
        <p:nvSpPr>
          <p:cNvPr id="12" name="TextBox 11">
            <a:extLst>
              <a:ext uri="{FF2B5EF4-FFF2-40B4-BE49-F238E27FC236}">
                <a16:creationId xmlns:a16="http://schemas.microsoft.com/office/drawing/2014/main" id="{A4FC24B9-5971-488E-897F-4FB51DDE6B06}"/>
              </a:ext>
            </a:extLst>
          </p:cNvPr>
          <p:cNvSpPr txBox="1"/>
          <p:nvPr/>
        </p:nvSpPr>
        <p:spPr>
          <a:xfrm>
            <a:off x="266699" y="5152218"/>
            <a:ext cx="1714501" cy="369332"/>
          </a:xfrm>
          <a:prstGeom prst="rect">
            <a:avLst/>
          </a:prstGeom>
          <a:noFill/>
        </p:spPr>
        <p:txBody>
          <a:bodyPr wrap="square">
            <a:spAutoFit/>
          </a:bodyPr>
          <a:lstStyle/>
          <a:p>
            <a:r>
              <a:rPr lang="en-US" dirty="0"/>
              <a:t>With pipelining:</a:t>
            </a:r>
          </a:p>
        </p:txBody>
      </p:sp>
      <p:sp>
        <p:nvSpPr>
          <p:cNvPr id="13" name="Arrow: Right 12">
            <a:extLst>
              <a:ext uri="{FF2B5EF4-FFF2-40B4-BE49-F238E27FC236}">
                <a16:creationId xmlns:a16="http://schemas.microsoft.com/office/drawing/2014/main" id="{A92DA868-A3A9-4A8D-B9B0-4A7BD7757352}"/>
              </a:ext>
            </a:extLst>
          </p:cNvPr>
          <p:cNvSpPr/>
          <p:nvPr/>
        </p:nvSpPr>
        <p:spPr>
          <a:xfrm>
            <a:off x="1699260" y="2328090"/>
            <a:ext cx="335280" cy="283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BED6DBC-4995-462E-B2AE-9980E290ABB0}"/>
              </a:ext>
            </a:extLst>
          </p:cNvPr>
          <p:cNvSpPr/>
          <p:nvPr/>
        </p:nvSpPr>
        <p:spPr>
          <a:xfrm>
            <a:off x="2004060" y="5216070"/>
            <a:ext cx="335280" cy="283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5DC5EDA-2AC4-454B-AD0E-7166C74DA079}"/>
              </a:ext>
            </a:extLst>
          </p:cNvPr>
          <p:cNvGrpSpPr/>
          <p:nvPr/>
        </p:nvGrpSpPr>
        <p:grpSpPr>
          <a:xfrm>
            <a:off x="2942026" y="1028724"/>
            <a:ext cx="5635013" cy="2167107"/>
            <a:chOff x="2942026" y="1028724"/>
            <a:chExt cx="5635013" cy="2167107"/>
          </a:xfrm>
        </p:grpSpPr>
        <p:pic>
          <p:nvPicPr>
            <p:cNvPr id="6" name="Picture 5">
              <a:extLst>
                <a:ext uri="{FF2B5EF4-FFF2-40B4-BE49-F238E27FC236}">
                  <a16:creationId xmlns:a16="http://schemas.microsoft.com/office/drawing/2014/main" id="{3284DB0F-CB5B-452A-98A0-FBAD83B3CE04}"/>
                </a:ext>
              </a:extLst>
            </p:cNvPr>
            <p:cNvPicPr>
              <a:picLocks noChangeAspect="1"/>
            </p:cNvPicPr>
            <p:nvPr/>
          </p:nvPicPr>
          <p:blipFill rotWithShape="1">
            <a:blip r:embed="rId3"/>
            <a:srcRect t="3305"/>
            <a:stretch/>
          </p:blipFill>
          <p:spPr>
            <a:xfrm>
              <a:off x="2942026" y="1192218"/>
              <a:ext cx="5635013" cy="2003613"/>
            </a:xfrm>
            <a:prstGeom prst="rect">
              <a:avLst/>
            </a:prstGeom>
          </p:spPr>
        </p:pic>
        <p:sp>
          <p:nvSpPr>
            <p:cNvPr id="15" name="TextBox 14">
              <a:extLst>
                <a:ext uri="{FF2B5EF4-FFF2-40B4-BE49-F238E27FC236}">
                  <a16:creationId xmlns:a16="http://schemas.microsoft.com/office/drawing/2014/main" id="{EA423D6B-78E7-42C6-A5B5-6C74642F9760}"/>
                </a:ext>
              </a:extLst>
            </p:cNvPr>
            <p:cNvSpPr txBox="1"/>
            <p:nvPr/>
          </p:nvSpPr>
          <p:spPr>
            <a:xfrm>
              <a:off x="5759532" y="1028724"/>
              <a:ext cx="641713" cy="338554"/>
            </a:xfrm>
            <a:prstGeom prst="rect">
              <a:avLst/>
            </a:prstGeom>
            <a:solidFill>
              <a:schemeClr val="bg1"/>
            </a:solidFill>
          </p:spPr>
          <p:txBody>
            <a:bodyPr wrap="square">
              <a:spAutoFit/>
            </a:bodyPr>
            <a:lstStyle/>
            <a:p>
              <a:r>
                <a:rPr lang="en-US" sz="1600" dirty="0"/>
                <a:t>Cycle</a:t>
              </a:r>
            </a:p>
          </p:txBody>
        </p:sp>
      </p:grpSp>
      <p:grpSp>
        <p:nvGrpSpPr>
          <p:cNvPr id="5" name="Group 4">
            <a:extLst>
              <a:ext uri="{FF2B5EF4-FFF2-40B4-BE49-F238E27FC236}">
                <a16:creationId xmlns:a16="http://schemas.microsoft.com/office/drawing/2014/main" id="{7FB12E7A-AF30-4735-8A70-B7BA98DC5D81}"/>
              </a:ext>
            </a:extLst>
          </p:cNvPr>
          <p:cNvGrpSpPr/>
          <p:nvPr/>
        </p:nvGrpSpPr>
        <p:grpSpPr>
          <a:xfrm>
            <a:off x="3781696" y="3781982"/>
            <a:ext cx="3364595" cy="2260168"/>
            <a:chOff x="3781696" y="3781982"/>
            <a:chExt cx="3364595" cy="2260168"/>
          </a:xfrm>
        </p:grpSpPr>
        <p:pic>
          <p:nvPicPr>
            <p:cNvPr id="8" name="Picture 7">
              <a:extLst>
                <a:ext uri="{FF2B5EF4-FFF2-40B4-BE49-F238E27FC236}">
                  <a16:creationId xmlns:a16="http://schemas.microsoft.com/office/drawing/2014/main" id="{E26A0F4C-2336-446F-916C-C63B6FB84A24}"/>
                </a:ext>
              </a:extLst>
            </p:cNvPr>
            <p:cNvPicPr>
              <a:picLocks noChangeAspect="1"/>
            </p:cNvPicPr>
            <p:nvPr/>
          </p:nvPicPr>
          <p:blipFill rotWithShape="1">
            <a:blip r:embed="rId4"/>
            <a:srcRect t="5341"/>
            <a:stretch/>
          </p:blipFill>
          <p:spPr>
            <a:xfrm>
              <a:off x="3781696" y="3951259"/>
              <a:ext cx="3364595" cy="2090891"/>
            </a:xfrm>
            <a:prstGeom prst="rect">
              <a:avLst/>
            </a:prstGeom>
          </p:spPr>
        </p:pic>
        <p:sp>
          <p:nvSpPr>
            <p:cNvPr id="16" name="TextBox 15">
              <a:extLst>
                <a:ext uri="{FF2B5EF4-FFF2-40B4-BE49-F238E27FC236}">
                  <a16:creationId xmlns:a16="http://schemas.microsoft.com/office/drawing/2014/main" id="{3FCA4C1B-AC82-4513-9352-0200DBD703F9}"/>
                </a:ext>
              </a:extLst>
            </p:cNvPr>
            <p:cNvSpPr txBox="1"/>
            <p:nvPr/>
          </p:nvSpPr>
          <p:spPr>
            <a:xfrm>
              <a:off x="5438675" y="3781982"/>
              <a:ext cx="641713" cy="338554"/>
            </a:xfrm>
            <a:prstGeom prst="rect">
              <a:avLst/>
            </a:prstGeom>
            <a:solidFill>
              <a:schemeClr val="bg1"/>
            </a:solidFill>
          </p:spPr>
          <p:txBody>
            <a:bodyPr wrap="square">
              <a:spAutoFit/>
            </a:bodyPr>
            <a:lstStyle/>
            <a:p>
              <a:r>
                <a:rPr lang="en-US" sz="1600" dirty="0"/>
                <a:t>Cycle</a:t>
              </a:r>
            </a:p>
          </p:txBody>
        </p:sp>
      </p:grpSp>
      <p:sp>
        <p:nvSpPr>
          <p:cNvPr id="17" name="TextBox 16">
            <a:extLst>
              <a:ext uri="{FF2B5EF4-FFF2-40B4-BE49-F238E27FC236}">
                <a16:creationId xmlns:a16="http://schemas.microsoft.com/office/drawing/2014/main" id="{5354D444-C277-47F6-9D0F-97C8311C5274}"/>
              </a:ext>
            </a:extLst>
          </p:cNvPr>
          <p:cNvSpPr txBox="1"/>
          <p:nvPr/>
        </p:nvSpPr>
        <p:spPr>
          <a:xfrm>
            <a:off x="8483599" y="4390218"/>
            <a:ext cx="1917701" cy="1477328"/>
          </a:xfrm>
          <a:prstGeom prst="rect">
            <a:avLst/>
          </a:prstGeom>
          <a:noFill/>
        </p:spPr>
        <p:txBody>
          <a:bodyPr wrap="square">
            <a:spAutoFit/>
          </a:bodyPr>
          <a:lstStyle/>
          <a:p>
            <a:r>
              <a:rPr lang="en-US" dirty="0"/>
              <a:t>Pipelining: The </a:t>
            </a:r>
            <a:r>
              <a:rPr lang="en-US" dirty="0">
                <a:solidFill>
                  <a:srgbClr val="0070C0"/>
                </a:solidFill>
              </a:rPr>
              <a:t>CU</a:t>
            </a:r>
            <a:r>
              <a:rPr lang="en-US" dirty="0"/>
              <a:t> takes care of business, with some early help from the </a:t>
            </a:r>
            <a:r>
              <a:rPr lang="en-US" dirty="0">
                <a:solidFill>
                  <a:srgbClr val="0070C0"/>
                </a:solidFill>
              </a:rPr>
              <a:t>compiler</a:t>
            </a:r>
          </a:p>
        </p:txBody>
      </p:sp>
    </p:spTree>
    <p:extLst>
      <p:ext uri="{BB962C8B-B14F-4D97-AF65-F5344CB8AC3E}">
        <p14:creationId xmlns:p14="http://schemas.microsoft.com/office/powerpoint/2010/main" val="197501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Gaining speed through concurrency. Looks like “manual pipelining”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a:xfrm>
                <a:off x="147344" y="6525676"/>
                <a:ext cx="1029523" cy="205819"/>
              </a:xfrm>
            </p:spPr>
            <p:txBody>
              <a:bodyPr/>
              <a:lstStyle/>
              <a:p>
                <a:r>
                  <a:rPr lang="en-US" dirty="0"/>
                  <a:t>[Justin </a:t>
                </a:r>
                <a:r>
                  <a:rPr lang="en-US" dirty="0" err="1"/>
                  <a:t>Luitjens</a:t>
                </a:r>
                <a:r>
                  <a:rPr lang="en-US" dirty="0"/>
                  <a:t> - 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xfrm>
                <a:off x="147344" y="6525676"/>
                <a:ext cx="1029523" cy="205819"/>
              </a:xfrm>
              <a:blipFill>
                <a:blip r:embed="rId2"/>
                <a:stretch>
                  <a:fillRect/>
                </a:stretch>
              </a:blipFill>
            </p:spPr>
            <p:txBody>
              <a:bodyPr/>
              <a:lstStyle/>
              <a:p>
                <a:r>
                  <a:rPr lang="en-US">
                    <a:noFill/>
                  </a:rPr>
                  <a:t> </a:t>
                </a:r>
              </a:p>
            </p:txBody>
          </p:sp>
        </mc:Fallback>
      </mc:AlternateContent>
      <p:sp>
        <p:nvSpPr>
          <p:cNvPr id="7" name="object 96"/>
          <p:cNvSpPr txBox="1"/>
          <p:nvPr/>
        </p:nvSpPr>
        <p:spPr>
          <a:xfrm>
            <a:off x="456865" y="1550559"/>
            <a:ext cx="3660302"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lang="en-US" sz="2000" dirty="0">
                <a:latin typeface="Trebuchet MS"/>
                <a:cs typeface="Trebuchet MS"/>
              </a:rPr>
              <a:t>No concurrency </a:t>
            </a:r>
            <a:r>
              <a:rPr sz="2000" spc="-5" dirty="0">
                <a:latin typeface="Trebuchet MS"/>
                <a:cs typeface="Trebuchet MS"/>
              </a:rPr>
              <a:t>(1x)</a:t>
            </a:r>
            <a:endParaRPr sz="2000" dirty="0">
              <a:latin typeface="Trebuchet MS"/>
              <a:cs typeface="Trebuchet MS"/>
            </a:endParaRPr>
          </a:p>
        </p:txBody>
      </p:sp>
      <p:sp>
        <p:nvSpPr>
          <p:cNvPr id="12" name="object 101"/>
          <p:cNvSpPr/>
          <p:nvPr/>
        </p:nvSpPr>
        <p:spPr>
          <a:xfrm>
            <a:off x="2638425"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 name="object 102"/>
          <p:cNvSpPr/>
          <p:nvPr/>
        </p:nvSpPr>
        <p:spPr>
          <a:xfrm>
            <a:off x="2638425"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 name="object 103"/>
          <p:cNvSpPr txBox="1"/>
          <p:nvPr/>
        </p:nvSpPr>
        <p:spPr>
          <a:xfrm>
            <a:off x="2638425" y="1944369"/>
            <a:ext cx="1425575" cy="177800"/>
          </a:xfrm>
          <a:prstGeom prst="rect">
            <a:avLst/>
          </a:prstGeom>
        </p:spPr>
        <p:txBody>
          <a:bodyPr vert="horz" wrap="square" lIns="0" tIns="12065" rIns="0" bIns="0" rtlCol="0">
            <a:spAutoFit/>
          </a:bodyPr>
          <a:lstStyle/>
          <a:p>
            <a:pPr marL="273685">
              <a:spcBef>
                <a:spcPts val="95"/>
              </a:spcBef>
            </a:pPr>
            <a:r>
              <a:rPr sz="1000" spc="-5" dirty="0">
                <a:solidFill>
                  <a:prstClr val="black"/>
                </a:solidFill>
                <a:latin typeface="Arial"/>
                <a:cs typeface="Arial"/>
              </a:rPr>
              <a:t>Kernel </a:t>
            </a:r>
            <a:r>
              <a:rPr sz="1000" spc="-10" dirty="0">
                <a:solidFill>
                  <a:prstClr val="black"/>
                </a:solidFill>
                <a:latin typeface="Arial"/>
                <a:cs typeface="Arial"/>
              </a:rPr>
              <a:t>&lt;&lt;&lt;</a:t>
            </a:r>
            <a:r>
              <a:rPr sz="1000" dirty="0">
                <a:solidFill>
                  <a:prstClr val="black"/>
                </a:solidFill>
                <a:latin typeface="Arial"/>
                <a:cs typeface="Arial"/>
              </a:rPr>
              <a:t> </a:t>
            </a:r>
            <a:r>
              <a:rPr sz="1000" spc="-10" dirty="0">
                <a:solidFill>
                  <a:prstClr val="black"/>
                </a:solidFill>
                <a:latin typeface="Arial"/>
                <a:cs typeface="Arial"/>
              </a:rPr>
              <a:t>&gt;&gt;&gt;</a:t>
            </a:r>
            <a:endParaRPr sz="1000">
              <a:solidFill>
                <a:prstClr val="black"/>
              </a:solidFill>
              <a:latin typeface="Arial"/>
              <a:cs typeface="Arial"/>
            </a:endParaRPr>
          </a:p>
        </p:txBody>
      </p:sp>
      <p:sp>
        <p:nvSpPr>
          <p:cNvPr id="15" name="object 104"/>
          <p:cNvSpPr/>
          <p:nvPr/>
        </p:nvSpPr>
        <p:spPr>
          <a:xfrm>
            <a:off x="1208138" y="1939925"/>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 name="object 105"/>
          <p:cNvSpPr/>
          <p:nvPr/>
        </p:nvSpPr>
        <p:spPr>
          <a:xfrm>
            <a:off x="1208138" y="1939925"/>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 name="object 106"/>
          <p:cNvSpPr txBox="1"/>
          <p:nvPr/>
        </p:nvSpPr>
        <p:spPr>
          <a:xfrm>
            <a:off x="1208138" y="1959101"/>
            <a:ext cx="1425575" cy="136576"/>
          </a:xfrm>
          <a:prstGeom prst="rect">
            <a:avLst/>
          </a:prstGeom>
        </p:spPr>
        <p:txBody>
          <a:bodyPr vert="horz" wrap="square" lIns="0" tIns="13335" rIns="0" bIns="0" rtlCol="0">
            <a:spAutoFit/>
          </a:bodyPr>
          <a:lstStyle/>
          <a:p>
            <a:pPr marL="134620">
              <a:spcBef>
                <a:spcPts val="105"/>
              </a:spcBef>
            </a:pPr>
            <a:r>
              <a:rPr sz="800" spc="-5" dirty="0">
                <a:solidFill>
                  <a:prstClr val="black"/>
                </a:solidFill>
                <a:latin typeface="Arial"/>
                <a:cs typeface="Arial"/>
              </a:rPr>
              <a:t>cudaMemcpyAsync(HD)</a:t>
            </a:r>
            <a:endParaRPr sz="800" dirty="0">
              <a:solidFill>
                <a:prstClr val="black"/>
              </a:solidFill>
              <a:latin typeface="Arial"/>
              <a:cs typeface="Arial"/>
            </a:endParaRPr>
          </a:p>
        </p:txBody>
      </p:sp>
      <p:sp>
        <p:nvSpPr>
          <p:cNvPr id="18" name="object 107"/>
          <p:cNvSpPr/>
          <p:nvPr/>
        </p:nvSpPr>
        <p:spPr>
          <a:xfrm>
            <a:off x="4068826"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 name="object 108"/>
          <p:cNvSpPr/>
          <p:nvPr/>
        </p:nvSpPr>
        <p:spPr>
          <a:xfrm>
            <a:off x="4068826"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0" name="object 109"/>
          <p:cNvSpPr txBox="1"/>
          <p:nvPr/>
        </p:nvSpPr>
        <p:spPr>
          <a:xfrm>
            <a:off x="4068826" y="1959610"/>
            <a:ext cx="1425575" cy="136576"/>
          </a:xfrm>
          <a:prstGeom prst="rect">
            <a:avLst/>
          </a:prstGeom>
        </p:spPr>
        <p:txBody>
          <a:bodyPr vert="horz" wrap="square" lIns="0" tIns="13335" rIns="0" bIns="0" rtlCol="0">
            <a:spAutoFit/>
          </a:bodyPr>
          <a:lstStyle/>
          <a:p>
            <a:pPr marL="134620">
              <a:spcBef>
                <a:spcPts val="105"/>
              </a:spcBef>
            </a:pPr>
            <a:r>
              <a:rPr sz="800" spc="-5" dirty="0">
                <a:solidFill>
                  <a:prstClr val="black"/>
                </a:solidFill>
                <a:latin typeface="Arial"/>
                <a:cs typeface="Arial"/>
              </a:rPr>
              <a:t>cudaMemcpyAsync(DH)</a:t>
            </a:r>
            <a:endParaRPr sz="800" dirty="0">
              <a:solidFill>
                <a:prstClr val="black"/>
              </a:solidFill>
              <a:latin typeface="Arial"/>
              <a:cs typeface="Arial"/>
            </a:endParaRPr>
          </a:p>
        </p:txBody>
      </p:sp>
      <p:grpSp>
        <p:nvGrpSpPr>
          <p:cNvPr id="202" name="Group 201">
            <a:extLst>
              <a:ext uri="{FF2B5EF4-FFF2-40B4-BE49-F238E27FC236}">
                <a16:creationId xmlns:a16="http://schemas.microsoft.com/office/drawing/2014/main" id="{8F03D9CD-AFAF-4AAC-A04D-F58318C37B07}"/>
              </a:ext>
            </a:extLst>
          </p:cNvPr>
          <p:cNvGrpSpPr/>
          <p:nvPr/>
        </p:nvGrpSpPr>
        <p:grpSpPr>
          <a:xfrm>
            <a:off x="1013460" y="2382393"/>
            <a:ext cx="4617213" cy="270627"/>
            <a:chOff x="1013460" y="2382393"/>
            <a:chExt cx="4617213" cy="270627"/>
          </a:xfrm>
        </p:grpSpPr>
        <p:cxnSp>
          <p:nvCxnSpPr>
            <p:cNvPr id="3" name="Straight Arrow Connector 2">
              <a:extLst>
                <a:ext uri="{FF2B5EF4-FFF2-40B4-BE49-F238E27FC236}">
                  <a16:creationId xmlns:a16="http://schemas.microsoft.com/office/drawing/2014/main" id="{75D6F3A3-EE52-4D85-A874-2D88A316C4AB}"/>
                </a:ext>
              </a:extLst>
            </p:cNvPr>
            <p:cNvCxnSpPr/>
            <p:nvPr/>
          </p:nvCxnSpPr>
          <p:spPr>
            <a:xfrm>
              <a:off x="1013460" y="2382393"/>
              <a:ext cx="4304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DB236DA9-E375-466D-BA49-32529E661E0F}"/>
                </a:ext>
              </a:extLst>
            </p:cNvPr>
            <p:cNvSpPr txBox="1"/>
            <p:nvPr/>
          </p:nvSpPr>
          <p:spPr>
            <a:xfrm>
              <a:off x="5043933" y="2391410"/>
              <a:ext cx="586740" cy="261610"/>
            </a:xfrm>
            <a:prstGeom prst="rect">
              <a:avLst/>
            </a:prstGeom>
            <a:noFill/>
          </p:spPr>
          <p:txBody>
            <a:bodyPr wrap="square">
              <a:spAutoFit/>
            </a:bodyPr>
            <a:lstStyle/>
            <a:p>
              <a:r>
                <a:rPr lang="en-US" sz="1100" dirty="0">
                  <a:latin typeface="Trebuchet MS"/>
                  <a:cs typeface="Trebuchet MS"/>
                </a:rPr>
                <a:t>Time</a:t>
              </a:r>
              <a:endParaRPr lang="en-US" sz="1100" dirty="0"/>
            </a:p>
          </p:txBody>
        </p:sp>
      </p:grpSp>
      <p:grpSp>
        <p:nvGrpSpPr>
          <p:cNvPr id="222" name="Group 221">
            <a:extLst>
              <a:ext uri="{FF2B5EF4-FFF2-40B4-BE49-F238E27FC236}">
                <a16:creationId xmlns:a16="http://schemas.microsoft.com/office/drawing/2014/main" id="{C3D5AB82-F060-4F6D-A805-8F909BF615DD}"/>
              </a:ext>
            </a:extLst>
          </p:cNvPr>
          <p:cNvGrpSpPr/>
          <p:nvPr/>
        </p:nvGrpSpPr>
        <p:grpSpPr>
          <a:xfrm>
            <a:off x="501065" y="2847133"/>
            <a:ext cx="5518735" cy="1566175"/>
            <a:chOff x="501065" y="2847133"/>
            <a:chExt cx="5518735" cy="1566175"/>
          </a:xfrm>
        </p:grpSpPr>
        <p:sp>
          <p:nvSpPr>
            <p:cNvPr id="8" name="object 97"/>
            <p:cNvSpPr txBox="1"/>
            <p:nvPr/>
          </p:nvSpPr>
          <p:spPr>
            <a:xfrm>
              <a:off x="501065" y="2847133"/>
              <a:ext cx="5518735"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sz="2000" spc="-5" dirty="0">
                  <a:latin typeface="Trebuchet MS"/>
                  <a:cs typeface="Trebuchet MS"/>
                </a:rPr>
                <a:t>2-way concurrency (up to</a:t>
              </a:r>
              <a:r>
                <a:rPr sz="2000" spc="-10" dirty="0">
                  <a:latin typeface="Trebuchet MS"/>
                  <a:cs typeface="Trebuchet MS"/>
                </a:rPr>
                <a:t> </a:t>
              </a:r>
              <a:r>
                <a:rPr sz="2000" spc="-5" dirty="0">
                  <a:latin typeface="Trebuchet MS"/>
                  <a:cs typeface="Trebuchet MS"/>
                </a:rPr>
                <a:t>2x</a:t>
              </a:r>
              <a:r>
                <a:rPr lang="en-US" sz="2000" spc="-5" dirty="0">
                  <a:latin typeface="Trebuchet MS"/>
                  <a:cs typeface="Trebuchet MS"/>
                </a:rPr>
                <a:t> speedup</a:t>
              </a:r>
              <a:r>
                <a:rPr sz="2000" spc="-5" dirty="0">
                  <a:latin typeface="Trebuchet MS"/>
                  <a:cs typeface="Trebuchet MS"/>
                </a:rPr>
                <a:t>)</a:t>
              </a:r>
              <a:endParaRPr sz="2000" dirty="0">
                <a:latin typeface="Trebuchet MS"/>
                <a:cs typeface="Trebuchet MS"/>
              </a:endParaRPr>
            </a:p>
          </p:txBody>
        </p:sp>
        <p:sp>
          <p:nvSpPr>
            <p:cNvPr id="56" name="object 145"/>
            <p:cNvSpPr/>
            <p:nvPr/>
          </p:nvSpPr>
          <p:spPr>
            <a:xfrm>
              <a:off x="3343275" y="3457638"/>
              <a:ext cx="355600" cy="189230"/>
            </a:xfrm>
            <a:custGeom>
              <a:avLst/>
              <a:gdLst/>
              <a:ahLst/>
              <a:cxnLst/>
              <a:rect l="l" t="t" r="r" b="b"/>
              <a:pathLst>
                <a:path w="355600" h="189229">
                  <a:moveTo>
                    <a:pt x="0" y="188849"/>
                  </a:moveTo>
                  <a:lnTo>
                    <a:pt x="355600" y="188849"/>
                  </a:lnTo>
                  <a:lnTo>
                    <a:pt x="355600" y="0"/>
                  </a:lnTo>
                  <a:lnTo>
                    <a:pt x="0" y="0"/>
                  </a:lnTo>
                  <a:lnTo>
                    <a:pt x="0" y="188849"/>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7" name="object 146"/>
            <p:cNvSpPr/>
            <p:nvPr/>
          </p:nvSpPr>
          <p:spPr>
            <a:xfrm>
              <a:off x="3343275" y="3457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8" name="object 147"/>
            <p:cNvSpPr txBox="1"/>
            <p:nvPr/>
          </p:nvSpPr>
          <p:spPr>
            <a:xfrm>
              <a:off x="3343275" y="3477895"/>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59" name="object 148"/>
            <p:cNvSpPr/>
            <p:nvPr/>
          </p:nvSpPr>
          <p:spPr>
            <a:xfrm>
              <a:off x="26337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0" name="object 149"/>
            <p:cNvSpPr/>
            <p:nvPr/>
          </p:nvSpPr>
          <p:spPr>
            <a:xfrm>
              <a:off x="26337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1" name="object 150"/>
            <p:cNvSpPr/>
            <p:nvPr/>
          </p:nvSpPr>
          <p:spPr>
            <a:xfrm>
              <a:off x="2989326" y="3460750"/>
              <a:ext cx="355600" cy="189230"/>
            </a:xfrm>
            <a:custGeom>
              <a:avLst/>
              <a:gdLst/>
              <a:ahLst/>
              <a:cxnLst/>
              <a:rect l="l" t="t" r="r" b="b"/>
              <a:pathLst>
                <a:path w="355600" h="189229">
                  <a:moveTo>
                    <a:pt x="0" y="188975"/>
                  </a:moveTo>
                  <a:lnTo>
                    <a:pt x="355600" y="188975"/>
                  </a:lnTo>
                  <a:lnTo>
                    <a:pt x="355600" y="0"/>
                  </a:lnTo>
                  <a:lnTo>
                    <a:pt x="0" y="0"/>
                  </a:lnTo>
                  <a:lnTo>
                    <a:pt x="0" y="18897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2" name="object 151"/>
            <p:cNvSpPr/>
            <p:nvPr/>
          </p:nvSpPr>
          <p:spPr>
            <a:xfrm>
              <a:off x="2989326" y="3457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3" name="object 152"/>
            <p:cNvSpPr txBox="1"/>
            <p:nvPr/>
          </p:nvSpPr>
          <p:spPr>
            <a:xfrm>
              <a:off x="2989326" y="3462654"/>
              <a:ext cx="354330"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K2</a:t>
              </a:r>
              <a:endParaRPr sz="1000">
                <a:solidFill>
                  <a:prstClr val="black"/>
                </a:solidFill>
                <a:latin typeface="Arial"/>
                <a:cs typeface="Arial"/>
              </a:endParaRPr>
            </a:p>
          </p:txBody>
        </p:sp>
        <p:sp>
          <p:nvSpPr>
            <p:cNvPr id="64" name="object 153"/>
            <p:cNvSpPr/>
            <p:nvPr/>
          </p:nvSpPr>
          <p:spPr>
            <a:xfrm>
              <a:off x="33432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5" name="object 154"/>
            <p:cNvSpPr/>
            <p:nvPr/>
          </p:nvSpPr>
          <p:spPr>
            <a:xfrm>
              <a:off x="33432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6" name="object 155"/>
            <p:cNvSpPr txBox="1"/>
            <p:nvPr/>
          </p:nvSpPr>
          <p:spPr>
            <a:xfrm>
              <a:off x="3343275" y="3651326"/>
              <a:ext cx="355600" cy="177800"/>
            </a:xfrm>
            <a:prstGeom prst="rect">
              <a:avLst/>
            </a:prstGeom>
          </p:spPr>
          <p:txBody>
            <a:bodyPr vert="horz" wrap="square" lIns="0" tIns="12065" rIns="0" bIns="0" rtlCol="0">
              <a:spAutoFit/>
            </a:bodyPr>
            <a:lstStyle/>
            <a:p>
              <a:pPr marL="101600">
                <a:spcBef>
                  <a:spcPts val="95"/>
                </a:spcBef>
              </a:pPr>
              <a:r>
                <a:rPr sz="1000" spc="-15" dirty="0">
                  <a:solidFill>
                    <a:prstClr val="black"/>
                  </a:solidFill>
                  <a:latin typeface="Arial"/>
                  <a:cs typeface="Arial"/>
                </a:rPr>
                <a:t>K3</a:t>
              </a:r>
              <a:endParaRPr sz="1000">
                <a:solidFill>
                  <a:prstClr val="black"/>
                </a:solidFill>
                <a:latin typeface="Arial"/>
                <a:cs typeface="Arial"/>
              </a:endParaRPr>
            </a:p>
          </p:txBody>
        </p:sp>
        <p:sp>
          <p:nvSpPr>
            <p:cNvPr id="67" name="object 156"/>
            <p:cNvSpPr/>
            <p:nvPr/>
          </p:nvSpPr>
          <p:spPr>
            <a:xfrm>
              <a:off x="3698875" y="3838575"/>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8" name="object 157"/>
            <p:cNvSpPr/>
            <p:nvPr/>
          </p:nvSpPr>
          <p:spPr>
            <a:xfrm>
              <a:off x="3698875" y="383381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9" name="object 158"/>
            <p:cNvSpPr txBox="1"/>
            <p:nvPr/>
          </p:nvSpPr>
          <p:spPr>
            <a:xfrm>
              <a:off x="3698875" y="3838702"/>
              <a:ext cx="355600"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K4</a:t>
              </a:r>
              <a:endParaRPr sz="1000">
                <a:solidFill>
                  <a:prstClr val="black"/>
                </a:solidFill>
                <a:latin typeface="Arial"/>
                <a:cs typeface="Arial"/>
              </a:endParaRPr>
            </a:p>
          </p:txBody>
        </p:sp>
        <p:sp>
          <p:nvSpPr>
            <p:cNvPr id="70" name="object 159"/>
            <p:cNvSpPr/>
            <p:nvPr/>
          </p:nvSpPr>
          <p:spPr>
            <a:xfrm>
              <a:off x="1208138" y="3271901"/>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1" name="object 160"/>
            <p:cNvSpPr/>
            <p:nvPr/>
          </p:nvSpPr>
          <p:spPr>
            <a:xfrm>
              <a:off x="1208138" y="3271901"/>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2" name="object 161"/>
            <p:cNvSpPr txBox="1"/>
            <p:nvPr/>
          </p:nvSpPr>
          <p:spPr>
            <a:xfrm>
              <a:off x="1208138" y="3291027"/>
              <a:ext cx="1425575" cy="148590"/>
            </a:xfrm>
            <a:prstGeom prst="rect">
              <a:avLst/>
            </a:prstGeom>
          </p:spPr>
          <p:txBody>
            <a:bodyPr vert="horz" wrap="square" lIns="0" tIns="13335" rIns="0" bIns="0" rtlCol="0">
              <a:spAutoFit/>
            </a:bodyPr>
            <a:lstStyle/>
            <a:p>
              <a:pPr marL="134620">
                <a:spcBef>
                  <a:spcPts val="105"/>
                </a:spcBef>
              </a:pPr>
              <a:r>
                <a:rPr sz="800" spc="-5" dirty="0">
                  <a:solidFill>
                    <a:prstClr val="black"/>
                  </a:solidFill>
                  <a:latin typeface="Arial"/>
                  <a:cs typeface="Arial"/>
                </a:rPr>
                <a:t>cudaMemcpyAsync(H2D)</a:t>
              </a:r>
              <a:endParaRPr sz="800">
                <a:solidFill>
                  <a:prstClr val="black"/>
                </a:solidFill>
                <a:latin typeface="Arial"/>
                <a:cs typeface="Arial"/>
              </a:endParaRPr>
            </a:p>
          </p:txBody>
        </p:sp>
        <p:sp>
          <p:nvSpPr>
            <p:cNvPr id="73" name="object 162"/>
            <p:cNvSpPr/>
            <p:nvPr/>
          </p:nvSpPr>
          <p:spPr>
            <a:xfrm>
              <a:off x="29893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4" name="object 163"/>
            <p:cNvSpPr/>
            <p:nvPr/>
          </p:nvSpPr>
          <p:spPr>
            <a:xfrm>
              <a:off x="29893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5" name="object 164"/>
            <p:cNvSpPr txBox="1"/>
            <p:nvPr/>
          </p:nvSpPr>
          <p:spPr>
            <a:xfrm>
              <a:off x="2633726" y="3273678"/>
              <a:ext cx="709930" cy="177800"/>
            </a:xfrm>
            <a:prstGeom prst="rect">
              <a:avLst/>
            </a:prstGeom>
          </p:spPr>
          <p:txBody>
            <a:bodyPr vert="horz" wrap="square" lIns="0" tIns="12065" rIns="0" bIns="0" rtlCol="0">
              <a:spAutoFit/>
            </a:bodyPr>
            <a:lstStyle/>
            <a:p>
              <a:pPr marL="101600">
                <a:spcBef>
                  <a:spcPts val="95"/>
                </a:spcBef>
                <a:tabLst>
                  <a:tab pos="432434" algn="l"/>
                </a:tabLst>
              </a:pPr>
              <a:r>
                <a:rPr sz="1000" spc="-5" dirty="0">
                  <a:solidFill>
                    <a:prstClr val="black"/>
                  </a:solidFill>
                  <a:latin typeface="Arial"/>
                  <a:cs typeface="Arial"/>
                </a:rPr>
                <a:t>K1	</a:t>
              </a:r>
              <a:r>
                <a:rPr sz="1200" spc="-7" baseline="3472" dirty="0">
                  <a:solidFill>
                    <a:prstClr val="black"/>
                  </a:solidFill>
                  <a:latin typeface="Arial"/>
                  <a:cs typeface="Arial"/>
                </a:rPr>
                <a:t>DH1</a:t>
              </a:r>
              <a:endParaRPr sz="1200" baseline="3472">
                <a:solidFill>
                  <a:prstClr val="black"/>
                </a:solidFill>
                <a:latin typeface="Arial"/>
                <a:cs typeface="Arial"/>
              </a:endParaRPr>
            </a:p>
          </p:txBody>
        </p:sp>
        <p:sp>
          <p:nvSpPr>
            <p:cNvPr id="76" name="object 165"/>
            <p:cNvSpPr/>
            <p:nvPr/>
          </p:nvSpPr>
          <p:spPr>
            <a:xfrm>
              <a:off x="36988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7" name="object 166"/>
            <p:cNvSpPr/>
            <p:nvPr/>
          </p:nvSpPr>
          <p:spPr>
            <a:xfrm>
              <a:off x="36988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8" name="object 167"/>
            <p:cNvSpPr txBox="1"/>
            <p:nvPr/>
          </p:nvSpPr>
          <p:spPr>
            <a:xfrm>
              <a:off x="3698875" y="3666566"/>
              <a:ext cx="355600" cy="148590"/>
            </a:xfrm>
            <a:prstGeom prst="rect">
              <a:avLst/>
            </a:prstGeom>
          </p:spPr>
          <p:txBody>
            <a:bodyPr vert="horz" wrap="square" lIns="0" tIns="13335" rIns="0" bIns="0" rtlCol="0">
              <a:spAutoFit/>
            </a:bodyPr>
            <a:lstStyle/>
            <a:p>
              <a:pPr marL="76835">
                <a:spcBef>
                  <a:spcPts val="105"/>
                </a:spcBef>
              </a:pPr>
              <a:r>
                <a:rPr sz="800" spc="-10" dirty="0">
                  <a:solidFill>
                    <a:prstClr val="black"/>
                  </a:solidFill>
                  <a:latin typeface="Arial"/>
                  <a:cs typeface="Arial"/>
                </a:rPr>
                <a:t>DH3</a:t>
              </a:r>
              <a:endParaRPr sz="800">
                <a:solidFill>
                  <a:prstClr val="black"/>
                </a:solidFill>
                <a:latin typeface="Arial"/>
                <a:cs typeface="Arial"/>
              </a:endParaRPr>
            </a:p>
          </p:txBody>
        </p:sp>
        <p:sp>
          <p:nvSpPr>
            <p:cNvPr id="79" name="object 168"/>
            <p:cNvSpPr/>
            <p:nvPr/>
          </p:nvSpPr>
          <p:spPr>
            <a:xfrm>
              <a:off x="4054475" y="383381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0" name="object 169"/>
            <p:cNvSpPr/>
            <p:nvPr/>
          </p:nvSpPr>
          <p:spPr>
            <a:xfrm>
              <a:off x="4054475" y="383381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1" name="object 170"/>
            <p:cNvSpPr txBox="1"/>
            <p:nvPr/>
          </p:nvSpPr>
          <p:spPr>
            <a:xfrm>
              <a:off x="4054475" y="3853941"/>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DH4</a:t>
              </a:r>
              <a:endParaRPr sz="800">
                <a:solidFill>
                  <a:prstClr val="black"/>
                </a:solidFill>
                <a:latin typeface="Arial"/>
                <a:cs typeface="Arial"/>
              </a:endParaRPr>
            </a:p>
          </p:txBody>
        </p:sp>
        <p:sp>
          <p:nvSpPr>
            <p:cNvPr id="82" name="object 171"/>
            <p:cNvSpPr/>
            <p:nvPr/>
          </p:nvSpPr>
          <p:spPr>
            <a:xfrm>
              <a:off x="2963926" y="3244913"/>
              <a:ext cx="1116330" cy="836930"/>
            </a:xfrm>
            <a:custGeom>
              <a:avLst/>
              <a:gdLst/>
              <a:ahLst/>
              <a:cxnLst/>
              <a:rect l="l" t="t" r="r" b="b"/>
              <a:pathLst>
                <a:path w="1116329" h="836929">
                  <a:moveTo>
                    <a:pt x="0" y="836612"/>
                  </a:moveTo>
                  <a:lnTo>
                    <a:pt x="1116012" y="836612"/>
                  </a:lnTo>
                  <a:lnTo>
                    <a:pt x="1116012" y="0"/>
                  </a:lnTo>
                  <a:lnTo>
                    <a:pt x="0" y="0"/>
                  </a:lnTo>
                  <a:lnTo>
                    <a:pt x="0" y="836612"/>
                  </a:lnTo>
                  <a:close/>
                </a:path>
              </a:pathLst>
            </a:custGeom>
            <a:noFill/>
            <a:ln w="22225">
              <a:solidFill>
                <a:schemeClr val="accent2"/>
              </a:solidFill>
              <a:prstDash val="sysDash"/>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nvGrpSpPr>
            <p:cNvPr id="203" name="Group 202">
              <a:extLst>
                <a:ext uri="{FF2B5EF4-FFF2-40B4-BE49-F238E27FC236}">
                  <a16:creationId xmlns:a16="http://schemas.microsoft.com/office/drawing/2014/main" id="{A600F511-2789-412D-A67D-19B82B9E8021}"/>
                </a:ext>
              </a:extLst>
            </p:cNvPr>
            <p:cNvGrpSpPr/>
            <p:nvPr/>
          </p:nvGrpSpPr>
          <p:grpSpPr>
            <a:xfrm>
              <a:off x="860501" y="4133976"/>
              <a:ext cx="4084371" cy="279332"/>
              <a:chOff x="1264362" y="2373688"/>
              <a:chExt cx="4084371" cy="279332"/>
            </a:xfrm>
          </p:grpSpPr>
          <p:cxnSp>
            <p:nvCxnSpPr>
              <p:cNvPr id="204" name="Straight Arrow Connector 203">
                <a:extLst>
                  <a:ext uri="{FF2B5EF4-FFF2-40B4-BE49-F238E27FC236}">
                    <a16:creationId xmlns:a16="http://schemas.microsoft.com/office/drawing/2014/main" id="{CE05DA64-4A49-49BF-BA97-4BDBD3EF1B49}"/>
                  </a:ext>
                </a:extLst>
              </p:cNvPr>
              <p:cNvCxnSpPr>
                <a:cxnSpLocks/>
              </p:cNvCxnSpPr>
              <p:nvPr/>
            </p:nvCxnSpPr>
            <p:spPr>
              <a:xfrm>
                <a:off x="1264362" y="2373688"/>
                <a:ext cx="3695751" cy="8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75724921-B370-43ED-B8B3-341404EA0C48}"/>
                  </a:ext>
                </a:extLst>
              </p:cNvPr>
              <p:cNvSpPr txBox="1"/>
              <p:nvPr/>
            </p:nvSpPr>
            <p:spPr>
              <a:xfrm>
                <a:off x="4761993" y="2391410"/>
                <a:ext cx="586740" cy="261610"/>
              </a:xfrm>
              <a:prstGeom prst="rect">
                <a:avLst/>
              </a:prstGeom>
              <a:noFill/>
            </p:spPr>
            <p:txBody>
              <a:bodyPr wrap="square">
                <a:spAutoFit/>
              </a:bodyPr>
              <a:lstStyle/>
              <a:p>
                <a:r>
                  <a:rPr lang="en-US" sz="1100" dirty="0">
                    <a:latin typeface="Trebuchet MS"/>
                    <a:cs typeface="Trebuchet MS"/>
                  </a:rPr>
                  <a:t>Time</a:t>
                </a:r>
                <a:endParaRPr lang="en-US" sz="1100" dirty="0"/>
              </a:p>
            </p:txBody>
          </p:sp>
        </p:grpSp>
      </p:grpSp>
      <p:grpSp>
        <p:nvGrpSpPr>
          <p:cNvPr id="223" name="Group 222">
            <a:extLst>
              <a:ext uri="{FF2B5EF4-FFF2-40B4-BE49-F238E27FC236}">
                <a16:creationId xmlns:a16="http://schemas.microsoft.com/office/drawing/2014/main" id="{295B1F4C-8738-456D-A39B-5393C4404211}"/>
              </a:ext>
            </a:extLst>
          </p:cNvPr>
          <p:cNvGrpSpPr/>
          <p:nvPr/>
        </p:nvGrpSpPr>
        <p:grpSpPr>
          <a:xfrm>
            <a:off x="557593" y="4598674"/>
            <a:ext cx="4760660" cy="1602541"/>
            <a:chOff x="557593" y="4598674"/>
            <a:chExt cx="4760660" cy="1602541"/>
          </a:xfrm>
        </p:grpSpPr>
        <p:sp>
          <p:nvSpPr>
            <p:cNvPr id="9" name="object 98"/>
            <p:cNvSpPr txBox="1"/>
            <p:nvPr/>
          </p:nvSpPr>
          <p:spPr>
            <a:xfrm>
              <a:off x="557593" y="4598674"/>
              <a:ext cx="4760660"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sz="2000" spc="-5" dirty="0">
                  <a:latin typeface="Trebuchet MS"/>
                  <a:cs typeface="Trebuchet MS"/>
                </a:rPr>
                <a:t>3-way concurrency (up to</a:t>
              </a:r>
              <a:r>
                <a:rPr sz="2000" spc="-10" dirty="0">
                  <a:latin typeface="Trebuchet MS"/>
                  <a:cs typeface="Trebuchet MS"/>
                </a:rPr>
                <a:t> </a:t>
              </a:r>
              <a:r>
                <a:rPr sz="2000" spc="-5" dirty="0">
                  <a:latin typeface="Trebuchet MS"/>
                  <a:cs typeface="Trebuchet MS"/>
                </a:rPr>
                <a:t>3x</a:t>
              </a:r>
              <a:r>
                <a:rPr lang="en-US" sz="2000" spc="-5" dirty="0">
                  <a:latin typeface="Trebuchet MS"/>
                  <a:cs typeface="Trebuchet MS"/>
                </a:rPr>
                <a:t> speedup</a:t>
              </a:r>
              <a:r>
                <a:rPr sz="2000" spc="-5" dirty="0">
                  <a:latin typeface="Trebuchet MS"/>
                  <a:cs typeface="Trebuchet MS"/>
                </a:rPr>
                <a:t>)</a:t>
              </a:r>
              <a:endParaRPr sz="2000" dirty="0">
                <a:latin typeface="Trebuchet MS"/>
                <a:cs typeface="Trebuchet MS"/>
              </a:endParaRPr>
            </a:p>
          </p:txBody>
        </p:sp>
        <p:sp>
          <p:nvSpPr>
            <p:cNvPr id="21" name="object 110"/>
            <p:cNvSpPr/>
            <p:nvPr/>
          </p:nvSpPr>
          <p:spPr>
            <a:xfrm>
              <a:off x="1931416" y="5259704"/>
              <a:ext cx="355600" cy="186055"/>
            </a:xfrm>
            <a:custGeom>
              <a:avLst/>
              <a:gdLst/>
              <a:ahLst/>
              <a:cxnLst/>
              <a:rect l="l" t="t" r="r" b="b"/>
              <a:pathLst>
                <a:path w="355600" h="186054">
                  <a:moveTo>
                    <a:pt x="0" y="185737"/>
                  </a:moveTo>
                  <a:lnTo>
                    <a:pt x="355600" y="185737"/>
                  </a:lnTo>
                  <a:lnTo>
                    <a:pt x="355600" y="0"/>
                  </a:lnTo>
                  <a:lnTo>
                    <a:pt x="0" y="0"/>
                  </a:lnTo>
                  <a:lnTo>
                    <a:pt x="0" y="18573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2" name="object 111"/>
            <p:cNvSpPr/>
            <p:nvPr/>
          </p:nvSpPr>
          <p:spPr>
            <a:xfrm>
              <a:off x="1931416" y="525652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3" name="object 112"/>
            <p:cNvSpPr txBox="1"/>
            <p:nvPr/>
          </p:nvSpPr>
          <p:spPr>
            <a:xfrm>
              <a:off x="1931416" y="5261864"/>
              <a:ext cx="357505"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K2</a:t>
              </a:r>
              <a:endParaRPr sz="1000">
                <a:solidFill>
                  <a:prstClr val="black"/>
                </a:solidFill>
                <a:latin typeface="Arial"/>
                <a:cs typeface="Arial"/>
              </a:endParaRPr>
            </a:p>
          </p:txBody>
        </p:sp>
        <p:sp>
          <p:nvSpPr>
            <p:cNvPr id="24" name="object 113"/>
            <p:cNvSpPr/>
            <p:nvPr/>
          </p:nvSpPr>
          <p:spPr>
            <a:xfrm>
              <a:off x="1931416" y="5445442"/>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5" name="object 114"/>
            <p:cNvSpPr/>
            <p:nvPr/>
          </p:nvSpPr>
          <p:spPr>
            <a:xfrm>
              <a:off x="1931416" y="5445442"/>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6" name="object 115"/>
            <p:cNvSpPr txBox="1"/>
            <p:nvPr/>
          </p:nvSpPr>
          <p:spPr>
            <a:xfrm>
              <a:off x="1931416" y="5466079"/>
              <a:ext cx="357505" cy="147955"/>
            </a:xfrm>
            <a:prstGeom prst="rect">
              <a:avLst/>
            </a:prstGeom>
          </p:spPr>
          <p:txBody>
            <a:bodyPr vert="horz" wrap="square" lIns="0" tIns="12700" rIns="0" bIns="0" rtlCol="0">
              <a:spAutoFit/>
            </a:bodyPr>
            <a:lstStyle/>
            <a:p>
              <a:pPr marL="78105">
                <a:spcBef>
                  <a:spcPts val="100"/>
                </a:spcBef>
              </a:pPr>
              <a:r>
                <a:rPr sz="800" spc="-5" dirty="0">
                  <a:solidFill>
                    <a:prstClr val="black"/>
                  </a:solidFill>
                  <a:latin typeface="Arial"/>
                  <a:cs typeface="Arial"/>
                </a:rPr>
                <a:t>HD3</a:t>
              </a:r>
              <a:endParaRPr sz="800">
                <a:solidFill>
                  <a:prstClr val="black"/>
                </a:solidFill>
                <a:latin typeface="Arial"/>
                <a:cs typeface="Arial"/>
              </a:endParaRPr>
            </a:p>
          </p:txBody>
        </p:sp>
        <p:sp>
          <p:nvSpPr>
            <p:cNvPr id="27" name="object 116"/>
            <p:cNvSpPr/>
            <p:nvPr/>
          </p:nvSpPr>
          <p:spPr>
            <a:xfrm>
              <a:off x="1575816" y="5067617"/>
              <a:ext cx="355600" cy="189230"/>
            </a:xfrm>
            <a:custGeom>
              <a:avLst/>
              <a:gdLst/>
              <a:ahLst/>
              <a:cxnLst/>
              <a:rect l="l" t="t" r="r" b="b"/>
              <a:pathLst>
                <a:path w="355600" h="189229">
                  <a:moveTo>
                    <a:pt x="0" y="188912"/>
                  </a:moveTo>
                  <a:lnTo>
                    <a:pt x="355599" y="188912"/>
                  </a:lnTo>
                  <a:lnTo>
                    <a:pt x="355599" y="0"/>
                  </a:lnTo>
                  <a:lnTo>
                    <a:pt x="0" y="0"/>
                  </a:lnTo>
                  <a:lnTo>
                    <a:pt x="0" y="188912"/>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8" name="object 117"/>
            <p:cNvSpPr/>
            <p:nvPr/>
          </p:nvSpPr>
          <p:spPr>
            <a:xfrm>
              <a:off x="1575816" y="5067617"/>
              <a:ext cx="355600" cy="192405"/>
            </a:xfrm>
            <a:custGeom>
              <a:avLst/>
              <a:gdLst/>
              <a:ahLst/>
              <a:cxnLst/>
              <a:rect l="l" t="t" r="r" b="b"/>
              <a:pathLst>
                <a:path w="355600" h="192404">
                  <a:moveTo>
                    <a:pt x="0" y="192087"/>
                  </a:moveTo>
                  <a:lnTo>
                    <a:pt x="355599" y="192087"/>
                  </a:lnTo>
                  <a:lnTo>
                    <a:pt x="355599"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9" name="object 118"/>
            <p:cNvSpPr txBox="1"/>
            <p:nvPr/>
          </p:nvSpPr>
          <p:spPr>
            <a:xfrm>
              <a:off x="1575816" y="5072888"/>
              <a:ext cx="355600" cy="177800"/>
            </a:xfrm>
            <a:prstGeom prst="rect">
              <a:avLst/>
            </a:prstGeom>
          </p:spPr>
          <p:txBody>
            <a:bodyPr vert="horz" wrap="square" lIns="0" tIns="12065" rIns="0" bIns="0" rtlCol="0">
              <a:spAutoFit/>
            </a:bodyPr>
            <a:lstStyle/>
            <a:p>
              <a:pPr marL="100965">
                <a:spcBef>
                  <a:spcPts val="95"/>
                </a:spcBef>
              </a:pPr>
              <a:r>
                <a:rPr sz="1000" spc="-10" dirty="0">
                  <a:solidFill>
                    <a:prstClr val="black"/>
                  </a:solidFill>
                  <a:latin typeface="Arial"/>
                  <a:cs typeface="Arial"/>
                </a:rPr>
                <a:t>K1</a:t>
              </a:r>
              <a:endParaRPr sz="1000">
                <a:solidFill>
                  <a:prstClr val="black"/>
                </a:solidFill>
                <a:latin typeface="Arial"/>
                <a:cs typeface="Arial"/>
              </a:endParaRPr>
            </a:p>
          </p:txBody>
        </p:sp>
        <p:sp>
          <p:nvSpPr>
            <p:cNvPr id="30" name="object 119"/>
            <p:cNvSpPr/>
            <p:nvPr/>
          </p:nvSpPr>
          <p:spPr>
            <a:xfrm>
              <a:off x="2288667" y="5448617"/>
              <a:ext cx="355600" cy="182880"/>
            </a:xfrm>
            <a:custGeom>
              <a:avLst/>
              <a:gdLst/>
              <a:ahLst/>
              <a:cxnLst/>
              <a:rect l="l" t="t" r="r" b="b"/>
              <a:pathLst>
                <a:path w="355600" h="182879">
                  <a:moveTo>
                    <a:pt x="0" y="182562"/>
                  </a:moveTo>
                  <a:lnTo>
                    <a:pt x="355600" y="182562"/>
                  </a:lnTo>
                  <a:lnTo>
                    <a:pt x="355600" y="0"/>
                  </a:lnTo>
                  <a:lnTo>
                    <a:pt x="0" y="0"/>
                  </a:lnTo>
                  <a:lnTo>
                    <a:pt x="0" y="182562"/>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1" name="object 120"/>
            <p:cNvSpPr/>
            <p:nvPr/>
          </p:nvSpPr>
          <p:spPr>
            <a:xfrm>
              <a:off x="2288667" y="544544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2" name="object 121"/>
            <p:cNvSpPr txBox="1"/>
            <p:nvPr/>
          </p:nvSpPr>
          <p:spPr>
            <a:xfrm>
              <a:off x="2288667" y="5450840"/>
              <a:ext cx="355600"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K3</a:t>
              </a:r>
              <a:endParaRPr sz="1000">
                <a:solidFill>
                  <a:prstClr val="black"/>
                </a:solidFill>
                <a:latin typeface="Arial"/>
                <a:cs typeface="Arial"/>
              </a:endParaRPr>
            </a:p>
          </p:txBody>
        </p:sp>
        <p:sp>
          <p:nvSpPr>
            <p:cNvPr id="33" name="object 122"/>
            <p:cNvSpPr/>
            <p:nvPr/>
          </p:nvSpPr>
          <p:spPr>
            <a:xfrm>
              <a:off x="2644267" y="5637529"/>
              <a:ext cx="355600" cy="186055"/>
            </a:xfrm>
            <a:custGeom>
              <a:avLst/>
              <a:gdLst/>
              <a:ahLst/>
              <a:cxnLst/>
              <a:rect l="l" t="t" r="r" b="b"/>
              <a:pathLst>
                <a:path w="355600" h="186054">
                  <a:moveTo>
                    <a:pt x="0" y="185737"/>
                  </a:moveTo>
                  <a:lnTo>
                    <a:pt x="355600" y="185737"/>
                  </a:lnTo>
                  <a:lnTo>
                    <a:pt x="355600" y="0"/>
                  </a:lnTo>
                  <a:lnTo>
                    <a:pt x="0" y="0"/>
                  </a:lnTo>
                  <a:lnTo>
                    <a:pt x="0" y="18573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 name="object 123"/>
            <p:cNvSpPr/>
            <p:nvPr/>
          </p:nvSpPr>
          <p:spPr>
            <a:xfrm>
              <a:off x="2644267" y="563117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5" name="object 124"/>
            <p:cNvSpPr/>
            <p:nvPr/>
          </p:nvSpPr>
          <p:spPr>
            <a:xfrm>
              <a:off x="1218641" y="5067617"/>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6" name="object 125"/>
            <p:cNvSpPr/>
            <p:nvPr/>
          </p:nvSpPr>
          <p:spPr>
            <a:xfrm>
              <a:off x="1218641" y="5067617"/>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7" name="object 126"/>
            <p:cNvSpPr txBox="1"/>
            <p:nvPr/>
          </p:nvSpPr>
          <p:spPr>
            <a:xfrm>
              <a:off x="1218641" y="5088128"/>
              <a:ext cx="357505" cy="147955"/>
            </a:xfrm>
            <a:prstGeom prst="rect">
              <a:avLst/>
            </a:prstGeom>
          </p:spPr>
          <p:txBody>
            <a:bodyPr vert="horz" wrap="square" lIns="0" tIns="12700" rIns="0" bIns="0" rtlCol="0">
              <a:spAutoFit/>
            </a:bodyPr>
            <a:lstStyle/>
            <a:p>
              <a:pPr marL="78105">
                <a:spcBef>
                  <a:spcPts val="100"/>
                </a:spcBef>
              </a:pPr>
              <a:r>
                <a:rPr sz="800" spc="-5" dirty="0">
                  <a:solidFill>
                    <a:prstClr val="black"/>
                  </a:solidFill>
                  <a:latin typeface="Arial"/>
                  <a:cs typeface="Arial"/>
                </a:rPr>
                <a:t>HD1</a:t>
              </a:r>
              <a:endParaRPr sz="800">
                <a:solidFill>
                  <a:prstClr val="black"/>
                </a:solidFill>
                <a:latin typeface="Arial"/>
                <a:cs typeface="Arial"/>
              </a:endParaRPr>
            </a:p>
          </p:txBody>
        </p:sp>
        <p:sp>
          <p:nvSpPr>
            <p:cNvPr id="38" name="object 127"/>
            <p:cNvSpPr/>
            <p:nvPr/>
          </p:nvSpPr>
          <p:spPr>
            <a:xfrm>
              <a:off x="1931416" y="506761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9" name="object 128"/>
            <p:cNvSpPr/>
            <p:nvPr/>
          </p:nvSpPr>
          <p:spPr>
            <a:xfrm>
              <a:off x="1931416" y="506761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0" name="object 129"/>
            <p:cNvSpPr txBox="1"/>
            <p:nvPr/>
          </p:nvSpPr>
          <p:spPr>
            <a:xfrm>
              <a:off x="1931416" y="5088128"/>
              <a:ext cx="357505"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DH1</a:t>
              </a:r>
              <a:endParaRPr sz="800">
                <a:solidFill>
                  <a:prstClr val="black"/>
                </a:solidFill>
                <a:latin typeface="Arial"/>
                <a:cs typeface="Arial"/>
              </a:endParaRPr>
            </a:p>
          </p:txBody>
        </p:sp>
        <p:sp>
          <p:nvSpPr>
            <p:cNvPr id="41" name="object 130"/>
            <p:cNvSpPr/>
            <p:nvPr/>
          </p:nvSpPr>
          <p:spPr>
            <a:xfrm>
              <a:off x="2288667" y="525652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2" name="object 131"/>
            <p:cNvSpPr/>
            <p:nvPr/>
          </p:nvSpPr>
          <p:spPr>
            <a:xfrm>
              <a:off x="2288667" y="525652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3" name="object 132"/>
            <p:cNvSpPr txBox="1"/>
            <p:nvPr/>
          </p:nvSpPr>
          <p:spPr>
            <a:xfrm>
              <a:off x="2288667" y="5277103"/>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44" name="object 133"/>
            <p:cNvSpPr/>
            <p:nvPr/>
          </p:nvSpPr>
          <p:spPr>
            <a:xfrm>
              <a:off x="2644267" y="544544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5" name="object 134"/>
            <p:cNvSpPr/>
            <p:nvPr/>
          </p:nvSpPr>
          <p:spPr>
            <a:xfrm>
              <a:off x="2644267" y="544544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6" name="object 135"/>
            <p:cNvSpPr txBox="1"/>
            <p:nvPr/>
          </p:nvSpPr>
          <p:spPr>
            <a:xfrm>
              <a:off x="2644267" y="5466079"/>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DH3</a:t>
              </a:r>
              <a:endParaRPr sz="800">
                <a:solidFill>
                  <a:prstClr val="black"/>
                </a:solidFill>
                <a:latin typeface="Arial"/>
                <a:cs typeface="Arial"/>
              </a:endParaRPr>
            </a:p>
          </p:txBody>
        </p:sp>
        <p:sp>
          <p:nvSpPr>
            <p:cNvPr id="47" name="object 136"/>
            <p:cNvSpPr/>
            <p:nvPr/>
          </p:nvSpPr>
          <p:spPr>
            <a:xfrm>
              <a:off x="2999867" y="563117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8" name="object 137"/>
            <p:cNvSpPr/>
            <p:nvPr/>
          </p:nvSpPr>
          <p:spPr>
            <a:xfrm>
              <a:off x="2999867" y="563117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9" name="object 138"/>
            <p:cNvSpPr/>
            <p:nvPr/>
          </p:nvSpPr>
          <p:spPr>
            <a:xfrm>
              <a:off x="1575816" y="525652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0" name="object 139"/>
            <p:cNvSpPr/>
            <p:nvPr/>
          </p:nvSpPr>
          <p:spPr>
            <a:xfrm>
              <a:off x="1575816" y="525652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1" name="object 140"/>
            <p:cNvSpPr txBox="1"/>
            <p:nvPr/>
          </p:nvSpPr>
          <p:spPr>
            <a:xfrm>
              <a:off x="1575816" y="5277103"/>
              <a:ext cx="355600" cy="147955"/>
            </a:xfrm>
            <a:prstGeom prst="rect">
              <a:avLst/>
            </a:prstGeom>
          </p:spPr>
          <p:txBody>
            <a:bodyPr vert="horz" wrap="square" lIns="0" tIns="12700" rIns="0" bIns="0" rtlCol="0">
              <a:spAutoFit/>
            </a:bodyPr>
            <a:lstStyle/>
            <a:p>
              <a:pPr marL="78105">
                <a:spcBef>
                  <a:spcPts val="100"/>
                </a:spcBef>
              </a:pPr>
              <a:r>
                <a:rPr sz="800" spc="-5" dirty="0">
                  <a:solidFill>
                    <a:prstClr val="black"/>
                  </a:solidFill>
                  <a:latin typeface="Arial"/>
                  <a:cs typeface="Arial"/>
                </a:rPr>
                <a:t>HD2</a:t>
              </a:r>
              <a:endParaRPr sz="800">
                <a:solidFill>
                  <a:prstClr val="black"/>
                </a:solidFill>
                <a:latin typeface="Arial"/>
                <a:cs typeface="Arial"/>
              </a:endParaRPr>
            </a:p>
          </p:txBody>
        </p:sp>
        <p:sp>
          <p:nvSpPr>
            <p:cNvPr id="52" name="object 141"/>
            <p:cNvSpPr/>
            <p:nvPr/>
          </p:nvSpPr>
          <p:spPr>
            <a:xfrm>
              <a:off x="2288667" y="563117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3" name="object 142"/>
            <p:cNvSpPr/>
            <p:nvPr/>
          </p:nvSpPr>
          <p:spPr>
            <a:xfrm>
              <a:off x="2288667" y="563117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4" name="object 143"/>
            <p:cNvSpPr txBox="1"/>
            <p:nvPr/>
          </p:nvSpPr>
          <p:spPr>
            <a:xfrm>
              <a:off x="2288667" y="5636463"/>
              <a:ext cx="1066800" cy="177800"/>
            </a:xfrm>
            <a:prstGeom prst="rect">
              <a:avLst/>
            </a:prstGeom>
          </p:spPr>
          <p:txBody>
            <a:bodyPr vert="horz" wrap="square" lIns="0" tIns="12065" rIns="0" bIns="0" rtlCol="0">
              <a:spAutoFit/>
            </a:bodyPr>
            <a:lstStyle/>
            <a:p>
              <a:pPr marL="78105">
                <a:spcBef>
                  <a:spcPts val="95"/>
                </a:spcBef>
                <a:tabLst>
                  <a:tab pos="457200" algn="l"/>
                  <a:tab pos="788035" algn="l"/>
                </a:tabLst>
              </a:pPr>
              <a:r>
                <a:rPr sz="1200" spc="-7" baseline="3472" dirty="0">
                  <a:solidFill>
                    <a:prstClr val="black"/>
                  </a:solidFill>
                  <a:latin typeface="Arial"/>
                  <a:cs typeface="Arial"/>
                </a:rPr>
                <a:t>HD4	</a:t>
              </a:r>
              <a:r>
                <a:rPr sz="1000" spc="-5" dirty="0">
                  <a:solidFill>
                    <a:prstClr val="black"/>
                  </a:solidFill>
                  <a:latin typeface="Arial"/>
                  <a:cs typeface="Arial"/>
                </a:rPr>
                <a:t>K4	</a:t>
              </a:r>
              <a:r>
                <a:rPr sz="1200" spc="-7" baseline="3472" dirty="0">
                  <a:solidFill>
                    <a:prstClr val="black"/>
                  </a:solidFill>
                  <a:latin typeface="Arial"/>
                  <a:cs typeface="Arial"/>
                </a:rPr>
                <a:t>DH4</a:t>
              </a:r>
              <a:endParaRPr sz="1200" baseline="3472">
                <a:solidFill>
                  <a:prstClr val="black"/>
                </a:solidFill>
                <a:latin typeface="Arial"/>
                <a:cs typeface="Arial"/>
              </a:endParaRPr>
            </a:p>
          </p:txBody>
        </p:sp>
        <p:sp>
          <p:nvSpPr>
            <p:cNvPr id="55" name="object 144"/>
            <p:cNvSpPr/>
            <p:nvPr/>
          </p:nvSpPr>
          <p:spPr>
            <a:xfrm>
              <a:off x="1899666" y="5050154"/>
              <a:ext cx="790575" cy="833755"/>
            </a:xfrm>
            <a:custGeom>
              <a:avLst/>
              <a:gdLst/>
              <a:ahLst/>
              <a:cxnLst/>
              <a:rect l="l" t="t" r="r" b="b"/>
              <a:pathLst>
                <a:path w="790575" h="833754">
                  <a:moveTo>
                    <a:pt x="0" y="833437"/>
                  </a:moveTo>
                  <a:lnTo>
                    <a:pt x="790575" y="833437"/>
                  </a:lnTo>
                  <a:lnTo>
                    <a:pt x="790575" y="0"/>
                  </a:lnTo>
                  <a:lnTo>
                    <a:pt x="0" y="0"/>
                  </a:lnTo>
                  <a:lnTo>
                    <a:pt x="0" y="833437"/>
                  </a:lnTo>
                  <a:close/>
                </a:path>
              </a:pathLst>
            </a:custGeom>
            <a:noFill/>
            <a:ln w="22225">
              <a:solidFill>
                <a:schemeClr val="accent2"/>
              </a:solidFill>
              <a:prstDash val="sysDash"/>
            </a:ln>
          </p:spPr>
          <p:txBody>
            <a:bodyPr wrap="square" lIns="0" tIns="0" rIns="0" bIns="0" rtlCol="0"/>
            <a:lstStyle/>
            <a:p>
              <a:endParaRPr kern="0">
                <a:solidFill>
                  <a:prstClr val="black"/>
                </a:solidFill>
              </a:endParaRPr>
            </a:p>
          </p:txBody>
        </p:sp>
        <p:cxnSp>
          <p:nvCxnSpPr>
            <p:cNvPr id="207" name="Straight Arrow Connector 206">
              <a:extLst>
                <a:ext uri="{FF2B5EF4-FFF2-40B4-BE49-F238E27FC236}">
                  <a16:creationId xmlns:a16="http://schemas.microsoft.com/office/drawing/2014/main" id="{E5682ABB-E8B1-418B-8680-F9EE2B47865B}"/>
                </a:ext>
              </a:extLst>
            </p:cNvPr>
            <p:cNvCxnSpPr>
              <a:cxnSpLocks/>
            </p:cNvCxnSpPr>
            <p:nvPr/>
          </p:nvCxnSpPr>
          <p:spPr>
            <a:xfrm>
              <a:off x="730961" y="5930588"/>
              <a:ext cx="2818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76E1B09C-BAE1-4264-BBEE-4524EB429CD6}"/>
                </a:ext>
              </a:extLst>
            </p:cNvPr>
            <p:cNvSpPr txBox="1"/>
            <p:nvPr/>
          </p:nvSpPr>
          <p:spPr>
            <a:xfrm>
              <a:off x="3351060" y="5939605"/>
              <a:ext cx="586740" cy="261610"/>
            </a:xfrm>
            <a:prstGeom prst="rect">
              <a:avLst/>
            </a:prstGeom>
            <a:noFill/>
          </p:spPr>
          <p:txBody>
            <a:bodyPr wrap="square">
              <a:spAutoFit/>
            </a:bodyPr>
            <a:lstStyle/>
            <a:p>
              <a:r>
                <a:rPr lang="en-US" sz="1100" dirty="0">
                  <a:latin typeface="Trebuchet MS"/>
                  <a:cs typeface="Trebuchet MS"/>
                </a:rPr>
                <a:t>Time</a:t>
              </a:r>
              <a:endParaRPr lang="en-US" sz="1100" dirty="0"/>
            </a:p>
          </p:txBody>
        </p:sp>
      </p:grpSp>
      <p:grpSp>
        <p:nvGrpSpPr>
          <p:cNvPr id="225" name="Group 224">
            <a:extLst>
              <a:ext uri="{FF2B5EF4-FFF2-40B4-BE49-F238E27FC236}">
                <a16:creationId xmlns:a16="http://schemas.microsoft.com/office/drawing/2014/main" id="{83BDCB5C-9DF5-44B6-BDD1-7CC9FB0BBFA5}"/>
              </a:ext>
            </a:extLst>
          </p:cNvPr>
          <p:cNvGrpSpPr/>
          <p:nvPr/>
        </p:nvGrpSpPr>
        <p:grpSpPr>
          <a:xfrm>
            <a:off x="6375780" y="3625820"/>
            <a:ext cx="4283964" cy="2535333"/>
            <a:chOff x="6375780" y="3625820"/>
            <a:chExt cx="4283964" cy="2535333"/>
          </a:xfrm>
        </p:grpSpPr>
        <p:sp>
          <p:nvSpPr>
            <p:cNvPr id="214" name="object 223">
              <a:extLst>
                <a:ext uri="{FF2B5EF4-FFF2-40B4-BE49-F238E27FC236}">
                  <a16:creationId xmlns:a16="http://schemas.microsoft.com/office/drawing/2014/main" id="{24AA5705-BDDF-4193-B831-C17E68774B2D}"/>
                </a:ext>
              </a:extLst>
            </p:cNvPr>
            <p:cNvSpPr/>
            <p:nvPr/>
          </p:nvSpPr>
          <p:spPr>
            <a:xfrm>
              <a:off x="6719350" y="5130875"/>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 name="object 100"/>
            <p:cNvSpPr txBox="1"/>
            <p:nvPr/>
          </p:nvSpPr>
          <p:spPr>
            <a:xfrm>
              <a:off x="6375780" y="3625820"/>
              <a:ext cx="3655060"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lang="en-US" sz="2000" spc="-5" dirty="0">
                  <a:latin typeface="Trebuchet MS"/>
                  <a:cs typeface="Trebuchet MS"/>
                </a:rPr>
                <a:t>5</a:t>
              </a:r>
              <a:r>
                <a:rPr sz="2000" spc="-5" dirty="0">
                  <a:latin typeface="Trebuchet MS"/>
                  <a:cs typeface="Trebuchet MS"/>
                </a:rPr>
                <a:t>+ way concurrency</a:t>
              </a:r>
            </a:p>
          </p:txBody>
        </p:sp>
        <p:sp>
          <p:nvSpPr>
            <p:cNvPr id="116" name="object 205"/>
            <p:cNvSpPr/>
            <p:nvPr/>
          </p:nvSpPr>
          <p:spPr>
            <a:xfrm>
              <a:off x="7077075"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7" name="object 206"/>
            <p:cNvSpPr/>
            <p:nvPr/>
          </p:nvSpPr>
          <p:spPr>
            <a:xfrm>
              <a:off x="7077075"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8" name="object 207"/>
            <p:cNvSpPr/>
            <p:nvPr/>
          </p:nvSpPr>
          <p:spPr>
            <a:xfrm>
              <a:off x="7431151"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9" name="object 208"/>
            <p:cNvSpPr/>
            <p:nvPr/>
          </p:nvSpPr>
          <p:spPr>
            <a:xfrm>
              <a:off x="7431151"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0" name="object 209"/>
            <p:cNvSpPr/>
            <p:nvPr/>
          </p:nvSpPr>
          <p:spPr>
            <a:xfrm>
              <a:off x="7788275" y="3965638"/>
              <a:ext cx="351155" cy="192405"/>
            </a:xfrm>
            <a:custGeom>
              <a:avLst/>
              <a:gdLst/>
              <a:ahLst/>
              <a:cxnLst/>
              <a:rect l="l" t="t" r="r" b="b"/>
              <a:pathLst>
                <a:path w="351154" h="192404">
                  <a:moveTo>
                    <a:pt x="0" y="192087"/>
                  </a:moveTo>
                  <a:lnTo>
                    <a:pt x="350900" y="192087"/>
                  </a:lnTo>
                  <a:lnTo>
                    <a:pt x="3509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1" name="object 210"/>
            <p:cNvSpPr/>
            <p:nvPr/>
          </p:nvSpPr>
          <p:spPr>
            <a:xfrm>
              <a:off x="7788275"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2" name="object 211"/>
            <p:cNvSpPr txBox="1"/>
            <p:nvPr/>
          </p:nvSpPr>
          <p:spPr>
            <a:xfrm>
              <a:off x="7077075" y="3970782"/>
              <a:ext cx="1062355" cy="166071"/>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K1.1 </a:t>
              </a:r>
              <a:r>
                <a:rPr lang="en-US" sz="1000" spc="-5" dirty="0">
                  <a:solidFill>
                    <a:prstClr val="black"/>
                  </a:solidFill>
                  <a:latin typeface="Arial"/>
                  <a:cs typeface="Arial"/>
                </a:rPr>
                <a:t>  </a:t>
              </a:r>
              <a:r>
                <a:rPr sz="1000" spc="-5" dirty="0">
                  <a:solidFill>
                    <a:prstClr val="black"/>
                  </a:solidFill>
                  <a:latin typeface="Arial"/>
                  <a:cs typeface="Arial"/>
                </a:rPr>
                <a:t>K1.2</a:t>
              </a:r>
              <a:r>
                <a:rPr sz="1000" spc="65" dirty="0">
                  <a:solidFill>
                    <a:prstClr val="black"/>
                  </a:solidFill>
                  <a:latin typeface="Arial"/>
                  <a:cs typeface="Arial"/>
                </a:rPr>
                <a:t> </a:t>
              </a:r>
              <a:r>
                <a:rPr lang="en-US" sz="1000" spc="65" dirty="0">
                  <a:solidFill>
                    <a:prstClr val="black"/>
                  </a:solidFill>
                  <a:latin typeface="Arial"/>
                  <a:cs typeface="Arial"/>
                </a:rPr>
                <a:t> </a:t>
              </a:r>
              <a:r>
                <a:rPr sz="1000" spc="-5" dirty="0">
                  <a:solidFill>
                    <a:prstClr val="black"/>
                  </a:solidFill>
                  <a:latin typeface="Arial"/>
                  <a:cs typeface="Arial"/>
                </a:rPr>
                <a:t>K1.3</a:t>
              </a:r>
              <a:endParaRPr sz="1000" dirty="0">
                <a:solidFill>
                  <a:prstClr val="black"/>
                </a:solidFill>
                <a:latin typeface="Arial"/>
                <a:cs typeface="Arial"/>
              </a:endParaRPr>
            </a:p>
          </p:txBody>
        </p:sp>
        <p:sp>
          <p:nvSpPr>
            <p:cNvPr id="123" name="object 212"/>
            <p:cNvSpPr/>
            <p:nvPr/>
          </p:nvSpPr>
          <p:spPr>
            <a:xfrm>
              <a:off x="6716776" y="39656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4" name="object 213"/>
            <p:cNvSpPr/>
            <p:nvPr/>
          </p:nvSpPr>
          <p:spPr>
            <a:xfrm>
              <a:off x="6716776" y="39656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5" name="object 214"/>
            <p:cNvSpPr txBox="1"/>
            <p:nvPr/>
          </p:nvSpPr>
          <p:spPr>
            <a:xfrm>
              <a:off x="6716776" y="3986021"/>
              <a:ext cx="357505" cy="147955"/>
            </a:xfrm>
            <a:prstGeom prst="rect">
              <a:avLst/>
            </a:prstGeom>
          </p:spPr>
          <p:txBody>
            <a:bodyPr vert="horz" wrap="square" lIns="0" tIns="12700" rIns="0" bIns="0" rtlCol="0">
              <a:spAutoFit/>
            </a:bodyPr>
            <a:lstStyle/>
            <a:p>
              <a:pPr marL="78740">
                <a:spcBef>
                  <a:spcPts val="100"/>
                </a:spcBef>
              </a:pPr>
              <a:r>
                <a:rPr sz="800" spc="-5" dirty="0">
                  <a:solidFill>
                    <a:prstClr val="black"/>
                  </a:solidFill>
                  <a:latin typeface="Arial"/>
                  <a:cs typeface="Arial"/>
                </a:rPr>
                <a:t>HD1</a:t>
              </a:r>
              <a:endParaRPr sz="800">
                <a:solidFill>
                  <a:prstClr val="black"/>
                </a:solidFill>
                <a:latin typeface="Arial"/>
                <a:cs typeface="Arial"/>
              </a:endParaRPr>
            </a:p>
          </p:txBody>
        </p:sp>
        <p:sp>
          <p:nvSpPr>
            <p:cNvPr id="126" name="object 215"/>
            <p:cNvSpPr/>
            <p:nvPr/>
          </p:nvSpPr>
          <p:spPr>
            <a:xfrm>
              <a:off x="8848725" y="4349813"/>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7" name="object 216"/>
            <p:cNvSpPr/>
            <p:nvPr/>
          </p:nvSpPr>
          <p:spPr>
            <a:xfrm>
              <a:off x="8848725"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8" name="object 217"/>
            <p:cNvSpPr/>
            <p:nvPr/>
          </p:nvSpPr>
          <p:spPr>
            <a:xfrm>
              <a:off x="8493125"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9" name="object 218"/>
            <p:cNvSpPr/>
            <p:nvPr/>
          </p:nvSpPr>
          <p:spPr>
            <a:xfrm>
              <a:off x="8493125"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0" name="object 219"/>
            <p:cNvSpPr txBox="1"/>
            <p:nvPr/>
          </p:nvSpPr>
          <p:spPr>
            <a:xfrm>
              <a:off x="8493125" y="4176521"/>
              <a:ext cx="355600"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131" name="object 220"/>
            <p:cNvSpPr/>
            <p:nvPr/>
          </p:nvSpPr>
          <p:spPr>
            <a:xfrm>
              <a:off x="8139176"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2" name="object 221"/>
            <p:cNvSpPr/>
            <p:nvPr/>
          </p:nvSpPr>
          <p:spPr>
            <a:xfrm>
              <a:off x="8139176"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3" name="object 222"/>
            <p:cNvSpPr txBox="1"/>
            <p:nvPr/>
          </p:nvSpPr>
          <p:spPr>
            <a:xfrm>
              <a:off x="8139176" y="3986021"/>
              <a:ext cx="354330"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DH1</a:t>
              </a:r>
              <a:endParaRPr sz="800">
                <a:solidFill>
                  <a:prstClr val="black"/>
                </a:solidFill>
                <a:latin typeface="Arial"/>
                <a:cs typeface="Arial"/>
              </a:endParaRPr>
            </a:p>
          </p:txBody>
        </p:sp>
        <p:sp>
          <p:nvSpPr>
            <p:cNvPr id="134" name="object 223"/>
            <p:cNvSpPr/>
            <p:nvPr/>
          </p:nvSpPr>
          <p:spPr>
            <a:xfrm>
              <a:off x="6716776" y="5130901"/>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5" name="object 224"/>
            <p:cNvSpPr/>
            <p:nvPr/>
          </p:nvSpPr>
          <p:spPr>
            <a:xfrm>
              <a:off x="6716776" y="5130901"/>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7" name="object 226"/>
            <p:cNvSpPr/>
            <p:nvPr/>
          </p:nvSpPr>
          <p:spPr>
            <a:xfrm>
              <a:off x="7077075" y="41561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8" name="object 227"/>
            <p:cNvSpPr/>
            <p:nvPr/>
          </p:nvSpPr>
          <p:spPr>
            <a:xfrm>
              <a:off x="7077075" y="41561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9" name="object 228"/>
            <p:cNvSpPr txBox="1"/>
            <p:nvPr/>
          </p:nvSpPr>
          <p:spPr>
            <a:xfrm>
              <a:off x="7077075" y="4176521"/>
              <a:ext cx="354330" cy="147955"/>
            </a:xfrm>
            <a:prstGeom prst="rect">
              <a:avLst/>
            </a:prstGeom>
          </p:spPr>
          <p:txBody>
            <a:bodyPr vert="horz" wrap="square" lIns="0" tIns="12700" rIns="0" bIns="0" rtlCol="0">
              <a:spAutoFit/>
            </a:bodyPr>
            <a:lstStyle/>
            <a:p>
              <a:pPr marL="79375">
                <a:spcBef>
                  <a:spcPts val="100"/>
                </a:spcBef>
              </a:pPr>
              <a:r>
                <a:rPr sz="800" spc="-5" dirty="0">
                  <a:solidFill>
                    <a:prstClr val="black"/>
                  </a:solidFill>
                  <a:latin typeface="Arial"/>
                  <a:cs typeface="Arial"/>
                </a:rPr>
                <a:t>HD2</a:t>
              </a:r>
              <a:endParaRPr sz="800">
                <a:solidFill>
                  <a:prstClr val="black"/>
                </a:solidFill>
                <a:latin typeface="Arial"/>
                <a:cs typeface="Arial"/>
              </a:endParaRPr>
            </a:p>
          </p:txBody>
        </p:sp>
        <p:sp>
          <p:nvSpPr>
            <p:cNvPr id="140" name="object 229"/>
            <p:cNvSpPr/>
            <p:nvPr/>
          </p:nvSpPr>
          <p:spPr>
            <a:xfrm>
              <a:off x="7431151" y="4349813"/>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1" name="object 230"/>
            <p:cNvSpPr/>
            <p:nvPr/>
          </p:nvSpPr>
          <p:spPr>
            <a:xfrm>
              <a:off x="7431151" y="4349813"/>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2" name="object 231"/>
            <p:cNvSpPr/>
            <p:nvPr/>
          </p:nvSpPr>
          <p:spPr>
            <a:xfrm>
              <a:off x="7431151"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3" name="object 232"/>
            <p:cNvSpPr/>
            <p:nvPr/>
          </p:nvSpPr>
          <p:spPr>
            <a:xfrm>
              <a:off x="7431151"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4" name="object 233"/>
            <p:cNvSpPr/>
            <p:nvPr/>
          </p:nvSpPr>
          <p:spPr>
            <a:xfrm>
              <a:off x="7788275" y="4156138"/>
              <a:ext cx="351155" cy="192405"/>
            </a:xfrm>
            <a:custGeom>
              <a:avLst/>
              <a:gdLst/>
              <a:ahLst/>
              <a:cxnLst/>
              <a:rect l="l" t="t" r="r" b="b"/>
              <a:pathLst>
                <a:path w="351154" h="192404">
                  <a:moveTo>
                    <a:pt x="0" y="192087"/>
                  </a:moveTo>
                  <a:lnTo>
                    <a:pt x="350900" y="192087"/>
                  </a:lnTo>
                  <a:lnTo>
                    <a:pt x="3509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5" name="object 234"/>
            <p:cNvSpPr/>
            <p:nvPr/>
          </p:nvSpPr>
          <p:spPr>
            <a:xfrm>
              <a:off x="7788275"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6" name="object 235"/>
            <p:cNvSpPr/>
            <p:nvPr/>
          </p:nvSpPr>
          <p:spPr>
            <a:xfrm>
              <a:off x="8139176"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7" name="object 236"/>
            <p:cNvSpPr/>
            <p:nvPr/>
          </p:nvSpPr>
          <p:spPr>
            <a:xfrm>
              <a:off x="8139176"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8" name="object 237"/>
            <p:cNvSpPr txBox="1"/>
            <p:nvPr/>
          </p:nvSpPr>
          <p:spPr>
            <a:xfrm>
              <a:off x="7431151" y="4161282"/>
              <a:ext cx="1062355" cy="166071"/>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K2.1 </a:t>
              </a:r>
              <a:r>
                <a:rPr lang="en-US" sz="1000" spc="-5" dirty="0">
                  <a:solidFill>
                    <a:prstClr val="black"/>
                  </a:solidFill>
                  <a:latin typeface="Arial"/>
                  <a:cs typeface="Arial"/>
                </a:rPr>
                <a:t> </a:t>
              </a:r>
              <a:r>
                <a:rPr sz="1000" spc="-5" dirty="0">
                  <a:solidFill>
                    <a:prstClr val="black"/>
                  </a:solidFill>
                  <a:latin typeface="Arial"/>
                  <a:cs typeface="Arial"/>
                </a:rPr>
                <a:t>K2.2</a:t>
              </a:r>
              <a:r>
                <a:rPr sz="1000" spc="40" dirty="0">
                  <a:solidFill>
                    <a:prstClr val="black"/>
                  </a:solidFill>
                  <a:latin typeface="Arial"/>
                  <a:cs typeface="Arial"/>
                </a:rPr>
                <a:t> </a:t>
              </a:r>
              <a:r>
                <a:rPr lang="en-US" sz="1000" spc="40" dirty="0">
                  <a:solidFill>
                    <a:prstClr val="black"/>
                  </a:solidFill>
                  <a:latin typeface="Arial"/>
                  <a:cs typeface="Arial"/>
                </a:rPr>
                <a:t>  </a:t>
              </a:r>
              <a:r>
                <a:rPr sz="1000" spc="-5" dirty="0">
                  <a:solidFill>
                    <a:prstClr val="black"/>
                  </a:solidFill>
                  <a:latin typeface="Arial"/>
                  <a:cs typeface="Arial"/>
                </a:rPr>
                <a:t>K2.3</a:t>
              </a:r>
              <a:endParaRPr sz="1000" dirty="0">
                <a:solidFill>
                  <a:prstClr val="black"/>
                </a:solidFill>
                <a:latin typeface="Arial"/>
                <a:cs typeface="Arial"/>
              </a:endParaRPr>
            </a:p>
          </p:txBody>
        </p:sp>
        <p:sp>
          <p:nvSpPr>
            <p:cNvPr id="149" name="object 238"/>
            <p:cNvSpPr/>
            <p:nvPr/>
          </p:nvSpPr>
          <p:spPr>
            <a:xfrm>
              <a:off x="7788275" y="4349813"/>
              <a:ext cx="351155" cy="187325"/>
            </a:xfrm>
            <a:custGeom>
              <a:avLst/>
              <a:gdLst/>
              <a:ahLst/>
              <a:cxnLst/>
              <a:rect l="l" t="t" r="r" b="b"/>
              <a:pathLst>
                <a:path w="351154" h="187325">
                  <a:moveTo>
                    <a:pt x="0" y="187325"/>
                  </a:moveTo>
                  <a:lnTo>
                    <a:pt x="350900" y="187325"/>
                  </a:lnTo>
                  <a:lnTo>
                    <a:pt x="3509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0" name="object 239"/>
            <p:cNvSpPr/>
            <p:nvPr/>
          </p:nvSpPr>
          <p:spPr>
            <a:xfrm>
              <a:off x="7788275"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1" name="object 240"/>
            <p:cNvSpPr/>
            <p:nvPr/>
          </p:nvSpPr>
          <p:spPr>
            <a:xfrm>
              <a:off x="8139176" y="4349813"/>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2" name="object 241"/>
            <p:cNvSpPr/>
            <p:nvPr/>
          </p:nvSpPr>
          <p:spPr>
            <a:xfrm>
              <a:off x="8139176"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3" name="object 242"/>
            <p:cNvSpPr/>
            <p:nvPr/>
          </p:nvSpPr>
          <p:spPr>
            <a:xfrm>
              <a:off x="8493125" y="4349813"/>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4" name="object 243"/>
            <p:cNvSpPr/>
            <p:nvPr/>
          </p:nvSpPr>
          <p:spPr>
            <a:xfrm>
              <a:off x="8493125"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5" name="object 244"/>
            <p:cNvSpPr txBox="1"/>
            <p:nvPr/>
          </p:nvSpPr>
          <p:spPr>
            <a:xfrm>
              <a:off x="7431151" y="4354779"/>
              <a:ext cx="1773555" cy="166071"/>
            </a:xfrm>
            <a:prstGeom prst="rect">
              <a:avLst/>
            </a:prstGeom>
          </p:spPr>
          <p:txBody>
            <a:bodyPr vert="horz" wrap="square" lIns="0" tIns="12065" rIns="0" bIns="0" rtlCol="0">
              <a:spAutoFit/>
            </a:bodyPr>
            <a:lstStyle/>
            <a:p>
              <a:pPr marL="78740">
                <a:spcBef>
                  <a:spcPts val="95"/>
                </a:spcBef>
              </a:pPr>
              <a:r>
                <a:rPr sz="1200" spc="-7" baseline="3472" dirty="0">
                  <a:solidFill>
                    <a:prstClr val="black"/>
                  </a:solidFill>
                  <a:latin typeface="Arial"/>
                  <a:cs typeface="Arial"/>
                </a:rPr>
                <a:t>HD3 </a:t>
              </a:r>
              <a:r>
                <a:rPr lang="en-US" sz="1200" spc="-7" baseline="3472" dirty="0">
                  <a:solidFill>
                    <a:prstClr val="black"/>
                  </a:solidFill>
                  <a:latin typeface="Arial"/>
                  <a:cs typeface="Arial"/>
                </a:rPr>
                <a:t>   </a:t>
              </a:r>
              <a:r>
                <a:rPr sz="1000" spc="-5" dirty="0">
                  <a:solidFill>
                    <a:prstClr val="black"/>
                  </a:solidFill>
                  <a:latin typeface="Arial"/>
                  <a:cs typeface="Arial"/>
                </a:rPr>
                <a:t>K3.1 </a:t>
              </a:r>
              <a:r>
                <a:rPr lang="en-US" sz="1000" spc="-5" dirty="0">
                  <a:solidFill>
                    <a:prstClr val="black"/>
                  </a:solidFill>
                  <a:latin typeface="Arial"/>
                  <a:cs typeface="Arial"/>
                </a:rPr>
                <a:t>  </a:t>
              </a:r>
              <a:r>
                <a:rPr sz="1000" spc="-5" dirty="0">
                  <a:solidFill>
                    <a:prstClr val="black"/>
                  </a:solidFill>
                  <a:latin typeface="Arial"/>
                  <a:cs typeface="Arial"/>
                </a:rPr>
                <a:t>K3.2 </a:t>
              </a:r>
              <a:r>
                <a:rPr lang="en-US" sz="1000" spc="-5" dirty="0">
                  <a:solidFill>
                    <a:prstClr val="black"/>
                  </a:solidFill>
                  <a:latin typeface="Arial"/>
                  <a:cs typeface="Arial"/>
                </a:rPr>
                <a:t>  </a:t>
              </a:r>
              <a:r>
                <a:rPr sz="1000" spc="-5" dirty="0">
                  <a:solidFill>
                    <a:prstClr val="black"/>
                  </a:solidFill>
                  <a:latin typeface="Arial"/>
                  <a:cs typeface="Arial"/>
                </a:rPr>
                <a:t>K3.3</a:t>
              </a:r>
              <a:r>
                <a:rPr sz="1000" spc="65" dirty="0">
                  <a:solidFill>
                    <a:prstClr val="black"/>
                  </a:solidFill>
                  <a:latin typeface="Arial"/>
                  <a:cs typeface="Arial"/>
                </a:rPr>
                <a:t> </a:t>
              </a:r>
              <a:r>
                <a:rPr lang="en-US" sz="1000" spc="65" dirty="0">
                  <a:solidFill>
                    <a:prstClr val="black"/>
                  </a:solidFill>
                  <a:latin typeface="Arial"/>
                  <a:cs typeface="Arial"/>
                </a:rPr>
                <a:t>  </a:t>
              </a:r>
              <a:r>
                <a:rPr sz="1200" spc="-15" baseline="3472" dirty="0">
                  <a:solidFill>
                    <a:prstClr val="black"/>
                  </a:solidFill>
                  <a:latin typeface="Arial"/>
                  <a:cs typeface="Arial"/>
                </a:rPr>
                <a:t>DH3</a:t>
              </a:r>
              <a:endParaRPr sz="1200" baseline="3472" dirty="0">
                <a:solidFill>
                  <a:prstClr val="black"/>
                </a:solidFill>
                <a:latin typeface="Arial"/>
                <a:cs typeface="Arial"/>
              </a:endParaRPr>
            </a:p>
          </p:txBody>
        </p:sp>
        <p:sp>
          <p:nvSpPr>
            <p:cNvPr id="156" name="object 245"/>
            <p:cNvSpPr/>
            <p:nvPr/>
          </p:nvSpPr>
          <p:spPr>
            <a:xfrm>
              <a:off x="92043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7" name="object 246"/>
            <p:cNvSpPr/>
            <p:nvPr/>
          </p:nvSpPr>
          <p:spPr>
            <a:xfrm>
              <a:off x="92043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8" name="object 247"/>
            <p:cNvSpPr txBox="1"/>
            <p:nvPr/>
          </p:nvSpPr>
          <p:spPr>
            <a:xfrm>
              <a:off x="9204325" y="4557522"/>
              <a:ext cx="357505"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DH4</a:t>
              </a:r>
              <a:endParaRPr sz="800">
                <a:solidFill>
                  <a:prstClr val="black"/>
                </a:solidFill>
                <a:latin typeface="Arial"/>
                <a:cs typeface="Arial"/>
              </a:endParaRPr>
            </a:p>
          </p:txBody>
        </p:sp>
        <p:sp>
          <p:nvSpPr>
            <p:cNvPr id="159" name="object 248"/>
            <p:cNvSpPr/>
            <p:nvPr/>
          </p:nvSpPr>
          <p:spPr>
            <a:xfrm>
              <a:off x="7788275" y="4537138"/>
              <a:ext cx="351155" cy="192405"/>
            </a:xfrm>
            <a:custGeom>
              <a:avLst/>
              <a:gdLst/>
              <a:ahLst/>
              <a:cxnLst/>
              <a:rect l="l" t="t" r="r" b="b"/>
              <a:pathLst>
                <a:path w="351154" h="192404">
                  <a:moveTo>
                    <a:pt x="0" y="192087"/>
                  </a:moveTo>
                  <a:lnTo>
                    <a:pt x="350900" y="192087"/>
                  </a:lnTo>
                  <a:lnTo>
                    <a:pt x="350900"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0" name="object 249"/>
            <p:cNvSpPr/>
            <p:nvPr/>
          </p:nvSpPr>
          <p:spPr>
            <a:xfrm>
              <a:off x="7788275" y="45371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1" name="object 250"/>
            <p:cNvSpPr txBox="1"/>
            <p:nvPr/>
          </p:nvSpPr>
          <p:spPr>
            <a:xfrm>
              <a:off x="7788275" y="4557522"/>
              <a:ext cx="351155" cy="147955"/>
            </a:xfrm>
            <a:prstGeom prst="rect">
              <a:avLst/>
            </a:prstGeom>
          </p:spPr>
          <p:txBody>
            <a:bodyPr vert="horz" wrap="square" lIns="0" tIns="12700" rIns="0" bIns="0" rtlCol="0">
              <a:spAutoFit/>
            </a:bodyPr>
            <a:lstStyle/>
            <a:p>
              <a:pPr marL="78740">
                <a:spcBef>
                  <a:spcPts val="100"/>
                </a:spcBef>
              </a:pPr>
              <a:r>
                <a:rPr sz="800" spc="-5" dirty="0">
                  <a:solidFill>
                    <a:prstClr val="black"/>
                  </a:solidFill>
                  <a:latin typeface="Arial"/>
                  <a:cs typeface="Arial"/>
                </a:rPr>
                <a:t>HD4</a:t>
              </a:r>
              <a:endParaRPr sz="800">
                <a:solidFill>
                  <a:prstClr val="black"/>
                </a:solidFill>
                <a:latin typeface="Arial"/>
                <a:cs typeface="Arial"/>
              </a:endParaRPr>
            </a:p>
          </p:txBody>
        </p:sp>
        <p:sp>
          <p:nvSpPr>
            <p:cNvPr id="162" name="object 251"/>
            <p:cNvSpPr/>
            <p:nvPr/>
          </p:nvSpPr>
          <p:spPr>
            <a:xfrm>
              <a:off x="8139176"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3" name="object 252"/>
            <p:cNvSpPr/>
            <p:nvPr/>
          </p:nvSpPr>
          <p:spPr>
            <a:xfrm>
              <a:off x="8139176"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4" name="object 253"/>
            <p:cNvSpPr/>
            <p:nvPr/>
          </p:nvSpPr>
          <p:spPr>
            <a:xfrm>
              <a:off x="84931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5" name="object 254"/>
            <p:cNvSpPr/>
            <p:nvPr/>
          </p:nvSpPr>
          <p:spPr>
            <a:xfrm>
              <a:off x="84931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6" name="object 255"/>
            <p:cNvSpPr/>
            <p:nvPr/>
          </p:nvSpPr>
          <p:spPr>
            <a:xfrm>
              <a:off x="88487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7" name="object 256"/>
            <p:cNvSpPr/>
            <p:nvPr/>
          </p:nvSpPr>
          <p:spPr>
            <a:xfrm>
              <a:off x="88487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8" name="object 257"/>
            <p:cNvSpPr txBox="1"/>
            <p:nvPr/>
          </p:nvSpPr>
          <p:spPr>
            <a:xfrm>
              <a:off x="8139176" y="4542282"/>
              <a:ext cx="1065530" cy="166071"/>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K4.1 </a:t>
              </a:r>
              <a:r>
                <a:rPr lang="en-US" sz="1000" spc="-5" dirty="0">
                  <a:solidFill>
                    <a:prstClr val="black"/>
                  </a:solidFill>
                  <a:latin typeface="Arial"/>
                  <a:cs typeface="Arial"/>
                </a:rPr>
                <a:t>  </a:t>
              </a:r>
              <a:r>
                <a:rPr sz="1000" spc="-5" dirty="0">
                  <a:solidFill>
                    <a:prstClr val="black"/>
                  </a:solidFill>
                  <a:latin typeface="Arial"/>
                  <a:cs typeface="Arial"/>
                </a:rPr>
                <a:t>K4.2</a:t>
              </a:r>
              <a:r>
                <a:rPr sz="1000" spc="55" dirty="0">
                  <a:solidFill>
                    <a:prstClr val="black"/>
                  </a:solidFill>
                  <a:latin typeface="Arial"/>
                  <a:cs typeface="Arial"/>
                </a:rPr>
                <a:t> </a:t>
              </a:r>
              <a:r>
                <a:rPr lang="en-US" sz="1000" spc="55" dirty="0">
                  <a:solidFill>
                    <a:prstClr val="black"/>
                  </a:solidFill>
                  <a:latin typeface="Arial"/>
                  <a:cs typeface="Arial"/>
                </a:rPr>
                <a:t> </a:t>
              </a:r>
              <a:r>
                <a:rPr sz="1000" spc="-5" dirty="0">
                  <a:solidFill>
                    <a:prstClr val="black"/>
                  </a:solidFill>
                  <a:latin typeface="Arial"/>
                  <a:cs typeface="Arial"/>
                </a:rPr>
                <a:t>K4.3</a:t>
              </a:r>
              <a:endParaRPr sz="1000" dirty="0">
                <a:solidFill>
                  <a:prstClr val="black"/>
                </a:solidFill>
                <a:latin typeface="Arial"/>
                <a:cs typeface="Arial"/>
              </a:endParaRPr>
            </a:p>
          </p:txBody>
        </p:sp>
        <p:sp>
          <p:nvSpPr>
            <p:cNvPr id="169" name="object 258"/>
            <p:cNvSpPr/>
            <p:nvPr/>
          </p:nvSpPr>
          <p:spPr>
            <a:xfrm>
              <a:off x="9561576"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0" name="object 259"/>
            <p:cNvSpPr/>
            <p:nvPr/>
          </p:nvSpPr>
          <p:spPr>
            <a:xfrm>
              <a:off x="9561576"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1" name="object 260"/>
            <p:cNvSpPr txBox="1"/>
            <p:nvPr/>
          </p:nvSpPr>
          <p:spPr>
            <a:xfrm>
              <a:off x="9561576" y="4757673"/>
              <a:ext cx="355600"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DH5</a:t>
              </a:r>
              <a:endParaRPr sz="800">
                <a:solidFill>
                  <a:prstClr val="black"/>
                </a:solidFill>
                <a:latin typeface="Arial"/>
                <a:cs typeface="Arial"/>
              </a:endParaRPr>
            </a:p>
          </p:txBody>
        </p:sp>
        <p:sp>
          <p:nvSpPr>
            <p:cNvPr id="172" name="object 261"/>
            <p:cNvSpPr/>
            <p:nvPr/>
          </p:nvSpPr>
          <p:spPr>
            <a:xfrm>
              <a:off x="8139176" y="4737201"/>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3" name="object 262"/>
            <p:cNvSpPr/>
            <p:nvPr/>
          </p:nvSpPr>
          <p:spPr>
            <a:xfrm>
              <a:off x="8139176" y="4737201"/>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4" name="object 263"/>
            <p:cNvSpPr txBox="1"/>
            <p:nvPr/>
          </p:nvSpPr>
          <p:spPr>
            <a:xfrm>
              <a:off x="8139176" y="4757673"/>
              <a:ext cx="354330" cy="147955"/>
            </a:xfrm>
            <a:prstGeom prst="rect">
              <a:avLst/>
            </a:prstGeom>
          </p:spPr>
          <p:txBody>
            <a:bodyPr vert="horz" wrap="square" lIns="0" tIns="12700" rIns="0" bIns="0" rtlCol="0">
              <a:spAutoFit/>
            </a:bodyPr>
            <a:lstStyle/>
            <a:p>
              <a:pPr marL="79375">
                <a:spcBef>
                  <a:spcPts val="100"/>
                </a:spcBef>
              </a:pPr>
              <a:r>
                <a:rPr sz="800" spc="-5" dirty="0">
                  <a:solidFill>
                    <a:prstClr val="black"/>
                  </a:solidFill>
                  <a:latin typeface="Arial"/>
                  <a:cs typeface="Arial"/>
                </a:rPr>
                <a:t>HD5</a:t>
              </a:r>
              <a:endParaRPr sz="800">
                <a:solidFill>
                  <a:prstClr val="black"/>
                </a:solidFill>
                <a:latin typeface="Arial"/>
                <a:cs typeface="Arial"/>
              </a:endParaRPr>
            </a:p>
          </p:txBody>
        </p:sp>
        <p:sp>
          <p:nvSpPr>
            <p:cNvPr id="175" name="object 264"/>
            <p:cNvSpPr/>
            <p:nvPr/>
          </p:nvSpPr>
          <p:spPr>
            <a:xfrm>
              <a:off x="84931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6" name="object 265"/>
            <p:cNvSpPr/>
            <p:nvPr/>
          </p:nvSpPr>
          <p:spPr>
            <a:xfrm>
              <a:off x="84931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7" name="object 266"/>
            <p:cNvSpPr/>
            <p:nvPr/>
          </p:nvSpPr>
          <p:spPr>
            <a:xfrm>
              <a:off x="88487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8" name="object 267"/>
            <p:cNvSpPr/>
            <p:nvPr/>
          </p:nvSpPr>
          <p:spPr>
            <a:xfrm>
              <a:off x="88487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9" name="object 268"/>
            <p:cNvSpPr/>
            <p:nvPr/>
          </p:nvSpPr>
          <p:spPr>
            <a:xfrm>
              <a:off x="92043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0" name="object 269"/>
            <p:cNvSpPr/>
            <p:nvPr/>
          </p:nvSpPr>
          <p:spPr>
            <a:xfrm>
              <a:off x="92043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1" name="object 270"/>
            <p:cNvSpPr txBox="1"/>
            <p:nvPr/>
          </p:nvSpPr>
          <p:spPr>
            <a:xfrm>
              <a:off x="8493125" y="4742433"/>
              <a:ext cx="1068705" cy="166071"/>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K5.1 </a:t>
              </a:r>
              <a:r>
                <a:rPr lang="en-US" sz="1000" spc="-5" dirty="0">
                  <a:solidFill>
                    <a:prstClr val="black"/>
                  </a:solidFill>
                  <a:latin typeface="Arial"/>
                  <a:cs typeface="Arial"/>
                </a:rPr>
                <a:t>  </a:t>
              </a:r>
              <a:r>
                <a:rPr sz="1000" spc="-5" dirty="0">
                  <a:solidFill>
                    <a:prstClr val="black"/>
                  </a:solidFill>
                  <a:latin typeface="Arial"/>
                  <a:cs typeface="Arial"/>
                </a:rPr>
                <a:t>K5.2</a:t>
              </a:r>
              <a:r>
                <a:rPr sz="1000" spc="70" dirty="0">
                  <a:solidFill>
                    <a:prstClr val="black"/>
                  </a:solidFill>
                  <a:latin typeface="Arial"/>
                  <a:cs typeface="Arial"/>
                </a:rPr>
                <a:t> </a:t>
              </a:r>
              <a:r>
                <a:rPr lang="en-US" sz="1000" spc="70" dirty="0">
                  <a:solidFill>
                    <a:prstClr val="black"/>
                  </a:solidFill>
                  <a:latin typeface="Arial"/>
                  <a:cs typeface="Arial"/>
                </a:rPr>
                <a:t> </a:t>
              </a:r>
              <a:r>
                <a:rPr sz="1000" spc="-5" dirty="0">
                  <a:solidFill>
                    <a:prstClr val="black"/>
                  </a:solidFill>
                  <a:latin typeface="Arial"/>
                  <a:cs typeface="Arial"/>
                </a:rPr>
                <a:t>K5.3</a:t>
              </a:r>
              <a:endParaRPr sz="1000" dirty="0">
                <a:solidFill>
                  <a:prstClr val="black"/>
                </a:solidFill>
                <a:latin typeface="Arial"/>
                <a:cs typeface="Arial"/>
              </a:endParaRPr>
            </a:p>
          </p:txBody>
        </p:sp>
        <p:sp>
          <p:nvSpPr>
            <p:cNvPr id="182" name="object 271"/>
            <p:cNvSpPr/>
            <p:nvPr/>
          </p:nvSpPr>
          <p:spPr>
            <a:xfrm>
              <a:off x="992187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3" name="object 272"/>
            <p:cNvSpPr/>
            <p:nvPr/>
          </p:nvSpPr>
          <p:spPr>
            <a:xfrm>
              <a:off x="992187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4" name="object 273"/>
            <p:cNvSpPr/>
            <p:nvPr/>
          </p:nvSpPr>
          <p:spPr>
            <a:xfrm>
              <a:off x="8493125" y="49340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5" name="object 274"/>
            <p:cNvSpPr/>
            <p:nvPr/>
          </p:nvSpPr>
          <p:spPr>
            <a:xfrm>
              <a:off x="8493125" y="49340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6" name="object 275"/>
            <p:cNvSpPr/>
            <p:nvPr/>
          </p:nvSpPr>
          <p:spPr>
            <a:xfrm>
              <a:off x="88487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7" name="object 276"/>
            <p:cNvSpPr/>
            <p:nvPr/>
          </p:nvSpPr>
          <p:spPr>
            <a:xfrm>
              <a:off x="88487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8" name="object 277"/>
            <p:cNvSpPr/>
            <p:nvPr/>
          </p:nvSpPr>
          <p:spPr>
            <a:xfrm>
              <a:off x="92043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9" name="object 278"/>
            <p:cNvSpPr/>
            <p:nvPr/>
          </p:nvSpPr>
          <p:spPr>
            <a:xfrm>
              <a:off x="92043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0" name="object 279"/>
            <p:cNvSpPr/>
            <p:nvPr/>
          </p:nvSpPr>
          <p:spPr>
            <a:xfrm>
              <a:off x="9561576"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1" name="object 280"/>
            <p:cNvSpPr/>
            <p:nvPr/>
          </p:nvSpPr>
          <p:spPr>
            <a:xfrm>
              <a:off x="9561576"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2" name="object 281"/>
            <p:cNvSpPr txBox="1"/>
            <p:nvPr/>
          </p:nvSpPr>
          <p:spPr>
            <a:xfrm>
              <a:off x="8493125" y="4939385"/>
              <a:ext cx="1784350" cy="177800"/>
            </a:xfrm>
            <a:prstGeom prst="rect">
              <a:avLst/>
            </a:prstGeom>
          </p:spPr>
          <p:txBody>
            <a:bodyPr vert="horz" wrap="square" lIns="0" tIns="12065" rIns="0" bIns="0" rtlCol="0">
              <a:spAutoFit/>
            </a:bodyPr>
            <a:lstStyle/>
            <a:p>
              <a:pPr marL="79375">
                <a:spcBef>
                  <a:spcPts val="95"/>
                </a:spcBef>
                <a:tabLst>
                  <a:tab pos="1506855" algn="l"/>
                </a:tabLst>
              </a:pPr>
              <a:r>
                <a:rPr sz="1200" spc="-7" baseline="3472" dirty="0">
                  <a:solidFill>
                    <a:prstClr val="black"/>
                  </a:solidFill>
                  <a:latin typeface="Arial"/>
                  <a:cs typeface="Arial"/>
                </a:rPr>
                <a:t>HD6     </a:t>
              </a:r>
              <a:r>
                <a:rPr sz="1000" spc="-5" dirty="0">
                  <a:solidFill>
                    <a:prstClr val="black"/>
                  </a:solidFill>
                  <a:latin typeface="Arial"/>
                  <a:cs typeface="Arial"/>
                </a:rPr>
                <a:t>K6.1 </a:t>
              </a:r>
              <a:r>
                <a:rPr sz="1000" spc="100" dirty="0">
                  <a:solidFill>
                    <a:prstClr val="black"/>
                  </a:solidFill>
                  <a:latin typeface="Arial"/>
                  <a:cs typeface="Arial"/>
                </a:rPr>
                <a:t> </a:t>
              </a:r>
              <a:r>
                <a:rPr sz="1000" spc="-5" dirty="0">
                  <a:solidFill>
                    <a:prstClr val="black"/>
                  </a:solidFill>
                  <a:latin typeface="Arial"/>
                  <a:cs typeface="Arial"/>
                </a:rPr>
                <a:t>K6.2 </a:t>
              </a:r>
              <a:r>
                <a:rPr sz="1000" spc="220" dirty="0">
                  <a:solidFill>
                    <a:prstClr val="black"/>
                  </a:solidFill>
                  <a:latin typeface="Arial"/>
                  <a:cs typeface="Arial"/>
                </a:rPr>
                <a:t> </a:t>
              </a:r>
              <a:r>
                <a:rPr sz="1000" spc="-5" dirty="0">
                  <a:solidFill>
                    <a:prstClr val="black"/>
                  </a:solidFill>
                  <a:latin typeface="Arial"/>
                  <a:cs typeface="Arial"/>
                </a:rPr>
                <a:t>K6.3	</a:t>
              </a:r>
              <a:r>
                <a:rPr sz="1200" spc="-7" baseline="3472" dirty="0">
                  <a:solidFill>
                    <a:prstClr val="black"/>
                  </a:solidFill>
                  <a:latin typeface="Arial"/>
                  <a:cs typeface="Arial"/>
                </a:rPr>
                <a:t>DH6</a:t>
              </a:r>
              <a:endParaRPr sz="1200" baseline="3472">
                <a:solidFill>
                  <a:prstClr val="black"/>
                </a:solidFill>
                <a:latin typeface="Arial"/>
                <a:cs typeface="Arial"/>
              </a:endParaRPr>
            </a:p>
          </p:txBody>
        </p:sp>
        <p:sp>
          <p:nvSpPr>
            <p:cNvPr id="193" name="object 282"/>
            <p:cNvSpPr/>
            <p:nvPr/>
          </p:nvSpPr>
          <p:spPr>
            <a:xfrm>
              <a:off x="6711950" y="5347982"/>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4" name="object 283"/>
            <p:cNvSpPr/>
            <p:nvPr/>
          </p:nvSpPr>
          <p:spPr>
            <a:xfrm>
              <a:off x="6711950" y="5344647"/>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6" name="object 285"/>
            <p:cNvSpPr/>
            <p:nvPr/>
          </p:nvSpPr>
          <p:spPr>
            <a:xfrm>
              <a:off x="6711950" y="5554383"/>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7" name="object 286"/>
            <p:cNvSpPr/>
            <p:nvPr/>
          </p:nvSpPr>
          <p:spPr>
            <a:xfrm>
              <a:off x="6711950" y="5551048"/>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9" name="object 288"/>
            <p:cNvSpPr/>
            <p:nvPr/>
          </p:nvSpPr>
          <p:spPr>
            <a:xfrm>
              <a:off x="8110601" y="3880878"/>
              <a:ext cx="763905" cy="1924050"/>
            </a:xfrm>
            <a:custGeom>
              <a:avLst/>
              <a:gdLst/>
              <a:ahLst/>
              <a:cxnLst/>
              <a:rect l="l" t="t" r="r" b="b"/>
              <a:pathLst>
                <a:path w="763904" h="1924050">
                  <a:moveTo>
                    <a:pt x="0" y="1923922"/>
                  </a:moveTo>
                  <a:lnTo>
                    <a:pt x="763587" y="1923922"/>
                  </a:lnTo>
                  <a:lnTo>
                    <a:pt x="763587" y="0"/>
                  </a:lnTo>
                  <a:lnTo>
                    <a:pt x="0" y="0"/>
                  </a:lnTo>
                  <a:lnTo>
                    <a:pt x="0" y="1923922"/>
                  </a:lnTo>
                  <a:close/>
                </a:path>
              </a:pathLst>
            </a:custGeom>
            <a:noFill/>
            <a:ln w="22225">
              <a:solidFill>
                <a:schemeClr val="accent2"/>
              </a:solidFill>
              <a:prstDash val="sysDash"/>
            </a:ln>
          </p:spPr>
          <p:txBody>
            <a:bodyPr wrap="square" lIns="0" tIns="0" rIns="0" bIns="0" rtlCol="0"/>
            <a:lstStyle/>
            <a:p>
              <a:endParaRPr kern="0">
                <a:solidFill>
                  <a:prstClr val="black"/>
                </a:solidFill>
              </a:endParaRPr>
            </a:p>
          </p:txBody>
        </p:sp>
        <p:cxnSp>
          <p:nvCxnSpPr>
            <p:cNvPr id="210" name="Straight Arrow Connector 209">
              <a:extLst>
                <a:ext uri="{FF2B5EF4-FFF2-40B4-BE49-F238E27FC236}">
                  <a16:creationId xmlns:a16="http://schemas.microsoft.com/office/drawing/2014/main" id="{C2D8D5FF-527D-49D0-A600-248C2A2AC762}"/>
                </a:ext>
              </a:extLst>
            </p:cNvPr>
            <p:cNvCxnSpPr>
              <a:cxnSpLocks/>
            </p:cNvCxnSpPr>
            <p:nvPr/>
          </p:nvCxnSpPr>
          <p:spPr>
            <a:xfrm>
              <a:off x="7452905" y="5890526"/>
              <a:ext cx="2818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F2A8295E-6636-4150-A64A-F26AB6B8B3D7}"/>
                </a:ext>
              </a:extLst>
            </p:cNvPr>
            <p:cNvSpPr txBox="1"/>
            <p:nvPr/>
          </p:nvSpPr>
          <p:spPr>
            <a:xfrm>
              <a:off x="10073004" y="5899543"/>
              <a:ext cx="586740" cy="261610"/>
            </a:xfrm>
            <a:prstGeom prst="rect">
              <a:avLst/>
            </a:prstGeom>
            <a:noFill/>
          </p:spPr>
          <p:txBody>
            <a:bodyPr wrap="square">
              <a:spAutoFit/>
            </a:bodyPr>
            <a:lstStyle/>
            <a:p>
              <a:r>
                <a:rPr lang="en-US" sz="1100" dirty="0">
                  <a:latin typeface="Trebuchet MS"/>
                  <a:cs typeface="Trebuchet MS"/>
                </a:rPr>
                <a:t>Time</a:t>
              </a:r>
              <a:endParaRPr lang="en-US" sz="1100" dirty="0"/>
            </a:p>
          </p:txBody>
        </p:sp>
        <p:sp>
          <p:nvSpPr>
            <p:cNvPr id="216" name="object 203">
              <a:extLst>
                <a:ext uri="{FF2B5EF4-FFF2-40B4-BE49-F238E27FC236}">
                  <a16:creationId xmlns:a16="http://schemas.microsoft.com/office/drawing/2014/main" id="{B4C8F96E-FA59-4FB6-99C4-226410F51B1E}"/>
                </a:ext>
              </a:extLst>
            </p:cNvPr>
            <p:cNvSpPr txBox="1"/>
            <p:nvPr/>
          </p:nvSpPr>
          <p:spPr>
            <a:xfrm>
              <a:off x="8148320" y="5160686"/>
              <a:ext cx="807974" cy="136576"/>
            </a:xfrm>
            <a:prstGeom prst="rect">
              <a:avLst/>
            </a:prstGeom>
          </p:spPr>
          <p:txBody>
            <a:bodyPr vert="horz" wrap="square" lIns="0" tIns="13335" rIns="0" bIns="0" rtlCol="0">
              <a:spAutoFit/>
            </a:bodyPr>
            <a:lstStyle/>
            <a:p>
              <a:pPr marL="12700">
                <a:spcBef>
                  <a:spcPts val="105"/>
                </a:spcBef>
              </a:pPr>
              <a:r>
                <a:rPr lang="en-US" sz="800" b="1" dirty="0">
                  <a:solidFill>
                    <a:schemeClr val="bg1"/>
                  </a:solidFill>
                  <a:latin typeface="Arial"/>
                  <a:cs typeface="Arial"/>
                </a:rPr>
                <a:t>thread</a:t>
              </a:r>
              <a:r>
                <a:rPr sz="800" b="1" dirty="0">
                  <a:solidFill>
                    <a:schemeClr val="bg1"/>
                  </a:solidFill>
                  <a:latin typeface="Arial"/>
                  <a:cs typeface="Arial"/>
                </a:rPr>
                <a:t> </a:t>
              </a:r>
              <a:r>
                <a:rPr sz="800" b="1" spc="-5" dirty="0">
                  <a:solidFill>
                    <a:schemeClr val="bg1"/>
                  </a:solidFill>
                  <a:latin typeface="Arial"/>
                  <a:cs typeface="Arial"/>
                </a:rPr>
                <a:t>on</a:t>
              </a:r>
              <a:r>
                <a:rPr sz="800" b="1" spc="-60" dirty="0">
                  <a:solidFill>
                    <a:schemeClr val="bg1"/>
                  </a:solidFill>
                  <a:latin typeface="Arial"/>
                  <a:cs typeface="Arial"/>
                </a:rPr>
                <a:t> </a:t>
              </a:r>
              <a:r>
                <a:rPr sz="800" b="1" dirty="0">
                  <a:solidFill>
                    <a:schemeClr val="bg1"/>
                  </a:solidFill>
                  <a:latin typeface="Arial"/>
                  <a:cs typeface="Arial"/>
                </a:rPr>
                <a:t>CPU</a:t>
              </a:r>
            </a:p>
          </p:txBody>
        </p:sp>
        <p:sp>
          <p:nvSpPr>
            <p:cNvPr id="217" name="object 203">
              <a:extLst>
                <a:ext uri="{FF2B5EF4-FFF2-40B4-BE49-F238E27FC236}">
                  <a16:creationId xmlns:a16="http://schemas.microsoft.com/office/drawing/2014/main" id="{D011A056-4D3C-4E88-8DCD-658C4ED13FA4}"/>
                </a:ext>
              </a:extLst>
            </p:cNvPr>
            <p:cNvSpPr txBox="1"/>
            <p:nvPr/>
          </p:nvSpPr>
          <p:spPr>
            <a:xfrm>
              <a:off x="8139176" y="5357786"/>
              <a:ext cx="807974" cy="136576"/>
            </a:xfrm>
            <a:prstGeom prst="rect">
              <a:avLst/>
            </a:prstGeom>
          </p:spPr>
          <p:txBody>
            <a:bodyPr vert="horz" wrap="square" lIns="0" tIns="13335" rIns="0" bIns="0" rtlCol="0">
              <a:spAutoFit/>
            </a:bodyPr>
            <a:lstStyle/>
            <a:p>
              <a:pPr marL="12700">
                <a:spcBef>
                  <a:spcPts val="105"/>
                </a:spcBef>
              </a:pPr>
              <a:r>
                <a:rPr lang="en-US" sz="800" b="1" dirty="0">
                  <a:solidFill>
                    <a:schemeClr val="bg1"/>
                  </a:solidFill>
                  <a:latin typeface="Arial"/>
                  <a:cs typeface="Arial"/>
                </a:rPr>
                <a:t>thread</a:t>
              </a:r>
              <a:r>
                <a:rPr sz="800" b="1" dirty="0">
                  <a:solidFill>
                    <a:schemeClr val="bg1"/>
                  </a:solidFill>
                  <a:latin typeface="Arial"/>
                  <a:cs typeface="Arial"/>
                </a:rPr>
                <a:t> </a:t>
              </a:r>
              <a:r>
                <a:rPr sz="800" b="1" spc="-5" dirty="0">
                  <a:solidFill>
                    <a:schemeClr val="bg1"/>
                  </a:solidFill>
                  <a:latin typeface="Arial"/>
                  <a:cs typeface="Arial"/>
                </a:rPr>
                <a:t>on</a:t>
              </a:r>
              <a:r>
                <a:rPr sz="800" b="1" spc="-60" dirty="0">
                  <a:solidFill>
                    <a:schemeClr val="bg1"/>
                  </a:solidFill>
                  <a:latin typeface="Arial"/>
                  <a:cs typeface="Arial"/>
                </a:rPr>
                <a:t> </a:t>
              </a:r>
              <a:r>
                <a:rPr sz="800" b="1" dirty="0">
                  <a:solidFill>
                    <a:schemeClr val="bg1"/>
                  </a:solidFill>
                  <a:latin typeface="Arial"/>
                  <a:cs typeface="Arial"/>
                </a:rPr>
                <a:t>CPU</a:t>
              </a:r>
            </a:p>
          </p:txBody>
        </p:sp>
        <p:sp>
          <p:nvSpPr>
            <p:cNvPr id="218" name="object 203">
              <a:extLst>
                <a:ext uri="{FF2B5EF4-FFF2-40B4-BE49-F238E27FC236}">
                  <a16:creationId xmlns:a16="http://schemas.microsoft.com/office/drawing/2014/main" id="{FF916119-4F7A-4854-9A9C-219181C0DA2A}"/>
                </a:ext>
              </a:extLst>
            </p:cNvPr>
            <p:cNvSpPr txBox="1"/>
            <p:nvPr/>
          </p:nvSpPr>
          <p:spPr>
            <a:xfrm>
              <a:off x="8134350" y="5558973"/>
              <a:ext cx="807974" cy="136576"/>
            </a:xfrm>
            <a:prstGeom prst="rect">
              <a:avLst/>
            </a:prstGeom>
          </p:spPr>
          <p:txBody>
            <a:bodyPr vert="horz" wrap="square" lIns="0" tIns="13335" rIns="0" bIns="0" rtlCol="0">
              <a:spAutoFit/>
            </a:bodyPr>
            <a:lstStyle/>
            <a:p>
              <a:pPr marL="12700">
                <a:spcBef>
                  <a:spcPts val="105"/>
                </a:spcBef>
              </a:pPr>
              <a:r>
                <a:rPr lang="en-US" sz="800" b="1" dirty="0">
                  <a:solidFill>
                    <a:schemeClr val="bg1"/>
                  </a:solidFill>
                  <a:latin typeface="Arial"/>
                  <a:cs typeface="Arial"/>
                </a:rPr>
                <a:t>thread</a:t>
              </a:r>
              <a:r>
                <a:rPr sz="800" b="1" dirty="0">
                  <a:solidFill>
                    <a:schemeClr val="bg1"/>
                  </a:solidFill>
                  <a:latin typeface="Arial"/>
                  <a:cs typeface="Arial"/>
                </a:rPr>
                <a:t> </a:t>
              </a:r>
              <a:r>
                <a:rPr sz="800" b="1" spc="-5" dirty="0">
                  <a:solidFill>
                    <a:schemeClr val="bg1"/>
                  </a:solidFill>
                  <a:latin typeface="Arial"/>
                  <a:cs typeface="Arial"/>
                </a:rPr>
                <a:t>on</a:t>
              </a:r>
              <a:r>
                <a:rPr sz="800" b="1" spc="-60" dirty="0">
                  <a:solidFill>
                    <a:schemeClr val="bg1"/>
                  </a:solidFill>
                  <a:latin typeface="Arial"/>
                  <a:cs typeface="Arial"/>
                </a:rPr>
                <a:t> </a:t>
              </a:r>
              <a:r>
                <a:rPr sz="800" b="1" dirty="0">
                  <a:solidFill>
                    <a:schemeClr val="bg1"/>
                  </a:solidFill>
                  <a:latin typeface="Arial"/>
                  <a:cs typeface="Arial"/>
                </a:rPr>
                <a:t>CPU</a:t>
              </a:r>
            </a:p>
          </p:txBody>
        </p:sp>
      </p:grpSp>
      <p:grpSp>
        <p:nvGrpSpPr>
          <p:cNvPr id="224" name="Group 223">
            <a:extLst>
              <a:ext uri="{FF2B5EF4-FFF2-40B4-BE49-F238E27FC236}">
                <a16:creationId xmlns:a16="http://schemas.microsoft.com/office/drawing/2014/main" id="{42A17098-F5C8-49C5-8BAD-1919E42D7725}"/>
              </a:ext>
            </a:extLst>
          </p:cNvPr>
          <p:cNvGrpSpPr/>
          <p:nvPr/>
        </p:nvGrpSpPr>
        <p:grpSpPr>
          <a:xfrm>
            <a:off x="6325234" y="1793665"/>
            <a:ext cx="4334510" cy="1570906"/>
            <a:chOff x="6325234" y="1793665"/>
            <a:chExt cx="4334510" cy="1570906"/>
          </a:xfrm>
        </p:grpSpPr>
        <p:sp>
          <p:nvSpPr>
            <p:cNvPr id="10" name="object 99"/>
            <p:cNvSpPr txBox="1"/>
            <p:nvPr/>
          </p:nvSpPr>
          <p:spPr>
            <a:xfrm>
              <a:off x="6325234" y="1793665"/>
              <a:ext cx="4334510" cy="321242"/>
            </a:xfrm>
            <a:prstGeom prst="rect">
              <a:avLst/>
            </a:prstGeom>
          </p:spPr>
          <p:txBody>
            <a:bodyPr vert="horz" wrap="square" lIns="0" tIns="13335" rIns="0" bIns="0" rtlCol="0">
              <a:spAutoFit/>
            </a:bodyPr>
            <a:lstStyle/>
            <a:p>
              <a:pPr marL="243840" indent="-231140">
                <a:spcBef>
                  <a:spcPts val="100"/>
                </a:spcBef>
                <a:buSzPct val="108333"/>
                <a:buFont typeface="Wingdings"/>
                <a:buChar char=""/>
                <a:tabLst>
                  <a:tab pos="244475" algn="l"/>
                </a:tabLst>
              </a:pPr>
              <a:r>
                <a:rPr sz="2000" spc="-5" dirty="0">
                  <a:latin typeface="Trebuchet MS"/>
                  <a:cs typeface="Trebuchet MS"/>
                </a:rPr>
                <a:t>4-way concurrency (3x+)</a:t>
              </a:r>
            </a:p>
          </p:txBody>
        </p:sp>
        <p:sp>
          <p:nvSpPr>
            <p:cNvPr id="83" name="object 172"/>
            <p:cNvSpPr/>
            <p:nvPr/>
          </p:nvSpPr>
          <p:spPr>
            <a:xfrm>
              <a:off x="7072376" y="23626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4" name="object 173"/>
            <p:cNvSpPr/>
            <p:nvPr/>
          </p:nvSpPr>
          <p:spPr>
            <a:xfrm>
              <a:off x="7072376" y="23626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5" name="object 174"/>
            <p:cNvSpPr txBox="1"/>
            <p:nvPr/>
          </p:nvSpPr>
          <p:spPr>
            <a:xfrm>
              <a:off x="7072376" y="2382393"/>
              <a:ext cx="357505" cy="147955"/>
            </a:xfrm>
            <a:prstGeom prst="rect">
              <a:avLst/>
            </a:prstGeom>
          </p:spPr>
          <p:txBody>
            <a:bodyPr vert="horz" wrap="square" lIns="0" tIns="13335" rIns="0" bIns="0" rtlCol="0">
              <a:spAutoFit/>
            </a:bodyPr>
            <a:lstStyle/>
            <a:p>
              <a:pPr marL="78740">
                <a:spcBef>
                  <a:spcPts val="105"/>
                </a:spcBef>
              </a:pPr>
              <a:r>
                <a:rPr sz="800" spc="-5" dirty="0">
                  <a:solidFill>
                    <a:prstClr val="black"/>
                  </a:solidFill>
                  <a:latin typeface="Arial"/>
                  <a:cs typeface="Arial"/>
                </a:rPr>
                <a:t>HD2</a:t>
              </a:r>
              <a:endParaRPr sz="800">
                <a:solidFill>
                  <a:prstClr val="black"/>
                </a:solidFill>
                <a:latin typeface="Arial"/>
                <a:cs typeface="Arial"/>
              </a:endParaRPr>
            </a:p>
          </p:txBody>
        </p:sp>
        <p:sp>
          <p:nvSpPr>
            <p:cNvPr id="86" name="object 175"/>
            <p:cNvSpPr/>
            <p:nvPr/>
          </p:nvSpPr>
          <p:spPr>
            <a:xfrm>
              <a:off x="7077075"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7" name="object 176"/>
            <p:cNvSpPr/>
            <p:nvPr/>
          </p:nvSpPr>
          <p:spPr>
            <a:xfrm>
              <a:off x="7077075"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8" name="object 177"/>
            <p:cNvSpPr txBox="1"/>
            <p:nvPr/>
          </p:nvSpPr>
          <p:spPr>
            <a:xfrm>
              <a:off x="7072376" y="2176652"/>
              <a:ext cx="357505" cy="177800"/>
            </a:xfrm>
            <a:prstGeom prst="rect">
              <a:avLst/>
            </a:prstGeom>
          </p:spPr>
          <p:txBody>
            <a:bodyPr vert="horz" wrap="square" lIns="0" tIns="12065" rIns="0" bIns="0" rtlCol="0">
              <a:spAutoFit/>
            </a:bodyPr>
            <a:lstStyle/>
            <a:p>
              <a:pPr marL="106680">
                <a:spcBef>
                  <a:spcPts val="95"/>
                </a:spcBef>
              </a:pPr>
              <a:r>
                <a:rPr sz="1000" spc="-10" dirty="0">
                  <a:solidFill>
                    <a:prstClr val="black"/>
                  </a:solidFill>
                  <a:latin typeface="Arial"/>
                  <a:cs typeface="Arial"/>
                </a:rPr>
                <a:t>K1</a:t>
              </a:r>
              <a:endParaRPr sz="1000">
                <a:solidFill>
                  <a:prstClr val="black"/>
                </a:solidFill>
                <a:latin typeface="Arial"/>
                <a:cs typeface="Arial"/>
              </a:endParaRPr>
            </a:p>
          </p:txBody>
        </p:sp>
        <p:sp>
          <p:nvSpPr>
            <p:cNvPr id="89" name="object 178"/>
            <p:cNvSpPr/>
            <p:nvPr/>
          </p:nvSpPr>
          <p:spPr>
            <a:xfrm>
              <a:off x="74311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0" name="object 179"/>
            <p:cNvSpPr/>
            <p:nvPr/>
          </p:nvSpPr>
          <p:spPr>
            <a:xfrm>
              <a:off x="74311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1" name="object 180"/>
            <p:cNvSpPr txBox="1"/>
            <p:nvPr/>
          </p:nvSpPr>
          <p:spPr>
            <a:xfrm>
              <a:off x="7429500" y="2367152"/>
              <a:ext cx="357505" cy="177800"/>
            </a:xfrm>
            <a:prstGeom prst="rect">
              <a:avLst/>
            </a:prstGeom>
          </p:spPr>
          <p:txBody>
            <a:bodyPr vert="horz" wrap="square" lIns="0" tIns="12065" rIns="0" bIns="0" rtlCol="0">
              <a:spAutoFit/>
            </a:bodyPr>
            <a:lstStyle/>
            <a:p>
              <a:pPr marL="103505">
                <a:spcBef>
                  <a:spcPts val="95"/>
                </a:spcBef>
              </a:pPr>
              <a:r>
                <a:rPr sz="1000" spc="-10" dirty="0">
                  <a:solidFill>
                    <a:prstClr val="black"/>
                  </a:solidFill>
                  <a:latin typeface="Arial"/>
                  <a:cs typeface="Arial"/>
                </a:rPr>
                <a:t>K2</a:t>
              </a:r>
              <a:endParaRPr sz="1000">
                <a:solidFill>
                  <a:prstClr val="black"/>
                </a:solidFill>
                <a:latin typeface="Arial"/>
                <a:cs typeface="Arial"/>
              </a:endParaRPr>
            </a:p>
          </p:txBody>
        </p:sp>
        <p:sp>
          <p:nvSpPr>
            <p:cNvPr id="92" name="object 181"/>
            <p:cNvSpPr/>
            <p:nvPr/>
          </p:nvSpPr>
          <p:spPr>
            <a:xfrm>
              <a:off x="77867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3" name="object 182"/>
            <p:cNvSpPr/>
            <p:nvPr/>
          </p:nvSpPr>
          <p:spPr>
            <a:xfrm>
              <a:off x="77867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4" name="object 183"/>
            <p:cNvSpPr txBox="1"/>
            <p:nvPr/>
          </p:nvSpPr>
          <p:spPr>
            <a:xfrm>
              <a:off x="7786751" y="2559557"/>
              <a:ext cx="355600" cy="177800"/>
            </a:xfrm>
            <a:prstGeom prst="rect">
              <a:avLst/>
            </a:prstGeom>
          </p:spPr>
          <p:txBody>
            <a:bodyPr vert="horz" wrap="square" lIns="0" tIns="12065" rIns="0" bIns="0" rtlCol="0">
              <a:spAutoFit/>
            </a:bodyPr>
            <a:lstStyle/>
            <a:p>
              <a:pPr marL="102235">
                <a:spcBef>
                  <a:spcPts val="95"/>
                </a:spcBef>
              </a:pPr>
              <a:r>
                <a:rPr sz="1000" spc="-10" dirty="0">
                  <a:solidFill>
                    <a:prstClr val="black"/>
                  </a:solidFill>
                  <a:latin typeface="Arial"/>
                  <a:cs typeface="Arial"/>
                </a:rPr>
                <a:t>K3</a:t>
              </a:r>
              <a:endParaRPr sz="1000">
                <a:solidFill>
                  <a:prstClr val="black"/>
                </a:solidFill>
                <a:latin typeface="Arial"/>
                <a:cs typeface="Arial"/>
              </a:endParaRPr>
            </a:p>
          </p:txBody>
        </p:sp>
        <p:sp>
          <p:nvSpPr>
            <p:cNvPr id="95" name="object 184"/>
            <p:cNvSpPr/>
            <p:nvPr/>
          </p:nvSpPr>
          <p:spPr>
            <a:xfrm>
              <a:off x="6716776" y="21721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6" name="object 185"/>
            <p:cNvSpPr/>
            <p:nvPr/>
          </p:nvSpPr>
          <p:spPr>
            <a:xfrm>
              <a:off x="6716776" y="21721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7" name="object 186"/>
            <p:cNvSpPr txBox="1"/>
            <p:nvPr/>
          </p:nvSpPr>
          <p:spPr>
            <a:xfrm>
              <a:off x="6716776" y="2191893"/>
              <a:ext cx="357505" cy="147955"/>
            </a:xfrm>
            <a:prstGeom prst="rect">
              <a:avLst/>
            </a:prstGeom>
          </p:spPr>
          <p:txBody>
            <a:bodyPr vert="horz" wrap="square" lIns="0" tIns="13335" rIns="0" bIns="0" rtlCol="0">
              <a:spAutoFit/>
            </a:bodyPr>
            <a:lstStyle/>
            <a:p>
              <a:pPr marL="78740">
                <a:spcBef>
                  <a:spcPts val="105"/>
                </a:spcBef>
              </a:pPr>
              <a:r>
                <a:rPr sz="800" spc="-5" dirty="0">
                  <a:solidFill>
                    <a:prstClr val="black"/>
                  </a:solidFill>
                  <a:latin typeface="Arial"/>
                  <a:cs typeface="Arial"/>
                </a:rPr>
                <a:t>HD1</a:t>
              </a:r>
              <a:endParaRPr sz="800">
                <a:solidFill>
                  <a:prstClr val="black"/>
                </a:solidFill>
                <a:latin typeface="Arial"/>
                <a:cs typeface="Arial"/>
              </a:endParaRPr>
            </a:p>
          </p:txBody>
        </p:sp>
        <p:sp>
          <p:nvSpPr>
            <p:cNvPr id="98" name="object 187"/>
            <p:cNvSpPr/>
            <p:nvPr/>
          </p:nvSpPr>
          <p:spPr>
            <a:xfrm>
              <a:off x="7431151"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9" name="object 188"/>
            <p:cNvSpPr/>
            <p:nvPr/>
          </p:nvSpPr>
          <p:spPr>
            <a:xfrm>
              <a:off x="7431151"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0" name="object 189"/>
            <p:cNvSpPr txBox="1"/>
            <p:nvPr/>
          </p:nvSpPr>
          <p:spPr>
            <a:xfrm>
              <a:off x="7429500" y="2191893"/>
              <a:ext cx="357505" cy="147955"/>
            </a:xfrm>
            <a:prstGeom prst="rect">
              <a:avLst/>
            </a:prstGeom>
          </p:spPr>
          <p:txBody>
            <a:bodyPr vert="horz" wrap="square" lIns="0" tIns="13335" rIns="0" bIns="0" rtlCol="0">
              <a:spAutoFit/>
            </a:bodyPr>
            <a:lstStyle/>
            <a:p>
              <a:pPr marL="79375">
                <a:spcBef>
                  <a:spcPts val="105"/>
                </a:spcBef>
              </a:pPr>
              <a:r>
                <a:rPr sz="800" spc="-5" dirty="0">
                  <a:solidFill>
                    <a:prstClr val="black"/>
                  </a:solidFill>
                  <a:latin typeface="Arial"/>
                  <a:cs typeface="Arial"/>
                </a:rPr>
                <a:t>DH1</a:t>
              </a:r>
              <a:endParaRPr sz="800">
                <a:solidFill>
                  <a:prstClr val="black"/>
                </a:solidFill>
                <a:latin typeface="Arial"/>
                <a:cs typeface="Arial"/>
              </a:endParaRPr>
            </a:p>
          </p:txBody>
        </p:sp>
        <p:sp>
          <p:nvSpPr>
            <p:cNvPr id="101" name="object 190"/>
            <p:cNvSpPr/>
            <p:nvPr/>
          </p:nvSpPr>
          <p:spPr>
            <a:xfrm>
              <a:off x="77867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2" name="object 191"/>
            <p:cNvSpPr/>
            <p:nvPr/>
          </p:nvSpPr>
          <p:spPr>
            <a:xfrm>
              <a:off x="77867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3" name="object 192"/>
            <p:cNvSpPr txBox="1"/>
            <p:nvPr/>
          </p:nvSpPr>
          <p:spPr>
            <a:xfrm>
              <a:off x="7786751" y="2382393"/>
              <a:ext cx="355600" cy="147955"/>
            </a:xfrm>
            <a:prstGeom prst="rect">
              <a:avLst/>
            </a:prstGeom>
          </p:spPr>
          <p:txBody>
            <a:bodyPr vert="horz" wrap="square" lIns="0" tIns="13335" rIns="0" bIns="0" rtlCol="0">
              <a:spAutoFit/>
            </a:bodyPr>
            <a:lstStyle/>
            <a:p>
              <a:pPr marL="77470">
                <a:spcBef>
                  <a:spcPts val="105"/>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104" name="object 193"/>
            <p:cNvSpPr/>
            <p:nvPr/>
          </p:nvSpPr>
          <p:spPr>
            <a:xfrm>
              <a:off x="81423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5" name="object 194"/>
            <p:cNvSpPr/>
            <p:nvPr/>
          </p:nvSpPr>
          <p:spPr>
            <a:xfrm>
              <a:off x="81423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6" name="object 195"/>
            <p:cNvSpPr txBox="1"/>
            <p:nvPr/>
          </p:nvSpPr>
          <p:spPr>
            <a:xfrm>
              <a:off x="8142351" y="2574798"/>
              <a:ext cx="355600" cy="147955"/>
            </a:xfrm>
            <a:prstGeom prst="rect">
              <a:avLst/>
            </a:prstGeom>
          </p:spPr>
          <p:txBody>
            <a:bodyPr vert="horz" wrap="square" lIns="0" tIns="13335" rIns="0" bIns="0" rtlCol="0">
              <a:spAutoFit/>
            </a:bodyPr>
            <a:lstStyle/>
            <a:p>
              <a:pPr marL="77470">
                <a:spcBef>
                  <a:spcPts val="105"/>
                </a:spcBef>
              </a:pPr>
              <a:r>
                <a:rPr sz="800" spc="-5" dirty="0">
                  <a:solidFill>
                    <a:prstClr val="black"/>
                  </a:solidFill>
                  <a:latin typeface="Arial"/>
                  <a:cs typeface="Arial"/>
                </a:rPr>
                <a:t>DH3</a:t>
              </a:r>
              <a:endParaRPr sz="800">
                <a:solidFill>
                  <a:prstClr val="black"/>
                </a:solidFill>
                <a:latin typeface="Arial"/>
                <a:cs typeface="Arial"/>
              </a:endParaRPr>
            </a:p>
          </p:txBody>
        </p:sp>
        <p:sp>
          <p:nvSpPr>
            <p:cNvPr id="107" name="object 196"/>
            <p:cNvSpPr/>
            <p:nvPr/>
          </p:nvSpPr>
          <p:spPr>
            <a:xfrm>
              <a:off x="6716776" y="2748343"/>
              <a:ext cx="1779905" cy="192405"/>
            </a:xfrm>
            <a:custGeom>
              <a:avLst/>
              <a:gdLst/>
              <a:ahLst/>
              <a:cxnLst/>
              <a:rect l="l" t="t" r="r" b="b"/>
              <a:pathLst>
                <a:path w="1779904" h="192405">
                  <a:moveTo>
                    <a:pt x="0" y="192087"/>
                  </a:moveTo>
                  <a:lnTo>
                    <a:pt x="1779651" y="192087"/>
                  </a:lnTo>
                  <a:lnTo>
                    <a:pt x="1779651"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8" name="object 197"/>
            <p:cNvSpPr txBox="1"/>
            <p:nvPr/>
          </p:nvSpPr>
          <p:spPr>
            <a:xfrm>
              <a:off x="7350506" y="2790718"/>
              <a:ext cx="512445" cy="114300"/>
            </a:xfrm>
            <a:prstGeom prst="rect">
              <a:avLst/>
            </a:prstGeom>
          </p:spPr>
          <p:txBody>
            <a:bodyPr vert="horz" wrap="square" lIns="0" tIns="0" rIns="0" bIns="0" rtlCol="0">
              <a:spAutoFit/>
            </a:bodyPr>
            <a:lstStyle/>
            <a:p>
              <a:pPr>
                <a:lnSpc>
                  <a:spcPts val="890"/>
                </a:lnSpc>
              </a:pPr>
              <a:r>
                <a:rPr sz="800" dirty="0">
                  <a:solidFill>
                    <a:prstClr val="black"/>
                  </a:solidFill>
                  <a:latin typeface="Arial"/>
                  <a:cs typeface="Arial"/>
                </a:rPr>
                <a:t>K4 </a:t>
              </a:r>
              <a:r>
                <a:rPr sz="800" spc="-5" dirty="0">
                  <a:solidFill>
                    <a:prstClr val="black"/>
                  </a:solidFill>
                  <a:latin typeface="Arial"/>
                  <a:cs typeface="Arial"/>
                </a:rPr>
                <a:t>on</a:t>
              </a:r>
              <a:r>
                <a:rPr sz="800" spc="-70" dirty="0">
                  <a:solidFill>
                    <a:prstClr val="black"/>
                  </a:solidFill>
                  <a:latin typeface="Arial"/>
                  <a:cs typeface="Arial"/>
                </a:rPr>
                <a:t> </a:t>
              </a:r>
              <a:r>
                <a:rPr sz="800" dirty="0">
                  <a:solidFill>
                    <a:prstClr val="black"/>
                  </a:solidFill>
                  <a:latin typeface="Arial"/>
                  <a:cs typeface="Arial"/>
                </a:rPr>
                <a:t>CPU</a:t>
              </a:r>
              <a:endParaRPr sz="800">
                <a:solidFill>
                  <a:prstClr val="black"/>
                </a:solidFill>
                <a:latin typeface="Arial"/>
                <a:cs typeface="Arial"/>
              </a:endParaRPr>
            </a:p>
          </p:txBody>
        </p:sp>
        <p:sp>
          <p:nvSpPr>
            <p:cNvPr id="109" name="object 198"/>
            <p:cNvSpPr/>
            <p:nvPr/>
          </p:nvSpPr>
          <p:spPr>
            <a:xfrm>
              <a:off x="7429500" y="2554668"/>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0" name="object 199"/>
            <p:cNvSpPr/>
            <p:nvPr/>
          </p:nvSpPr>
          <p:spPr>
            <a:xfrm>
              <a:off x="7429500" y="2554668"/>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1" name="object 200"/>
            <p:cNvSpPr txBox="1"/>
            <p:nvPr/>
          </p:nvSpPr>
          <p:spPr>
            <a:xfrm>
              <a:off x="7429500" y="2574798"/>
              <a:ext cx="357505" cy="147955"/>
            </a:xfrm>
            <a:prstGeom prst="rect">
              <a:avLst/>
            </a:prstGeom>
          </p:spPr>
          <p:txBody>
            <a:bodyPr vert="horz" wrap="square" lIns="0" tIns="13335" rIns="0" bIns="0" rtlCol="0">
              <a:spAutoFit/>
            </a:bodyPr>
            <a:lstStyle/>
            <a:p>
              <a:pPr marL="78740">
                <a:spcBef>
                  <a:spcPts val="105"/>
                </a:spcBef>
              </a:pPr>
              <a:r>
                <a:rPr sz="800" spc="-5" dirty="0">
                  <a:solidFill>
                    <a:prstClr val="black"/>
                  </a:solidFill>
                  <a:latin typeface="Arial"/>
                  <a:cs typeface="Arial"/>
                </a:rPr>
                <a:t>HD3</a:t>
              </a:r>
              <a:endParaRPr sz="800">
                <a:solidFill>
                  <a:prstClr val="black"/>
                </a:solidFill>
                <a:latin typeface="Arial"/>
                <a:cs typeface="Arial"/>
              </a:endParaRPr>
            </a:p>
          </p:txBody>
        </p:sp>
        <p:sp>
          <p:nvSpPr>
            <p:cNvPr id="112" name="object 201"/>
            <p:cNvSpPr/>
            <p:nvPr/>
          </p:nvSpPr>
          <p:spPr>
            <a:xfrm>
              <a:off x="6716776" y="2748343"/>
              <a:ext cx="1779905" cy="192405"/>
            </a:xfrm>
            <a:custGeom>
              <a:avLst/>
              <a:gdLst/>
              <a:ahLst/>
              <a:cxnLst/>
              <a:rect l="l" t="t" r="r" b="b"/>
              <a:pathLst>
                <a:path w="1779904" h="192405">
                  <a:moveTo>
                    <a:pt x="0" y="192087"/>
                  </a:moveTo>
                  <a:lnTo>
                    <a:pt x="1779651" y="192087"/>
                  </a:lnTo>
                  <a:lnTo>
                    <a:pt x="1779651"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3" name="object 202"/>
            <p:cNvSpPr/>
            <p:nvPr/>
          </p:nvSpPr>
          <p:spPr>
            <a:xfrm>
              <a:off x="6716776" y="2748343"/>
              <a:ext cx="1779905" cy="192405"/>
            </a:xfrm>
            <a:custGeom>
              <a:avLst/>
              <a:gdLst/>
              <a:ahLst/>
              <a:cxnLst/>
              <a:rect l="l" t="t" r="r" b="b"/>
              <a:pathLst>
                <a:path w="1779904" h="192405">
                  <a:moveTo>
                    <a:pt x="0" y="192087"/>
                  </a:moveTo>
                  <a:lnTo>
                    <a:pt x="1779651" y="192087"/>
                  </a:lnTo>
                  <a:lnTo>
                    <a:pt x="1779651"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4" name="object 203"/>
            <p:cNvSpPr txBox="1"/>
            <p:nvPr/>
          </p:nvSpPr>
          <p:spPr>
            <a:xfrm>
              <a:off x="7314946" y="2775965"/>
              <a:ext cx="807974" cy="136576"/>
            </a:xfrm>
            <a:prstGeom prst="rect">
              <a:avLst/>
            </a:prstGeom>
          </p:spPr>
          <p:txBody>
            <a:bodyPr vert="horz" wrap="square" lIns="0" tIns="13335" rIns="0" bIns="0" rtlCol="0">
              <a:spAutoFit/>
            </a:bodyPr>
            <a:lstStyle/>
            <a:p>
              <a:pPr marL="12700">
                <a:spcBef>
                  <a:spcPts val="105"/>
                </a:spcBef>
              </a:pPr>
              <a:r>
                <a:rPr lang="en-US" sz="800" b="1" dirty="0">
                  <a:solidFill>
                    <a:schemeClr val="bg1"/>
                  </a:solidFill>
                  <a:latin typeface="Arial"/>
                  <a:cs typeface="Arial"/>
                </a:rPr>
                <a:t>thread</a:t>
              </a:r>
              <a:r>
                <a:rPr sz="800" b="1" dirty="0">
                  <a:solidFill>
                    <a:schemeClr val="bg1"/>
                  </a:solidFill>
                  <a:latin typeface="Arial"/>
                  <a:cs typeface="Arial"/>
                </a:rPr>
                <a:t> </a:t>
              </a:r>
              <a:r>
                <a:rPr sz="800" b="1" spc="-5" dirty="0">
                  <a:solidFill>
                    <a:schemeClr val="bg1"/>
                  </a:solidFill>
                  <a:latin typeface="Arial"/>
                  <a:cs typeface="Arial"/>
                </a:rPr>
                <a:t>on</a:t>
              </a:r>
              <a:r>
                <a:rPr sz="800" b="1" spc="-60" dirty="0">
                  <a:solidFill>
                    <a:schemeClr val="bg1"/>
                  </a:solidFill>
                  <a:latin typeface="Arial"/>
                  <a:cs typeface="Arial"/>
                </a:rPr>
                <a:t> </a:t>
              </a:r>
              <a:r>
                <a:rPr sz="800" b="1" dirty="0">
                  <a:solidFill>
                    <a:schemeClr val="bg1"/>
                  </a:solidFill>
                  <a:latin typeface="Arial"/>
                  <a:cs typeface="Arial"/>
                </a:rPr>
                <a:t>CPU</a:t>
              </a:r>
            </a:p>
          </p:txBody>
        </p:sp>
        <p:sp>
          <p:nvSpPr>
            <p:cNvPr id="115" name="object 204"/>
            <p:cNvSpPr/>
            <p:nvPr/>
          </p:nvSpPr>
          <p:spPr>
            <a:xfrm>
              <a:off x="7410450" y="2106993"/>
              <a:ext cx="389255" cy="903605"/>
            </a:xfrm>
            <a:custGeom>
              <a:avLst/>
              <a:gdLst/>
              <a:ahLst/>
              <a:cxnLst/>
              <a:rect l="l" t="t" r="r" b="b"/>
              <a:pathLst>
                <a:path w="389254" h="903605">
                  <a:moveTo>
                    <a:pt x="0" y="903287"/>
                  </a:moveTo>
                  <a:lnTo>
                    <a:pt x="388937" y="903287"/>
                  </a:lnTo>
                  <a:lnTo>
                    <a:pt x="388937" y="0"/>
                  </a:lnTo>
                  <a:lnTo>
                    <a:pt x="0" y="0"/>
                  </a:lnTo>
                  <a:lnTo>
                    <a:pt x="0" y="903287"/>
                  </a:lnTo>
                  <a:close/>
                </a:path>
              </a:pathLst>
            </a:custGeom>
            <a:noFill/>
            <a:ln w="22225">
              <a:solidFill>
                <a:schemeClr val="accent2"/>
              </a:solidFill>
              <a:prstDash val="sysDash"/>
            </a:ln>
          </p:spPr>
          <p:txBody>
            <a:bodyPr wrap="square" lIns="0" tIns="0" rIns="0" bIns="0" rtlCol="0"/>
            <a:lstStyle/>
            <a:p>
              <a:endParaRPr kern="0">
                <a:solidFill>
                  <a:prstClr val="black"/>
                </a:solidFill>
              </a:endParaRPr>
            </a:p>
          </p:txBody>
        </p:sp>
        <p:sp>
          <p:nvSpPr>
            <p:cNvPr id="215" name="object 203">
              <a:extLst>
                <a:ext uri="{FF2B5EF4-FFF2-40B4-BE49-F238E27FC236}">
                  <a16:creationId xmlns:a16="http://schemas.microsoft.com/office/drawing/2014/main" id="{1E613E6C-9B5D-4E4E-91E0-9884A8CE708A}"/>
                </a:ext>
              </a:extLst>
            </p:cNvPr>
            <p:cNvSpPr txBox="1"/>
            <p:nvPr/>
          </p:nvSpPr>
          <p:spPr>
            <a:xfrm>
              <a:off x="7314374" y="2775274"/>
              <a:ext cx="807974" cy="136576"/>
            </a:xfrm>
            <a:prstGeom prst="rect">
              <a:avLst/>
            </a:prstGeom>
          </p:spPr>
          <p:txBody>
            <a:bodyPr vert="horz" wrap="square" lIns="0" tIns="13335" rIns="0" bIns="0" rtlCol="0">
              <a:spAutoFit/>
            </a:bodyPr>
            <a:lstStyle/>
            <a:p>
              <a:pPr marL="12700">
                <a:spcBef>
                  <a:spcPts val="105"/>
                </a:spcBef>
              </a:pPr>
              <a:r>
                <a:rPr lang="en-US" sz="800" b="1" dirty="0">
                  <a:solidFill>
                    <a:schemeClr val="bg1"/>
                  </a:solidFill>
                  <a:latin typeface="Arial"/>
                  <a:cs typeface="Arial"/>
                </a:rPr>
                <a:t>thread</a:t>
              </a:r>
              <a:r>
                <a:rPr sz="800" b="1" dirty="0">
                  <a:solidFill>
                    <a:schemeClr val="bg1"/>
                  </a:solidFill>
                  <a:latin typeface="Arial"/>
                  <a:cs typeface="Arial"/>
                </a:rPr>
                <a:t> </a:t>
              </a:r>
              <a:r>
                <a:rPr sz="800" b="1" spc="-5" dirty="0">
                  <a:solidFill>
                    <a:schemeClr val="bg1"/>
                  </a:solidFill>
                  <a:latin typeface="Arial"/>
                  <a:cs typeface="Arial"/>
                </a:rPr>
                <a:t>on</a:t>
              </a:r>
              <a:r>
                <a:rPr sz="800" b="1" spc="-60" dirty="0">
                  <a:solidFill>
                    <a:schemeClr val="bg1"/>
                  </a:solidFill>
                  <a:latin typeface="Arial"/>
                  <a:cs typeface="Arial"/>
                </a:rPr>
                <a:t> </a:t>
              </a:r>
              <a:r>
                <a:rPr sz="800" b="1" dirty="0">
                  <a:solidFill>
                    <a:schemeClr val="bg1"/>
                  </a:solidFill>
                  <a:latin typeface="Arial"/>
                  <a:cs typeface="Arial"/>
                </a:rPr>
                <a:t>CPU</a:t>
              </a:r>
            </a:p>
          </p:txBody>
        </p:sp>
        <p:cxnSp>
          <p:nvCxnSpPr>
            <p:cNvPr id="219" name="Straight Arrow Connector 218">
              <a:extLst>
                <a:ext uri="{FF2B5EF4-FFF2-40B4-BE49-F238E27FC236}">
                  <a16:creationId xmlns:a16="http://schemas.microsoft.com/office/drawing/2014/main" id="{218F4560-BA28-48FF-81F8-D8779E65ECE0}"/>
                </a:ext>
              </a:extLst>
            </p:cNvPr>
            <p:cNvCxnSpPr>
              <a:cxnSpLocks/>
            </p:cNvCxnSpPr>
            <p:nvPr/>
          </p:nvCxnSpPr>
          <p:spPr>
            <a:xfrm>
              <a:off x="6711950" y="3093944"/>
              <a:ext cx="1979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TextBox 219">
              <a:extLst>
                <a:ext uri="{FF2B5EF4-FFF2-40B4-BE49-F238E27FC236}">
                  <a16:creationId xmlns:a16="http://schemas.microsoft.com/office/drawing/2014/main" id="{76B7D8A1-FBD7-41BE-B49D-C4A03044DE2A}"/>
                </a:ext>
              </a:extLst>
            </p:cNvPr>
            <p:cNvSpPr txBox="1"/>
            <p:nvPr/>
          </p:nvSpPr>
          <p:spPr>
            <a:xfrm>
              <a:off x="8493125" y="3102961"/>
              <a:ext cx="586740" cy="261610"/>
            </a:xfrm>
            <a:prstGeom prst="rect">
              <a:avLst/>
            </a:prstGeom>
            <a:noFill/>
          </p:spPr>
          <p:txBody>
            <a:bodyPr wrap="square">
              <a:spAutoFit/>
            </a:bodyPr>
            <a:lstStyle/>
            <a:p>
              <a:r>
                <a:rPr lang="en-US" sz="1100" dirty="0">
                  <a:latin typeface="Trebuchet MS"/>
                  <a:cs typeface="Trebuchet MS"/>
                </a:rPr>
                <a:t>Time</a:t>
              </a:r>
              <a:endParaRPr lang="en-US" sz="1100" dirty="0"/>
            </a:p>
          </p:txBody>
        </p:sp>
      </p:grpSp>
      <p:sp>
        <p:nvSpPr>
          <p:cNvPr id="226" name="object 96">
            <a:extLst>
              <a:ext uri="{FF2B5EF4-FFF2-40B4-BE49-F238E27FC236}">
                <a16:creationId xmlns:a16="http://schemas.microsoft.com/office/drawing/2014/main" id="{9AF830CD-E268-4E70-9B52-4F816F7F5C1D}"/>
              </a:ext>
            </a:extLst>
          </p:cNvPr>
          <p:cNvSpPr txBox="1"/>
          <p:nvPr/>
        </p:nvSpPr>
        <p:spPr>
          <a:xfrm>
            <a:off x="2999867" y="912174"/>
            <a:ext cx="6222365" cy="228268"/>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lang="en-US" sz="1400" dirty="0">
                <a:latin typeface="Trebuchet MS"/>
                <a:cs typeface="Trebuchet MS"/>
              </a:rPr>
              <a:t>Legend: DH-device2host copy ; K-kernel execution ; HD-host2device copy</a:t>
            </a:r>
            <a:endParaRPr sz="1400" dirty="0">
              <a:latin typeface="Trebuchet MS"/>
              <a:cs typeface="Trebuchet MS"/>
            </a:endParaRPr>
          </a:p>
        </p:txBody>
      </p:sp>
    </p:spTree>
    <p:extLst>
      <p:ext uri="{BB962C8B-B14F-4D97-AF65-F5344CB8AC3E}">
        <p14:creationId xmlns:p14="http://schemas.microsoft.com/office/powerpoint/2010/main" val="307702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2: Using Multiple Streams</a:t>
            </a:r>
            <a:br>
              <a:rPr lang="en-US" sz="3200" dirty="0"/>
            </a:br>
            <a:r>
              <a:rPr lang="en-US" sz="2000" dirty="0"/>
              <a:t>[Version 2.1]</a:t>
            </a:r>
          </a:p>
        </p:txBody>
      </p:sp>
      <p:sp>
        <p:nvSpPr>
          <p:cNvPr id="3" name="Content Placeholder 2"/>
          <p:cNvSpPr>
            <a:spLocks noGrp="1"/>
          </p:cNvSpPr>
          <p:nvPr>
            <p:ph idx="1"/>
          </p:nvPr>
        </p:nvSpPr>
        <p:spPr/>
        <p:txBody>
          <a:bodyPr/>
          <a:lstStyle/>
          <a:p>
            <a:endParaRPr lang="en-US" sz="2000" dirty="0"/>
          </a:p>
          <a:p>
            <a:r>
              <a:rPr lang="en-US" sz="2000" dirty="0"/>
              <a:t>Similar to Example1, but use two streams</a:t>
            </a:r>
          </a:p>
          <a:p>
            <a:pPr lvl="1"/>
            <a:r>
              <a:rPr lang="en-US" sz="1600" dirty="0"/>
              <a:t>Goal this time around: </a:t>
            </a:r>
            <a:r>
              <a:rPr lang="en-US" sz="1600" dirty="0">
                <a:solidFill>
                  <a:srgbClr val="0070C0"/>
                </a:solidFill>
              </a:rPr>
              <a:t>increase speed of execution</a:t>
            </a:r>
          </a:p>
          <a:p>
            <a:pPr lvl="1"/>
            <a:endParaRPr lang="en-US" sz="1800" dirty="0"/>
          </a:p>
          <a:p>
            <a:pPr lvl="1"/>
            <a:endParaRPr lang="en-US" sz="1800" dirty="0"/>
          </a:p>
          <a:p>
            <a:r>
              <a:rPr lang="en-US" sz="2000" dirty="0"/>
              <a:t>Why would you want to use multiple streams?</a:t>
            </a:r>
          </a:p>
          <a:p>
            <a:pPr lvl="1"/>
            <a:r>
              <a:rPr lang="en-US" sz="1600" dirty="0"/>
              <a:t>Overlapping GPU execution with host </a:t>
            </a:r>
            <a:r>
              <a:rPr lang="en-US" sz="1600" dirty="0">
                <a:latin typeface="cmsy10"/>
                <a:sym typeface="Symbol" panose="05050102010706020507" pitchFamily="18" charset="2"/>
              </a:rPr>
              <a:t></a:t>
            </a:r>
            <a:r>
              <a:rPr lang="en-US" sz="1600" dirty="0">
                <a:latin typeface="cmsy10"/>
              </a:rPr>
              <a:t> </a:t>
            </a:r>
            <a:r>
              <a:rPr lang="en-US" sz="1600" dirty="0"/>
              <a:t>device data movement can improve overall performance</a:t>
            </a:r>
          </a:p>
          <a:p>
            <a:pPr lvl="1"/>
            <a:r>
              <a:rPr lang="en-US" sz="1800" dirty="0"/>
              <a:t>See previous slide, use “manual pipelining”</a:t>
            </a:r>
          </a:p>
          <a:p>
            <a:pPr lvl="1"/>
            <a:endParaRPr lang="en-US" sz="1800" dirty="0"/>
          </a:p>
          <a:p>
            <a:pPr lvl="1"/>
            <a:endParaRPr lang="en-US" sz="1800" dirty="0"/>
          </a:p>
          <a:p>
            <a:r>
              <a:rPr lang="en-US" sz="2000" dirty="0"/>
              <a:t>Two ideas underlie  the process</a:t>
            </a:r>
          </a:p>
          <a:p>
            <a:pPr lvl="1"/>
            <a:r>
              <a:rPr lang="en-US" sz="1600" dirty="0"/>
              <a:t>The idea of “</a:t>
            </a:r>
            <a:r>
              <a:rPr lang="en-US" sz="1600" dirty="0" err="1"/>
              <a:t>chunkification</a:t>
            </a:r>
            <a:r>
              <a:rPr lang="en-US" sz="1600" dirty="0"/>
              <a:t>” of the computation</a:t>
            </a:r>
          </a:p>
          <a:p>
            <a:pPr lvl="2"/>
            <a:r>
              <a:rPr lang="en-US" sz="1400" dirty="0"/>
              <a:t>Computation is broken into pieces that are queued up for execution on the device (we already saw this in Example 1, which uses one stream)</a:t>
            </a:r>
          </a:p>
          <a:p>
            <a:pPr lvl="2"/>
            <a:endParaRPr lang="en-US" sz="1400" dirty="0"/>
          </a:p>
          <a:p>
            <a:pPr lvl="1"/>
            <a:r>
              <a:rPr lang="en-US" sz="1600" dirty="0"/>
              <a:t>The idea of overlapping execution with PCI host </a:t>
            </a:r>
            <a:r>
              <a:rPr lang="en-US" sz="1600" dirty="0">
                <a:latin typeface="cmsy10"/>
                <a:sym typeface="Symbol" panose="05050102010706020507" pitchFamily="18" charset="2"/>
              </a:rPr>
              <a:t></a:t>
            </a:r>
            <a:r>
              <a:rPr lang="en-US" sz="1600" dirty="0">
                <a:latin typeface="cmsy10"/>
              </a:rPr>
              <a:t> </a:t>
            </a:r>
            <a:r>
              <a:rPr lang="en-US" sz="1600" dirty="0"/>
              <a:t>device data movement</a:t>
            </a:r>
          </a:p>
          <a:p>
            <a:endParaRPr lang="en-US" sz="1900" dirty="0"/>
          </a:p>
          <a:p>
            <a:endParaRPr lang="en-US" sz="19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14</a:t>
            </a:fld>
            <a:endParaRPr lang="en-US" altLang="en-US"/>
          </a:p>
        </p:txBody>
      </p:sp>
    </p:spTree>
    <p:extLst>
      <p:ext uri="{BB962C8B-B14F-4D97-AF65-F5344CB8AC3E}">
        <p14:creationId xmlns:p14="http://schemas.microsoft.com/office/powerpoint/2010/main" val="418826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Overlapping Execution and Data Transfer: A Desirable Scenario</a:t>
            </a:r>
          </a:p>
        </p:txBody>
      </p:sp>
      <p:sp>
        <p:nvSpPr>
          <p:cNvPr id="11" name="Slide Number Placeholder 10"/>
          <p:cNvSpPr>
            <a:spLocks noGrp="1"/>
          </p:cNvSpPr>
          <p:nvPr>
            <p:ph type="sldNum" sz="quarter" idx="12"/>
          </p:nvPr>
        </p:nvSpPr>
        <p:spPr/>
        <p:txBody>
          <a:bodyPr/>
          <a:lstStyle/>
          <a:p>
            <a:fld id="{04A7C484-7E24-447E-8CB0-5149A4D34DEF}" type="slidenum">
              <a:rPr lang="en-US" altLang="en-US" smtClean="0"/>
              <a:pPr/>
              <a:t>15</a:t>
            </a:fld>
            <a:endParaRPr lang="en-US" altLang="en-US"/>
          </a:p>
        </p:txBody>
      </p:sp>
      <p:sp>
        <p:nvSpPr>
          <p:cNvPr id="15" name="Content Placeholder 2"/>
          <p:cNvSpPr>
            <a:spLocks noGrp="1"/>
          </p:cNvSpPr>
          <p:nvPr>
            <p:ph idx="4294967295"/>
          </p:nvPr>
        </p:nvSpPr>
        <p:spPr>
          <a:xfrm>
            <a:off x="183824" y="4572000"/>
            <a:ext cx="11783810" cy="2090738"/>
          </a:xfrm>
        </p:spPr>
        <p:txBody>
          <a:bodyPr/>
          <a:lstStyle/>
          <a:p>
            <a:r>
              <a:rPr lang="en-US" sz="1800" dirty="0"/>
              <a:t>Observations:</a:t>
            </a:r>
          </a:p>
          <a:p>
            <a:pPr lvl="1"/>
            <a:r>
              <a:rPr lang="en-US" sz="1600" dirty="0"/>
              <a:t>“</a:t>
            </a:r>
            <a:r>
              <a:rPr lang="en-US" sz="1600" dirty="0" err="1"/>
              <a:t>memcpy</a:t>
            </a:r>
            <a:r>
              <a:rPr lang="en-US" sz="1600" dirty="0"/>
              <a:t>” actually represents an asynchronous </a:t>
            </a:r>
            <a:r>
              <a:rPr lang="en-US" sz="1600" dirty="0" err="1">
                <a:solidFill>
                  <a:srgbClr val="0070C0"/>
                </a:solidFill>
                <a:latin typeface="Consolas" pitchFamily="49" charset="0"/>
                <a:cs typeface="Consolas" pitchFamily="49" charset="0"/>
              </a:rPr>
              <a:t>cudaMemcpyAsync</a:t>
            </a:r>
            <a:r>
              <a:rPr lang="en-US" sz="1600" dirty="0">
                <a:solidFill>
                  <a:srgbClr val="0070C0"/>
                </a:solidFill>
                <a:latin typeface="Consolas" pitchFamily="49" charset="0"/>
                <a:cs typeface="Consolas" pitchFamily="49" charset="0"/>
              </a:rPr>
              <a:t>()</a:t>
            </a:r>
            <a:r>
              <a:rPr lang="en-US" sz="1600" dirty="0"/>
              <a:t> memory copy call</a:t>
            </a:r>
          </a:p>
          <a:p>
            <a:pPr lvl="1"/>
            <a:r>
              <a:rPr lang="en-US" sz="1600" dirty="0"/>
              <a:t>White (empty) box: time when one stream is waiting to execute an operation that it cannot overlap with other stream’s operation</a:t>
            </a:r>
          </a:p>
          <a:p>
            <a:pPr lvl="1"/>
            <a:r>
              <a:rPr lang="en-US" sz="1600" dirty="0"/>
              <a:t>The goal: keep both GPU engine types (execution and </a:t>
            </a:r>
            <a:r>
              <a:rPr lang="en-US" sz="1600" dirty="0" err="1"/>
              <a:t>mem</a:t>
            </a:r>
            <a:r>
              <a:rPr lang="en-US" sz="1600" dirty="0"/>
              <a:t> copy) busy</a:t>
            </a:r>
          </a:p>
          <a:p>
            <a:pPr lvl="2"/>
            <a:r>
              <a:rPr lang="en-US" sz="1300" dirty="0"/>
              <a:t>Note: recent hardware allows two copies to take place simultaneously: one from host to device, at the same time one goes on from device to host (you have two copy </a:t>
            </a:r>
            <a:r>
              <a:rPr lang="en-US" sz="1300" dirty="0" err="1"/>
              <a:t>subengines</a:t>
            </a:r>
            <a:r>
              <a:rPr lang="en-US" sz="1300" dirty="0"/>
              <a:t>). This example shows only one copy-engine (old CC).</a:t>
            </a:r>
          </a:p>
        </p:txBody>
      </p:sp>
      <p:graphicFrame>
        <p:nvGraphicFramePr>
          <p:cNvPr id="5" name="Table 4"/>
          <p:cNvGraphicFramePr>
            <a:graphicFrameLocks noGrp="1"/>
          </p:cNvGraphicFramePr>
          <p:nvPr/>
        </p:nvGraphicFramePr>
        <p:xfrm>
          <a:off x="3429000" y="1295400"/>
          <a:ext cx="3784600" cy="3238500"/>
        </p:xfrm>
        <a:graphic>
          <a:graphicData uri="http://schemas.openxmlformats.org/drawingml/2006/table">
            <a:tbl>
              <a:tblPr/>
              <a:tblGrid>
                <a:gridCol w="608579">
                  <a:extLst>
                    <a:ext uri="{9D8B030D-6E8A-4147-A177-3AD203B41FA5}">
                      <a16:colId xmlns:a16="http://schemas.microsoft.com/office/drawing/2014/main" val="20000"/>
                    </a:ext>
                  </a:extLst>
                </a:gridCol>
                <a:gridCol w="1283721">
                  <a:extLst>
                    <a:ext uri="{9D8B030D-6E8A-4147-A177-3AD203B41FA5}">
                      <a16:colId xmlns:a16="http://schemas.microsoft.com/office/drawing/2014/main" val="20001"/>
                    </a:ext>
                  </a:extLst>
                </a:gridCol>
                <a:gridCol w="608579">
                  <a:extLst>
                    <a:ext uri="{9D8B030D-6E8A-4147-A177-3AD203B41FA5}">
                      <a16:colId xmlns:a16="http://schemas.microsoft.com/office/drawing/2014/main" val="20002"/>
                    </a:ext>
                  </a:extLst>
                </a:gridCol>
                <a:gridCol w="1283721">
                  <a:extLst>
                    <a:ext uri="{9D8B030D-6E8A-4147-A177-3AD203B41FA5}">
                      <a16:colId xmlns:a16="http://schemas.microsoft.com/office/drawing/2014/main" val="20003"/>
                    </a:ext>
                  </a:extLst>
                </a:gridCol>
              </a:tblGrid>
              <a:tr h="190500">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a:rPr>
                        <a:t>Stream0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a:rPr>
                        <a:t>Stream1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endParaRPr lang="en-US" sz="1100" b="0" i="0" u="none" strike="noStrike">
                        <a:solidFill>
                          <a:srgbClr val="000000"/>
                        </a:solidFill>
                        <a:effectLst/>
                        <a:latin typeface="Calibri"/>
                      </a:endParaRPr>
                    </a:p>
                  </a:txBody>
                  <a:tcPr marL="0" marR="0" marT="0"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9"/>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0"/>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1"/>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2"/>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3"/>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gridSpan="3">
                  <a:txBody>
                    <a:bodyPr/>
                    <a:lstStyle/>
                    <a:p>
                      <a:pPr algn="l" fontAlgn="b"/>
                      <a:r>
                        <a:rPr lang="en-US" sz="1100" b="0" i="0" u="none" strike="noStrike" dirty="0">
                          <a:solidFill>
                            <a:srgbClr val="000000"/>
                          </a:solidFill>
                          <a:effectLst/>
                          <a:latin typeface="Calibri"/>
                        </a:rPr>
                        <a:t>Timeline of intended application execution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gridSpan="3">
                  <a:txBody>
                    <a:bodyPr/>
                    <a:lstStyle/>
                    <a:p>
                      <a:pPr algn="l" fontAlgn="b"/>
                      <a:r>
                        <a:rPr lang="en-US" sz="1100" b="0" i="0" u="none" strike="noStrike">
                          <a:solidFill>
                            <a:srgbClr val="000000"/>
                          </a:solidFill>
                          <a:effectLst/>
                          <a:latin typeface="Calibri"/>
                        </a:rPr>
                        <a:t>using two independent streams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bl>
          </a:graphicData>
        </a:graphic>
      </p:graphicFrame>
      <p:cxnSp>
        <p:nvCxnSpPr>
          <p:cNvPr id="9" name="Straight Arrow Connector 8"/>
          <p:cNvCxnSpPr/>
          <p:nvPr/>
        </p:nvCxnSpPr>
        <p:spPr>
          <a:xfrm flipH="1">
            <a:off x="3810000" y="1447801"/>
            <a:ext cx="1588" cy="22574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13"/>
          <p:cNvSpPr txBox="1"/>
          <p:nvPr/>
        </p:nvSpPr>
        <p:spPr>
          <a:xfrm rot="16200000">
            <a:off x="3171825" y="2643188"/>
            <a:ext cx="914400" cy="2476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b="1" dirty="0"/>
              <a:t>Time</a:t>
            </a:r>
          </a:p>
        </p:txBody>
      </p:sp>
    </p:spTree>
    <p:extLst>
      <p:ext uri="{BB962C8B-B14F-4D97-AF65-F5344CB8AC3E}">
        <p14:creationId xmlns:p14="http://schemas.microsoft.com/office/powerpoint/2010/main" val="206139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981200" y="5006340"/>
            <a:ext cx="7717967" cy="17526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981200" y="2393566"/>
            <a:ext cx="4191000" cy="2407035"/>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81200" y="1038226"/>
            <a:ext cx="6629400" cy="1247775"/>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p:txBody>
          <a:bodyPr/>
          <a:lstStyle/>
          <a:p>
            <a:r>
              <a:rPr lang="en-US" sz="3200" dirty="0"/>
              <a:t>The “</a:t>
            </a:r>
            <a:r>
              <a:rPr lang="en-US" sz="3200" dirty="0">
                <a:latin typeface="Consolas" pitchFamily="49" charset="0"/>
                <a:cs typeface="Consolas" pitchFamily="49" charset="0"/>
              </a:rPr>
              <a:t>main()</a:t>
            </a:r>
            <a:r>
              <a:rPr lang="en-US" sz="3200" dirty="0"/>
              <a:t>” Function, Two Streams</a:t>
            </a:r>
            <a:endParaRPr lang="en-US" sz="18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16</a:t>
            </a:fld>
            <a:endParaRPr lang="en-US" altLang="en-US"/>
          </a:p>
        </p:txBody>
      </p:sp>
      <p:sp>
        <p:nvSpPr>
          <p:cNvPr id="11" name="Rectangle 10"/>
          <p:cNvSpPr/>
          <p:nvPr/>
        </p:nvSpPr>
        <p:spPr>
          <a:xfrm>
            <a:off x="8686800" y="1919782"/>
            <a:ext cx="718466" cy="307777"/>
          </a:xfrm>
          <a:prstGeom prst="rect">
            <a:avLst/>
          </a:prstGeom>
        </p:spPr>
        <p:txBody>
          <a:bodyPr wrap="none">
            <a:spAutoFit/>
          </a:bodyPr>
          <a:lstStyle/>
          <a:p>
            <a:r>
              <a:rPr lang="en-US" sz="1400" dirty="0">
                <a:solidFill>
                  <a:srgbClr val="FFC000"/>
                </a:solidFill>
              </a:rPr>
              <a:t>Stage 1</a:t>
            </a:r>
          </a:p>
        </p:txBody>
      </p:sp>
      <p:sp>
        <p:nvSpPr>
          <p:cNvPr id="13" name="Rectangle 12"/>
          <p:cNvSpPr/>
          <p:nvPr/>
        </p:nvSpPr>
        <p:spPr>
          <a:xfrm>
            <a:off x="6248400" y="3962401"/>
            <a:ext cx="718466" cy="307777"/>
          </a:xfrm>
          <a:prstGeom prst="rect">
            <a:avLst/>
          </a:prstGeom>
        </p:spPr>
        <p:txBody>
          <a:bodyPr wrap="none">
            <a:spAutoFit/>
          </a:bodyPr>
          <a:lstStyle/>
          <a:p>
            <a:r>
              <a:rPr lang="en-US" sz="1400" dirty="0">
                <a:solidFill>
                  <a:srgbClr val="FFC000"/>
                </a:solidFill>
              </a:rPr>
              <a:t>Stage 2</a:t>
            </a:r>
          </a:p>
        </p:txBody>
      </p:sp>
      <p:sp>
        <p:nvSpPr>
          <p:cNvPr id="16" name="Rectangle 15"/>
          <p:cNvSpPr/>
          <p:nvPr/>
        </p:nvSpPr>
        <p:spPr>
          <a:xfrm>
            <a:off x="9339934" y="4640235"/>
            <a:ext cx="718466" cy="307777"/>
          </a:xfrm>
          <a:prstGeom prst="rect">
            <a:avLst/>
          </a:prstGeom>
        </p:spPr>
        <p:txBody>
          <a:bodyPr wrap="none">
            <a:spAutoFit/>
          </a:bodyPr>
          <a:lstStyle/>
          <a:p>
            <a:r>
              <a:rPr lang="en-US" sz="1400" dirty="0">
                <a:solidFill>
                  <a:srgbClr val="FFC000"/>
                </a:solidFill>
              </a:rPr>
              <a:t>Stage 3</a:t>
            </a:r>
          </a:p>
        </p:txBody>
      </p:sp>
      <p:sp>
        <p:nvSpPr>
          <p:cNvPr id="3" name="Rectangle 2"/>
          <p:cNvSpPr/>
          <p:nvPr/>
        </p:nvSpPr>
        <p:spPr>
          <a:xfrm>
            <a:off x="1600200" y="841712"/>
            <a:ext cx="8001000" cy="5940088"/>
          </a:xfrm>
          <a:prstGeom prst="rect">
            <a:avLst/>
          </a:prstGeom>
          <a:noFill/>
        </p:spPr>
        <p:txBody>
          <a:bodyPr wrap="square">
            <a:spAutoFit/>
          </a:bodyPr>
          <a:lstStyle/>
          <a:p>
            <a:r>
              <a:rPr lang="en-US" sz="1000" dirty="0">
                <a:solidFill>
                  <a:srgbClr val="FFC000"/>
                </a:solidFill>
                <a:latin typeface="Consolas" pitchFamily="49" charset="0"/>
                <a:cs typeface="Consolas" pitchFamily="49" charset="0"/>
              </a:rPr>
              <a:t>01|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main(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cudaDeviceProp</a:t>
            </a:r>
            <a:r>
              <a:rPr lang="en-US" sz="1000" dirty="0">
                <a:solidFill>
                  <a:prstClr val="black"/>
                </a:solidFill>
                <a:latin typeface="Consolas" pitchFamily="49" charset="0"/>
                <a:cs typeface="Consolas" pitchFamily="49" charset="0"/>
              </a:rPr>
              <a:t>  prop;</a:t>
            </a:r>
          </a:p>
          <a:p>
            <a:r>
              <a:rPr lang="en-US" sz="1000" dirty="0">
                <a:solidFill>
                  <a:srgbClr val="FFC000"/>
                </a:solidFill>
                <a:latin typeface="Consolas" pitchFamily="49" charset="0"/>
                <a:cs typeface="Consolas" pitchFamily="49" charset="0"/>
              </a:rPr>
              <a:t>03|</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whichDevice</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04|</a:t>
            </a:r>
            <a:r>
              <a:rPr lang="en-US" sz="1000" dirty="0">
                <a:solidFill>
                  <a:prstClr val="black"/>
                </a:solidFill>
                <a:latin typeface="Consolas" pitchFamily="49" charset="0"/>
                <a:cs typeface="Consolas" pitchFamily="49" charset="0"/>
              </a:rPr>
              <a:t>    HANDLE_ERROR( </a:t>
            </a:r>
            <a:r>
              <a:rPr lang="en-US" sz="1000" dirty="0" err="1">
                <a:solidFill>
                  <a:prstClr val="black"/>
                </a:solidFill>
                <a:latin typeface="Consolas" pitchFamily="49" charset="0"/>
                <a:cs typeface="Consolas" pitchFamily="49" charset="0"/>
              </a:rPr>
              <a:t>cudaGetDevice</a:t>
            </a:r>
            <a:r>
              <a:rPr lang="en-US" sz="1000" dirty="0">
                <a:solidFill>
                  <a:prstClr val="black"/>
                </a:solidFill>
                <a:latin typeface="Consolas" pitchFamily="49" charset="0"/>
                <a:cs typeface="Consolas" pitchFamily="49" charset="0"/>
              </a:rPr>
              <a:t>( &amp;</a:t>
            </a:r>
            <a:r>
              <a:rPr lang="en-US" sz="1000" dirty="0" err="1">
                <a:solidFill>
                  <a:prstClr val="black"/>
                </a:solidFill>
                <a:latin typeface="Consolas" pitchFamily="49" charset="0"/>
                <a:cs typeface="Consolas" pitchFamily="49" charset="0"/>
              </a:rPr>
              <a:t>whichDevice</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05|</a:t>
            </a:r>
            <a:r>
              <a:rPr lang="en-US" sz="1000" dirty="0">
                <a:solidFill>
                  <a:prstClr val="black"/>
                </a:solidFill>
                <a:latin typeface="Consolas" pitchFamily="49" charset="0"/>
                <a:cs typeface="Consolas" pitchFamily="49" charset="0"/>
              </a:rPr>
              <a:t>    HANDLE_ERROR( </a:t>
            </a:r>
            <a:r>
              <a:rPr lang="en-US" sz="1000" dirty="0" err="1">
                <a:solidFill>
                  <a:prstClr val="black"/>
                </a:solidFill>
                <a:latin typeface="Consolas" pitchFamily="49" charset="0"/>
                <a:cs typeface="Consolas" pitchFamily="49" charset="0"/>
              </a:rPr>
              <a:t>cudaGetDeviceProperties</a:t>
            </a:r>
            <a:r>
              <a:rPr lang="en-US" sz="1000" dirty="0">
                <a:solidFill>
                  <a:prstClr val="black"/>
                </a:solidFill>
                <a:latin typeface="Consolas" pitchFamily="49" charset="0"/>
                <a:cs typeface="Consolas" pitchFamily="49" charset="0"/>
              </a:rPr>
              <a:t>( &amp;prop, </a:t>
            </a:r>
            <a:r>
              <a:rPr lang="en-US" sz="1000" dirty="0" err="1">
                <a:solidFill>
                  <a:prstClr val="black"/>
                </a:solidFill>
                <a:latin typeface="Consolas" pitchFamily="49" charset="0"/>
                <a:cs typeface="Consolas" pitchFamily="49" charset="0"/>
              </a:rPr>
              <a:t>whichDevice</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06|</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if</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prop.deviceOverlap</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07|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printf</a:t>
            </a:r>
            <a:r>
              <a:rPr lang="en-US" sz="1000" dirty="0">
                <a:solidFill>
                  <a:prstClr val="black"/>
                </a:solidFill>
                <a:latin typeface="Consolas" pitchFamily="49" charset="0"/>
                <a:cs typeface="Consolas" pitchFamily="49" charset="0"/>
              </a:rPr>
              <a:t>( </a:t>
            </a:r>
            <a:r>
              <a:rPr lang="en-US" sz="1000" dirty="0">
                <a:solidFill>
                  <a:srgbClr val="A31515"/>
                </a:solidFill>
                <a:latin typeface="Consolas" pitchFamily="49" charset="0"/>
                <a:cs typeface="Consolas" pitchFamily="49" charset="0"/>
              </a:rPr>
              <a:t>"Device will not handle overlaps, so no speed up from streams\n"</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08|</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return</a:t>
            </a:r>
            <a:r>
              <a:rPr lang="en-US" sz="1000" dirty="0">
                <a:solidFill>
                  <a:prstClr val="black"/>
                </a:solidFill>
                <a:latin typeface="Consolas" pitchFamily="49" charset="0"/>
                <a:cs typeface="Consolas" pitchFamily="49" charset="0"/>
              </a:rPr>
              <a:t> 0;</a:t>
            </a:r>
          </a:p>
          <a:p>
            <a:r>
              <a:rPr lang="en-US" sz="1000" dirty="0">
                <a:solidFill>
                  <a:srgbClr val="FFC000"/>
                </a:solidFill>
                <a:latin typeface="Consolas" pitchFamily="49" charset="0"/>
                <a:cs typeface="Consolas" pitchFamily="49" charset="0"/>
              </a:rPr>
              <a:t>09|</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10|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cudaEvent_t</a:t>
            </a:r>
            <a:r>
              <a:rPr lang="en-US" sz="1000" dirty="0">
                <a:solidFill>
                  <a:prstClr val="black"/>
                </a:solidFill>
                <a:latin typeface="Consolas" pitchFamily="49" charset="0"/>
                <a:cs typeface="Consolas" pitchFamily="49" charset="0"/>
              </a:rPr>
              <a:t>     start, stop;</a:t>
            </a:r>
          </a:p>
          <a:p>
            <a:r>
              <a:rPr lang="en-US" sz="1000" dirty="0">
                <a:solidFill>
                  <a:srgbClr val="FFC000"/>
                </a:solidFill>
                <a:latin typeface="Consolas" pitchFamily="49" charset="0"/>
                <a:cs typeface="Consolas" pitchFamily="49" charset="0"/>
              </a:rPr>
              <a:t>12|</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float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13|</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cudaStream_t</a:t>
            </a:r>
            <a:r>
              <a:rPr lang="en-US" sz="1000" dirty="0">
                <a:solidFill>
                  <a:prstClr val="black"/>
                </a:solidFill>
                <a:latin typeface="Consolas" pitchFamily="49" charset="0"/>
                <a:cs typeface="Consolas" pitchFamily="49" charset="0"/>
              </a:rPr>
              <a:t>    stream0, stream1;</a:t>
            </a:r>
          </a:p>
          <a:p>
            <a:r>
              <a:rPr lang="en-US" sz="1000" dirty="0">
                <a:solidFill>
                  <a:srgbClr val="FFC000"/>
                </a:solidFill>
                <a:latin typeface="Consolas" pitchFamily="49" charset="0"/>
                <a:cs typeface="Consolas" pitchFamily="49" charset="0"/>
              </a:rPr>
              <a:t>15|</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16|</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*dev_a0, *dev_b0, *dev_c0;</a:t>
            </a:r>
          </a:p>
          <a:p>
            <a:r>
              <a:rPr lang="en-US" sz="1000" dirty="0">
                <a:solidFill>
                  <a:srgbClr val="FFC000"/>
                </a:solidFill>
                <a:latin typeface="Consolas" pitchFamily="49" charset="0"/>
                <a:cs typeface="Consolas" pitchFamily="49" charset="0"/>
              </a:rPr>
              <a:t>17|</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*dev_a1, *dev_b1, *dev_c1;</a:t>
            </a:r>
          </a:p>
          <a:p>
            <a:r>
              <a:rPr lang="en-US" sz="1000" dirty="0">
                <a:solidFill>
                  <a:srgbClr val="FFC000"/>
                </a:solidFill>
                <a:latin typeface="Consolas" pitchFamily="49" charset="0"/>
                <a:cs typeface="Consolas" pitchFamily="49" charset="0"/>
              </a:rPr>
              <a:t>18|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19|</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start the timers</a:t>
            </a:r>
          </a:p>
          <a:p>
            <a:r>
              <a:rPr lang="en-US" sz="1000" dirty="0">
                <a:solidFill>
                  <a:srgbClr val="FFC000"/>
                </a:solidFill>
                <a:latin typeface="Consolas" pitchFamily="49" charset="0"/>
                <a:cs typeface="Consolas" pitchFamily="49" charset="0"/>
              </a:rPr>
              <a:t>20|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&amp;start );</a:t>
            </a:r>
          </a:p>
          <a:p>
            <a:r>
              <a:rPr lang="en-US" sz="1000" dirty="0">
                <a:solidFill>
                  <a:srgbClr val="FFC000"/>
                </a:solidFill>
                <a:latin typeface="Consolas" pitchFamily="49" charset="0"/>
                <a:cs typeface="Consolas" pitchFamily="49" charset="0"/>
              </a:rPr>
              <a:t>21|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&amp;stop  );</a:t>
            </a:r>
          </a:p>
          <a:p>
            <a:r>
              <a:rPr lang="en-US" sz="1000" dirty="0">
                <a:solidFill>
                  <a:srgbClr val="FFC000"/>
                </a:solidFill>
                <a:latin typeface="Consolas" pitchFamily="49" charset="0"/>
                <a:cs typeface="Consolas" pitchFamily="49" charset="0"/>
              </a:rPr>
              <a:t>22|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initialize the streams</a:t>
            </a:r>
          </a:p>
          <a:p>
            <a:r>
              <a:rPr lang="en-US" sz="1000" dirty="0">
                <a:solidFill>
                  <a:srgbClr val="FFC000"/>
                </a:solidFill>
                <a:latin typeface="Consolas" pitchFamily="49" charset="0"/>
                <a:cs typeface="Consolas" pitchFamily="49" charset="0"/>
              </a:rPr>
              <a:t>24|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cudaStreamCreate</a:t>
            </a:r>
            <a:r>
              <a:rPr lang="en-US" sz="1000" dirty="0">
                <a:solidFill>
                  <a:prstClr val="black"/>
                </a:solidFill>
                <a:latin typeface="Consolas" pitchFamily="49" charset="0"/>
                <a:cs typeface="Consolas" pitchFamily="49" charset="0"/>
              </a:rPr>
              <a:t>( &amp;stream0 );</a:t>
            </a:r>
          </a:p>
          <a:p>
            <a:r>
              <a:rPr lang="en-US" sz="1000" dirty="0">
                <a:solidFill>
                  <a:srgbClr val="FFC000"/>
                </a:solidFill>
                <a:latin typeface="Consolas" pitchFamily="49" charset="0"/>
                <a:cs typeface="Consolas" pitchFamily="49" charset="0"/>
              </a:rPr>
              <a:t>25|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cudaStreamCreate</a:t>
            </a:r>
            <a:r>
              <a:rPr lang="en-US" sz="1000" dirty="0">
                <a:solidFill>
                  <a:prstClr val="black"/>
                </a:solidFill>
                <a:latin typeface="Consolas" pitchFamily="49" charset="0"/>
                <a:cs typeface="Consolas" pitchFamily="49" charset="0"/>
              </a:rPr>
              <a:t>( &amp;stream1 );</a:t>
            </a:r>
          </a:p>
          <a:p>
            <a:r>
              <a:rPr lang="en-US" sz="1000" dirty="0">
                <a:solidFill>
                  <a:srgbClr val="FFC000"/>
                </a:solidFill>
                <a:latin typeface="Consolas" pitchFamily="49" charset="0"/>
                <a:cs typeface="Consolas" pitchFamily="49" charset="0"/>
              </a:rPr>
              <a:t>26|</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27|</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the memory on the GPU</a:t>
            </a:r>
          </a:p>
          <a:p>
            <a:r>
              <a:rPr lang="en-US" sz="1000" dirty="0">
                <a:solidFill>
                  <a:srgbClr val="FFC000"/>
                </a:solidFill>
                <a:latin typeface="Consolas" pitchFamily="49" charset="0"/>
                <a:cs typeface="Consolas" pitchFamily="49" charset="0"/>
              </a:rPr>
              <a:t>28|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**)&amp;dev_a0,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**)&amp;dev_b0,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**)&amp;dev_c0,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**)&amp;dev_a1,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**)&amp;dev_b1,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**)&amp;dev_c1,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34|</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35|</a:t>
            </a:r>
            <a:r>
              <a:rPr lang="en-US" sz="1000" dirty="0">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host locked memory, used to stream</a:t>
            </a:r>
          </a:p>
          <a:p>
            <a:r>
              <a:rPr lang="en-US" sz="1000" dirty="0">
                <a:solidFill>
                  <a:srgbClr val="FFC000"/>
                </a:solidFill>
                <a:latin typeface="Consolas" pitchFamily="49" charset="0"/>
                <a:cs typeface="Consolas" pitchFamily="49" charset="0"/>
              </a:rPr>
              <a:t>36|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p:txBody>
      </p:sp>
    </p:spTree>
    <p:extLst>
      <p:ext uri="{BB962C8B-B14F-4D97-AF65-F5344CB8AC3E}">
        <p14:creationId xmlns:p14="http://schemas.microsoft.com/office/powerpoint/2010/main" val="78930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p:bldP spid="13"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Quiz: Overlapping Execution and Data Transfer</a:t>
            </a:r>
          </a:p>
        </p:txBody>
      </p:sp>
      <mc:AlternateContent xmlns:mc="http://schemas.openxmlformats.org/markup-compatibility/2006" xmlns:a14="http://schemas.microsoft.com/office/drawing/2010/main">
        <mc:Choice Requires="a14">
          <p:sp>
            <p:nvSpPr>
              <p:cNvPr id="15" name="Content Placeholder 2"/>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pic above is for an older device, back then there was only overlap of kernel execution with H</a:t>
                </a:r>
                <a:r>
                  <a:rPr lang="en-US" sz="1800" b="0" dirty="0"/>
                  <a:t> </a:t>
                </a:r>
                <a14:m>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 </m:t>
                    </m:r>
                  </m:oMath>
                </a14:m>
                <a:r>
                  <a:rPr lang="en-US" sz="1800" dirty="0"/>
                  <a:t>D mem transfer</a:t>
                </a:r>
              </a:p>
              <a:p>
                <a:endParaRPr lang="en-US" sz="1800" dirty="0"/>
              </a:p>
              <a:p>
                <a:r>
                  <a:rPr lang="en-US" sz="1800" dirty="0"/>
                  <a:t>Question: how is the picture above going to change if you can have at the same time a copy-in and copy-out mem transfer between the GPU and host?</a:t>
                </a:r>
                <a:endParaRPr lang="en-US" sz="1300" dirty="0"/>
              </a:p>
            </p:txBody>
          </p:sp>
        </mc:Choice>
        <mc:Fallback xmlns="">
          <p:sp>
            <p:nvSpPr>
              <p:cNvPr id="15" name="Content Placeholder 2"/>
              <p:cNvSpPr>
                <a:spLocks noGrp="1" noRot="1" noChangeAspect="1" noMove="1" noResize="1" noEditPoints="1" noAdjustHandles="1" noChangeArrowheads="1" noChangeShapeType="1" noTextEdit="1"/>
              </p:cNvSpPr>
              <p:nvPr>
                <p:ph idx="1"/>
              </p:nvPr>
            </p:nvSpPr>
            <p:spPr>
              <a:blipFill>
                <a:blip r:embed="rId3"/>
                <a:stretch>
                  <a:fillRect l="-306"/>
                </a:stretch>
              </a:blipFill>
            </p:spPr>
            <p:txBody>
              <a:bodyPr/>
              <a:lstStyle/>
              <a:p>
                <a:r>
                  <a:rPr lang="en-US">
                    <a:noFill/>
                  </a:rPr>
                  <a:t> </a:t>
                </a:r>
              </a:p>
            </p:txBody>
          </p:sp>
        </mc:Fallback>
      </mc:AlternateContent>
      <p:sp>
        <p:nvSpPr>
          <p:cNvPr id="11" name="Slide Number Placeholder 10"/>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5" name="Table 4"/>
          <p:cNvGraphicFramePr>
            <a:graphicFrameLocks noGrp="1"/>
          </p:cNvGraphicFramePr>
          <p:nvPr/>
        </p:nvGraphicFramePr>
        <p:xfrm>
          <a:off x="3429000" y="1295400"/>
          <a:ext cx="3784600" cy="3238500"/>
        </p:xfrm>
        <a:graphic>
          <a:graphicData uri="http://schemas.openxmlformats.org/drawingml/2006/table">
            <a:tbl>
              <a:tblPr/>
              <a:tblGrid>
                <a:gridCol w="608579">
                  <a:extLst>
                    <a:ext uri="{9D8B030D-6E8A-4147-A177-3AD203B41FA5}">
                      <a16:colId xmlns:a16="http://schemas.microsoft.com/office/drawing/2014/main" val="20000"/>
                    </a:ext>
                  </a:extLst>
                </a:gridCol>
                <a:gridCol w="1283721">
                  <a:extLst>
                    <a:ext uri="{9D8B030D-6E8A-4147-A177-3AD203B41FA5}">
                      <a16:colId xmlns:a16="http://schemas.microsoft.com/office/drawing/2014/main" val="20001"/>
                    </a:ext>
                  </a:extLst>
                </a:gridCol>
                <a:gridCol w="608579">
                  <a:extLst>
                    <a:ext uri="{9D8B030D-6E8A-4147-A177-3AD203B41FA5}">
                      <a16:colId xmlns:a16="http://schemas.microsoft.com/office/drawing/2014/main" val="20002"/>
                    </a:ext>
                  </a:extLst>
                </a:gridCol>
                <a:gridCol w="1283721">
                  <a:extLst>
                    <a:ext uri="{9D8B030D-6E8A-4147-A177-3AD203B41FA5}">
                      <a16:colId xmlns:a16="http://schemas.microsoft.com/office/drawing/2014/main" val="20003"/>
                    </a:ext>
                  </a:extLst>
                </a:gridCol>
              </a:tblGrid>
              <a:tr h="190500">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a:rPr>
                        <a:t>Stream0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a:rPr>
                        <a:t>Stream1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endParaRPr lang="en-US" sz="1100" b="0" i="0" u="none" strike="noStrike">
                        <a:solidFill>
                          <a:srgbClr val="000000"/>
                        </a:solidFill>
                        <a:effectLst/>
                        <a:latin typeface="Calibri"/>
                      </a:endParaRPr>
                    </a:p>
                  </a:txBody>
                  <a:tcPr marL="0" marR="0" marT="0"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9"/>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0"/>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1"/>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2"/>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3"/>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gridSpan="3">
                  <a:txBody>
                    <a:bodyPr/>
                    <a:lstStyle/>
                    <a:p>
                      <a:pPr algn="l" fontAlgn="b"/>
                      <a:r>
                        <a:rPr lang="en-US" sz="1100" b="0" i="0" u="none" strike="noStrike" dirty="0">
                          <a:solidFill>
                            <a:srgbClr val="000000"/>
                          </a:solidFill>
                          <a:effectLst/>
                          <a:latin typeface="Calibri"/>
                        </a:rPr>
                        <a:t>Timeline of intended application execution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gridSpan="3">
                  <a:txBody>
                    <a:bodyPr/>
                    <a:lstStyle/>
                    <a:p>
                      <a:pPr algn="l" fontAlgn="b"/>
                      <a:r>
                        <a:rPr lang="en-US" sz="1100" b="0" i="0" u="none" strike="noStrike">
                          <a:solidFill>
                            <a:srgbClr val="000000"/>
                          </a:solidFill>
                          <a:effectLst/>
                          <a:latin typeface="Calibri"/>
                        </a:rPr>
                        <a:t>using two independent streams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bl>
          </a:graphicData>
        </a:graphic>
      </p:graphicFrame>
      <p:cxnSp>
        <p:nvCxnSpPr>
          <p:cNvPr id="9" name="Straight Arrow Connector 8"/>
          <p:cNvCxnSpPr/>
          <p:nvPr/>
        </p:nvCxnSpPr>
        <p:spPr>
          <a:xfrm flipH="1">
            <a:off x="3810000" y="1447801"/>
            <a:ext cx="1588" cy="22574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13"/>
          <p:cNvSpPr txBox="1"/>
          <p:nvPr/>
        </p:nvSpPr>
        <p:spPr>
          <a:xfrm rot="16200000">
            <a:off x="3171825" y="2643188"/>
            <a:ext cx="914400" cy="2476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Time</a:t>
            </a:r>
          </a:p>
        </p:txBody>
      </p:sp>
    </p:spTree>
    <p:extLst>
      <p:ext uri="{BB962C8B-B14F-4D97-AF65-F5344CB8AC3E}">
        <p14:creationId xmlns:p14="http://schemas.microsoft.com/office/powerpoint/2010/main" val="363097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89365" y="2920093"/>
            <a:ext cx="8077200" cy="3127376"/>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981200" y="1828801"/>
            <a:ext cx="3733800" cy="95522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p:nvPr>
        </p:nvSpPr>
        <p:spPr/>
        <p:txBody>
          <a:bodyPr/>
          <a:lstStyle/>
          <a:p>
            <a:r>
              <a:rPr lang="en-US" sz="3200" dirty="0"/>
              <a:t>The “</a:t>
            </a:r>
            <a:r>
              <a:rPr lang="en-US" sz="3200" dirty="0">
                <a:latin typeface="Consolas" pitchFamily="49" charset="0"/>
                <a:cs typeface="Consolas" pitchFamily="49" charset="0"/>
              </a:rPr>
              <a:t>main()</a:t>
            </a:r>
            <a:r>
              <a:rPr lang="en-US" sz="3200" dirty="0"/>
              <a:t>” Function, Two Streams</a:t>
            </a:r>
            <a:br>
              <a:rPr lang="en-US" sz="3200" dirty="0"/>
            </a:br>
            <a:r>
              <a:rPr lang="en-US" sz="1800" dirty="0"/>
              <a:t>[</a:t>
            </a:r>
            <a:r>
              <a:rPr lang="en-US" sz="1800" dirty="0" err="1"/>
              <a:t>Cntd</a:t>
            </a:r>
            <a:r>
              <a:rPr lang="en-US" sz="1800" dirty="0"/>
              <a: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18</a:t>
            </a:fld>
            <a:endParaRPr lang="en-US" altLang="en-US"/>
          </a:p>
        </p:txBody>
      </p:sp>
      <p:sp>
        <p:nvSpPr>
          <p:cNvPr id="8" name="Rectangle 7"/>
          <p:cNvSpPr/>
          <p:nvPr/>
        </p:nvSpPr>
        <p:spPr>
          <a:xfrm>
            <a:off x="5734051" y="1828801"/>
            <a:ext cx="1061509" cy="307777"/>
          </a:xfrm>
          <a:prstGeom prst="rect">
            <a:avLst/>
          </a:prstGeom>
        </p:spPr>
        <p:txBody>
          <a:bodyPr wrap="none">
            <a:spAutoFit/>
          </a:bodyPr>
          <a:lstStyle/>
          <a:p>
            <a:r>
              <a:rPr lang="en-US" sz="1400" dirty="0">
                <a:solidFill>
                  <a:srgbClr val="FFC000"/>
                </a:solidFill>
              </a:rPr>
              <a:t>Still Stage 3</a:t>
            </a:r>
          </a:p>
        </p:txBody>
      </p:sp>
      <p:sp>
        <p:nvSpPr>
          <p:cNvPr id="10" name="Rectangle 9"/>
          <p:cNvSpPr/>
          <p:nvPr/>
        </p:nvSpPr>
        <p:spPr>
          <a:xfrm>
            <a:off x="9285505" y="2630133"/>
            <a:ext cx="718466" cy="307777"/>
          </a:xfrm>
          <a:prstGeom prst="rect">
            <a:avLst/>
          </a:prstGeom>
        </p:spPr>
        <p:txBody>
          <a:bodyPr wrap="none">
            <a:spAutoFit/>
          </a:bodyPr>
          <a:lstStyle/>
          <a:p>
            <a:r>
              <a:rPr lang="en-US" sz="1400" dirty="0">
                <a:solidFill>
                  <a:srgbClr val="FFC000"/>
                </a:solidFill>
              </a:rPr>
              <a:t>Stage 4</a:t>
            </a:r>
          </a:p>
        </p:txBody>
      </p:sp>
      <p:sp>
        <p:nvSpPr>
          <p:cNvPr id="5" name="Rectangle 4"/>
          <p:cNvSpPr/>
          <p:nvPr/>
        </p:nvSpPr>
        <p:spPr>
          <a:xfrm>
            <a:off x="1600200" y="1828801"/>
            <a:ext cx="8686800" cy="4401205"/>
          </a:xfrm>
          <a:prstGeom prst="rect">
            <a:avLst/>
          </a:prstGeom>
        </p:spPr>
        <p:txBody>
          <a:bodyPr wrap="square">
            <a:spAutoFit/>
          </a:bodyPr>
          <a:lstStyle/>
          <a:p>
            <a:r>
              <a:rPr lang="en-US" sz="1000" dirty="0">
                <a:solidFill>
                  <a:srgbClr val="FFC000"/>
                </a:solidFill>
                <a:latin typeface="Consolas" pitchFamily="49" charset="0"/>
                <a:cs typeface="Consolas" pitchFamily="49" charset="0"/>
              </a:rPr>
              <a:t>39|</a:t>
            </a:r>
            <a:r>
              <a:rPr lang="nn-NO" sz="1000" dirty="0">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a:t>
            </a:r>
          </a:p>
          <a:p>
            <a:r>
              <a:rPr lang="en-US" sz="1000" dirty="0">
                <a:solidFill>
                  <a:srgbClr val="FFC000"/>
                </a:solidFill>
                <a:latin typeface="Consolas" pitchFamily="49" charset="0"/>
                <a:cs typeface="Consolas" pitchFamily="49" charset="0"/>
              </a:rPr>
              <a:t>40|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41|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42|</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43|</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cudaEventRecord</a:t>
            </a:r>
            <a:r>
              <a:rPr lang="en-US" sz="1000" dirty="0">
                <a:solidFill>
                  <a:prstClr val="black"/>
                </a:solidFill>
                <a:latin typeface="Consolas" pitchFamily="49" charset="0"/>
                <a:cs typeface="Consolas" pitchFamily="49" charset="0"/>
              </a:rPr>
              <a:t>( start, 0 );</a:t>
            </a:r>
          </a:p>
          <a:p>
            <a:r>
              <a:rPr lang="en-US" sz="1000" dirty="0">
                <a:solidFill>
                  <a:srgbClr val="FFC000"/>
                </a:solidFill>
                <a:latin typeface="Consolas" pitchFamily="49" charset="0"/>
                <a:cs typeface="Consolas" pitchFamily="49" charset="0"/>
              </a:rPr>
              <a:t>45|</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now loop over full data, in bite-sized chunks</a:t>
            </a:r>
          </a:p>
          <a:p>
            <a:r>
              <a:rPr lang="en-US" sz="1000" dirty="0">
                <a:solidFill>
                  <a:srgbClr val="FFC000"/>
                </a:solidFill>
                <a:latin typeface="Consolas" pitchFamily="49" charset="0"/>
                <a:cs typeface="Consolas" pitchFamily="49" charset="0"/>
              </a:rPr>
              <a:t>46|</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2*N) {</a:t>
            </a:r>
          </a:p>
          <a:p>
            <a:r>
              <a:rPr lang="en-US" sz="1000" dirty="0">
                <a:solidFill>
                  <a:srgbClr val="FFC000"/>
                </a:solidFill>
                <a:latin typeface="Consolas" pitchFamily="49" charset="0"/>
                <a:cs typeface="Consolas" pitchFamily="49" charset="0"/>
              </a:rPr>
              <a:t>47|</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data from pinned memory to the device, </a:t>
            </a:r>
            <a:r>
              <a:rPr lang="en-US" sz="1000" dirty="0" err="1">
                <a:solidFill>
                  <a:srgbClr val="008000"/>
                </a:solidFill>
                <a:latin typeface="Consolas" pitchFamily="49" charset="0"/>
                <a:cs typeface="Consolas" pitchFamily="49" charset="0"/>
              </a:rPr>
              <a:t>async</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dev_a0, </a:t>
            </a:r>
            <a:r>
              <a:rPr lang="en-US" sz="1000" dirty="0" err="1">
                <a:solidFill>
                  <a:prstClr val="black"/>
                </a:solidFill>
                <a:latin typeface="Consolas" pitchFamily="49" charset="0"/>
                <a:cs typeface="Consolas" pitchFamily="49" charset="0"/>
              </a:rPr>
              <a:t>host_a+i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49|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dev_b0, </a:t>
            </a:r>
            <a:r>
              <a:rPr lang="en-US" sz="1000" dirty="0" err="1">
                <a:solidFill>
                  <a:prstClr val="black"/>
                </a:solidFill>
                <a:latin typeface="Consolas" pitchFamily="49" charset="0"/>
                <a:cs typeface="Consolas" pitchFamily="49" charset="0"/>
              </a:rPr>
              <a:t>host_b+i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51|</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stream0</a:t>
            </a:r>
            <a:r>
              <a:rPr lang="pt-BR" sz="1000" dirty="0">
                <a:solidFill>
                  <a:prstClr val="black"/>
                </a:solidFill>
                <a:latin typeface="Consolas" pitchFamily="49" charset="0"/>
                <a:cs typeface="Consolas" pitchFamily="49" charset="0"/>
              </a:rPr>
              <a:t>&gt;&gt;&gt;( dev_a0, dev_b0, dev_c0 );</a:t>
            </a:r>
          </a:p>
          <a:p>
            <a:r>
              <a:rPr lang="en-US" sz="1000" dirty="0">
                <a:solidFill>
                  <a:srgbClr val="FFC000"/>
                </a:solidFill>
                <a:latin typeface="Consolas" pitchFamily="49" charset="0"/>
                <a:cs typeface="Consolas" pitchFamily="49" charset="0"/>
              </a:rPr>
              <a:t>52|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data from device to locked memory</a:t>
            </a:r>
          </a:p>
          <a:p>
            <a:r>
              <a:rPr lang="en-US" sz="1000" dirty="0">
                <a:solidFill>
                  <a:srgbClr val="FFC000"/>
                </a:solidFill>
                <a:latin typeface="Consolas" pitchFamily="49" charset="0"/>
                <a:cs typeface="Consolas" pitchFamily="49" charset="0"/>
              </a:rPr>
              <a:t>54|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a:t>
            </a:r>
            <a:r>
              <a:rPr lang="en-US" sz="1000" dirty="0">
                <a:solidFill>
                  <a:prstClr val="black"/>
                </a:solidFill>
                <a:latin typeface="Consolas" pitchFamily="49" charset="0"/>
                <a:cs typeface="Consolas" pitchFamily="49" charset="0"/>
              </a:rPr>
              <a:t>, dev_c0,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56|</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57|</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locked memory to the device, </a:t>
            </a:r>
            <a:r>
              <a:rPr lang="en-US" sz="1000" dirty="0" err="1">
                <a:solidFill>
                  <a:srgbClr val="008000"/>
                </a:solidFill>
                <a:latin typeface="Consolas" pitchFamily="49" charset="0"/>
                <a:cs typeface="Consolas" pitchFamily="49" charset="0"/>
              </a:rPr>
              <a:t>async</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dev_a1, </a:t>
            </a:r>
            <a:r>
              <a:rPr lang="en-US" sz="1000" dirty="0" err="1">
                <a:solidFill>
                  <a:prstClr val="black"/>
                </a:solidFill>
                <a:latin typeface="Consolas" pitchFamily="49" charset="0"/>
                <a:cs typeface="Consolas" pitchFamily="49" charset="0"/>
              </a:rPr>
              <a:t>host_a+i+N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dev_b1, </a:t>
            </a:r>
            <a:r>
              <a:rPr lang="en-US" sz="1000" dirty="0" err="1">
                <a:solidFill>
                  <a:prstClr val="black"/>
                </a:solidFill>
                <a:latin typeface="Consolas" pitchFamily="49" charset="0"/>
                <a:cs typeface="Consolas" pitchFamily="49" charset="0"/>
              </a:rPr>
              <a:t>host_b+i+N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61|</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stream1</a:t>
            </a:r>
            <a:r>
              <a:rPr lang="pt-BR" sz="1000" dirty="0">
                <a:solidFill>
                  <a:prstClr val="black"/>
                </a:solidFill>
                <a:latin typeface="Consolas" pitchFamily="49" charset="0"/>
                <a:cs typeface="Consolas" pitchFamily="49" charset="0"/>
              </a:rPr>
              <a:t>&gt;&gt;&gt;( dev_a1, dev_b1, dev_c1 );</a:t>
            </a:r>
          </a:p>
          <a:p>
            <a:r>
              <a:rPr lang="en-US" sz="1000" dirty="0">
                <a:solidFill>
                  <a:srgbClr val="FFC000"/>
                </a:solidFill>
                <a:latin typeface="Consolas" pitchFamily="49" charset="0"/>
                <a:cs typeface="Consolas" pitchFamily="49" charset="0"/>
              </a:rPr>
              <a:t>62|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63|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data from device to locked memory</a:t>
            </a:r>
          </a:p>
          <a:p>
            <a:r>
              <a:rPr lang="en-US" sz="1000" dirty="0">
                <a:solidFill>
                  <a:srgbClr val="FFC000"/>
                </a:solidFill>
                <a:latin typeface="Consolas" pitchFamily="49" charset="0"/>
                <a:cs typeface="Consolas" pitchFamily="49" charset="0"/>
              </a:rPr>
              <a:t>64|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host_c+i+N</a:t>
            </a:r>
            <a:r>
              <a:rPr lang="en-US" sz="1000" dirty="0">
                <a:solidFill>
                  <a:prstClr val="black"/>
                </a:solidFill>
                <a:latin typeface="Consolas" pitchFamily="49" charset="0"/>
                <a:cs typeface="Consolas" pitchFamily="49" charset="0"/>
              </a:rPr>
              <a:t>, dev_c1,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65|  </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66|</a:t>
            </a:r>
            <a:endParaRPr lang="en-US" sz="1000" dirty="0">
              <a:solidFill>
                <a:prstClr val="black"/>
              </a:solidFill>
              <a:latin typeface="Consolas" pitchFamily="49" charset="0"/>
              <a:cs typeface="Consolas" pitchFamily="49" charset="0"/>
            </a:endParaRPr>
          </a:p>
        </p:txBody>
      </p:sp>
      <p:sp>
        <p:nvSpPr>
          <p:cNvPr id="12" name="Arrow: Right 11">
            <a:extLst>
              <a:ext uri="{FF2B5EF4-FFF2-40B4-BE49-F238E27FC236}">
                <a16:creationId xmlns:a16="http://schemas.microsoft.com/office/drawing/2014/main" id="{44617D27-2174-4516-AC29-F504E310DF53}"/>
              </a:ext>
            </a:extLst>
          </p:cNvPr>
          <p:cNvSpPr/>
          <p:nvPr/>
        </p:nvSpPr>
        <p:spPr>
          <a:xfrm rot="10800000">
            <a:off x="10140042" y="4258490"/>
            <a:ext cx="398417" cy="326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29C9FAA-80FF-4C11-9AA3-5EDF85A6B2F2}"/>
              </a:ext>
            </a:extLst>
          </p:cNvPr>
          <p:cNvSpPr txBox="1"/>
          <p:nvPr/>
        </p:nvSpPr>
        <p:spPr>
          <a:xfrm>
            <a:off x="10538459" y="3960737"/>
            <a:ext cx="1229542" cy="922717"/>
          </a:xfrm>
          <a:prstGeom prst="rect">
            <a:avLst/>
          </a:prstGeom>
          <a:noFill/>
        </p:spPr>
        <p:txBody>
          <a:bodyPr wrap="square">
            <a:spAutoFit/>
          </a:bodyPr>
          <a:lstStyle/>
          <a:p>
            <a:r>
              <a:rPr lang="en-US" dirty="0"/>
              <a:t>Here’s the important code</a:t>
            </a:r>
          </a:p>
        </p:txBody>
      </p:sp>
    </p:spTree>
    <p:extLst>
      <p:ext uri="{BB962C8B-B14F-4D97-AF65-F5344CB8AC3E}">
        <p14:creationId xmlns:p14="http://schemas.microsoft.com/office/powerpoint/2010/main" val="355979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83967" y="1573749"/>
            <a:ext cx="5334000" cy="332845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848600" y="2916093"/>
            <a:ext cx="811506" cy="307777"/>
          </a:xfrm>
          <a:prstGeom prst="rect">
            <a:avLst/>
          </a:prstGeom>
        </p:spPr>
        <p:txBody>
          <a:bodyPr wrap="square">
            <a:spAutoFit/>
          </a:bodyPr>
          <a:lstStyle/>
          <a:p>
            <a:r>
              <a:rPr lang="en-US" sz="1400" dirty="0">
                <a:solidFill>
                  <a:srgbClr val="FFC000"/>
                </a:solidFill>
              </a:rPr>
              <a:t>Stage 5</a:t>
            </a:r>
          </a:p>
        </p:txBody>
      </p:sp>
      <p:sp>
        <p:nvSpPr>
          <p:cNvPr id="6" name="Title 1"/>
          <p:cNvSpPr>
            <a:spLocks noGrp="1"/>
          </p:cNvSpPr>
          <p:nvPr>
            <p:ph type="title"/>
          </p:nvPr>
        </p:nvSpPr>
        <p:spPr/>
        <p:txBody>
          <a:bodyPr/>
          <a:lstStyle/>
          <a:p>
            <a:r>
              <a:rPr lang="en-US" sz="3200" dirty="0"/>
              <a:t>The “</a:t>
            </a:r>
            <a:r>
              <a:rPr lang="en-US" sz="3200" dirty="0">
                <a:latin typeface="Consolas" pitchFamily="49" charset="0"/>
                <a:cs typeface="Consolas" pitchFamily="49" charset="0"/>
              </a:rPr>
              <a:t>main()</a:t>
            </a:r>
            <a:r>
              <a:rPr lang="en-US" sz="3200" dirty="0"/>
              <a:t>” Function, Two Streams </a:t>
            </a:r>
            <a:r>
              <a:rPr lang="en-US" sz="1800" dirty="0"/>
              <a:t>[</a:t>
            </a:r>
            <a:r>
              <a:rPr lang="en-US" sz="1800" dirty="0" err="1"/>
              <a:t>Cntd</a:t>
            </a:r>
            <a:r>
              <a:rPr lang="en-US" sz="1800" dirty="0"/>
              <a: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19</a:t>
            </a:fld>
            <a:endParaRPr lang="en-US" altLang="en-US"/>
          </a:p>
        </p:txBody>
      </p:sp>
      <p:sp>
        <p:nvSpPr>
          <p:cNvPr id="5" name="Rectangle 4"/>
          <p:cNvSpPr/>
          <p:nvPr/>
        </p:nvSpPr>
        <p:spPr>
          <a:xfrm>
            <a:off x="2002967" y="1573749"/>
            <a:ext cx="5715000" cy="3785652"/>
          </a:xfrm>
          <a:prstGeom prst="rect">
            <a:avLst/>
          </a:prstGeom>
          <a:noFill/>
          <a:ln>
            <a:noFill/>
          </a:ln>
        </p:spPr>
        <p:txBody>
          <a:bodyPr wrap="square">
            <a:spAutoFit/>
          </a:bodyPr>
          <a:lstStyle/>
          <a:p>
            <a:r>
              <a:rPr lang="en-US" sz="1000" dirty="0">
                <a:solidFill>
                  <a:srgbClr val="FFC000"/>
                </a:solidFill>
                <a:latin typeface="Consolas" pitchFamily="49" charset="0"/>
                <a:cs typeface="Consolas" pitchFamily="49" charset="0"/>
              </a:rPr>
              <a:t>67|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cudaStreamSynchronize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cudaStreamSynchronize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69|</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70|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cudaEventRecord</a:t>
            </a:r>
            <a:r>
              <a:rPr lang="en-US" sz="1000" dirty="0">
                <a:solidFill>
                  <a:prstClr val="black"/>
                </a:solidFill>
                <a:latin typeface="Consolas" pitchFamily="49" charset="0"/>
                <a:cs typeface="Consolas" pitchFamily="49" charset="0"/>
              </a:rPr>
              <a:t>( stop, 0 );</a:t>
            </a:r>
          </a:p>
          <a:p>
            <a:r>
              <a:rPr lang="en-US" sz="1000" dirty="0">
                <a:solidFill>
                  <a:srgbClr val="FFC000"/>
                </a:solidFill>
                <a:latin typeface="Consolas" pitchFamily="49" charset="0"/>
                <a:cs typeface="Consolas" pitchFamily="49" charset="0"/>
              </a:rPr>
              <a:t>71|</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72|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cudaEventSynchronize</a:t>
            </a:r>
            <a:r>
              <a:rPr lang="en-US" sz="1000" dirty="0">
                <a:solidFill>
                  <a:prstClr val="black"/>
                </a:solidFill>
                <a:latin typeface="Consolas" pitchFamily="49" charset="0"/>
                <a:cs typeface="Consolas" pitchFamily="49" charset="0"/>
              </a:rPr>
              <a:t>( stop );</a:t>
            </a:r>
          </a:p>
          <a:p>
            <a:r>
              <a:rPr lang="en-US" sz="1000" dirty="0">
                <a:solidFill>
                  <a:srgbClr val="FFC000"/>
                </a:solidFill>
                <a:latin typeface="Consolas" pitchFamily="49" charset="0"/>
                <a:cs typeface="Consolas" pitchFamily="49" charset="0"/>
              </a:rPr>
              <a:t>73|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cudaEventElapsedTime</a:t>
            </a:r>
            <a:r>
              <a:rPr lang="en-US" sz="1000" dirty="0">
                <a:solidFill>
                  <a:prstClr val="black"/>
                </a:solidFill>
                <a:latin typeface="Consolas" pitchFamily="49" charset="0"/>
                <a:cs typeface="Consolas" pitchFamily="49" charset="0"/>
              </a:rPr>
              <a:t>( &amp;</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start, stop ) );</a:t>
            </a:r>
          </a:p>
          <a:p>
            <a:r>
              <a:rPr lang="en-US" sz="1000" dirty="0">
                <a:solidFill>
                  <a:srgbClr val="FFC000"/>
                </a:solidFill>
                <a:latin typeface="Consolas" pitchFamily="49" charset="0"/>
                <a:cs typeface="Consolas" pitchFamily="49" charset="0"/>
              </a:rPr>
              <a:t>74|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printf</a:t>
            </a:r>
            <a:r>
              <a:rPr lang="en-US" sz="1000" dirty="0">
                <a:solidFill>
                  <a:prstClr val="black"/>
                </a:solidFill>
                <a:latin typeface="Consolas" pitchFamily="49" charset="0"/>
                <a:cs typeface="Consolas" pitchFamily="49" charset="0"/>
              </a:rPr>
              <a:t>( </a:t>
            </a:r>
            <a:r>
              <a:rPr lang="en-US" sz="1000" dirty="0">
                <a:solidFill>
                  <a:srgbClr val="A31515"/>
                </a:solidFill>
                <a:latin typeface="Consolas" pitchFamily="49" charset="0"/>
                <a:cs typeface="Consolas" pitchFamily="49" charset="0"/>
              </a:rPr>
              <a:t>"Time taken:  %3.1f </a:t>
            </a:r>
            <a:r>
              <a:rPr lang="en-US" sz="1000" dirty="0" err="1">
                <a:solidFill>
                  <a:srgbClr val="A31515"/>
                </a:solidFill>
                <a:latin typeface="Consolas" pitchFamily="49" charset="0"/>
                <a:cs typeface="Consolas" pitchFamily="49" charset="0"/>
              </a:rPr>
              <a:t>ms</a:t>
            </a:r>
            <a:r>
              <a:rPr lang="en-US" sz="1000" dirty="0">
                <a:solidFill>
                  <a:srgbClr val="A31515"/>
                </a:solidFill>
                <a:latin typeface="Consolas" pitchFamily="49" charset="0"/>
                <a:cs typeface="Consolas" pitchFamily="49" charset="0"/>
              </a:rPr>
              <a:t>\n"</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75|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76|</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cleanup the streams and memory</a:t>
            </a:r>
          </a:p>
          <a:p>
            <a:r>
              <a:rPr lang="en-US" sz="1000" dirty="0">
                <a:solidFill>
                  <a:srgbClr val="FFC000"/>
                </a:solidFill>
                <a:latin typeface="Consolas" pitchFamily="49" charset="0"/>
                <a:cs typeface="Consolas" pitchFamily="49" charset="0"/>
              </a:rPr>
              <a:t>77|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78|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79|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80|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dev_a0 );</a:t>
            </a:r>
          </a:p>
          <a:p>
            <a:r>
              <a:rPr lang="en-US" sz="1000" dirty="0">
                <a:solidFill>
                  <a:srgbClr val="FFC000"/>
                </a:solidFill>
                <a:latin typeface="Consolas" pitchFamily="49" charset="0"/>
                <a:cs typeface="Consolas" pitchFamily="49" charset="0"/>
              </a:rPr>
              <a:t>81|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dev_b0 );</a:t>
            </a:r>
          </a:p>
          <a:p>
            <a:r>
              <a:rPr lang="en-US" sz="1000" dirty="0">
                <a:solidFill>
                  <a:srgbClr val="FFC000"/>
                </a:solidFill>
                <a:latin typeface="Consolas" pitchFamily="49" charset="0"/>
                <a:cs typeface="Consolas" pitchFamily="49" charset="0"/>
              </a:rPr>
              <a:t>82|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dev_c0 );</a:t>
            </a:r>
          </a:p>
          <a:p>
            <a:r>
              <a:rPr lang="en-US" sz="1000" dirty="0">
                <a:solidFill>
                  <a:srgbClr val="FFC000"/>
                </a:solidFill>
                <a:latin typeface="Consolas" pitchFamily="49" charset="0"/>
                <a:cs typeface="Consolas" pitchFamily="49" charset="0"/>
              </a:rPr>
              <a:t>83|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dev_a1 );</a:t>
            </a:r>
          </a:p>
          <a:p>
            <a:r>
              <a:rPr lang="en-US" sz="1000" dirty="0">
                <a:solidFill>
                  <a:srgbClr val="FFC000"/>
                </a:solidFill>
                <a:latin typeface="Consolas" pitchFamily="49" charset="0"/>
                <a:cs typeface="Consolas" pitchFamily="49" charset="0"/>
              </a:rPr>
              <a:t>84|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dev_b1 );</a:t>
            </a:r>
          </a:p>
          <a:p>
            <a:r>
              <a:rPr lang="en-US" sz="1000" dirty="0">
                <a:solidFill>
                  <a:srgbClr val="FFC000"/>
                </a:solidFill>
                <a:latin typeface="Consolas" pitchFamily="49" charset="0"/>
                <a:cs typeface="Consolas" pitchFamily="49" charset="0"/>
              </a:rPr>
              <a:t>85|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dev_c1 );</a:t>
            </a:r>
          </a:p>
          <a:p>
            <a:r>
              <a:rPr lang="en-US" sz="1000" dirty="0">
                <a:solidFill>
                  <a:srgbClr val="FFC000"/>
                </a:solidFill>
                <a:latin typeface="Consolas" pitchFamily="49" charset="0"/>
                <a:cs typeface="Consolas" pitchFamily="49" charset="0"/>
              </a:rPr>
              <a:t>86|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cudaStreamDestroy</a:t>
            </a:r>
            <a:r>
              <a:rPr lang="en-US" sz="1000" dirty="0">
                <a:solidFill>
                  <a:prstClr val="black"/>
                </a:solidFill>
                <a:latin typeface="Consolas" pitchFamily="49" charset="0"/>
                <a:cs typeface="Consolas" pitchFamily="49" charset="0"/>
              </a:rPr>
              <a:t>( stream0 );</a:t>
            </a:r>
          </a:p>
          <a:p>
            <a:r>
              <a:rPr lang="en-US" sz="1000" dirty="0">
                <a:solidFill>
                  <a:srgbClr val="FFC000"/>
                </a:solidFill>
                <a:latin typeface="Consolas" pitchFamily="49" charset="0"/>
                <a:cs typeface="Consolas" pitchFamily="49" charset="0"/>
              </a:rPr>
              <a:t>87|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cudaStreamDestroy</a:t>
            </a:r>
            <a:r>
              <a:rPr lang="en-US" sz="1000" dirty="0">
                <a:solidFill>
                  <a:prstClr val="black"/>
                </a:solidFill>
                <a:latin typeface="Consolas" pitchFamily="49" charset="0"/>
                <a:cs typeface="Consolas" pitchFamily="49" charset="0"/>
              </a:rPr>
              <a:t>( stream1 );</a:t>
            </a:r>
          </a:p>
          <a:p>
            <a:r>
              <a:rPr lang="en-US" sz="1000" dirty="0">
                <a:solidFill>
                  <a:srgbClr val="FFC000"/>
                </a:solidFill>
                <a:latin typeface="Consolas" pitchFamily="49" charset="0"/>
                <a:cs typeface="Consolas" pitchFamily="49" charset="0"/>
              </a:rPr>
              <a:t>88|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89|</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return</a:t>
            </a:r>
            <a:r>
              <a:rPr lang="en-US" sz="1000" dirty="0">
                <a:solidFill>
                  <a:prstClr val="black"/>
                </a:solidFill>
                <a:latin typeface="Consolas" pitchFamily="49" charset="0"/>
                <a:cs typeface="Consolas" pitchFamily="49" charset="0"/>
              </a:rPr>
              <a:t> 0;</a:t>
            </a:r>
          </a:p>
          <a:p>
            <a:r>
              <a:rPr lang="en-US" sz="1000" dirty="0">
                <a:solidFill>
                  <a:srgbClr val="FFC000"/>
                </a:solidFill>
                <a:latin typeface="Consolas" pitchFamily="49" charset="0"/>
                <a:cs typeface="Consolas" pitchFamily="49" charset="0"/>
              </a:rPr>
              <a:t>90|</a:t>
            </a:r>
            <a:r>
              <a:rPr lang="en-US" sz="1000" dirty="0">
                <a:solidFill>
                  <a:prstClr val="black"/>
                </a:solidFill>
                <a:latin typeface="Consolas" pitchFamily="49" charset="0"/>
                <a:cs typeface="Consolas" pitchFamily="49" charset="0"/>
              </a:rPr>
              <a:t>}</a:t>
            </a:r>
            <a:endParaRPr lang="en-US" sz="1000" dirty="0">
              <a:latin typeface="Consolas" pitchFamily="49" charset="0"/>
              <a:cs typeface="Consolas" pitchFamily="49" charset="0"/>
            </a:endParaRPr>
          </a:p>
        </p:txBody>
      </p:sp>
      <p:sp>
        <p:nvSpPr>
          <p:cNvPr id="9" name="Rectangle 8"/>
          <p:cNvSpPr/>
          <p:nvPr/>
        </p:nvSpPr>
        <p:spPr>
          <a:xfrm>
            <a:off x="8492067" y="5912599"/>
            <a:ext cx="2819400" cy="646331"/>
          </a:xfrm>
          <a:prstGeom prst="rect">
            <a:avLst/>
          </a:prstGeom>
          <a:solidFill>
            <a:srgbClr val="FFC000"/>
          </a:solidFill>
        </p:spPr>
        <p:txBody>
          <a:bodyPr wrap="square">
            <a:spAutoFit/>
          </a:bodyPr>
          <a:lstStyle/>
          <a:p>
            <a:r>
              <a:rPr lang="en-US" b="1" dirty="0">
                <a:solidFill>
                  <a:srgbClr val="002060"/>
                </a:solidFill>
              </a:rPr>
              <a:t>NOTE: the kernel doesn’t actually change…</a:t>
            </a:r>
          </a:p>
        </p:txBody>
      </p:sp>
    </p:spTree>
    <p:extLst>
      <p:ext uri="{BB962C8B-B14F-4D97-AF65-F5344CB8AC3E}">
        <p14:creationId xmlns:p14="http://schemas.microsoft.com/office/powerpoint/2010/main" val="41227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44FA-5E35-4997-8FE5-554F9757BD5B}"/>
              </a:ext>
            </a:extLst>
          </p:cNvPr>
          <p:cNvSpPr>
            <a:spLocks noGrp="1"/>
          </p:cNvSpPr>
          <p:nvPr>
            <p:ph type="title"/>
          </p:nvPr>
        </p:nvSpPr>
        <p:spPr/>
        <p:txBody>
          <a:bodyPr/>
          <a:lstStyle/>
          <a:p>
            <a:r>
              <a:rPr lang="en-US" dirty="0"/>
              <a:t>Cartoon of the day</a:t>
            </a:r>
          </a:p>
        </p:txBody>
      </p:sp>
      <p:sp>
        <p:nvSpPr>
          <p:cNvPr id="4" name="Slide Number Placeholder 3">
            <a:extLst>
              <a:ext uri="{FF2B5EF4-FFF2-40B4-BE49-F238E27FC236}">
                <a16:creationId xmlns:a16="http://schemas.microsoft.com/office/drawing/2014/main" id="{29ED9437-1E8C-4AA7-BF46-FBD7826E6034}"/>
              </a:ext>
            </a:extLst>
          </p:cNvPr>
          <p:cNvSpPr>
            <a:spLocks noGrp="1"/>
          </p:cNvSpPr>
          <p:nvPr>
            <p:ph type="sldNum" sz="quarter" idx="12"/>
          </p:nvPr>
        </p:nvSpPr>
        <p:spPr/>
        <p:txBody>
          <a:bodyPr/>
          <a:lstStyle/>
          <a:p>
            <a:fld id="{67D2203D-769A-4D5A-AE4C-EA73FDE6A130}" type="slidenum">
              <a:rPr lang="en-US" smtClean="0"/>
              <a:t>2</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C47A252-84B0-43DA-B446-C5F4E90FB016}"/>
                  </a:ext>
                </a:extLst>
              </p:cNvPr>
              <p:cNvSpPr txBox="1"/>
              <p:nvPr/>
            </p:nvSpPr>
            <p:spPr>
              <a:xfrm>
                <a:off x="156183" y="6590759"/>
                <a:ext cx="884596" cy="200055"/>
              </a:xfrm>
              <a:prstGeom prst="rect">
                <a:avLst/>
              </a:prstGeom>
              <a:noFill/>
            </p:spPr>
            <p:txBody>
              <a:bodyPr wrap="square">
                <a:spAutoFit/>
              </a:bodyPr>
              <a:lstStyle/>
              <a:p>
                <a:r>
                  <a:rPr lang="en-US" sz="700" dirty="0"/>
                  <a:t>[Roz </a:t>
                </a:r>
                <a:r>
                  <a:rPr lang="en-US" sz="700" dirty="0" err="1"/>
                  <a:t>Chast</a:t>
                </a:r>
                <a:r>
                  <a:rPr lang="en-US" sz="700" dirty="0"/>
                  <a:t>]</a:t>
                </a:r>
                <a14:m>
                  <m:oMath xmlns:m="http://schemas.openxmlformats.org/officeDocument/2006/math">
                    <m:r>
                      <a:rPr lang="en-US" sz="700" b="0" i="1" smtClean="0">
                        <a:latin typeface="Cambria Math" panose="02040503050406030204" pitchFamily="18" charset="0"/>
                      </a:rPr>
                      <m:t>→</m:t>
                    </m:r>
                  </m:oMath>
                </a14:m>
                <a:endParaRPr lang="en-US" sz="300" dirty="0"/>
              </a:p>
            </p:txBody>
          </p:sp>
        </mc:Choice>
        <mc:Fallback xmlns="">
          <p:sp>
            <p:nvSpPr>
              <p:cNvPr id="9" name="TextBox 8">
                <a:extLst>
                  <a:ext uri="{FF2B5EF4-FFF2-40B4-BE49-F238E27FC236}">
                    <a16:creationId xmlns:a16="http://schemas.microsoft.com/office/drawing/2014/main" id="{6C47A252-84B0-43DA-B446-C5F4E90FB016}"/>
                  </a:ext>
                </a:extLst>
              </p:cNvPr>
              <p:cNvSpPr txBox="1">
                <a:spLocks noRot="1" noChangeAspect="1" noMove="1" noResize="1" noEditPoints="1" noAdjustHandles="1" noChangeArrowheads="1" noChangeShapeType="1" noTextEdit="1"/>
              </p:cNvSpPr>
              <p:nvPr/>
            </p:nvSpPr>
            <p:spPr>
              <a:xfrm>
                <a:off x="156183" y="6590759"/>
                <a:ext cx="884596" cy="200055"/>
              </a:xfrm>
              <a:prstGeom prst="rect">
                <a:avLst/>
              </a:prstGeom>
              <a:blipFill>
                <a:blip r:embed="rId2"/>
                <a:stretch>
                  <a:fillRect b="-6061"/>
                </a:stretch>
              </a:blipFill>
            </p:spPr>
            <p:txBody>
              <a:bodyPr/>
              <a:lstStyle/>
              <a:p>
                <a:r>
                  <a:rPr lang="en-US">
                    <a:noFill/>
                  </a:rPr>
                  <a:t> </a:t>
                </a:r>
              </a:p>
            </p:txBody>
          </p:sp>
        </mc:Fallback>
      </mc:AlternateContent>
      <p:pic>
        <p:nvPicPr>
          <p:cNvPr id="5" name="Picture 4" descr="Text&#10;&#10;Description automatically generated">
            <a:extLst>
              <a:ext uri="{FF2B5EF4-FFF2-40B4-BE49-F238E27FC236}">
                <a16:creationId xmlns:a16="http://schemas.microsoft.com/office/drawing/2014/main" id="{81219E71-4B5E-4EB9-B127-6197552254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5299" y="854847"/>
            <a:ext cx="6375401" cy="5681705"/>
          </a:xfrm>
          <a:prstGeom prst="rect">
            <a:avLst/>
          </a:prstGeom>
        </p:spPr>
      </p:pic>
    </p:spTree>
    <p:extLst>
      <p:ext uri="{BB962C8B-B14F-4D97-AF65-F5344CB8AC3E}">
        <p14:creationId xmlns:p14="http://schemas.microsoft.com/office/powerpoint/2010/main" val="1167312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2.1 </a:t>
            </a:r>
            <a:r>
              <a:rPr lang="en-US" sz="2400" dirty="0"/>
              <a:t>[Version 1]</a:t>
            </a:r>
            <a:r>
              <a:rPr lang="en-US" dirty="0"/>
              <a:t>, Summary</a:t>
            </a:r>
          </a:p>
        </p:txBody>
      </p:sp>
      <p:sp>
        <p:nvSpPr>
          <p:cNvPr id="3" name="Content Placeholder 2"/>
          <p:cNvSpPr>
            <a:spLocks noGrp="1"/>
          </p:cNvSpPr>
          <p:nvPr>
            <p:ph idx="1"/>
          </p:nvPr>
        </p:nvSpPr>
        <p:spPr/>
        <p:txBody>
          <a:bodyPr/>
          <a:lstStyle/>
          <a:p>
            <a:endParaRPr lang="en-US" sz="1800" dirty="0"/>
          </a:p>
          <a:p>
            <a:r>
              <a:rPr lang="en-US" sz="1800" dirty="0"/>
              <a:t>Stage 1 ensures that your device supports your attempt to overlap kernel execution with </a:t>
            </a:r>
            <a:r>
              <a:rPr lang="en-US" sz="1800" dirty="0" err="1"/>
              <a:t>host</a:t>
            </a:r>
            <a:r>
              <a:rPr lang="en-US" sz="1800" dirty="0" err="1">
                <a:latin typeface="cmsy10"/>
                <a:sym typeface="Symbol" panose="05050102010706020507" pitchFamily="18" charset="2"/>
              </a:rPr>
              <a:t></a:t>
            </a:r>
            <a:r>
              <a:rPr lang="en-US" sz="1800" dirty="0" err="1"/>
              <a:t>device</a:t>
            </a:r>
            <a:r>
              <a:rPr lang="en-US" sz="1800" dirty="0"/>
              <a:t> data transfer</a:t>
            </a:r>
          </a:p>
          <a:p>
            <a:endParaRPr lang="en-US" sz="1800" dirty="0"/>
          </a:p>
          <a:p>
            <a:r>
              <a:rPr lang="en-US" sz="1800" dirty="0"/>
              <a:t>Stage 2 sets up the events needed to time the execution of the program</a:t>
            </a:r>
          </a:p>
          <a:p>
            <a:endParaRPr lang="en-US" sz="1800" dirty="0"/>
          </a:p>
          <a:p>
            <a:r>
              <a:rPr lang="en-US" sz="1800" dirty="0"/>
              <a:t>Stage 3 allocates page-locked memory on the host side so that we can fall back on asynchronous memory copy operations between host and device and initializes data</a:t>
            </a:r>
          </a:p>
          <a:p>
            <a:endParaRPr lang="en-US" sz="1800" dirty="0"/>
          </a:p>
          <a:p>
            <a:r>
              <a:rPr lang="en-US" sz="1800" dirty="0"/>
              <a:t>Stage 4 </a:t>
            </a:r>
            <a:r>
              <a:rPr lang="en-US" sz="1800" dirty="0" err="1"/>
              <a:t>enques</a:t>
            </a:r>
            <a:r>
              <a:rPr lang="en-US" sz="1800" dirty="0"/>
              <a:t> the set of GPU operations that need to be undertaken (the “</a:t>
            </a:r>
            <a:r>
              <a:rPr lang="en-US" sz="1800" dirty="0" err="1"/>
              <a:t>chunkification</a:t>
            </a:r>
            <a:r>
              <a:rPr lang="en-US" sz="1800" dirty="0"/>
              <a:t>”)</a:t>
            </a:r>
          </a:p>
          <a:p>
            <a:endParaRPr lang="en-US" sz="1800" dirty="0"/>
          </a:p>
          <a:p>
            <a:r>
              <a:rPr lang="en-US" sz="1800" dirty="0"/>
              <a:t>Stage 5 takes care of timing reporting and clean up</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20</a:t>
            </a:fld>
            <a:endParaRPr lang="en-US" altLang="en-US"/>
          </a:p>
        </p:txBody>
      </p:sp>
    </p:spTree>
    <p:extLst>
      <p:ext uri="{BB962C8B-B14F-4D97-AF65-F5344CB8AC3E}">
        <p14:creationId xmlns:p14="http://schemas.microsoft.com/office/powerpoint/2010/main" val="96252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Comments, Using Two Streams</a:t>
            </a:r>
            <a:br>
              <a:rPr lang="en-US" dirty="0"/>
            </a:br>
            <a:r>
              <a:rPr lang="en-US" sz="2400" dirty="0"/>
              <a:t>[Version 2.1]</a:t>
            </a:r>
          </a:p>
        </p:txBody>
      </p:sp>
      <p:sp>
        <p:nvSpPr>
          <p:cNvPr id="3" name="Content Placeholder 2"/>
          <p:cNvSpPr>
            <a:spLocks noGrp="1"/>
          </p:cNvSpPr>
          <p:nvPr>
            <p:ph idx="1"/>
          </p:nvPr>
        </p:nvSpPr>
        <p:spPr/>
        <p:txBody>
          <a:bodyPr/>
          <a:lstStyle/>
          <a:p>
            <a:r>
              <a:rPr lang="en-US" sz="2000" dirty="0"/>
              <a:t>Timing results provided by “CUDA by Example: An Introduction to General-Purpose GPU Programming,”</a:t>
            </a:r>
          </a:p>
          <a:p>
            <a:pPr lvl="1"/>
            <a:r>
              <a:rPr lang="en-US" sz="1800" dirty="0"/>
              <a:t>Sanders and </a:t>
            </a:r>
            <a:r>
              <a:rPr lang="en-US" sz="1800" dirty="0" err="1"/>
              <a:t>Kandrot</a:t>
            </a:r>
            <a:r>
              <a:rPr lang="en-US" sz="1800" dirty="0"/>
              <a:t> reported results on NVIDIA GTX285</a:t>
            </a:r>
          </a:p>
          <a:p>
            <a:pPr lvl="1"/>
            <a:endParaRPr lang="en-US" sz="1600" dirty="0"/>
          </a:p>
          <a:p>
            <a:pPr lvl="1"/>
            <a:endParaRPr lang="en-US" sz="1600" dirty="0"/>
          </a:p>
          <a:p>
            <a:r>
              <a:rPr lang="en-US" sz="2000" dirty="0"/>
              <a:t>Using one stream (in Example 1): 62 </a:t>
            </a:r>
            <a:r>
              <a:rPr lang="en-US" sz="2000" dirty="0" err="1"/>
              <a:t>ms</a:t>
            </a:r>
            <a:endParaRPr lang="en-US" sz="2000" dirty="0"/>
          </a:p>
          <a:p>
            <a:pPr lvl="1"/>
            <a:endParaRPr lang="en-US" sz="1600" dirty="0"/>
          </a:p>
          <a:p>
            <a:pPr lvl="1"/>
            <a:endParaRPr lang="en-US" sz="1600" dirty="0"/>
          </a:p>
          <a:p>
            <a:r>
              <a:rPr lang="en-US" sz="2000" dirty="0"/>
              <a:t>Using two streams (this example, version 1): 61 </a:t>
            </a:r>
            <a:r>
              <a:rPr lang="en-US" sz="2000" dirty="0" err="1"/>
              <a:t>ms</a:t>
            </a:r>
            <a:endParaRPr lang="en-US" sz="2000" dirty="0"/>
          </a:p>
          <a:p>
            <a:pPr lvl="1"/>
            <a:endParaRPr lang="en-US" sz="1600" dirty="0"/>
          </a:p>
          <a:p>
            <a:pPr lvl="1"/>
            <a:endParaRPr lang="en-US" sz="1600" dirty="0"/>
          </a:p>
          <a:p>
            <a:r>
              <a:rPr lang="en-US" sz="2000" dirty="0"/>
              <a:t>Lackluster performance goes back to the way the two GPU engines (kernel execution and copy) are scheduled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21</a:t>
            </a:fld>
            <a:endParaRPr lang="en-US" altLang="en-US"/>
          </a:p>
        </p:txBody>
      </p:sp>
    </p:spTree>
    <p:extLst>
      <p:ext uri="{BB962C8B-B14F-4D97-AF65-F5344CB8AC3E}">
        <p14:creationId xmlns:p14="http://schemas.microsoft.com/office/powerpoint/2010/main" val="1217044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Two Stream Example, Version 2.1</a:t>
            </a:r>
            <a:br>
              <a:rPr lang="en-US" sz="3200" dirty="0"/>
            </a:br>
            <a:r>
              <a:rPr lang="en-US" sz="2000" dirty="0"/>
              <a:t>Looking Under the Hood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22</a:t>
            </a:fld>
            <a:endParaRPr lang="en-US" altLang="en-US" dirty="0"/>
          </a:p>
        </p:txBody>
      </p:sp>
      <p:sp>
        <p:nvSpPr>
          <p:cNvPr id="52" name="Content Placeholder 2"/>
          <p:cNvSpPr txBox="1">
            <a:spLocks/>
          </p:cNvSpPr>
          <p:nvPr/>
        </p:nvSpPr>
        <p:spPr bwMode="auto">
          <a:xfrm>
            <a:off x="320511" y="4236104"/>
            <a:ext cx="11731658" cy="24694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1800" dirty="0"/>
              <a:t>At the left:</a:t>
            </a:r>
          </a:p>
          <a:p>
            <a:pPr lvl="1"/>
            <a:r>
              <a:rPr lang="en-US" sz="1400" dirty="0"/>
              <a:t>An illustration of how the work queued up in the streams ends up being assigned by the CUDA driver to the two GPU engines (copy and execution)</a:t>
            </a:r>
          </a:p>
          <a:p>
            <a:pPr lvl="1"/>
            <a:r>
              <a:rPr lang="en-US" sz="1400" u="sng" dirty="0"/>
              <a:t>Important remark</a:t>
            </a:r>
            <a:r>
              <a:rPr lang="en-US" sz="1400" dirty="0"/>
              <a:t>: </a:t>
            </a:r>
            <a:r>
              <a:rPr lang="en-US" sz="1400" dirty="0">
                <a:solidFill>
                  <a:srgbClr val="0070C0"/>
                </a:solidFill>
              </a:rPr>
              <a:t>FIFO is also observed in relation to scheduling the engines (not only the streams)</a:t>
            </a:r>
          </a:p>
          <a:p>
            <a:pPr lvl="1"/>
            <a:endParaRPr lang="en-US" sz="1400" dirty="0"/>
          </a:p>
          <a:p>
            <a:r>
              <a:rPr lang="en-US" sz="1800" dirty="0"/>
              <a:t>At the right</a:t>
            </a:r>
          </a:p>
          <a:p>
            <a:pPr lvl="1"/>
            <a:r>
              <a:rPr lang="en-US" sz="1400" dirty="0"/>
              <a:t>Image shows dependency that is implicitly set up in the two streams given the way the streams were defined in the code</a:t>
            </a:r>
          </a:p>
          <a:p>
            <a:pPr lvl="1"/>
            <a:r>
              <a:rPr lang="en-US" sz="1400" dirty="0"/>
              <a:t>The queue in the Copy Engine combined with the implied stream dependencies determines the scheduling of the Copy and Kernel Engines (next slide)</a:t>
            </a:r>
          </a:p>
        </p:txBody>
      </p:sp>
      <p:graphicFrame>
        <p:nvGraphicFramePr>
          <p:cNvPr id="18" name="Content Placeholder 4"/>
          <p:cNvGraphicFramePr>
            <a:graphicFrameLocks noChangeAspect="1"/>
          </p:cNvGraphicFramePr>
          <p:nvPr/>
        </p:nvGraphicFramePr>
        <p:xfrm>
          <a:off x="2032000" y="1003956"/>
          <a:ext cx="3530600" cy="2476500"/>
        </p:xfrm>
        <a:graphic>
          <a:graphicData uri="http://schemas.openxmlformats.org/drawingml/2006/table">
            <a:tbl>
              <a:tblPr/>
              <a:tblGrid>
                <a:gridCol w="14097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017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90500">
                <a:tc>
                  <a:txBody>
                    <a:bodyPr/>
                    <a:lstStyle/>
                    <a:p>
                      <a:pPr algn="ctr" fontAlgn="b"/>
                      <a:r>
                        <a:rPr lang="en-US" sz="1100" b="1" i="0" u="none" strike="noStrike" dirty="0">
                          <a:solidFill>
                            <a:srgbClr val="000000"/>
                          </a:solidFill>
                          <a:effectLst/>
                          <a:latin typeface="Calibri"/>
                        </a:rPr>
                        <a:t>Stream 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100" b="0" i="0" u="none" strike="noStrike" dirty="0">
                          <a:solidFill>
                            <a:srgbClr val="000000"/>
                          </a:solidFill>
                          <a:effectLst/>
                          <a:latin typeface="Calibri"/>
                        </a:rPr>
                        <a:t>kernel 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190500">
                <a:tc>
                  <a:txBody>
                    <a:bodyPr/>
                    <a:lstStyle/>
                    <a:p>
                      <a:pPr algn="ctr" fontAlgn="b"/>
                      <a:endParaRPr lang="en-US" sz="1100" b="0" i="0" u="none" strike="noStrike" dirty="0">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100" b="1" i="0" u="none" strike="noStrike" dirty="0">
                          <a:solidFill>
                            <a:srgbClr val="000000"/>
                          </a:solidFill>
                          <a:effectLst/>
                          <a:latin typeface="Calibri"/>
                        </a:rPr>
                        <a:t>Stream 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1100" b="0" i="0" u="none" strike="noStrike" dirty="0">
                          <a:solidFill>
                            <a:srgbClr val="000000"/>
                          </a:solidFill>
                          <a:effectLst/>
                          <a:latin typeface="Calibri"/>
                        </a:rPr>
                        <a:t>kernel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190500">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190500">
                <a:tc gridSpan="4">
                  <a:txBody>
                    <a:bodyPr/>
                    <a:lstStyle/>
                    <a:p>
                      <a:pPr algn="ctr" fontAlgn="b"/>
                      <a:r>
                        <a:rPr lang="en-US" sz="1100" b="0" i="0" u="none" strike="noStrike" dirty="0">
                          <a:solidFill>
                            <a:srgbClr val="000000"/>
                          </a:solidFill>
                          <a:effectLst/>
                          <a:latin typeface="Calibri"/>
                        </a:rPr>
                        <a:t>Mapping of CUDA streams onto GPU engines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bl>
          </a:graphicData>
        </a:graphic>
      </p:graphicFrame>
      <p:cxnSp>
        <p:nvCxnSpPr>
          <p:cNvPr id="19" name="Straight Arrow Connector 18"/>
          <p:cNvCxnSpPr/>
          <p:nvPr/>
        </p:nvCxnSpPr>
        <p:spPr>
          <a:xfrm>
            <a:off x="3441700" y="2803388"/>
            <a:ext cx="609600" cy="193675"/>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441700" y="2333487"/>
            <a:ext cx="692150" cy="679452"/>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441700" y="2044562"/>
            <a:ext cx="617538" cy="5842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441700" y="1869937"/>
            <a:ext cx="609600" cy="5778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441701" y="1288912"/>
            <a:ext cx="612775"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441700" y="1479412"/>
            <a:ext cx="61595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441700" y="1676262"/>
            <a:ext cx="603250" cy="1841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41700" y="1650862"/>
            <a:ext cx="603250" cy="1066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6400800" y="1286306"/>
          <a:ext cx="3594100" cy="1914525"/>
        </p:xfrm>
        <a:graphic>
          <a:graphicData uri="http://schemas.openxmlformats.org/drawingml/2006/table">
            <a:tbl>
              <a:tblPr/>
              <a:tblGrid>
                <a:gridCol w="13081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90500">
                <a:tc>
                  <a:txBody>
                    <a:bodyPr/>
                    <a:lstStyle/>
                    <a:p>
                      <a:pPr algn="ctr" fontAlgn="b"/>
                      <a:r>
                        <a:rPr lang="en-US" sz="1100" b="1" i="0" u="none" strike="noStrike" dirty="0">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a:solidFill>
                            <a:srgbClr val="000000"/>
                          </a:solidFill>
                          <a:effectLst/>
                          <a:latin typeface="Calibri"/>
                        </a:rPr>
                        <a:t>Stream 0</a:t>
                      </a:r>
                      <a:r>
                        <a:rPr lang="en-US" sz="1100" b="0" i="0" u="none" strike="noStrike">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90500">
                <a:tc gridSpan="4">
                  <a:txBody>
                    <a:bodyPr/>
                    <a:lstStyle/>
                    <a:p>
                      <a:pPr algn="l" fontAlgn="b"/>
                      <a:r>
                        <a:rPr lang="en-US" sz="1100" b="0" i="0" u="none" strike="noStrike">
                          <a:solidFill>
                            <a:srgbClr val="000000"/>
                          </a:solidFill>
                          <a:effectLst/>
                          <a:latin typeface="Calibri"/>
                        </a:rPr>
                        <a:t>Arrows depicting the dependency of cudaMemcpyAsync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00025">
                <a:tc gridSpan="4">
                  <a:txBody>
                    <a:bodyPr/>
                    <a:lstStyle/>
                    <a:p>
                      <a:pPr algn="l" fontAlgn="b"/>
                      <a:r>
                        <a:rPr lang="en-US" sz="1100" b="0" i="0" u="none" strike="noStrike" dirty="0">
                          <a:solidFill>
                            <a:srgbClr val="000000"/>
                          </a:solidFill>
                          <a:effectLst/>
                          <a:latin typeface="Calibri"/>
                        </a:rPr>
                        <a:t> calls on kernel executions in the 2 Streams example</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cxnSp>
        <p:nvCxnSpPr>
          <p:cNvPr id="28" name="Straight Arrow Connector 27"/>
          <p:cNvCxnSpPr/>
          <p:nvPr/>
        </p:nvCxnSpPr>
        <p:spPr>
          <a:xfrm flipV="1">
            <a:off x="7715251" y="1571263"/>
            <a:ext cx="600075" cy="390525"/>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7639050" y="1847487"/>
            <a:ext cx="742950" cy="609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19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dirty="0"/>
              <a:t>The Two Stream Example</a:t>
            </a:r>
            <a:br>
              <a:rPr lang="en-US" dirty="0"/>
            </a:br>
            <a:r>
              <a:rPr lang="en-US" sz="2400" dirty="0"/>
              <a:t>Looking Under the Hood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23</a:t>
            </a:fld>
            <a:endParaRPr lang="en-US" altLang="en-US"/>
          </a:p>
        </p:txBody>
      </p:sp>
      <p:sp>
        <p:nvSpPr>
          <p:cNvPr id="3" name="Content Placeholder 2"/>
          <p:cNvSpPr>
            <a:spLocks noGrp="1"/>
          </p:cNvSpPr>
          <p:nvPr>
            <p:ph idx="4294967295"/>
          </p:nvPr>
        </p:nvSpPr>
        <p:spPr>
          <a:xfrm>
            <a:off x="271020" y="4081805"/>
            <a:ext cx="11649173" cy="2219227"/>
          </a:xfrm>
        </p:spPr>
        <p:txBody>
          <a:bodyPr/>
          <a:lstStyle/>
          <a:p>
            <a:r>
              <a:rPr lang="en-US" sz="2000" dirty="0"/>
              <a:t>Note that due to the *specific* way in which the streams were defined (depth first), basically there is no overlap of copy &amp; execution…</a:t>
            </a:r>
          </a:p>
          <a:p>
            <a:pPr lvl="1"/>
            <a:r>
              <a:rPr lang="en-US" sz="1800" dirty="0"/>
              <a:t>Explains the no net-gain in efficiency compared to the one stream example</a:t>
            </a:r>
          </a:p>
          <a:p>
            <a:pPr lvl="3"/>
            <a:endParaRPr lang="en-US" sz="1200" dirty="0"/>
          </a:p>
          <a:p>
            <a:r>
              <a:rPr lang="en-US" sz="2000" dirty="0"/>
              <a:t>Remedy: go breadth first, instead of depth first</a:t>
            </a:r>
          </a:p>
          <a:p>
            <a:pPr lvl="1"/>
            <a:r>
              <a:rPr lang="en-US" sz="1600" dirty="0"/>
              <a:t>In the current version, execution on the two engines was inadvertently blocked by the way the streams have been set up and the existing scheduling  and lack of dependency checks available in the current version of CUDA</a:t>
            </a:r>
          </a:p>
        </p:txBody>
      </p:sp>
      <p:graphicFrame>
        <p:nvGraphicFramePr>
          <p:cNvPr id="11" name="Table 10"/>
          <p:cNvGraphicFramePr>
            <a:graphicFrameLocks noGrp="1"/>
          </p:cNvGraphicFramePr>
          <p:nvPr/>
        </p:nvGraphicFramePr>
        <p:xfrm>
          <a:off x="3910944" y="1178351"/>
          <a:ext cx="4229100" cy="2407920"/>
        </p:xfrm>
        <a:graphic>
          <a:graphicData uri="http://schemas.openxmlformats.org/drawingml/2006/table">
            <a:tbl>
              <a:tblPr/>
              <a:tblGrid>
                <a:gridCol w="6096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190500">
                <a:tc>
                  <a:txBody>
                    <a:bodyPr/>
                    <a:lstStyle/>
                    <a:p>
                      <a:pPr algn="l" fontAlgn="b"/>
                      <a:endParaRPr lang="en-US" sz="11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ctr" fontAlgn="b"/>
                      <a:r>
                        <a:rPr lang="en-US" sz="1100" b="1" i="0" u="none" strike="noStrike">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a:solidFill>
                            <a:srgbClr val="000000"/>
                          </a:solidFill>
                          <a:effectLst/>
                          <a:latin typeface="Calibri"/>
                        </a:rPr>
                        <a:t>Stream 0</a:t>
                      </a:r>
                      <a:r>
                        <a:rPr lang="en-US" sz="1100" b="0" i="0" u="none" strike="noStrike">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190500">
                <a:tc>
                  <a:txBody>
                    <a:bodyPr/>
                    <a:lstStyle/>
                    <a:p>
                      <a:pPr algn="l" fontAlgn="b"/>
                      <a:endParaRPr lang="en-US" sz="1100" b="0" i="0" u="none" strike="noStrike" dirty="0">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190500">
                <a:tc>
                  <a:txBody>
                    <a:bodyPr/>
                    <a:lstStyle/>
                    <a:p>
                      <a:pPr algn="l" fontAlgn="b"/>
                      <a:endParaRPr lang="en-US" sz="1100" b="0" i="0" u="none" strike="noStrike" dirty="0">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gridSpan="3">
                  <a:txBody>
                    <a:bodyPr/>
                    <a:lstStyle/>
                    <a:p>
                      <a:pPr algn="ctr" fontAlgn="b"/>
                      <a:r>
                        <a:rPr lang="en-US" sz="1100" b="0" i="0" u="none" strike="noStrike" dirty="0">
                          <a:solidFill>
                            <a:srgbClr val="000000"/>
                          </a:solidFill>
                          <a:effectLst/>
                          <a:latin typeface="Calibri"/>
                        </a:rPr>
                        <a:t>Execution timeline of the 2 Stream example</a:t>
                      </a:r>
                      <a:r>
                        <a:rPr lang="en-US" sz="1100" b="0" i="0" u="none" strike="noStrike" baseline="0" dirty="0">
                          <a:solidFill>
                            <a:srgbClr val="000000"/>
                          </a:solidFill>
                          <a:effectLst/>
                          <a:latin typeface="Calibri"/>
                        </a:rPr>
                        <a:t> (blue line shows dependency; empty boxes represent idle segments)</a:t>
                      </a:r>
                      <a:r>
                        <a:rPr lang="en-US" sz="1100" b="0" i="0" u="none" strike="noStrike" dirty="0">
                          <a:solidFill>
                            <a:srgbClr val="000000"/>
                          </a:solidFill>
                          <a:effectLst/>
                          <a:latin typeface="Calibri"/>
                        </a:rPr>
                        <a:t>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bl>
          </a:graphicData>
        </a:graphic>
      </p:graphicFrame>
      <p:cxnSp>
        <p:nvCxnSpPr>
          <p:cNvPr id="12" name="Straight Arrow Connector 11"/>
          <p:cNvCxnSpPr/>
          <p:nvPr/>
        </p:nvCxnSpPr>
        <p:spPr>
          <a:xfrm flipV="1">
            <a:off x="5863570" y="2605515"/>
            <a:ext cx="614363" cy="211931"/>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54044" y="1853039"/>
            <a:ext cx="623888" cy="20240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5444470" y="2150696"/>
            <a:ext cx="1457325"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4"/>
          <p:cNvSpPr txBox="1"/>
          <p:nvPr/>
        </p:nvSpPr>
        <p:spPr>
          <a:xfrm rot="16200000">
            <a:off x="5596869" y="1880820"/>
            <a:ext cx="914400" cy="2476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b="1" dirty="0"/>
              <a:t>Time</a:t>
            </a:r>
          </a:p>
        </p:txBody>
      </p:sp>
    </p:spTree>
    <p:extLst>
      <p:ext uri="{BB962C8B-B14F-4D97-AF65-F5344CB8AC3E}">
        <p14:creationId xmlns:p14="http://schemas.microsoft.com/office/powerpoint/2010/main" val="4214225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Two Stream Example </a:t>
            </a:r>
            <a:br>
              <a:rPr lang="en-US" dirty="0"/>
            </a:br>
            <a:r>
              <a:rPr lang="en-US" sz="2000" dirty="0"/>
              <a:t>[Version 2.2: A More Effective Implementation: Breadth First]</a:t>
            </a:r>
          </a:p>
        </p:txBody>
      </p:sp>
      <p:sp>
        <p:nvSpPr>
          <p:cNvPr id="3" name="Content Placeholder 2"/>
          <p:cNvSpPr>
            <a:spLocks noGrp="1"/>
          </p:cNvSpPr>
          <p:nvPr>
            <p:ph idx="1"/>
          </p:nvPr>
        </p:nvSpPr>
        <p:spPr/>
        <p:txBody>
          <a:bodyPr/>
          <a:lstStyle/>
          <a:p>
            <a:endParaRPr lang="en-US" sz="2000" dirty="0"/>
          </a:p>
          <a:p>
            <a:r>
              <a:rPr lang="en-US" sz="2000" dirty="0"/>
              <a:t>The way we just went about business (the depth first approach): </a:t>
            </a:r>
          </a:p>
          <a:p>
            <a:pPr lvl="1"/>
            <a:r>
              <a:rPr lang="en-US" sz="1800" dirty="0"/>
              <a:t>Assign the copy of </a:t>
            </a:r>
            <a:r>
              <a:rPr lang="en-US" dirty="0">
                <a:solidFill>
                  <a:srgbClr val="0000FF"/>
                </a:solidFill>
                <a:latin typeface="Consolas" pitchFamily="49" charset="0"/>
                <a:cs typeface="Consolas" pitchFamily="49" charset="0"/>
              </a:rPr>
              <a:t>a0</a:t>
            </a:r>
            <a:r>
              <a:rPr lang="en-US" sz="1800" dirty="0"/>
              <a:t>, copy of </a:t>
            </a:r>
            <a:r>
              <a:rPr lang="en-US" dirty="0">
                <a:solidFill>
                  <a:srgbClr val="0000FF"/>
                </a:solidFill>
                <a:latin typeface="Consolas" pitchFamily="49" charset="0"/>
                <a:cs typeface="Consolas" pitchFamily="49" charset="0"/>
              </a:rPr>
              <a:t>b0</a:t>
            </a:r>
            <a:r>
              <a:rPr lang="en-US" sz="1800" dirty="0"/>
              <a:t>, kernel execution, and copy of </a:t>
            </a:r>
            <a:r>
              <a:rPr lang="en-US" sz="1800" dirty="0">
                <a:solidFill>
                  <a:srgbClr val="0000FF"/>
                </a:solidFill>
                <a:latin typeface="Consolas" pitchFamily="49" charset="0"/>
                <a:cs typeface="Consolas" pitchFamily="49" charset="0"/>
              </a:rPr>
              <a:t>c0</a:t>
            </a:r>
            <a:r>
              <a:rPr lang="en-US" sz="1800" dirty="0"/>
              <a:t> to </a:t>
            </a:r>
            <a:r>
              <a:rPr lang="en-US" sz="1800" dirty="0">
                <a:latin typeface="Consolas" panose="020B0609020204030204" pitchFamily="49" charset="0"/>
              </a:rPr>
              <a:t>stream0</a:t>
            </a:r>
            <a:r>
              <a:rPr lang="en-US" sz="1800" dirty="0"/>
              <a:t>  </a:t>
            </a:r>
          </a:p>
          <a:p>
            <a:pPr lvl="1"/>
            <a:r>
              <a:rPr lang="en-US" sz="1800" dirty="0"/>
              <a:t>Assign the copy of </a:t>
            </a:r>
            <a:r>
              <a:rPr lang="en-US" sz="1800" dirty="0">
                <a:solidFill>
                  <a:srgbClr val="0000FF"/>
                </a:solidFill>
                <a:latin typeface="Consolas" pitchFamily="49" charset="0"/>
                <a:cs typeface="Consolas" pitchFamily="49" charset="0"/>
              </a:rPr>
              <a:t>a1</a:t>
            </a:r>
            <a:r>
              <a:rPr lang="en-US" sz="1800" dirty="0"/>
              <a:t>, copy of </a:t>
            </a:r>
            <a:r>
              <a:rPr lang="en-US" sz="1800" dirty="0">
                <a:solidFill>
                  <a:srgbClr val="0000FF"/>
                </a:solidFill>
                <a:latin typeface="Consolas" pitchFamily="49" charset="0"/>
                <a:cs typeface="Consolas" pitchFamily="49" charset="0"/>
              </a:rPr>
              <a:t>b1</a:t>
            </a:r>
            <a:r>
              <a:rPr lang="en-US" sz="1800" dirty="0"/>
              <a:t>, kernel execution, and copy of </a:t>
            </a:r>
            <a:r>
              <a:rPr lang="en-US" sz="1800" dirty="0">
                <a:solidFill>
                  <a:srgbClr val="0000FF"/>
                </a:solidFill>
                <a:latin typeface="Consolas" pitchFamily="49" charset="0"/>
                <a:cs typeface="Consolas" pitchFamily="49" charset="0"/>
              </a:rPr>
              <a:t>c1</a:t>
            </a:r>
            <a:r>
              <a:rPr lang="en-US" sz="1800" dirty="0"/>
              <a:t> to </a:t>
            </a:r>
            <a:r>
              <a:rPr lang="en-US" sz="1800" dirty="0">
                <a:latin typeface="Consolas" panose="020B0609020204030204" pitchFamily="49" charset="0"/>
              </a:rPr>
              <a:t>stream1</a:t>
            </a:r>
            <a:r>
              <a:rPr lang="en-US" sz="1800" dirty="0"/>
              <a:t>  </a:t>
            </a:r>
          </a:p>
          <a:p>
            <a:pPr lvl="1"/>
            <a:endParaRPr lang="en-US" sz="1800" dirty="0">
              <a:latin typeface="Consolas" panose="020B0609020204030204" pitchFamily="49" charset="0"/>
            </a:endParaRPr>
          </a:p>
          <a:p>
            <a:pPr lvl="1"/>
            <a:endParaRPr lang="en-US" sz="1800" dirty="0"/>
          </a:p>
          <a:p>
            <a:pPr lvl="1"/>
            <a:endParaRPr lang="en-US" sz="1800" dirty="0"/>
          </a:p>
          <a:p>
            <a:r>
              <a:rPr lang="en-US" sz="2000" dirty="0"/>
              <a:t>New way (the breadth first approach):</a:t>
            </a:r>
          </a:p>
          <a:p>
            <a:pPr lvl="1"/>
            <a:r>
              <a:rPr lang="en-US" sz="1800" dirty="0"/>
              <a:t>Add the copy of </a:t>
            </a:r>
            <a:r>
              <a:rPr lang="en-US" dirty="0">
                <a:solidFill>
                  <a:srgbClr val="0000FF"/>
                </a:solidFill>
                <a:latin typeface="Consolas" pitchFamily="49" charset="0"/>
                <a:cs typeface="Consolas" pitchFamily="49" charset="0"/>
              </a:rPr>
              <a:t>a0</a:t>
            </a:r>
            <a:r>
              <a:rPr lang="en-US" sz="1800" dirty="0"/>
              <a:t> to </a:t>
            </a:r>
            <a:r>
              <a:rPr lang="en-US" sz="1800" dirty="0">
                <a:latin typeface="Consolas" panose="020B0609020204030204" pitchFamily="49" charset="0"/>
              </a:rPr>
              <a:t>stream0</a:t>
            </a:r>
            <a:r>
              <a:rPr lang="en-US" sz="1800" dirty="0"/>
              <a:t>, and then add the copy of </a:t>
            </a:r>
            <a:r>
              <a:rPr lang="en-US" dirty="0">
                <a:solidFill>
                  <a:srgbClr val="0000FF"/>
                </a:solidFill>
                <a:latin typeface="Consolas" pitchFamily="49" charset="0"/>
                <a:cs typeface="Consolas" pitchFamily="49" charset="0"/>
              </a:rPr>
              <a:t>a1</a:t>
            </a:r>
            <a:r>
              <a:rPr lang="en-US" sz="1800" dirty="0"/>
              <a:t> to </a:t>
            </a:r>
            <a:r>
              <a:rPr lang="en-US" sz="1800" dirty="0">
                <a:latin typeface="Consolas" panose="020B0609020204030204" pitchFamily="49" charset="0"/>
              </a:rPr>
              <a:t>stream1</a:t>
            </a:r>
            <a:r>
              <a:rPr lang="en-US" sz="1800" dirty="0"/>
              <a:t> </a:t>
            </a:r>
          </a:p>
          <a:p>
            <a:pPr lvl="1"/>
            <a:r>
              <a:rPr lang="en-US" sz="1800" dirty="0"/>
              <a:t>Next, add the copy of </a:t>
            </a:r>
            <a:r>
              <a:rPr lang="en-US" sz="1800" dirty="0">
                <a:solidFill>
                  <a:srgbClr val="0000FF"/>
                </a:solidFill>
                <a:latin typeface="Consolas" pitchFamily="49" charset="0"/>
                <a:cs typeface="Consolas" pitchFamily="49" charset="0"/>
              </a:rPr>
              <a:t>b0</a:t>
            </a:r>
            <a:r>
              <a:rPr lang="en-US" sz="1800" dirty="0"/>
              <a:t> to </a:t>
            </a:r>
            <a:r>
              <a:rPr lang="en-US" sz="1800" dirty="0">
                <a:latin typeface="Consolas" panose="020B0609020204030204" pitchFamily="49" charset="0"/>
              </a:rPr>
              <a:t>stream0</a:t>
            </a:r>
            <a:r>
              <a:rPr lang="en-US" sz="1800" dirty="0"/>
              <a:t>, and then add the copy of </a:t>
            </a:r>
            <a:r>
              <a:rPr lang="en-US" sz="1800" dirty="0">
                <a:solidFill>
                  <a:srgbClr val="0000FF"/>
                </a:solidFill>
                <a:latin typeface="Consolas" pitchFamily="49" charset="0"/>
                <a:cs typeface="Consolas" pitchFamily="49" charset="0"/>
              </a:rPr>
              <a:t>b1</a:t>
            </a:r>
            <a:r>
              <a:rPr lang="en-US" sz="1800" dirty="0"/>
              <a:t> to </a:t>
            </a:r>
            <a:r>
              <a:rPr lang="en-US" sz="1800" dirty="0">
                <a:latin typeface="Consolas" panose="020B0609020204030204" pitchFamily="49" charset="0"/>
              </a:rPr>
              <a:t>stream1</a:t>
            </a:r>
            <a:r>
              <a:rPr lang="en-US" sz="1800" dirty="0"/>
              <a:t> </a:t>
            </a:r>
          </a:p>
          <a:p>
            <a:pPr lvl="1"/>
            <a:r>
              <a:rPr lang="en-US" sz="1800" dirty="0"/>
              <a:t>Next, </a:t>
            </a:r>
            <a:r>
              <a:rPr lang="en-US" sz="1800" dirty="0" err="1"/>
              <a:t>enqueue</a:t>
            </a:r>
            <a:r>
              <a:rPr lang="en-US" sz="1800" dirty="0"/>
              <a:t> the kernel invocation in </a:t>
            </a:r>
            <a:r>
              <a:rPr lang="en-US" sz="1800" dirty="0">
                <a:latin typeface="Consolas" panose="020B0609020204030204" pitchFamily="49" charset="0"/>
              </a:rPr>
              <a:t>stream0</a:t>
            </a:r>
            <a:r>
              <a:rPr lang="en-US" sz="1800" dirty="0"/>
              <a:t>, then </a:t>
            </a:r>
            <a:r>
              <a:rPr lang="en-US" sz="1800" dirty="0" err="1"/>
              <a:t>enqueue</a:t>
            </a:r>
            <a:r>
              <a:rPr lang="en-US" sz="1800" dirty="0"/>
              <a:t> one in </a:t>
            </a:r>
            <a:r>
              <a:rPr lang="en-US" sz="1800" dirty="0">
                <a:latin typeface="Consolas" panose="020B0609020204030204" pitchFamily="49" charset="0"/>
              </a:rPr>
              <a:t>stream1</a:t>
            </a:r>
            <a:r>
              <a:rPr lang="en-US" sz="1800" dirty="0"/>
              <a:t> </a:t>
            </a:r>
          </a:p>
          <a:p>
            <a:pPr lvl="1"/>
            <a:r>
              <a:rPr lang="en-US" sz="1800" dirty="0"/>
              <a:t>Finally, </a:t>
            </a:r>
            <a:r>
              <a:rPr lang="en-US" sz="1800" dirty="0" err="1"/>
              <a:t>enqueue</a:t>
            </a:r>
            <a:r>
              <a:rPr lang="en-US" sz="1800" dirty="0"/>
              <a:t> the copy of </a:t>
            </a:r>
            <a:r>
              <a:rPr lang="en-US" dirty="0">
                <a:solidFill>
                  <a:srgbClr val="0000FF"/>
                </a:solidFill>
                <a:latin typeface="Consolas" pitchFamily="49" charset="0"/>
                <a:cs typeface="Consolas" pitchFamily="49" charset="0"/>
              </a:rPr>
              <a:t>c0</a:t>
            </a:r>
            <a:r>
              <a:rPr lang="en-US" sz="1800" dirty="0"/>
              <a:t> back to the host in </a:t>
            </a:r>
            <a:r>
              <a:rPr lang="en-US" sz="1800" dirty="0">
                <a:latin typeface="Consolas" panose="020B0609020204030204" pitchFamily="49" charset="0"/>
              </a:rPr>
              <a:t>stream0</a:t>
            </a:r>
            <a:r>
              <a:rPr lang="en-US" sz="1800" dirty="0"/>
              <a:t> followed by the copy of </a:t>
            </a:r>
            <a:r>
              <a:rPr lang="en-US" dirty="0">
                <a:solidFill>
                  <a:srgbClr val="0000FF"/>
                </a:solidFill>
                <a:latin typeface="Consolas" pitchFamily="49" charset="0"/>
                <a:cs typeface="Consolas" pitchFamily="49" charset="0"/>
              </a:rPr>
              <a:t>c1</a:t>
            </a:r>
            <a:r>
              <a:rPr lang="en-US" sz="1800" dirty="0"/>
              <a:t> in </a:t>
            </a:r>
            <a:r>
              <a:rPr lang="en-US" sz="1800" dirty="0">
                <a:latin typeface="Consolas" panose="020B0609020204030204" pitchFamily="49" charset="0"/>
              </a:rPr>
              <a:t>stream1</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24</a:t>
            </a:fld>
            <a:endParaRPr lang="en-US" altLang="en-US"/>
          </a:p>
        </p:txBody>
      </p:sp>
    </p:spTree>
    <p:extLst>
      <p:ext uri="{BB962C8B-B14F-4D97-AF65-F5344CB8AC3E}">
        <p14:creationId xmlns:p14="http://schemas.microsoft.com/office/powerpoint/2010/main" val="187239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52600" y="1828800"/>
            <a:ext cx="8305800" cy="2708434"/>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153401" y="4562960"/>
            <a:ext cx="2087431" cy="307777"/>
          </a:xfrm>
          <a:prstGeom prst="rect">
            <a:avLst/>
          </a:prstGeom>
        </p:spPr>
        <p:txBody>
          <a:bodyPr wrap="none">
            <a:spAutoFit/>
          </a:bodyPr>
          <a:lstStyle/>
          <a:p>
            <a:r>
              <a:rPr lang="en-US" sz="1400" dirty="0">
                <a:solidFill>
                  <a:srgbClr val="FFC000"/>
                </a:solidFill>
              </a:rPr>
              <a:t>Replaces Previous Stage 4</a:t>
            </a:r>
          </a:p>
        </p:txBody>
      </p:sp>
      <p:sp>
        <p:nvSpPr>
          <p:cNvPr id="2" name="Title 1"/>
          <p:cNvSpPr>
            <a:spLocks noGrp="1"/>
          </p:cNvSpPr>
          <p:nvPr>
            <p:ph type="title"/>
          </p:nvPr>
        </p:nvSpPr>
        <p:spPr/>
        <p:txBody>
          <a:bodyPr>
            <a:normAutofit/>
          </a:bodyPr>
          <a:lstStyle/>
          <a:p>
            <a:r>
              <a:rPr lang="en-US" dirty="0"/>
              <a:t>The Two Stream Example </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25</a:t>
            </a:fld>
            <a:endParaRPr lang="en-US" altLang="en-US"/>
          </a:p>
        </p:txBody>
      </p:sp>
      <p:sp>
        <p:nvSpPr>
          <p:cNvPr id="5" name="Rectangle 4"/>
          <p:cNvSpPr/>
          <p:nvPr/>
        </p:nvSpPr>
        <p:spPr>
          <a:xfrm>
            <a:off x="1828800" y="1828800"/>
            <a:ext cx="8458200" cy="2708434"/>
          </a:xfrm>
          <a:prstGeom prst="rect">
            <a:avLst/>
          </a:prstGeom>
        </p:spPr>
        <p:txBody>
          <a:bodyPr wrap="square">
            <a:spAutoFit/>
          </a:bodyPr>
          <a:lstStyle/>
          <a:p>
            <a:r>
              <a:rPr lang="en-US" sz="1000" dirty="0">
                <a:solidFill>
                  <a:srgbClr val="FFC000"/>
                </a:solidFill>
                <a:latin typeface="Consolas" pitchFamily="49" charset="0"/>
                <a:cs typeface="Consolas" pitchFamily="49" charset="0"/>
              </a:rPr>
              <a:t>A|</a:t>
            </a:r>
            <a:r>
              <a:rPr lang="en-US" sz="1000" dirty="0">
                <a:latin typeface="Consolas" pitchFamily="49" charset="0"/>
                <a:cs typeface="Consolas" pitchFamily="49" charset="0"/>
              </a:rPr>
              <a:t>     </a:t>
            </a:r>
            <a:r>
              <a:rPr lang="en-US" sz="1000" dirty="0">
                <a:solidFill>
                  <a:srgbClr val="008000"/>
                </a:solidFill>
                <a:latin typeface="Consolas" pitchFamily="49" charset="0"/>
                <a:cs typeface="Consolas" pitchFamily="49" charset="0"/>
              </a:rPr>
              <a:t>// loop over full data, in bite-sized chunks</a:t>
            </a:r>
          </a:p>
          <a:p>
            <a:r>
              <a:rPr lang="en-US" sz="1000" dirty="0">
                <a:solidFill>
                  <a:srgbClr val="FFC000"/>
                </a:solidFill>
                <a:latin typeface="Consolas" pitchFamily="49" charset="0"/>
                <a:cs typeface="Consolas" pitchFamily="49" charset="0"/>
              </a:rPr>
              <a:t>B| </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N*2) {</a:t>
            </a:r>
          </a:p>
          <a:p>
            <a:r>
              <a:rPr lang="en-US" sz="1000" dirty="0">
                <a:solidFill>
                  <a:srgbClr val="FFC000"/>
                </a:solidFill>
                <a:latin typeface="Consolas" pitchFamily="49" charset="0"/>
                <a:cs typeface="Consolas" pitchFamily="49" charset="0"/>
              </a:rPr>
              <a:t>C|</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copies of a in stream0 and stream1</a:t>
            </a:r>
          </a:p>
          <a:p>
            <a:r>
              <a:rPr lang="en-US" sz="1000" dirty="0">
                <a:solidFill>
                  <a:srgbClr val="FFC000"/>
                </a:solidFill>
                <a:latin typeface="Consolas" pitchFamily="49" charset="0"/>
                <a:cs typeface="Consolas" pitchFamily="49" charset="0"/>
              </a:rPr>
              <a:t>D|</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dev_a0, </a:t>
            </a:r>
            <a:r>
              <a:rPr lang="en-US" sz="1000" dirty="0" err="1">
                <a:solidFill>
                  <a:prstClr val="black"/>
                </a:solidFill>
                <a:latin typeface="Consolas" pitchFamily="49" charset="0"/>
                <a:cs typeface="Consolas" pitchFamily="49" charset="0"/>
              </a:rPr>
              <a:t>host_a+i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dev_a1, </a:t>
            </a:r>
            <a:r>
              <a:rPr lang="en-US" sz="1000" dirty="0" err="1">
                <a:solidFill>
                  <a:prstClr val="black"/>
                </a:solidFill>
                <a:latin typeface="Consolas" pitchFamily="49" charset="0"/>
                <a:cs typeface="Consolas" pitchFamily="49" charset="0"/>
              </a:rPr>
              <a:t>host_a+i+N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F|</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copies of b in stream0 and stream1</a:t>
            </a:r>
          </a:p>
          <a:p>
            <a:r>
              <a:rPr lang="en-US" sz="1000" dirty="0">
                <a:solidFill>
                  <a:srgbClr val="FFC000"/>
                </a:solidFill>
                <a:latin typeface="Consolas" pitchFamily="49" charset="0"/>
                <a:cs typeface="Consolas" pitchFamily="49" charset="0"/>
              </a:rPr>
              <a:t>G|</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dev_b0, </a:t>
            </a:r>
            <a:r>
              <a:rPr lang="en-US" sz="1000" dirty="0" err="1">
                <a:solidFill>
                  <a:prstClr val="black"/>
                </a:solidFill>
                <a:latin typeface="Consolas" pitchFamily="49" charset="0"/>
                <a:cs typeface="Consolas" pitchFamily="49" charset="0"/>
              </a:rPr>
              <a:t>host_b+i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H|</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dev_b1, </a:t>
            </a:r>
            <a:r>
              <a:rPr lang="en-US" sz="1000" dirty="0" err="1">
                <a:solidFill>
                  <a:prstClr val="black"/>
                </a:solidFill>
                <a:latin typeface="Consolas" pitchFamily="49" charset="0"/>
                <a:cs typeface="Consolas" pitchFamily="49" charset="0"/>
              </a:rPr>
              <a:t>host_b+i+N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I|</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J|</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kernels in stream0 and stream1   </a:t>
            </a:r>
          </a:p>
          <a:p>
            <a:r>
              <a:rPr lang="en-US" sz="1000" dirty="0">
                <a:solidFill>
                  <a:srgbClr val="FFC000"/>
                </a:solidFill>
                <a:latin typeface="Consolas" pitchFamily="49" charset="0"/>
                <a:cs typeface="Consolas" pitchFamily="49" charset="0"/>
              </a:rPr>
              <a:t>K|</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stream0</a:t>
            </a:r>
            <a:r>
              <a:rPr lang="pt-BR" sz="1000" dirty="0">
                <a:solidFill>
                  <a:prstClr val="black"/>
                </a:solidFill>
                <a:latin typeface="Consolas" pitchFamily="49" charset="0"/>
                <a:cs typeface="Consolas" pitchFamily="49" charset="0"/>
              </a:rPr>
              <a:t>&gt;&gt;&gt;( dev_a0, dev_b0, dev_c0 );</a:t>
            </a:r>
          </a:p>
          <a:p>
            <a:r>
              <a:rPr lang="en-US" sz="1000" dirty="0">
                <a:solidFill>
                  <a:srgbClr val="FFC000"/>
                </a:solidFill>
                <a:latin typeface="Consolas" pitchFamily="49" charset="0"/>
                <a:cs typeface="Consolas" pitchFamily="49" charset="0"/>
              </a:rPr>
              <a:t>L|</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stream1</a:t>
            </a:r>
            <a:r>
              <a:rPr lang="pt-BR" sz="1000" dirty="0">
                <a:solidFill>
                  <a:prstClr val="black"/>
                </a:solidFill>
                <a:latin typeface="Consolas" pitchFamily="49" charset="0"/>
                <a:cs typeface="Consolas" pitchFamily="49" charset="0"/>
              </a:rPr>
              <a:t>&gt;&gt;&gt;( dev_a1, dev_b1, dev_c1 );</a:t>
            </a:r>
          </a:p>
          <a:p>
            <a:r>
              <a:rPr lang="en-US" sz="1000" dirty="0">
                <a:solidFill>
                  <a:srgbClr val="FFC000"/>
                </a:solidFill>
                <a:latin typeface="Consolas" pitchFamily="49" charset="0"/>
                <a:cs typeface="Consolas" pitchFamily="49" charset="0"/>
              </a:rPr>
              <a:t>M|</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N|</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copies of c from device to locked memory</a:t>
            </a:r>
          </a:p>
          <a:p>
            <a:r>
              <a:rPr lang="en-US" sz="1000" dirty="0">
                <a:solidFill>
                  <a:srgbClr val="FFC000"/>
                </a:solidFill>
                <a:latin typeface="Consolas" pitchFamily="49" charset="0"/>
                <a:cs typeface="Consolas" pitchFamily="49" charset="0"/>
              </a:rPr>
              <a:t>O|</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a:t>
            </a:r>
            <a:r>
              <a:rPr lang="en-US" sz="1000" dirty="0">
                <a:solidFill>
                  <a:prstClr val="black"/>
                </a:solidFill>
                <a:latin typeface="Consolas" pitchFamily="49" charset="0"/>
                <a:cs typeface="Consolas" pitchFamily="49" charset="0"/>
              </a:rPr>
              <a:t>  , dev_c0,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P|</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host_c+i+N</a:t>
            </a:r>
            <a:r>
              <a:rPr lang="en-US" sz="1000" dirty="0">
                <a:solidFill>
                  <a:prstClr val="black"/>
                </a:solidFill>
                <a:latin typeface="Consolas" pitchFamily="49" charset="0"/>
                <a:cs typeface="Consolas" pitchFamily="49" charset="0"/>
              </a:rPr>
              <a:t>, dev_c1,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Q|</a:t>
            </a:r>
            <a:r>
              <a:rPr lang="en-US" sz="1000" dirty="0">
                <a:solidFill>
                  <a:prstClr val="black"/>
                </a:solidFill>
                <a:latin typeface="Consolas" pitchFamily="49" charset="0"/>
                <a:cs typeface="Consolas" pitchFamily="49" charset="0"/>
              </a:rPr>
              <a:t>    }</a:t>
            </a:r>
            <a:endParaRPr lang="en-US" sz="1000" dirty="0">
              <a:latin typeface="Consolas" pitchFamily="49" charset="0"/>
              <a:cs typeface="Consolas" pitchFamily="49" charset="0"/>
            </a:endParaRPr>
          </a:p>
        </p:txBody>
      </p:sp>
      <p:graphicFrame>
        <p:nvGraphicFramePr>
          <p:cNvPr id="6" name="Table 5"/>
          <p:cNvGraphicFramePr>
            <a:graphicFrameLocks noGrp="1"/>
          </p:cNvGraphicFramePr>
          <p:nvPr/>
        </p:nvGraphicFramePr>
        <p:xfrm>
          <a:off x="4349750" y="4800600"/>
          <a:ext cx="3098800" cy="1859280"/>
        </p:xfrm>
        <a:graphic>
          <a:graphicData uri="http://schemas.openxmlformats.org/drawingml/2006/table">
            <a:tbl>
              <a:tblPr/>
              <a:tblGrid>
                <a:gridCol w="1358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tblGrid>
              <a:tr h="190500">
                <a:tc>
                  <a:txBody>
                    <a:bodyPr/>
                    <a:lstStyle/>
                    <a:p>
                      <a:pPr algn="ctr" fontAlgn="b"/>
                      <a:r>
                        <a:rPr lang="en-US" sz="1100" b="1" i="0" u="none" strike="noStrike" dirty="0">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100" b="0" i="1" u="none" strike="noStrike" dirty="0">
                          <a:solidFill>
                            <a:srgbClr val="000000"/>
                          </a:solidFill>
                          <a:effectLst/>
                          <a:latin typeface="Calibri"/>
                        </a:rPr>
                        <a:t>Stream0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100" b="0" i="1" u="none" strike="noStrike" dirty="0">
                          <a:solidFill>
                            <a:srgbClr val="000000"/>
                          </a:solidFill>
                          <a:effectLst/>
                          <a:latin typeface="Calibri"/>
                        </a:rPr>
                        <a:t>Stream1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100" b="0" i="1" u="none" strike="noStrike" dirty="0">
                          <a:solidFill>
                            <a:srgbClr val="000000"/>
                          </a:solidFill>
                          <a:effectLst/>
                          <a:latin typeface="Calibri"/>
                        </a:rPr>
                        <a:t>Stream0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100" b="0" i="1" u="none" strike="noStrike" dirty="0">
                          <a:solidFill>
                            <a:srgbClr val="000000"/>
                          </a:solidFill>
                          <a:effectLst/>
                          <a:latin typeface="Calibri"/>
                        </a:rPr>
                        <a:t>Stream1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Stream0</a:t>
                      </a:r>
                      <a:r>
                        <a:rPr lang="en-US" sz="1100" b="0" i="0" u="none" strike="noStrike" dirty="0">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extLst>
                  <a:ext uri="{0D108BD9-81ED-4DB2-BD59-A6C34878D82A}">
                    <a16:rowId xmlns:a16="http://schemas.microsoft.com/office/drawing/2014/main" val="10004"/>
                  </a:ext>
                </a:extLst>
              </a:tr>
              <a:tr h="190500">
                <a:tc>
                  <a:txBody>
                    <a:bodyPr/>
                    <a:lstStyle/>
                    <a:p>
                      <a:pPr algn="ctr" fontAlgn="b"/>
                      <a:r>
                        <a:rPr lang="en-US" sz="1100" b="0" i="1" u="none" strike="noStrike" dirty="0">
                          <a:solidFill>
                            <a:srgbClr val="000000"/>
                          </a:solidFill>
                          <a:effectLst/>
                          <a:latin typeface="Calibri"/>
                        </a:rPr>
                        <a:t>Stream0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Stream1</a:t>
                      </a:r>
                      <a:r>
                        <a:rPr lang="en-US" sz="1100" b="0" i="0" u="none" strike="noStrike" dirty="0">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90500">
                <a:tc>
                  <a:txBody>
                    <a:bodyPr/>
                    <a:lstStyle/>
                    <a:p>
                      <a:pPr algn="ctr" fontAlgn="b"/>
                      <a:r>
                        <a:rPr lang="en-US" sz="1100" b="0" i="1" u="none" strike="noStrike" dirty="0">
                          <a:solidFill>
                            <a:srgbClr val="000000"/>
                          </a:solidFill>
                          <a:effectLst/>
                          <a:latin typeface="Calibri"/>
                        </a:rPr>
                        <a:t>Stream1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190500">
                <a:tc gridSpan="3">
                  <a:txBody>
                    <a:bodyPr/>
                    <a:lstStyle/>
                    <a:p>
                      <a:pPr algn="ctr" fontAlgn="b"/>
                      <a:r>
                        <a:rPr lang="en-US" sz="1100" b="0" i="0" u="none" strike="noStrike" dirty="0">
                          <a:solidFill>
                            <a:srgbClr val="000000"/>
                          </a:solidFill>
                          <a:effectLst/>
                          <a:latin typeface="Calibri"/>
                        </a:rPr>
                        <a:t>Execution timeline of the breadth-first approach </a:t>
                      </a:r>
                      <a:br>
                        <a:rPr lang="en-US" sz="1100" b="0" i="0" u="none" strike="noStrike" dirty="0">
                          <a:solidFill>
                            <a:srgbClr val="000000"/>
                          </a:solidFill>
                          <a:effectLst/>
                          <a:latin typeface="Calibri"/>
                        </a:rPr>
                      </a:br>
                      <a:r>
                        <a:rPr lang="en-US" sz="1100" b="0" i="0" u="none" strike="noStrike" dirty="0">
                          <a:solidFill>
                            <a:srgbClr val="000000"/>
                          </a:solidFill>
                          <a:effectLst/>
                          <a:latin typeface="Calibri"/>
                        </a:rPr>
                        <a:t>(blue line shows dependency)</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cxnSp>
        <p:nvCxnSpPr>
          <p:cNvPr id="7" name="Straight Arrow Connector 6"/>
          <p:cNvCxnSpPr/>
          <p:nvPr/>
        </p:nvCxnSpPr>
        <p:spPr>
          <a:xfrm flipV="1">
            <a:off x="5711826" y="5849144"/>
            <a:ext cx="600075" cy="2095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702301" y="5687219"/>
            <a:ext cx="600075" cy="2095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018" y="4716848"/>
            <a:ext cx="33496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420219" y="5468828"/>
            <a:ext cx="3037948" cy="646331"/>
          </a:xfrm>
          <a:prstGeom prst="rect">
            <a:avLst/>
          </a:prstGeom>
          <a:solidFill>
            <a:srgbClr val="FFC000"/>
          </a:solidFill>
        </p:spPr>
        <p:txBody>
          <a:bodyPr wrap="none">
            <a:spAutoFit/>
          </a:bodyPr>
          <a:lstStyle/>
          <a:p>
            <a:r>
              <a:rPr lang="en-US" dirty="0"/>
              <a:t>A 20% More Effective </a:t>
            </a:r>
            <a:br>
              <a:rPr lang="en-US" dirty="0"/>
            </a:br>
            <a:r>
              <a:rPr lang="en-US" dirty="0"/>
              <a:t>Implementation (48 vs. 61 </a:t>
            </a:r>
            <a:r>
              <a:rPr lang="en-US" dirty="0" err="1"/>
              <a:t>ms</a:t>
            </a:r>
            <a:r>
              <a:rPr lang="en-US" dirty="0"/>
              <a:t>)</a:t>
            </a:r>
          </a:p>
        </p:txBody>
      </p:sp>
    </p:spTree>
    <p:extLst>
      <p:ext uri="{BB962C8B-B14F-4D97-AF65-F5344CB8AC3E}">
        <p14:creationId xmlns:p14="http://schemas.microsoft.com/office/powerpoint/2010/main" val="190908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Streams, Lessons Learned</a:t>
            </a:r>
          </a:p>
        </p:txBody>
      </p:sp>
      <p:sp>
        <p:nvSpPr>
          <p:cNvPr id="3" name="Content Placeholder 2"/>
          <p:cNvSpPr>
            <a:spLocks noGrp="1"/>
          </p:cNvSpPr>
          <p:nvPr>
            <p:ph idx="1"/>
          </p:nvPr>
        </p:nvSpPr>
        <p:spPr/>
        <p:txBody>
          <a:bodyPr/>
          <a:lstStyle/>
          <a:p>
            <a:endParaRPr lang="en-US" dirty="0"/>
          </a:p>
          <a:p>
            <a:r>
              <a:rPr lang="en-US" dirty="0"/>
              <a:t>Streams provide a basic mechanism that enables “manual pipelining”</a:t>
            </a:r>
          </a:p>
          <a:p>
            <a:pPr lvl="2"/>
            <a:endParaRPr lang="en-US" sz="1700" dirty="0"/>
          </a:p>
          <a:p>
            <a:r>
              <a:rPr lang="en-US" dirty="0"/>
              <a:t>Two requirements underpin the use of streams in CUDA C</a:t>
            </a:r>
          </a:p>
          <a:p>
            <a:pPr marL="344487" lvl="1" indent="0">
              <a:buNone/>
            </a:pPr>
            <a:r>
              <a:rPr lang="en-US" dirty="0"/>
              <a:t>1.</a:t>
            </a: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cudaHostAlloc</a:t>
            </a:r>
            <a:r>
              <a:rPr lang="en-US" b="1" dirty="0">
                <a:solidFill>
                  <a:srgbClr val="0070C0"/>
                </a:solidFill>
                <a:latin typeface="Courier New" pitchFamily="49" charset="0"/>
                <a:cs typeface="Courier New" pitchFamily="49" charset="0"/>
              </a:rPr>
              <a:t>()</a:t>
            </a:r>
            <a:r>
              <a:rPr lang="en-US" dirty="0"/>
              <a:t> should be used to allocate memory on the host so that it can be used in conjunction with a </a:t>
            </a:r>
            <a:r>
              <a:rPr lang="en-US" b="1" dirty="0" err="1">
                <a:solidFill>
                  <a:srgbClr val="0070C0"/>
                </a:solidFill>
                <a:latin typeface="Courier New" pitchFamily="49" charset="0"/>
                <a:cs typeface="Courier New" pitchFamily="49" charset="0"/>
              </a:rPr>
              <a:t>cudaMemcpyAsync</a:t>
            </a:r>
            <a:r>
              <a:rPr lang="en-US" b="1" dirty="0">
                <a:solidFill>
                  <a:srgbClr val="0070C0"/>
                </a:solidFill>
                <a:latin typeface="Courier New" pitchFamily="49" charset="0"/>
                <a:cs typeface="Courier New" pitchFamily="49" charset="0"/>
              </a:rPr>
              <a:t>()</a:t>
            </a:r>
            <a:r>
              <a:rPr lang="en-US" dirty="0"/>
              <a:t> non-blocking copy command</a:t>
            </a:r>
          </a:p>
          <a:p>
            <a:pPr lvl="2"/>
            <a:r>
              <a:rPr lang="en-US" sz="1700" dirty="0"/>
              <a:t>Use of pinned host memory improves data transfer performance even when only working with one stream</a:t>
            </a:r>
          </a:p>
          <a:p>
            <a:pPr lvl="3"/>
            <a:endParaRPr lang="en-US" sz="1400" dirty="0"/>
          </a:p>
          <a:p>
            <a:pPr marL="344487" lvl="1" indent="0">
              <a:buNone/>
            </a:pPr>
            <a:r>
              <a:rPr lang="en-US" dirty="0"/>
              <a:t>2. Effective latency hiding of kernel execution with memory copy operations requires a breadth-first approach to </a:t>
            </a:r>
            <a:r>
              <a:rPr lang="en-US" dirty="0" err="1"/>
              <a:t>enqueuing</a:t>
            </a:r>
            <a:r>
              <a:rPr lang="en-US" dirty="0"/>
              <a:t> operations in different streams</a:t>
            </a:r>
          </a:p>
          <a:p>
            <a:pPr lvl="2"/>
            <a:r>
              <a:rPr lang="en-US" sz="1700" dirty="0"/>
              <a:t>This is a consequence of the two-engine setup associated with a GPU</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26</a:t>
            </a:fld>
            <a:endParaRPr lang="en-US" altLang="en-US"/>
          </a:p>
        </p:txBody>
      </p:sp>
    </p:spTree>
    <p:extLst>
      <p:ext uri="{BB962C8B-B14F-4D97-AF65-F5344CB8AC3E}">
        <p14:creationId xmlns:p14="http://schemas.microsoft.com/office/powerpoint/2010/main" val="2430935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CUDA Streams: Two flavors of concurrency enabled by streams</a:t>
            </a:r>
            <a:br>
              <a:rPr lang="en-US" dirty="0"/>
            </a:br>
            <a:r>
              <a:rPr lang="en-US" sz="2200" dirty="0"/>
              <a:t>[old slide]</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A programmer can manage concurrency through </a:t>
            </a:r>
            <a:r>
              <a:rPr lang="en-US" sz="2000" i="1" dirty="0"/>
              <a:t>streams</a:t>
            </a:r>
            <a:r>
              <a:rPr lang="en-US" sz="2000" dirty="0"/>
              <a:t> </a:t>
            </a:r>
          </a:p>
          <a:p>
            <a:endParaRPr lang="en-US" sz="2000" dirty="0"/>
          </a:p>
          <a:p>
            <a:r>
              <a:rPr lang="en-US" sz="2000" dirty="0"/>
              <a:t>“concurrency” refers to one of two things</a:t>
            </a:r>
          </a:p>
          <a:p>
            <a:endParaRPr lang="en-US" sz="2000" dirty="0"/>
          </a:p>
          <a:p>
            <a:pPr marL="800100" lvl="1" indent="-342900">
              <a:buFont typeface="+mj-lt"/>
              <a:buAutoNum type="arabicPeriod"/>
            </a:pPr>
            <a:r>
              <a:rPr lang="en-US" sz="1600" dirty="0"/>
              <a:t>The copy and the execution engines of the GPU working at the same time</a:t>
            </a:r>
          </a:p>
          <a:p>
            <a:pPr marL="800100" lvl="1" indent="-342900">
              <a:buFont typeface="+mj-lt"/>
              <a:buAutoNum type="arabicPeriod"/>
            </a:pPr>
            <a:endParaRPr lang="en-US" sz="1600" dirty="0"/>
          </a:p>
          <a:p>
            <a:pPr marL="800100" lvl="1" indent="-342900">
              <a:buFont typeface="+mj-lt"/>
              <a:buAutoNum type="arabicPeriod"/>
            </a:pPr>
            <a:r>
              <a:rPr lang="en-US" sz="1600" dirty="0">
                <a:solidFill>
                  <a:srgbClr val="00B050"/>
                </a:solidFill>
              </a:rPr>
              <a:t> </a:t>
            </a:r>
            <a:r>
              <a:rPr lang="en-US" sz="1600" dirty="0"/>
              <a:t>Several different kernels (like </a:t>
            </a:r>
            <a:r>
              <a:rPr lang="en-US" sz="1600" dirty="0" err="1">
                <a:latin typeface="Consolas" panose="020B0609020204030204" pitchFamily="49" charset="0"/>
              </a:rPr>
              <a:t>kerA</a:t>
            </a:r>
            <a:r>
              <a:rPr lang="en-US" sz="1600" dirty="0"/>
              <a:t>, </a:t>
            </a:r>
            <a:r>
              <a:rPr lang="en-US" sz="1600" dirty="0" err="1">
                <a:latin typeface="Consolas" panose="020B0609020204030204" pitchFamily="49" charset="0"/>
              </a:rPr>
              <a:t>kerB</a:t>
            </a:r>
            <a:r>
              <a:rPr lang="en-US" sz="1600" dirty="0"/>
              <a:t>, etc.) being executed at the same time on the GPU</a:t>
            </a:r>
          </a:p>
          <a:p>
            <a:pPr lvl="2"/>
            <a:endParaRPr lang="en-US" sz="1500" dirty="0"/>
          </a:p>
          <a:p>
            <a:pPr lvl="2"/>
            <a:endParaRPr lang="en-US" sz="1500" dirty="0"/>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27</a:t>
            </a:fld>
            <a:endParaRPr lang="en-US" altLang="en-US"/>
          </a:p>
        </p:txBody>
      </p:sp>
    </p:spTree>
    <p:extLst>
      <p:ext uri="{BB962C8B-B14F-4D97-AF65-F5344CB8AC3E}">
        <p14:creationId xmlns:p14="http://schemas.microsoft.com/office/powerpoint/2010/main" val="2699059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Concurrent Kernel Execution</a:t>
            </a:r>
            <a:br>
              <a:rPr lang="en-US" dirty="0"/>
            </a:br>
            <a:r>
              <a:rPr lang="en-US" sz="2000" dirty="0"/>
              <a:t>[second type of concurrency enabled by use of CUDA streams]</a:t>
            </a:r>
            <a:endParaRPr lang="en-US" sz="1100" dirty="0"/>
          </a:p>
        </p:txBody>
      </p:sp>
      <p:sp>
        <p:nvSpPr>
          <p:cNvPr id="3" name="Content Placeholder 2"/>
          <p:cNvSpPr>
            <a:spLocks noGrp="1"/>
          </p:cNvSpPr>
          <p:nvPr>
            <p:ph idx="1"/>
          </p:nvPr>
        </p:nvSpPr>
        <p:spPr/>
        <p:txBody>
          <a:bodyPr/>
          <a:lstStyle/>
          <a:p>
            <a:r>
              <a:rPr lang="en-US" sz="1800" dirty="0"/>
              <a:t>As early as Fermi one can have multiple kernels run on the device at the same time</a:t>
            </a:r>
          </a:p>
          <a:p>
            <a:pPr lvl="1"/>
            <a:r>
              <a:rPr lang="en-US" sz="1400" dirty="0"/>
              <a:t>Example: up to 16 on Fermi</a:t>
            </a:r>
          </a:p>
          <a:p>
            <a:pPr lvl="1"/>
            <a:endParaRPr lang="en-US" sz="1400" dirty="0"/>
          </a:p>
          <a:p>
            <a:r>
              <a:rPr lang="en-US" sz="1800" dirty="0"/>
              <a:t>When is this useful?</a:t>
            </a:r>
          </a:p>
          <a:p>
            <a:pPr lvl="1"/>
            <a:r>
              <a:rPr lang="en-US" sz="1600" dirty="0"/>
              <a:t>A kernel might be launched with an execution configuration that doesn’t fully utilize entire GPU</a:t>
            </a:r>
          </a:p>
          <a:p>
            <a:pPr lvl="1"/>
            <a:r>
              <a:rPr lang="en-US" sz="1600" dirty="0"/>
              <a:t>Main idea: two or three </a:t>
            </a:r>
            <a:r>
              <a:rPr lang="en-US" sz="1600" u="sng" dirty="0"/>
              <a:t>independent</a:t>
            </a:r>
            <a:r>
              <a:rPr lang="en-US" sz="1600" dirty="0"/>
              <a:t> kernels can be “squeezed” on GPU at the same time</a:t>
            </a:r>
          </a:p>
          <a:p>
            <a:pPr lvl="1"/>
            <a:endParaRPr lang="en-US" sz="1400" dirty="0"/>
          </a:p>
          <a:p>
            <a:r>
              <a:rPr lang="en-US" sz="1800" dirty="0"/>
              <a:t>GPU looks like a MIMD architecture</a:t>
            </a:r>
          </a:p>
          <a:p>
            <a:pPr lvl="1"/>
            <a:r>
              <a:rPr lang="en-US" sz="1400" dirty="0"/>
              <a:t>Requires use of </a:t>
            </a:r>
            <a:r>
              <a:rPr lang="en-US" sz="1400" dirty="0">
                <a:solidFill>
                  <a:srgbClr val="0070C0"/>
                </a:solidFill>
              </a:rPr>
              <a:t>multiple streams</a:t>
            </a:r>
            <a:endParaRPr lang="en-US" sz="14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28</a:t>
            </a:fld>
            <a:endParaRPr lang="en-US" altLang="en-US"/>
          </a:p>
        </p:txBody>
      </p:sp>
      <p:pic>
        <p:nvPicPr>
          <p:cNvPr id="1127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540" y="4265407"/>
            <a:ext cx="434944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6604084"/>
            <a:ext cx="784189" cy="253916"/>
          </a:xfrm>
          <a:prstGeom prst="rect">
            <a:avLst/>
          </a:prstGeom>
        </p:spPr>
        <p:txBody>
          <a:bodyPr wrap="none">
            <a:spAutoFit/>
          </a:bodyPr>
          <a:lstStyle/>
          <a:p>
            <a:r>
              <a:rPr lang="en-US" sz="1050" dirty="0">
                <a:latin typeface="+mj-lt"/>
              </a:rPr>
              <a:t>[NVIDIA]</a:t>
            </a:r>
            <a:r>
              <a:rPr lang="en-US" sz="1050" dirty="0">
                <a:latin typeface="+mj-lt"/>
                <a:sym typeface="Symbol" panose="05050102010706020507" pitchFamily="18" charset="2"/>
              </a:rPr>
              <a:t></a:t>
            </a:r>
            <a:endParaRPr lang="en-US" sz="1050" dirty="0">
              <a:latin typeface="+mj-lt"/>
            </a:endParaRPr>
          </a:p>
        </p:txBody>
      </p:sp>
    </p:spTree>
    <p:extLst>
      <p:ext uri="{BB962C8B-B14F-4D97-AF65-F5344CB8AC3E}">
        <p14:creationId xmlns:p14="http://schemas.microsoft.com/office/powerpoint/2010/main" val="3768141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CUDA Streams: More recent developments</a:t>
            </a:r>
          </a:p>
        </p:txBody>
      </p:sp>
      <p:sp>
        <p:nvSpPr>
          <p:cNvPr id="3" name="Content Placeholder 2"/>
          <p:cNvSpPr>
            <a:spLocks noGrp="1"/>
          </p:cNvSpPr>
          <p:nvPr>
            <p:ph idx="1"/>
          </p:nvPr>
        </p:nvSpPr>
        <p:spPr/>
        <p:txBody>
          <a:bodyPr>
            <a:normAutofit/>
          </a:bodyPr>
          <a:lstStyle/>
          <a:p>
            <a:endParaRPr lang="en-US" sz="1600" dirty="0"/>
          </a:p>
          <a:p>
            <a:r>
              <a:rPr lang="en-US" sz="1600" dirty="0"/>
              <a:t>Since CUDA 5.0</a:t>
            </a:r>
          </a:p>
          <a:p>
            <a:pPr lvl="1"/>
            <a:r>
              <a:rPr lang="en-US" sz="1400" dirty="0"/>
              <a:t>Stream Callbacks, will call host function when stream has finished all work</a:t>
            </a:r>
          </a:p>
          <a:p>
            <a:pPr lvl="1"/>
            <a:r>
              <a:rPr lang="en-US" sz="1400" b="1" dirty="0" err="1">
                <a:latin typeface="Consolas" panose="020B0609020204030204" pitchFamily="49" charset="0"/>
                <a:cs typeface="Consolas" panose="020B0609020204030204" pitchFamily="49" charset="0"/>
              </a:rPr>
              <a:t>cudaStreamAddCallback</a:t>
            </a:r>
            <a:r>
              <a:rPr lang="en-US" sz="1400" b="1"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hlinkClick r:id="rId2"/>
              </a:rPr>
              <a:t>cudaStream_t</a:t>
            </a:r>
            <a:r>
              <a:rPr lang="en-US" sz="1400" b="1" dirty="0">
                <a:latin typeface="Consolas" panose="020B0609020204030204" pitchFamily="49" charset="0"/>
                <a:cs typeface="Consolas" panose="020B0609020204030204" pitchFamily="49" charset="0"/>
              </a:rPr>
              <a:t> stream, </a:t>
            </a:r>
            <a:r>
              <a:rPr lang="en-US" sz="1400" b="1" dirty="0">
                <a:latin typeface="Consolas" panose="020B0609020204030204" pitchFamily="49" charset="0"/>
                <a:cs typeface="Consolas" panose="020B0609020204030204" pitchFamily="49" charset="0"/>
                <a:hlinkClick r:id="rId3"/>
              </a:rPr>
              <a:t>cudaStreamCallback_t</a:t>
            </a:r>
            <a:r>
              <a:rPr lang="en-US" sz="1400" b="1" dirty="0">
                <a:latin typeface="Consolas" panose="020B0609020204030204" pitchFamily="49" charset="0"/>
                <a:cs typeface="Consolas" panose="020B0609020204030204" pitchFamily="49" charset="0"/>
              </a:rPr>
              <a:t> callback, void* </a:t>
            </a:r>
            <a:r>
              <a:rPr lang="en-US" sz="1400" b="1" dirty="0" err="1">
                <a:latin typeface="Consolas" panose="020B0609020204030204" pitchFamily="49" charset="0"/>
                <a:cs typeface="Consolas" panose="020B0609020204030204" pitchFamily="49" charset="0"/>
              </a:rPr>
              <a:t>userData</a:t>
            </a:r>
            <a:r>
              <a:rPr lang="en-US" sz="1400" b="1" dirty="0">
                <a:latin typeface="Consolas" panose="020B0609020204030204" pitchFamily="49" charset="0"/>
                <a:cs typeface="Consolas" panose="020B0609020204030204" pitchFamily="49" charset="0"/>
              </a:rPr>
              <a:t>, unsigned int  flags ) </a:t>
            </a:r>
          </a:p>
          <a:p>
            <a:endParaRPr lang="en-US" sz="1600" dirty="0"/>
          </a:p>
          <a:p>
            <a:r>
              <a:rPr lang="en-US" sz="1600" dirty="0"/>
              <a:t>Since CUDA 5.5</a:t>
            </a:r>
          </a:p>
          <a:p>
            <a:pPr lvl="1"/>
            <a:r>
              <a:rPr lang="en-US" sz="1400" dirty="0"/>
              <a:t>You can give streams priority</a:t>
            </a:r>
          </a:p>
          <a:p>
            <a:pPr lvl="2"/>
            <a:r>
              <a:rPr lang="en-US" sz="1200" b="1" dirty="0" err="1">
                <a:latin typeface="Consolas" panose="020B0609020204030204" pitchFamily="49" charset="0"/>
                <a:cs typeface="Consolas" panose="020B0609020204030204" pitchFamily="49" charset="0"/>
              </a:rPr>
              <a:t>cudaStreamCreateWithPriority</a:t>
            </a:r>
            <a:r>
              <a:rPr lang="en-US" sz="1200" b="1" dirty="0">
                <a:latin typeface="Consolas" panose="020B0609020204030204" pitchFamily="49" charset="0"/>
                <a:cs typeface="Consolas" panose="020B0609020204030204" pitchFamily="49" charset="0"/>
              </a:rPr>
              <a:t> </a:t>
            </a:r>
          </a:p>
          <a:p>
            <a:pPr lvl="2"/>
            <a:r>
              <a:rPr lang="en-US" sz="1200" dirty="0"/>
              <a:t>Use </a:t>
            </a:r>
            <a:r>
              <a:rPr lang="en-US" sz="1200" b="1" dirty="0">
                <a:latin typeface="Consolas" panose="020B0609020204030204" pitchFamily="49" charset="0"/>
                <a:cs typeface="Consolas" panose="020B0609020204030204" pitchFamily="49" charset="0"/>
              </a:rPr>
              <a:t>cudaDeviceGetStreamPriorityRange</a:t>
            </a:r>
            <a:r>
              <a:rPr lang="en-US" sz="1200" dirty="0"/>
              <a:t> to get the available priorities</a:t>
            </a:r>
          </a:p>
          <a:p>
            <a:endParaRPr lang="en-US" sz="1600" dirty="0"/>
          </a:p>
          <a:p>
            <a:r>
              <a:rPr lang="en-US" sz="1600" dirty="0"/>
              <a:t>Since CUDA 7:</a:t>
            </a:r>
          </a:p>
          <a:p>
            <a:pPr lvl="1"/>
            <a:r>
              <a:rPr lang="en-US" sz="1400" dirty="0" err="1"/>
              <a:t>nvcc</a:t>
            </a:r>
            <a:r>
              <a:rPr lang="en-US" sz="1400" dirty="0"/>
              <a:t> –default-stream per-thread</a:t>
            </a:r>
          </a:p>
          <a:p>
            <a:pPr lvl="1"/>
            <a:r>
              <a:rPr lang="en-US" sz="1400" dirty="0"/>
              <a:t>Each host thread will get its own stream</a:t>
            </a:r>
          </a:p>
          <a:p>
            <a:pPr lvl="1"/>
            <a:r>
              <a:rPr lang="en-US" sz="1400" dirty="0"/>
              <a:t>Each stream becomes a regular non-blocking stream</a:t>
            </a:r>
          </a:p>
          <a:p>
            <a:pPr lvl="1"/>
            <a:endParaRPr lang="en-US" sz="14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29</a:t>
            </a:fld>
            <a:endParaRPr lang="en-US" altLang="en-US"/>
          </a:p>
        </p:txBody>
      </p:sp>
    </p:spTree>
    <p:extLst>
      <p:ext uri="{BB962C8B-B14F-4D97-AF65-F5344CB8AC3E}">
        <p14:creationId xmlns:p14="http://schemas.microsoft.com/office/powerpoint/2010/main" val="382181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4333" y="4068234"/>
            <a:ext cx="5651500" cy="823393"/>
          </a:xfrm>
        </p:spPr>
        <p:txBody>
          <a:bodyPr>
            <a:normAutofit fontScale="90000"/>
          </a:bodyPr>
          <a:lstStyle/>
          <a:p>
            <a:r>
              <a:rPr lang="en-US" dirty="0"/>
              <a:t>CUDA basics: departing thoughts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7454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GPU Computing: Good in Engineering?</a:t>
            </a:r>
          </a:p>
        </p:txBody>
      </p:sp>
      <p:sp>
        <p:nvSpPr>
          <p:cNvPr id="3" name="Content Placeholder 2"/>
          <p:cNvSpPr>
            <a:spLocks noGrp="1"/>
          </p:cNvSpPr>
          <p:nvPr>
            <p:ph idx="1"/>
          </p:nvPr>
        </p:nvSpPr>
        <p:spPr/>
        <p:txBody>
          <a:bodyPr/>
          <a:lstStyle/>
          <a:p>
            <a:endParaRPr lang="en-US" sz="2000" dirty="0"/>
          </a:p>
          <a:p>
            <a:r>
              <a:rPr lang="en-US" sz="2000" dirty="0"/>
              <a:t>What applications stand to benefit in the Engineering?</a:t>
            </a:r>
          </a:p>
          <a:p>
            <a:pPr lvl="1"/>
            <a:endParaRPr lang="en-US" sz="1800" dirty="0"/>
          </a:p>
          <a:p>
            <a:pPr lvl="1"/>
            <a:r>
              <a:rPr lang="en-US" sz="1800" dirty="0"/>
              <a:t>Image processing</a:t>
            </a:r>
          </a:p>
          <a:p>
            <a:pPr lvl="1"/>
            <a:r>
              <a:rPr lang="en-US" sz="1800" dirty="0"/>
              <a:t>FEA</a:t>
            </a:r>
          </a:p>
          <a:p>
            <a:pPr lvl="1"/>
            <a:r>
              <a:rPr lang="en-US" sz="1800" dirty="0"/>
              <a:t>Molecular Dynamics</a:t>
            </a:r>
          </a:p>
          <a:p>
            <a:pPr lvl="1"/>
            <a:r>
              <a:rPr lang="en-US" sz="1800" dirty="0"/>
              <a:t>Granular Dynamics</a:t>
            </a:r>
          </a:p>
          <a:p>
            <a:pPr lvl="1"/>
            <a:r>
              <a:rPr lang="en-US" sz="1800" dirty="0"/>
              <a:t>Finite Differences schemes</a:t>
            </a:r>
          </a:p>
          <a:p>
            <a:pPr lvl="1"/>
            <a:r>
              <a:rPr lang="en-US" sz="1800" dirty="0"/>
              <a:t>Quantum Chemistry</a:t>
            </a:r>
          </a:p>
          <a:p>
            <a:pPr lvl="1"/>
            <a:r>
              <a:rPr lang="en-US" sz="1800" dirty="0"/>
              <a:t>…</a:t>
            </a:r>
          </a:p>
          <a:p>
            <a:pPr lvl="1"/>
            <a:endParaRPr lang="en-US" sz="1800" dirty="0"/>
          </a:p>
          <a:p>
            <a:r>
              <a:rPr lang="en-US" sz="2000" dirty="0"/>
              <a:t>Generally, any application that fits the SIMD paradigm</a:t>
            </a:r>
          </a:p>
          <a:p>
            <a:pPr lvl="1"/>
            <a:endParaRPr lang="en-US" sz="1800" dirty="0"/>
          </a:p>
          <a:p>
            <a:pPr lvl="1"/>
            <a:endParaRPr lang="en-US" sz="1800" dirty="0"/>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31</a:t>
            </a:fld>
            <a:endParaRPr lang="en-US" altLang="en-US" dirty="0"/>
          </a:p>
        </p:txBody>
      </p:sp>
    </p:spTree>
    <p:extLst>
      <p:ext uri="{BB962C8B-B14F-4D97-AF65-F5344CB8AC3E}">
        <p14:creationId xmlns:p14="http://schemas.microsoft.com/office/powerpoint/2010/main" val="2160386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dirty="0"/>
              <a:t>Departing Thoughts</a:t>
            </a:r>
          </a:p>
        </p:txBody>
      </p:sp>
      <p:sp>
        <p:nvSpPr>
          <p:cNvPr id="82948" name="Rectangle 4"/>
          <p:cNvSpPr>
            <a:spLocks noGrp="1" noChangeArrowheads="1"/>
          </p:cNvSpPr>
          <p:nvPr>
            <p:ph idx="1"/>
          </p:nvPr>
        </p:nvSpPr>
        <p:spPr>
          <a:xfrm>
            <a:off x="262270" y="1495221"/>
            <a:ext cx="11766697" cy="4933050"/>
          </a:xfrm>
          <a:noFill/>
          <a:ln/>
        </p:spPr>
        <p:txBody>
          <a:bodyPr/>
          <a:lstStyle/>
          <a:p>
            <a:pPr>
              <a:lnSpc>
                <a:spcPct val="90000"/>
              </a:lnSpc>
            </a:pPr>
            <a:endParaRPr lang="en-US" sz="2000" dirty="0"/>
          </a:p>
          <a:p>
            <a:pPr>
              <a:lnSpc>
                <a:spcPct val="90000"/>
              </a:lnSpc>
            </a:pPr>
            <a:endParaRPr lang="en-US" sz="2000" dirty="0"/>
          </a:p>
          <a:p>
            <a:pPr>
              <a:lnSpc>
                <a:spcPct val="90000"/>
              </a:lnSpc>
            </a:pPr>
            <a:r>
              <a:rPr lang="en-US" sz="2000" dirty="0"/>
              <a:t>Hardware changes at faster pace than software</a:t>
            </a:r>
          </a:p>
          <a:p>
            <a:pPr>
              <a:lnSpc>
                <a:spcPct val="90000"/>
              </a:lnSpc>
            </a:pPr>
            <a:endParaRPr lang="en-US" sz="2000" dirty="0"/>
          </a:p>
          <a:p>
            <a:pPr>
              <a:lnSpc>
                <a:spcPct val="90000"/>
              </a:lnSpc>
            </a:pPr>
            <a:r>
              <a:rPr lang="en-US" sz="2000" dirty="0"/>
              <a:t>CUDA – has been a bright spot in the software landscape. AMD is mounting a challenge (both on HW &amp; SW)</a:t>
            </a:r>
          </a:p>
          <a:p>
            <a:pPr>
              <a:lnSpc>
                <a:spcPct val="90000"/>
              </a:lnSpc>
            </a:pPr>
            <a:endParaRPr lang="en-US" sz="2000" dirty="0"/>
          </a:p>
          <a:p>
            <a:pPr>
              <a:lnSpc>
                <a:spcPct val="90000"/>
              </a:lnSpc>
            </a:pPr>
            <a:r>
              <a:rPr lang="en-US" sz="2000" dirty="0"/>
              <a:t>For SIMD applications, GPU can deliver good speedups at small time and financial investments</a:t>
            </a:r>
          </a:p>
          <a:p>
            <a:pPr>
              <a:lnSpc>
                <a:spcPct val="90000"/>
              </a:lnSpc>
            </a:pPr>
            <a:endParaRPr lang="en-US" sz="2000" dirty="0"/>
          </a:p>
          <a:p>
            <a:pPr>
              <a:lnSpc>
                <a:spcPct val="90000"/>
              </a:lnSpc>
            </a:pPr>
            <a:r>
              <a:rPr lang="en-US" sz="2000" dirty="0"/>
              <a:t>In general, investing in parallel programming skills bound to pay off </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32</a:t>
            </a:fld>
            <a:endParaRPr lang="en-US" altLang="en-US" dirty="0"/>
          </a:p>
        </p:txBody>
      </p:sp>
    </p:spTree>
    <p:extLst>
      <p:ext uri="{BB962C8B-B14F-4D97-AF65-F5344CB8AC3E}">
        <p14:creationId xmlns:p14="http://schemas.microsoft.com/office/powerpoint/2010/main" val="934037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Topics not covered, or not covered yet</a:t>
            </a:r>
          </a:p>
        </p:txBody>
      </p:sp>
      <p:sp>
        <p:nvSpPr>
          <p:cNvPr id="3" name="Content Placeholder 2"/>
          <p:cNvSpPr>
            <a:spLocks noGrp="1"/>
          </p:cNvSpPr>
          <p:nvPr>
            <p:ph idx="1"/>
          </p:nvPr>
        </p:nvSpPr>
        <p:spPr/>
        <p:txBody>
          <a:bodyPr/>
          <a:lstStyle/>
          <a:p>
            <a:endParaRPr lang="en-US" sz="1800" dirty="0"/>
          </a:p>
          <a:p>
            <a:endParaRPr lang="en-US" sz="1800" dirty="0"/>
          </a:p>
          <a:p>
            <a:r>
              <a:rPr lang="en-US" sz="1800" dirty="0"/>
              <a:t>Debugging &amp; profiling in CUDA (next)</a:t>
            </a:r>
          </a:p>
          <a:p>
            <a:endParaRPr lang="en-US" sz="1800" dirty="0"/>
          </a:p>
          <a:p>
            <a:r>
              <a:rPr lang="en-US" sz="1800" dirty="0"/>
              <a:t>Unified memory (since CUDA 6.0) </a:t>
            </a:r>
            <a:r>
              <a:rPr lang="en-US" sz="1800" dirty="0" err="1">
                <a:latin typeface="Consolas" panose="020B0609020204030204" pitchFamily="49" charset="0"/>
              </a:rPr>
              <a:t>cudaMallocManaged</a:t>
            </a:r>
            <a:r>
              <a:rPr lang="en-US" sz="1800" dirty="0"/>
              <a:t>, </a:t>
            </a:r>
            <a:r>
              <a:rPr lang="en-US" sz="1800" dirty="0" err="1">
                <a:latin typeface="Consolas" panose="020B0609020204030204" pitchFamily="49" charset="0"/>
              </a:rPr>
              <a:t>cudaDeviceSynchronize</a:t>
            </a:r>
            <a:r>
              <a:rPr lang="en-US" sz="1800" dirty="0">
                <a:latin typeface="Consolas" panose="020B0609020204030204" pitchFamily="49" charset="0"/>
              </a:rPr>
              <a:t> </a:t>
            </a:r>
            <a:r>
              <a:rPr lang="en-US" sz="1800" dirty="0"/>
              <a:t>(next lecture)</a:t>
            </a:r>
          </a:p>
          <a:p>
            <a:endParaRPr lang="en-US" sz="1800" dirty="0">
              <a:latin typeface="Consolas" panose="020B0609020204030204" pitchFamily="49" charset="0"/>
            </a:endParaRPr>
          </a:p>
          <a:p>
            <a:r>
              <a:rPr lang="en-US" sz="1800" dirty="0"/>
              <a:t>Dynamic parallelism (not covered)</a:t>
            </a:r>
          </a:p>
          <a:p>
            <a:endParaRPr lang="en-US" sz="1800" dirty="0"/>
          </a:p>
          <a:p>
            <a:r>
              <a:rPr lang="en-US" sz="1800" dirty="0"/>
              <a:t>Using multiple GPUs (not covered; good material/webinars at GTC event, see next slide)</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33</a:t>
            </a:fld>
            <a:endParaRPr lang="en-US" altLang="en-US" dirty="0"/>
          </a:p>
        </p:txBody>
      </p:sp>
    </p:spTree>
    <p:extLst>
      <p:ext uri="{BB962C8B-B14F-4D97-AF65-F5344CB8AC3E}">
        <p14:creationId xmlns:p14="http://schemas.microsoft.com/office/powerpoint/2010/main" val="3337843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200" dirty="0"/>
              <a:t>Further Information</a:t>
            </a:r>
          </a:p>
        </p:txBody>
      </p:sp>
      <p:sp>
        <p:nvSpPr>
          <p:cNvPr id="5" name="Content Placeholder 4">
            <a:extLst>
              <a:ext uri="{FF2B5EF4-FFF2-40B4-BE49-F238E27FC236}">
                <a16:creationId xmlns:a16="http://schemas.microsoft.com/office/drawing/2014/main" id="{126957E1-1911-4842-A6FF-0E57E944F5DA}"/>
              </a:ext>
            </a:extLst>
          </p:cNvPr>
          <p:cNvSpPr>
            <a:spLocks noGrp="1"/>
          </p:cNvSpPr>
          <p:nvPr>
            <p:ph idx="1"/>
          </p:nvPr>
        </p:nvSpPr>
        <p:spPr>
          <a:xfrm>
            <a:off x="276446" y="1495221"/>
            <a:ext cx="11831769" cy="4933050"/>
          </a:xfrm>
        </p:spPr>
        <p:txBody>
          <a:bodyPr>
            <a:normAutofit/>
          </a:bodyPr>
          <a:lstStyle/>
          <a:p>
            <a:endParaRPr lang="en-US" dirty="0"/>
          </a:p>
          <a:p>
            <a:endParaRPr lang="en-US" dirty="0"/>
          </a:p>
          <a:p>
            <a:r>
              <a:rPr lang="en-US" dirty="0"/>
              <a:t>CUDA tutorials video/slides at GTC</a:t>
            </a:r>
          </a:p>
          <a:p>
            <a:pPr lvl="1"/>
            <a:r>
              <a:rPr lang="en-US" dirty="0">
                <a:hlinkClick r:id="rId3"/>
              </a:rPr>
              <a:t>http://www.gputechconf.com</a:t>
            </a:r>
            <a:r>
              <a:rPr lang="en-US" dirty="0"/>
              <a:t> </a:t>
            </a:r>
          </a:p>
          <a:p>
            <a:endParaRPr lang="en-US" dirty="0"/>
          </a:p>
          <a:p>
            <a:r>
              <a:rPr lang="en-US" dirty="0"/>
              <a:t>CUDA webinars covering many introductory to advanced topics</a:t>
            </a:r>
          </a:p>
          <a:p>
            <a:pPr lvl="1"/>
            <a:r>
              <a:rPr lang="en-US" dirty="0">
                <a:hlinkClick r:id="rId4"/>
              </a:rPr>
              <a:t>http://developer.nvidia.com/gpu-computing-webinars</a:t>
            </a:r>
            <a:r>
              <a:rPr lang="en-US" dirty="0"/>
              <a:t> </a:t>
            </a:r>
          </a:p>
          <a:p>
            <a:endParaRPr lang="en-US" dirty="0"/>
          </a:p>
          <a:p>
            <a:r>
              <a:rPr lang="en-US" dirty="0"/>
              <a:t>CUDA Tools Download: </a:t>
            </a:r>
            <a:r>
              <a:rPr lang="en-US" dirty="0">
                <a:hlinkClick r:id="rId5"/>
              </a:rPr>
              <a:t>http://www.nvidia.com/getcuda</a:t>
            </a:r>
            <a:r>
              <a:rPr lang="en-US" dirty="0"/>
              <a:t> </a:t>
            </a:r>
          </a:p>
          <a:p>
            <a:endParaRPr lang="en-US" dirty="0"/>
          </a:p>
          <a:p>
            <a:endParaRPr lang="en-US"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34</a:t>
            </a:fld>
            <a:endParaRPr lang="en-US" altLang="en-US" dirty="0"/>
          </a:p>
        </p:txBody>
      </p:sp>
    </p:spTree>
    <p:extLst>
      <p:ext uri="{BB962C8B-B14F-4D97-AF65-F5344CB8AC3E}">
        <p14:creationId xmlns:p14="http://schemas.microsoft.com/office/powerpoint/2010/main" val="410024175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Further Reading</a:t>
            </a:r>
          </a:p>
        </p:txBody>
      </p:sp>
      <p:sp>
        <p:nvSpPr>
          <p:cNvPr id="3" name="Content Placeholder 2"/>
          <p:cNvSpPr>
            <a:spLocks noGrp="1"/>
          </p:cNvSpPr>
          <p:nvPr>
            <p:ph idx="1"/>
          </p:nvPr>
        </p:nvSpPr>
        <p:spPr/>
        <p:txBody>
          <a:bodyPr/>
          <a:lstStyle/>
          <a:p>
            <a:r>
              <a:rPr lang="en-US" sz="2000" dirty="0"/>
              <a:t>Read, in this order:</a:t>
            </a:r>
          </a:p>
          <a:p>
            <a:pPr lvl="1"/>
            <a:r>
              <a:rPr lang="en-US" sz="1800" dirty="0"/>
              <a:t>NVIDIA CUDA Development Tools: Getting Started</a:t>
            </a:r>
          </a:p>
          <a:p>
            <a:pPr lvl="1"/>
            <a:r>
              <a:rPr lang="en-US" sz="1800" dirty="0"/>
              <a:t>NVIDIA CUDA Programming Guide</a:t>
            </a:r>
          </a:p>
          <a:p>
            <a:pPr lvl="1"/>
            <a:r>
              <a:rPr lang="en-US" sz="1800" dirty="0"/>
              <a:t>NVIDIA CUDA C Programming Best Practices Guide</a:t>
            </a:r>
          </a:p>
          <a:p>
            <a:pPr lvl="1"/>
            <a:r>
              <a:rPr lang="en-US" sz="1800" dirty="0"/>
              <a:t>NVIDIA CUDA Reference Manual</a:t>
            </a:r>
          </a:p>
          <a:p>
            <a:pPr lvl="1"/>
            <a:endParaRPr lang="en-US" sz="1800" dirty="0"/>
          </a:p>
          <a:p>
            <a:r>
              <a:rPr lang="en-US" sz="2000" dirty="0"/>
              <a:t>Lots of very good examples come with the </a:t>
            </a:r>
            <a:r>
              <a:rPr lang="en-US" sz="2000" b="1" dirty="0">
                <a:solidFill>
                  <a:srgbClr val="C00000"/>
                </a:solidFill>
              </a:rPr>
              <a:t>CUDA SDK </a:t>
            </a:r>
            <a:r>
              <a:rPr lang="en-US" sz="2000" dirty="0"/>
              <a:t>distribution</a:t>
            </a:r>
          </a:p>
          <a:p>
            <a:pPr lvl="1"/>
            <a:r>
              <a:rPr lang="en-US" sz="1800" dirty="0"/>
              <a:t>More than 50 applications ready to compile/run</a:t>
            </a:r>
          </a:p>
          <a:p>
            <a:pPr lvl="1"/>
            <a:r>
              <a:rPr lang="en-US" sz="1800" dirty="0" err="1"/>
              <a:t>Makefiles</a:t>
            </a:r>
            <a:r>
              <a:rPr lang="en-US" sz="1800" dirty="0"/>
              <a:t> available, ready for use</a:t>
            </a:r>
          </a:p>
          <a:p>
            <a:pPr lvl="1"/>
            <a:r>
              <a:rPr lang="en-US" sz="1800" dirty="0"/>
              <a:t>Lots of good code available for reuse + templates for applications</a:t>
            </a:r>
          </a:p>
          <a:p>
            <a:pPr lvl="1"/>
            <a:endParaRPr lang="en-US" sz="1800" dirty="0"/>
          </a:p>
          <a:p>
            <a:r>
              <a:rPr lang="en-US" sz="2000" dirty="0"/>
              <a:t>Online material</a:t>
            </a:r>
          </a:p>
          <a:p>
            <a:pPr lvl="1"/>
            <a:r>
              <a:rPr lang="en-US" sz="1800" dirty="0"/>
              <a:t>NVIDIA website: code available for many application fields</a:t>
            </a:r>
          </a:p>
          <a:p>
            <a:pPr lvl="1"/>
            <a:r>
              <a:rPr lang="en-US" sz="1800" dirty="0"/>
              <a:t>Libraries: thrust (</a:t>
            </a:r>
            <a:r>
              <a:rPr lang="en-US" sz="1600" dirty="0">
                <a:hlinkClick r:id="rId3"/>
              </a:rPr>
              <a:t>http://code.google.com/p/thrust/</a:t>
            </a:r>
            <a:r>
              <a:rPr lang="en-US" sz="1800" dirty="0"/>
              <a:t>), </a:t>
            </a:r>
            <a:r>
              <a:rPr lang="en-US" sz="1800" dirty="0" err="1"/>
              <a:t>cudpp</a:t>
            </a:r>
            <a:r>
              <a:rPr lang="en-US" sz="1800" dirty="0"/>
              <a:t> (</a:t>
            </a:r>
            <a:r>
              <a:rPr lang="en-US" sz="1600" dirty="0">
                <a:hlinkClick r:id="rId4"/>
              </a:rPr>
              <a:t>http://gpgpu.org/developer/cudpp</a:t>
            </a:r>
            <a:r>
              <a:rPr lang="en-US" sz="1800" dirty="0"/>
              <a:t>)</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35</a:t>
            </a:fld>
            <a:endParaRPr lang="en-US" altLang="en-US" dirty="0"/>
          </a:p>
        </p:txBody>
      </p:sp>
    </p:spTree>
    <p:extLst>
      <p:ext uri="{BB962C8B-B14F-4D97-AF65-F5344CB8AC3E}">
        <p14:creationId xmlns:p14="http://schemas.microsoft.com/office/powerpoint/2010/main" val="3598298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8349" y="3429000"/>
            <a:ext cx="5833533" cy="823393"/>
          </a:xfrm>
        </p:spPr>
        <p:txBody>
          <a:bodyPr/>
          <a:lstStyle/>
          <a:p>
            <a:r>
              <a:rPr lang="en-US" dirty="0"/>
              <a:t>End of CUDA basics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7667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5" y="3282215"/>
            <a:ext cx="9140792" cy="823393"/>
          </a:xfrm>
        </p:spPr>
        <p:txBody>
          <a:bodyPr/>
          <a:lstStyle/>
          <a:p>
            <a:r>
              <a:rPr lang="en-US" dirty="0"/>
              <a:t>Debugging GPU CUDA code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 name="Rectangle 2"/>
              <p:cNvSpPr/>
              <p:nvPr/>
            </p:nvSpPr>
            <p:spPr>
              <a:xfrm>
                <a:off x="237188" y="6421482"/>
                <a:ext cx="1148071" cy="246221"/>
              </a:xfrm>
              <a:prstGeom prst="rect">
                <a:avLst/>
              </a:prstGeom>
            </p:spPr>
            <p:txBody>
              <a:bodyPr wrap="none">
                <a:spAutoFit/>
              </a:bodyPr>
              <a:lstStyle/>
              <a:p>
                <a:r>
                  <a:rPr lang="en-US" sz="1000" dirty="0"/>
                  <a:t>[</a:t>
                </a:r>
                <a:r>
                  <a:rPr lang="en-US" sz="1000" dirty="0" err="1"/>
                  <a:t>Satoor</a:t>
                </a:r>
                <a:r>
                  <a:rPr lang="en-US" sz="1000" dirty="0"/>
                  <a:t>, NVIDIA</a:t>
                </a:r>
                <a14:m>
                  <m:oMath xmlns:m="http://schemas.openxmlformats.org/officeDocument/2006/math">
                    <m:r>
                      <a:rPr lang="en-US" sz="1000" b="0" i="1" smtClean="0">
                        <a:latin typeface="Cambria Math" panose="02040503050406030204" pitchFamily="18" charset="0"/>
                      </a:rPr>
                      <m:t>→</m:t>
                    </m:r>
                  </m:oMath>
                </a14:m>
                <a:r>
                  <a:rPr lang="en-US" sz="1000" dirty="0"/>
                  <a:t>]</a:t>
                </a:r>
              </a:p>
            </p:txBody>
          </p:sp>
        </mc:Choice>
        <mc:Fallback xmlns="">
          <p:sp>
            <p:nvSpPr>
              <p:cNvPr id="3" name="Rectangle 2"/>
              <p:cNvSpPr>
                <a:spLocks noRot="1" noChangeAspect="1" noMove="1" noResize="1" noEditPoints="1" noAdjustHandles="1" noChangeArrowheads="1" noChangeShapeType="1" noTextEdit="1"/>
              </p:cNvSpPr>
              <p:nvPr/>
            </p:nvSpPr>
            <p:spPr>
              <a:xfrm>
                <a:off x="237188" y="6421482"/>
                <a:ext cx="1148071" cy="246221"/>
              </a:xfrm>
              <a:prstGeom prst="rect">
                <a:avLst/>
              </a:prstGeom>
              <a:blipFill>
                <a:blip r:embed="rId2"/>
                <a:stretch>
                  <a:fillRect b="-14634"/>
                </a:stretch>
              </a:blipFill>
            </p:spPr>
            <p:txBody>
              <a:bodyPr/>
              <a:lstStyle/>
              <a:p>
                <a:r>
                  <a:rPr lang="en-US">
                    <a:noFill/>
                  </a:rPr>
                  <a:t> </a:t>
                </a:r>
              </a:p>
            </p:txBody>
          </p:sp>
        </mc:Fallback>
      </mc:AlternateContent>
    </p:spTree>
    <p:extLst>
      <p:ext uri="{BB962C8B-B14F-4D97-AF65-F5344CB8AC3E}">
        <p14:creationId xmlns:p14="http://schemas.microsoft.com/office/powerpoint/2010/main" val="2754505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FFC000"/>
                </a:solidFill>
              </a:rPr>
              <a:t>cuda-gdb</a:t>
            </a:r>
            <a:r>
              <a:rPr lang="en-US" dirty="0"/>
              <a:t> main features</a:t>
            </a:r>
            <a:endParaRPr lang="en-US" sz="2200" dirty="0"/>
          </a:p>
        </p:txBody>
      </p:sp>
      <p:sp>
        <p:nvSpPr>
          <p:cNvPr id="3" name="Content Placeholder 2"/>
          <p:cNvSpPr>
            <a:spLocks noGrp="1"/>
          </p:cNvSpPr>
          <p:nvPr>
            <p:ph sz="half" idx="1"/>
          </p:nvPr>
        </p:nvSpPr>
        <p:spPr/>
        <p:txBody>
          <a:bodyPr>
            <a:normAutofit fontScale="92500" lnSpcReduction="20000"/>
          </a:bodyPr>
          <a:lstStyle/>
          <a:p>
            <a:r>
              <a:rPr lang="en-US" sz="2000" dirty="0"/>
              <a:t>All the standard GDB debugging features</a:t>
            </a:r>
          </a:p>
          <a:p>
            <a:endParaRPr lang="en-US" sz="2000" dirty="0"/>
          </a:p>
          <a:p>
            <a:r>
              <a:rPr lang="en-US" sz="2000" dirty="0"/>
              <a:t>CPU and GPU debugging within a single session</a:t>
            </a:r>
          </a:p>
          <a:p>
            <a:endParaRPr lang="en-US" sz="2000" dirty="0"/>
          </a:p>
          <a:p>
            <a:r>
              <a:rPr lang="en-US" sz="2000" dirty="0"/>
              <a:t>Breakpoints and Conditional Breakpoints</a:t>
            </a:r>
          </a:p>
          <a:p>
            <a:endParaRPr lang="en-US" sz="2000" dirty="0"/>
          </a:p>
          <a:p>
            <a:r>
              <a:rPr lang="en-US" sz="2000" dirty="0"/>
              <a:t>Inspect memory, registers, local/shared/global variables</a:t>
            </a:r>
          </a:p>
          <a:p>
            <a:endParaRPr lang="en-US" sz="2000" dirty="0"/>
          </a:p>
          <a:p>
            <a:r>
              <a:rPr lang="en-US" sz="2000" dirty="0"/>
              <a:t>Supports multiple GPUs, multiple kernels</a:t>
            </a:r>
          </a:p>
          <a:p>
            <a:endParaRPr lang="en-US" sz="2000" dirty="0"/>
          </a:p>
          <a:p>
            <a:r>
              <a:rPr lang="en-US" sz="2000" dirty="0"/>
              <a:t>Source and Assembly (SASS) Level Debugging</a:t>
            </a:r>
          </a:p>
          <a:p>
            <a:endParaRPr lang="en-US" sz="2000" dirty="0"/>
          </a:p>
          <a:p>
            <a:r>
              <a:rPr lang="en-US" sz="2000" dirty="0"/>
              <a:t>Runtime Error Detection (stack overflow,...)</a:t>
            </a:r>
          </a:p>
          <a:p>
            <a:endParaRPr lang="en-US" sz="2000" dirty="0"/>
          </a:p>
        </p:txBody>
      </p:sp>
      <p:sp>
        <p:nvSpPr>
          <p:cNvPr id="5" name="Content Placeholder 4">
            <a:extLst>
              <a:ext uri="{FF2B5EF4-FFF2-40B4-BE49-F238E27FC236}">
                <a16:creationId xmlns:a16="http://schemas.microsoft.com/office/drawing/2014/main" id="{102FB332-3BC0-4BBA-B8D5-A97C78EB67E3}"/>
              </a:ext>
            </a:extLst>
          </p:cNvPr>
          <p:cNvSpPr>
            <a:spLocks noGrp="1"/>
          </p:cNvSpPr>
          <p:nvPr>
            <p:ph sz="half" idx="2"/>
          </p:nvPr>
        </p:nvSpPr>
        <p:spPr/>
        <p:txBody>
          <a:bodyPr>
            <a:normAutofit fontScale="92500" lnSpcReduction="20000"/>
          </a:bodyPr>
          <a:lstStyle/>
          <a:p>
            <a:endParaRPr lang="en-US" dirty="0"/>
          </a:p>
          <a:p>
            <a:endParaRPr lang="en-US" dirty="0"/>
          </a:p>
          <a:p>
            <a:endParaRPr lang="en-US" dirty="0"/>
          </a:p>
          <a:p>
            <a:r>
              <a:rPr lang="en-US" dirty="0"/>
              <a:t>Detailed description: </a:t>
            </a:r>
            <a:r>
              <a:rPr lang="en-US" dirty="0">
                <a:hlinkClick r:id="rId3"/>
              </a:rPr>
              <a:t>https://docs.nvidia.com/pdf/cuda-gdb.pdf</a:t>
            </a:r>
            <a:r>
              <a:rPr lang="en-US" dirty="0"/>
              <a:t> </a:t>
            </a:r>
          </a:p>
          <a:p>
            <a:endParaRPr lang="en-US" dirty="0"/>
          </a:p>
          <a:p>
            <a:endParaRPr lang="en-US" dirty="0"/>
          </a:p>
          <a:p>
            <a:endParaRPr lang="en-US" dirty="0"/>
          </a:p>
          <a:p>
            <a:r>
              <a:rPr lang="en-US" dirty="0"/>
              <a:t>Quick intro on </a:t>
            </a:r>
            <a:r>
              <a:rPr lang="en-US" dirty="0" err="1"/>
              <a:t>gdb</a:t>
            </a:r>
            <a:r>
              <a:rPr lang="en-US" dirty="0"/>
              <a:t>: see ME459 slides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38</a:t>
            </a:fld>
            <a:endParaRPr lang="en-US" altLang="en-US"/>
          </a:p>
        </p:txBody>
      </p:sp>
    </p:spTree>
    <p:extLst>
      <p:ext uri="{BB962C8B-B14F-4D97-AF65-F5344CB8AC3E}">
        <p14:creationId xmlns:p14="http://schemas.microsoft.com/office/powerpoint/2010/main" val="2619035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Recommended Compilation Flags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39</a:t>
            </a:fld>
            <a:endParaRPr lang="en-US" altLang="en-US"/>
          </a:p>
        </p:txBody>
      </p:sp>
      <p:sp>
        <p:nvSpPr>
          <p:cNvPr id="3" name="Content Placeholder 2"/>
          <p:cNvSpPr>
            <a:spLocks noGrp="1"/>
          </p:cNvSpPr>
          <p:nvPr>
            <p:ph idx="4294967295"/>
          </p:nvPr>
        </p:nvSpPr>
        <p:spPr>
          <a:xfrm>
            <a:off x="231775" y="1495425"/>
            <a:ext cx="11960225" cy="4932363"/>
          </a:xfrm>
        </p:spPr>
        <p:txBody>
          <a:bodyPr vert="horz" lIns="91440" tIns="45720" rIns="91440" bIns="45720" rtlCol="0" anchor="t">
            <a:normAutofit/>
          </a:bodyPr>
          <a:lstStyle/>
          <a:p>
            <a:r>
              <a:rPr lang="en-US" dirty="0"/>
              <a:t>Compile code for your target architecture:</a:t>
            </a:r>
          </a:p>
          <a:p>
            <a:r>
              <a:rPr lang="en-US" dirty="0"/>
              <a:t>Example:</a:t>
            </a:r>
          </a:p>
          <a:p>
            <a:pPr lvl="1"/>
            <a:r>
              <a:rPr lang="en-US" dirty="0"/>
              <a:t>Fermi	:	</a:t>
            </a:r>
            <a:r>
              <a:rPr lang="en-US" dirty="0">
                <a:latin typeface="Consolas" pitchFamily="49" charset="0"/>
                <a:cs typeface="Consolas" pitchFamily="49" charset="0"/>
              </a:rPr>
              <a:t>-</a:t>
            </a:r>
            <a:r>
              <a:rPr lang="en-US" dirty="0" err="1">
                <a:latin typeface="Consolas" pitchFamily="49" charset="0"/>
                <a:cs typeface="Consolas" pitchFamily="49" charset="0"/>
              </a:rPr>
              <a:t>gencode</a:t>
            </a:r>
            <a:r>
              <a:rPr lang="en-US" dirty="0">
                <a:latin typeface="Consolas" pitchFamily="49" charset="0"/>
                <a:cs typeface="Consolas" pitchFamily="49" charset="0"/>
              </a:rPr>
              <a:t> arch=compute_20,code=sm_20</a:t>
            </a:r>
          </a:p>
          <a:p>
            <a:pPr lvl="1"/>
            <a:r>
              <a:rPr lang="en-US" dirty="0">
                <a:latin typeface="Consolas" pitchFamily="49" charset="0"/>
              </a:rPr>
              <a:t>Etc.</a:t>
            </a:r>
            <a:endParaRPr lang="en-US" dirty="0"/>
          </a:p>
          <a:p>
            <a:pPr lvl="1"/>
            <a:r>
              <a:rPr lang="en-US" dirty="0"/>
              <a:t>Pascal	:	</a:t>
            </a:r>
            <a:r>
              <a:rPr lang="en-US" dirty="0">
                <a:latin typeface="Consolas"/>
                <a:cs typeface="Consolas" pitchFamily="49" charset="0"/>
              </a:rPr>
              <a:t>-</a:t>
            </a:r>
            <a:r>
              <a:rPr lang="en-US" dirty="0" err="1">
                <a:latin typeface="Consolas"/>
                <a:cs typeface="Consolas" pitchFamily="49" charset="0"/>
              </a:rPr>
              <a:t>gencode</a:t>
            </a:r>
            <a:r>
              <a:rPr lang="en-US" dirty="0">
                <a:latin typeface="Consolas"/>
                <a:cs typeface="Consolas" pitchFamily="49" charset="0"/>
              </a:rPr>
              <a:t> arch=compute_60,code=sm_60</a:t>
            </a:r>
            <a:br>
              <a:rPr lang="en-US" dirty="0">
                <a:latin typeface="Consolas" pitchFamily="49" charset="0"/>
                <a:cs typeface="Consolas" pitchFamily="49" charset="0"/>
              </a:rPr>
            </a:br>
            <a:r>
              <a:rPr lang="en-US" dirty="0">
                <a:latin typeface="Consolas"/>
              </a:rPr>
              <a:t>      		-</a:t>
            </a:r>
            <a:r>
              <a:rPr lang="en-US" dirty="0" err="1">
                <a:latin typeface="Consolas"/>
              </a:rPr>
              <a:t>gencode</a:t>
            </a:r>
            <a:r>
              <a:rPr lang="en-US" dirty="0">
                <a:latin typeface="Consolas"/>
              </a:rPr>
              <a:t> arch=compute_61,code=sm_61</a:t>
            </a:r>
            <a:endParaRPr lang="en-US" dirty="0"/>
          </a:p>
          <a:p>
            <a:r>
              <a:rPr lang="en-US" dirty="0"/>
              <a:t>Compile code with the debug flags:</a:t>
            </a:r>
          </a:p>
          <a:p>
            <a:pPr lvl="1"/>
            <a:r>
              <a:rPr lang="en-US" dirty="0"/>
              <a:t>Host code		: 	</a:t>
            </a:r>
            <a:r>
              <a:rPr lang="en-US" dirty="0">
                <a:latin typeface="Consolas" pitchFamily="49" charset="0"/>
                <a:cs typeface="Consolas" pitchFamily="49" charset="0"/>
              </a:rPr>
              <a:t>-g</a:t>
            </a:r>
          </a:p>
          <a:p>
            <a:pPr lvl="1"/>
            <a:r>
              <a:rPr lang="en-US" dirty="0"/>
              <a:t>Device code	: 	</a:t>
            </a:r>
            <a:r>
              <a:rPr lang="en-US" dirty="0">
                <a:latin typeface="Consolas" pitchFamily="49" charset="0"/>
                <a:cs typeface="Consolas" pitchFamily="49" charset="0"/>
              </a:rPr>
              <a:t>-G</a:t>
            </a:r>
            <a:br>
              <a:rPr lang="en-US" dirty="0">
                <a:latin typeface="Consolas" pitchFamily="49" charset="0"/>
                <a:cs typeface="Consolas" pitchFamily="49" charset="0"/>
              </a:rPr>
            </a:br>
            <a:endParaRPr lang="en-US" dirty="0">
              <a:latin typeface="Consolas" pitchFamily="49" charset="0"/>
              <a:cs typeface="Consolas" pitchFamily="49" charset="0"/>
            </a:endParaRPr>
          </a:p>
          <a:p>
            <a:r>
              <a:rPr lang="en-US" dirty="0"/>
              <a:t>Example:</a:t>
            </a:r>
          </a:p>
          <a:p>
            <a:endParaRPr lang="en-US" dirty="0"/>
          </a:p>
          <a:p>
            <a:endParaRPr lang="en-US" dirty="0"/>
          </a:p>
        </p:txBody>
      </p:sp>
      <p:sp>
        <p:nvSpPr>
          <p:cNvPr id="4" name="TextBox 3"/>
          <p:cNvSpPr txBox="1"/>
          <p:nvPr/>
        </p:nvSpPr>
        <p:spPr>
          <a:xfrm>
            <a:off x="1981200" y="5540514"/>
            <a:ext cx="8229600" cy="369332"/>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dirty="0">
                <a:solidFill>
                  <a:srgbClr val="4549F5"/>
                </a:solidFill>
                <a:latin typeface="Trebuchet MS" pitchFamily="34" charset="0"/>
              </a:rPr>
              <a:t>$</a:t>
            </a:r>
            <a:r>
              <a:rPr lang="en-US" dirty="0">
                <a:solidFill>
                  <a:srgbClr val="FFFFFF"/>
                </a:solidFill>
                <a:latin typeface="Trebuchet MS" pitchFamily="34" charset="0"/>
              </a:rPr>
              <a:t> </a:t>
            </a:r>
            <a:r>
              <a:rPr lang="en-US" dirty="0" err="1">
                <a:solidFill>
                  <a:srgbClr val="FFFFFF"/>
                </a:solidFill>
                <a:latin typeface="Consolas" pitchFamily="49" charset="0"/>
                <a:cs typeface="Consolas" pitchFamily="49" charset="0"/>
              </a:rPr>
              <a:t>nvcc</a:t>
            </a:r>
            <a:r>
              <a:rPr lang="en-US" dirty="0">
                <a:solidFill>
                  <a:srgbClr val="FFFFFF"/>
                </a:solidFill>
                <a:latin typeface="Consolas" pitchFamily="49" charset="0"/>
                <a:cs typeface="Consolas" pitchFamily="49" charset="0"/>
              </a:rPr>
              <a:t> -g -G -</a:t>
            </a:r>
            <a:r>
              <a:rPr lang="en-US" dirty="0" err="1">
                <a:solidFill>
                  <a:srgbClr val="FFFFFF"/>
                </a:solidFill>
                <a:latin typeface="Consolas" pitchFamily="49" charset="0"/>
                <a:cs typeface="Consolas" pitchFamily="49" charset="0"/>
              </a:rPr>
              <a:t>gencode</a:t>
            </a:r>
            <a:r>
              <a:rPr lang="en-US" dirty="0">
                <a:solidFill>
                  <a:srgbClr val="FFFFFF"/>
                </a:solidFill>
                <a:latin typeface="Consolas" pitchFamily="49" charset="0"/>
                <a:cs typeface="Consolas" pitchFamily="49" charset="0"/>
              </a:rPr>
              <a:t> arch=compute_60,code=sm_60 test.cu -o test</a:t>
            </a:r>
          </a:p>
        </p:txBody>
      </p:sp>
    </p:spTree>
    <p:extLst>
      <p:ext uri="{BB962C8B-B14F-4D97-AF65-F5344CB8AC3E}">
        <p14:creationId xmlns:p14="http://schemas.microsoft.com/office/powerpoint/2010/main" val="237385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fontScale="92500" lnSpcReduction="20000"/>
          </a:bodyPr>
          <a:lstStyle/>
          <a:p>
            <a:r>
              <a:rPr lang="en-US" dirty="0"/>
              <a:t>Last time</a:t>
            </a:r>
          </a:p>
          <a:p>
            <a:pPr lvl="1"/>
            <a:r>
              <a:rPr lang="en-US" dirty="0"/>
              <a:t>One more case study: parallel prefix scan</a:t>
            </a:r>
          </a:p>
          <a:p>
            <a:pPr lvl="2"/>
            <a:r>
              <a:rPr lang="en-US" dirty="0"/>
              <a:t>The prefix scan fast algorithm is convoluted; lack of grid-level synchronization is partially to blame</a:t>
            </a:r>
          </a:p>
          <a:p>
            <a:pPr lvl="1"/>
            <a:r>
              <a:rPr lang="en-US" dirty="0"/>
              <a:t>Using streams in GPU computing</a:t>
            </a:r>
          </a:p>
          <a:p>
            <a:pPr lvl="1"/>
            <a:endParaRPr lang="en-US" dirty="0"/>
          </a:p>
          <a:p>
            <a:r>
              <a:rPr lang="en-US" dirty="0"/>
              <a:t>Today</a:t>
            </a:r>
          </a:p>
          <a:p>
            <a:pPr lvl="1"/>
            <a:r>
              <a:rPr lang="en-US"/>
              <a:t>Wrap up, using </a:t>
            </a:r>
            <a:r>
              <a:rPr lang="en-US" dirty="0"/>
              <a:t>streams in GPU computing: increasing problem size; improving execution speeds</a:t>
            </a:r>
          </a:p>
          <a:p>
            <a:pPr lvl="1"/>
            <a:r>
              <a:rPr lang="en-US" dirty="0"/>
              <a:t>Debugging &amp; profiling GPU code: some nuts and bolts</a:t>
            </a:r>
          </a:p>
          <a:p>
            <a:pPr lvl="1"/>
            <a:endParaRPr lang="en-US" dirty="0"/>
          </a:p>
          <a:p>
            <a:r>
              <a:rPr lang="en-US" dirty="0"/>
              <a:t>Other tidbits:</a:t>
            </a:r>
          </a:p>
          <a:p>
            <a:pPr lvl="1"/>
            <a:r>
              <a:rPr lang="en-US" dirty="0"/>
              <a:t>Assignment due on Th, 03/04, at 9 pm</a:t>
            </a:r>
          </a:p>
          <a:p>
            <a:pPr lvl="1"/>
            <a:r>
              <a:rPr lang="en-US" dirty="0"/>
              <a:t>Next two assignments are probably most difficult of the semester</a:t>
            </a:r>
          </a:p>
          <a:p>
            <a:pPr lvl="2"/>
            <a:r>
              <a:rPr lang="en-US" dirty="0"/>
              <a:t>Start early. Drop them if you are overwhelmed. Stay focused, make the right call</a:t>
            </a:r>
          </a:p>
          <a:p>
            <a:pPr lvl="1"/>
            <a:r>
              <a:rPr lang="en-US" dirty="0"/>
              <a:t>Do not run your code on the Euler </a:t>
            </a:r>
            <a:r>
              <a:rPr lang="en-US" dirty="0" err="1"/>
              <a:t>headnode</a:t>
            </a:r>
            <a:r>
              <a:rPr lang="en-US" dirty="0"/>
              <a:t> (use Slurm)</a:t>
            </a:r>
          </a:p>
          <a:p>
            <a:pPr lvl="1"/>
            <a:r>
              <a:rPr lang="en-US" dirty="0"/>
              <a:t>You can download the recording onto your machine, don’t need to listen to lecture through Canvas</a:t>
            </a:r>
          </a:p>
          <a:p>
            <a:pPr lvl="1"/>
            <a:r>
              <a:rPr lang="en-US" dirty="0"/>
              <a:t>Big PDF file contains all the slides thus far; easy to search into it to find topics covered thus far. Doc is </a:t>
            </a:r>
            <a:r>
              <a:rPr lang="en-US" dirty="0">
                <a:hlinkClick r:id="rId2"/>
              </a:rPr>
              <a:t>here</a:t>
            </a:r>
            <a:r>
              <a:rPr lang="en-US" dirty="0"/>
              <a:t>.</a:t>
            </a:r>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Usage [On your desktop, at home or office]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40</a:t>
            </a:fld>
            <a:endParaRPr lang="en-US" altLang="en-US"/>
          </a:p>
        </p:txBody>
      </p:sp>
      <p:sp>
        <p:nvSpPr>
          <p:cNvPr id="3" name="Content Placeholder 2"/>
          <p:cNvSpPr>
            <a:spLocks noGrp="1"/>
          </p:cNvSpPr>
          <p:nvPr>
            <p:ph idx="4294967295"/>
          </p:nvPr>
        </p:nvSpPr>
        <p:spPr>
          <a:xfrm>
            <a:off x="662940" y="1952091"/>
            <a:ext cx="8229600" cy="871537"/>
          </a:xfrm>
        </p:spPr>
        <p:txBody>
          <a:bodyPr/>
          <a:lstStyle/>
          <a:p>
            <a:r>
              <a:rPr lang="en-US" dirty="0"/>
              <a:t>Invoke </a:t>
            </a:r>
            <a:r>
              <a:rPr lang="en-US" b="1" dirty="0" err="1">
                <a:latin typeface="Courier New" pitchFamily="49" charset="0"/>
                <a:cs typeface="Courier New" pitchFamily="49" charset="0"/>
              </a:rPr>
              <a:t>cuda-gdb</a:t>
            </a:r>
            <a:r>
              <a:rPr lang="en-US" dirty="0"/>
              <a:t> from the command line:</a:t>
            </a:r>
          </a:p>
        </p:txBody>
      </p:sp>
      <p:sp>
        <p:nvSpPr>
          <p:cNvPr id="5" name="TextBox 4"/>
          <p:cNvSpPr txBox="1"/>
          <p:nvPr/>
        </p:nvSpPr>
        <p:spPr>
          <a:xfrm>
            <a:off x="3276601" y="2823628"/>
            <a:ext cx="5140475" cy="1138773"/>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4549F5"/>
                </a:solidFill>
                <a:latin typeface="Trebuchet MS" pitchFamily="34" charset="0"/>
              </a:rPr>
              <a:t>$</a:t>
            </a:r>
            <a:r>
              <a:rPr lang="en-US" sz="2000" dirty="0">
                <a:solidFill>
                  <a:srgbClr val="FFFFFF"/>
                </a:solidFill>
                <a:latin typeface="Trebuchet MS" pitchFamily="34" charset="0"/>
              </a:rPr>
              <a:t> </a:t>
            </a:r>
            <a:r>
              <a:rPr lang="en-US" sz="2000" dirty="0">
                <a:solidFill>
                  <a:srgbClr val="FFFFFF"/>
                </a:solidFill>
                <a:latin typeface="Consolas" pitchFamily="49" charset="0"/>
                <a:cs typeface="Consolas" pitchFamily="49" charset="0"/>
              </a:rPr>
              <a:t>cuda-gdb </a:t>
            </a:r>
            <a:r>
              <a:rPr lang="en-US" sz="2000" dirty="0" err="1">
                <a:solidFill>
                  <a:srgbClr val="FFFFFF"/>
                </a:solidFill>
                <a:latin typeface="Consolas" pitchFamily="49" charset="0"/>
                <a:cs typeface="Consolas" pitchFamily="49" charset="0"/>
              </a:rPr>
              <a:t>my_application</a:t>
            </a:r>
            <a:endParaRPr lang="en-US" sz="2000" dirty="0">
              <a:solidFill>
                <a:srgbClr val="FFFFFF"/>
              </a:solidFill>
              <a:latin typeface="Consolas" pitchFamily="49" charset="0"/>
              <a:cs typeface="Consolas" pitchFamily="49" charset="0"/>
            </a:endParaRPr>
          </a:p>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_</a:t>
            </a:r>
          </a:p>
          <a:p>
            <a:endParaRPr lang="en-US" dirty="0">
              <a:solidFill>
                <a:schemeClr val="bg2"/>
              </a:solidFill>
              <a:latin typeface="Trebuchet MS" pitchFamily="34" charset="0"/>
            </a:endParaRPr>
          </a:p>
        </p:txBody>
      </p:sp>
      <p:sp>
        <p:nvSpPr>
          <p:cNvPr id="6" name="Rectangle 5"/>
          <p:cNvSpPr/>
          <p:nvPr/>
        </p:nvSpPr>
        <p:spPr>
          <a:xfrm>
            <a:off x="474551" y="6152811"/>
            <a:ext cx="4943084" cy="369332"/>
          </a:xfrm>
          <a:prstGeom prst="rect">
            <a:avLst/>
          </a:prstGeom>
        </p:spPr>
        <p:txBody>
          <a:bodyPr wrap="none">
            <a:spAutoFit/>
          </a:bodyPr>
          <a:lstStyle/>
          <a:p>
            <a:r>
              <a:rPr lang="en-US" b="1" dirty="0">
                <a:solidFill>
                  <a:srgbClr val="FF0000"/>
                </a:solidFill>
              </a:rPr>
              <a:t>DO NOT use this on Euler (see next slide for Euler)</a:t>
            </a:r>
          </a:p>
        </p:txBody>
      </p:sp>
    </p:spTree>
    <p:extLst>
      <p:ext uri="{BB962C8B-B14F-4D97-AF65-F5344CB8AC3E}">
        <p14:creationId xmlns:p14="http://schemas.microsoft.com/office/powerpoint/2010/main" val="525880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Usage, </a:t>
            </a:r>
            <a:r>
              <a:rPr lang="en-US" dirty="0" err="1">
                <a:latin typeface="Consolas" panose="020B0609020204030204" pitchFamily="49" charset="0"/>
                <a:cs typeface="Courier New" pitchFamily="49" charset="0"/>
              </a:rPr>
              <a:t>cuda-gdb</a:t>
            </a:r>
            <a:r>
              <a:rPr lang="en-US" dirty="0"/>
              <a:t> on Euler</a:t>
            </a:r>
            <a:endParaRPr lang="en-US" sz="1800" dirty="0"/>
          </a:p>
        </p:txBody>
      </p:sp>
      <p:sp>
        <p:nvSpPr>
          <p:cNvPr id="3" name="Content Placeholder 2"/>
          <p:cNvSpPr>
            <a:spLocks noGrp="1"/>
          </p:cNvSpPr>
          <p:nvPr>
            <p:ph idx="1"/>
          </p:nvPr>
        </p:nvSpPr>
        <p:spPr/>
        <p:txBody>
          <a:bodyPr vert="horz" lIns="91440" tIns="45720" rIns="91440" bIns="45720" rtlCol="0" anchor="t">
            <a:normAutofit/>
          </a:bodyPr>
          <a:lstStyle/>
          <a:p>
            <a:endParaRPr lang="en-US" sz="2000" dirty="0"/>
          </a:p>
          <a:p>
            <a:r>
              <a:rPr lang="en-US" sz="2000" dirty="0"/>
              <a:t>Here’s how things get run on Euler:</a:t>
            </a:r>
          </a:p>
          <a:p>
            <a:pPr marL="0" indent="0">
              <a:buNone/>
            </a:pPr>
            <a:r>
              <a:rPr lang="en-US" sz="2000" b="1" dirty="0">
                <a:solidFill>
                  <a:srgbClr val="0070C0"/>
                </a:solidFill>
                <a:latin typeface="Courier New"/>
                <a:cs typeface="Courier New"/>
              </a:rPr>
              <a:t>&gt;&gt; </a:t>
            </a:r>
            <a:r>
              <a:rPr lang="en-US" sz="2000" b="1" dirty="0" err="1">
                <a:solidFill>
                  <a:srgbClr val="0070C0"/>
                </a:solidFill>
                <a:latin typeface="Courier New"/>
                <a:cs typeface="Courier New"/>
              </a:rPr>
              <a:t>srun</a:t>
            </a:r>
            <a:r>
              <a:rPr lang="en-US" sz="2000" b="1" dirty="0">
                <a:solidFill>
                  <a:srgbClr val="0070C0"/>
                </a:solidFill>
                <a:latin typeface="Courier New"/>
                <a:cs typeface="Courier New"/>
              </a:rPr>
              <a:t> </a:t>
            </a:r>
            <a:r>
              <a:rPr lang="en-US" sz="2000" b="1" dirty="0">
                <a:solidFill>
                  <a:schemeClr val="bg1">
                    <a:lumMod val="50000"/>
                  </a:schemeClr>
                </a:solidFill>
                <a:latin typeface="Courier New"/>
                <a:cs typeface="Courier New"/>
              </a:rPr>
              <a:t>-p </a:t>
            </a:r>
            <a:r>
              <a:rPr lang="en-US" sz="2000" b="1" dirty="0" err="1">
                <a:solidFill>
                  <a:schemeClr val="bg1">
                    <a:lumMod val="50000"/>
                  </a:schemeClr>
                </a:solidFill>
                <a:latin typeface="Courier New"/>
                <a:cs typeface="Courier New"/>
              </a:rPr>
              <a:t>wacc</a:t>
            </a:r>
            <a:r>
              <a:rPr lang="en-US" sz="2000" b="1" dirty="0">
                <a:solidFill>
                  <a:schemeClr val="bg1">
                    <a:lumMod val="50000"/>
                  </a:schemeClr>
                </a:solidFill>
                <a:latin typeface="Courier New"/>
                <a:cs typeface="Courier New"/>
              </a:rPr>
              <a:t> --</a:t>
            </a:r>
            <a:r>
              <a:rPr lang="en-US" sz="2000" b="1" dirty="0" err="1">
                <a:solidFill>
                  <a:schemeClr val="bg1">
                    <a:lumMod val="50000"/>
                  </a:schemeClr>
                </a:solidFill>
                <a:latin typeface="Courier New"/>
                <a:cs typeface="Courier New"/>
              </a:rPr>
              <a:t>pty</a:t>
            </a:r>
            <a:r>
              <a:rPr lang="en-US" sz="2000" b="1" dirty="0">
                <a:solidFill>
                  <a:schemeClr val="bg1">
                    <a:lumMod val="50000"/>
                  </a:schemeClr>
                </a:solidFill>
                <a:latin typeface="Courier New"/>
                <a:cs typeface="Courier New"/>
              </a:rPr>
              <a:t> -u --</a:t>
            </a:r>
            <a:r>
              <a:rPr lang="en-US" sz="2000" b="1" dirty="0" err="1">
                <a:solidFill>
                  <a:schemeClr val="bg1">
                    <a:lumMod val="50000"/>
                  </a:schemeClr>
                </a:solidFill>
                <a:latin typeface="Courier New"/>
                <a:cs typeface="Courier New"/>
              </a:rPr>
              <a:t>gres</a:t>
            </a:r>
            <a:r>
              <a:rPr lang="en-US" sz="2000" b="1" dirty="0">
                <a:solidFill>
                  <a:schemeClr val="bg1">
                    <a:lumMod val="50000"/>
                  </a:schemeClr>
                </a:solidFill>
                <a:latin typeface="Courier New"/>
                <a:cs typeface="Courier New"/>
              </a:rPr>
              <a:t>=gpu:1</a:t>
            </a:r>
            <a:r>
              <a:rPr lang="en-US" sz="2000" b="1" dirty="0">
                <a:solidFill>
                  <a:srgbClr val="0070C0"/>
                </a:solidFill>
                <a:latin typeface="Courier New"/>
                <a:cs typeface="Courier New"/>
              </a:rPr>
              <a:t> </a:t>
            </a:r>
            <a:r>
              <a:rPr lang="en-US" sz="2000" b="1" dirty="0" err="1">
                <a:solidFill>
                  <a:schemeClr val="accent6">
                    <a:lumMod val="50000"/>
                  </a:schemeClr>
                </a:solidFill>
                <a:latin typeface="Courier New"/>
                <a:cs typeface="Courier New"/>
              </a:rPr>
              <a:t>cuda-gdb</a:t>
            </a:r>
            <a:r>
              <a:rPr lang="en-US" sz="2000" b="1" dirty="0">
                <a:solidFill>
                  <a:schemeClr val="accent6">
                    <a:lumMod val="50000"/>
                  </a:schemeClr>
                </a:solidFill>
                <a:latin typeface="Courier New"/>
                <a:cs typeface="Courier New"/>
              </a:rPr>
              <a:t> </a:t>
            </a:r>
            <a:r>
              <a:rPr lang="en-US" sz="2000" b="1" dirty="0" err="1">
                <a:solidFill>
                  <a:schemeClr val="accent6">
                    <a:lumMod val="50000"/>
                  </a:schemeClr>
                </a:solidFill>
                <a:latin typeface="Courier New"/>
                <a:cs typeface="Courier New"/>
              </a:rPr>
              <a:t>myProgramName</a:t>
            </a:r>
            <a:endParaRPr lang="en-US" sz="2000" dirty="0">
              <a:solidFill>
                <a:schemeClr val="accent6">
                  <a:lumMod val="50000"/>
                </a:schemeClr>
              </a:solidFill>
              <a:latin typeface="Courier New"/>
              <a:cs typeface="Courier New"/>
            </a:endParaRPr>
          </a:p>
          <a:p>
            <a:pPr lvl="2"/>
            <a:endParaRPr lang="en-US" sz="1300" dirty="0"/>
          </a:p>
          <a:p>
            <a:pPr lvl="2"/>
            <a:endParaRPr lang="en-US" sz="1300" dirty="0"/>
          </a:p>
          <a:p>
            <a:pPr lvl="2"/>
            <a:endParaRPr lang="en-US" sz="1300" dirty="0"/>
          </a:p>
          <a:p>
            <a:pPr lvl="2"/>
            <a:endParaRPr lang="en-US" sz="1300" dirty="0"/>
          </a:p>
          <a:p>
            <a:pPr lvl="2"/>
            <a:endParaRPr lang="en-US" sz="1300" dirty="0"/>
          </a:p>
          <a:p>
            <a:r>
              <a:rPr lang="en-US" sz="2000" dirty="0"/>
              <a:t>If you want some visual aid while debugging, you might use this:</a:t>
            </a:r>
            <a:endParaRPr lang="en-US" sz="2000" dirty="0">
              <a:cs typeface="Calibri"/>
            </a:endParaRPr>
          </a:p>
          <a:p>
            <a:pPr marL="0" indent="0">
              <a:buNone/>
            </a:pPr>
            <a:r>
              <a:rPr lang="en-US" sz="2000" b="1" dirty="0">
                <a:solidFill>
                  <a:srgbClr val="0070C0"/>
                </a:solidFill>
                <a:latin typeface="Courier New"/>
                <a:cs typeface="Courier New"/>
              </a:rPr>
              <a:t>&gt;&gt; </a:t>
            </a:r>
            <a:r>
              <a:rPr lang="en-US" sz="2000" b="1" dirty="0" err="1">
                <a:solidFill>
                  <a:srgbClr val="0070C0"/>
                </a:solidFill>
                <a:latin typeface="Courier New"/>
                <a:cs typeface="Courier New"/>
              </a:rPr>
              <a:t>srun</a:t>
            </a:r>
            <a:r>
              <a:rPr lang="en-US" sz="2000" b="1" dirty="0">
                <a:solidFill>
                  <a:srgbClr val="0070C0"/>
                </a:solidFill>
                <a:latin typeface="Courier New"/>
                <a:cs typeface="Courier New"/>
              </a:rPr>
              <a:t> </a:t>
            </a:r>
            <a:r>
              <a:rPr lang="en-US" sz="2000" b="1" dirty="0">
                <a:solidFill>
                  <a:schemeClr val="bg1">
                    <a:lumMod val="50000"/>
                  </a:schemeClr>
                </a:solidFill>
                <a:latin typeface="Courier New"/>
                <a:cs typeface="Courier New"/>
              </a:rPr>
              <a:t>-p </a:t>
            </a:r>
            <a:r>
              <a:rPr lang="en-US" sz="2000" b="1" dirty="0" err="1">
                <a:solidFill>
                  <a:schemeClr val="bg1">
                    <a:lumMod val="50000"/>
                  </a:schemeClr>
                </a:solidFill>
                <a:latin typeface="Courier New"/>
                <a:cs typeface="Courier New"/>
              </a:rPr>
              <a:t>wacc</a:t>
            </a:r>
            <a:r>
              <a:rPr lang="en-US" sz="2000" b="1" dirty="0">
                <a:solidFill>
                  <a:schemeClr val="bg1">
                    <a:lumMod val="50000"/>
                  </a:schemeClr>
                </a:solidFill>
                <a:latin typeface="Courier New"/>
                <a:cs typeface="Courier New"/>
              </a:rPr>
              <a:t> ...</a:t>
            </a:r>
            <a:r>
              <a:rPr lang="en-US" sz="2000" b="1" dirty="0">
                <a:solidFill>
                  <a:srgbClr val="0070C0"/>
                </a:solidFill>
                <a:latin typeface="Courier New"/>
                <a:cs typeface="Courier New"/>
              </a:rPr>
              <a:t> </a:t>
            </a:r>
            <a:r>
              <a:rPr lang="en-US" sz="2000" b="1" dirty="0" err="1">
                <a:solidFill>
                  <a:schemeClr val="accent6">
                    <a:lumMod val="50000"/>
                  </a:schemeClr>
                </a:solidFill>
                <a:latin typeface="Courier New"/>
                <a:cs typeface="Courier New"/>
              </a:rPr>
              <a:t>cuda-gdb</a:t>
            </a:r>
            <a:r>
              <a:rPr lang="en-US" sz="2000" b="1" dirty="0">
                <a:solidFill>
                  <a:schemeClr val="accent6">
                    <a:lumMod val="50000"/>
                  </a:schemeClr>
                </a:solidFill>
                <a:latin typeface="Courier New"/>
                <a:cs typeface="Courier New"/>
              </a:rPr>
              <a:t> –tui </a:t>
            </a:r>
            <a:r>
              <a:rPr lang="en-US" sz="2000" b="1" dirty="0" err="1">
                <a:solidFill>
                  <a:schemeClr val="accent6">
                    <a:lumMod val="50000"/>
                  </a:schemeClr>
                </a:solidFill>
                <a:latin typeface="Courier New"/>
                <a:cs typeface="Courier New"/>
              </a:rPr>
              <a:t>myProgramName</a:t>
            </a:r>
            <a:endParaRPr lang="en-US" sz="2000" b="1" dirty="0">
              <a:solidFill>
                <a:schemeClr val="accent6">
                  <a:lumMod val="50000"/>
                </a:schemeClr>
              </a:solidFill>
              <a:latin typeface="Courier New"/>
              <a:cs typeface="Courier New"/>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41</a:t>
            </a:fld>
            <a:endParaRPr lang="en-US" altLang="en-US"/>
          </a:p>
        </p:txBody>
      </p:sp>
    </p:spTree>
    <p:extLst>
      <p:ext uri="{BB962C8B-B14F-4D97-AF65-F5344CB8AC3E}">
        <p14:creationId xmlns:p14="http://schemas.microsoft.com/office/powerpoint/2010/main" val="3167608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729" y="3688588"/>
            <a:ext cx="5865149" cy="828123"/>
          </a:xfrm>
        </p:spPr>
        <p:txBody>
          <a:bodyPr/>
          <a:lstStyle/>
          <a:p>
            <a:r>
              <a:rPr lang="en-US" dirty="0"/>
              <a:t>Program Execution Control</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42</a:t>
            </a:fld>
            <a:endParaRPr lang="en-US" altLang="en-US"/>
          </a:p>
        </p:txBody>
      </p:sp>
    </p:spTree>
    <p:extLst>
      <p:ext uri="{BB962C8B-B14F-4D97-AF65-F5344CB8AC3E}">
        <p14:creationId xmlns:p14="http://schemas.microsoft.com/office/powerpoint/2010/main" val="3203527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Control</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43</a:t>
            </a:fld>
            <a:endParaRPr lang="en-US" altLang="en-US"/>
          </a:p>
        </p:txBody>
      </p:sp>
      <p:sp>
        <p:nvSpPr>
          <p:cNvPr id="3" name="Content Placeholder 2"/>
          <p:cNvSpPr>
            <a:spLocks noGrp="1"/>
          </p:cNvSpPr>
          <p:nvPr>
            <p:ph idx="4294967295"/>
          </p:nvPr>
        </p:nvSpPr>
        <p:spPr>
          <a:xfrm>
            <a:off x="231775" y="1495425"/>
            <a:ext cx="11960225" cy="4932363"/>
          </a:xfrm>
        </p:spPr>
        <p:txBody>
          <a:bodyPr/>
          <a:lstStyle/>
          <a:p>
            <a:r>
              <a:rPr lang="en-US" sz="2000" dirty="0"/>
              <a:t>Execution Control is identical to host debugging:</a:t>
            </a:r>
          </a:p>
          <a:p>
            <a:pPr lvl="1"/>
            <a:r>
              <a:rPr lang="en-US" sz="1600" dirty="0"/>
              <a:t>Launch the application</a:t>
            </a:r>
          </a:p>
          <a:p>
            <a:pPr marL="1431925" lvl="3" indent="0">
              <a:buNone/>
            </a:pPr>
            <a:br>
              <a:rPr lang="en-US" sz="1100" b="1" dirty="0">
                <a:solidFill>
                  <a:srgbClr val="92D050"/>
                </a:solidFill>
                <a:latin typeface="Courier New" pitchFamily="49" charset="0"/>
                <a:cs typeface="Courier New" pitchFamily="49" charset="0"/>
              </a:rPr>
            </a:br>
            <a:endParaRPr lang="en-US" sz="1100" b="1" dirty="0">
              <a:solidFill>
                <a:srgbClr val="92D050"/>
              </a:solidFill>
              <a:latin typeface="Courier New" pitchFamily="49" charset="0"/>
              <a:cs typeface="Courier New" pitchFamily="49" charset="0"/>
            </a:endParaRPr>
          </a:p>
          <a:p>
            <a:pPr marL="1431925" lvl="3" indent="0">
              <a:buNone/>
            </a:pPr>
            <a:endParaRPr lang="en-US" sz="1100" b="1" dirty="0">
              <a:solidFill>
                <a:srgbClr val="92D050"/>
              </a:solidFill>
              <a:latin typeface="Courier New" pitchFamily="49" charset="0"/>
              <a:cs typeface="Courier New" pitchFamily="49" charset="0"/>
            </a:endParaRPr>
          </a:p>
          <a:p>
            <a:pPr marL="1431925" lvl="3" indent="0">
              <a:buNone/>
            </a:pPr>
            <a:endParaRPr lang="en-US" sz="1100" b="1" dirty="0">
              <a:solidFill>
                <a:srgbClr val="92D050"/>
              </a:solidFill>
              <a:latin typeface="Courier New" pitchFamily="49" charset="0"/>
              <a:cs typeface="Courier New" pitchFamily="49" charset="0"/>
            </a:endParaRPr>
          </a:p>
          <a:p>
            <a:pPr lvl="1"/>
            <a:r>
              <a:rPr lang="en-US" sz="1600" dirty="0"/>
              <a:t>Resume the application (all host threads and device threads)</a:t>
            </a:r>
          </a:p>
          <a:p>
            <a:pPr marL="1431925" lvl="3" indent="0">
              <a:buNone/>
            </a:pPr>
            <a:endParaRPr lang="en-US" sz="1100" b="1" dirty="0">
              <a:solidFill>
                <a:srgbClr val="92D050"/>
              </a:solidFill>
              <a:latin typeface="Courier New" pitchFamily="49" charset="0"/>
              <a:cs typeface="Courier New" pitchFamily="49" charset="0"/>
            </a:endParaRPr>
          </a:p>
          <a:p>
            <a:pPr marL="1431925" lvl="3" indent="0">
              <a:buNone/>
            </a:pPr>
            <a:endParaRPr lang="en-US" sz="1100" b="1" dirty="0">
              <a:solidFill>
                <a:srgbClr val="92D050"/>
              </a:solidFill>
              <a:latin typeface="Courier New" pitchFamily="49" charset="0"/>
              <a:cs typeface="Courier New" pitchFamily="49" charset="0"/>
            </a:endParaRPr>
          </a:p>
          <a:p>
            <a:pPr marL="1431925" lvl="3" indent="0">
              <a:buNone/>
            </a:pPr>
            <a:br>
              <a:rPr lang="en-US" sz="1100" b="1" dirty="0">
                <a:solidFill>
                  <a:srgbClr val="92D050"/>
                </a:solidFill>
                <a:latin typeface="Courier New" pitchFamily="49" charset="0"/>
                <a:cs typeface="Courier New" pitchFamily="49" charset="0"/>
              </a:rPr>
            </a:br>
            <a:endParaRPr lang="en-US" sz="1100" b="1" dirty="0">
              <a:solidFill>
                <a:srgbClr val="92D050"/>
              </a:solidFill>
              <a:latin typeface="Courier New" pitchFamily="49" charset="0"/>
              <a:cs typeface="Courier New" pitchFamily="49" charset="0"/>
            </a:endParaRPr>
          </a:p>
          <a:p>
            <a:pPr lvl="1"/>
            <a:r>
              <a:rPr lang="en-US" sz="1600" dirty="0"/>
              <a:t>Kill the application</a:t>
            </a:r>
          </a:p>
          <a:p>
            <a:pPr marL="1431925" lvl="3" indent="0">
              <a:buNone/>
            </a:pPr>
            <a:endParaRPr lang="en-US" sz="1100" b="1" dirty="0">
              <a:solidFill>
                <a:srgbClr val="92D050"/>
              </a:solidFill>
              <a:latin typeface="Courier New" pitchFamily="49" charset="0"/>
              <a:cs typeface="Courier New" pitchFamily="49" charset="0"/>
            </a:endParaRPr>
          </a:p>
          <a:p>
            <a:pPr marL="1431925" lvl="3" indent="0">
              <a:buNone/>
            </a:pPr>
            <a:endParaRPr lang="en-US" sz="1100" b="1" dirty="0">
              <a:solidFill>
                <a:srgbClr val="92D050"/>
              </a:solidFill>
              <a:latin typeface="Courier New" pitchFamily="49" charset="0"/>
              <a:cs typeface="Courier New" pitchFamily="49" charset="0"/>
            </a:endParaRPr>
          </a:p>
          <a:p>
            <a:pPr marL="1431925" lvl="3" indent="0">
              <a:buNone/>
            </a:pPr>
            <a:br>
              <a:rPr lang="en-US" sz="1100" b="1" dirty="0">
                <a:solidFill>
                  <a:srgbClr val="92D050"/>
                </a:solidFill>
                <a:latin typeface="Courier New" pitchFamily="49" charset="0"/>
                <a:cs typeface="Courier New" pitchFamily="49" charset="0"/>
              </a:rPr>
            </a:br>
            <a:endParaRPr lang="en-US" sz="1100" b="1" dirty="0">
              <a:solidFill>
                <a:srgbClr val="92D050"/>
              </a:solidFill>
              <a:latin typeface="Courier New" pitchFamily="49" charset="0"/>
              <a:cs typeface="Courier New" pitchFamily="49" charset="0"/>
            </a:endParaRPr>
          </a:p>
          <a:p>
            <a:pPr marL="1431925" lvl="3" indent="0">
              <a:buNone/>
            </a:pPr>
            <a:endParaRPr lang="en-US" sz="1100" b="1" dirty="0">
              <a:solidFill>
                <a:srgbClr val="92D050"/>
              </a:solidFill>
              <a:latin typeface="Courier New" pitchFamily="49" charset="0"/>
              <a:cs typeface="Courier New" pitchFamily="49" charset="0"/>
            </a:endParaRPr>
          </a:p>
          <a:p>
            <a:pPr lvl="1"/>
            <a:r>
              <a:rPr lang="en-US" sz="1600" dirty="0"/>
              <a:t>Interrupt the application: CTRL-C</a:t>
            </a:r>
            <a:endParaRPr lang="en-US" sz="700" b="1" dirty="0">
              <a:solidFill>
                <a:srgbClr val="92D050"/>
              </a:solidFill>
              <a:latin typeface="Courier New" pitchFamily="49" charset="0"/>
              <a:cs typeface="Courier New" pitchFamily="49" charset="0"/>
            </a:endParaRPr>
          </a:p>
        </p:txBody>
      </p:sp>
      <p:sp>
        <p:nvSpPr>
          <p:cNvPr id="5" name="TextBox 4"/>
          <p:cNvSpPr txBox="1"/>
          <p:nvPr/>
        </p:nvSpPr>
        <p:spPr>
          <a:xfrm>
            <a:off x="3200401" y="2163702"/>
            <a:ext cx="5140475"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run</a:t>
            </a:r>
          </a:p>
        </p:txBody>
      </p:sp>
      <p:sp>
        <p:nvSpPr>
          <p:cNvPr id="6" name="TextBox 5"/>
          <p:cNvSpPr txBox="1"/>
          <p:nvPr/>
        </p:nvSpPr>
        <p:spPr>
          <a:xfrm>
            <a:off x="3200400" y="3285843"/>
            <a:ext cx="5140475"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continue</a:t>
            </a:r>
          </a:p>
        </p:txBody>
      </p:sp>
      <p:sp>
        <p:nvSpPr>
          <p:cNvPr id="7" name="TextBox 6"/>
          <p:cNvSpPr txBox="1"/>
          <p:nvPr/>
        </p:nvSpPr>
        <p:spPr>
          <a:xfrm>
            <a:off x="3200399" y="4354613"/>
            <a:ext cx="5140475"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kill</a:t>
            </a:r>
          </a:p>
        </p:txBody>
      </p:sp>
    </p:spTree>
    <p:extLst>
      <p:ext uri="{BB962C8B-B14F-4D97-AF65-F5344CB8AC3E}">
        <p14:creationId xmlns:p14="http://schemas.microsoft.com/office/powerpoint/2010/main" val="2010623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Control</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44</a:t>
            </a:fld>
            <a:endParaRPr lang="en-US" altLang="en-US" dirty="0"/>
          </a:p>
        </p:txBody>
      </p:sp>
      <p:sp>
        <p:nvSpPr>
          <p:cNvPr id="3" name="Content Placeholder 2"/>
          <p:cNvSpPr>
            <a:spLocks noGrp="1"/>
          </p:cNvSpPr>
          <p:nvPr>
            <p:ph idx="4294967295"/>
          </p:nvPr>
        </p:nvSpPr>
        <p:spPr>
          <a:xfrm>
            <a:off x="0" y="1371600"/>
            <a:ext cx="8229600" cy="2971800"/>
          </a:xfrm>
        </p:spPr>
        <p:txBody>
          <a:bodyPr/>
          <a:lstStyle/>
          <a:p>
            <a:r>
              <a:rPr lang="en-US" dirty="0"/>
              <a:t>Single-Stepping</a:t>
            </a:r>
            <a:br>
              <a:rPr lang="en-US" dirty="0"/>
            </a:br>
            <a:br>
              <a:rPr lang="en-US" dirty="0"/>
            </a:br>
            <a:br>
              <a:rPr lang="en-US" dirty="0"/>
            </a:br>
            <a:endParaRPr lang="en-US" dirty="0"/>
          </a:p>
          <a:p>
            <a:endParaRPr lang="en-US" dirty="0"/>
          </a:p>
          <a:p>
            <a:endParaRPr lang="en-US" dirty="0"/>
          </a:p>
          <a:p>
            <a:r>
              <a:rPr lang="en-US" dirty="0"/>
              <a:t>Behavior varies when stepping </a:t>
            </a:r>
            <a:r>
              <a:rPr lang="en-US" dirty="0">
                <a:solidFill>
                  <a:srgbClr val="0070C0"/>
                </a:solidFill>
                <a:latin typeface="Consolas" pitchFamily="49" charset="0"/>
                <a:cs typeface="Consolas" pitchFamily="49" charset="0"/>
              </a:rPr>
              <a:t>__</a:t>
            </a:r>
            <a:r>
              <a:rPr lang="en-US" dirty="0" err="1">
                <a:solidFill>
                  <a:srgbClr val="0070C0"/>
                </a:solidFill>
                <a:latin typeface="Consolas" pitchFamily="49" charset="0"/>
                <a:cs typeface="Consolas" pitchFamily="49" charset="0"/>
              </a:rPr>
              <a:t>syncthreads</a:t>
            </a:r>
            <a:r>
              <a:rPr lang="en-US" dirty="0">
                <a:solidFill>
                  <a:srgbClr val="0070C0"/>
                </a:solidFill>
                <a:latin typeface="Consolas" pitchFamily="49" charset="0"/>
                <a:cs typeface="Consolas" pitchFamily="49" charset="0"/>
              </a:rPr>
              <a:t>()</a:t>
            </a:r>
          </a:p>
          <a:p>
            <a:endParaRPr lang="en-US" dirty="0"/>
          </a:p>
        </p:txBody>
      </p:sp>
      <p:graphicFrame>
        <p:nvGraphicFramePr>
          <p:cNvPr id="4" name="Table 3"/>
          <p:cNvGraphicFramePr>
            <a:graphicFrameLocks noGrp="1"/>
          </p:cNvGraphicFramePr>
          <p:nvPr/>
        </p:nvGraphicFramePr>
        <p:xfrm>
          <a:off x="1854023" y="1975026"/>
          <a:ext cx="8566191" cy="1402080"/>
        </p:xfrm>
        <a:graphic>
          <a:graphicData uri="http://schemas.openxmlformats.org/drawingml/2006/table">
            <a:tbl>
              <a:tblPr firstRow="1" bandRow="1">
                <a:tableStyleId>{5C22544A-7EE6-4342-B048-85BDC9FD1C3A}</a:tableStyleId>
              </a:tblPr>
              <a:tblGrid>
                <a:gridCol w="2855397">
                  <a:extLst>
                    <a:ext uri="{9D8B030D-6E8A-4147-A177-3AD203B41FA5}">
                      <a16:colId xmlns:a16="http://schemas.microsoft.com/office/drawing/2014/main" val="20000"/>
                    </a:ext>
                  </a:extLst>
                </a:gridCol>
                <a:gridCol w="2855397">
                  <a:extLst>
                    <a:ext uri="{9D8B030D-6E8A-4147-A177-3AD203B41FA5}">
                      <a16:colId xmlns:a16="http://schemas.microsoft.com/office/drawing/2014/main" val="20001"/>
                    </a:ext>
                  </a:extLst>
                </a:gridCol>
                <a:gridCol w="2855397">
                  <a:extLst>
                    <a:ext uri="{9D8B030D-6E8A-4147-A177-3AD203B41FA5}">
                      <a16:colId xmlns:a16="http://schemas.microsoft.com/office/drawing/2014/main" val="20002"/>
                    </a:ext>
                  </a:extLst>
                </a:gridCol>
              </a:tblGrid>
              <a:tr h="640080">
                <a:tc>
                  <a:txBody>
                    <a:bodyPr/>
                    <a:lstStyle/>
                    <a:p>
                      <a:pPr algn="ctr"/>
                      <a:r>
                        <a:rPr lang="en-US" sz="1900" dirty="0">
                          <a:latin typeface="+mn-lt"/>
                        </a:rPr>
                        <a:t>Single-Stepping</a:t>
                      </a:r>
                    </a:p>
                  </a:txBody>
                  <a:tcPr/>
                </a:tc>
                <a:tc>
                  <a:txBody>
                    <a:bodyPr/>
                    <a:lstStyle/>
                    <a:p>
                      <a:pPr algn="ctr"/>
                      <a:r>
                        <a:rPr lang="en-US" sz="1900" dirty="0">
                          <a:latin typeface="+mn-lt"/>
                        </a:rPr>
                        <a:t>At the source</a:t>
                      </a:r>
                      <a:r>
                        <a:rPr lang="en-US" sz="1900" baseline="0" dirty="0">
                          <a:latin typeface="+mn-lt"/>
                        </a:rPr>
                        <a:t> level</a:t>
                      </a:r>
                      <a:endParaRPr lang="en-US" sz="1900" dirty="0">
                        <a:latin typeface="+mn-lt"/>
                      </a:endParaRPr>
                    </a:p>
                  </a:txBody>
                  <a:tcPr/>
                </a:tc>
                <a:tc>
                  <a:txBody>
                    <a:bodyPr/>
                    <a:lstStyle/>
                    <a:p>
                      <a:pPr algn="ctr"/>
                      <a:r>
                        <a:rPr lang="en-US" sz="1900" dirty="0">
                          <a:latin typeface="+mn-lt"/>
                        </a:rPr>
                        <a:t>At the assembly</a:t>
                      </a:r>
                      <a:r>
                        <a:rPr lang="en-US" sz="1900" baseline="0" dirty="0">
                          <a:latin typeface="+mn-lt"/>
                        </a:rPr>
                        <a:t> level</a:t>
                      </a:r>
                      <a:endParaRPr lang="en-US" sz="1900" dirty="0">
                        <a:latin typeface="+mn-lt"/>
                      </a:endParaRPr>
                    </a:p>
                  </a:txBody>
                  <a:tcPr/>
                </a:tc>
                <a:extLst>
                  <a:ext uri="{0D108BD9-81ED-4DB2-BD59-A6C34878D82A}">
                    <a16:rowId xmlns:a16="http://schemas.microsoft.com/office/drawing/2014/main" val="10000"/>
                  </a:ext>
                </a:extLst>
              </a:tr>
              <a:tr h="379307">
                <a:tc>
                  <a:txBody>
                    <a:bodyPr/>
                    <a:lstStyle/>
                    <a:p>
                      <a:pPr algn="ctr"/>
                      <a:r>
                        <a:rPr lang="en-US" sz="1900" dirty="0">
                          <a:latin typeface="+mn-lt"/>
                        </a:rPr>
                        <a:t>Over function calls</a:t>
                      </a:r>
                    </a:p>
                  </a:txBody>
                  <a:tcPr/>
                </a:tc>
                <a:tc>
                  <a:txBody>
                    <a:bodyPr/>
                    <a:lstStyle/>
                    <a:p>
                      <a:pPr algn="ctr"/>
                      <a:r>
                        <a:rPr lang="en-US" sz="1900" b="1" dirty="0">
                          <a:solidFill>
                            <a:srgbClr val="0070C0"/>
                          </a:solidFill>
                          <a:latin typeface="Courier New" pitchFamily="49" charset="0"/>
                          <a:cs typeface="Courier New" pitchFamily="49" charset="0"/>
                        </a:rPr>
                        <a:t>next</a:t>
                      </a:r>
                    </a:p>
                  </a:txBody>
                  <a:tcPr/>
                </a:tc>
                <a:tc>
                  <a:txBody>
                    <a:bodyPr/>
                    <a:lstStyle/>
                    <a:p>
                      <a:pPr algn="ctr"/>
                      <a:r>
                        <a:rPr lang="en-US" sz="1900" b="1" dirty="0" err="1">
                          <a:solidFill>
                            <a:srgbClr val="0070C0"/>
                          </a:solidFill>
                          <a:latin typeface="Courier New" pitchFamily="49" charset="0"/>
                          <a:cs typeface="Courier New" pitchFamily="49" charset="0"/>
                        </a:rPr>
                        <a:t>nexti</a:t>
                      </a:r>
                      <a:endParaRPr lang="en-US" sz="1900" b="1" dirty="0">
                        <a:solidFill>
                          <a:srgbClr val="0070C0"/>
                        </a:solidFill>
                        <a:latin typeface="Courier New" pitchFamily="49" charset="0"/>
                        <a:cs typeface="Courier New" pitchFamily="49" charset="0"/>
                      </a:endParaRPr>
                    </a:p>
                  </a:txBody>
                  <a:tcPr/>
                </a:tc>
                <a:extLst>
                  <a:ext uri="{0D108BD9-81ED-4DB2-BD59-A6C34878D82A}">
                    <a16:rowId xmlns:a16="http://schemas.microsoft.com/office/drawing/2014/main" val="10001"/>
                  </a:ext>
                </a:extLst>
              </a:tr>
              <a:tr h="379307">
                <a:tc>
                  <a:txBody>
                    <a:bodyPr/>
                    <a:lstStyle/>
                    <a:p>
                      <a:pPr algn="ctr"/>
                      <a:r>
                        <a:rPr lang="en-US" sz="1900" dirty="0">
                          <a:latin typeface="+mn-lt"/>
                        </a:rPr>
                        <a:t>Into function calls</a:t>
                      </a:r>
                    </a:p>
                  </a:txBody>
                  <a:tcPr/>
                </a:tc>
                <a:tc>
                  <a:txBody>
                    <a:bodyPr/>
                    <a:lstStyle/>
                    <a:p>
                      <a:pPr marL="0" algn="ctr" defTabSz="914400" rtl="0" eaLnBrk="1" latinLnBrk="0" hangingPunct="1"/>
                      <a:r>
                        <a:rPr lang="en-US" sz="1900" b="1" kern="1200" dirty="0">
                          <a:solidFill>
                            <a:srgbClr val="0070C0"/>
                          </a:solidFill>
                          <a:latin typeface="Courier New" pitchFamily="49" charset="0"/>
                          <a:ea typeface="+mn-ea"/>
                          <a:cs typeface="Courier New" pitchFamily="49" charset="0"/>
                        </a:rPr>
                        <a:t>step</a:t>
                      </a:r>
                    </a:p>
                  </a:txBody>
                  <a:tcPr/>
                </a:tc>
                <a:tc>
                  <a:txBody>
                    <a:bodyPr/>
                    <a:lstStyle/>
                    <a:p>
                      <a:pPr marL="0" algn="ctr" defTabSz="914400" rtl="0" eaLnBrk="1" latinLnBrk="0" hangingPunct="1"/>
                      <a:r>
                        <a:rPr lang="en-US" sz="1900" b="1" kern="1200" dirty="0" err="1">
                          <a:solidFill>
                            <a:srgbClr val="0070C0"/>
                          </a:solidFill>
                          <a:latin typeface="Courier New" pitchFamily="49" charset="0"/>
                          <a:ea typeface="+mn-ea"/>
                          <a:cs typeface="Courier New" pitchFamily="49" charset="0"/>
                        </a:rPr>
                        <a:t>stepi</a:t>
                      </a:r>
                      <a:endParaRPr lang="en-US" sz="1900" b="1" kern="1200" dirty="0">
                        <a:solidFill>
                          <a:srgbClr val="0070C0"/>
                        </a:solidFill>
                        <a:latin typeface="Courier New" pitchFamily="49" charset="0"/>
                        <a:ea typeface="+mn-ea"/>
                        <a:cs typeface="Courier New" pitchFamily="49" charset="0"/>
                      </a:endParaRPr>
                    </a:p>
                  </a:txBody>
                  <a:tcPr/>
                </a:tc>
                <a:extLst>
                  <a:ext uri="{0D108BD9-81ED-4DB2-BD59-A6C34878D82A}">
                    <a16:rowId xmlns:a16="http://schemas.microsoft.com/office/drawing/2014/main" val="10002"/>
                  </a:ext>
                </a:extLst>
              </a:tr>
            </a:tbl>
          </a:graphicData>
        </a:graphic>
      </p:graphicFrame>
      <p:graphicFrame>
        <p:nvGraphicFramePr>
          <p:cNvPr id="5" name="Content Placeholder 3"/>
          <p:cNvGraphicFramePr>
            <a:graphicFrameLocks/>
          </p:cNvGraphicFramePr>
          <p:nvPr/>
        </p:nvGraphicFramePr>
        <p:xfrm>
          <a:off x="1828800" y="4352849"/>
          <a:ext cx="8610600" cy="2008293"/>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81000">
                <a:tc>
                  <a:txBody>
                    <a:bodyPr/>
                    <a:lstStyle/>
                    <a:p>
                      <a:pPr algn="ctr"/>
                      <a:r>
                        <a:rPr lang="en-US" sz="1900" dirty="0"/>
                        <a:t>PC</a:t>
                      </a:r>
                      <a:r>
                        <a:rPr lang="en-US" sz="1900" baseline="0" dirty="0"/>
                        <a:t> at a </a:t>
                      </a:r>
                      <a:r>
                        <a:rPr lang="en-US" sz="1900" i="1" baseline="0" dirty="0"/>
                        <a:t>barrier?</a:t>
                      </a:r>
                      <a:endParaRPr lang="en-US" sz="1900" dirty="0"/>
                    </a:p>
                  </a:txBody>
                  <a:tcPr marL="91425" marR="91425" anchor="ctr"/>
                </a:tc>
                <a:tc>
                  <a:txBody>
                    <a:bodyPr/>
                    <a:lstStyle/>
                    <a:p>
                      <a:pPr algn="ctr"/>
                      <a:r>
                        <a:rPr lang="en-US" sz="1900" dirty="0"/>
                        <a:t>Single-stepping applies to</a:t>
                      </a:r>
                    </a:p>
                  </a:txBody>
                  <a:tcPr marL="91425" marR="91425" anchor="ctr"/>
                </a:tc>
                <a:tc>
                  <a:txBody>
                    <a:bodyPr/>
                    <a:lstStyle/>
                    <a:p>
                      <a:pPr algn="ctr"/>
                      <a:r>
                        <a:rPr lang="en-US" sz="1900" dirty="0"/>
                        <a:t>Notes</a:t>
                      </a:r>
                    </a:p>
                  </a:txBody>
                  <a:tcPr marL="91425" marR="91425" anchor="ctr"/>
                </a:tc>
                <a:extLst>
                  <a:ext uri="{0D108BD9-81ED-4DB2-BD59-A6C34878D82A}">
                    <a16:rowId xmlns:a16="http://schemas.microsoft.com/office/drawing/2014/main" val="10000"/>
                  </a:ext>
                </a:extLst>
              </a:tr>
              <a:tr h="955040">
                <a:tc>
                  <a:txBody>
                    <a:bodyPr/>
                    <a:lstStyle/>
                    <a:p>
                      <a:pPr algn="ctr"/>
                      <a:r>
                        <a:rPr lang="en-US" sz="1900" dirty="0"/>
                        <a:t>Yes</a:t>
                      </a:r>
                    </a:p>
                  </a:txBody>
                  <a:tcPr marL="91425" marR="91425" anchor="ctr"/>
                </a:tc>
                <a:tc>
                  <a:txBody>
                    <a:bodyPr/>
                    <a:lstStyle/>
                    <a:p>
                      <a:r>
                        <a:rPr lang="en-US" sz="1900" dirty="0"/>
                        <a:t>Active and divergent threads of the warp</a:t>
                      </a:r>
                      <a:r>
                        <a:rPr lang="en-US" sz="1900" baseline="0" dirty="0"/>
                        <a:t> in focus and all the warps that are running the same </a:t>
                      </a:r>
                      <a:r>
                        <a:rPr lang="en-US" sz="1900" b="1" u="sng" baseline="0" dirty="0"/>
                        <a:t>block</a:t>
                      </a:r>
                      <a:r>
                        <a:rPr lang="en-US" sz="1900" baseline="0" dirty="0"/>
                        <a:t>.</a:t>
                      </a:r>
                      <a:endParaRPr lang="en-US" sz="1900" dirty="0"/>
                    </a:p>
                  </a:txBody>
                  <a:tcPr marL="91425" marR="91425" anchor="ctr"/>
                </a:tc>
                <a:tc>
                  <a:txBody>
                    <a:bodyPr/>
                    <a:lstStyle/>
                    <a:p>
                      <a:r>
                        <a:rPr lang="en-US" sz="1900" dirty="0"/>
                        <a:t>Required to step</a:t>
                      </a:r>
                      <a:r>
                        <a:rPr lang="en-US" sz="1900" baseline="0" dirty="0"/>
                        <a:t> over the barrier.</a:t>
                      </a:r>
                      <a:endParaRPr lang="en-US" sz="1900" dirty="0"/>
                    </a:p>
                  </a:txBody>
                  <a:tcPr marL="91425" marR="91425" anchor="ctr"/>
                </a:tc>
                <a:extLst>
                  <a:ext uri="{0D108BD9-81ED-4DB2-BD59-A6C34878D82A}">
                    <a16:rowId xmlns:a16="http://schemas.microsoft.com/office/drawing/2014/main" val="10001"/>
                  </a:ext>
                </a:extLst>
              </a:tr>
              <a:tr h="667173">
                <a:tc>
                  <a:txBody>
                    <a:bodyPr/>
                    <a:lstStyle/>
                    <a:p>
                      <a:pPr algn="ctr"/>
                      <a:r>
                        <a:rPr lang="en-US" sz="1900" dirty="0"/>
                        <a:t>No</a:t>
                      </a:r>
                    </a:p>
                  </a:txBody>
                  <a:tcPr marL="91425" marR="91425" anchor="ctr"/>
                </a:tc>
                <a:tc>
                  <a:txBody>
                    <a:bodyPr/>
                    <a:lstStyle/>
                    <a:p>
                      <a:r>
                        <a:rPr lang="en-US" sz="1900" b="1" u="sng" dirty="0"/>
                        <a:t>Active</a:t>
                      </a:r>
                      <a:r>
                        <a:rPr lang="en-US" sz="1900" b="1" u="sng" baseline="0" dirty="0"/>
                        <a:t> </a:t>
                      </a:r>
                      <a:r>
                        <a:rPr lang="en-US" sz="1900" b="1" u="sng" dirty="0"/>
                        <a:t>threads</a:t>
                      </a:r>
                      <a:r>
                        <a:rPr lang="en-US" sz="1900" dirty="0"/>
                        <a:t> in the warp</a:t>
                      </a:r>
                      <a:r>
                        <a:rPr lang="en-US" sz="1900" baseline="0" dirty="0"/>
                        <a:t> in focus only.</a:t>
                      </a:r>
                      <a:endParaRPr lang="en-US" sz="1900" dirty="0"/>
                    </a:p>
                  </a:txBody>
                  <a:tcPr marL="91425" marR="91425" anchor="ctr"/>
                </a:tc>
                <a:tc>
                  <a:txBody>
                    <a:bodyPr/>
                    <a:lstStyle/>
                    <a:p>
                      <a:endParaRPr lang="en-US" sz="1900" dirty="0"/>
                    </a:p>
                  </a:txBody>
                  <a:tcPr marL="91425" marR="914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28099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Stepping: from where, and how</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45</a:t>
            </a:fld>
            <a:endParaRPr lang="en-US" altLang="en-US"/>
          </a:p>
        </p:txBody>
      </p:sp>
      <p:sp>
        <p:nvSpPr>
          <p:cNvPr id="3" name="Content Placeholder 2"/>
          <p:cNvSpPr>
            <a:spLocks noGrp="1"/>
          </p:cNvSpPr>
          <p:nvPr>
            <p:ph idx="4294967295"/>
          </p:nvPr>
        </p:nvSpPr>
        <p:spPr>
          <a:xfrm>
            <a:off x="373380" y="1633202"/>
            <a:ext cx="11574780" cy="4411662"/>
          </a:xfrm>
        </p:spPr>
        <p:txBody>
          <a:bodyPr/>
          <a:lstStyle/>
          <a:p>
            <a:r>
              <a:rPr lang="en-US" sz="2000" dirty="0"/>
              <a:t>Single-stepping</a:t>
            </a:r>
          </a:p>
          <a:p>
            <a:pPr lvl="1"/>
            <a:r>
              <a:rPr lang="en-US" sz="1800" dirty="0"/>
              <a:t>Every exception is automatically precise</a:t>
            </a:r>
          </a:p>
          <a:p>
            <a:pPr lvl="1"/>
            <a:endParaRPr lang="en-US" sz="1800" dirty="0"/>
          </a:p>
          <a:p>
            <a:r>
              <a:rPr lang="en-US" sz="2000" dirty="0"/>
              <a:t>The “</a:t>
            </a:r>
            <a:r>
              <a:rPr lang="en-US" sz="2000" b="1" dirty="0" err="1">
                <a:latin typeface="Courier New" pitchFamily="49" charset="0"/>
                <a:cs typeface="Courier New" pitchFamily="49" charset="0"/>
              </a:rPr>
              <a:t>autostep</a:t>
            </a:r>
            <a:r>
              <a:rPr lang="en-US" sz="2000" dirty="0"/>
              <a:t>” command</a:t>
            </a:r>
          </a:p>
          <a:p>
            <a:pPr lvl="1"/>
            <a:r>
              <a:rPr lang="en-US" sz="1800" dirty="0"/>
              <a:t>Define a window of instructions where we think the offending load/store occurs</a:t>
            </a:r>
          </a:p>
          <a:p>
            <a:pPr lvl="1"/>
            <a:r>
              <a:rPr lang="en-US" sz="1800" b="1" dirty="0" err="1">
                <a:latin typeface="Courier New" pitchFamily="49" charset="0"/>
                <a:cs typeface="Courier New" pitchFamily="49" charset="0"/>
              </a:rPr>
              <a:t>cuda-gdb</a:t>
            </a:r>
            <a:r>
              <a:rPr lang="en-US" sz="1800" dirty="0"/>
              <a:t> will single-step all the instructions within that window automatically and without user intervention</a:t>
            </a:r>
          </a:p>
        </p:txBody>
      </p:sp>
      <p:sp>
        <p:nvSpPr>
          <p:cNvPr id="4" name="TextBox 3"/>
          <p:cNvSpPr txBox="1"/>
          <p:nvPr/>
        </p:nvSpPr>
        <p:spPr>
          <a:xfrm>
            <a:off x="2527661" y="4122421"/>
            <a:ext cx="7266218" cy="1015663"/>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marL="0" lvl="1"/>
            <a:r>
              <a:rPr lang="en-US" sz="2000" dirty="0">
                <a:solidFill>
                  <a:srgbClr val="FF0000"/>
                </a:solidFill>
                <a:latin typeface="Consolas" pitchFamily="49" charset="0"/>
                <a:cs typeface="Consolas" pitchFamily="49" charset="0"/>
              </a:rPr>
              <a:t>(cuda-gdb) </a:t>
            </a:r>
            <a:r>
              <a:rPr lang="en-US" sz="2000" dirty="0" err="1">
                <a:solidFill>
                  <a:schemeClr val="bg1"/>
                </a:solidFill>
                <a:latin typeface="Consolas" pitchFamily="49" charset="0"/>
                <a:cs typeface="Consolas" pitchFamily="49" charset="0"/>
              </a:rPr>
              <a:t>autostep</a:t>
            </a:r>
            <a:r>
              <a:rPr lang="en-US" sz="2000" dirty="0">
                <a:solidFill>
                  <a:schemeClr val="bg1"/>
                </a:solidFill>
                <a:latin typeface="Consolas" pitchFamily="49" charset="0"/>
                <a:cs typeface="Consolas" pitchFamily="49" charset="0"/>
              </a:rPr>
              <a:t> foo.cu:25 for 20 lines</a:t>
            </a:r>
          </a:p>
          <a:p>
            <a:pPr marL="0" lvl="1"/>
            <a:endParaRPr lang="en-US" sz="2000" dirty="0">
              <a:solidFill>
                <a:schemeClr val="bg1"/>
              </a:solidFill>
              <a:latin typeface="Consolas" pitchFamily="49" charset="0"/>
              <a:cs typeface="Consolas" pitchFamily="49" charset="0"/>
            </a:endParaRPr>
          </a:p>
          <a:p>
            <a:pPr marL="0" lvl="1"/>
            <a:r>
              <a:rPr lang="en-US" sz="2000" dirty="0">
                <a:solidFill>
                  <a:srgbClr val="FF0000"/>
                </a:solidFill>
                <a:latin typeface="Consolas" pitchFamily="49" charset="0"/>
                <a:cs typeface="Consolas" pitchFamily="49" charset="0"/>
              </a:rPr>
              <a:t>(</a:t>
            </a:r>
            <a:r>
              <a:rPr lang="en-US" sz="2000" dirty="0" err="1">
                <a:solidFill>
                  <a:srgbClr val="FF0000"/>
                </a:solidFill>
                <a:latin typeface="Consolas" pitchFamily="49" charset="0"/>
                <a:cs typeface="Consolas" pitchFamily="49" charset="0"/>
              </a:rPr>
              <a:t>cuda-gdb</a:t>
            </a:r>
            <a:r>
              <a:rPr lang="en-US" sz="2000" dirty="0">
                <a:solidFill>
                  <a:srgbClr val="FF0000"/>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autostep</a:t>
            </a:r>
            <a:r>
              <a:rPr lang="en-US" sz="2000" dirty="0">
                <a:solidFill>
                  <a:schemeClr val="bg1"/>
                </a:solidFill>
                <a:latin typeface="Consolas" pitchFamily="49" charset="0"/>
                <a:cs typeface="Consolas" pitchFamily="49" charset="0"/>
              </a:rPr>
              <a:t> *$pc for 20 instructions</a:t>
            </a:r>
          </a:p>
        </p:txBody>
      </p:sp>
    </p:spTree>
    <p:extLst>
      <p:ext uri="{BB962C8B-B14F-4D97-AF65-F5344CB8AC3E}">
        <p14:creationId xmlns:p14="http://schemas.microsoft.com/office/powerpoint/2010/main" val="4148016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a:t>
            </a:r>
          </a:p>
        </p:txBody>
      </p:sp>
      <p:sp>
        <p:nvSpPr>
          <p:cNvPr id="8" name="Slide Number Placeholder 7"/>
          <p:cNvSpPr>
            <a:spLocks noGrp="1"/>
          </p:cNvSpPr>
          <p:nvPr>
            <p:ph type="sldNum" sz="quarter" idx="12"/>
          </p:nvPr>
        </p:nvSpPr>
        <p:spPr/>
        <p:txBody>
          <a:bodyPr/>
          <a:lstStyle/>
          <a:p>
            <a:fld id="{04A7C484-7E24-447E-8CB0-5149A4D34DEF}" type="slidenum">
              <a:rPr lang="en-US" altLang="en-US" smtClean="0"/>
              <a:pPr/>
              <a:t>46</a:t>
            </a:fld>
            <a:endParaRPr lang="en-US" altLang="en-US"/>
          </a:p>
        </p:txBody>
      </p:sp>
      <p:sp>
        <p:nvSpPr>
          <p:cNvPr id="3" name="Content Placeholder 2"/>
          <p:cNvSpPr>
            <a:spLocks noGrp="1"/>
          </p:cNvSpPr>
          <p:nvPr>
            <p:ph idx="4294967295"/>
          </p:nvPr>
        </p:nvSpPr>
        <p:spPr>
          <a:xfrm>
            <a:off x="0" y="1371600"/>
            <a:ext cx="8229600" cy="4411663"/>
          </a:xfrm>
        </p:spPr>
        <p:txBody>
          <a:bodyPr/>
          <a:lstStyle/>
          <a:p>
            <a:r>
              <a:rPr lang="en-US" sz="2000" dirty="0"/>
              <a:t>By name</a:t>
            </a:r>
          </a:p>
          <a:p>
            <a:pPr marL="0" indent="0">
              <a:buNone/>
            </a:pPr>
            <a:br>
              <a:rPr lang="en-US" sz="2000" dirty="0"/>
            </a:br>
            <a:endParaRPr lang="en-US" sz="2000" dirty="0"/>
          </a:p>
          <a:p>
            <a:pPr marL="0" indent="0">
              <a:buNone/>
            </a:pPr>
            <a:endParaRPr lang="en-US" sz="2000" dirty="0"/>
          </a:p>
          <a:p>
            <a:r>
              <a:rPr lang="en-US" sz="2000" dirty="0"/>
              <a:t>By file name and line number</a:t>
            </a:r>
          </a:p>
          <a:p>
            <a:endParaRPr lang="en-US" sz="2000" dirty="0"/>
          </a:p>
          <a:p>
            <a:endParaRPr lang="en-US" sz="2000" dirty="0"/>
          </a:p>
          <a:p>
            <a:r>
              <a:rPr lang="en-US" sz="2000" dirty="0"/>
              <a:t>By address</a:t>
            </a:r>
            <a:br>
              <a:rPr lang="en-US" sz="2000" dirty="0"/>
            </a:br>
            <a:endParaRPr lang="en-US" sz="2000" dirty="0"/>
          </a:p>
          <a:p>
            <a:pPr marL="0" indent="0">
              <a:buNone/>
            </a:pPr>
            <a:br>
              <a:rPr lang="en-US" sz="2000" dirty="0"/>
            </a:br>
            <a:endParaRPr lang="en-US" sz="2000" dirty="0"/>
          </a:p>
          <a:p>
            <a:r>
              <a:rPr lang="en-US" sz="2000" dirty="0"/>
              <a:t>At every kernel launch</a:t>
            </a:r>
          </a:p>
          <a:p>
            <a:pPr marL="0" indent="0">
              <a:buNone/>
            </a:pPr>
            <a:endParaRPr lang="en-US" sz="1100" dirty="0">
              <a:solidFill>
                <a:srgbClr val="92D050"/>
              </a:solidFill>
              <a:latin typeface="Courier New" pitchFamily="49" charset="0"/>
              <a:cs typeface="Courier New" pitchFamily="49" charset="0"/>
            </a:endParaRPr>
          </a:p>
        </p:txBody>
      </p:sp>
      <p:sp>
        <p:nvSpPr>
          <p:cNvPr id="4" name="TextBox 3"/>
          <p:cNvSpPr txBox="1"/>
          <p:nvPr/>
        </p:nvSpPr>
        <p:spPr>
          <a:xfrm>
            <a:off x="2211574" y="1730541"/>
            <a:ext cx="5926666" cy="707886"/>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break </a:t>
            </a:r>
            <a:r>
              <a:rPr lang="en-US" sz="2000" dirty="0" err="1">
                <a:solidFill>
                  <a:schemeClr val="bg1"/>
                </a:solidFill>
                <a:latin typeface="Consolas" pitchFamily="49" charset="0"/>
                <a:cs typeface="Consolas" pitchFamily="49" charset="0"/>
              </a:rPr>
              <a:t>my_kernel</a:t>
            </a:r>
            <a:br>
              <a:rPr lang="en-US" sz="2000" dirty="0">
                <a:solidFill>
                  <a:schemeClr val="bg1"/>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(cuda-gdb)</a:t>
            </a:r>
            <a:r>
              <a:rPr lang="en-US" sz="2000" dirty="0">
                <a:solidFill>
                  <a:srgbClr val="92D050"/>
                </a:solidFill>
                <a:latin typeface="Courier New" pitchFamily="49" charset="0"/>
                <a:cs typeface="Courier New" pitchFamily="49" charset="0"/>
              </a:rPr>
              <a:t> </a:t>
            </a:r>
            <a:r>
              <a:rPr lang="en-US" sz="2000" dirty="0">
                <a:solidFill>
                  <a:schemeClr val="bg1"/>
                </a:solidFill>
                <a:latin typeface="Consolas" pitchFamily="49" charset="0"/>
                <a:cs typeface="Consolas" pitchFamily="49" charset="0"/>
              </a:rPr>
              <a:t>break _Z6kernelIfiEvPT_PT0</a:t>
            </a:r>
          </a:p>
        </p:txBody>
      </p:sp>
      <p:sp>
        <p:nvSpPr>
          <p:cNvPr id="5" name="TextBox 4"/>
          <p:cNvSpPr txBox="1"/>
          <p:nvPr/>
        </p:nvSpPr>
        <p:spPr>
          <a:xfrm>
            <a:off x="2211575" y="3228945"/>
            <a:ext cx="5926665"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break test.cu:380</a:t>
            </a:r>
          </a:p>
        </p:txBody>
      </p:sp>
      <p:sp>
        <p:nvSpPr>
          <p:cNvPr id="6" name="TextBox 5"/>
          <p:cNvSpPr txBox="1"/>
          <p:nvPr/>
        </p:nvSpPr>
        <p:spPr>
          <a:xfrm>
            <a:off x="2211574" y="4267200"/>
            <a:ext cx="5926666" cy="707886"/>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break *0x3e840a8</a:t>
            </a:r>
            <a:br>
              <a:rPr lang="en-US" sz="2000" dirty="0">
                <a:solidFill>
                  <a:schemeClr val="bg1"/>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(cuda-gdb)</a:t>
            </a:r>
            <a:r>
              <a:rPr lang="en-US" sz="2000" dirty="0">
                <a:solidFill>
                  <a:srgbClr val="92D050"/>
                </a:solidFill>
                <a:latin typeface="Courier New" pitchFamily="49" charset="0"/>
                <a:cs typeface="Courier New" pitchFamily="49" charset="0"/>
              </a:rPr>
              <a:t> </a:t>
            </a:r>
            <a:r>
              <a:rPr lang="en-US" sz="2000" dirty="0">
                <a:solidFill>
                  <a:schemeClr val="bg1"/>
                </a:solidFill>
                <a:latin typeface="Consolas" pitchFamily="49" charset="0"/>
                <a:cs typeface="Consolas" pitchFamily="49" charset="0"/>
              </a:rPr>
              <a:t>break *$pc</a:t>
            </a:r>
          </a:p>
        </p:txBody>
      </p:sp>
      <p:sp>
        <p:nvSpPr>
          <p:cNvPr id="7" name="TextBox 6"/>
          <p:cNvSpPr txBox="1"/>
          <p:nvPr/>
        </p:nvSpPr>
        <p:spPr>
          <a:xfrm>
            <a:off x="2211574" y="5899592"/>
            <a:ext cx="7239000"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set cuda </a:t>
            </a:r>
            <a:r>
              <a:rPr lang="en-US" sz="2000" dirty="0" err="1">
                <a:solidFill>
                  <a:schemeClr val="bg1"/>
                </a:solidFill>
                <a:latin typeface="Consolas" pitchFamily="49" charset="0"/>
                <a:cs typeface="Consolas" pitchFamily="49" charset="0"/>
              </a:rPr>
              <a:t>break_on_launch</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appNameHere</a:t>
            </a:r>
            <a:endParaRPr lang="en-US" sz="2000"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1842984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Breakpoints</a:t>
            </a:r>
          </a:p>
        </p:txBody>
      </p:sp>
      <p:sp>
        <p:nvSpPr>
          <p:cNvPr id="3" name="Content Placeholder 2"/>
          <p:cNvSpPr>
            <a:spLocks noGrp="1"/>
          </p:cNvSpPr>
          <p:nvPr>
            <p:ph idx="1"/>
          </p:nvPr>
        </p:nvSpPr>
        <p:spPr>
          <a:xfrm>
            <a:off x="320040" y="1495221"/>
            <a:ext cx="11788176" cy="4933050"/>
          </a:xfrm>
        </p:spPr>
        <p:txBody>
          <a:bodyPr/>
          <a:lstStyle/>
          <a:p>
            <a:endParaRPr lang="en-US" dirty="0"/>
          </a:p>
          <a:p>
            <a:r>
              <a:rPr lang="en-US" dirty="0"/>
              <a:t>Only reports hit breakpoint if condition is met</a:t>
            </a:r>
          </a:p>
          <a:p>
            <a:pPr lvl="1"/>
            <a:r>
              <a:rPr lang="en-US" dirty="0"/>
              <a:t>All breakpoints are still hit</a:t>
            </a:r>
          </a:p>
          <a:p>
            <a:pPr lvl="1"/>
            <a:r>
              <a:rPr lang="en-US" dirty="0"/>
              <a:t>Condition is evaluated every time for all the threads</a:t>
            </a:r>
          </a:p>
          <a:p>
            <a:pPr lvl="1"/>
            <a:r>
              <a:rPr lang="en-US" dirty="0"/>
              <a:t>Typically slows down execution</a:t>
            </a:r>
          </a:p>
          <a:p>
            <a:pPr lvl="1"/>
            <a:endParaRPr lang="en-US" dirty="0"/>
          </a:p>
          <a:p>
            <a:pPr lvl="1"/>
            <a:endParaRPr lang="en-US" dirty="0"/>
          </a:p>
          <a:p>
            <a:r>
              <a:rPr lang="en-US" dirty="0"/>
              <a:t>Condition</a:t>
            </a:r>
          </a:p>
          <a:p>
            <a:pPr lvl="1"/>
            <a:r>
              <a:rPr lang="en-US" dirty="0"/>
              <a:t>C/C++ syntax</a:t>
            </a:r>
          </a:p>
          <a:p>
            <a:pPr lvl="1"/>
            <a:r>
              <a:rPr lang="en-US" dirty="0"/>
              <a:t>No function calls</a:t>
            </a:r>
          </a:p>
          <a:p>
            <a:pPr lvl="1"/>
            <a:r>
              <a:rPr lang="en-US" dirty="0"/>
              <a:t>Supports built-in variables (</a:t>
            </a:r>
            <a:r>
              <a:rPr lang="en-US" dirty="0" err="1">
                <a:latin typeface="Consolas" pitchFamily="49" charset="0"/>
                <a:cs typeface="Consolas" pitchFamily="49" charset="0"/>
              </a:rPr>
              <a:t>blockIdx</a:t>
            </a:r>
            <a:r>
              <a:rPr lang="en-US" dirty="0"/>
              <a:t>, </a:t>
            </a:r>
            <a:r>
              <a:rPr lang="en-US" dirty="0" err="1">
                <a:latin typeface="Consolas" pitchFamily="49" charset="0"/>
                <a:cs typeface="Consolas" pitchFamily="49" charset="0"/>
              </a:rPr>
              <a:t>threadIdx</a:t>
            </a:r>
            <a:r>
              <a:rPr lang="en-US" dirty="0"/>
              <a:t>, ...)</a:t>
            </a:r>
            <a:endParaRPr lang="en-US" sz="1200" dirty="0">
              <a:solidFill>
                <a:srgbClr val="92D05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47</a:t>
            </a:fld>
            <a:endParaRPr lang="en-US" altLang="en-US"/>
          </a:p>
        </p:txBody>
      </p:sp>
    </p:spTree>
    <p:extLst>
      <p:ext uri="{BB962C8B-B14F-4D97-AF65-F5344CB8AC3E}">
        <p14:creationId xmlns:p14="http://schemas.microsoft.com/office/powerpoint/2010/main" val="723626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Breakpoints</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48</a:t>
            </a:fld>
            <a:endParaRPr lang="en-US" altLang="en-US"/>
          </a:p>
        </p:txBody>
      </p:sp>
      <p:sp>
        <p:nvSpPr>
          <p:cNvPr id="3" name="Content Placeholder 2"/>
          <p:cNvSpPr>
            <a:spLocks noGrp="1"/>
          </p:cNvSpPr>
          <p:nvPr>
            <p:ph idx="4294967295"/>
          </p:nvPr>
        </p:nvSpPr>
        <p:spPr>
          <a:xfrm>
            <a:off x="836428" y="1616566"/>
            <a:ext cx="7393172" cy="5004898"/>
          </a:xfrm>
        </p:spPr>
        <p:txBody>
          <a:bodyPr/>
          <a:lstStyle/>
          <a:p>
            <a:r>
              <a:rPr lang="en-US" dirty="0"/>
              <a:t>Set at breakpoint creation time</a:t>
            </a:r>
          </a:p>
          <a:p>
            <a:endParaRPr lang="en-US" dirty="0"/>
          </a:p>
          <a:p>
            <a:endParaRPr lang="en-US" dirty="0"/>
          </a:p>
          <a:p>
            <a:endParaRPr lang="en-US" dirty="0"/>
          </a:p>
          <a:p>
            <a:r>
              <a:rPr lang="en-US" dirty="0"/>
              <a:t>Set after the breakpoint is created</a:t>
            </a:r>
          </a:p>
          <a:p>
            <a:pPr lvl="1"/>
            <a:r>
              <a:rPr lang="en-US" sz="1600" dirty="0"/>
              <a:t>Breakpoint 1 was previously created</a:t>
            </a:r>
          </a:p>
          <a:p>
            <a:pPr lvl="1"/>
            <a:endParaRPr lang="en-US" sz="1600" dirty="0"/>
          </a:p>
          <a:p>
            <a:pPr lvl="1"/>
            <a:endParaRPr lang="en-US" sz="1600" dirty="0"/>
          </a:p>
          <a:p>
            <a:pPr lvl="1"/>
            <a:endParaRPr lang="en-US" sz="1600" dirty="0"/>
          </a:p>
          <a:p>
            <a:pPr lvl="1"/>
            <a:endParaRPr lang="en-US" sz="1600" dirty="0"/>
          </a:p>
          <a:p>
            <a:r>
              <a:rPr lang="en-US" dirty="0"/>
              <a:t>List all breakpoints:</a:t>
            </a:r>
          </a:p>
        </p:txBody>
      </p:sp>
      <p:sp>
        <p:nvSpPr>
          <p:cNvPr id="4" name="TextBox 3"/>
          <p:cNvSpPr txBox="1"/>
          <p:nvPr/>
        </p:nvSpPr>
        <p:spPr>
          <a:xfrm>
            <a:off x="2667001" y="2154544"/>
            <a:ext cx="6803572"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break </a:t>
            </a:r>
            <a:r>
              <a:rPr lang="en-US" sz="2000" dirty="0" err="1">
                <a:solidFill>
                  <a:schemeClr val="bg1"/>
                </a:solidFill>
                <a:latin typeface="Consolas" pitchFamily="49" charset="0"/>
                <a:cs typeface="Consolas" pitchFamily="49" charset="0"/>
              </a:rPr>
              <a:t>my_kernel</a:t>
            </a:r>
            <a:r>
              <a:rPr lang="en-US" sz="2000" dirty="0">
                <a:solidFill>
                  <a:schemeClr val="bg1"/>
                </a:solidFill>
                <a:latin typeface="Consolas" pitchFamily="49" charset="0"/>
                <a:cs typeface="Consolas" pitchFamily="49" charset="0"/>
              </a:rPr>
              <a:t> if </a:t>
            </a:r>
            <a:r>
              <a:rPr lang="en-US" sz="2000" dirty="0" err="1">
                <a:solidFill>
                  <a:schemeClr val="bg1"/>
                </a:solidFill>
                <a:latin typeface="Consolas" pitchFamily="49" charset="0"/>
                <a:cs typeface="Consolas" pitchFamily="49" charset="0"/>
              </a:rPr>
              <a:t>threadIdx.x</a:t>
            </a:r>
            <a:r>
              <a:rPr lang="en-US" sz="2000" dirty="0">
                <a:solidFill>
                  <a:schemeClr val="bg1"/>
                </a:solidFill>
                <a:latin typeface="Consolas" pitchFamily="49" charset="0"/>
                <a:cs typeface="Consolas" pitchFamily="49" charset="0"/>
              </a:rPr>
              <a:t> == 13</a:t>
            </a:r>
          </a:p>
        </p:txBody>
      </p:sp>
      <p:sp>
        <p:nvSpPr>
          <p:cNvPr id="5" name="TextBox 4"/>
          <p:cNvSpPr txBox="1"/>
          <p:nvPr/>
        </p:nvSpPr>
        <p:spPr>
          <a:xfrm>
            <a:off x="2603862" y="5807594"/>
            <a:ext cx="6803571"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a:t>
            </a:r>
            <a:r>
              <a:rPr lang="en-US" sz="2000" dirty="0">
                <a:solidFill>
                  <a:srgbClr val="92D050"/>
                </a:solidFill>
                <a:latin typeface="Courier New" pitchFamily="49" charset="0"/>
                <a:cs typeface="Courier New" pitchFamily="49" charset="0"/>
              </a:rPr>
              <a:t> </a:t>
            </a:r>
            <a:r>
              <a:rPr lang="en-US" sz="2000" dirty="0">
                <a:solidFill>
                  <a:schemeClr val="bg1"/>
                </a:solidFill>
                <a:latin typeface="Consolas" pitchFamily="49" charset="0"/>
                <a:cs typeface="Consolas" pitchFamily="49" charset="0"/>
              </a:rPr>
              <a:t>info breakpoints</a:t>
            </a:r>
          </a:p>
        </p:txBody>
      </p:sp>
      <p:sp>
        <p:nvSpPr>
          <p:cNvPr id="9" name="TextBox 8">
            <a:extLst>
              <a:ext uri="{FF2B5EF4-FFF2-40B4-BE49-F238E27FC236}">
                <a16:creationId xmlns:a16="http://schemas.microsoft.com/office/drawing/2014/main" id="{BE908CE3-D3E4-4B04-812B-373FE5FD81D0}"/>
              </a:ext>
            </a:extLst>
          </p:cNvPr>
          <p:cNvSpPr txBox="1"/>
          <p:nvPr/>
        </p:nvSpPr>
        <p:spPr>
          <a:xfrm>
            <a:off x="2667002" y="4206784"/>
            <a:ext cx="6803571" cy="400110"/>
          </a:xfrm>
          <a:prstGeom prst="rect">
            <a:avLst/>
          </a:prstGeom>
          <a:solidFill>
            <a:schemeClr val="tx1">
              <a:lumMod val="85000"/>
              <a:lumOff val="15000"/>
            </a:schemeClr>
          </a:solidFill>
          <a:ln>
            <a:solidFill>
              <a:schemeClr val="accent5">
                <a:lumMod val="50000"/>
              </a:schemeClr>
            </a:solidFill>
          </a:ln>
          <a:effectLst>
            <a:reflection stA="50000" endA="300" endPos="35000" dist="50800" dir="5400000" sy="-100000" algn="bl" rotWithShape="0"/>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a:t>
            </a:r>
            <a:r>
              <a:rPr lang="en-US" sz="2000" dirty="0">
                <a:solidFill>
                  <a:srgbClr val="92D050"/>
                </a:solidFill>
                <a:latin typeface="Courier New" pitchFamily="49" charset="0"/>
                <a:cs typeface="Courier New" pitchFamily="49" charset="0"/>
              </a:rPr>
              <a:t> </a:t>
            </a:r>
            <a:r>
              <a:rPr lang="en-US" sz="2000" dirty="0">
                <a:solidFill>
                  <a:schemeClr val="bg1"/>
                </a:solidFill>
                <a:latin typeface="Consolas" pitchFamily="49" charset="0"/>
                <a:cs typeface="Consolas" pitchFamily="49" charset="0"/>
              </a:rPr>
              <a:t>condition 1 </a:t>
            </a:r>
            <a:r>
              <a:rPr lang="en-US" sz="2000" dirty="0" err="1">
                <a:solidFill>
                  <a:schemeClr val="bg1"/>
                </a:solidFill>
                <a:latin typeface="Consolas" pitchFamily="49" charset="0"/>
                <a:cs typeface="Consolas" pitchFamily="49" charset="0"/>
              </a:rPr>
              <a:t>blockIdx.x</a:t>
            </a:r>
            <a:r>
              <a:rPr lang="en-US" sz="2000" dirty="0">
                <a:solidFill>
                  <a:schemeClr val="bg1"/>
                </a:solidFill>
                <a:latin typeface="Consolas" pitchFamily="49" charset="0"/>
                <a:cs typeface="Consolas" pitchFamily="49" charset="0"/>
              </a:rPr>
              <a:t> == 0 &amp;&amp; n &gt; 3</a:t>
            </a:r>
          </a:p>
        </p:txBody>
      </p:sp>
    </p:spTree>
    <p:extLst>
      <p:ext uri="{BB962C8B-B14F-4D97-AF65-F5344CB8AC3E}">
        <p14:creationId xmlns:p14="http://schemas.microsoft.com/office/powerpoint/2010/main" val="4079609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754" y="3367307"/>
            <a:ext cx="5142135" cy="721798"/>
          </a:xfrm>
        </p:spPr>
        <p:txBody>
          <a:bodyPr/>
          <a:lstStyle/>
          <a:p>
            <a:r>
              <a:rPr lang="en-US" dirty="0"/>
              <a:t>Thread Focus</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49</a:t>
            </a:fld>
            <a:endParaRPr lang="en-US" altLang="en-US"/>
          </a:p>
        </p:txBody>
      </p:sp>
    </p:spTree>
    <p:extLst>
      <p:ext uri="{BB962C8B-B14F-4D97-AF65-F5344CB8AC3E}">
        <p14:creationId xmlns:p14="http://schemas.microsoft.com/office/powerpoint/2010/main" val="113787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Use of </a:t>
            </a:r>
            <a:r>
              <a:rPr lang="en-US" dirty="0" err="1">
                <a:latin typeface="Consolas" pitchFamily="49" charset="0"/>
                <a:cs typeface="Consolas" pitchFamily="49" charset="0"/>
              </a:rPr>
              <a:t>cudaStreamWaitEvent</a:t>
            </a:r>
            <a:endParaRPr lang="en-US"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a:t>
            </a:fld>
            <a:endParaRPr lang="en-US" altLang="en-US"/>
          </a:p>
        </p:txBody>
      </p:sp>
      <p:sp>
        <p:nvSpPr>
          <p:cNvPr id="3" name="Content Placeholder 2"/>
          <p:cNvSpPr>
            <a:spLocks noGrp="1"/>
          </p:cNvSpPr>
          <p:nvPr>
            <p:ph idx="4294967295"/>
          </p:nvPr>
        </p:nvSpPr>
        <p:spPr>
          <a:xfrm>
            <a:off x="584757" y="1493805"/>
            <a:ext cx="9959419" cy="1633537"/>
          </a:xfrm>
        </p:spPr>
        <p:txBody>
          <a:bodyPr/>
          <a:lstStyle/>
          <a:p>
            <a:r>
              <a:rPr lang="en-US" sz="2000" dirty="0"/>
              <a:t>Assume </a:t>
            </a:r>
            <a:r>
              <a:rPr lang="en-US" sz="2000" dirty="0">
                <a:solidFill>
                  <a:srgbClr val="0070C0"/>
                </a:solidFill>
                <a:latin typeface="Consolas" pitchFamily="49" charset="0"/>
                <a:cs typeface="Consolas" pitchFamily="49" charset="0"/>
              </a:rPr>
              <a:t>stream1</a:t>
            </a:r>
            <a:r>
              <a:rPr lang="en-US" sz="2000" dirty="0"/>
              <a:t> and </a:t>
            </a:r>
            <a:r>
              <a:rPr lang="en-US" sz="2000" dirty="0">
                <a:solidFill>
                  <a:srgbClr val="0070C0"/>
                </a:solidFill>
                <a:latin typeface="Consolas" panose="020B0609020204030204" pitchFamily="49" charset="0"/>
                <a:cs typeface="Consolas" panose="020B0609020204030204" pitchFamily="49" charset="0"/>
              </a:rPr>
              <a:t>stream2</a:t>
            </a:r>
            <a:r>
              <a:rPr lang="en-US" sz="2000" dirty="0"/>
              <a:t> have been defined/initialized already</a:t>
            </a:r>
          </a:p>
          <a:p>
            <a:r>
              <a:rPr lang="en-US" sz="2000" dirty="0"/>
              <a:t>The point of this example: </a:t>
            </a:r>
          </a:p>
          <a:p>
            <a:pPr lvl="1"/>
            <a:r>
              <a:rPr lang="en-US" sz="1600" dirty="0"/>
              <a:t>Use the two copy sub-engines at the same time: copy in (</a:t>
            </a:r>
            <a:r>
              <a:rPr lang="en-US" sz="1600" dirty="0">
                <a:solidFill>
                  <a:srgbClr val="0070C0"/>
                </a:solidFill>
                <a:latin typeface="Consolas" pitchFamily="49" charset="0"/>
                <a:cs typeface="Consolas" pitchFamily="49" charset="0"/>
              </a:rPr>
              <a:t>stream1</a:t>
            </a:r>
            <a:r>
              <a:rPr lang="en-US" sz="1600" dirty="0"/>
              <a:t>), copy out (</a:t>
            </a:r>
            <a:r>
              <a:rPr lang="en-US" sz="1600" dirty="0">
                <a:solidFill>
                  <a:srgbClr val="0070C0"/>
                </a:solidFill>
                <a:latin typeface="Consolas" pitchFamily="49" charset="0"/>
                <a:cs typeface="Consolas" pitchFamily="49" charset="0"/>
              </a:rPr>
              <a:t>stream2</a:t>
            </a:r>
            <a:r>
              <a:rPr lang="en-US" sz="1600" dirty="0"/>
              <a:t>)</a:t>
            </a:r>
          </a:p>
          <a:p>
            <a:pPr lvl="1"/>
            <a:r>
              <a:rPr lang="en-US" sz="1600" dirty="0"/>
              <a:t>Postpone launching of </a:t>
            </a:r>
            <a:r>
              <a:rPr lang="en-US" sz="1600" dirty="0" err="1">
                <a:latin typeface="Consolas" panose="020B0609020204030204" pitchFamily="49" charset="0"/>
                <a:cs typeface="Consolas" panose="020B0609020204030204" pitchFamily="49" charset="0"/>
              </a:rPr>
              <a:t>myKernel</a:t>
            </a:r>
            <a:r>
              <a:rPr lang="en-US" sz="1600" dirty="0"/>
              <a:t> in </a:t>
            </a:r>
            <a:r>
              <a:rPr lang="en-US" sz="1600" dirty="0">
                <a:solidFill>
                  <a:srgbClr val="0070C0"/>
                </a:solidFill>
                <a:latin typeface="Consolas" pitchFamily="49" charset="0"/>
                <a:cs typeface="Consolas" pitchFamily="49" charset="0"/>
              </a:rPr>
              <a:t>stream2</a:t>
            </a:r>
            <a:r>
              <a:rPr lang="en-US" sz="1600" dirty="0"/>
              <a:t> until the copy operation in </a:t>
            </a:r>
            <a:r>
              <a:rPr lang="en-US" sz="1600" dirty="0">
                <a:solidFill>
                  <a:srgbClr val="0070C0"/>
                </a:solidFill>
                <a:latin typeface="Consolas" pitchFamily="49" charset="0"/>
                <a:cs typeface="Consolas" pitchFamily="49" charset="0"/>
              </a:rPr>
              <a:t>stream1</a:t>
            </a:r>
            <a:r>
              <a:rPr lang="en-US" sz="1600" dirty="0"/>
              <a:t> is completed</a:t>
            </a:r>
          </a:p>
        </p:txBody>
      </p:sp>
      <p:sp>
        <p:nvSpPr>
          <p:cNvPr id="5" name="Rectangle 4"/>
          <p:cNvSpPr/>
          <p:nvPr/>
        </p:nvSpPr>
        <p:spPr>
          <a:xfrm>
            <a:off x="1463512" y="3355697"/>
            <a:ext cx="8943975" cy="2462213"/>
          </a:xfrm>
          <a:prstGeom prst="rect">
            <a:avLst/>
          </a:prstGeom>
          <a:solidFill>
            <a:schemeClr val="bg1">
              <a:lumMod val="85000"/>
            </a:schemeClr>
          </a:solidFill>
        </p:spPr>
        <p:txBody>
          <a:bodyPr wrap="square">
            <a:spAutoFit/>
          </a:bodyPr>
          <a:lstStyle/>
          <a:p>
            <a:r>
              <a:rPr lang="en-US" sz="1400" dirty="0">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cudaEvent_t</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event</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cudaEventCreate</a:t>
            </a:r>
            <a:r>
              <a:rPr lang="en-US" sz="1400" dirty="0">
                <a:solidFill>
                  <a:prstClr val="black"/>
                </a:solidFill>
                <a:latin typeface="Consolas" pitchFamily="49" charset="0"/>
                <a:cs typeface="Consolas" pitchFamily="49" charset="0"/>
              </a:rPr>
              <a:t> (&amp;</a:t>
            </a:r>
            <a:r>
              <a:rPr lang="en-US" sz="1400" dirty="0">
                <a:solidFill>
                  <a:srgbClr val="0000FF"/>
                </a:solidFill>
                <a:latin typeface="Consolas" pitchFamily="49" charset="0"/>
                <a:cs typeface="Consolas" pitchFamily="49" charset="0"/>
              </a:rPr>
              <a:t>event</a:t>
            </a:r>
            <a:r>
              <a:rPr lang="en-US" sz="1400" dirty="0">
                <a:solidFill>
                  <a:prstClr val="black"/>
                </a:solidFill>
                <a:latin typeface="Consolas" pitchFamily="49" charset="0"/>
                <a:cs typeface="Consolas" pitchFamily="49" charset="0"/>
              </a:rPr>
              <a:t>);                              </a:t>
            </a:r>
            <a:r>
              <a:rPr lang="en-US" sz="1400" dirty="0">
                <a:solidFill>
                  <a:srgbClr val="008000"/>
                </a:solidFill>
                <a:latin typeface="Consolas" pitchFamily="49" charset="0"/>
                <a:cs typeface="Consolas" pitchFamily="49" charset="0"/>
              </a:rPr>
              <a:t>// create event</a:t>
            </a:r>
          </a:p>
          <a:p>
            <a:endParaRPr lang="en-US" sz="1400" dirty="0">
              <a:solidFill>
                <a:srgbClr val="008000"/>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cudaMemcpyAsync</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d_in</a:t>
            </a:r>
            <a:r>
              <a:rPr lang="en-US" sz="1400" dirty="0">
                <a:solidFill>
                  <a:prstClr val="black"/>
                </a:solidFill>
                <a:latin typeface="Consolas" pitchFamily="49" charset="0"/>
                <a:cs typeface="Consolas" pitchFamily="49" charset="0"/>
              </a:rPr>
              <a:t>, in, size, H2D, stream1 );      </a:t>
            </a:r>
            <a:r>
              <a:rPr lang="en-US" sz="1400" dirty="0">
                <a:solidFill>
                  <a:srgbClr val="008000"/>
                </a:solidFill>
                <a:latin typeface="Consolas" pitchFamily="49" charset="0"/>
                <a:cs typeface="Consolas" pitchFamily="49" charset="0"/>
              </a:rPr>
              <a:t>// 1) H2D copy of new input</a:t>
            </a:r>
          </a:p>
          <a:p>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cudaEventRecord</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event</a:t>
            </a:r>
            <a:r>
              <a:rPr lang="en-US" sz="1400" dirty="0">
                <a:solidFill>
                  <a:prstClr val="black"/>
                </a:solidFill>
                <a:latin typeface="Consolas" pitchFamily="49" charset="0"/>
                <a:cs typeface="Consolas" pitchFamily="49" charset="0"/>
              </a:rPr>
              <a:t>, stream1);                      </a:t>
            </a:r>
            <a:r>
              <a:rPr lang="en-US" sz="1400" dirty="0">
                <a:solidFill>
                  <a:srgbClr val="008000"/>
                </a:solidFill>
                <a:latin typeface="Consolas" pitchFamily="49" charset="0"/>
                <a:cs typeface="Consolas" pitchFamily="49" charset="0"/>
              </a:rPr>
              <a:t>// record event</a:t>
            </a:r>
          </a:p>
          <a:p>
            <a:endParaRPr lang="en-US" sz="1400" dirty="0">
              <a:solidFill>
                <a:srgbClr val="008000"/>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cudaMemcpyAsync</a:t>
            </a:r>
            <a:r>
              <a:rPr lang="en-US" sz="1400" dirty="0">
                <a:solidFill>
                  <a:prstClr val="black"/>
                </a:solidFill>
                <a:latin typeface="Consolas" pitchFamily="49" charset="0"/>
                <a:cs typeface="Consolas" pitchFamily="49" charset="0"/>
              </a:rPr>
              <a:t> ( out, </a:t>
            </a:r>
            <a:r>
              <a:rPr lang="en-US" sz="1400" dirty="0" err="1">
                <a:solidFill>
                  <a:prstClr val="black"/>
                </a:solidFill>
                <a:latin typeface="Consolas" pitchFamily="49" charset="0"/>
                <a:cs typeface="Consolas" pitchFamily="49" charset="0"/>
              </a:rPr>
              <a:t>d_out</a:t>
            </a:r>
            <a:r>
              <a:rPr lang="en-US" sz="1400" dirty="0">
                <a:solidFill>
                  <a:prstClr val="black"/>
                </a:solidFill>
                <a:latin typeface="Consolas" pitchFamily="49" charset="0"/>
                <a:cs typeface="Consolas" pitchFamily="49" charset="0"/>
              </a:rPr>
              <a:t>, size, D2H, stream2 );    </a:t>
            </a:r>
            <a:r>
              <a:rPr lang="en-US" sz="1400" dirty="0">
                <a:solidFill>
                  <a:srgbClr val="008000"/>
                </a:solidFill>
                <a:latin typeface="Consolas" pitchFamily="49" charset="0"/>
                <a:cs typeface="Consolas" pitchFamily="49" charset="0"/>
              </a:rPr>
              <a:t>// 2) D2H copy of previous result</a:t>
            </a:r>
          </a:p>
          <a:p>
            <a:endParaRPr lang="en-US" sz="1400" dirty="0">
              <a:solidFill>
                <a:srgbClr val="008000"/>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cudaStreamWaitEvent</a:t>
            </a:r>
            <a:r>
              <a:rPr lang="en-US" sz="1400" dirty="0">
                <a:solidFill>
                  <a:prstClr val="black"/>
                </a:solidFill>
                <a:latin typeface="Consolas" pitchFamily="49" charset="0"/>
                <a:cs typeface="Consolas" pitchFamily="49" charset="0"/>
              </a:rPr>
              <a:t> ( stream2, </a:t>
            </a:r>
            <a:r>
              <a:rPr lang="en-US" sz="1400" dirty="0">
                <a:solidFill>
                  <a:srgbClr val="0000FF"/>
                </a:solidFill>
                <a:latin typeface="Consolas" pitchFamily="49" charset="0"/>
                <a:cs typeface="Consolas" pitchFamily="49" charset="0"/>
              </a:rPr>
              <a:t>event</a:t>
            </a:r>
            <a:r>
              <a:rPr lang="en-US" sz="1400" dirty="0">
                <a:solidFill>
                  <a:prstClr val="black"/>
                </a:solidFill>
                <a:latin typeface="Consolas" pitchFamily="49" charset="0"/>
                <a:cs typeface="Consolas" pitchFamily="49" charset="0"/>
              </a:rPr>
              <a:t> );                </a:t>
            </a:r>
            <a:r>
              <a:rPr lang="en-US" sz="1400" dirty="0">
                <a:solidFill>
                  <a:srgbClr val="008000"/>
                </a:solidFill>
                <a:latin typeface="Consolas" pitchFamily="49" charset="0"/>
                <a:cs typeface="Consolas" pitchFamily="49" charset="0"/>
              </a:rPr>
              <a:t>// wait for event in stream1 </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myKernel</a:t>
            </a:r>
            <a:r>
              <a:rPr lang="en-US" sz="1400" dirty="0">
                <a:solidFill>
                  <a:prstClr val="black"/>
                </a:solidFill>
                <a:latin typeface="Consolas" pitchFamily="49" charset="0"/>
                <a:cs typeface="Consolas" pitchFamily="49" charset="0"/>
              </a:rPr>
              <a:t>&lt;&lt;&lt; 1000, 512, 0, stream2 &gt;&gt;&gt; ( </a:t>
            </a:r>
            <a:r>
              <a:rPr lang="en-US" sz="1400" dirty="0" err="1">
                <a:solidFill>
                  <a:prstClr val="black"/>
                </a:solidFill>
                <a:latin typeface="Consolas" pitchFamily="49" charset="0"/>
                <a:cs typeface="Consolas" pitchFamily="49" charset="0"/>
              </a:rPr>
              <a:t>d_in</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d_out</a:t>
            </a:r>
            <a:r>
              <a:rPr lang="en-US" sz="1400" dirty="0">
                <a:solidFill>
                  <a:prstClr val="black"/>
                </a:solidFill>
                <a:latin typeface="Consolas" pitchFamily="49" charset="0"/>
                <a:cs typeface="Consolas" pitchFamily="49" charset="0"/>
              </a:rPr>
              <a:t> ); </a:t>
            </a:r>
            <a:r>
              <a:rPr lang="en-US" sz="1400" dirty="0">
                <a:solidFill>
                  <a:srgbClr val="008000"/>
                </a:solidFill>
                <a:latin typeface="Consolas" pitchFamily="49" charset="0"/>
                <a:cs typeface="Consolas" pitchFamily="49" charset="0"/>
              </a:rPr>
              <a:t>// 3) GPU must wait for 1 and 2</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someCPUfunction</a:t>
            </a:r>
            <a:r>
              <a:rPr lang="en-US" sz="1400" dirty="0">
                <a:solidFill>
                  <a:prstClr val="black"/>
                </a:solidFill>
                <a:latin typeface="Consolas" pitchFamily="49" charset="0"/>
                <a:cs typeface="Consolas" pitchFamily="49" charset="0"/>
              </a:rPr>
              <a:t> ( blah, </a:t>
            </a:r>
            <a:r>
              <a:rPr lang="en-US" sz="1400" dirty="0" err="1">
                <a:solidFill>
                  <a:prstClr val="black"/>
                </a:solidFill>
                <a:latin typeface="Consolas" pitchFamily="49" charset="0"/>
                <a:cs typeface="Consolas" pitchFamily="49" charset="0"/>
              </a:rPr>
              <a:t>blahblah</a:t>
            </a:r>
            <a:r>
              <a:rPr lang="en-US" sz="1400" dirty="0">
                <a:solidFill>
                  <a:prstClr val="black"/>
                </a:solidFill>
                <a:latin typeface="Consolas" pitchFamily="49" charset="0"/>
                <a:cs typeface="Consolas" pitchFamily="49" charset="0"/>
              </a:rPr>
              <a:t> )                     </a:t>
            </a:r>
            <a:r>
              <a:rPr lang="en-US" sz="1400" dirty="0">
                <a:solidFill>
                  <a:srgbClr val="008000"/>
                </a:solidFill>
                <a:latin typeface="Consolas" pitchFamily="49" charset="0"/>
                <a:cs typeface="Consolas" pitchFamily="49" charset="0"/>
              </a:rPr>
              <a:t>// this gets executed right away</a:t>
            </a:r>
          </a:p>
        </p:txBody>
      </p:sp>
      <p:sp>
        <p:nvSpPr>
          <p:cNvPr id="6" name="Rectangle 5"/>
          <p:cNvSpPr>
            <a:spLocks noChangeArrowheads="1"/>
          </p:cNvSpPr>
          <p:nvPr/>
        </p:nvSpPr>
        <p:spPr bwMode="auto">
          <a:xfrm>
            <a:off x="55447" y="6575370"/>
            <a:ext cx="1249060" cy="215444"/>
          </a:xfrm>
          <a:prstGeom prst="rect">
            <a:avLst/>
          </a:prstGeom>
          <a:noFill/>
          <a:ln w="9525">
            <a:noFill/>
            <a:miter lim="800000"/>
            <a:headEnd/>
            <a:tailEnd/>
          </a:ln>
          <a:effectLst/>
        </p:spPr>
        <p:txBody>
          <a:bodyPr wrap="none">
            <a:spAutoFit/>
          </a:bodyPr>
          <a:lstStyle/>
          <a:p>
            <a:r>
              <a:rPr lang="en-US" sz="800" dirty="0">
                <a:latin typeface="Arial" pitchFamily="34" charset="0"/>
              </a:rPr>
              <a:t>[S. Rennich, NVIDIA]</a:t>
            </a:r>
            <a:r>
              <a:rPr lang="en-US" sz="800" dirty="0">
                <a:latin typeface="Arial" pitchFamily="34" charset="0"/>
                <a:sym typeface="Symbol"/>
              </a:rPr>
              <a:t></a:t>
            </a:r>
            <a:endParaRPr lang="en-US" sz="800" dirty="0">
              <a:latin typeface="Arial" pitchFamily="34" charset="0"/>
            </a:endParaRPr>
          </a:p>
        </p:txBody>
      </p:sp>
    </p:spTree>
    <p:extLst>
      <p:ext uri="{BB962C8B-B14F-4D97-AF65-F5344CB8AC3E}">
        <p14:creationId xmlns:p14="http://schemas.microsoft.com/office/powerpoint/2010/main" val="259064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Focus</a:t>
            </a:r>
          </a:p>
        </p:txBody>
      </p:sp>
      <p:sp>
        <p:nvSpPr>
          <p:cNvPr id="3" name="Content Placeholder 2"/>
          <p:cNvSpPr>
            <a:spLocks noGrp="1"/>
          </p:cNvSpPr>
          <p:nvPr>
            <p:ph idx="1"/>
          </p:nvPr>
        </p:nvSpPr>
        <p:spPr/>
        <p:txBody>
          <a:bodyPr>
            <a:normAutofit lnSpcReduction="10000"/>
          </a:bodyPr>
          <a:lstStyle/>
          <a:p>
            <a:r>
              <a:rPr lang="en-US" sz="2000" dirty="0">
                <a:cs typeface="Consolas" pitchFamily="49" charset="0"/>
              </a:rPr>
              <a:t>There might be thousands of threads to deal with. Can’t display all of them</a:t>
            </a:r>
          </a:p>
          <a:p>
            <a:pPr lvl="2"/>
            <a:endParaRPr lang="en-US" sz="1300" dirty="0">
              <a:cs typeface="Consolas" pitchFamily="49" charset="0"/>
            </a:endParaRPr>
          </a:p>
          <a:p>
            <a:pPr lvl="2"/>
            <a:endParaRPr lang="en-US" sz="1300" dirty="0">
              <a:cs typeface="Consolas" pitchFamily="49" charset="0"/>
            </a:endParaRPr>
          </a:p>
          <a:p>
            <a:r>
              <a:rPr lang="en-US" sz="2000" dirty="0">
                <a:cs typeface="Consolas" pitchFamily="49" charset="0"/>
              </a:rPr>
              <a:t>Thread focus dictates which thread you are looking at</a:t>
            </a:r>
          </a:p>
          <a:p>
            <a:pPr lvl="2"/>
            <a:endParaRPr lang="en-US" sz="1300" dirty="0">
              <a:cs typeface="Consolas" pitchFamily="49" charset="0"/>
            </a:endParaRPr>
          </a:p>
          <a:p>
            <a:pPr lvl="2"/>
            <a:endParaRPr lang="en-US" sz="1300" dirty="0">
              <a:cs typeface="Consolas" pitchFamily="49" charset="0"/>
            </a:endParaRPr>
          </a:p>
          <a:p>
            <a:r>
              <a:rPr lang="en-US" sz="2000" dirty="0">
                <a:cs typeface="Consolas" pitchFamily="49" charset="0"/>
              </a:rPr>
              <a:t>Some commands apply only to the thread in focus</a:t>
            </a:r>
          </a:p>
          <a:p>
            <a:pPr lvl="1"/>
            <a:r>
              <a:rPr lang="en-US" sz="1800" dirty="0">
                <a:cs typeface="Consolas" pitchFamily="49" charset="0"/>
              </a:rPr>
              <a:t>Print local or shared variables</a:t>
            </a:r>
          </a:p>
          <a:p>
            <a:pPr lvl="1"/>
            <a:r>
              <a:rPr lang="en-US" sz="1800" dirty="0">
                <a:cs typeface="Consolas" pitchFamily="49" charset="0"/>
              </a:rPr>
              <a:t>Print registers</a:t>
            </a:r>
          </a:p>
          <a:p>
            <a:pPr lvl="1"/>
            <a:r>
              <a:rPr lang="en-US" sz="1800" dirty="0">
                <a:cs typeface="Consolas" pitchFamily="49" charset="0"/>
              </a:rPr>
              <a:t>Print stack contents</a:t>
            </a:r>
          </a:p>
          <a:p>
            <a:pPr lvl="2"/>
            <a:endParaRPr lang="en-US" sz="1500" dirty="0">
              <a:cs typeface="Consolas" pitchFamily="49" charset="0"/>
            </a:endParaRPr>
          </a:p>
          <a:p>
            <a:pPr lvl="2"/>
            <a:endParaRPr lang="en-US" sz="1500" dirty="0">
              <a:cs typeface="Consolas" pitchFamily="49" charset="0"/>
            </a:endParaRPr>
          </a:p>
          <a:p>
            <a:r>
              <a:rPr lang="en-US" sz="2000" dirty="0"/>
              <a:t>Attributes of the “thread focus”</a:t>
            </a:r>
          </a:p>
          <a:p>
            <a:pPr lvl="1"/>
            <a:r>
              <a:rPr lang="en-US" sz="1800" dirty="0"/>
              <a:t>Kernel index	: unique, assigned at kernel’s launch time</a:t>
            </a:r>
          </a:p>
          <a:p>
            <a:pPr lvl="1"/>
            <a:r>
              <a:rPr lang="en-US" sz="1800" dirty="0"/>
              <a:t>Block index		: the application </a:t>
            </a:r>
            <a:r>
              <a:rPr lang="en-US" sz="1800" dirty="0" err="1">
                <a:latin typeface="Consolas" pitchFamily="49" charset="0"/>
                <a:cs typeface="Consolas" pitchFamily="49" charset="0"/>
              </a:rPr>
              <a:t>blockIdx</a:t>
            </a:r>
            <a:endParaRPr lang="en-US" sz="1800" dirty="0">
              <a:latin typeface="Consolas" pitchFamily="49" charset="0"/>
              <a:cs typeface="Consolas" pitchFamily="49" charset="0"/>
            </a:endParaRPr>
          </a:p>
          <a:p>
            <a:pPr lvl="1"/>
            <a:r>
              <a:rPr lang="en-US" sz="1800" dirty="0"/>
              <a:t>Thread index	: the application </a:t>
            </a:r>
            <a:r>
              <a:rPr lang="en-US" sz="1800" dirty="0" err="1">
                <a:latin typeface="Consolas" pitchFamily="49" charset="0"/>
                <a:cs typeface="Consolas" pitchFamily="49" charset="0"/>
              </a:rPr>
              <a:t>threadIdx</a:t>
            </a:r>
            <a:endParaRPr lang="en-US" sz="1800"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50</a:t>
            </a:fld>
            <a:endParaRPr lang="en-US" altLang="en-US"/>
          </a:p>
        </p:txBody>
      </p:sp>
    </p:spTree>
    <p:extLst>
      <p:ext uri="{BB962C8B-B14F-4D97-AF65-F5344CB8AC3E}">
        <p14:creationId xmlns:p14="http://schemas.microsoft.com/office/powerpoint/2010/main" val="3139001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51</a:t>
            </a:fld>
            <a:endParaRPr lang="en-US" altLang="en-US"/>
          </a:p>
        </p:txBody>
      </p:sp>
      <p:sp>
        <p:nvSpPr>
          <p:cNvPr id="3" name="Content Placeholder 2"/>
          <p:cNvSpPr>
            <a:spLocks noGrp="1"/>
          </p:cNvSpPr>
          <p:nvPr>
            <p:ph idx="4294967295"/>
          </p:nvPr>
        </p:nvSpPr>
        <p:spPr>
          <a:xfrm>
            <a:off x="545805" y="1839765"/>
            <a:ext cx="10639646" cy="4411662"/>
          </a:xfrm>
        </p:spPr>
        <p:txBody>
          <a:bodyPr/>
          <a:lstStyle/>
          <a:p>
            <a:r>
              <a:rPr lang="en-US" dirty="0"/>
              <a:t>To obtain the list of devices allocated to job:</a:t>
            </a:r>
          </a:p>
          <a:p>
            <a:endParaRPr lang="en-US" dirty="0"/>
          </a:p>
          <a:p>
            <a:endParaRPr lang="en-US" dirty="0"/>
          </a:p>
          <a:p>
            <a:endParaRPr lang="en-US" dirty="0"/>
          </a:p>
          <a:p>
            <a:endParaRPr lang="en-US" dirty="0"/>
          </a:p>
          <a:p>
            <a:endParaRPr lang="en-US" dirty="0"/>
          </a:p>
          <a:p>
            <a:endParaRPr lang="en-US" dirty="0"/>
          </a:p>
          <a:p>
            <a:r>
              <a:rPr lang="en-US" dirty="0"/>
              <a:t>The * indicates the device of the kernel currently in focus</a:t>
            </a:r>
          </a:p>
          <a:p>
            <a:r>
              <a:rPr lang="en-US" dirty="0"/>
              <a:t>Provides an overview of the hardware that supports the code</a:t>
            </a:r>
          </a:p>
        </p:txBody>
      </p:sp>
      <p:sp>
        <p:nvSpPr>
          <p:cNvPr id="4" name="TextBox 3"/>
          <p:cNvSpPr txBox="1"/>
          <p:nvPr/>
        </p:nvSpPr>
        <p:spPr>
          <a:xfrm>
            <a:off x="1676401" y="2467429"/>
            <a:ext cx="8839199" cy="1862048"/>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info cuda devices</a:t>
            </a:r>
            <a:br>
              <a:rPr lang="en-US" sz="2000" dirty="0">
                <a:solidFill>
                  <a:schemeClr val="bg1"/>
                </a:solidFill>
                <a:latin typeface="Consolas" pitchFamily="49" charset="0"/>
                <a:cs typeface="Consolas" pitchFamily="49" charset="0"/>
              </a:rPr>
            </a:br>
            <a:br>
              <a:rPr lang="en-US" sz="2000" dirty="0">
                <a:solidFill>
                  <a:schemeClr val="bg1"/>
                </a:solidFill>
                <a:latin typeface="Consolas" pitchFamily="49" charset="0"/>
                <a:cs typeface="Consolas" pitchFamily="49" charset="0"/>
              </a:rPr>
            </a:b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Dev</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Desc</a:t>
            </a:r>
            <a:r>
              <a:rPr lang="en-US" sz="2000" dirty="0">
                <a:solidFill>
                  <a:schemeClr val="bg1"/>
                </a:solidFill>
                <a:latin typeface="Consolas" pitchFamily="49" charset="0"/>
                <a:cs typeface="Consolas" pitchFamily="49" charset="0"/>
              </a:rPr>
              <a:t>   Type  SMs </a:t>
            </a:r>
            <a:r>
              <a:rPr lang="en-US" sz="2000" dirty="0" err="1">
                <a:solidFill>
                  <a:schemeClr val="bg1"/>
                </a:solidFill>
                <a:latin typeface="Consolas" pitchFamily="49" charset="0"/>
                <a:cs typeface="Consolas" pitchFamily="49" charset="0"/>
              </a:rPr>
              <a:t>Wps</a:t>
            </a:r>
            <a:r>
              <a:rPr lang="en-US" sz="2000" dirty="0">
                <a:solidFill>
                  <a:schemeClr val="bg1"/>
                </a:solidFill>
                <a:latin typeface="Consolas" pitchFamily="49" charset="0"/>
                <a:cs typeface="Consolas" pitchFamily="49" charset="0"/>
              </a:rPr>
              <a:t>/SM </a:t>
            </a:r>
            <a:r>
              <a:rPr lang="en-US" sz="2000" dirty="0" err="1">
                <a:solidFill>
                  <a:schemeClr val="bg1"/>
                </a:solidFill>
                <a:latin typeface="Consolas" pitchFamily="49" charset="0"/>
                <a:cs typeface="Consolas" pitchFamily="49" charset="0"/>
              </a:rPr>
              <a:t>Lns</a:t>
            </a:r>
            <a:r>
              <a:rPr lang="en-US" sz="2000" dirty="0">
                <a:solidFill>
                  <a:schemeClr val="bg1"/>
                </a:solidFill>
                <a:latin typeface="Consolas" pitchFamily="49" charset="0"/>
                <a:cs typeface="Consolas" pitchFamily="49" charset="0"/>
              </a:rPr>
              <a:t>/</a:t>
            </a:r>
            <a:r>
              <a:rPr lang="en-US" sz="2000" dirty="0" err="1">
                <a:solidFill>
                  <a:schemeClr val="bg1"/>
                </a:solidFill>
                <a:latin typeface="Consolas" pitchFamily="49" charset="0"/>
                <a:cs typeface="Consolas" pitchFamily="49" charset="0"/>
              </a:rPr>
              <a:t>Wp</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Regs</a:t>
            </a:r>
            <a:r>
              <a:rPr lang="en-US" sz="2000" dirty="0">
                <a:solidFill>
                  <a:schemeClr val="bg1"/>
                </a:solidFill>
                <a:latin typeface="Consolas" pitchFamily="49" charset="0"/>
                <a:cs typeface="Consolas" pitchFamily="49" charset="0"/>
              </a:rPr>
              <a:t>/Ln Active SMs Mask </a:t>
            </a:r>
          </a:p>
          <a:p>
            <a:pPr eaLnBrk="0" hangingPunct="0">
              <a:spcBef>
                <a:spcPts val="600"/>
              </a:spcBef>
              <a:spcAft>
                <a:spcPts val="300"/>
              </a:spcAft>
            </a:pPr>
            <a:r>
              <a:rPr lang="en-US" sz="2000" dirty="0">
                <a:solidFill>
                  <a:schemeClr val="bg1"/>
                </a:solidFill>
                <a:latin typeface="Consolas" pitchFamily="49" charset="0"/>
                <a:cs typeface="Consolas" pitchFamily="49" charset="0"/>
              </a:rPr>
              <a:t>*  0  gf100  sm_20   14     48     32      64           0xfff </a:t>
            </a:r>
          </a:p>
          <a:p>
            <a:pPr eaLnBrk="0" hangingPunct="0">
              <a:spcBef>
                <a:spcPts val="600"/>
              </a:spcBef>
              <a:spcAft>
                <a:spcPts val="300"/>
              </a:spcAft>
            </a:pPr>
            <a:r>
              <a:rPr lang="en-US" sz="2000" dirty="0">
                <a:solidFill>
                  <a:schemeClr val="bg1"/>
                </a:solidFill>
                <a:latin typeface="Consolas" pitchFamily="49" charset="0"/>
                <a:cs typeface="Consolas" pitchFamily="49" charset="0"/>
              </a:rPr>
              <a:t>   1  gt200  sm_13   30     32     32     128             0x0 </a:t>
            </a:r>
            <a:endParaRPr lang="en-US" sz="2000"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1816437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52</a:t>
            </a:fld>
            <a:endParaRPr lang="en-US" altLang="en-US"/>
          </a:p>
        </p:txBody>
      </p:sp>
      <p:sp>
        <p:nvSpPr>
          <p:cNvPr id="3" name="Content Placeholder 2"/>
          <p:cNvSpPr>
            <a:spLocks noGrp="1"/>
          </p:cNvSpPr>
          <p:nvPr>
            <p:ph idx="4294967295"/>
          </p:nvPr>
        </p:nvSpPr>
        <p:spPr>
          <a:xfrm>
            <a:off x="617219" y="1416743"/>
            <a:ext cx="11430847" cy="5105400"/>
          </a:xfrm>
        </p:spPr>
        <p:txBody>
          <a:bodyPr>
            <a:normAutofit fontScale="92500" lnSpcReduction="10000"/>
          </a:bodyPr>
          <a:lstStyle/>
          <a:p>
            <a:r>
              <a:rPr lang="en-US" sz="2000" dirty="0"/>
              <a:t>To obtain the list of running kernels: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 indicates the kernel currently in focus</a:t>
            </a:r>
          </a:p>
          <a:p>
            <a:pPr lvl="2"/>
            <a:endParaRPr lang="en-US" sz="1300" dirty="0"/>
          </a:p>
          <a:p>
            <a:r>
              <a:rPr lang="en-US" sz="2000" dirty="0"/>
              <a:t>There is a one-to-one mapping between a kernel id (unique id across multiple GPUs) and a (</a:t>
            </a:r>
            <a:r>
              <a:rPr lang="en-US" sz="2000" dirty="0" err="1"/>
              <a:t>dev,grid</a:t>
            </a:r>
            <a:r>
              <a:rPr lang="en-US" sz="2000" dirty="0"/>
              <a:t>) tuple. The grid id is unique per GPU only</a:t>
            </a:r>
          </a:p>
          <a:p>
            <a:pPr lvl="2"/>
            <a:endParaRPr lang="en-US" sz="1300" dirty="0"/>
          </a:p>
          <a:p>
            <a:r>
              <a:rPr lang="en-US" sz="2000" dirty="0"/>
              <a:t>The name of the kernel is displayed as are its parameters and the associated execution configuration</a:t>
            </a:r>
          </a:p>
          <a:p>
            <a:pPr lvl="2"/>
            <a:endParaRPr lang="en-US" sz="1300" dirty="0"/>
          </a:p>
          <a:p>
            <a:r>
              <a:rPr lang="en-US" sz="2000" dirty="0"/>
              <a:t>Provides an overview of the code running on the hardware</a:t>
            </a:r>
          </a:p>
        </p:txBody>
      </p:sp>
      <p:sp>
        <p:nvSpPr>
          <p:cNvPr id="4" name="TextBox 3"/>
          <p:cNvSpPr txBox="1"/>
          <p:nvPr/>
        </p:nvSpPr>
        <p:spPr>
          <a:xfrm>
            <a:off x="2118360" y="1905001"/>
            <a:ext cx="8534400" cy="1869743"/>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info cuda kernels</a:t>
            </a:r>
            <a:br>
              <a:rPr lang="en-US" dirty="0">
                <a:solidFill>
                  <a:schemeClr val="bg1"/>
                </a:solidFill>
                <a:latin typeface="Consolas" pitchFamily="49" charset="0"/>
                <a:cs typeface="Consolas" pitchFamily="49" charset="0"/>
              </a:rPr>
            </a:b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Kernel </a:t>
            </a:r>
            <a:r>
              <a:rPr lang="en-US" dirty="0" err="1">
                <a:solidFill>
                  <a:schemeClr val="bg1"/>
                </a:solidFill>
                <a:latin typeface="Consolas" pitchFamily="49" charset="0"/>
                <a:cs typeface="Consolas" pitchFamily="49" charset="0"/>
              </a:rPr>
              <a:t>Dev</a:t>
            </a:r>
            <a:r>
              <a:rPr lang="en-US" dirty="0">
                <a:solidFill>
                  <a:schemeClr val="bg1"/>
                </a:solidFill>
                <a:latin typeface="Consolas" pitchFamily="49" charset="0"/>
                <a:cs typeface="Consolas" pitchFamily="49" charset="0"/>
              </a:rPr>
              <a:t> Grid   SMs Mask   GridDim  BlockDim Name </a:t>
            </a:r>
            <a:r>
              <a:rPr lang="en-US" dirty="0" err="1">
                <a:solidFill>
                  <a:schemeClr val="bg1"/>
                </a:solidFill>
                <a:latin typeface="Consolas" pitchFamily="49" charset="0"/>
                <a:cs typeface="Consolas" pitchFamily="49" charset="0"/>
              </a:rPr>
              <a:t>Args</a:t>
            </a:r>
            <a:r>
              <a:rPr lang="en-US" dirty="0">
                <a:solidFill>
                  <a:schemeClr val="bg1"/>
                </a:solidFill>
                <a:latin typeface="Consolas" pitchFamily="49" charset="0"/>
                <a:cs typeface="Consolas" pitchFamily="49" charset="0"/>
              </a:rPr>
              <a:t> </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1   0    2     0x3fff (240,1,1) (128,1,1) </a:t>
            </a:r>
            <a:r>
              <a:rPr lang="en-US" dirty="0" err="1">
                <a:solidFill>
                  <a:schemeClr val="bg1"/>
                </a:solidFill>
                <a:latin typeface="Consolas" pitchFamily="49" charset="0"/>
                <a:cs typeface="Consolas" pitchFamily="49" charset="0"/>
              </a:rPr>
              <a:t>acos</a:t>
            </a:r>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parms</a:t>
            </a:r>
            <a:r>
              <a:rPr lang="en-US" dirty="0">
                <a:solidFill>
                  <a:schemeClr val="bg1"/>
                </a:solidFill>
                <a:latin typeface="Consolas" pitchFamily="49" charset="0"/>
                <a:cs typeface="Consolas" pitchFamily="49" charset="0"/>
              </a:rPr>
              <a:t>=...</a:t>
            </a:r>
            <a:br>
              <a:rPr lang="en-US" dirty="0">
                <a:solidFill>
                  <a:schemeClr val="bg2"/>
                </a:solidFill>
                <a:latin typeface="Consolas" pitchFamily="49" charset="0"/>
                <a:cs typeface="Consolas" pitchFamily="49" charset="0"/>
              </a:rPr>
            </a:br>
            <a:r>
              <a:rPr lang="en-US" dirty="0">
                <a:solidFill>
                  <a:schemeClr val="bg1"/>
                </a:solidFill>
                <a:latin typeface="Consolas" pitchFamily="49" charset="0"/>
                <a:cs typeface="Consolas" pitchFamily="49" charset="0"/>
              </a:rPr>
              <a:t>       2   0    3     0x4000 (240,1,1) (128,1,1) </a:t>
            </a:r>
            <a:r>
              <a:rPr lang="en-US" dirty="0" err="1">
                <a:solidFill>
                  <a:schemeClr val="bg1"/>
                </a:solidFill>
                <a:latin typeface="Consolas" pitchFamily="49" charset="0"/>
                <a:cs typeface="Consolas" pitchFamily="49" charset="0"/>
              </a:rPr>
              <a:t>asin</a:t>
            </a:r>
            <a:r>
              <a:rPr lang="en-US" dirty="0">
                <a:solidFill>
                  <a:schemeClr val="bg1"/>
                </a:solidFill>
                <a:latin typeface="Consolas" pitchFamily="49" charset="0"/>
                <a:cs typeface="Consolas" pitchFamily="49" charset="0"/>
              </a:rPr>
              <a:t> </a:t>
            </a:r>
            <a:r>
              <a:rPr lang="en-US" dirty="0" err="1">
                <a:solidFill>
                  <a:schemeClr val="bg1"/>
                </a:solidFill>
                <a:latin typeface="Consolas" pitchFamily="49" charset="0"/>
                <a:cs typeface="Consolas" pitchFamily="49" charset="0"/>
              </a:rPr>
              <a:t>parms</a:t>
            </a:r>
            <a:r>
              <a:rPr lang="en-US" dirty="0">
                <a:solidFill>
                  <a:schemeClr val="bg1"/>
                </a:solidFill>
                <a:latin typeface="Consolas" pitchFamily="49" charset="0"/>
                <a:cs typeface="Consolas" pitchFamily="49" charset="0"/>
              </a:rPr>
              <a:t>=...</a:t>
            </a:r>
            <a:endParaRPr lang="en-US" dirty="0">
              <a:solidFill>
                <a:schemeClr val="bg2"/>
              </a:solidFill>
              <a:latin typeface="Consolas" pitchFamily="49" charset="0"/>
              <a:cs typeface="Consolas" pitchFamily="49" charset="0"/>
            </a:endParaRPr>
          </a:p>
          <a:p>
            <a:pPr eaLnBrk="0" hangingPunct="0">
              <a:spcBef>
                <a:spcPts val="600"/>
              </a:spcBef>
              <a:spcAft>
                <a:spcPts val="300"/>
              </a:spcAft>
            </a:pPr>
            <a:endParaRPr lang="en-US"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37245430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Focus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53</a:t>
            </a:fld>
            <a:endParaRPr lang="en-US" altLang="en-US"/>
          </a:p>
        </p:txBody>
      </p:sp>
      <p:sp>
        <p:nvSpPr>
          <p:cNvPr id="3" name="Content Placeholder 2"/>
          <p:cNvSpPr>
            <a:spLocks noGrp="1"/>
          </p:cNvSpPr>
          <p:nvPr>
            <p:ph idx="4294967295"/>
          </p:nvPr>
        </p:nvSpPr>
        <p:spPr>
          <a:xfrm>
            <a:off x="678180" y="1996440"/>
            <a:ext cx="8229600" cy="566738"/>
          </a:xfrm>
        </p:spPr>
        <p:txBody>
          <a:bodyPr/>
          <a:lstStyle/>
          <a:p>
            <a:r>
              <a:rPr lang="en-US" sz="2800" dirty="0"/>
              <a:t>To switch focus to any currently running thread</a:t>
            </a:r>
          </a:p>
        </p:txBody>
      </p:sp>
      <p:sp>
        <p:nvSpPr>
          <p:cNvPr id="4" name="TextBox 3"/>
          <p:cNvSpPr txBox="1"/>
          <p:nvPr/>
        </p:nvSpPr>
        <p:spPr>
          <a:xfrm>
            <a:off x="1790700" y="3075966"/>
            <a:ext cx="8382000" cy="2623795"/>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cuda kernel 2 block 1,0,0 thread 3,0,0</a:t>
            </a:r>
          </a:p>
          <a:p>
            <a:r>
              <a:rPr lang="en-US" dirty="0">
                <a:solidFill>
                  <a:schemeClr val="bg2"/>
                </a:solidFill>
                <a:latin typeface="Consolas" pitchFamily="49" charset="0"/>
                <a:cs typeface="Consolas" pitchFamily="49" charset="0"/>
              </a:rPr>
              <a:t>[Switching focus to CUDA kernel 2 block (1,0,0), thread (3,0,0)</a:t>
            </a:r>
            <a:br>
              <a:rPr lang="en-US" dirty="0">
                <a:solidFill>
                  <a:schemeClr val="bg2"/>
                </a:solidFill>
                <a:latin typeface="Consolas" pitchFamily="49" charset="0"/>
                <a:cs typeface="Consolas" pitchFamily="49" charset="0"/>
              </a:rPr>
            </a:br>
            <a:br>
              <a:rPr lang="en-US" dirty="0">
                <a:solidFill>
                  <a:schemeClr val="bg2"/>
                </a:solidFill>
                <a:latin typeface="Consolas" pitchFamily="49" charset="0"/>
                <a:cs typeface="Consolas" pitchFamily="49" charset="0"/>
              </a:rPr>
            </a:b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cuda kernel 2 block 2 thread 4</a:t>
            </a:r>
          </a:p>
          <a:p>
            <a:r>
              <a:rPr lang="en-US" dirty="0">
                <a:solidFill>
                  <a:schemeClr val="bg2"/>
                </a:solidFill>
                <a:latin typeface="Consolas" pitchFamily="49" charset="0"/>
                <a:cs typeface="Consolas" pitchFamily="49" charset="0"/>
              </a:rPr>
              <a:t>[Switching focus to CUDA kernel 2 block (2,0,0), thread (4,0,0)</a:t>
            </a:r>
            <a:br>
              <a:rPr lang="en-US" dirty="0">
                <a:solidFill>
                  <a:schemeClr val="bg2"/>
                </a:solidFill>
                <a:latin typeface="Consolas" pitchFamily="49" charset="0"/>
                <a:cs typeface="Consolas" pitchFamily="49" charset="0"/>
              </a:rPr>
            </a:br>
            <a:br>
              <a:rPr lang="en-US" dirty="0">
                <a:solidFill>
                  <a:schemeClr val="bg2"/>
                </a:solidFill>
                <a:latin typeface="Consolas" pitchFamily="49" charset="0"/>
                <a:cs typeface="Consolas" pitchFamily="49" charset="0"/>
              </a:rPr>
            </a:b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cuda thread 5</a:t>
            </a:r>
          </a:p>
          <a:p>
            <a:r>
              <a:rPr lang="en-US" dirty="0">
                <a:solidFill>
                  <a:schemeClr val="bg2"/>
                </a:solidFill>
                <a:latin typeface="Consolas" pitchFamily="49" charset="0"/>
                <a:cs typeface="Consolas" pitchFamily="49" charset="0"/>
              </a:rPr>
              <a:t>[Switching focus to CUDA kernel 2 block (2,0,0), thread (5,0,0)</a:t>
            </a:r>
          </a:p>
          <a:p>
            <a:endParaRPr lang="en-US"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18057603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Focus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54</a:t>
            </a:fld>
            <a:endParaRPr lang="en-US" altLang="en-US"/>
          </a:p>
        </p:txBody>
      </p:sp>
      <p:sp>
        <p:nvSpPr>
          <p:cNvPr id="3" name="Content Placeholder 2"/>
          <p:cNvSpPr>
            <a:spLocks noGrp="1"/>
          </p:cNvSpPr>
          <p:nvPr>
            <p:ph idx="4294967295"/>
          </p:nvPr>
        </p:nvSpPr>
        <p:spPr>
          <a:xfrm>
            <a:off x="231775" y="1495425"/>
            <a:ext cx="11960225" cy="4932363"/>
          </a:xfrm>
        </p:spPr>
        <p:txBody>
          <a:bodyPr/>
          <a:lstStyle/>
          <a:p>
            <a:endParaRPr lang="en-US" dirty="0">
              <a:latin typeface="+mn-lt"/>
              <a:cs typeface="Consolas" pitchFamily="49" charset="0"/>
            </a:endParaRPr>
          </a:p>
          <a:p>
            <a:r>
              <a:rPr lang="en-US" dirty="0">
                <a:latin typeface="+mn-lt"/>
                <a:cs typeface="Consolas" pitchFamily="49" charset="0"/>
              </a:rPr>
              <a:t>To obtain the current focus:</a:t>
            </a:r>
          </a:p>
        </p:txBody>
      </p:sp>
      <p:sp>
        <p:nvSpPr>
          <p:cNvPr id="4" name="TextBox 3"/>
          <p:cNvSpPr txBox="1"/>
          <p:nvPr/>
        </p:nvSpPr>
        <p:spPr>
          <a:xfrm>
            <a:off x="1987198" y="3044116"/>
            <a:ext cx="8217604" cy="1977464"/>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cuda kernel block thread</a:t>
            </a:r>
            <a:br>
              <a:rPr lang="en-US" sz="2000" dirty="0">
                <a:solidFill>
                  <a:schemeClr val="bg1"/>
                </a:solidFill>
                <a:latin typeface="Consolas" pitchFamily="49" charset="0"/>
                <a:cs typeface="Consolas" pitchFamily="49" charset="0"/>
              </a:rPr>
            </a:br>
            <a:r>
              <a:rPr lang="en-US" sz="2000" dirty="0">
                <a:solidFill>
                  <a:schemeClr val="bg2"/>
                </a:solidFill>
                <a:latin typeface="Consolas" pitchFamily="49" charset="0"/>
                <a:cs typeface="Consolas" pitchFamily="49" charset="0"/>
              </a:rPr>
              <a:t>kernel 2 block (2,0,0), thread (5,0,0)</a:t>
            </a:r>
            <a:br>
              <a:rPr lang="en-US" sz="2000" dirty="0">
                <a:solidFill>
                  <a:schemeClr val="bg2"/>
                </a:solidFill>
                <a:latin typeface="Consolas" pitchFamily="49" charset="0"/>
                <a:cs typeface="Consolas" pitchFamily="49" charset="0"/>
              </a:rPr>
            </a:br>
            <a:br>
              <a:rPr lang="en-US" sz="2000" dirty="0">
                <a:solidFill>
                  <a:schemeClr val="bg2"/>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cuda thread</a:t>
            </a:r>
            <a:br>
              <a:rPr lang="en-US" sz="2000" dirty="0">
                <a:solidFill>
                  <a:schemeClr val="bg1"/>
                </a:solidFill>
                <a:latin typeface="Consolas" pitchFamily="49" charset="0"/>
                <a:cs typeface="Consolas" pitchFamily="49" charset="0"/>
              </a:rPr>
            </a:br>
            <a:r>
              <a:rPr lang="en-US" sz="2000" dirty="0">
                <a:solidFill>
                  <a:schemeClr val="bg2"/>
                </a:solidFill>
                <a:latin typeface="Consolas" pitchFamily="49" charset="0"/>
                <a:cs typeface="Consolas" pitchFamily="49" charset="0"/>
              </a:rPr>
              <a:t>thread (5,0,0)</a:t>
            </a:r>
          </a:p>
          <a:p>
            <a:endParaRPr lang="en-US" sz="2000"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1558502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55</a:t>
            </a:fld>
            <a:endParaRPr lang="en-US" altLang="en-US"/>
          </a:p>
        </p:txBody>
      </p:sp>
      <p:sp>
        <p:nvSpPr>
          <p:cNvPr id="3" name="Content Placeholder 2"/>
          <p:cNvSpPr>
            <a:spLocks noGrp="1"/>
          </p:cNvSpPr>
          <p:nvPr>
            <p:ph idx="4294967295"/>
          </p:nvPr>
        </p:nvSpPr>
        <p:spPr>
          <a:xfrm>
            <a:off x="579120" y="1391603"/>
            <a:ext cx="8763000" cy="4833937"/>
          </a:xfrm>
        </p:spPr>
        <p:txBody>
          <a:bodyPr>
            <a:normAutofit/>
          </a:bodyPr>
          <a:lstStyle/>
          <a:p>
            <a:r>
              <a:rPr lang="en-US" sz="1800" dirty="0"/>
              <a:t>To obtain the list of running threads for kernel 2:</a:t>
            </a:r>
          </a:p>
          <a:p>
            <a:endParaRPr lang="en-US" sz="1800" dirty="0"/>
          </a:p>
          <a:p>
            <a:endParaRPr lang="en-US" sz="1800" dirty="0"/>
          </a:p>
          <a:p>
            <a:endParaRPr lang="en-US" sz="1800" dirty="0"/>
          </a:p>
          <a:p>
            <a:endParaRPr lang="en-US" sz="1800" dirty="0"/>
          </a:p>
          <a:p>
            <a:pPr marL="0" indent="0">
              <a:buNone/>
            </a:pPr>
            <a:br>
              <a:rPr lang="en-US" sz="1800" dirty="0"/>
            </a:br>
            <a:endParaRPr lang="en-US" sz="1800" dirty="0"/>
          </a:p>
          <a:p>
            <a:r>
              <a:rPr lang="en-US" sz="1800" dirty="0"/>
              <a:t>Threads are displayed as (</a:t>
            </a:r>
            <a:r>
              <a:rPr lang="en-US" sz="1800" dirty="0" err="1"/>
              <a:t>block,thread</a:t>
            </a:r>
            <a:r>
              <a:rPr lang="en-US" sz="1800" dirty="0"/>
              <a:t>) ranges</a:t>
            </a:r>
          </a:p>
          <a:p>
            <a:r>
              <a:rPr lang="en-US" sz="1800" dirty="0"/>
              <a:t>Divergent threads are in separate ranges</a:t>
            </a:r>
          </a:p>
          <a:p>
            <a:r>
              <a:rPr lang="en-US" sz="1800" dirty="0"/>
              <a:t>The * indicates the range where the thread in focus resides</a:t>
            </a:r>
          </a:p>
          <a:p>
            <a:r>
              <a:rPr lang="en-US" sz="2000" b="1" dirty="0" err="1">
                <a:latin typeface="Courier New" pitchFamily="49" charset="0"/>
                <a:cs typeface="Courier New" pitchFamily="49" charset="0"/>
              </a:rPr>
              <a:t>Cnt</a:t>
            </a:r>
            <a:r>
              <a:rPr lang="en-US" sz="1800" dirty="0"/>
              <a:t>  indicates the number of threads within each range</a:t>
            </a:r>
          </a:p>
          <a:p>
            <a:pPr lvl="1"/>
            <a:r>
              <a:rPr lang="en-US" sz="1400" dirty="0"/>
              <a:t>All threads in the same range are contiguous (no hole)</a:t>
            </a:r>
          </a:p>
          <a:p>
            <a:pPr lvl="1"/>
            <a:r>
              <a:rPr lang="en-US" sz="1400" dirty="0"/>
              <a:t>All threads in the same range shared the same PC (and filename/line number)</a:t>
            </a:r>
          </a:p>
        </p:txBody>
      </p:sp>
      <p:sp>
        <p:nvSpPr>
          <p:cNvPr id="4" name="TextBox 3"/>
          <p:cNvSpPr txBox="1"/>
          <p:nvPr/>
        </p:nvSpPr>
        <p:spPr>
          <a:xfrm>
            <a:off x="1946124" y="1791652"/>
            <a:ext cx="8299752" cy="1477328"/>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info cuda threads kernel 2</a:t>
            </a:r>
            <a:br>
              <a:rPr lang="en-US" dirty="0">
                <a:solidFill>
                  <a:schemeClr val="bg1"/>
                </a:solidFill>
                <a:latin typeface="Consolas" pitchFamily="49" charset="0"/>
                <a:cs typeface="Consolas" pitchFamily="49" charset="0"/>
              </a:rPr>
            </a:b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Block  Thread To  Block  Thread </a:t>
            </a:r>
            <a:r>
              <a:rPr lang="en-US" dirty="0" err="1">
                <a:solidFill>
                  <a:schemeClr val="bg1"/>
                </a:solidFill>
                <a:latin typeface="Consolas" pitchFamily="49" charset="0"/>
                <a:cs typeface="Consolas" pitchFamily="49" charset="0"/>
              </a:rPr>
              <a:t>Cnt</a:t>
            </a:r>
            <a:r>
              <a:rPr lang="en-US" dirty="0">
                <a:solidFill>
                  <a:schemeClr val="bg1"/>
                </a:solidFill>
                <a:latin typeface="Consolas" pitchFamily="49" charset="0"/>
                <a:cs typeface="Consolas" pitchFamily="49" charset="0"/>
              </a:rPr>
              <a:t>       PC Filename Line</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(0,0,0) (0,0,0)   (3,0,0) (7,0,0)  32 0x7fae70  acos.cu  380</a:t>
            </a:r>
            <a:br>
              <a:rPr lang="en-US" dirty="0">
                <a:solidFill>
                  <a:schemeClr val="bg1"/>
                </a:solidFill>
                <a:latin typeface="Consolas" pitchFamily="49" charset="0"/>
                <a:cs typeface="Consolas" pitchFamily="49" charset="0"/>
              </a:rPr>
            </a:br>
            <a:r>
              <a:rPr lang="en-US" dirty="0">
                <a:solidFill>
                  <a:schemeClr val="bg1"/>
                </a:solidFill>
                <a:latin typeface="Consolas" pitchFamily="49" charset="0"/>
                <a:cs typeface="Consolas" pitchFamily="49" charset="0"/>
              </a:rPr>
              <a:t>  (4,0,0) (0,0,0)   (7,0,0) (7,0,0)  32 0x7fae60  acos.cu  377 </a:t>
            </a:r>
            <a:endParaRPr lang="en-US"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79058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783" y="3429000"/>
            <a:ext cx="5241018" cy="790200"/>
          </a:xfrm>
        </p:spPr>
        <p:txBody>
          <a:bodyPr/>
          <a:lstStyle/>
          <a:p>
            <a:r>
              <a:rPr lang="en-US" dirty="0"/>
              <a:t>Program State Inspection</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56</a:t>
            </a:fld>
            <a:endParaRPr lang="en-US" altLang="en-US"/>
          </a:p>
        </p:txBody>
      </p:sp>
    </p:spTree>
    <p:extLst>
      <p:ext uri="{BB962C8B-B14F-4D97-AF65-F5344CB8AC3E}">
        <p14:creationId xmlns:p14="http://schemas.microsoft.com/office/powerpoint/2010/main" val="3022172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Trace</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57</a:t>
            </a:fld>
            <a:endParaRPr lang="en-US" altLang="en-US"/>
          </a:p>
        </p:txBody>
      </p:sp>
      <p:sp>
        <p:nvSpPr>
          <p:cNvPr id="3" name="Content Placeholder 2"/>
          <p:cNvSpPr>
            <a:spLocks noGrp="1"/>
          </p:cNvSpPr>
          <p:nvPr>
            <p:ph idx="4294967295"/>
          </p:nvPr>
        </p:nvSpPr>
        <p:spPr>
          <a:xfrm>
            <a:off x="231775" y="1495425"/>
            <a:ext cx="11960225" cy="4932363"/>
          </a:xfrm>
        </p:spPr>
        <p:txBody>
          <a:bodyPr>
            <a:normAutofit lnSpcReduction="10000"/>
          </a:bodyPr>
          <a:lstStyle/>
          <a:p>
            <a:r>
              <a:rPr lang="en-US" dirty="0"/>
              <a:t>Same (aliased) commands as in </a:t>
            </a:r>
            <a:r>
              <a:rPr lang="en-US" b="1" dirty="0" err="1">
                <a:latin typeface="Courier New" pitchFamily="49" charset="0"/>
                <a:cs typeface="Courier New" pitchFamily="49" charset="0"/>
              </a:rPr>
              <a:t>gdb</a:t>
            </a:r>
            <a:r>
              <a:rPr lang="en-US" dirty="0"/>
              <a:t>: </a:t>
            </a:r>
          </a:p>
          <a:p>
            <a:endParaRPr lang="en-US" dirty="0"/>
          </a:p>
          <a:p>
            <a:endParaRPr lang="en-US" dirty="0"/>
          </a:p>
          <a:p>
            <a:endParaRPr lang="en-US" dirty="0"/>
          </a:p>
          <a:p>
            <a:endParaRPr lang="en-US" dirty="0"/>
          </a:p>
          <a:p>
            <a:endParaRPr lang="en-US" dirty="0"/>
          </a:p>
          <a:p>
            <a:r>
              <a:rPr lang="en-US" dirty="0"/>
              <a:t>Applies to the thread in focus</a:t>
            </a:r>
          </a:p>
          <a:p>
            <a:pPr lvl="0"/>
            <a:endParaRPr lang="en-US" dirty="0"/>
          </a:p>
          <a:p>
            <a:pPr lvl="0"/>
            <a:endParaRPr lang="en-US" dirty="0"/>
          </a:p>
          <a:p>
            <a:pPr lvl="0"/>
            <a:endParaRPr lang="en-US" dirty="0"/>
          </a:p>
          <a:p>
            <a:pPr lvl="0"/>
            <a:r>
              <a:rPr lang="en-US" dirty="0"/>
              <a:t>NOTE: </a:t>
            </a:r>
            <a:r>
              <a:rPr lang="en-US" dirty="0" err="1"/>
              <a:t>backtrace</a:t>
            </a:r>
            <a:r>
              <a:rPr lang="en-US" dirty="0"/>
              <a:t> command, or its alias </a:t>
            </a:r>
            <a:r>
              <a:rPr lang="en-US" dirty="0" err="1">
                <a:solidFill>
                  <a:srgbClr val="0070C0"/>
                </a:solidFill>
                <a:latin typeface="Consolas" panose="020B0609020204030204" pitchFamily="49" charset="0"/>
              </a:rPr>
              <a:t>bt</a:t>
            </a:r>
            <a:r>
              <a:rPr lang="en-US" dirty="0"/>
              <a:t>, prints a back-trace of the entire stack</a:t>
            </a:r>
          </a:p>
        </p:txBody>
      </p:sp>
      <p:sp>
        <p:nvSpPr>
          <p:cNvPr id="4" name="TextBox 3"/>
          <p:cNvSpPr txBox="1"/>
          <p:nvPr/>
        </p:nvSpPr>
        <p:spPr>
          <a:xfrm>
            <a:off x="4054324" y="2238078"/>
            <a:ext cx="3870476" cy="1015663"/>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where</a:t>
            </a:r>
            <a:br>
              <a:rPr lang="en-US" sz="2000" dirty="0">
                <a:solidFill>
                  <a:schemeClr val="bg1"/>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(cuda-gdb) </a:t>
            </a:r>
            <a:r>
              <a:rPr lang="en-US" sz="2000" dirty="0" err="1">
                <a:solidFill>
                  <a:schemeClr val="bg1"/>
                </a:solidFill>
                <a:latin typeface="Consolas" pitchFamily="49" charset="0"/>
                <a:cs typeface="Consolas" pitchFamily="49" charset="0"/>
              </a:rPr>
              <a:t>bt</a:t>
            </a:r>
            <a:br>
              <a:rPr lang="en-US" sz="2000" dirty="0">
                <a:solidFill>
                  <a:schemeClr val="bg2"/>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info stack</a:t>
            </a:r>
            <a:endParaRPr lang="en-US" sz="2000"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1766747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Trace</a:t>
            </a:r>
          </a:p>
        </p:txBody>
      </p:sp>
      <p:sp>
        <p:nvSpPr>
          <p:cNvPr id="3" name="Slide Number Placeholder 2"/>
          <p:cNvSpPr>
            <a:spLocks noGrp="1"/>
          </p:cNvSpPr>
          <p:nvPr>
            <p:ph type="sldNum" sz="quarter" idx="12"/>
          </p:nvPr>
        </p:nvSpPr>
        <p:spPr/>
        <p:txBody>
          <a:bodyPr/>
          <a:lstStyle/>
          <a:p>
            <a:fld id="{04A7C484-7E24-447E-8CB0-5149A4D34DEF}" type="slidenum">
              <a:rPr lang="en-US" altLang="en-US" smtClean="0"/>
              <a:pPr/>
              <a:t>58</a:t>
            </a:fld>
            <a:endParaRPr lang="en-US" altLang="en-US"/>
          </a:p>
        </p:txBody>
      </p:sp>
      <p:sp>
        <p:nvSpPr>
          <p:cNvPr id="4" name="TextBox 3"/>
          <p:cNvSpPr txBox="1"/>
          <p:nvPr/>
        </p:nvSpPr>
        <p:spPr>
          <a:xfrm>
            <a:off x="1752600" y="2577658"/>
            <a:ext cx="8763000" cy="2146742"/>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a:t>
            </a:r>
            <a:r>
              <a:rPr lang="en-US" dirty="0">
                <a:solidFill>
                  <a:schemeClr val="bg2"/>
                </a:solidFill>
                <a:latin typeface="Consolas" pitchFamily="49" charset="0"/>
                <a:cs typeface="Consolas" pitchFamily="49" charset="0"/>
              </a:rPr>
              <a:t> </a:t>
            </a:r>
            <a:r>
              <a:rPr lang="en-US" dirty="0">
                <a:solidFill>
                  <a:schemeClr val="bg1"/>
                </a:solidFill>
                <a:latin typeface="Consolas" pitchFamily="49" charset="0"/>
                <a:cs typeface="Consolas" pitchFamily="49" charset="0"/>
              </a:rPr>
              <a:t>info stack</a:t>
            </a:r>
          </a:p>
          <a:p>
            <a:pPr eaLnBrk="0" hangingPunct="0">
              <a:spcBef>
                <a:spcPts val="600"/>
              </a:spcBef>
              <a:spcAft>
                <a:spcPts val="300"/>
              </a:spcAft>
            </a:pPr>
            <a:r>
              <a:rPr lang="en-US" dirty="0">
                <a:solidFill>
                  <a:schemeClr val="bg2"/>
                </a:solidFill>
                <a:latin typeface="Consolas" pitchFamily="49" charset="0"/>
                <a:cs typeface="Consolas" pitchFamily="49" charset="0"/>
              </a:rPr>
              <a:t>#0  </a:t>
            </a:r>
            <a:r>
              <a:rPr lang="en-US" dirty="0" err="1">
                <a:solidFill>
                  <a:schemeClr val="bg2"/>
                </a:solidFill>
                <a:latin typeface="Consolas" pitchFamily="49" charset="0"/>
                <a:cs typeface="Consolas" pitchFamily="49" charset="0"/>
              </a:rPr>
              <a:t>fibo_aux</a:t>
            </a:r>
            <a:r>
              <a:rPr lang="en-US" dirty="0">
                <a:solidFill>
                  <a:schemeClr val="bg2"/>
                </a:solidFill>
                <a:latin typeface="Consolas" pitchFamily="49" charset="0"/>
                <a:cs typeface="Consolas" pitchFamily="49" charset="0"/>
              </a:rPr>
              <a:t> (n=6) at fibo.cu:88</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#1  0x7bbda0 in </a:t>
            </a:r>
            <a:r>
              <a:rPr lang="en-US" dirty="0" err="1">
                <a:solidFill>
                  <a:schemeClr val="bg2"/>
                </a:solidFill>
                <a:latin typeface="Consolas" pitchFamily="49" charset="0"/>
                <a:cs typeface="Consolas" pitchFamily="49" charset="0"/>
              </a:rPr>
              <a:t>fibo_aux</a:t>
            </a:r>
            <a:r>
              <a:rPr lang="en-US" dirty="0">
                <a:solidFill>
                  <a:schemeClr val="bg2"/>
                </a:solidFill>
                <a:latin typeface="Consolas" pitchFamily="49" charset="0"/>
                <a:cs typeface="Consolas" pitchFamily="49" charset="0"/>
              </a:rPr>
              <a:t> (n=7) at fibo.cu:90</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#2  0x7bbda0 in </a:t>
            </a:r>
            <a:r>
              <a:rPr lang="en-US" dirty="0" err="1">
                <a:solidFill>
                  <a:schemeClr val="bg2"/>
                </a:solidFill>
                <a:latin typeface="Consolas" pitchFamily="49" charset="0"/>
                <a:cs typeface="Consolas" pitchFamily="49" charset="0"/>
              </a:rPr>
              <a:t>fibo_aux</a:t>
            </a:r>
            <a:r>
              <a:rPr lang="en-US" dirty="0">
                <a:solidFill>
                  <a:schemeClr val="bg2"/>
                </a:solidFill>
                <a:latin typeface="Consolas" pitchFamily="49" charset="0"/>
                <a:cs typeface="Consolas" pitchFamily="49" charset="0"/>
              </a:rPr>
              <a:t> (n=8) at fibo.cu:90</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#3  0x7bbda0 in </a:t>
            </a:r>
            <a:r>
              <a:rPr lang="en-US" dirty="0" err="1">
                <a:solidFill>
                  <a:schemeClr val="bg2"/>
                </a:solidFill>
                <a:latin typeface="Consolas" pitchFamily="49" charset="0"/>
                <a:cs typeface="Consolas" pitchFamily="49" charset="0"/>
              </a:rPr>
              <a:t>fibo_aux</a:t>
            </a:r>
            <a:r>
              <a:rPr lang="en-US" dirty="0">
                <a:solidFill>
                  <a:schemeClr val="bg2"/>
                </a:solidFill>
                <a:latin typeface="Consolas" pitchFamily="49" charset="0"/>
                <a:cs typeface="Consolas" pitchFamily="49" charset="0"/>
              </a:rPr>
              <a:t> (n=9) at fibo.cu:90</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#4  0x7bbda0 in </a:t>
            </a:r>
            <a:r>
              <a:rPr lang="en-US" dirty="0" err="1">
                <a:solidFill>
                  <a:schemeClr val="bg2"/>
                </a:solidFill>
                <a:latin typeface="Consolas" pitchFamily="49" charset="0"/>
                <a:cs typeface="Consolas" pitchFamily="49" charset="0"/>
              </a:rPr>
              <a:t>fibo_aux</a:t>
            </a:r>
            <a:r>
              <a:rPr lang="en-US" dirty="0">
                <a:solidFill>
                  <a:schemeClr val="bg2"/>
                </a:solidFill>
                <a:latin typeface="Consolas" pitchFamily="49" charset="0"/>
                <a:cs typeface="Consolas" pitchFamily="49" charset="0"/>
              </a:rPr>
              <a:t> (n=10) at fibo.cu:90</a:t>
            </a:r>
            <a:br>
              <a:rPr lang="en-US" dirty="0">
                <a:solidFill>
                  <a:schemeClr val="bg2"/>
                </a:solidFill>
                <a:latin typeface="Consolas" pitchFamily="49" charset="0"/>
                <a:cs typeface="Consolas" pitchFamily="49" charset="0"/>
              </a:rPr>
            </a:br>
            <a:r>
              <a:rPr lang="en-US" dirty="0">
                <a:solidFill>
                  <a:schemeClr val="bg2"/>
                </a:solidFill>
                <a:latin typeface="Consolas" pitchFamily="49" charset="0"/>
                <a:cs typeface="Consolas" pitchFamily="49" charset="0"/>
              </a:rPr>
              <a:t>#5  0x7cfdb8 in </a:t>
            </a:r>
            <a:r>
              <a:rPr lang="en-US" dirty="0" err="1">
                <a:solidFill>
                  <a:schemeClr val="bg2"/>
                </a:solidFill>
                <a:latin typeface="Consolas" pitchFamily="49" charset="0"/>
                <a:cs typeface="Consolas" pitchFamily="49" charset="0"/>
              </a:rPr>
              <a:t>fibo_main</a:t>
            </a:r>
            <a:r>
              <a:rPr lang="en-US" dirty="0">
                <a:solidFill>
                  <a:schemeClr val="bg2"/>
                </a:solidFill>
                <a:latin typeface="Consolas" pitchFamily="49" charset="0"/>
                <a:cs typeface="Consolas" pitchFamily="49" charset="0"/>
              </a:rPr>
              <a:t>&lt;&lt;&lt;(1,1,1),(1,1,1)&gt;&gt;&gt; (...) at fibo.cu:95</a:t>
            </a:r>
          </a:p>
        </p:txBody>
      </p:sp>
    </p:spTree>
    <p:extLst>
      <p:ext uri="{BB962C8B-B14F-4D97-AF65-F5344CB8AC3E}">
        <p14:creationId xmlns:p14="http://schemas.microsoft.com/office/powerpoint/2010/main" val="23745451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Variables</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59</a:t>
            </a:fld>
            <a:endParaRPr lang="en-US" altLang="en-US"/>
          </a:p>
        </p:txBody>
      </p:sp>
      <p:sp>
        <p:nvSpPr>
          <p:cNvPr id="3" name="Content Placeholder 2"/>
          <p:cNvSpPr>
            <a:spLocks noGrp="1"/>
          </p:cNvSpPr>
          <p:nvPr>
            <p:ph idx="4294967295"/>
          </p:nvPr>
        </p:nvSpPr>
        <p:spPr>
          <a:xfrm>
            <a:off x="595948" y="1339215"/>
            <a:ext cx="7847012" cy="4999038"/>
          </a:xfrm>
        </p:spPr>
        <p:txBody>
          <a:bodyPr/>
          <a:lstStyle/>
          <a:p>
            <a:r>
              <a:rPr lang="en-US" dirty="0"/>
              <a:t>Source variable must be live (in the scope)</a:t>
            </a:r>
          </a:p>
          <a:p>
            <a:r>
              <a:rPr lang="en-US" dirty="0"/>
              <a:t>Read a source variable</a:t>
            </a:r>
          </a:p>
          <a:p>
            <a:endParaRPr lang="en-US" dirty="0"/>
          </a:p>
          <a:p>
            <a:endParaRPr lang="en-US" dirty="0"/>
          </a:p>
          <a:p>
            <a:endParaRPr lang="en-US" dirty="0"/>
          </a:p>
          <a:p>
            <a:pPr marL="0" indent="0">
              <a:buNone/>
            </a:pPr>
            <a:br>
              <a:rPr lang="en-US" dirty="0"/>
            </a:br>
            <a:endParaRPr lang="en-US" dirty="0"/>
          </a:p>
          <a:p>
            <a:endParaRPr lang="en-US" dirty="0"/>
          </a:p>
          <a:p>
            <a:r>
              <a:rPr lang="en-US" dirty="0"/>
              <a:t>Write a source variable</a:t>
            </a:r>
          </a:p>
          <a:p>
            <a:pPr marL="0" indent="0">
              <a:buNone/>
            </a:pPr>
            <a:endParaRPr lang="en-US" dirty="0"/>
          </a:p>
        </p:txBody>
      </p:sp>
      <p:sp>
        <p:nvSpPr>
          <p:cNvPr id="4" name="TextBox 3"/>
          <p:cNvSpPr txBox="1"/>
          <p:nvPr/>
        </p:nvSpPr>
        <p:spPr>
          <a:xfrm>
            <a:off x="2862857" y="2364267"/>
            <a:ext cx="6885213" cy="1669688"/>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a:t>
            </a:r>
            <a:r>
              <a:rPr lang="en-US" sz="2000" dirty="0" err="1">
                <a:solidFill>
                  <a:schemeClr val="bg1"/>
                </a:solidFill>
                <a:latin typeface="Consolas" pitchFamily="49" charset="0"/>
                <a:cs typeface="Consolas" pitchFamily="49" charset="0"/>
              </a:rPr>
              <a:t>my_variable</a:t>
            </a:r>
            <a:endParaRPr lang="en-US" sz="2000" dirty="0">
              <a:solidFill>
                <a:schemeClr val="bg1"/>
              </a:solidFill>
              <a:latin typeface="Consolas" pitchFamily="49" charset="0"/>
              <a:cs typeface="Consolas" pitchFamily="49" charset="0"/>
            </a:endParaRPr>
          </a:p>
          <a:p>
            <a:pPr eaLnBrk="0" hangingPunct="0">
              <a:spcBef>
                <a:spcPts val="600"/>
              </a:spcBef>
              <a:spcAft>
                <a:spcPts val="300"/>
              </a:spcAft>
            </a:pPr>
            <a:r>
              <a:rPr lang="en-US" sz="2000" dirty="0">
                <a:solidFill>
                  <a:schemeClr val="bg1"/>
                </a:solidFill>
                <a:latin typeface="Consolas" pitchFamily="49" charset="0"/>
                <a:cs typeface="Consolas" pitchFamily="49" charset="0"/>
              </a:rPr>
              <a:t>$1 = 3</a:t>
            </a:r>
          </a:p>
          <a:p>
            <a:pPr eaLnBrk="0" hangingPunct="0">
              <a:spcBef>
                <a:spcPts val="600"/>
              </a:spcBef>
              <a:spcAft>
                <a:spcPts val="300"/>
              </a:spcAft>
            </a:pPr>
            <a:r>
              <a:rPr lang="pt-BR" sz="2000" dirty="0">
                <a:solidFill>
                  <a:srgbClr val="FF0000"/>
                </a:solidFill>
                <a:latin typeface="Consolas" pitchFamily="49" charset="0"/>
                <a:cs typeface="Consolas" pitchFamily="49" charset="0"/>
              </a:rPr>
              <a:t>(cuda-gdb) </a:t>
            </a:r>
            <a:r>
              <a:rPr lang="pt-BR" sz="2000" dirty="0">
                <a:solidFill>
                  <a:schemeClr val="bg1"/>
                </a:solidFill>
                <a:latin typeface="Consolas" pitchFamily="49" charset="0"/>
                <a:cs typeface="Consolas" pitchFamily="49" charset="0"/>
              </a:rPr>
              <a:t>print &amp;my_variable</a:t>
            </a:r>
          </a:p>
          <a:p>
            <a:pPr eaLnBrk="0" hangingPunct="0">
              <a:spcBef>
                <a:spcPts val="600"/>
              </a:spcBef>
              <a:spcAft>
                <a:spcPts val="300"/>
              </a:spcAft>
            </a:pPr>
            <a:r>
              <a:rPr lang="pt-BR" sz="2000" dirty="0">
                <a:solidFill>
                  <a:schemeClr val="bg1"/>
                </a:solidFill>
                <a:latin typeface="Consolas" pitchFamily="49" charset="0"/>
                <a:cs typeface="Consolas" pitchFamily="49" charset="0"/>
              </a:rPr>
              <a:t>$2 = (@global int *) 0x200200020</a:t>
            </a:r>
          </a:p>
        </p:txBody>
      </p:sp>
      <p:sp>
        <p:nvSpPr>
          <p:cNvPr id="5" name="TextBox 4"/>
          <p:cNvSpPr txBox="1"/>
          <p:nvPr/>
        </p:nvSpPr>
        <p:spPr>
          <a:xfrm>
            <a:off x="2909038" y="5334000"/>
            <a:ext cx="6885213" cy="823302"/>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a:t>
            </a:r>
            <a:r>
              <a:rPr lang="en-US" sz="2000" dirty="0" err="1">
                <a:solidFill>
                  <a:schemeClr val="bg1"/>
                </a:solidFill>
                <a:latin typeface="Consolas" pitchFamily="49" charset="0"/>
                <a:cs typeface="Consolas" pitchFamily="49" charset="0"/>
              </a:rPr>
              <a:t>my_variable</a:t>
            </a:r>
            <a:r>
              <a:rPr lang="en-US" sz="2000" dirty="0">
                <a:solidFill>
                  <a:schemeClr val="bg1"/>
                </a:solidFill>
                <a:latin typeface="Consolas" pitchFamily="49" charset="0"/>
                <a:cs typeface="Consolas" pitchFamily="49" charset="0"/>
              </a:rPr>
              <a:t> = 5</a:t>
            </a:r>
          </a:p>
          <a:p>
            <a:pPr eaLnBrk="0" hangingPunct="0">
              <a:spcBef>
                <a:spcPts val="600"/>
              </a:spcBef>
              <a:spcAft>
                <a:spcPts val="300"/>
              </a:spcAft>
            </a:pPr>
            <a:r>
              <a:rPr lang="en-US" sz="2000" dirty="0">
                <a:solidFill>
                  <a:schemeClr val="bg1"/>
                </a:solidFill>
                <a:latin typeface="Consolas" pitchFamily="49" charset="0"/>
                <a:cs typeface="Consolas" pitchFamily="49" charset="0"/>
              </a:rPr>
              <a:t>$3 = 5</a:t>
            </a:r>
          </a:p>
        </p:txBody>
      </p:sp>
    </p:spTree>
    <p:extLst>
      <p:ext uri="{BB962C8B-B14F-4D97-AF65-F5344CB8AC3E}">
        <p14:creationId xmlns:p14="http://schemas.microsoft.com/office/powerpoint/2010/main" val="140897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Example 1: Using One Stream</a:t>
            </a:r>
            <a:br>
              <a:rPr lang="en-US" sz="3400" dirty="0"/>
            </a:br>
            <a:r>
              <a:rPr lang="en-US" sz="1600" dirty="0"/>
              <a:t>[</a:t>
            </a:r>
            <a:r>
              <a:rPr lang="en-US" sz="1600" b="1" dirty="0">
                <a:solidFill>
                  <a:srgbClr val="FFC000"/>
                </a:solidFill>
              </a:rPr>
              <a:t>Enable both CPU and GPU to mind their business at the same time</a:t>
            </a:r>
            <a:r>
              <a:rPr lang="en-US" sz="1600" dirty="0"/>
              <a:t>]</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Example draws on material presented in the “CUDA By Example” book</a:t>
            </a:r>
          </a:p>
          <a:p>
            <a:pPr marL="457200" lvl="1" indent="-220663"/>
            <a:r>
              <a:rPr lang="en-US" sz="1600" dirty="0"/>
              <a:t>J. Sanders and E. </a:t>
            </a:r>
            <a:r>
              <a:rPr lang="en-US" sz="1600" dirty="0" err="1"/>
              <a:t>Kandrot</a:t>
            </a:r>
            <a:r>
              <a:rPr lang="en-US" sz="1600" dirty="0"/>
              <a:t>, authors</a:t>
            </a:r>
          </a:p>
          <a:p>
            <a:endParaRPr lang="en-US" sz="2000" dirty="0"/>
          </a:p>
          <a:p>
            <a:r>
              <a:rPr lang="en-US" sz="2000" dirty="0"/>
              <a:t>What is the purpose of this example?</a:t>
            </a:r>
          </a:p>
          <a:p>
            <a:pPr marL="457200" lvl="1" indent="-220663"/>
            <a:r>
              <a:rPr lang="en-US" sz="1600" dirty="0"/>
              <a:t>Shows strategy that you can invoke when dealing with applications that require </a:t>
            </a:r>
            <a:r>
              <a:rPr lang="en-US" sz="1600" dirty="0">
                <a:solidFill>
                  <a:srgbClr val="C00000"/>
                </a:solidFill>
              </a:rPr>
              <a:t>more memory than you can accommodate on the GPU</a:t>
            </a:r>
          </a:p>
          <a:p>
            <a:endParaRPr lang="en-US" sz="2000" dirty="0"/>
          </a:p>
          <a:p>
            <a:r>
              <a:rPr lang="en-US" sz="2000" dirty="0"/>
              <a:t>Remark: </a:t>
            </a:r>
          </a:p>
          <a:p>
            <a:pPr marL="457200" lvl="1" indent="-220663"/>
            <a:r>
              <a:rPr lang="en-US" sz="1600" dirty="0"/>
              <a:t>In this example the magic happens on the host side. Focus on host code, not on the kernel executed on the GPU (the kernel code is basically irrelevant)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a:t>
            </a:fld>
            <a:endParaRPr lang="en-US" altLang="en-US"/>
          </a:p>
        </p:txBody>
      </p:sp>
    </p:spTree>
    <p:extLst>
      <p:ext uri="{BB962C8B-B14F-4D97-AF65-F5344CB8AC3E}">
        <p14:creationId xmlns:p14="http://schemas.microsoft.com/office/powerpoint/2010/main" val="3044524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60</a:t>
            </a:fld>
            <a:endParaRPr lang="en-US" altLang="en-US"/>
          </a:p>
        </p:txBody>
      </p:sp>
      <p:sp>
        <p:nvSpPr>
          <p:cNvPr id="3" name="Content Placeholder 2"/>
          <p:cNvSpPr>
            <a:spLocks noGrp="1"/>
          </p:cNvSpPr>
          <p:nvPr>
            <p:ph idx="4294967295"/>
          </p:nvPr>
        </p:nvSpPr>
        <p:spPr>
          <a:xfrm>
            <a:off x="231775" y="1495425"/>
            <a:ext cx="11960225" cy="4932363"/>
          </a:xfrm>
        </p:spPr>
        <p:txBody>
          <a:bodyPr>
            <a:normAutofit/>
          </a:bodyPr>
          <a:lstStyle/>
          <a:p>
            <a:r>
              <a:rPr lang="en-US" sz="2800" dirty="0"/>
              <a:t>Memory read &amp; written like source variables</a:t>
            </a:r>
            <a:br>
              <a:rPr lang="en-US" sz="2800" dirty="0"/>
            </a:br>
            <a:br>
              <a:rPr lang="en-US" sz="2800" dirty="0"/>
            </a:br>
            <a:endParaRPr lang="en-US" sz="2800" dirty="0"/>
          </a:p>
          <a:p>
            <a:r>
              <a:rPr lang="en-US" sz="2800" dirty="0"/>
              <a:t>To print multiple consecutive elements in an array, use @:</a:t>
            </a:r>
          </a:p>
          <a:p>
            <a:endParaRPr lang="en-US" sz="2800" dirty="0"/>
          </a:p>
          <a:p>
            <a:endParaRPr lang="en-US" sz="2800" dirty="0"/>
          </a:p>
          <a:p>
            <a:r>
              <a:rPr lang="en-US" sz="2800" dirty="0"/>
              <a:t>The debugger may require storage specifier, to eliminate ambiguity </a:t>
            </a:r>
          </a:p>
          <a:p>
            <a:pPr marL="1084262" lvl="1" indent="-457200">
              <a:buNone/>
            </a:pPr>
            <a:r>
              <a:rPr lang="en-US" dirty="0">
                <a:latin typeface="+mj-lt"/>
                <a:cs typeface="Courier New" pitchFamily="49" charset="0"/>
              </a:rPr>
              <a:t>@global, @shared, @local</a:t>
            </a:r>
          </a:p>
          <a:p>
            <a:pPr marL="1084262" lvl="1" indent="-457200">
              <a:buNone/>
            </a:pPr>
            <a:r>
              <a:rPr lang="en-US" dirty="0">
                <a:cs typeface="Courier New" pitchFamily="49" charset="0"/>
              </a:rPr>
              <a:t>@generic, </a:t>
            </a:r>
            <a:r>
              <a:rPr lang="en-US" dirty="0">
                <a:latin typeface="+mj-lt"/>
                <a:cs typeface="Courier New" pitchFamily="49" charset="0"/>
              </a:rPr>
              <a:t>@texture, @parameter</a:t>
            </a:r>
          </a:p>
        </p:txBody>
      </p:sp>
      <p:sp>
        <p:nvSpPr>
          <p:cNvPr id="4" name="TextBox 3"/>
          <p:cNvSpPr txBox="1"/>
          <p:nvPr/>
        </p:nvSpPr>
        <p:spPr>
          <a:xfrm>
            <a:off x="3421380" y="1981199"/>
            <a:ext cx="4644572" cy="400110"/>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a:t>
            </a:r>
            <a:r>
              <a:rPr lang="en-US" sz="2000" dirty="0" err="1">
                <a:solidFill>
                  <a:schemeClr val="bg1"/>
                </a:solidFill>
                <a:latin typeface="Consolas" pitchFamily="49" charset="0"/>
                <a:cs typeface="Consolas" pitchFamily="49" charset="0"/>
              </a:rPr>
              <a:t>my_pointer</a:t>
            </a:r>
            <a:endParaRPr lang="en-US" sz="2000" dirty="0">
              <a:solidFill>
                <a:schemeClr val="bg1"/>
              </a:solidFill>
              <a:latin typeface="Consolas" pitchFamily="49" charset="0"/>
              <a:cs typeface="Consolas" pitchFamily="49" charset="0"/>
            </a:endParaRPr>
          </a:p>
        </p:txBody>
      </p:sp>
      <p:sp>
        <p:nvSpPr>
          <p:cNvPr id="5" name="TextBox 4"/>
          <p:cNvSpPr txBox="1"/>
          <p:nvPr/>
        </p:nvSpPr>
        <p:spPr>
          <a:xfrm>
            <a:off x="1866900" y="5506752"/>
            <a:ext cx="8458200" cy="1015663"/>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marL="0" lvl="1"/>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 (@global </a:t>
            </a:r>
            <a:r>
              <a:rPr lang="en-US" sz="2000" dirty="0" err="1">
                <a:solidFill>
                  <a:schemeClr val="bg1"/>
                </a:solidFill>
                <a:latin typeface="Consolas" pitchFamily="49" charset="0"/>
                <a:cs typeface="Consolas" pitchFamily="49" charset="0"/>
              </a:rPr>
              <a:t>int</a:t>
            </a:r>
            <a:r>
              <a:rPr lang="en-US" sz="2000" dirty="0">
                <a:solidFill>
                  <a:schemeClr val="bg1"/>
                </a:solidFill>
                <a:latin typeface="Consolas" pitchFamily="49" charset="0"/>
                <a:cs typeface="Consolas" pitchFamily="49" charset="0"/>
              </a:rPr>
              <a:t> *) </a:t>
            </a:r>
            <a:r>
              <a:rPr lang="en-US" sz="2000" dirty="0" err="1">
                <a:solidFill>
                  <a:schemeClr val="bg1"/>
                </a:solidFill>
                <a:latin typeface="Consolas" pitchFamily="49" charset="0"/>
                <a:cs typeface="Consolas" pitchFamily="49" charset="0"/>
              </a:rPr>
              <a:t>my_pointer</a:t>
            </a:r>
            <a:endParaRPr lang="en-US" sz="2000" dirty="0">
              <a:solidFill>
                <a:schemeClr val="bg1"/>
              </a:solidFill>
              <a:latin typeface="Consolas" pitchFamily="49" charset="0"/>
              <a:cs typeface="Consolas" pitchFamily="49" charset="0"/>
            </a:endParaRPr>
          </a:p>
          <a:p>
            <a:pPr marL="0" lvl="1"/>
            <a:endParaRPr lang="en-US" sz="2000" dirty="0">
              <a:solidFill>
                <a:schemeClr val="bg1"/>
              </a:solidFill>
              <a:latin typeface="Consolas" pitchFamily="49" charset="0"/>
              <a:cs typeface="Consolas" pitchFamily="49" charset="0"/>
            </a:endParaRPr>
          </a:p>
          <a:p>
            <a:pPr marL="0" lvl="1"/>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((@texture float **) </a:t>
            </a:r>
            <a:r>
              <a:rPr lang="en-US" sz="2000" dirty="0" err="1">
                <a:solidFill>
                  <a:schemeClr val="bg1"/>
                </a:solidFill>
                <a:latin typeface="Consolas" pitchFamily="49" charset="0"/>
                <a:cs typeface="Consolas" pitchFamily="49" charset="0"/>
              </a:rPr>
              <a:t>my_texture</a:t>
            </a:r>
            <a:r>
              <a:rPr lang="en-US" sz="2000" dirty="0">
                <a:solidFill>
                  <a:schemeClr val="bg1"/>
                </a:solidFill>
                <a:latin typeface="Consolas" pitchFamily="49" charset="0"/>
                <a:cs typeface="Consolas" pitchFamily="49" charset="0"/>
              </a:rPr>
              <a:t>)[0][3]</a:t>
            </a:r>
          </a:p>
        </p:txBody>
      </p:sp>
      <p:sp>
        <p:nvSpPr>
          <p:cNvPr id="7" name="TextBox 6">
            <a:extLst>
              <a:ext uri="{FF2B5EF4-FFF2-40B4-BE49-F238E27FC236}">
                <a16:creationId xmlns:a16="http://schemas.microsoft.com/office/drawing/2014/main" id="{12783CC0-9CBC-4009-902F-58B076E6C398}"/>
              </a:ext>
            </a:extLst>
          </p:cNvPr>
          <p:cNvSpPr txBox="1"/>
          <p:nvPr/>
        </p:nvSpPr>
        <p:spPr>
          <a:xfrm>
            <a:off x="3340473" y="3274770"/>
            <a:ext cx="5237239" cy="400110"/>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array[3]@4</a:t>
            </a:r>
            <a:endParaRPr lang="en-US" sz="2000"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41719617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Registers</a:t>
            </a:r>
          </a:p>
        </p:txBody>
      </p:sp>
      <p:sp>
        <p:nvSpPr>
          <p:cNvPr id="6" name="Slide Number Placeholder 5"/>
          <p:cNvSpPr>
            <a:spLocks noGrp="1"/>
          </p:cNvSpPr>
          <p:nvPr>
            <p:ph type="sldNum" sz="quarter" idx="12"/>
          </p:nvPr>
        </p:nvSpPr>
        <p:spPr/>
        <p:txBody>
          <a:bodyPr/>
          <a:lstStyle/>
          <a:p>
            <a:fld id="{04A7C484-7E24-447E-8CB0-5149A4D34DEF}" type="slidenum">
              <a:rPr lang="en-US" altLang="en-US" smtClean="0"/>
              <a:pPr/>
              <a:t>61</a:t>
            </a:fld>
            <a:endParaRPr lang="en-US" altLang="en-US"/>
          </a:p>
        </p:txBody>
      </p:sp>
      <p:sp>
        <p:nvSpPr>
          <p:cNvPr id="3" name="Content Placeholder 2"/>
          <p:cNvSpPr>
            <a:spLocks noGrp="1"/>
          </p:cNvSpPr>
          <p:nvPr>
            <p:ph idx="4294967295"/>
          </p:nvPr>
        </p:nvSpPr>
        <p:spPr>
          <a:xfrm>
            <a:off x="231775" y="1495425"/>
            <a:ext cx="11960225" cy="4932363"/>
          </a:xfrm>
        </p:spPr>
        <p:txBody>
          <a:bodyPr/>
          <a:lstStyle/>
          <a:p>
            <a:r>
              <a:rPr lang="en-US" dirty="0"/>
              <a:t>CUDA Registers</a:t>
            </a:r>
          </a:p>
          <a:p>
            <a:pPr lvl="1"/>
            <a:r>
              <a:rPr lang="en-US" dirty="0"/>
              <a:t>Virtual PC: $pc (read-only)</a:t>
            </a:r>
          </a:p>
          <a:p>
            <a:pPr lvl="1"/>
            <a:r>
              <a:rPr lang="en-US" dirty="0"/>
              <a:t>SASS registers: $R0, $R1,...</a:t>
            </a:r>
          </a:p>
          <a:p>
            <a:endParaRPr lang="en-US" dirty="0"/>
          </a:p>
          <a:p>
            <a:r>
              <a:rPr lang="en-US" dirty="0"/>
              <a:t>Show  a list of registers (no argument to get all of them)</a:t>
            </a:r>
          </a:p>
          <a:p>
            <a:endParaRPr lang="en-US" dirty="0"/>
          </a:p>
          <a:p>
            <a:endParaRPr lang="en-US" dirty="0"/>
          </a:p>
          <a:p>
            <a:endParaRPr lang="en-US" dirty="0"/>
          </a:p>
          <a:p>
            <a:endParaRPr lang="en-US" dirty="0"/>
          </a:p>
          <a:p>
            <a:r>
              <a:rPr lang="en-US" dirty="0"/>
              <a:t>Modify one register</a:t>
            </a:r>
          </a:p>
          <a:p>
            <a:pPr marL="0" indent="0">
              <a:buNone/>
            </a:pPr>
            <a:endParaRPr lang="en-US" dirty="0"/>
          </a:p>
        </p:txBody>
      </p:sp>
      <p:sp>
        <p:nvSpPr>
          <p:cNvPr id="4" name="TextBox 3"/>
          <p:cNvSpPr txBox="1"/>
          <p:nvPr/>
        </p:nvSpPr>
        <p:spPr>
          <a:xfrm>
            <a:off x="2819399" y="3677247"/>
            <a:ext cx="5237239" cy="1323439"/>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info registers R0 R1 R4</a:t>
            </a:r>
            <a:br>
              <a:rPr lang="en-US" sz="2000" dirty="0">
                <a:solidFill>
                  <a:schemeClr val="bg1"/>
                </a:solidFill>
                <a:latin typeface="Consolas" pitchFamily="49" charset="0"/>
                <a:cs typeface="Consolas" pitchFamily="49" charset="0"/>
              </a:rPr>
            </a:br>
            <a:r>
              <a:rPr lang="pt-BR" sz="2000" dirty="0">
                <a:solidFill>
                  <a:schemeClr val="bg2"/>
                </a:solidFill>
                <a:latin typeface="Consolas" pitchFamily="49" charset="0"/>
                <a:cs typeface="Consolas" pitchFamily="49" charset="0"/>
              </a:rPr>
              <a:t>R0             0x6      6</a:t>
            </a:r>
            <a:br>
              <a:rPr lang="pt-BR" sz="2000" dirty="0">
                <a:solidFill>
                  <a:schemeClr val="bg2"/>
                </a:solidFill>
                <a:latin typeface="Consolas" pitchFamily="49" charset="0"/>
                <a:cs typeface="Consolas" pitchFamily="49" charset="0"/>
              </a:rPr>
            </a:br>
            <a:r>
              <a:rPr lang="pt-BR" sz="2000" dirty="0">
                <a:solidFill>
                  <a:schemeClr val="bg2"/>
                </a:solidFill>
                <a:latin typeface="Consolas" pitchFamily="49" charset="0"/>
                <a:cs typeface="Consolas" pitchFamily="49" charset="0"/>
              </a:rPr>
              <a:t>R1             0xfffc68 16776296</a:t>
            </a:r>
            <a:br>
              <a:rPr lang="pt-BR" sz="2000" dirty="0">
                <a:solidFill>
                  <a:schemeClr val="bg2"/>
                </a:solidFill>
                <a:latin typeface="Consolas" pitchFamily="49" charset="0"/>
                <a:cs typeface="Consolas" pitchFamily="49" charset="0"/>
              </a:rPr>
            </a:br>
            <a:r>
              <a:rPr lang="pt-BR" sz="2000" dirty="0">
                <a:solidFill>
                  <a:schemeClr val="bg2"/>
                </a:solidFill>
                <a:latin typeface="Consolas" pitchFamily="49" charset="0"/>
                <a:cs typeface="Consolas" pitchFamily="49" charset="0"/>
              </a:rPr>
              <a:t>R4             0x6      6</a:t>
            </a:r>
          </a:p>
        </p:txBody>
      </p:sp>
      <p:sp>
        <p:nvSpPr>
          <p:cNvPr id="5" name="TextBox 4"/>
          <p:cNvSpPr txBox="1"/>
          <p:nvPr/>
        </p:nvSpPr>
        <p:spPr>
          <a:xfrm>
            <a:off x="2819400" y="5874801"/>
            <a:ext cx="5237239" cy="400110"/>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print $R3 = 3</a:t>
            </a:r>
            <a:endParaRPr lang="pt-BR" sz="2000" dirty="0">
              <a:solidFill>
                <a:schemeClr val="bg2"/>
              </a:solidFill>
              <a:latin typeface="Consolas" pitchFamily="49" charset="0"/>
              <a:cs typeface="Consolas" pitchFamily="49" charset="0"/>
            </a:endParaRPr>
          </a:p>
        </p:txBody>
      </p:sp>
    </p:spTree>
    <p:extLst>
      <p:ext uri="{BB962C8B-B14F-4D97-AF65-F5344CB8AC3E}">
        <p14:creationId xmlns:p14="http://schemas.microsoft.com/office/powerpoint/2010/main" val="14069678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Disassembly</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62</a:t>
            </a:fld>
            <a:endParaRPr lang="en-US" altLang="en-US"/>
          </a:p>
        </p:txBody>
      </p:sp>
      <p:sp>
        <p:nvSpPr>
          <p:cNvPr id="2" name="Content Placeholder 1"/>
          <p:cNvSpPr>
            <a:spLocks noGrp="1"/>
          </p:cNvSpPr>
          <p:nvPr>
            <p:ph idx="4294967295"/>
          </p:nvPr>
        </p:nvSpPr>
        <p:spPr>
          <a:xfrm>
            <a:off x="231775" y="1495425"/>
            <a:ext cx="11960225" cy="4932363"/>
          </a:xfrm>
        </p:spPr>
        <p:txBody>
          <a:bodyPr>
            <a:normAutofit lnSpcReduction="10000"/>
          </a:bodyPr>
          <a:lstStyle/>
          <a:p>
            <a:r>
              <a:rPr lang="en-US" sz="2800" dirty="0"/>
              <a:t>Must have </a:t>
            </a:r>
            <a:r>
              <a:rPr lang="en-US" sz="2800" b="1" dirty="0" err="1">
                <a:latin typeface="Courier New" pitchFamily="49" charset="0"/>
                <a:cs typeface="Courier New" pitchFamily="49" charset="0"/>
              </a:rPr>
              <a:t>cuobjdump</a:t>
            </a:r>
            <a:r>
              <a:rPr lang="en-US" sz="2800" dirty="0"/>
              <a:t> in </a:t>
            </a:r>
            <a:r>
              <a:rPr lang="en-US" sz="2800" b="1" dirty="0">
                <a:latin typeface="Courier New" pitchFamily="49" charset="0"/>
                <a:cs typeface="Courier New" pitchFamily="49" charset="0"/>
              </a:rPr>
              <a:t>$PATH</a:t>
            </a:r>
          </a:p>
          <a:p>
            <a:endParaRPr lang="fr-FR" sz="2800" dirty="0"/>
          </a:p>
          <a:p>
            <a:endParaRPr lang="fr-FR" sz="2800" dirty="0"/>
          </a:p>
          <a:p>
            <a:endParaRPr lang="fr-FR" sz="2800" dirty="0"/>
          </a:p>
          <a:p>
            <a:endParaRPr lang="fr-FR" sz="2800" dirty="0"/>
          </a:p>
          <a:p>
            <a:endParaRPr lang="fr-FR" sz="2800" dirty="0"/>
          </a:p>
          <a:p>
            <a:endParaRPr lang="fr-FR" sz="2800" dirty="0"/>
          </a:p>
          <a:p>
            <a:endParaRPr lang="fr-FR" sz="2800" dirty="0"/>
          </a:p>
          <a:p>
            <a:r>
              <a:rPr lang="en-US" sz="2800" dirty="0"/>
              <a:t>Meaning</a:t>
            </a:r>
            <a:r>
              <a:rPr lang="fr-FR" sz="2800" dirty="0"/>
              <a:t> of </a:t>
            </a:r>
            <a:r>
              <a:rPr lang="en-US" sz="2800" dirty="0"/>
              <a:t>the</a:t>
            </a:r>
            <a:r>
              <a:rPr lang="fr-FR" sz="2800" dirty="0"/>
              <a:t> ‘</a:t>
            </a:r>
            <a:r>
              <a:rPr lang="en-US" sz="2800" dirty="0">
                <a:solidFill>
                  <a:srgbClr val="FFC000"/>
                </a:solidFill>
                <a:latin typeface="Consolas" pitchFamily="49" charset="0"/>
                <a:cs typeface="Sabon Next LT" panose="020B0502040204020203" pitchFamily="2" charset="0"/>
              </a:rPr>
              <a:t>x/10i $pc</a:t>
            </a:r>
            <a:r>
              <a:rPr lang="fr-FR" sz="2800" dirty="0"/>
              <a:t>’ command:</a:t>
            </a:r>
          </a:p>
          <a:p>
            <a:pPr lvl="1"/>
            <a:r>
              <a:rPr lang="fr-FR" sz="2400" dirty="0"/>
              <a:t>X = </a:t>
            </a:r>
            <a:r>
              <a:rPr lang="en-US" sz="2400" dirty="0"/>
              <a:t>disassemble</a:t>
            </a:r>
            <a:r>
              <a:rPr lang="fr-FR" sz="2400" dirty="0"/>
              <a:t> (</a:t>
            </a:r>
            <a:r>
              <a:rPr lang="en-US" sz="2400" dirty="0"/>
              <a:t>eXtract</a:t>
            </a:r>
            <a:r>
              <a:rPr lang="fr-FR" sz="2400" dirty="0"/>
              <a:t>) </a:t>
            </a:r>
          </a:p>
          <a:p>
            <a:pPr lvl="1"/>
            <a:r>
              <a:rPr lang="fr-FR" sz="2400" dirty="0"/>
              <a:t>10i = 10 instructions</a:t>
            </a:r>
          </a:p>
          <a:p>
            <a:endParaRPr lang="en-US" sz="2800" b="1" dirty="0">
              <a:latin typeface="Courier New" pitchFamily="49" charset="0"/>
              <a:cs typeface="Courier New" pitchFamily="49" charset="0"/>
            </a:endParaRPr>
          </a:p>
        </p:txBody>
      </p:sp>
      <p:sp>
        <p:nvSpPr>
          <p:cNvPr id="7" name="TextBox 6"/>
          <p:cNvSpPr txBox="1"/>
          <p:nvPr/>
        </p:nvSpPr>
        <p:spPr>
          <a:xfrm>
            <a:off x="1964267" y="1953982"/>
            <a:ext cx="8263466" cy="3177793"/>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rgbClr val="FFC000"/>
                </a:solidFill>
                <a:latin typeface="Consolas" pitchFamily="49" charset="0"/>
                <a:cs typeface="Consolas" pitchFamily="49" charset="0"/>
              </a:rPr>
              <a:t>x/10i $pc</a:t>
            </a:r>
          </a:p>
          <a:p>
            <a:pPr marL="58737"/>
            <a:r>
              <a:rPr lang="en-US" dirty="0">
                <a:solidFill>
                  <a:schemeClr val="bg1"/>
                </a:solidFill>
                <a:latin typeface="Consolas" pitchFamily="49" charset="0"/>
                <a:cs typeface="Consolas" pitchFamily="49" charset="0"/>
              </a:rPr>
              <a:t>0x123830a8 &lt;_Z9my_kernel10params+8&gt;:   MOV R0, c [0x0] [0x8]</a:t>
            </a:r>
          </a:p>
          <a:p>
            <a:pPr marL="58737"/>
            <a:r>
              <a:rPr lang="en-US" dirty="0">
                <a:solidFill>
                  <a:schemeClr val="bg1"/>
                </a:solidFill>
                <a:latin typeface="Consolas" pitchFamily="49" charset="0"/>
                <a:cs typeface="Consolas" pitchFamily="49" charset="0"/>
              </a:rPr>
              <a:t>0x123830b0 &lt;_Z9my_kernel10params+16&gt;:  MOV R2, c [0x0] [0x14]</a:t>
            </a:r>
          </a:p>
          <a:p>
            <a:pPr marL="58737"/>
            <a:r>
              <a:rPr lang="en-US" dirty="0">
                <a:solidFill>
                  <a:schemeClr val="bg1"/>
                </a:solidFill>
                <a:latin typeface="Consolas" pitchFamily="49" charset="0"/>
                <a:cs typeface="Consolas" pitchFamily="49" charset="0"/>
              </a:rPr>
              <a:t>0x123830b8 &lt;_Z9my_kernel10params+24&gt;:  IMUL.U32.U32 R0, R0, R2</a:t>
            </a:r>
          </a:p>
          <a:p>
            <a:pPr marL="58737"/>
            <a:r>
              <a:rPr lang="en-US" dirty="0">
                <a:solidFill>
                  <a:schemeClr val="bg1"/>
                </a:solidFill>
                <a:latin typeface="Consolas" pitchFamily="49" charset="0"/>
                <a:cs typeface="Consolas" pitchFamily="49" charset="0"/>
              </a:rPr>
              <a:t>0x123830c0 &lt;_Z9my_kernel10params+32&gt;:  MOV R2, R0</a:t>
            </a:r>
          </a:p>
          <a:p>
            <a:pPr marL="58737"/>
            <a:r>
              <a:rPr lang="en-US" dirty="0">
                <a:solidFill>
                  <a:schemeClr val="bg1"/>
                </a:solidFill>
                <a:latin typeface="Consolas" pitchFamily="49" charset="0"/>
                <a:cs typeface="Consolas" pitchFamily="49" charset="0"/>
              </a:rPr>
              <a:t>0x123830c8 &lt;_Z9my_kernel10params+40&gt;:  S2R R0, </a:t>
            </a:r>
            <a:r>
              <a:rPr lang="en-US" dirty="0" err="1">
                <a:solidFill>
                  <a:schemeClr val="bg1"/>
                </a:solidFill>
                <a:latin typeface="Consolas" pitchFamily="49" charset="0"/>
                <a:cs typeface="Consolas" pitchFamily="49" charset="0"/>
              </a:rPr>
              <a:t>SR_CTAid_X</a:t>
            </a:r>
            <a:endParaRPr lang="en-US" dirty="0">
              <a:solidFill>
                <a:schemeClr val="bg1"/>
              </a:solidFill>
              <a:latin typeface="Consolas" pitchFamily="49" charset="0"/>
              <a:cs typeface="Consolas" pitchFamily="49" charset="0"/>
            </a:endParaRPr>
          </a:p>
          <a:p>
            <a:pPr marL="58737"/>
            <a:r>
              <a:rPr lang="en-US" dirty="0">
                <a:solidFill>
                  <a:schemeClr val="bg1"/>
                </a:solidFill>
                <a:latin typeface="Consolas" pitchFamily="49" charset="0"/>
                <a:cs typeface="Consolas" pitchFamily="49" charset="0"/>
              </a:rPr>
              <a:t>0x123830d0 &lt;_Z9my_kernel10params+48&gt;:  MOV R0, R0</a:t>
            </a:r>
          </a:p>
          <a:p>
            <a:pPr marL="58737"/>
            <a:r>
              <a:rPr lang="en-US" dirty="0">
                <a:solidFill>
                  <a:schemeClr val="bg1"/>
                </a:solidFill>
                <a:latin typeface="Consolas" pitchFamily="49" charset="0"/>
                <a:cs typeface="Consolas" pitchFamily="49" charset="0"/>
              </a:rPr>
              <a:t>0x123830d8 &lt;_Z9my_kernel10params+56&gt;:  MOV R3, c [0x0] [0x8]</a:t>
            </a:r>
          </a:p>
          <a:p>
            <a:pPr marL="58737"/>
            <a:r>
              <a:rPr lang="en-US" dirty="0">
                <a:solidFill>
                  <a:schemeClr val="bg1"/>
                </a:solidFill>
                <a:latin typeface="Consolas" pitchFamily="49" charset="0"/>
                <a:cs typeface="Consolas" pitchFamily="49" charset="0"/>
              </a:rPr>
              <a:t>0x123830e0 &lt;_Z9my_kernel10params+64&gt;:  IMUL.U32.U32 R0, R0, R3</a:t>
            </a:r>
          </a:p>
          <a:p>
            <a:pPr marL="58737"/>
            <a:r>
              <a:rPr lang="en-US" dirty="0">
                <a:solidFill>
                  <a:schemeClr val="bg1"/>
                </a:solidFill>
                <a:latin typeface="Consolas" pitchFamily="49" charset="0"/>
                <a:cs typeface="Consolas" pitchFamily="49" charset="0"/>
              </a:rPr>
              <a:t>0x123830e8 &lt;_Z9my_kernel10params+72&gt;:  MOV R0, R0</a:t>
            </a:r>
          </a:p>
          <a:p>
            <a:pPr marL="58737"/>
            <a:r>
              <a:rPr lang="en-US" dirty="0">
                <a:solidFill>
                  <a:schemeClr val="bg1"/>
                </a:solidFill>
                <a:latin typeface="Consolas" pitchFamily="49" charset="0"/>
                <a:cs typeface="Consolas" pitchFamily="49" charset="0"/>
              </a:rPr>
              <a:t>0x123830f0 &lt;_Z9my_kernel10params+80&gt;:  MOV R0, R0</a:t>
            </a:r>
          </a:p>
        </p:txBody>
      </p:sp>
    </p:spTree>
    <p:extLst>
      <p:ext uri="{BB962C8B-B14F-4D97-AF65-F5344CB8AC3E}">
        <p14:creationId xmlns:p14="http://schemas.microsoft.com/office/powerpoint/2010/main" val="2104485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0578B0-6FF8-42C3-975C-A3792BDBCD81}"/>
              </a:ext>
            </a:extLst>
          </p:cNvPr>
          <p:cNvSpPr>
            <a:spLocks noGrp="1"/>
          </p:cNvSpPr>
          <p:nvPr>
            <p:ph type="title"/>
          </p:nvPr>
        </p:nvSpPr>
        <p:spPr/>
        <p:txBody>
          <a:bodyPr/>
          <a:lstStyle/>
          <a:p>
            <a:r>
              <a:rPr lang="en-US" dirty="0"/>
              <a:t>Going on a tangent: SASS vs PTX</a:t>
            </a:r>
          </a:p>
        </p:txBody>
      </p:sp>
      <p:sp>
        <p:nvSpPr>
          <p:cNvPr id="5" name="Content Placeholder 4">
            <a:extLst>
              <a:ext uri="{FF2B5EF4-FFF2-40B4-BE49-F238E27FC236}">
                <a16:creationId xmlns:a16="http://schemas.microsoft.com/office/drawing/2014/main" id="{D7206B86-AFB5-4F40-AE08-0A751D89C65E}"/>
              </a:ext>
            </a:extLst>
          </p:cNvPr>
          <p:cNvSpPr>
            <a:spLocks noGrp="1"/>
          </p:cNvSpPr>
          <p:nvPr>
            <p:ph idx="1"/>
          </p:nvPr>
        </p:nvSpPr>
        <p:spPr/>
        <p:txBody>
          <a:bodyPr>
            <a:normAutofit lnSpcReduction="10000"/>
          </a:bodyPr>
          <a:lstStyle/>
          <a:p>
            <a:endParaRPr lang="en-US" dirty="0"/>
          </a:p>
          <a:p>
            <a:r>
              <a:rPr lang="en-US" dirty="0"/>
              <a:t>Previous slide: we saw SASS</a:t>
            </a:r>
          </a:p>
          <a:p>
            <a:endParaRPr lang="en-US" dirty="0"/>
          </a:p>
          <a:p>
            <a:r>
              <a:rPr lang="en-US" dirty="0"/>
              <a:t>When </a:t>
            </a:r>
            <a:r>
              <a:rPr lang="en-US" dirty="0" err="1">
                <a:latin typeface="Consolas" panose="020B0609020204030204" pitchFamily="49" charset="0"/>
              </a:rPr>
              <a:t>nvcc</a:t>
            </a:r>
            <a:r>
              <a:rPr lang="en-US" dirty="0"/>
              <a:t> compiles CUDA code it generates in the process PTX code</a:t>
            </a:r>
          </a:p>
          <a:p>
            <a:pPr lvl="1"/>
            <a:r>
              <a:rPr lang="en-US" dirty="0"/>
              <a:t>PTX code then converted to SASS which finally converted to machine instructions</a:t>
            </a:r>
          </a:p>
          <a:p>
            <a:endParaRPr lang="en-US" dirty="0"/>
          </a:p>
          <a:p>
            <a:r>
              <a:rPr lang="en-US" dirty="0"/>
              <a:t>SASS: the low-level assembly language that compiles to binary microcode, which executes natively on NVIDIA GPU hardware</a:t>
            </a:r>
          </a:p>
          <a:p>
            <a:endParaRPr lang="en-US" dirty="0"/>
          </a:p>
          <a:p>
            <a:r>
              <a:rPr lang="en-US" dirty="0"/>
              <a:t>PTX: low-level parallel-thread execution virtual machine and instruction set architecture (ISA). PTX exposes the GPU as a parallel computing device.</a:t>
            </a:r>
          </a:p>
          <a:p>
            <a:pPr lvl="1"/>
            <a:r>
              <a:rPr lang="en-US" dirty="0"/>
              <a:t>C, C++, FORTRAN code is first converted to PTX</a:t>
            </a:r>
          </a:p>
        </p:txBody>
      </p:sp>
      <p:sp>
        <p:nvSpPr>
          <p:cNvPr id="3" name="Slide Number Placeholder 2">
            <a:extLst>
              <a:ext uri="{FF2B5EF4-FFF2-40B4-BE49-F238E27FC236}">
                <a16:creationId xmlns:a16="http://schemas.microsoft.com/office/drawing/2014/main" id="{67E32911-998C-4EF2-9148-21697470C5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7076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343" y="3507480"/>
            <a:ext cx="5477238" cy="736860"/>
          </a:xfrm>
        </p:spPr>
        <p:txBody>
          <a:bodyPr/>
          <a:lstStyle/>
          <a:p>
            <a:r>
              <a:rPr lang="en-US" dirty="0"/>
              <a:t>Run-Time Error Detection</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64</a:t>
            </a:fld>
            <a:endParaRPr lang="en-US" altLang="en-US"/>
          </a:p>
        </p:txBody>
      </p:sp>
    </p:spTree>
    <p:extLst>
      <p:ext uri="{BB962C8B-B14F-4D97-AF65-F5344CB8AC3E}">
        <p14:creationId xmlns:p14="http://schemas.microsoft.com/office/powerpoint/2010/main" val="18861704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cuda-memcheck</a:t>
            </a: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65</a:t>
            </a:fld>
            <a:endParaRPr lang="en-US" altLang="en-US"/>
          </a:p>
        </p:txBody>
      </p:sp>
      <p:sp>
        <p:nvSpPr>
          <p:cNvPr id="3" name="Content Placeholder 2"/>
          <p:cNvSpPr>
            <a:spLocks noGrp="1"/>
          </p:cNvSpPr>
          <p:nvPr>
            <p:ph idx="4294967295"/>
          </p:nvPr>
        </p:nvSpPr>
        <p:spPr>
          <a:xfrm>
            <a:off x="571500" y="1638618"/>
            <a:ext cx="9768840" cy="4411662"/>
          </a:xfrm>
        </p:spPr>
        <p:txBody>
          <a:bodyPr/>
          <a:lstStyle/>
          <a:p>
            <a:r>
              <a:rPr lang="en-US" dirty="0"/>
              <a:t>Stand-alone run-time error checker tool</a:t>
            </a:r>
          </a:p>
          <a:p>
            <a:pPr lvl="1"/>
            <a:endParaRPr lang="en-US" sz="1800" dirty="0"/>
          </a:p>
          <a:p>
            <a:r>
              <a:rPr lang="en-US" dirty="0"/>
              <a:t>Detects memory errors like stack overflow, illegal global address,...</a:t>
            </a:r>
          </a:p>
          <a:p>
            <a:pPr lvl="1"/>
            <a:endParaRPr lang="en-US" sz="1800" dirty="0"/>
          </a:p>
          <a:p>
            <a:r>
              <a:rPr lang="en-US" dirty="0"/>
              <a:t>Similar to </a:t>
            </a:r>
            <a:r>
              <a:rPr lang="en-US" dirty="0" err="1">
                <a:latin typeface="Consolas" panose="020B0609020204030204" pitchFamily="49" charset="0"/>
              </a:rPr>
              <a:t>valgrind</a:t>
            </a:r>
            <a:endParaRPr lang="en-US" dirty="0">
              <a:latin typeface="Consolas" panose="020B0609020204030204" pitchFamily="49" charset="0"/>
            </a:endParaRPr>
          </a:p>
          <a:p>
            <a:pPr lvl="1"/>
            <a:endParaRPr lang="en-US" sz="1800" dirty="0">
              <a:latin typeface="Consolas" pitchFamily="49" charset="0"/>
              <a:cs typeface="Consolas" pitchFamily="49" charset="0"/>
            </a:endParaRPr>
          </a:p>
          <a:p>
            <a:r>
              <a:rPr lang="en-US" dirty="0"/>
              <a:t>No need to recompile the application</a:t>
            </a:r>
          </a:p>
          <a:p>
            <a:pPr lvl="1"/>
            <a:endParaRPr lang="en-US" sz="1800" dirty="0">
              <a:latin typeface="+mj-lt"/>
              <a:cs typeface="Consolas" pitchFamily="49" charset="0"/>
            </a:endParaRPr>
          </a:p>
          <a:p>
            <a:r>
              <a:rPr lang="en-US" dirty="0"/>
              <a:t>Not all the error reports are precise</a:t>
            </a:r>
          </a:p>
          <a:p>
            <a:pPr lvl="1"/>
            <a:endParaRPr lang="en-US" sz="1800" dirty="0">
              <a:latin typeface="+mj-lt"/>
              <a:cs typeface="Consolas" pitchFamily="49" charset="0"/>
            </a:endParaRPr>
          </a:p>
          <a:p>
            <a:r>
              <a:rPr lang="en-US" dirty="0"/>
              <a:t>Can be used within </a:t>
            </a:r>
            <a:r>
              <a:rPr lang="en-US" dirty="0" err="1">
                <a:latin typeface="Consolas" panose="020B0609020204030204" pitchFamily="49" charset="0"/>
              </a:rPr>
              <a:t>cuda-gdb</a:t>
            </a:r>
            <a:endParaRPr lang="en-US" dirty="0"/>
          </a:p>
        </p:txBody>
      </p:sp>
    </p:spTree>
    <p:extLst>
      <p:ext uri="{BB962C8B-B14F-4D97-AF65-F5344CB8AC3E}">
        <p14:creationId xmlns:p14="http://schemas.microsoft.com/office/powerpoint/2010/main" val="24133814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cuda-memcheck</a:t>
            </a:r>
            <a:r>
              <a:rPr lang="en-US" dirty="0"/>
              <a:t> errors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66</a:t>
            </a:fld>
            <a:endParaRPr lang="en-US" altLang="en-US"/>
          </a:p>
        </p:txBody>
      </p:sp>
      <p:graphicFrame>
        <p:nvGraphicFramePr>
          <p:cNvPr id="3" name="Content Placeholder 3"/>
          <p:cNvGraphicFramePr>
            <a:graphicFrameLocks/>
          </p:cNvGraphicFramePr>
          <p:nvPr/>
        </p:nvGraphicFramePr>
        <p:xfrm>
          <a:off x="3604261" y="1577340"/>
          <a:ext cx="5478779" cy="4572000"/>
        </p:xfrm>
        <a:graphic>
          <a:graphicData uri="http://schemas.openxmlformats.org/drawingml/2006/table">
            <a:tbl>
              <a:tblPr firstRow="1" bandRow="1">
                <a:tableStyleId>{5C22544A-7EE6-4342-B048-85BDC9FD1C3A}</a:tableStyleId>
              </a:tblPr>
              <a:tblGrid>
                <a:gridCol w="5478779">
                  <a:extLst>
                    <a:ext uri="{9D8B030D-6E8A-4147-A177-3AD203B41FA5}">
                      <a16:colId xmlns:a16="http://schemas.microsoft.com/office/drawing/2014/main" val="20000"/>
                    </a:ext>
                  </a:extLst>
                </a:gridCol>
              </a:tblGrid>
              <a:tr h="396240">
                <a:tc>
                  <a:txBody>
                    <a:bodyPr/>
                    <a:lstStyle/>
                    <a:p>
                      <a:endParaRPr lang="en-US" sz="2400" dirty="0"/>
                    </a:p>
                  </a:txBody>
                  <a:tcPr>
                    <a:noFill/>
                  </a:tcPr>
                </a:tc>
                <a:extLst>
                  <a:ext uri="{0D108BD9-81ED-4DB2-BD59-A6C34878D82A}">
                    <a16:rowId xmlns:a16="http://schemas.microsoft.com/office/drawing/2014/main" val="10000"/>
                  </a:ext>
                </a:extLst>
              </a:tr>
              <a:tr h="396240">
                <a:tc>
                  <a:txBody>
                    <a:bodyPr/>
                    <a:lstStyle/>
                    <a:p>
                      <a:r>
                        <a:rPr lang="en-US" sz="2400" dirty="0">
                          <a:solidFill>
                            <a:schemeClr val="tx1"/>
                          </a:solidFill>
                        </a:rPr>
                        <a:t>Illegal global</a:t>
                      </a:r>
                      <a:r>
                        <a:rPr lang="en-US" sz="2400" baseline="0" dirty="0">
                          <a:solidFill>
                            <a:schemeClr val="tx1"/>
                          </a:solidFill>
                        </a:rPr>
                        <a:t> address</a:t>
                      </a:r>
                      <a:endParaRPr lang="en-US" sz="2400" dirty="0">
                        <a:solidFill>
                          <a:schemeClr val="tx1"/>
                        </a:solidFill>
                      </a:endParaRPr>
                    </a:p>
                  </a:txBody>
                  <a:tcPr/>
                </a:tc>
                <a:extLst>
                  <a:ext uri="{0D108BD9-81ED-4DB2-BD59-A6C34878D82A}">
                    <a16:rowId xmlns:a16="http://schemas.microsoft.com/office/drawing/2014/main" val="10001"/>
                  </a:ext>
                </a:extLst>
              </a:tr>
              <a:tr h="396240">
                <a:tc>
                  <a:txBody>
                    <a:bodyPr/>
                    <a:lstStyle/>
                    <a:p>
                      <a:r>
                        <a:rPr lang="en-US" sz="2400" dirty="0">
                          <a:solidFill>
                            <a:schemeClr val="tx1"/>
                          </a:solidFill>
                        </a:rPr>
                        <a:t>Misaligned</a:t>
                      </a:r>
                      <a:r>
                        <a:rPr lang="en-US" sz="2400" baseline="0" dirty="0">
                          <a:solidFill>
                            <a:schemeClr val="tx1"/>
                          </a:solidFill>
                        </a:rPr>
                        <a:t> global address</a:t>
                      </a:r>
                      <a:endParaRPr lang="en-US" sz="2400" dirty="0">
                        <a:solidFill>
                          <a:schemeClr val="tx1"/>
                        </a:solidFill>
                      </a:endParaRPr>
                    </a:p>
                  </a:txBody>
                  <a:tcPr/>
                </a:tc>
                <a:extLst>
                  <a:ext uri="{0D108BD9-81ED-4DB2-BD59-A6C34878D82A}">
                    <a16:rowId xmlns:a16="http://schemas.microsoft.com/office/drawing/2014/main" val="10002"/>
                  </a:ext>
                </a:extLst>
              </a:tr>
              <a:tr h="396240">
                <a:tc>
                  <a:txBody>
                    <a:bodyPr/>
                    <a:lstStyle/>
                    <a:p>
                      <a:r>
                        <a:rPr lang="en-US" sz="2400" dirty="0">
                          <a:solidFill>
                            <a:schemeClr val="tx1"/>
                          </a:solidFill>
                        </a:rPr>
                        <a:t>Stack memory</a:t>
                      </a:r>
                      <a:r>
                        <a:rPr lang="en-US" sz="2400" baseline="0" dirty="0">
                          <a:solidFill>
                            <a:schemeClr val="tx1"/>
                          </a:solidFill>
                        </a:rPr>
                        <a:t> limit exceeded</a:t>
                      </a:r>
                      <a:endParaRPr lang="en-US" sz="2400" dirty="0">
                        <a:solidFill>
                          <a:schemeClr val="tx1"/>
                        </a:solidFill>
                      </a:endParaRPr>
                    </a:p>
                  </a:txBody>
                  <a:tcPr/>
                </a:tc>
                <a:extLst>
                  <a:ext uri="{0D108BD9-81ED-4DB2-BD59-A6C34878D82A}">
                    <a16:rowId xmlns:a16="http://schemas.microsoft.com/office/drawing/2014/main" val="10003"/>
                  </a:ext>
                </a:extLst>
              </a:tr>
              <a:tr h="396240">
                <a:tc>
                  <a:txBody>
                    <a:bodyPr/>
                    <a:lstStyle/>
                    <a:p>
                      <a:r>
                        <a:rPr lang="en-US" sz="2400" dirty="0">
                          <a:solidFill>
                            <a:schemeClr val="tx1"/>
                          </a:solidFill>
                        </a:rPr>
                        <a:t>Illegal shared/local</a:t>
                      </a:r>
                      <a:r>
                        <a:rPr lang="en-US" sz="2400" baseline="0" dirty="0">
                          <a:solidFill>
                            <a:schemeClr val="tx1"/>
                          </a:solidFill>
                        </a:rPr>
                        <a:t> address</a:t>
                      </a:r>
                      <a:endParaRPr lang="en-US" sz="2400" dirty="0">
                        <a:solidFill>
                          <a:schemeClr val="tx1"/>
                        </a:solidFill>
                      </a:endParaRPr>
                    </a:p>
                  </a:txBody>
                  <a:tcPr/>
                </a:tc>
                <a:extLst>
                  <a:ext uri="{0D108BD9-81ED-4DB2-BD59-A6C34878D82A}">
                    <a16:rowId xmlns:a16="http://schemas.microsoft.com/office/drawing/2014/main" val="10004"/>
                  </a:ext>
                </a:extLst>
              </a:tr>
              <a:tr h="396240">
                <a:tc>
                  <a:txBody>
                    <a:bodyPr/>
                    <a:lstStyle/>
                    <a:p>
                      <a:r>
                        <a:rPr lang="en-US" sz="2400" dirty="0">
                          <a:solidFill>
                            <a:schemeClr val="tx1"/>
                          </a:solidFill>
                        </a:rPr>
                        <a:t>Misaligned shared/local</a:t>
                      </a:r>
                      <a:r>
                        <a:rPr lang="en-US" sz="2400" baseline="0" dirty="0">
                          <a:solidFill>
                            <a:schemeClr val="tx1"/>
                          </a:solidFill>
                        </a:rPr>
                        <a:t> address</a:t>
                      </a:r>
                      <a:endParaRPr lang="en-US" sz="2400" dirty="0">
                        <a:solidFill>
                          <a:schemeClr val="tx1"/>
                        </a:solidFill>
                      </a:endParaRPr>
                    </a:p>
                  </a:txBody>
                  <a:tcPr/>
                </a:tc>
                <a:extLst>
                  <a:ext uri="{0D108BD9-81ED-4DB2-BD59-A6C34878D82A}">
                    <a16:rowId xmlns:a16="http://schemas.microsoft.com/office/drawing/2014/main" val="10005"/>
                  </a:ext>
                </a:extLst>
              </a:tr>
              <a:tr h="396240">
                <a:tc>
                  <a:txBody>
                    <a:bodyPr/>
                    <a:lstStyle/>
                    <a:p>
                      <a:r>
                        <a:rPr lang="en-US" sz="2400" dirty="0">
                          <a:solidFill>
                            <a:schemeClr val="tx1"/>
                          </a:solidFill>
                        </a:rPr>
                        <a:t>Instruction accessed wrong memory</a:t>
                      </a:r>
                    </a:p>
                  </a:txBody>
                  <a:tcPr/>
                </a:tc>
                <a:extLst>
                  <a:ext uri="{0D108BD9-81ED-4DB2-BD59-A6C34878D82A}">
                    <a16:rowId xmlns:a16="http://schemas.microsoft.com/office/drawing/2014/main" val="10006"/>
                  </a:ext>
                </a:extLst>
              </a:tr>
              <a:tr h="396240">
                <a:tc>
                  <a:txBody>
                    <a:bodyPr/>
                    <a:lstStyle/>
                    <a:p>
                      <a:r>
                        <a:rPr lang="en-US" sz="2400" dirty="0">
                          <a:solidFill>
                            <a:schemeClr val="tx1"/>
                          </a:solidFill>
                        </a:rPr>
                        <a:t>PC</a:t>
                      </a:r>
                      <a:r>
                        <a:rPr lang="en-US" sz="2400" baseline="0" dirty="0">
                          <a:solidFill>
                            <a:schemeClr val="tx1"/>
                          </a:solidFill>
                        </a:rPr>
                        <a:t> set to illegal value</a:t>
                      </a:r>
                      <a:endParaRPr lang="en-US" sz="2400" dirty="0">
                        <a:solidFill>
                          <a:schemeClr val="tx1"/>
                        </a:solidFill>
                      </a:endParaRPr>
                    </a:p>
                  </a:txBody>
                  <a:tcPr/>
                </a:tc>
                <a:extLst>
                  <a:ext uri="{0D108BD9-81ED-4DB2-BD59-A6C34878D82A}">
                    <a16:rowId xmlns:a16="http://schemas.microsoft.com/office/drawing/2014/main" val="10007"/>
                  </a:ext>
                </a:extLst>
              </a:tr>
              <a:tr h="396240">
                <a:tc>
                  <a:txBody>
                    <a:bodyPr/>
                    <a:lstStyle/>
                    <a:p>
                      <a:r>
                        <a:rPr lang="en-US" sz="2400" dirty="0">
                          <a:solidFill>
                            <a:schemeClr val="tx1"/>
                          </a:solidFill>
                        </a:rPr>
                        <a:t>Illegal instruction</a:t>
                      </a:r>
                      <a:r>
                        <a:rPr lang="en-US" sz="2400" baseline="0" dirty="0">
                          <a:solidFill>
                            <a:schemeClr val="tx1"/>
                          </a:solidFill>
                        </a:rPr>
                        <a:t> encountered</a:t>
                      </a:r>
                      <a:endParaRPr lang="en-US" sz="2400" dirty="0">
                        <a:solidFill>
                          <a:schemeClr val="tx1"/>
                        </a:solidFill>
                      </a:endParaRPr>
                    </a:p>
                  </a:txBody>
                  <a:tcPr/>
                </a:tc>
                <a:extLst>
                  <a:ext uri="{0D108BD9-81ED-4DB2-BD59-A6C34878D82A}">
                    <a16:rowId xmlns:a16="http://schemas.microsoft.com/office/drawing/2014/main" val="10008"/>
                  </a:ext>
                </a:extLst>
              </a:tr>
              <a:tr h="396240">
                <a:tc>
                  <a:txBody>
                    <a:bodyPr/>
                    <a:lstStyle/>
                    <a:p>
                      <a:r>
                        <a:rPr lang="en-US" sz="2400" dirty="0">
                          <a:solidFill>
                            <a:schemeClr val="tx1"/>
                          </a:solidFill>
                        </a:rPr>
                        <a:t>Illegal global address </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691277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cuda-memcheck</a:t>
            </a:r>
            <a:endParaRPr lang="en-US" dirty="0"/>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67</a:t>
            </a:fld>
            <a:endParaRPr lang="en-US" altLang="en-US"/>
          </a:p>
        </p:txBody>
      </p:sp>
      <p:sp>
        <p:nvSpPr>
          <p:cNvPr id="3" name="Content Placeholder 2"/>
          <p:cNvSpPr>
            <a:spLocks noGrp="1"/>
          </p:cNvSpPr>
          <p:nvPr>
            <p:ph idx="4294967295"/>
          </p:nvPr>
        </p:nvSpPr>
        <p:spPr>
          <a:xfrm>
            <a:off x="563880" y="1459606"/>
            <a:ext cx="8229600" cy="5062537"/>
          </a:xfrm>
        </p:spPr>
        <p:txBody>
          <a:bodyPr/>
          <a:lstStyle/>
          <a:p>
            <a:r>
              <a:rPr lang="en-US" dirty="0"/>
              <a:t>Integrated in </a:t>
            </a:r>
            <a:r>
              <a:rPr lang="en-US" b="1" dirty="0" err="1">
                <a:latin typeface="Courier New" pitchFamily="49" charset="0"/>
                <a:cs typeface="Courier New" pitchFamily="49" charset="0"/>
              </a:rPr>
              <a:t>cuda-gdb</a:t>
            </a:r>
            <a:endParaRPr lang="en-US" b="1" dirty="0">
              <a:latin typeface="Courier New" pitchFamily="49" charset="0"/>
              <a:cs typeface="Courier New" pitchFamily="49" charset="0"/>
            </a:endParaRPr>
          </a:p>
          <a:p>
            <a:pPr lvl="1"/>
            <a:r>
              <a:rPr lang="en-US" dirty="0"/>
              <a:t>More precise errors when used from within </a:t>
            </a:r>
            <a:r>
              <a:rPr lang="en-US" b="1" dirty="0" err="1">
                <a:latin typeface="Courier New" pitchFamily="49" charset="0"/>
                <a:cs typeface="Courier New" pitchFamily="49" charset="0"/>
              </a:rPr>
              <a:t>cuda-gdb</a:t>
            </a:r>
            <a:endParaRPr lang="en-US" b="1" dirty="0">
              <a:latin typeface="Courier New" pitchFamily="49" charset="0"/>
              <a:cs typeface="Courier New" pitchFamily="49" charset="0"/>
            </a:endParaRPr>
          </a:p>
          <a:p>
            <a:pPr lvl="1"/>
            <a:r>
              <a:rPr lang="en-US" dirty="0"/>
              <a:t>Must be activated before the application is launched</a:t>
            </a:r>
          </a:p>
          <a:p>
            <a:pPr lvl="1"/>
            <a:endParaRPr lang="en-US" dirty="0"/>
          </a:p>
          <a:p>
            <a:pPr lvl="1"/>
            <a:endParaRPr lang="en-US" dirty="0"/>
          </a:p>
          <a:p>
            <a:pPr lvl="1"/>
            <a:endParaRPr lang="en-US" dirty="0"/>
          </a:p>
          <a:p>
            <a:pPr lvl="1"/>
            <a:endParaRPr lang="en-US" dirty="0"/>
          </a:p>
          <a:p>
            <a:pPr lvl="1"/>
            <a:r>
              <a:rPr lang="en-US" dirty="0"/>
              <a:t>What does it mean “more precise”?</a:t>
            </a:r>
          </a:p>
          <a:p>
            <a:pPr lvl="2"/>
            <a:r>
              <a:rPr lang="en-US" sz="2000" dirty="0"/>
              <a:t>Precise</a:t>
            </a:r>
          </a:p>
          <a:p>
            <a:pPr lvl="3"/>
            <a:r>
              <a:rPr lang="en-US" dirty="0"/>
              <a:t>Exact thread </a:t>
            </a:r>
            <a:r>
              <a:rPr lang="en-US" dirty="0" err="1"/>
              <a:t>idx</a:t>
            </a:r>
            <a:endParaRPr lang="en-US" dirty="0"/>
          </a:p>
          <a:p>
            <a:pPr lvl="3"/>
            <a:r>
              <a:rPr lang="en-US" dirty="0"/>
              <a:t>Exact PC</a:t>
            </a:r>
          </a:p>
          <a:p>
            <a:pPr lvl="2"/>
            <a:r>
              <a:rPr lang="en-US" sz="2000" dirty="0"/>
              <a:t>Not precise</a:t>
            </a:r>
          </a:p>
          <a:p>
            <a:pPr lvl="3"/>
            <a:r>
              <a:rPr lang="en-US" dirty="0"/>
              <a:t>A group of threads or blocks</a:t>
            </a:r>
          </a:p>
          <a:p>
            <a:pPr lvl="3"/>
            <a:r>
              <a:rPr lang="en-US" dirty="0"/>
              <a:t>The PC is several instructions after the offending load/store</a:t>
            </a:r>
          </a:p>
        </p:txBody>
      </p:sp>
      <p:sp>
        <p:nvSpPr>
          <p:cNvPr id="4" name="TextBox 3"/>
          <p:cNvSpPr txBox="1"/>
          <p:nvPr/>
        </p:nvSpPr>
        <p:spPr>
          <a:xfrm>
            <a:off x="3458634" y="2720427"/>
            <a:ext cx="4656666" cy="400110"/>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marL="0" lvl="1"/>
            <a:r>
              <a:rPr lang="en-US" sz="2000" dirty="0">
                <a:solidFill>
                  <a:srgbClr val="FF0000"/>
                </a:solidFill>
                <a:latin typeface="Consolas" pitchFamily="49" charset="0"/>
                <a:cs typeface="Consolas" pitchFamily="49" charset="0"/>
              </a:rPr>
              <a:t>(cuda-gdb) </a:t>
            </a:r>
            <a:r>
              <a:rPr lang="en-US" sz="2000" dirty="0">
                <a:solidFill>
                  <a:schemeClr val="bg1"/>
                </a:solidFill>
                <a:latin typeface="Consolas" pitchFamily="49" charset="0"/>
                <a:cs typeface="Consolas" pitchFamily="49" charset="0"/>
              </a:rPr>
              <a:t>set cuda </a:t>
            </a:r>
            <a:r>
              <a:rPr lang="en-US" sz="2000" dirty="0" err="1">
                <a:solidFill>
                  <a:schemeClr val="bg1"/>
                </a:solidFill>
                <a:latin typeface="Consolas" pitchFamily="49" charset="0"/>
                <a:cs typeface="Consolas" pitchFamily="49" charset="0"/>
              </a:rPr>
              <a:t>memcheck</a:t>
            </a:r>
            <a:r>
              <a:rPr lang="en-US" sz="2000" dirty="0">
                <a:solidFill>
                  <a:schemeClr val="bg1"/>
                </a:solidFill>
                <a:latin typeface="Consolas" pitchFamily="49" charset="0"/>
                <a:cs typeface="Consolas" pitchFamily="49" charset="0"/>
              </a:rPr>
              <a:t> on</a:t>
            </a:r>
          </a:p>
        </p:txBody>
      </p:sp>
    </p:spTree>
    <p:extLst>
      <p:ext uri="{BB962C8B-B14F-4D97-AF65-F5344CB8AC3E}">
        <p14:creationId xmlns:p14="http://schemas.microsoft.com/office/powerpoint/2010/main" val="42187819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a:prstGeom prst="rect">
            <a:avLst/>
          </a:prstGeom>
        </p:spPr>
        <p:txBody>
          <a:bodyPr/>
          <a:lstStyle/>
          <a:p>
            <a:pPr>
              <a:defRPr/>
            </a:pPr>
            <a:fld id="{E79E9286-6540-4FBD-9D9F-FC3F966CF6C3}" type="slidenum">
              <a:rPr lang="en-US" smtClean="0"/>
              <a:pPr>
                <a:defRPr/>
              </a:pPr>
              <a:t>68</a:t>
            </a:fld>
            <a:endParaRPr lang="en-US"/>
          </a:p>
        </p:txBody>
      </p:sp>
      <p:sp>
        <p:nvSpPr>
          <p:cNvPr id="8" name="TextBox 7"/>
          <p:cNvSpPr txBox="1"/>
          <p:nvPr/>
        </p:nvSpPr>
        <p:spPr>
          <a:xfrm>
            <a:off x="1905000" y="2201630"/>
            <a:ext cx="8476342" cy="3208571"/>
          </a:xfrm>
          <a:prstGeom prst="rect">
            <a:avLst/>
          </a:prstGeom>
          <a:solidFill>
            <a:schemeClr val="tx1">
              <a:lumMod val="85000"/>
              <a:lumOff val="15000"/>
            </a:schemeClr>
          </a:solidFill>
          <a:ln>
            <a:solidFill>
              <a:schemeClr val="accent5">
                <a:lumMod val="50000"/>
              </a:schemeClr>
            </a:solidFill>
          </a:ln>
          <a:effectLst/>
        </p:spPr>
        <p:txBody>
          <a:bodyPr wrap="square" rtlCol="0">
            <a:spAutoFit/>
          </a:bodyPr>
          <a:lstStyle/>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set cuda </a:t>
            </a:r>
            <a:r>
              <a:rPr lang="en-US" dirty="0" err="1">
                <a:solidFill>
                  <a:schemeClr val="bg1"/>
                </a:solidFill>
                <a:latin typeface="Consolas" pitchFamily="49" charset="0"/>
                <a:cs typeface="Consolas" pitchFamily="49" charset="0"/>
              </a:rPr>
              <a:t>memcheck</a:t>
            </a:r>
            <a:r>
              <a:rPr lang="en-US" dirty="0">
                <a:solidFill>
                  <a:schemeClr val="bg1"/>
                </a:solidFill>
                <a:latin typeface="Consolas" pitchFamily="49" charset="0"/>
                <a:cs typeface="Consolas" pitchFamily="49" charset="0"/>
              </a:rPr>
              <a:t> on</a:t>
            </a:r>
            <a:br>
              <a:rPr lang="en-US" dirty="0">
                <a:solidFill>
                  <a:schemeClr val="bg1"/>
                </a:solidFill>
                <a:latin typeface="Consolas" pitchFamily="49" charset="0"/>
                <a:cs typeface="Consolas" pitchFamily="49" charset="0"/>
              </a:rPr>
            </a:br>
            <a:endParaRPr lang="en-US" dirty="0">
              <a:solidFill>
                <a:schemeClr val="bg1"/>
              </a:solidFill>
              <a:latin typeface="Consolas" pitchFamily="49" charset="0"/>
              <a:cs typeface="Consolas" pitchFamily="49" charset="0"/>
            </a:endParaRPr>
          </a:p>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run</a:t>
            </a:r>
          </a:p>
          <a:p>
            <a:pPr>
              <a:defRPr/>
            </a:pPr>
            <a:r>
              <a:rPr lang="en-US" dirty="0">
                <a:solidFill>
                  <a:schemeClr val="bg2"/>
                </a:solidFill>
                <a:latin typeface="Courier New" pitchFamily="49" charset="0"/>
                <a:cs typeface="Courier New" pitchFamily="49" charset="0"/>
              </a:rPr>
              <a:t>[</a:t>
            </a:r>
            <a:r>
              <a:rPr lang="en-US" dirty="0">
                <a:solidFill>
                  <a:schemeClr val="bg2"/>
                </a:solidFill>
                <a:latin typeface="Consolas" pitchFamily="49" charset="0"/>
                <a:cs typeface="Consolas" pitchFamily="49" charset="0"/>
              </a:rPr>
              <a:t>Launch of CUDA Kernel 0 (applyStencil1D) on Device 0]</a:t>
            </a:r>
          </a:p>
          <a:p>
            <a:pPr>
              <a:defRPr/>
            </a:pPr>
            <a:r>
              <a:rPr lang="en-US" dirty="0">
                <a:solidFill>
                  <a:schemeClr val="bg2"/>
                </a:solidFill>
                <a:latin typeface="Consolas" pitchFamily="49" charset="0"/>
                <a:cs typeface="Consolas" pitchFamily="49" charset="0"/>
              </a:rPr>
              <a:t>Program received signal CUDA_EXCEPTION_1, Lane Illegal Address.</a:t>
            </a:r>
          </a:p>
          <a:p>
            <a:pPr>
              <a:defRPr/>
            </a:pPr>
            <a:r>
              <a:rPr lang="en-US" dirty="0">
                <a:solidFill>
                  <a:schemeClr val="bg2"/>
                </a:solidFill>
                <a:latin typeface="Consolas" pitchFamily="49" charset="0"/>
                <a:cs typeface="Consolas" pitchFamily="49" charset="0"/>
              </a:rPr>
              <a:t>applyStencil1D&lt;&lt;&lt;(32768,1,1),(512,1,1)&gt;&gt;&gt; at </a:t>
            </a:r>
            <a:r>
              <a:rPr lang="en-US" dirty="0">
                <a:solidFill>
                  <a:srgbClr val="FFFF00"/>
                </a:solidFill>
                <a:latin typeface="Consolas" pitchFamily="49" charset="0"/>
                <a:cs typeface="Consolas" pitchFamily="49" charset="0"/>
              </a:rPr>
              <a:t>stencil1d.cu:60</a:t>
            </a:r>
            <a:br>
              <a:rPr lang="en-US" dirty="0">
                <a:solidFill>
                  <a:srgbClr val="FFFF00"/>
                </a:solidFill>
                <a:latin typeface="Consolas" pitchFamily="49" charset="0"/>
                <a:cs typeface="Consolas" pitchFamily="49" charset="0"/>
              </a:rPr>
            </a:br>
            <a:endParaRPr lang="en-US" dirty="0">
              <a:solidFill>
                <a:schemeClr val="bg1"/>
              </a:solidFill>
              <a:latin typeface="Consolas" pitchFamily="49" charset="0"/>
              <a:cs typeface="Consolas" pitchFamily="49" charset="0"/>
            </a:endParaRPr>
          </a:p>
          <a:p>
            <a:pPr eaLnBrk="0" hangingPunct="0">
              <a:spcBef>
                <a:spcPts val="600"/>
              </a:spcBef>
              <a:spcAft>
                <a:spcPts val="300"/>
              </a:spcAft>
            </a:pPr>
            <a:r>
              <a:rPr lang="en-US" dirty="0">
                <a:solidFill>
                  <a:srgbClr val="FF0000"/>
                </a:solidFill>
                <a:latin typeface="Consolas" pitchFamily="49" charset="0"/>
                <a:cs typeface="Consolas" pitchFamily="49" charset="0"/>
              </a:rPr>
              <a:t>(cuda-gdb) </a:t>
            </a:r>
            <a:r>
              <a:rPr lang="en-US" dirty="0">
                <a:solidFill>
                  <a:schemeClr val="bg1"/>
                </a:solidFill>
                <a:latin typeface="Consolas" pitchFamily="49" charset="0"/>
                <a:cs typeface="Consolas" pitchFamily="49" charset="0"/>
              </a:rPr>
              <a:t>info line stencil1d.cu:60</a:t>
            </a:r>
            <a:br>
              <a:rPr lang="en-US" dirty="0">
                <a:solidFill>
                  <a:schemeClr val="bg1"/>
                </a:solidFill>
                <a:latin typeface="Consolas" pitchFamily="49" charset="0"/>
                <a:cs typeface="Consolas" pitchFamily="49" charset="0"/>
              </a:rPr>
            </a:br>
            <a:r>
              <a:rPr lang="en-US" dirty="0">
                <a:solidFill>
                  <a:schemeClr val="bg2"/>
                </a:solidFill>
                <a:latin typeface="Consolas" pitchFamily="49" charset="0"/>
                <a:ea typeface="Tahoma" pitchFamily="34" charset="0"/>
                <a:cs typeface="Consolas" pitchFamily="49" charset="0"/>
              </a:rPr>
              <a:t>out[ i ] += weights[ j + RADIUS ] * in[ i + j ];</a:t>
            </a:r>
          </a:p>
          <a:p>
            <a:pPr eaLnBrk="0" hangingPunct="0">
              <a:spcBef>
                <a:spcPts val="600"/>
              </a:spcBef>
              <a:spcAft>
                <a:spcPts val="300"/>
              </a:spcAft>
            </a:pPr>
            <a:endParaRPr lang="en-US" dirty="0">
              <a:solidFill>
                <a:srgbClr val="FFFF00"/>
              </a:solidFill>
              <a:latin typeface="Consolas" pitchFamily="49" charset="0"/>
              <a:cs typeface="Consolas" pitchFamily="49" charset="0"/>
            </a:endParaRPr>
          </a:p>
        </p:txBody>
      </p:sp>
    </p:spTree>
    <p:extLst>
      <p:ext uri="{BB962C8B-B14F-4D97-AF65-F5344CB8AC3E}">
        <p14:creationId xmlns:p14="http://schemas.microsoft.com/office/powerpoint/2010/main" val="42268925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823" y="3545580"/>
            <a:ext cx="6216378" cy="752100"/>
          </a:xfrm>
        </p:spPr>
        <p:txBody>
          <a:bodyPr/>
          <a:lstStyle/>
          <a:p>
            <a:r>
              <a:rPr lang="en-US" dirty="0"/>
              <a:t>Tips &amp; Miscellaneous Notes</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69</a:t>
            </a:fld>
            <a:endParaRPr lang="en-US" altLang="en-US"/>
          </a:p>
        </p:txBody>
      </p:sp>
    </p:spTree>
    <p:extLst>
      <p:ext uri="{BB962C8B-B14F-4D97-AF65-F5344CB8AC3E}">
        <p14:creationId xmlns:p14="http://schemas.microsoft.com/office/powerpoint/2010/main" val="246565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Example’s Kernel </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a:t>
            </a:fld>
            <a:endParaRPr lang="en-US" altLang="en-US"/>
          </a:p>
        </p:txBody>
      </p:sp>
      <p:sp>
        <p:nvSpPr>
          <p:cNvPr id="3" name="Content Placeholder 2"/>
          <p:cNvSpPr>
            <a:spLocks noGrp="1"/>
          </p:cNvSpPr>
          <p:nvPr>
            <p:ph idx="4294967295"/>
          </p:nvPr>
        </p:nvSpPr>
        <p:spPr>
          <a:xfrm>
            <a:off x="273377" y="1300113"/>
            <a:ext cx="11679810" cy="1212130"/>
          </a:xfrm>
        </p:spPr>
        <p:txBody>
          <a:bodyPr/>
          <a:lstStyle/>
          <a:p>
            <a:r>
              <a:rPr lang="en-US" sz="1800" dirty="0"/>
              <a:t>Computes  some average, it’s not important, simply something that gets done and allows us later on to gauge efficiency gains when using *multiple* streams (for now dealing with one stream only)</a:t>
            </a:r>
          </a:p>
          <a:p>
            <a:pPr lvl="1"/>
            <a:r>
              <a:rPr lang="en-US" sz="1400" dirty="0"/>
              <a:t>Inputs: </a:t>
            </a:r>
            <a:r>
              <a:rPr lang="en-US" sz="1800" dirty="0">
                <a:solidFill>
                  <a:srgbClr val="0070C0"/>
                </a:solidFill>
                <a:latin typeface="Consolas" pitchFamily="49" charset="0"/>
                <a:cs typeface="Consolas" pitchFamily="49" charset="0"/>
              </a:rPr>
              <a:t>a</a:t>
            </a:r>
            <a:r>
              <a:rPr lang="en-US" sz="1400" dirty="0"/>
              <a:t> and </a:t>
            </a:r>
            <a:r>
              <a:rPr lang="en-US" sz="1800" dirty="0">
                <a:solidFill>
                  <a:srgbClr val="0070C0"/>
                </a:solidFill>
                <a:latin typeface="Consolas" pitchFamily="49" charset="0"/>
                <a:cs typeface="Consolas" pitchFamily="49" charset="0"/>
              </a:rPr>
              <a:t>b</a:t>
            </a:r>
          </a:p>
          <a:p>
            <a:pPr lvl="1"/>
            <a:r>
              <a:rPr lang="en-US" sz="1400" dirty="0"/>
              <a:t>Output: </a:t>
            </a:r>
            <a:r>
              <a:rPr lang="en-US" sz="1800" dirty="0">
                <a:solidFill>
                  <a:srgbClr val="0070C0"/>
                </a:solidFill>
                <a:latin typeface="Consolas" pitchFamily="49" charset="0"/>
                <a:cs typeface="Consolas" pitchFamily="49" charset="0"/>
              </a:rPr>
              <a:t>c</a:t>
            </a:r>
          </a:p>
        </p:txBody>
      </p:sp>
      <p:sp>
        <p:nvSpPr>
          <p:cNvPr id="5" name="Rectangle 4"/>
          <p:cNvSpPr/>
          <p:nvPr/>
        </p:nvSpPr>
        <p:spPr>
          <a:xfrm>
            <a:off x="2972586" y="2844988"/>
            <a:ext cx="6019800" cy="3323987"/>
          </a:xfrm>
          <a:prstGeom prst="rect">
            <a:avLst/>
          </a:prstGeom>
          <a:solidFill>
            <a:schemeClr val="bg1">
              <a:lumMod val="95000"/>
            </a:schemeClr>
          </a:solidFill>
          <a:ln>
            <a:solidFill>
              <a:schemeClr val="tx1"/>
            </a:solidFill>
          </a:ln>
        </p:spPr>
        <p:txBody>
          <a:bodyPr wrap="square">
            <a:spAutoFit/>
          </a:bodyPr>
          <a:lstStyle/>
          <a:p>
            <a:r>
              <a:rPr lang="en-US" sz="1400" dirty="0">
                <a:solidFill>
                  <a:srgbClr val="0000FF"/>
                </a:solidFill>
                <a:latin typeface="Consolas" pitchFamily="49" charset="0"/>
                <a:cs typeface="Consolas" pitchFamily="49" charset="0"/>
              </a:rPr>
              <a:t>#include</a:t>
            </a:r>
            <a:r>
              <a:rPr lang="en-US" sz="1400" dirty="0">
                <a:solidFill>
                  <a:prstClr val="black"/>
                </a:solidFill>
                <a:latin typeface="Consolas" pitchFamily="49" charset="0"/>
                <a:cs typeface="Consolas" pitchFamily="49" charset="0"/>
              </a:rPr>
              <a:t> </a:t>
            </a:r>
            <a:r>
              <a:rPr lang="en-US" sz="1400" dirty="0">
                <a:solidFill>
                  <a:srgbClr val="A31515"/>
                </a:solidFill>
                <a:latin typeface="Consolas" pitchFamily="49" charset="0"/>
                <a:cs typeface="Consolas" pitchFamily="49" charset="0"/>
              </a:rPr>
              <a:t>"../common/</a:t>
            </a:r>
            <a:r>
              <a:rPr lang="en-US" sz="1400" dirty="0" err="1">
                <a:solidFill>
                  <a:srgbClr val="A31515"/>
                </a:solidFill>
                <a:latin typeface="Consolas" pitchFamily="49" charset="0"/>
                <a:cs typeface="Consolas" pitchFamily="49" charset="0"/>
              </a:rPr>
              <a:t>book.h</a:t>
            </a:r>
            <a:r>
              <a:rPr lang="en-US" sz="1400" dirty="0">
                <a:solidFill>
                  <a:srgbClr val="A31515"/>
                </a:solidFill>
                <a:latin typeface="Consolas" pitchFamily="49" charset="0"/>
                <a:cs typeface="Consolas" pitchFamily="49" charset="0"/>
              </a:rPr>
              <a:t>"</a:t>
            </a:r>
          </a:p>
          <a:p>
            <a:endParaRPr lang="en-US" sz="1400" dirty="0">
              <a:solidFill>
                <a:srgbClr val="A31515"/>
              </a:solidFill>
              <a:latin typeface="Consolas" pitchFamily="49" charset="0"/>
              <a:cs typeface="Consolas" pitchFamily="49" charset="0"/>
            </a:endParaRPr>
          </a:p>
          <a:p>
            <a:r>
              <a:rPr lang="en-US" sz="1400" dirty="0">
                <a:solidFill>
                  <a:srgbClr val="0000FF"/>
                </a:solidFill>
                <a:latin typeface="Consolas" pitchFamily="49" charset="0"/>
                <a:cs typeface="Consolas" pitchFamily="49" charset="0"/>
              </a:rPr>
              <a:t>#define</a:t>
            </a:r>
            <a:r>
              <a:rPr lang="en-US" sz="1400" dirty="0">
                <a:solidFill>
                  <a:prstClr val="black"/>
                </a:solidFill>
                <a:latin typeface="Consolas" pitchFamily="49" charset="0"/>
                <a:cs typeface="Consolas" pitchFamily="49" charset="0"/>
              </a:rPr>
              <a:t> N   1048576  </a:t>
            </a:r>
            <a:r>
              <a:rPr lang="en-US" sz="1400" dirty="0">
                <a:solidFill>
                  <a:srgbClr val="00B050"/>
                </a:solidFill>
                <a:latin typeface="Consolas" pitchFamily="49" charset="0"/>
                <a:cs typeface="Consolas" pitchFamily="49" charset="0"/>
              </a:rPr>
              <a:t>// this is 1024*1024</a:t>
            </a:r>
          </a:p>
          <a:p>
            <a:r>
              <a:rPr lang="en-US" sz="1400" dirty="0">
                <a:solidFill>
                  <a:srgbClr val="0000FF"/>
                </a:solidFill>
                <a:latin typeface="Consolas" pitchFamily="49" charset="0"/>
                <a:cs typeface="Consolas" pitchFamily="49" charset="0"/>
              </a:rPr>
              <a:t>#define</a:t>
            </a:r>
            <a:r>
              <a:rPr lang="en-US" sz="1400" dirty="0">
                <a:solidFill>
                  <a:prstClr val="black"/>
                </a:solidFill>
                <a:latin typeface="Consolas" pitchFamily="49" charset="0"/>
                <a:cs typeface="Consolas" pitchFamily="49" charset="0"/>
              </a:rPr>
              <a:t> FULL_DATA_SIZE   (N*20)</a:t>
            </a:r>
          </a:p>
          <a:p>
            <a:endParaRPr lang="en-US" sz="1400" dirty="0">
              <a:solidFill>
                <a:prstClr val="black"/>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__global__ </a:t>
            </a:r>
            <a:r>
              <a:rPr lang="en-US" sz="1400" dirty="0">
                <a:solidFill>
                  <a:srgbClr val="0000FF"/>
                </a:solidFill>
                <a:latin typeface="Consolas" pitchFamily="49" charset="0"/>
                <a:cs typeface="Consolas" pitchFamily="49" charset="0"/>
              </a:rPr>
              <a:t>void</a:t>
            </a:r>
            <a:r>
              <a:rPr lang="en-US" sz="1400" dirty="0">
                <a:solidFill>
                  <a:prstClr val="black"/>
                </a:solidFill>
                <a:latin typeface="Consolas" pitchFamily="49" charset="0"/>
                <a:cs typeface="Consolas" pitchFamily="49" charset="0"/>
              </a:rPr>
              <a:t> kernel(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*b,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*c ) {</a:t>
            </a:r>
          </a:p>
          <a:p>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threadIdx.x</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blockIdx.x</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blockDim.x</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if</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&lt; N) {</a:t>
            </a:r>
          </a:p>
          <a:p>
            <a:r>
              <a:rPr lang="fr-FR" sz="1400" dirty="0">
                <a:solidFill>
                  <a:prstClr val="black"/>
                </a:solidFill>
                <a:latin typeface="Consolas" pitchFamily="49" charset="0"/>
                <a:cs typeface="Consolas" pitchFamily="49" charset="0"/>
              </a:rPr>
              <a:t>        </a:t>
            </a:r>
            <a:r>
              <a:rPr lang="fr-FR" sz="1400" dirty="0" err="1">
                <a:solidFill>
                  <a:srgbClr val="0000FF"/>
                </a:solidFill>
                <a:latin typeface="Consolas" pitchFamily="49" charset="0"/>
                <a:cs typeface="Consolas" pitchFamily="49" charset="0"/>
              </a:rPr>
              <a:t>int</a:t>
            </a:r>
            <a:r>
              <a:rPr lang="fr-FR" sz="1400" dirty="0">
                <a:solidFill>
                  <a:prstClr val="black"/>
                </a:solidFill>
                <a:latin typeface="Consolas" pitchFamily="49" charset="0"/>
                <a:cs typeface="Consolas" pitchFamily="49" charset="0"/>
              </a:rPr>
              <a:t> idx1 = (</a:t>
            </a:r>
            <a:r>
              <a:rPr lang="fr-FR" sz="1400" dirty="0" err="1">
                <a:solidFill>
                  <a:prstClr val="black"/>
                </a:solidFill>
                <a:latin typeface="Consolas" pitchFamily="49" charset="0"/>
                <a:cs typeface="Consolas" pitchFamily="49" charset="0"/>
              </a:rPr>
              <a:t>idx</a:t>
            </a:r>
            <a:r>
              <a:rPr lang="fr-FR" sz="1400" dirty="0">
                <a:solidFill>
                  <a:prstClr val="black"/>
                </a:solidFill>
                <a:latin typeface="Consolas" pitchFamily="49" charset="0"/>
                <a:cs typeface="Consolas" pitchFamily="49" charset="0"/>
              </a:rPr>
              <a:t> + 1) % 256;</a:t>
            </a:r>
          </a:p>
          <a:p>
            <a:r>
              <a:rPr lang="fr-FR" sz="1400" dirty="0">
                <a:solidFill>
                  <a:prstClr val="black"/>
                </a:solidFill>
                <a:latin typeface="Consolas" pitchFamily="49" charset="0"/>
                <a:cs typeface="Consolas" pitchFamily="49" charset="0"/>
              </a:rPr>
              <a:t>        </a:t>
            </a:r>
            <a:r>
              <a:rPr lang="fr-FR" sz="1400" dirty="0" err="1">
                <a:solidFill>
                  <a:srgbClr val="0000FF"/>
                </a:solidFill>
                <a:latin typeface="Consolas" pitchFamily="49" charset="0"/>
                <a:cs typeface="Consolas" pitchFamily="49" charset="0"/>
              </a:rPr>
              <a:t>int</a:t>
            </a:r>
            <a:r>
              <a:rPr lang="fr-FR" sz="1400" dirty="0">
                <a:solidFill>
                  <a:prstClr val="black"/>
                </a:solidFill>
                <a:latin typeface="Consolas" pitchFamily="49" charset="0"/>
                <a:cs typeface="Consolas" pitchFamily="49" charset="0"/>
              </a:rPr>
              <a:t> idx2 = (</a:t>
            </a:r>
            <a:r>
              <a:rPr lang="fr-FR" sz="1400" dirty="0" err="1">
                <a:solidFill>
                  <a:prstClr val="black"/>
                </a:solidFill>
                <a:latin typeface="Consolas" pitchFamily="49" charset="0"/>
                <a:cs typeface="Consolas" pitchFamily="49" charset="0"/>
              </a:rPr>
              <a:t>idx</a:t>
            </a:r>
            <a:r>
              <a:rPr lang="fr-FR" sz="1400" dirty="0">
                <a:solidFill>
                  <a:prstClr val="black"/>
                </a:solidFill>
                <a:latin typeface="Consolas" pitchFamily="49" charset="0"/>
                <a:cs typeface="Consolas" pitchFamily="49" charset="0"/>
              </a:rPr>
              <a:t> + 2) % 256;</a:t>
            </a:r>
          </a:p>
          <a:p>
            <a:r>
              <a:rPr lang="pt-BR" sz="1400" dirty="0">
                <a:solidFill>
                  <a:prstClr val="black"/>
                </a:solidFill>
                <a:latin typeface="Consolas" pitchFamily="49" charset="0"/>
                <a:cs typeface="Consolas" pitchFamily="49" charset="0"/>
              </a:rPr>
              <a:t>        </a:t>
            </a:r>
            <a:r>
              <a:rPr lang="pt-BR" sz="1400" dirty="0">
                <a:solidFill>
                  <a:srgbClr val="0000FF"/>
                </a:solidFill>
                <a:latin typeface="Consolas" pitchFamily="49" charset="0"/>
                <a:cs typeface="Consolas" pitchFamily="49" charset="0"/>
              </a:rPr>
              <a:t>float</a:t>
            </a:r>
            <a:r>
              <a:rPr lang="pt-BR" sz="1400" dirty="0">
                <a:solidFill>
                  <a:prstClr val="black"/>
                </a:solidFill>
                <a:latin typeface="Consolas" pitchFamily="49" charset="0"/>
                <a:cs typeface="Consolas" pitchFamily="49" charset="0"/>
              </a:rPr>
              <a:t>   as = (a[idx] + a[idx1] + a[idx2]) / 3.0f;</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float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bs</a:t>
            </a:r>
            <a:r>
              <a:rPr lang="en-US" sz="1400" dirty="0">
                <a:solidFill>
                  <a:prstClr val="black"/>
                </a:solidFill>
                <a:latin typeface="Consolas" pitchFamily="49" charset="0"/>
                <a:cs typeface="Consolas" pitchFamily="49" charset="0"/>
              </a:rPr>
              <a:t> = (b[</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 b[idx1] + b[idx2]) / 3.0f;</a:t>
            </a:r>
          </a:p>
          <a:p>
            <a:r>
              <a:rPr lang="en-US" sz="1400" dirty="0">
                <a:solidFill>
                  <a:prstClr val="black"/>
                </a:solidFill>
                <a:latin typeface="Consolas" pitchFamily="49" charset="0"/>
                <a:cs typeface="Consolas" pitchFamily="49" charset="0"/>
              </a:rPr>
              <a:t>        c[</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 (as + </a:t>
            </a:r>
            <a:r>
              <a:rPr lang="en-US" sz="1400" dirty="0" err="1">
                <a:solidFill>
                  <a:prstClr val="black"/>
                </a:solidFill>
                <a:latin typeface="Consolas" pitchFamily="49" charset="0"/>
                <a:cs typeface="Consolas" pitchFamily="49" charset="0"/>
              </a:rPr>
              <a:t>bs</a:t>
            </a:r>
            <a:r>
              <a:rPr lang="en-US" sz="1400" dirty="0">
                <a:solidFill>
                  <a:prstClr val="black"/>
                </a:solidFill>
                <a:latin typeface="Consolas" pitchFamily="49" charset="0"/>
                <a:cs typeface="Consolas" pitchFamily="49" charset="0"/>
              </a:rPr>
              <a:t>) / 2;</a:t>
            </a:r>
          </a:p>
          <a:p>
            <a:r>
              <a:rPr lang="en-US" sz="1400" dirty="0">
                <a:solidFill>
                  <a:prstClr val="black"/>
                </a:solidFill>
                <a:latin typeface="Consolas" pitchFamily="49" charset="0"/>
                <a:cs typeface="Consolas" pitchFamily="49" charset="0"/>
              </a:rPr>
              <a:t>    }</a:t>
            </a:r>
          </a:p>
          <a:p>
            <a:r>
              <a:rPr lang="en-US" sz="1400" dirty="0">
                <a:solidFill>
                  <a:prstClr val="black"/>
                </a:solidFill>
                <a:latin typeface="Consolas" pitchFamily="49" charset="0"/>
                <a:cs typeface="Consolas" pitchFamily="49" charset="0"/>
              </a:rPr>
              <a:t>}</a:t>
            </a:r>
          </a:p>
        </p:txBody>
      </p:sp>
    </p:spTree>
    <p:extLst>
      <p:ext uri="{BB962C8B-B14F-4D97-AF65-F5344CB8AC3E}">
        <p14:creationId xmlns:p14="http://schemas.microsoft.com/office/powerpoint/2010/main" val="65210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sp>
        <p:nvSpPr>
          <p:cNvPr id="3" name="Content Placeholder 2"/>
          <p:cNvSpPr>
            <a:spLocks noGrp="1"/>
          </p:cNvSpPr>
          <p:nvPr>
            <p:ph idx="1"/>
          </p:nvPr>
        </p:nvSpPr>
        <p:spPr/>
        <p:txBody>
          <a:bodyPr/>
          <a:lstStyle/>
          <a:p>
            <a:pPr marL="514350" indent="-514350">
              <a:buFont typeface="+mj-lt"/>
              <a:buAutoNum type="arabicPeriod"/>
            </a:pPr>
            <a:r>
              <a:rPr lang="en-US" dirty="0"/>
              <a:t>Determine scope of the bug</a:t>
            </a:r>
          </a:p>
          <a:p>
            <a:pPr marL="1025525" lvl="1" indent="-514350"/>
            <a:r>
              <a:rPr lang="en-US" dirty="0"/>
              <a:t>Incorrect result</a:t>
            </a:r>
          </a:p>
          <a:p>
            <a:pPr marL="1025525" lvl="1" indent="-514350"/>
            <a:r>
              <a:rPr lang="en-US" dirty="0"/>
              <a:t>Unspecified Launch Failure (ULF)</a:t>
            </a:r>
          </a:p>
          <a:p>
            <a:pPr marL="1025525" lvl="1" indent="-514350"/>
            <a:r>
              <a:rPr lang="en-US" dirty="0"/>
              <a:t>Crash</a:t>
            </a:r>
          </a:p>
          <a:p>
            <a:pPr marL="1025525" lvl="1" indent="-514350"/>
            <a:r>
              <a:rPr lang="en-US" dirty="0"/>
              <a:t>Hang</a:t>
            </a:r>
          </a:p>
          <a:p>
            <a:pPr marL="1025525" lvl="1" indent="-514350"/>
            <a:r>
              <a:rPr lang="en-US" dirty="0"/>
              <a:t>Slow execution</a:t>
            </a:r>
          </a:p>
          <a:p>
            <a:pPr marL="514350" indent="-514350">
              <a:buFont typeface="+mj-lt"/>
              <a:buAutoNum type="arabicPeriod"/>
            </a:pPr>
            <a:endParaRPr lang="en-US" dirty="0"/>
          </a:p>
          <a:p>
            <a:pPr marL="514350" indent="-514350">
              <a:buFont typeface="+mj-lt"/>
              <a:buAutoNum type="arabicPeriod"/>
            </a:pPr>
            <a:r>
              <a:rPr lang="en-US" dirty="0"/>
              <a:t>Reproduce with a debug build</a:t>
            </a:r>
          </a:p>
          <a:p>
            <a:pPr marL="1025525" lvl="1" indent="-514350"/>
            <a:r>
              <a:rPr lang="en-US" dirty="0"/>
              <a:t>Compile your app with –g –G</a:t>
            </a:r>
          </a:p>
          <a:p>
            <a:pPr marL="1025525" lvl="1" indent="-514350"/>
            <a:r>
              <a:rPr lang="en-US" dirty="0"/>
              <a:t>Rerun, hopefully you can reproduce problem in debug model</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70</a:t>
            </a:fld>
            <a:endParaRPr lang="en-US" altLang="en-US"/>
          </a:p>
        </p:txBody>
      </p:sp>
    </p:spTree>
    <p:extLst>
      <p:ext uri="{BB962C8B-B14F-4D97-AF65-F5344CB8AC3E}">
        <p14:creationId xmlns:p14="http://schemas.microsoft.com/office/powerpoint/2010/main" val="3035955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sp>
        <p:nvSpPr>
          <p:cNvPr id="3" name="Content Placeholder 2"/>
          <p:cNvSpPr>
            <a:spLocks noGrp="1"/>
          </p:cNvSpPr>
          <p:nvPr>
            <p:ph idx="1"/>
          </p:nvPr>
        </p:nvSpPr>
        <p:spPr/>
        <p:txBody>
          <a:bodyPr/>
          <a:lstStyle/>
          <a:p>
            <a:pPr marL="514350" indent="-514350">
              <a:buFont typeface="+mj-lt"/>
              <a:buAutoNum type="arabicPeriod" startAt="3"/>
            </a:pPr>
            <a:endParaRPr lang="en-US" dirty="0"/>
          </a:p>
          <a:p>
            <a:pPr marL="514350" indent="-514350">
              <a:buFont typeface="+mj-lt"/>
              <a:buAutoNum type="arabicPeriod" startAt="3"/>
            </a:pPr>
            <a:r>
              <a:rPr lang="en-US" dirty="0"/>
              <a:t>Correctness Issues</a:t>
            </a:r>
          </a:p>
          <a:p>
            <a:pPr marL="1025525" lvl="1" indent="-514350">
              <a:buClr>
                <a:srgbClr val="669999"/>
              </a:buClr>
            </a:pPr>
            <a:r>
              <a:rPr lang="en-US" dirty="0">
                <a:solidFill>
                  <a:srgbClr val="000000"/>
                </a:solidFill>
              </a:rPr>
              <a:t>First throw </a:t>
            </a:r>
            <a:r>
              <a:rPr lang="en-US" b="1" dirty="0" err="1">
                <a:solidFill>
                  <a:srgbClr val="000000"/>
                </a:solidFill>
                <a:latin typeface="Courier New" pitchFamily="49" charset="0"/>
                <a:cs typeface="Courier New" pitchFamily="49" charset="0"/>
              </a:rPr>
              <a:t>cuda-memcheck</a:t>
            </a:r>
            <a:r>
              <a:rPr lang="en-US" dirty="0">
                <a:solidFill>
                  <a:srgbClr val="000000"/>
                </a:solidFill>
              </a:rPr>
              <a:t> at it in stand-alone</a:t>
            </a:r>
          </a:p>
          <a:p>
            <a:pPr marL="1025525" lvl="1" indent="-514350">
              <a:buClr>
                <a:srgbClr val="669999"/>
              </a:buClr>
            </a:pPr>
            <a:r>
              <a:rPr lang="en-US" dirty="0">
                <a:solidFill>
                  <a:srgbClr val="000000"/>
                </a:solidFill>
              </a:rPr>
              <a:t>Then </a:t>
            </a:r>
            <a:r>
              <a:rPr lang="en-US" b="1" dirty="0" err="1">
                <a:solidFill>
                  <a:srgbClr val="000000"/>
                </a:solidFill>
                <a:latin typeface="Courier New" pitchFamily="49" charset="0"/>
                <a:cs typeface="Courier New" pitchFamily="49" charset="0"/>
              </a:rPr>
              <a:t>cuda-gdb</a:t>
            </a:r>
            <a:r>
              <a:rPr lang="en-US" dirty="0">
                <a:solidFill>
                  <a:srgbClr val="000000"/>
                </a:solidFill>
              </a:rPr>
              <a:t> and </a:t>
            </a:r>
            <a:r>
              <a:rPr lang="en-US" b="1" dirty="0" err="1">
                <a:solidFill>
                  <a:srgbClr val="000000"/>
                </a:solidFill>
                <a:latin typeface="Courier New" pitchFamily="49" charset="0"/>
                <a:cs typeface="Courier New" pitchFamily="49" charset="0"/>
              </a:rPr>
              <a:t>memcheck</a:t>
            </a:r>
            <a:r>
              <a:rPr lang="en-US" b="1" dirty="0">
                <a:solidFill>
                  <a:srgbClr val="000000"/>
                </a:solidFill>
                <a:latin typeface="Courier New" pitchFamily="49" charset="0"/>
                <a:cs typeface="Courier New" pitchFamily="49" charset="0"/>
              </a:rPr>
              <a:t> </a:t>
            </a:r>
            <a:r>
              <a:rPr lang="en-US" dirty="0">
                <a:solidFill>
                  <a:srgbClr val="000000"/>
                </a:solidFill>
              </a:rPr>
              <a:t>if needed</a:t>
            </a:r>
          </a:p>
          <a:p>
            <a:pPr marL="1025525" lvl="1" indent="-514350">
              <a:buClr>
                <a:srgbClr val="669999"/>
              </a:buClr>
            </a:pPr>
            <a:r>
              <a:rPr lang="en-US" b="1" dirty="0" err="1">
                <a:solidFill>
                  <a:srgbClr val="000000"/>
                </a:solidFill>
                <a:latin typeface="Courier New" pitchFamily="49" charset="0"/>
                <a:cs typeface="Courier New" pitchFamily="49" charset="0"/>
              </a:rPr>
              <a:t>printf</a:t>
            </a:r>
            <a:r>
              <a:rPr lang="en-US" dirty="0">
                <a:solidFill>
                  <a:srgbClr val="000000"/>
                </a:solidFill>
              </a:rPr>
              <a:t> is also an option, but not recommended</a:t>
            </a:r>
          </a:p>
          <a:p>
            <a:pPr marL="0" indent="0">
              <a:buNone/>
            </a:pPr>
            <a:endParaRPr lang="en-US" dirty="0"/>
          </a:p>
          <a:p>
            <a:pPr marL="514350" indent="-514350">
              <a:buFont typeface="+mj-lt"/>
              <a:buAutoNum type="arabicPeriod" startAt="4"/>
            </a:pPr>
            <a:r>
              <a:rPr lang="en-US" dirty="0"/>
              <a:t>Performance Issues (once no bugs evident)</a:t>
            </a:r>
          </a:p>
          <a:p>
            <a:pPr marL="1025525" lvl="1" indent="-514350">
              <a:buClr>
                <a:srgbClr val="669999"/>
              </a:buClr>
            </a:pPr>
            <a:r>
              <a:rPr lang="en-US" dirty="0">
                <a:solidFill>
                  <a:srgbClr val="000000"/>
                </a:solidFill>
              </a:rPr>
              <a:t>Use a profiler (discussed later)</a:t>
            </a:r>
          </a:p>
          <a:p>
            <a:pPr marL="1025525" lvl="1" indent="-514350">
              <a:buClr>
                <a:srgbClr val="669999"/>
              </a:buClr>
            </a:pPr>
            <a:r>
              <a:rPr lang="en-US" dirty="0">
                <a:solidFill>
                  <a:srgbClr val="000000"/>
                </a:solidFill>
              </a:rPr>
              <a:t>Change the code, might have to go back to Step 1. above…</a:t>
            </a:r>
          </a:p>
          <a:p>
            <a:pPr marL="863600" lvl="1" indent="-514350">
              <a:buFont typeface="+mj-lt"/>
              <a:buAutoNum type="arabicPeriod" startAt="4"/>
            </a:pP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71</a:t>
            </a:fld>
            <a:endParaRPr lang="en-US" altLang="en-US"/>
          </a:p>
        </p:txBody>
      </p:sp>
    </p:spTree>
    <p:extLst>
      <p:ext uri="{BB962C8B-B14F-4D97-AF65-F5344CB8AC3E}">
        <p14:creationId xmlns:p14="http://schemas.microsoft.com/office/powerpoint/2010/main" val="31671527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endParaRPr lang="en-US" dirty="0"/>
          </a:p>
          <a:p>
            <a:r>
              <a:rPr lang="en-US" u="sng" dirty="0"/>
              <a:t>Always check the return code of the CUDA API routines!</a:t>
            </a:r>
          </a:p>
          <a:p>
            <a:endParaRPr lang="en-US" dirty="0"/>
          </a:p>
          <a:p>
            <a:endParaRPr lang="en-US" dirty="0"/>
          </a:p>
          <a:p>
            <a:r>
              <a:rPr lang="en-US" dirty="0"/>
              <a:t>If you use </a:t>
            </a:r>
            <a:r>
              <a:rPr lang="en-US" b="1" dirty="0" err="1">
                <a:latin typeface="Consolas" pitchFamily="49" charset="0"/>
                <a:cs typeface="Consolas" pitchFamily="49" charset="0"/>
              </a:rPr>
              <a:t>printf</a:t>
            </a:r>
            <a:r>
              <a:rPr lang="en-US" dirty="0"/>
              <a:t> from the device code…</a:t>
            </a:r>
          </a:p>
          <a:p>
            <a:pPr lvl="1"/>
            <a:r>
              <a:rPr lang="en-US" dirty="0"/>
              <a:t>Make sure to synchronize so that buffers are flushed</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72</a:t>
            </a:fld>
            <a:endParaRPr lang="en-US" altLang="en-US"/>
          </a:p>
        </p:txBody>
      </p:sp>
    </p:spTree>
    <p:extLst>
      <p:ext uri="{BB962C8B-B14F-4D97-AF65-F5344CB8AC3E}">
        <p14:creationId xmlns:p14="http://schemas.microsoft.com/office/powerpoint/2010/main" val="19941985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endParaRPr lang="en-US" dirty="0"/>
          </a:p>
          <a:p>
            <a:r>
              <a:rPr lang="en-US" dirty="0"/>
              <a:t>To hide devices, launch the application with</a:t>
            </a:r>
          </a:p>
          <a:p>
            <a:pPr marL="0" indent="0" algn="ctr">
              <a:buNone/>
            </a:pPr>
            <a:r>
              <a:rPr lang="en-US" sz="1600" b="1" dirty="0">
                <a:solidFill>
                  <a:srgbClr val="0000FF"/>
                </a:solidFill>
                <a:latin typeface="Courier New" pitchFamily="49" charset="0"/>
                <a:cs typeface="Courier New" pitchFamily="49" charset="0"/>
              </a:rPr>
              <a:t>CUDA_VISIBLE_DEVICES=0,3</a:t>
            </a:r>
          </a:p>
          <a:p>
            <a:pPr marL="0" indent="0">
              <a:buNone/>
            </a:pPr>
            <a:r>
              <a:rPr lang="en-US" dirty="0"/>
              <a:t>     where the numbers are device indexes.</a:t>
            </a:r>
          </a:p>
          <a:p>
            <a:pPr marL="0" indent="0">
              <a:buNone/>
            </a:pPr>
            <a:endParaRPr lang="en-US" dirty="0"/>
          </a:p>
          <a:p>
            <a:pPr marL="0" indent="0">
              <a:buNone/>
            </a:pPr>
            <a:endParaRPr lang="en-US" dirty="0"/>
          </a:p>
          <a:p>
            <a:pPr marL="0" indent="0">
              <a:buNone/>
            </a:pPr>
            <a:endParaRPr lang="en-US" dirty="0"/>
          </a:p>
          <a:p>
            <a:r>
              <a:rPr lang="en-US" dirty="0"/>
              <a:t>To increase determinism, launch the kernels synchronously:</a:t>
            </a:r>
          </a:p>
          <a:p>
            <a:pPr marL="0" indent="0" algn="ctr">
              <a:buNone/>
            </a:pPr>
            <a:r>
              <a:rPr lang="en-US" sz="1600" b="1" dirty="0">
                <a:solidFill>
                  <a:srgbClr val="0000FF"/>
                </a:solidFill>
                <a:latin typeface="Courier New" pitchFamily="49" charset="0"/>
                <a:cs typeface="Courier New" pitchFamily="49" charset="0"/>
              </a:rPr>
              <a:t>CUDA_LAUNCH_BLOCKING=1</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73</a:t>
            </a:fld>
            <a:endParaRPr lang="en-US" altLang="en-US"/>
          </a:p>
        </p:txBody>
      </p:sp>
    </p:spTree>
    <p:extLst>
      <p:ext uri="{BB962C8B-B14F-4D97-AF65-F5344CB8AC3E}">
        <p14:creationId xmlns:p14="http://schemas.microsoft.com/office/powerpoint/2010/main" val="1348847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5" y="3282215"/>
            <a:ext cx="9140792" cy="823393"/>
          </a:xfrm>
        </p:spPr>
        <p:txBody>
          <a:bodyPr/>
          <a:lstStyle/>
          <a:p>
            <a:r>
              <a:rPr lang="en-US" dirty="0"/>
              <a:t>Profiling GPU CUDA code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65803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3200" dirty="0"/>
              <a:t>Code Timing/Profiling</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75</a:t>
            </a:fld>
            <a:endParaRPr lang="en-US" altLang="en-US" dirty="0"/>
          </a:p>
        </p:txBody>
      </p:sp>
      <p:sp>
        <p:nvSpPr>
          <p:cNvPr id="32771" name="Content Placeholder 2"/>
          <p:cNvSpPr>
            <a:spLocks noGrp="1"/>
          </p:cNvSpPr>
          <p:nvPr>
            <p:ph idx="4294967295"/>
          </p:nvPr>
        </p:nvSpPr>
        <p:spPr>
          <a:xfrm>
            <a:off x="290623" y="1454888"/>
            <a:ext cx="11167544" cy="4953000"/>
          </a:xfrm>
        </p:spPr>
        <p:txBody>
          <a:bodyPr vert="horz" lIns="91440" tIns="45720" rIns="91440" bIns="45720" rtlCol="0" anchor="t">
            <a:normAutofit fontScale="92500" lnSpcReduction="10000"/>
          </a:bodyPr>
          <a:lstStyle/>
          <a:p>
            <a:pPr marL="0" indent="0">
              <a:buNone/>
            </a:pPr>
            <a:endParaRPr lang="en-US" sz="1800" dirty="0">
              <a:cs typeface="Calibri" panose="020F0502020204030204"/>
            </a:endParaRPr>
          </a:p>
          <a:p>
            <a:r>
              <a:rPr lang="en-US" sz="1800" dirty="0">
                <a:solidFill>
                  <a:srgbClr val="0070C0"/>
                </a:solidFill>
              </a:rPr>
              <a:t>Approach 1</a:t>
            </a:r>
            <a:r>
              <a:rPr lang="en-US" sz="1800" dirty="0"/>
              <a:t>: </a:t>
            </a:r>
            <a:r>
              <a:rPr lang="en-US" sz="1800" dirty="0" err="1"/>
              <a:t>Nsight</a:t>
            </a:r>
            <a:r>
              <a:rPr lang="en-US" sz="1800" dirty="0"/>
              <a:t> Compute</a:t>
            </a:r>
            <a:endParaRPr lang="en-US" sz="1800" b="1" dirty="0">
              <a:latin typeface="Courier New"/>
              <a:cs typeface="Courier New" panose="02070309020205020404" pitchFamily="49" charset="0"/>
            </a:endParaRPr>
          </a:p>
          <a:p>
            <a:pPr lvl="1"/>
            <a:r>
              <a:rPr lang="en-US" sz="1800" dirty="0"/>
              <a:t>Collect timeline of GPU (and some CPU) activities</a:t>
            </a:r>
            <a:endParaRPr lang="en-US" dirty="0"/>
          </a:p>
          <a:p>
            <a:pPr lvl="1"/>
            <a:r>
              <a:rPr lang="en-US" sz="1800" dirty="0"/>
              <a:t>Headless profile collection</a:t>
            </a:r>
            <a:endParaRPr lang="en-US" dirty="0"/>
          </a:p>
          <a:p>
            <a:pPr lvl="2"/>
            <a:r>
              <a:rPr lang="en-US" sz="1600" dirty="0"/>
              <a:t>Use </a:t>
            </a:r>
            <a:r>
              <a:rPr lang="en-US" sz="1600" b="1" dirty="0" err="1">
                <a:latin typeface="Courier New"/>
                <a:cs typeface="Courier New"/>
              </a:rPr>
              <a:t>ncu</a:t>
            </a:r>
            <a:r>
              <a:rPr lang="en-US" sz="1600" b="1" dirty="0">
                <a:latin typeface="Calibri"/>
                <a:cs typeface="Courier New"/>
              </a:rPr>
              <a:t> </a:t>
            </a:r>
            <a:r>
              <a:rPr lang="en-US" sz="1600" dirty="0">
                <a:latin typeface="Calibri"/>
                <a:cs typeface="Calibri"/>
              </a:rPr>
              <a:t>on</a:t>
            </a:r>
            <a:r>
              <a:rPr lang="en-US" sz="1600" dirty="0"/>
              <a:t> headless node to collect data</a:t>
            </a:r>
            <a:endParaRPr lang="en-US" sz="1600" dirty="0">
              <a:cs typeface="Calibri"/>
            </a:endParaRPr>
          </a:p>
          <a:p>
            <a:pPr lvl="2"/>
            <a:r>
              <a:rPr lang="en-US" sz="1600" dirty="0"/>
              <a:t>Visualize timeline with Visual Profiler (see below)</a:t>
            </a:r>
            <a:endParaRPr lang="en-US" sz="1600" b="1" dirty="0">
              <a:latin typeface="Courier New" panose="02070309020205020404" pitchFamily="49" charset="0"/>
              <a:cs typeface="Courier New" panose="02070309020205020404" pitchFamily="49" charset="0"/>
            </a:endParaRPr>
          </a:p>
          <a:p>
            <a:pPr lvl="1"/>
            <a:r>
              <a:rPr lang="en-US" sz="1800" dirty="0">
                <a:cs typeface="Calibri"/>
              </a:rPr>
              <a:t>Visualization</a:t>
            </a:r>
          </a:p>
          <a:p>
            <a:pPr lvl="2"/>
            <a:r>
              <a:rPr lang="en-US" sz="1600" dirty="0">
                <a:cs typeface="Calibri"/>
              </a:rPr>
              <a:t>Use </a:t>
            </a:r>
            <a:r>
              <a:rPr lang="en-US" sz="1600" b="1" dirty="0" err="1">
                <a:latin typeface="Courier New"/>
                <a:cs typeface="Calibri"/>
              </a:rPr>
              <a:t>ncu-ui</a:t>
            </a:r>
            <a:r>
              <a:rPr lang="en-US" sz="1600" dirty="0">
                <a:cs typeface="Calibri"/>
              </a:rPr>
              <a:t> to run the profiler interactively, or import the results of a previous collection</a:t>
            </a:r>
          </a:p>
          <a:p>
            <a:pPr lvl="1"/>
            <a:endParaRPr lang="en-US" sz="1800" dirty="0"/>
          </a:p>
          <a:p>
            <a:r>
              <a:rPr lang="en-US" sz="1800" dirty="0">
                <a:solidFill>
                  <a:srgbClr val="0070C0"/>
                </a:solidFill>
                <a:ea typeface="+mn-lt"/>
                <a:cs typeface="+mn-lt"/>
              </a:rPr>
              <a:t>Approach 2</a:t>
            </a:r>
            <a:r>
              <a:rPr lang="en-US" sz="1800" dirty="0">
                <a:ea typeface="+mn-lt"/>
                <a:cs typeface="+mn-lt"/>
              </a:rPr>
              <a:t>: </a:t>
            </a:r>
            <a:r>
              <a:rPr lang="en-US" sz="1800" dirty="0" err="1">
                <a:ea typeface="+mn-lt"/>
                <a:cs typeface="+mn-lt"/>
              </a:rPr>
              <a:t>Nsight</a:t>
            </a:r>
            <a:r>
              <a:rPr lang="en-US" sz="1800" dirty="0">
                <a:ea typeface="+mn-lt"/>
                <a:cs typeface="+mn-lt"/>
              </a:rPr>
              <a:t> Systems</a:t>
            </a:r>
            <a:endParaRPr lang="en-US" sz="1800" dirty="0">
              <a:cs typeface="Calibri"/>
            </a:endParaRPr>
          </a:p>
          <a:p>
            <a:pPr lvl="1"/>
            <a:r>
              <a:rPr lang="en-US" sz="1800" dirty="0"/>
              <a:t>Visualize activity for the entire system</a:t>
            </a:r>
            <a:endParaRPr lang="en-US" sz="1800" dirty="0">
              <a:cs typeface="Calibri" panose="020F0502020204030204"/>
            </a:endParaRPr>
          </a:p>
          <a:p>
            <a:pPr lvl="1"/>
            <a:r>
              <a:rPr lang="en-US" sz="1800" dirty="0">
                <a:cs typeface="Calibri" panose="020F0502020204030204"/>
              </a:rPr>
              <a:t>A lot of system integration in exchange for a lot of information</a:t>
            </a:r>
          </a:p>
          <a:p>
            <a:pPr lvl="1"/>
            <a:r>
              <a:rPr lang="en-US" sz="1800" dirty="0">
                <a:cs typeface="Calibri" panose="020F0502020204030204"/>
              </a:rPr>
              <a:t>Targets only Linux systems, remote GUI runs on Mac, Windows, Linux</a:t>
            </a:r>
          </a:p>
          <a:p>
            <a:pPr lvl="1"/>
            <a:endParaRPr lang="en-US" sz="1800" dirty="0">
              <a:solidFill>
                <a:srgbClr val="000000"/>
              </a:solidFill>
              <a:ea typeface="+mn-lt"/>
              <a:cs typeface="+mn-lt"/>
            </a:endParaRPr>
          </a:p>
          <a:p>
            <a:r>
              <a:rPr lang="en-US" sz="1800" dirty="0">
                <a:solidFill>
                  <a:srgbClr val="0070C0"/>
                </a:solidFill>
                <a:ea typeface="+mn-lt"/>
                <a:cs typeface="+mn-lt"/>
              </a:rPr>
              <a:t>Approach 3 (before CUDA 11)</a:t>
            </a:r>
            <a:r>
              <a:rPr lang="en-US" sz="1800" dirty="0">
                <a:ea typeface="+mn-lt"/>
                <a:cs typeface="+mn-lt"/>
              </a:rPr>
              <a:t>: </a:t>
            </a:r>
            <a:r>
              <a:rPr lang="en-US" sz="1800" b="1" dirty="0" err="1">
                <a:latin typeface="Courier New"/>
                <a:ea typeface="+mn-lt"/>
                <a:cs typeface="+mn-lt"/>
              </a:rPr>
              <a:t>nvprof</a:t>
            </a:r>
            <a:endParaRPr lang="en-US" sz="1800" b="1">
              <a:latin typeface="Courier New"/>
              <a:ea typeface="+mn-lt"/>
              <a:cs typeface="+mn-lt"/>
            </a:endParaRPr>
          </a:p>
          <a:p>
            <a:pPr lvl="1"/>
            <a:r>
              <a:rPr lang="en-US" sz="1800" dirty="0">
                <a:cs typeface="Calibri" panose="020F0502020204030204"/>
              </a:rPr>
              <a:t>Deprecated in newer CUDA versions for security reasons</a:t>
            </a:r>
          </a:p>
          <a:p>
            <a:pPr lvl="1"/>
            <a:r>
              <a:rPr lang="en-US" sz="1800" dirty="0">
                <a:cs typeface="Calibri" panose="020F0502020204030204"/>
              </a:rPr>
              <a:t>Command line interface is similar to </a:t>
            </a:r>
            <a:r>
              <a:rPr lang="en-US" sz="1800" b="1" dirty="0" err="1">
                <a:latin typeface="Courier New"/>
                <a:cs typeface="Calibri" panose="020F0502020204030204"/>
              </a:rPr>
              <a:t>ncu</a:t>
            </a:r>
            <a:endParaRPr lang="en-US" sz="1800" b="1" dirty="0">
              <a:latin typeface="Courier New"/>
              <a:cs typeface="Calibri" panose="020F0502020204030204"/>
            </a:endParaRPr>
          </a:p>
        </p:txBody>
      </p:sp>
    </p:spTree>
    <p:extLst>
      <p:ext uri="{BB962C8B-B14F-4D97-AF65-F5344CB8AC3E}">
        <p14:creationId xmlns:p14="http://schemas.microsoft.com/office/powerpoint/2010/main" val="7678927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nsolas"/>
                <a:cs typeface="Courier New"/>
              </a:rPr>
              <a:t>ncu</a:t>
            </a:r>
            <a:r>
              <a:rPr lang="en-US" sz="3200" dirty="0">
                <a:latin typeface="Calibri Light"/>
                <a:cs typeface="Courier New"/>
              </a:rPr>
              <a:t> </a:t>
            </a:r>
            <a:r>
              <a:rPr lang="en-US" sz="3200" dirty="0">
                <a:latin typeface="Calibri Light"/>
                <a:cs typeface="Calibri Light"/>
              </a:rPr>
              <a:t>Usage</a:t>
            </a:r>
            <a:r>
              <a:rPr lang="en-US" sz="3200" dirty="0"/>
              <a:t> </a:t>
            </a:r>
            <a:endParaRPr lang="en-US" sz="3200" dirty="0">
              <a:cs typeface="Calibri Light"/>
            </a:endParaRP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76</a:t>
            </a:fld>
            <a:endParaRPr lang="en-US" altLang="en-US" dirty="0"/>
          </a:p>
        </p:txBody>
      </p:sp>
      <p:sp>
        <p:nvSpPr>
          <p:cNvPr id="3" name="Content Placeholder 2"/>
          <p:cNvSpPr>
            <a:spLocks noGrp="1"/>
          </p:cNvSpPr>
          <p:nvPr>
            <p:ph idx="4294967295"/>
          </p:nvPr>
        </p:nvSpPr>
        <p:spPr>
          <a:xfrm>
            <a:off x="446568" y="1593112"/>
            <a:ext cx="11100390" cy="4530725"/>
          </a:xfrm>
        </p:spPr>
        <p:txBody>
          <a:bodyPr vert="horz" lIns="91440" tIns="45720" rIns="91440" bIns="45720" rtlCol="0" anchor="t">
            <a:normAutofit fontScale="92500" lnSpcReduction="10000"/>
          </a:bodyPr>
          <a:lstStyle/>
          <a:p>
            <a:pPr marL="0" indent="0">
              <a:buNone/>
            </a:pPr>
            <a:r>
              <a:rPr lang="en-US" sz="2000" b="1" dirty="0">
                <a:latin typeface="Courier New"/>
                <a:cs typeface="Courier New"/>
              </a:rPr>
              <a:t>$ </a:t>
            </a:r>
            <a:r>
              <a:rPr lang="en-US" sz="2000" b="1" dirty="0" err="1">
                <a:latin typeface="Courier New"/>
                <a:cs typeface="Courier New"/>
              </a:rPr>
              <a:t>ncu</a:t>
            </a:r>
            <a:r>
              <a:rPr lang="en-US" sz="2000" b="1" dirty="0">
                <a:latin typeface="Courier New"/>
                <a:cs typeface="Courier New"/>
              </a:rPr>
              <a:t> [</a:t>
            </a:r>
            <a:r>
              <a:rPr lang="en-US" sz="2000" b="1" dirty="0" err="1">
                <a:latin typeface="Courier New"/>
                <a:cs typeface="Courier New"/>
              </a:rPr>
              <a:t>ncu_args</a:t>
            </a:r>
            <a:r>
              <a:rPr lang="en-US" sz="2000" b="1" dirty="0">
                <a:latin typeface="Courier New"/>
                <a:cs typeface="Courier New"/>
              </a:rPr>
              <a:t>] &lt;</a:t>
            </a:r>
            <a:r>
              <a:rPr lang="en-US" sz="2000" b="1" dirty="0" err="1">
                <a:latin typeface="Courier New"/>
                <a:cs typeface="Courier New"/>
              </a:rPr>
              <a:t>appName</a:t>
            </a:r>
            <a:r>
              <a:rPr lang="en-US" sz="2000" b="1" dirty="0">
                <a:latin typeface="Courier New"/>
                <a:cs typeface="Courier New"/>
              </a:rPr>
              <a:t>&gt; [</a:t>
            </a:r>
            <a:r>
              <a:rPr lang="en-US" sz="2000" b="1" dirty="0" err="1">
                <a:latin typeface="Courier New"/>
                <a:cs typeface="Courier New"/>
              </a:rPr>
              <a:t>app_args</a:t>
            </a:r>
            <a:r>
              <a:rPr lang="en-US" sz="2000" b="1" dirty="0">
                <a:latin typeface="Courier New"/>
                <a:cs typeface="Courier New"/>
              </a:rPr>
              <a:t>]</a:t>
            </a:r>
            <a:br>
              <a:rPr lang="en-US" sz="2000" b="1" dirty="0">
                <a:latin typeface="Courier New" panose="02070309020205020404" pitchFamily="49" charset="0"/>
                <a:cs typeface="Courier New" panose="02070309020205020404" pitchFamily="49" charset="0"/>
              </a:rPr>
            </a:br>
            <a:endParaRPr lang="en-US" sz="2000" dirty="0"/>
          </a:p>
          <a:p>
            <a:r>
              <a:rPr lang="en-US" sz="2000" dirty="0">
                <a:solidFill>
                  <a:srgbClr val="0070C0"/>
                </a:solidFill>
              </a:rPr>
              <a:t>On Euler, don’t forget to use </a:t>
            </a:r>
            <a:r>
              <a:rPr lang="en-US" sz="2000" dirty="0" err="1">
                <a:solidFill>
                  <a:srgbClr val="0070C0"/>
                </a:solidFill>
                <a:latin typeface="Consolas" panose="020B0609020204030204" pitchFamily="49" charset="0"/>
              </a:rPr>
              <a:t>sbatch</a:t>
            </a:r>
            <a:r>
              <a:rPr lang="en-US" sz="2000" dirty="0">
                <a:solidFill>
                  <a:srgbClr val="0070C0"/>
                </a:solidFill>
              </a:rPr>
              <a:t> (that is, rely on </a:t>
            </a:r>
            <a:r>
              <a:rPr lang="en-US" sz="2000" dirty="0" err="1">
                <a:solidFill>
                  <a:srgbClr val="0070C0"/>
                </a:solidFill>
                <a:latin typeface="Consolas" panose="020B0609020204030204" pitchFamily="49" charset="0"/>
              </a:rPr>
              <a:t>Slurm</a:t>
            </a:r>
            <a:r>
              <a:rPr lang="en-US" sz="2000" dirty="0">
                <a:solidFill>
                  <a:srgbClr val="0070C0"/>
                </a:solidFill>
              </a:rPr>
              <a:t>)</a:t>
            </a:r>
          </a:p>
          <a:p>
            <a:pPr marL="0" indent="0">
              <a:buNone/>
            </a:pPr>
            <a:endParaRPr lang="en-US" sz="2000" dirty="0">
              <a:latin typeface="Consolas" panose="020B0609020204030204" pitchFamily="49" charset="0"/>
            </a:endParaRPr>
          </a:p>
          <a:p>
            <a:r>
              <a:rPr lang="en-US" sz="2000" dirty="0"/>
              <a:t>Help on usage and arguments:</a:t>
            </a:r>
            <a:br>
              <a:rPr lang="en-US" sz="2000" dirty="0"/>
            </a:br>
            <a:r>
              <a:rPr lang="en-US" sz="2000" b="1" dirty="0">
                <a:latin typeface="Courier New"/>
                <a:cs typeface="Courier New"/>
              </a:rPr>
              <a:t>$ </a:t>
            </a:r>
            <a:r>
              <a:rPr lang="en-US" sz="2000" b="1" dirty="0" err="1">
                <a:latin typeface="Courier New"/>
                <a:cs typeface="Courier New"/>
              </a:rPr>
              <a:t>ncu</a:t>
            </a:r>
            <a:r>
              <a:rPr lang="en-US" sz="2000" b="1" dirty="0">
                <a:latin typeface="Courier New"/>
                <a:cs typeface="Courier New"/>
              </a:rPr>
              <a:t> –-help</a:t>
            </a:r>
            <a:br>
              <a:rPr lang="en-US" sz="2000" b="1" dirty="0">
                <a:latin typeface="Courier New" panose="02070309020205020404" pitchFamily="49" charset="0"/>
                <a:cs typeface="Courier New" panose="02070309020205020404" pitchFamily="49" charset="0"/>
              </a:rPr>
            </a:br>
            <a:endParaRPr lang="en-US" sz="2000" dirty="0"/>
          </a:p>
          <a:p>
            <a:r>
              <a:rPr lang="en-US" sz="2000" dirty="0"/>
              <a:t>Save profile to file:</a:t>
            </a:r>
            <a:br>
              <a:rPr lang="en-US" sz="2000" dirty="0"/>
            </a:br>
            <a:r>
              <a:rPr lang="en-US" sz="2000" b="1" dirty="0">
                <a:latin typeface="Courier New"/>
                <a:cs typeface="Courier New"/>
              </a:rPr>
              <a:t>$ </a:t>
            </a:r>
            <a:r>
              <a:rPr lang="en-US" sz="2000" b="1" dirty="0" err="1">
                <a:latin typeface="Courier New"/>
                <a:cs typeface="Courier New"/>
              </a:rPr>
              <a:t>ncu</a:t>
            </a:r>
            <a:r>
              <a:rPr lang="en-US" sz="2000" b="1" dirty="0">
                <a:latin typeface="Courier New"/>
                <a:cs typeface="Courier New"/>
              </a:rPr>
              <a:t> –o </a:t>
            </a:r>
            <a:r>
              <a:rPr lang="en-US" sz="2000" b="1" dirty="0" err="1">
                <a:latin typeface="Courier New"/>
                <a:cs typeface="Courier New"/>
              </a:rPr>
              <a:t>profile.out</a:t>
            </a:r>
            <a:r>
              <a:rPr lang="en-US" sz="2000" b="1" dirty="0">
                <a:latin typeface="Courier New"/>
                <a:cs typeface="Courier New"/>
              </a:rPr>
              <a:t> &lt;</a:t>
            </a:r>
            <a:r>
              <a:rPr lang="en-US" sz="2000" b="1" dirty="0" err="1">
                <a:latin typeface="Courier New"/>
                <a:cs typeface="Courier New"/>
              </a:rPr>
              <a:t>appName</a:t>
            </a:r>
            <a:r>
              <a:rPr lang="en-US" sz="2000" b="1" dirty="0">
                <a:latin typeface="Courier New"/>
                <a:cs typeface="Courier New"/>
              </a:rPr>
              <a:t>&gt; [</a:t>
            </a:r>
            <a:r>
              <a:rPr lang="en-US" sz="2000" b="1" dirty="0" err="1">
                <a:latin typeface="Courier New"/>
                <a:cs typeface="Courier New"/>
              </a:rPr>
              <a:t>app_args</a:t>
            </a:r>
            <a:r>
              <a:rPr lang="en-US" sz="2000" b="1" dirty="0">
                <a:latin typeface="Courier New"/>
                <a:cs typeface="Courier New"/>
              </a:rPr>
              <a:t>]</a:t>
            </a:r>
            <a:br>
              <a:rPr lang="en-US" sz="2000" b="1" dirty="0">
                <a:latin typeface="Courier New" panose="02070309020205020404" pitchFamily="49" charset="0"/>
                <a:cs typeface="Courier New" panose="02070309020205020404" pitchFamily="49" charset="0"/>
              </a:rPr>
            </a:br>
            <a:endParaRPr lang="en-US" sz="2000" dirty="0"/>
          </a:p>
          <a:p>
            <a:r>
              <a:rPr lang="en-US" sz="2000" dirty="0"/>
              <a:t>Import into GUI (</a:t>
            </a:r>
            <a:r>
              <a:rPr lang="en-US" sz="2000" b="1" dirty="0" err="1">
                <a:latin typeface="Courier New"/>
                <a:cs typeface="Courier New"/>
              </a:rPr>
              <a:t>ncu-ui</a:t>
            </a:r>
            <a:r>
              <a:rPr lang="en-US" sz="2000" dirty="0"/>
              <a:t>):</a:t>
            </a:r>
            <a:endParaRPr lang="en-US" sz="2000" dirty="0">
              <a:cs typeface="Calibri"/>
            </a:endParaRPr>
          </a:p>
          <a:p>
            <a:pPr lvl="1"/>
            <a:r>
              <a:rPr lang="en-US" sz="1800" dirty="0"/>
              <a:t>NOTE: Not an option on Euler, but you can </a:t>
            </a:r>
            <a:r>
              <a:rPr lang="en-US" sz="1800" dirty="0">
                <a:hlinkClick r:id="rId2"/>
              </a:rPr>
              <a:t>download the UI from Nvidia</a:t>
            </a:r>
            <a:r>
              <a:rPr lang="en-US" sz="1600" dirty="0"/>
              <a:t> for your system.</a:t>
            </a:r>
            <a:endParaRPr lang="en-US" sz="1600" dirty="0">
              <a:ea typeface="+mn-lt"/>
              <a:cs typeface="+mn-lt"/>
            </a:endParaRPr>
          </a:p>
          <a:p>
            <a:r>
              <a:rPr lang="en-US" sz="2000" dirty="0"/>
              <a:t>Import into </a:t>
            </a:r>
            <a:r>
              <a:rPr lang="en-US" sz="2000" b="1" dirty="0" err="1">
                <a:latin typeface="Courier New"/>
                <a:cs typeface="Courier New"/>
              </a:rPr>
              <a:t>ncu</a:t>
            </a:r>
            <a:r>
              <a:rPr lang="en-US" sz="2000" dirty="0"/>
              <a:t> to generate reports:</a:t>
            </a:r>
            <a:br>
              <a:rPr lang="en-US" sz="2000" dirty="0"/>
            </a:br>
            <a:r>
              <a:rPr lang="en-US" sz="2000" b="1" dirty="0">
                <a:latin typeface="Courier New"/>
                <a:cs typeface="Courier New"/>
              </a:rPr>
              <a:t>	$ </a:t>
            </a:r>
            <a:r>
              <a:rPr lang="en-US" sz="2000" b="1" dirty="0" err="1">
                <a:latin typeface="Courier New"/>
                <a:cs typeface="Courier New"/>
              </a:rPr>
              <a:t>ncu</a:t>
            </a:r>
            <a:r>
              <a:rPr lang="en-US" sz="2000" b="1" dirty="0">
                <a:latin typeface="Courier New"/>
                <a:cs typeface="Courier New"/>
              </a:rPr>
              <a:t> –-import </a:t>
            </a:r>
            <a:r>
              <a:rPr lang="en-US" sz="2000" b="1" dirty="0" err="1">
                <a:latin typeface="Courier New"/>
                <a:cs typeface="Courier New"/>
              </a:rPr>
              <a:t>profile.out</a:t>
            </a:r>
            <a:br>
              <a:rPr lang="en-US" sz="2000" b="1" dirty="0">
                <a:latin typeface="Courier New"/>
                <a:cs typeface="Courier New"/>
              </a:rPr>
            </a:br>
            <a:r>
              <a:rPr lang="en-US" sz="2000" b="1" dirty="0">
                <a:latin typeface="Courier New"/>
                <a:cs typeface="Courier New"/>
              </a:rPr>
              <a:t>	$ </a:t>
            </a:r>
            <a:r>
              <a:rPr lang="en-US" sz="2000" b="1" dirty="0" err="1">
                <a:latin typeface="Courier New"/>
                <a:cs typeface="Courier New"/>
              </a:rPr>
              <a:t>ncu</a:t>
            </a:r>
            <a:r>
              <a:rPr lang="en-US" sz="2000" b="1" dirty="0">
                <a:latin typeface="Courier New"/>
                <a:cs typeface="Courier New"/>
              </a:rPr>
              <a:t> –-import </a:t>
            </a:r>
            <a:r>
              <a:rPr lang="en-US" sz="2000" b="1" dirty="0" err="1">
                <a:latin typeface="Courier New"/>
                <a:cs typeface="Courier New"/>
              </a:rPr>
              <a:t>profile.out</a:t>
            </a:r>
            <a:r>
              <a:rPr lang="en-US" sz="2000" b="1" dirty="0">
                <a:latin typeface="Courier New"/>
                <a:cs typeface="Courier New"/>
              </a:rPr>
              <a:t> –-print-summary per-kernel</a:t>
            </a:r>
            <a:endParaRPr lang="en-US">
              <a:cs typeface="Calibri" panose="020F0502020204030204"/>
            </a:endParaRPr>
          </a:p>
        </p:txBody>
      </p:sp>
    </p:spTree>
    <p:extLst>
      <p:ext uri="{BB962C8B-B14F-4D97-AF65-F5344CB8AC3E}">
        <p14:creationId xmlns:p14="http://schemas.microsoft.com/office/powerpoint/2010/main" val="33801358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nsolas"/>
              </a:rPr>
              <a:t>ncu</a:t>
            </a:r>
            <a:r>
              <a:rPr lang="en-US" sz="3200" dirty="0">
                <a:latin typeface="Calibri Light"/>
                <a:cs typeface="Calibri Light"/>
              </a:rPr>
              <a:t> </a:t>
            </a:r>
            <a:r>
              <a:rPr lang="en-US" sz="3200" dirty="0"/>
              <a:t>– GPU Summary</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77</a:t>
            </a:fld>
            <a:endParaRPr lang="en-US" altLang="en-US" dirty="0"/>
          </a:p>
        </p:txBody>
      </p:sp>
      <p:sp>
        <p:nvSpPr>
          <p:cNvPr id="3" name="Content Placeholder 2"/>
          <p:cNvSpPr>
            <a:spLocks noGrp="1"/>
          </p:cNvSpPr>
          <p:nvPr>
            <p:ph idx="4294967295"/>
          </p:nvPr>
        </p:nvSpPr>
        <p:spPr>
          <a:xfrm>
            <a:off x="0" y="1447800"/>
            <a:ext cx="8229600" cy="5257800"/>
          </a:xfrm>
        </p:spPr>
        <p:txBody>
          <a:bodyPr vert="horz" lIns="91440" tIns="45720" rIns="91440" bIns="45720" rtlCol="0" anchor="t">
            <a:normAutofit/>
          </a:bodyPr>
          <a:lstStyle/>
          <a:p>
            <a:pPr marL="0" indent="0">
              <a:buNone/>
            </a:pPr>
            <a:r>
              <a:rPr lang="en-US" sz="1800" b="1" dirty="0">
                <a:latin typeface="Courier New"/>
                <a:cs typeface="Courier New"/>
              </a:rPr>
              <a:t>$ </a:t>
            </a:r>
            <a:r>
              <a:rPr lang="en-US" sz="1800" b="1" dirty="0" err="1">
                <a:latin typeface="Courier New"/>
                <a:cs typeface="Courier New"/>
              </a:rPr>
              <a:t>ncu</a:t>
            </a:r>
            <a:r>
              <a:rPr lang="en-US" sz="1800" b="1" dirty="0">
                <a:latin typeface="Courier New"/>
                <a:cs typeface="Courier New"/>
              </a:rPr>
              <a:t> </a:t>
            </a:r>
            <a:r>
              <a:rPr lang="en-US" sz="1800" b="1" dirty="0" err="1">
                <a:latin typeface="Courier New"/>
                <a:cs typeface="Courier New"/>
              </a:rPr>
              <a:t>saxpy</a:t>
            </a:r>
            <a:br>
              <a:rPr lang="en-US" sz="1800" dirty="0"/>
            </a:br>
            <a:endParaRPr lang="en-US" sz="1800" dirty="0"/>
          </a:p>
          <a:p>
            <a:pPr marL="0" indent="0">
              <a:buNone/>
            </a:pP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a:p>
            <a:endParaRPr lang="en-US" sz="1800" dirty="0"/>
          </a:p>
          <a:p>
            <a:pPr marL="0" indent="0">
              <a:buNone/>
            </a:pPr>
            <a:br>
              <a:rPr lang="en-US" sz="1800" dirty="0"/>
            </a:br>
            <a:endParaRPr lang="en-US" sz="1800" dirty="0"/>
          </a:p>
          <a:p>
            <a:pPr marL="0" indent="0">
              <a:buNone/>
            </a:pPr>
            <a:endParaRPr lang="en-US" sz="1800" dirty="0"/>
          </a:p>
          <a:p>
            <a:r>
              <a:rPr lang="en-US" sz="1800" dirty="0"/>
              <a:t>Generate CSV output</a:t>
            </a:r>
            <a:br>
              <a:rPr lang="en-US" sz="1800" dirty="0"/>
            </a:br>
            <a:r>
              <a:rPr lang="en-US" sz="1800" b="1" dirty="0">
                <a:latin typeface="Courier New"/>
                <a:cs typeface="Courier New"/>
              </a:rPr>
              <a:t>$ </a:t>
            </a:r>
            <a:r>
              <a:rPr lang="en-US" sz="1800" b="1" dirty="0" err="1">
                <a:latin typeface="Courier New"/>
                <a:cs typeface="Courier New"/>
              </a:rPr>
              <a:t>ncu</a:t>
            </a:r>
            <a:r>
              <a:rPr lang="en-US" sz="1800" b="1" dirty="0">
                <a:latin typeface="Courier New"/>
                <a:cs typeface="Courier New"/>
              </a:rPr>
              <a:t> --csv </a:t>
            </a:r>
            <a:r>
              <a:rPr lang="en-US" sz="1800" b="1" dirty="0" err="1">
                <a:latin typeface="Courier New"/>
                <a:cs typeface="Courier New"/>
              </a:rPr>
              <a:t>saxpy</a:t>
            </a:r>
            <a:endParaRPr lang="en-US" sz="1800" b="1" dirty="0">
              <a:latin typeface="Courier New"/>
              <a:cs typeface="Courier New"/>
            </a:endParaRPr>
          </a:p>
        </p:txBody>
      </p:sp>
      <p:pic>
        <p:nvPicPr>
          <p:cNvPr id="4" name="Picture 8" descr="Text&#10;&#10;Description automatically generated">
            <a:extLst>
              <a:ext uri="{FF2B5EF4-FFF2-40B4-BE49-F238E27FC236}">
                <a16:creationId xmlns:a16="http://schemas.microsoft.com/office/drawing/2014/main" id="{17F8569B-AE4B-4E3F-A0CD-122A69A2AE65}"/>
              </a:ext>
            </a:extLst>
          </p:cNvPr>
          <p:cNvPicPr>
            <a:picLocks noChangeAspect="1"/>
          </p:cNvPicPr>
          <p:nvPr/>
        </p:nvPicPr>
        <p:blipFill>
          <a:blip r:embed="rId3"/>
          <a:stretch>
            <a:fillRect/>
          </a:stretch>
        </p:blipFill>
        <p:spPr>
          <a:xfrm>
            <a:off x="2110562" y="928071"/>
            <a:ext cx="6495606" cy="4904391"/>
          </a:xfrm>
          <a:prstGeom prst="rect">
            <a:avLst/>
          </a:prstGeom>
        </p:spPr>
      </p:pic>
      <p:cxnSp>
        <p:nvCxnSpPr>
          <p:cNvPr id="8" name="Straight Arrow Connector 7"/>
          <p:cNvCxnSpPr/>
          <p:nvPr/>
        </p:nvCxnSpPr>
        <p:spPr>
          <a:xfrm flipH="1">
            <a:off x="6320203" y="1606057"/>
            <a:ext cx="1188665" cy="0"/>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794177" y="1604986"/>
            <a:ext cx="395275" cy="4430"/>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4132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068587"/>
            <a:ext cx="10515600" cy="832552"/>
          </a:xfrm>
        </p:spPr>
        <p:txBody>
          <a:bodyPr/>
          <a:lstStyle/>
          <a:p>
            <a:r>
              <a:rPr lang="en-US" sz="3200" dirty="0">
                <a:cs typeface="Calibri Light"/>
              </a:rPr>
              <a:t>Older Profiling Examples</a:t>
            </a:r>
          </a:p>
        </p:txBody>
      </p:sp>
      <p:sp>
        <p:nvSpPr>
          <p:cNvPr id="3" name="Content Placeholder 2"/>
          <p:cNvSpPr>
            <a:spLocks noGrp="1"/>
          </p:cNvSpPr>
          <p:nvPr>
            <p:ph type="body" idx="1"/>
          </p:nvPr>
        </p:nvSpPr>
        <p:spPr>
          <a:xfrm>
            <a:off x="831850" y="3154068"/>
            <a:ext cx="10054856" cy="1500187"/>
          </a:xfrm>
        </p:spPr>
        <p:txBody>
          <a:bodyPr vert="horz" lIns="91440" tIns="45720" rIns="91440" bIns="45720" rtlCol="0" anchor="t">
            <a:normAutofit/>
          </a:bodyPr>
          <a:lstStyle/>
          <a:p>
            <a:r>
              <a:rPr lang="en-US" sz="2000" b="1" dirty="0">
                <a:latin typeface="Calibri Light"/>
                <a:cs typeface="Courier New"/>
              </a:rPr>
              <a:t>NOTE: these examples were generated on an older CUDA version using </a:t>
            </a:r>
            <a:r>
              <a:rPr lang="en-US" sz="2000" b="1" dirty="0" err="1">
                <a:latin typeface="Courier New"/>
                <a:cs typeface="Courier New"/>
              </a:rPr>
              <a:t>nvprof</a:t>
            </a:r>
            <a:r>
              <a:rPr lang="en-US" sz="2000" b="1" dirty="0">
                <a:latin typeface="Calibri Light"/>
                <a:cs typeface="Courier New"/>
              </a:rPr>
              <a:t> and </a:t>
            </a:r>
            <a:r>
              <a:rPr lang="en-US" sz="2000" b="1" dirty="0" err="1">
                <a:latin typeface="Courier New"/>
                <a:cs typeface="Courier New"/>
              </a:rPr>
              <a:t>nvvp</a:t>
            </a:r>
            <a:r>
              <a:rPr lang="en-US" sz="2000" b="1" dirty="0">
                <a:latin typeface="Calibri"/>
                <a:cs typeface="Courier New"/>
              </a:rPr>
              <a:t>.</a:t>
            </a:r>
            <a:endParaRPr lang="en-US" dirty="0"/>
          </a:p>
          <a:p>
            <a:r>
              <a:rPr lang="en-US" sz="2000" b="1" dirty="0">
                <a:latin typeface="Calibri Light"/>
                <a:cs typeface="Courier New"/>
              </a:rPr>
              <a:t>On recent GPUs, </a:t>
            </a:r>
            <a:r>
              <a:rPr lang="en-US" sz="2000" b="1" dirty="0" err="1">
                <a:latin typeface="Courier New"/>
                <a:cs typeface="Courier New"/>
              </a:rPr>
              <a:t>ncu</a:t>
            </a:r>
            <a:r>
              <a:rPr lang="en-US" sz="2000" b="1" dirty="0">
                <a:latin typeface="Calibri Light"/>
                <a:cs typeface="Courier New"/>
              </a:rPr>
              <a:t> is recommended.</a:t>
            </a:r>
            <a:endParaRPr lang="en-US"/>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78</a:t>
            </a:fld>
            <a:endParaRPr lang="en-US" altLang="en-US" dirty="0"/>
          </a:p>
        </p:txBody>
      </p:sp>
    </p:spTree>
    <p:extLst>
      <p:ext uri="{BB962C8B-B14F-4D97-AF65-F5344CB8AC3E}">
        <p14:creationId xmlns:p14="http://schemas.microsoft.com/office/powerpoint/2010/main" val="36785899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nsolas" panose="020B0609020204030204" pitchFamily="49" charset="0"/>
              </a:rPr>
              <a:t>nvprof</a:t>
            </a:r>
            <a:r>
              <a:rPr lang="en-US" sz="3200" dirty="0"/>
              <a:t> – GPU Trace</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79</a:t>
            </a:fld>
            <a:endParaRPr lang="en-US" altLang="en-US" dirty="0"/>
          </a:p>
        </p:txBody>
      </p:sp>
      <p:sp>
        <p:nvSpPr>
          <p:cNvPr id="3" name="Content Placeholder 2"/>
          <p:cNvSpPr>
            <a:spLocks noGrp="1"/>
          </p:cNvSpPr>
          <p:nvPr>
            <p:ph idx="4294967295"/>
          </p:nvPr>
        </p:nvSpPr>
        <p:spPr>
          <a:xfrm>
            <a:off x="254977" y="1003789"/>
            <a:ext cx="8763000" cy="4953000"/>
          </a:xfrm>
        </p:spPr>
        <p:txBody>
          <a:bodyPr/>
          <a:lstStyle/>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nvprof</a:t>
            </a:r>
            <a:r>
              <a:rPr lang="en-US" sz="1800" b="1" dirty="0">
                <a:latin typeface="Courier New" panose="02070309020205020404" pitchFamily="49" charset="0"/>
                <a:cs typeface="Courier New" panose="02070309020205020404" pitchFamily="49" charset="0"/>
              </a:rPr>
              <a:t> –-print-</a:t>
            </a:r>
            <a:r>
              <a:rPr lang="en-US" sz="1800" b="1" dirty="0" err="1">
                <a:latin typeface="Courier New" panose="02070309020205020404" pitchFamily="49" charset="0"/>
                <a:cs typeface="Courier New" panose="02070309020205020404" pitchFamily="49" charset="0"/>
              </a:rPr>
              <a:t>gpu</a:t>
            </a:r>
            <a:r>
              <a:rPr lang="en-US" sz="1800" b="1" dirty="0">
                <a:latin typeface="Courier New" panose="02070309020205020404" pitchFamily="49" charset="0"/>
                <a:cs typeface="Courier New" panose="02070309020205020404" pitchFamily="49" charset="0"/>
              </a:rPr>
              <a:t>-trace </a:t>
            </a:r>
            <a:r>
              <a:rPr lang="en-US" sz="1800" b="1" dirty="0" err="1">
                <a:latin typeface="Courier New" panose="02070309020205020404" pitchFamily="49" charset="0"/>
                <a:cs typeface="Courier New" panose="02070309020205020404" pitchFamily="49" charset="0"/>
              </a:rPr>
              <a:t>vector_addition</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a:p>
            <a:r>
              <a:rPr lang="en-US" sz="1800" dirty="0"/>
              <a:t>CPU/GPU trace</a:t>
            </a:r>
            <a:br>
              <a:rPr lang="en-US" sz="1800" dirty="0"/>
            </a:b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nvprof</a:t>
            </a:r>
            <a:r>
              <a:rPr lang="en-US" sz="1800" b="1" dirty="0">
                <a:latin typeface="Courier New" panose="02070309020205020404" pitchFamily="49" charset="0"/>
                <a:cs typeface="Courier New" panose="02070309020205020404" pitchFamily="49" charset="0"/>
              </a:rPr>
              <a:t> –-print-</a:t>
            </a:r>
            <a:r>
              <a:rPr lang="en-US" sz="1800" b="1" dirty="0" err="1">
                <a:latin typeface="Courier New" panose="02070309020205020404" pitchFamily="49" charset="0"/>
                <a:cs typeface="Courier New" panose="02070309020205020404" pitchFamily="49" charset="0"/>
              </a:rPr>
              <a:t>gpu</a:t>
            </a:r>
            <a:r>
              <a:rPr lang="en-US" sz="1800" b="1" dirty="0">
                <a:latin typeface="Courier New" panose="02070309020205020404" pitchFamily="49" charset="0"/>
                <a:cs typeface="Courier New" panose="02070309020205020404" pitchFamily="49" charset="0"/>
              </a:rPr>
              <a:t>-trace -–print-</a:t>
            </a:r>
            <a:r>
              <a:rPr lang="en-US" sz="1800" b="1" dirty="0" err="1">
                <a:latin typeface="Courier New" panose="02070309020205020404" pitchFamily="49" charset="0"/>
                <a:cs typeface="Courier New" panose="02070309020205020404" pitchFamily="49" charset="0"/>
              </a:rPr>
              <a:t>api</a:t>
            </a:r>
            <a:r>
              <a:rPr lang="en-US" sz="1800" b="1" dirty="0">
                <a:latin typeface="Courier New" panose="02070309020205020404" pitchFamily="49" charset="0"/>
                <a:cs typeface="Courier New" panose="02070309020205020404" pitchFamily="49" charset="0"/>
              </a:rPr>
              <a:t>-trace </a:t>
            </a:r>
            <a:r>
              <a:rPr lang="en-US" sz="1800" b="1" dirty="0" err="1">
                <a:latin typeface="Courier New" panose="02070309020205020404" pitchFamily="49" charset="0"/>
                <a:cs typeface="Courier New" panose="02070309020205020404" pitchFamily="49" charset="0"/>
              </a:rPr>
              <a:t>vector_addition</a:t>
            </a:r>
            <a:endParaRPr lang="en-US" sz="1800" dirty="0"/>
          </a:p>
        </p:txBody>
      </p:sp>
      <p:pic>
        <p:nvPicPr>
          <p:cNvPr id="4" name="Picture 3"/>
          <p:cNvPicPr>
            <a:picLocks noChangeAspect="1"/>
          </p:cNvPicPr>
          <p:nvPr/>
        </p:nvPicPr>
        <p:blipFill>
          <a:blip r:embed="rId2"/>
          <a:stretch>
            <a:fillRect/>
          </a:stretch>
        </p:blipFill>
        <p:spPr>
          <a:xfrm>
            <a:off x="369180" y="1363747"/>
            <a:ext cx="11501438" cy="2939987"/>
          </a:xfrm>
          <a:prstGeom prst="rect">
            <a:avLst/>
          </a:prstGeom>
        </p:spPr>
      </p:pic>
      <p:pic>
        <p:nvPicPr>
          <p:cNvPr id="8" name="Picture 7"/>
          <p:cNvPicPr>
            <a:picLocks noChangeAspect="1"/>
          </p:cNvPicPr>
          <p:nvPr/>
        </p:nvPicPr>
        <p:blipFill>
          <a:blip r:embed="rId3"/>
          <a:stretch>
            <a:fillRect/>
          </a:stretch>
        </p:blipFill>
        <p:spPr>
          <a:xfrm>
            <a:off x="369180" y="4387727"/>
            <a:ext cx="11501438" cy="2309051"/>
          </a:xfrm>
          <a:prstGeom prst="rect">
            <a:avLst/>
          </a:prstGeom>
        </p:spPr>
      </p:pic>
      <p:sp>
        <p:nvSpPr>
          <p:cNvPr id="10" name="Rectangle 9"/>
          <p:cNvSpPr/>
          <p:nvPr/>
        </p:nvSpPr>
        <p:spPr>
          <a:xfrm>
            <a:off x="4015766" y="4776373"/>
            <a:ext cx="7995138" cy="369332"/>
          </a:xfrm>
          <a:prstGeom prst="rect">
            <a:avLst/>
          </a:prstGeom>
        </p:spPr>
        <p:txBody>
          <a:bodyPr wrap="square">
            <a:spAutoFit/>
          </a:bodyPr>
          <a:lstStyle/>
          <a:p>
            <a:r>
              <a:rPr lang="en-US" dirty="0">
                <a:solidFill>
                  <a:srgbClr val="FFC000"/>
                </a:solidFill>
              </a:rPr>
              <a:t>&gt;&gt; </a:t>
            </a:r>
            <a:r>
              <a:rPr lang="en-US" dirty="0" err="1">
                <a:solidFill>
                  <a:srgbClr val="FFC000"/>
                </a:solidFill>
              </a:rPr>
              <a:t>nvcc</a:t>
            </a:r>
            <a:r>
              <a:rPr lang="en-US" dirty="0">
                <a:solidFill>
                  <a:srgbClr val="FFC000"/>
                </a:solidFill>
              </a:rPr>
              <a:t> -G  -arch=sm_30 vector_addition.cu -o </a:t>
            </a:r>
            <a:r>
              <a:rPr lang="en-US" dirty="0" err="1">
                <a:solidFill>
                  <a:srgbClr val="FFC000"/>
                </a:solidFill>
              </a:rPr>
              <a:t>vector_addition</a:t>
            </a:r>
            <a:r>
              <a:rPr lang="en-US" dirty="0">
                <a:solidFill>
                  <a:srgbClr val="FFC000"/>
                </a:solidFill>
              </a:rPr>
              <a:t> -</a:t>
            </a:r>
            <a:r>
              <a:rPr lang="en-US" dirty="0" err="1">
                <a:solidFill>
                  <a:srgbClr val="FFC000"/>
                </a:solidFill>
              </a:rPr>
              <a:t>ccbin</a:t>
            </a:r>
            <a:r>
              <a:rPr lang="en-US" dirty="0">
                <a:solidFill>
                  <a:srgbClr val="FFC000"/>
                </a:solidFill>
              </a:rPr>
              <a:t> $CU_CCBIN</a:t>
            </a:r>
          </a:p>
        </p:txBody>
      </p:sp>
      <p:sp>
        <p:nvSpPr>
          <p:cNvPr id="11" name="Rectangle 10"/>
          <p:cNvSpPr/>
          <p:nvPr/>
        </p:nvSpPr>
        <p:spPr>
          <a:xfrm>
            <a:off x="1763470" y="3639406"/>
            <a:ext cx="7995138" cy="369332"/>
          </a:xfrm>
          <a:prstGeom prst="rect">
            <a:avLst/>
          </a:prstGeom>
        </p:spPr>
        <p:txBody>
          <a:bodyPr wrap="square">
            <a:spAutoFit/>
          </a:bodyPr>
          <a:lstStyle/>
          <a:p>
            <a:r>
              <a:rPr lang="en-US" dirty="0">
                <a:solidFill>
                  <a:srgbClr val="FFC000"/>
                </a:solidFill>
              </a:rPr>
              <a:t>&gt;&gt; </a:t>
            </a:r>
            <a:r>
              <a:rPr lang="en-US" dirty="0" err="1">
                <a:solidFill>
                  <a:srgbClr val="FFC000"/>
                </a:solidFill>
              </a:rPr>
              <a:t>nvcc</a:t>
            </a:r>
            <a:r>
              <a:rPr lang="en-US" dirty="0">
                <a:solidFill>
                  <a:srgbClr val="FFC000"/>
                </a:solidFill>
              </a:rPr>
              <a:t> –O3  -arch=sm_30 vector_addition.cu -o </a:t>
            </a:r>
            <a:r>
              <a:rPr lang="en-US" dirty="0" err="1">
                <a:solidFill>
                  <a:srgbClr val="FFC000"/>
                </a:solidFill>
              </a:rPr>
              <a:t>vector_addition</a:t>
            </a:r>
            <a:r>
              <a:rPr lang="en-US" dirty="0">
                <a:solidFill>
                  <a:srgbClr val="FFC000"/>
                </a:solidFill>
              </a:rPr>
              <a:t> -</a:t>
            </a:r>
            <a:r>
              <a:rPr lang="en-US" dirty="0" err="1">
                <a:solidFill>
                  <a:srgbClr val="FFC000"/>
                </a:solidFill>
              </a:rPr>
              <a:t>ccbin</a:t>
            </a:r>
            <a:r>
              <a:rPr lang="en-US" dirty="0">
                <a:solidFill>
                  <a:srgbClr val="FFC000"/>
                </a:solidFill>
              </a:rPr>
              <a:t> $CU_CCBIN</a:t>
            </a:r>
          </a:p>
        </p:txBody>
      </p:sp>
      <p:sp>
        <p:nvSpPr>
          <p:cNvPr id="12" name="Down Arrow 11"/>
          <p:cNvSpPr/>
          <p:nvPr/>
        </p:nvSpPr>
        <p:spPr>
          <a:xfrm>
            <a:off x="2703635" y="3458931"/>
            <a:ext cx="304800" cy="27695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2041447">
            <a:off x="4988170" y="4622513"/>
            <a:ext cx="304800" cy="27695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80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10443" y="4838019"/>
            <a:ext cx="7848600" cy="138588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05000" y="1962150"/>
            <a:ext cx="5181600" cy="276225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The “main()” Function</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8</a:t>
            </a:fld>
            <a:endParaRPr lang="en-US" altLang="en-US" dirty="0"/>
          </a:p>
        </p:txBody>
      </p:sp>
      <p:sp>
        <p:nvSpPr>
          <p:cNvPr id="5" name="Rectangle 4"/>
          <p:cNvSpPr/>
          <p:nvPr/>
        </p:nvSpPr>
        <p:spPr>
          <a:xfrm>
            <a:off x="1905000" y="1752601"/>
            <a:ext cx="8382000" cy="4555093"/>
          </a:xfrm>
          <a:prstGeom prst="rect">
            <a:avLst/>
          </a:prstGeom>
        </p:spPr>
        <p:txBody>
          <a:bodyPr wrap="square">
            <a:spAutoFit/>
          </a:bodyPr>
          <a:lstStyle/>
          <a:p>
            <a:r>
              <a:rPr lang="en-US" sz="1000" dirty="0">
                <a:solidFill>
                  <a:srgbClr val="FFC000"/>
                </a:solidFill>
                <a:latin typeface="Consolas" pitchFamily="49" charset="0"/>
                <a:cs typeface="Consolas" pitchFamily="49" charset="0"/>
              </a:rPr>
              <a:t>01| </a:t>
            </a:r>
            <a:r>
              <a:rPr lang="en-US" sz="1000" dirty="0">
                <a:solidFill>
                  <a:srgbClr val="0000FF"/>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main(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cudaEvent_t</a:t>
            </a:r>
            <a:r>
              <a:rPr lang="en-US" sz="1000" dirty="0">
                <a:solidFill>
                  <a:prstClr val="black"/>
                </a:solidFill>
                <a:latin typeface="Consolas" pitchFamily="49" charset="0"/>
                <a:cs typeface="Consolas" pitchFamily="49" charset="0"/>
              </a:rPr>
              <a:t>     start, stop;</a:t>
            </a:r>
          </a:p>
          <a:p>
            <a:r>
              <a:rPr lang="en-US" sz="1000" dirty="0">
                <a:solidFill>
                  <a:srgbClr val="FFC000"/>
                </a:solidFill>
                <a:latin typeface="Consolas" pitchFamily="49" charset="0"/>
                <a:cs typeface="Consolas" pitchFamily="49" charset="0"/>
              </a:rPr>
              <a:t>03|</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float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04|</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05|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cudaStream_t</a:t>
            </a:r>
            <a:r>
              <a:rPr lang="en-US" sz="1000" dirty="0">
                <a:solidFill>
                  <a:prstClr val="black"/>
                </a:solidFill>
                <a:latin typeface="Consolas" pitchFamily="49" charset="0"/>
                <a:cs typeface="Consolas" pitchFamily="49" charset="0"/>
              </a:rPr>
              <a:t>    stream;</a:t>
            </a:r>
          </a:p>
          <a:p>
            <a:r>
              <a:rPr lang="en-US" sz="1000" dirty="0">
                <a:solidFill>
                  <a:srgbClr val="FFC000"/>
                </a:solidFill>
                <a:latin typeface="Consolas" pitchFamily="49" charset="0"/>
                <a:cs typeface="Consolas" pitchFamily="49" charset="0"/>
              </a:rPr>
              <a:t>06|</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07|</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09|</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start the timers</a:t>
            </a:r>
          </a:p>
          <a:p>
            <a:r>
              <a:rPr lang="en-US" sz="1000" dirty="0">
                <a:solidFill>
                  <a:srgbClr val="FFC000"/>
                </a:solidFill>
                <a:latin typeface="Consolas" pitchFamily="49" charset="0"/>
                <a:cs typeface="Consolas" pitchFamily="49" charset="0"/>
              </a:rPr>
              <a:t>10|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&amp;start );</a:t>
            </a:r>
          </a:p>
          <a:p>
            <a:r>
              <a:rPr lang="en-US" sz="1000" dirty="0">
                <a:solidFill>
                  <a:srgbClr val="FFC000"/>
                </a:solidFill>
                <a:latin typeface="Consolas" pitchFamily="49" charset="0"/>
                <a:cs typeface="Consolas" pitchFamily="49" charset="0"/>
              </a:rPr>
              <a:t>11|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&amp;stop  );</a:t>
            </a:r>
          </a:p>
          <a:p>
            <a:r>
              <a:rPr lang="en-US" sz="1000" dirty="0">
                <a:solidFill>
                  <a:srgbClr val="FFC000"/>
                </a:solidFill>
                <a:latin typeface="Consolas" pitchFamily="49" charset="0"/>
                <a:cs typeface="Consolas" pitchFamily="49" charset="0"/>
              </a:rPr>
              <a:t>12|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initialize the stream; only one stream for now…</a:t>
            </a:r>
          </a:p>
          <a:p>
            <a:r>
              <a:rPr lang="en-US" sz="1000" dirty="0">
                <a:solidFill>
                  <a:srgbClr val="FFC000"/>
                </a:solidFill>
                <a:latin typeface="Consolas" pitchFamily="49" charset="0"/>
                <a:cs typeface="Consolas" pitchFamily="49" charset="0"/>
              </a:rPr>
              <a:t>14|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cudaStreamCreate</a:t>
            </a:r>
            <a:r>
              <a:rPr lang="en-US" sz="1000" dirty="0">
                <a:solidFill>
                  <a:prstClr val="black"/>
                </a:solidFill>
                <a:latin typeface="Consolas" pitchFamily="49" charset="0"/>
                <a:cs typeface="Consolas" pitchFamily="49" charset="0"/>
              </a:rPr>
              <a:t>( &amp;stream );</a:t>
            </a:r>
          </a:p>
          <a:p>
            <a:r>
              <a:rPr lang="en-US" sz="1000" dirty="0">
                <a:solidFill>
                  <a:srgbClr val="FFC000"/>
                </a:solidFill>
                <a:latin typeface="Consolas" pitchFamily="49" charset="0"/>
                <a:cs typeface="Consolas" pitchFamily="49" charset="0"/>
              </a:rPr>
              <a:t>15|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16|</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the memory on the GPU</a:t>
            </a:r>
          </a:p>
          <a:p>
            <a:r>
              <a:rPr lang="en-US" sz="1000" dirty="0">
                <a:solidFill>
                  <a:srgbClr val="FFC000"/>
                </a:solidFill>
                <a:latin typeface="Consolas" pitchFamily="49" charset="0"/>
                <a:cs typeface="Consolas" pitchFamily="49" charset="0"/>
              </a:rPr>
              <a:t>17|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18|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19|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21|</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host pinned memory, used to stream</a:t>
            </a:r>
          </a:p>
          <a:p>
            <a:r>
              <a:rPr lang="en-US" sz="1000" dirty="0">
                <a:solidFill>
                  <a:srgbClr val="FFC000"/>
                </a:solidFill>
                <a:latin typeface="Consolas" pitchFamily="49" charset="0"/>
                <a:cs typeface="Consolas" pitchFamily="49" charset="0"/>
              </a:rPr>
              <a:t>22|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26|</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a:t>
            </a:r>
          </a:p>
          <a:p>
            <a:r>
              <a:rPr lang="en-US" sz="1000" dirty="0">
                <a:solidFill>
                  <a:srgbClr val="FFC000"/>
                </a:solidFill>
                <a:latin typeface="Consolas" pitchFamily="49" charset="0"/>
                <a:cs typeface="Consolas" pitchFamily="49" charset="0"/>
              </a:rPr>
              <a:t>27|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28|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29|</a:t>
            </a:r>
            <a:r>
              <a:rPr lang="en-US" sz="1000" dirty="0">
                <a:solidFill>
                  <a:prstClr val="black"/>
                </a:solidFill>
                <a:latin typeface="Consolas" pitchFamily="49" charset="0"/>
                <a:cs typeface="Consolas" pitchFamily="49" charset="0"/>
              </a:rPr>
              <a:t>    }</a:t>
            </a:r>
            <a:endParaRPr lang="en-US" sz="1000" dirty="0">
              <a:latin typeface="Consolas" pitchFamily="49" charset="0"/>
              <a:cs typeface="Consolas" pitchFamily="49" charset="0"/>
            </a:endParaRPr>
          </a:p>
        </p:txBody>
      </p:sp>
      <p:sp>
        <p:nvSpPr>
          <p:cNvPr id="10" name="Rectangle 9"/>
          <p:cNvSpPr/>
          <p:nvPr/>
        </p:nvSpPr>
        <p:spPr>
          <a:xfrm>
            <a:off x="7162800" y="4363625"/>
            <a:ext cx="718466" cy="307777"/>
          </a:xfrm>
          <a:prstGeom prst="rect">
            <a:avLst/>
          </a:prstGeom>
        </p:spPr>
        <p:txBody>
          <a:bodyPr wrap="none">
            <a:spAutoFit/>
          </a:bodyPr>
          <a:lstStyle/>
          <a:p>
            <a:r>
              <a:rPr lang="en-US" sz="1400" dirty="0">
                <a:solidFill>
                  <a:srgbClr val="FFC000"/>
                </a:solidFill>
              </a:rPr>
              <a:t>Stage 1</a:t>
            </a:r>
          </a:p>
        </p:txBody>
      </p:sp>
      <p:sp>
        <p:nvSpPr>
          <p:cNvPr id="11" name="Rectangle 10"/>
          <p:cNvSpPr/>
          <p:nvPr/>
        </p:nvSpPr>
        <p:spPr>
          <a:xfrm>
            <a:off x="9797249" y="5069053"/>
            <a:ext cx="718466" cy="307777"/>
          </a:xfrm>
          <a:prstGeom prst="rect">
            <a:avLst/>
          </a:prstGeom>
        </p:spPr>
        <p:txBody>
          <a:bodyPr wrap="none">
            <a:spAutoFit/>
          </a:bodyPr>
          <a:lstStyle/>
          <a:p>
            <a:r>
              <a:rPr lang="en-US" sz="1400" dirty="0">
                <a:solidFill>
                  <a:srgbClr val="FFC000"/>
                </a:solidFill>
              </a:rPr>
              <a:t>Stage 2</a:t>
            </a:r>
          </a:p>
        </p:txBody>
      </p:sp>
    </p:spTree>
    <p:extLst>
      <p:ext uri="{BB962C8B-B14F-4D97-AF65-F5344CB8AC3E}">
        <p14:creationId xmlns:p14="http://schemas.microsoft.com/office/powerpoint/2010/main" val="20394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0"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err="1">
                <a:latin typeface="Consolas" panose="020B0609020204030204" pitchFamily="49" charset="0"/>
              </a:rPr>
              <a:t>nvprof</a:t>
            </a:r>
            <a:r>
              <a:rPr lang="en-US" sz="3200" dirty="0"/>
              <a:t> – Powerful for getting insights into what happens on the host as well</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80</a:t>
            </a:fld>
            <a:endParaRPr lang="en-US" altLang="en-US" dirty="0"/>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8" name="Picture 7"/>
          <p:cNvPicPr>
            <a:picLocks noChangeAspect="1"/>
          </p:cNvPicPr>
          <p:nvPr/>
        </p:nvPicPr>
        <p:blipFill rotWithShape="1">
          <a:blip r:embed="rId3"/>
          <a:srcRect t="7486" r="9803" b="3356"/>
          <a:stretch/>
        </p:blipFill>
        <p:spPr>
          <a:xfrm>
            <a:off x="657959" y="950225"/>
            <a:ext cx="10072883" cy="5445085"/>
          </a:xfrm>
          <a:prstGeom prst="rect">
            <a:avLst/>
          </a:prstGeom>
        </p:spPr>
      </p:pic>
    </p:spTree>
    <p:extLst>
      <p:ext uri="{BB962C8B-B14F-4D97-AF65-F5344CB8AC3E}">
        <p14:creationId xmlns:p14="http://schemas.microsoft.com/office/powerpoint/2010/main" val="31214681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nsolas" panose="020B0609020204030204" pitchFamily="49" charset="0"/>
                <a:cs typeface="Courier New" pitchFamily="49" charset="0"/>
              </a:rPr>
              <a:t>nvvp</a:t>
            </a:r>
            <a:r>
              <a:rPr lang="en-US" sz="3200" dirty="0"/>
              <a:t>: NVIDIA Visual Profiler</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81</a:t>
            </a:fld>
            <a:endParaRPr lang="en-US" alt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5520" y="1188721"/>
            <a:ext cx="7772400" cy="5474625"/>
          </a:xfrm>
          <a:prstGeom prst="rect">
            <a:avLst/>
          </a:prstGeom>
          <a:ln w="12700">
            <a:solidFill>
              <a:schemeClr val="tx1"/>
            </a:solidFill>
          </a:ln>
        </p:spPr>
      </p:pic>
    </p:spTree>
    <p:extLst>
      <p:ext uri="{BB962C8B-B14F-4D97-AF65-F5344CB8AC3E}">
        <p14:creationId xmlns:p14="http://schemas.microsoft.com/office/powerpoint/2010/main" val="22488799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nsolas" panose="020B0609020204030204" pitchFamily="49" charset="0"/>
                <a:cs typeface="Courier New" pitchFamily="49" charset="0"/>
              </a:rPr>
              <a:t>Nsight</a:t>
            </a:r>
            <a:r>
              <a:rPr lang="en-US" sz="3200" dirty="0">
                <a:cs typeface="Courier New" pitchFamily="49" charset="0"/>
              </a:rPr>
              <a:t>: Visual Studio Edition</a:t>
            </a:r>
            <a:endParaRPr lang="en-US" sz="3200" dirty="0"/>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82</a:t>
            </a:fld>
            <a:endParaRPr lang="en-US" alt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0962" y="934284"/>
            <a:ext cx="7772400" cy="5587859"/>
          </a:xfrm>
          <a:prstGeom prst="rect">
            <a:avLst/>
          </a:prstGeom>
          <a:ln w="12700">
            <a:solidFill>
              <a:schemeClr val="tx1"/>
            </a:solidFill>
          </a:ln>
        </p:spPr>
      </p:pic>
    </p:spTree>
    <p:extLst>
      <p:ext uri="{BB962C8B-B14F-4D97-AF65-F5344CB8AC3E}">
        <p14:creationId xmlns:p14="http://schemas.microsoft.com/office/powerpoint/2010/main" val="19263175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6E0B-3455-48BD-A304-EF39D361B6BD}"/>
              </a:ext>
            </a:extLst>
          </p:cNvPr>
          <p:cNvSpPr>
            <a:spLocks noGrp="1"/>
          </p:cNvSpPr>
          <p:nvPr>
            <p:ph type="title"/>
          </p:nvPr>
        </p:nvSpPr>
        <p:spPr/>
        <p:txBody>
          <a:bodyPr/>
          <a:lstStyle/>
          <a:p>
            <a:r>
              <a:rPr lang="en-US" dirty="0"/>
              <a:t>The CUDA Profiling Tools Interface (CUPTI)</a:t>
            </a:r>
          </a:p>
        </p:txBody>
      </p:sp>
      <p:sp>
        <p:nvSpPr>
          <p:cNvPr id="5" name="Content Placeholder 4"/>
          <p:cNvSpPr>
            <a:spLocks noGrp="1"/>
          </p:cNvSpPr>
          <p:nvPr>
            <p:ph idx="1"/>
          </p:nvPr>
        </p:nvSpPr>
        <p:spPr/>
        <p:txBody>
          <a:bodyPr>
            <a:normAutofit lnSpcReduction="10000"/>
          </a:bodyPr>
          <a:lstStyle/>
          <a:p>
            <a:r>
              <a:rPr lang="en-US" dirty="0"/>
              <a:t>CUPTI: Enables the creation of profiling and tracing tools that target CUDA applications </a:t>
            </a:r>
          </a:p>
          <a:p>
            <a:endParaRPr lang="en-US" dirty="0"/>
          </a:p>
          <a:p>
            <a:r>
              <a:rPr lang="en-US" dirty="0"/>
              <a:t>CUPTI provides the following APIs: </a:t>
            </a:r>
          </a:p>
          <a:p>
            <a:pPr lvl="1"/>
            <a:r>
              <a:rPr lang="en-US" dirty="0"/>
              <a:t>The Activity API </a:t>
            </a:r>
          </a:p>
          <a:p>
            <a:pPr lvl="1"/>
            <a:r>
              <a:rPr lang="en-US" dirty="0"/>
              <a:t>The Callback API </a:t>
            </a:r>
          </a:p>
          <a:p>
            <a:pPr lvl="1"/>
            <a:r>
              <a:rPr lang="en-US" dirty="0"/>
              <a:t>The Event API </a:t>
            </a:r>
          </a:p>
          <a:p>
            <a:pPr lvl="1"/>
            <a:r>
              <a:rPr lang="en-US" dirty="0"/>
              <a:t>The Metric API</a:t>
            </a:r>
          </a:p>
          <a:p>
            <a:pPr lvl="1"/>
            <a:r>
              <a:rPr lang="en-US" dirty="0"/>
              <a:t>The Profiler API </a:t>
            </a:r>
          </a:p>
          <a:p>
            <a:endParaRPr lang="en-US" dirty="0"/>
          </a:p>
          <a:p>
            <a:r>
              <a:rPr lang="en-US" dirty="0"/>
              <a:t>Using APIs above, one can develop sharp &amp; customized profiling tools </a:t>
            </a:r>
          </a:p>
          <a:p>
            <a:pPr lvl="1"/>
            <a:r>
              <a:rPr lang="en-US"/>
              <a:t>Can provide very detailed insights </a:t>
            </a:r>
            <a:r>
              <a:rPr lang="en-US" dirty="0"/>
              <a:t>into the CPU and GPU behavior of CUDA applications</a:t>
            </a:r>
          </a:p>
          <a:p>
            <a:endParaRPr lang="en-US" dirty="0"/>
          </a:p>
          <a:p>
            <a:r>
              <a:rPr lang="en-US" dirty="0"/>
              <a:t>CUPTI delivered as a dynamic library on all platforms supported by CUDA</a:t>
            </a:r>
          </a:p>
        </p:txBody>
      </p:sp>
      <p:sp>
        <p:nvSpPr>
          <p:cNvPr id="3" name="Slide Number Placeholder 2">
            <a:extLst>
              <a:ext uri="{FF2B5EF4-FFF2-40B4-BE49-F238E27FC236}">
                <a16:creationId xmlns:a16="http://schemas.microsoft.com/office/drawing/2014/main" id="{51B8AE73-2774-436A-8178-1CEB7FA65C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p:txBody>
              <a:bodyPr/>
              <a:lstStyle/>
              <a:p>
                <a:r>
                  <a:rPr lang="en-US" dirty="0"/>
                  <a:t>[</a:t>
                </a:r>
                <a:r>
                  <a:rPr lang="en-US" dirty="0">
                    <a:hlinkClick r:id="rId2"/>
                  </a:rPr>
                  <a:t>https://developer.nvidia.com/CUPTI</a:t>
                </a:r>
                <a:r>
                  <a:rPr lang="en-US" dirty="0"/>
                  <a:t> ]</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2388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816100" y="4933951"/>
            <a:ext cx="3898900" cy="153034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828800" y="3695700"/>
            <a:ext cx="5334000" cy="110490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828800" y="1876426"/>
            <a:ext cx="8077200" cy="1679575"/>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p:txBody>
          <a:bodyPr>
            <a:normAutofit/>
          </a:bodyPr>
          <a:lstStyle/>
          <a:p>
            <a:r>
              <a:rPr lang="en-US" dirty="0"/>
              <a:t>The “</a:t>
            </a:r>
            <a:r>
              <a:rPr lang="en-US" dirty="0">
                <a:latin typeface="Consolas" panose="020B0609020204030204" pitchFamily="49" charset="0"/>
              </a:rPr>
              <a:t>main()</a:t>
            </a:r>
            <a:r>
              <a:rPr lang="en-US" dirty="0"/>
              <a:t>” Function </a:t>
            </a:r>
            <a:r>
              <a:rPr lang="en-US" sz="1800" dirty="0"/>
              <a:t>[</a:t>
            </a:r>
            <a:r>
              <a:rPr lang="en-US" sz="1800" dirty="0" err="1"/>
              <a:t>Cntd</a:t>
            </a:r>
            <a:r>
              <a:rPr lang="en-US" sz="1800" dirty="0"/>
              <a:t>.]</a:t>
            </a: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9</a:t>
            </a:fld>
            <a:endParaRPr lang="en-US" altLang="en-US" dirty="0"/>
          </a:p>
        </p:txBody>
      </p:sp>
      <p:sp>
        <p:nvSpPr>
          <p:cNvPr id="5" name="Rectangle 4"/>
          <p:cNvSpPr/>
          <p:nvPr/>
        </p:nvSpPr>
        <p:spPr>
          <a:xfrm>
            <a:off x="1905000" y="1371601"/>
            <a:ext cx="8153400" cy="5324535"/>
          </a:xfrm>
          <a:prstGeom prst="rect">
            <a:avLst/>
          </a:prstGeom>
        </p:spPr>
        <p:txBody>
          <a:bodyPr wrap="square">
            <a:spAutoFit/>
          </a:bodyPr>
          <a:lstStyle/>
          <a:p>
            <a:r>
              <a:rPr lang="en-US" sz="1000" dirty="0">
                <a:solidFill>
                  <a:srgbClr val="FFC000"/>
                </a:solidFill>
                <a:latin typeface="Consolas" pitchFamily="49" charset="0"/>
                <a:cs typeface="Consolas" pitchFamily="49" charset="0"/>
              </a:rPr>
              <a:t>30|</a:t>
            </a:r>
            <a:r>
              <a:rPr lang="en-US" sz="1000" dirty="0">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31|    </a:t>
            </a:r>
            <a:r>
              <a:rPr lang="en-US" sz="1000" dirty="0" err="1">
                <a:latin typeface="Consolas" pitchFamily="49" charset="0"/>
                <a:cs typeface="Consolas" pitchFamily="49" charset="0"/>
              </a:rPr>
              <a:t>cudaEventRecord</a:t>
            </a:r>
            <a:r>
              <a:rPr lang="en-US" sz="1000" dirty="0">
                <a:latin typeface="Consolas" pitchFamily="49" charset="0"/>
                <a:cs typeface="Consolas" pitchFamily="49" charset="0"/>
              </a:rPr>
              <a:t>( start, 0 );</a:t>
            </a:r>
          </a:p>
          <a:p>
            <a:r>
              <a:rPr lang="en-US" sz="1000" dirty="0">
                <a:solidFill>
                  <a:srgbClr val="FFC000"/>
                </a:solidFill>
                <a:latin typeface="Consolas" pitchFamily="49" charset="0"/>
                <a:cs typeface="Consolas" pitchFamily="49" charset="0"/>
              </a:rPr>
              <a:t>32|</a:t>
            </a:r>
            <a:r>
              <a:rPr lang="en-US" sz="1000" dirty="0">
                <a:latin typeface="Consolas" pitchFamily="49" charset="0"/>
                <a:cs typeface="Consolas" pitchFamily="49" charset="0"/>
              </a:rPr>
              <a:t>    </a:t>
            </a:r>
            <a:r>
              <a:rPr lang="en-US" sz="1000" dirty="0">
                <a:solidFill>
                  <a:srgbClr val="008000"/>
                </a:solidFill>
                <a:latin typeface="Consolas" pitchFamily="49" charset="0"/>
                <a:cs typeface="Consolas" pitchFamily="49" charset="0"/>
              </a:rPr>
              <a:t>// now loop over full data, chunk by chunk</a:t>
            </a:r>
          </a:p>
          <a:p>
            <a:r>
              <a:rPr lang="en-US" sz="1000" dirty="0">
                <a:solidFill>
                  <a:srgbClr val="FFC000"/>
                </a:solidFill>
                <a:latin typeface="Consolas" pitchFamily="49" charset="0"/>
                <a:cs typeface="Consolas" pitchFamily="49" charset="0"/>
              </a:rPr>
              <a:t>33|</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N) {</a:t>
            </a:r>
          </a:p>
          <a:p>
            <a:r>
              <a:rPr lang="en-US" sz="1000" dirty="0">
                <a:solidFill>
                  <a:srgbClr val="FFC000"/>
                </a:solidFill>
                <a:latin typeface="Consolas" pitchFamily="49" charset="0"/>
                <a:cs typeface="Consolas" pitchFamily="49" charset="0"/>
              </a:rPr>
              <a:t>34|</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locked memory to the device, </a:t>
            </a:r>
            <a:r>
              <a:rPr lang="en-US" sz="1000" dirty="0" err="1">
                <a:solidFill>
                  <a:srgbClr val="008000"/>
                </a:solidFill>
                <a:latin typeface="Consolas" pitchFamily="49" charset="0"/>
                <a:cs typeface="Consolas" pitchFamily="49" charset="0"/>
              </a:rPr>
              <a:t>async</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35|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36|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37|</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38|</a:t>
            </a:r>
            <a:r>
              <a:rPr lang="pt-BR" sz="1000" dirty="0">
                <a:solidFill>
                  <a:prstClr val="black"/>
                </a:solidFill>
                <a:latin typeface="Consolas" pitchFamily="49" charset="0"/>
                <a:cs typeface="Consolas" pitchFamily="49" charset="0"/>
              </a:rPr>
              <a:t>        kernel&lt;&lt;&lt;(N+255)/256,256,0,stream&gt;&gt;&gt;( dev_a, dev_b, dev_c );</a:t>
            </a:r>
          </a:p>
          <a:p>
            <a:r>
              <a:rPr lang="en-US" sz="1000" dirty="0">
                <a:solidFill>
                  <a:srgbClr val="FFC000"/>
                </a:solidFill>
                <a:latin typeface="Consolas" pitchFamily="49" charset="0"/>
                <a:cs typeface="Consolas" pitchFamily="49" charset="0"/>
              </a:rPr>
              <a:t>39|</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40|</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data from device to locked memory</a:t>
            </a:r>
          </a:p>
          <a:p>
            <a:r>
              <a:rPr lang="en-US" sz="1000" dirty="0">
                <a:solidFill>
                  <a:srgbClr val="FFC000"/>
                </a:solidFill>
                <a:latin typeface="Consolas" pitchFamily="49" charset="0"/>
                <a:cs typeface="Consolas" pitchFamily="49" charset="0"/>
              </a:rPr>
              <a:t>41|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42|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43|</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44|</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cudaStreamSynchronize</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46|</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cudaEventRecord</a:t>
            </a:r>
            <a:r>
              <a:rPr lang="en-US" sz="1000" dirty="0">
                <a:solidFill>
                  <a:prstClr val="black"/>
                </a:solidFill>
                <a:latin typeface="Consolas" pitchFamily="49" charset="0"/>
                <a:cs typeface="Consolas" pitchFamily="49" charset="0"/>
              </a:rPr>
              <a:t>( stop, 0 );</a:t>
            </a:r>
          </a:p>
          <a:p>
            <a:r>
              <a:rPr lang="en-US" sz="1000" dirty="0">
                <a:solidFill>
                  <a:srgbClr val="FFC000"/>
                </a:solidFill>
                <a:latin typeface="Consolas" pitchFamily="49" charset="0"/>
                <a:cs typeface="Consolas" pitchFamily="49" charset="0"/>
              </a:rPr>
              <a:t>48|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cudaEventSynchronize</a:t>
            </a:r>
            <a:r>
              <a:rPr lang="en-US" sz="1000" dirty="0">
                <a:solidFill>
                  <a:prstClr val="black"/>
                </a:solidFill>
                <a:latin typeface="Consolas" pitchFamily="49" charset="0"/>
                <a:cs typeface="Consolas" pitchFamily="49" charset="0"/>
              </a:rPr>
              <a:t>( stop );</a:t>
            </a:r>
          </a:p>
          <a:p>
            <a:r>
              <a:rPr lang="en-US" sz="1000" dirty="0">
                <a:solidFill>
                  <a:srgbClr val="FFC000"/>
                </a:solidFill>
                <a:latin typeface="Consolas" pitchFamily="49" charset="0"/>
                <a:cs typeface="Consolas" pitchFamily="49" charset="0"/>
              </a:rPr>
              <a:t>50|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cudaEventElapsedTime</a:t>
            </a:r>
            <a:r>
              <a:rPr lang="en-US" sz="1000" dirty="0">
                <a:solidFill>
                  <a:prstClr val="black"/>
                </a:solidFill>
                <a:latin typeface="Consolas" pitchFamily="49" charset="0"/>
                <a:cs typeface="Consolas" pitchFamily="49" charset="0"/>
              </a:rPr>
              <a:t>( &amp;</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start, stop ) );</a:t>
            </a:r>
          </a:p>
          <a:p>
            <a:r>
              <a:rPr lang="en-US" sz="1000" dirty="0">
                <a:solidFill>
                  <a:srgbClr val="FFC000"/>
                </a:solidFill>
                <a:latin typeface="Consolas" pitchFamily="49" charset="0"/>
                <a:cs typeface="Consolas" pitchFamily="49" charset="0"/>
              </a:rPr>
              <a:t>51|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printf</a:t>
            </a:r>
            <a:r>
              <a:rPr lang="en-US" sz="1000" dirty="0">
                <a:solidFill>
                  <a:prstClr val="black"/>
                </a:solidFill>
                <a:latin typeface="Consolas" pitchFamily="49" charset="0"/>
                <a:cs typeface="Consolas" pitchFamily="49" charset="0"/>
              </a:rPr>
              <a:t>( </a:t>
            </a:r>
            <a:r>
              <a:rPr lang="en-US" sz="1000" dirty="0">
                <a:solidFill>
                  <a:srgbClr val="A31515"/>
                </a:solidFill>
                <a:latin typeface="Consolas" pitchFamily="49" charset="0"/>
                <a:cs typeface="Consolas" pitchFamily="49" charset="0"/>
              </a:rPr>
              <a:t>"Time taken:  %3.1f </a:t>
            </a:r>
            <a:r>
              <a:rPr lang="en-US" sz="1000" dirty="0" err="1">
                <a:solidFill>
                  <a:srgbClr val="A31515"/>
                </a:solidFill>
                <a:latin typeface="Consolas" pitchFamily="49" charset="0"/>
                <a:cs typeface="Consolas" pitchFamily="49" charset="0"/>
              </a:rPr>
              <a:t>ms</a:t>
            </a:r>
            <a:r>
              <a:rPr lang="en-US" sz="1000" dirty="0">
                <a:solidFill>
                  <a:srgbClr val="A31515"/>
                </a:solidFill>
                <a:latin typeface="Consolas" pitchFamily="49" charset="0"/>
                <a:cs typeface="Consolas" pitchFamily="49" charset="0"/>
              </a:rPr>
              <a:t>\n"</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cleanup the streams and memory</a:t>
            </a:r>
          </a:p>
          <a:p>
            <a:r>
              <a:rPr lang="en-US" sz="1000" dirty="0">
                <a:solidFill>
                  <a:srgbClr val="FFC000"/>
                </a:solidFill>
                <a:latin typeface="Consolas" pitchFamily="49" charset="0"/>
                <a:cs typeface="Consolas" pitchFamily="49" charset="0"/>
              </a:rPr>
              <a:t>54|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cudaStreamDestroy</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61|</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62|</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return</a:t>
            </a:r>
            <a:r>
              <a:rPr lang="en-US" sz="1000" dirty="0">
                <a:solidFill>
                  <a:prstClr val="black"/>
                </a:solidFill>
                <a:latin typeface="Consolas" pitchFamily="49" charset="0"/>
                <a:cs typeface="Consolas" pitchFamily="49" charset="0"/>
              </a:rPr>
              <a:t> 0;</a:t>
            </a:r>
          </a:p>
          <a:p>
            <a:r>
              <a:rPr lang="en-US" sz="1000" dirty="0">
                <a:solidFill>
                  <a:srgbClr val="FFC000"/>
                </a:solidFill>
                <a:latin typeface="Consolas" pitchFamily="49" charset="0"/>
                <a:cs typeface="Consolas" pitchFamily="49" charset="0"/>
              </a:rPr>
              <a:t>63|</a:t>
            </a:r>
            <a:r>
              <a:rPr lang="en-US" sz="1000" dirty="0">
                <a:solidFill>
                  <a:prstClr val="black"/>
                </a:solidFill>
                <a:latin typeface="Consolas" pitchFamily="49" charset="0"/>
                <a:cs typeface="Consolas" pitchFamily="49" charset="0"/>
              </a:rPr>
              <a:t>}</a:t>
            </a:r>
            <a:endParaRPr lang="en-US" sz="1000" dirty="0">
              <a:latin typeface="Consolas" pitchFamily="49" charset="0"/>
              <a:cs typeface="Consolas" pitchFamily="49" charset="0"/>
            </a:endParaRPr>
          </a:p>
        </p:txBody>
      </p:sp>
      <p:sp>
        <p:nvSpPr>
          <p:cNvPr id="10" name="Rectangle 9"/>
          <p:cNvSpPr/>
          <p:nvPr/>
        </p:nvSpPr>
        <p:spPr>
          <a:xfrm>
            <a:off x="9699167" y="3580307"/>
            <a:ext cx="718466" cy="307777"/>
          </a:xfrm>
          <a:prstGeom prst="rect">
            <a:avLst/>
          </a:prstGeom>
        </p:spPr>
        <p:txBody>
          <a:bodyPr wrap="none">
            <a:spAutoFit/>
          </a:bodyPr>
          <a:lstStyle/>
          <a:p>
            <a:r>
              <a:rPr lang="en-US" sz="1400" dirty="0">
                <a:solidFill>
                  <a:srgbClr val="FFC000"/>
                </a:solidFill>
              </a:rPr>
              <a:t>Stage 3</a:t>
            </a:r>
          </a:p>
        </p:txBody>
      </p:sp>
      <p:sp>
        <p:nvSpPr>
          <p:cNvPr id="11" name="Rectangle 10"/>
          <p:cNvSpPr/>
          <p:nvPr/>
        </p:nvSpPr>
        <p:spPr>
          <a:xfrm>
            <a:off x="7315200" y="4487450"/>
            <a:ext cx="718466" cy="307777"/>
          </a:xfrm>
          <a:prstGeom prst="rect">
            <a:avLst/>
          </a:prstGeom>
        </p:spPr>
        <p:txBody>
          <a:bodyPr wrap="none">
            <a:spAutoFit/>
          </a:bodyPr>
          <a:lstStyle/>
          <a:p>
            <a:r>
              <a:rPr lang="en-US" sz="1400" dirty="0">
                <a:solidFill>
                  <a:srgbClr val="FFC000"/>
                </a:solidFill>
              </a:rPr>
              <a:t>Stage 4</a:t>
            </a:r>
          </a:p>
        </p:txBody>
      </p:sp>
      <p:sp>
        <p:nvSpPr>
          <p:cNvPr id="12" name="Rectangle 11"/>
          <p:cNvSpPr/>
          <p:nvPr/>
        </p:nvSpPr>
        <p:spPr>
          <a:xfrm>
            <a:off x="5766707" y="6156523"/>
            <a:ext cx="718466" cy="307777"/>
          </a:xfrm>
          <a:prstGeom prst="rect">
            <a:avLst/>
          </a:prstGeom>
        </p:spPr>
        <p:txBody>
          <a:bodyPr wrap="none">
            <a:spAutoFit/>
          </a:bodyPr>
          <a:lstStyle/>
          <a:p>
            <a:r>
              <a:rPr lang="en-US" sz="1400" dirty="0">
                <a:solidFill>
                  <a:srgbClr val="FFC000"/>
                </a:solidFill>
              </a:rPr>
              <a:t>Stage 5</a:t>
            </a:r>
          </a:p>
        </p:txBody>
      </p:sp>
      <p:sp>
        <p:nvSpPr>
          <p:cNvPr id="2" name="Arrow: Right 1">
            <a:extLst>
              <a:ext uri="{FF2B5EF4-FFF2-40B4-BE49-F238E27FC236}">
                <a16:creationId xmlns:a16="http://schemas.microsoft.com/office/drawing/2014/main" id="{DA77B2A9-73D0-41CC-AC9E-C09DD81C65FC}"/>
              </a:ext>
            </a:extLst>
          </p:cNvPr>
          <p:cNvSpPr/>
          <p:nvPr/>
        </p:nvSpPr>
        <p:spPr>
          <a:xfrm rot="10800000">
            <a:off x="10087791" y="2586445"/>
            <a:ext cx="398417" cy="326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61143D4-E270-491B-AE9C-0632974D5F0B}"/>
              </a:ext>
            </a:extLst>
          </p:cNvPr>
          <p:cNvSpPr txBox="1"/>
          <p:nvPr/>
        </p:nvSpPr>
        <p:spPr>
          <a:xfrm>
            <a:off x="10486208" y="2288692"/>
            <a:ext cx="1229542" cy="922717"/>
          </a:xfrm>
          <a:prstGeom prst="rect">
            <a:avLst/>
          </a:prstGeom>
          <a:noFill/>
        </p:spPr>
        <p:txBody>
          <a:bodyPr wrap="square">
            <a:spAutoFit/>
          </a:bodyPr>
          <a:lstStyle/>
          <a:p>
            <a:r>
              <a:rPr lang="en-US" dirty="0"/>
              <a:t>Here’s the important code</a:t>
            </a:r>
          </a:p>
        </p:txBody>
      </p:sp>
    </p:spTree>
    <p:extLst>
      <p:ext uri="{BB962C8B-B14F-4D97-AF65-F5344CB8AC3E}">
        <p14:creationId xmlns:p14="http://schemas.microsoft.com/office/powerpoint/2010/main" val="172041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10" grpId="0"/>
      <p:bldP spid="11" grpId="0"/>
      <p:bldP spid="12"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15117</TotalTime>
  <Words>8542</Words>
  <Application>Microsoft Office PowerPoint</Application>
  <PresentationFormat>Widescreen</PresentationFormat>
  <Paragraphs>1341</Paragraphs>
  <Slides>83</Slides>
  <Notes>38</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83</vt:i4>
      </vt:variant>
    </vt:vector>
  </HeadingPairs>
  <TitlesOfParts>
    <vt:vector size="97" baseType="lpstr">
      <vt:lpstr>Arial</vt:lpstr>
      <vt:lpstr>Calibri</vt:lpstr>
      <vt:lpstr>Calibri Light</vt:lpstr>
      <vt:lpstr>Cambria Math</vt:lpstr>
      <vt:lpstr>cmsy10</vt:lpstr>
      <vt:lpstr>Consolas</vt:lpstr>
      <vt:lpstr>Courier New</vt:lpstr>
      <vt:lpstr>Tahoma</vt:lpstr>
      <vt:lpstr>Trebuchet MS</vt:lpstr>
      <vt:lpstr>Wingdings</vt:lpstr>
      <vt:lpstr>Custom Design</vt:lpstr>
      <vt:lpstr>Main</vt:lpstr>
      <vt:lpstr>2_Custom Design</vt:lpstr>
      <vt:lpstr>1_Custom Design</vt:lpstr>
      <vt:lpstr>ME759 High Performance Computing for Applications in Engineering  [Spring 2021] </vt:lpstr>
      <vt:lpstr>Cartoon of the day</vt:lpstr>
      <vt:lpstr>PowerPoint Presentation</vt:lpstr>
      <vt:lpstr>Before we get started…</vt:lpstr>
      <vt:lpstr>Example: Use of cudaStreamWaitEvent</vt:lpstr>
      <vt:lpstr>Example 1: Using One Stream [Enable both CPU and GPU to mind their business at the same time]</vt:lpstr>
      <vt:lpstr>This Example’s Kernel </vt:lpstr>
      <vt:lpstr>The “main()” Function</vt:lpstr>
      <vt:lpstr>The “main()” Function [Cntd.]</vt:lpstr>
      <vt:lpstr>Example 1, Summary</vt:lpstr>
      <vt:lpstr>Example 1, Summary</vt:lpstr>
      <vt:lpstr>Warmup slide: Using streams is similar to pipelining (from ILP)</vt:lpstr>
      <vt:lpstr>Gaining speed through concurrency. Looks like “manual pipelining” </vt:lpstr>
      <vt:lpstr>Example 2: Using Multiple Streams [Version 2.1]</vt:lpstr>
      <vt:lpstr>Overlapping Execution and Data Transfer: A Desirable Scenario</vt:lpstr>
      <vt:lpstr>The “main()” Function, Two Streams</vt:lpstr>
      <vt:lpstr>Quiz: Overlapping Execution and Data Transfer</vt:lpstr>
      <vt:lpstr>The “main()” Function, Two Streams [Cntd.]</vt:lpstr>
      <vt:lpstr>The “main()” Function, Two Streams [Cntd.]</vt:lpstr>
      <vt:lpstr>Example 2.1 [Version 1], Summary</vt:lpstr>
      <vt:lpstr>Comments, Using Two Streams [Version 2.1]</vt:lpstr>
      <vt:lpstr>The Two Stream Example, Version 2.1 Looking Under the Hood</vt:lpstr>
      <vt:lpstr>The Two Stream Example Looking Under the Hood</vt:lpstr>
      <vt:lpstr>The Two Stream Example  [Version 2.2: A More Effective Implementation: Breadth First]</vt:lpstr>
      <vt:lpstr>The Two Stream Example </vt:lpstr>
      <vt:lpstr>Using Streams, Lessons Learned</vt:lpstr>
      <vt:lpstr>CUDA Streams: Two flavors of concurrency enabled by streams [old slide]</vt:lpstr>
      <vt:lpstr>Concurrent Kernel Execution [second type of concurrency enabled by use of CUDA streams]</vt:lpstr>
      <vt:lpstr>CUDA Streams: More recent developments</vt:lpstr>
      <vt:lpstr>CUDA basics: departing thoughts</vt:lpstr>
      <vt:lpstr>GPU Computing: Good in Engineering?</vt:lpstr>
      <vt:lpstr>Departing Thoughts</vt:lpstr>
      <vt:lpstr>Topics not covered, or not covered yet</vt:lpstr>
      <vt:lpstr>Further Information</vt:lpstr>
      <vt:lpstr>Further Reading</vt:lpstr>
      <vt:lpstr>End of CUDA basics</vt:lpstr>
      <vt:lpstr>Debugging GPU CUDA code</vt:lpstr>
      <vt:lpstr>cuda-gdb main features</vt:lpstr>
      <vt:lpstr>Recommended Compilation Flags</vt:lpstr>
      <vt:lpstr>Usage [On your desktop, at home or office]</vt:lpstr>
      <vt:lpstr>Usage, cuda-gdb on Euler</vt:lpstr>
      <vt:lpstr>Program Execution Control</vt:lpstr>
      <vt:lpstr>Execution Control</vt:lpstr>
      <vt:lpstr>Execution Control</vt:lpstr>
      <vt:lpstr>Stepping: from where, and how</vt:lpstr>
      <vt:lpstr>Breakpoints</vt:lpstr>
      <vt:lpstr>Conditional Breakpoints</vt:lpstr>
      <vt:lpstr>Conditional Breakpoints</vt:lpstr>
      <vt:lpstr>Thread Focus</vt:lpstr>
      <vt:lpstr>Thread Focus</vt:lpstr>
      <vt:lpstr>Devices</vt:lpstr>
      <vt:lpstr>Kernels</vt:lpstr>
      <vt:lpstr>Thread Focus</vt:lpstr>
      <vt:lpstr>Thread Focus</vt:lpstr>
      <vt:lpstr>Threads</vt:lpstr>
      <vt:lpstr>Program State Inspection</vt:lpstr>
      <vt:lpstr>Stack Trace</vt:lpstr>
      <vt:lpstr>Stack Trace</vt:lpstr>
      <vt:lpstr>Source Variables</vt:lpstr>
      <vt:lpstr>Memory</vt:lpstr>
      <vt:lpstr>Hardware Registers</vt:lpstr>
      <vt:lpstr>Code Disassembly</vt:lpstr>
      <vt:lpstr>Going on a tangent: SASS vs PTX</vt:lpstr>
      <vt:lpstr>Run-Time Error Detection</vt:lpstr>
      <vt:lpstr>cuda-memcheck</vt:lpstr>
      <vt:lpstr>cuda-memcheck errors</vt:lpstr>
      <vt:lpstr>cuda-memcheck</vt:lpstr>
      <vt:lpstr>Example</vt:lpstr>
      <vt:lpstr>Tips &amp; Miscellaneous Notes</vt:lpstr>
      <vt:lpstr>Best Practices</vt:lpstr>
      <vt:lpstr>Best Practices</vt:lpstr>
      <vt:lpstr>Tips</vt:lpstr>
      <vt:lpstr>Tips</vt:lpstr>
      <vt:lpstr>Profiling GPU CUDA code</vt:lpstr>
      <vt:lpstr>Code Timing/Profiling</vt:lpstr>
      <vt:lpstr>ncu Usage </vt:lpstr>
      <vt:lpstr>ncu – GPU Summary</vt:lpstr>
      <vt:lpstr>Older Profiling Examples</vt:lpstr>
      <vt:lpstr>nvprof – GPU Trace</vt:lpstr>
      <vt:lpstr>nvprof – Powerful for getting insights into what happens on the host as well</vt:lpstr>
      <vt:lpstr>nvvp: NVIDIA Visual Profiler</vt:lpstr>
      <vt:lpstr>Nsight: Visual Studio Edition</vt:lpstr>
      <vt:lpstr>The CUDA Profiling Tools Interface (CUPTI)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624</cp:revision>
  <dcterms:created xsi:type="dcterms:W3CDTF">2018-05-16T17:28:20Z</dcterms:created>
  <dcterms:modified xsi:type="dcterms:W3CDTF">2021-03-01T17:01:01Z</dcterms:modified>
</cp:coreProperties>
</file>