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3.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92" r:id="rId2"/>
    <p:sldMasterId id="2147483744" r:id="rId3"/>
    <p:sldMasterId id="2147483775" r:id="rId4"/>
  </p:sldMasterIdLst>
  <p:notesMasterIdLst>
    <p:notesMasterId r:id="rId77"/>
  </p:notesMasterIdLst>
  <p:handoutMasterIdLst>
    <p:handoutMasterId r:id="rId78"/>
  </p:handoutMasterIdLst>
  <p:sldIdLst>
    <p:sldId id="256" r:id="rId5"/>
    <p:sldId id="1383" r:id="rId6"/>
    <p:sldId id="1377" r:id="rId7"/>
    <p:sldId id="257" r:id="rId8"/>
    <p:sldId id="495" r:id="rId9"/>
    <p:sldId id="501" r:id="rId10"/>
    <p:sldId id="502" r:id="rId11"/>
    <p:sldId id="503" r:id="rId12"/>
    <p:sldId id="504" r:id="rId13"/>
    <p:sldId id="505" r:id="rId14"/>
    <p:sldId id="562" r:id="rId15"/>
    <p:sldId id="508" r:id="rId16"/>
    <p:sldId id="586" r:id="rId17"/>
    <p:sldId id="509" r:id="rId18"/>
    <p:sldId id="510" r:id="rId19"/>
    <p:sldId id="511" r:id="rId20"/>
    <p:sldId id="512" r:id="rId21"/>
    <p:sldId id="513" r:id="rId22"/>
    <p:sldId id="397" r:id="rId23"/>
    <p:sldId id="514" r:id="rId24"/>
    <p:sldId id="563" r:id="rId25"/>
    <p:sldId id="516" r:id="rId26"/>
    <p:sldId id="517" r:id="rId27"/>
    <p:sldId id="518" r:id="rId28"/>
    <p:sldId id="519" r:id="rId29"/>
    <p:sldId id="520" r:id="rId30"/>
    <p:sldId id="521" r:id="rId31"/>
    <p:sldId id="523" r:id="rId32"/>
    <p:sldId id="524" r:id="rId33"/>
    <p:sldId id="528" r:id="rId34"/>
    <p:sldId id="529" r:id="rId35"/>
    <p:sldId id="525" r:id="rId36"/>
    <p:sldId id="526" r:id="rId37"/>
    <p:sldId id="527" r:id="rId38"/>
    <p:sldId id="530" r:id="rId39"/>
    <p:sldId id="564" r:id="rId40"/>
    <p:sldId id="533" r:id="rId41"/>
    <p:sldId id="534" r:id="rId42"/>
    <p:sldId id="535" r:id="rId43"/>
    <p:sldId id="536" r:id="rId44"/>
    <p:sldId id="537" r:id="rId45"/>
    <p:sldId id="539" r:id="rId46"/>
    <p:sldId id="538" r:id="rId47"/>
    <p:sldId id="540" r:id="rId48"/>
    <p:sldId id="541" r:id="rId49"/>
    <p:sldId id="542" r:id="rId50"/>
    <p:sldId id="543" r:id="rId51"/>
    <p:sldId id="544" r:id="rId52"/>
    <p:sldId id="545" r:id="rId53"/>
    <p:sldId id="552" r:id="rId54"/>
    <p:sldId id="553" r:id="rId55"/>
    <p:sldId id="554" r:id="rId56"/>
    <p:sldId id="565" r:id="rId57"/>
    <p:sldId id="556" r:id="rId58"/>
    <p:sldId id="557" r:id="rId59"/>
    <p:sldId id="558" r:id="rId60"/>
    <p:sldId id="559" r:id="rId61"/>
    <p:sldId id="560" r:id="rId62"/>
    <p:sldId id="561" r:id="rId63"/>
    <p:sldId id="573" r:id="rId64"/>
    <p:sldId id="574" r:id="rId65"/>
    <p:sldId id="575" r:id="rId66"/>
    <p:sldId id="576" r:id="rId67"/>
    <p:sldId id="577" r:id="rId68"/>
    <p:sldId id="578" r:id="rId69"/>
    <p:sldId id="579" r:id="rId70"/>
    <p:sldId id="581" r:id="rId71"/>
    <p:sldId id="587" r:id="rId72"/>
    <p:sldId id="582" r:id="rId73"/>
    <p:sldId id="583" r:id="rId74"/>
    <p:sldId id="584" r:id="rId75"/>
    <p:sldId id="585"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Grid="0">
      <p:cViewPr varScale="1">
        <p:scale>
          <a:sx n="150" d="100"/>
          <a:sy n="150" d="100"/>
        </p:scale>
        <p:origin x="576" y="108"/>
      </p:cViewPr>
      <p:guideLst/>
    </p:cSldViewPr>
  </p:slideViewPr>
  <p:notesTextViewPr>
    <p:cViewPr>
      <p:scale>
        <a:sx n="1" d="1"/>
        <a:sy n="1" d="1"/>
      </p:scale>
      <p:origin x="0" y="0"/>
    </p:cViewPr>
  </p:notesTextViewPr>
  <p:sorterViewPr>
    <p:cViewPr varScale="1">
      <p:scale>
        <a:sx n="1" d="1"/>
        <a:sy n="1" d="1"/>
      </p:scale>
      <p:origin x="0" y="-8202"/>
    </p:cViewPr>
  </p:sorterViewPr>
  <p:notesViewPr>
    <p:cSldViewPr snapToGrid="0">
      <p:cViewPr varScale="1">
        <p:scale>
          <a:sx n="123" d="100"/>
          <a:sy n="123" d="100"/>
        </p:scale>
        <p:origin x="4904" y="8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cat>
            <c:numRef>
              <c:f>Sheet1!$A$2:$A$34</c:f>
              <c:numCache>
                <c:formatCode>General</c:formatCode>
                <c:ptCount val="33"/>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numCache>
            </c:numRef>
          </c:cat>
          <c:val>
            <c:numRef>
              <c:f>Sheet1!$B$2:$B$34</c:f>
              <c:numCache>
                <c:formatCode>General</c:formatCode>
                <c:ptCount val="33"/>
                <c:pt idx="1">
                  <c:v>2241.4</c:v>
                </c:pt>
                <c:pt idx="2">
                  <c:v>2241.5</c:v>
                </c:pt>
                <c:pt idx="3">
                  <c:v>2241.6</c:v>
                </c:pt>
                <c:pt idx="4">
                  <c:v>2241.1</c:v>
                </c:pt>
                <c:pt idx="5">
                  <c:v>2092.5</c:v>
                </c:pt>
                <c:pt idx="6">
                  <c:v>2087.5</c:v>
                </c:pt>
                <c:pt idx="7">
                  <c:v>2087.3000000000002</c:v>
                </c:pt>
                <c:pt idx="8">
                  <c:v>2091.6999999999998</c:v>
                </c:pt>
                <c:pt idx="9">
                  <c:v>1560.2</c:v>
                </c:pt>
                <c:pt idx="10">
                  <c:v>1559.7</c:v>
                </c:pt>
                <c:pt idx="11">
                  <c:v>1560.9</c:v>
                </c:pt>
                <c:pt idx="12">
                  <c:v>1560.6</c:v>
                </c:pt>
                <c:pt idx="13">
                  <c:v>1491.9</c:v>
                </c:pt>
                <c:pt idx="14">
                  <c:v>1490.5</c:v>
                </c:pt>
                <c:pt idx="15">
                  <c:v>1488.9</c:v>
                </c:pt>
                <c:pt idx="16">
                  <c:v>1486.8</c:v>
                </c:pt>
                <c:pt idx="17">
                  <c:v>1199.5999999999999</c:v>
                </c:pt>
                <c:pt idx="18">
                  <c:v>1194.3</c:v>
                </c:pt>
                <c:pt idx="19">
                  <c:v>1185.3</c:v>
                </c:pt>
                <c:pt idx="20">
                  <c:v>1168.5</c:v>
                </c:pt>
                <c:pt idx="21">
                  <c:v>1103.5999999999999</c:v>
                </c:pt>
                <c:pt idx="22">
                  <c:v>1087.2</c:v>
                </c:pt>
                <c:pt idx="23">
                  <c:v>1072.5</c:v>
                </c:pt>
                <c:pt idx="24">
                  <c:v>1068</c:v>
                </c:pt>
                <c:pt idx="25">
                  <c:v>897.35999999999865</c:v>
                </c:pt>
                <c:pt idx="26">
                  <c:v>881.66</c:v>
                </c:pt>
                <c:pt idx="27">
                  <c:v>879.43</c:v>
                </c:pt>
                <c:pt idx="28">
                  <c:v>874.66</c:v>
                </c:pt>
                <c:pt idx="29">
                  <c:v>857.41</c:v>
                </c:pt>
                <c:pt idx="30">
                  <c:v>852.99</c:v>
                </c:pt>
                <c:pt idx="31">
                  <c:v>847.62</c:v>
                </c:pt>
                <c:pt idx="32">
                  <c:v>844.18000000000052</c:v>
                </c:pt>
              </c:numCache>
            </c:numRef>
          </c:val>
          <c:smooth val="0"/>
          <c:extLst>
            <c:ext xmlns:c16="http://schemas.microsoft.com/office/drawing/2014/chart" uri="{C3380CC4-5D6E-409C-BE32-E72D297353CC}">
              <c16:uniqueId val="{00000000-A2AD-4C2C-B5F8-7686A27A2154}"/>
            </c:ext>
          </c:extLst>
        </c:ser>
        <c:dLbls>
          <c:showLegendKey val="0"/>
          <c:showVal val="0"/>
          <c:showCatName val="0"/>
          <c:showSerName val="0"/>
          <c:showPercent val="0"/>
          <c:showBubbleSize val="0"/>
        </c:dLbls>
        <c:marker val="1"/>
        <c:smooth val="0"/>
        <c:axId val="482766200"/>
        <c:axId val="482765808"/>
      </c:lineChart>
      <c:catAx>
        <c:axId val="482766200"/>
        <c:scaling>
          <c:orientation val="minMax"/>
        </c:scaling>
        <c:delete val="0"/>
        <c:axPos val="b"/>
        <c:title>
          <c:tx>
            <c:rich>
              <a:bodyPr/>
              <a:lstStyle/>
              <a:p>
                <a:pPr>
                  <a:defRPr>
                    <a:solidFill>
                      <a:schemeClr val="tx1"/>
                    </a:solidFill>
                  </a:defRPr>
                </a:pPr>
                <a:r>
                  <a:rPr lang="en-US" dirty="0">
                    <a:solidFill>
                      <a:schemeClr val="tx1"/>
                    </a:solidFill>
                  </a:rPr>
                  <a:t>Key Bits</a:t>
                </a:r>
              </a:p>
            </c:rich>
          </c:tx>
          <c:overlay val="0"/>
        </c:title>
        <c:numFmt formatCode="General" sourceLinked="1"/>
        <c:majorTickMark val="out"/>
        <c:minorTickMark val="none"/>
        <c:tickLblPos val="nextTo"/>
        <c:txPr>
          <a:bodyPr/>
          <a:lstStyle/>
          <a:p>
            <a:pPr>
              <a:defRPr>
                <a:solidFill>
                  <a:schemeClr val="tx1"/>
                </a:solidFill>
              </a:defRPr>
            </a:pPr>
            <a:endParaRPr lang="en-US"/>
          </a:p>
        </c:txPr>
        <c:crossAx val="482765808"/>
        <c:crosses val="autoZero"/>
        <c:auto val="1"/>
        <c:lblAlgn val="ctr"/>
        <c:lblOffset val="100"/>
        <c:tickMarkSkip val="1"/>
        <c:noMultiLvlLbl val="0"/>
      </c:catAx>
      <c:valAx>
        <c:axId val="482765808"/>
        <c:scaling>
          <c:orientation val="minMax"/>
        </c:scaling>
        <c:delete val="0"/>
        <c:axPos val="l"/>
        <c:majorGridlines/>
        <c:title>
          <c:tx>
            <c:rich>
              <a:bodyPr rot="-5400000" vert="horz"/>
              <a:lstStyle/>
              <a:p>
                <a:pPr>
                  <a:defRPr>
                    <a:solidFill>
                      <a:schemeClr val="tx1"/>
                    </a:solidFill>
                  </a:defRPr>
                </a:pPr>
                <a:r>
                  <a:rPr lang="en-US" dirty="0">
                    <a:solidFill>
                      <a:schemeClr val="tx1"/>
                    </a:solidFill>
                  </a:rPr>
                  <a:t>Sorting</a:t>
                </a:r>
                <a:r>
                  <a:rPr lang="en-US" baseline="0" dirty="0">
                    <a:solidFill>
                      <a:schemeClr val="tx1"/>
                    </a:solidFill>
                  </a:rPr>
                  <a:t> Rate (</a:t>
                </a:r>
                <a:r>
                  <a:rPr lang="en-US" baseline="0" dirty="0" err="1">
                    <a:solidFill>
                      <a:schemeClr val="tx1"/>
                    </a:solidFill>
                  </a:rPr>
                  <a:t>Mkey</a:t>
                </a:r>
                <a:r>
                  <a:rPr lang="en-US" baseline="0" dirty="0">
                    <a:solidFill>
                      <a:schemeClr val="tx1"/>
                    </a:solidFill>
                  </a:rPr>
                  <a:t>/s)</a:t>
                </a:r>
                <a:endParaRPr lang="en-US" dirty="0">
                  <a:solidFill>
                    <a:schemeClr val="tx1"/>
                  </a:solidFill>
                </a:endParaRPr>
              </a:p>
            </c:rich>
          </c:tx>
          <c:overlay val="0"/>
        </c:title>
        <c:numFmt formatCode="General" sourceLinked="1"/>
        <c:majorTickMark val="out"/>
        <c:minorTickMark val="none"/>
        <c:tickLblPos val="nextTo"/>
        <c:spPr>
          <a:noFill/>
        </c:spPr>
        <c:txPr>
          <a:bodyPr/>
          <a:lstStyle/>
          <a:p>
            <a:pPr>
              <a:defRPr>
                <a:solidFill>
                  <a:schemeClr val="tx1"/>
                </a:solidFill>
              </a:defRPr>
            </a:pPr>
            <a:endParaRPr lang="en-US"/>
          </a:p>
        </c:txPr>
        <c:crossAx val="482766200"/>
        <c:crosses val="autoZero"/>
        <c:crossBetween val="between"/>
      </c:valAx>
    </c:plotArea>
    <c:plotVisOnly val="1"/>
    <c:dispBlanksAs val="gap"/>
    <c:showDLblsOverMax val="0"/>
  </c:chart>
  <c:txPr>
    <a:bodyPr/>
    <a:lstStyle/>
    <a:p>
      <a:pPr>
        <a:defRPr sz="1800">
          <a:solidFill>
            <a:schemeClr val="bg1"/>
          </a:solidFill>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669CFD-328E-4760-9332-97AC06BEEEEC}" type="datetimeFigureOut">
              <a:rPr lang="en-US" smtClean="0"/>
              <a:t>3/5/2021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B46486-9398-4514-B0E8-02E83D6802A0}" type="slidenum">
              <a:rPr lang="en-US" smtClean="0"/>
              <a:t>‹#›</a:t>
            </a:fld>
            <a:endParaRPr lang="en-US"/>
          </a:p>
        </p:txBody>
      </p:sp>
    </p:spTree>
    <p:extLst>
      <p:ext uri="{BB962C8B-B14F-4D97-AF65-F5344CB8AC3E}">
        <p14:creationId xmlns:p14="http://schemas.microsoft.com/office/powerpoint/2010/main" val="4286810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F5E7EB-0097-4BEC-B1F6-65CBBBF5455F}" type="datetimeFigureOut">
              <a:rPr lang="en-US" smtClean="0"/>
              <a:t>3/5/2021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610F1B-C815-4D63-837F-DE9BF80525A3}" type="slidenum">
              <a:rPr lang="en-US" smtClean="0"/>
              <a:t>‹#›</a:t>
            </a:fld>
            <a:endParaRPr lang="en-US"/>
          </a:p>
        </p:txBody>
      </p:sp>
    </p:spTree>
    <p:extLst>
      <p:ext uri="{BB962C8B-B14F-4D97-AF65-F5344CB8AC3E}">
        <p14:creationId xmlns:p14="http://schemas.microsoft.com/office/powerpoint/2010/main" val="3083106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n.wikipedia.org/wiki/Namespace_(computer_science)"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thrust.github.io/doc/group__reductions.html#ga43eea9a000f912716189687306884fc7" TargetMode="External"/><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thrust.github.io/doc/structthrust_1_1equal__to.html" TargetMode="External"/><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NVIDIA website,</a:t>
            </a:r>
            <a:r>
              <a:rPr lang="en-US" baseline="0" dirty="0"/>
              <a:t> Thrust is listed under “Libraries” (https://developer.nvidia.com/gpu-accelerated-libraries).</a:t>
            </a:r>
          </a:p>
        </p:txBody>
      </p:sp>
      <p:sp>
        <p:nvSpPr>
          <p:cNvPr id="4" name="Slide Number Placeholder 3"/>
          <p:cNvSpPr>
            <a:spLocks noGrp="1"/>
          </p:cNvSpPr>
          <p:nvPr>
            <p:ph type="sldNum" sz="quarter" idx="10"/>
          </p:nvPr>
        </p:nvSpPr>
        <p:spPr/>
        <p:txBody>
          <a:bodyPr/>
          <a:lstStyle/>
          <a:p>
            <a:fld id="{A6821D61-D015-4274-B894-314414003888}" type="slidenum">
              <a:rPr lang="en-US" smtClean="0"/>
              <a:pPr/>
              <a:t>6</a:t>
            </a:fld>
            <a:endParaRPr lang="en-US"/>
          </a:p>
        </p:txBody>
      </p:sp>
    </p:spTree>
    <p:extLst>
      <p:ext uri="{BB962C8B-B14F-4D97-AF65-F5344CB8AC3E}">
        <p14:creationId xmlns:p14="http://schemas.microsoft.com/office/powerpoint/2010/main" val="7560683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Sorting</a:t>
            </a:r>
            <a:r>
              <a:rPr lang="en-US" baseline="0" dirty="0"/>
              <a:t> 32M unsigned integers (uniformly distributed) with different numbers of occupied key bits</a:t>
            </a:r>
          </a:p>
          <a:p>
            <a:r>
              <a:rPr lang="en-US" baseline="0" dirty="0"/>
              <a:t>For example, Key Bits = 20 means all keys are in the range [0, 2^20)</a:t>
            </a:r>
          </a:p>
          <a:p>
            <a:endParaRPr lang="en-US" baseline="0" dirty="0"/>
          </a:p>
          <a:p>
            <a:r>
              <a:rPr lang="en-US" baseline="0" dirty="0"/>
              <a:t>Reason: dispatched internally as a RADIX sort</a:t>
            </a:r>
          </a:p>
          <a:p>
            <a:endParaRPr lang="en-US" baseline="0"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25</a:t>
            </a:fld>
            <a:endParaRPr lang="en-US"/>
          </a:p>
        </p:txBody>
      </p:sp>
    </p:spTree>
    <p:extLst>
      <p:ext uri="{BB962C8B-B14F-4D97-AF65-F5344CB8AC3E}">
        <p14:creationId xmlns:p14="http://schemas.microsoft.com/office/powerpoint/2010/main" val="22359159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Arial" pitchFamily="34" charset="0"/>
                <a:ea typeface="+mn-ea"/>
                <a:cs typeface="+mn-cs"/>
              </a:rPr>
              <a:t>Transformations</a:t>
            </a:r>
            <a:r>
              <a:rPr lang="en-US" sz="1200" b="0" i="0" kern="1200" dirty="0">
                <a:solidFill>
                  <a:schemeClr val="tx1"/>
                </a:solidFill>
                <a:effectLst/>
                <a:latin typeface="Arial" pitchFamily="34" charset="0"/>
                <a:ea typeface="+mn-ea"/>
                <a:cs typeface="+mn-cs"/>
              </a:rPr>
              <a:t> are algorithms that apply an operation to each element in a set of (zero or more) input ranges and then stores the result in a destination range. </a:t>
            </a:r>
          </a:p>
          <a:p>
            <a:endParaRPr lang="en-US" sz="1200" b="0" i="0" kern="1200" dirty="0">
              <a:solidFill>
                <a:schemeClr val="tx1"/>
              </a:solidFill>
              <a:effectLst/>
              <a:latin typeface="Arial" pitchFamily="34" charset="0"/>
              <a:ea typeface="+mn-ea"/>
              <a:cs typeface="+mn-cs"/>
            </a:endParaRPr>
          </a:p>
          <a:p>
            <a:r>
              <a:rPr lang="en-US" sz="1200" b="0" i="0" kern="1200" dirty="0">
                <a:solidFill>
                  <a:schemeClr val="tx1"/>
                </a:solidFill>
                <a:effectLst/>
                <a:latin typeface="Arial" pitchFamily="34" charset="0"/>
                <a:ea typeface="+mn-ea"/>
                <a:cs typeface="+mn-cs"/>
              </a:rPr>
              <a:t>The</a:t>
            </a:r>
            <a:r>
              <a:rPr lang="en-US" sz="1200" b="0" i="0" kern="1200" baseline="0" dirty="0">
                <a:solidFill>
                  <a:schemeClr val="tx1"/>
                </a:solidFill>
                <a:effectLst/>
                <a:latin typeface="Arial" pitchFamily="34" charset="0"/>
                <a:ea typeface="+mn-ea"/>
                <a:cs typeface="+mn-cs"/>
              </a:rPr>
              <a:t> Thrust implementations rely on </a:t>
            </a:r>
            <a:r>
              <a:rPr lang="en-US" sz="1200" b="1" i="0" kern="1200" baseline="0" dirty="0" err="1">
                <a:solidFill>
                  <a:schemeClr val="tx1"/>
                </a:solidFill>
                <a:effectLst/>
                <a:latin typeface="Arial" pitchFamily="34" charset="0"/>
                <a:ea typeface="+mn-ea"/>
                <a:cs typeface="+mn-cs"/>
              </a:rPr>
              <a:t>functors</a:t>
            </a:r>
            <a:r>
              <a:rPr lang="en-US" sz="1200" b="0" i="0" kern="1200" baseline="0" dirty="0">
                <a:solidFill>
                  <a:schemeClr val="tx1"/>
                </a:solidFill>
                <a:effectLst/>
                <a:latin typeface="Arial" pitchFamily="34" charset="0"/>
                <a:ea typeface="+mn-ea"/>
                <a:cs typeface="+mn-cs"/>
              </a:rPr>
              <a:t>, which are function objects used to pass </a:t>
            </a:r>
            <a:r>
              <a:rPr lang="en-US" sz="1200" b="1" i="0" kern="1200" baseline="0" dirty="0">
                <a:solidFill>
                  <a:schemeClr val="tx1"/>
                </a:solidFill>
                <a:effectLst/>
                <a:latin typeface="Arial" pitchFamily="34" charset="0"/>
                <a:ea typeface="+mn-ea"/>
                <a:cs typeface="+mn-cs"/>
              </a:rPr>
              <a:t>state</a:t>
            </a:r>
            <a:r>
              <a:rPr lang="en-US" sz="1200" b="0" i="0" kern="1200" baseline="0" dirty="0">
                <a:solidFill>
                  <a:schemeClr val="tx1"/>
                </a:solidFill>
                <a:effectLst/>
                <a:latin typeface="Arial" pitchFamily="34" charset="0"/>
                <a:ea typeface="+mn-ea"/>
                <a:cs typeface="+mn-cs"/>
              </a:rPr>
              <a:t> and </a:t>
            </a:r>
            <a:r>
              <a:rPr lang="en-US" sz="1200" b="1" i="0" kern="1200" baseline="0" dirty="0">
                <a:solidFill>
                  <a:schemeClr val="tx1"/>
                </a:solidFill>
                <a:effectLst/>
                <a:latin typeface="Arial" pitchFamily="34" charset="0"/>
                <a:ea typeface="+mn-ea"/>
                <a:cs typeface="+mn-cs"/>
              </a:rPr>
              <a:t>function objects</a:t>
            </a:r>
            <a:r>
              <a:rPr lang="en-US" sz="1200" b="0" i="0" kern="1200" baseline="0" dirty="0">
                <a:solidFill>
                  <a:schemeClr val="tx1"/>
                </a:solidFill>
                <a:effectLst/>
                <a:latin typeface="Arial" pitchFamily="34" charset="0"/>
                <a:ea typeface="+mn-ea"/>
                <a:cs typeface="+mn-cs"/>
              </a:rPr>
              <a:t>, to perform transformation.</a:t>
            </a:r>
          </a:p>
          <a:p>
            <a:endParaRPr lang="en-US" sz="1200" b="0" i="0" kern="1200" baseline="0" dirty="0">
              <a:solidFill>
                <a:schemeClr val="tx1"/>
              </a:solidFill>
              <a:effectLst/>
              <a:latin typeface="Arial" pitchFamily="34" charset="0"/>
              <a:ea typeface="+mn-ea"/>
              <a:cs typeface="+mn-cs"/>
            </a:endParaRPr>
          </a:p>
          <a:p>
            <a:r>
              <a:rPr lang="en-US" sz="1200" b="0" i="0" kern="1200" baseline="0" dirty="0">
                <a:solidFill>
                  <a:schemeClr val="tx1"/>
                </a:solidFill>
                <a:effectLst/>
                <a:latin typeface="Arial" pitchFamily="34" charset="0"/>
                <a:ea typeface="+mn-ea"/>
                <a:cs typeface="+mn-cs"/>
              </a:rPr>
              <a:t>Let’s see how they come into play on a simple vector addition example</a:t>
            </a:r>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26</a:t>
            </a:fld>
            <a:endParaRPr lang="en-US"/>
          </a:p>
        </p:txBody>
      </p:sp>
    </p:spTree>
    <p:extLst>
      <p:ext uri="{BB962C8B-B14F-4D97-AF65-F5344CB8AC3E}">
        <p14:creationId xmlns:p14="http://schemas.microsoft.com/office/powerpoint/2010/main" val="13644248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pitchFamily="34" charset="0"/>
                <a:ea typeface="+mn-ea"/>
                <a:cs typeface="+mn-cs"/>
              </a:rPr>
              <a:t>Here,</a:t>
            </a:r>
            <a:r>
              <a:rPr lang="en-US" sz="1200" b="0" i="0" kern="1200" baseline="0" dirty="0">
                <a:solidFill>
                  <a:schemeClr val="tx1"/>
                </a:solidFill>
                <a:effectLst/>
                <a:latin typeface="Arial" pitchFamily="34" charset="0"/>
                <a:ea typeface="+mn-ea"/>
                <a:cs typeface="+mn-cs"/>
              </a:rPr>
              <a:t> </a:t>
            </a:r>
            <a:r>
              <a:rPr lang="en-US" sz="1200" b="1" i="0" kern="1200" baseline="0" dirty="0">
                <a:solidFill>
                  <a:schemeClr val="tx1"/>
                </a:solidFill>
                <a:effectLst/>
                <a:latin typeface="Arial" pitchFamily="34" charset="0"/>
                <a:ea typeface="+mn-ea"/>
                <a:cs typeface="+mn-cs"/>
              </a:rPr>
              <a:t>plus</a:t>
            </a:r>
            <a:r>
              <a:rPr lang="en-US" sz="1200" b="0" i="0" kern="1200" baseline="0" dirty="0">
                <a:solidFill>
                  <a:schemeClr val="tx1"/>
                </a:solidFill>
                <a:effectLst/>
                <a:latin typeface="Arial" pitchFamily="34" charset="0"/>
                <a:ea typeface="+mn-ea"/>
                <a:cs typeface="+mn-cs"/>
              </a:rPr>
              <a:t> is a binary function defined in thrust/</a:t>
            </a:r>
            <a:r>
              <a:rPr lang="en-US" sz="1200" b="0" i="0" kern="1200" baseline="0" dirty="0" err="1">
                <a:solidFill>
                  <a:schemeClr val="tx1"/>
                </a:solidFill>
                <a:effectLst/>
                <a:latin typeface="Arial" pitchFamily="34" charset="0"/>
                <a:ea typeface="+mn-ea"/>
                <a:cs typeface="+mn-cs"/>
              </a:rPr>
              <a:t>functional.h</a:t>
            </a:r>
            <a:br>
              <a:rPr lang="en-US" sz="1200" b="0" i="0" kern="1200" dirty="0">
                <a:solidFill>
                  <a:schemeClr val="tx1"/>
                </a:solidFill>
                <a:effectLst/>
                <a:latin typeface="Arial" pitchFamily="34" charset="0"/>
                <a:ea typeface="+mn-ea"/>
                <a:cs typeface="+mn-cs"/>
              </a:rPr>
            </a:br>
            <a:endParaRPr lang="en-US" sz="1200" b="0" i="0" kern="1200" dirty="0">
              <a:solidFill>
                <a:schemeClr val="tx1"/>
              </a:solidFill>
              <a:effectLst/>
              <a:latin typeface="Arial" pitchFamily="34" charset="0"/>
              <a:ea typeface="+mn-ea"/>
              <a:cs typeface="+mn-cs"/>
            </a:endParaRPr>
          </a:p>
          <a:p>
            <a:br>
              <a:rPr lang="en-US" sz="1200" b="0" i="0" kern="1200" dirty="0">
                <a:solidFill>
                  <a:schemeClr val="tx1"/>
                </a:solidFill>
                <a:effectLst/>
                <a:latin typeface="Arial" pitchFamily="34" charset="0"/>
                <a:ea typeface="+mn-ea"/>
                <a:cs typeface="+mn-cs"/>
              </a:rPr>
            </a:br>
            <a:br>
              <a:rPr lang="en-US" sz="1200" b="0" i="0" kern="1200" dirty="0">
                <a:solidFill>
                  <a:schemeClr val="tx1"/>
                </a:solidFill>
                <a:effectLst/>
                <a:latin typeface="Arial" pitchFamily="34" charset="0"/>
                <a:ea typeface="+mn-ea"/>
                <a:cs typeface="+mn-cs"/>
              </a:rPr>
            </a:br>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27</a:t>
            </a:fld>
            <a:endParaRPr lang="en-US"/>
          </a:p>
        </p:txBody>
      </p:sp>
    </p:spTree>
    <p:extLst>
      <p:ext uri="{BB962C8B-B14F-4D97-AF65-F5344CB8AC3E}">
        <p14:creationId xmlns:p14="http://schemas.microsoft.com/office/powerpoint/2010/main" val="748066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Functors</a:t>
            </a:r>
            <a:r>
              <a:rPr lang="en-US" dirty="0"/>
              <a:t> can also be used with other types of algorithms, </a:t>
            </a:r>
            <a:r>
              <a:rPr lang="en-US" b="1" dirty="0"/>
              <a:t>reduce</a:t>
            </a:r>
            <a:r>
              <a:rPr lang="en-US" dirty="0"/>
              <a:t> in this case.</a:t>
            </a:r>
          </a:p>
          <a:p>
            <a:endParaRPr lang="en-US" dirty="0"/>
          </a:p>
          <a:p>
            <a:r>
              <a:rPr lang="en-US" sz="1200" b="0" i="0" kern="1200" dirty="0">
                <a:solidFill>
                  <a:schemeClr val="tx1"/>
                </a:solidFill>
                <a:effectLst/>
                <a:latin typeface="Arial" pitchFamily="34" charset="0"/>
                <a:ea typeface="+mn-ea"/>
                <a:cs typeface="+mn-cs"/>
              </a:rPr>
              <a:t>Here,</a:t>
            </a:r>
            <a:r>
              <a:rPr lang="en-US" sz="1200" b="0" i="0" kern="1200" baseline="0" dirty="0">
                <a:solidFill>
                  <a:schemeClr val="tx1"/>
                </a:solidFill>
                <a:effectLst/>
                <a:latin typeface="Arial" pitchFamily="34" charset="0"/>
                <a:ea typeface="+mn-ea"/>
                <a:cs typeface="+mn-cs"/>
              </a:rPr>
              <a:t> </a:t>
            </a:r>
            <a:r>
              <a:rPr lang="en-US" sz="1200" b="1" i="0" kern="1200" baseline="0" dirty="0">
                <a:solidFill>
                  <a:schemeClr val="tx1"/>
                </a:solidFill>
                <a:effectLst/>
                <a:latin typeface="Arial" pitchFamily="34" charset="0"/>
                <a:ea typeface="+mn-ea"/>
                <a:cs typeface="+mn-cs"/>
              </a:rPr>
              <a:t>maximum</a:t>
            </a:r>
            <a:r>
              <a:rPr lang="en-US" sz="1200" b="0" i="0" kern="1200" baseline="0" dirty="0">
                <a:solidFill>
                  <a:schemeClr val="tx1"/>
                </a:solidFill>
                <a:effectLst/>
                <a:latin typeface="Arial" pitchFamily="34" charset="0"/>
                <a:ea typeface="+mn-ea"/>
                <a:cs typeface="+mn-cs"/>
              </a:rPr>
              <a:t> is a binary function defined in thrust/</a:t>
            </a:r>
            <a:r>
              <a:rPr lang="en-US" sz="1200" b="0" i="0" kern="1200" baseline="0" dirty="0" err="1">
                <a:solidFill>
                  <a:schemeClr val="tx1"/>
                </a:solidFill>
                <a:effectLst/>
                <a:latin typeface="Arial" pitchFamily="34" charset="0"/>
                <a:ea typeface="+mn-ea"/>
                <a:cs typeface="+mn-cs"/>
              </a:rPr>
              <a:t>functional.h</a:t>
            </a:r>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28</a:t>
            </a:fld>
            <a:endParaRPr lang="en-US"/>
          </a:p>
        </p:txBody>
      </p:sp>
    </p:spTree>
    <p:extLst>
      <p:ext uri="{BB962C8B-B14F-4D97-AF65-F5344CB8AC3E}">
        <p14:creationId xmlns:p14="http://schemas.microsoft.com/office/powerpoint/2010/main" val="40766936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pitchFamily="34" charset="0"/>
                <a:ea typeface="+mn-ea"/>
                <a:cs typeface="+mn-cs"/>
              </a:rPr>
              <a:t>In previous examples, we have seen the use of various built-in </a:t>
            </a:r>
            <a:r>
              <a:rPr lang="en-US" sz="1200" b="0" i="0" kern="1200" dirty="0" err="1">
                <a:solidFill>
                  <a:schemeClr val="tx1"/>
                </a:solidFill>
                <a:effectLst/>
                <a:latin typeface="Arial" pitchFamily="34" charset="0"/>
                <a:ea typeface="+mn-ea"/>
                <a:cs typeface="+mn-cs"/>
              </a:rPr>
              <a:t>functors</a:t>
            </a:r>
            <a:r>
              <a:rPr lang="en-US" sz="1200" b="0" i="0" kern="1200" dirty="0">
                <a:solidFill>
                  <a:schemeClr val="tx1"/>
                </a:solidFill>
                <a:effectLst/>
                <a:latin typeface="Arial" pitchFamily="34" charset="0"/>
                <a:ea typeface="+mn-ea"/>
                <a:cs typeface="+mn-cs"/>
              </a:rPr>
              <a:t> (plus, maximum, </a:t>
            </a:r>
            <a:r>
              <a:rPr lang="en-US" sz="1200" b="0" i="0" kern="1200" dirty="0" err="1">
                <a:solidFill>
                  <a:schemeClr val="tx1"/>
                </a:solidFill>
                <a:effectLst/>
                <a:latin typeface="Arial" pitchFamily="34" charset="0"/>
                <a:ea typeface="+mn-ea"/>
                <a:cs typeface="+mn-cs"/>
              </a:rPr>
              <a:t>etc</a:t>
            </a:r>
            <a:r>
              <a:rPr lang="en-US" sz="1200" b="0" i="0" kern="1200" dirty="0">
                <a:solidFill>
                  <a:schemeClr val="tx1"/>
                </a:solidFill>
                <a:effectLst/>
                <a:latin typeface="Arial" pitchFamily="34" charset="0"/>
                <a:ea typeface="+mn-ea"/>
                <a:cs typeface="+mn-cs"/>
              </a:rPr>
              <a:t>).</a:t>
            </a:r>
          </a:p>
          <a:p>
            <a:endParaRPr lang="en-US" sz="1200" b="0" i="0" kern="1200" dirty="0">
              <a:solidFill>
                <a:schemeClr val="tx1"/>
              </a:solidFill>
              <a:effectLst/>
              <a:latin typeface="Arial" pitchFamily="34" charset="0"/>
              <a:ea typeface="+mn-ea"/>
              <a:cs typeface="+mn-cs"/>
            </a:endParaRPr>
          </a:p>
          <a:p>
            <a:r>
              <a:rPr lang="en-US" sz="1200" b="1" i="0" kern="1200" dirty="0" err="1">
                <a:solidFill>
                  <a:schemeClr val="tx1"/>
                </a:solidFill>
                <a:effectLst/>
                <a:latin typeface="Arial" pitchFamily="34" charset="0"/>
                <a:ea typeface="+mn-ea"/>
                <a:cs typeface="+mn-cs"/>
              </a:rPr>
              <a:t>Functors</a:t>
            </a:r>
            <a:r>
              <a:rPr lang="en-US" sz="1200" b="0" i="0" kern="1200" dirty="0">
                <a:solidFill>
                  <a:schemeClr val="tx1"/>
                </a:solidFill>
                <a:effectLst/>
                <a:latin typeface="Arial" pitchFamily="34" charset="0"/>
                <a:ea typeface="+mn-ea"/>
                <a:cs typeface="+mn-cs"/>
              </a:rPr>
              <a:t> in </a:t>
            </a:r>
            <a:r>
              <a:rPr lang="en-US" dirty="0"/>
              <a:t>thrust/</a:t>
            </a:r>
            <a:r>
              <a:rPr lang="en-US" dirty="0" err="1"/>
              <a:t>functional.h</a:t>
            </a:r>
            <a:r>
              <a:rPr lang="en-US" sz="1200" b="0" i="0" kern="1200" dirty="0">
                <a:solidFill>
                  <a:schemeClr val="tx1"/>
                </a:solidFill>
                <a:effectLst/>
                <a:latin typeface="Arial" pitchFamily="34" charset="0"/>
                <a:ea typeface="+mn-ea"/>
                <a:cs typeface="+mn-cs"/>
              </a:rPr>
              <a:t> cover most of the built-in arithmetic and comparison operations.</a:t>
            </a:r>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29</a:t>
            </a:fld>
            <a:endParaRPr lang="en-US"/>
          </a:p>
        </p:txBody>
      </p:sp>
    </p:spTree>
    <p:extLst>
      <p:ext uri="{BB962C8B-B14F-4D97-AF65-F5344CB8AC3E}">
        <p14:creationId xmlns:p14="http://schemas.microsoft.com/office/powerpoint/2010/main" val="17913235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an example of a custom </a:t>
            </a:r>
            <a:r>
              <a:rPr lang="en-US" dirty="0" err="1"/>
              <a:t>functor</a:t>
            </a:r>
            <a:r>
              <a:rPr lang="en-US" dirty="0"/>
              <a:t> for a </a:t>
            </a:r>
            <a:r>
              <a:rPr lang="en-US" b="1" dirty="0"/>
              <a:t>“non-standard” operation</a:t>
            </a:r>
            <a:r>
              <a:rPr lang="en-US" dirty="0"/>
              <a:t>, consider SAXPY</a:t>
            </a:r>
          </a:p>
        </p:txBody>
      </p:sp>
      <p:sp>
        <p:nvSpPr>
          <p:cNvPr id="4" name="Slide Number Placeholder 3"/>
          <p:cNvSpPr>
            <a:spLocks noGrp="1"/>
          </p:cNvSpPr>
          <p:nvPr>
            <p:ph type="sldNum" sz="quarter" idx="10"/>
          </p:nvPr>
        </p:nvSpPr>
        <p:spPr/>
        <p:txBody>
          <a:bodyPr/>
          <a:lstStyle/>
          <a:p>
            <a:fld id="{A6821D61-D015-4274-B894-314414003888}" type="slidenum">
              <a:rPr lang="en-US" smtClean="0"/>
              <a:pPr/>
              <a:t>30</a:t>
            </a:fld>
            <a:endParaRPr lang="en-US"/>
          </a:p>
        </p:txBody>
      </p:sp>
    </p:spTree>
    <p:extLst>
      <p:ext uri="{BB962C8B-B14F-4D97-AF65-F5344CB8AC3E}">
        <p14:creationId xmlns:p14="http://schemas.microsoft.com/office/powerpoint/2010/main" val="16630013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effectLst/>
                <a:latin typeface="Arial" pitchFamily="34" charset="0"/>
                <a:ea typeface="+mn-ea"/>
                <a:cs typeface="+mn-cs"/>
              </a:rPr>
              <a:t>If we want to implement SAXPY with Thrust we have a few options:</a:t>
            </a:r>
          </a:p>
          <a:p>
            <a:r>
              <a:rPr lang="en-US" sz="1200" b="0" i="0" kern="1200" dirty="0">
                <a:solidFill>
                  <a:schemeClr val="tx1"/>
                </a:solidFill>
                <a:effectLst/>
                <a:latin typeface="Arial" pitchFamily="34" charset="0"/>
                <a:ea typeface="+mn-ea"/>
                <a:cs typeface="+mn-cs"/>
              </a:rPr>
              <a:t>The first is to use </a:t>
            </a:r>
            <a:r>
              <a:rPr lang="en-US" sz="1200" b="1" i="0" kern="1200" dirty="0">
                <a:solidFill>
                  <a:schemeClr val="tx1"/>
                </a:solidFill>
                <a:effectLst/>
                <a:latin typeface="Arial" pitchFamily="34" charset="0"/>
                <a:ea typeface="+mn-ea"/>
                <a:cs typeface="+mn-cs"/>
              </a:rPr>
              <a:t>two transformations </a:t>
            </a:r>
            <a:r>
              <a:rPr lang="en-US" sz="1200" b="0" i="0" kern="1200" dirty="0">
                <a:solidFill>
                  <a:schemeClr val="tx1"/>
                </a:solidFill>
                <a:effectLst/>
                <a:latin typeface="Arial" pitchFamily="34" charset="0"/>
                <a:ea typeface="+mn-ea"/>
                <a:cs typeface="+mn-cs"/>
              </a:rPr>
              <a:t>(one addition and one multiplication) </a:t>
            </a:r>
            <a:r>
              <a:rPr lang="en-US" sz="1200" b="1" i="0" kern="1200" dirty="0">
                <a:solidFill>
                  <a:schemeClr val="tx1"/>
                </a:solidFill>
                <a:effectLst/>
                <a:latin typeface="Arial" pitchFamily="34" charset="0"/>
                <a:ea typeface="+mn-ea"/>
                <a:cs typeface="+mn-cs"/>
              </a:rPr>
              <a:t>and a temporary </a:t>
            </a:r>
            <a:r>
              <a:rPr lang="en-US" sz="1200" b="0" i="0" kern="1200" dirty="0">
                <a:solidFill>
                  <a:schemeClr val="tx1"/>
                </a:solidFill>
                <a:effectLst/>
                <a:latin typeface="Arial" pitchFamily="34" charset="0"/>
                <a:ea typeface="+mn-ea"/>
                <a:cs typeface="+mn-cs"/>
              </a:rPr>
              <a:t>vector filled with the value </a:t>
            </a:r>
            <a:r>
              <a:rPr lang="en-US" dirty="0"/>
              <a:t>a</a:t>
            </a:r>
            <a:r>
              <a:rPr lang="en-US" sz="1200" b="0" i="0" kern="1200" dirty="0">
                <a:solidFill>
                  <a:schemeClr val="tx1"/>
                </a:solidFill>
                <a:effectLst/>
                <a:latin typeface="Arial" pitchFamily="34" charset="0"/>
                <a:ea typeface="+mn-ea"/>
                <a:cs typeface="+mn-cs"/>
              </a:rPr>
              <a:t>. </a:t>
            </a:r>
          </a:p>
          <a:p>
            <a:r>
              <a:rPr lang="en-US" sz="1200" b="0" i="0" kern="1200" dirty="0">
                <a:solidFill>
                  <a:schemeClr val="tx1"/>
                </a:solidFill>
                <a:effectLst/>
                <a:latin typeface="Arial" pitchFamily="34" charset="0"/>
                <a:ea typeface="+mn-ea"/>
                <a:cs typeface="+mn-cs"/>
              </a:rPr>
              <a:t>A better choice is to use a </a:t>
            </a:r>
            <a:r>
              <a:rPr lang="en-US" sz="1200" b="1" i="0" kern="1200" dirty="0">
                <a:solidFill>
                  <a:schemeClr val="tx1"/>
                </a:solidFill>
                <a:effectLst/>
                <a:latin typeface="Arial" pitchFamily="34" charset="0"/>
                <a:ea typeface="+mn-ea"/>
                <a:cs typeface="+mn-cs"/>
              </a:rPr>
              <a:t>single transformation </a:t>
            </a:r>
            <a:r>
              <a:rPr lang="en-US" sz="1200" b="0" i="0" kern="1200" dirty="0">
                <a:solidFill>
                  <a:schemeClr val="tx1"/>
                </a:solidFill>
                <a:effectLst/>
                <a:latin typeface="Arial" pitchFamily="34" charset="0"/>
                <a:ea typeface="+mn-ea"/>
                <a:cs typeface="+mn-cs"/>
              </a:rPr>
              <a:t>with a user-defined </a:t>
            </a:r>
            <a:r>
              <a:rPr lang="en-US" sz="1200" b="0" i="0" kern="1200" dirty="0" err="1">
                <a:solidFill>
                  <a:schemeClr val="tx1"/>
                </a:solidFill>
                <a:effectLst/>
                <a:latin typeface="Arial" pitchFamily="34" charset="0"/>
                <a:ea typeface="+mn-ea"/>
                <a:cs typeface="+mn-cs"/>
              </a:rPr>
              <a:t>functor</a:t>
            </a:r>
            <a:r>
              <a:rPr lang="en-US" sz="1200" b="0" i="0" kern="1200" dirty="0">
                <a:solidFill>
                  <a:schemeClr val="tx1"/>
                </a:solidFill>
                <a:effectLst/>
                <a:latin typeface="Arial" pitchFamily="34" charset="0"/>
                <a:ea typeface="+mn-ea"/>
                <a:cs typeface="+mn-cs"/>
              </a:rPr>
              <a:t> that does exactly what we want. </a:t>
            </a:r>
            <a:br>
              <a:rPr lang="en-US" sz="1200" b="0" i="0" kern="1200" dirty="0">
                <a:solidFill>
                  <a:schemeClr val="tx1"/>
                </a:solidFill>
                <a:effectLst/>
                <a:latin typeface="Arial" pitchFamily="34" charset="0"/>
                <a:ea typeface="+mn-ea"/>
                <a:cs typeface="+mn-cs"/>
              </a:rPr>
            </a:br>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31</a:t>
            </a:fld>
            <a:endParaRPr lang="en-US"/>
          </a:p>
        </p:txBody>
      </p:sp>
    </p:spTree>
    <p:extLst>
      <p:ext uri="{BB962C8B-B14F-4D97-AF65-F5344CB8AC3E}">
        <p14:creationId xmlns:p14="http://schemas.microsoft.com/office/powerpoint/2010/main" val="31423057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built-in </a:t>
            </a:r>
            <a:r>
              <a:rPr lang="en-US" dirty="0" err="1"/>
              <a:t>functors</a:t>
            </a:r>
            <a:r>
              <a:rPr lang="en-US" dirty="0"/>
              <a:t> are not enough, you can define your own.</a:t>
            </a:r>
          </a:p>
          <a:p>
            <a:endParaRPr lang="en-US" dirty="0"/>
          </a:p>
          <a:p>
            <a:r>
              <a:rPr lang="en-US" dirty="0"/>
              <a:t>Here,</a:t>
            </a:r>
            <a:r>
              <a:rPr lang="en-US" baseline="0" dirty="0"/>
              <a:t> note also that we are using a CUDA type (float2)</a:t>
            </a:r>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32</a:t>
            </a:fld>
            <a:endParaRPr lang="en-US"/>
          </a:p>
        </p:txBody>
      </p:sp>
    </p:spTree>
    <p:extLst>
      <p:ext uri="{BB962C8B-B14F-4D97-AF65-F5344CB8AC3E}">
        <p14:creationId xmlns:p14="http://schemas.microsoft.com/office/powerpoint/2010/main" val="14643786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Custom</a:t>
            </a:r>
            <a:r>
              <a:rPr lang="en-US" baseline="0" dirty="0"/>
              <a:t> </a:t>
            </a:r>
            <a:r>
              <a:rPr lang="en-US" baseline="0" dirty="0" err="1"/>
              <a:t>functor</a:t>
            </a:r>
            <a:r>
              <a:rPr lang="en-US" baseline="0" dirty="0"/>
              <a:t> objects are useful if:</a:t>
            </a:r>
          </a:p>
          <a:p>
            <a:pPr marL="171450" indent="-171450">
              <a:buFontTx/>
              <a:buChar char="-"/>
            </a:pPr>
            <a:r>
              <a:rPr lang="en-US" baseline="0" dirty="0"/>
              <a:t>Performing a </a:t>
            </a:r>
            <a:r>
              <a:rPr lang="en-US" b="1" baseline="0" dirty="0"/>
              <a:t>“non-standard” operation </a:t>
            </a:r>
            <a:r>
              <a:rPr lang="en-US" baseline="0" dirty="0"/>
              <a:t>(see SAXPY example later)</a:t>
            </a:r>
          </a:p>
          <a:p>
            <a:pPr marL="171450" indent="-171450">
              <a:buFontTx/>
              <a:buChar char="-"/>
            </a:pPr>
            <a:r>
              <a:rPr lang="en-US" baseline="0" dirty="0"/>
              <a:t>Working on </a:t>
            </a:r>
            <a:r>
              <a:rPr lang="en-US" b="1" baseline="0" dirty="0"/>
              <a:t>“non-standard” data </a:t>
            </a:r>
            <a:r>
              <a:rPr lang="en-US" baseline="0" dirty="0"/>
              <a:t>(e.g. float2)</a:t>
            </a:r>
          </a:p>
          <a:p>
            <a:pPr marL="171450" indent="-171450">
              <a:buFontTx/>
              <a:buChar char="-"/>
            </a:pPr>
            <a:endParaRPr lang="en-US" baseline="0" dirty="0"/>
          </a:p>
          <a:p>
            <a:pPr marL="0" indent="0">
              <a:buFontTx/>
              <a:buNone/>
            </a:pPr>
            <a:r>
              <a:rPr lang="en-US" baseline="0" dirty="0"/>
              <a:t>This example uses a custom </a:t>
            </a:r>
            <a:r>
              <a:rPr lang="en-US" baseline="0" dirty="0" err="1"/>
              <a:t>functor</a:t>
            </a:r>
            <a:r>
              <a:rPr lang="en-US" baseline="0" dirty="0"/>
              <a:t> to define one possible definition of “</a:t>
            </a:r>
            <a:r>
              <a:rPr lang="en-US" b="1" baseline="0" dirty="0"/>
              <a:t>less than</a:t>
            </a:r>
            <a:r>
              <a:rPr lang="en-US" baseline="0" dirty="0"/>
              <a:t>” for a </a:t>
            </a:r>
            <a:r>
              <a:rPr lang="en-US" b="1" baseline="0" dirty="0"/>
              <a:t>float2</a:t>
            </a:r>
            <a:r>
              <a:rPr lang="en-US" baseline="0" dirty="0"/>
              <a:t>.</a:t>
            </a:r>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33</a:t>
            </a:fld>
            <a:endParaRPr lang="en-US"/>
          </a:p>
        </p:txBody>
      </p:sp>
    </p:spTree>
    <p:extLst>
      <p:ext uri="{BB962C8B-B14F-4D97-AF65-F5344CB8AC3E}">
        <p14:creationId xmlns:p14="http://schemas.microsoft.com/office/powerpoint/2010/main" val="34286326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mentioned before, </a:t>
            </a:r>
            <a:r>
              <a:rPr lang="en-US" dirty="0" err="1"/>
              <a:t>functors</a:t>
            </a:r>
            <a:r>
              <a:rPr lang="en-US" dirty="0"/>
              <a:t> can have </a:t>
            </a:r>
            <a:r>
              <a:rPr lang="en-US" b="1" dirty="0"/>
              <a:t>state</a:t>
            </a:r>
            <a:r>
              <a:rPr lang="en-US" dirty="0"/>
              <a:t>.</a:t>
            </a:r>
          </a:p>
          <a:p>
            <a:endParaRPr lang="en-US" dirty="0"/>
          </a:p>
          <a:p>
            <a:r>
              <a:rPr lang="en-US" dirty="0"/>
              <a:t>Note that this could be implemented more concisely</a:t>
            </a:r>
            <a:r>
              <a:rPr lang="en-US" baseline="0" dirty="0"/>
              <a:t> as:</a:t>
            </a:r>
          </a:p>
          <a:p>
            <a:r>
              <a:rPr lang="en-US" b="1" baseline="0" dirty="0" err="1"/>
              <a:t>int</a:t>
            </a:r>
            <a:r>
              <a:rPr lang="en-US" b="1" baseline="0" dirty="0"/>
              <a:t> result = thrust::</a:t>
            </a:r>
            <a:r>
              <a:rPr lang="en-US" b="1" baseline="0" dirty="0" err="1"/>
              <a:t>count_if</a:t>
            </a:r>
            <a:r>
              <a:rPr lang="en-US" b="1" baseline="0" dirty="0"/>
              <a:t>(</a:t>
            </a:r>
            <a:r>
              <a:rPr lang="en-US" b="1" baseline="0" dirty="0" err="1"/>
              <a:t>vec.begin</a:t>
            </a:r>
            <a:r>
              <a:rPr lang="en-US" b="1" baseline="0" dirty="0"/>
              <a:t>(), </a:t>
            </a:r>
            <a:r>
              <a:rPr lang="en-US" b="1" baseline="0" dirty="0" err="1"/>
              <a:t>vec.end</a:t>
            </a:r>
            <a:r>
              <a:rPr lang="en-US" b="1" baseline="0" dirty="0"/>
              <a:t>(), _1 &gt; 10);</a:t>
            </a:r>
            <a:endParaRPr lang="en-US" b="1"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34</a:t>
            </a:fld>
            <a:endParaRPr lang="en-US"/>
          </a:p>
        </p:txBody>
      </p:sp>
    </p:spTree>
    <p:extLst>
      <p:ext uri="{BB962C8B-B14F-4D97-AF65-F5344CB8AC3E}">
        <p14:creationId xmlns:p14="http://schemas.microsoft.com/office/powerpoint/2010/main" val="1857014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pitchFamily="34" charset="0"/>
                <a:ea typeface="+mn-ea"/>
                <a:cs typeface="+mn-cs"/>
              </a:rPr>
              <a:t>You’ll notice that we use things like </a:t>
            </a:r>
            <a:r>
              <a:rPr lang="en-US" dirty="0"/>
              <a:t>thrust::</a:t>
            </a:r>
            <a:r>
              <a:rPr lang="en-US" dirty="0" err="1"/>
              <a:t>host_vector</a:t>
            </a:r>
            <a:r>
              <a:rPr lang="en-US" sz="1200" b="0" i="0" kern="1200" dirty="0">
                <a:solidFill>
                  <a:schemeClr val="tx1"/>
                </a:solidFill>
                <a:effectLst/>
                <a:latin typeface="Arial" pitchFamily="34" charset="0"/>
                <a:ea typeface="+mn-ea"/>
                <a:cs typeface="+mn-cs"/>
              </a:rPr>
              <a:t> or </a:t>
            </a:r>
            <a:r>
              <a:rPr lang="en-US" dirty="0"/>
              <a:t>thrust::copy</a:t>
            </a:r>
            <a:r>
              <a:rPr lang="en-US" sz="1200" b="0" i="0" kern="1200" dirty="0">
                <a:solidFill>
                  <a:schemeClr val="tx1"/>
                </a:solidFill>
                <a:effectLst/>
                <a:latin typeface="Arial" pitchFamily="34" charset="0"/>
                <a:ea typeface="+mn-ea"/>
                <a:cs typeface="+mn-cs"/>
              </a:rPr>
              <a:t> in our examples. The </a:t>
            </a:r>
            <a:r>
              <a:rPr lang="en-US" dirty="0"/>
              <a:t>thrust::</a:t>
            </a:r>
            <a:r>
              <a:rPr lang="en-US" sz="1200" b="0" i="0" kern="1200" dirty="0">
                <a:solidFill>
                  <a:schemeClr val="tx1"/>
                </a:solidFill>
                <a:effectLst/>
                <a:latin typeface="Arial" pitchFamily="34" charset="0"/>
                <a:ea typeface="+mn-ea"/>
                <a:cs typeface="+mn-cs"/>
              </a:rPr>
              <a:t> part tells the C++ compiler that we want to look inside the </a:t>
            </a:r>
            <a:r>
              <a:rPr lang="en-US" dirty="0"/>
              <a:t>thrust </a:t>
            </a:r>
            <a:r>
              <a:rPr lang="en-US" sz="1200" b="0" i="1" kern="1200" dirty="0">
                <a:solidFill>
                  <a:schemeClr val="tx1"/>
                </a:solidFill>
                <a:effectLst/>
                <a:latin typeface="Arial" pitchFamily="34" charset="0"/>
                <a:ea typeface="+mn-ea"/>
                <a:cs typeface="+mn-cs"/>
              </a:rPr>
              <a:t>namespace</a:t>
            </a:r>
            <a:r>
              <a:rPr lang="en-US" sz="1200" b="0" i="0" kern="1200" dirty="0">
                <a:solidFill>
                  <a:schemeClr val="tx1"/>
                </a:solidFill>
                <a:effectLst/>
                <a:latin typeface="Arial" pitchFamily="34" charset="0"/>
                <a:ea typeface="+mn-ea"/>
                <a:cs typeface="+mn-cs"/>
              </a:rPr>
              <a:t> for a specific function or class. </a:t>
            </a:r>
            <a:r>
              <a:rPr lang="en-US" sz="1200" b="0" i="0" kern="1200" dirty="0">
                <a:solidFill>
                  <a:schemeClr val="tx1"/>
                </a:solidFill>
                <a:effectLst/>
                <a:latin typeface="Arial" pitchFamily="34" charset="0"/>
                <a:ea typeface="+mn-ea"/>
                <a:cs typeface="+mn-cs"/>
                <a:hlinkClick r:id="rId3"/>
              </a:rPr>
              <a:t>Namespaces</a:t>
            </a:r>
            <a:r>
              <a:rPr lang="en-US" sz="1200" b="0" i="0" kern="1200" dirty="0">
                <a:solidFill>
                  <a:schemeClr val="tx1"/>
                </a:solidFill>
                <a:effectLst/>
                <a:latin typeface="Arial" pitchFamily="34" charset="0"/>
                <a:ea typeface="+mn-ea"/>
                <a:cs typeface="+mn-cs"/>
              </a:rPr>
              <a:t> are a nice way to avoid name collisions. For </a:t>
            </a:r>
            <a:r>
              <a:rPr lang="en-US" sz="1200" b="0" i="0" kern="1200" dirty="0" err="1">
                <a:solidFill>
                  <a:schemeClr val="tx1"/>
                </a:solidFill>
                <a:effectLst/>
                <a:latin typeface="Arial" pitchFamily="34" charset="0"/>
                <a:ea typeface="+mn-ea"/>
                <a:cs typeface="+mn-cs"/>
              </a:rPr>
              <a:t>instance,</a:t>
            </a:r>
            <a:r>
              <a:rPr lang="en-US" dirty="0" err="1"/>
              <a:t>thrust</a:t>
            </a:r>
            <a:r>
              <a:rPr lang="en-US" dirty="0"/>
              <a:t>::copy</a:t>
            </a:r>
            <a:r>
              <a:rPr lang="en-US" sz="1200" b="0" i="0" kern="1200" dirty="0">
                <a:solidFill>
                  <a:schemeClr val="tx1"/>
                </a:solidFill>
                <a:effectLst/>
                <a:latin typeface="Arial" pitchFamily="34" charset="0"/>
                <a:ea typeface="+mn-ea"/>
                <a:cs typeface="+mn-cs"/>
              </a:rPr>
              <a:t> is different from </a:t>
            </a:r>
            <a:r>
              <a:rPr lang="en-US" dirty="0" err="1"/>
              <a:t>std</a:t>
            </a:r>
            <a:r>
              <a:rPr lang="en-US" dirty="0"/>
              <a:t>::copy</a:t>
            </a:r>
            <a:r>
              <a:rPr lang="en-US" sz="1200" b="0" i="0" kern="1200" dirty="0">
                <a:solidFill>
                  <a:schemeClr val="tx1"/>
                </a:solidFill>
                <a:effectLst/>
                <a:latin typeface="Arial" pitchFamily="34" charset="0"/>
                <a:ea typeface="+mn-ea"/>
                <a:cs typeface="+mn-cs"/>
              </a:rPr>
              <a:t> provided in the STL. C++ namespaces allow us to distinguish between these two </a:t>
            </a:r>
            <a:r>
              <a:rPr lang="en-US" dirty="0"/>
              <a:t>copy</a:t>
            </a:r>
            <a:r>
              <a:rPr lang="en-US" sz="1200" b="0" i="0" kern="1200" dirty="0">
                <a:solidFill>
                  <a:schemeClr val="tx1"/>
                </a:solidFill>
                <a:effectLst/>
                <a:latin typeface="Arial" pitchFamily="34" charset="0"/>
                <a:ea typeface="+mn-ea"/>
                <a:cs typeface="+mn-cs"/>
              </a:rPr>
              <a:t> functions.</a:t>
            </a:r>
            <a:br>
              <a:rPr lang="en-US" sz="1200" b="0" i="0" kern="1200" dirty="0">
                <a:solidFill>
                  <a:schemeClr val="tx1"/>
                </a:solidFill>
                <a:effectLst/>
                <a:latin typeface="Arial" pitchFamily="34" charset="0"/>
                <a:ea typeface="+mn-ea"/>
                <a:cs typeface="+mn-cs"/>
              </a:rPr>
            </a:br>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12</a:t>
            </a:fld>
            <a:endParaRPr lang="en-US"/>
          </a:p>
        </p:txBody>
      </p:sp>
    </p:spTree>
    <p:extLst>
      <p:ext uri="{BB962C8B-B14F-4D97-AF65-F5344CB8AC3E}">
        <p14:creationId xmlns:p14="http://schemas.microsoft.com/office/powerpoint/2010/main" val="36451218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Searching, Copying, Reductions, </a:t>
            </a:r>
            <a:r>
              <a:rPr lang="en-US" dirty="0" err="1"/>
              <a:t>Reorderings</a:t>
            </a:r>
            <a:r>
              <a:rPr lang="en-US" dirty="0"/>
              <a:t>, Scans, Sorting, Transformations,</a:t>
            </a:r>
            <a:r>
              <a:rPr lang="en-US" baseline="0" dirty="0"/>
              <a:t> Set Operations,…</a:t>
            </a:r>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35</a:t>
            </a:fld>
            <a:endParaRPr lang="en-US"/>
          </a:p>
        </p:txBody>
      </p:sp>
    </p:spTree>
    <p:extLst>
      <p:ext uri="{BB962C8B-B14F-4D97-AF65-F5344CB8AC3E}">
        <p14:creationId xmlns:p14="http://schemas.microsoft.com/office/powerpoint/2010/main" val="19816762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41875A0-8466-43A5-AAB6-6831D8D06C85}" type="slidenum">
              <a:rPr lang="en-US" smtClean="0"/>
              <a:pPr>
                <a:defRPr/>
              </a:pPr>
              <a:t>37</a:t>
            </a:fld>
            <a:endParaRPr lang="en-US"/>
          </a:p>
        </p:txBody>
      </p:sp>
    </p:spTree>
    <p:extLst>
      <p:ext uri="{BB962C8B-B14F-4D97-AF65-F5344CB8AC3E}">
        <p14:creationId xmlns:p14="http://schemas.microsoft.com/office/powerpoint/2010/main" val="38632025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a tuple can have a max. number of 10 elements.  Can use hierarchical tuples.  Also, work on </a:t>
            </a:r>
            <a:r>
              <a:rPr lang="en-US" dirty="0" err="1"/>
              <a:t>variadic</a:t>
            </a:r>
            <a:r>
              <a:rPr lang="en-US" baseline="0" dirty="0"/>
              <a:t> template support (not sure if merged in main trunk).</a:t>
            </a:r>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40</a:t>
            </a:fld>
            <a:endParaRPr lang="en-US"/>
          </a:p>
        </p:txBody>
      </p:sp>
    </p:spTree>
    <p:extLst>
      <p:ext uri="{BB962C8B-B14F-4D97-AF65-F5344CB8AC3E}">
        <p14:creationId xmlns:p14="http://schemas.microsoft.com/office/powerpoint/2010/main" val="12587516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Zip operators: take care of reorganizing data for thrust use.</a:t>
            </a:r>
          </a:p>
          <a:p>
            <a:r>
              <a:rPr lang="en-US" dirty="0"/>
              <a:t>We will talk next about fusing operations:  take care of reorganizing computations for thrust use.</a:t>
            </a:r>
          </a:p>
          <a:p>
            <a:endParaRPr lang="en-US" dirty="0"/>
          </a:p>
          <a:p>
            <a:r>
              <a:rPr lang="en-US" dirty="0"/>
              <a:t>Your problem at hand can hit one of two bounds: the FLOP bound or the BANDWIDTH bound (compute-bound, memory-bound)</a:t>
            </a:r>
          </a:p>
        </p:txBody>
      </p:sp>
      <p:sp>
        <p:nvSpPr>
          <p:cNvPr id="4" name="Slide Number Placeholder 3"/>
          <p:cNvSpPr>
            <a:spLocks noGrp="1"/>
          </p:cNvSpPr>
          <p:nvPr>
            <p:ph type="sldNum" sz="quarter" idx="10"/>
          </p:nvPr>
        </p:nvSpPr>
        <p:spPr/>
        <p:txBody>
          <a:bodyPr/>
          <a:lstStyle/>
          <a:p>
            <a:pPr>
              <a:defRPr/>
            </a:pPr>
            <a:fld id="{A41875A0-8466-43A5-AAB6-6831D8D06C85}" type="slidenum">
              <a:rPr lang="en-US" smtClean="0"/>
              <a:pPr>
                <a:defRPr/>
              </a:pPr>
              <a:t>41</a:t>
            </a:fld>
            <a:endParaRPr lang="en-US"/>
          </a:p>
        </p:txBody>
      </p:sp>
    </p:spTree>
    <p:extLst>
      <p:ext uri="{BB962C8B-B14F-4D97-AF65-F5344CB8AC3E}">
        <p14:creationId xmlns:p14="http://schemas.microsoft.com/office/powerpoint/2010/main" val="29500247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Max index: compare two, and possibly store an index – therefore, you handle three entities.</a:t>
            </a:r>
          </a:p>
          <a:p>
            <a:r>
              <a:rPr lang="en-US" dirty="0"/>
              <a:t> More precisely: you bring an index, the associated value. If the new index “wins”, then you store it in memory.</a:t>
            </a:r>
          </a:p>
          <a:p>
            <a:endParaRPr lang="en-US" dirty="0"/>
          </a:p>
          <a:p>
            <a:r>
              <a:rPr lang="en-US" dirty="0"/>
              <a:t>Compare how far the</a:t>
            </a:r>
            <a:r>
              <a:rPr lang="en-US" baseline="0" dirty="0"/>
              <a:t> arithmetic intensities are from the values that would leverage the hardware.  On a GTX480 you should be able to perform 8 operations for each byte you bring over.</a:t>
            </a:r>
          </a:p>
          <a:p>
            <a:r>
              <a:rPr lang="en-US" baseline="0" dirty="0"/>
              <a:t>Ternary: w[i] = \alpha x[i] + \beta y[i] + \gamma z[i]</a:t>
            </a:r>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42</a:t>
            </a:fld>
            <a:endParaRPr lang="en-US"/>
          </a:p>
        </p:txBody>
      </p:sp>
    </p:spTree>
    <p:extLst>
      <p:ext uri="{BB962C8B-B14F-4D97-AF65-F5344CB8AC3E}">
        <p14:creationId xmlns:p14="http://schemas.microsoft.com/office/powerpoint/2010/main" val="42218786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can we do to maximize the work we do for the same amount of data transferred?</a:t>
            </a:r>
          </a:p>
          <a:p>
            <a:endParaRPr lang="en-US" dirty="0"/>
          </a:p>
          <a:p>
            <a:r>
              <a:rPr lang="en-US" dirty="0"/>
              <a:t>Simple</a:t>
            </a:r>
            <a:r>
              <a:rPr lang="en-US" baseline="0" dirty="0"/>
              <a:t> idea…  But powerful</a:t>
            </a:r>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44</a:t>
            </a:fld>
            <a:endParaRPr lang="en-US"/>
          </a:p>
        </p:txBody>
      </p:sp>
    </p:spTree>
    <p:extLst>
      <p:ext uri="{BB962C8B-B14F-4D97-AF65-F5344CB8AC3E}">
        <p14:creationId xmlns:p14="http://schemas.microsoft.com/office/powerpoint/2010/main" val="27483106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Zip iterator:  bring data together</a:t>
            </a:r>
          </a:p>
          <a:p>
            <a:r>
              <a:rPr lang="en-US" dirty="0"/>
              <a:t>Fusing operations: bring operations together</a:t>
            </a:r>
          </a:p>
        </p:txBody>
      </p:sp>
      <p:sp>
        <p:nvSpPr>
          <p:cNvPr id="4" name="Slide Number Placeholder 3"/>
          <p:cNvSpPr>
            <a:spLocks noGrp="1"/>
          </p:cNvSpPr>
          <p:nvPr>
            <p:ph type="sldNum" sz="quarter" idx="10"/>
          </p:nvPr>
        </p:nvSpPr>
        <p:spPr/>
        <p:txBody>
          <a:bodyPr/>
          <a:lstStyle/>
          <a:p>
            <a:fld id="{A6821D61-D015-4274-B894-314414003888}" type="slidenum">
              <a:rPr lang="en-US" smtClean="0"/>
              <a:pPr/>
              <a:t>45</a:t>
            </a:fld>
            <a:endParaRPr lang="en-US"/>
          </a:p>
        </p:txBody>
      </p:sp>
    </p:spTree>
    <p:extLst>
      <p:ext uri="{BB962C8B-B14F-4D97-AF65-F5344CB8AC3E}">
        <p14:creationId xmlns:p14="http://schemas.microsoft.com/office/powerpoint/2010/main" val="29619874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What does this fusing get us?</a:t>
            </a:r>
          </a:p>
          <a:p>
            <a:r>
              <a:rPr lang="en-US" dirty="0"/>
              <a:t>Since the operation</a:t>
            </a:r>
            <a:r>
              <a:rPr lang="en-US" baseline="0" dirty="0"/>
              <a:t> is completely memory bound the e</a:t>
            </a:r>
            <a:r>
              <a:rPr lang="en-US" dirty="0"/>
              <a:t>xpected speedup is ~1.6x (=32/20)</a:t>
            </a:r>
          </a:p>
        </p:txBody>
      </p:sp>
      <p:sp>
        <p:nvSpPr>
          <p:cNvPr id="4" name="Slide Number Placeholder 3"/>
          <p:cNvSpPr>
            <a:spLocks noGrp="1"/>
          </p:cNvSpPr>
          <p:nvPr>
            <p:ph type="sldNum" sz="quarter" idx="10"/>
          </p:nvPr>
        </p:nvSpPr>
        <p:spPr/>
        <p:txBody>
          <a:bodyPr/>
          <a:lstStyle/>
          <a:p>
            <a:pPr>
              <a:defRPr/>
            </a:pPr>
            <a:fld id="{A41875A0-8466-43A5-AAB6-6831D8D06C85}" type="slidenum">
              <a:rPr lang="en-US" smtClean="0"/>
              <a:pPr>
                <a:defRPr/>
              </a:pPr>
              <a:t>46</a:t>
            </a:fld>
            <a:endParaRPr lang="en-US"/>
          </a:p>
        </p:txBody>
      </p:sp>
    </p:spTree>
    <p:extLst>
      <p:ext uri="{BB962C8B-B14F-4D97-AF65-F5344CB8AC3E}">
        <p14:creationId xmlns:p14="http://schemas.microsoft.com/office/powerpoint/2010/main" val="32101245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example of loop fusion</a:t>
            </a:r>
          </a:p>
        </p:txBody>
      </p:sp>
      <p:sp>
        <p:nvSpPr>
          <p:cNvPr id="4" name="Slide Number Placeholder 3"/>
          <p:cNvSpPr>
            <a:spLocks noGrp="1"/>
          </p:cNvSpPr>
          <p:nvPr>
            <p:ph type="sldNum" sz="quarter" idx="10"/>
          </p:nvPr>
        </p:nvSpPr>
        <p:spPr/>
        <p:txBody>
          <a:bodyPr/>
          <a:lstStyle/>
          <a:p>
            <a:fld id="{A6821D61-D015-4274-B894-314414003888}" type="slidenum">
              <a:rPr lang="en-US" smtClean="0"/>
              <a:pPr/>
              <a:t>47</a:t>
            </a:fld>
            <a:endParaRPr lang="en-US"/>
          </a:p>
        </p:txBody>
      </p:sp>
    </p:spTree>
    <p:extLst>
      <p:ext uri="{BB962C8B-B14F-4D97-AF65-F5344CB8AC3E}">
        <p14:creationId xmlns:p14="http://schemas.microsoft.com/office/powerpoint/2010/main" val="38510852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Calculate sum of squares.</a:t>
            </a:r>
          </a:p>
          <a:p>
            <a:r>
              <a:rPr lang="en-US" dirty="0"/>
              <a:t>Note a different way of specifying the binary operation</a:t>
            </a:r>
          </a:p>
        </p:txBody>
      </p:sp>
      <p:sp>
        <p:nvSpPr>
          <p:cNvPr id="4" name="Slide Number Placeholder 3"/>
          <p:cNvSpPr>
            <a:spLocks noGrp="1"/>
          </p:cNvSpPr>
          <p:nvPr>
            <p:ph type="sldNum" sz="quarter" idx="10"/>
          </p:nvPr>
        </p:nvSpPr>
        <p:spPr/>
        <p:txBody>
          <a:bodyPr/>
          <a:lstStyle/>
          <a:p>
            <a:fld id="{A6821D61-D015-4274-B894-314414003888}" type="slidenum">
              <a:rPr lang="en-US" smtClean="0"/>
              <a:pPr/>
              <a:t>48</a:t>
            </a:fld>
            <a:endParaRPr lang="en-US"/>
          </a:p>
        </p:txBody>
      </p:sp>
    </p:spTree>
    <p:extLst>
      <p:ext uri="{BB962C8B-B14F-4D97-AF65-F5344CB8AC3E}">
        <p14:creationId xmlns:p14="http://schemas.microsoft.com/office/powerpoint/2010/main" val="3321003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effectLst/>
                <a:latin typeface="Arial" pitchFamily="34" charset="0"/>
                <a:ea typeface="+mn-ea"/>
                <a:cs typeface="+mn-cs"/>
              </a:rPr>
              <a:t>Thrust provides two </a:t>
            </a:r>
            <a:r>
              <a:rPr lang="en-US" sz="1200" b="1" i="0" u="none" kern="1200" dirty="0">
                <a:solidFill>
                  <a:schemeClr val="tx1"/>
                </a:solidFill>
                <a:effectLst/>
                <a:latin typeface="Arial" pitchFamily="34" charset="0"/>
                <a:ea typeface="+mn-ea"/>
                <a:cs typeface="+mn-cs"/>
              </a:rPr>
              <a:t>vector</a:t>
            </a:r>
            <a:r>
              <a:rPr lang="en-US" sz="1200" b="1" i="0" u="none" kern="1200" baseline="0" dirty="0">
                <a:solidFill>
                  <a:schemeClr val="tx1"/>
                </a:solidFill>
                <a:effectLst/>
                <a:latin typeface="Arial" pitchFamily="34" charset="0"/>
                <a:ea typeface="+mn-ea"/>
                <a:cs typeface="+mn-cs"/>
              </a:rPr>
              <a:t> </a:t>
            </a:r>
            <a:r>
              <a:rPr lang="en-US" sz="1200" b="0" i="0" kern="1200" dirty="0">
                <a:solidFill>
                  <a:schemeClr val="tx1"/>
                </a:solidFill>
                <a:effectLst/>
                <a:latin typeface="Arial" pitchFamily="34" charset="0"/>
                <a:ea typeface="+mn-ea"/>
                <a:cs typeface="+mn-cs"/>
              </a:rPr>
              <a:t>containers, </a:t>
            </a:r>
            <a:r>
              <a:rPr lang="en-US" dirty="0" err="1"/>
              <a:t>host_vector</a:t>
            </a:r>
            <a:r>
              <a:rPr lang="en-US" sz="1200" b="0" i="0" kern="1200" dirty="0">
                <a:solidFill>
                  <a:schemeClr val="tx1"/>
                </a:solidFill>
                <a:effectLst/>
                <a:latin typeface="Arial" pitchFamily="34" charset="0"/>
                <a:ea typeface="+mn-ea"/>
                <a:cs typeface="+mn-cs"/>
              </a:rPr>
              <a:t> and </a:t>
            </a:r>
            <a:r>
              <a:rPr lang="en-US" dirty="0" err="1"/>
              <a:t>device_vector</a:t>
            </a:r>
            <a:r>
              <a:rPr lang="en-US" sz="1200" b="0" i="0" kern="1200" dirty="0">
                <a:solidFill>
                  <a:schemeClr val="tx1"/>
                </a:solidFill>
                <a:effectLst/>
                <a:latin typeface="Arial" pitchFamily="34" charset="0"/>
                <a:ea typeface="+mn-ea"/>
                <a:cs typeface="+mn-cs"/>
              </a:rPr>
              <a:t>.</a:t>
            </a:r>
            <a:br>
              <a:rPr lang="en-US" sz="1200" b="0" i="0" kern="1200" dirty="0">
                <a:solidFill>
                  <a:schemeClr val="tx1"/>
                </a:solidFill>
                <a:effectLst/>
                <a:latin typeface="Arial" pitchFamily="34" charset="0"/>
                <a:ea typeface="+mn-ea"/>
                <a:cs typeface="+mn-cs"/>
              </a:rPr>
            </a:br>
            <a:endParaRPr lang="en-US" sz="1200" b="0" i="0" kern="1200" dirty="0">
              <a:solidFill>
                <a:schemeClr val="tx1"/>
              </a:solidFill>
              <a:effectLst/>
              <a:latin typeface="Arial" pitchFamily="34" charset="0"/>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0" i="0" kern="1200" dirty="0">
                <a:solidFill>
                  <a:schemeClr val="tx1"/>
                </a:solidFill>
                <a:effectLst/>
                <a:latin typeface="Arial" pitchFamily="34" charset="0"/>
                <a:ea typeface="+mn-ea"/>
                <a:cs typeface="+mn-cs"/>
              </a:rPr>
              <a:t>the </a:t>
            </a:r>
            <a:r>
              <a:rPr lang="en-US" b="1" dirty="0"/>
              <a:t>=</a:t>
            </a:r>
            <a:r>
              <a:rPr lang="en-US" sz="1200" b="1" i="0" kern="1200" dirty="0">
                <a:solidFill>
                  <a:schemeClr val="tx1"/>
                </a:solidFill>
                <a:effectLst/>
                <a:latin typeface="Arial" pitchFamily="34" charset="0"/>
                <a:ea typeface="+mn-ea"/>
                <a:cs typeface="+mn-cs"/>
              </a:rPr>
              <a:t> operator </a:t>
            </a:r>
            <a:r>
              <a:rPr lang="en-US" sz="1200" b="0" i="0" kern="1200" dirty="0">
                <a:solidFill>
                  <a:schemeClr val="tx1"/>
                </a:solidFill>
                <a:effectLst/>
                <a:latin typeface="Arial" pitchFamily="34" charset="0"/>
                <a:ea typeface="+mn-ea"/>
                <a:cs typeface="+mn-cs"/>
              </a:rPr>
              <a:t>can be used to copy a </a:t>
            </a:r>
            <a:r>
              <a:rPr lang="en-US" dirty="0" err="1"/>
              <a:t>host_vector</a:t>
            </a:r>
            <a:r>
              <a:rPr lang="en-US" sz="1200" b="0" i="0" kern="1200" dirty="0">
                <a:solidFill>
                  <a:schemeClr val="tx1"/>
                </a:solidFill>
                <a:effectLst/>
                <a:latin typeface="Arial" pitchFamily="34" charset="0"/>
                <a:ea typeface="+mn-ea"/>
                <a:cs typeface="+mn-cs"/>
              </a:rPr>
              <a:t> to a </a:t>
            </a:r>
            <a:r>
              <a:rPr lang="en-US" dirty="0" err="1"/>
              <a:t>device_vector</a:t>
            </a:r>
            <a:r>
              <a:rPr lang="en-US" sz="1200" b="0" i="0" kern="1200" dirty="0">
                <a:solidFill>
                  <a:schemeClr val="tx1"/>
                </a:solidFill>
                <a:effectLst/>
                <a:latin typeface="Arial" pitchFamily="34" charset="0"/>
                <a:ea typeface="+mn-ea"/>
                <a:cs typeface="+mn-cs"/>
              </a:rPr>
              <a:t> (or vice-versa). The </a:t>
            </a:r>
            <a:r>
              <a:rPr lang="en-US" dirty="0"/>
              <a:t>=</a:t>
            </a:r>
            <a:r>
              <a:rPr lang="en-US" sz="1200" b="0" i="0" kern="1200" dirty="0">
                <a:solidFill>
                  <a:schemeClr val="tx1"/>
                </a:solidFill>
                <a:effectLst/>
                <a:latin typeface="Arial" pitchFamily="34" charset="0"/>
                <a:ea typeface="+mn-ea"/>
                <a:cs typeface="+mn-cs"/>
              </a:rPr>
              <a:t> operator can also be used to copy </a:t>
            </a:r>
            <a:r>
              <a:rPr lang="en-US" dirty="0" err="1"/>
              <a:t>host_vector</a:t>
            </a:r>
            <a:r>
              <a:rPr lang="en-US" sz="1200" b="0" i="0" kern="1200" dirty="0">
                <a:solidFill>
                  <a:schemeClr val="tx1"/>
                </a:solidFill>
                <a:effectLst/>
                <a:latin typeface="Arial" pitchFamily="34" charset="0"/>
                <a:ea typeface="+mn-ea"/>
                <a:cs typeface="+mn-cs"/>
              </a:rPr>
              <a:t> to </a:t>
            </a:r>
            <a:r>
              <a:rPr lang="en-US" dirty="0" err="1"/>
              <a:t>host_vector</a:t>
            </a:r>
            <a:r>
              <a:rPr lang="en-US" sz="1200" b="0" i="0" kern="1200" dirty="0">
                <a:solidFill>
                  <a:schemeClr val="tx1"/>
                </a:solidFill>
                <a:effectLst/>
                <a:latin typeface="Arial" pitchFamily="34" charset="0"/>
                <a:ea typeface="+mn-ea"/>
                <a:cs typeface="+mn-cs"/>
              </a:rPr>
              <a:t> or </a:t>
            </a:r>
            <a:r>
              <a:rPr lang="en-US" dirty="0" err="1"/>
              <a:t>device_vector</a:t>
            </a:r>
            <a:r>
              <a:rPr lang="en-US" sz="1200" b="0" i="0" kern="1200" dirty="0">
                <a:solidFill>
                  <a:schemeClr val="tx1"/>
                </a:solidFill>
                <a:effectLst/>
                <a:latin typeface="Arial" pitchFamily="34" charset="0"/>
                <a:ea typeface="+mn-ea"/>
                <a:cs typeface="+mn-cs"/>
              </a:rPr>
              <a:t> to </a:t>
            </a:r>
            <a:r>
              <a:rPr lang="en-US" dirty="0" err="1"/>
              <a:t>device_vector</a:t>
            </a:r>
            <a:r>
              <a:rPr lang="en-US" sz="1200" b="0" i="0" kern="1200" dirty="0">
                <a:solidFill>
                  <a:schemeClr val="tx1"/>
                </a:solidFill>
                <a:effectLst/>
                <a:latin typeface="Arial" pitchFamily="34" charset="0"/>
                <a:ea typeface="+mn-ea"/>
                <a:cs typeface="+mn-cs"/>
              </a:rPr>
              <a:t>. </a:t>
            </a:r>
          </a:p>
          <a:p>
            <a:endParaRPr lang="en-US" sz="1200" b="0" i="0" kern="1200" dirty="0">
              <a:solidFill>
                <a:schemeClr val="tx1"/>
              </a:solidFill>
              <a:effectLst/>
              <a:latin typeface="Arial" pitchFamily="34" charset="0"/>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0" i="0" kern="1200" dirty="0">
                <a:solidFill>
                  <a:schemeClr val="tx1"/>
                </a:solidFill>
                <a:effectLst/>
                <a:latin typeface="Arial" pitchFamily="34" charset="0"/>
                <a:ea typeface="+mn-ea"/>
                <a:cs typeface="+mn-cs"/>
              </a:rPr>
              <a:t>note that individual elements of a </a:t>
            </a:r>
            <a:r>
              <a:rPr lang="en-US" dirty="0" err="1"/>
              <a:t>device_vector</a:t>
            </a:r>
            <a:r>
              <a:rPr lang="en-US" sz="1200" b="0" i="0" kern="1200" dirty="0">
                <a:solidFill>
                  <a:schemeClr val="tx1"/>
                </a:solidFill>
                <a:effectLst/>
                <a:latin typeface="Arial" pitchFamily="34" charset="0"/>
                <a:ea typeface="+mn-ea"/>
                <a:cs typeface="+mn-cs"/>
              </a:rPr>
              <a:t> can be accessed using the </a:t>
            </a:r>
            <a:r>
              <a:rPr lang="en-US" sz="1200" b="1" i="0" kern="1200" dirty="0">
                <a:solidFill>
                  <a:schemeClr val="tx1"/>
                </a:solidFill>
                <a:effectLst/>
                <a:latin typeface="Arial" pitchFamily="34" charset="0"/>
                <a:ea typeface="+mn-ea"/>
                <a:cs typeface="+mn-cs"/>
              </a:rPr>
              <a:t>standard bracket notation</a:t>
            </a:r>
            <a:r>
              <a:rPr lang="en-US" sz="1200" b="0" i="0" kern="1200" dirty="0">
                <a:solidFill>
                  <a:schemeClr val="tx1"/>
                </a:solidFill>
                <a:effectLst/>
                <a:latin typeface="Arial" pitchFamily="34" charset="0"/>
                <a:ea typeface="+mn-ea"/>
                <a:cs typeface="+mn-cs"/>
              </a:rPr>
              <a:t>. However, because each of these accesses requires a call to </a:t>
            </a:r>
            <a:r>
              <a:rPr lang="en-US" dirty="0" err="1"/>
              <a:t>cudaMemcpy</a:t>
            </a:r>
            <a:r>
              <a:rPr lang="en-US" sz="1200" b="0" i="0" kern="1200" dirty="0">
                <a:solidFill>
                  <a:schemeClr val="tx1"/>
                </a:solidFill>
                <a:effectLst/>
                <a:latin typeface="Arial" pitchFamily="34" charset="0"/>
                <a:ea typeface="+mn-ea"/>
                <a:cs typeface="+mn-cs"/>
              </a:rPr>
              <a:t>, </a:t>
            </a:r>
            <a:r>
              <a:rPr lang="en-US" sz="1200" b="1" i="0" kern="1200" dirty="0">
                <a:solidFill>
                  <a:schemeClr val="tx1"/>
                </a:solidFill>
                <a:effectLst/>
                <a:latin typeface="Arial" pitchFamily="34" charset="0"/>
                <a:ea typeface="+mn-ea"/>
                <a:cs typeface="+mn-cs"/>
              </a:rPr>
              <a:t>use sparingly</a:t>
            </a:r>
            <a:r>
              <a:rPr lang="en-US" sz="1200" b="0" i="0" kern="1200" dirty="0">
                <a:solidFill>
                  <a:schemeClr val="tx1"/>
                </a:solidFill>
                <a:effectLst/>
                <a:latin typeface="Arial" pitchFamily="34" charset="0"/>
                <a:ea typeface="+mn-ea"/>
                <a:cs typeface="+mn-cs"/>
              </a:rPr>
              <a:t>. We’ll look at some more efficient techniques later.</a:t>
            </a:r>
          </a:p>
          <a:p>
            <a:endParaRPr lang="en-US" sz="1200" b="0" i="0" kern="1200" dirty="0">
              <a:solidFill>
                <a:schemeClr val="tx1"/>
              </a:solidFill>
              <a:effectLst/>
              <a:latin typeface="Arial" pitchFamily="34" charset="0"/>
              <a:ea typeface="+mn-ea"/>
              <a:cs typeface="+mn-cs"/>
            </a:endParaRPr>
          </a:p>
          <a:p>
            <a:endParaRPr lang="en-US" sz="1200" b="0" i="0" kern="1200" dirty="0">
              <a:solidFill>
                <a:schemeClr val="tx1"/>
              </a:solidFill>
              <a:effectLst/>
              <a:latin typeface="Arial" pitchFamily="34" charset="0"/>
              <a:ea typeface="+mn-ea"/>
              <a:cs typeface="+mn-cs"/>
            </a:endParaRPr>
          </a:p>
          <a:p>
            <a:br>
              <a:rPr lang="en-US" sz="1200" b="0" i="0" kern="1200" dirty="0">
                <a:solidFill>
                  <a:schemeClr val="tx1"/>
                </a:solidFill>
                <a:effectLst/>
                <a:latin typeface="Arial" pitchFamily="34" charset="0"/>
                <a:ea typeface="+mn-ea"/>
                <a:cs typeface="+mn-cs"/>
              </a:rPr>
            </a:br>
            <a:endParaRPr lang="en-US" baseline="0"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14</a:t>
            </a:fld>
            <a:endParaRPr lang="en-US"/>
          </a:p>
        </p:txBody>
      </p:sp>
    </p:spTree>
    <p:extLst>
      <p:ext uri="{BB962C8B-B14F-4D97-AF65-F5344CB8AC3E}">
        <p14:creationId xmlns:p14="http://schemas.microsoft.com/office/powerpoint/2010/main" val="41513369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Since the operation</a:t>
            </a:r>
            <a:r>
              <a:rPr lang="en-US" baseline="0" dirty="0"/>
              <a:t> is completely memory bound the e</a:t>
            </a:r>
            <a:r>
              <a:rPr lang="en-US" dirty="0"/>
              <a:t>xpected speedup is ~3x (=12/4)</a:t>
            </a:r>
          </a:p>
          <a:p>
            <a:r>
              <a:rPr lang="en-US" dirty="0"/>
              <a:t>The numbers of</a:t>
            </a:r>
            <a:r>
              <a:rPr lang="en-US" baseline="0" dirty="0"/>
              <a:t> bytes are showing what happens for each i, from i=1 to 3 (or lengths of array)</a:t>
            </a:r>
            <a:endParaRPr lang="en-US" dirty="0"/>
          </a:p>
        </p:txBody>
      </p:sp>
      <p:sp>
        <p:nvSpPr>
          <p:cNvPr id="4" name="Slide Number Placeholder 3"/>
          <p:cNvSpPr>
            <a:spLocks noGrp="1"/>
          </p:cNvSpPr>
          <p:nvPr>
            <p:ph type="sldNum" sz="quarter" idx="10"/>
          </p:nvPr>
        </p:nvSpPr>
        <p:spPr/>
        <p:txBody>
          <a:bodyPr/>
          <a:lstStyle/>
          <a:p>
            <a:pPr>
              <a:defRPr/>
            </a:pPr>
            <a:fld id="{A41875A0-8466-43A5-AAB6-6831D8D06C85}" type="slidenum">
              <a:rPr lang="en-US" smtClean="0"/>
              <a:pPr>
                <a:defRPr/>
              </a:pPr>
              <a:t>49</a:t>
            </a:fld>
            <a:endParaRPr lang="en-US"/>
          </a:p>
        </p:txBody>
      </p:sp>
    </p:spTree>
    <p:extLst>
      <p:ext uri="{BB962C8B-B14F-4D97-AF65-F5344CB8AC3E}">
        <p14:creationId xmlns:p14="http://schemas.microsoft.com/office/powerpoint/2010/main" val="36533901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51</a:t>
            </a:fld>
            <a:endParaRPr lang="en-US"/>
          </a:p>
        </p:txBody>
      </p:sp>
    </p:spTree>
    <p:extLst>
      <p:ext uri="{BB962C8B-B14F-4D97-AF65-F5344CB8AC3E}">
        <p14:creationId xmlns:p14="http://schemas.microsoft.com/office/powerpoint/2010/main" val="15211025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err="1">
                <a:solidFill>
                  <a:schemeClr val="tx1"/>
                </a:solidFill>
                <a:effectLst/>
                <a:latin typeface="Arial" pitchFamily="34" charset="0"/>
                <a:ea typeface="+mn-ea"/>
                <a:cs typeface="+mn-cs"/>
              </a:rPr>
              <a:t>transform_reduce</a:t>
            </a:r>
            <a:r>
              <a:rPr lang="en-US" sz="1200" b="0" i="0" kern="1200" dirty="0">
                <a:solidFill>
                  <a:schemeClr val="tx1"/>
                </a:solidFill>
                <a:effectLst/>
                <a:latin typeface="Arial" pitchFamily="34" charset="0"/>
                <a:ea typeface="+mn-ea"/>
                <a:cs typeface="+mn-cs"/>
              </a:rPr>
              <a:t> fuses the transform and reduce operations. </a:t>
            </a:r>
            <a:r>
              <a:rPr lang="en-US" sz="1200" b="0" i="0" kern="1200" dirty="0" err="1">
                <a:solidFill>
                  <a:schemeClr val="tx1"/>
                </a:solidFill>
                <a:effectLst/>
                <a:latin typeface="Arial" pitchFamily="34" charset="0"/>
                <a:ea typeface="+mn-ea"/>
                <a:cs typeface="+mn-cs"/>
              </a:rPr>
              <a:t>transform_reduce</a:t>
            </a:r>
            <a:r>
              <a:rPr lang="en-US" sz="1200" b="0" i="0" kern="1200" dirty="0">
                <a:solidFill>
                  <a:schemeClr val="tx1"/>
                </a:solidFill>
                <a:effectLst/>
                <a:latin typeface="Arial" pitchFamily="34" charset="0"/>
                <a:ea typeface="+mn-ea"/>
                <a:cs typeface="+mn-cs"/>
              </a:rPr>
              <a:t> is equivalent to performing a transformation defined by </a:t>
            </a:r>
            <a:r>
              <a:rPr lang="en-US" sz="1200" b="0" i="0" kern="1200" dirty="0" err="1">
                <a:solidFill>
                  <a:schemeClr val="tx1"/>
                </a:solidFill>
                <a:effectLst/>
                <a:latin typeface="Arial" pitchFamily="34" charset="0"/>
                <a:ea typeface="+mn-ea"/>
                <a:cs typeface="+mn-cs"/>
              </a:rPr>
              <a:t>unary_op</a:t>
            </a:r>
            <a:r>
              <a:rPr lang="en-US" sz="1200" b="0" i="0" kern="1200" dirty="0">
                <a:solidFill>
                  <a:schemeClr val="tx1"/>
                </a:solidFill>
                <a:effectLst/>
                <a:latin typeface="Arial" pitchFamily="34" charset="0"/>
                <a:ea typeface="+mn-ea"/>
                <a:cs typeface="+mn-cs"/>
              </a:rPr>
              <a:t> into a temporary sequence and then performing reduce on the transformed sequence. In most cases, fusing these two operations together is more efficient, since fewer memory reads and writes are required.</a:t>
            </a:r>
          </a:p>
          <a:p>
            <a:r>
              <a:rPr lang="en-US" sz="1200" b="0" i="0" kern="1200" dirty="0" err="1">
                <a:solidFill>
                  <a:schemeClr val="tx1"/>
                </a:solidFill>
                <a:effectLst/>
                <a:latin typeface="Arial" pitchFamily="34" charset="0"/>
                <a:ea typeface="+mn-ea"/>
                <a:cs typeface="+mn-cs"/>
              </a:rPr>
              <a:t>transform_reduce</a:t>
            </a:r>
            <a:r>
              <a:rPr lang="en-US" sz="1200" b="0" i="0" kern="1200" dirty="0">
                <a:solidFill>
                  <a:schemeClr val="tx1"/>
                </a:solidFill>
                <a:effectLst/>
                <a:latin typeface="Arial" pitchFamily="34" charset="0"/>
                <a:ea typeface="+mn-ea"/>
                <a:cs typeface="+mn-cs"/>
              </a:rPr>
              <a:t> performs a reduction on the transformation of the sequence [first, last) according to </a:t>
            </a:r>
            <a:r>
              <a:rPr lang="en-US" sz="1200" b="0" i="0" kern="1200" dirty="0" err="1">
                <a:solidFill>
                  <a:schemeClr val="tx1"/>
                </a:solidFill>
                <a:effectLst/>
                <a:latin typeface="Arial" pitchFamily="34" charset="0"/>
                <a:ea typeface="+mn-ea"/>
                <a:cs typeface="+mn-cs"/>
              </a:rPr>
              <a:t>unary_op</a:t>
            </a:r>
            <a:r>
              <a:rPr lang="en-US" sz="1200" b="0" i="0" kern="1200" dirty="0">
                <a:solidFill>
                  <a:schemeClr val="tx1"/>
                </a:solidFill>
                <a:effectLst/>
                <a:latin typeface="Arial" pitchFamily="34" charset="0"/>
                <a:ea typeface="+mn-ea"/>
                <a:cs typeface="+mn-cs"/>
              </a:rPr>
              <a:t>. Specifically, </a:t>
            </a:r>
            <a:r>
              <a:rPr lang="en-US" sz="1200" b="0" i="0" kern="1200" dirty="0" err="1">
                <a:solidFill>
                  <a:schemeClr val="tx1"/>
                </a:solidFill>
                <a:effectLst/>
                <a:latin typeface="Arial" pitchFamily="34" charset="0"/>
                <a:ea typeface="+mn-ea"/>
                <a:cs typeface="+mn-cs"/>
              </a:rPr>
              <a:t>unary_op</a:t>
            </a:r>
            <a:r>
              <a:rPr lang="en-US" sz="1200" b="0" i="0" kern="1200" dirty="0">
                <a:solidFill>
                  <a:schemeClr val="tx1"/>
                </a:solidFill>
                <a:effectLst/>
                <a:latin typeface="Arial" pitchFamily="34" charset="0"/>
                <a:ea typeface="+mn-ea"/>
                <a:cs typeface="+mn-cs"/>
              </a:rPr>
              <a:t> is applied to each element of the sequence and then the result is reduced to a single value with </a:t>
            </a:r>
            <a:r>
              <a:rPr lang="en-US" sz="1200" b="0" i="0" kern="1200" dirty="0" err="1">
                <a:solidFill>
                  <a:schemeClr val="tx1"/>
                </a:solidFill>
                <a:effectLst/>
                <a:latin typeface="Arial" pitchFamily="34" charset="0"/>
                <a:ea typeface="+mn-ea"/>
                <a:cs typeface="+mn-cs"/>
              </a:rPr>
              <a:t>binary_op</a:t>
            </a:r>
            <a:r>
              <a:rPr lang="en-US" sz="1200" b="0" i="0" kern="1200" dirty="0">
                <a:solidFill>
                  <a:schemeClr val="tx1"/>
                </a:solidFill>
                <a:effectLst/>
                <a:latin typeface="Arial" pitchFamily="34" charset="0"/>
                <a:ea typeface="+mn-ea"/>
                <a:cs typeface="+mn-cs"/>
              </a:rPr>
              <a:t> using the initial value </a:t>
            </a:r>
            <a:r>
              <a:rPr lang="en-US" sz="1200" b="0" i="0" kern="1200" dirty="0" err="1">
                <a:solidFill>
                  <a:schemeClr val="tx1"/>
                </a:solidFill>
                <a:effectLst/>
                <a:latin typeface="Arial" pitchFamily="34" charset="0"/>
                <a:ea typeface="+mn-ea"/>
                <a:cs typeface="+mn-cs"/>
              </a:rPr>
              <a:t>init.</a:t>
            </a:r>
            <a:r>
              <a:rPr lang="en-US" sz="1200" b="0" i="0" kern="1200" dirty="0">
                <a:solidFill>
                  <a:schemeClr val="tx1"/>
                </a:solidFill>
                <a:effectLst/>
                <a:latin typeface="Arial" pitchFamily="34" charset="0"/>
                <a:ea typeface="+mn-ea"/>
                <a:cs typeface="+mn-cs"/>
              </a:rPr>
              <a:t> Note that the transformation </a:t>
            </a:r>
            <a:r>
              <a:rPr lang="en-US" sz="1200" b="0" i="0" kern="1200" dirty="0" err="1">
                <a:solidFill>
                  <a:schemeClr val="tx1"/>
                </a:solidFill>
                <a:effectLst/>
                <a:latin typeface="Arial" pitchFamily="34" charset="0"/>
                <a:ea typeface="+mn-ea"/>
                <a:cs typeface="+mn-cs"/>
              </a:rPr>
              <a:t>unary_op</a:t>
            </a:r>
            <a:r>
              <a:rPr lang="en-US" sz="1200" b="0" i="0" kern="1200" dirty="0">
                <a:solidFill>
                  <a:schemeClr val="tx1"/>
                </a:solidFill>
                <a:effectLst/>
                <a:latin typeface="Arial" pitchFamily="34" charset="0"/>
                <a:ea typeface="+mn-ea"/>
                <a:cs typeface="+mn-cs"/>
              </a:rPr>
              <a:t> is not applied to the initial value </a:t>
            </a:r>
            <a:r>
              <a:rPr lang="en-US" sz="1200" b="0" i="0" kern="1200" dirty="0" err="1">
                <a:solidFill>
                  <a:schemeClr val="tx1"/>
                </a:solidFill>
                <a:effectLst/>
                <a:latin typeface="Arial" pitchFamily="34" charset="0"/>
                <a:ea typeface="+mn-ea"/>
                <a:cs typeface="+mn-cs"/>
              </a:rPr>
              <a:t>init.</a:t>
            </a:r>
            <a:r>
              <a:rPr lang="en-US" sz="1200" b="0" i="0" kern="1200" dirty="0">
                <a:solidFill>
                  <a:schemeClr val="tx1"/>
                </a:solidFill>
                <a:effectLst/>
                <a:latin typeface="Arial" pitchFamily="34" charset="0"/>
                <a:ea typeface="+mn-ea"/>
                <a:cs typeface="+mn-cs"/>
              </a:rPr>
              <a:t> The order of reduction is not specified, so </a:t>
            </a:r>
            <a:r>
              <a:rPr lang="en-US" sz="1200" b="0" i="0" kern="1200" dirty="0" err="1">
                <a:solidFill>
                  <a:schemeClr val="tx1"/>
                </a:solidFill>
                <a:effectLst/>
                <a:latin typeface="Arial" pitchFamily="34" charset="0"/>
                <a:ea typeface="+mn-ea"/>
                <a:cs typeface="+mn-cs"/>
              </a:rPr>
              <a:t>binary_op</a:t>
            </a:r>
            <a:r>
              <a:rPr lang="en-US" sz="1200" b="0" i="0" kern="1200" dirty="0">
                <a:solidFill>
                  <a:schemeClr val="tx1"/>
                </a:solidFill>
                <a:effectLst/>
                <a:latin typeface="Arial" pitchFamily="34" charset="0"/>
                <a:ea typeface="+mn-ea"/>
                <a:cs typeface="+mn-cs"/>
              </a:rPr>
              <a:t> must be both commutative and associative.</a:t>
            </a:r>
          </a:p>
        </p:txBody>
      </p:sp>
      <p:sp>
        <p:nvSpPr>
          <p:cNvPr id="4" name="Slide Number Placeholder 3"/>
          <p:cNvSpPr>
            <a:spLocks noGrp="1"/>
          </p:cNvSpPr>
          <p:nvPr>
            <p:ph type="sldNum" sz="quarter" idx="10"/>
          </p:nvPr>
        </p:nvSpPr>
        <p:spPr/>
        <p:txBody>
          <a:bodyPr/>
          <a:lstStyle/>
          <a:p>
            <a:pPr>
              <a:defRPr/>
            </a:pPr>
            <a:fld id="{A41875A0-8466-43A5-AAB6-6831D8D06C85}" type="slidenum">
              <a:rPr lang="en-US" smtClean="0"/>
              <a:pPr>
                <a:defRPr/>
              </a:pPr>
              <a:t>56</a:t>
            </a:fld>
            <a:endParaRPr lang="en-US"/>
          </a:p>
        </p:txBody>
      </p:sp>
    </p:spTree>
    <p:extLst>
      <p:ext uri="{BB962C8B-B14F-4D97-AF65-F5344CB8AC3E}">
        <p14:creationId xmlns:p14="http://schemas.microsoft.com/office/powerpoint/2010/main" val="41623148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pitchFamily="34" charset="0"/>
                <a:ea typeface="+mn-ea"/>
                <a:cs typeface="+mn-cs"/>
              </a:rPr>
              <a:t>reduce is a generalization of summation: it computes the sum (or some other binary operation) of all the elements in the range [first, last). This version of reduce uses 0 as the initial value of the reduction. reduce is similar to the C++ Standard Template Library's </a:t>
            </a:r>
            <a:r>
              <a:rPr lang="en-US" sz="1200" b="0" i="0" kern="1200" dirty="0" err="1">
                <a:solidFill>
                  <a:schemeClr val="tx1"/>
                </a:solidFill>
                <a:effectLst/>
                <a:latin typeface="Arial" pitchFamily="34" charset="0"/>
                <a:ea typeface="+mn-ea"/>
                <a:cs typeface="+mn-cs"/>
              </a:rPr>
              <a:t>std</a:t>
            </a:r>
            <a:r>
              <a:rPr lang="en-US" sz="1200" b="0" i="0" kern="1200" dirty="0">
                <a:solidFill>
                  <a:schemeClr val="tx1"/>
                </a:solidFill>
                <a:effectLst/>
                <a:latin typeface="Arial" pitchFamily="34" charset="0"/>
                <a:ea typeface="+mn-ea"/>
                <a:cs typeface="+mn-cs"/>
              </a:rPr>
              <a:t>::accumulate. The primary difference between the two functions is that </a:t>
            </a:r>
            <a:r>
              <a:rPr lang="en-US" sz="1200" b="0" i="0" kern="1200" dirty="0" err="1">
                <a:solidFill>
                  <a:schemeClr val="tx1"/>
                </a:solidFill>
                <a:effectLst/>
                <a:latin typeface="Arial" pitchFamily="34" charset="0"/>
                <a:ea typeface="+mn-ea"/>
                <a:cs typeface="+mn-cs"/>
              </a:rPr>
              <a:t>std</a:t>
            </a:r>
            <a:r>
              <a:rPr lang="en-US" sz="1200" b="0" i="0" kern="1200" dirty="0">
                <a:solidFill>
                  <a:schemeClr val="tx1"/>
                </a:solidFill>
                <a:effectLst/>
                <a:latin typeface="Arial" pitchFamily="34" charset="0"/>
                <a:ea typeface="+mn-ea"/>
                <a:cs typeface="+mn-cs"/>
              </a:rPr>
              <a:t>::accumulate guarantees the order of summation, while reduce requires associativity of the binary operation to parallelize the reduction.</a:t>
            </a:r>
          </a:p>
          <a:p>
            <a:r>
              <a:rPr lang="en-US" sz="1200" b="0" i="0" kern="1200" dirty="0">
                <a:solidFill>
                  <a:schemeClr val="tx1"/>
                </a:solidFill>
                <a:effectLst/>
                <a:latin typeface="Arial" pitchFamily="34" charset="0"/>
                <a:ea typeface="+mn-ea"/>
                <a:cs typeface="+mn-cs"/>
              </a:rPr>
              <a:t>Note that reduce also assumes that the binary reduction operator (in this case operator+) is commutative. If the reduction operator is not commutative then </a:t>
            </a:r>
            <a:r>
              <a:rPr lang="en-US" sz="1200" b="1" i="0" u="none" strike="noStrike" kern="1200" dirty="0">
                <a:solidFill>
                  <a:schemeClr val="tx1"/>
                </a:solidFill>
                <a:effectLst/>
                <a:latin typeface="Arial" pitchFamily="34" charset="0"/>
                <a:ea typeface="+mn-ea"/>
                <a:cs typeface="+mn-cs"/>
                <a:hlinkClick r:id="rId3"/>
              </a:rPr>
              <a:t>thrust::reduce</a:t>
            </a:r>
            <a:r>
              <a:rPr lang="en-US" sz="1200" b="1" i="0" u="none" strike="noStrike" kern="1200" dirty="0">
                <a:solidFill>
                  <a:schemeClr val="tx1"/>
                </a:solidFill>
                <a:effectLst/>
                <a:latin typeface="Arial" pitchFamily="34" charset="0"/>
                <a:ea typeface="+mn-ea"/>
                <a:cs typeface="+mn-cs"/>
              </a:rPr>
              <a:t> </a:t>
            </a:r>
            <a:r>
              <a:rPr lang="en-US" sz="1200" b="0" i="0" kern="1200" dirty="0">
                <a:solidFill>
                  <a:schemeClr val="tx1"/>
                </a:solidFill>
                <a:effectLst/>
                <a:latin typeface="Arial" pitchFamily="34" charset="0"/>
                <a:ea typeface="+mn-ea"/>
                <a:cs typeface="+mn-cs"/>
              </a:rPr>
              <a:t>should not be used. Instead, one could use </a:t>
            </a:r>
            <a:r>
              <a:rPr lang="en-US" sz="1200" b="0" i="0" kern="1200" dirty="0" err="1">
                <a:solidFill>
                  <a:schemeClr val="tx1"/>
                </a:solidFill>
                <a:effectLst/>
                <a:latin typeface="Arial" pitchFamily="34" charset="0"/>
                <a:ea typeface="+mn-ea"/>
                <a:cs typeface="+mn-cs"/>
              </a:rPr>
              <a:t>inclusive_scan</a:t>
            </a:r>
            <a:r>
              <a:rPr lang="en-US" sz="1200" b="0" i="0" kern="1200" dirty="0">
                <a:solidFill>
                  <a:schemeClr val="tx1"/>
                </a:solidFill>
                <a:effectLst/>
                <a:latin typeface="Arial" pitchFamily="34" charset="0"/>
                <a:ea typeface="+mn-ea"/>
                <a:cs typeface="+mn-cs"/>
              </a:rPr>
              <a:t> (which does not require commutativity) and select the last element of the output array.</a:t>
            </a:r>
          </a:p>
          <a:p>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57</a:t>
            </a:fld>
            <a:endParaRPr lang="en-US"/>
          </a:p>
        </p:txBody>
      </p:sp>
    </p:spTree>
    <p:extLst>
      <p:ext uri="{BB962C8B-B14F-4D97-AF65-F5344CB8AC3E}">
        <p14:creationId xmlns:p14="http://schemas.microsoft.com/office/powerpoint/2010/main" val="13964819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Arial" pitchFamily="34" charset="0"/>
                <a:ea typeface="+mn-ea"/>
                <a:cs typeface="+mn-cs"/>
              </a:rPr>
              <a:t>inner_product</a:t>
            </a:r>
            <a:r>
              <a:rPr lang="en-US" sz="1200" b="0" i="0" kern="1200" dirty="0">
                <a:solidFill>
                  <a:schemeClr val="tx1"/>
                </a:solidFill>
                <a:effectLst/>
                <a:latin typeface="Arial" pitchFamily="34" charset="0"/>
                <a:ea typeface="+mn-ea"/>
                <a:cs typeface="+mn-cs"/>
              </a:rPr>
              <a:t> calculates an inner product of the ranges [first1, last1) and [first2, first2 + (last1 - first1)).</a:t>
            </a:r>
          </a:p>
          <a:p>
            <a:r>
              <a:rPr lang="en-US" sz="1200" b="0" i="0" kern="1200" dirty="0">
                <a:solidFill>
                  <a:schemeClr val="tx1"/>
                </a:solidFill>
                <a:effectLst/>
                <a:latin typeface="Arial" pitchFamily="34" charset="0"/>
                <a:ea typeface="+mn-ea"/>
                <a:cs typeface="+mn-cs"/>
              </a:rPr>
              <a:t>This version of </a:t>
            </a:r>
            <a:r>
              <a:rPr lang="en-US" sz="1200" b="0" i="0" kern="1200" dirty="0" err="1">
                <a:solidFill>
                  <a:schemeClr val="tx1"/>
                </a:solidFill>
                <a:effectLst/>
                <a:latin typeface="Arial" pitchFamily="34" charset="0"/>
                <a:ea typeface="+mn-ea"/>
                <a:cs typeface="+mn-cs"/>
              </a:rPr>
              <a:t>inner_product</a:t>
            </a:r>
            <a:r>
              <a:rPr lang="en-US" sz="1200" b="0" i="0" kern="1200" dirty="0">
                <a:solidFill>
                  <a:schemeClr val="tx1"/>
                </a:solidFill>
                <a:effectLst/>
                <a:latin typeface="Arial" pitchFamily="34" charset="0"/>
                <a:ea typeface="+mn-ea"/>
                <a:cs typeface="+mn-cs"/>
              </a:rPr>
              <a:t> is identical to the first, except that is uses two user-supplied function objects instead of operator+ and operator*.</a:t>
            </a:r>
          </a:p>
          <a:p>
            <a:r>
              <a:rPr lang="en-US" sz="1200" b="0" i="0" kern="1200" dirty="0">
                <a:solidFill>
                  <a:schemeClr val="tx1"/>
                </a:solidFill>
                <a:effectLst/>
                <a:latin typeface="Arial" pitchFamily="34" charset="0"/>
                <a:ea typeface="+mn-ea"/>
                <a:cs typeface="+mn-cs"/>
              </a:rPr>
              <a:t>Specifically, this version of </a:t>
            </a:r>
            <a:r>
              <a:rPr lang="en-US" sz="1200" b="0" i="0" kern="1200" dirty="0" err="1">
                <a:solidFill>
                  <a:schemeClr val="tx1"/>
                </a:solidFill>
                <a:effectLst/>
                <a:latin typeface="Arial" pitchFamily="34" charset="0"/>
                <a:ea typeface="+mn-ea"/>
                <a:cs typeface="+mn-cs"/>
              </a:rPr>
              <a:t>inner_product</a:t>
            </a:r>
            <a:r>
              <a:rPr lang="en-US" sz="1200" b="0" i="0" kern="1200" dirty="0">
                <a:solidFill>
                  <a:schemeClr val="tx1"/>
                </a:solidFill>
                <a:effectLst/>
                <a:latin typeface="Arial" pitchFamily="34" charset="0"/>
                <a:ea typeface="+mn-ea"/>
                <a:cs typeface="+mn-cs"/>
              </a:rPr>
              <a:t> computes the sum binary_op1( </a:t>
            </a:r>
            <a:r>
              <a:rPr lang="en-US" sz="1200" b="0" i="0" kern="1200" dirty="0" err="1">
                <a:solidFill>
                  <a:schemeClr val="tx1"/>
                </a:solidFill>
                <a:effectLst/>
                <a:latin typeface="Arial" pitchFamily="34" charset="0"/>
                <a:ea typeface="+mn-ea"/>
                <a:cs typeface="+mn-cs"/>
              </a:rPr>
              <a:t>init</a:t>
            </a:r>
            <a:r>
              <a:rPr lang="en-US" sz="1200" b="0" i="0" kern="1200" dirty="0">
                <a:solidFill>
                  <a:schemeClr val="tx1"/>
                </a:solidFill>
                <a:effectLst/>
                <a:latin typeface="Arial" pitchFamily="34" charset="0"/>
                <a:ea typeface="+mn-ea"/>
                <a:cs typeface="+mn-cs"/>
              </a:rPr>
              <a:t>, binary_op2(*first1, *first2) ), ...</a:t>
            </a:r>
          </a:p>
          <a:p>
            <a:r>
              <a:rPr lang="en-US" sz="1200" b="0" i="0" kern="1200" dirty="0">
                <a:solidFill>
                  <a:schemeClr val="tx1"/>
                </a:solidFill>
                <a:effectLst/>
                <a:latin typeface="Arial" pitchFamily="34" charset="0"/>
                <a:ea typeface="+mn-ea"/>
                <a:cs typeface="+mn-cs"/>
              </a:rPr>
              <a:t>Unlike the C++ Standard Template Library function </a:t>
            </a:r>
            <a:r>
              <a:rPr lang="en-US" sz="1200" b="0" i="0" kern="1200" dirty="0" err="1">
                <a:solidFill>
                  <a:schemeClr val="tx1"/>
                </a:solidFill>
                <a:effectLst/>
                <a:latin typeface="Arial" pitchFamily="34" charset="0"/>
                <a:ea typeface="+mn-ea"/>
                <a:cs typeface="+mn-cs"/>
              </a:rPr>
              <a:t>std</a:t>
            </a:r>
            <a:r>
              <a:rPr lang="en-US" sz="1200" b="0" i="0" kern="1200" dirty="0">
                <a:solidFill>
                  <a:schemeClr val="tx1"/>
                </a:solidFill>
                <a:effectLst/>
                <a:latin typeface="Arial" pitchFamily="34" charset="0"/>
                <a:ea typeface="+mn-ea"/>
                <a:cs typeface="+mn-cs"/>
              </a:rPr>
              <a:t>::</a:t>
            </a:r>
            <a:r>
              <a:rPr lang="en-US" sz="1200" b="0" i="0" kern="1200" dirty="0" err="1">
                <a:solidFill>
                  <a:schemeClr val="tx1"/>
                </a:solidFill>
                <a:effectLst/>
                <a:latin typeface="Arial" pitchFamily="34" charset="0"/>
                <a:ea typeface="+mn-ea"/>
                <a:cs typeface="+mn-cs"/>
              </a:rPr>
              <a:t>inner_product</a:t>
            </a:r>
            <a:r>
              <a:rPr lang="en-US" sz="1200" b="0" i="0" kern="1200" dirty="0">
                <a:solidFill>
                  <a:schemeClr val="tx1"/>
                </a:solidFill>
                <a:effectLst/>
                <a:latin typeface="Arial" pitchFamily="34" charset="0"/>
                <a:ea typeface="+mn-ea"/>
                <a:cs typeface="+mn-cs"/>
              </a:rPr>
              <a:t>, this version offers no guarantee on order of execution.</a:t>
            </a:r>
          </a:p>
          <a:p>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58</a:t>
            </a:fld>
            <a:endParaRPr lang="en-US"/>
          </a:p>
        </p:txBody>
      </p:sp>
    </p:spTree>
    <p:extLst>
      <p:ext uri="{BB962C8B-B14F-4D97-AF65-F5344CB8AC3E}">
        <p14:creationId xmlns:p14="http://schemas.microsoft.com/office/powerpoint/2010/main" val="24090689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Arial" pitchFamily="34" charset="0"/>
                <a:ea typeface="+mn-ea"/>
                <a:cs typeface="+mn-cs"/>
              </a:rPr>
              <a:t>reduce_by_key</a:t>
            </a:r>
            <a:r>
              <a:rPr lang="en-US" sz="1200" b="0" i="0" kern="1200" dirty="0">
                <a:solidFill>
                  <a:schemeClr val="tx1"/>
                </a:solidFill>
                <a:effectLst/>
                <a:latin typeface="Arial" pitchFamily="34" charset="0"/>
                <a:ea typeface="+mn-ea"/>
                <a:cs typeface="+mn-cs"/>
              </a:rPr>
              <a:t> is a generalization of reduce to key-value pairs. For each group of consecutive keys in the range [</a:t>
            </a:r>
            <a:r>
              <a:rPr lang="en-US" sz="1200" b="0" i="0" kern="1200" dirty="0" err="1">
                <a:solidFill>
                  <a:schemeClr val="tx1"/>
                </a:solidFill>
                <a:effectLst/>
                <a:latin typeface="Arial" pitchFamily="34" charset="0"/>
                <a:ea typeface="+mn-ea"/>
                <a:cs typeface="+mn-cs"/>
              </a:rPr>
              <a:t>keys_first</a:t>
            </a:r>
            <a:r>
              <a:rPr lang="en-US" sz="1200" b="0" i="0" kern="1200" dirty="0">
                <a:solidFill>
                  <a:schemeClr val="tx1"/>
                </a:solidFill>
                <a:effectLst/>
                <a:latin typeface="Arial" pitchFamily="34" charset="0"/>
                <a:ea typeface="+mn-ea"/>
                <a:cs typeface="+mn-cs"/>
              </a:rPr>
              <a:t>, </a:t>
            </a:r>
            <a:r>
              <a:rPr lang="en-US" sz="1200" b="0" i="0" kern="1200" dirty="0" err="1">
                <a:solidFill>
                  <a:schemeClr val="tx1"/>
                </a:solidFill>
                <a:effectLst/>
                <a:latin typeface="Arial" pitchFamily="34" charset="0"/>
                <a:ea typeface="+mn-ea"/>
                <a:cs typeface="+mn-cs"/>
              </a:rPr>
              <a:t>keys_last</a:t>
            </a:r>
            <a:r>
              <a:rPr lang="en-US" sz="1200" b="0" i="0" kern="1200" dirty="0">
                <a:solidFill>
                  <a:schemeClr val="tx1"/>
                </a:solidFill>
                <a:effectLst/>
                <a:latin typeface="Arial" pitchFamily="34" charset="0"/>
                <a:ea typeface="+mn-ea"/>
                <a:cs typeface="+mn-cs"/>
              </a:rPr>
              <a:t>) that are equal, </a:t>
            </a:r>
            <a:r>
              <a:rPr lang="en-US" sz="1200" b="0" i="0" kern="1200" dirty="0" err="1">
                <a:solidFill>
                  <a:schemeClr val="tx1"/>
                </a:solidFill>
                <a:effectLst/>
                <a:latin typeface="Arial" pitchFamily="34" charset="0"/>
                <a:ea typeface="+mn-ea"/>
                <a:cs typeface="+mn-cs"/>
              </a:rPr>
              <a:t>reduce_by_keycopies</a:t>
            </a:r>
            <a:r>
              <a:rPr lang="en-US" sz="1200" b="0" i="0" kern="1200" dirty="0">
                <a:solidFill>
                  <a:schemeClr val="tx1"/>
                </a:solidFill>
                <a:effectLst/>
                <a:latin typeface="Arial" pitchFamily="34" charset="0"/>
                <a:ea typeface="+mn-ea"/>
                <a:cs typeface="+mn-cs"/>
              </a:rPr>
              <a:t> the first element of the group to the </a:t>
            </a:r>
            <a:r>
              <a:rPr lang="en-US" sz="1200" b="0" i="0" kern="1200" dirty="0" err="1">
                <a:solidFill>
                  <a:schemeClr val="tx1"/>
                </a:solidFill>
                <a:effectLst/>
                <a:latin typeface="Arial" pitchFamily="34" charset="0"/>
                <a:ea typeface="+mn-ea"/>
                <a:cs typeface="+mn-cs"/>
              </a:rPr>
              <a:t>keys_output</a:t>
            </a:r>
            <a:r>
              <a:rPr lang="en-US" sz="1200" b="0" i="0" kern="1200" dirty="0">
                <a:solidFill>
                  <a:schemeClr val="tx1"/>
                </a:solidFill>
                <a:effectLst/>
                <a:latin typeface="Arial" pitchFamily="34" charset="0"/>
                <a:ea typeface="+mn-ea"/>
                <a:cs typeface="+mn-cs"/>
              </a:rPr>
              <a:t>. The corresponding values in the range are reduced using the plus and the result copied to </a:t>
            </a:r>
            <a:r>
              <a:rPr lang="en-US" sz="1200" b="0" i="0" kern="1200" dirty="0" err="1">
                <a:solidFill>
                  <a:schemeClr val="tx1"/>
                </a:solidFill>
                <a:effectLst/>
                <a:latin typeface="Arial" pitchFamily="34" charset="0"/>
                <a:ea typeface="+mn-ea"/>
                <a:cs typeface="+mn-cs"/>
              </a:rPr>
              <a:t>values_output</a:t>
            </a:r>
            <a:r>
              <a:rPr lang="en-US" sz="1200" b="0" i="0" kern="1200" dirty="0">
                <a:solidFill>
                  <a:schemeClr val="tx1"/>
                </a:solidFill>
                <a:effectLst/>
                <a:latin typeface="Arial" pitchFamily="34" charset="0"/>
                <a:ea typeface="+mn-ea"/>
                <a:cs typeface="+mn-cs"/>
              </a:rPr>
              <a:t>.</a:t>
            </a:r>
          </a:p>
          <a:p>
            <a:r>
              <a:rPr lang="en-US" sz="1200" b="0" i="0" kern="1200" dirty="0">
                <a:solidFill>
                  <a:schemeClr val="tx1"/>
                </a:solidFill>
                <a:effectLst/>
                <a:latin typeface="Arial" pitchFamily="34" charset="0"/>
                <a:ea typeface="+mn-ea"/>
                <a:cs typeface="+mn-cs"/>
              </a:rPr>
              <a:t>This version of </a:t>
            </a:r>
            <a:r>
              <a:rPr lang="en-US" sz="1200" b="0" i="0" kern="1200" dirty="0" err="1">
                <a:solidFill>
                  <a:schemeClr val="tx1"/>
                </a:solidFill>
                <a:effectLst/>
                <a:latin typeface="Arial" pitchFamily="34" charset="0"/>
                <a:ea typeface="+mn-ea"/>
                <a:cs typeface="+mn-cs"/>
              </a:rPr>
              <a:t>reduce_by_key</a:t>
            </a:r>
            <a:r>
              <a:rPr lang="en-US" sz="1200" b="0" i="0" kern="1200" dirty="0">
                <a:solidFill>
                  <a:schemeClr val="tx1"/>
                </a:solidFill>
                <a:effectLst/>
                <a:latin typeface="Arial" pitchFamily="34" charset="0"/>
                <a:ea typeface="+mn-ea"/>
                <a:cs typeface="+mn-cs"/>
              </a:rPr>
              <a:t> uses the function object </a:t>
            </a:r>
            <a:r>
              <a:rPr lang="en-US" sz="1200" b="1" i="0" u="none" strike="noStrike" kern="1200" dirty="0" err="1">
                <a:solidFill>
                  <a:schemeClr val="tx1"/>
                </a:solidFill>
                <a:effectLst/>
                <a:latin typeface="Arial" pitchFamily="34" charset="0"/>
                <a:ea typeface="+mn-ea"/>
                <a:cs typeface="+mn-cs"/>
                <a:hlinkClick r:id="rId3"/>
              </a:rPr>
              <a:t>equal_to</a:t>
            </a:r>
            <a:r>
              <a:rPr lang="en-US" sz="1200" b="0" i="0" kern="1200" dirty="0">
                <a:solidFill>
                  <a:schemeClr val="tx1"/>
                </a:solidFill>
                <a:effectLst/>
                <a:latin typeface="Arial" pitchFamily="34" charset="0"/>
                <a:ea typeface="+mn-ea"/>
                <a:cs typeface="+mn-cs"/>
              </a:rPr>
              <a:t> to test for equality and plus to reduce values with equal keys.</a:t>
            </a:r>
          </a:p>
          <a:p>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59</a:t>
            </a:fld>
            <a:endParaRPr lang="en-US"/>
          </a:p>
        </p:txBody>
      </p:sp>
    </p:spTree>
    <p:extLst>
      <p:ext uri="{BB962C8B-B14F-4D97-AF65-F5344CB8AC3E}">
        <p14:creationId xmlns:p14="http://schemas.microsoft.com/office/powerpoint/2010/main" val="4267376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effectLst/>
                <a:latin typeface="Arial" pitchFamily="34" charset="0"/>
                <a:ea typeface="+mn-ea"/>
                <a:cs typeface="+mn-cs"/>
              </a:rPr>
              <a:t>Another reason to distinguish between iterators and pointers is that iterators can be used to traverse many kinds of data structures. For example, the STL provides a linked list container (</a:t>
            </a:r>
            <a:r>
              <a:rPr lang="en-US" dirty="0" err="1"/>
              <a:t>std</a:t>
            </a:r>
            <a:r>
              <a:rPr lang="en-US" dirty="0"/>
              <a:t>::list</a:t>
            </a:r>
            <a:r>
              <a:rPr lang="en-US" sz="1200" b="0" i="0" kern="1200" dirty="0">
                <a:solidFill>
                  <a:schemeClr val="tx1"/>
                </a:solidFill>
                <a:effectLst/>
                <a:latin typeface="Arial" pitchFamily="34" charset="0"/>
                <a:ea typeface="+mn-ea"/>
                <a:cs typeface="+mn-cs"/>
              </a:rPr>
              <a:t>) that provides bidirectional (but not random access) iterators. Although Thrust does not provide device implementations of such containers, it is </a:t>
            </a:r>
            <a:r>
              <a:rPr lang="en-US" sz="1200" b="1" i="0" kern="1200" dirty="0">
                <a:solidFill>
                  <a:schemeClr val="tx1"/>
                </a:solidFill>
                <a:effectLst/>
                <a:latin typeface="Arial" pitchFamily="34" charset="0"/>
                <a:ea typeface="+mn-ea"/>
                <a:cs typeface="+mn-cs"/>
              </a:rPr>
              <a:t>compatible</a:t>
            </a:r>
            <a:r>
              <a:rPr lang="en-US" sz="1200" b="0" i="0" kern="1200" dirty="0">
                <a:solidFill>
                  <a:schemeClr val="tx1"/>
                </a:solidFill>
                <a:effectLst/>
                <a:latin typeface="Arial" pitchFamily="34" charset="0"/>
                <a:ea typeface="+mn-ea"/>
                <a:cs typeface="+mn-cs"/>
              </a:rPr>
              <a:t> with them.</a:t>
            </a:r>
          </a:p>
          <a:p>
            <a:endParaRPr lang="en-US" sz="1200" b="0" i="0" kern="1200" dirty="0">
              <a:solidFill>
                <a:schemeClr val="tx1"/>
              </a:solidFill>
              <a:effectLst/>
              <a:latin typeface="Arial" pitchFamily="34" charset="0"/>
              <a:ea typeface="+mn-ea"/>
              <a:cs typeface="+mn-cs"/>
            </a:endParaRPr>
          </a:p>
          <a:p>
            <a:r>
              <a:rPr lang="en-US" sz="1200" b="0" i="0" kern="1200" dirty="0">
                <a:solidFill>
                  <a:schemeClr val="tx1"/>
                </a:solidFill>
                <a:effectLst/>
                <a:latin typeface="Arial" pitchFamily="34" charset="0"/>
                <a:ea typeface="+mn-ea"/>
                <a:cs typeface="+mn-cs"/>
              </a:rPr>
              <a:t>This </a:t>
            </a:r>
            <a:r>
              <a:rPr lang="en-US" sz="1200" b="1" i="0" kern="1200" dirty="0">
                <a:solidFill>
                  <a:schemeClr val="tx1"/>
                </a:solidFill>
                <a:effectLst/>
                <a:latin typeface="Arial" pitchFamily="34" charset="0"/>
                <a:ea typeface="+mn-ea"/>
                <a:cs typeface="+mn-cs"/>
              </a:rPr>
              <a:t>eases integration</a:t>
            </a:r>
            <a:br>
              <a:rPr lang="en-US" sz="1200" b="0" i="0" kern="1200" dirty="0">
                <a:solidFill>
                  <a:schemeClr val="tx1"/>
                </a:solidFill>
                <a:effectLst/>
                <a:latin typeface="Arial" pitchFamily="34" charset="0"/>
                <a:ea typeface="+mn-ea"/>
                <a:cs typeface="+mn-cs"/>
              </a:rPr>
            </a:br>
            <a:br>
              <a:rPr lang="en-US" sz="1200" b="0" i="0" kern="1200" dirty="0">
                <a:solidFill>
                  <a:schemeClr val="tx1"/>
                </a:solidFill>
                <a:effectLst/>
                <a:latin typeface="Arial" pitchFamily="34" charset="0"/>
                <a:ea typeface="+mn-ea"/>
                <a:cs typeface="+mn-cs"/>
              </a:rPr>
            </a:br>
            <a:endParaRPr lang="en-US" baseline="0"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15</a:t>
            </a:fld>
            <a:endParaRPr lang="en-US"/>
          </a:p>
        </p:txBody>
      </p:sp>
    </p:spTree>
    <p:extLst>
      <p:ext uri="{BB962C8B-B14F-4D97-AF65-F5344CB8AC3E}">
        <p14:creationId xmlns:p14="http://schemas.microsoft.com/office/powerpoint/2010/main" val="1936710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pitchFamily="34" charset="0"/>
                <a:ea typeface="+mn-ea"/>
                <a:cs typeface="+mn-cs"/>
              </a:rPr>
              <a:t>In the case of vector containers, which are really just arrays, iterators can be thought of as pointers to array elements. Therefore, </a:t>
            </a:r>
            <a:r>
              <a:rPr lang="en-US" dirty="0" err="1"/>
              <a:t>H.begin</a:t>
            </a:r>
            <a:r>
              <a:rPr lang="en-US" dirty="0"/>
              <a:t>()</a:t>
            </a:r>
            <a:r>
              <a:rPr lang="en-US" sz="1200" b="0" i="0" kern="1200" dirty="0">
                <a:solidFill>
                  <a:schemeClr val="tx1"/>
                </a:solidFill>
                <a:effectLst/>
                <a:latin typeface="Arial" pitchFamily="34" charset="0"/>
                <a:ea typeface="+mn-ea"/>
                <a:cs typeface="+mn-cs"/>
              </a:rPr>
              <a:t> is an iterator that points to the first element of the array stored inside the </a:t>
            </a:r>
            <a:r>
              <a:rPr lang="en-US" dirty="0"/>
              <a:t>H</a:t>
            </a:r>
            <a:r>
              <a:rPr lang="en-US" sz="1200" b="0" i="0" kern="1200" dirty="0">
                <a:solidFill>
                  <a:schemeClr val="tx1"/>
                </a:solidFill>
                <a:effectLst/>
                <a:latin typeface="Arial" pitchFamily="34" charset="0"/>
                <a:ea typeface="+mn-ea"/>
                <a:cs typeface="+mn-cs"/>
              </a:rPr>
              <a:t> vector. Similarly, </a:t>
            </a:r>
            <a:r>
              <a:rPr lang="en-US" dirty="0" err="1"/>
              <a:t>H.end</a:t>
            </a:r>
            <a:r>
              <a:rPr lang="en-US" dirty="0"/>
              <a:t>()</a:t>
            </a:r>
            <a:r>
              <a:rPr lang="en-US" sz="1200" b="0" i="0" kern="1200" dirty="0">
                <a:solidFill>
                  <a:schemeClr val="tx1"/>
                </a:solidFill>
                <a:effectLst/>
                <a:latin typeface="Arial" pitchFamily="34" charset="0"/>
                <a:ea typeface="+mn-ea"/>
                <a:cs typeface="+mn-cs"/>
              </a:rPr>
              <a:t> points to the element </a:t>
            </a:r>
            <a:r>
              <a:rPr lang="en-US" sz="1200" b="0" i="1" kern="1200" dirty="0">
                <a:solidFill>
                  <a:schemeClr val="tx1"/>
                </a:solidFill>
                <a:effectLst/>
                <a:latin typeface="Arial" pitchFamily="34" charset="0"/>
                <a:ea typeface="+mn-ea"/>
                <a:cs typeface="+mn-cs"/>
              </a:rPr>
              <a:t>one past</a:t>
            </a:r>
            <a:r>
              <a:rPr lang="en-US" sz="1200" b="0" i="0" kern="1200" dirty="0">
                <a:solidFill>
                  <a:schemeClr val="tx1"/>
                </a:solidFill>
                <a:effectLst/>
                <a:latin typeface="Arial" pitchFamily="34" charset="0"/>
                <a:ea typeface="+mn-ea"/>
                <a:cs typeface="+mn-cs"/>
              </a:rPr>
              <a:t> the last element of the </a:t>
            </a:r>
            <a:r>
              <a:rPr lang="en-US" dirty="0"/>
              <a:t>H</a:t>
            </a:r>
            <a:r>
              <a:rPr lang="en-US" sz="1200" b="0" i="0" kern="1200" dirty="0">
                <a:solidFill>
                  <a:schemeClr val="tx1"/>
                </a:solidFill>
                <a:effectLst/>
                <a:latin typeface="Arial" pitchFamily="34" charset="0"/>
                <a:ea typeface="+mn-ea"/>
                <a:cs typeface="+mn-cs"/>
              </a:rPr>
              <a:t> vector.</a:t>
            </a:r>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16</a:t>
            </a:fld>
            <a:endParaRPr lang="en-US"/>
          </a:p>
        </p:txBody>
      </p:sp>
    </p:spTree>
    <p:extLst>
      <p:ext uri="{BB962C8B-B14F-4D97-AF65-F5344CB8AC3E}">
        <p14:creationId xmlns:p14="http://schemas.microsoft.com/office/powerpoint/2010/main" val="2662352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pitchFamily="34" charset="0"/>
                <a:ea typeface="+mn-ea"/>
                <a:cs typeface="+mn-cs"/>
              </a:rPr>
              <a:t>To extract a raw pointer from a </a:t>
            </a:r>
            <a:r>
              <a:rPr lang="en-US" dirty="0" err="1"/>
              <a:t>device_ptr</a:t>
            </a:r>
            <a:r>
              <a:rPr lang="en-US" sz="1200" b="0" i="0" kern="1200" dirty="0">
                <a:solidFill>
                  <a:schemeClr val="tx1"/>
                </a:solidFill>
                <a:effectLst/>
                <a:latin typeface="Arial" pitchFamily="34" charset="0"/>
                <a:ea typeface="+mn-ea"/>
                <a:cs typeface="+mn-cs"/>
              </a:rPr>
              <a:t> the </a:t>
            </a:r>
            <a:r>
              <a:rPr lang="en-US" dirty="0" err="1"/>
              <a:t>raw_pointer_cast</a:t>
            </a:r>
            <a:r>
              <a:rPr lang="en-US" sz="1200" b="0" i="0" kern="1200" dirty="0">
                <a:solidFill>
                  <a:schemeClr val="tx1"/>
                </a:solidFill>
                <a:effectLst/>
                <a:latin typeface="Arial" pitchFamily="34" charset="0"/>
                <a:ea typeface="+mn-ea"/>
                <a:cs typeface="+mn-cs"/>
              </a:rPr>
              <a:t> should be applied</a:t>
            </a:r>
            <a:br>
              <a:rPr lang="en-US" sz="1200" b="0" i="0" kern="1200" dirty="0">
                <a:solidFill>
                  <a:schemeClr val="tx1"/>
                </a:solidFill>
                <a:effectLst/>
                <a:latin typeface="Arial" pitchFamily="34" charset="0"/>
                <a:ea typeface="+mn-ea"/>
                <a:cs typeface="+mn-cs"/>
              </a:rPr>
            </a:br>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17</a:t>
            </a:fld>
            <a:endParaRPr lang="en-US"/>
          </a:p>
        </p:txBody>
      </p:sp>
    </p:spTree>
    <p:extLst>
      <p:ext uri="{BB962C8B-B14F-4D97-AF65-F5344CB8AC3E}">
        <p14:creationId xmlns:p14="http://schemas.microsoft.com/office/powerpoint/2010/main" val="2905873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pitchFamily="34" charset="0"/>
                <a:ea typeface="+mn-ea"/>
                <a:cs typeface="+mn-cs"/>
              </a:rPr>
              <a:t>Like the STL, Thrust permits using a “raw” pointer as an argument to a Thrust function and it will dispatch the host path of the algorithm. </a:t>
            </a:r>
          </a:p>
          <a:p>
            <a:r>
              <a:rPr lang="en-US" sz="1200" b="0" i="0" kern="1200" dirty="0">
                <a:solidFill>
                  <a:schemeClr val="tx1"/>
                </a:solidFill>
                <a:effectLst/>
                <a:latin typeface="Arial" pitchFamily="34" charset="0"/>
                <a:ea typeface="+mn-ea"/>
                <a:cs typeface="+mn-cs"/>
              </a:rPr>
              <a:t>If the pointer in question is in fact a pointer to device memory then you’ll need to wrap it with </a:t>
            </a:r>
            <a:r>
              <a:rPr lang="en-US" dirty="0"/>
              <a:t>thrust::</a:t>
            </a:r>
            <a:r>
              <a:rPr lang="en-US" dirty="0" err="1"/>
              <a:t>device_ptr</a:t>
            </a:r>
            <a:r>
              <a:rPr lang="en-US" sz="1200" b="0" i="0" kern="1200" dirty="0">
                <a:solidFill>
                  <a:schemeClr val="tx1"/>
                </a:solidFill>
                <a:effectLst/>
                <a:latin typeface="Arial" pitchFamily="34" charset="0"/>
                <a:ea typeface="+mn-ea"/>
                <a:cs typeface="+mn-cs"/>
              </a:rPr>
              <a:t> before calling the function.</a:t>
            </a:r>
            <a:br>
              <a:rPr lang="en-US" sz="1200" b="0" i="0" kern="1200" dirty="0">
                <a:solidFill>
                  <a:schemeClr val="tx1"/>
                </a:solidFill>
                <a:effectLst/>
                <a:latin typeface="Arial" pitchFamily="34" charset="0"/>
                <a:ea typeface="+mn-ea"/>
                <a:cs typeface="+mn-cs"/>
              </a:rPr>
            </a:br>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18</a:t>
            </a:fld>
            <a:endParaRPr lang="en-US"/>
          </a:p>
        </p:txBody>
      </p:sp>
    </p:spTree>
    <p:extLst>
      <p:ext uri="{BB962C8B-B14F-4D97-AF65-F5344CB8AC3E}">
        <p14:creationId xmlns:p14="http://schemas.microsoft.com/office/powerpoint/2010/main" val="2668616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pitchFamily="34" charset="0"/>
                <a:ea typeface="+mn-ea"/>
                <a:cs typeface="+mn-cs"/>
              </a:rPr>
              <a:t>Thrust provides a large number of common parallel algorithms. Many of these algorithms have direct analogs in the STL, and when an equivalent STL function exists, we choose the name (e.g. thrust::sort and </a:t>
            </a:r>
            <a:r>
              <a:rPr lang="en-US" sz="1200" b="0" i="0" kern="1200" dirty="0" err="1">
                <a:solidFill>
                  <a:schemeClr val="tx1"/>
                </a:solidFill>
                <a:effectLst/>
                <a:latin typeface="Arial" pitchFamily="34" charset="0"/>
                <a:ea typeface="+mn-ea"/>
                <a:cs typeface="+mn-cs"/>
              </a:rPr>
              <a:t>std</a:t>
            </a:r>
            <a:r>
              <a:rPr lang="en-US" sz="1200" b="0" i="0" kern="1200" dirty="0">
                <a:solidFill>
                  <a:schemeClr val="tx1"/>
                </a:solidFill>
                <a:effectLst/>
                <a:latin typeface="Arial" pitchFamily="34" charset="0"/>
                <a:ea typeface="+mn-ea"/>
                <a:cs typeface="+mn-cs"/>
              </a:rPr>
              <a:t>::sort).</a:t>
            </a:r>
          </a:p>
          <a:p>
            <a:r>
              <a:rPr lang="en-US" sz="1200" b="0" i="0" kern="1200" dirty="0">
                <a:solidFill>
                  <a:schemeClr val="tx1"/>
                </a:solidFill>
                <a:effectLst/>
                <a:latin typeface="Arial" pitchFamily="34" charset="0"/>
                <a:ea typeface="+mn-ea"/>
                <a:cs typeface="+mn-cs"/>
              </a:rPr>
              <a:t>All algorithms in Thrust have implementations for both host and device. Specifically, when a Thrust algorithm is invoked with a host iterator, then the host path is dispatched. Similarly, a device implementation is called when a device iterator is used to define a range.</a:t>
            </a:r>
          </a:p>
          <a:p>
            <a:r>
              <a:rPr lang="en-US" sz="1200" b="0" i="0" kern="1200" dirty="0">
                <a:solidFill>
                  <a:schemeClr val="tx1"/>
                </a:solidFill>
                <a:effectLst/>
                <a:latin typeface="Arial" pitchFamily="34" charset="0"/>
                <a:ea typeface="+mn-ea"/>
                <a:cs typeface="+mn-cs"/>
              </a:rPr>
              <a:t>With the exception of thrust::copy, which can copy data between host and device, all iterator arguments to a Thrust algorithm should live in the same place: either all on the host or all on the device. When this requirement is violated the compiler will produce an error message.</a:t>
            </a:r>
          </a:p>
        </p:txBody>
      </p:sp>
      <p:sp>
        <p:nvSpPr>
          <p:cNvPr id="4" name="Slide Number Placeholder 3"/>
          <p:cNvSpPr>
            <a:spLocks noGrp="1"/>
          </p:cNvSpPr>
          <p:nvPr>
            <p:ph type="sldNum" sz="quarter" idx="10"/>
          </p:nvPr>
        </p:nvSpPr>
        <p:spPr/>
        <p:txBody>
          <a:bodyPr/>
          <a:lstStyle/>
          <a:p>
            <a:fld id="{A6821D61-D015-4274-B894-314414003888}" type="slidenum">
              <a:rPr lang="en-US" smtClean="0"/>
              <a:pPr/>
              <a:t>22</a:t>
            </a:fld>
            <a:endParaRPr lang="en-US"/>
          </a:p>
        </p:txBody>
      </p:sp>
    </p:spTree>
    <p:extLst>
      <p:ext uri="{BB962C8B-B14F-4D97-AF65-F5344CB8AC3E}">
        <p14:creationId xmlns:p14="http://schemas.microsoft.com/office/powerpoint/2010/main" val="2061767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Sorting 32M keys on</a:t>
            </a:r>
            <a:r>
              <a:rPr lang="en-US" baseline="0" dirty="0"/>
              <a:t> each platform </a:t>
            </a:r>
            <a:r>
              <a:rPr lang="en-US" dirty="0"/>
              <a:t>- performance measured in millions</a:t>
            </a:r>
            <a:r>
              <a:rPr lang="en-US" baseline="0" dirty="0"/>
              <a:t> of keys per second</a:t>
            </a:r>
          </a:p>
          <a:p>
            <a:r>
              <a:rPr lang="en-US" baseline="0" dirty="0"/>
              <a:t>CPU – Intel Core i7 950 @ 3.07 GHz</a:t>
            </a:r>
          </a:p>
          <a:p>
            <a:r>
              <a:rPr lang="en-US" baseline="0" dirty="0"/>
              <a:t>GPU – NVIDIA </a:t>
            </a:r>
            <a:r>
              <a:rPr lang="en-US" baseline="0" dirty="0" err="1"/>
              <a:t>GeForce</a:t>
            </a:r>
            <a:r>
              <a:rPr lang="en-US" baseline="0" dirty="0"/>
              <a:t> GTX 480</a:t>
            </a:r>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Lesson</a:t>
            </a:r>
            <a:r>
              <a:rPr lang="en-US" baseline="0" dirty="0"/>
              <a:t> – use sorting instead of ad hoc binning b/c thrust::sort() is highly optimized</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24</a:t>
            </a:fld>
            <a:endParaRPr lang="en-US"/>
          </a:p>
        </p:txBody>
      </p:sp>
    </p:spTree>
    <p:extLst>
      <p:ext uri="{BB962C8B-B14F-4D97-AF65-F5344CB8AC3E}">
        <p14:creationId xmlns:p14="http://schemas.microsoft.com/office/powerpoint/2010/main" val="1688832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555704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Sided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3215287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RightSd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721118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ightSi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194393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neSid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5382858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neSideCode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9593637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peditionLeft">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1838741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ExpeditionLeftCredits">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vert="horz" lIns="91440" tIns="45720" rIns="91440" bIns="45720" rtlCol="0" anchor="ctr">
            <a:normAutofit/>
          </a:bodyPr>
          <a:lstStyle>
            <a:lvl1pPr>
              <a:defRPr lang="en-US">
                <a:solidFill>
                  <a:schemeClr val="accent2">
                    <a:lumMod val="50000"/>
                  </a:schemeClr>
                </a:solidFill>
              </a:defRPr>
            </a:lvl1pPr>
          </a:lstStyle>
          <a:p>
            <a:pPr lvl="0"/>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1425162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7256625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7285556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Only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67D2203D-769A-4D5A-AE4C-EA73FDE6A130}" type="slidenum">
              <a:rPr lang="en-US" smtClean="0"/>
              <a:t>‹#›</a:t>
            </a:fld>
            <a:endParaRPr lang="en-US"/>
          </a:p>
        </p:txBody>
      </p:sp>
      <p:sp>
        <p:nvSpPr>
          <p:cNvPr id="4"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3219719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860153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1449749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8703603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40307582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2854129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2241221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iz_OneSideCode">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2240E">
              <a:alpha val="56863"/>
            </a:srgbClr>
          </a:solidFill>
        </p:spPr>
        <p:txBody>
          <a:bodyPr vert="horz" lIns="91440" tIns="45720" rIns="91440" bIns="45720" rtlCol="0" anchor="ctr">
            <a:normAutofit/>
          </a:bodyPr>
          <a:lstStyle>
            <a:lvl1pPr>
              <a:defRPr lang="en-US">
                <a:solidFill>
                  <a:schemeClr val="accent5">
                    <a:lumMod val="50000"/>
                  </a:schemeClr>
                </a:solidFill>
              </a:defRPr>
            </a:lvl1pPr>
          </a:lstStyle>
          <a:p>
            <a:pPr lvl="0"/>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9932672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hortExcursionCredits-Blank">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
        <p:nvSpPr>
          <p:cNvPr id="5"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15525353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hortExcursion-Empty">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9229702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9281" y="1122363"/>
            <a:ext cx="11598089" cy="2387600"/>
          </a:xfrm>
        </p:spPr>
        <p:txBody>
          <a:bodyPr anchor="b">
            <a:normAutofit/>
          </a:bodyPr>
          <a:lstStyle>
            <a:lvl1pPr algn="ctr">
              <a:defRPr sz="4000"/>
            </a:lvl1pPr>
          </a:lstStyle>
          <a:p>
            <a:r>
              <a:rPr lang="en-US"/>
              <a:t>Click to edit Master title style</a:t>
            </a:r>
            <a:endParaRPr lang="en-US" dirty="0"/>
          </a:p>
        </p:txBody>
      </p:sp>
      <p:sp>
        <p:nvSpPr>
          <p:cNvPr id="3" name="Subtitle 2"/>
          <p:cNvSpPr>
            <a:spLocks noGrp="1"/>
          </p:cNvSpPr>
          <p:nvPr>
            <p:ph type="subTitle" idx="1"/>
          </p:nvPr>
        </p:nvSpPr>
        <p:spPr>
          <a:xfrm>
            <a:off x="309281" y="3602038"/>
            <a:ext cx="11598089" cy="1655762"/>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93678" y="5433002"/>
            <a:ext cx="1629294" cy="548640"/>
          </a:xfrm>
          <a:prstGeom prst="rect">
            <a:avLst/>
          </a:prstGeom>
        </p:spPr>
      </p:pic>
    </p:spTree>
    <p:extLst>
      <p:ext uri="{BB962C8B-B14F-4D97-AF65-F5344CB8AC3E}">
        <p14:creationId xmlns:p14="http://schemas.microsoft.com/office/powerpoint/2010/main" val="5222819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3856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lainVanilla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11281508" y="6538281"/>
            <a:ext cx="691660" cy="269874"/>
          </a:xfrm>
        </p:spPr>
        <p:txBody>
          <a:bodyPr/>
          <a:lstStyle/>
          <a:p>
            <a:fld id="{533C3136-38B5-49B0-B7B2-ED139F0532E2}" type="slidenum">
              <a:rPr lang="en-US" smtClean="0"/>
              <a:t>‹#›</a:t>
            </a:fld>
            <a:endParaRPr lang="en-US"/>
          </a:p>
        </p:txBody>
      </p:sp>
      <p:sp>
        <p:nvSpPr>
          <p:cNvPr id="9"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76147438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82780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9281" y="1241700"/>
            <a:ext cx="5710519"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241700"/>
            <a:ext cx="5735171"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03884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16868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22480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370927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897340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446718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6664656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865503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8918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ShortExcursion">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47008097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138791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lainVanilla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11281508" y="6538281"/>
            <a:ext cx="691660" cy="269874"/>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3C3136-38B5-49B0-B7B2-ED139F0532E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9"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194689604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ShortExcursion">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628211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hortExcursionCredits">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24181834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PlainVanillaNumb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514350" indent="-514350">
              <a:buClr>
                <a:schemeClr val="accent5">
                  <a:lumMod val="75000"/>
                </a:schemeClr>
              </a:buClr>
              <a:buFont typeface="+mj-lt"/>
              <a:buAutoNum type="arabicPeriod"/>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3C3136-38B5-49B0-B7B2-ED139F0532E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7558872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lainVanillaNumber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514350" indent="-514350">
              <a:buClr>
                <a:schemeClr val="accent5">
                  <a:lumMod val="75000"/>
                </a:schemeClr>
              </a:buClr>
              <a:buFont typeface="+mj-lt"/>
              <a:buAutoNum type="arabicPeriod"/>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3C3136-38B5-49B0-B7B2-ED139F0532E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Text Placeholder 8"/>
          <p:cNvSpPr>
            <a:spLocks noGrp="1"/>
          </p:cNvSpPr>
          <p:nvPr>
            <p:ph type="body" sz="quarter" idx="13" hasCustomPrompt="1"/>
          </p:nvPr>
        </p:nvSpPr>
        <p:spPr>
          <a:xfrm>
            <a:off x="147344" y="6553568"/>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73214860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351918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2Si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544782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Sided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303125256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RightSd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981805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hortExcursionCredits">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
        <p:nvSpPr>
          <p:cNvPr id="5"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142389604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RightSi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382280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Sid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359556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OneSideCode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190571823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ExpeditionLeft">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694072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ExpeditionLeftCredits">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vert="horz" lIns="91440" tIns="45720" rIns="91440" bIns="45720" rtlCol="0" anchor="ctr">
            <a:normAutofit/>
          </a:bodyPr>
          <a:lstStyle>
            <a:lvl1pPr>
              <a:defRPr lang="en-US">
                <a:solidFill>
                  <a:schemeClr val="accent2">
                    <a:lumMod val="50000"/>
                  </a:schemeClr>
                </a:solidFill>
              </a:defRPr>
            </a:lvl1pPr>
          </a:lstStyle>
          <a:p>
            <a:pPr lvl="0"/>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09323255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806144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19641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Only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17194904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630725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603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PlainVanillaNumb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514350" indent="-514350">
              <a:buClr>
                <a:schemeClr val="accent5">
                  <a:lumMod val="75000"/>
                </a:schemeClr>
              </a:buClr>
              <a:buFont typeface="+mj-lt"/>
              <a:buAutoNum type="arabicPeriod"/>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533C3136-38B5-49B0-B7B2-ED139F0532E2}" type="slidenum">
              <a:rPr lang="en-US" smtClean="0"/>
              <a:t>‹#›</a:t>
            </a:fld>
            <a:endParaRPr lang="en-US"/>
          </a:p>
        </p:txBody>
      </p:sp>
    </p:spTree>
    <p:extLst>
      <p:ext uri="{BB962C8B-B14F-4D97-AF65-F5344CB8AC3E}">
        <p14:creationId xmlns:p14="http://schemas.microsoft.com/office/powerpoint/2010/main" val="299631911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04950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322915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767073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p>
        </p:txBody>
      </p:sp>
      <p:sp>
        <p:nvSpPr>
          <p:cNvPr id="3" name="Text Placeholder 2"/>
          <p:cNvSpPr>
            <a:spLocks noGrp="1"/>
          </p:cNvSpPr>
          <p:nvPr>
            <p:ph type="body"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8400"/>
            <a:ext cx="28448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4E725018-5697-4C52-ADE9-4C1ED354D3F1}" type="slidenum">
              <a:rPr lang="en-US" altLang="en-US"/>
              <a:pPr/>
              <a:t>‹#›</a:t>
            </a:fld>
            <a:endParaRPr lang="en-US" altLang="en-US"/>
          </a:p>
        </p:txBody>
      </p:sp>
    </p:spTree>
    <p:extLst>
      <p:ext uri="{BB962C8B-B14F-4D97-AF65-F5344CB8AC3E}">
        <p14:creationId xmlns:p14="http://schemas.microsoft.com/office/powerpoint/2010/main" val="333964660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p>
        </p:txBody>
      </p:sp>
      <p:sp>
        <p:nvSpPr>
          <p:cNvPr id="3" name="Content Placeholder 2"/>
          <p:cNvSpPr>
            <a:spLocks noGrp="1"/>
          </p:cNvSpPr>
          <p:nvPr>
            <p:ph sz="half" idx="1"/>
          </p:nvPr>
        </p:nvSpPr>
        <p:spPr>
          <a:xfrm>
            <a:off x="609600" y="1719264"/>
            <a:ext cx="10972800" cy="21288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4000501"/>
            <a:ext cx="10972800" cy="2130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8400"/>
            <a:ext cx="28448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873ECFD8-5EC6-49FD-9837-172B927B7D47}" type="slidenum">
              <a:rPr lang="en-US" altLang="en-US"/>
              <a:pPr/>
              <a:t>‹#›</a:t>
            </a:fld>
            <a:endParaRPr lang="en-US" altLang="en-US"/>
          </a:p>
        </p:txBody>
      </p:sp>
    </p:spTree>
    <p:extLst>
      <p:ext uri="{BB962C8B-B14F-4D97-AF65-F5344CB8AC3E}">
        <p14:creationId xmlns:p14="http://schemas.microsoft.com/office/powerpoint/2010/main" val="29595970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Title and Two Content (4)">
    <p:spTree>
      <p:nvGrpSpPr>
        <p:cNvPr id="1" name=""/>
        <p:cNvGrpSpPr/>
        <p:nvPr/>
      </p:nvGrpSpPr>
      <p:grpSpPr>
        <a:xfrm>
          <a:off x="0" y="0"/>
          <a:ext cx="0" cy="0"/>
          <a:chOff x="0" y="0"/>
          <a:chExt cx="0" cy="0"/>
        </a:xfrm>
      </p:grpSpPr>
      <p:sp>
        <p:nvSpPr>
          <p:cNvPr id="6" name="Content Placeholder 2"/>
          <p:cNvSpPr>
            <a:spLocks noGrp="1"/>
          </p:cNvSpPr>
          <p:nvPr>
            <p:ph idx="12"/>
          </p:nvPr>
        </p:nvSpPr>
        <p:spPr>
          <a:xfrm>
            <a:off x="610310" y="1599850"/>
            <a:ext cx="11158361" cy="2329206"/>
          </a:xfrm>
        </p:spPr>
        <p:txBody>
          <a:bodyPr/>
          <a:lstStyle>
            <a:lvl1pPr marL="342874" indent="-342874">
              <a:buSzPct val="100000"/>
              <a:buFont typeface="Wingdings" pitchFamily="2" charset="2"/>
              <a:buChar char="§"/>
              <a:defRPr/>
            </a:lvl1pPr>
            <a:lvl2pPr marL="914328" indent="-342874">
              <a:buSzPct val="90000"/>
              <a:buFont typeface="Wingdings" pitchFamily="2" charset="2"/>
              <a:buChar char="§"/>
              <a:defRPr/>
            </a:lvl2pPr>
            <a:lvl3pPr marL="1371490" indent="-282553">
              <a:buSzPct val="100000"/>
              <a:buFont typeface="Arial" pitchFamily="34" charset="0"/>
              <a:buChar char="-"/>
              <a:defRPr sz="1800"/>
            </a:lvl3pPr>
            <a:lvl4pPr marL="1774684" indent="-228581">
              <a:buFont typeface="Arial" pitchFamily="34" charset="0"/>
              <a:buChar char="-"/>
              <a:defRPr>
                <a:solidFill>
                  <a:schemeClr val="tx1"/>
                </a:solidFill>
              </a:defRPr>
            </a:lvl4pPr>
            <a:lvl5pPr marL="2117555" indent="-228581">
              <a:buSzPct val="90000"/>
              <a:buFont typeface="Arial" pitchFamily="34" charset="0"/>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610310" y="4029067"/>
            <a:ext cx="11158361" cy="2296241"/>
          </a:xfrm>
        </p:spPr>
        <p:txBody>
          <a:bodyPr/>
          <a:lstStyle>
            <a:lvl1pPr marL="342874" indent="-342874">
              <a:buSzPct val="100000"/>
              <a:buFont typeface="Wingdings" pitchFamily="2" charset="2"/>
              <a:buChar char="§"/>
              <a:defRPr/>
            </a:lvl1pPr>
            <a:lvl2pPr marL="914328" indent="-342874">
              <a:buSzPct val="90000"/>
              <a:buFont typeface="Wingdings" pitchFamily="2" charset="2"/>
              <a:buChar char="§"/>
              <a:defRPr/>
            </a:lvl2pPr>
            <a:lvl3pPr marL="1371490" indent="-282553">
              <a:buSzPct val="100000"/>
              <a:buFont typeface="Arial" pitchFamily="34" charset="0"/>
              <a:buChar char="-"/>
              <a:defRPr sz="1800"/>
            </a:lvl3pPr>
            <a:lvl4pPr marL="1774684" indent="-228581">
              <a:buFont typeface="Arial" pitchFamily="34" charset="0"/>
              <a:buChar char="-"/>
              <a:defRPr>
                <a:solidFill>
                  <a:schemeClr val="tx1"/>
                </a:solidFill>
              </a:defRPr>
            </a:lvl4pPr>
            <a:lvl5pPr marL="2117555" indent="-228581">
              <a:buSzPct val="90000"/>
              <a:buFont typeface="Arial" pitchFamily="34" charset="0"/>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369357863"/>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p>
        </p:txBody>
      </p:sp>
      <p:sp>
        <p:nvSpPr>
          <p:cNvPr id="3" name="Text Placeholder 2"/>
          <p:cNvSpPr>
            <a:spLocks noGrp="1"/>
          </p:cNvSpPr>
          <p:nvPr>
            <p:ph type="body" sz="half" idx="1"/>
          </p:nvPr>
        </p:nvSpPr>
        <p:spPr>
          <a:xfrm>
            <a:off x="609600" y="1719264"/>
            <a:ext cx="10972800" cy="21288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9600" y="4000501"/>
            <a:ext cx="10972800" cy="2130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8400"/>
            <a:ext cx="28448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866889CB-F60A-4C2A-81E8-30C53FF816FA}" type="slidenum">
              <a:rPr lang="en-US" altLang="en-US"/>
              <a:pPr/>
              <a:t>‹#›</a:t>
            </a:fld>
            <a:endParaRPr lang="en-US" altLang="en-US"/>
          </a:p>
        </p:txBody>
      </p:sp>
    </p:spTree>
    <p:extLst>
      <p:ext uri="{BB962C8B-B14F-4D97-AF65-F5344CB8AC3E}">
        <p14:creationId xmlns:p14="http://schemas.microsoft.com/office/powerpoint/2010/main" val="338128223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p>
        </p:txBody>
      </p:sp>
      <p:sp>
        <p:nvSpPr>
          <p:cNvPr id="3" name="Content Placeholder 2"/>
          <p:cNvSpPr>
            <a:spLocks noGrp="1"/>
          </p:cNvSpPr>
          <p:nvPr>
            <p:ph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8400"/>
            <a:ext cx="2844800" cy="457200"/>
          </a:xfrm>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74C55B35-C61C-44BE-B148-85AD522827A1}"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40947041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hortExcursion-Empty">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409341441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027622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lainVanillaNumber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514350" indent="-514350">
              <a:buClr>
                <a:schemeClr val="accent5">
                  <a:lumMod val="75000"/>
                </a:schemeClr>
              </a:buClr>
              <a:buFont typeface="+mj-lt"/>
              <a:buAutoNum type="arabicPeriod"/>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533C3136-38B5-49B0-B7B2-ED139F0532E2}" type="slidenum">
              <a:rPr lang="en-US" smtClean="0"/>
              <a:t>‹#›</a:t>
            </a:fld>
            <a:endParaRPr lang="en-US"/>
          </a:p>
        </p:txBody>
      </p:sp>
      <p:sp>
        <p:nvSpPr>
          <p:cNvPr id="9" name="Text Placeholder 8"/>
          <p:cNvSpPr>
            <a:spLocks noGrp="1"/>
          </p:cNvSpPr>
          <p:nvPr>
            <p:ph type="body" sz="quarter" idx="13" hasCustomPrompt="1"/>
          </p:nvPr>
        </p:nvSpPr>
        <p:spPr>
          <a:xfrm>
            <a:off x="147344" y="6553568"/>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85370881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33255333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PlainVanilla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11281508" y="6538281"/>
            <a:ext cx="691660" cy="269874"/>
          </a:xfrm>
        </p:spPr>
        <p:txBody>
          <a:bodyPr/>
          <a:lstStyle/>
          <a:p>
            <a:fld id="{533C3136-38B5-49B0-B7B2-ED139F0532E2}" type="slidenum">
              <a:rPr lang="en-US" smtClean="0"/>
              <a:t>‹#›</a:t>
            </a:fld>
            <a:endParaRPr lang="en-US" dirty="0"/>
          </a:p>
        </p:txBody>
      </p:sp>
      <p:sp>
        <p:nvSpPr>
          <p:cNvPr id="9"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399762461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ShortExcursion">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79470225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hortExcursion-Empty">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66147000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hortExcursionCredits">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
        <p:nvSpPr>
          <p:cNvPr id="5"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400087342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hortExcursionCredits-Blank">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
        <p:nvSpPr>
          <p:cNvPr id="5"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64802699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 preserve="1">
  <p:cSld name="Quiz">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2240E">
              <a:alpha val="56863"/>
            </a:srgbClr>
          </a:solidFill>
        </p:spPr>
        <p:txBody>
          <a:bodyPr/>
          <a:lstStyle>
            <a:lvl1pPr>
              <a:defRPr>
                <a:solidFill>
                  <a:schemeClr val="accent5">
                    <a:lumMod val="5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00973507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Quiz_OneSideCode">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2240E">
              <a:alpha val="56863"/>
            </a:srgbClr>
          </a:solidFill>
        </p:spPr>
        <p:txBody>
          <a:bodyPr vert="horz" lIns="91440" tIns="45720" rIns="91440" bIns="45720" rtlCol="0" anchor="ctr">
            <a:normAutofit/>
          </a:bodyPr>
          <a:lstStyle>
            <a:lvl1pPr>
              <a:defRPr lang="en-US">
                <a:solidFill>
                  <a:schemeClr val="accent5">
                    <a:lumMod val="50000"/>
                  </a:schemeClr>
                </a:solidFill>
              </a:defRPr>
            </a:lvl1pPr>
          </a:lstStyle>
          <a:p>
            <a:pPr lvl="0"/>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409553114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Quiz_1SideCode_reference">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2240E">
              <a:alpha val="56863"/>
            </a:srgbClr>
          </a:solidFill>
        </p:spPr>
        <p:txBody>
          <a:bodyPr vert="horz" lIns="91440" tIns="45720" rIns="91440" bIns="45720" rtlCol="0" anchor="ctr">
            <a:normAutofit/>
          </a:bodyPr>
          <a:lstStyle>
            <a:lvl1pPr>
              <a:defRPr lang="en-US">
                <a:solidFill>
                  <a:schemeClr val="accent5">
                    <a:lumMod val="50000"/>
                  </a:schemeClr>
                </a:solidFill>
              </a:defRPr>
            </a:lvl1pPr>
          </a:lstStyle>
          <a:p>
            <a:pPr lvl="0"/>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5"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193382186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PlainVanillaNumb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514350" indent="-514350">
              <a:buClr>
                <a:schemeClr val="accent5">
                  <a:lumMod val="75000"/>
                </a:schemeClr>
              </a:buClr>
              <a:buFont typeface="+mj-lt"/>
              <a:buAutoNum type="arabicPeriod"/>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533C3136-38B5-49B0-B7B2-ED139F0532E2}" type="slidenum">
              <a:rPr lang="en-US" smtClean="0"/>
              <a:t>‹#›</a:t>
            </a:fld>
            <a:endParaRPr lang="en-US"/>
          </a:p>
        </p:txBody>
      </p:sp>
    </p:spTree>
    <p:extLst>
      <p:ext uri="{BB962C8B-B14F-4D97-AF65-F5344CB8AC3E}">
        <p14:creationId xmlns:p14="http://schemas.microsoft.com/office/powerpoint/2010/main" val="4133989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35305111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lainVanillaNumber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514350" indent="-514350">
              <a:buClr>
                <a:schemeClr val="accent5">
                  <a:lumMod val="75000"/>
                </a:schemeClr>
              </a:buClr>
              <a:buFont typeface="+mj-lt"/>
              <a:buAutoNum type="arabicPeriod"/>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533C3136-38B5-49B0-B7B2-ED139F0532E2}" type="slidenum">
              <a:rPr lang="en-US" smtClean="0"/>
              <a:t>‹#›</a:t>
            </a:fld>
            <a:endParaRPr lang="en-US"/>
          </a:p>
        </p:txBody>
      </p:sp>
      <p:sp>
        <p:nvSpPr>
          <p:cNvPr id="9" name="Text Placeholder 8"/>
          <p:cNvSpPr>
            <a:spLocks noGrp="1"/>
          </p:cNvSpPr>
          <p:nvPr>
            <p:ph type="body" sz="quarter" idx="13" hasCustomPrompt="1"/>
          </p:nvPr>
        </p:nvSpPr>
        <p:spPr>
          <a:xfrm>
            <a:off x="147344" y="6553568"/>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389056773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62410798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2Si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50751451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2Sided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20193082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RightSd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49534004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RightSi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38928801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OneSid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7505950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OneSideCode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54010041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ExpeditionLeft">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41192463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ExpeditionLeftCredits">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vert="horz" lIns="91440" tIns="45720" rIns="91440" bIns="45720" rtlCol="0" anchor="ctr">
            <a:normAutofit/>
          </a:bodyPr>
          <a:lstStyle>
            <a:lvl1pPr>
              <a:defRPr lang="en-US">
                <a:solidFill>
                  <a:schemeClr val="accent2">
                    <a:lumMod val="50000"/>
                  </a:schemeClr>
                </a:solidFill>
              </a:defRPr>
            </a:lvl1pPr>
          </a:lstStyle>
          <a:p>
            <a:pPr lvl="0"/>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3880208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2Si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570601618"/>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03787880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82787973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Only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67D2203D-769A-4D5A-AE4C-EA73FDE6A130}" type="slidenum">
              <a:rPr lang="en-US" smtClean="0"/>
              <a:t>‹#›</a:t>
            </a:fld>
            <a:endParaRPr lang="en-US"/>
          </a:p>
        </p:txBody>
      </p:sp>
      <p:sp>
        <p:nvSpPr>
          <p:cNvPr id="4"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5982309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4007396205"/>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73294822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30744981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72591227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330103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image" Target="../media/image1.png"/><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2.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theme" Target="../theme/theme3.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slideLayout" Target="../slideLayouts/slideLayout81.xml"/><Relationship Id="rId18" Type="http://schemas.openxmlformats.org/officeDocument/2006/relationships/slideLayout" Target="../slideLayouts/slideLayout86.xml"/><Relationship Id="rId26" Type="http://schemas.openxmlformats.org/officeDocument/2006/relationships/slideLayout" Target="../slideLayouts/slideLayout94.xml"/><Relationship Id="rId3" Type="http://schemas.openxmlformats.org/officeDocument/2006/relationships/slideLayout" Target="../slideLayouts/slideLayout71.xml"/><Relationship Id="rId21" Type="http://schemas.openxmlformats.org/officeDocument/2006/relationships/slideLayout" Target="../slideLayouts/slideLayout89.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17" Type="http://schemas.openxmlformats.org/officeDocument/2006/relationships/slideLayout" Target="../slideLayouts/slideLayout85.xml"/><Relationship Id="rId25" Type="http://schemas.openxmlformats.org/officeDocument/2006/relationships/slideLayout" Target="../slideLayouts/slideLayout93.xml"/><Relationship Id="rId2" Type="http://schemas.openxmlformats.org/officeDocument/2006/relationships/slideLayout" Target="../slideLayouts/slideLayout70.xml"/><Relationship Id="rId16" Type="http://schemas.openxmlformats.org/officeDocument/2006/relationships/slideLayout" Target="../slideLayouts/slideLayout84.xml"/><Relationship Id="rId20" Type="http://schemas.openxmlformats.org/officeDocument/2006/relationships/slideLayout" Target="../slideLayouts/slideLayout88.xml"/><Relationship Id="rId29" Type="http://schemas.openxmlformats.org/officeDocument/2006/relationships/slideLayout" Target="../slideLayouts/slideLayout97.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24" Type="http://schemas.openxmlformats.org/officeDocument/2006/relationships/slideLayout" Target="../slideLayouts/slideLayout92.xml"/><Relationship Id="rId5" Type="http://schemas.openxmlformats.org/officeDocument/2006/relationships/slideLayout" Target="../slideLayouts/slideLayout73.xml"/><Relationship Id="rId15" Type="http://schemas.openxmlformats.org/officeDocument/2006/relationships/slideLayout" Target="../slideLayouts/slideLayout83.xml"/><Relationship Id="rId23" Type="http://schemas.openxmlformats.org/officeDocument/2006/relationships/slideLayout" Target="../slideLayouts/slideLayout91.xml"/><Relationship Id="rId28" Type="http://schemas.openxmlformats.org/officeDocument/2006/relationships/slideLayout" Target="../slideLayouts/slideLayout96.xml"/><Relationship Id="rId10" Type="http://schemas.openxmlformats.org/officeDocument/2006/relationships/slideLayout" Target="../slideLayouts/slideLayout78.xml"/><Relationship Id="rId19" Type="http://schemas.openxmlformats.org/officeDocument/2006/relationships/slideLayout" Target="../slideLayouts/slideLayout87.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slideLayout" Target="../slideLayouts/slideLayout82.xml"/><Relationship Id="rId22" Type="http://schemas.openxmlformats.org/officeDocument/2006/relationships/slideLayout" Target="../slideLayouts/slideLayout90.xml"/><Relationship Id="rId27" Type="http://schemas.openxmlformats.org/officeDocument/2006/relationships/slideLayout" Target="../slideLayouts/slideLayout95.xml"/><Relationship Id="rId30"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12192000" cy="823393"/>
          </a:xfrm>
          <a:prstGeom prst="rect">
            <a:avLst/>
          </a:prstGeom>
          <a:solidFill>
            <a:schemeClr val="accent1">
              <a:lumMod val="50000"/>
            </a:schemeClr>
          </a:solidFill>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7344" y="1495221"/>
            <a:ext cx="11960872" cy="493305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1458167" y="6522143"/>
            <a:ext cx="693023" cy="268671"/>
          </a:xfrm>
          <a:prstGeom prst="rect">
            <a:avLst/>
          </a:prstGeom>
        </p:spPr>
        <p:txBody>
          <a:bodyPr vert="horz" lIns="91440" tIns="45720" rIns="91440" bIns="45720" rtlCol="0" anchor="ctr"/>
          <a:lstStyle>
            <a:lvl1pPr algn="r">
              <a:defRPr sz="1200">
                <a:solidFill>
                  <a:schemeClr val="tx1">
                    <a:tint val="75000"/>
                  </a:schemeClr>
                </a:solidFill>
              </a:defRPr>
            </a:lvl1pPr>
          </a:lstStyle>
          <a:p>
            <a:fld id="{67D2203D-769A-4D5A-AE4C-EA73FDE6A130}" type="slidenum">
              <a:rPr lang="en-US" smtClean="0"/>
              <a:t>‹#›</a:t>
            </a:fld>
            <a:endParaRPr lang="en-US"/>
          </a:p>
        </p:txBody>
      </p:sp>
      <p:sp>
        <p:nvSpPr>
          <p:cNvPr id="7" name="Rectangle 6"/>
          <p:cNvSpPr/>
          <p:nvPr userDrawn="1"/>
        </p:nvSpPr>
        <p:spPr>
          <a:xfrm>
            <a:off x="5164182" y="6656478"/>
            <a:ext cx="1570401" cy="215444"/>
          </a:xfrm>
          <a:prstGeom prst="rect">
            <a:avLst/>
          </a:prstGeom>
        </p:spPr>
        <p:txBody>
          <a:bodyPr wrap="square">
            <a:spAutoFit/>
          </a:bodyPr>
          <a:lstStyle/>
          <a:p>
            <a:r>
              <a:rPr lang="en-US" sz="800"/>
              <a:t>University of </a:t>
            </a:r>
            <a:r>
              <a:rPr lang="en-US" sz="800">
                <a:solidFill>
                  <a:srgbClr val="C00000"/>
                </a:solidFill>
              </a:rPr>
              <a:t>Wisconsin</a:t>
            </a:r>
            <a:r>
              <a:rPr lang="en-US" sz="800"/>
              <a:t>-Madison</a:t>
            </a:r>
          </a:p>
        </p:txBody>
      </p:sp>
    </p:spTree>
    <p:extLst>
      <p:ext uri="{BB962C8B-B14F-4D97-AF65-F5344CB8AC3E}">
        <p14:creationId xmlns:p14="http://schemas.microsoft.com/office/powerpoint/2010/main" val="3863594827"/>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81" r:id="rId3"/>
    <p:sldLayoutId id="2147483688" r:id="rId4"/>
    <p:sldLayoutId id="2147483689" r:id="rId5"/>
    <p:sldLayoutId id="2147483679" r:id="rId6"/>
    <p:sldLayoutId id="2147483680" r:id="rId7"/>
    <p:sldLayoutId id="2147483668" r:id="rId8"/>
    <p:sldLayoutId id="2147483669" r:id="rId9"/>
    <p:sldLayoutId id="2147483685" r:id="rId10"/>
    <p:sldLayoutId id="2147483683" r:id="rId11"/>
    <p:sldLayoutId id="2147483686" r:id="rId12"/>
    <p:sldLayoutId id="2147483684" r:id="rId13"/>
    <p:sldLayoutId id="2147483682" r:id="rId14"/>
    <p:sldLayoutId id="2147483690" r:id="rId15"/>
    <p:sldLayoutId id="2147483691" r:id="rId16"/>
    <p:sldLayoutId id="2147483670" r:id="rId17"/>
    <p:sldLayoutId id="2147483671" r:id="rId18"/>
    <p:sldLayoutId id="2147483687" r:id="rId19"/>
    <p:sldLayoutId id="2147483672" r:id="rId20"/>
    <p:sldLayoutId id="2147483673" r:id="rId21"/>
    <p:sldLayoutId id="2147483674" r:id="rId22"/>
    <p:sldLayoutId id="2147483675" r:id="rId23"/>
    <p:sldLayoutId id="2147483676" r:id="rId24"/>
    <p:sldLayoutId id="2147483740" r:id="rId25"/>
    <p:sldLayoutId id="2147483741" r:id="rId26"/>
    <p:sldLayoutId id="2147483742" r:id="rId27"/>
  </p:sldLayoutIdLst>
  <p:hf hdr="0" ftr="0" dt="0"/>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9281" y="190309"/>
            <a:ext cx="10724031" cy="87200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9281" y="1243853"/>
            <a:ext cx="11598089" cy="493311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09281" y="6356348"/>
            <a:ext cx="2600647"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9164170"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457868" y="461570"/>
            <a:ext cx="233390" cy="365760"/>
          </a:xfrm>
          <a:prstGeom prst="rect">
            <a:avLst/>
          </a:prstGeom>
        </p:spPr>
      </p:pic>
      <p:pic>
        <p:nvPicPr>
          <p:cNvPr id="12" name="Picture 11"/>
          <p:cNvPicPr>
            <a:picLocks noChangeAspect="1"/>
          </p:cNvPicPr>
          <p:nvPr userDrawn="1"/>
        </p:nvPicPr>
        <p:blipFill>
          <a:blip r:embed="rId14"/>
          <a:stretch>
            <a:fillRect/>
          </a:stretch>
        </p:blipFill>
        <p:spPr>
          <a:xfrm>
            <a:off x="11146587" y="220597"/>
            <a:ext cx="855953" cy="190211"/>
          </a:xfrm>
          <a:prstGeom prst="rect">
            <a:avLst/>
          </a:prstGeom>
        </p:spPr>
      </p:pic>
    </p:spTree>
    <p:extLst>
      <p:ext uri="{BB962C8B-B14F-4D97-AF65-F5344CB8AC3E}">
        <p14:creationId xmlns:p14="http://schemas.microsoft.com/office/powerpoint/2010/main" val="3273951506"/>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12192000" cy="823393"/>
          </a:xfrm>
          <a:prstGeom prst="rect">
            <a:avLst/>
          </a:prstGeom>
          <a:solidFill>
            <a:schemeClr val="accent1">
              <a:lumMod val="50000"/>
            </a:schemeClr>
          </a:solidFill>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7344" y="1495221"/>
            <a:ext cx="11960872" cy="493305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1458167" y="6522143"/>
            <a:ext cx="693023" cy="268671"/>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7" name="Rectangle 6"/>
          <p:cNvSpPr/>
          <p:nvPr userDrawn="1"/>
        </p:nvSpPr>
        <p:spPr>
          <a:xfrm>
            <a:off x="5164182" y="6656478"/>
            <a:ext cx="1570401" cy="2154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University of </a:t>
            </a:r>
            <a:r>
              <a:rPr kumimoji="0" lang="en-US" sz="800" b="0" i="0" u="none" strike="noStrike" kern="1200" cap="none" spc="0" normalizeH="0" baseline="0" noProof="0" dirty="0">
                <a:ln>
                  <a:noFill/>
                </a:ln>
                <a:solidFill>
                  <a:srgbClr val="C00000"/>
                </a:solidFill>
                <a:effectLst/>
                <a:uLnTx/>
                <a:uFillTx/>
                <a:latin typeface="Calibri" panose="020F0502020204030204"/>
                <a:ea typeface="+mn-ea"/>
                <a:cs typeface="+mn-cs"/>
              </a:rPr>
              <a:t>Wisconsin</a:t>
            </a: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-Madison</a:t>
            </a:r>
          </a:p>
        </p:txBody>
      </p:sp>
    </p:spTree>
    <p:extLst>
      <p:ext uri="{BB962C8B-B14F-4D97-AF65-F5344CB8AC3E}">
        <p14:creationId xmlns:p14="http://schemas.microsoft.com/office/powerpoint/2010/main" val="1007771069"/>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 id="2147483763" r:id="rId19"/>
    <p:sldLayoutId id="2147483764" r:id="rId20"/>
    <p:sldLayoutId id="2147483765" r:id="rId21"/>
    <p:sldLayoutId id="2147483766" r:id="rId22"/>
    <p:sldLayoutId id="2147483767" r:id="rId23"/>
    <p:sldLayoutId id="2147483768" r:id="rId24"/>
    <p:sldLayoutId id="2147483769" r:id="rId25"/>
    <p:sldLayoutId id="2147483770" r:id="rId26"/>
    <p:sldLayoutId id="2147483771" r:id="rId27"/>
    <p:sldLayoutId id="2147483772" r:id="rId28"/>
    <p:sldLayoutId id="2147483773" r:id="rId29"/>
    <p:sldLayoutId id="2147483774" r:id="rId30"/>
  </p:sldLayoutIdLst>
  <p:hf hdr="0" ftr="0" dt="0"/>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12192000" cy="823393"/>
          </a:xfrm>
          <a:prstGeom prst="rect">
            <a:avLst/>
          </a:prstGeom>
          <a:solidFill>
            <a:schemeClr val="accent1">
              <a:lumMod val="50000"/>
            </a:schemeClr>
          </a:solidFill>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7344" y="1495221"/>
            <a:ext cx="11960872" cy="493305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1458167" y="6522143"/>
            <a:ext cx="693023" cy="268671"/>
          </a:xfrm>
          <a:prstGeom prst="rect">
            <a:avLst/>
          </a:prstGeom>
        </p:spPr>
        <p:txBody>
          <a:bodyPr vert="horz" lIns="91440" tIns="45720" rIns="91440" bIns="45720" rtlCol="0" anchor="ctr"/>
          <a:lstStyle>
            <a:lvl1pPr algn="r">
              <a:defRPr sz="1200">
                <a:solidFill>
                  <a:schemeClr val="tx1">
                    <a:tint val="75000"/>
                  </a:schemeClr>
                </a:solidFill>
              </a:defRPr>
            </a:lvl1pPr>
          </a:lstStyle>
          <a:p>
            <a:fld id="{67D2203D-769A-4D5A-AE4C-EA73FDE6A130}" type="slidenum">
              <a:rPr lang="en-US" smtClean="0"/>
              <a:t>‹#›</a:t>
            </a:fld>
            <a:endParaRPr lang="en-US" dirty="0"/>
          </a:p>
        </p:txBody>
      </p:sp>
      <p:sp>
        <p:nvSpPr>
          <p:cNvPr id="7" name="Rectangle 6"/>
          <p:cNvSpPr/>
          <p:nvPr userDrawn="1"/>
        </p:nvSpPr>
        <p:spPr>
          <a:xfrm>
            <a:off x="5164182" y="6656478"/>
            <a:ext cx="1570401" cy="215444"/>
          </a:xfrm>
          <a:prstGeom prst="rect">
            <a:avLst/>
          </a:prstGeom>
        </p:spPr>
        <p:txBody>
          <a:bodyPr wrap="square">
            <a:spAutoFit/>
          </a:bodyPr>
          <a:lstStyle/>
          <a:p>
            <a:r>
              <a:rPr lang="en-US" sz="800" dirty="0"/>
              <a:t>University of </a:t>
            </a:r>
            <a:r>
              <a:rPr lang="en-US" sz="800" dirty="0">
                <a:solidFill>
                  <a:srgbClr val="C00000"/>
                </a:solidFill>
              </a:rPr>
              <a:t>Wisconsin</a:t>
            </a:r>
            <a:r>
              <a:rPr lang="en-US" sz="800" dirty="0"/>
              <a:t>-Madison</a:t>
            </a:r>
          </a:p>
        </p:txBody>
      </p:sp>
    </p:spTree>
    <p:extLst>
      <p:ext uri="{BB962C8B-B14F-4D97-AF65-F5344CB8AC3E}">
        <p14:creationId xmlns:p14="http://schemas.microsoft.com/office/powerpoint/2010/main" val="98822535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 id="2147483788" r:id="rId13"/>
    <p:sldLayoutId id="2147483789" r:id="rId14"/>
    <p:sldLayoutId id="2147483790" r:id="rId15"/>
    <p:sldLayoutId id="2147483791" r:id="rId16"/>
    <p:sldLayoutId id="2147483792" r:id="rId17"/>
    <p:sldLayoutId id="2147483793" r:id="rId18"/>
    <p:sldLayoutId id="2147483794" r:id="rId19"/>
    <p:sldLayoutId id="2147483795" r:id="rId20"/>
    <p:sldLayoutId id="2147483796" r:id="rId21"/>
    <p:sldLayoutId id="2147483797" r:id="rId22"/>
    <p:sldLayoutId id="2147483798" r:id="rId23"/>
    <p:sldLayoutId id="2147483799" r:id="rId24"/>
    <p:sldLayoutId id="2147483800" r:id="rId25"/>
    <p:sldLayoutId id="2147483801" r:id="rId26"/>
    <p:sldLayoutId id="2147483802" r:id="rId27"/>
    <p:sldLayoutId id="2147483803" r:id="rId28"/>
    <p:sldLayoutId id="2147483804" r:id="rId29"/>
  </p:sldLayoutIdLst>
  <p:hf hdr="0" ftr="0" dt="0"/>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Sequence_container_(C%2B%2B)#Vector"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hyperlink" Target="https://uwmadison.box.com/s/oboe3t95di8rne0g002ydj8tpd0pwwkt"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thrust.github.io/" TargetMode="External"/><Relationship Id="rId2" Type="http://schemas.openxmlformats.org/officeDocument/2006/relationships/notesSlide" Target="../notesSlides/notesSlide31.xml"/><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5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 Id="rId4" Type="http://schemas.openxmlformats.org/officeDocument/2006/relationships/hyperlink" Target="http://goo.gl/adj9S"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18.xml"/><Relationship Id="rId5" Type="http://schemas.openxmlformats.org/officeDocument/2006/relationships/image" Target="../media/image12.png"/><Relationship Id="rId4" Type="http://schemas.openxmlformats.org/officeDocument/2006/relationships/image" Target="../media/image11.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2" Type="http://schemas.openxmlformats.org/officeDocument/2006/relationships/hyperlink" Target="https://github.com/nvidia/cub"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8" Type="http://schemas.openxmlformats.org/officeDocument/2006/relationships/hyperlink" Target="https://nvlabs.github.io/cub/group___util_mgmt.html" TargetMode="External"/><Relationship Id="rId3" Type="http://schemas.openxmlformats.org/officeDocument/2006/relationships/hyperlink" Target="https://nvlabs.github.io/cub/group___block_module.html" TargetMode="External"/><Relationship Id="rId7" Type="http://schemas.openxmlformats.org/officeDocument/2006/relationships/hyperlink" Target="https://nvlabs.github.io/cub/group___util_ptx.html" TargetMode="External"/><Relationship Id="rId2" Type="http://schemas.openxmlformats.org/officeDocument/2006/relationships/hyperlink" Target="https://nvlabs.github.io/cub/group___warp_module.html" TargetMode="External"/><Relationship Id="rId1" Type="http://schemas.openxmlformats.org/officeDocument/2006/relationships/slideLayout" Target="../slideLayouts/slideLayout7.xml"/><Relationship Id="rId6" Type="http://schemas.openxmlformats.org/officeDocument/2006/relationships/hyperlink" Target="https://nvlabs.github.io/cub/group___util_io.html" TargetMode="External"/><Relationship Id="rId5" Type="http://schemas.openxmlformats.org/officeDocument/2006/relationships/hyperlink" Target="https://nvlabs.github.io/cub/group___util_iterator.html" TargetMode="External"/><Relationship Id="rId4" Type="http://schemas.openxmlformats.org/officeDocument/2006/relationships/hyperlink" Target="https://nvlabs.github.io/cub/group___device_module.html" TargetMode="External"/><Relationship Id="rId9" Type="http://schemas.openxmlformats.org/officeDocument/2006/relationships/image" Target="../media/image4.png"/></Relationships>
</file>

<file path=ppt/slides/_rels/slide6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10.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6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10.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6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nvlabs.github.io/cub/classcub_1_1_block_discontinuity.html" TargetMode="External"/><Relationship Id="rId1" Type="http://schemas.openxmlformats.org/officeDocument/2006/relationships/slideLayout" Target="../slideLayouts/slideLayout19.xml"/></Relationships>
</file>

<file path=ppt/slides/_rels/slide6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ME759</a:t>
            </a:r>
            <a:br>
              <a:rPr lang="en-US" dirty="0"/>
            </a:br>
            <a:r>
              <a:rPr lang="en-US" sz="2400" dirty="0"/>
              <a:t>High Performance Computing for Applications in Engineering</a:t>
            </a:r>
            <a:br>
              <a:rPr lang="en-US" sz="2400" dirty="0"/>
            </a:br>
            <a:br>
              <a:rPr lang="en-US" sz="2400" dirty="0"/>
            </a:br>
            <a:r>
              <a:rPr lang="en-US" sz="2400" dirty="0"/>
              <a:t>[Spring 2021]</a:t>
            </a:r>
            <a:br>
              <a:rPr lang="en-US" sz="2400" dirty="0"/>
            </a:br>
            <a:endParaRPr lang="en-US" sz="2400" dirty="0"/>
          </a:p>
        </p:txBody>
      </p:sp>
      <p:sp>
        <p:nvSpPr>
          <p:cNvPr id="5" name="Subtitle 4"/>
          <p:cNvSpPr>
            <a:spLocks noGrp="1"/>
          </p:cNvSpPr>
          <p:nvPr>
            <p:ph type="subTitle" idx="1"/>
          </p:nvPr>
        </p:nvSpPr>
        <p:spPr/>
        <p:txBody>
          <a:bodyPr>
            <a:normAutofit/>
          </a:bodyPr>
          <a:lstStyle/>
          <a:p>
            <a:endParaRPr lang="en-US" dirty="0"/>
          </a:p>
          <a:p>
            <a:r>
              <a:rPr lang="en-US" dirty="0"/>
              <a:t>Lecture 18</a:t>
            </a:r>
          </a:p>
          <a:p>
            <a:r>
              <a:rPr lang="en-US"/>
              <a:t>03/05/2021</a:t>
            </a:r>
            <a:endParaRPr lang="en-US" dirty="0"/>
          </a:p>
          <a:p>
            <a:endParaRPr lang="en-US" dirty="0"/>
          </a:p>
        </p:txBody>
      </p:sp>
      <p:sp>
        <p:nvSpPr>
          <p:cNvPr id="4" name="Slide Number Placeholder 3"/>
          <p:cNvSpPr>
            <a:spLocks noGrp="1"/>
          </p:cNvSpPr>
          <p:nvPr>
            <p:ph type="sldNum" sz="quarter" idx="12"/>
          </p:nvPr>
        </p:nvSpPr>
        <p:spPr/>
        <p:txBody>
          <a:bodyPr/>
          <a:lstStyle/>
          <a:p>
            <a:fld id="{533C3136-38B5-49B0-B7B2-ED139F0532E2}" type="slidenum">
              <a:rPr lang="en-US" smtClean="0"/>
              <a:t>1</a:t>
            </a:fld>
            <a:endParaRPr lang="en-US"/>
          </a:p>
        </p:txBody>
      </p:sp>
      <p:sp>
        <p:nvSpPr>
          <p:cNvPr id="6" name="Rectangle 5"/>
          <p:cNvSpPr>
            <a:spLocks noChangeArrowheads="1"/>
          </p:cNvSpPr>
          <p:nvPr/>
        </p:nvSpPr>
        <p:spPr bwMode="auto">
          <a:xfrm>
            <a:off x="0" y="6581001"/>
            <a:ext cx="861133" cy="276999"/>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0" hangingPunct="0"/>
            <a:r>
              <a:rPr lang="en-US" sz="600" dirty="0">
                <a:latin typeface="Tahoma" pitchFamily="34" charset="0"/>
              </a:rPr>
              <a:t>Dan Negrut, 2021</a:t>
            </a:r>
            <a:br>
              <a:rPr lang="en-US" sz="600" dirty="0">
                <a:latin typeface="Tahoma" pitchFamily="34" charset="0"/>
              </a:rPr>
            </a:br>
            <a:r>
              <a:rPr lang="en-US" sz="600" dirty="0">
                <a:latin typeface="Tahoma" pitchFamily="34" charset="0"/>
              </a:rPr>
              <a:t>ME759 UW-Madison</a:t>
            </a:r>
          </a:p>
        </p:txBody>
      </p:sp>
    </p:spTree>
    <p:extLst>
      <p:ext uri="{BB962C8B-B14F-4D97-AF65-F5344CB8AC3E}">
        <p14:creationId xmlns:p14="http://schemas.microsoft.com/office/powerpoint/2010/main" val="3360349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C000"/>
                </a:solidFill>
                <a:latin typeface="Courier New" pitchFamily="49" charset="0"/>
                <a:cs typeface="Courier New" pitchFamily="49" charset="0"/>
              </a:rPr>
              <a:t>thrust</a:t>
            </a:r>
            <a:r>
              <a:rPr lang="en-US" dirty="0"/>
              <a:t>: used how?</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10</a:t>
            </a:fld>
            <a:endParaRPr lang="en-US" altLang="en-US"/>
          </a:p>
        </p:txBody>
      </p:sp>
      <p:sp>
        <p:nvSpPr>
          <p:cNvPr id="3" name="Content Placeholder 2"/>
          <p:cNvSpPr>
            <a:spLocks noGrp="1"/>
          </p:cNvSpPr>
          <p:nvPr>
            <p:ph idx="4294967295"/>
          </p:nvPr>
        </p:nvSpPr>
        <p:spPr>
          <a:xfrm>
            <a:off x="261257" y="1562100"/>
            <a:ext cx="11663265" cy="4683190"/>
          </a:xfrm>
        </p:spPr>
        <p:txBody>
          <a:bodyPr>
            <a:normAutofit/>
          </a:bodyPr>
          <a:lstStyle/>
          <a:p>
            <a:endParaRPr lang="en-US" sz="2800" b="1" dirty="0">
              <a:solidFill>
                <a:srgbClr val="0070C0"/>
              </a:solidFill>
              <a:latin typeface="Courier New" pitchFamily="49" charset="0"/>
              <a:cs typeface="Courier New" pitchFamily="49" charset="0"/>
            </a:endParaRPr>
          </a:p>
          <a:p>
            <a:r>
              <a:rPr lang="en-US" sz="2800" b="1" dirty="0">
                <a:solidFill>
                  <a:srgbClr val="0070C0"/>
                </a:solidFill>
                <a:latin typeface="Courier New" pitchFamily="49" charset="0"/>
                <a:cs typeface="Courier New" pitchFamily="49" charset="0"/>
              </a:rPr>
              <a:t>thrust</a:t>
            </a:r>
            <a:r>
              <a:rPr lang="en-US" sz="2800" dirty="0"/>
              <a:t> is a header library</a:t>
            </a:r>
          </a:p>
          <a:p>
            <a:pPr lvl="1"/>
            <a:r>
              <a:rPr lang="en-US" dirty="0"/>
              <a:t>All its functionality accessed by </a:t>
            </a:r>
            <a:r>
              <a:rPr lang="en-US" dirty="0">
                <a:solidFill>
                  <a:srgbClr val="0070C0"/>
                </a:solidFill>
                <a:latin typeface="Consolas" pitchFamily="49" charset="0"/>
                <a:cs typeface="Consolas" pitchFamily="49" charset="0"/>
              </a:rPr>
              <a:t>#include</a:t>
            </a:r>
            <a:r>
              <a:rPr lang="en-US" dirty="0"/>
              <a:t>-</a:t>
            </a:r>
            <a:r>
              <a:rPr lang="en-US" dirty="0" err="1"/>
              <a:t>ing</a:t>
            </a:r>
            <a:r>
              <a:rPr lang="en-US" dirty="0"/>
              <a:t> the appropriate </a:t>
            </a:r>
            <a:r>
              <a:rPr lang="en-US" b="1" dirty="0">
                <a:solidFill>
                  <a:srgbClr val="0070C0"/>
                </a:solidFill>
                <a:latin typeface="Courier New" pitchFamily="49" charset="0"/>
                <a:cs typeface="Courier New" pitchFamily="49" charset="0"/>
              </a:rPr>
              <a:t>thrust</a:t>
            </a:r>
            <a:r>
              <a:rPr lang="en-US" dirty="0"/>
              <a:t> header file</a:t>
            </a:r>
          </a:p>
          <a:p>
            <a:pPr lvl="1"/>
            <a:endParaRPr lang="en-US" dirty="0"/>
          </a:p>
          <a:p>
            <a:pPr lvl="1"/>
            <a:endParaRPr lang="en-US" dirty="0"/>
          </a:p>
          <a:p>
            <a:r>
              <a:rPr lang="en-US" sz="2800" dirty="0"/>
              <a:t>Program is compiled with </a:t>
            </a:r>
            <a:r>
              <a:rPr lang="en-US" sz="2800" b="1" dirty="0" err="1">
                <a:solidFill>
                  <a:srgbClr val="0070C0"/>
                </a:solidFill>
                <a:latin typeface="Courier New" pitchFamily="49" charset="0"/>
                <a:cs typeface="Courier New" pitchFamily="49" charset="0"/>
              </a:rPr>
              <a:t>nvcc</a:t>
            </a:r>
            <a:r>
              <a:rPr lang="en-US" sz="2800" dirty="0"/>
              <a:t> as per usual, no special tools are required</a:t>
            </a:r>
          </a:p>
          <a:p>
            <a:pPr lvl="1"/>
            <a:endParaRPr lang="en-US" dirty="0"/>
          </a:p>
          <a:p>
            <a:pPr lvl="1"/>
            <a:endParaRPr lang="en-US" dirty="0"/>
          </a:p>
          <a:p>
            <a:r>
              <a:rPr lang="en-US" sz="2800" dirty="0"/>
              <a:t>Uses the GPU, but that is transparent to the user</a:t>
            </a:r>
          </a:p>
          <a:p>
            <a:pPr lvl="1"/>
            <a:r>
              <a:rPr lang="en-US" dirty="0"/>
              <a:t>The concepts of execution configuration, shared memory, occupancy, blah, blah, blah: </a:t>
            </a:r>
            <a:r>
              <a:rPr lang="en-US" u="sng" dirty="0"/>
              <a:t>all but gone</a:t>
            </a:r>
          </a:p>
          <a:p>
            <a:pPr lvl="1"/>
            <a:r>
              <a:rPr lang="en-US" dirty="0"/>
              <a:t>The lib is only callable on the </a:t>
            </a:r>
            <a:r>
              <a:rPr lang="en-US" dirty="0">
                <a:solidFill>
                  <a:srgbClr val="0070C0"/>
                </a:solidFill>
              </a:rPr>
              <a:t>host-side</a:t>
            </a:r>
            <a:r>
              <a:rPr lang="en-US" dirty="0"/>
              <a:t>, using C++ flavored code</a:t>
            </a:r>
          </a:p>
          <a:p>
            <a:pPr lvl="1"/>
            <a:endParaRPr lang="en-US" dirty="0"/>
          </a:p>
        </p:txBody>
      </p:sp>
      <p:sp>
        <p:nvSpPr>
          <p:cNvPr id="5" name="Rectangle 4"/>
          <p:cNvSpPr/>
          <p:nvPr/>
        </p:nvSpPr>
        <p:spPr>
          <a:xfrm>
            <a:off x="35655" y="6627168"/>
            <a:ext cx="1013419" cy="230832"/>
          </a:xfrm>
          <a:prstGeom prst="rect">
            <a:avLst/>
          </a:prstGeom>
        </p:spPr>
        <p:txBody>
          <a:bodyPr wrap="none">
            <a:spAutoFit/>
          </a:bodyPr>
          <a:lstStyle/>
          <a:p>
            <a:r>
              <a:rPr lang="en-US" sz="900" dirty="0">
                <a:latin typeface="+mj-lt"/>
              </a:rPr>
              <a:t>NVIDIA [N. Bell]</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3166825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CE4AD0-DE63-461C-902F-73628FDD7099}"/>
              </a:ext>
            </a:extLst>
          </p:cNvPr>
          <p:cNvSpPr>
            <a:spLocks noGrp="1"/>
          </p:cNvSpPr>
          <p:nvPr>
            <p:ph type="title"/>
          </p:nvPr>
        </p:nvSpPr>
        <p:spPr/>
        <p:txBody>
          <a:bodyPr/>
          <a:lstStyle/>
          <a:p>
            <a:r>
              <a:rPr lang="en-US" dirty="0"/>
              <a:t>Work Plan, </a:t>
            </a:r>
            <a:r>
              <a:rPr lang="en-US" dirty="0">
                <a:solidFill>
                  <a:srgbClr val="FFC000"/>
                </a:solidFill>
                <a:latin typeface="Consolas" panose="020B0609020204030204" pitchFamily="49" charset="0"/>
              </a:rPr>
              <a:t>thrust</a:t>
            </a:r>
          </a:p>
        </p:txBody>
      </p:sp>
      <p:sp>
        <p:nvSpPr>
          <p:cNvPr id="5" name="Content Placeholder 4">
            <a:extLst>
              <a:ext uri="{FF2B5EF4-FFF2-40B4-BE49-F238E27FC236}">
                <a16:creationId xmlns:a16="http://schemas.microsoft.com/office/drawing/2014/main" id="{102C22E0-1C56-4AFF-8655-5BBCD1E1DACC}"/>
              </a:ext>
            </a:extLst>
          </p:cNvPr>
          <p:cNvSpPr>
            <a:spLocks noGrp="1"/>
          </p:cNvSpPr>
          <p:nvPr>
            <p:ph idx="1"/>
          </p:nvPr>
        </p:nvSpPr>
        <p:spPr/>
        <p:txBody>
          <a:bodyPr/>
          <a:lstStyle/>
          <a:p>
            <a:endParaRPr lang="en-US" dirty="0"/>
          </a:p>
          <a:p>
            <a:endParaRPr lang="en-US" dirty="0"/>
          </a:p>
          <a:p>
            <a:r>
              <a:rPr lang="en-US" dirty="0"/>
              <a:t>Namespaces, containers, iterators</a:t>
            </a:r>
          </a:p>
          <a:p>
            <a:endParaRPr lang="en-US" dirty="0"/>
          </a:p>
          <a:p>
            <a:r>
              <a:rPr lang="en-US" dirty="0">
                <a:solidFill>
                  <a:schemeClr val="bg1">
                    <a:lumMod val="65000"/>
                  </a:schemeClr>
                </a:solidFill>
              </a:rPr>
              <a:t>Algorithms</a:t>
            </a:r>
          </a:p>
          <a:p>
            <a:endParaRPr lang="en-US" dirty="0">
              <a:solidFill>
                <a:schemeClr val="bg1">
                  <a:lumMod val="65000"/>
                </a:schemeClr>
              </a:solidFill>
            </a:endParaRPr>
          </a:p>
          <a:p>
            <a:r>
              <a:rPr lang="en-US" dirty="0">
                <a:solidFill>
                  <a:schemeClr val="bg1">
                    <a:lumMod val="65000"/>
                  </a:schemeClr>
                </a:solidFill>
              </a:rPr>
              <a:t>General transformations. Zipping &amp; fusing</a:t>
            </a:r>
          </a:p>
          <a:p>
            <a:endParaRPr lang="en-US" dirty="0">
              <a:solidFill>
                <a:schemeClr val="bg1">
                  <a:lumMod val="65000"/>
                </a:schemeClr>
              </a:solidFill>
            </a:endParaRPr>
          </a:p>
          <a:p>
            <a:r>
              <a:rPr lang="en-US" dirty="0">
                <a:solidFill>
                  <a:schemeClr val="bg1">
                    <a:lumMod val="65000"/>
                  </a:schemeClr>
                </a:solidFill>
              </a:rPr>
              <a:t>Thrust example: Processing rainfall data</a:t>
            </a:r>
          </a:p>
          <a:p>
            <a:endParaRPr lang="en-US" dirty="0"/>
          </a:p>
          <a:p>
            <a:endParaRPr lang="en-US" dirty="0"/>
          </a:p>
        </p:txBody>
      </p:sp>
      <p:sp>
        <p:nvSpPr>
          <p:cNvPr id="3" name="Slide Number Placeholder 2">
            <a:extLst>
              <a:ext uri="{FF2B5EF4-FFF2-40B4-BE49-F238E27FC236}">
                <a16:creationId xmlns:a16="http://schemas.microsoft.com/office/drawing/2014/main" id="{52F3B44D-439D-4F14-BFCF-2B3E05F2DD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5654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Namespaces</a:t>
            </a:r>
          </a:p>
        </p:txBody>
      </p:sp>
      <p:sp>
        <p:nvSpPr>
          <p:cNvPr id="7" name="Slide Number Placeholder 12"/>
          <p:cNvSpPr>
            <a:spLocks noGrp="1"/>
          </p:cNvSpPr>
          <p:nvPr>
            <p:ph type="sldNum" sz="quarter" idx="12"/>
          </p:nvPr>
        </p:nvSpPr>
        <p:spPr/>
        <p:txBody>
          <a:bodyPr/>
          <a:lstStyle/>
          <a:p>
            <a:fld id="{198C497F-F93A-415D-AE85-6EDF5BB63A7F}" type="slidenum">
              <a:rPr lang="en-US" altLang="en-US" smtClean="0"/>
              <a:pPr/>
              <a:t>12</a:t>
            </a:fld>
            <a:endParaRPr lang="en-US" altLang="en-US" dirty="0"/>
          </a:p>
        </p:txBody>
      </p:sp>
      <p:sp>
        <p:nvSpPr>
          <p:cNvPr id="3" name="Content Placeholder 2"/>
          <p:cNvSpPr>
            <a:spLocks noGrp="1"/>
          </p:cNvSpPr>
          <p:nvPr>
            <p:ph idx="4294967295"/>
          </p:nvPr>
        </p:nvSpPr>
        <p:spPr>
          <a:xfrm>
            <a:off x="261257" y="1271327"/>
            <a:ext cx="8229600" cy="642938"/>
          </a:xfrm>
        </p:spPr>
        <p:txBody>
          <a:bodyPr/>
          <a:lstStyle/>
          <a:p>
            <a:r>
              <a:rPr lang="en-US" dirty="0">
                <a:solidFill>
                  <a:srgbClr val="000000"/>
                </a:solidFill>
              </a:rPr>
              <a:t>Avoid name collisions: thrust vs. std namespaces</a:t>
            </a:r>
          </a:p>
        </p:txBody>
      </p:sp>
      <p:sp>
        <p:nvSpPr>
          <p:cNvPr id="5" name="Rectangle 4"/>
          <p:cNvSpPr/>
          <p:nvPr/>
        </p:nvSpPr>
        <p:spPr>
          <a:xfrm>
            <a:off x="2214465" y="2194249"/>
            <a:ext cx="6934200" cy="3970318"/>
          </a:xfrm>
          <a:prstGeom prst="rect">
            <a:avLst/>
          </a:prstGeom>
          <a:solidFill>
            <a:schemeClr val="bg1">
              <a:lumMod val="85000"/>
            </a:schemeClr>
          </a:solidFill>
        </p:spPr>
        <p:txBody>
          <a:bodyPr wrap="square">
            <a:spAutoFit/>
          </a:bodyPr>
          <a:lstStyle/>
          <a:p>
            <a:r>
              <a:rPr lang="en-US" dirty="0">
                <a:solidFill>
                  <a:srgbClr val="008000"/>
                </a:solidFill>
                <a:latin typeface="Consolas" pitchFamily="49" charset="0"/>
                <a:cs typeface="Consolas" pitchFamily="49" charset="0"/>
              </a:rPr>
              <a:t>// allocate host memory</a:t>
            </a:r>
          </a:p>
          <a:p>
            <a:r>
              <a:rPr lang="en-US" dirty="0">
                <a:solidFill>
                  <a:srgbClr val="FF00FF"/>
                </a:solidFill>
                <a:latin typeface="Consolas" pitchFamily="49" charset="0"/>
                <a:cs typeface="Consolas" pitchFamily="49" charset="0"/>
              </a:rPr>
              <a:t>thrust</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host_vector</a:t>
            </a:r>
            <a:r>
              <a:rPr lang="en-US" dirty="0">
                <a:solidFill>
                  <a:prstClr val="black"/>
                </a:solidFill>
                <a:latin typeface="Consolas" pitchFamily="49" charset="0"/>
                <a:cs typeface="Consolas" pitchFamily="49" charset="0"/>
              </a:rPr>
              <a:t>&lt;</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&gt; </a:t>
            </a:r>
            <a:r>
              <a:rPr lang="en-US" dirty="0" err="1">
                <a:solidFill>
                  <a:prstClr val="black"/>
                </a:solidFill>
                <a:latin typeface="Consolas" pitchFamily="49" charset="0"/>
                <a:cs typeface="Consolas" pitchFamily="49" charset="0"/>
              </a:rPr>
              <a:t>h_vec</a:t>
            </a:r>
            <a:r>
              <a:rPr lang="en-US" dirty="0">
                <a:solidFill>
                  <a:prstClr val="black"/>
                </a:solidFill>
                <a:latin typeface="Consolas" pitchFamily="49" charset="0"/>
                <a:cs typeface="Consolas" pitchFamily="49" charset="0"/>
              </a:rPr>
              <a:t>(10);</a:t>
            </a:r>
          </a:p>
          <a:p>
            <a:endParaRPr lang="en-US" dirty="0">
              <a:solidFill>
                <a:prstClr val="black"/>
              </a:solidFill>
              <a:latin typeface="Consolas" pitchFamily="49" charset="0"/>
              <a:cs typeface="Consolas" pitchFamily="49" charset="0"/>
            </a:endParaRPr>
          </a:p>
          <a:p>
            <a:r>
              <a:rPr lang="en-US" dirty="0">
                <a:solidFill>
                  <a:srgbClr val="198A19"/>
                </a:solidFill>
                <a:latin typeface="Consolas" pitchFamily="49" charset="0"/>
                <a:cs typeface="Consolas" pitchFamily="49" charset="0"/>
              </a:rPr>
              <a:t>//</a:t>
            </a:r>
            <a:r>
              <a:rPr lang="en-US" dirty="0">
                <a:solidFill>
                  <a:srgbClr val="008000"/>
                </a:solidFill>
                <a:latin typeface="Consolas" pitchFamily="49" charset="0"/>
                <a:cs typeface="Consolas" pitchFamily="49" charset="0"/>
              </a:rPr>
              <a:t> call STL sort</a:t>
            </a:r>
          </a:p>
          <a:p>
            <a:r>
              <a:rPr lang="en-US" dirty="0" err="1">
                <a:solidFill>
                  <a:prstClr val="black"/>
                </a:solidFill>
                <a:latin typeface="Consolas" pitchFamily="49" charset="0"/>
                <a:cs typeface="Consolas" pitchFamily="49" charset="0"/>
              </a:rPr>
              <a:t>std</a:t>
            </a:r>
            <a:r>
              <a:rPr lang="en-US" dirty="0">
                <a:solidFill>
                  <a:prstClr val="black"/>
                </a:solidFill>
                <a:latin typeface="Consolas" pitchFamily="49" charset="0"/>
                <a:cs typeface="Consolas" pitchFamily="49" charset="0"/>
              </a:rPr>
              <a:t>::sort(</a:t>
            </a:r>
            <a:r>
              <a:rPr lang="en-US" dirty="0" err="1">
                <a:solidFill>
                  <a:prstClr val="black"/>
                </a:solidFill>
                <a:latin typeface="Consolas" pitchFamily="49" charset="0"/>
                <a:cs typeface="Consolas" pitchFamily="49" charset="0"/>
              </a:rPr>
              <a:t>h_vec.begin</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h_vec.end</a:t>
            </a:r>
            <a:r>
              <a:rPr lang="en-US" dirty="0">
                <a:solidFill>
                  <a:prstClr val="black"/>
                </a:solidFill>
                <a:latin typeface="Consolas" pitchFamily="49" charset="0"/>
                <a:cs typeface="Consolas" pitchFamily="49" charset="0"/>
              </a:rPr>
              <a:t>());</a:t>
            </a:r>
          </a:p>
          <a:p>
            <a:endParaRPr lang="en-US" dirty="0">
              <a:solidFill>
                <a:prstClr val="black"/>
              </a:solidFill>
              <a:latin typeface="Consolas" pitchFamily="49" charset="0"/>
              <a:cs typeface="Consolas" pitchFamily="49" charset="0"/>
            </a:endParaRPr>
          </a:p>
          <a:p>
            <a:r>
              <a:rPr lang="en-US" dirty="0">
                <a:solidFill>
                  <a:srgbClr val="008000"/>
                </a:solidFill>
                <a:latin typeface="Consolas" pitchFamily="49" charset="0"/>
                <a:cs typeface="Consolas" pitchFamily="49" charset="0"/>
              </a:rPr>
              <a:t>// call Thrust sort</a:t>
            </a:r>
          </a:p>
          <a:p>
            <a:r>
              <a:rPr lang="en-US" dirty="0">
                <a:solidFill>
                  <a:srgbClr val="FF00FF"/>
                </a:solidFill>
                <a:latin typeface="Consolas" pitchFamily="49" charset="0"/>
                <a:cs typeface="Consolas" pitchFamily="49" charset="0"/>
              </a:rPr>
              <a:t>thrust</a:t>
            </a:r>
            <a:r>
              <a:rPr lang="en-US" dirty="0">
                <a:solidFill>
                  <a:prstClr val="black"/>
                </a:solidFill>
                <a:latin typeface="Consolas" pitchFamily="49" charset="0"/>
                <a:cs typeface="Consolas" pitchFamily="49" charset="0"/>
              </a:rPr>
              <a:t>::sort(</a:t>
            </a:r>
            <a:r>
              <a:rPr lang="en-US" dirty="0" err="1">
                <a:solidFill>
                  <a:prstClr val="black"/>
                </a:solidFill>
                <a:latin typeface="Consolas" pitchFamily="49" charset="0"/>
                <a:cs typeface="Consolas" pitchFamily="49" charset="0"/>
              </a:rPr>
              <a:t>h_vec.begin</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h_vec.end</a:t>
            </a:r>
            <a:r>
              <a:rPr lang="en-US" dirty="0">
                <a:solidFill>
                  <a:prstClr val="black"/>
                </a:solidFill>
                <a:latin typeface="Consolas" pitchFamily="49" charset="0"/>
                <a:cs typeface="Consolas" pitchFamily="49" charset="0"/>
              </a:rPr>
              <a:t>());</a:t>
            </a:r>
          </a:p>
          <a:p>
            <a:endParaRPr lang="en-US" dirty="0">
              <a:solidFill>
                <a:prstClr val="black"/>
              </a:solidFill>
              <a:latin typeface="Consolas" pitchFamily="49" charset="0"/>
              <a:cs typeface="Consolas" pitchFamily="49" charset="0"/>
            </a:endParaRPr>
          </a:p>
          <a:p>
            <a:r>
              <a:rPr lang="en-US" dirty="0">
                <a:solidFill>
                  <a:srgbClr val="008000"/>
                </a:solidFill>
                <a:latin typeface="Consolas" pitchFamily="49" charset="0"/>
                <a:cs typeface="Consolas" pitchFamily="49" charset="0"/>
              </a:rPr>
              <a:t>// for brevity</a:t>
            </a:r>
          </a:p>
          <a:p>
            <a:r>
              <a:rPr lang="en-US" dirty="0">
                <a:solidFill>
                  <a:srgbClr val="0000FF"/>
                </a:solidFill>
                <a:latin typeface="Consolas" pitchFamily="49" charset="0"/>
                <a:cs typeface="Consolas" pitchFamily="49" charset="0"/>
              </a:rPr>
              <a:t>using</a:t>
            </a:r>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namespace</a:t>
            </a:r>
            <a:r>
              <a:rPr lang="en-US" dirty="0">
                <a:solidFill>
                  <a:prstClr val="black"/>
                </a:solidFill>
                <a:latin typeface="Consolas" pitchFamily="49" charset="0"/>
                <a:cs typeface="Consolas" pitchFamily="49" charset="0"/>
              </a:rPr>
              <a:t> </a:t>
            </a:r>
            <a:r>
              <a:rPr lang="en-US" dirty="0">
                <a:solidFill>
                  <a:srgbClr val="FF00FF"/>
                </a:solidFill>
                <a:latin typeface="Consolas" pitchFamily="49" charset="0"/>
                <a:cs typeface="Consolas" pitchFamily="49" charset="0"/>
              </a:rPr>
              <a:t>thrust</a:t>
            </a:r>
            <a:r>
              <a:rPr lang="en-US" dirty="0">
                <a:solidFill>
                  <a:prstClr val="black"/>
                </a:solidFill>
                <a:latin typeface="Consolas" pitchFamily="49" charset="0"/>
                <a:cs typeface="Consolas" pitchFamily="49" charset="0"/>
              </a:rPr>
              <a:t>;</a:t>
            </a:r>
          </a:p>
          <a:p>
            <a:endParaRPr lang="en-US" dirty="0">
              <a:solidFill>
                <a:prstClr val="black"/>
              </a:solidFill>
              <a:latin typeface="Consolas" pitchFamily="49" charset="0"/>
              <a:cs typeface="Consolas" pitchFamily="49" charset="0"/>
            </a:endParaRPr>
          </a:p>
          <a:p>
            <a:r>
              <a:rPr lang="en-US" dirty="0">
                <a:solidFill>
                  <a:srgbClr val="008000"/>
                </a:solidFill>
                <a:latin typeface="Consolas" pitchFamily="49" charset="0"/>
                <a:cs typeface="Consolas" pitchFamily="49" charset="0"/>
              </a:rPr>
              <a:t>// without namespace</a:t>
            </a:r>
          </a:p>
          <a:p>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sum = reduce(</a:t>
            </a:r>
            <a:r>
              <a:rPr lang="en-US" dirty="0" err="1">
                <a:solidFill>
                  <a:prstClr val="black"/>
                </a:solidFill>
                <a:latin typeface="Consolas" pitchFamily="49" charset="0"/>
                <a:cs typeface="Consolas" pitchFamily="49" charset="0"/>
              </a:rPr>
              <a:t>h_vec.begin</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h_vec.end</a:t>
            </a:r>
            <a:r>
              <a:rPr lang="en-US" dirty="0">
                <a:solidFill>
                  <a:prstClr val="black"/>
                </a:solidFill>
                <a:latin typeface="Consolas" pitchFamily="49" charset="0"/>
                <a:cs typeface="Consolas" pitchFamily="49" charset="0"/>
              </a:rPr>
              <a:t>());</a:t>
            </a:r>
          </a:p>
        </p:txBody>
      </p:sp>
      <p:sp>
        <p:nvSpPr>
          <p:cNvPr id="6" name="Rectangle 5"/>
          <p:cNvSpPr/>
          <p:nvPr/>
        </p:nvSpPr>
        <p:spPr>
          <a:xfrm>
            <a:off x="1600201" y="6627168"/>
            <a:ext cx="1013419" cy="230832"/>
          </a:xfrm>
          <a:prstGeom prst="rect">
            <a:avLst/>
          </a:prstGeom>
        </p:spPr>
        <p:txBody>
          <a:bodyPr wrap="none">
            <a:spAutoFit/>
          </a:bodyPr>
          <a:lstStyle/>
          <a:p>
            <a:r>
              <a:rPr lang="en-US" sz="900" dirty="0">
                <a:latin typeface="+mj-lt"/>
              </a:rPr>
              <a:t>NVIDIA [N. Bell]</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223796047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1E1B5E-DEDE-4813-B90F-A78A079D2442}"/>
              </a:ext>
            </a:extLst>
          </p:cNvPr>
          <p:cNvSpPr>
            <a:spLocks noGrp="1"/>
          </p:cNvSpPr>
          <p:nvPr>
            <p:ph type="title"/>
          </p:nvPr>
        </p:nvSpPr>
        <p:spPr/>
        <p:txBody>
          <a:bodyPr/>
          <a:lstStyle/>
          <a:p>
            <a:r>
              <a:rPr lang="en-US" dirty="0">
                <a:solidFill>
                  <a:srgbClr val="FFC000"/>
                </a:solidFill>
                <a:latin typeface="Consolas" panose="020B0609020204030204" pitchFamily="49" charset="0"/>
              </a:rPr>
              <a:t>thrust</a:t>
            </a:r>
            <a:r>
              <a:rPr lang="en-US" dirty="0"/>
              <a:t> containers: </a:t>
            </a:r>
            <a:r>
              <a:rPr lang="en-US" dirty="0" err="1">
                <a:solidFill>
                  <a:srgbClr val="FFC000"/>
                </a:solidFill>
                <a:latin typeface="Consolas" panose="020B0609020204030204" pitchFamily="49" charset="0"/>
              </a:rPr>
              <a:t>host_vector</a:t>
            </a:r>
            <a:r>
              <a:rPr lang="en-US" dirty="0"/>
              <a:t> &amp; </a:t>
            </a:r>
            <a:r>
              <a:rPr lang="en-US" dirty="0" err="1">
                <a:solidFill>
                  <a:srgbClr val="FFC000"/>
                </a:solidFill>
                <a:latin typeface="Consolas" panose="020B0609020204030204" pitchFamily="49" charset="0"/>
              </a:rPr>
              <a:t>device_vector</a:t>
            </a:r>
            <a:endParaRPr lang="en-US" dirty="0">
              <a:solidFill>
                <a:srgbClr val="FFC000"/>
              </a:solidFill>
              <a:latin typeface="Consolas" panose="020B0609020204030204" pitchFamily="49" charset="0"/>
            </a:endParaRPr>
          </a:p>
        </p:txBody>
      </p:sp>
      <p:sp>
        <p:nvSpPr>
          <p:cNvPr id="5" name="Content Placeholder 4">
            <a:extLst>
              <a:ext uri="{FF2B5EF4-FFF2-40B4-BE49-F238E27FC236}">
                <a16:creationId xmlns:a16="http://schemas.microsoft.com/office/drawing/2014/main" id="{77B258D8-FD88-439C-A0F6-DA5A93E3A8E1}"/>
              </a:ext>
            </a:extLst>
          </p:cNvPr>
          <p:cNvSpPr>
            <a:spLocks noGrp="1"/>
          </p:cNvSpPr>
          <p:nvPr>
            <p:ph idx="1"/>
          </p:nvPr>
        </p:nvSpPr>
        <p:spPr/>
        <p:txBody>
          <a:bodyPr/>
          <a:lstStyle/>
          <a:p>
            <a:endParaRPr lang="en-US" dirty="0"/>
          </a:p>
          <a:p>
            <a:endParaRPr lang="en-US" dirty="0"/>
          </a:p>
          <a:p>
            <a:r>
              <a:rPr lang="en-US" dirty="0">
                <a:latin typeface="Consolas" panose="020B0609020204030204" pitchFamily="49" charset="0"/>
              </a:rPr>
              <a:t>thrust</a:t>
            </a:r>
            <a:r>
              <a:rPr lang="en-US" dirty="0"/>
              <a:t> provides two vector containers: </a:t>
            </a:r>
            <a:r>
              <a:rPr lang="en-US" dirty="0" err="1">
                <a:latin typeface="Consolas" panose="020B0609020204030204" pitchFamily="49" charset="0"/>
              </a:rPr>
              <a:t>host_vector</a:t>
            </a:r>
            <a:r>
              <a:rPr lang="en-US" dirty="0"/>
              <a:t> and </a:t>
            </a:r>
            <a:r>
              <a:rPr lang="en-US" dirty="0" err="1">
                <a:latin typeface="Consolas" panose="020B0609020204030204" pitchFamily="49" charset="0"/>
              </a:rPr>
              <a:t>device_vector</a:t>
            </a:r>
            <a:r>
              <a:rPr lang="en-US" dirty="0"/>
              <a:t> </a:t>
            </a:r>
          </a:p>
          <a:p>
            <a:pPr lvl="1"/>
            <a:r>
              <a:rPr lang="en-US" dirty="0" err="1">
                <a:latin typeface="Consolas" panose="020B0609020204030204" pitchFamily="49" charset="0"/>
              </a:rPr>
              <a:t>host_vector</a:t>
            </a:r>
            <a:r>
              <a:rPr lang="en-US" dirty="0"/>
              <a:t> is stored in host memory </a:t>
            </a:r>
          </a:p>
          <a:p>
            <a:pPr lvl="1"/>
            <a:r>
              <a:rPr lang="en-US" dirty="0" err="1">
                <a:latin typeface="Consolas" panose="020B0609020204030204" pitchFamily="49" charset="0"/>
              </a:rPr>
              <a:t>device_vector</a:t>
            </a:r>
            <a:r>
              <a:rPr lang="en-US" dirty="0"/>
              <a:t> lives in GPU device memory </a:t>
            </a:r>
          </a:p>
          <a:p>
            <a:endParaRPr lang="en-US" dirty="0"/>
          </a:p>
          <a:p>
            <a:endParaRPr lang="en-US" dirty="0"/>
          </a:p>
          <a:p>
            <a:endParaRPr lang="en-US" dirty="0"/>
          </a:p>
          <a:p>
            <a:r>
              <a:rPr lang="en-US" dirty="0">
                <a:latin typeface="Consolas" panose="020B0609020204030204" pitchFamily="49" charset="0"/>
              </a:rPr>
              <a:t>thrust</a:t>
            </a:r>
            <a:r>
              <a:rPr lang="en-US" dirty="0"/>
              <a:t>’s vector containers are just like std::vector in the C++ STL </a:t>
            </a:r>
          </a:p>
          <a:p>
            <a:pPr lvl="1"/>
            <a:r>
              <a:rPr lang="en-US" dirty="0"/>
              <a:t>Like </a:t>
            </a:r>
            <a:r>
              <a:rPr lang="en-US" dirty="0">
                <a:latin typeface="Consolas" panose="020B0609020204030204" pitchFamily="49" charset="0"/>
              </a:rPr>
              <a:t>std::vector</a:t>
            </a:r>
            <a:r>
              <a:rPr lang="en-US" dirty="0"/>
              <a:t>, </a:t>
            </a:r>
            <a:r>
              <a:rPr lang="en-US" dirty="0" err="1">
                <a:latin typeface="Consolas" panose="020B0609020204030204" pitchFamily="49" charset="0"/>
              </a:rPr>
              <a:t>host_vector</a:t>
            </a:r>
            <a:r>
              <a:rPr lang="en-US" dirty="0"/>
              <a:t> &amp; </a:t>
            </a:r>
            <a:r>
              <a:rPr lang="en-US" dirty="0" err="1">
                <a:latin typeface="Consolas" panose="020B0609020204030204" pitchFamily="49" charset="0"/>
              </a:rPr>
              <a:t>device_vector</a:t>
            </a:r>
            <a:r>
              <a:rPr lang="en-US" dirty="0"/>
              <a:t> are generic containers – they store whatever</a:t>
            </a:r>
          </a:p>
        </p:txBody>
      </p:sp>
      <p:sp>
        <p:nvSpPr>
          <p:cNvPr id="3" name="Slide Number Placeholder 2">
            <a:extLst>
              <a:ext uri="{FF2B5EF4-FFF2-40B4-BE49-F238E27FC236}">
                <a16:creationId xmlns:a16="http://schemas.microsoft.com/office/drawing/2014/main" id="{84E0D1B4-DC88-45B9-9BC4-3B11EA384C9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mc:AlternateContent xmlns:mc="http://schemas.openxmlformats.org/markup-compatibility/2006">
        <mc:Choice xmlns:a14="http://schemas.microsoft.com/office/drawing/2010/main" Requires="a14">
          <p:sp>
            <p:nvSpPr>
              <p:cNvPr id="6" name="Text Placeholder 5">
                <a:extLst>
                  <a:ext uri="{FF2B5EF4-FFF2-40B4-BE49-F238E27FC236}">
                    <a16:creationId xmlns:a16="http://schemas.microsoft.com/office/drawing/2014/main" id="{EE6FCD97-7CFE-4268-B66A-D4D53C689F21}"/>
                  </a:ext>
                </a:extLst>
              </p:cNvPr>
              <p:cNvSpPr>
                <a:spLocks noGrp="1"/>
              </p:cNvSpPr>
              <p:nvPr>
                <p:ph type="body" sz="quarter" idx="13"/>
              </p:nvPr>
            </p:nvSpPr>
            <p:spPr/>
            <p:txBody>
              <a:bodyPr/>
              <a:lstStyle/>
              <a:p>
                <a:r>
                  <a:rPr lang="en-US" dirty="0"/>
                  <a:t>[NVIDIA]</a:t>
                </a:r>
                <a14:m>
                  <m:oMath xmlns:m="http://schemas.openxmlformats.org/officeDocument/2006/math">
                    <m:r>
                      <a:rPr lang="en-US" b="0" i="1" smtClean="0">
                        <a:latin typeface="Cambria Math" panose="02040503050406030204" pitchFamily="18" charset="0"/>
                      </a:rPr>
                      <m:t>→</m:t>
                    </m:r>
                  </m:oMath>
                </a14:m>
                <a:endParaRPr lang="en-US" dirty="0"/>
              </a:p>
            </p:txBody>
          </p:sp>
        </mc:Choice>
        <mc:Fallback>
          <p:sp>
            <p:nvSpPr>
              <p:cNvPr id="6" name="Text Placeholder 5">
                <a:extLst>
                  <a:ext uri="{FF2B5EF4-FFF2-40B4-BE49-F238E27FC236}">
                    <a16:creationId xmlns:a16="http://schemas.microsoft.com/office/drawing/2014/main" id="{EE6FCD97-7CFE-4268-B66A-D4D53C689F21}"/>
                  </a:ext>
                </a:extLst>
              </p:cNvPr>
              <p:cNvSpPr>
                <a:spLocks noGrp="1" noRot="1" noChangeAspect="1" noMove="1" noResize="1" noEditPoints="1" noAdjustHandles="1" noChangeArrowheads="1" noChangeShapeType="1" noTextEdit="1"/>
              </p:cNvSpPr>
              <p:nvPr>
                <p:ph type="body" sz="quarter" idx="13"/>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96358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C000"/>
                </a:solidFill>
                <a:latin typeface="Consolas" panose="020B0609020204030204" pitchFamily="49" charset="0"/>
              </a:rPr>
              <a:t>thrust</a:t>
            </a:r>
            <a:r>
              <a:rPr lang="en-US" dirty="0"/>
              <a:t> containers: </a:t>
            </a:r>
            <a:r>
              <a:rPr lang="en-US" dirty="0" err="1">
                <a:solidFill>
                  <a:srgbClr val="FFC000"/>
                </a:solidFill>
                <a:latin typeface="Consolas" panose="020B0609020204030204" pitchFamily="49" charset="0"/>
              </a:rPr>
              <a:t>host_vector</a:t>
            </a:r>
            <a:r>
              <a:rPr lang="en-US" dirty="0"/>
              <a:t> &amp; </a:t>
            </a:r>
            <a:r>
              <a:rPr lang="en-US" dirty="0" err="1">
                <a:solidFill>
                  <a:srgbClr val="FFC000"/>
                </a:solidFill>
                <a:latin typeface="Consolas" panose="020B0609020204030204" pitchFamily="49" charset="0"/>
              </a:rPr>
              <a:t>device_vector</a:t>
            </a:r>
            <a:endParaRPr lang="en-US" dirty="0"/>
          </a:p>
        </p:txBody>
      </p:sp>
      <p:sp>
        <p:nvSpPr>
          <p:cNvPr id="3" name="Content Placeholder 2"/>
          <p:cNvSpPr>
            <a:spLocks noGrp="1"/>
          </p:cNvSpPr>
          <p:nvPr>
            <p:ph idx="1"/>
          </p:nvPr>
        </p:nvSpPr>
        <p:spPr>
          <a:xfrm>
            <a:off x="292359" y="1165812"/>
            <a:ext cx="11414449" cy="665182"/>
          </a:xfrm>
        </p:spPr>
        <p:txBody>
          <a:bodyPr>
            <a:normAutofit/>
          </a:bodyPr>
          <a:lstStyle/>
          <a:p>
            <a:r>
              <a:rPr lang="en-US" sz="2800" dirty="0">
                <a:solidFill>
                  <a:srgbClr val="000000"/>
                </a:solidFill>
              </a:rPr>
              <a:t>Common operations become concise &amp; readable through use of containers</a:t>
            </a:r>
            <a:endParaRPr lang="en-US" dirty="0">
              <a:solidFill>
                <a:srgbClr val="000000"/>
              </a:solidFill>
            </a:endParaRPr>
          </a:p>
        </p:txBody>
      </p:sp>
      <p:sp>
        <p:nvSpPr>
          <p:cNvPr id="4" name="Rectangle 3"/>
          <p:cNvSpPr/>
          <p:nvPr/>
        </p:nvSpPr>
        <p:spPr>
          <a:xfrm>
            <a:off x="1279377" y="1882029"/>
            <a:ext cx="9064248" cy="4708981"/>
          </a:xfrm>
          <a:prstGeom prst="rect">
            <a:avLst/>
          </a:prstGeom>
          <a:solidFill>
            <a:schemeClr val="bg1">
              <a:lumMod val="85000"/>
            </a:schemeClr>
          </a:solidFill>
        </p:spPr>
        <p:txBody>
          <a:bodyPr wrap="square">
            <a:spAutoFit/>
          </a:bodyPr>
          <a:lstStyle/>
          <a:p>
            <a:r>
              <a:rPr lang="en-US" sz="2000" dirty="0">
                <a:solidFill>
                  <a:srgbClr val="198A19"/>
                </a:solidFill>
                <a:latin typeface="Consolas" panose="020B0609020204030204" pitchFamily="49" charset="0"/>
              </a:rPr>
              <a:t>// allocate host vector with two elements</a:t>
            </a:r>
          </a:p>
          <a:p>
            <a:r>
              <a:rPr lang="en-US" sz="2000" dirty="0">
                <a:latin typeface="Consolas" panose="020B0609020204030204" pitchFamily="49" charset="0"/>
              </a:rPr>
              <a:t>thrust::</a:t>
            </a:r>
            <a:r>
              <a:rPr lang="en-US" sz="2000" dirty="0" err="1">
                <a:latin typeface="Consolas" panose="020B0609020204030204" pitchFamily="49" charset="0"/>
              </a:rPr>
              <a:t>host_vector</a:t>
            </a:r>
            <a:r>
              <a:rPr lang="en-US" sz="2000" dirty="0">
                <a:latin typeface="Consolas" panose="020B0609020204030204" pitchFamily="49" charset="0"/>
              </a:rPr>
              <a:t>&lt;</a:t>
            </a:r>
            <a:r>
              <a:rPr lang="en-US" sz="2000" dirty="0" err="1">
                <a:latin typeface="Consolas" panose="020B0609020204030204" pitchFamily="49" charset="0"/>
              </a:rPr>
              <a:t>int</a:t>
            </a:r>
            <a:r>
              <a:rPr lang="en-US" sz="2000" dirty="0">
                <a:latin typeface="Consolas" panose="020B0609020204030204" pitchFamily="49" charset="0"/>
              </a:rPr>
              <a:t>&gt; </a:t>
            </a:r>
            <a:r>
              <a:rPr lang="en-US" sz="2000" dirty="0" err="1">
                <a:latin typeface="Consolas" panose="020B0609020204030204" pitchFamily="49" charset="0"/>
              </a:rPr>
              <a:t>h_vec</a:t>
            </a:r>
            <a:r>
              <a:rPr lang="en-US" sz="2000" dirty="0">
                <a:latin typeface="Consolas" panose="020B0609020204030204" pitchFamily="49" charset="0"/>
              </a:rPr>
              <a:t>(2);</a:t>
            </a:r>
          </a:p>
          <a:p>
            <a:endParaRPr lang="en-US" sz="2000" dirty="0">
              <a:latin typeface="Consolas" panose="020B0609020204030204" pitchFamily="49" charset="0"/>
            </a:endParaRPr>
          </a:p>
          <a:p>
            <a:r>
              <a:rPr lang="en-US" sz="2000" dirty="0">
                <a:solidFill>
                  <a:srgbClr val="198A19"/>
                </a:solidFill>
                <a:latin typeface="Consolas" panose="020B0609020204030204" pitchFamily="49" charset="0"/>
              </a:rPr>
              <a:t>// copy host vector to device</a:t>
            </a:r>
          </a:p>
          <a:p>
            <a:r>
              <a:rPr lang="en-US" sz="2000" dirty="0">
                <a:latin typeface="Consolas" panose="020B0609020204030204" pitchFamily="49" charset="0"/>
              </a:rPr>
              <a:t>thrust::</a:t>
            </a:r>
            <a:r>
              <a:rPr lang="en-US" sz="2000" dirty="0" err="1">
                <a:latin typeface="Consolas" panose="020B0609020204030204" pitchFamily="49" charset="0"/>
              </a:rPr>
              <a:t>device_vector</a:t>
            </a:r>
            <a:r>
              <a:rPr lang="en-US" sz="2000" dirty="0">
                <a:latin typeface="Consolas" panose="020B0609020204030204" pitchFamily="49" charset="0"/>
              </a:rPr>
              <a:t>&lt;int&gt; </a:t>
            </a:r>
            <a:r>
              <a:rPr lang="en-US" sz="2000" dirty="0" err="1">
                <a:latin typeface="Consolas" panose="020B0609020204030204" pitchFamily="49" charset="0"/>
              </a:rPr>
              <a:t>d_vec</a:t>
            </a:r>
            <a:r>
              <a:rPr lang="en-US" sz="2000" dirty="0">
                <a:latin typeface="Consolas" panose="020B0609020204030204" pitchFamily="49" charset="0"/>
              </a:rPr>
              <a:t>;</a:t>
            </a:r>
          </a:p>
          <a:p>
            <a:endParaRPr lang="en-US" sz="2000" dirty="0">
              <a:solidFill>
                <a:srgbClr val="198A19"/>
              </a:solidFill>
              <a:latin typeface="Consolas" panose="020B0609020204030204" pitchFamily="49" charset="0"/>
            </a:endParaRPr>
          </a:p>
          <a:p>
            <a:r>
              <a:rPr lang="en-US" sz="2000" dirty="0">
                <a:solidFill>
                  <a:srgbClr val="198A19"/>
                </a:solidFill>
                <a:latin typeface="Consolas" panose="020B0609020204030204" pitchFamily="49" charset="0"/>
              </a:rPr>
              <a:t>// manipulate device values from the host</a:t>
            </a:r>
          </a:p>
          <a:p>
            <a:r>
              <a:rPr lang="en-US" sz="2000" dirty="0" err="1">
                <a:latin typeface="Consolas" panose="020B0609020204030204" pitchFamily="49" charset="0"/>
              </a:rPr>
              <a:t>d_vec</a:t>
            </a:r>
            <a:r>
              <a:rPr lang="en-US" sz="2000" dirty="0">
                <a:latin typeface="Consolas" panose="020B0609020204030204" pitchFamily="49" charset="0"/>
              </a:rPr>
              <a:t>[0] = 13;</a:t>
            </a:r>
          </a:p>
          <a:p>
            <a:r>
              <a:rPr lang="en-US" sz="2000" dirty="0" err="1">
                <a:latin typeface="Consolas" panose="020B0609020204030204" pitchFamily="49" charset="0"/>
              </a:rPr>
              <a:t>d_vec</a:t>
            </a:r>
            <a:r>
              <a:rPr lang="en-US" sz="2000" dirty="0">
                <a:latin typeface="Consolas" panose="020B0609020204030204" pitchFamily="49" charset="0"/>
              </a:rPr>
              <a:t>[1] = 27;</a:t>
            </a:r>
          </a:p>
          <a:p>
            <a:r>
              <a:rPr lang="en-US" sz="2000" dirty="0" err="1">
                <a:latin typeface="Consolas" panose="020B0609020204030204" pitchFamily="49" charset="0"/>
              </a:rPr>
              <a:t>std</a:t>
            </a:r>
            <a:r>
              <a:rPr lang="en-US" sz="2000" dirty="0">
                <a:latin typeface="Consolas" panose="020B0609020204030204" pitchFamily="49" charset="0"/>
              </a:rPr>
              <a:t>::</a:t>
            </a:r>
            <a:r>
              <a:rPr lang="en-US" sz="2000" dirty="0" err="1">
                <a:latin typeface="Consolas" panose="020B0609020204030204" pitchFamily="49" charset="0"/>
              </a:rPr>
              <a:t>cout</a:t>
            </a:r>
            <a:r>
              <a:rPr lang="en-US" sz="2000" dirty="0">
                <a:latin typeface="Consolas" panose="020B0609020204030204" pitchFamily="49" charset="0"/>
              </a:rPr>
              <a:t> &lt;&lt; "sum: " &lt;&lt; </a:t>
            </a:r>
            <a:r>
              <a:rPr lang="en-US" sz="2000" dirty="0" err="1">
                <a:latin typeface="Consolas" panose="020B0609020204030204" pitchFamily="49" charset="0"/>
              </a:rPr>
              <a:t>d_vec</a:t>
            </a:r>
            <a:r>
              <a:rPr lang="en-US" sz="2000" dirty="0">
                <a:latin typeface="Consolas" panose="020B0609020204030204" pitchFamily="49" charset="0"/>
              </a:rPr>
              <a:t>[0] + </a:t>
            </a:r>
            <a:r>
              <a:rPr lang="en-US" sz="2000" dirty="0" err="1">
                <a:latin typeface="Consolas" panose="020B0609020204030204" pitchFamily="49" charset="0"/>
              </a:rPr>
              <a:t>d_vec</a:t>
            </a:r>
            <a:r>
              <a:rPr lang="en-US" sz="2000" dirty="0">
                <a:latin typeface="Consolas" panose="020B0609020204030204" pitchFamily="49" charset="0"/>
              </a:rPr>
              <a:t>[1] &lt;&lt; </a:t>
            </a:r>
            <a:r>
              <a:rPr lang="en-US" sz="2000" dirty="0" err="1">
                <a:latin typeface="Consolas" panose="020B0609020204030204" pitchFamily="49" charset="0"/>
              </a:rPr>
              <a:t>std</a:t>
            </a:r>
            <a:r>
              <a:rPr lang="en-US" sz="2000" dirty="0">
                <a:latin typeface="Consolas" panose="020B0609020204030204" pitchFamily="49" charset="0"/>
              </a:rPr>
              <a:t>::</a:t>
            </a:r>
            <a:r>
              <a:rPr lang="en-US" sz="2000" dirty="0" err="1">
                <a:latin typeface="Consolas" panose="020B0609020204030204" pitchFamily="49" charset="0"/>
              </a:rPr>
              <a:t>endl</a:t>
            </a:r>
            <a:r>
              <a:rPr lang="en-US" sz="2000" dirty="0">
                <a:latin typeface="Consolas" panose="020B0609020204030204" pitchFamily="49" charset="0"/>
              </a:rPr>
              <a:t>;</a:t>
            </a:r>
          </a:p>
          <a:p>
            <a:endParaRPr lang="en-US" sz="2000" dirty="0">
              <a:solidFill>
                <a:srgbClr val="198A19"/>
              </a:solidFill>
              <a:latin typeface="Consolas" panose="020B0609020204030204" pitchFamily="49" charset="0"/>
            </a:endParaRPr>
          </a:p>
          <a:p>
            <a:r>
              <a:rPr lang="en-US" sz="2000" dirty="0">
                <a:solidFill>
                  <a:srgbClr val="198A19"/>
                </a:solidFill>
                <a:latin typeface="Consolas" panose="020B0609020204030204" pitchFamily="49" charset="0"/>
              </a:rPr>
              <a:t>// copy host vector to device</a:t>
            </a:r>
          </a:p>
          <a:p>
            <a:r>
              <a:rPr lang="en-US" sz="2000">
                <a:latin typeface="Consolas" panose="020B0609020204030204" pitchFamily="49" charset="0"/>
              </a:rPr>
              <a:t>h_vec</a:t>
            </a:r>
            <a:r>
              <a:rPr lang="en-US" sz="2000" dirty="0">
                <a:latin typeface="Consolas" panose="020B0609020204030204" pitchFamily="49" charset="0"/>
              </a:rPr>
              <a:t> = </a:t>
            </a:r>
            <a:r>
              <a:rPr lang="en-US" sz="2000" dirty="0" err="1">
                <a:latin typeface="Consolas" panose="020B0609020204030204" pitchFamily="49" charset="0"/>
              </a:rPr>
              <a:t>d_vec</a:t>
            </a:r>
            <a:r>
              <a:rPr lang="en-US" sz="2000" dirty="0">
                <a:latin typeface="Consolas" panose="020B0609020204030204" pitchFamily="49" charset="0"/>
              </a:rPr>
              <a:t>;</a:t>
            </a:r>
          </a:p>
          <a:p>
            <a:endParaRPr lang="en-US" sz="2000" dirty="0">
              <a:latin typeface="Consolas" panose="020B0609020204030204" pitchFamily="49" charset="0"/>
            </a:endParaRPr>
          </a:p>
          <a:p>
            <a:r>
              <a:rPr lang="en-US" sz="2000" dirty="0">
                <a:solidFill>
                  <a:srgbClr val="198A19"/>
                </a:solidFill>
                <a:latin typeface="Consolas" panose="020B0609020204030204" pitchFamily="49" charset="0"/>
              </a:rPr>
              <a:t>// vector memory automatically released w/ free() or </a:t>
            </a:r>
            <a:r>
              <a:rPr lang="en-US" sz="2000" dirty="0" err="1">
                <a:solidFill>
                  <a:srgbClr val="198A19"/>
                </a:solidFill>
                <a:latin typeface="Consolas" panose="020B0609020204030204" pitchFamily="49" charset="0"/>
              </a:rPr>
              <a:t>cudaFree</a:t>
            </a:r>
            <a:r>
              <a:rPr lang="en-US" sz="2000" dirty="0">
                <a:solidFill>
                  <a:srgbClr val="198A19"/>
                </a:solidFill>
                <a:latin typeface="Consolas" panose="020B0609020204030204" pitchFamily="49" charset="0"/>
              </a:rPr>
              <a:t>()</a:t>
            </a:r>
            <a:endParaRPr lang="en-US" sz="2000" dirty="0">
              <a:solidFill>
                <a:srgbClr val="198A19"/>
              </a:solidFill>
              <a:latin typeface="Consolas" pitchFamily="49" charset="0"/>
              <a:cs typeface="Consolas" pitchFamily="49" charset="0"/>
            </a:endParaRPr>
          </a:p>
        </p:txBody>
      </p:sp>
      <p:sp>
        <p:nvSpPr>
          <p:cNvPr id="7" name="Slide Number Placeholder 12"/>
          <p:cNvSpPr>
            <a:spLocks noGrp="1"/>
          </p:cNvSpPr>
          <p:nvPr>
            <p:ph type="sldNum" sz="quarter" idx="12"/>
          </p:nvPr>
        </p:nvSpPr>
        <p:spPr>
          <a:xfrm>
            <a:off x="10204248" y="6553200"/>
            <a:ext cx="387552" cy="228600"/>
          </a:xfrm>
        </p:spPr>
        <p:txBody>
          <a:bodyPr/>
          <a:lstStyle/>
          <a:p>
            <a:fld id="{198C497F-F93A-415D-AE85-6EDF5BB63A7F}" type="slidenum">
              <a:rPr lang="en-US" altLang="en-US" smtClean="0"/>
              <a:pPr/>
              <a:t>14</a:t>
            </a:fld>
            <a:endParaRPr lang="en-US" altLang="en-US" dirty="0"/>
          </a:p>
        </p:txBody>
      </p:sp>
    </p:spTree>
    <p:extLst>
      <p:ext uri="{BB962C8B-B14F-4D97-AF65-F5344CB8AC3E}">
        <p14:creationId xmlns:p14="http://schemas.microsoft.com/office/powerpoint/2010/main" val="231131988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C000"/>
                </a:solidFill>
                <a:latin typeface="Consolas" panose="020B0609020204030204" pitchFamily="49" charset="0"/>
              </a:rPr>
              <a:t>thrust</a:t>
            </a:r>
            <a:r>
              <a:rPr lang="en-US" dirty="0"/>
              <a:t> containers</a:t>
            </a:r>
          </a:p>
        </p:txBody>
      </p:sp>
      <p:sp>
        <p:nvSpPr>
          <p:cNvPr id="3" name="Content Placeholder 2"/>
          <p:cNvSpPr>
            <a:spLocks noGrp="1"/>
          </p:cNvSpPr>
          <p:nvPr>
            <p:ph idx="1"/>
          </p:nvPr>
        </p:nvSpPr>
        <p:spPr/>
        <p:txBody>
          <a:bodyPr/>
          <a:lstStyle/>
          <a:p>
            <a:r>
              <a:rPr lang="en-US" sz="2800" dirty="0">
                <a:solidFill>
                  <a:srgbClr val="000000"/>
                </a:solidFill>
              </a:rPr>
              <a:t>Compatible with STL containers (</a:t>
            </a:r>
            <a:r>
              <a:rPr lang="en-US" sz="2800" dirty="0">
                <a:solidFill>
                  <a:srgbClr val="000000"/>
                </a:solidFill>
                <a:latin typeface="Consolas" panose="020B0609020204030204" pitchFamily="49" charset="0"/>
              </a:rPr>
              <a:t>thrust</a:t>
            </a:r>
            <a:r>
              <a:rPr lang="en-US" sz="2800" dirty="0">
                <a:solidFill>
                  <a:srgbClr val="000000"/>
                </a:solidFill>
              </a:rPr>
              <a:t> &amp; </a:t>
            </a:r>
            <a:r>
              <a:rPr lang="en-US" sz="2800" dirty="0" err="1">
                <a:solidFill>
                  <a:srgbClr val="000000"/>
                </a:solidFill>
                <a:latin typeface="Consolas" panose="020B0609020204030204" pitchFamily="49" charset="0"/>
              </a:rPr>
              <a:t>std</a:t>
            </a:r>
            <a:r>
              <a:rPr lang="en-US" sz="2800" dirty="0">
                <a:solidFill>
                  <a:srgbClr val="000000"/>
                </a:solidFill>
              </a:rPr>
              <a:t> containers play well together)</a:t>
            </a:r>
          </a:p>
          <a:p>
            <a:pPr lvl="1"/>
            <a:r>
              <a:rPr lang="en-US" dirty="0">
                <a:solidFill>
                  <a:srgbClr val="000000"/>
                </a:solidFill>
              </a:rPr>
              <a:t>Below, a </a:t>
            </a:r>
            <a:r>
              <a:rPr lang="en-US" dirty="0" err="1">
                <a:solidFill>
                  <a:srgbClr val="000000"/>
                </a:solidFill>
              </a:rPr>
              <a:t>std</a:t>
            </a:r>
            <a:r>
              <a:rPr lang="en-US" dirty="0">
                <a:solidFill>
                  <a:srgbClr val="000000"/>
                </a:solidFill>
              </a:rPr>
              <a:t> </a:t>
            </a:r>
            <a:r>
              <a:rPr lang="en-US" b="1" dirty="0">
                <a:solidFill>
                  <a:srgbClr val="C00000"/>
                </a:solidFill>
              </a:rPr>
              <a:t>list</a:t>
            </a:r>
            <a:r>
              <a:rPr lang="en-US" dirty="0">
                <a:solidFill>
                  <a:srgbClr val="000000"/>
                </a:solidFill>
              </a:rPr>
              <a:t> plays well with a </a:t>
            </a:r>
            <a:r>
              <a:rPr lang="en-US" dirty="0">
                <a:solidFill>
                  <a:srgbClr val="000000"/>
                </a:solidFill>
                <a:latin typeface="Consolas" panose="020B0609020204030204" pitchFamily="49" charset="0"/>
              </a:rPr>
              <a:t>thrust</a:t>
            </a:r>
            <a:r>
              <a:rPr lang="en-US" dirty="0">
                <a:solidFill>
                  <a:srgbClr val="000000"/>
                </a:solidFill>
              </a:rPr>
              <a:t> device </a:t>
            </a:r>
            <a:r>
              <a:rPr lang="en-US" b="1" dirty="0">
                <a:solidFill>
                  <a:srgbClr val="C00000"/>
                </a:solidFill>
              </a:rPr>
              <a:t>vector</a:t>
            </a:r>
          </a:p>
        </p:txBody>
      </p:sp>
      <p:sp>
        <p:nvSpPr>
          <p:cNvPr id="4" name="Rectangle 3"/>
          <p:cNvSpPr/>
          <p:nvPr/>
        </p:nvSpPr>
        <p:spPr>
          <a:xfrm>
            <a:off x="720012" y="2495940"/>
            <a:ext cx="9871788" cy="3477875"/>
          </a:xfrm>
          <a:prstGeom prst="rect">
            <a:avLst/>
          </a:prstGeom>
          <a:solidFill>
            <a:schemeClr val="bg1">
              <a:lumMod val="85000"/>
            </a:schemeClr>
          </a:solidFill>
        </p:spPr>
        <p:txBody>
          <a:bodyPr wrap="square">
            <a:spAutoFit/>
          </a:bodyPr>
          <a:lstStyle/>
          <a:p>
            <a:r>
              <a:rPr lang="en-US" sz="2000" dirty="0">
                <a:solidFill>
                  <a:srgbClr val="008000"/>
                </a:solidFill>
                <a:latin typeface="Consolas" pitchFamily="49" charset="0"/>
                <a:cs typeface="Consolas" pitchFamily="49" charset="0"/>
              </a:rPr>
              <a:t>// list container on host</a:t>
            </a:r>
          </a:p>
          <a:p>
            <a:r>
              <a:rPr lang="en-US" sz="2000" dirty="0" err="1">
                <a:solidFill>
                  <a:prstClr val="black"/>
                </a:solidFill>
                <a:latin typeface="Consolas" pitchFamily="49" charset="0"/>
                <a:cs typeface="Consolas" pitchFamily="49" charset="0"/>
              </a:rPr>
              <a:t>std</a:t>
            </a:r>
            <a:r>
              <a:rPr lang="en-US" sz="2000" dirty="0">
                <a:solidFill>
                  <a:prstClr val="black"/>
                </a:solidFill>
                <a:latin typeface="Consolas" pitchFamily="49" charset="0"/>
                <a:cs typeface="Consolas" pitchFamily="49" charset="0"/>
              </a:rPr>
              <a:t>::</a:t>
            </a:r>
            <a:r>
              <a:rPr lang="en-US" sz="2000" b="1" dirty="0">
                <a:solidFill>
                  <a:srgbClr val="FF0000"/>
                </a:solidFill>
                <a:latin typeface="Consolas" pitchFamily="49" charset="0"/>
                <a:cs typeface="Consolas" pitchFamily="49" charset="0"/>
              </a:rPr>
              <a:t>list</a:t>
            </a:r>
            <a:r>
              <a:rPr lang="en-US" sz="2000" dirty="0">
                <a:solidFill>
                  <a:prstClr val="black"/>
                </a:solidFill>
                <a:latin typeface="Consolas" pitchFamily="49" charset="0"/>
                <a:cs typeface="Consolas" pitchFamily="49" charset="0"/>
              </a:rPr>
              <a:t>&lt;</a:t>
            </a:r>
            <a:r>
              <a:rPr lang="en-US" sz="2000" dirty="0" err="1">
                <a:solidFill>
                  <a:srgbClr val="0000FF"/>
                </a:solidFill>
                <a:latin typeface="Consolas" pitchFamily="49" charset="0"/>
                <a:cs typeface="Consolas" pitchFamily="49" charset="0"/>
              </a:rPr>
              <a:t>int</a:t>
            </a:r>
            <a:r>
              <a:rPr lang="en-US" sz="2000" dirty="0">
                <a:solidFill>
                  <a:prstClr val="black"/>
                </a:solidFill>
                <a:latin typeface="Consolas" pitchFamily="49" charset="0"/>
                <a:cs typeface="Consolas" pitchFamily="49" charset="0"/>
              </a:rPr>
              <a:t>&gt; </a:t>
            </a:r>
            <a:r>
              <a:rPr lang="en-US" sz="2000" dirty="0" err="1">
                <a:solidFill>
                  <a:prstClr val="black"/>
                </a:solidFill>
                <a:latin typeface="Consolas" pitchFamily="49" charset="0"/>
                <a:cs typeface="Consolas" pitchFamily="49" charset="0"/>
              </a:rPr>
              <a:t>h_list</a:t>
            </a:r>
            <a:r>
              <a:rPr lang="en-US" sz="2000" dirty="0">
                <a:solidFill>
                  <a:prstClr val="black"/>
                </a:solidFill>
                <a:latin typeface="Consolas" pitchFamily="49" charset="0"/>
                <a:cs typeface="Consolas" pitchFamily="49" charset="0"/>
              </a:rPr>
              <a:t>;</a:t>
            </a:r>
          </a:p>
          <a:p>
            <a:r>
              <a:rPr lang="en-US" sz="2000" dirty="0" err="1">
                <a:solidFill>
                  <a:prstClr val="black"/>
                </a:solidFill>
                <a:latin typeface="Consolas" pitchFamily="49" charset="0"/>
                <a:cs typeface="Consolas" pitchFamily="49" charset="0"/>
              </a:rPr>
              <a:t>h_list.push_back</a:t>
            </a:r>
            <a:r>
              <a:rPr lang="en-US" sz="2000" dirty="0">
                <a:solidFill>
                  <a:prstClr val="black"/>
                </a:solidFill>
                <a:latin typeface="Consolas" pitchFamily="49" charset="0"/>
                <a:cs typeface="Consolas" pitchFamily="49" charset="0"/>
              </a:rPr>
              <a:t>(13);</a:t>
            </a:r>
          </a:p>
          <a:p>
            <a:r>
              <a:rPr lang="en-US" sz="2000" dirty="0" err="1">
                <a:solidFill>
                  <a:prstClr val="black"/>
                </a:solidFill>
                <a:latin typeface="Consolas" pitchFamily="49" charset="0"/>
                <a:cs typeface="Consolas" pitchFamily="49" charset="0"/>
              </a:rPr>
              <a:t>h_list.push_back</a:t>
            </a:r>
            <a:r>
              <a:rPr lang="en-US" sz="2000" dirty="0">
                <a:solidFill>
                  <a:prstClr val="black"/>
                </a:solidFill>
                <a:latin typeface="Consolas" pitchFamily="49" charset="0"/>
                <a:cs typeface="Consolas" pitchFamily="49" charset="0"/>
              </a:rPr>
              <a:t>(27);</a:t>
            </a:r>
          </a:p>
          <a:p>
            <a:endParaRPr lang="en-US" sz="2000" dirty="0">
              <a:solidFill>
                <a:prstClr val="black"/>
              </a:solidFill>
              <a:latin typeface="Consolas" pitchFamily="49" charset="0"/>
              <a:cs typeface="Consolas" pitchFamily="49" charset="0"/>
            </a:endParaRPr>
          </a:p>
          <a:p>
            <a:r>
              <a:rPr lang="en-US" sz="2000" dirty="0">
                <a:solidFill>
                  <a:srgbClr val="008000"/>
                </a:solidFill>
                <a:latin typeface="Consolas" pitchFamily="49" charset="0"/>
                <a:cs typeface="Consolas" pitchFamily="49" charset="0"/>
              </a:rPr>
              <a:t>// copy list to device vector</a:t>
            </a:r>
          </a:p>
          <a:p>
            <a:r>
              <a:rPr lang="en-US" sz="2000" dirty="0">
                <a:solidFill>
                  <a:srgbClr val="FF00FF"/>
                </a:solidFill>
                <a:latin typeface="Consolas" pitchFamily="49" charset="0"/>
                <a:cs typeface="Consolas" pitchFamily="49" charset="0"/>
              </a:rPr>
              <a:t>thrust</a:t>
            </a:r>
            <a:r>
              <a:rPr lang="en-US" sz="2000" dirty="0">
                <a:solidFill>
                  <a:prstClr val="black"/>
                </a:solidFill>
                <a:latin typeface="Consolas" pitchFamily="49" charset="0"/>
                <a:cs typeface="Consolas" pitchFamily="49" charset="0"/>
              </a:rPr>
              <a:t>::</a:t>
            </a:r>
            <a:r>
              <a:rPr lang="en-US" sz="2000" dirty="0" err="1">
                <a:solidFill>
                  <a:prstClr val="black"/>
                </a:solidFill>
                <a:latin typeface="Consolas" pitchFamily="49" charset="0"/>
                <a:cs typeface="Consolas" pitchFamily="49" charset="0"/>
              </a:rPr>
              <a:t>device_</a:t>
            </a:r>
            <a:r>
              <a:rPr lang="en-US" sz="2000" b="1" dirty="0" err="1">
                <a:solidFill>
                  <a:srgbClr val="FF0000"/>
                </a:solidFill>
                <a:latin typeface="Consolas" pitchFamily="49" charset="0"/>
                <a:cs typeface="Consolas" pitchFamily="49" charset="0"/>
              </a:rPr>
              <a:t>vector</a:t>
            </a:r>
            <a:r>
              <a:rPr lang="en-US" sz="2000" dirty="0">
                <a:solidFill>
                  <a:prstClr val="black"/>
                </a:solidFill>
                <a:latin typeface="Consolas" pitchFamily="49" charset="0"/>
                <a:cs typeface="Consolas" pitchFamily="49" charset="0"/>
              </a:rPr>
              <a:t>&lt;</a:t>
            </a:r>
            <a:r>
              <a:rPr lang="en-US" sz="2000" dirty="0" err="1">
                <a:solidFill>
                  <a:srgbClr val="0000FF"/>
                </a:solidFill>
                <a:latin typeface="Consolas" pitchFamily="49" charset="0"/>
                <a:cs typeface="Consolas" pitchFamily="49" charset="0"/>
              </a:rPr>
              <a:t>int</a:t>
            </a:r>
            <a:r>
              <a:rPr lang="en-US" sz="2000" dirty="0">
                <a:solidFill>
                  <a:prstClr val="black"/>
                </a:solidFill>
                <a:latin typeface="Consolas" pitchFamily="49" charset="0"/>
                <a:cs typeface="Consolas" pitchFamily="49" charset="0"/>
              </a:rPr>
              <a:t>&gt; </a:t>
            </a:r>
            <a:r>
              <a:rPr lang="en-US" sz="2000" dirty="0" err="1">
                <a:solidFill>
                  <a:prstClr val="black"/>
                </a:solidFill>
                <a:latin typeface="Consolas" pitchFamily="49" charset="0"/>
                <a:cs typeface="Consolas" pitchFamily="49" charset="0"/>
              </a:rPr>
              <a:t>d_vec</a:t>
            </a:r>
            <a:r>
              <a:rPr lang="en-US" sz="2000" dirty="0">
                <a:solidFill>
                  <a:prstClr val="black"/>
                </a:solidFill>
                <a:latin typeface="Consolas" pitchFamily="49" charset="0"/>
                <a:cs typeface="Consolas" pitchFamily="49" charset="0"/>
              </a:rPr>
              <a:t>(</a:t>
            </a:r>
            <a:r>
              <a:rPr lang="en-US" sz="2000" dirty="0" err="1">
                <a:solidFill>
                  <a:prstClr val="black"/>
                </a:solidFill>
                <a:latin typeface="Consolas" pitchFamily="49" charset="0"/>
                <a:cs typeface="Consolas" pitchFamily="49" charset="0"/>
              </a:rPr>
              <a:t>h_list.size</a:t>
            </a:r>
            <a:r>
              <a:rPr lang="en-US" sz="2000" dirty="0">
                <a:solidFill>
                  <a:prstClr val="black"/>
                </a:solidFill>
                <a:latin typeface="Consolas" pitchFamily="49" charset="0"/>
                <a:cs typeface="Consolas" pitchFamily="49" charset="0"/>
              </a:rPr>
              <a:t>());</a:t>
            </a:r>
          </a:p>
          <a:p>
            <a:r>
              <a:rPr lang="en-US" sz="2000" dirty="0">
                <a:solidFill>
                  <a:srgbClr val="FF00FF"/>
                </a:solidFill>
                <a:latin typeface="Consolas" pitchFamily="49" charset="0"/>
                <a:cs typeface="Consolas" pitchFamily="49" charset="0"/>
              </a:rPr>
              <a:t>thrust</a:t>
            </a:r>
            <a:r>
              <a:rPr lang="en-US" sz="2000" dirty="0">
                <a:solidFill>
                  <a:prstClr val="black"/>
                </a:solidFill>
                <a:latin typeface="Consolas" pitchFamily="49" charset="0"/>
                <a:cs typeface="Consolas" pitchFamily="49" charset="0"/>
              </a:rPr>
              <a:t>::copy(</a:t>
            </a:r>
            <a:r>
              <a:rPr lang="en-US" sz="2000" dirty="0" err="1">
                <a:solidFill>
                  <a:prstClr val="black"/>
                </a:solidFill>
                <a:latin typeface="Consolas" pitchFamily="49" charset="0"/>
                <a:cs typeface="Consolas" pitchFamily="49" charset="0"/>
              </a:rPr>
              <a:t>h_list.begin</a:t>
            </a:r>
            <a:r>
              <a:rPr lang="en-US" sz="2000" dirty="0">
                <a:solidFill>
                  <a:prstClr val="black"/>
                </a:solidFill>
                <a:latin typeface="Consolas" pitchFamily="49" charset="0"/>
                <a:cs typeface="Consolas" pitchFamily="49" charset="0"/>
              </a:rPr>
              <a:t>(), </a:t>
            </a:r>
            <a:r>
              <a:rPr lang="en-US" sz="2000" dirty="0" err="1">
                <a:solidFill>
                  <a:prstClr val="black"/>
                </a:solidFill>
                <a:latin typeface="Consolas" pitchFamily="49" charset="0"/>
                <a:cs typeface="Consolas" pitchFamily="49" charset="0"/>
              </a:rPr>
              <a:t>h_list.end</a:t>
            </a:r>
            <a:r>
              <a:rPr lang="en-US" sz="2000" dirty="0">
                <a:solidFill>
                  <a:prstClr val="black"/>
                </a:solidFill>
                <a:latin typeface="Consolas" pitchFamily="49" charset="0"/>
                <a:cs typeface="Consolas" pitchFamily="49" charset="0"/>
              </a:rPr>
              <a:t>(), </a:t>
            </a:r>
            <a:r>
              <a:rPr lang="en-US" sz="2000" dirty="0" err="1">
                <a:solidFill>
                  <a:prstClr val="black"/>
                </a:solidFill>
                <a:latin typeface="Consolas" pitchFamily="49" charset="0"/>
                <a:cs typeface="Consolas" pitchFamily="49" charset="0"/>
              </a:rPr>
              <a:t>d_vec.begin</a:t>
            </a:r>
            <a:r>
              <a:rPr lang="en-US" sz="2000" dirty="0">
                <a:solidFill>
                  <a:prstClr val="black"/>
                </a:solidFill>
                <a:latin typeface="Consolas" pitchFamily="49" charset="0"/>
                <a:cs typeface="Consolas" pitchFamily="49" charset="0"/>
              </a:rPr>
              <a:t>()); </a:t>
            </a:r>
          </a:p>
          <a:p>
            <a:endParaRPr lang="en-US" sz="2000" dirty="0">
              <a:solidFill>
                <a:prstClr val="black"/>
              </a:solidFill>
              <a:latin typeface="Consolas" pitchFamily="49" charset="0"/>
              <a:cs typeface="Consolas" pitchFamily="49" charset="0"/>
            </a:endParaRPr>
          </a:p>
          <a:p>
            <a:r>
              <a:rPr lang="en-US" sz="2000" dirty="0">
                <a:solidFill>
                  <a:srgbClr val="008000"/>
                </a:solidFill>
                <a:latin typeface="Consolas" pitchFamily="49" charset="0"/>
                <a:cs typeface="Consolas" pitchFamily="49" charset="0"/>
              </a:rPr>
              <a:t>// alternative method using vector constructor</a:t>
            </a:r>
          </a:p>
          <a:p>
            <a:r>
              <a:rPr lang="en-US" sz="2000" dirty="0">
                <a:solidFill>
                  <a:srgbClr val="FF00FF"/>
                </a:solidFill>
                <a:latin typeface="Consolas" pitchFamily="49" charset="0"/>
                <a:cs typeface="Consolas" pitchFamily="49" charset="0"/>
              </a:rPr>
              <a:t>thrust</a:t>
            </a:r>
            <a:r>
              <a:rPr lang="en-US" sz="2000" dirty="0">
                <a:solidFill>
                  <a:prstClr val="black"/>
                </a:solidFill>
                <a:latin typeface="Consolas" pitchFamily="49" charset="0"/>
                <a:cs typeface="Consolas" pitchFamily="49" charset="0"/>
              </a:rPr>
              <a:t>::</a:t>
            </a:r>
            <a:r>
              <a:rPr lang="en-US" sz="2000" dirty="0" err="1">
                <a:solidFill>
                  <a:prstClr val="black"/>
                </a:solidFill>
                <a:latin typeface="Consolas" pitchFamily="49" charset="0"/>
                <a:cs typeface="Consolas" pitchFamily="49" charset="0"/>
              </a:rPr>
              <a:t>device_vector</a:t>
            </a:r>
            <a:r>
              <a:rPr lang="en-US" sz="2000" dirty="0">
                <a:solidFill>
                  <a:prstClr val="black"/>
                </a:solidFill>
                <a:latin typeface="Consolas" pitchFamily="49" charset="0"/>
                <a:cs typeface="Consolas" pitchFamily="49" charset="0"/>
              </a:rPr>
              <a:t>&lt;</a:t>
            </a:r>
            <a:r>
              <a:rPr lang="en-US" sz="2000" dirty="0" err="1">
                <a:solidFill>
                  <a:srgbClr val="0000FF"/>
                </a:solidFill>
                <a:latin typeface="Consolas" pitchFamily="49" charset="0"/>
                <a:cs typeface="Consolas" pitchFamily="49" charset="0"/>
              </a:rPr>
              <a:t>int</a:t>
            </a:r>
            <a:r>
              <a:rPr lang="en-US" sz="2000" dirty="0">
                <a:solidFill>
                  <a:prstClr val="black"/>
                </a:solidFill>
                <a:latin typeface="Consolas" pitchFamily="49" charset="0"/>
                <a:cs typeface="Consolas" pitchFamily="49" charset="0"/>
              </a:rPr>
              <a:t>&gt; d_vec2(</a:t>
            </a:r>
            <a:r>
              <a:rPr lang="en-US" sz="2000" dirty="0" err="1">
                <a:solidFill>
                  <a:prstClr val="black"/>
                </a:solidFill>
                <a:latin typeface="Consolas" pitchFamily="49" charset="0"/>
                <a:cs typeface="Consolas" pitchFamily="49" charset="0"/>
              </a:rPr>
              <a:t>h_list.begin</a:t>
            </a:r>
            <a:r>
              <a:rPr lang="en-US" sz="2000" dirty="0">
                <a:solidFill>
                  <a:prstClr val="black"/>
                </a:solidFill>
                <a:latin typeface="Consolas" pitchFamily="49" charset="0"/>
                <a:cs typeface="Consolas" pitchFamily="49" charset="0"/>
              </a:rPr>
              <a:t>(), </a:t>
            </a:r>
            <a:r>
              <a:rPr lang="en-US" sz="2000" dirty="0" err="1">
                <a:solidFill>
                  <a:prstClr val="black"/>
                </a:solidFill>
                <a:latin typeface="Consolas" pitchFamily="49" charset="0"/>
                <a:cs typeface="Consolas" pitchFamily="49" charset="0"/>
              </a:rPr>
              <a:t>h_list.end</a:t>
            </a:r>
            <a:r>
              <a:rPr lang="en-US" sz="2000" dirty="0">
                <a:solidFill>
                  <a:prstClr val="black"/>
                </a:solidFill>
                <a:latin typeface="Consolas" pitchFamily="49" charset="0"/>
                <a:cs typeface="Consolas" pitchFamily="49" charset="0"/>
              </a:rPr>
              <a:t>());</a:t>
            </a:r>
          </a:p>
        </p:txBody>
      </p:sp>
      <p:sp>
        <p:nvSpPr>
          <p:cNvPr id="6" name="Rectangle 5"/>
          <p:cNvSpPr/>
          <p:nvPr/>
        </p:nvSpPr>
        <p:spPr>
          <a:xfrm>
            <a:off x="1600201" y="6627168"/>
            <a:ext cx="1013419" cy="230832"/>
          </a:xfrm>
          <a:prstGeom prst="rect">
            <a:avLst/>
          </a:prstGeom>
        </p:spPr>
        <p:txBody>
          <a:bodyPr wrap="none">
            <a:spAutoFit/>
          </a:bodyPr>
          <a:lstStyle/>
          <a:p>
            <a:r>
              <a:rPr lang="en-US" sz="900" dirty="0">
                <a:latin typeface="+mj-lt"/>
              </a:rPr>
              <a:t>NVIDIA [N. Bell]</a:t>
            </a:r>
            <a:r>
              <a:rPr lang="en-US" sz="900" dirty="0">
                <a:latin typeface="+mj-lt"/>
                <a:cs typeface="Calibri"/>
              </a:rPr>
              <a:t>→</a:t>
            </a:r>
            <a:endParaRPr lang="en-US" sz="900" dirty="0">
              <a:latin typeface="+mj-lt"/>
            </a:endParaRPr>
          </a:p>
        </p:txBody>
      </p:sp>
      <p:sp>
        <p:nvSpPr>
          <p:cNvPr id="7" name="Slide Number Placeholder 12"/>
          <p:cNvSpPr>
            <a:spLocks noGrp="1"/>
          </p:cNvSpPr>
          <p:nvPr>
            <p:ph type="sldNum" sz="quarter" idx="12"/>
          </p:nvPr>
        </p:nvSpPr>
        <p:spPr>
          <a:xfrm>
            <a:off x="10204248" y="6553200"/>
            <a:ext cx="387552" cy="228600"/>
          </a:xfrm>
        </p:spPr>
        <p:txBody>
          <a:bodyPr/>
          <a:lstStyle/>
          <a:p>
            <a:fld id="{198C497F-F93A-415D-AE85-6EDF5BB63A7F}" type="slidenum">
              <a:rPr lang="en-US" altLang="en-US" smtClean="0"/>
              <a:pPr/>
              <a:t>15</a:t>
            </a:fld>
            <a:endParaRPr lang="en-US" altLang="en-US" dirty="0"/>
          </a:p>
        </p:txBody>
      </p:sp>
    </p:spTree>
    <p:extLst>
      <p:ext uri="{BB962C8B-B14F-4D97-AF65-F5344CB8AC3E}">
        <p14:creationId xmlns:p14="http://schemas.microsoft.com/office/powerpoint/2010/main" val="418648124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Iterators: think of them as pointers</a:t>
            </a:r>
          </a:p>
        </p:txBody>
      </p:sp>
      <p:sp>
        <p:nvSpPr>
          <p:cNvPr id="3" name="Content Placeholder 2"/>
          <p:cNvSpPr>
            <a:spLocks noGrp="1"/>
          </p:cNvSpPr>
          <p:nvPr>
            <p:ph idx="1"/>
          </p:nvPr>
        </p:nvSpPr>
        <p:spPr>
          <a:xfrm>
            <a:off x="543884" y="1128193"/>
            <a:ext cx="10593355" cy="2121159"/>
          </a:xfrm>
        </p:spPr>
        <p:txBody>
          <a:bodyPr>
            <a:normAutofit lnSpcReduction="10000"/>
          </a:bodyPr>
          <a:lstStyle/>
          <a:p>
            <a:r>
              <a:rPr lang="en-US" sz="2800" dirty="0"/>
              <a:t>Sequences are defined by pairs of iterators</a:t>
            </a:r>
          </a:p>
          <a:p>
            <a:pPr lvl="1"/>
            <a:r>
              <a:rPr lang="en-US" sz="2400" dirty="0"/>
              <a:t>See more about iterators in the context of vector containers </a:t>
            </a:r>
            <a:r>
              <a:rPr lang="en-US" sz="2400" dirty="0">
                <a:hlinkClick r:id="rId3"/>
              </a:rPr>
              <a:t>here</a:t>
            </a:r>
            <a:endParaRPr lang="en-US" sz="2400" dirty="0"/>
          </a:p>
          <a:p>
            <a:r>
              <a:rPr lang="en-US" sz="2800" dirty="0"/>
              <a:t>For vector containers, iterators act like pointers</a:t>
            </a:r>
          </a:p>
          <a:p>
            <a:pPr lvl="1"/>
            <a:r>
              <a:rPr lang="en-US" sz="2400" dirty="0"/>
              <a:t>They can be used like pointers (e.g. incremented)</a:t>
            </a:r>
          </a:p>
          <a:p>
            <a:pPr lvl="1"/>
            <a:r>
              <a:rPr lang="en-US" sz="2400" dirty="0"/>
              <a:t>Can be converted to raw pointers</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16</a:t>
            </a:fld>
            <a:endParaRPr lang="en-US" altLang="en-US"/>
          </a:p>
        </p:txBody>
      </p:sp>
      <p:sp>
        <p:nvSpPr>
          <p:cNvPr id="5" name="Rectangle 4"/>
          <p:cNvSpPr/>
          <p:nvPr/>
        </p:nvSpPr>
        <p:spPr>
          <a:xfrm>
            <a:off x="593648" y="3854424"/>
            <a:ext cx="10798628" cy="1323439"/>
          </a:xfrm>
          <a:prstGeom prst="rect">
            <a:avLst/>
          </a:prstGeom>
          <a:solidFill>
            <a:schemeClr val="bg1">
              <a:lumMod val="85000"/>
            </a:schemeClr>
          </a:solidFill>
        </p:spPr>
        <p:txBody>
          <a:bodyPr wrap="square">
            <a:spAutoFit/>
          </a:bodyPr>
          <a:lstStyle/>
          <a:p>
            <a:r>
              <a:rPr lang="en-US" sz="2000" dirty="0">
                <a:solidFill>
                  <a:srgbClr val="198A19"/>
                </a:solidFill>
                <a:latin typeface="Consolas" panose="020B0609020204030204" pitchFamily="49" charset="0"/>
              </a:rPr>
              <a:t>// allocate device vector</a:t>
            </a:r>
          </a:p>
          <a:p>
            <a:r>
              <a:rPr lang="en-US" sz="2000" dirty="0">
                <a:latin typeface="Consolas" panose="020B0609020204030204" pitchFamily="49" charset="0"/>
              </a:rPr>
              <a:t>thrust::</a:t>
            </a:r>
            <a:r>
              <a:rPr lang="en-US" sz="2000" dirty="0" err="1">
                <a:latin typeface="Consolas" panose="020B0609020204030204" pitchFamily="49" charset="0"/>
              </a:rPr>
              <a:t>device_vector</a:t>
            </a:r>
            <a:r>
              <a:rPr lang="en-US" sz="2000" dirty="0">
                <a:latin typeface="Consolas" panose="020B0609020204030204" pitchFamily="49" charset="0"/>
              </a:rPr>
              <a:t>&lt;</a:t>
            </a:r>
            <a:r>
              <a:rPr lang="en-US" sz="2000" dirty="0" err="1">
                <a:solidFill>
                  <a:srgbClr val="0000FF"/>
                </a:solidFill>
                <a:latin typeface="Consolas" panose="020B0609020204030204" pitchFamily="49" charset="0"/>
              </a:rPr>
              <a:t>int</a:t>
            </a:r>
            <a:r>
              <a:rPr lang="en-US" sz="2000" dirty="0">
                <a:latin typeface="Consolas" panose="020B0609020204030204" pitchFamily="49" charset="0"/>
              </a:rPr>
              <a:t>&gt; </a:t>
            </a:r>
            <a:r>
              <a:rPr lang="en-US" sz="2000" dirty="0" err="1">
                <a:latin typeface="Consolas" panose="020B0609020204030204" pitchFamily="49" charset="0"/>
              </a:rPr>
              <a:t>d_vec</a:t>
            </a:r>
            <a:r>
              <a:rPr lang="en-US" sz="2000" dirty="0">
                <a:latin typeface="Consolas" panose="020B0609020204030204" pitchFamily="49" charset="0"/>
              </a:rPr>
              <a:t>(4);</a:t>
            </a:r>
          </a:p>
          <a:p>
            <a:r>
              <a:rPr lang="en-US" sz="2000" dirty="0" err="1">
                <a:latin typeface="Consolas" panose="020B0609020204030204" pitchFamily="49" charset="0"/>
              </a:rPr>
              <a:t>d_vec.begin</a:t>
            </a:r>
            <a:r>
              <a:rPr lang="en-US" sz="2000" dirty="0">
                <a:latin typeface="Consolas" panose="020B0609020204030204" pitchFamily="49" charset="0"/>
              </a:rPr>
              <a:t>(); </a:t>
            </a:r>
            <a:r>
              <a:rPr lang="en-US" sz="2000" dirty="0">
                <a:solidFill>
                  <a:srgbClr val="198A19"/>
                </a:solidFill>
                <a:latin typeface="Consolas" panose="020B0609020204030204" pitchFamily="49" charset="0"/>
              </a:rPr>
              <a:t>// returns iterator at first element of </a:t>
            </a:r>
            <a:r>
              <a:rPr lang="en-US" sz="2000" dirty="0" err="1">
                <a:solidFill>
                  <a:srgbClr val="198A19"/>
                </a:solidFill>
                <a:latin typeface="Consolas" panose="020B0609020204030204" pitchFamily="49" charset="0"/>
              </a:rPr>
              <a:t>d_vec</a:t>
            </a:r>
            <a:endParaRPr lang="en-US" sz="2000" dirty="0">
              <a:solidFill>
                <a:srgbClr val="198A19"/>
              </a:solidFill>
              <a:latin typeface="Consolas" panose="020B0609020204030204" pitchFamily="49" charset="0"/>
            </a:endParaRPr>
          </a:p>
          <a:p>
            <a:r>
              <a:rPr lang="en-US" sz="2000" dirty="0" err="1">
                <a:latin typeface="Consolas" panose="020B0609020204030204" pitchFamily="49" charset="0"/>
              </a:rPr>
              <a:t>d_vec.end</a:t>
            </a:r>
            <a:r>
              <a:rPr lang="en-US" sz="2000" dirty="0">
                <a:latin typeface="Consolas" panose="020B0609020204030204" pitchFamily="49" charset="0"/>
              </a:rPr>
              <a:t>();   </a:t>
            </a:r>
            <a:r>
              <a:rPr lang="en-US" sz="2000" dirty="0">
                <a:solidFill>
                  <a:srgbClr val="198A19"/>
                </a:solidFill>
                <a:latin typeface="Consolas" panose="020B0609020204030204" pitchFamily="49" charset="0"/>
              </a:rPr>
              <a:t>// returns iterator one past the last element of </a:t>
            </a:r>
            <a:r>
              <a:rPr lang="en-US" sz="2000" dirty="0" err="1">
                <a:solidFill>
                  <a:srgbClr val="198A19"/>
                </a:solidFill>
                <a:latin typeface="Consolas" panose="020B0609020204030204" pitchFamily="49" charset="0"/>
              </a:rPr>
              <a:t>d_vec</a:t>
            </a:r>
            <a:endParaRPr lang="en-US" sz="2000" dirty="0">
              <a:solidFill>
                <a:srgbClr val="198A19"/>
              </a:solidFill>
              <a:latin typeface="Consolas" pitchFamily="49" charset="0"/>
              <a:cs typeface="Consolas" pitchFamily="49" charset="0"/>
            </a:endParaRPr>
          </a:p>
        </p:txBody>
      </p:sp>
      <p:grpSp>
        <p:nvGrpSpPr>
          <p:cNvPr id="19" name="Group 18"/>
          <p:cNvGrpSpPr/>
          <p:nvPr/>
        </p:nvGrpSpPr>
        <p:grpSpPr>
          <a:xfrm>
            <a:off x="2868762" y="5914146"/>
            <a:ext cx="6427638" cy="747521"/>
            <a:chOff x="914400" y="5914145"/>
            <a:chExt cx="6427638" cy="747521"/>
          </a:xfrm>
        </p:grpSpPr>
        <p:sp>
          <p:nvSpPr>
            <p:cNvPr id="6" name="Rectangle 5"/>
            <p:cNvSpPr/>
            <p:nvPr/>
          </p:nvSpPr>
          <p:spPr>
            <a:xfrm>
              <a:off x="3429000" y="5914145"/>
              <a:ext cx="304800" cy="30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733800" y="5914145"/>
              <a:ext cx="304800" cy="30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038600" y="5914145"/>
              <a:ext cx="304800" cy="30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343400" y="5914145"/>
              <a:ext cx="304800" cy="30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648200" y="5914145"/>
              <a:ext cx="304800" cy="3048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Elbow Connector 11"/>
            <p:cNvCxnSpPr>
              <a:stCxn id="15" idx="1"/>
              <a:endCxn id="10" idx="2"/>
            </p:cNvCxnSpPr>
            <p:nvPr/>
          </p:nvCxnSpPr>
          <p:spPr>
            <a:xfrm rot="10800000">
              <a:off x="4800600" y="6218946"/>
              <a:ext cx="963762" cy="258055"/>
            </a:xfrm>
            <a:prstGeom prst="bentConnector2">
              <a:avLst/>
            </a:prstGeom>
            <a:ln w="127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17" idx="3"/>
              <a:endCxn id="6" idx="2"/>
            </p:cNvCxnSpPr>
            <p:nvPr/>
          </p:nvCxnSpPr>
          <p:spPr>
            <a:xfrm flipV="1">
              <a:off x="2745350" y="6218945"/>
              <a:ext cx="836050" cy="236673"/>
            </a:xfrm>
            <a:prstGeom prst="bentConnector2">
              <a:avLst/>
            </a:prstGeom>
            <a:ln w="127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764362" y="6292334"/>
              <a:ext cx="1577676" cy="369332"/>
            </a:xfrm>
            <a:prstGeom prst="rect">
              <a:avLst/>
            </a:prstGeom>
            <a:noFill/>
          </p:spPr>
          <p:txBody>
            <a:bodyPr wrap="none" rtlCol="0">
              <a:spAutoFit/>
            </a:bodyPr>
            <a:lstStyle/>
            <a:p>
              <a:r>
                <a:rPr lang="en-US" dirty="0" err="1">
                  <a:latin typeface="Consolas" panose="020B0609020204030204" pitchFamily="49" charset="0"/>
                </a:rPr>
                <a:t>d_vec.end</a:t>
              </a:r>
              <a:r>
                <a:rPr lang="en-US" dirty="0">
                  <a:latin typeface="Consolas" panose="020B0609020204030204" pitchFamily="49" charset="0"/>
                </a:rPr>
                <a:t>()</a:t>
              </a:r>
            </a:p>
          </p:txBody>
        </p:sp>
        <p:sp>
          <p:nvSpPr>
            <p:cNvPr id="17" name="TextBox 16"/>
            <p:cNvSpPr txBox="1"/>
            <p:nvPr/>
          </p:nvSpPr>
          <p:spPr>
            <a:xfrm>
              <a:off x="914400" y="6270952"/>
              <a:ext cx="1830950" cy="369332"/>
            </a:xfrm>
            <a:prstGeom prst="rect">
              <a:avLst/>
            </a:prstGeom>
            <a:noFill/>
          </p:spPr>
          <p:txBody>
            <a:bodyPr wrap="none" rtlCol="0">
              <a:spAutoFit/>
            </a:bodyPr>
            <a:lstStyle/>
            <a:p>
              <a:r>
                <a:rPr lang="en-US" dirty="0" err="1">
                  <a:latin typeface="Consolas" panose="020B0609020204030204" pitchFamily="49" charset="0"/>
                </a:rPr>
                <a:t>d_vec.begin</a:t>
              </a:r>
              <a:r>
                <a:rPr lang="en-US" dirty="0">
                  <a:latin typeface="Consolas" panose="020B0609020204030204" pitchFamily="49" charset="0"/>
                </a:rPr>
                <a:t>()</a:t>
              </a:r>
            </a:p>
          </p:txBody>
        </p:sp>
      </p:grpSp>
    </p:spTree>
    <p:extLst>
      <p:ext uri="{BB962C8B-B14F-4D97-AF65-F5344CB8AC3E}">
        <p14:creationId xmlns:p14="http://schemas.microsoft.com/office/powerpoint/2010/main" val="3036827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Interoperability: iterators to pointers</a:t>
            </a:r>
          </a:p>
        </p:txBody>
      </p:sp>
      <p:sp>
        <p:nvSpPr>
          <p:cNvPr id="5" name="Slide Number Placeholder 4"/>
          <p:cNvSpPr>
            <a:spLocks noGrp="1"/>
          </p:cNvSpPr>
          <p:nvPr>
            <p:ph type="sldNum" sz="quarter" idx="12"/>
          </p:nvPr>
        </p:nvSpPr>
        <p:spPr/>
        <p:txBody>
          <a:bodyPr/>
          <a:lstStyle/>
          <a:p>
            <a:fld id="{04A7C484-7E24-447E-8CB0-5149A4D34DEF}" type="slidenum">
              <a:rPr lang="en-US" altLang="en-US" smtClean="0"/>
              <a:pPr/>
              <a:t>17</a:t>
            </a:fld>
            <a:endParaRPr lang="en-US" altLang="en-US"/>
          </a:p>
        </p:txBody>
      </p:sp>
      <p:sp>
        <p:nvSpPr>
          <p:cNvPr id="3" name="Content Placeholder 2"/>
          <p:cNvSpPr>
            <a:spLocks noGrp="1"/>
          </p:cNvSpPr>
          <p:nvPr>
            <p:ph idx="4294967295"/>
          </p:nvPr>
        </p:nvSpPr>
        <p:spPr>
          <a:xfrm>
            <a:off x="231775" y="1495425"/>
            <a:ext cx="11960225" cy="600853"/>
          </a:xfrm>
        </p:spPr>
        <p:txBody>
          <a:bodyPr>
            <a:normAutofit/>
          </a:bodyPr>
          <a:lstStyle/>
          <a:p>
            <a:r>
              <a:rPr lang="en-US" sz="3200" dirty="0">
                <a:solidFill>
                  <a:srgbClr val="000000"/>
                </a:solidFill>
              </a:rPr>
              <a:t>Convert iterators to raw pointers</a:t>
            </a:r>
          </a:p>
        </p:txBody>
      </p:sp>
      <p:sp>
        <p:nvSpPr>
          <p:cNvPr id="6" name="Rectangle 5"/>
          <p:cNvSpPr/>
          <p:nvPr/>
        </p:nvSpPr>
        <p:spPr>
          <a:xfrm>
            <a:off x="333602" y="2214843"/>
            <a:ext cx="11176453" cy="4154984"/>
          </a:xfrm>
          <a:prstGeom prst="rect">
            <a:avLst/>
          </a:prstGeom>
          <a:solidFill>
            <a:schemeClr val="bg1">
              <a:lumMod val="85000"/>
            </a:schemeClr>
          </a:solidFill>
        </p:spPr>
        <p:txBody>
          <a:bodyPr wrap="square">
            <a:spAutoFit/>
          </a:bodyPr>
          <a:lstStyle/>
          <a:p>
            <a:r>
              <a:rPr lang="en-US" sz="2400" dirty="0">
                <a:solidFill>
                  <a:srgbClr val="008000"/>
                </a:solidFill>
                <a:latin typeface="Consolas" pitchFamily="49" charset="0"/>
                <a:cs typeface="Consolas" pitchFamily="49" charset="0"/>
              </a:rPr>
              <a:t>// allocate device vector</a:t>
            </a:r>
          </a:p>
          <a:p>
            <a:r>
              <a:rPr lang="en-US" sz="2400" dirty="0">
                <a:solidFill>
                  <a:srgbClr val="FF00FF"/>
                </a:solidFill>
                <a:latin typeface="Consolas" pitchFamily="49" charset="0"/>
                <a:cs typeface="Consolas" pitchFamily="49" charset="0"/>
              </a:rPr>
              <a:t>thrust</a:t>
            </a:r>
            <a:r>
              <a:rPr lang="en-US" sz="2400" dirty="0">
                <a:solidFill>
                  <a:prstClr val="black"/>
                </a:solidFill>
                <a:latin typeface="Consolas" pitchFamily="49" charset="0"/>
                <a:cs typeface="Consolas" pitchFamily="49" charset="0"/>
              </a:rPr>
              <a:t>::</a:t>
            </a:r>
            <a:r>
              <a:rPr lang="en-US" sz="2400" dirty="0" err="1">
                <a:solidFill>
                  <a:prstClr val="black"/>
                </a:solidFill>
                <a:latin typeface="Consolas" pitchFamily="49" charset="0"/>
                <a:cs typeface="Consolas" pitchFamily="49" charset="0"/>
              </a:rPr>
              <a:t>device_vector</a:t>
            </a:r>
            <a:r>
              <a:rPr lang="en-US" sz="2400" dirty="0">
                <a:solidFill>
                  <a:prstClr val="black"/>
                </a:solidFill>
                <a:latin typeface="Consolas" pitchFamily="49" charset="0"/>
                <a:cs typeface="Consolas" pitchFamily="49" charset="0"/>
              </a:rPr>
              <a:t>&lt;</a:t>
            </a:r>
            <a:r>
              <a:rPr lang="en-US" sz="2400" dirty="0" err="1">
                <a:solidFill>
                  <a:srgbClr val="0000FF"/>
                </a:solidFill>
                <a:latin typeface="Consolas" pitchFamily="49" charset="0"/>
                <a:cs typeface="Consolas" pitchFamily="49" charset="0"/>
              </a:rPr>
              <a:t>int</a:t>
            </a:r>
            <a:r>
              <a:rPr lang="en-US" sz="2400" dirty="0">
                <a:solidFill>
                  <a:prstClr val="black"/>
                </a:solidFill>
                <a:latin typeface="Consolas" pitchFamily="49" charset="0"/>
                <a:cs typeface="Consolas" pitchFamily="49" charset="0"/>
              </a:rPr>
              <a:t>&gt; </a:t>
            </a:r>
            <a:r>
              <a:rPr lang="en-US" sz="2400" dirty="0" err="1">
                <a:solidFill>
                  <a:prstClr val="black"/>
                </a:solidFill>
                <a:latin typeface="Consolas" pitchFamily="49" charset="0"/>
                <a:cs typeface="Consolas" pitchFamily="49" charset="0"/>
              </a:rPr>
              <a:t>d_vec</a:t>
            </a:r>
            <a:r>
              <a:rPr lang="en-US" sz="2400" dirty="0">
                <a:solidFill>
                  <a:prstClr val="black"/>
                </a:solidFill>
                <a:latin typeface="Consolas" pitchFamily="49" charset="0"/>
                <a:cs typeface="Consolas" pitchFamily="49" charset="0"/>
              </a:rPr>
              <a:t>(4);</a:t>
            </a:r>
          </a:p>
          <a:p>
            <a:endParaRPr lang="en-US" sz="2400" dirty="0">
              <a:solidFill>
                <a:prstClr val="black"/>
              </a:solidFill>
              <a:latin typeface="Consolas" pitchFamily="49" charset="0"/>
              <a:cs typeface="Consolas" pitchFamily="49" charset="0"/>
            </a:endParaRPr>
          </a:p>
          <a:p>
            <a:r>
              <a:rPr lang="en-US" sz="2400" dirty="0">
                <a:solidFill>
                  <a:srgbClr val="008000"/>
                </a:solidFill>
                <a:latin typeface="Consolas" pitchFamily="49" charset="0"/>
                <a:cs typeface="Consolas" pitchFamily="49" charset="0"/>
              </a:rPr>
              <a:t>// obtain raw pointer to device vector’s memory</a:t>
            </a:r>
          </a:p>
          <a:p>
            <a:r>
              <a:rPr lang="en-US" sz="2400" dirty="0" err="1">
                <a:solidFill>
                  <a:srgbClr val="0000FF"/>
                </a:solidFill>
                <a:latin typeface="Consolas" pitchFamily="49" charset="0"/>
                <a:cs typeface="Consolas" pitchFamily="49" charset="0"/>
              </a:rPr>
              <a:t>int</a:t>
            </a:r>
            <a:r>
              <a:rPr lang="en-US" sz="2400" dirty="0">
                <a:solidFill>
                  <a:prstClr val="black"/>
                </a:solidFill>
                <a:latin typeface="Consolas" pitchFamily="49" charset="0"/>
                <a:cs typeface="Consolas" pitchFamily="49" charset="0"/>
              </a:rPr>
              <a:t> * </a:t>
            </a:r>
            <a:r>
              <a:rPr lang="en-US" sz="2400" dirty="0" err="1">
                <a:solidFill>
                  <a:prstClr val="black"/>
                </a:solidFill>
                <a:latin typeface="Consolas" pitchFamily="49" charset="0"/>
                <a:cs typeface="Consolas" pitchFamily="49" charset="0"/>
              </a:rPr>
              <a:t>ptr</a:t>
            </a:r>
            <a:r>
              <a:rPr lang="en-US" sz="2400" dirty="0">
                <a:solidFill>
                  <a:prstClr val="black"/>
                </a:solidFill>
                <a:latin typeface="Consolas" pitchFamily="49" charset="0"/>
                <a:cs typeface="Consolas" pitchFamily="49" charset="0"/>
              </a:rPr>
              <a:t> = </a:t>
            </a:r>
            <a:r>
              <a:rPr lang="en-US" sz="2400" dirty="0">
                <a:solidFill>
                  <a:srgbClr val="FF00FF"/>
                </a:solidFill>
                <a:latin typeface="Consolas" pitchFamily="49" charset="0"/>
                <a:cs typeface="Consolas" pitchFamily="49" charset="0"/>
              </a:rPr>
              <a:t>thrust</a:t>
            </a:r>
            <a:r>
              <a:rPr lang="en-US" sz="2400" dirty="0">
                <a:solidFill>
                  <a:prstClr val="black"/>
                </a:solidFill>
                <a:latin typeface="Consolas" pitchFamily="49" charset="0"/>
                <a:cs typeface="Consolas" pitchFamily="49" charset="0"/>
              </a:rPr>
              <a:t>::</a:t>
            </a:r>
            <a:r>
              <a:rPr lang="en-US" sz="2400" dirty="0" err="1">
                <a:solidFill>
                  <a:prstClr val="black"/>
                </a:solidFill>
                <a:latin typeface="Consolas" pitchFamily="49" charset="0"/>
                <a:cs typeface="Consolas" pitchFamily="49" charset="0"/>
              </a:rPr>
              <a:t>raw_pointer_cast</a:t>
            </a:r>
            <a:r>
              <a:rPr lang="en-US" sz="2400" dirty="0">
                <a:solidFill>
                  <a:prstClr val="black"/>
                </a:solidFill>
                <a:latin typeface="Consolas" pitchFamily="49" charset="0"/>
                <a:cs typeface="Consolas" pitchFamily="49" charset="0"/>
              </a:rPr>
              <a:t>(&amp;</a:t>
            </a:r>
            <a:r>
              <a:rPr lang="en-US" sz="2400" dirty="0" err="1">
                <a:solidFill>
                  <a:prstClr val="black"/>
                </a:solidFill>
                <a:latin typeface="Consolas" pitchFamily="49" charset="0"/>
                <a:cs typeface="Consolas" pitchFamily="49" charset="0"/>
              </a:rPr>
              <a:t>d_vec</a:t>
            </a:r>
            <a:r>
              <a:rPr lang="en-US" sz="2400" dirty="0">
                <a:solidFill>
                  <a:prstClr val="black"/>
                </a:solidFill>
                <a:latin typeface="Consolas" pitchFamily="49" charset="0"/>
                <a:cs typeface="Consolas" pitchFamily="49" charset="0"/>
              </a:rPr>
              <a:t>[0]);</a:t>
            </a:r>
          </a:p>
          <a:p>
            <a:endParaRPr lang="en-US" sz="2400" dirty="0">
              <a:solidFill>
                <a:prstClr val="black"/>
              </a:solidFill>
              <a:latin typeface="Consolas" pitchFamily="49" charset="0"/>
              <a:cs typeface="Consolas" pitchFamily="49" charset="0"/>
            </a:endParaRPr>
          </a:p>
          <a:p>
            <a:r>
              <a:rPr lang="en-US" sz="2400" dirty="0">
                <a:solidFill>
                  <a:srgbClr val="008000"/>
                </a:solidFill>
                <a:latin typeface="Consolas" pitchFamily="49" charset="0"/>
                <a:cs typeface="Consolas" pitchFamily="49" charset="0"/>
              </a:rPr>
              <a:t>// use </a:t>
            </a:r>
            <a:r>
              <a:rPr lang="en-US" sz="2400" dirty="0" err="1">
                <a:solidFill>
                  <a:srgbClr val="008000"/>
                </a:solidFill>
                <a:latin typeface="Consolas" pitchFamily="49" charset="0"/>
                <a:cs typeface="Consolas" pitchFamily="49" charset="0"/>
              </a:rPr>
              <a:t>ptr</a:t>
            </a:r>
            <a:r>
              <a:rPr lang="en-US" sz="2400" dirty="0">
                <a:solidFill>
                  <a:srgbClr val="008000"/>
                </a:solidFill>
                <a:latin typeface="Consolas" pitchFamily="49" charset="0"/>
                <a:cs typeface="Consolas" pitchFamily="49" charset="0"/>
              </a:rPr>
              <a:t> in a CUDA C kernel</a:t>
            </a:r>
          </a:p>
          <a:p>
            <a:r>
              <a:rPr lang="pt-BR" sz="2400" dirty="0">
                <a:solidFill>
                  <a:prstClr val="black"/>
                </a:solidFill>
                <a:latin typeface="Consolas" pitchFamily="49" charset="0"/>
                <a:cs typeface="Consolas" pitchFamily="49" charset="0"/>
              </a:rPr>
              <a:t>my_kernel&lt;&lt;&lt; (N+255) / 256, 256 &gt;&gt;&gt;(N, ptr);</a:t>
            </a:r>
          </a:p>
          <a:p>
            <a:endParaRPr lang="en-US" sz="2400" dirty="0">
              <a:solidFill>
                <a:prstClr val="black"/>
              </a:solidFill>
              <a:latin typeface="Consolas" pitchFamily="49" charset="0"/>
              <a:cs typeface="Consolas" pitchFamily="49" charset="0"/>
            </a:endParaRPr>
          </a:p>
          <a:p>
            <a:r>
              <a:rPr lang="en-US" sz="2400" dirty="0">
                <a:solidFill>
                  <a:srgbClr val="008000"/>
                </a:solidFill>
                <a:latin typeface="Consolas" pitchFamily="49" charset="0"/>
                <a:cs typeface="Consolas" pitchFamily="49" charset="0"/>
              </a:rPr>
              <a:t>// use </a:t>
            </a:r>
            <a:r>
              <a:rPr lang="en-US" sz="2400" dirty="0" err="1">
                <a:solidFill>
                  <a:srgbClr val="008000"/>
                </a:solidFill>
                <a:latin typeface="Consolas" pitchFamily="49" charset="0"/>
                <a:cs typeface="Consolas" pitchFamily="49" charset="0"/>
              </a:rPr>
              <a:t>ptr</a:t>
            </a:r>
            <a:r>
              <a:rPr lang="en-US" sz="2400" dirty="0">
                <a:solidFill>
                  <a:srgbClr val="008000"/>
                </a:solidFill>
                <a:latin typeface="Consolas" pitchFamily="49" charset="0"/>
                <a:cs typeface="Consolas" pitchFamily="49" charset="0"/>
              </a:rPr>
              <a:t> in a CUDA API function</a:t>
            </a:r>
          </a:p>
          <a:p>
            <a:r>
              <a:rPr lang="en-US" sz="2400" dirty="0" err="1">
                <a:solidFill>
                  <a:srgbClr val="FF00FF"/>
                </a:solidFill>
                <a:latin typeface="Consolas" pitchFamily="49" charset="0"/>
                <a:cs typeface="Consolas" pitchFamily="49" charset="0"/>
              </a:rPr>
              <a:t>cudaMemcpy</a:t>
            </a:r>
            <a:r>
              <a:rPr lang="en-US" sz="2400" dirty="0">
                <a:solidFill>
                  <a:prstClr val="black"/>
                </a:solidFill>
                <a:latin typeface="Consolas" pitchFamily="49" charset="0"/>
                <a:cs typeface="Consolas" pitchFamily="49" charset="0"/>
              </a:rPr>
              <a:t>(</a:t>
            </a:r>
            <a:r>
              <a:rPr lang="en-US" sz="2400" dirty="0" err="1">
                <a:solidFill>
                  <a:prstClr val="black"/>
                </a:solidFill>
                <a:latin typeface="Consolas" pitchFamily="49" charset="0"/>
                <a:cs typeface="Consolas" pitchFamily="49" charset="0"/>
              </a:rPr>
              <a:t>ptr</a:t>
            </a:r>
            <a:r>
              <a:rPr lang="en-US" sz="2400" dirty="0">
                <a:solidFill>
                  <a:prstClr val="black"/>
                </a:solidFill>
                <a:latin typeface="Consolas" pitchFamily="49" charset="0"/>
                <a:cs typeface="Consolas" pitchFamily="49" charset="0"/>
              </a:rPr>
              <a:t>, ... );</a:t>
            </a:r>
          </a:p>
        </p:txBody>
      </p:sp>
      <p:sp>
        <p:nvSpPr>
          <p:cNvPr id="7" name="Rectangle 6"/>
          <p:cNvSpPr/>
          <p:nvPr/>
        </p:nvSpPr>
        <p:spPr>
          <a:xfrm>
            <a:off x="1600201" y="6627168"/>
            <a:ext cx="1013419" cy="230832"/>
          </a:xfrm>
          <a:prstGeom prst="rect">
            <a:avLst/>
          </a:prstGeom>
        </p:spPr>
        <p:txBody>
          <a:bodyPr wrap="none">
            <a:spAutoFit/>
          </a:bodyPr>
          <a:lstStyle/>
          <a:p>
            <a:r>
              <a:rPr lang="en-US" sz="900" dirty="0">
                <a:latin typeface="+mj-lt"/>
              </a:rPr>
              <a:t>NVIDIA [N. Bell]</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198058086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Interoperability: pointers to iterators</a:t>
            </a:r>
          </a:p>
        </p:txBody>
      </p:sp>
      <p:sp>
        <p:nvSpPr>
          <p:cNvPr id="5" name="Slide Number Placeholder 4"/>
          <p:cNvSpPr>
            <a:spLocks noGrp="1"/>
          </p:cNvSpPr>
          <p:nvPr>
            <p:ph type="sldNum" sz="quarter" idx="12"/>
          </p:nvPr>
        </p:nvSpPr>
        <p:spPr/>
        <p:txBody>
          <a:bodyPr/>
          <a:lstStyle/>
          <a:p>
            <a:fld id="{04A7C484-7E24-447E-8CB0-5149A4D34DEF}" type="slidenum">
              <a:rPr lang="en-US" altLang="en-US" smtClean="0"/>
              <a:pPr/>
              <a:t>18</a:t>
            </a:fld>
            <a:endParaRPr lang="en-US" altLang="en-US"/>
          </a:p>
        </p:txBody>
      </p:sp>
      <p:sp>
        <p:nvSpPr>
          <p:cNvPr id="3" name="Content Placeholder 2"/>
          <p:cNvSpPr>
            <a:spLocks noGrp="1"/>
          </p:cNvSpPr>
          <p:nvPr>
            <p:ph idx="4294967295"/>
          </p:nvPr>
        </p:nvSpPr>
        <p:spPr>
          <a:xfrm>
            <a:off x="416767" y="1153918"/>
            <a:ext cx="7010400" cy="566737"/>
          </a:xfrm>
        </p:spPr>
        <p:txBody>
          <a:bodyPr>
            <a:normAutofit/>
          </a:bodyPr>
          <a:lstStyle/>
          <a:p>
            <a:r>
              <a:rPr lang="en-US" sz="3200" dirty="0">
                <a:solidFill>
                  <a:srgbClr val="000000"/>
                </a:solidFill>
              </a:rPr>
              <a:t>Wrap raw pointers with </a:t>
            </a:r>
            <a:r>
              <a:rPr lang="en-US" sz="3200" dirty="0" err="1">
                <a:solidFill>
                  <a:srgbClr val="0070C0"/>
                </a:solidFill>
                <a:latin typeface="Consolas" pitchFamily="49" charset="0"/>
                <a:cs typeface="Consolas" pitchFamily="49" charset="0"/>
              </a:rPr>
              <a:t>device_ptr</a:t>
            </a:r>
            <a:endParaRPr lang="en-US" sz="3200" dirty="0">
              <a:solidFill>
                <a:srgbClr val="0070C0"/>
              </a:solidFill>
              <a:latin typeface="Consolas" pitchFamily="49" charset="0"/>
              <a:cs typeface="Consolas" pitchFamily="49" charset="0"/>
            </a:endParaRPr>
          </a:p>
        </p:txBody>
      </p:sp>
      <p:sp>
        <p:nvSpPr>
          <p:cNvPr id="6" name="Rectangle 5"/>
          <p:cNvSpPr/>
          <p:nvPr/>
        </p:nvSpPr>
        <p:spPr>
          <a:xfrm>
            <a:off x="1138335" y="1876165"/>
            <a:ext cx="9660294" cy="4708981"/>
          </a:xfrm>
          <a:prstGeom prst="rect">
            <a:avLst/>
          </a:prstGeom>
          <a:solidFill>
            <a:schemeClr val="bg1">
              <a:lumMod val="85000"/>
            </a:schemeClr>
          </a:solidFill>
        </p:spPr>
        <p:txBody>
          <a:bodyPr wrap="square">
            <a:spAutoFit/>
          </a:bodyPr>
          <a:lstStyle/>
          <a:p>
            <a:r>
              <a:rPr lang="en-US" sz="2000" dirty="0">
                <a:solidFill>
                  <a:srgbClr val="008000"/>
                </a:solidFill>
                <a:latin typeface="Consolas" pitchFamily="49" charset="0"/>
                <a:cs typeface="Consolas" pitchFamily="49" charset="0"/>
              </a:rPr>
              <a:t>// raw pointer to device memory</a:t>
            </a:r>
          </a:p>
          <a:p>
            <a:r>
              <a:rPr lang="en-US" sz="2000" dirty="0" err="1">
                <a:solidFill>
                  <a:srgbClr val="0000FF"/>
                </a:solidFill>
                <a:latin typeface="Consolas" pitchFamily="49" charset="0"/>
                <a:cs typeface="Consolas" pitchFamily="49" charset="0"/>
              </a:rPr>
              <a:t>int</a:t>
            </a:r>
            <a:r>
              <a:rPr lang="en-US" sz="2000" dirty="0">
                <a:solidFill>
                  <a:prstClr val="black"/>
                </a:solidFill>
                <a:latin typeface="Consolas" pitchFamily="49" charset="0"/>
                <a:cs typeface="Consolas" pitchFamily="49" charset="0"/>
              </a:rPr>
              <a:t> * </a:t>
            </a:r>
            <a:r>
              <a:rPr lang="en-US" sz="2000" dirty="0" err="1">
                <a:solidFill>
                  <a:prstClr val="black"/>
                </a:solidFill>
                <a:latin typeface="Consolas" pitchFamily="49" charset="0"/>
                <a:cs typeface="Consolas" pitchFamily="49" charset="0"/>
              </a:rPr>
              <a:t>raw_ptr</a:t>
            </a:r>
            <a:r>
              <a:rPr lang="en-US" sz="2000" dirty="0">
                <a:solidFill>
                  <a:prstClr val="black"/>
                </a:solidFill>
                <a:latin typeface="Consolas" pitchFamily="49" charset="0"/>
                <a:cs typeface="Consolas" pitchFamily="49" charset="0"/>
              </a:rPr>
              <a:t>;</a:t>
            </a:r>
          </a:p>
          <a:p>
            <a:r>
              <a:rPr lang="en-US" sz="2000" dirty="0" err="1">
                <a:solidFill>
                  <a:srgbClr val="FF00FF"/>
                </a:solidFill>
                <a:latin typeface="Consolas" pitchFamily="49" charset="0"/>
                <a:cs typeface="Consolas" pitchFamily="49" charset="0"/>
              </a:rPr>
              <a:t>cudaMalloc</a:t>
            </a:r>
            <a:r>
              <a:rPr lang="en-US" sz="2000" dirty="0">
                <a:solidFill>
                  <a:prstClr val="black"/>
                </a:solidFill>
                <a:latin typeface="Consolas" pitchFamily="49" charset="0"/>
                <a:cs typeface="Consolas" pitchFamily="49" charset="0"/>
              </a:rPr>
              <a:t>((</a:t>
            </a:r>
            <a:r>
              <a:rPr lang="en-US" sz="2000" dirty="0">
                <a:solidFill>
                  <a:srgbClr val="0000FF"/>
                </a:solidFill>
                <a:latin typeface="Consolas" pitchFamily="49" charset="0"/>
                <a:cs typeface="Consolas" pitchFamily="49" charset="0"/>
              </a:rPr>
              <a:t>void</a:t>
            </a:r>
            <a:r>
              <a:rPr lang="en-US" sz="2000" dirty="0">
                <a:solidFill>
                  <a:prstClr val="black"/>
                </a:solidFill>
                <a:latin typeface="Consolas" pitchFamily="49" charset="0"/>
                <a:cs typeface="Consolas" pitchFamily="49" charset="0"/>
              </a:rPr>
              <a:t> **) &amp;</a:t>
            </a:r>
            <a:r>
              <a:rPr lang="en-US" sz="2000" dirty="0" err="1">
                <a:solidFill>
                  <a:prstClr val="black"/>
                </a:solidFill>
                <a:latin typeface="Consolas" pitchFamily="49" charset="0"/>
                <a:cs typeface="Consolas" pitchFamily="49" charset="0"/>
              </a:rPr>
              <a:t>raw_ptr</a:t>
            </a:r>
            <a:r>
              <a:rPr lang="en-US" sz="2000" dirty="0">
                <a:solidFill>
                  <a:prstClr val="black"/>
                </a:solidFill>
                <a:latin typeface="Consolas" pitchFamily="49" charset="0"/>
                <a:cs typeface="Consolas" pitchFamily="49" charset="0"/>
              </a:rPr>
              <a:t>, N * </a:t>
            </a:r>
            <a:r>
              <a:rPr lang="en-US" sz="2000" dirty="0" err="1">
                <a:solidFill>
                  <a:srgbClr val="0000FF"/>
                </a:solidFill>
                <a:latin typeface="Consolas" pitchFamily="49" charset="0"/>
                <a:cs typeface="Consolas" pitchFamily="49" charset="0"/>
              </a:rPr>
              <a:t>sizeof</a:t>
            </a:r>
            <a:r>
              <a:rPr lang="en-US" sz="2000" dirty="0">
                <a:solidFill>
                  <a:prstClr val="black"/>
                </a:solidFill>
                <a:latin typeface="Consolas" pitchFamily="49" charset="0"/>
                <a:cs typeface="Consolas" pitchFamily="49" charset="0"/>
              </a:rPr>
              <a:t>(</a:t>
            </a:r>
            <a:r>
              <a:rPr lang="en-US" sz="2000" dirty="0" err="1">
                <a:solidFill>
                  <a:srgbClr val="0000FF"/>
                </a:solidFill>
                <a:latin typeface="Consolas" pitchFamily="49" charset="0"/>
                <a:cs typeface="Consolas" pitchFamily="49" charset="0"/>
              </a:rPr>
              <a:t>int</a:t>
            </a:r>
            <a:r>
              <a:rPr lang="en-US" sz="2000" dirty="0">
                <a:solidFill>
                  <a:prstClr val="black"/>
                </a:solidFill>
                <a:latin typeface="Consolas" pitchFamily="49" charset="0"/>
                <a:cs typeface="Consolas" pitchFamily="49" charset="0"/>
              </a:rPr>
              <a:t>));</a:t>
            </a:r>
          </a:p>
          <a:p>
            <a:endParaRPr lang="en-US" sz="2000" dirty="0">
              <a:solidFill>
                <a:prstClr val="black"/>
              </a:solidFill>
              <a:latin typeface="Consolas" pitchFamily="49" charset="0"/>
              <a:cs typeface="Consolas" pitchFamily="49" charset="0"/>
            </a:endParaRPr>
          </a:p>
          <a:p>
            <a:r>
              <a:rPr lang="en-US" sz="2000" dirty="0">
                <a:solidFill>
                  <a:srgbClr val="008000"/>
                </a:solidFill>
                <a:latin typeface="Consolas" pitchFamily="49" charset="0"/>
                <a:cs typeface="Consolas" pitchFamily="49" charset="0"/>
              </a:rPr>
              <a:t>// wrap raw pointer with a </a:t>
            </a:r>
            <a:r>
              <a:rPr lang="en-US" sz="2000" dirty="0" err="1">
                <a:solidFill>
                  <a:srgbClr val="008000"/>
                </a:solidFill>
                <a:latin typeface="Consolas" pitchFamily="49" charset="0"/>
                <a:cs typeface="Consolas" pitchFamily="49" charset="0"/>
              </a:rPr>
              <a:t>device_ptr</a:t>
            </a:r>
            <a:r>
              <a:rPr lang="en-US" sz="2000" dirty="0">
                <a:solidFill>
                  <a:srgbClr val="008000"/>
                </a:solidFill>
                <a:latin typeface="Consolas" pitchFamily="49" charset="0"/>
                <a:cs typeface="Consolas" pitchFamily="49" charset="0"/>
              </a:rPr>
              <a:t> </a:t>
            </a:r>
          </a:p>
          <a:p>
            <a:r>
              <a:rPr lang="en-US" sz="2000" dirty="0">
                <a:solidFill>
                  <a:srgbClr val="FF00FF"/>
                </a:solidFill>
                <a:latin typeface="Consolas" pitchFamily="49" charset="0"/>
                <a:cs typeface="Consolas" pitchFamily="49" charset="0"/>
              </a:rPr>
              <a:t>thrust</a:t>
            </a:r>
            <a:r>
              <a:rPr lang="en-US" sz="2000" dirty="0">
                <a:solidFill>
                  <a:prstClr val="black"/>
                </a:solidFill>
                <a:latin typeface="Consolas" pitchFamily="49" charset="0"/>
                <a:cs typeface="Consolas" pitchFamily="49" charset="0"/>
              </a:rPr>
              <a:t>::</a:t>
            </a:r>
            <a:r>
              <a:rPr lang="en-US" sz="2000" dirty="0" err="1">
                <a:solidFill>
                  <a:prstClr val="black"/>
                </a:solidFill>
                <a:latin typeface="Consolas" pitchFamily="49" charset="0"/>
                <a:cs typeface="Consolas" pitchFamily="49" charset="0"/>
              </a:rPr>
              <a:t>device_ptr</a:t>
            </a:r>
            <a:r>
              <a:rPr lang="en-US" sz="2000" dirty="0">
                <a:solidFill>
                  <a:prstClr val="black"/>
                </a:solidFill>
                <a:latin typeface="Consolas" pitchFamily="49" charset="0"/>
                <a:cs typeface="Consolas" pitchFamily="49" charset="0"/>
              </a:rPr>
              <a:t>&lt;</a:t>
            </a:r>
            <a:r>
              <a:rPr lang="en-US" sz="2000" dirty="0" err="1">
                <a:solidFill>
                  <a:srgbClr val="0000FF"/>
                </a:solidFill>
                <a:latin typeface="Consolas" pitchFamily="49" charset="0"/>
                <a:cs typeface="Consolas" pitchFamily="49" charset="0"/>
              </a:rPr>
              <a:t>int</a:t>
            </a:r>
            <a:r>
              <a:rPr lang="en-US" sz="2000" dirty="0">
                <a:solidFill>
                  <a:prstClr val="black"/>
                </a:solidFill>
                <a:latin typeface="Consolas" pitchFamily="49" charset="0"/>
                <a:cs typeface="Consolas" pitchFamily="49" charset="0"/>
              </a:rPr>
              <a:t>&gt; </a:t>
            </a:r>
            <a:r>
              <a:rPr lang="en-US" sz="2000" dirty="0" err="1">
                <a:solidFill>
                  <a:prstClr val="black"/>
                </a:solidFill>
                <a:latin typeface="Consolas" pitchFamily="49" charset="0"/>
                <a:cs typeface="Consolas" pitchFamily="49" charset="0"/>
              </a:rPr>
              <a:t>dev_ptr</a:t>
            </a:r>
            <a:r>
              <a:rPr lang="en-US" sz="2000" dirty="0">
                <a:solidFill>
                  <a:prstClr val="black"/>
                </a:solidFill>
                <a:latin typeface="Consolas" pitchFamily="49" charset="0"/>
                <a:cs typeface="Consolas" pitchFamily="49" charset="0"/>
              </a:rPr>
              <a:t>(</a:t>
            </a:r>
            <a:r>
              <a:rPr lang="en-US" sz="2000" dirty="0" err="1">
                <a:solidFill>
                  <a:prstClr val="black"/>
                </a:solidFill>
                <a:latin typeface="Consolas" pitchFamily="49" charset="0"/>
                <a:cs typeface="Consolas" pitchFamily="49" charset="0"/>
              </a:rPr>
              <a:t>raw_ptr</a:t>
            </a:r>
            <a:r>
              <a:rPr lang="en-US" sz="2000" dirty="0">
                <a:solidFill>
                  <a:prstClr val="black"/>
                </a:solidFill>
                <a:latin typeface="Consolas" pitchFamily="49" charset="0"/>
                <a:cs typeface="Consolas" pitchFamily="49" charset="0"/>
              </a:rPr>
              <a:t>);</a:t>
            </a:r>
          </a:p>
          <a:p>
            <a:endParaRPr lang="en-US" sz="2000" dirty="0">
              <a:solidFill>
                <a:prstClr val="black"/>
              </a:solidFill>
              <a:latin typeface="Consolas" pitchFamily="49" charset="0"/>
              <a:cs typeface="Consolas" pitchFamily="49" charset="0"/>
            </a:endParaRPr>
          </a:p>
          <a:p>
            <a:r>
              <a:rPr lang="en-US" sz="2000" dirty="0">
                <a:solidFill>
                  <a:srgbClr val="008000"/>
                </a:solidFill>
                <a:latin typeface="Consolas" pitchFamily="49" charset="0"/>
                <a:cs typeface="Consolas" pitchFamily="49" charset="0"/>
              </a:rPr>
              <a:t>// use </a:t>
            </a:r>
            <a:r>
              <a:rPr lang="en-US" sz="2000" dirty="0" err="1">
                <a:solidFill>
                  <a:srgbClr val="008000"/>
                </a:solidFill>
                <a:latin typeface="Consolas" pitchFamily="49" charset="0"/>
                <a:cs typeface="Consolas" pitchFamily="49" charset="0"/>
              </a:rPr>
              <a:t>device_ptr</a:t>
            </a:r>
            <a:r>
              <a:rPr lang="en-US" sz="2000" dirty="0">
                <a:solidFill>
                  <a:srgbClr val="008000"/>
                </a:solidFill>
                <a:latin typeface="Consolas" pitchFamily="49" charset="0"/>
                <a:cs typeface="Consolas" pitchFamily="49" charset="0"/>
              </a:rPr>
              <a:t> in thrust algorithms</a:t>
            </a:r>
          </a:p>
          <a:p>
            <a:r>
              <a:rPr lang="sv-SE" sz="2000" dirty="0">
                <a:solidFill>
                  <a:srgbClr val="FF00FF"/>
                </a:solidFill>
                <a:latin typeface="Consolas" pitchFamily="49" charset="0"/>
                <a:cs typeface="Consolas" pitchFamily="49" charset="0"/>
              </a:rPr>
              <a:t>thrust</a:t>
            </a:r>
            <a:r>
              <a:rPr lang="sv-SE" sz="2000" dirty="0">
                <a:solidFill>
                  <a:prstClr val="black"/>
                </a:solidFill>
                <a:latin typeface="Consolas" pitchFamily="49" charset="0"/>
                <a:cs typeface="Consolas" pitchFamily="49" charset="0"/>
              </a:rPr>
              <a:t>::fill(dev_ptr, dev_ptr + N, (</a:t>
            </a:r>
            <a:r>
              <a:rPr lang="sv-SE" sz="2000" dirty="0">
                <a:solidFill>
                  <a:srgbClr val="0000FF"/>
                </a:solidFill>
                <a:latin typeface="Consolas" pitchFamily="49" charset="0"/>
                <a:cs typeface="Consolas" pitchFamily="49" charset="0"/>
              </a:rPr>
              <a:t>int</a:t>
            </a:r>
            <a:r>
              <a:rPr lang="sv-SE" sz="2000" dirty="0">
                <a:solidFill>
                  <a:prstClr val="black"/>
                </a:solidFill>
                <a:latin typeface="Consolas" pitchFamily="49" charset="0"/>
                <a:cs typeface="Consolas" pitchFamily="49" charset="0"/>
              </a:rPr>
              <a:t>) 0);</a:t>
            </a:r>
          </a:p>
          <a:p>
            <a:endParaRPr lang="en-US" sz="2000" dirty="0">
              <a:solidFill>
                <a:prstClr val="black"/>
              </a:solidFill>
              <a:latin typeface="Consolas" pitchFamily="49" charset="0"/>
              <a:cs typeface="Consolas" pitchFamily="49" charset="0"/>
            </a:endParaRPr>
          </a:p>
          <a:p>
            <a:r>
              <a:rPr lang="en-US" sz="2000" dirty="0">
                <a:solidFill>
                  <a:srgbClr val="008000"/>
                </a:solidFill>
                <a:latin typeface="Consolas" pitchFamily="49" charset="0"/>
                <a:cs typeface="Consolas" pitchFamily="49" charset="0"/>
              </a:rPr>
              <a:t>// access device memory through </a:t>
            </a:r>
            <a:r>
              <a:rPr lang="en-US" sz="2000" dirty="0" err="1">
                <a:solidFill>
                  <a:srgbClr val="008000"/>
                </a:solidFill>
                <a:latin typeface="Consolas" pitchFamily="49" charset="0"/>
                <a:cs typeface="Consolas" pitchFamily="49" charset="0"/>
              </a:rPr>
              <a:t>device_ptr</a:t>
            </a:r>
            <a:endParaRPr lang="en-US" sz="2000" dirty="0">
              <a:solidFill>
                <a:srgbClr val="008000"/>
              </a:solidFill>
              <a:latin typeface="Consolas" pitchFamily="49" charset="0"/>
              <a:cs typeface="Consolas" pitchFamily="49" charset="0"/>
            </a:endParaRPr>
          </a:p>
          <a:p>
            <a:r>
              <a:rPr lang="en-US" sz="2000" dirty="0" err="1">
                <a:solidFill>
                  <a:prstClr val="black"/>
                </a:solidFill>
                <a:latin typeface="Consolas" pitchFamily="49" charset="0"/>
                <a:cs typeface="Consolas" pitchFamily="49" charset="0"/>
              </a:rPr>
              <a:t>dev_ptr</a:t>
            </a:r>
            <a:r>
              <a:rPr lang="en-US" sz="2000" dirty="0">
                <a:solidFill>
                  <a:prstClr val="black"/>
                </a:solidFill>
                <a:latin typeface="Consolas" pitchFamily="49" charset="0"/>
                <a:cs typeface="Consolas" pitchFamily="49" charset="0"/>
              </a:rPr>
              <a:t>[0] = 1;</a:t>
            </a:r>
          </a:p>
          <a:p>
            <a:endParaRPr lang="en-US" sz="2000" dirty="0">
              <a:solidFill>
                <a:prstClr val="black"/>
              </a:solidFill>
              <a:latin typeface="Consolas" pitchFamily="49" charset="0"/>
              <a:cs typeface="Consolas" pitchFamily="49" charset="0"/>
            </a:endParaRPr>
          </a:p>
          <a:p>
            <a:r>
              <a:rPr lang="en-US" sz="2000" dirty="0">
                <a:solidFill>
                  <a:srgbClr val="008000"/>
                </a:solidFill>
                <a:latin typeface="Consolas" pitchFamily="49" charset="0"/>
                <a:cs typeface="Consolas" pitchFamily="49" charset="0"/>
              </a:rPr>
              <a:t>// free memory</a:t>
            </a:r>
          </a:p>
          <a:p>
            <a:r>
              <a:rPr lang="en-US" sz="2000" dirty="0" err="1">
                <a:solidFill>
                  <a:srgbClr val="FF00FF"/>
                </a:solidFill>
                <a:latin typeface="Consolas" pitchFamily="49" charset="0"/>
                <a:cs typeface="Consolas" pitchFamily="49" charset="0"/>
              </a:rPr>
              <a:t>cudaFree</a:t>
            </a:r>
            <a:r>
              <a:rPr lang="en-US" sz="2000" dirty="0">
                <a:solidFill>
                  <a:prstClr val="black"/>
                </a:solidFill>
                <a:latin typeface="Consolas" pitchFamily="49" charset="0"/>
                <a:cs typeface="Consolas" pitchFamily="49" charset="0"/>
              </a:rPr>
              <a:t>(</a:t>
            </a:r>
            <a:r>
              <a:rPr lang="en-US" sz="2000" dirty="0" err="1">
                <a:solidFill>
                  <a:prstClr val="black"/>
                </a:solidFill>
                <a:latin typeface="Consolas" pitchFamily="49" charset="0"/>
                <a:cs typeface="Consolas" pitchFamily="49" charset="0"/>
              </a:rPr>
              <a:t>raw_ptr</a:t>
            </a:r>
            <a:r>
              <a:rPr lang="en-US" sz="2000" dirty="0">
                <a:solidFill>
                  <a:prstClr val="black"/>
                </a:solidFill>
                <a:latin typeface="Consolas" pitchFamily="49" charset="0"/>
                <a:cs typeface="Consolas" pitchFamily="49" charset="0"/>
              </a:rPr>
              <a:t>);</a:t>
            </a:r>
          </a:p>
        </p:txBody>
      </p:sp>
      <p:sp>
        <p:nvSpPr>
          <p:cNvPr id="7" name="Rectangle 6"/>
          <p:cNvSpPr/>
          <p:nvPr/>
        </p:nvSpPr>
        <p:spPr>
          <a:xfrm>
            <a:off x="1600201" y="6627168"/>
            <a:ext cx="1013419" cy="230832"/>
          </a:xfrm>
          <a:prstGeom prst="rect">
            <a:avLst/>
          </a:prstGeom>
        </p:spPr>
        <p:txBody>
          <a:bodyPr wrap="none">
            <a:spAutoFit/>
          </a:bodyPr>
          <a:lstStyle/>
          <a:p>
            <a:r>
              <a:rPr lang="en-US" sz="900" dirty="0">
                <a:latin typeface="+mj-lt"/>
              </a:rPr>
              <a:t>NVIDIA [N. Bell]</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3560533860"/>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Example: UM and </a:t>
            </a:r>
            <a:r>
              <a:rPr lang="en-US" dirty="0">
                <a:latin typeface="Consolas" panose="020B0609020204030204" pitchFamily="49" charset="0"/>
              </a:rPr>
              <a:t>thrust</a:t>
            </a:r>
          </a:p>
        </p:txBody>
      </p:sp>
      <p:sp>
        <p:nvSpPr>
          <p:cNvPr id="4" name="Slide Number Placeholder 3"/>
          <p:cNvSpPr>
            <a:spLocks noGrp="1"/>
          </p:cNvSpPr>
          <p:nvPr>
            <p:ph type="sldNum" sz="quarter" idx="12"/>
          </p:nvPr>
        </p:nvSpPr>
        <p:spPr/>
        <p:txBody>
          <a:bodyPr/>
          <a:lstStyle/>
          <a:p>
            <a:fld id="{4FAB73BC-B049-4115-A692-8D63A059BFB8}" type="slidenum">
              <a:rPr lang="en-US" smtClean="0"/>
              <a:pPr/>
              <a:t>19</a:t>
            </a:fld>
            <a:endParaRPr lang="en-US" dirty="0"/>
          </a:p>
        </p:txBody>
      </p:sp>
      <p:sp>
        <p:nvSpPr>
          <p:cNvPr id="2" name="Rectangle 1"/>
          <p:cNvSpPr/>
          <p:nvPr/>
        </p:nvSpPr>
        <p:spPr>
          <a:xfrm>
            <a:off x="108328" y="1172369"/>
            <a:ext cx="11975344" cy="5262979"/>
          </a:xfrm>
          <a:prstGeom prst="rect">
            <a:avLst/>
          </a:prstGeom>
          <a:solidFill>
            <a:schemeClr val="bg1">
              <a:lumMod val="95000"/>
            </a:schemeClr>
          </a:solidFill>
        </p:spPr>
        <p:txBody>
          <a:bodyPr wrap="square">
            <a:spAutoFit/>
          </a:bodyPr>
          <a:lstStyle/>
          <a:p>
            <a:r>
              <a:rPr lang="en-US" sz="1400" dirty="0">
                <a:solidFill>
                  <a:srgbClr val="808080"/>
                </a:solidFill>
                <a:latin typeface="Consolas" panose="020B0609020204030204" pitchFamily="49" charset="0"/>
              </a:rPr>
              <a:t>#include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&lt;</a:t>
            </a:r>
            <a:r>
              <a:rPr lang="en-US" sz="1400" dirty="0" err="1">
                <a:solidFill>
                  <a:srgbClr val="A31515"/>
                </a:solidFill>
                <a:latin typeface="Consolas" panose="020B0609020204030204" pitchFamily="49" charset="0"/>
              </a:rPr>
              <a:t>ostream</a:t>
            </a:r>
            <a:r>
              <a:rPr lang="en-US" sz="1400" dirty="0">
                <a:solidFill>
                  <a:srgbClr val="A31515"/>
                </a:solidFill>
                <a:latin typeface="Consolas" panose="020B0609020204030204" pitchFamily="49" charset="0"/>
              </a:rPr>
              <a:t>&gt;</a:t>
            </a:r>
            <a:endParaRPr lang="en-US" sz="1400" dirty="0">
              <a:solidFill>
                <a:srgbClr val="000000"/>
              </a:solidFill>
              <a:latin typeface="Consolas" panose="020B0609020204030204" pitchFamily="49" charset="0"/>
            </a:endParaRPr>
          </a:p>
          <a:p>
            <a:r>
              <a:rPr lang="en-US" sz="1400" dirty="0">
                <a:solidFill>
                  <a:srgbClr val="808080"/>
                </a:solidFill>
                <a:latin typeface="Consolas" panose="020B0609020204030204" pitchFamily="49" charset="0"/>
              </a:rPr>
              <a:t>#include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&lt;</a:t>
            </a:r>
            <a:r>
              <a:rPr lang="en-US" sz="1400" dirty="0" err="1">
                <a:solidFill>
                  <a:srgbClr val="A31515"/>
                </a:solidFill>
                <a:latin typeface="Consolas" panose="020B0609020204030204" pitchFamily="49" charset="0"/>
              </a:rPr>
              <a:t>cmath</a:t>
            </a:r>
            <a:r>
              <a:rPr lang="en-US" sz="1400" dirty="0">
                <a:solidFill>
                  <a:srgbClr val="A31515"/>
                </a:solidFill>
                <a:latin typeface="Consolas" panose="020B0609020204030204" pitchFamily="49" charset="0"/>
              </a:rPr>
              <a:t>&gt;</a:t>
            </a:r>
            <a:endParaRPr lang="en-US" sz="1400" dirty="0">
              <a:solidFill>
                <a:srgbClr val="000000"/>
              </a:solidFill>
              <a:latin typeface="Consolas" panose="020B0609020204030204" pitchFamily="49" charset="0"/>
            </a:endParaRPr>
          </a:p>
          <a:p>
            <a:r>
              <a:rPr lang="en-US" sz="1400" dirty="0">
                <a:solidFill>
                  <a:srgbClr val="808080"/>
                </a:solidFill>
                <a:latin typeface="Consolas" panose="020B0609020204030204" pitchFamily="49" charset="0"/>
              </a:rPr>
              <a:t>#include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&lt;thrust/</a:t>
            </a:r>
            <a:r>
              <a:rPr lang="en-US" sz="1400" dirty="0" err="1">
                <a:solidFill>
                  <a:srgbClr val="A31515"/>
                </a:solidFill>
                <a:latin typeface="Consolas" panose="020B0609020204030204" pitchFamily="49" charset="0"/>
              </a:rPr>
              <a:t>reduce.h</a:t>
            </a:r>
            <a:r>
              <a:rPr lang="en-US" sz="1400" dirty="0">
                <a:solidFill>
                  <a:srgbClr val="A31515"/>
                </a:solidFill>
                <a:latin typeface="Consolas" panose="020B0609020204030204" pitchFamily="49" charset="0"/>
              </a:rPr>
              <a:t>&gt;</a:t>
            </a:r>
            <a:endParaRPr lang="en-US" sz="1400" dirty="0">
              <a:solidFill>
                <a:srgbClr val="000000"/>
              </a:solidFill>
              <a:latin typeface="Consolas" panose="020B0609020204030204" pitchFamily="49" charset="0"/>
            </a:endParaRPr>
          </a:p>
          <a:p>
            <a:r>
              <a:rPr lang="en-US" sz="1400" dirty="0">
                <a:solidFill>
                  <a:srgbClr val="808080"/>
                </a:solidFill>
                <a:latin typeface="Consolas" panose="020B0609020204030204" pitchFamily="49" charset="0"/>
              </a:rPr>
              <a:t>#include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&lt;thrust/system/</a:t>
            </a:r>
            <a:r>
              <a:rPr lang="en-US" sz="1400" dirty="0" err="1">
                <a:solidFill>
                  <a:srgbClr val="A31515"/>
                </a:solidFill>
                <a:latin typeface="Consolas" panose="020B0609020204030204" pitchFamily="49" charset="0"/>
              </a:rPr>
              <a:t>cuda</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execution_policy.h</a:t>
            </a:r>
            <a:r>
              <a:rPr lang="en-US" sz="1400" dirty="0">
                <a:solidFill>
                  <a:srgbClr val="A31515"/>
                </a:solidFill>
                <a:latin typeface="Consolas" panose="020B0609020204030204" pitchFamily="49" charset="0"/>
              </a:rPr>
              <a:t>&gt;</a:t>
            </a:r>
            <a:endParaRPr lang="en-US" sz="1400" dirty="0">
              <a:solidFill>
                <a:srgbClr val="000000"/>
              </a:solidFill>
              <a:latin typeface="Consolas" panose="020B0609020204030204" pitchFamily="49" charset="0"/>
            </a:endParaRPr>
          </a:p>
          <a:p>
            <a:r>
              <a:rPr lang="en-US" sz="1400" dirty="0">
                <a:solidFill>
                  <a:srgbClr val="808080"/>
                </a:solidFill>
                <a:latin typeface="Consolas" panose="020B0609020204030204" pitchFamily="49" charset="0"/>
              </a:rPr>
              <a:t>#include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&lt;thrust/system/</a:t>
            </a:r>
            <a:r>
              <a:rPr lang="en-US" sz="1400" dirty="0" err="1">
                <a:solidFill>
                  <a:srgbClr val="A31515"/>
                </a:solidFill>
                <a:latin typeface="Consolas" panose="020B0609020204030204" pitchFamily="49" charset="0"/>
              </a:rPr>
              <a:t>omp</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execution_policy.h</a:t>
            </a:r>
            <a:r>
              <a:rPr lang="en-US" sz="1400" dirty="0">
                <a:solidFill>
                  <a:srgbClr val="A31515"/>
                </a:solidFill>
                <a:latin typeface="Consolas" panose="020B0609020204030204" pitchFamily="49" charset="0"/>
              </a:rPr>
              <a:t>&gt;</a:t>
            </a:r>
            <a:endParaRPr lang="en-US" sz="1400" dirty="0">
              <a:solidFill>
                <a:srgbClr val="000000"/>
              </a:solidFill>
              <a:latin typeface="Consolas" panose="020B0609020204030204" pitchFamily="49" charset="0"/>
            </a:endParaRPr>
          </a:p>
          <a:p>
            <a:endParaRPr lang="en-US" sz="1400" dirty="0">
              <a:solidFill>
                <a:srgbClr val="000000"/>
              </a:solidFill>
              <a:latin typeface="Consolas" panose="020B0609020204030204" pitchFamily="49" charset="0"/>
            </a:endParaRPr>
          </a:p>
          <a:p>
            <a:r>
              <a:rPr lang="en-US" sz="1400" dirty="0" err="1">
                <a:solidFill>
                  <a:srgbClr val="0000FF"/>
                </a:solidFill>
                <a:latin typeface="Consolas" panose="020B0609020204030204" pitchFamily="49" charset="0"/>
              </a:rPr>
              <a:t>const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ARRAY_SIZE = 1000;</a:t>
            </a:r>
          </a:p>
          <a:p>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main(</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808080"/>
                </a:solidFill>
                <a:latin typeface="Consolas" panose="020B0609020204030204" pitchFamily="49" charset="0"/>
              </a:rPr>
              <a:t>argc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char</a:t>
            </a:r>
            <a:r>
              <a:rPr lang="en-US" sz="1400" dirty="0">
                <a:solidFill>
                  <a:srgbClr val="000000"/>
                </a:solidFill>
                <a:latin typeface="Consolas" panose="020B0609020204030204" pitchFamily="49" charset="0"/>
              </a:rPr>
              <a:t> **</a:t>
            </a:r>
            <a:r>
              <a:rPr lang="en-US" sz="1400" dirty="0" err="1">
                <a:solidFill>
                  <a:srgbClr val="808080"/>
                </a:solidFill>
                <a:latin typeface="Consolas" panose="020B0609020204030204" pitchFamily="49" charset="0"/>
              </a:rPr>
              <a:t>argv</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mA;</a:t>
            </a:r>
          </a:p>
          <a:p>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cudaMallocManaged</a:t>
            </a:r>
            <a:r>
              <a:rPr lang="en-US" sz="1400" dirty="0">
                <a:solidFill>
                  <a:srgbClr val="000000"/>
                </a:solidFill>
                <a:latin typeface="Consolas" panose="020B0609020204030204" pitchFamily="49" charset="0"/>
              </a:rPr>
              <a:t>(&amp;mA, ARRAY_SIZE * </a:t>
            </a:r>
            <a:r>
              <a:rPr lang="en-US" sz="1400" dirty="0" err="1">
                <a:solidFill>
                  <a:srgbClr val="0000FF"/>
                </a:solidFill>
                <a:latin typeface="Consolas" panose="020B0609020204030204" pitchFamily="49" charset="0"/>
              </a:rPr>
              <a:t>sizeof</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thrust::sequence(mA, mA + ARRAY_SIZE, 1); </a:t>
            </a:r>
            <a:r>
              <a:rPr lang="en-US" sz="1400" dirty="0">
                <a:solidFill>
                  <a:srgbClr val="6AB06A"/>
                </a:solidFill>
                <a:latin typeface="Consolas" panose="020B0609020204030204" pitchFamily="49" charset="0"/>
              </a:rPr>
              <a:t>// sequence of increasing numbers, from 1 to ARRAY_SIZE</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maximumGPU</a:t>
            </a:r>
            <a:r>
              <a:rPr lang="en-US" sz="1400" dirty="0">
                <a:solidFill>
                  <a:srgbClr val="000000"/>
                </a:solidFill>
                <a:latin typeface="Consolas" panose="020B0609020204030204" pitchFamily="49" charset="0"/>
              </a:rPr>
              <a:t> = thrust::reduce(thrust::</a:t>
            </a:r>
            <a:r>
              <a:rPr lang="en-US" sz="1400" dirty="0" err="1">
                <a:solidFill>
                  <a:srgbClr val="000000"/>
                </a:solidFill>
                <a:latin typeface="Consolas" panose="020B0609020204030204" pitchFamily="49" charset="0"/>
              </a:rPr>
              <a:t>cuda</a:t>
            </a:r>
            <a:r>
              <a:rPr lang="en-US" sz="1400" dirty="0">
                <a:solidFill>
                  <a:srgbClr val="000000"/>
                </a:solidFill>
                <a:latin typeface="Consolas" panose="020B0609020204030204" pitchFamily="49" charset="0"/>
              </a:rPr>
              <a:t>::par, mA, mA + ARRAY_SIZE, 0.0, thrust::</a:t>
            </a:r>
            <a:r>
              <a:rPr lang="en-US" sz="1400" dirty="0">
                <a:solidFill>
                  <a:srgbClr val="2B91AF"/>
                </a:solidFill>
                <a:latin typeface="Consolas" panose="020B0609020204030204" pitchFamily="49" charset="0"/>
              </a:rPr>
              <a:t>maximum</a:t>
            </a:r>
            <a:r>
              <a:rPr lang="en-US" sz="1400" dirty="0">
                <a:solidFill>
                  <a:srgbClr val="000000"/>
                </a:solidFill>
                <a:latin typeface="Consolas" panose="020B0609020204030204" pitchFamily="49" charset="0"/>
              </a:rPr>
              <a:t>&lt;</a:t>
            </a:r>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&gt;());</a:t>
            </a:r>
          </a:p>
          <a:p>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cudaDeviceSynchronize</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maximumCPU</a:t>
            </a:r>
            <a:r>
              <a:rPr lang="en-US" sz="1400" dirty="0">
                <a:solidFill>
                  <a:srgbClr val="000000"/>
                </a:solidFill>
                <a:latin typeface="Consolas" panose="020B0609020204030204" pitchFamily="49" charset="0"/>
              </a:rPr>
              <a:t> = thrust::reduce(thrust::</a:t>
            </a:r>
            <a:r>
              <a:rPr lang="en-US" sz="1400" dirty="0" err="1">
                <a:solidFill>
                  <a:srgbClr val="0000FF"/>
                </a:solidFill>
                <a:latin typeface="Consolas" panose="020B0609020204030204" pitchFamily="49" charset="0"/>
              </a:rPr>
              <a:t>omp</a:t>
            </a:r>
            <a:r>
              <a:rPr lang="en-US" sz="1400" dirty="0">
                <a:solidFill>
                  <a:srgbClr val="000000"/>
                </a:solidFill>
                <a:latin typeface="Consolas" panose="020B0609020204030204" pitchFamily="49" charset="0"/>
              </a:rPr>
              <a:t>::par , mA, mA + ARRAY_SIZE, 0.0, thrust::</a:t>
            </a:r>
            <a:r>
              <a:rPr lang="en-US" sz="1400" dirty="0">
                <a:solidFill>
                  <a:srgbClr val="2B91AF"/>
                </a:solidFill>
                <a:latin typeface="Consolas" panose="020B0609020204030204" pitchFamily="49" charset="0"/>
              </a:rPr>
              <a:t>maximum</a:t>
            </a:r>
            <a:r>
              <a:rPr lang="en-US" sz="1400" dirty="0">
                <a:solidFill>
                  <a:srgbClr val="000000"/>
                </a:solidFill>
                <a:latin typeface="Consolas" panose="020B0609020204030204" pitchFamily="49" charset="0"/>
              </a:rPr>
              <a:t>&lt;</a:t>
            </a:r>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&gt;());</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std</a:t>
            </a:r>
            <a:r>
              <a:rPr lang="en-US" sz="1400" dirty="0">
                <a:solidFill>
                  <a:srgbClr val="000000"/>
                </a:solidFill>
                <a:latin typeface="Consolas" panose="020B0609020204030204" pitchFamily="49" charset="0"/>
              </a:rPr>
              <a:t>::</a:t>
            </a:r>
            <a:r>
              <a:rPr lang="en-US" sz="1400" dirty="0" err="1">
                <a:solidFill>
                  <a:srgbClr val="0000FF"/>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"GPU reduce: "</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std</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fabs</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maximumGPU</a:t>
            </a:r>
            <a:r>
              <a:rPr lang="en-US" sz="1400" dirty="0">
                <a:solidFill>
                  <a:srgbClr val="000000"/>
                </a:solidFill>
                <a:latin typeface="Consolas" panose="020B0609020204030204" pitchFamily="49" charset="0"/>
              </a:rPr>
              <a:t> - ARRAY_SIZE) &lt; 1e-10 ? </a:t>
            </a:r>
            <a:r>
              <a:rPr lang="en-US" sz="1400" dirty="0">
                <a:solidFill>
                  <a:srgbClr val="A31515"/>
                </a:solidFill>
                <a:latin typeface="Consolas" panose="020B0609020204030204" pitchFamily="49" charset="0"/>
              </a:rPr>
              <a:t>"Passed"</a:t>
            </a:r>
            <a:r>
              <a:rPr lang="en-US" sz="1400" dirty="0">
                <a:solidFill>
                  <a:srgbClr val="000000"/>
                </a:solidFill>
                <a:latin typeface="Consolas" panose="020B0609020204030204" pitchFamily="49" charset="0"/>
              </a:rPr>
              <a:t> : </a:t>
            </a:r>
            <a:r>
              <a:rPr lang="en-US" sz="1400" dirty="0">
                <a:solidFill>
                  <a:srgbClr val="A31515"/>
                </a:solidFill>
                <a:latin typeface="Consolas" panose="020B0609020204030204" pitchFamily="49" charset="0"/>
              </a:rPr>
              <a:t>"Failed"</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std</a:t>
            </a:r>
            <a:r>
              <a:rPr lang="en-US" sz="1400" dirty="0">
                <a:solidFill>
                  <a:srgbClr val="000000"/>
                </a:solidFill>
                <a:latin typeface="Consolas" panose="020B0609020204030204" pitchFamily="49" charset="0"/>
              </a:rPr>
              <a:t>::</a:t>
            </a:r>
            <a:r>
              <a:rPr lang="en-US" sz="1400" dirty="0" err="1">
                <a:solidFill>
                  <a:srgbClr val="0000FF"/>
                </a:solidFill>
                <a:latin typeface="Consolas" panose="020B0609020204030204" pitchFamily="49" charset="0"/>
              </a:rPr>
              <a:t>endl</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std</a:t>
            </a:r>
            <a:r>
              <a:rPr lang="en-US" sz="1400" dirty="0">
                <a:solidFill>
                  <a:srgbClr val="000000"/>
                </a:solidFill>
                <a:latin typeface="Consolas" panose="020B0609020204030204" pitchFamily="49" charset="0"/>
              </a:rPr>
              <a:t>::</a:t>
            </a:r>
            <a:r>
              <a:rPr lang="en-US" sz="1400" dirty="0" err="1">
                <a:solidFill>
                  <a:srgbClr val="0000FF"/>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"CPU reduce: "</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std</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fabs</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maximumCPU</a:t>
            </a:r>
            <a:r>
              <a:rPr lang="en-US" sz="1400" dirty="0">
                <a:solidFill>
                  <a:srgbClr val="000000"/>
                </a:solidFill>
                <a:latin typeface="Consolas" panose="020B0609020204030204" pitchFamily="49" charset="0"/>
              </a:rPr>
              <a:t> - ARRAY_SIZE) &lt; 1e-10 ? </a:t>
            </a:r>
            <a:r>
              <a:rPr lang="en-US" sz="1400" dirty="0">
                <a:solidFill>
                  <a:srgbClr val="A31515"/>
                </a:solidFill>
                <a:latin typeface="Consolas" panose="020B0609020204030204" pitchFamily="49" charset="0"/>
              </a:rPr>
              <a:t>"Passed"</a:t>
            </a:r>
            <a:r>
              <a:rPr lang="en-US" sz="1400" dirty="0">
                <a:solidFill>
                  <a:srgbClr val="000000"/>
                </a:solidFill>
                <a:latin typeface="Consolas" panose="020B0609020204030204" pitchFamily="49" charset="0"/>
              </a:rPr>
              <a:t> : </a:t>
            </a:r>
            <a:r>
              <a:rPr lang="en-US" sz="1400" dirty="0">
                <a:solidFill>
                  <a:srgbClr val="A31515"/>
                </a:solidFill>
                <a:latin typeface="Consolas" panose="020B0609020204030204" pitchFamily="49" charset="0"/>
              </a:rPr>
              <a:t>"Failed"</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std</a:t>
            </a:r>
            <a:r>
              <a:rPr lang="en-US" sz="1400" dirty="0">
                <a:solidFill>
                  <a:srgbClr val="000000"/>
                </a:solidFill>
                <a:latin typeface="Consolas" panose="020B0609020204030204" pitchFamily="49" charset="0"/>
              </a:rPr>
              <a:t>::</a:t>
            </a:r>
            <a:r>
              <a:rPr lang="en-US" sz="1400" dirty="0" err="1">
                <a:solidFill>
                  <a:srgbClr val="0000FF"/>
                </a:solidFill>
                <a:latin typeface="Consolas" panose="020B0609020204030204" pitchFamily="49" charset="0"/>
              </a:rPr>
              <a:t>endl</a:t>
            </a:r>
            <a:r>
              <a:rPr lang="en-US" sz="1400" dirty="0">
                <a:solidFill>
                  <a:srgbClr val="000000"/>
                </a:solidFill>
                <a:latin typeface="Consolas" panose="020B0609020204030204" pitchFamily="49" charset="0"/>
              </a:rPr>
              <a:t>;</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cudaFree</a:t>
            </a:r>
            <a:r>
              <a:rPr lang="en-US" sz="1400" dirty="0">
                <a:solidFill>
                  <a:srgbClr val="000000"/>
                </a:solidFill>
                <a:latin typeface="Consolas" panose="020B0609020204030204" pitchFamily="49" charset="0"/>
              </a:rPr>
              <a:t>(mA);</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0;</a:t>
            </a:r>
          </a:p>
          <a:p>
            <a:r>
              <a:rPr lang="en-US" sz="14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618766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2CD97-8277-4563-975A-36E30C6B56A3}"/>
              </a:ext>
            </a:extLst>
          </p:cNvPr>
          <p:cNvSpPr>
            <a:spLocks noGrp="1"/>
          </p:cNvSpPr>
          <p:nvPr>
            <p:ph type="title"/>
          </p:nvPr>
        </p:nvSpPr>
        <p:spPr/>
        <p:txBody>
          <a:bodyPr/>
          <a:lstStyle/>
          <a:p>
            <a:r>
              <a:rPr lang="en-US" dirty="0"/>
              <a:t>Quote of the day</a:t>
            </a:r>
          </a:p>
        </p:txBody>
      </p:sp>
      <p:sp>
        <p:nvSpPr>
          <p:cNvPr id="3" name="Slide Number Placeholder 2">
            <a:extLst>
              <a:ext uri="{FF2B5EF4-FFF2-40B4-BE49-F238E27FC236}">
                <a16:creationId xmlns:a16="http://schemas.microsoft.com/office/drawing/2014/main" id="{BDE7497D-EE03-4785-AEDC-E197C97DA140}"/>
              </a:ext>
            </a:extLst>
          </p:cNvPr>
          <p:cNvSpPr>
            <a:spLocks noGrp="1"/>
          </p:cNvSpPr>
          <p:nvPr>
            <p:ph type="sldNum" sz="quarter" idx="12"/>
          </p:nvPr>
        </p:nvSpPr>
        <p:spPr/>
        <p:txBody>
          <a:bodyPr/>
          <a:lstStyle/>
          <a:p>
            <a:fld id="{67D2203D-769A-4D5A-AE4C-EA73FDE6A130}" type="slidenum">
              <a:rPr lang="en-US" smtClean="0"/>
              <a:t>2</a:t>
            </a:fld>
            <a:endParaRPr lang="en-US"/>
          </a:p>
        </p:txBody>
      </p:sp>
      <p:sp>
        <p:nvSpPr>
          <p:cNvPr id="5" name="TextBox 4">
            <a:extLst>
              <a:ext uri="{FF2B5EF4-FFF2-40B4-BE49-F238E27FC236}">
                <a16:creationId xmlns:a16="http://schemas.microsoft.com/office/drawing/2014/main" id="{C2DEC3D0-BBEA-40DC-8618-10E2A2142BD1}"/>
              </a:ext>
            </a:extLst>
          </p:cNvPr>
          <p:cNvSpPr txBox="1"/>
          <p:nvPr/>
        </p:nvSpPr>
        <p:spPr>
          <a:xfrm>
            <a:off x="279400" y="3082836"/>
            <a:ext cx="11410950" cy="861774"/>
          </a:xfrm>
          <a:prstGeom prst="rect">
            <a:avLst/>
          </a:prstGeom>
          <a:noFill/>
        </p:spPr>
        <p:txBody>
          <a:bodyPr wrap="square">
            <a:spAutoFit/>
          </a:bodyPr>
          <a:lstStyle/>
          <a:p>
            <a:pPr algn="r"/>
            <a:r>
              <a:rPr lang="en-US" dirty="0"/>
              <a:t>"There is a wonderful, almost mystical, law of nature that says three of the things we want most—happiness, freedom, and peace of mind—are always attained when we give them to others. Give it away to get it back.“</a:t>
            </a:r>
          </a:p>
          <a:p>
            <a:pPr algn="r"/>
            <a:r>
              <a:rPr lang="en-US" sz="1200" dirty="0"/>
              <a:t>-- </a:t>
            </a:r>
            <a:r>
              <a:rPr lang="en-US" sz="1200"/>
              <a:t>John Wooden (1910-2010), </a:t>
            </a:r>
            <a:r>
              <a:rPr lang="en-US" sz="1200" dirty="0"/>
              <a:t>UCLA basketball coach, winner of ten NCAA national championships in a </a:t>
            </a:r>
            <a:r>
              <a:rPr lang="en-US" sz="1200"/>
              <a:t>12-year period</a:t>
            </a:r>
            <a:endParaRPr lang="en-US" sz="1200" dirty="0"/>
          </a:p>
        </p:txBody>
      </p:sp>
    </p:spTree>
    <p:extLst>
      <p:ext uri="{BB962C8B-B14F-4D97-AF65-F5344CB8AC3E}">
        <p14:creationId xmlns:p14="http://schemas.microsoft.com/office/powerpoint/2010/main" val="4957135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Namespaces, containers, iterators: closing remarks</a:t>
            </a:r>
          </a:p>
        </p:txBody>
      </p:sp>
      <p:sp>
        <p:nvSpPr>
          <p:cNvPr id="3" name="Content Placeholder 2"/>
          <p:cNvSpPr>
            <a:spLocks noGrp="1"/>
          </p:cNvSpPr>
          <p:nvPr>
            <p:ph idx="1"/>
          </p:nvPr>
        </p:nvSpPr>
        <p:spPr/>
        <p:txBody>
          <a:bodyPr/>
          <a:lstStyle/>
          <a:p>
            <a:endParaRPr lang="en-US" sz="2000" dirty="0"/>
          </a:p>
          <a:p>
            <a:r>
              <a:rPr lang="en-US" sz="2000" dirty="0"/>
              <a:t>Namespaces</a:t>
            </a:r>
          </a:p>
          <a:p>
            <a:pPr lvl="1"/>
            <a:r>
              <a:rPr lang="en-US" sz="1800" dirty="0"/>
              <a:t>Used to avoids collisions and increase functionality</a:t>
            </a:r>
          </a:p>
          <a:p>
            <a:pPr marL="0" indent="0">
              <a:buNone/>
            </a:pPr>
            <a:endParaRPr lang="en-US" sz="2000" dirty="0"/>
          </a:p>
          <a:p>
            <a:r>
              <a:rPr lang="en-US" sz="2000" dirty="0"/>
              <a:t>Containers</a:t>
            </a:r>
          </a:p>
          <a:p>
            <a:pPr lvl="1"/>
            <a:r>
              <a:rPr lang="en-US" sz="1800" dirty="0"/>
              <a:t>Manage both host &amp; device memory</a:t>
            </a:r>
          </a:p>
          <a:p>
            <a:pPr lvl="1"/>
            <a:r>
              <a:rPr lang="en-US" sz="1800" dirty="0"/>
              <a:t>Automatic allocation and deallocation</a:t>
            </a:r>
          </a:p>
          <a:p>
            <a:pPr lvl="1"/>
            <a:r>
              <a:rPr lang="en-US" sz="1800" dirty="0"/>
              <a:t>Simplify data transfers</a:t>
            </a:r>
          </a:p>
          <a:p>
            <a:pPr marL="0" indent="0">
              <a:buNone/>
            </a:pPr>
            <a:endParaRPr lang="en-US" sz="2000" dirty="0"/>
          </a:p>
          <a:p>
            <a:r>
              <a:rPr lang="en-US" sz="2000" dirty="0"/>
              <a:t>Iterators in </a:t>
            </a:r>
            <a:r>
              <a:rPr lang="en-US" sz="2000" dirty="0">
                <a:latin typeface="Consolas" panose="020B0609020204030204" pitchFamily="49" charset="0"/>
              </a:rPr>
              <a:t>thrust</a:t>
            </a:r>
          </a:p>
          <a:p>
            <a:pPr lvl="1"/>
            <a:r>
              <a:rPr lang="en-US" sz="1800" dirty="0"/>
              <a:t>Behave like pointers pointing in an array</a:t>
            </a:r>
          </a:p>
          <a:p>
            <a:pPr lvl="1"/>
            <a:r>
              <a:rPr lang="en-US" sz="1800" dirty="0"/>
              <a:t>Can move back-and-forth between iterators and raw pointers</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20</a:t>
            </a:fld>
            <a:endParaRPr lang="en-US" altLang="en-US"/>
          </a:p>
        </p:txBody>
      </p:sp>
    </p:spTree>
    <p:extLst>
      <p:ext uri="{BB962C8B-B14F-4D97-AF65-F5344CB8AC3E}">
        <p14:creationId xmlns:p14="http://schemas.microsoft.com/office/powerpoint/2010/main" val="29561666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CE4AD0-DE63-461C-902F-73628FDD7099}"/>
              </a:ext>
            </a:extLst>
          </p:cNvPr>
          <p:cNvSpPr>
            <a:spLocks noGrp="1"/>
          </p:cNvSpPr>
          <p:nvPr>
            <p:ph type="title"/>
          </p:nvPr>
        </p:nvSpPr>
        <p:spPr/>
        <p:txBody>
          <a:bodyPr/>
          <a:lstStyle/>
          <a:p>
            <a:r>
              <a:rPr lang="en-US" dirty="0"/>
              <a:t>Work Plan, </a:t>
            </a:r>
            <a:r>
              <a:rPr lang="en-US" dirty="0">
                <a:solidFill>
                  <a:srgbClr val="FFC000"/>
                </a:solidFill>
                <a:latin typeface="Consolas" panose="020B0609020204030204" pitchFamily="49" charset="0"/>
              </a:rPr>
              <a:t>thrust</a:t>
            </a:r>
          </a:p>
        </p:txBody>
      </p:sp>
      <p:sp>
        <p:nvSpPr>
          <p:cNvPr id="5" name="Content Placeholder 4">
            <a:extLst>
              <a:ext uri="{FF2B5EF4-FFF2-40B4-BE49-F238E27FC236}">
                <a16:creationId xmlns:a16="http://schemas.microsoft.com/office/drawing/2014/main" id="{102C22E0-1C56-4AFF-8655-5BBCD1E1DACC}"/>
              </a:ext>
            </a:extLst>
          </p:cNvPr>
          <p:cNvSpPr>
            <a:spLocks noGrp="1"/>
          </p:cNvSpPr>
          <p:nvPr>
            <p:ph idx="1"/>
          </p:nvPr>
        </p:nvSpPr>
        <p:spPr/>
        <p:txBody>
          <a:bodyPr/>
          <a:lstStyle/>
          <a:p>
            <a:endParaRPr lang="en-US" dirty="0"/>
          </a:p>
          <a:p>
            <a:endParaRPr lang="en-US" dirty="0"/>
          </a:p>
          <a:p>
            <a:r>
              <a:rPr lang="en-US" dirty="0">
                <a:solidFill>
                  <a:schemeClr val="bg1">
                    <a:lumMod val="65000"/>
                  </a:schemeClr>
                </a:solidFill>
              </a:rPr>
              <a:t>Namespaces, containers, iterators</a:t>
            </a:r>
          </a:p>
          <a:p>
            <a:endParaRPr lang="en-US" dirty="0"/>
          </a:p>
          <a:p>
            <a:r>
              <a:rPr lang="en-US" dirty="0"/>
              <a:t>Algorithms</a:t>
            </a:r>
          </a:p>
          <a:p>
            <a:endParaRPr lang="en-US" dirty="0">
              <a:solidFill>
                <a:schemeClr val="bg1">
                  <a:lumMod val="65000"/>
                </a:schemeClr>
              </a:solidFill>
            </a:endParaRPr>
          </a:p>
          <a:p>
            <a:r>
              <a:rPr lang="en-US" dirty="0">
                <a:solidFill>
                  <a:schemeClr val="bg1">
                    <a:lumMod val="65000"/>
                  </a:schemeClr>
                </a:solidFill>
              </a:rPr>
              <a:t>General transformations. Zipping &amp; fusing</a:t>
            </a:r>
          </a:p>
          <a:p>
            <a:endParaRPr lang="en-US" dirty="0">
              <a:solidFill>
                <a:schemeClr val="bg1">
                  <a:lumMod val="65000"/>
                </a:schemeClr>
              </a:solidFill>
            </a:endParaRPr>
          </a:p>
          <a:p>
            <a:r>
              <a:rPr lang="en-US" dirty="0">
                <a:solidFill>
                  <a:schemeClr val="bg1">
                    <a:lumMod val="65000"/>
                  </a:schemeClr>
                </a:solidFill>
              </a:rPr>
              <a:t>Thrust example: Processing rainfall data</a:t>
            </a:r>
          </a:p>
          <a:p>
            <a:endParaRPr lang="en-US" dirty="0"/>
          </a:p>
          <a:p>
            <a:endParaRPr lang="en-US" dirty="0"/>
          </a:p>
        </p:txBody>
      </p:sp>
      <p:sp>
        <p:nvSpPr>
          <p:cNvPr id="3" name="Slide Number Placeholder 2">
            <a:extLst>
              <a:ext uri="{FF2B5EF4-FFF2-40B4-BE49-F238E27FC236}">
                <a16:creationId xmlns:a16="http://schemas.microsoft.com/office/drawing/2014/main" id="{52F3B44D-439D-4F14-BFCF-2B3E05F2DD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74277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Algorithms</a:t>
            </a:r>
          </a:p>
        </p:txBody>
      </p:sp>
      <p:sp>
        <p:nvSpPr>
          <p:cNvPr id="3" name="Content Placeholder 2"/>
          <p:cNvSpPr>
            <a:spLocks noGrp="1"/>
          </p:cNvSpPr>
          <p:nvPr>
            <p:ph idx="1"/>
          </p:nvPr>
        </p:nvSpPr>
        <p:spPr>
          <a:xfrm>
            <a:off x="279918" y="1495221"/>
            <a:ext cx="11828298" cy="4933050"/>
          </a:xfrm>
        </p:spPr>
        <p:txBody>
          <a:bodyPr/>
          <a:lstStyle/>
          <a:p>
            <a:r>
              <a:rPr lang="en-US" dirty="0">
                <a:solidFill>
                  <a:srgbClr val="000000"/>
                </a:solidFill>
              </a:rPr>
              <a:t>Element-wise operations</a:t>
            </a:r>
          </a:p>
          <a:p>
            <a:pPr lvl="1"/>
            <a:r>
              <a:rPr lang="en-US" b="1" dirty="0">
                <a:solidFill>
                  <a:srgbClr val="000000"/>
                </a:solidFill>
                <a:latin typeface="Courier New" pitchFamily="49" charset="0"/>
                <a:cs typeface="Courier New" pitchFamily="49" charset="0"/>
              </a:rPr>
              <a:t> </a:t>
            </a:r>
            <a:r>
              <a:rPr lang="en-US" b="1" dirty="0" err="1">
                <a:solidFill>
                  <a:srgbClr val="0070C0"/>
                </a:solidFill>
                <a:latin typeface="Consolas" pitchFamily="49" charset="0"/>
                <a:cs typeface="Consolas" pitchFamily="49" charset="0"/>
              </a:rPr>
              <a:t>for_each</a:t>
            </a:r>
            <a:r>
              <a:rPr lang="en-US" dirty="0">
                <a:solidFill>
                  <a:srgbClr val="000000"/>
                </a:solidFill>
              </a:rPr>
              <a:t>, </a:t>
            </a:r>
            <a:r>
              <a:rPr lang="en-US" b="1" dirty="0">
                <a:solidFill>
                  <a:srgbClr val="0070C0"/>
                </a:solidFill>
                <a:latin typeface="Consolas" pitchFamily="49" charset="0"/>
                <a:cs typeface="Consolas" pitchFamily="49" charset="0"/>
              </a:rPr>
              <a:t>transform</a:t>
            </a:r>
            <a:r>
              <a:rPr lang="en-US" dirty="0">
                <a:solidFill>
                  <a:srgbClr val="000000"/>
                </a:solidFill>
              </a:rPr>
              <a:t>, </a:t>
            </a:r>
            <a:r>
              <a:rPr lang="en-US" b="1" dirty="0">
                <a:solidFill>
                  <a:srgbClr val="0070C0"/>
                </a:solidFill>
                <a:latin typeface="Consolas" pitchFamily="49" charset="0"/>
                <a:cs typeface="Consolas" pitchFamily="49" charset="0"/>
              </a:rPr>
              <a:t>gather</a:t>
            </a:r>
            <a:r>
              <a:rPr lang="en-US" dirty="0">
                <a:solidFill>
                  <a:srgbClr val="000000"/>
                </a:solidFill>
              </a:rPr>
              <a:t>, </a:t>
            </a:r>
            <a:r>
              <a:rPr lang="en-US" b="1" dirty="0">
                <a:solidFill>
                  <a:srgbClr val="0070C0"/>
                </a:solidFill>
                <a:latin typeface="Consolas" pitchFamily="49" charset="0"/>
                <a:cs typeface="Consolas" pitchFamily="49" charset="0"/>
              </a:rPr>
              <a:t>scatter </a:t>
            </a:r>
            <a:r>
              <a:rPr lang="en-US" dirty="0">
                <a:solidFill>
                  <a:srgbClr val="000000"/>
                </a:solidFill>
              </a:rPr>
              <a:t>…</a:t>
            </a:r>
          </a:p>
          <a:p>
            <a:pPr lvl="1"/>
            <a:endParaRPr lang="en-US" b="1" dirty="0">
              <a:solidFill>
                <a:srgbClr val="000000"/>
              </a:solidFill>
              <a:latin typeface="Courier New" pitchFamily="49" charset="0"/>
              <a:cs typeface="Courier New" pitchFamily="49" charset="0"/>
            </a:endParaRPr>
          </a:p>
          <a:p>
            <a:r>
              <a:rPr lang="en-US" dirty="0">
                <a:solidFill>
                  <a:srgbClr val="000000"/>
                </a:solidFill>
              </a:rPr>
              <a:t>Reductions</a:t>
            </a:r>
          </a:p>
          <a:p>
            <a:pPr lvl="1"/>
            <a:r>
              <a:rPr lang="en-US" b="1" dirty="0">
                <a:solidFill>
                  <a:srgbClr val="000000"/>
                </a:solidFill>
                <a:latin typeface="Courier New" pitchFamily="49" charset="0"/>
                <a:cs typeface="Courier New" pitchFamily="49" charset="0"/>
              </a:rPr>
              <a:t> </a:t>
            </a:r>
            <a:r>
              <a:rPr lang="en-US" b="1" dirty="0">
                <a:solidFill>
                  <a:srgbClr val="0070C0"/>
                </a:solidFill>
                <a:latin typeface="Consolas" pitchFamily="49" charset="0"/>
                <a:cs typeface="Consolas" pitchFamily="49" charset="0"/>
              </a:rPr>
              <a:t>reduce</a:t>
            </a:r>
            <a:r>
              <a:rPr lang="en-US" dirty="0">
                <a:solidFill>
                  <a:srgbClr val="000000"/>
                </a:solidFill>
              </a:rPr>
              <a:t>, </a:t>
            </a:r>
            <a:r>
              <a:rPr lang="en-US" b="1" dirty="0" err="1">
                <a:solidFill>
                  <a:srgbClr val="0070C0"/>
                </a:solidFill>
                <a:latin typeface="Consolas" pitchFamily="49" charset="0"/>
                <a:cs typeface="Consolas" pitchFamily="49" charset="0"/>
              </a:rPr>
              <a:t>inner_product</a:t>
            </a:r>
            <a:r>
              <a:rPr lang="en-US" dirty="0">
                <a:solidFill>
                  <a:srgbClr val="000000"/>
                </a:solidFill>
              </a:rPr>
              <a:t>, </a:t>
            </a:r>
            <a:r>
              <a:rPr lang="en-US" b="1" dirty="0" err="1">
                <a:solidFill>
                  <a:srgbClr val="0070C0"/>
                </a:solidFill>
                <a:latin typeface="Consolas" pitchFamily="49" charset="0"/>
                <a:cs typeface="Consolas" pitchFamily="49" charset="0"/>
              </a:rPr>
              <a:t>reduce_by_key</a:t>
            </a:r>
            <a:r>
              <a:rPr lang="en-US" b="1" dirty="0">
                <a:solidFill>
                  <a:srgbClr val="0070C0"/>
                </a:solidFill>
                <a:latin typeface="Consolas" pitchFamily="49" charset="0"/>
                <a:cs typeface="Consolas" pitchFamily="49" charset="0"/>
              </a:rPr>
              <a:t> </a:t>
            </a:r>
            <a:r>
              <a:rPr lang="en-US" dirty="0">
                <a:solidFill>
                  <a:srgbClr val="000000"/>
                </a:solidFill>
              </a:rPr>
              <a:t>…</a:t>
            </a:r>
          </a:p>
          <a:p>
            <a:pPr lvl="1"/>
            <a:endParaRPr lang="en-US" b="1" dirty="0">
              <a:solidFill>
                <a:srgbClr val="000000"/>
              </a:solidFill>
              <a:latin typeface="Courier New" pitchFamily="49" charset="0"/>
              <a:cs typeface="Courier New" pitchFamily="49" charset="0"/>
            </a:endParaRPr>
          </a:p>
          <a:p>
            <a:r>
              <a:rPr lang="en-US" dirty="0">
                <a:solidFill>
                  <a:srgbClr val="000000"/>
                </a:solidFill>
              </a:rPr>
              <a:t>Prefix Sums [scans]</a:t>
            </a:r>
          </a:p>
          <a:p>
            <a:pPr lvl="1"/>
            <a:r>
              <a:rPr lang="en-US" b="1" dirty="0">
                <a:solidFill>
                  <a:srgbClr val="000000"/>
                </a:solidFill>
                <a:latin typeface="Courier New" pitchFamily="49" charset="0"/>
                <a:cs typeface="Courier New" pitchFamily="49" charset="0"/>
              </a:rPr>
              <a:t> </a:t>
            </a:r>
            <a:r>
              <a:rPr lang="en-US" b="1" dirty="0" err="1">
                <a:solidFill>
                  <a:srgbClr val="0070C0"/>
                </a:solidFill>
                <a:latin typeface="Consolas" pitchFamily="49" charset="0"/>
                <a:cs typeface="Consolas" pitchFamily="49" charset="0"/>
              </a:rPr>
              <a:t>inclusive_scan</a:t>
            </a:r>
            <a:r>
              <a:rPr lang="en-US" dirty="0">
                <a:solidFill>
                  <a:srgbClr val="000000"/>
                </a:solidFill>
              </a:rPr>
              <a:t>, </a:t>
            </a:r>
            <a:r>
              <a:rPr lang="en-US" b="1" dirty="0" err="1">
                <a:solidFill>
                  <a:srgbClr val="0070C0"/>
                </a:solidFill>
                <a:latin typeface="Consolas" pitchFamily="49" charset="0"/>
                <a:cs typeface="Consolas" pitchFamily="49" charset="0"/>
              </a:rPr>
              <a:t>inclusive_scan_by_key</a:t>
            </a:r>
            <a:r>
              <a:rPr lang="en-US" b="1" dirty="0">
                <a:solidFill>
                  <a:srgbClr val="0070C0"/>
                </a:solidFill>
                <a:latin typeface="Consolas" pitchFamily="49" charset="0"/>
                <a:cs typeface="Consolas" pitchFamily="49" charset="0"/>
              </a:rPr>
              <a:t> </a:t>
            </a:r>
            <a:r>
              <a:rPr lang="en-US" dirty="0">
                <a:solidFill>
                  <a:srgbClr val="000000"/>
                </a:solidFill>
              </a:rPr>
              <a:t>… </a:t>
            </a:r>
          </a:p>
          <a:p>
            <a:pPr lvl="1"/>
            <a:endParaRPr lang="en-US" b="1" dirty="0">
              <a:solidFill>
                <a:srgbClr val="000000"/>
              </a:solidFill>
              <a:latin typeface="Courier New" pitchFamily="49" charset="0"/>
              <a:cs typeface="Courier New" pitchFamily="49" charset="0"/>
            </a:endParaRPr>
          </a:p>
          <a:p>
            <a:r>
              <a:rPr lang="en-US" dirty="0">
                <a:solidFill>
                  <a:srgbClr val="000000"/>
                </a:solidFill>
              </a:rPr>
              <a:t>Sorting</a:t>
            </a:r>
          </a:p>
          <a:p>
            <a:pPr lvl="1"/>
            <a:r>
              <a:rPr lang="en-US" b="1" dirty="0">
                <a:solidFill>
                  <a:srgbClr val="000000"/>
                </a:solidFill>
                <a:latin typeface="Courier New" pitchFamily="49" charset="0"/>
                <a:cs typeface="Courier New" pitchFamily="49" charset="0"/>
              </a:rPr>
              <a:t> </a:t>
            </a:r>
            <a:r>
              <a:rPr lang="en-US" b="1" dirty="0">
                <a:solidFill>
                  <a:srgbClr val="0070C0"/>
                </a:solidFill>
                <a:latin typeface="Consolas" pitchFamily="49" charset="0"/>
                <a:cs typeface="Consolas" pitchFamily="49" charset="0"/>
              </a:rPr>
              <a:t>sort</a:t>
            </a:r>
            <a:r>
              <a:rPr lang="en-US" dirty="0">
                <a:solidFill>
                  <a:srgbClr val="000000"/>
                </a:solidFill>
              </a:rPr>
              <a:t>, </a:t>
            </a:r>
            <a:r>
              <a:rPr lang="en-US" b="1" dirty="0" err="1">
                <a:solidFill>
                  <a:srgbClr val="0070C0"/>
                </a:solidFill>
                <a:latin typeface="Consolas" pitchFamily="49" charset="0"/>
                <a:cs typeface="Consolas" pitchFamily="49" charset="0"/>
              </a:rPr>
              <a:t>stable_sort</a:t>
            </a:r>
            <a:r>
              <a:rPr lang="en-US" dirty="0">
                <a:solidFill>
                  <a:srgbClr val="000000"/>
                </a:solidFill>
              </a:rPr>
              <a:t>, </a:t>
            </a:r>
            <a:r>
              <a:rPr lang="en-US" b="1" dirty="0" err="1">
                <a:solidFill>
                  <a:srgbClr val="0070C0"/>
                </a:solidFill>
                <a:latin typeface="Consolas" pitchFamily="49" charset="0"/>
                <a:cs typeface="Consolas" pitchFamily="49" charset="0"/>
              </a:rPr>
              <a:t>sort_by_key</a:t>
            </a:r>
            <a:r>
              <a:rPr lang="en-US" b="1" dirty="0">
                <a:solidFill>
                  <a:srgbClr val="0070C0"/>
                </a:solidFill>
                <a:latin typeface="Consolas" pitchFamily="49" charset="0"/>
                <a:cs typeface="Consolas" pitchFamily="49" charset="0"/>
              </a:rPr>
              <a:t> </a:t>
            </a:r>
            <a:r>
              <a:rPr lang="en-US" dirty="0">
                <a:solidFill>
                  <a:srgbClr val="000000"/>
                </a:solidFill>
              </a:rPr>
              <a:t>…</a:t>
            </a:r>
          </a:p>
        </p:txBody>
      </p:sp>
      <p:sp>
        <p:nvSpPr>
          <p:cNvPr id="5" name="Slide Number Placeholder 12"/>
          <p:cNvSpPr>
            <a:spLocks noGrp="1"/>
          </p:cNvSpPr>
          <p:nvPr>
            <p:ph type="sldNum" sz="quarter" idx="12"/>
          </p:nvPr>
        </p:nvSpPr>
        <p:spPr/>
        <p:txBody>
          <a:bodyPr/>
          <a:lstStyle/>
          <a:p>
            <a:fld id="{198C497F-F93A-415D-AE85-6EDF5BB63A7F}" type="slidenum">
              <a:rPr lang="en-US" altLang="en-US" smtClean="0"/>
              <a:pPr/>
              <a:t>22</a:t>
            </a:fld>
            <a:endParaRPr lang="en-US" altLang="en-US" dirty="0"/>
          </a:p>
        </p:txBody>
      </p:sp>
      <p:sp>
        <p:nvSpPr>
          <p:cNvPr id="4" name="Rectangle 3"/>
          <p:cNvSpPr/>
          <p:nvPr/>
        </p:nvSpPr>
        <p:spPr>
          <a:xfrm>
            <a:off x="1600201" y="6627168"/>
            <a:ext cx="1013419" cy="230832"/>
          </a:xfrm>
          <a:prstGeom prst="rect">
            <a:avLst/>
          </a:prstGeom>
        </p:spPr>
        <p:txBody>
          <a:bodyPr wrap="none">
            <a:spAutoFit/>
          </a:bodyPr>
          <a:lstStyle/>
          <a:p>
            <a:r>
              <a:rPr lang="en-US" sz="900" dirty="0">
                <a:latin typeface="+mj-lt"/>
              </a:rPr>
              <a:t>NVIDIA [N. Bell]</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244178018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Thrust Example: Sort</a:t>
            </a:r>
          </a:p>
        </p:txBody>
      </p:sp>
      <p:sp>
        <p:nvSpPr>
          <p:cNvPr id="8" name="Slide Number Placeholder 12"/>
          <p:cNvSpPr>
            <a:spLocks noGrp="1"/>
          </p:cNvSpPr>
          <p:nvPr>
            <p:ph type="sldNum" sz="quarter" idx="12"/>
          </p:nvPr>
        </p:nvSpPr>
        <p:spPr/>
        <p:txBody>
          <a:bodyPr/>
          <a:lstStyle/>
          <a:p>
            <a:fld id="{198C497F-F93A-415D-AE85-6EDF5BB63A7F}" type="slidenum">
              <a:rPr lang="en-US" altLang="en-US" smtClean="0"/>
              <a:pPr/>
              <a:t>23</a:t>
            </a:fld>
            <a:endParaRPr lang="en-US" altLang="en-US" dirty="0"/>
          </a:p>
        </p:txBody>
      </p:sp>
      <p:sp>
        <p:nvSpPr>
          <p:cNvPr id="5" name="Rectangle 4"/>
          <p:cNvSpPr/>
          <p:nvPr/>
        </p:nvSpPr>
        <p:spPr>
          <a:xfrm>
            <a:off x="2106910" y="954694"/>
            <a:ext cx="8305800" cy="5632311"/>
          </a:xfrm>
          <a:prstGeom prst="rect">
            <a:avLst/>
          </a:prstGeom>
          <a:solidFill>
            <a:schemeClr val="bg1">
              <a:lumMod val="85000"/>
            </a:schemeClr>
          </a:solidFill>
        </p:spPr>
        <p:txBody>
          <a:bodyPr wrap="square">
            <a:spAutoFit/>
          </a:bodyPr>
          <a:lstStyle/>
          <a:p>
            <a:r>
              <a:rPr lang="en-US" dirty="0">
                <a:solidFill>
                  <a:srgbClr val="0000FF"/>
                </a:solidFill>
                <a:latin typeface="Consolas" pitchFamily="49" charset="0"/>
                <a:cs typeface="Consolas" pitchFamily="49" charset="0"/>
              </a:rPr>
              <a:t>#include</a:t>
            </a:r>
            <a:r>
              <a:rPr lang="en-US" dirty="0">
                <a:solidFill>
                  <a:prstClr val="black"/>
                </a:solidFill>
                <a:latin typeface="Consolas" pitchFamily="49" charset="0"/>
                <a:cs typeface="Consolas" pitchFamily="49" charset="0"/>
              </a:rPr>
              <a:t> </a:t>
            </a:r>
            <a:r>
              <a:rPr lang="en-US" dirty="0">
                <a:solidFill>
                  <a:srgbClr val="A31515"/>
                </a:solidFill>
                <a:latin typeface="Consolas" pitchFamily="49" charset="0"/>
                <a:cs typeface="Consolas" pitchFamily="49" charset="0"/>
              </a:rPr>
              <a:t>&lt;thrust/</a:t>
            </a:r>
            <a:r>
              <a:rPr lang="en-US" dirty="0" err="1">
                <a:solidFill>
                  <a:srgbClr val="A31515"/>
                </a:solidFill>
                <a:latin typeface="Consolas" pitchFamily="49" charset="0"/>
                <a:cs typeface="Consolas" pitchFamily="49" charset="0"/>
              </a:rPr>
              <a:t>host_vector.h</a:t>
            </a:r>
            <a:r>
              <a:rPr lang="en-US" dirty="0">
                <a:solidFill>
                  <a:srgbClr val="A31515"/>
                </a:solidFill>
                <a:latin typeface="Consolas" pitchFamily="49" charset="0"/>
                <a:cs typeface="Consolas" pitchFamily="49" charset="0"/>
              </a:rPr>
              <a:t>&gt;</a:t>
            </a:r>
          </a:p>
          <a:p>
            <a:r>
              <a:rPr lang="en-US" dirty="0">
                <a:solidFill>
                  <a:srgbClr val="0000FF"/>
                </a:solidFill>
                <a:latin typeface="Consolas" pitchFamily="49" charset="0"/>
                <a:cs typeface="Consolas" pitchFamily="49" charset="0"/>
              </a:rPr>
              <a:t>#include</a:t>
            </a:r>
            <a:r>
              <a:rPr lang="en-US" dirty="0">
                <a:solidFill>
                  <a:prstClr val="black"/>
                </a:solidFill>
                <a:latin typeface="Consolas" pitchFamily="49" charset="0"/>
                <a:cs typeface="Consolas" pitchFamily="49" charset="0"/>
              </a:rPr>
              <a:t> </a:t>
            </a:r>
            <a:r>
              <a:rPr lang="en-US" dirty="0">
                <a:solidFill>
                  <a:srgbClr val="A31515"/>
                </a:solidFill>
                <a:latin typeface="Consolas" pitchFamily="49" charset="0"/>
                <a:cs typeface="Consolas" pitchFamily="49" charset="0"/>
              </a:rPr>
              <a:t>&lt;thrust/</a:t>
            </a:r>
            <a:r>
              <a:rPr lang="en-US" dirty="0" err="1">
                <a:solidFill>
                  <a:srgbClr val="A31515"/>
                </a:solidFill>
                <a:latin typeface="Consolas" pitchFamily="49" charset="0"/>
                <a:cs typeface="Consolas" pitchFamily="49" charset="0"/>
              </a:rPr>
              <a:t>device_vector.h</a:t>
            </a:r>
            <a:r>
              <a:rPr lang="en-US" dirty="0">
                <a:solidFill>
                  <a:srgbClr val="A31515"/>
                </a:solidFill>
                <a:latin typeface="Consolas" pitchFamily="49" charset="0"/>
                <a:cs typeface="Consolas" pitchFamily="49" charset="0"/>
              </a:rPr>
              <a:t>&gt;</a:t>
            </a:r>
          </a:p>
          <a:p>
            <a:r>
              <a:rPr lang="en-US" dirty="0">
                <a:solidFill>
                  <a:srgbClr val="0000FF"/>
                </a:solidFill>
                <a:latin typeface="Consolas" pitchFamily="49" charset="0"/>
                <a:cs typeface="Consolas" pitchFamily="49" charset="0"/>
              </a:rPr>
              <a:t>#include</a:t>
            </a:r>
            <a:r>
              <a:rPr lang="en-US" dirty="0">
                <a:solidFill>
                  <a:prstClr val="black"/>
                </a:solidFill>
                <a:latin typeface="Consolas" pitchFamily="49" charset="0"/>
                <a:cs typeface="Consolas" pitchFamily="49" charset="0"/>
              </a:rPr>
              <a:t> </a:t>
            </a:r>
            <a:r>
              <a:rPr lang="en-US" dirty="0">
                <a:solidFill>
                  <a:srgbClr val="A31515"/>
                </a:solidFill>
                <a:latin typeface="Consolas" pitchFamily="49" charset="0"/>
                <a:cs typeface="Consolas" pitchFamily="49" charset="0"/>
              </a:rPr>
              <a:t>&lt;thrust/</a:t>
            </a:r>
            <a:r>
              <a:rPr lang="en-US" dirty="0" err="1">
                <a:solidFill>
                  <a:srgbClr val="A31515"/>
                </a:solidFill>
                <a:latin typeface="Consolas" pitchFamily="49" charset="0"/>
                <a:cs typeface="Consolas" pitchFamily="49" charset="0"/>
              </a:rPr>
              <a:t>sort.h</a:t>
            </a:r>
            <a:r>
              <a:rPr lang="en-US" dirty="0">
                <a:solidFill>
                  <a:srgbClr val="A31515"/>
                </a:solidFill>
                <a:latin typeface="Consolas" pitchFamily="49" charset="0"/>
                <a:cs typeface="Consolas" pitchFamily="49" charset="0"/>
              </a:rPr>
              <a:t>&gt;</a:t>
            </a:r>
          </a:p>
          <a:p>
            <a:endParaRPr lang="en-US" dirty="0">
              <a:solidFill>
                <a:srgbClr val="A31515"/>
              </a:solidFill>
              <a:latin typeface="Consolas" pitchFamily="49" charset="0"/>
              <a:cs typeface="Consolas" pitchFamily="49" charset="0"/>
            </a:endParaRPr>
          </a:p>
          <a:p>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main(</a:t>
            </a:r>
            <a:r>
              <a:rPr lang="en-US" dirty="0">
                <a:solidFill>
                  <a:srgbClr val="0000FF"/>
                </a:solidFill>
                <a:latin typeface="Consolas" pitchFamily="49" charset="0"/>
                <a:cs typeface="Consolas" pitchFamily="49" charset="0"/>
              </a:rPr>
              <a:t>void</a:t>
            </a:r>
            <a:r>
              <a:rPr lang="en-US" dirty="0">
                <a:solidFill>
                  <a:prstClr val="black"/>
                </a:solidFill>
                <a:latin typeface="Consolas" pitchFamily="49" charset="0"/>
                <a:cs typeface="Consolas" pitchFamily="49" charset="0"/>
              </a:rPr>
              <a:t>) {</a:t>
            </a:r>
          </a:p>
          <a:p>
            <a:r>
              <a:rPr lang="en-US" dirty="0">
                <a:solidFill>
                  <a:prstClr val="black"/>
                </a:solidFill>
                <a:latin typeface="Consolas" pitchFamily="49" charset="0"/>
                <a:cs typeface="Consolas" pitchFamily="49" charset="0"/>
              </a:rPr>
              <a:t>  </a:t>
            </a:r>
            <a:r>
              <a:rPr lang="en-US" dirty="0">
                <a:solidFill>
                  <a:srgbClr val="008000"/>
                </a:solidFill>
                <a:latin typeface="Consolas" pitchFamily="49" charset="0"/>
                <a:cs typeface="Consolas" pitchFamily="49" charset="0"/>
              </a:rPr>
              <a:t>// generate 16M random numbers on the host</a:t>
            </a:r>
          </a:p>
          <a:p>
            <a:r>
              <a:rPr lang="en-US" dirty="0">
                <a:solidFill>
                  <a:prstClr val="black"/>
                </a:solidFill>
                <a:latin typeface="Consolas" pitchFamily="49" charset="0"/>
                <a:cs typeface="Consolas" pitchFamily="49" charset="0"/>
              </a:rPr>
              <a:t>  </a:t>
            </a:r>
            <a:r>
              <a:rPr lang="en-US" dirty="0">
                <a:solidFill>
                  <a:srgbClr val="FF00FF"/>
                </a:solidFill>
                <a:latin typeface="Consolas" pitchFamily="49" charset="0"/>
                <a:cs typeface="Consolas" pitchFamily="49" charset="0"/>
              </a:rPr>
              <a:t>thrust</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host_vector</a:t>
            </a:r>
            <a:r>
              <a:rPr lang="en-US" dirty="0">
                <a:solidFill>
                  <a:prstClr val="black"/>
                </a:solidFill>
                <a:latin typeface="Consolas" pitchFamily="49" charset="0"/>
                <a:cs typeface="Consolas" pitchFamily="49" charset="0"/>
              </a:rPr>
              <a:t>&lt;</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&gt; </a:t>
            </a:r>
            <a:r>
              <a:rPr lang="en-US" dirty="0" err="1">
                <a:solidFill>
                  <a:prstClr val="black"/>
                </a:solidFill>
                <a:latin typeface="Consolas" pitchFamily="49" charset="0"/>
                <a:cs typeface="Consolas" pitchFamily="49" charset="0"/>
              </a:rPr>
              <a:t>h_vec</a:t>
            </a:r>
            <a:r>
              <a:rPr lang="en-US" dirty="0">
                <a:solidFill>
                  <a:prstClr val="black"/>
                </a:solidFill>
                <a:latin typeface="Consolas" pitchFamily="49" charset="0"/>
                <a:cs typeface="Consolas" pitchFamily="49" charset="0"/>
              </a:rPr>
              <a:t>(1 &lt;&lt; 24);</a:t>
            </a:r>
          </a:p>
          <a:p>
            <a:r>
              <a:rPr lang="en-US" dirty="0">
                <a:solidFill>
                  <a:prstClr val="black"/>
                </a:solidFill>
                <a:latin typeface="Consolas" pitchFamily="49" charset="0"/>
                <a:cs typeface="Consolas" pitchFamily="49" charset="0"/>
              </a:rPr>
              <a:t>  </a:t>
            </a:r>
            <a:r>
              <a:rPr lang="en-US" dirty="0">
                <a:solidFill>
                  <a:srgbClr val="FF00FF"/>
                </a:solidFill>
                <a:latin typeface="Consolas" pitchFamily="49" charset="0"/>
                <a:cs typeface="Consolas" pitchFamily="49" charset="0"/>
              </a:rPr>
              <a:t>thrust</a:t>
            </a:r>
            <a:r>
              <a:rPr lang="en-US" dirty="0">
                <a:solidFill>
                  <a:prstClr val="black"/>
                </a:solidFill>
                <a:latin typeface="Consolas" pitchFamily="49" charset="0"/>
                <a:cs typeface="Consolas" pitchFamily="49" charset="0"/>
              </a:rPr>
              <a:t>::generate(</a:t>
            </a:r>
            <a:r>
              <a:rPr lang="en-US" dirty="0" err="1">
                <a:solidFill>
                  <a:prstClr val="black"/>
                </a:solidFill>
                <a:latin typeface="Consolas" pitchFamily="49" charset="0"/>
                <a:cs typeface="Consolas" pitchFamily="49" charset="0"/>
              </a:rPr>
              <a:t>h_vec.begin</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h_vec.end</a:t>
            </a:r>
            <a:r>
              <a:rPr lang="en-US" dirty="0">
                <a:solidFill>
                  <a:prstClr val="black"/>
                </a:solidFill>
                <a:latin typeface="Consolas" pitchFamily="49" charset="0"/>
                <a:cs typeface="Consolas" pitchFamily="49" charset="0"/>
              </a:rPr>
              <a:t>(), rand);</a:t>
            </a:r>
          </a:p>
          <a:p>
            <a:endParaRPr lang="en-US" dirty="0">
              <a:solidFill>
                <a:prstClr val="black"/>
              </a:solidFill>
              <a:latin typeface="Consolas" pitchFamily="49" charset="0"/>
              <a:cs typeface="Consolas" pitchFamily="49" charset="0"/>
            </a:endParaRPr>
          </a:p>
          <a:p>
            <a:r>
              <a:rPr lang="en-US" dirty="0">
                <a:solidFill>
                  <a:prstClr val="black"/>
                </a:solidFill>
                <a:latin typeface="Consolas" pitchFamily="49" charset="0"/>
                <a:cs typeface="Consolas" pitchFamily="49" charset="0"/>
              </a:rPr>
              <a:t>  </a:t>
            </a:r>
            <a:r>
              <a:rPr lang="en-US" dirty="0">
                <a:solidFill>
                  <a:srgbClr val="008000"/>
                </a:solidFill>
                <a:latin typeface="Consolas" pitchFamily="49" charset="0"/>
                <a:cs typeface="Consolas" pitchFamily="49" charset="0"/>
              </a:rPr>
              <a:t>// transfer data to the device</a:t>
            </a:r>
          </a:p>
          <a:p>
            <a:r>
              <a:rPr lang="en-US" dirty="0">
                <a:solidFill>
                  <a:prstClr val="black"/>
                </a:solidFill>
                <a:latin typeface="Consolas" pitchFamily="49" charset="0"/>
                <a:cs typeface="Consolas" pitchFamily="49" charset="0"/>
              </a:rPr>
              <a:t>  </a:t>
            </a:r>
            <a:r>
              <a:rPr lang="en-US" dirty="0">
                <a:solidFill>
                  <a:srgbClr val="FF00FF"/>
                </a:solidFill>
                <a:latin typeface="Consolas" pitchFamily="49" charset="0"/>
                <a:cs typeface="Consolas" pitchFamily="49" charset="0"/>
              </a:rPr>
              <a:t>thrust</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device_vector</a:t>
            </a:r>
            <a:r>
              <a:rPr lang="en-US" dirty="0">
                <a:solidFill>
                  <a:prstClr val="black"/>
                </a:solidFill>
                <a:latin typeface="Consolas" pitchFamily="49" charset="0"/>
                <a:cs typeface="Consolas" pitchFamily="49" charset="0"/>
              </a:rPr>
              <a:t>&lt;</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&gt; </a:t>
            </a:r>
            <a:r>
              <a:rPr lang="en-US" dirty="0" err="1">
                <a:solidFill>
                  <a:prstClr val="black"/>
                </a:solidFill>
                <a:latin typeface="Consolas" pitchFamily="49" charset="0"/>
                <a:cs typeface="Consolas" pitchFamily="49" charset="0"/>
              </a:rPr>
              <a:t>d_vec</a:t>
            </a:r>
            <a:r>
              <a:rPr lang="en-US" dirty="0">
                <a:solidFill>
                  <a:prstClr val="black"/>
                </a:solidFill>
                <a:latin typeface="Consolas" pitchFamily="49" charset="0"/>
                <a:cs typeface="Consolas" pitchFamily="49" charset="0"/>
              </a:rPr>
              <a:t> = </a:t>
            </a:r>
            <a:r>
              <a:rPr lang="en-US" dirty="0" err="1">
                <a:solidFill>
                  <a:prstClr val="black"/>
                </a:solidFill>
                <a:latin typeface="Consolas" pitchFamily="49" charset="0"/>
                <a:cs typeface="Consolas" pitchFamily="49" charset="0"/>
              </a:rPr>
              <a:t>h_vec</a:t>
            </a:r>
            <a:r>
              <a:rPr lang="en-US" dirty="0">
                <a:solidFill>
                  <a:prstClr val="black"/>
                </a:solidFill>
                <a:latin typeface="Consolas" pitchFamily="49" charset="0"/>
                <a:cs typeface="Consolas" pitchFamily="49" charset="0"/>
              </a:rPr>
              <a:t>;</a:t>
            </a:r>
          </a:p>
          <a:p>
            <a:endParaRPr lang="en-US" dirty="0">
              <a:solidFill>
                <a:prstClr val="black"/>
              </a:solidFill>
              <a:latin typeface="Consolas" pitchFamily="49" charset="0"/>
              <a:cs typeface="Consolas" pitchFamily="49" charset="0"/>
            </a:endParaRPr>
          </a:p>
          <a:p>
            <a:r>
              <a:rPr lang="en-US" dirty="0">
                <a:solidFill>
                  <a:prstClr val="black"/>
                </a:solidFill>
                <a:latin typeface="Consolas" pitchFamily="49" charset="0"/>
                <a:cs typeface="Consolas" pitchFamily="49" charset="0"/>
              </a:rPr>
              <a:t>  </a:t>
            </a:r>
            <a:r>
              <a:rPr lang="en-US" dirty="0">
                <a:solidFill>
                  <a:srgbClr val="008000"/>
                </a:solidFill>
                <a:latin typeface="Consolas" pitchFamily="49" charset="0"/>
                <a:cs typeface="Consolas" pitchFamily="49" charset="0"/>
              </a:rPr>
              <a:t>// sort data on the device</a:t>
            </a:r>
          </a:p>
          <a:p>
            <a:r>
              <a:rPr lang="en-US" dirty="0">
                <a:solidFill>
                  <a:prstClr val="black"/>
                </a:solidFill>
                <a:latin typeface="Consolas" pitchFamily="49" charset="0"/>
                <a:cs typeface="Consolas" pitchFamily="49" charset="0"/>
              </a:rPr>
              <a:t>  </a:t>
            </a:r>
            <a:r>
              <a:rPr lang="en-US" dirty="0">
                <a:solidFill>
                  <a:srgbClr val="FF00FF"/>
                </a:solidFill>
                <a:latin typeface="Consolas" pitchFamily="49" charset="0"/>
                <a:cs typeface="Consolas" pitchFamily="49" charset="0"/>
              </a:rPr>
              <a:t>thrust</a:t>
            </a:r>
            <a:r>
              <a:rPr lang="en-US" dirty="0">
                <a:solidFill>
                  <a:prstClr val="black"/>
                </a:solidFill>
                <a:latin typeface="Consolas" pitchFamily="49" charset="0"/>
                <a:cs typeface="Consolas" pitchFamily="49" charset="0"/>
              </a:rPr>
              <a:t>::sort(</a:t>
            </a:r>
            <a:r>
              <a:rPr lang="en-US" dirty="0" err="1">
                <a:solidFill>
                  <a:prstClr val="black"/>
                </a:solidFill>
                <a:latin typeface="Consolas" pitchFamily="49" charset="0"/>
                <a:cs typeface="Consolas" pitchFamily="49" charset="0"/>
              </a:rPr>
              <a:t>d_vec.begin</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d_vec.end</a:t>
            </a:r>
            <a:r>
              <a:rPr lang="en-US" dirty="0">
                <a:solidFill>
                  <a:prstClr val="black"/>
                </a:solidFill>
                <a:latin typeface="Consolas" pitchFamily="49" charset="0"/>
                <a:cs typeface="Consolas" pitchFamily="49" charset="0"/>
              </a:rPr>
              <a:t>());</a:t>
            </a:r>
          </a:p>
          <a:p>
            <a:endParaRPr lang="en-US" dirty="0">
              <a:solidFill>
                <a:prstClr val="black"/>
              </a:solidFill>
              <a:latin typeface="Consolas" pitchFamily="49" charset="0"/>
              <a:cs typeface="Consolas" pitchFamily="49" charset="0"/>
            </a:endParaRPr>
          </a:p>
          <a:p>
            <a:r>
              <a:rPr lang="en-US" dirty="0">
                <a:solidFill>
                  <a:prstClr val="black"/>
                </a:solidFill>
                <a:latin typeface="Consolas" pitchFamily="49" charset="0"/>
                <a:cs typeface="Consolas" pitchFamily="49" charset="0"/>
              </a:rPr>
              <a:t>  </a:t>
            </a:r>
            <a:r>
              <a:rPr lang="en-US" dirty="0">
                <a:solidFill>
                  <a:srgbClr val="008000"/>
                </a:solidFill>
                <a:latin typeface="Consolas" pitchFamily="49" charset="0"/>
                <a:cs typeface="Consolas" pitchFamily="49" charset="0"/>
              </a:rPr>
              <a:t>// transfer data back to host</a:t>
            </a:r>
          </a:p>
          <a:p>
            <a:r>
              <a:rPr lang="en-US" dirty="0">
                <a:solidFill>
                  <a:prstClr val="black"/>
                </a:solidFill>
                <a:latin typeface="Consolas" pitchFamily="49" charset="0"/>
                <a:cs typeface="Consolas" pitchFamily="49" charset="0"/>
              </a:rPr>
              <a:t>  </a:t>
            </a:r>
            <a:r>
              <a:rPr lang="en-US" dirty="0">
                <a:solidFill>
                  <a:srgbClr val="FF00FF"/>
                </a:solidFill>
                <a:latin typeface="Consolas" pitchFamily="49" charset="0"/>
                <a:cs typeface="Consolas" pitchFamily="49" charset="0"/>
              </a:rPr>
              <a:t>thrust</a:t>
            </a:r>
            <a:r>
              <a:rPr lang="en-US" dirty="0">
                <a:solidFill>
                  <a:prstClr val="black"/>
                </a:solidFill>
                <a:latin typeface="Consolas" pitchFamily="49" charset="0"/>
                <a:cs typeface="Consolas" pitchFamily="49" charset="0"/>
              </a:rPr>
              <a:t>::copy(</a:t>
            </a:r>
            <a:r>
              <a:rPr lang="en-US" dirty="0" err="1">
                <a:solidFill>
                  <a:prstClr val="black"/>
                </a:solidFill>
                <a:latin typeface="Consolas" pitchFamily="49" charset="0"/>
                <a:cs typeface="Consolas" pitchFamily="49" charset="0"/>
              </a:rPr>
              <a:t>d_vec.begin</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d_vec.end</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h_vec.begin</a:t>
            </a:r>
            <a:r>
              <a:rPr lang="en-US" dirty="0">
                <a:solidFill>
                  <a:prstClr val="black"/>
                </a:solidFill>
                <a:latin typeface="Consolas" pitchFamily="49" charset="0"/>
                <a:cs typeface="Consolas" pitchFamily="49" charset="0"/>
              </a:rPr>
              <a:t>());</a:t>
            </a:r>
          </a:p>
          <a:p>
            <a:endParaRPr lang="en-US" dirty="0">
              <a:solidFill>
                <a:prstClr val="black"/>
              </a:solidFill>
              <a:latin typeface="Consolas" pitchFamily="49" charset="0"/>
              <a:cs typeface="Consolas" pitchFamily="49" charset="0"/>
            </a:endParaRP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return</a:t>
            </a:r>
            <a:r>
              <a:rPr lang="en-US" dirty="0">
                <a:solidFill>
                  <a:prstClr val="black"/>
                </a:solidFill>
                <a:latin typeface="Consolas" pitchFamily="49" charset="0"/>
                <a:cs typeface="Consolas" pitchFamily="49" charset="0"/>
              </a:rPr>
              <a:t> 0;</a:t>
            </a:r>
          </a:p>
          <a:p>
            <a:r>
              <a:rPr lang="en-US" dirty="0">
                <a:solidFill>
                  <a:prstClr val="black"/>
                </a:solidFill>
                <a:latin typeface="Consolas" pitchFamily="49" charset="0"/>
                <a:cs typeface="Consolas" pitchFamily="49" charset="0"/>
              </a:rPr>
              <a:t>}</a:t>
            </a:r>
          </a:p>
        </p:txBody>
      </p:sp>
      <p:sp>
        <p:nvSpPr>
          <p:cNvPr id="6" name="Rectangle 5"/>
          <p:cNvSpPr/>
          <p:nvPr/>
        </p:nvSpPr>
        <p:spPr>
          <a:xfrm>
            <a:off x="64053" y="6587005"/>
            <a:ext cx="1013419" cy="230832"/>
          </a:xfrm>
          <a:prstGeom prst="rect">
            <a:avLst/>
          </a:prstGeom>
        </p:spPr>
        <p:txBody>
          <a:bodyPr wrap="none">
            <a:spAutoFit/>
          </a:bodyPr>
          <a:lstStyle/>
          <a:p>
            <a:r>
              <a:rPr lang="en-US" sz="900" dirty="0">
                <a:latin typeface="+mj-lt"/>
              </a:rPr>
              <a:t>NVIDIA [N. Bell]</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3183257050"/>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Leveraging Parallel Primitives, benchmark test</a:t>
            </a:r>
          </a:p>
        </p:txBody>
      </p:sp>
      <p:sp>
        <p:nvSpPr>
          <p:cNvPr id="10" name="Slide Number Placeholder 12"/>
          <p:cNvSpPr>
            <a:spLocks noGrp="1"/>
          </p:cNvSpPr>
          <p:nvPr>
            <p:ph type="sldNum" sz="quarter" idx="12"/>
          </p:nvPr>
        </p:nvSpPr>
        <p:spPr/>
        <p:txBody>
          <a:bodyPr/>
          <a:lstStyle/>
          <a:p>
            <a:fld id="{198C497F-F93A-415D-AE85-6EDF5BB63A7F}" type="slidenum">
              <a:rPr lang="en-US" altLang="en-US" smtClean="0"/>
              <a:pPr/>
              <a:t>24</a:t>
            </a:fld>
            <a:endParaRPr lang="en-US" altLang="en-US" dirty="0"/>
          </a:p>
        </p:txBody>
      </p:sp>
      <p:sp>
        <p:nvSpPr>
          <p:cNvPr id="3" name="Content Placeholder 2"/>
          <p:cNvSpPr>
            <a:spLocks noGrp="1"/>
          </p:cNvSpPr>
          <p:nvPr>
            <p:ph idx="4294967295"/>
          </p:nvPr>
        </p:nvSpPr>
        <p:spPr>
          <a:xfrm>
            <a:off x="348342" y="1093616"/>
            <a:ext cx="10537371" cy="1548353"/>
          </a:xfrm>
        </p:spPr>
        <p:txBody>
          <a:bodyPr>
            <a:normAutofit/>
          </a:bodyPr>
          <a:lstStyle/>
          <a:p>
            <a:r>
              <a:rPr lang="en-US" sz="2800" dirty="0">
                <a:solidFill>
                  <a:srgbClr val="000000"/>
                </a:solidFill>
              </a:rPr>
              <a:t>Test: sort 32M keys on each platform</a:t>
            </a:r>
          </a:p>
          <a:p>
            <a:pPr lvl="1"/>
            <a:r>
              <a:rPr lang="en-US" sz="2400" dirty="0">
                <a:solidFill>
                  <a:srgbClr val="000000"/>
                </a:solidFill>
              </a:rPr>
              <a:t>Performance measured in millions of keys per second [higher is better]</a:t>
            </a:r>
          </a:p>
          <a:p>
            <a:r>
              <a:rPr lang="en-US" sz="2800" dirty="0">
                <a:solidFill>
                  <a:srgbClr val="000000"/>
                </a:solidFill>
              </a:rPr>
              <a:t>Conclusion: </a:t>
            </a:r>
            <a:r>
              <a:rPr lang="en-US" sz="2800" b="1" dirty="0">
                <a:solidFill>
                  <a:srgbClr val="0070C0"/>
                </a:solidFill>
                <a:latin typeface="Courier New" pitchFamily="49" charset="0"/>
                <a:cs typeface="Courier New" pitchFamily="49" charset="0"/>
              </a:rPr>
              <a:t>sort</a:t>
            </a:r>
            <a:r>
              <a:rPr lang="en-US" sz="2800" dirty="0">
                <a:solidFill>
                  <a:srgbClr val="000000"/>
                </a:solidFill>
              </a:rPr>
              <a:t> is highly optimized</a:t>
            </a:r>
          </a:p>
        </p:txBody>
      </p:sp>
      <p:graphicFrame>
        <p:nvGraphicFramePr>
          <p:cNvPr id="4" name="Table 3"/>
          <p:cNvGraphicFramePr>
            <a:graphicFrameLocks noGrp="1"/>
          </p:cNvGraphicFramePr>
          <p:nvPr/>
        </p:nvGraphicFramePr>
        <p:xfrm>
          <a:off x="2578454" y="2852959"/>
          <a:ext cx="6843625" cy="3263204"/>
        </p:xfrm>
        <a:graphic>
          <a:graphicData uri="http://schemas.openxmlformats.org/drawingml/2006/table">
            <a:tbl>
              <a:tblPr firstRow="1" bandRow="1">
                <a:tableStyleId>{5C22544A-7EE6-4342-B048-85BDC9FD1C3A}</a:tableStyleId>
              </a:tblPr>
              <a:tblGrid>
                <a:gridCol w="1070773">
                  <a:extLst>
                    <a:ext uri="{9D8B030D-6E8A-4147-A177-3AD203B41FA5}">
                      <a16:colId xmlns:a16="http://schemas.microsoft.com/office/drawing/2014/main" val="20000"/>
                    </a:ext>
                  </a:extLst>
                </a:gridCol>
                <a:gridCol w="1560286">
                  <a:extLst>
                    <a:ext uri="{9D8B030D-6E8A-4147-A177-3AD203B41FA5}">
                      <a16:colId xmlns:a16="http://schemas.microsoft.com/office/drawing/2014/main" val="20001"/>
                    </a:ext>
                  </a:extLst>
                </a:gridCol>
                <a:gridCol w="2288282">
                  <a:extLst>
                    <a:ext uri="{9D8B030D-6E8A-4147-A177-3AD203B41FA5}">
                      <a16:colId xmlns:a16="http://schemas.microsoft.com/office/drawing/2014/main" val="20002"/>
                    </a:ext>
                  </a:extLst>
                </a:gridCol>
                <a:gridCol w="1924284">
                  <a:extLst>
                    <a:ext uri="{9D8B030D-6E8A-4147-A177-3AD203B41FA5}">
                      <a16:colId xmlns:a16="http://schemas.microsoft.com/office/drawing/2014/main" val="20003"/>
                    </a:ext>
                  </a:extLst>
                </a:gridCol>
              </a:tblGrid>
              <a:tr h="409716">
                <a:tc>
                  <a:txBody>
                    <a:bodyPr/>
                    <a:lstStyle/>
                    <a:p>
                      <a:pPr algn="ctr"/>
                      <a:r>
                        <a:rPr lang="en-US" sz="2000" dirty="0"/>
                        <a:t>data</a:t>
                      </a:r>
                      <a:r>
                        <a:rPr lang="en-US" sz="2000" baseline="0" dirty="0"/>
                        <a:t> t</a:t>
                      </a:r>
                      <a:r>
                        <a:rPr lang="en-US" sz="2000" dirty="0"/>
                        <a:t>ype</a:t>
                      </a:r>
                    </a:p>
                  </a:txBody>
                  <a:tcPr marL="76200" marR="76200" marT="50800" marB="50800" anchor="ctr"/>
                </a:tc>
                <a:tc>
                  <a:txBody>
                    <a:bodyPr/>
                    <a:lstStyle/>
                    <a:p>
                      <a:pPr algn="ctr"/>
                      <a:r>
                        <a:rPr lang="en-US" sz="2000" dirty="0"/>
                        <a:t>std::sort</a:t>
                      </a:r>
                      <a:br>
                        <a:rPr lang="en-US" sz="2000" dirty="0"/>
                      </a:br>
                      <a:r>
                        <a:rPr lang="en-US" sz="2000" dirty="0"/>
                        <a:t>[per second]</a:t>
                      </a:r>
                    </a:p>
                  </a:txBody>
                  <a:tcPr marL="76200" marR="76200" marT="50800" marB="50800" anchor="ctr"/>
                </a:tc>
                <a:tc>
                  <a:txBody>
                    <a:bodyPr/>
                    <a:lstStyle/>
                    <a:p>
                      <a:pPr algn="ctr"/>
                      <a:r>
                        <a:rPr lang="en-US" sz="2000" dirty="0" err="1"/>
                        <a:t>tbb</a:t>
                      </a:r>
                      <a:r>
                        <a:rPr lang="en-US" sz="2000" dirty="0"/>
                        <a:t>::</a:t>
                      </a:r>
                      <a:r>
                        <a:rPr lang="en-US" sz="2000" dirty="0" err="1"/>
                        <a:t>parallel_sort</a:t>
                      </a:r>
                      <a:br>
                        <a:rPr lang="en-US" sz="2000" dirty="0"/>
                      </a:br>
                      <a:r>
                        <a:rPr lang="en-US" sz="2000" dirty="0"/>
                        <a:t>[per second]</a:t>
                      </a:r>
                    </a:p>
                  </a:txBody>
                  <a:tcPr marL="76200" marR="76200" marT="50800" marB="50800" anchor="ctr"/>
                </a:tc>
                <a:tc>
                  <a:txBody>
                    <a:bodyPr/>
                    <a:lstStyle/>
                    <a:p>
                      <a:pPr algn="ctr"/>
                      <a:r>
                        <a:rPr lang="en-US" sz="2000" dirty="0"/>
                        <a:t>thrust::sort</a:t>
                      </a:r>
                      <a:br>
                        <a:rPr lang="en-US" sz="2000" dirty="0"/>
                      </a:br>
                      <a:r>
                        <a:rPr lang="en-US" sz="2000" dirty="0"/>
                        <a:t>[per second]</a:t>
                      </a:r>
                    </a:p>
                  </a:txBody>
                  <a:tcPr marL="76200" marR="76200" marT="50800" marB="50800" anchor="ctr"/>
                </a:tc>
                <a:extLst>
                  <a:ext uri="{0D108BD9-81ED-4DB2-BD59-A6C34878D82A}">
                    <a16:rowId xmlns:a16="http://schemas.microsoft.com/office/drawing/2014/main" val="10000"/>
                  </a:ext>
                </a:extLst>
              </a:tr>
              <a:tr h="425334">
                <a:tc>
                  <a:txBody>
                    <a:bodyPr/>
                    <a:lstStyle/>
                    <a:p>
                      <a:r>
                        <a:rPr lang="en-US" sz="2000" b="1" dirty="0">
                          <a:latin typeface="Courier New" pitchFamily="49" charset="0"/>
                          <a:cs typeface="Courier New" pitchFamily="49" charset="0"/>
                        </a:rPr>
                        <a:t>char</a:t>
                      </a:r>
                    </a:p>
                  </a:txBody>
                  <a:tcPr marL="76200" marR="76200" marT="50800" marB="50800"/>
                </a:tc>
                <a:tc>
                  <a:txBody>
                    <a:bodyPr/>
                    <a:lstStyle/>
                    <a:p>
                      <a:pPr algn="ctr"/>
                      <a:r>
                        <a:rPr lang="en-US" sz="2000" dirty="0"/>
                        <a:t>25.1</a:t>
                      </a:r>
                    </a:p>
                  </a:txBody>
                  <a:tcPr marL="76200" marR="76200" marT="50800" marB="50800"/>
                </a:tc>
                <a:tc>
                  <a:txBody>
                    <a:bodyPr/>
                    <a:lstStyle/>
                    <a:p>
                      <a:pPr algn="ctr"/>
                      <a:r>
                        <a:rPr lang="en-US" sz="2000" dirty="0"/>
                        <a:t>68.3</a:t>
                      </a:r>
                    </a:p>
                  </a:txBody>
                  <a:tcPr marL="76200" marR="76200" marT="50800" marB="50800"/>
                </a:tc>
                <a:tc>
                  <a:txBody>
                    <a:bodyPr/>
                    <a:lstStyle/>
                    <a:p>
                      <a:pPr algn="ctr"/>
                      <a:r>
                        <a:rPr lang="en-US" sz="2000" dirty="0"/>
                        <a:t>3532.2</a:t>
                      </a:r>
                    </a:p>
                  </a:txBody>
                  <a:tcPr marL="76200" marR="76200" marT="50800" marB="50800"/>
                </a:tc>
                <a:extLst>
                  <a:ext uri="{0D108BD9-81ED-4DB2-BD59-A6C34878D82A}">
                    <a16:rowId xmlns:a16="http://schemas.microsoft.com/office/drawing/2014/main" val="10001"/>
                  </a:ext>
                </a:extLst>
              </a:tr>
              <a:tr h="425334">
                <a:tc>
                  <a:txBody>
                    <a:bodyPr/>
                    <a:lstStyle/>
                    <a:p>
                      <a:r>
                        <a:rPr lang="en-US" sz="2000" b="1" dirty="0">
                          <a:latin typeface="Courier New" pitchFamily="49" charset="0"/>
                          <a:cs typeface="Courier New" pitchFamily="49" charset="0"/>
                        </a:rPr>
                        <a:t>short</a:t>
                      </a:r>
                    </a:p>
                  </a:txBody>
                  <a:tcPr marL="76200" marR="76200" marT="50800" marB="50800"/>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a:t>15.1</a:t>
                      </a:r>
                    </a:p>
                  </a:txBody>
                  <a:tcPr marL="76200" marR="76200" marT="50800" marB="50800"/>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a:t>46.8</a:t>
                      </a:r>
                    </a:p>
                  </a:txBody>
                  <a:tcPr marL="76200" marR="76200" marT="50800" marB="50800"/>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a:t>1741.6</a:t>
                      </a:r>
                    </a:p>
                  </a:txBody>
                  <a:tcPr marL="76200" marR="76200" marT="50800" marB="50800"/>
                </a:tc>
                <a:extLst>
                  <a:ext uri="{0D108BD9-81ED-4DB2-BD59-A6C34878D82A}">
                    <a16:rowId xmlns:a16="http://schemas.microsoft.com/office/drawing/2014/main" val="10002"/>
                  </a:ext>
                </a:extLst>
              </a:tr>
              <a:tr h="425334">
                <a:tc>
                  <a:txBody>
                    <a:bodyPr/>
                    <a:lstStyle/>
                    <a:p>
                      <a:r>
                        <a:rPr lang="en-US" sz="2000" b="1" dirty="0" err="1">
                          <a:latin typeface="Courier New" pitchFamily="49" charset="0"/>
                          <a:cs typeface="Courier New" pitchFamily="49" charset="0"/>
                        </a:rPr>
                        <a:t>int</a:t>
                      </a:r>
                      <a:endParaRPr lang="en-US" sz="2000" b="1" dirty="0">
                        <a:latin typeface="Courier New" pitchFamily="49" charset="0"/>
                        <a:cs typeface="Courier New" pitchFamily="49" charset="0"/>
                      </a:endParaRPr>
                    </a:p>
                  </a:txBody>
                  <a:tcPr marL="76200" marR="76200" marT="50800" marB="50800"/>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a:t>10.6</a:t>
                      </a:r>
                    </a:p>
                  </a:txBody>
                  <a:tcPr marL="76200" marR="76200" marT="50800" marB="50800"/>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a:t>35.1</a:t>
                      </a:r>
                    </a:p>
                  </a:txBody>
                  <a:tcPr marL="76200" marR="76200" marT="50800" marB="50800"/>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a:t>804.8</a:t>
                      </a:r>
                    </a:p>
                  </a:txBody>
                  <a:tcPr marL="76200" marR="76200" marT="50800" marB="50800"/>
                </a:tc>
                <a:extLst>
                  <a:ext uri="{0D108BD9-81ED-4DB2-BD59-A6C34878D82A}">
                    <a16:rowId xmlns:a16="http://schemas.microsoft.com/office/drawing/2014/main" val="10003"/>
                  </a:ext>
                </a:extLst>
              </a:tr>
              <a:tr h="425334">
                <a:tc>
                  <a:txBody>
                    <a:bodyPr/>
                    <a:lstStyle/>
                    <a:p>
                      <a:r>
                        <a:rPr lang="en-US" sz="2000" b="1" dirty="0">
                          <a:latin typeface="Courier New" pitchFamily="49" charset="0"/>
                          <a:cs typeface="Courier New" pitchFamily="49" charset="0"/>
                        </a:rPr>
                        <a:t>long</a:t>
                      </a:r>
                    </a:p>
                  </a:txBody>
                  <a:tcPr marL="76200" marR="76200" marT="50800" marB="50800"/>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a:t>10.3</a:t>
                      </a:r>
                    </a:p>
                  </a:txBody>
                  <a:tcPr marL="76200" marR="76200" marT="50800" marB="50800"/>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a:t>34.5</a:t>
                      </a:r>
                    </a:p>
                  </a:txBody>
                  <a:tcPr marL="76200" marR="76200" marT="50800" marB="50800"/>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a:t>291.4</a:t>
                      </a:r>
                    </a:p>
                  </a:txBody>
                  <a:tcPr marL="76200" marR="76200" marT="50800" marB="50800"/>
                </a:tc>
                <a:extLst>
                  <a:ext uri="{0D108BD9-81ED-4DB2-BD59-A6C34878D82A}">
                    <a16:rowId xmlns:a16="http://schemas.microsoft.com/office/drawing/2014/main" val="10004"/>
                  </a:ext>
                </a:extLst>
              </a:tr>
              <a:tr h="425334">
                <a:tc>
                  <a:txBody>
                    <a:bodyPr/>
                    <a:lstStyle/>
                    <a:p>
                      <a:r>
                        <a:rPr lang="en-US" sz="2000" b="1" dirty="0">
                          <a:latin typeface="Courier New" pitchFamily="49" charset="0"/>
                          <a:cs typeface="Courier New" pitchFamily="49" charset="0"/>
                        </a:rPr>
                        <a:t>float</a:t>
                      </a:r>
                    </a:p>
                  </a:txBody>
                  <a:tcPr marL="76200" marR="76200" marT="50800" marB="50800"/>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a:t>8.7</a:t>
                      </a:r>
                    </a:p>
                  </a:txBody>
                  <a:tcPr marL="76200" marR="76200" marT="50800" marB="50800"/>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a:t>28.4</a:t>
                      </a:r>
                    </a:p>
                  </a:txBody>
                  <a:tcPr marL="76200" marR="76200" marT="50800" marB="50800"/>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a:t>819.8</a:t>
                      </a:r>
                    </a:p>
                  </a:txBody>
                  <a:tcPr marL="76200" marR="76200" marT="50800" marB="50800"/>
                </a:tc>
                <a:extLst>
                  <a:ext uri="{0D108BD9-81ED-4DB2-BD59-A6C34878D82A}">
                    <a16:rowId xmlns:a16="http://schemas.microsoft.com/office/drawing/2014/main" val="10005"/>
                  </a:ext>
                </a:extLst>
              </a:tr>
              <a:tr h="425334">
                <a:tc>
                  <a:txBody>
                    <a:bodyPr/>
                    <a:lstStyle/>
                    <a:p>
                      <a:r>
                        <a:rPr lang="en-US" sz="2000" b="1" dirty="0">
                          <a:latin typeface="Courier New" pitchFamily="49" charset="0"/>
                          <a:cs typeface="Courier New" pitchFamily="49" charset="0"/>
                        </a:rPr>
                        <a:t>double</a:t>
                      </a:r>
                    </a:p>
                  </a:txBody>
                  <a:tcPr marL="76200" marR="76200" marT="50800" marB="50800"/>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a:t>8.5</a:t>
                      </a:r>
                    </a:p>
                  </a:txBody>
                  <a:tcPr marL="76200" marR="76200" marT="50800" marB="50800"/>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a:t>28.2</a:t>
                      </a:r>
                    </a:p>
                  </a:txBody>
                  <a:tcPr marL="76200" marR="76200" marT="50800" marB="50800"/>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a:t>358.9</a:t>
                      </a:r>
                    </a:p>
                  </a:txBody>
                  <a:tcPr marL="76200" marR="76200" marT="50800" marB="50800"/>
                </a:tc>
                <a:extLst>
                  <a:ext uri="{0D108BD9-81ED-4DB2-BD59-A6C34878D82A}">
                    <a16:rowId xmlns:a16="http://schemas.microsoft.com/office/drawing/2014/main" val="10006"/>
                  </a:ext>
                </a:extLst>
              </a:tr>
            </a:tbl>
          </a:graphicData>
        </a:graphic>
      </p:graphicFrame>
      <p:sp>
        <p:nvSpPr>
          <p:cNvPr id="6" name="TextBox 5"/>
          <p:cNvSpPr txBox="1"/>
          <p:nvPr/>
        </p:nvSpPr>
        <p:spPr>
          <a:xfrm>
            <a:off x="4048568" y="6412468"/>
            <a:ext cx="3079689" cy="369332"/>
          </a:xfrm>
          <a:prstGeom prst="rect">
            <a:avLst/>
          </a:prstGeom>
          <a:noFill/>
        </p:spPr>
        <p:txBody>
          <a:bodyPr wrap="none" rtlCol="0">
            <a:spAutoFit/>
          </a:bodyPr>
          <a:lstStyle/>
          <a:p>
            <a:pPr algn="ctr"/>
            <a:r>
              <a:rPr lang="en-US" dirty="0">
                <a:solidFill>
                  <a:srgbClr val="000000"/>
                </a:solidFill>
                <a:latin typeface="Trebuchet MS" pitchFamily="34" charset="0"/>
              </a:rPr>
              <a:t>Intel Core i7 950 @3.07 GHz</a:t>
            </a:r>
          </a:p>
        </p:txBody>
      </p:sp>
      <p:sp>
        <p:nvSpPr>
          <p:cNvPr id="7" name="Right Brace 6"/>
          <p:cNvSpPr/>
          <p:nvPr/>
        </p:nvSpPr>
        <p:spPr>
          <a:xfrm rot="5400000">
            <a:off x="5414393" y="4289165"/>
            <a:ext cx="352238" cy="3723737"/>
          </a:xfrm>
          <a:prstGeom prst="rightBrace">
            <a:avLst>
              <a:gd name="adj1" fmla="val 30008"/>
              <a:gd name="adj2" fmla="val 50000"/>
            </a:avLst>
          </a:prstGeom>
          <a:ln w="38100">
            <a:solidFill>
              <a:srgbClr val="FFC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TextBox 7"/>
          <p:cNvSpPr txBox="1"/>
          <p:nvPr/>
        </p:nvSpPr>
        <p:spPr>
          <a:xfrm>
            <a:off x="7379054" y="6412468"/>
            <a:ext cx="2222147" cy="369332"/>
          </a:xfrm>
          <a:prstGeom prst="rect">
            <a:avLst/>
          </a:prstGeom>
          <a:noFill/>
        </p:spPr>
        <p:txBody>
          <a:bodyPr wrap="none" rtlCol="0">
            <a:spAutoFit/>
          </a:bodyPr>
          <a:lstStyle/>
          <a:p>
            <a:pPr algn="ctr"/>
            <a:r>
              <a:rPr lang="en-US" dirty="0">
                <a:solidFill>
                  <a:srgbClr val="000000"/>
                </a:solidFill>
                <a:latin typeface="Trebuchet MS" pitchFamily="34" charset="0"/>
              </a:rPr>
              <a:t>NVIDIA </a:t>
            </a:r>
            <a:r>
              <a:rPr lang="en-US" dirty="0" err="1">
                <a:solidFill>
                  <a:srgbClr val="000000"/>
                </a:solidFill>
                <a:latin typeface="Trebuchet MS" pitchFamily="34" charset="0"/>
              </a:rPr>
              <a:t>GeForce</a:t>
            </a:r>
            <a:r>
              <a:rPr lang="en-US" dirty="0">
                <a:solidFill>
                  <a:srgbClr val="000000"/>
                </a:solidFill>
                <a:latin typeface="Trebuchet MS" pitchFamily="34" charset="0"/>
              </a:rPr>
              <a:t> 480</a:t>
            </a:r>
          </a:p>
        </p:txBody>
      </p:sp>
      <p:sp>
        <p:nvSpPr>
          <p:cNvPr id="9" name="Rectangle 8"/>
          <p:cNvSpPr/>
          <p:nvPr/>
        </p:nvSpPr>
        <p:spPr>
          <a:xfrm>
            <a:off x="73405" y="6627168"/>
            <a:ext cx="1013419" cy="230832"/>
          </a:xfrm>
          <a:prstGeom prst="rect">
            <a:avLst/>
          </a:prstGeom>
        </p:spPr>
        <p:txBody>
          <a:bodyPr wrap="none">
            <a:spAutoFit/>
          </a:bodyPr>
          <a:lstStyle/>
          <a:p>
            <a:r>
              <a:rPr lang="en-US" sz="900" dirty="0">
                <a:latin typeface="+mj-lt"/>
              </a:rPr>
              <a:t>NVIDIA [N. Bell]</a:t>
            </a:r>
            <a:r>
              <a:rPr lang="en-US" sz="900" dirty="0">
                <a:latin typeface="+mj-lt"/>
                <a:cs typeface="Calibri"/>
              </a:rPr>
              <a:t>→</a:t>
            </a:r>
            <a:endParaRPr lang="en-US" sz="900" dirty="0">
              <a:latin typeface="+mj-lt"/>
            </a:endParaRPr>
          </a:p>
        </p:txBody>
      </p:sp>
      <p:sp>
        <p:nvSpPr>
          <p:cNvPr id="11" name="Right Brace 10"/>
          <p:cNvSpPr/>
          <p:nvPr/>
        </p:nvSpPr>
        <p:spPr>
          <a:xfrm rot="5400000">
            <a:off x="8273359" y="5677299"/>
            <a:ext cx="352238" cy="947469"/>
          </a:xfrm>
          <a:prstGeom prst="rightBrace">
            <a:avLst>
              <a:gd name="adj1" fmla="val 30008"/>
              <a:gd name="adj2" fmla="val 50000"/>
            </a:avLst>
          </a:prstGeom>
          <a:ln w="38100">
            <a:solidFill>
              <a:srgbClr val="FFC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71510546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Input-Sensitive Optimizations</a:t>
            </a:r>
          </a:p>
        </p:txBody>
      </p:sp>
      <p:sp>
        <p:nvSpPr>
          <p:cNvPr id="6" name="Slide Number Placeholder 12"/>
          <p:cNvSpPr>
            <a:spLocks noGrp="1"/>
          </p:cNvSpPr>
          <p:nvPr>
            <p:ph type="sldNum" sz="quarter" idx="12"/>
          </p:nvPr>
        </p:nvSpPr>
        <p:spPr/>
        <p:txBody>
          <a:bodyPr/>
          <a:lstStyle/>
          <a:p>
            <a:fld id="{198C497F-F93A-415D-AE85-6EDF5BB63A7F}" type="slidenum">
              <a:rPr lang="en-US" altLang="en-US" smtClean="0"/>
              <a:pPr/>
              <a:t>25</a:t>
            </a:fld>
            <a:endParaRPr lang="en-US" altLang="en-US" dirty="0"/>
          </a:p>
        </p:txBody>
      </p:sp>
      <p:graphicFrame>
        <p:nvGraphicFramePr>
          <p:cNvPr id="4" name="Chart 3"/>
          <p:cNvGraphicFramePr/>
          <p:nvPr/>
        </p:nvGraphicFramePr>
        <p:xfrm>
          <a:off x="2438400" y="1676401"/>
          <a:ext cx="7195868" cy="4389887"/>
        </p:xfrm>
        <a:graphic>
          <a:graphicData uri="http://schemas.openxmlformats.org/drawingml/2006/chart">
            <c:chart xmlns:c="http://schemas.openxmlformats.org/drawingml/2006/chart" xmlns:r="http://schemas.openxmlformats.org/officeDocument/2006/relationships" r:id="rId3"/>
          </a:graphicData>
        </a:graphic>
      </p:graphicFrame>
      <p:sp>
        <p:nvSpPr>
          <p:cNvPr id="5" name="Rectangle 4"/>
          <p:cNvSpPr/>
          <p:nvPr/>
        </p:nvSpPr>
        <p:spPr>
          <a:xfrm>
            <a:off x="1600201" y="6627168"/>
            <a:ext cx="1013419" cy="230832"/>
          </a:xfrm>
          <a:prstGeom prst="rect">
            <a:avLst/>
          </a:prstGeom>
        </p:spPr>
        <p:txBody>
          <a:bodyPr wrap="none">
            <a:spAutoFit/>
          </a:bodyPr>
          <a:lstStyle/>
          <a:p>
            <a:r>
              <a:rPr lang="en-US" sz="900" dirty="0">
                <a:latin typeface="+mj-lt"/>
              </a:rPr>
              <a:t>NVIDIA [N. Bell]</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2178135319"/>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Vector Addition</a:t>
            </a:r>
          </a:p>
        </p:txBody>
      </p:sp>
      <p:sp>
        <p:nvSpPr>
          <p:cNvPr id="13" name="Slide Number Placeholder 12"/>
          <p:cNvSpPr>
            <a:spLocks noGrp="1"/>
          </p:cNvSpPr>
          <p:nvPr>
            <p:ph type="sldNum" sz="quarter" idx="12"/>
          </p:nvPr>
        </p:nvSpPr>
        <p:spPr/>
        <p:txBody>
          <a:bodyPr/>
          <a:lstStyle/>
          <a:p>
            <a:fld id="{198C497F-F93A-415D-AE85-6EDF5BB63A7F}" type="slidenum">
              <a:rPr lang="en-US" altLang="en-US" smtClean="0"/>
              <a:pPr/>
              <a:t>26</a:t>
            </a:fld>
            <a:endParaRPr lang="en-US" altLang="en-US" dirty="0"/>
          </a:p>
        </p:txBody>
      </p:sp>
      <p:sp>
        <p:nvSpPr>
          <p:cNvPr id="5" name="Plus 4"/>
          <p:cNvSpPr/>
          <p:nvPr/>
        </p:nvSpPr>
        <p:spPr>
          <a:xfrm>
            <a:off x="8913139" y="2906586"/>
            <a:ext cx="559570" cy="559570"/>
          </a:xfrm>
          <a:prstGeom prst="mathPlu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Left Arrow 5"/>
          <p:cNvSpPr/>
          <p:nvPr/>
        </p:nvSpPr>
        <p:spPr>
          <a:xfrm>
            <a:off x="7613320" y="2991454"/>
            <a:ext cx="598740" cy="389834"/>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ectangle 7"/>
          <p:cNvSpPr/>
          <p:nvPr/>
        </p:nvSpPr>
        <p:spPr>
          <a:xfrm>
            <a:off x="8399391" y="2277071"/>
            <a:ext cx="326416" cy="1818603"/>
          </a:xfrm>
          <a:prstGeom prst="rect">
            <a:avLst/>
          </a:prstGeom>
          <a:solidFill>
            <a:srgbClr val="FF9933"/>
          </a:solidFill>
          <a:ln>
            <a:solidFill>
              <a:srgbClr val="CC0000"/>
            </a:solidFill>
          </a:ln>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9" name="Rectangle 8"/>
          <p:cNvSpPr/>
          <p:nvPr/>
        </p:nvSpPr>
        <p:spPr>
          <a:xfrm>
            <a:off x="8339622" y="4235566"/>
            <a:ext cx="445956" cy="646331"/>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X</a:t>
            </a:r>
          </a:p>
        </p:txBody>
      </p:sp>
      <p:sp>
        <p:nvSpPr>
          <p:cNvPr id="11" name="Rectangle 10"/>
          <p:cNvSpPr/>
          <p:nvPr/>
        </p:nvSpPr>
        <p:spPr>
          <a:xfrm>
            <a:off x="9660040" y="2277071"/>
            <a:ext cx="326416" cy="1818603"/>
          </a:xfrm>
          <a:prstGeom prst="rect">
            <a:avLst/>
          </a:prstGeom>
          <a:solidFill>
            <a:srgbClr val="FF9933"/>
          </a:solidFill>
          <a:ln>
            <a:solidFill>
              <a:srgbClr val="CC0000"/>
            </a:solidFill>
          </a:ln>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12" name="Rectangle 11"/>
          <p:cNvSpPr/>
          <p:nvPr/>
        </p:nvSpPr>
        <p:spPr>
          <a:xfrm>
            <a:off x="9607484" y="4235566"/>
            <a:ext cx="431528" cy="646331"/>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Y</a:t>
            </a:r>
          </a:p>
        </p:txBody>
      </p:sp>
      <p:sp>
        <p:nvSpPr>
          <p:cNvPr id="14" name="Rectangle 13"/>
          <p:cNvSpPr/>
          <p:nvPr/>
        </p:nvSpPr>
        <p:spPr>
          <a:xfrm>
            <a:off x="7111344" y="2277071"/>
            <a:ext cx="326416" cy="1818603"/>
          </a:xfrm>
          <a:prstGeom prst="rect">
            <a:avLst/>
          </a:prstGeom>
          <a:solidFill>
            <a:srgbClr val="FF9933"/>
          </a:solidFill>
          <a:ln>
            <a:solidFill>
              <a:srgbClr val="CC0000"/>
            </a:solidFill>
          </a:ln>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15" name="Rectangle 14"/>
          <p:cNvSpPr/>
          <p:nvPr/>
        </p:nvSpPr>
        <p:spPr>
          <a:xfrm>
            <a:off x="7068406" y="4235566"/>
            <a:ext cx="412292" cy="646331"/>
          </a:xfrm>
          <a:prstGeom prst="rect">
            <a:avLst/>
          </a:prstGeom>
          <a:noFill/>
          <a:ln>
            <a:noFill/>
          </a:ln>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Z</a:t>
            </a:r>
          </a:p>
        </p:txBody>
      </p:sp>
      <p:sp>
        <p:nvSpPr>
          <p:cNvPr id="16" name="Rectangle 15"/>
          <p:cNvSpPr/>
          <p:nvPr/>
        </p:nvSpPr>
        <p:spPr>
          <a:xfrm>
            <a:off x="1600201" y="6627168"/>
            <a:ext cx="1013419" cy="230832"/>
          </a:xfrm>
          <a:prstGeom prst="rect">
            <a:avLst/>
          </a:prstGeom>
        </p:spPr>
        <p:txBody>
          <a:bodyPr wrap="none">
            <a:spAutoFit/>
          </a:bodyPr>
          <a:lstStyle/>
          <a:p>
            <a:r>
              <a:rPr lang="en-US" sz="900" dirty="0">
                <a:latin typeface="+mj-lt"/>
              </a:rPr>
              <a:t>NVIDIA [N. Bell]</a:t>
            </a:r>
            <a:r>
              <a:rPr lang="en-US" sz="900" dirty="0">
                <a:latin typeface="+mj-lt"/>
                <a:cs typeface="Calibri"/>
              </a:rPr>
              <a:t>→</a:t>
            </a:r>
            <a:endParaRPr lang="en-US" sz="900" dirty="0">
              <a:latin typeface="+mj-lt"/>
            </a:endParaRPr>
          </a:p>
        </p:txBody>
      </p:sp>
      <p:sp>
        <p:nvSpPr>
          <p:cNvPr id="3" name="Rectangle 2"/>
          <p:cNvSpPr/>
          <p:nvPr/>
        </p:nvSpPr>
        <p:spPr>
          <a:xfrm>
            <a:off x="435429" y="3186371"/>
            <a:ext cx="5194337" cy="830997"/>
          </a:xfrm>
          <a:prstGeom prst="rect">
            <a:avLst/>
          </a:prstGeom>
          <a:solidFill>
            <a:schemeClr val="bg1">
              <a:lumMod val="85000"/>
            </a:schemeClr>
          </a:solidFill>
        </p:spPr>
        <p:txBody>
          <a:bodyPr wrap="square">
            <a:spAutoFit/>
          </a:bodyPr>
          <a:lstStyle/>
          <a:p>
            <a:r>
              <a:rPr lang="nn-NO" sz="2400" dirty="0">
                <a:solidFill>
                  <a:srgbClr val="0000FF"/>
                </a:solidFill>
                <a:latin typeface="Consolas" pitchFamily="49" charset="0"/>
                <a:cs typeface="Consolas" pitchFamily="49" charset="0"/>
              </a:rPr>
              <a:t>for</a:t>
            </a:r>
            <a:r>
              <a:rPr lang="nn-NO" sz="2400" dirty="0">
                <a:solidFill>
                  <a:prstClr val="black"/>
                </a:solidFill>
                <a:latin typeface="Consolas" pitchFamily="49" charset="0"/>
                <a:cs typeface="Consolas" pitchFamily="49" charset="0"/>
              </a:rPr>
              <a:t> (</a:t>
            </a:r>
            <a:r>
              <a:rPr lang="nn-NO" sz="2400" dirty="0">
                <a:solidFill>
                  <a:srgbClr val="0000FF"/>
                </a:solidFill>
                <a:latin typeface="Consolas" pitchFamily="49" charset="0"/>
                <a:cs typeface="Consolas" pitchFamily="49" charset="0"/>
              </a:rPr>
              <a:t>int</a:t>
            </a:r>
            <a:r>
              <a:rPr lang="nn-NO" sz="2400" dirty="0">
                <a:solidFill>
                  <a:prstClr val="black"/>
                </a:solidFill>
                <a:latin typeface="Consolas" pitchFamily="49" charset="0"/>
                <a:cs typeface="Consolas" pitchFamily="49" charset="0"/>
              </a:rPr>
              <a:t> i = 0; i &lt; N; i++)</a:t>
            </a:r>
          </a:p>
          <a:p>
            <a:r>
              <a:rPr lang="en-US" sz="2400" dirty="0">
                <a:solidFill>
                  <a:prstClr val="black"/>
                </a:solidFill>
                <a:latin typeface="Consolas" pitchFamily="49" charset="0"/>
                <a:cs typeface="Consolas" pitchFamily="49" charset="0"/>
              </a:rPr>
              <a:t>    Z[i] = X[i] + Y[i];</a:t>
            </a:r>
          </a:p>
        </p:txBody>
      </p:sp>
    </p:spTree>
    <p:extLst>
      <p:ext uri="{BB962C8B-B14F-4D97-AF65-F5344CB8AC3E}">
        <p14:creationId xmlns:p14="http://schemas.microsoft.com/office/powerpoint/2010/main" val="47201643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57400" y="863757"/>
            <a:ext cx="8153400" cy="5755422"/>
          </a:xfrm>
          <a:prstGeom prst="rect">
            <a:avLst/>
          </a:prstGeom>
          <a:solidFill>
            <a:schemeClr val="bg1">
              <a:lumMod val="85000"/>
            </a:schemeClr>
          </a:solidFill>
        </p:spPr>
        <p:txBody>
          <a:bodyPr wrap="square">
            <a:spAutoFit/>
          </a:bodyPr>
          <a:lstStyle/>
          <a:p>
            <a:r>
              <a:rPr lang="en-US" sz="1600" dirty="0">
                <a:solidFill>
                  <a:srgbClr val="0000FF"/>
                </a:solidFill>
                <a:latin typeface="Consolas" pitchFamily="49" charset="0"/>
                <a:cs typeface="Consolas" pitchFamily="49" charset="0"/>
              </a:rPr>
              <a:t>#include</a:t>
            </a:r>
            <a:r>
              <a:rPr lang="en-US" sz="1600" dirty="0">
                <a:solidFill>
                  <a:prstClr val="black"/>
                </a:solidFill>
                <a:latin typeface="Consolas" pitchFamily="49" charset="0"/>
                <a:cs typeface="Consolas" pitchFamily="49" charset="0"/>
              </a:rPr>
              <a:t> </a:t>
            </a:r>
            <a:r>
              <a:rPr lang="en-US" sz="1600" dirty="0">
                <a:solidFill>
                  <a:srgbClr val="A31515"/>
                </a:solidFill>
                <a:latin typeface="Consolas" pitchFamily="49" charset="0"/>
                <a:cs typeface="Consolas" pitchFamily="49" charset="0"/>
              </a:rPr>
              <a:t>&lt;thrust/</a:t>
            </a:r>
            <a:r>
              <a:rPr lang="en-US" sz="1600" dirty="0" err="1">
                <a:solidFill>
                  <a:srgbClr val="A31515"/>
                </a:solidFill>
                <a:latin typeface="Consolas" pitchFamily="49" charset="0"/>
                <a:cs typeface="Consolas" pitchFamily="49" charset="0"/>
              </a:rPr>
              <a:t>device_vector.h</a:t>
            </a:r>
            <a:r>
              <a:rPr lang="en-US" sz="1600" dirty="0">
                <a:solidFill>
                  <a:srgbClr val="A31515"/>
                </a:solidFill>
                <a:latin typeface="Consolas" pitchFamily="49" charset="0"/>
                <a:cs typeface="Consolas" pitchFamily="49" charset="0"/>
              </a:rPr>
              <a:t>&gt;</a:t>
            </a:r>
          </a:p>
          <a:p>
            <a:r>
              <a:rPr lang="en-US" sz="1600" dirty="0">
                <a:solidFill>
                  <a:srgbClr val="0000FF"/>
                </a:solidFill>
                <a:latin typeface="Consolas" pitchFamily="49" charset="0"/>
                <a:cs typeface="Consolas" pitchFamily="49" charset="0"/>
              </a:rPr>
              <a:t>#include</a:t>
            </a:r>
            <a:r>
              <a:rPr lang="en-US" sz="1600" dirty="0">
                <a:solidFill>
                  <a:prstClr val="black"/>
                </a:solidFill>
                <a:latin typeface="Consolas" pitchFamily="49" charset="0"/>
                <a:cs typeface="Consolas" pitchFamily="49" charset="0"/>
              </a:rPr>
              <a:t> </a:t>
            </a:r>
            <a:r>
              <a:rPr lang="en-US" sz="1600" dirty="0">
                <a:solidFill>
                  <a:srgbClr val="A31515"/>
                </a:solidFill>
                <a:latin typeface="Consolas" pitchFamily="49" charset="0"/>
                <a:cs typeface="Consolas" pitchFamily="49" charset="0"/>
              </a:rPr>
              <a:t>&lt;thrust/</a:t>
            </a:r>
            <a:r>
              <a:rPr lang="en-US" sz="1600" dirty="0" err="1">
                <a:solidFill>
                  <a:srgbClr val="A31515"/>
                </a:solidFill>
                <a:latin typeface="Consolas" pitchFamily="49" charset="0"/>
                <a:cs typeface="Consolas" pitchFamily="49" charset="0"/>
              </a:rPr>
              <a:t>transform.h</a:t>
            </a:r>
            <a:r>
              <a:rPr lang="en-US" sz="1600" dirty="0">
                <a:solidFill>
                  <a:srgbClr val="A31515"/>
                </a:solidFill>
                <a:latin typeface="Consolas" pitchFamily="49" charset="0"/>
                <a:cs typeface="Consolas" pitchFamily="49" charset="0"/>
              </a:rPr>
              <a:t>&gt;</a:t>
            </a:r>
          </a:p>
          <a:p>
            <a:r>
              <a:rPr lang="en-US" sz="1600" dirty="0">
                <a:solidFill>
                  <a:srgbClr val="0000FF"/>
                </a:solidFill>
                <a:latin typeface="Consolas" pitchFamily="49" charset="0"/>
                <a:cs typeface="Consolas" pitchFamily="49" charset="0"/>
              </a:rPr>
              <a:t>#include</a:t>
            </a:r>
            <a:r>
              <a:rPr lang="en-US" sz="1600" dirty="0">
                <a:solidFill>
                  <a:prstClr val="black"/>
                </a:solidFill>
                <a:latin typeface="Consolas" pitchFamily="49" charset="0"/>
                <a:cs typeface="Consolas" pitchFamily="49" charset="0"/>
              </a:rPr>
              <a:t> </a:t>
            </a:r>
            <a:r>
              <a:rPr lang="en-US" sz="1600" dirty="0">
                <a:solidFill>
                  <a:srgbClr val="A31515"/>
                </a:solidFill>
                <a:latin typeface="Consolas" pitchFamily="49" charset="0"/>
                <a:cs typeface="Consolas" pitchFamily="49" charset="0"/>
              </a:rPr>
              <a:t>&lt;thrust/</a:t>
            </a:r>
            <a:r>
              <a:rPr lang="en-US" sz="1600" dirty="0" err="1">
                <a:solidFill>
                  <a:srgbClr val="A31515"/>
                </a:solidFill>
                <a:latin typeface="Consolas" pitchFamily="49" charset="0"/>
                <a:cs typeface="Consolas" pitchFamily="49" charset="0"/>
              </a:rPr>
              <a:t>functional.h</a:t>
            </a:r>
            <a:r>
              <a:rPr lang="en-US" sz="1600" dirty="0">
                <a:solidFill>
                  <a:srgbClr val="A31515"/>
                </a:solidFill>
                <a:latin typeface="Consolas" pitchFamily="49" charset="0"/>
                <a:cs typeface="Consolas" pitchFamily="49" charset="0"/>
              </a:rPr>
              <a:t>&gt;</a:t>
            </a:r>
          </a:p>
          <a:p>
            <a:r>
              <a:rPr lang="en-US" sz="1600" dirty="0">
                <a:solidFill>
                  <a:srgbClr val="0000FF"/>
                </a:solidFill>
                <a:latin typeface="Consolas" pitchFamily="49" charset="0"/>
                <a:cs typeface="Consolas" pitchFamily="49" charset="0"/>
              </a:rPr>
              <a:t>#include</a:t>
            </a:r>
            <a:r>
              <a:rPr lang="en-US" sz="1600" dirty="0">
                <a:solidFill>
                  <a:prstClr val="black"/>
                </a:solidFill>
                <a:latin typeface="Consolas" pitchFamily="49" charset="0"/>
                <a:cs typeface="Consolas" pitchFamily="49" charset="0"/>
              </a:rPr>
              <a:t> </a:t>
            </a:r>
            <a:r>
              <a:rPr lang="en-US" sz="1600" dirty="0">
                <a:solidFill>
                  <a:srgbClr val="A31515"/>
                </a:solidFill>
                <a:latin typeface="Consolas" pitchFamily="49" charset="0"/>
                <a:cs typeface="Consolas" pitchFamily="49" charset="0"/>
              </a:rPr>
              <a:t>&lt;</a:t>
            </a:r>
            <a:r>
              <a:rPr lang="en-US" sz="1600" dirty="0" err="1">
                <a:solidFill>
                  <a:srgbClr val="A31515"/>
                </a:solidFill>
                <a:latin typeface="Consolas" pitchFamily="49" charset="0"/>
                <a:cs typeface="Consolas" pitchFamily="49" charset="0"/>
              </a:rPr>
              <a:t>iostream</a:t>
            </a:r>
            <a:r>
              <a:rPr lang="en-US" sz="1600" dirty="0">
                <a:solidFill>
                  <a:srgbClr val="A31515"/>
                </a:solidFill>
                <a:latin typeface="Consolas" pitchFamily="49" charset="0"/>
                <a:cs typeface="Consolas" pitchFamily="49" charset="0"/>
              </a:rPr>
              <a:t>&gt;</a:t>
            </a:r>
          </a:p>
          <a:p>
            <a:endParaRPr lang="en-US" sz="1600" dirty="0">
              <a:solidFill>
                <a:srgbClr val="A31515"/>
              </a:solidFill>
              <a:latin typeface="Consolas" pitchFamily="49" charset="0"/>
              <a:cs typeface="Consolas" pitchFamily="49" charset="0"/>
            </a:endParaRPr>
          </a:p>
          <a:p>
            <a:r>
              <a:rPr lang="en-US" sz="1600" dirty="0" err="1">
                <a:solidFill>
                  <a:srgbClr val="0000FF"/>
                </a:solidFill>
                <a:latin typeface="Consolas" pitchFamily="49" charset="0"/>
                <a:cs typeface="Consolas" pitchFamily="49" charset="0"/>
              </a:rPr>
              <a:t>int</a:t>
            </a:r>
            <a:r>
              <a:rPr lang="en-US" sz="1600" dirty="0">
                <a:solidFill>
                  <a:prstClr val="black"/>
                </a:solidFill>
                <a:latin typeface="Consolas" pitchFamily="49" charset="0"/>
                <a:cs typeface="Consolas" pitchFamily="49" charset="0"/>
              </a:rPr>
              <a:t> main(</a:t>
            </a:r>
            <a:r>
              <a:rPr lang="en-US" sz="1600" dirty="0">
                <a:solidFill>
                  <a:srgbClr val="0000FF"/>
                </a:solidFill>
                <a:latin typeface="Consolas" pitchFamily="49" charset="0"/>
                <a:cs typeface="Consolas" pitchFamily="49" charset="0"/>
              </a:rPr>
              <a:t>void</a:t>
            </a:r>
            <a:r>
              <a:rPr lang="en-US" sz="1600" dirty="0">
                <a:solidFill>
                  <a:prstClr val="black"/>
                </a:solidFill>
                <a:latin typeface="Consolas" pitchFamily="49" charset="0"/>
                <a:cs typeface="Consolas" pitchFamily="49" charset="0"/>
              </a:rPr>
              <a:t>) {</a:t>
            </a:r>
          </a:p>
          <a:p>
            <a:r>
              <a:rPr lang="en-US" sz="1600" dirty="0">
                <a:solidFill>
                  <a:prstClr val="black"/>
                </a:solidFill>
                <a:latin typeface="Consolas" pitchFamily="49" charset="0"/>
                <a:cs typeface="Consolas" pitchFamily="49" charset="0"/>
              </a:rPr>
              <a:t>  </a:t>
            </a:r>
            <a:r>
              <a:rPr lang="en-US" sz="1600" dirty="0">
                <a:solidFill>
                  <a:srgbClr val="FF00FF"/>
                </a:solidFill>
                <a:latin typeface="Consolas" pitchFamily="49" charset="0"/>
                <a:cs typeface="Consolas" pitchFamily="49" charset="0"/>
              </a:rPr>
              <a:t>thrust</a:t>
            </a:r>
            <a:r>
              <a:rPr lang="en-US" sz="1600" dirty="0">
                <a:solidFill>
                  <a:prstClr val="black"/>
                </a:solidFill>
                <a:latin typeface="Consolas" pitchFamily="49" charset="0"/>
                <a:cs typeface="Consolas" pitchFamily="49" charset="0"/>
              </a:rPr>
              <a:t>::</a:t>
            </a:r>
            <a:r>
              <a:rPr lang="en-US" sz="1600" dirty="0" err="1">
                <a:solidFill>
                  <a:prstClr val="black"/>
                </a:solidFill>
                <a:latin typeface="Consolas" pitchFamily="49" charset="0"/>
                <a:cs typeface="Consolas" pitchFamily="49" charset="0"/>
              </a:rPr>
              <a:t>device_vector</a:t>
            </a:r>
            <a:r>
              <a:rPr lang="en-US" sz="1600" dirty="0">
                <a:solidFill>
                  <a:prstClr val="black"/>
                </a:solidFill>
                <a:latin typeface="Consolas" pitchFamily="49" charset="0"/>
                <a:cs typeface="Consolas" pitchFamily="49" charset="0"/>
              </a:rPr>
              <a:t>&lt;</a:t>
            </a:r>
            <a:r>
              <a:rPr lang="en-US" sz="1600" dirty="0">
                <a:solidFill>
                  <a:srgbClr val="0000FF"/>
                </a:solidFill>
                <a:latin typeface="Consolas" pitchFamily="49" charset="0"/>
                <a:cs typeface="Consolas" pitchFamily="49" charset="0"/>
              </a:rPr>
              <a:t>float</a:t>
            </a:r>
            <a:r>
              <a:rPr lang="en-US" sz="1600" dirty="0">
                <a:solidFill>
                  <a:prstClr val="black"/>
                </a:solidFill>
                <a:latin typeface="Consolas" pitchFamily="49" charset="0"/>
                <a:cs typeface="Consolas" pitchFamily="49" charset="0"/>
              </a:rPr>
              <a:t>&gt; X(3);</a:t>
            </a:r>
          </a:p>
          <a:p>
            <a:r>
              <a:rPr lang="en-US" sz="1600" dirty="0">
                <a:solidFill>
                  <a:prstClr val="black"/>
                </a:solidFill>
                <a:latin typeface="Consolas" pitchFamily="49" charset="0"/>
                <a:cs typeface="Consolas" pitchFamily="49" charset="0"/>
              </a:rPr>
              <a:t>  </a:t>
            </a:r>
            <a:r>
              <a:rPr lang="en-US" sz="1600" dirty="0">
                <a:solidFill>
                  <a:srgbClr val="FF00FF"/>
                </a:solidFill>
                <a:latin typeface="Consolas" pitchFamily="49" charset="0"/>
                <a:cs typeface="Consolas" pitchFamily="49" charset="0"/>
              </a:rPr>
              <a:t>thrust</a:t>
            </a:r>
            <a:r>
              <a:rPr lang="en-US" sz="1600" dirty="0">
                <a:solidFill>
                  <a:prstClr val="black"/>
                </a:solidFill>
                <a:latin typeface="Consolas" pitchFamily="49" charset="0"/>
                <a:cs typeface="Consolas" pitchFamily="49" charset="0"/>
              </a:rPr>
              <a:t>::</a:t>
            </a:r>
            <a:r>
              <a:rPr lang="en-US" sz="1600" dirty="0" err="1">
                <a:solidFill>
                  <a:prstClr val="black"/>
                </a:solidFill>
                <a:latin typeface="Consolas" pitchFamily="49" charset="0"/>
                <a:cs typeface="Consolas" pitchFamily="49" charset="0"/>
              </a:rPr>
              <a:t>device_vector</a:t>
            </a:r>
            <a:r>
              <a:rPr lang="en-US" sz="1600" dirty="0">
                <a:solidFill>
                  <a:prstClr val="black"/>
                </a:solidFill>
                <a:latin typeface="Consolas" pitchFamily="49" charset="0"/>
                <a:cs typeface="Consolas" pitchFamily="49" charset="0"/>
              </a:rPr>
              <a:t>&lt;</a:t>
            </a:r>
            <a:r>
              <a:rPr lang="en-US" sz="1600" dirty="0">
                <a:solidFill>
                  <a:srgbClr val="0000FF"/>
                </a:solidFill>
                <a:latin typeface="Consolas" pitchFamily="49" charset="0"/>
                <a:cs typeface="Consolas" pitchFamily="49" charset="0"/>
              </a:rPr>
              <a:t>float</a:t>
            </a:r>
            <a:r>
              <a:rPr lang="en-US" sz="1600" dirty="0">
                <a:solidFill>
                  <a:prstClr val="black"/>
                </a:solidFill>
                <a:latin typeface="Consolas" pitchFamily="49" charset="0"/>
                <a:cs typeface="Consolas" pitchFamily="49" charset="0"/>
              </a:rPr>
              <a:t>&gt; Y(3);</a:t>
            </a:r>
          </a:p>
          <a:p>
            <a:r>
              <a:rPr lang="en-US" sz="1600" dirty="0">
                <a:solidFill>
                  <a:prstClr val="black"/>
                </a:solidFill>
                <a:latin typeface="Consolas" pitchFamily="49" charset="0"/>
                <a:cs typeface="Consolas" pitchFamily="49" charset="0"/>
              </a:rPr>
              <a:t>  </a:t>
            </a:r>
            <a:r>
              <a:rPr lang="en-US" sz="1600" dirty="0">
                <a:solidFill>
                  <a:srgbClr val="FF00FF"/>
                </a:solidFill>
                <a:latin typeface="Consolas" pitchFamily="49" charset="0"/>
                <a:cs typeface="Consolas" pitchFamily="49" charset="0"/>
              </a:rPr>
              <a:t>thrust</a:t>
            </a:r>
            <a:r>
              <a:rPr lang="en-US" sz="1600" dirty="0">
                <a:solidFill>
                  <a:prstClr val="black"/>
                </a:solidFill>
                <a:latin typeface="Consolas" pitchFamily="49" charset="0"/>
                <a:cs typeface="Consolas" pitchFamily="49" charset="0"/>
              </a:rPr>
              <a:t>::</a:t>
            </a:r>
            <a:r>
              <a:rPr lang="en-US" sz="1600" dirty="0" err="1">
                <a:solidFill>
                  <a:prstClr val="black"/>
                </a:solidFill>
                <a:latin typeface="Consolas" pitchFamily="49" charset="0"/>
                <a:cs typeface="Consolas" pitchFamily="49" charset="0"/>
              </a:rPr>
              <a:t>device_vector</a:t>
            </a:r>
            <a:r>
              <a:rPr lang="en-US" sz="1600" dirty="0">
                <a:solidFill>
                  <a:prstClr val="black"/>
                </a:solidFill>
                <a:latin typeface="Consolas" pitchFamily="49" charset="0"/>
                <a:cs typeface="Consolas" pitchFamily="49" charset="0"/>
              </a:rPr>
              <a:t>&lt;</a:t>
            </a:r>
            <a:r>
              <a:rPr lang="en-US" sz="1600" dirty="0">
                <a:solidFill>
                  <a:srgbClr val="0000FF"/>
                </a:solidFill>
                <a:latin typeface="Consolas" pitchFamily="49" charset="0"/>
                <a:cs typeface="Consolas" pitchFamily="49" charset="0"/>
              </a:rPr>
              <a:t>float</a:t>
            </a:r>
            <a:r>
              <a:rPr lang="en-US" sz="1600" dirty="0">
                <a:solidFill>
                  <a:prstClr val="black"/>
                </a:solidFill>
                <a:latin typeface="Consolas" pitchFamily="49" charset="0"/>
                <a:cs typeface="Consolas" pitchFamily="49" charset="0"/>
              </a:rPr>
              <a:t>&gt; Z(3);</a:t>
            </a:r>
          </a:p>
          <a:p>
            <a:endParaRPr lang="en-US" sz="1600" dirty="0">
              <a:solidFill>
                <a:prstClr val="black"/>
              </a:solidFill>
              <a:latin typeface="Consolas" pitchFamily="49" charset="0"/>
              <a:cs typeface="Consolas" pitchFamily="49" charset="0"/>
            </a:endParaRPr>
          </a:p>
          <a:p>
            <a:r>
              <a:rPr lang="en-US" sz="1600" dirty="0">
                <a:solidFill>
                  <a:prstClr val="black"/>
                </a:solidFill>
                <a:latin typeface="Consolas" pitchFamily="49" charset="0"/>
                <a:cs typeface="Consolas" pitchFamily="49" charset="0"/>
              </a:rPr>
              <a:t>  X[0] = 10; X[1] = 20; X[2] = 30;</a:t>
            </a:r>
          </a:p>
          <a:p>
            <a:r>
              <a:rPr lang="es-ES" sz="1600" dirty="0">
                <a:solidFill>
                  <a:prstClr val="black"/>
                </a:solidFill>
                <a:latin typeface="Consolas" pitchFamily="49" charset="0"/>
                <a:cs typeface="Consolas" pitchFamily="49" charset="0"/>
              </a:rPr>
              <a:t>  Y[0] = 15; Y[1] = 35; Y[2] = 10;</a:t>
            </a:r>
          </a:p>
          <a:p>
            <a:endParaRPr lang="en-US" sz="1600" dirty="0">
              <a:solidFill>
                <a:prstClr val="black"/>
              </a:solidFill>
              <a:latin typeface="Consolas" pitchFamily="49" charset="0"/>
              <a:cs typeface="Consolas" pitchFamily="49" charset="0"/>
            </a:endParaRPr>
          </a:p>
          <a:p>
            <a:r>
              <a:rPr lang="en-US" sz="1600" dirty="0">
                <a:solidFill>
                  <a:prstClr val="black"/>
                </a:solidFill>
                <a:latin typeface="Consolas" pitchFamily="49" charset="0"/>
                <a:cs typeface="Consolas" pitchFamily="49" charset="0"/>
              </a:rPr>
              <a:t>  </a:t>
            </a:r>
            <a:r>
              <a:rPr lang="en-US" sz="1600" dirty="0">
                <a:solidFill>
                  <a:srgbClr val="FF00FF"/>
                </a:solidFill>
                <a:latin typeface="Consolas" pitchFamily="49" charset="0"/>
                <a:cs typeface="Consolas" pitchFamily="49" charset="0"/>
              </a:rPr>
              <a:t>thrust</a:t>
            </a:r>
            <a:r>
              <a:rPr lang="en-US" sz="1600" dirty="0">
                <a:solidFill>
                  <a:prstClr val="black"/>
                </a:solidFill>
                <a:latin typeface="Consolas" pitchFamily="49" charset="0"/>
                <a:cs typeface="Consolas" pitchFamily="49" charset="0"/>
              </a:rPr>
              <a:t>::transform(</a:t>
            </a:r>
            <a:r>
              <a:rPr lang="en-US" sz="1600" dirty="0" err="1">
                <a:solidFill>
                  <a:prstClr val="black"/>
                </a:solidFill>
                <a:latin typeface="Consolas" pitchFamily="49" charset="0"/>
                <a:cs typeface="Consolas" pitchFamily="49" charset="0"/>
              </a:rPr>
              <a:t>X.begin</a:t>
            </a:r>
            <a:r>
              <a:rPr lang="en-US" sz="1600" dirty="0">
                <a:solidFill>
                  <a:prstClr val="black"/>
                </a:solidFill>
                <a:latin typeface="Consolas" pitchFamily="49" charset="0"/>
                <a:cs typeface="Consolas" pitchFamily="49" charset="0"/>
              </a:rPr>
              <a:t>(), </a:t>
            </a:r>
            <a:r>
              <a:rPr lang="en-US" sz="1600" dirty="0" err="1">
                <a:solidFill>
                  <a:prstClr val="black"/>
                </a:solidFill>
                <a:latin typeface="Consolas" pitchFamily="49" charset="0"/>
                <a:cs typeface="Consolas" pitchFamily="49" charset="0"/>
              </a:rPr>
              <a:t>X.end</a:t>
            </a:r>
            <a:r>
              <a:rPr lang="en-US" sz="1600" dirty="0">
                <a:solidFill>
                  <a:prstClr val="black"/>
                </a:solidFill>
                <a:latin typeface="Consolas" pitchFamily="49" charset="0"/>
                <a:cs typeface="Consolas" pitchFamily="49" charset="0"/>
              </a:rPr>
              <a:t>(),</a:t>
            </a:r>
          </a:p>
          <a:p>
            <a:r>
              <a:rPr lang="en-US" sz="1600" dirty="0">
                <a:solidFill>
                  <a:prstClr val="black"/>
                </a:solidFill>
                <a:latin typeface="Consolas" pitchFamily="49" charset="0"/>
                <a:cs typeface="Consolas" pitchFamily="49" charset="0"/>
              </a:rPr>
              <a:t>                    </a:t>
            </a:r>
            <a:r>
              <a:rPr lang="en-US" sz="1600" dirty="0" err="1">
                <a:solidFill>
                  <a:prstClr val="black"/>
                </a:solidFill>
                <a:latin typeface="Consolas" pitchFamily="49" charset="0"/>
                <a:cs typeface="Consolas" pitchFamily="49" charset="0"/>
              </a:rPr>
              <a:t>Y.begin</a:t>
            </a:r>
            <a:r>
              <a:rPr lang="en-US" sz="1600" dirty="0">
                <a:solidFill>
                  <a:prstClr val="black"/>
                </a:solidFill>
                <a:latin typeface="Consolas" pitchFamily="49" charset="0"/>
                <a:cs typeface="Consolas" pitchFamily="49" charset="0"/>
              </a:rPr>
              <a:t>(),</a:t>
            </a:r>
          </a:p>
          <a:p>
            <a:r>
              <a:rPr lang="en-US" sz="1600" dirty="0">
                <a:solidFill>
                  <a:prstClr val="black"/>
                </a:solidFill>
                <a:latin typeface="Consolas" pitchFamily="49" charset="0"/>
                <a:cs typeface="Consolas" pitchFamily="49" charset="0"/>
              </a:rPr>
              <a:t>                    </a:t>
            </a:r>
            <a:r>
              <a:rPr lang="en-US" sz="1600" dirty="0" err="1">
                <a:solidFill>
                  <a:prstClr val="black"/>
                </a:solidFill>
                <a:latin typeface="Consolas" pitchFamily="49" charset="0"/>
                <a:cs typeface="Consolas" pitchFamily="49" charset="0"/>
              </a:rPr>
              <a:t>Z.begin</a:t>
            </a:r>
            <a:r>
              <a:rPr lang="en-US" sz="1600" dirty="0">
                <a:solidFill>
                  <a:prstClr val="black"/>
                </a:solidFill>
                <a:latin typeface="Consolas" pitchFamily="49" charset="0"/>
                <a:cs typeface="Consolas" pitchFamily="49" charset="0"/>
              </a:rPr>
              <a:t>(),</a:t>
            </a:r>
          </a:p>
          <a:p>
            <a:r>
              <a:rPr lang="en-US" sz="1600" dirty="0">
                <a:solidFill>
                  <a:prstClr val="black"/>
                </a:solidFill>
                <a:latin typeface="Consolas" pitchFamily="49" charset="0"/>
                <a:cs typeface="Consolas" pitchFamily="49" charset="0"/>
              </a:rPr>
              <a:t>                    </a:t>
            </a:r>
            <a:r>
              <a:rPr lang="en-US" sz="1600" dirty="0">
                <a:solidFill>
                  <a:srgbClr val="FF00FF"/>
                </a:solidFill>
                <a:latin typeface="Consolas" pitchFamily="49" charset="0"/>
                <a:cs typeface="Consolas" pitchFamily="49" charset="0"/>
              </a:rPr>
              <a:t>thrust</a:t>
            </a:r>
            <a:r>
              <a:rPr lang="en-US" sz="1600" dirty="0">
                <a:solidFill>
                  <a:prstClr val="black"/>
                </a:solidFill>
                <a:latin typeface="Consolas" pitchFamily="49" charset="0"/>
                <a:cs typeface="Consolas" pitchFamily="49" charset="0"/>
              </a:rPr>
              <a:t>::plus&lt;</a:t>
            </a:r>
            <a:r>
              <a:rPr lang="en-US" sz="1600" dirty="0">
                <a:solidFill>
                  <a:srgbClr val="0000FF"/>
                </a:solidFill>
                <a:latin typeface="Consolas" pitchFamily="49" charset="0"/>
                <a:cs typeface="Consolas" pitchFamily="49" charset="0"/>
              </a:rPr>
              <a:t>float</a:t>
            </a:r>
            <a:r>
              <a:rPr lang="en-US" sz="1600" dirty="0">
                <a:solidFill>
                  <a:prstClr val="black"/>
                </a:solidFill>
                <a:latin typeface="Consolas" pitchFamily="49" charset="0"/>
                <a:cs typeface="Consolas" pitchFamily="49" charset="0"/>
              </a:rPr>
              <a:t>&gt;());</a:t>
            </a:r>
          </a:p>
          <a:p>
            <a:endParaRPr lang="en-US" sz="1600" dirty="0">
              <a:solidFill>
                <a:prstClr val="black"/>
              </a:solidFill>
              <a:latin typeface="Consolas" pitchFamily="49" charset="0"/>
              <a:cs typeface="Consolas" pitchFamily="49" charset="0"/>
            </a:endParaRPr>
          </a:p>
          <a:p>
            <a:r>
              <a:rPr lang="en-US" sz="1600" dirty="0">
                <a:solidFill>
                  <a:prstClr val="black"/>
                </a:solidFill>
                <a:latin typeface="Consolas" pitchFamily="49" charset="0"/>
                <a:cs typeface="Consolas" pitchFamily="49" charset="0"/>
              </a:rPr>
              <a:t>  </a:t>
            </a:r>
            <a:r>
              <a:rPr lang="en-US" sz="1600" dirty="0">
                <a:solidFill>
                  <a:srgbClr val="0000FF"/>
                </a:solidFill>
                <a:latin typeface="Consolas" pitchFamily="49" charset="0"/>
                <a:cs typeface="Consolas" pitchFamily="49" charset="0"/>
              </a:rPr>
              <a:t>for</a:t>
            </a:r>
            <a:r>
              <a:rPr lang="en-US" sz="1600" dirty="0">
                <a:solidFill>
                  <a:prstClr val="black"/>
                </a:solidFill>
                <a:latin typeface="Consolas" pitchFamily="49" charset="0"/>
                <a:cs typeface="Consolas" pitchFamily="49" charset="0"/>
              </a:rPr>
              <a:t> (</a:t>
            </a:r>
            <a:r>
              <a:rPr lang="en-US" sz="1600" dirty="0" err="1">
                <a:solidFill>
                  <a:prstClr val="black"/>
                </a:solidFill>
                <a:latin typeface="Consolas" pitchFamily="49" charset="0"/>
                <a:cs typeface="Consolas" pitchFamily="49" charset="0"/>
              </a:rPr>
              <a:t>size_t</a:t>
            </a:r>
            <a:r>
              <a:rPr lang="en-US" sz="1600" dirty="0">
                <a:solidFill>
                  <a:prstClr val="black"/>
                </a:solidFill>
                <a:latin typeface="Consolas" pitchFamily="49" charset="0"/>
                <a:cs typeface="Consolas" pitchFamily="49" charset="0"/>
              </a:rPr>
              <a:t> i = 0; i &lt; </a:t>
            </a:r>
            <a:r>
              <a:rPr lang="en-US" sz="1600" dirty="0" err="1">
                <a:solidFill>
                  <a:prstClr val="black"/>
                </a:solidFill>
                <a:latin typeface="Consolas" pitchFamily="49" charset="0"/>
                <a:cs typeface="Consolas" pitchFamily="49" charset="0"/>
              </a:rPr>
              <a:t>Z.size</a:t>
            </a:r>
            <a:r>
              <a:rPr lang="en-US" sz="1600" dirty="0">
                <a:solidFill>
                  <a:prstClr val="black"/>
                </a:solidFill>
                <a:latin typeface="Consolas" pitchFamily="49" charset="0"/>
                <a:cs typeface="Consolas" pitchFamily="49" charset="0"/>
              </a:rPr>
              <a:t>(); i++)</a:t>
            </a:r>
          </a:p>
          <a:p>
            <a:r>
              <a:rPr lang="pl-PL" sz="1600" dirty="0">
                <a:solidFill>
                  <a:prstClr val="black"/>
                </a:solidFill>
                <a:latin typeface="Consolas" pitchFamily="49" charset="0"/>
                <a:cs typeface="Consolas" pitchFamily="49" charset="0"/>
              </a:rPr>
              <a:t>    std::cout &lt;&lt; </a:t>
            </a:r>
            <a:r>
              <a:rPr lang="pl-PL" sz="1600" dirty="0">
                <a:solidFill>
                  <a:srgbClr val="A31515"/>
                </a:solidFill>
                <a:latin typeface="Consolas" pitchFamily="49" charset="0"/>
                <a:cs typeface="Consolas" pitchFamily="49" charset="0"/>
              </a:rPr>
              <a:t>"Z["</a:t>
            </a:r>
            <a:r>
              <a:rPr lang="pl-PL" sz="1600" dirty="0">
                <a:solidFill>
                  <a:prstClr val="black"/>
                </a:solidFill>
                <a:latin typeface="Consolas" pitchFamily="49" charset="0"/>
                <a:cs typeface="Consolas" pitchFamily="49" charset="0"/>
              </a:rPr>
              <a:t> &lt;&lt; i &lt;&lt; </a:t>
            </a:r>
            <a:r>
              <a:rPr lang="pl-PL" sz="1600" dirty="0">
                <a:solidFill>
                  <a:srgbClr val="A31515"/>
                </a:solidFill>
                <a:latin typeface="Consolas" pitchFamily="49" charset="0"/>
                <a:cs typeface="Consolas" pitchFamily="49" charset="0"/>
              </a:rPr>
              <a:t>"] = "</a:t>
            </a:r>
            <a:r>
              <a:rPr lang="pl-PL" sz="1600" dirty="0">
                <a:solidFill>
                  <a:prstClr val="black"/>
                </a:solidFill>
                <a:latin typeface="Consolas" pitchFamily="49" charset="0"/>
                <a:cs typeface="Consolas" pitchFamily="49" charset="0"/>
              </a:rPr>
              <a:t> &lt;&lt; Z[i] &lt;&lt; </a:t>
            </a:r>
            <a:r>
              <a:rPr lang="pl-PL" sz="1600" dirty="0">
                <a:solidFill>
                  <a:srgbClr val="A31515"/>
                </a:solidFill>
                <a:latin typeface="Consolas" pitchFamily="49" charset="0"/>
                <a:cs typeface="Consolas" pitchFamily="49" charset="0"/>
              </a:rPr>
              <a:t>"\n"</a:t>
            </a:r>
            <a:r>
              <a:rPr lang="pl-PL" sz="1600" dirty="0">
                <a:solidFill>
                  <a:prstClr val="black"/>
                </a:solidFill>
                <a:latin typeface="Consolas" pitchFamily="49" charset="0"/>
                <a:cs typeface="Consolas" pitchFamily="49" charset="0"/>
              </a:rPr>
              <a:t>;</a:t>
            </a:r>
          </a:p>
          <a:p>
            <a:endParaRPr lang="en-US" sz="1600" dirty="0">
              <a:solidFill>
                <a:prstClr val="black"/>
              </a:solidFill>
              <a:latin typeface="Consolas" pitchFamily="49" charset="0"/>
              <a:cs typeface="Consolas" pitchFamily="49" charset="0"/>
            </a:endParaRPr>
          </a:p>
          <a:p>
            <a:r>
              <a:rPr lang="en-US" sz="1600" dirty="0">
                <a:solidFill>
                  <a:prstClr val="black"/>
                </a:solidFill>
                <a:latin typeface="Consolas" pitchFamily="49" charset="0"/>
                <a:cs typeface="Consolas" pitchFamily="49" charset="0"/>
              </a:rPr>
              <a:t>  </a:t>
            </a:r>
            <a:r>
              <a:rPr lang="en-US" sz="1600" dirty="0">
                <a:solidFill>
                  <a:srgbClr val="0000FF"/>
                </a:solidFill>
                <a:latin typeface="Consolas" pitchFamily="49" charset="0"/>
                <a:cs typeface="Consolas" pitchFamily="49" charset="0"/>
              </a:rPr>
              <a:t>return</a:t>
            </a:r>
            <a:r>
              <a:rPr lang="en-US" sz="1600" dirty="0">
                <a:solidFill>
                  <a:prstClr val="black"/>
                </a:solidFill>
                <a:latin typeface="Consolas" pitchFamily="49" charset="0"/>
                <a:cs typeface="Consolas" pitchFamily="49" charset="0"/>
              </a:rPr>
              <a:t> 0;</a:t>
            </a:r>
          </a:p>
          <a:p>
            <a:r>
              <a:rPr lang="en-US" sz="1600" dirty="0">
                <a:solidFill>
                  <a:prstClr val="black"/>
                </a:solidFill>
                <a:latin typeface="Consolas" pitchFamily="49" charset="0"/>
                <a:cs typeface="Consolas" pitchFamily="49" charset="0"/>
              </a:rPr>
              <a:t>}</a:t>
            </a:r>
          </a:p>
        </p:txBody>
      </p:sp>
      <p:sp>
        <p:nvSpPr>
          <p:cNvPr id="2" name="Title 1"/>
          <p:cNvSpPr>
            <a:spLocks noGrp="1"/>
          </p:cNvSpPr>
          <p:nvPr>
            <p:ph type="title"/>
          </p:nvPr>
        </p:nvSpPr>
        <p:spPr/>
        <p:txBody>
          <a:bodyPr/>
          <a:lstStyle/>
          <a:p>
            <a:r>
              <a:rPr lang="en-US" dirty="0"/>
              <a:t>Example, Vector Addition</a:t>
            </a:r>
          </a:p>
        </p:txBody>
      </p:sp>
      <p:sp>
        <p:nvSpPr>
          <p:cNvPr id="4" name="Slide Number Placeholder 3"/>
          <p:cNvSpPr>
            <a:spLocks noGrp="1"/>
          </p:cNvSpPr>
          <p:nvPr>
            <p:ph type="sldNum" sz="quarter" idx="12"/>
          </p:nvPr>
        </p:nvSpPr>
        <p:spPr/>
        <p:txBody>
          <a:bodyPr/>
          <a:lstStyle/>
          <a:p>
            <a:fld id="{198C497F-F93A-415D-AE85-6EDF5BB63A7F}" type="slidenum">
              <a:rPr lang="en-US" altLang="en-US" smtClean="0"/>
              <a:pPr/>
              <a:t>27</a:t>
            </a:fld>
            <a:endParaRPr lang="en-US" altLang="en-US" dirty="0"/>
          </a:p>
        </p:txBody>
      </p:sp>
      <p:sp>
        <p:nvSpPr>
          <p:cNvPr id="5" name="Rectangle 4"/>
          <p:cNvSpPr/>
          <p:nvPr/>
        </p:nvSpPr>
        <p:spPr>
          <a:xfrm>
            <a:off x="60821" y="6627168"/>
            <a:ext cx="1013419" cy="230832"/>
          </a:xfrm>
          <a:prstGeom prst="rect">
            <a:avLst/>
          </a:prstGeom>
        </p:spPr>
        <p:txBody>
          <a:bodyPr wrap="none">
            <a:spAutoFit/>
          </a:bodyPr>
          <a:lstStyle/>
          <a:p>
            <a:r>
              <a:rPr lang="en-US" sz="900" dirty="0">
                <a:latin typeface="+mj-lt"/>
              </a:rPr>
              <a:t>NVIDIA [N. Bell]</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367674948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90700" y="990601"/>
            <a:ext cx="8382000" cy="5632311"/>
          </a:xfrm>
          <a:prstGeom prst="rect">
            <a:avLst/>
          </a:prstGeom>
          <a:solidFill>
            <a:schemeClr val="bg1">
              <a:lumMod val="85000"/>
            </a:schemeClr>
          </a:solidFill>
        </p:spPr>
        <p:txBody>
          <a:bodyPr wrap="square">
            <a:spAutoFit/>
          </a:bodyPr>
          <a:lstStyle/>
          <a:p>
            <a:r>
              <a:rPr lang="en-US" dirty="0">
                <a:solidFill>
                  <a:srgbClr val="0000FF"/>
                </a:solidFill>
                <a:latin typeface="Consolas" pitchFamily="49" charset="0"/>
                <a:cs typeface="Consolas" pitchFamily="49" charset="0"/>
              </a:rPr>
              <a:t>#include</a:t>
            </a:r>
            <a:r>
              <a:rPr lang="en-US" dirty="0">
                <a:solidFill>
                  <a:prstClr val="black"/>
                </a:solidFill>
                <a:latin typeface="Consolas" pitchFamily="49" charset="0"/>
                <a:cs typeface="Consolas" pitchFamily="49" charset="0"/>
              </a:rPr>
              <a:t> </a:t>
            </a:r>
            <a:r>
              <a:rPr lang="en-US" dirty="0">
                <a:solidFill>
                  <a:srgbClr val="A31515"/>
                </a:solidFill>
                <a:latin typeface="Consolas" pitchFamily="49" charset="0"/>
                <a:cs typeface="Consolas" pitchFamily="49" charset="0"/>
              </a:rPr>
              <a:t>&lt;thrust/</a:t>
            </a:r>
            <a:r>
              <a:rPr lang="en-US" dirty="0" err="1">
                <a:solidFill>
                  <a:srgbClr val="A31515"/>
                </a:solidFill>
                <a:latin typeface="Consolas" pitchFamily="49" charset="0"/>
                <a:cs typeface="Consolas" pitchFamily="49" charset="0"/>
              </a:rPr>
              <a:t>device_vector.h</a:t>
            </a:r>
            <a:r>
              <a:rPr lang="en-US" dirty="0">
                <a:solidFill>
                  <a:srgbClr val="A31515"/>
                </a:solidFill>
                <a:latin typeface="Consolas" pitchFamily="49" charset="0"/>
                <a:cs typeface="Consolas" pitchFamily="49" charset="0"/>
              </a:rPr>
              <a:t>&gt;</a:t>
            </a:r>
          </a:p>
          <a:p>
            <a:r>
              <a:rPr lang="en-US" dirty="0">
                <a:solidFill>
                  <a:srgbClr val="0000FF"/>
                </a:solidFill>
                <a:latin typeface="Consolas" pitchFamily="49" charset="0"/>
                <a:cs typeface="Consolas" pitchFamily="49" charset="0"/>
              </a:rPr>
              <a:t>#include</a:t>
            </a:r>
            <a:r>
              <a:rPr lang="en-US" dirty="0">
                <a:solidFill>
                  <a:prstClr val="black"/>
                </a:solidFill>
                <a:latin typeface="Consolas" pitchFamily="49" charset="0"/>
                <a:cs typeface="Consolas" pitchFamily="49" charset="0"/>
              </a:rPr>
              <a:t> </a:t>
            </a:r>
            <a:r>
              <a:rPr lang="en-US" dirty="0">
                <a:solidFill>
                  <a:srgbClr val="A31515"/>
                </a:solidFill>
                <a:latin typeface="Consolas" pitchFamily="49" charset="0"/>
                <a:cs typeface="Consolas" pitchFamily="49" charset="0"/>
              </a:rPr>
              <a:t>&lt;thrust/</a:t>
            </a:r>
            <a:r>
              <a:rPr lang="en-US" dirty="0" err="1">
                <a:solidFill>
                  <a:srgbClr val="A31515"/>
                </a:solidFill>
                <a:latin typeface="Consolas" pitchFamily="49" charset="0"/>
                <a:cs typeface="Consolas" pitchFamily="49" charset="0"/>
              </a:rPr>
              <a:t>reduce.h</a:t>
            </a:r>
            <a:r>
              <a:rPr lang="en-US" dirty="0">
                <a:solidFill>
                  <a:srgbClr val="A31515"/>
                </a:solidFill>
                <a:latin typeface="Consolas" pitchFamily="49" charset="0"/>
                <a:cs typeface="Consolas" pitchFamily="49" charset="0"/>
              </a:rPr>
              <a:t>&gt;</a:t>
            </a:r>
          </a:p>
          <a:p>
            <a:r>
              <a:rPr lang="en-US" dirty="0">
                <a:solidFill>
                  <a:srgbClr val="0000FF"/>
                </a:solidFill>
                <a:latin typeface="Consolas" pitchFamily="49" charset="0"/>
                <a:cs typeface="Consolas" pitchFamily="49" charset="0"/>
              </a:rPr>
              <a:t>#include</a:t>
            </a:r>
            <a:r>
              <a:rPr lang="en-US" dirty="0">
                <a:solidFill>
                  <a:prstClr val="black"/>
                </a:solidFill>
                <a:latin typeface="Consolas" pitchFamily="49" charset="0"/>
                <a:cs typeface="Consolas" pitchFamily="49" charset="0"/>
              </a:rPr>
              <a:t> </a:t>
            </a:r>
            <a:r>
              <a:rPr lang="en-US" dirty="0">
                <a:solidFill>
                  <a:srgbClr val="A31515"/>
                </a:solidFill>
                <a:latin typeface="Consolas" pitchFamily="49" charset="0"/>
                <a:cs typeface="Consolas" pitchFamily="49" charset="0"/>
              </a:rPr>
              <a:t>&lt;thrust/</a:t>
            </a:r>
            <a:r>
              <a:rPr lang="en-US" dirty="0" err="1">
                <a:solidFill>
                  <a:srgbClr val="A31515"/>
                </a:solidFill>
                <a:latin typeface="Consolas" pitchFamily="49" charset="0"/>
                <a:cs typeface="Consolas" pitchFamily="49" charset="0"/>
              </a:rPr>
              <a:t>functional.h</a:t>
            </a:r>
            <a:r>
              <a:rPr lang="en-US" dirty="0">
                <a:solidFill>
                  <a:srgbClr val="A31515"/>
                </a:solidFill>
                <a:latin typeface="Consolas" pitchFamily="49" charset="0"/>
                <a:cs typeface="Consolas" pitchFamily="49" charset="0"/>
              </a:rPr>
              <a:t>&gt;</a:t>
            </a:r>
          </a:p>
          <a:p>
            <a:r>
              <a:rPr lang="en-US" dirty="0">
                <a:solidFill>
                  <a:srgbClr val="0000FF"/>
                </a:solidFill>
                <a:latin typeface="Consolas" pitchFamily="49" charset="0"/>
                <a:cs typeface="Consolas" pitchFamily="49" charset="0"/>
              </a:rPr>
              <a:t>#include</a:t>
            </a:r>
            <a:r>
              <a:rPr lang="en-US" dirty="0">
                <a:solidFill>
                  <a:prstClr val="black"/>
                </a:solidFill>
                <a:latin typeface="Consolas" pitchFamily="49" charset="0"/>
                <a:cs typeface="Consolas" pitchFamily="49" charset="0"/>
              </a:rPr>
              <a:t> </a:t>
            </a:r>
            <a:r>
              <a:rPr lang="en-US" dirty="0">
                <a:solidFill>
                  <a:srgbClr val="A31515"/>
                </a:solidFill>
                <a:latin typeface="Consolas" pitchFamily="49" charset="0"/>
                <a:cs typeface="Consolas" pitchFamily="49" charset="0"/>
              </a:rPr>
              <a:t>&lt;</a:t>
            </a:r>
            <a:r>
              <a:rPr lang="en-US" dirty="0" err="1">
                <a:solidFill>
                  <a:srgbClr val="A31515"/>
                </a:solidFill>
                <a:latin typeface="Consolas" pitchFamily="49" charset="0"/>
                <a:cs typeface="Consolas" pitchFamily="49" charset="0"/>
              </a:rPr>
              <a:t>iostream</a:t>
            </a:r>
            <a:r>
              <a:rPr lang="en-US" dirty="0">
                <a:solidFill>
                  <a:srgbClr val="A31515"/>
                </a:solidFill>
                <a:latin typeface="Consolas" pitchFamily="49" charset="0"/>
                <a:cs typeface="Consolas" pitchFamily="49" charset="0"/>
              </a:rPr>
              <a:t>&gt;</a:t>
            </a:r>
          </a:p>
          <a:p>
            <a:endParaRPr lang="en-US" dirty="0">
              <a:solidFill>
                <a:srgbClr val="A31515"/>
              </a:solidFill>
              <a:latin typeface="Consolas" pitchFamily="49" charset="0"/>
              <a:cs typeface="Consolas" pitchFamily="49" charset="0"/>
            </a:endParaRPr>
          </a:p>
          <a:p>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main(</a:t>
            </a:r>
            <a:r>
              <a:rPr lang="en-US" dirty="0">
                <a:solidFill>
                  <a:srgbClr val="0000FF"/>
                </a:solidFill>
                <a:latin typeface="Consolas" pitchFamily="49" charset="0"/>
                <a:cs typeface="Consolas" pitchFamily="49" charset="0"/>
              </a:rPr>
              <a:t>void</a:t>
            </a:r>
            <a:r>
              <a:rPr lang="en-US" dirty="0">
                <a:solidFill>
                  <a:prstClr val="black"/>
                </a:solidFill>
                <a:latin typeface="Consolas" pitchFamily="49" charset="0"/>
                <a:cs typeface="Consolas" pitchFamily="49" charset="0"/>
              </a:rPr>
              <a:t>) {</a:t>
            </a:r>
          </a:p>
          <a:p>
            <a:r>
              <a:rPr lang="en-US" dirty="0">
                <a:solidFill>
                  <a:prstClr val="black"/>
                </a:solidFill>
                <a:latin typeface="Consolas" pitchFamily="49" charset="0"/>
                <a:cs typeface="Consolas" pitchFamily="49" charset="0"/>
              </a:rPr>
              <a:t>  </a:t>
            </a:r>
            <a:r>
              <a:rPr lang="en-US" dirty="0">
                <a:solidFill>
                  <a:srgbClr val="FF00FF"/>
                </a:solidFill>
                <a:latin typeface="Consolas" pitchFamily="49" charset="0"/>
                <a:cs typeface="Consolas" pitchFamily="49" charset="0"/>
              </a:rPr>
              <a:t>thrust</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device_vector</a:t>
            </a:r>
            <a:r>
              <a:rPr lang="en-US" dirty="0">
                <a:solidFill>
                  <a:prstClr val="black"/>
                </a:solidFill>
                <a:latin typeface="Consolas" pitchFamily="49" charset="0"/>
                <a:cs typeface="Consolas" pitchFamily="49" charset="0"/>
              </a:rPr>
              <a:t>&lt;</a:t>
            </a:r>
            <a:r>
              <a:rPr lang="en-US" dirty="0">
                <a:solidFill>
                  <a:srgbClr val="0000FF"/>
                </a:solidFill>
                <a:latin typeface="Consolas" pitchFamily="49" charset="0"/>
                <a:cs typeface="Consolas" pitchFamily="49" charset="0"/>
              </a:rPr>
              <a:t>float</a:t>
            </a:r>
            <a:r>
              <a:rPr lang="en-US" dirty="0">
                <a:solidFill>
                  <a:prstClr val="black"/>
                </a:solidFill>
                <a:latin typeface="Consolas" pitchFamily="49" charset="0"/>
                <a:cs typeface="Consolas" pitchFamily="49" charset="0"/>
              </a:rPr>
              <a:t>&gt; X(3);</a:t>
            </a:r>
          </a:p>
          <a:p>
            <a:endParaRPr lang="en-US" dirty="0">
              <a:solidFill>
                <a:prstClr val="black"/>
              </a:solidFill>
              <a:latin typeface="Consolas" pitchFamily="49" charset="0"/>
              <a:cs typeface="Consolas" pitchFamily="49" charset="0"/>
            </a:endParaRPr>
          </a:p>
          <a:p>
            <a:r>
              <a:rPr lang="en-US" dirty="0">
                <a:solidFill>
                  <a:prstClr val="black"/>
                </a:solidFill>
                <a:latin typeface="Consolas" pitchFamily="49" charset="0"/>
                <a:cs typeface="Consolas" pitchFamily="49" charset="0"/>
              </a:rPr>
              <a:t>  X[0] = 10.f; X[1] = 30.f; X[2] = 20.f;</a:t>
            </a:r>
          </a:p>
          <a:p>
            <a:endParaRPr lang="en-US" dirty="0">
              <a:solidFill>
                <a:prstClr val="black"/>
              </a:solidFill>
              <a:latin typeface="Consolas" pitchFamily="49" charset="0"/>
              <a:cs typeface="Consolas" pitchFamily="49" charset="0"/>
            </a:endParaRP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float</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init</a:t>
            </a:r>
            <a:r>
              <a:rPr lang="en-US" dirty="0">
                <a:solidFill>
                  <a:prstClr val="black"/>
                </a:solidFill>
                <a:latin typeface="Consolas" pitchFamily="49" charset="0"/>
                <a:cs typeface="Consolas" pitchFamily="49" charset="0"/>
              </a:rPr>
              <a:t> = X[0];</a:t>
            </a:r>
          </a:p>
          <a:p>
            <a:endParaRPr lang="en-US" dirty="0">
              <a:solidFill>
                <a:prstClr val="black"/>
              </a:solidFill>
              <a:latin typeface="Consolas" pitchFamily="49" charset="0"/>
              <a:cs typeface="Consolas" pitchFamily="49" charset="0"/>
            </a:endParaRP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float</a:t>
            </a:r>
            <a:r>
              <a:rPr lang="en-US" dirty="0">
                <a:solidFill>
                  <a:prstClr val="black"/>
                </a:solidFill>
                <a:latin typeface="Consolas" pitchFamily="49" charset="0"/>
                <a:cs typeface="Consolas" pitchFamily="49" charset="0"/>
              </a:rPr>
              <a:t> result = </a:t>
            </a:r>
            <a:r>
              <a:rPr lang="en-US" dirty="0">
                <a:solidFill>
                  <a:srgbClr val="FF00FF"/>
                </a:solidFill>
                <a:latin typeface="Consolas" pitchFamily="49" charset="0"/>
                <a:cs typeface="Consolas" pitchFamily="49" charset="0"/>
              </a:rPr>
              <a:t>thrust</a:t>
            </a:r>
            <a:r>
              <a:rPr lang="en-US" dirty="0">
                <a:solidFill>
                  <a:prstClr val="black"/>
                </a:solidFill>
                <a:latin typeface="Consolas" pitchFamily="49" charset="0"/>
                <a:cs typeface="Consolas" pitchFamily="49" charset="0"/>
              </a:rPr>
              <a:t>::reduce(</a:t>
            </a:r>
            <a:r>
              <a:rPr lang="en-US" dirty="0" err="1">
                <a:solidFill>
                  <a:prstClr val="black"/>
                </a:solidFill>
                <a:latin typeface="Consolas" pitchFamily="49" charset="0"/>
                <a:cs typeface="Consolas" pitchFamily="49" charset="0"/>
              </a:rPr>
              <a:t>X.begin</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X.end</a:t>
            </a:r>
            <a:r>
              <a:rPr lang="en-US" dirty="0">
                <a:solidFill>
                  <a:prstClr val="black"/>
                </a:solidFill>
                <a:latin typeface="Consolas" pitchFamily="49" charset="0"/>
                <a:cs typeface="Consolas" pitchFamily="49" charset="0"/>
              </a:rPr>
              <a:t>(),</a:t>
            </a:r>
          </a:p>
          <a:p>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init</a:t>
            </a:r>
            <a:r>
              <a:rPr lang="en-US" dirty="0">
                <a:solidFill>
                  <a:prstClr val="black"/>
                </a:solidFill>
                <a:latin typeface="Consolas" pitchFamily="49" charset="0"/>
                <a:cs typeface="Consolas" pitchFamily="49" charset="0"/>
              </a:rPr>
              <a:t>,</a:t>
            </a:r>
          </a:p>
          <a:p>
            <a:r>
              <a:rPr lang="en-US" dirty="0">
                <a:solidFill>
                  <a:prstClr val="black"/>
                </a:solidFill>
                <a:latin typeface="Consolas" pitchFamily="49" charset="0"/>
                <a:cs typeface="Consolas" pitchFamily="49" charset="0"/>
              </a:rPr>
              <a:t>                                </a:t>
            </a:r>
            <a:r>
              <a:rPr lang="en-US" dirty="0">
                <a:solidFill>
                  <a:srgbClr val="FF00FF"/>
                </a:solidFill>
                <a:latin typeface="Consolas" pitchFamily="49" charset="0"/>
                <a:cs typeface="Consolas" pitchFamily="49" charset="0"/>
              </a:rPr>
              <a:t>thrust</a:t>
            </a:r>
            <a:r>
              <a:rPr lang="en-US" dirty="0">
                <a:solidFill>
                  <a:prstClr val="black"/>
                </a:solidFill>
                <a:latin typeface="Consolas" pitchFamily="49" charset="0"/>
                <a:cs typeface="Consolas" pitchFamily="49" charset="0"/>
              </a:rPr>
              <a:t>::maximum&lt;</a:t>
            </a:r>
            <a:r>
              <a:rPr lang="en-US" dirty="0">
                <a:solidFill>
                  <a:srgbClr val="0000FF"/>
                </a:solidFill>
                <a:latin typeface="Consolas" pitchFamily="49" charset="0"/>
                <a:cs typeface="Consolas" pitchFamily="49" charset="0"/>
              </a:rPr>
              <a:t>float</a:t>
            </a:r>
            <a:r>
              <a:rPr lang="en-US" dirty="0">
                <a:solidFill>
                  <a:prstClr val="black"/>
                </a:solidFill>
                <a:latin typeface="Consolas" pitchFamily="49" charset="0"/>
                <a:cs typeface="Consolas" pitchFamily="49" charset="0"/>
              </a:rPr>
              <a:t>&gt;());</a:t>
            </a:r>
          </a:p>
          <a:p>
            <a:endParaRPr lang="en-US" dirty="0">
              <a:solidFill>
                <a:prstClr val="black"/>
              </a:solidFill>
              <a:latin typeface="Consolas" pitchFamily="49" charset="0"/>
              <a:cs typeface="Consolas" pitchFamily="49" charset="0"/>
            </a:endParaRPr>
          </a:p>
          <a:p>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std</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cout</a:t>
            </a:r>
            <a:r>
              <a:rPr lang="en-US" dirty="0">
                <a:solidFill>
                  <a:prstClr val="black"/>
                </a:solidFill>
                <a:latin typeface="Consolas" pitchFamily="49" charset="0"/>
                <a:cs typeface="Consolas" pitchFamily="49" charset="0"/>
              </a:rPr>
              <a:t> &lt;&lt; </a:t>
            </a:r>
            <a:r>
              <a:rPr lang="en-US" dirty="0">
                <a:solidFill>
                  <a:srgbClr val="A31515"/>
                </a:solidFill>
                <a:latin typeface="Consolas" pitchFamily="49" charset="0"/>
                <a:cs typeface="Consolas" pitchFamily="49" charset="0"/>
              </a:rPr>
              <a:t>"maximum is "</a:t>
            </a:r>
            <a:r>
              <a:rPr lang="en-US" dirty="0">
                <a:solidFill>
                  <a:prstClr val="black"/>
                </a:solidFill>
                <a:latin typeface="Consolas" pitchFamily="49" charset="0"/>
                <a:cs typeface="Consolas" pitchFamily="49" charset="0"/>
              </a:rPr>
              <a:t> &lt;&lt; result &lt;&lt; </a:t>
            </a:r>
            <a:r>
              <a:rPr lang="en-US" dirty="0">
                <a:solidFill>
                  <a:srgbClr val="A31515"/>
                </a:solidFill>
                <a:latin typeface="Consolas" pitchFamily="49" charset="0"/>
                <a:cs typeface="Consolas" pitchFamily="49" charset="0"/>
              </a:rPr>
              <a:t>"\n"</a:t>
            </a:r>
            <a:r>
              <a:rPr lang="en-US" dirty="0">
                <a:solidFill>
                  <a:prstClr val="black"/>
                </a:solidFill>
                <a:latin typeface="Consolas" pitchFamily="49" charset="0"/>
                <a:cs typeface="Consolas" pitchFamily="49" charset="0"/>
              </a:rPr>
              <a:t>;</a:t>
            </a:r>
          </a:p>
          <a:p>
            <a:endParaRPr lang="en-US" dirty="0">
              <a:solidFill>
                <a:prstClr val="black"/>
              </a:solidFill>
              <a:latin typeface="Consolas" pitchFamily="49" charset="0"/>
              <a:cs typeface="Consolas" pitchFamily="49" charset="0"/>
            </a:endParaRP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return</a:t>
            </a:r>
            <a:r>
              <a:rPr lang="en-US" dirty="0">
                <a:solidFill>
                  <a:prstClr val="black"/>
                </a:solidFill>
                <a:latin typeface="Consolas" pitchFamily="49" charset="0"/>
                <a:cs typeface="Consolas" pitchFamily="49" charset="0"/>
              </a:rPr>
              <a:t> 0;</a:t>
            </a:r>
          </a:p>
          <a:p>
            <a:r>
              <a:rPr lang="en-US" dirty="0">
                <a:solidFill>
                  <a:prstClr val="black"/>
                </a:solidFill>
                <a:latin typeface="Consolas" pitchFamily="49" charset="0"/>
                <a:cs typeface="Consolas" pitchFamily="49" charset="0"/>
              </a:rPr>
              <a:t>}</a:t>
            </a:r>
          </a:p>
        </p:txBody>
      </p:sp>
      <p:sp>
        <p:nvSpPr>
          <p:cNvPr id="2" name="Title 1"/>
          <p:cNvSpPr>
            <a:spLocks noGrp="1"/>
          </p:cNvSpPr>
          <p:nvPr>
            <p:ph type="title"/>
          </p:nvPr>
        </p:nvSpPr>
        <p:spPr/>
        <p:txBody>
          <a:bodyPr/>
          <a:lstStyle/>
          <a:p>
            <a:r>
              <a:rPr lang="en-US" dirty="0"/>
              <a:t>Maximum Value – after all, it’s just a reduce operation</a:t>
            </a:r>
          </a:p>
        </p:txBody>
      </p:sp>
      <p:sp>
        <p:nvSpPr>
          <p:cNvPr id="4" name="Slide Number Placeholder 3"/>
          <p:cNvSpPr>
            <a:spLocks noGrp="1"/>
          </p:cNvSpPr>
          <p:nvPr>
            <p:ph type="sldNum" sz="quarter" idx="12"/>
          </p:nvPr>
        </p:nvSpPr>
        <p:spPr/>
        <p:txBody>
          <a:bodyPr/>
          <a:lstStyle/>
          <a:p>
            <a:fld id="{198C497F-F93A-415D-AE85-6EDF5BB63A7F}" type="slidenum">
              <a:rPr lang="en-US" altLang="en-US" smtClean="0"/>
              <a:pPr/>
              <a:t>28</a:t>
            </a:fld>
            <a:endParaRPr lang="en-US" altLang="en-US" dirty="0"/>
          </a:p>
        </p:txBody>
      </p:sp>
      <p:sp>
        <p:nvSpPr>
          <p:cNvPr id="7" name="Rectangle 6"/>
          <p:cNvSpPr/>
          <p:nvPr/>
        </p:nvSpPr>
        <p:spPr>
          <a:xfrm>
            <a:off x="1600201" y="6627168"/>
            <a:ext cx="1013419" cy="230832"/>
          </a:xfrm>
          <a:prstGeom prst="rect">
            <a:avLst/>
          </a:prstGeom>
        </p:spPr>
        <p:txBody>
          <a:bodyPr wrap="none">
            <a:spAutoFit/>
          </a:bodyPr>
          <a:lstStyle/>
          <a:p>
            <a:r>
              <a:rPr lang="en-US" sz="900" dirty="0">
                <a:latin typeface="+mj-lt"/>
              </a:rPr>
              <a:t>NVIDIA [N. Bell]</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1268131041"/>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Algorithms</a:t>
            </a:r>
          </a:p>
        </p:txBody>
      </p:sp>
      <p:sp>
        <p:nvSpPr>
          <p:cNvPr id="7" name="Slide Number Placeholder 12"/>
          <p:cNvSpPr>
            <a:spLocks noGrp="1"/>
          </p:cNvSpPr>
          <p:nvPr>
            <p:ph type="sldNum" sz="quarter" idx="12"/>
          </p:nvPr>
        </p:nvSpPr>
        <p:spPr/>
        <p:txBody>
          <a:bodyPr/>
          <a:lstStyle/>
          <a:p>
            <a:fld id="{198C497F-F93A-415D-AE85-6EDF5BB63A7F}" type="slidenum">
              <a:rPr lang="en-US" altLang="en-US" smtClean="0"/>
              <a:pPr/>
              <a:t>29</a:t>
            </a:fld>
            <a:endParaRPr lang="en-US" altLang="en-US" dirty="0"/>
          </a:p>
        </p:txBody>
      </p:sp>
      <p:sp>
        <p:nvSpPr>
          <p:cNvPr id="3" name="Content Placeholder 2"/>
          <p:cNvSpPr>
            <a:spLocks noGrp="1"/>
          </p:cNvSpPr>
          <p:nvPr>
            <p:ph idx="4294967295"/>
          </p:nvPr>
        </p:nvSpPr>
        <p:spPr>
          <a:xfrm>
            <a:off x="262878" y="1244576"/>
            <a:ext cx="9932372" cy="619514"/>
          </a:xfrm>
        </p:spPr>
        <p:txBody>
          <a:bodyPr>
            <a:normAutofit/>
          </a:bodyPr>
          <a:lstStyle/>
          <a:p>
            <a:r>
              <a:rPr lang="en-US" sz="3200" dirty="0">
                <a:solidFill>
                  <a:srgbClr val="000000"/>
                </a:solidFill>
              </a:rPr>
              <a:t>Standard operators</a:t>
            </a:r>
          </a:p>
        </p:txBody>
      </p:sp>
      <p:sp>
        <p:nvSpPr>
          <p:cNvPr id="5" name="Rectangle 4"/>
          <p:cNvSpPr/>
          <p:nvPr/>
        </p:nvSpPr>
        <p:spPr>
          <a:xfrm>
            <a:off x="1154695" y="2238621"/>
            <a:ext cx="9703837" cy="4093428"/>
          </a:xfrm>
          <a:prstGeom prst="rect">
            <a:avLst/>
          </a:prstGeom>
          <a:solidFill>
            <a:schemeClr val="bg1">
              <a:lumMod val="85000"/>
            </a:schemeClr>
          </a:solidFill>
        </p:spPr>
        <p:txBody>
          <a:bodyPr wrap="square">
            <a:spAutoFit/>
          </a:bodyPr>
          <a:lstStyle/>
          <a:p>
            <a:r>
              <a:rPr lang="en-US" sz="2000" dirty="0">
                <a:solidFill>
                  <a:srgbClr val="008000"/>
                </a:solidFill>
                <a:latin typeface="Consolas" pitchFamily="49" charset="0"/>
                <a:cs typeface="Consolas" pitchFamily="49" charset="0"/>
              </a:rPr>
              <a:t>// allocate memory</a:t>
            </a:r>
          </a:p>
          <a:p>
            <a:r>
              <a:rPr lang="en-US" sz="2000" dirty="0" err="1">
                <a:solidFill>
                  <a:prstClr val="black"/>
                </a:solidFill>
                <a:latin typeface="Consolas" pitchFamily="49" charset="0"/>
                <a:cs typeface="Consolas" pitchFamily="49" charset="0"/>
              </a:rPr>
              <a:t>device_vector</a:t>
            </a:r>
            <a:r>
              <a:rPr lang="en-US" sz="2000" dirty="0">
                <a:solidFill>
                  <a:prstClr val="black"/>
                </a:solidFill>
                <a:latin typeface="Consolas" pitchFamily="49" charset="0"/>
                <a:cs typeface="Consolas" pitchFamily="49" charset="0"/>
              </a:rPr>
              <a:t>&lt;</a:t>
            </a:r>
            <a:r>
              <a:rPr lang="en-US" sz="2000" dirty="0" err="1">
                <a:solidFill>
                  <a:srgbClr val="0000FF"/>
                </a:solidFill>
                <a:latin typeface="Consolas" pitchFamily="49" charset="0"/>
                <a:cs typeface="Consolas" pitchFamily="49" charset="0"/>
              </a:rPr>
              <a:t>int</a:t>
            </a:r>
            <a:r>
              <a:rPr lang="en-US" sz="2000" dirty="0">
                <a:solidFill>
                  <a:prstClr val="black"/>
                </a:solidFill>
                <a:latin typeface="Consolas" pitchFamily="49" charset="0"/>
                <a:cs typeface="Consolas" pitchFamily="49" charset="0"/>
              </a:rPr>
              <a:t>&gt;  A(10);</a:t>
            </a:r>
          </a:p>
          <a:p>
            <a:r>
              <a:rPr lang="en-US" sz="2000" dirty="0" err="1">
                <a:solidFill>
                  <a:prstClr val="black"/>
                </a:solidFill>
                <a:latin typeface="Consolas" pitchFamily="49" charset="0"/>
                <a:cs typeface="Consolas" pitchFamily="49" charset="0"/>
              </a:rPr>
              <a:t>device_vector</a:t>
            </a:r>
            <a:r>
              <a:rPr lang="en-US" sz="2000" dirty="0">
                <a:solidFill>
                  <a:prstClr val="black"/>
                </a:solidFill>
                <a:latin typeface="Consolas" pitchFamily="49" charset="0"/>
                <a:cs typeface="Consolas" pitchFamily="49" charset="0"/>
              </a:rPr>
              <a:t>&lt;</a:t>
            </a:r>
            <a:r>
              <a:rPr lang="en-US" sz="2000" dirty="0" err="1">
                <a:solidFill>
                  <a:srgbClr val="0000FF"/>
                </a:solidFill>
                <a:latin typeface="Consolas" pitchFamily="49" charset="0"/>
                <a:cs typeface="Consolas" pitchFamily="49" charset="0"/>
              </a:rPr>
              <a:t>int</a:t>
            </a:r>
            <a:r>
              <a:rPr lang="en-US" sz="2000" dirty="0">
                <a:solidFill>
                  <a:prstClr val="black"/>
                </a:solidFill>
                <a:latin typeface="Consolas" pitchFamily="49" charset="0"/>
                <a:cs typeface="Consolas" pitchFamily="49" charset="0"/>
              </a:rPr>
              <a:t>&gt;  B(10);</a:t>
            </a:r>
          </a:p>
          <a:p>
            <a:r>
              <a:rPr lang="en-US" sz="2000" dirty="0" err="1">
                <a:solidFill>
                  <a:prstClr val="black"/>
                </a:solidFill>
                <a:latin typeface="Consolas" pitchFamily="49" charset="0"/>
                <a:cs typeface="Consolas" pitchFamily="49" charset="0"/>
              </a:rPr>
              <a:t>device_vector</a:t>
            </a:r>
            <a:r>
              <a:rPr lang="en-US" sz="2000" dirty="0">
                <a:solidFill>
                  <a:prstClr val="black"/>
                </a:solidFill>
                <a:latin typeface="Consolas" pitchFamily="49" charset="0"/>
                <a:cs typeface="Consolas" pitchFamily="49" charset="0"/>
              </a:rPr>
              <a:t>&lt;</a:t>
            </a:r>
            <a:r>
              <a:rPr lang="en-US" sz="2000" dirty="0" err="1">
                <a:solidFill>
                  <a:srgbClr val="0000FF"/>
                </a:solidFill>
                <a:latin typeface="Consolas" pitchFamily="49" charset="0"/>
                <a:cs typeface="Consolas" pitchFamily="49" charset="0"/>
              </a:rPr>
              <a:t>int</a:t>
            </a:r>
            <a:r>
              <a:rPr lang="en-US" sz="2000" dirty="0">
                <a:solidFill>
                  <a:prstClr val="black"/>
                </a:solidFill>
                <a:latin typeface="Consolas" pitchFamily="49" charset="0"/>
                <a:cs typeface="Consolas" pitchFamily="49" charset="0"/>
              </a:rPr>
              <a:t>&gt;  C(10);</a:t>
            </a:r>
          </a:p>
          <a:p>
            <a:endParaRPr lang="en-US" sz="2000" dirty="0">
              <a:solidFill>
                <a:prstClr val="black"/>
              </a:solidFill>
              <a:latin typeface="Consolas" pitchFamily="49" charset="0"/>
              <a:cs typeface="Consolas" pitchFamily="49" charset="0"/>
            </a:endParaRPr>
          </a:p>
          <a:p>
            <a:r>
              <a:rPr lang="en-US" sz="2000" dirty="0">
                <a:solidFill>
                  <a:srgbClr val="008000"/>
                </a:solidFill>
                <a:latin typeface="Consolas" pitchFamily="49" charset="0"/>
                <a:cs typeface="Consolas" pitchFamily="49" charset="0"/>
              </a:rPr>
              <a:t>// transform A + B -&gt; C</a:t>
            </a:r>
          </a:p>
          <a:p>
            <a:r>
              <a:rPr lang="en-US" sz="2000" dirty="0">
                <a:solidFill>
                  <a:prstClr val="black"/>
                </a:solidFill>
                <a:latin typeface="Consolas" pitchFamily="49" charset="0"/>
                <a:cs typeface="Consolas" pitchFamily="49" charset="0"/>
              </a:rPr>
              <a:t>transform(</a:t>
            </a:r>
            <a:r>
              <a:rPr lang="en-US" sz="2000" dirty="0" err="1">
                <a:solidFill>
                  <a:prstClr val="black"/>
                </a:solidFill>
                <a:latin typeface="Consolas" pitchFamily="49" charset="0"/>
                <a:cs typeface="Consolas" pitchFamily="49" charset="0"/>
              </a:rPr>
              <a:t>A.begin</a:t>
            </a:r>
            <a:r>
              <a:rPr lang="en-US" sz="2000" dirty="0">
                <a:solidFill>
                  <a:prstClr val="black"/>
                </a:solidFill>
                <a:latin typeface="Consolas" pitchFamily="49" charset="0"/>
                <a:cs typeface="Consolas" pitchFamily="49" charset="0"/>
              </a:rPr>
              <a:t>(), </a:t>
            </a:r>
            <a:r>
              <a:rPr lang="en-US" sz="2000" dirty="0" err="1">
                <a:solidFill>
                  <a:prstClr val="black"/>
                </a:solidFill>
                <a:latin typeface="Consolas" pitchFamily="49" charset="0"/>
                <a:cs typeface="Consolas" pitchFamily="49" charset="0"/>
              </a:rPr>
              <a:t>A.end</a:t>
            </a:r>
            <a:r>
              <a:rPr lang="en-US" sz="2000" dirty="0">
                <a:solidFill>
                  <a:prstClr val="black"/>
                </a:solidFill>
                <a:latin typeface="Consolas" pitchFamily="49" charset="0"/>
                <a:cs typeface="Consolas" pitchFamily="49" charset="0"/>
              </a:rPr>
              <a:t>(), </a:t>
            </a:r>
            <a:r>
              <a:rPr lang="en-US" sz="2000" dirty="0" err="1">
                <a:solidFill>
                  <a:prstClr val="black"/>
                </a:solidFill>
                <a:latin typeface="Consolas" pitchFamily="49" charset="0"/>
                <a:cs typeface="Consolas" pitchFamily="49" charset="0"/>
              </a:rPr>
              <a:t>B.begin</a:t>
            </a:r>
            <a:r>
              <a:rPr lang="en-US" sz="2000" dirty="0">
                <a:solidFill>
                  <a:prstClr val="black"/>
                </a:solidFill>
                <a:latin typeface="Consolas" pitchFamily="49" charset="0"/>
                <a:cs typeface="Consolas" pitchFamily="49" charset="0"/>
              </a:rPr>
              <a:t>(), </a:t>
            </a:r>
            <a:r>
              <a:rPr lang="en-US" sz="2000" dirty="0" err="1">
                <a:solidFill>
                  <a:prstClr val="black"/>
                </a:solidFill>
                <a:latin typeface="Consolas" pitchFamily="49" charset="0"/>
                <a:cs typeface="Consolas" pitchFamily="49" charset="0"/>
              </a:rPr>
              <a:t>C.begin</a:t>
            </a:r>
            <a:r>
              <a:rPr lang="en-US" sz="2000" dirty="0">
                <a:solidFill>
                  <a:prstClr val="black"/>
                </a:solidFill>
                <a:latin typeface="Consolas" pitchFamily="49" charset="0"/>
                <a:cs typeface="Consolas" pitchFamily="49" charset="0"/>
              </a:rPr>
              <a:t>(), plus&lt;</a:t>
            </a:r>
            <a:r>
              <a:rPr lang="en-US" sz="2000" dirty="0" err="1">
                <a:solidFill>
                  <a:srgbClr val="0000FF"/>
                </a:solidFill>
                <a:latin typeface="Consolas" pitchFamily="49" charset="0"/>
                <a:cs typeface="Consolas" pitchFamily="49" charset="0"/>
              </a:rPr>
              <a:t>int</a:t>
            </a:r>
            <a:r>
              <a:rPr lang="en-US" sz="2000" dirty="0">
                <a:solidFill>
                  <a:prstClr val="black"/>
                </a:solidFill>
                <a:latin typeface="Consolas" pitchFamily="49" charset="0"/>
                <a:cs typeface="Consolas" pitchFamily="49" charset="0"/>
              </a:rPr>
              <a:t>&gt;());</a:t>
            </a:r>
          </a:p>
          <a:p>
            <a:endParaRPr lang="en-US" sz="2000" dirty="0">
              <a:solidFill>
                <a:prstClr val="black"/>
              </a:solidFill>
              <a:latin typeface="Consolas" pitchFamily="49" charset="0"/>
              <a:cs typeface="Consolas" pitchFamily="49" charset="0"/>
            </a:endParaRPr>
          </a:p>
          <a:p>
            <a:r>
              <a:rPr lang="en-US" sz="2000" dirty="0">
                <a:solidFill>
                  <a:srgbClr val="008000"/>
                </a:solidFill>
                <a:latin typeface="Consolas" pitchFamily="49" charset="0"/>
                <a:cs typeface="Consolas" pitchFamily="49" charset="0"/>
              </a:rPr>
              <a:t>// transform A - B -&gt; C</a:t>
            </a:r>
          </a:p>
          <a:p>
            <a:r>
              <a:rPr lang="en-US" sz="2000" dirty="0">
                <a:solidFill>
                  <a:prstClr val="black"/>
                </a:solidFill>
                <a:latin typeface="Consolas" pitchFamily="49" charset="0"/>
                <a:cs typeface="Consolas" pitchFamily="49" charset="0"/>
              </a:rPr>
              <a:t>transform(</a:t>
            </a:r>
            <a:r>
              <a:rPr lang="en-US" sz="2000" dirty="0" err="1">
                <a:solidFill>
                  <a:prstClr val="black"/>
                </a:solidFill>
                <a:latin typeface="Consolas" pitchFamily="49" charset="0"/>
                <a:cs typeface="Consolas" pitchFamily="49" charset="0"/>
              </a:rPr>
              <a:t>A.begin</a:t>
            </a:r>
            <a:r>
              <a:rPr lang="en-US" sz="2000" dirty="0">
                <a:solidFill>
                  <a:prstClr val="black"/>
                </a:solidFill>
                <a:latin typeface="Consolas" pitchFamily="49" charset="0"/>
                <a:cs typeface="Consolas" pitchFamily="49" charset="0"/>
              </a:rPr>
              <a:t>(), </a:t>
            </a:r>
            <a:r>
              <a:rPr lang="en-US" sz="2000" dirty="0" err="1">
                <a:solidFill>
                  <a:prstClr val="black"/>
                </a:solidFill>
                <a:latin typeface="Consolas" pitchFamily="49" charset="0"/>
                <a:cs typeface="Consolas" pitchFamily="49" charset="0"/>
              </a:rPr>
              <a:t>A.end</a:t>
            </a:r>
            <a:r>
              <a:rPr lang="en-US" sz="2000" dirty="0">
                <a:solidFill>
                  <a:prstClr val="black"/>
                </a:solidFill>
                <a:latin typeface="Consolas" pitchFamily="49" charset="0"/>
                <a:cs typeface="Consolas" pitchFamily="49" charset="0"/>
              </a:rPr>
              <a:t>(), </a:t>
            </a:r>
            <a:r>
              <a:rPr lang="en-US" sz="2000" dirty="0" err="1">
                <a:solidFill>
                  <a:prstClr val="black"/>
                </a:solidFill>
                <a:latin typeface="Consolas" pitchFamily="49" charset="0"/>
                <a:cs typeface="Consolas" pitchFamily="49" charset="0"/>
              </a:rPr>
              <a:t>B.begin</a:t>
            </a:r>
            <a:r>
              <a:rPr lang="en-US" sz="2000" dirty="0">
                <a:solidFill>
                  <a:prstClr val="black"/>
                </a:solidFill>
                <a:latin typeface="Consolas" pitchFamily="49" charset="0"/>
                <a:cs typeface="Consolas" pitchFamily="49" charset="0"/>
              </a:rPr>
              <a:t>(), </a:t>
            </a:r>
            <a:r>
              <a:rPr lang="en-US" sz="2000" dirty="0" err="1">
                <a:solidFill>
                  <a:prstClr val="black"/>
                </a:solidFill>
                <a:latin typeface="Consolas" pitchFamily="49" charset="0"/>
                <a:cs typeface="Consolas" pitchFamily="49" charset="0"/>
              </a:rPr>
              <a:t>C.begin</a:t>
            </a:r>
            <a:r>
              <a:rPr lang="en-US" sz="2000" dirty="0">
                <a:solidFill>
                  <a:prstClr val="black"/>
                </a:solidFill>
                <a:latin typeface="Consolas" pitchFamily="49" charset="0"/>
                <a:cs typeface="Consolas" pitchFamily="49" charset="0"/>
              </a:rPr>
              <a:t>(), minus&lt;</a:t>
            </a:r>
            <a:r>
              <a:rPr lang="en-US" sz="2000" dirty="0" err="1">
                <a:solidFill>
                  <a:srgbClr val="0000FF"/>
                </a:solidFill>
                <a:latin typeface="Consolas" pitchFamily="49" charset="0"/>
                <a:cs typeface="Consolas" pitchFamily="49" charset="0"/>
              </a:rPr>
              <a:t>int</a:t>
            </a:r>
            <a:r>
              <a:rPr lang="en-US" sz="2000" dirty="0">
                <a:solidFill>
                  <a:prstClr val="black"/>
                </a:solidFill>
                <a:latin typeface="Consolas" pitchFamily="49" charset="0"/>
                <a:cs typeface="Consolas" pitchFamily="49" charset="0"/>
              </a:rPr>
              <a:t>&gt;());</a:t>
            </a:r>
          </a:p>
          <a:p>
            <a:endParaRPr lang="en-US" sz="2000" dirty="0">
              <a:solidFill>
                <a:prstClr val="black"/>
              </a:solidFill>
              <a:latin typeface="Consolas" pitchFamily="49" charset="0"/>
              <a:cs typeface="Consolas" pitchFamily="49" charset="0"/>
            </a:endParaRPr>
          </a:p>
          <a:p>
            <a:r>
              <a:rPr lang="en-US" sz="2000" dirty="0">
                <a:solidFill>
                  <a:srgbClr val="008000"/>
                </a:solidFill>
                <a:latin typeface="Consolas" pitchFamily="49" charset="0"/>
                <a:cs typeface="Consolas" pitchFamily="49" charset="0"/>
              </a:rPr>
              <a:t>// multiply reduction</a:t>
            </a:r>
          </a:p>
          <a:p>
            <a:r>
              <a:rPr lang="en-US" sz="2000" dirty="0" err="1">
                <a:solidFill>
                  <a:srgbClr val="0000FF"/>
                </a:solidFill>
                <a:latin typeface="Consolas" pitchFamily="49" charset="0"/>
                <a:cs typeface="Consolas" pitchFamily="49" charset="0"/>
              </a:rPr>
              <a:t>int</a:t>
            </a:r>
            <a:r>
              <a:rPr lang="en-US" sz="2000" dirty="0">
                <a:solidFill>
                  <a:prstClr val="black"/>
                </a:solidFill>
                <a:latin typeface="Consolas" pitchFamily="49" charset="0"/>
                <a:cs typeface="Consolas" pitchFamily="49" charset="0"/>
              </a:rPr>
              <a:t> product = reduce(</a:t>
            </a:r>
            <a:r>
              <a:rPr lang="en-US" sz="2000" dirty="0" err="1">
                <a:solidFill>
                  <a:prstClr val="black"/>
                </a:solidFill>
                <a:latin typeface="Consolas" pitchFamily="49" charset="0"/>
                <a:cs typeface="Consolas" pitchFamily="49" charset="0"/>
              </a:rPr>
              <a:t>A.begin</a:t>
            </a:r>
            <a:r>
              <a:rPr lang="en-US" sz="2000" dirty="0">
                <a:solidFill>
                  <a:prstClr val="black"/>
                </a:solidFill>
                <a:latin typeface="Consolas" pitchFamily="49" charset="0"/>
                <a:cs typeface="Consolas" pitchFamily="49" charset="0"/>
              </a:rPr>
              <a:t>(), </a:t>
            </a:r>
            <a:r>
              <a:rPr lang="en-US" sz="2000" dirty="0" err="1">
                <a:solidFill>
                  <a:prstClr val="black"/>
                </a:solidFill>
                <a:latin typeface="Consolas" pitchFamily="49" charset="0"/>
                <a:cs typeface="Consolas" pitchFamily="49" charset="0"/>
              </a:rPr>
              <a:t>A.end</a:t>
            </a:r>
            <a:r>
              <a:rPr lang="en-US" sz="2000" dirty="0">
                <a:solidFill>
                  <a:prstClr val="black"/>
                </a:solidFill>
                <a:latin typeface="Consolas" pitchFamily="49" charset="0"/>
                <a:cs typeface="Consolas" pitchFamily="49" charset="0"/>
              </a:rPr>
              <a:t>(), 1, multiplies&lt;</a:t>
            </a:r>
            <a:r>
              <a:rPr lang="en-US" sz="2000" dirty="0" err="1">
                <a:solidFill>
                  <a:srgbClr val="0000FF"/>
                </a:solidFill>
                <a:latin typeface="Consolas" pitchFamily="49" charset="0"/>
                <a:cs typeface="Consolas" pitchFamily="49" charset="0"/>
              </a:rPr>
              <a:t>int</a:t>
            </a:r>
            <a:r>
              <a:rPr lang="en-US" sz="2000" dirty="0">
                <a:solidFill>
                  <a:prstClr val="black"/>
                </a:solidFill>
                <a:latin typeface="Consolas" pitchFamily="49" charset="0"/>
                <a:cs typeface="Consolas" pitchFamily="49" charset="0"/>
              </a:rPr>
              <a:t>&gt;());</a:t>
            </a:r>
          </a:p>
        </p:txBody>
      </p:sp>
      <p:sp>
        <p:nvSpPr>
          <p:cNvPr id="6" name="Rectangle 5"/>
          <p:cNvSpPr/>
          <p:nvPr/>
        </p:nvSpPr>
        <p:spPr>
          <a:xfrm>
            <a:off x="1600201" y="6627168"/>
            <a:ext cx="1013419" cy="230832"/>
          </a:xfrm>
          <a:prstGeom prst="rect">
            <a:avLst/>
          </a:prstGeom>
        </p:spPr>
        <p:txBody>
          <a:bodyPr wrap="none">
            <a:spAutoFit/>
          </a:bodyPr>
          <a:lstStyle/>
          <a:p>
            <a:r>
              <a:rPr lang="en-US" sz="900" dirty="0">
                <a:latin typeface="+mj-lt"/>
              </a:rPr>
              <a:t>NVIDIA [N. Bell]</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419127218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EC76B76-D309-457C-8093-2FAC57B06A06}"/>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FFECD130-1752-4F05-AA89-9001D2AB3D4F}"/>
              </a:ext>
            </a:extLst>
          </p:cNvPr>
          <p:cNvSpPr>
            <a:spLocks noGrp="1"/>
          </p:cNvSpPr>
          <p:nvPr>
            <p:ph idx="1"/>
          </p:nvPr>
        </p:nvSpPr>
        <p:spPr/>
        <p:txBody>
          <a:bodyPr>
            <a:normAutofit/>
          </a:bodyPr>
          <a:lstStyle/>
          <a:p>
            <a:endParaRPr lang="en-US" sz="1800" dirty="0"/>
          </a:p>
          <a:p>
            <a:endParaRPr lang="en-US" sz="1800" dirty="0"/>
          </a:p>
          <a:p>
            <a:endParaRPr lang="en-US" sz="1800" dirty="0"/>
          </a:p>
          <a:p>
            <a:endParaRPr lang="en-US" sz="1800" dirty="0"/>
          </a:p>
          <a:p>
            <a:r>
              <a:rPr lang="en-US" sz="1800" dirty="0"/>
              <a:t>Is BBC recording on?</a:t>
            </a:r>
          </a:p>
          <a:p>
            <a:endParaRPr lang="en-US" sz="1800" dirty="0"/>
          </a:p>
          <a:p>
            <a:endParaRPr lang="en-US" sz="1800" dirty="0"/>
          </a:p>
          <a:p>
            <a:r>
              <a:rPr lang="en-US" sz="1800" dirty="0"/>
              <a:t>If my internet connection goes down, I’ll email from my phone to provide more information – go/no-go, next step, etc.</a:t>
            </a:r>
          </a:p>
        </p:txBody>
      </p:sp>
      <p:sp>
        <p:nvSpPr>
          <p:cNvPr id="3" name="Slide Number Placeholder 2">
            <a:extLst>
              <a:ext uri="{FF2B5EF4-FFF2-40B4-BE49-F238E27FC236}">
                <a16:creationId xmlns:a16="http://schemas.microsoft.com/office/drawing/2014/main" id="{6741B91E-5E75-4C3F-B884-349EE03F1802}"/>
              </a:ext>
            </a:extLst>
          </p:cNvPr>
          <p:cNvSpPr>
            <a:spLocks noGrp="1"/>
          </p:cNvSpPr>
          <p:nvPr>
            <p:ph type="sldNum" sz="quarter" idx="12"/>
          </p:nvPr>
        </p:nvSpPr>
        <p:spPr/>
        <p:txBody>
          <a:bodyPr/>
          <a:lstStyle/>
          <a:p>
            <a:fld id="{67D2203D-769A-4D5A-AE4C-EA73FDE6A130}" type="slidenum">
              <a:rPr lang="en-US" smtClean="0"/>
              <a:t>3</a:t>
            </a:fld>
            <a:endParaRPr lang="en-US"/>
          </a:p>
        </p:txBody>
      </p:sp>
    </p:spTree>
    <p:extLst>
      <p:ext uri="{BB962C8B-B14F-4D97-AF65-F5344CB8AC3E}">
        <p14:creationId xmlns:p14="http://schemas.microsoft.com/office/powerpoint/2010/main" val="36225986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SAXPY (of sorts)</a:t>
            </a:r>
          </a:p>
        </p:txBody>
      </p:sp>
      <p:sp>
        <p:nvSpPr>
          <p:cNvPr id="14" name="Slide Number Placeholder 13"/>
          <p:cNvSpPr>
            <a:spLocks noGrp="1"/>
          </p:cNvSpPr>
          <p:nvPr>
            <p:ph type="sldNum" sz="quarter" idx="12"/>
          </p:nvPr>
        </p:nvSpPr>
        <p:spPr/>
        <p:txBody>
          <a:bodyPr/>
          <a:lstStyle/>
          <a:p>
            <a:fld id="{198C497F-F93A-415D-AE85-6EDF5BB63A7F}" type="slidenum">
              <a:rPr lang="en-US" altLang="en-US" smtClean="0"/>
              <a:pPr/>
              <a:t>30</a:t>
            </a:fld>
            <a:endParaRPr lang="en-US" altLang="en-US"/>
          </a:p>
        </p:txBody>
      </p:sp>
      <p:sp>
        <p:nvSpPr>
          <p:cNvPr id="6" name="Plus 5"/>
          <p:cNvSpPr/>
          <p:nvPr/>
        </p:nvSpPr>
        <p:spPr>
          <a:xfrm>
            <a:off x="9009660" y="2895600"/>
            <a:ext cx="559570" cy="559570"/>
          </a:xfrm>
          <a:prstGeom prst="mathPlus">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Left Arrow 7"/>
          <p:cNvSpPr/>
          <p:nvPr/>
        </p:nvSpPr>
        <p:spPr>
          <a:xfrm>
            <a:off x="6514433" y="2980468"/>
            <a:ext cx="598740" cy="389834"/>
          </a:xfrm>
          <a:prstGeom prst="leftArrow">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 name="Rectangle 3"/>
          <p:cNvSpPr/>
          <p:nvPr/>
        </p:nvSpPr>
        <p:spPr>
          <a:xfrm>
            <a:off x="8499397" y="2266085"/>
            <a:ext cx="326416" cy="1818603"/>
          </a:xfrm>
          <a:prstGeom prst="rect">
            <a:avLst/>
          </a:prstGeom>
          <a:solidFill>
            <a:srgbClr val="FF9933"/>
          </a:solidFill>
          <a:ln>
            <a:solidFill>
              <a:srgbClr val="CC0000"/>
            </a:solidFill>
          </a:ln>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10" name="Rectangle 9"/>
          <p:cNvSpPr/>
          <p:nvPr/>
        </p:nvSpPr>
        <p:spPr>
          <a:xfrm>
            <a:off x="8439628" y="4224580"/>
            <a:ext cx="445956" cy="646331"/>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X</a:t>
            </a:r>
          </a:p>
        </p:txBody>
      </p:sp>
      <p:sp>
        <p:nvSpPr>
          <p:cNvPr id="5" name="Rectangle 4"/>
          <p:cNvSpPr/>
          <p:nvPr/>
        </p:nvSpPr>
        <p:spPr>
          <a:xfrm>
            <a:off x="9753075" y="2266085"/>
            <a:ext cx="326416" cy="1818603"/>
          </a:xfrm>
          <a:prstGeom prst="rect">
            <a:avLst/>
          </a:prstGeom>
          <a:solidFill>
            <a:srgbClr val="FF9933"/>
          </a:solidFill>
          <a:ln>
            <a:solidFill>
              <a:srgbClr val="CC0000"/>
            </a:solidFill>
          </a:ln>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11" name="Rectangle 10"/>
          <p:cNvSpPr/>
          <p:nvPr/>
        </p:nvSpPr>
        <p:spPr>
          <a:xfrm>
            <a:off x="9700519" y="4224580"/>
            <a:ext cx="431528" cy="646331"/>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Y</a:t>
            </a:r>
          </a:p>
        </p:txBody>
      </p:sp>
      <p:sp>
        <p:nvSpPr>
          <p:cNvPr id="9" name="Rectangle 8"/>
          <p:cNvSpPr/>
          <p:nvPr/>
        </p:nvSpPr>
        <p:spPr>
          <a:xfrm>
            <a:off x="6016995" y="2266085"/>
            <a:ext cx="326416" cy="1818603"/>
          </a:xfrm>
          <a:prstGeom prst="rect">
            <a:avLst/>
          </a:prstGeom>
          <a:solidFill>
            <a:srgbClr val="FF9933"/>
          </a:solidFill>
          <a:ln>
            <a:solidFill>
              <a:srgbClr val="CC0000"/>
            </a:solidFill>
          </a:ln>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12" name="Rectangle 11"/>
          <p:cNvSpPr/>
          <p:nvPr/>
        </p:nvSpPr>
        <p:spPr>
          <a:xfrm>
            <a:off x="5974057" y="4224580"/>
            <a:ext cx="412292" cy="646331"/>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Z</a:t>
            </a:r>
          </a:p>
        </p:txBody>
      </p:sp>
      <p:sp>
        <p:nvSpPr>
          <p:cNvPr id="17" name="Multiply 16"/>
          <p:cNvSpPr/>
          <p:nvPr/>
        </p:nvSpPr>
        <p:spPr>
          <a:xfrm>
            <a:off x="7755983" y="2884614"/>
            <a:ext cx="559570" cy="559570"/>
          </a:xfrm>
          <a:prstGeom prst="mathMultiply">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 name="Rectangle 17"/>
          <p:cNvSpPr/>
          <p:nvPr/>
        </p:nvSpPr>
        <p:spPr>
          <a:xfrm>
            <a:off x="7225226" y="2808415"/>
            <a:ext cx="418704" cy="646331"/>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a:t>
            </a:r>
          </a:p>
        </p:txBody>
      </p:sp>
      <p:sp>
        <p:nvSpPr>
          <p:cNvPr id="15" name="Rectangle 14"/>
          <p:cNvSpPr/>
          <p:nvPr/>
        </p:nvSpPr>
        <p:spPr>
          <a:xfrm>
            <a:off x="1600201" y="6627168"/>
            <a:ext cx="1013419" cy="230832"/>
          </a:xfrm>
          <a:prstGeom prst="rect">
            <a:avLst/>
          </a:prstGeom>
        </p:spPr>
        <p:txBody>
          <a:bodyPr wrap="none">
            <a:spAutoFit/>
          </a:bodyPr>
          <a:lstStyle/>
          <a:p>
            <a:r>
              <a:rPr lang="en-US" sz="900" dirty="0">
                <a:latin typeface="+mj-lt"/>
              </a:rPr>
              <a:t>NVIDIA [N. Bell]</a:t>
            </a:r>
            <a:r>
              <a:rPr lang="en-US" sz="900" dirty="0">
                <a:latin typeface="+mj-lt"/>
                <a:cs typeface="Calibri"/>
              </a:rPr>
              <a:t>→</a:t>
            </a:r>
            <a:endParaRPr lang="en-US" sz="900" dirty="0">
              <a:latin typeface="+mj-lt"/>
            </a:endParaRPr>
          </a:p>
        </p:txBody>
      </p:sp>
      <p:sp>
        <p:nvSpPr>
          <p:cNvPr id="3" name="Rectangle 2"/>
          <p:cNvSpPr/>
          <p:nvPr/>
        </p:nvSpPr>
        <p:spPr>
          <a:xfrm>
            <a:off x="1963140" y="3011270"/>
            <a:ext cx="3675660" cy="646331"/>
          </a:xfrm>
          <a:prstGeom prst="rect">
            <a:avLst/>
          </a:prstGeom>
          <a:solidFill>
            <a:schemeClr val="bg1">
              <a:lumMod val="85000"/>
            </a:schemeClr>
          </a:solidFill>
        </p:spPr>
        <p:txBody>
          <a:bodyPr wrap="square">
            <a:spAutoFit/>
          </a:bodyPr>
          <a:lstStyle/>
          <a:p>
            <a:r>
              <a:rPr lang="nn-NO" dirty="0">
                <a:solidFill>
                  <a:srgbClr val="0000FF"/>
                </a:solidFill>
                <a:latin typeface="Consolas" pitchFamily="49" charset="0"/>
                <a:cs typeface="Consolas" pitchFamily="49" charset="0"/>
              </a:rPr>
              <a:t>for</a:t>
            </a:r>
            <a:r>
              <a:rPr lang="nn-NO" dirty="0">
                <a:solidFill>
                  <a:prstClr val="black"/>
                </a:solidFill>
                <a:latin typeface="Consolas" pitchFamily="49" charset="0"/>
                <a:cs typeface="Consolas" pitchFamily="49" charset="0"/>
              </a:rPr>
              <a:t> (</a:t>
            </a:r>
            <a:r>
              <a:rPr lang="nn-NO" dirty="0">
                <a:solidFill>
                  <a:srgbClr val="0000FF"/>
                </a:solidFill>
                <a:latin typeface="Consolas" pitchFamily="49" charset="0"/>
                <a:cs typeface="Consolas" pitchFamily="49" charset="0"/>
              </a:rPr>
              <a:t>int</a:t>
            </a:r>
            <a:r>
              <a:rPr lang="nn-NO" dirty="0">
                <a:solidFill>
                  <a:prstClr val="black"/>
                </a:solidFill>
                <a:latin typeface="Consolas" pitchFamily="49" charset="0"/>
                <a:cs typeface="Consolas" pitchFamily="49" charset="0"/>
              </a:rPr>
              <a:t> i = 0; i &lt; N; i++)</a:t>
            </a:r>
          </a:p>
          <a:p>
            <a:r>
              <a:rPr lang="en-US" dirty="0">
                <a:solidFill>
                  <a:prstClr val="black"/>
                </a:solidFill>
                <a:latin typeface="Consolas" pitchFamily="49" charset="0"/>
                <a:cs typeface="Consolas" pitchFamily="49" charset="0"/>
              </a:rPr>
              <a:t>    Z[i] = a * X[i] + Y[i];</a:t>
            </a:r>
          </a:p>
        </p:txBody>
      </p:sp>
    </p:spTree>
    <p:extLst>
      <p:ext uri="{BB962C8B-B14F-4D97-AF65-F5344CB8AC3E}">
        <p14:creationId xmlns:p14="http://schemas.microsoft.com/office/powerpoint/2010/main" val="106429505"/>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3041780" cy="823393"/>
          </a:xfrm>
        </p:spPr>
        <p:txBody>
          <a:bodyPr/>
          <a:lstStyle/>
          <a:p>
            <a:r>
              <a:rPr lang="en-US" dirty="0"/>
              <a:t>SAXPY</a:t>
            </a:r>
          </a:p>
        </p:txBody>
      </p:sp>
      <p:sp>
        <p:nvSpPr>
          <p:cNvPr id="13" name="Slide Number Placeholder 12"/>
          <p:cNvSpPr>
            <a:spLocks noGrp="1"/>
          </p:cNvSpPr>
          <p:nvPr>
            <p:ph type="sldNum" sz="quarter" idx="12"/>
          </p:nvPr>
        </p:nvSpPr>
        <p:spPr/>
        <p:txBody>
          <a:bodyPr/>
          <a:lstStyle/>
          <a:p>
            <a:fld id="{198C497F-F93A-415D-AE85-6EDF5BB63A7F}" type="slidenum">
              <a:rPr lang="en-US" altLang="en-US" smtClean="0"/>
              <a:pPr/>
              <a:t>31</a:t>
            </a:fld>
            <a:endParaRPr lang="en-US" altLang="en-US"/>
          </a:p>
        </p:txBody>
      </p:sp>
      <p:sp>
        <p:nvSpPr>
          <p:cNvPr id="3" name="Rectangle 2"/>
          <p:cNvSpPr/>
          <p:nvPr/>
        </p:nvSpPr>
        <p:spPr>
          <a:xfrm>
            <a:off x="3700019" y="111600"/>
            <a:ext cx="3785559" cy="2308324"/>
          </a:xfrm>
          <a:prstGeom prst="rect">
            <a:avLst/>
          </a:prstGeom>
          <a:solidFill>
            <a:schemeClr val="accent2">
              <a:lumMod val="20000"/>
              <a:lumOff val="80000"/>
            </a:schemeClr>
          </a:solidFill>
          <a:ln>
            <a:solidFill>
              <a:schemeClr val="accent1"/>
            </a:solidFill>
          </a:ln>
        </p:spPr>
        <p:txBody>
          <a:bodyPr wrap="square">
            <a:spAutoFit/>
          </a:bodyPr>
          <a:lstStyle/>
          <a:p>
            <a:r>
              <a:rPr lang="en-US" sz="1200" b="1" dirty="0">
                <a:solidFill>
                  <a:srgbClr val="6AB825"/>
                </a:solidFill>
                <a:latin typeface="Courier New"/>
              </a:rPr>
              <a:t>struct</a:t>
            </a:r>
            <a:r>
              <a:rPr lang="en-US" sz="1200" b="1" dirty="0">
                <a:solidFill>
                  <a:srgbClr val="000000"/>
                </a:solidFill>
                <a:latin typeface="Courier New"/>
              </a:rPr>
              <a:t> </a:t>
            </a:r>
            <a:r>
              <a:rPr lang="en-US" sz="1200" b="1" dirty="0" err="1">
                <a:solidFill>
                  <a:srgbClr val="000000"/>
                </a:solidFill>
                <a:latin typeface="Courier New"/>
              </a:rPr>
              <a:t>saxpy</a:t>
            </a:r>
            <a:endParaRPr lang="en-US" sz="1200" b="1" dirty="0">
              <a:solidFill>
                <a:srgbClr val="000000"/>
              </a:solidFill>
              <a:latin typeface="Courier New"/>
            </a:endParaRPr>
          </a:p>
          <a:p>
            <a:r>
              <a:rPr lang="en-US" sz="1200" b="1" dirty="0">
                <a:solidFill>
                  <a:srgbClr val="000000"/>
                </a:solidFill>
                <a:latin typeface="Courier New"/>
              </a:rPr>
              <a:t>{</a:t>
            </a:r>
          </a:p>
          <a:p>
            <a:r>
              <a:rPr lang="en-US" sz="1200" b="1" dirty="0">
                <a:solidFill>
                  <a:srgbClr val="000000"/>
                </a:solidFill>
                <a:latin typeface="Courier New"/>
              </a:rPr>
              <a:t>  </a:t>
            </a:r>
            <a:r>
              <a:rPr lang="en-US" sz="1200" b="1" dirty="0">
                <a:solidFill>
                  <a:srgbClr val="6AB825"/>
                </a:solidFill>
                <a:latin typeface="Courier New"/>
              </a:rPr>
              <a:t>float</a:t>
            </a:r>
            <a:r>
              <a:rPr lang="en-US" sz="1200" b="1" dirty="0">
                <a:solidFill>
                  <a:srgbClr val="000000"/>
                </a:solidFill>
                <a:latin typeface="Courier New"/>
              </a:rPr>
              <a:t> </a:t>
            </a:r>
            <a:r>
              <a:rPr lang="en-US" sz="1200" b="1" dirty="0" err="1">
                <a:solidFill>
                  <a:srgbClr val="000000"/>
                </a:solidFill>
                <a:latin typeface="Courier New"/>
              </a:rPr>
              <a:t>m_a</a:t>
            </a:r>
            <a:r>
              <a:rPr lang="en-US" sz="1200" b="1" dirty="0">
                <a:solidFill>
                  <a:srgbClr val="000000"/>
                </a:solidFill>
                <a:latin typeface="Courier New"/>
              </a:rPr>
              <a:t>;</a:t>
            </a:r>
          </a:p>
          <a:p>
            <a:r>
              <a:rPr lang="en-US" sz="1200" b="1" dirty="0">
                <a:solidFill>
                  <a:srgbClr val="000000"/>
                </a:solidFill>
                <a:latin typeface="Courier New"/>
              </a:rPr>
              <a:t>  </a:t>
            </a:r>
          </a:p>
          <a:p>
            <a:r>
              <a:rPr lang="en-US" sz="1200" b="1" dirty="0">
                <a:solidFill>
                  <a:srgbClr val="000000"/>
                </a:solidFill>
                <a:latin typeface="Courier New"/>
              </a:rPr>
              <a:t>  </a:t>
            </a:r>
            <a:r>
              <a:rPr lang="en-US" sz="1200" b="1" dirty="0" err="1">
                <a:solidFill>
                  <a:srgbClr val="000000"/>
                </a:solidFill>
                <a:latin typeface="Courier New"/>
              </a:rPr>
              <a:t>saxpy</a:t>
            </a:r>
            <a:r>
              <a:rPr lang="en-US" sz="1200" b="1" dirty="0">
                <a:solidFill>
                  <a:srgbClr val="000000"/>
                </a:solidFill>
                <a:latin typeface="Courier New"/>
              </a:rPr>
              <a:t>(</a:t>
            </a:r>
            <a:r>
              <a:rPr lang="en-US" sz="1200" b="1" dirty="0">
                <a:solidFill>
                  <a:srgbClr val="6AB825"/>
                </a:solidFill>
                <a:latin typeface="Courier New"/>
              </a:rPr>
              <a:t>float</a:t>
            </a:r>
            <a:r>
              <a:rPr lang="en-US" sz="1200" b="1" dirty="0">
                <a:solidFill>
                  <a:srgbClr val="000000"/>
                </a:solidFill>
                <a:latin typeface="Courier New"/>
              </a:rPr>
              <a:t> a) : </a:t>
            </a:r>
            <a:r>
              <a:rPr lang="en-US" sz="1200" b="1" dirty="0" err="1">
                <a:solidFill>
                  <a:srgbClr val="000000"/>
                </a:solidFill>
                <a:latin typeface="Courier New"/>
              </a:rPr>
              <a:t>m_a</a:t>
            </a:r>
            <a:r>
              <a:rPr lang="en-US" sz="1200" b="1" dirty="0">
                <a:solidFill>
                  <a:srgbClr val="000000"/>
                </a:solidFill>
                <a:latin typeface="Courier New"/>
              </a:rPr>
              <a:t>(a) {}</a:t>
            </a:r>
          </a:p>
          <a:p>
            <a:endParaRPr lang="en-US" sz="1200" b="1" dirty="0">
              <a:solidFill>
                <a:srgbClr val="000000"/>
              </a:solidFill>
              <a:latin typeface="Courier New"/>
            </a:endParaRPr>
          </a:p>
          <a:p>
            <a:r>
              <a:rPr lang="en-US" sz="1200" b="1" dirty="0">
                <a:solidFill>
                  <a:srgbClr val="000000"/>
                </a:solidFill>
                <a:latin typeface="Courier New"/>
              </a:rPr>
              <a:t>  __host__ __device__</a:t>
            </a:r>
          </a:p>
          <a:p>
            <a:r>
              <a:rPr lang="en-US" sz="1200" b="1" dirty="0">
                <a:solidFill>
                  <a:srgbClr val="000000"/>
                </a:solidFill>
                <a:latin typeface="Courier New"/>
              </a:rPr>
              <a:t>  </a:t>
            </a:r>
            <a:r>
              <a:rPr lang="en-US" sz="1200" b="1" dirty="0">
                <a:solidFill>
                  <a:srgbClr val="6AB825"/>
                </a:solidFill>
                <a:latin typeface="Courier New"/>
              </a:rPr>
              <a:t>float</a:t>
            </a:r>
            <a:r>
              <a:rPr lang="en-US" sz="1200" b="1" dirty="0">
                <a:solidFill>
                  <a:srgbClr val="000000"/>
                </a:solidFill>
                <a:latin typeface="Courier New"/>
              </a:rPr>
              <a:t> </a:t>
            </a:r>
            <a:r>
              <a:rPr lang="en-US" sz="1200" b="1" dirty="0">
                <a:solidFill>
                  <a:srgbClr val="6AB825"/>
                </a:solidFill>
                <a:latin typeface="Courier New"/>
              </a:rPr>
              <a:t>operator</a:t>
            </a:r>
            <a:r>
              <a:rPr lang="en-US" sz="1200" b="1" dirty="0">
                <a:solidFill>
                  <a:srgbClr val="000000"/>
                </a:solidFill>
                <a:latin typeface="Courier New"/>
              </a:rPr>
              <a:t>()(</a:t>
            </a:r>
            <a:r>
              <a:rPr lang="en-US" sz="1200" b="1" dirty="0">
                <a:solidFill>
                  <a:srgbClr val="6AB825"/>
                </a:solidFill>
                <a:latin typeface="Courier New"/>
              </a:rPr>
              <a:t>float</a:t>
            </a:r>
            <a:r>
              <a:rPr lang="en-US" sz="1200" b="1" dirty="0">
                <a:solidFill>
                  <a:srgbClr val="000000"/>
                </a:solidFill>
                <a:latin typeface="Courier New"/>
              </a:rPr>
              <a:t> x, </a:t>
            </a:r>
            <a:r>
              <a:rPr lang="en-US" sz="1200" b="1" dirty="0">
                <a:solidFill>
                  <a:srgbClr val="6AB825"/>
                </a:solidFill>
                <a:latin typeface="Courier New"/>
              </a:rPr>
              <a:t>float</a:t>
            </a:r>
            <a:r>
              <a:rPr lang="en-US" sz="1200" b="1" dirty="0">
                <a:solidFill>
                  <a:srgbClr val="000000"/>
                </a:solidFill>
                <a:latin typeface="Courier New"/>
              </a:rPr>
              <a:t> y)</a:t>
            </a:r>
          </a:p>
          <a:p>
            <a:r>
              <a:rPr lang="en-US" sz="1200" b="1" dirty="0">
                <a:solidFill>
                  <a:srgbClr val="000000"/>
                </a:solidFill>
                <a:latin typeface="Courier New"/>
              </a:rPr>
              <a:t>  {</a:t>
            </a:r>
          </a:p>
          <a:p>
            <a:r>
              <a:rPr lang="en-US" sz="1200" b="1" dirty="0">
                <a:solidFill>
                  <a:srgbClr val="000000"/>
                </a:solidFill>
                <a:latin typeface="Courier New"/>
              </a:rPr>
              <a:t>    </a:t>
            </a:r>
            <a:r>
              <a:rPr lang="en-US" sz="1200" b="1" dirty="0">
                <a:solidFill>
                  <a:srgbClr val="6AB825"/>
                </a:solidFill>
                <a:latin typeface="Courier New"/>
              </a:rPr>
              <a:t>return</a:t>
            </a:r>
            <a:r>
              <a:rPr lang="en-US" sz="1200" b="1" dirty="0">
                <a:solidFill>
                  <a:srgbClr val="000000"/>
                </a:solidFill>
                <a:latin typeface="Courier New"/>
              </a:rPr>
              <a:t> </a:t>
            </a:r>
            <a:r>
              <a:rPr lang="en-US" sz="1200" b="1" dirty="0" err="1">
                <a:solidFill>
                  <a:srgbClr val="000000"/>
                </a:solidFill>
                <a:latin typeface="Courier New"/>
              </a:rPr>
              <a:t>m_a</a:t>
            </a:r>
            <a:r>
              <a:rPr lang="en-US" sz="1200" b="1" dirty="0">
                <a:solidFill>
                  <a:srgbClr val="000000"/>
                </a:solidFill>
                <a:latin typeface="Courier New"/>
              </a:rPr>
              <a:t> * x + y;</a:t>
            </a:r>
          </a:p>
          <a:p>
            <a:r>
              <a:rPr lang="en-US" sz="1200" b="1" dirty="0">
                <a:solidFill>
                  <a:srgbClr val="000000"/>
                </a:solidFill>
                <a:latin typeface="Courier New"/>
              </a:rPr>
              <a:t>  }</a:t>
            </a:r>
          </a:p>
          <a:p>
            <a:r>
              <a:rPr lang="en-US" sz="1200" b="1" dirty="0">
                <a:solidFill>
                  <a:srgbClr val="000000"/>
                </a:solidFill>
                <a:latin typeface="Courier New"/>
              </a:rPr>
              <a:t>};</a:t>
            </a:r>
          </a:p>
        </p:txBody>
      </p:sp>
      <p:sp>
        <p:nvSpPr>
          <p:cNvPr id="4" name="Left Brace 3"/>
          <p:cNvSpPr/>
          <p:nvPr/>
        </p:nvSpPr>
        <p:spPr>
          <a:xfrm>
            <a:off x="3319018" y="187800"/>
            <a:ext cx="228600" cy="2133600"/>
          </a:xfrm>
          <a:prstGeom prst="leftBrace">
            <a:avLst>
              <a:gd name="adj1" fmla="val 8333"/>
              <a:gd name="adj2" fmla="val 50000"/>
            </a:avLst>
          </a:prstGeom>
          <a:ln w="2222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2252218" y="949800"/>
            <a:ext cx="884538" cy="369332"/>
          </a:xfrm>
          <a:prstGeom prst="rect">
            <a:avLst/>
          </a:prstGeom>
          <a:noFill/>
        </p:spPr>
        <p:txBody>
          <a:bodyPr wrap="none" rtlCol="0">
            <a:spAutoFit/>
          </a:bodyPr>
          <a:lstStyle/>
          <a:p>
            <a:r>
              <a:rPr lang="en-US" b="1" dirty="0">
                <a:solidFill>
                  <a:srgbClr val="FF9933"/>
                </a:solidFill>
              </a:rPr>
              <a:t>functor</a:t>
            </a:r>
          </a:p>
        </p:txBody>
      </p:sp>
      <p:sp>
        <p:nvSpPr>
          <p:cNvPr id="6" name="Left Brace 5"/>
          <p:cNvSpPr/>
          <p:nvPr/>
        </p:nvSpPr>
        <p:spPr>
          <a:xfrm flipH="1">
            <a:off x="7662418" y="1252110"/>
            <a:ext cx="228600" cy="838200"/>
          </a:xfrm>
          <a:prstGeom prst="leftBrace">
            <a:avLst/>
          </a:prstGeom>
          <a:ln w="2222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7986431" y="1412834"/>
            <a:ext cx="2732223" cy="646331"/>
          </a:xfrm>
          <a:prstGeom prst="rect">
            <a:avLst/>
          </a:prstGeom>
          <a:noFill/>
        </p:spPr>
        <p:txBody>
          <a:bodyPr wrap="none" rtlCol="0">
            <a:spAutoFit/>
          </a:bodyPr>
          <a:lstStyle/>
          <a:p>
            <a:r>
              <a:rPr lang="en-US" dirty="0">
                <a:solidFill>
                  <a:srgbClr val="FF9933"/>
                </a:solidFill>
              </a:rPr>
              <a:t>call operator, callable from </a:t>
            </a:r>
            <a:br>
              <a:rPr lang="en-US" dirty="0">
                <a:solidFill>
                  <a:srgbClr val="FF9933"/>
                </a:solidFill>
              </a:rPr>
            </a:br>
            <a:r>
              <a:rPr lang="en-US" dirty="0">
                <a:solidFill>
                  <a:srgbClr val="FF9933"/>
                </a:solidFill>
              </a:rPr>
              <a:t>both host &amp; device</a:t>
            </a:r>
          </a:p>
        </p:txBody>
      </p:sp>
      <p:sp>
        <p:nvSpPr>
          <p:cNvPr id="8" name="Left Brace 7"/>
          <p:cNvSpPr/>
          <p:nvPr/>
        </p:nvSpPr>
        <p:spPr>
          <a:xfrm flipH="1">
            <a:off x="7662417" y="803234"/>
            <a:ext cx="172094" cy="228600"/>
          </a:xfrm>
          <a:prstGeom prst="leftBrace">
            <a:avLst/>
          </a:prstGeom>
          <a:ln w="2222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8006125" y="732868"/>
            <a:ext cx="1556836" cy="369332"/>
          </a:xfrm>
          <a:prstGeom prst="rect">
            <a:avLst/>
          </a:prstGeom>
          <a:noFill/>
        </p:spPr>
        <p:txBody>
          <a:bodyPr wrap="square" rtlCol="0">
            <a:spAutoFit/>
          </a:bodyPr>
          <a:lstStyle/>
          <a:p>
            <a:r>
              <a:rPr lang="en-US" dirty="0">
                <a:solidFill>
                  <a:srgbClr val="FF9933"/>
                </a:solidFill>
              </a:rPr>
              <a:t>constructor</a:t>
            </a:r>
          </a:p>
        </p:txBody>
      </p:sp>
      <p:sp>
        <p:nvSpPr>
          <p:cNvPr id="10" name="Left Brace 9"/>
          <p:cNvSpPr/>
          <p:nvPr/>
        </p:nvSpPr>
        <p:spPr>
          <a:xfrm flipH="1">
            <a:off x="7662418" y="410566"/>
            <a:ext cx="172095" cy="228600"/>
          </a:xfrm>
          <a:prstGeom prst="leftBrace">
            <a:avLst/>
          </a:prstGeom>
          <a:ln w="2222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8006125" y="340200"/>
            <a:ext cx="1556836" cy="369332"/>
          </a:xfrm>
          <a:prstGeom prst="rect">
            <a:avLst/>
          </a:prstGeom>
          <a:noFill/>
        </p:spPr>
        <p:txBody>
          <a:bodyPr wrap="square" rtlCol="0">
            <a:spAutoFit/>
          </a:bodyPr>
          <a:lstStyle/>
          <a:p>
            <a:r>
              <a:rPr lang="en-US" dirty="0">
                <a:solidFill>
                  <a:srgbClr val="FF9933"/>
                </a:solidFill>
              </a:rPr>
              <a:t>state</a:t>
            </a:r>
          </a:p>
        </p:txBody>
      </p:sp>
      <p:sp>
        <p:nvSpPr>
          <p:cNvPr id="14" name="Rectangle 13"/>
          <p:cNvSpPr/>
          <p:nvPr/>
        </p:nvSpPr>
        <p:spPr>
          <a:xfrm>
            <a:off x="1600201" y="6627168"/>
            <a:ext cx="1013419" cy="230832"/>
          </a:xfrm>
          <a:prstGeom prst="rect">
            <a:avLst/>
          </a:prstGeom>
        </p:spPr>
        <p:txBody>
          <a:bodyPr wrap="none">
            <a:spAutoFit/>
          </a:bodyPr>
          <a:lstStyle/>
          <a:p>
            <a:r>
              <a:rPr lang="en-US" sz="900" dirty="0">
                <a:latin typeface="+mj-lt"/>
              </a:rPr>
              <a:t>NVIDIA [N. Bell]</a:t>
            </a:r>
            <a:r>
              <a:rPr lang="en-US" sz="900" dirty="0">
                <a:latin typeface="+mj-lt"/>
                <a:cs typeface="Calibri"/>
              </a:rPr>
              <a:t>→</a:t>
            </a:r>
            <a:endParaRPr lang="en-US" sz="900" dirty="0">
              <a:latin typeface="+mj-lt"/>
            </a:endParaRPr>
          </a:p>
        </p:txBody>
      </p:sp>
      <p:sp>
        <p:nvSpPr>
          <p:cNvPr id="16" name="Rectangle 15"/>
          <p:cNvSpPr/>
          <p:nvPr/>
        </p:nvSpPr>
        <p:spPr>
          <a:xfrm>
            <a:off x="4175698" y="2765007"/>
            <a:ext cx="7503552" cy="3785652"/>
          </a:xfrm>
          <a:prstGeom prst="rect">
            <a:avLst/>
          </a:prstGeom>
          <a:solidFill>
            <a:schemeClr val="bg1">
              <a:lumMod val="85000"/>
            </a:schemeClr>
          </a:solidFill>
        </p:spPr>
        <p:txBody>
          <a:bodyPr wrap="square">
            <a:spAutoFit/>
          </a:bodyPr>
          <a:lstStyle/>
          <a:p>
            <a:r>
              <a:rPr lang="en-US" sz="1600" b="1" dirty="0">
                <a:solidFill>
                  <a:srgbClr val="6AB825"/>
                </a:solidFill>
                <a:latin typeface="Courier New"/>
              </a:rPr>
              <a:t>void</a:t>
            </a:r>
            <a:r>
              <a:rPr lang="en-US" sz="1600" b="1" dirty="0">
                <a:solidFill>
                  <a:srgbClr val="000000"/>
                </a:solidFill>
                <a:latin typeface="Courier New"/>
              </a:rPr>
              <a:t> main(</a:t>
            </a:r>
            <a:r>
              <a:rPr lang="en-US" sz="1600" b="1" dirty="0">
                <a:solidFill>
                  <a:srgbClr val="6AB825"/>
                </a:solidFill>
                <a:latin typeface="Courier New"/>
              </a:rPr>
              <a:t>void</a:t>
            </a:r>
            <a:r>
              <a:rPr lang="en-US" sz="1600" b="1" dirty="0">
                <a:solidFill>
                  <a:srgbClr val="000000"/>
                </a:solidFill>
                <a:latin typeface="Courier New"/>
              </a:rPr>
              <a:t>){</a:t>
            </a:r>
          </a:p>
          <a:p>
            <a:r>
              <a:rPr lang="en-US" sz="1600" b="1" dirty="0">
                <a:solidFill>
                  <a:srgbClr val="000000"/>
                </a:solidFill>
                <a:latin typeface="Courier New"/>
              </a:rPr>
              <a:t>  thrust::</a:t>
            </a:r>
            <a:r>
              <a:rPr lang="en-US" sz="1600" b="1" dirty="0" err="1">
                <a:solidFill>
                  <a:srgbClr val="000000"/>
                </a:solidFill>
                <a:latin typeface="Courier New"/>
              </a:rPr>
              <a:t>device_vector</a:t>
            </a:r>
            <a:r>
              <a:rPr lang="en-US" sz="1600" b="1" dirty="0">
                <a:solidFill>
                  <a:srgbClr val="000000"/>
                </a:solidFill>
                <a:latin typeface="Courier New"/>
              </a:rPr>
              <a:t>&lt;</a:t>
            </a:r>
            <a:r>
              <a:rPr lang="en-US" sz="1600" b="1" dirty="0">
                <a:solidFill>
                  <a:srgbClr val="6AB825"/>
                </a:solidFill>
                <a:latin typeface="Courier New"/>
              </a:rPr>
              <a:t>float</a:t>
            </a:r>
            <a:r>
              <a:rPr lang="en-US" sz="1600" b="1" dirty="0">
                <a:solidFill>
                  <a:srgbClr val="000000"/>
                </a:solidFill>
                <a:latin typeface="Courier New"/>
              </a:rPr>
              <a:t>&gt; X(</a:t>
            </a:r>
            <a:r>
              <a:rPr lang="en-US" sz="1600" b="1" dirty="0">
                <a:solidFill>
                  <a:srgbClr val="3677A9"/>
                </a:solidFill>
                <a:latin typeface="Courier New"/>
              </a:rPr>
              <a:t>3</a:t>
            </a:r>
            <a:r>
              <a:rPr lang="en-US" sz="1600" b="1" dirty="0">
                <a:solidFill>
                  <a:srgbClr val="000000"/>
                </a:solidFill>
                <a:latin typeface="Courier New"/>
              </a:rPr>
              <a:t>), Y(</a:t>
            </a:r>
            <a:r>
              <a:rPr lang="en-US" sz="1600" b="1" dirty="0">
                <a:solidFill>
                  <a:srgbClr val="3677A9"/>
                </a:solidFill>
                <a:latin typeface="Courier New"/>
              </a:rPr>
              <a:t>3</a:t>
            </a:r>
            <a:r>
              <a:rPr lang="en-US" sz="1600" b="1" dirty="0">
                <a:solidFill>
                  <a:srgbClr val="000000"/>
                </a:solidFill>
                <a:latin typeface="Courier New"/>
              </a:rPr>
              <a:t>), Z(</a:t>
            </a:r>
            <a:r>
              <a:rPr lang="en-US" sz="1600" b="1" dirty="0">
                <a:solidFill>
                  <a:srgbClr val="3677A9"/>
                </a:solidFill>
                <a:latin typeface="Courier New"/>
              </a:rPr>
              <a:t>3</a:t>
            </a:r>
            <a:r>
              <a:rPr lang="en-US" sz="1600" b="1" dirty="0">
                <a:solidFill>
                  <a:srgbClr val="000000"/>
                </a:solidFill>
                <a:latin typeface="Courier New"/>
              </a:rPr>
              <a:t>);</a:t>
            </a:r>
          </a:p>
          <a:p>
            <a:endParaRPr lang="en-US" sz="1600" b="1" dirty="0">
              <a:solidFill>
                <a:srgbClr val="000000"/>
              </a:solidFill>
              <a:latin typeface="Courier New"/>
            </a:endParaRPr>
          </a:p>
          <a:p>
            <a:r>
              <a:rPr lang="en-US" sz="1600" b="1" dirty="0">
                <a:solidFill>
                  <a:srgbClr val="000000"/>
                </a:solidFill>
                <a:latin typeface="Courier New"/>
              </a:rPr>
              <a:t>  X[</a:t>
            </a:r>
            <a:r>
              <a:rPr lang="en-US" sz="1600" b="1" dirty="0">
                <a:solidFill>
                  <a:srgbClr val="3677A9"/>
                </a:solidFill>
                <a:latin typeface="Courier New"/>
              </a:rPr>
              <a:t>0</a:t>
            </a:r>
            <a:r>
              <a:rPr lang="en-US" sz="1600" b="1" dirty="0">
                <a:solidFill>
                  <a:srgbClr val="000000"/>
                </a:solidFill>
                <a:latin typeface="Courier New"/>
              </a:rPr>
              <a:t>] = </a:t>
            </a:r>
            <a:r>
              <a:rPr lang="en-US" sz="1600" b="1" dirty="0">
                <a:solidFill>
                  <a:srgbClr val="3677A9"/>
                </a:solidFill>
                <a:latin typeface="Courier New"/>
              </a:rPr>
              <a:t>10</a:t>
            </a:r>
            <a:r>
              <a:rPr lang="en-US" sz="1600" b="1" dirty="0">
                <a:solidFill>
                  <a:srgbClr val="000000"/>
                </a:solidFill>
                <a:latin typeface="Courier New"/>
              </a:rPr>
              <a:t>; X[</a:t>
            </a:r>
            <a:r>
              <a:rPr lang="en-US" sz="1600" b="1" dirty="0">
                <a:solidFill>
                  <a:srgbClr val="3677A9"/>
                </a:solidFill>
                <a:latin typeface="Courier New"/>
              </a:rPr>
              <a:t>1</a:t>
            </a:r>
            <a:r>
              <a:rPr lang="en-US" sz="1600" b="1" dirty="0">
                <a:solidFill>
                  <a:srgbClr val="000000"/>
                </a:solidFill>
                <a:latin typeface="Courier New"/>
              </a:rPr>
              <a:t>] = </a:t>
            </a:r>
            <a:r>
              <a:rPr lang="en-US" sz="1600" b="1" dirty="0">
                <a:solidFill>
                  <a:srgbClr val="3677A9"/>
                </a:solidFill>
                <a:latin typeface="Courier New"/>
              </a:rPr>
              <a:t>20</a:t>
            </a:r>
            <a:r>
              <a:rPr lang="en-US" sz="1600" b="1" dirty="0">
                <a:solidFill>
                  <a:srgbClr val="000000"/>
                </a:solidFill>
                <a:latin typeface="Courier New"/>
              </a:rPr>
              <a:t>; X[</a:t>
            </a:r>
            <a:r>
              <a:rPr lang="en-US" sz="1600" b="1" dirty="0">
                <a:solidFill>
                  <a:srgbClr val="3677A9"/>
                </a:solidFill>
                <a:latin typeface="Courier New"/>
              </a:rPr>
              <a:t>2</a:t>
            </a:r>
            <a:r>
              <a:rPr lang="en-US" sz="1600" b="1" dirty="0">
                <a:solidFill>
                  <a:srgbClr val="000000"/>
                </a:solidFill>
                <a:latin typeface="Courier New"/>
              </a:rPr>
              <a:t>] = </a:t>
            </a:r>
            <a:r>
              <a:rPr lang="en-US" sz="1600" b="1" dirty="0">
                <a:solidFill>
                  <a:srgbClr val="3677A9"/>
                </a:solidFill>
                <a:latin typeface="Courier New"/>
              </a:rPr>
              <a:t>30</a:t>
            </a:r>
            <a:r>
              <a:rPr lang="en-US" sz="1600" b="1" dirty="0">
                <a:solidFill>
                  <a:srgbClr val="000000"/>
                </a:solidFill>
                <a:latin typeface="Courier New"/>
              </a:rPr>
              <a:t>;</a:t>
            </a:r>
          </a:p>
          <a:p>
            <a:r>
              <a:rPr lang="es-ES" sz="1600" b="1" dirty="0">
                <a:solidFill>
                  <a:srgbClr val="000000"/>
                </a:solidFill>
                <a:latin typeface="Courier New"/>
              </a:rPr>
              <a:t>  Y[</a:t>
            </a:r>
            <a:r>
              <a:rPr lang="es-ES" sz="1600" b="1" dirty="0">
                <a:solidFill>
                  <a:srgbClr val="3677A9"/>
                </a:solidFill>
                <a:latin typeface="Courier New"/>
              </a:rPr>
              <a:t>0</a:t>
            </a:r>
            <a:r>
              <a:rPr lang="es-ES" sz="1600" b="1" dirty="0">
                <a:solidFill>
                  <a:srgbClr val="000000"/>
                </a:solidFill>
                <a:latin typeface="Courier New"/>
              </a:rPr>
              <a:t>] = </a:t>
            </a:r>
            <a:r>
              <a:rPr lang="es-ES" sz="1600" b="1" dirty="0">
                <a:solidFill>
                  <a:srgbClr val="3677A9"/>
                </a:solidFill>
                <a:latin typeface="Courier New"/>
              </a:rPr>
              <a:t>15</a:t>
            </a:r>
            <a:r>
              <a:rPr lang="es-ES" sz="1600" b="1" dirty="0">
                <a:solidFill>
                  <a:srgbClr val="000000"/>
                </a:solidFill>
                <a:latin typeface="Courier New"/>
              </a:rPr>
              <a:t>; Y[</a:t>
            </a:r>
            <a:r>
              <a:rPr lang="es-ES" sz="1600" b="1" dirty="0">
                <a:solidFill>
                  <a:srgbClr val="3677A9"/>
                </a:solidFill>
                <a:latin typeface="Courier New"/>
              </a:rPr>
              <a:t>1</a:t>
            </a:r>
            <a:r>
              <a:rPr lang="es-ES" sz="1600" b="1" dirty="0">
                <a:solidFill>
                  <a:srgbClr val="000000"/>
                </a:solidFill>
                <a:latin typeface="Courier New"/>
              </a:rPr>
              <a:t>] = </a:t>
            </a:r>
            <a:r>
              <a:rPr lang="es-ES" sz="1600" b="1" dirty="0">
                <a:solidFill>
                  <a:srgbClr val="3677A9"/>
                </a:solidFill>
                <a:latin typeface="Courier New"/>
              </a:rPr>
              <a:t>35</a:t>
            </a:r>
            <a:r>
              <a:rPr lang="es-ES" sz="1600" b="1" dirty="0">
                <a:solidFill>
                  <a:srgbClr val="000000"/>
                </a:solidFill>
                <a:latin typeface="Courier New"/>
              </a:rPr>
              <a:t>; Y[</a:t>
            </a:r>
            <a:r>
              <a:rPr lang="es-ES" sz="1600" b="1" dirty="0">
                <a:solidFill>
                  <a:srgbClr val="3677A9"/>
                </a:solidFill>
                <a:latin typeface="Courier New"/>
              </a:rPr>
              <a:t>2</a:t>
            </a:r>
            <a:r>
              <a:rPr lang="es-ES" sz="1600" b="1" dirty="0">
                <a:solidFill>
                  <a:srgbClr val="000000"/>
                </a:solidFill>
                <a:latin typeface="Courier New"/>
              </a:rPr>
              <a:t>] = </a:t>
            </a:r>
            <a:r>
              <a:rPr lang="es-ES" sz="1600" b="1" dirty="0">
                <a:solidFill>
                  <a:srgbClr val="3677A9"/>
                </a:solidFill>
                <a:latin typeface="Courier New"/>
              </a:rPr>
              <a:t>10</a:t>
            </a:r>
            <a:r>
              <a:rPr lang="es-ES" sz="1600" b="1" dirty="0">
                <a:solidFill>
                  <a:srgbClr val="000000"/>
                </a:solidFill>
                <a:latin typeface="Courier New"/>
              </a:rPr>
              <a:t>;</a:t>
            </a:r>
          </a:p>
          <a:p>
            <a:r>
              <a:rPr lang="en-US" sz="1600" b="1" dirty="0">
                <a:solidFill>
                  <a:srgbClr val="000000"/>
                </a:solidFill>
                <a:latin typeface="Courier New"/>
              </a:rPr>
              <a:t>  </a:t>
            </a:r>
          </a:p>
          <a:p>
            <a:r>
              <a:rPr lang="en-US" sz="1600" b="1" dirty="0">
                <a:solidFill>
                  <a:srgbClr val="000000"/>
                </a:solidFill>
                <a:latin typeface="Courier New"/>
              </a:rPr>
              <a:t>  </a:t>
            </a:r>
            <a:r>
              <a:rPr lang="en-US" sz="1600" b="1" dirty="0">
                <a:solidFill>
                  <a:srgbClr val="6AB825"/>
                </a:solidFill>
                <a:latin typeface="Courier New"/>
              </a:rPr>
              <a:t>float</a:t>
            </a:r>
            <a:r>
              <a:rPr lang="en-US" sz="1600" b="1" dirty="0">
                <a:solidFill>
                  <a:srgbClr val="000000"/>
                </a:solidFill>
                <a:latin typeface="Courier New"/>
              </a:rPr>
              <a:t> </a:t>
            </a:r>
            <a:r>
              <a:rPr lang="en-US" sz="1600" b="1" dirty="0" err="1">
                <a:solidFill>
                  <a:srgbClr val="000000"/>
                </a:solidFill>
                <a:latin typeface="Courier New"/>
              </a:rPr>
              <a:t>aVal</a:t>
            </a:r>
            <a:r>
              <a:rPr lang="en-US" sz="1600" b="1" dirty="0">
                <a:solidFill>
                  <a:srgbClr val="000000"/>
                </a:solidFill>
                <a:latin typeface="Courier New"/>
              </a:rPr>
              <a:t> = </a:t>
            </a:r>
            <a:r>
              <a:rPr lang="en-US" sz="1600" b="1" dirty="0">
                <a:solidFill>
                  <a:srgbClr val="3677A9"/>
                </a:solidFill>
                <a:latin typeface="Courier New"/>
              </a:rPr>
              <a:t>2.0f</a:t>
            </a:r>
            <a:r>
              <a:rPr lang="en-US" sz="1600" b="1" dirty="0">
                <a:solidFill>
                  <a:srgbClr val="000000"/>
                </a:solidFill>
                <a:latin typeface="Courier New"/>
              </a:rPr>
              <a:t>;</a:t>
            </a:r>
          </a:p>
          <a:p>
            <a:r>
              <a:rPr lang="en-US" sz="1600" b="1" dirty="0">
                <a:solidFill>
                  <a:srgbClr val="000000"/>
                </a:solidFill>
                <a:latin typeface="Courier New"/>
              </a:rPr>
              <a:t>  thrust::transform(</a:t>
            </a:r>
            <a:r>
              <a:rPr lang="en-US" sz="1600" b="1" dirty="0" err="1">
                <a:solidFill>
                  <a:srgbClr val="000000"/>
                </a:solidFill>
                <a:latin typeface="Courier New"/>
              </a:rPr>
              <a:t>X.begin</a:t>
            </a:r>
            <a:r>
              <a:rPr lang="en-US" sz="1600" b="1" dirty="0">
                <a:solidFill>
                  <a:srgbClr val="000000"/>
                </a:solidFill>
                <a:latin typeface="Courier New"/>
              </a:rPr>
              <a:t>(), </a:t>
            </a:r>
            <a:r>
              <a:rPr lang="en-US" sz="1600" b="1" dirty="0" err="1">
                <a:solidFill>
                  <a:srgbClr val="000000"/>
                </a:solidFill>
                <a:latin typeface="Courier New"/>
              </a:rPr>
              <a:t>X.end</a:t>
            </a:r>
            <a:r>
              <a:rPr lang="en-US" sz="1600" b="1" dirty="0">
                <a:solidFill>
                  <a:srgbClr val="000000"/>
                </a:solidFill>
                <a:latin typeface="Courier New"/>
              </a:rPr>
              <a:t>(),</a:t>
            </a:r>
          </a:p>
          <a:p>
            <a:r>
              <a:rPr lang="en-US" sz="1600" b="1" dirty="0">
                <a:solidFill>
                  <a:srgbClr val="000000"/>
                </a:solidFill>
                <a:latin typeface="Courier New"/>
              </a:rPr>
              <a:t>                    </a:t>
            </a:r>
            <a:r>
              <a:rPr lang="en-US" sz="1600" b="1" dirty="0" err="1">
                <a:solidFill>
                  <a:srgbClr val="000000"/>
                </a:solidFill>
                <a:latin typeface="Courier New"/>
              </a:rPr>
              <a:t>Y.begin</a:t>
            </a:r>
            <a:r>
              <a:rPr lang="en-US" sz="1600" b="1" dirty="0">
                <a:solidFill>
                  <a:srgbClr val="000000"/>
                </a:solidFill>
                <a:latin typeface="Courier New"/>
              </a:rPr>
              <a:t>(),</a:t>
            </a:r>
          </a:p>
          <a:p>
            <a:r>
              <a:rPr lang="en-US" sz="1600" b="1" dirty="0">
                <a:solidFill>
                  <a:srgbClr val="000000"/>
                </a:solidFill>
                <a:latin typeface="Courier New"/>
              </a:rPr>
              <a:t>                    </a:t>
            </a:r>
            <a:r>
              <a:rPr lang="en-US" sz="1600" b="1" dirty="0" err="1">
                <a:solidFill>
                  <a:srgbClr val="000000"/>
                </a:solidFill>
                <a:latin typeface="Courier New"/>
              </a:rPr>
              <a:t>Z.begin</a:t>
            </a:r>
            <a:r>
              <a:rPr lang="en-US" sz="1600" b="1" dirty="0">
                <a:solidFill>
                  <a:srgbClr val="000000"/>
                </a:solidFill>
                <a:latin typeface="Courier New"/>
              </a:rPr>
              <a:t>(),</a:t>
            </a:r>
          </a:p>
          <a:p>
            <a:r>
              <a:rPr lang="en-US" sz="1600" b="1" dirty="0">
                <a:solidFill>
                  <a:srgbClr val="000000"/>
                </a:solidFill>
                <a:latin typeface="Courier New"/>
              </a:rPr>
              <a:t>                    </a:t>
            </a:r>
            <a:r>
              <a:rPr lang="en-US" sz="1600" b="1" dirty="0" err="1">
                <a:solidFill>
                  <a:srgbClr val="000000"/>
                </a:solidFill>
                <a:latin typeface="Courier New"/>
              </a:rPr>
              <a:t>saxpy</a:t>
            </a:r>
            <a:r>
              <a:rPr lang="en-US" sz="1600" b="1" dirty="0">
                <a:solidFill>
                  <a:srgbClr val="000000"/>
                </a:solidFill>
                <a:latin typeface="Courier New"/>
              </a:rPr>
              <a:t>(</a:t>
            </a:r>
            <a:r>
              <a:rPr lang="en-US" sz="1600" b="1" dirty="0" err="1">
                <a:solidFill>
                  <a:srgbClr val="000000"/>
                </a:solidFill>
                <a:latin typeface="Courier New"/>
              </a:rPr>
              <a:t>aVal</a:t>
            </a:r>
            <a:r>
              <a:rPr lang="en-US" sz="1600" b="1" dirty="0">
                <a:solidFill>
                  <a:srgbClr val="000000"/>
                </a:solidFill>
                <a:latin typeface="Courier New"/>
              </a:rPr>
              <a:t>));</a:t>
            </a:r>
          </a:p>
          <a:p>
            <a:endParaRPr lang="en-US" sz="1600" b="1" dirty="0">
              <a:solidFill>
                <a:srgbClr val="000000"/>
              </a:solidFill>
              <a:latin typeface="Courier New"/>
            </a:endParaRPr>
          </a:p>
          <a:p>
            <a:r>
              <a:rPr lang="en-US" sz="1600" b="1" dirty="0">
                <a:solidFill>
                  <a:srgbClr val="000000"/>
                </a:solidFill>
                <a:latin typeface="Courier New"/>
              </a:rPr>
              <a:t>  </a:t>
            </a:r>
            <a:r>
              <a:rPr lang="en-US" sz="1600" b="1" dirty="0">
                <a:solidFill>
                  <a:srgbClr val="6AB825"/>
                </a:solidFill>
                <a:latin typeface="Courier New"/>
              </a:rPr>
              <a:t>for</a:t>
            </a:r>
            <a:r>
              <a:rPr lang="en-US" sz="1600" b="1" dirty="0">
                <a:solidFill>
                  <a:srgbClr val="000000"/>
                </a:solidFill>
                <a:latin typeface="Courier New"/>
              </a:rPr>
              <a:t> (</a:t>
            </a:r>
            <a:r>
              <a:rPr lang="en-US" sz="1600" b="1" dirty="0" err="1">
                <a:solidFill>
                  <a:srgbClr val="000000"/>
                </a:solidFill>
                <a:latin typeface="Courier New"/>
              </a:rPr>
              <a:t>size_t</a:t>
            </a:r>
            <a:r>
              <a:rPr lang="en-US" sz="1600" b="1" dirty="0">
                <a:solidFill>
                  <a:srgbClr val="000000"/>
                </a:solidFill>
                <a:latin typeface="Courier New"/>
              </a:rPr>
              <a:t> </a:t>
            </a:r>
            <a:r>
              <a:rPr lang="en-US" sz="1600" b="1" dirty="0" err="1">
                <a:solidFill>
                  <a:srgbClr val="000000"/>
                </a:solidFill>
                <a:latin typeface="Courier New"/>
              </a:rPr>
              <a:t>i</a:t>
            </a:r>
            <a:r>
              <a:rPr lang="en-US" sz="1600" b="1" dirty="0">
                <a:solidFill>
                  <a:srgbClr val="000000"/>
                </a:solidFill>
                <a:latin typeface="Courier New"/>
              </a:rPr>
              <a:t> = </a:t>
            </a:r>
            <a:r>
              <a:rPr lang="en-US" sz="1600" b="1" dirty="0">
                <a:solidFill>
                  <a:srgbClr val="3677A9"/>
                </a:solidFill>
                <a:latin typeface="Courier New"/>
              </a:rPr>
              <a:t>0</a:t>
            </a:r>
            <a:r>
              <a:rPr lang="en-US" sz="1600" b="1" dirty="0">
                <a:solidFill>
                  <a:srgbClr val="000000"/>
                </a:solidFill>
                <a:latin typeface="Courier New"/>
              </a:rPr>
              <a:t>; </a:t>
            </a:r>
            <a:r>
              <a:rPr lang="en-US" sz="1600" b="1" dirty="0" err="1">
                <a:solidFill>
                  <a:srgbClr val="000000"/>
                </a:solidFill>
                <a:latin typeface="Courier New"/>
              </a:rPr>
              <a:t>i</a:t>
            </a:r>
            <a:r>
              <a:rPr lang="en-US" sz="1600" b="1" dirty="0">
                <a:solidFill>
                  <a:srgbClr val="000000"/>
                </a:solidFill>
                <a:latin typeface="Courier New"/>
              </a:rPr>
              <a:t> &lt; </a:t>
            </a:r>
            <a:r>
              <a:rPr lang="en-US" sz="1600" b="1" dirty="0" err="1">
                <a:solidFill>
                  <a:srgbClr val="000000"/>
                </a:solidFill>
                <a:latin typeface="Courier New"/>
              </a:rPr>
              <a:t>Z.size</a:t>
            </a:r>
            <a:r>
              <a:rPr lang="en-US" sz="1600" b="1" dirty="0">
                <a:solidFill>
                  <a:srgbClr val="000000"/>
                </a:solidFill>
                <a:latin typeface="Courier New"/>
              </a:rPr>
              <a:t>(); </a:t>
            </a:r>
            <a:r>
              <a:rPr lang="en-US" sz="1600" b="1" dirty="0" err="1">
                <a:solidFill>
                  <a:srgbClr val="000000"/>
                </a:solidFill>
                <a:latin typeface="Courier New"/>
              </a:rPr>
              <a:t>i</a:t>
            </a:r>
            <a:r>
              <a:rPr lang="en-US" sz="1600" b="1" dirty="0">
                <a:solidFill>
                  <a:srgbClr val="000000"/>
                </a:solidFill>
                <a:latin typeface="Courier New"/>
              </a:rPr>
              <a:t>++)</a:t>
            </a:r>
          </a:p>
          <a:p>
            <a:r>
              <a:rPr lang="pl-PL" sz="1600" b="1" dirty="0">
                <a:solidFill>
                  <a:srgbClr val="000000"/>
                </a:solidFill>
                <a:latin typeface="Courier New"/>
              </a:rPr>
              <a:t>    std::cout &lt;&lt; </a:t>
            </a:r>
            <a:r>
              <a:rPr lang="pl-PL" sz="1600" b="1" dirty="0">
                <a:solidFill>
                  <a:srgbClr val="ED9D13"/>
                </a:solidFill>
                <a:latin typeface="Courier New"/>
              </a:rPr>
              <a:t>"Z["</a:t>
            </a:r>
            <a:r>
              <a:rPr lang="pl-PL" sz="1600" b="1" dirty="0">
                <a:solidFill>
                  <a:srgbClr val="000000"/>
                </a:solidFill>
                <a:latin typeface="Courier New"/>
              </a:rPr>
              <a:t> &lt;&lt; i &lt;&lt; </a:t>
            </a:r>
            <a:r>
              <a:rPr lang="pl-PL" sz="1600" b="1" dirty="0">
                <a:solidFill>
                  <a:srgbClr val="ED9D13"/>
                </a:solidFill>
                <a:latin typeface="Courier New"/>
              </a:rPr>
              <a:t>"] = "</a:t>
            </a:r>
            <a:r>
              <a:rPr lang="pl-PL" sz="1600" b="1" dirty="0">
                <a:solidFill>
                  <a:srgbClr val="000000"/>
                </a:solidFill>
                <a:latin typeface="Courier New"/>
              </a:rPr>
              <a:t> &lt;&lt; Z[i] &lt;&lt; </a:t>
            </a:r>
            <a:r>
              <a:rPr lang="pl-PL" sz="1600" b="1" dirty="0">
                <a:solidFill>
                  <a:srgbClr val="ED9D13"/>
                </a:solidFill>
                <a:latin typeface="Courier New"/>
              </a:rPr>
              <a:t>"\n"</a:t>
            </a:r>
            <a:r>
              <a:rPr lang="pl-PL" sz="1600" b="1" dirty="0">
                <a:solidFill>
                  <a:srgbClr val="000000"/>
                </a:solidFill>
                <a:latin typeface="Courier New"/>
              </a:rPr>
              <a:t>;</a:t>
            </a:r>
          </a:p>
          <a:p>
            <a:r>
              <a:rPr lang="en-US" sz="1600" b="1" dirty="0">
                <a:solidFill>
                  <a:srgbClr val="000000"/>
                </a:solidFill>
                <a:latin typeface="Courier New"/>
              </a:rPr>
              <a:t>}</a:t>
            </a:r>
            <a:endParaRPr lang="en-US" sz="1600" b="1" dirty="0">
              <a:solidFill>
                <a:srgbClr val="000000"/>
              </a:solidFill>
              <a:latin typeface="Times New Roman"/>
            </a:endParaRPr>
          </a:p>
        </p:txBody>
      </p:sp>
      <p:sp>
        <p:nvSpPr>
          <p:cNvPr id="12" name="Arrow: Right 11">
            <a:extLst>
              <a:ext uri="{FF2B5EF4-FFF2-40B4-BE49-F238E27FC236}">
                <a16:creationId xmlns:a16="http://schemas.microsoft.com/office/drawing/2014/main" id="{CF24FF63-4E60-429B-9CD5-CAC5226D2141}"/>
              </a:ext>
            </a:extLst>
          </p:cNvPr>
          <p:cNvSpPr/>
          <p:nvPr/>
        </p:nvSpPr>
        <p:spPr>
          <a:xfrm rot="16200000">
            <a:off x="2005531" y="1444598"/>
            <a:ext cx="723568" cy="4532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9B88F32-C978-453F-ADBD-035BF56A0494}"/>
              </a:ext>
            </a:extLst>
          </p:cNvPr>
          <p:cNvSpPr txBox="1"/>
          <p:nvPr/>
        </p:nvSpPr>
        <p:spPr>
          <a:xfrm>
            <a:off x="341906" y="1458142"/>
            <a:ext cx="1908313" cy="646331"/>
          </a:xfrm>
          <a:prstGeom prst="rect">
            <a:avLst/>
          </a:prstGeom>
          <a:noFill/>
        </p:spPr>
        <p:txBody>
          <a:bodyPr wrap="square">
            <a:spAutoFit/>
          </a:bodyPr>
          <a:lstStyle/>
          <a:p>
            <a:pPr algn="r"/>
            <a:r>
              <a:rPr lang="en-US" dirty="0"/>
              <a:t>This is the big </a:t>
            </a:r>
            <a:br>
              <a:rPr lang="en-US" dirty="0"/>
            </a:br>
            <a:r>
              <a:rPr lang="en-US" dirty="0"/>
              <a:t>deal on this slide…</a:t>
            </a:r>
          </a:p>
        </p:txBody>
      </p:sp>
    </p:spTree>
    <p:extLst>
      <p:ext uri="{BB962C8B-B14F-4D97-AF65-F5344CB8AC3E}">
        <p14:creationId xmlns:p14="http://schemas.microsoft.com/office/powerpoint/2010/main" val="22148701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p:bldP spid="8" grpId="0" animBg="1"/>
      <p:bldP spid="9" grpId="0"/>
      <p:bldP spid="10" grpId="0" animBg="1"/>
      <p:bldP spid="11" grpId="0"/>
      <p:bldP spid="16" grpId="0" animBg="1"/>
      <p:bldP spid="12" grpId="0" animBg="1"/>
      <p:bldP spid="1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Functor, another example (negating all values in a vector)</a:t>
            </a:r>
          </a:p>
        </p:txBody>
      </p:sp>
      <p:sp>
        <p:nvSpPr>
          <p:cNvPr id="6" name="Slide Number Placeholder 12"/>
          <p:cNvSpPr>
            <a:spLocks noGrp="1"/>
          </p:cNvSpPr>
          <p:nvPr>
            <p:ph type="sldNum" sz="quarter" idx="12"/>
          </p:nvPr>
        </p:nvSpPr>
        <p:spPr/>
        <p:txBody>
          <a:bodyPr/>
          <a:lstStyle/>
          <a:p>
            <a:fld id="{198C497F-F93A-415D-AE85-6EDF5BB63A7F}" type="slidenum">
              <a:rPr lang="en-US" altLang="en-US" smtClean="0"/>
              <a:pPr/>
              <a:t>32</a:t>
            </a:fld>
            <a:endParaRPr lang="en-US" altLang="en-US" dirty="0"/>
          </a:p>
        </p:txBody>
      </p:sp>
      <p:sp>
        <p:nvSpPr>
          <p:cNvPr id="3" name="Rectangle 2"/>
          <p:cNvSpPr/>
          <p:nvPr/>
        </p:nvSpPr>
        <p:spPr>
          <a:xfrm>
            <a:off x="1412034" y="909125"/>
            <a:ext cx="9181322" cy="5632311"/>
          </a:xfrm>
          <a:prstGeom prst="rect">
            <a:avLst/>
          </a:prstGeom>
          <a:solidFill>
            <a:schemeClr val="bg1">
              <a:lumMod val="85000"/>
            </a:schemeClr>
          </a:solidFill>
        </p:spPr>
        <p:txBody>
          <a:bodyPr wrap="square">
            <a:spAutoFit/>
          </a:bodyPr>
          <a:lstStyle/>
          <a:p>
            <a:r>
              <a:rPr lang="en-US" sz="2000" dirty="0" err="1">
                <a:solidFill>
                  <a:srgbClr val="0000FF"/>
                </a:solidFill>
                <a:latin typeface="Consolas" pitchFamily="49" charset="0"/>
                <a:cs typeface="Consolas" pitchFamily="49" charset="0"/>
              </a:rPr>
              <a:t>struct</a:t>
            </a:r>
            <a:r>
              <a:rPr lang="en-US" sz="2000" dirty="0">
                <a:solidFill>
                  <a:prstClr val="black"/>
                </a:solidFill>
                <a:latin typeface="Consolas" pitchFamily="49" charset="0"/>
                <a:cs typeface="Consolas" pitchFamily="49" charset="0"/>
              </a:rPr>
              <a:t> negate_float2</a:t>
            </a:r>
          </a:p>
          <a:p>
            <a:r>
              <a:rPr lang="en-US" sz="2000" dirty="0">
                <a:solidFill>
                  <a:prstClr val="black"/>
                </a:solidFill>
                <a:latin typeface="Consolas" pitchFamily="49" charset="0"/>
                <a:cs typeface="Consolas" pitchFamily="49" charset="0"/>
              </a:rPr>
              <a:t>{</a:t>
            </a:r>
          </a:p>
          <a:p>
            <a:r>
              <a:rPr lang="en-US" sz="2000" dirty="0">
                <a:solidFill>
                  <a:prstClr val="black"/>
                </a:solidFill>
                <a:latin typeface="Consolas" pitchFamily="49" charset="0"/>
                <a:cs typeface="Consolas" pitchFamily="49" charset="0"/>
              </a:rPr>
              <a:t>   </a:t>
            </a:r>
            <a:r>
              <a:rPr lang="en-US" sz="2000" dirty="0">
                <a:solidFill>
                  <a:srgbClr val="FF00FF"/>
                </a:solidFill>
                <a:latin typeface="Consolas" pitchFamily="49" charset="0"/>
                <a:cs typeface="Consolas" pitchFamily="49" charset="0"/>
              </a:rPr>
              <a:t>__host__</a:t>
            </a:r>
            <a:r>
              <a:rPr lang="en-US" sz="2000" dirty="0">
                <a:solidFill>
                  <a:prstClr val="black"/>
                </a:solidFill>
                <a:latin typeface="Consolas" pitchFamily="49" charset="0"/>
                <a:cs typeface="Consolas" pitchFamily="49" charset="0"/>
              </a:rPr>
              <a:t> </a:t>
            </a:r>
            <a:r>
              <a:rPr lang="en-US" sz="2000" dirty="0">
                <a:solidFill>
                  <a:srgbClr val="FF00FF"/>
                </a:solidFill>
                <a:latin typeface="Consolas" pitchFamily="49" charset="0"/>
                <a:cs typeface="Consolas" pitchFamily="49" charset="0"/>
              </a:rPr>
              <a:t>__device__</a:t>
            </a:r>
          </a:p>
          <a:p>
            <a:r>
              <a:rPr lang="en-US" sz="2000" dirty="0">
                <a:solidFill>
                  <a:prstClr val="black"/>
                </a:solidFill>
                <a:latin typeface="Consolas" pitchFamily="49" charset="0"/>
                <a:cs typeface="Consolas" pitchFamily="49" charset="0"/>
              </a:rPr>
              <a:t>   </a:t>
            </a:r>
            <a:r>
              <a:rPr lang="en-US" sz="2000" dirty="0">
                <a:solidFill>
                  <a:srgbClr val="FF00FF"/>
                </a:solidFill>
                <a:latin typeface="Consolas" pitchFamily="49" charset="0"/>
                <a:cs typeface="Consolas" pitchFamily="49" charset="0"/>
              </a:rPr>
              <a:t>float2</a:t>
            </a:r>
            <a:r>
              <a:rPr lang="en-US" sz="2000" dirty="0">
                <a:solidFill>
                  <a:prstClr val="black"/>
                </a:solidFill>
                <a:latin typeface="Consolas" pitchFamily="49" charset="0"/>
                <a:cs typeface="Consolas" pitchFamily="49" charset="0"/>
              </a:rPr>
              <a:t> </a:t>
            </a:r>
            <a:r>
              <a:rPr lang="en-US" sz="2000" dirty="0">
                <a:solidFill>
                  <a:srgbClr val="0000FF"/>
                </a:solidFill>
                <a:latin typeface="Consolas" pitchFamily="49" charset="0"/>
                <a:cs typeface="Consolas" pitchFamily="49" charset="0"/>
              </a:rPr>
              <a:t>operator</a:t>
            </a:r>
            <a:r>
              <a:rPr lang="en-US" sz="2000" dirty="0">
                <a:solidFill>
                  <a:prstClr val="black"/>
                </a:solidFill>
                <a:latin typeface="Consolas" pitchFamily="49" charset="0"/>
                <a:cs typeface="Consolas" pitchFamily="49" charset="0"/>
              </a:rPr>
              <a:t>()(</a:t>
            </a:r>
            <a:r>
              <a:rPr lang="en-US" sz="2000" dirty="0">
                <a:solidFill>
                  <a:srgbClr val="FF00FF"/>
                </a:solidFill>
                <a:latin typeface="Consolas" pitchFamily="49" charset="0"/>
                <a:cs typeface="Consolas" pitchFamily="49" charset="0"/>
              </a:rPr>
              <a:t>float2</a:t>
            </a:r>
            <a:r>
              <a:rPr lang="en-US" sz="2000" dirty="0">
                <a:solidFill>
                  <a:prstClr val="black"/>
                </a:solidFill>
                <a:latin typeface="Consolas" pitchFamily="49" charset="0"/>
                <a:cs typeface="Consolas" pitchFamily="49" charset="0"/>
              </a:rPr>
              <a:t> a)</a:t>
            </a:r>
          </a:p>
          <a:p>
            <a:r>
              <a:rPr lang="en-US" sz="2000" dirty="0">
                <a:solidFill>
                  <a:prstClr val="black"/>
                </a:solidFill>
                <a:latin typeface="Consolas" pitchFamily="49" charset="0"/>
                <a:cs typeface="Consolas" pitchFamily="49" charset="0"/>
              </a:rPr>
              <a:t>   {</a:t>
            </a:r>
          </a:p>
          <a:p>
            <a:r>
              <a:rPr lang="en-US" sz="2000" dirty="0">
                <a:solidFill>
                  <a:prstClr val="black"/>
                </a:solidFill>
                <a:latin typeface="Consolas" pitchFamily="49" charset="0"/>
                <a:cs typeface="Consolas" pitchFamily="49" charset="0"/>
              </a:rPr>
              <a:t>       </a:t>
            </a:r>
            <a:r>
              <a:rPr lang="en-US" sz="2000" dirty="0">
                <a:solidFill>
                  <a:srgbClr val="0000FF"/>
                </a:solidFill>
                <a:latin typeface="Consolas" pitchFamily="49" charset="0"/>
                <a:cs typeface="Consolas" pitchFamily="49" charset="0"/>
              </a:rPr>
              <a:t>return</a:t>
            </a:r>
            <a:r>
              <a:rPr lang="en-US" sz="2000" dirty="0">
                <a:solidFill>
                  <a:prstClr val="black"/>
                </a:solidFill>
                <a:latin typeface="Consolas" pitchFamily="49" charset="0"/>
                <a:cs typeface="Consolas" pitchFamily="49" charset="0"/>
              </a:rPr>
              <a:t> make_float2(-</a:t>
            </a:r>
            <a:r>
              <a:rPr lang="en-US" sz="2000" dirty="0" err="1">
                <a:solidFill>
                  <a:prstClr val="black"/>
                </a:solidFill>
                <a:latin typeface="Consolas" pitchFamily="49" charset="0"/>
                <a:cs typeface="Consolas" pitchFamily="49" charset="0"/>
              </a:rPr>
              <a:t>a.x</a:t>
            </a:r>
            <a:r>
              <a:rPr lang="en-US" sz="2000" dirty="0">
                <a:solidFill>
                  <a:prstClr val="black"/>
                </a:solidFill>
                <a:latin typeface="Consolas" pitchFamily="49" charset="0"/>
                <a:cs typeface="Consolas" pitchFamily="49" charset="0"/>
              </a:rPr>
              <a:t>, -</a:t>
            </a:r>
            <a:r>
              <a:rPr lang="en-US" sz="2000" dirty="0" err="1">
                <a:solidFill>
                  <a:prstClr val="black"/>
                </a:solidFill>
                <a:latin typeface="Consolas" pitchFamily="49" charset="0"/>
                <a:cs typeface="Consolas" pitchFamily="49" charset="0"/>
              </a:rPr>
              <a:t>a.y</a:t>
            </a:r>
            <a:r>
              <a:rPr lang="en-US" sz="2000" dirty="0">
                <a:solidFill>
                  <a:prstClr val="black"/>
                </a:solidFill>
                <a:latin typeface="Consolas" pitchFamily="49" charset="0"/>
                <a:cs typeface="Consolas" pitchFamily="49" charset="0"/>
              </a:rPr>
              <a:t>);</a:t>
            </a:r>
          </a:p>
          <a:p>
            <a:r>
              <a:rPr lang="en-US" sz="2000" dirty="0">
                <a:solidFill>
                  <a:prstClr val="black"/>
                </a:solidFill>
                <a:latin typeface="Consolas" pitchFamily="49" charset="0"/>
                <a:cs typeface="Consolas" pitchFamily="49" charset="0"/>
              </a:rPr>
              <a:t>   }</a:t>
            </a:r>
          </a:p>
          <a:p>
            <a:r>
              <a:rPr lang="en-US" sz="2000" dirty="0">
                <a:solidFill>
                  <a:prstClr val="black"/>
                </a:solidFill>
                <a:latin typeface="Consolas" pitchFamily="49" charset="0"/>
                <a:cs typeface="Consolas" pitchFamily="49" charset="0"/>
              </a:rPr>
              <a:t>};</a:t>
            </a:r>
          </a:p>
          <a:p>
            <a:endParaRPr lang="en-US" sz="2000" dirty="0">
              <a:solidFill>
                <a:prstClr val="black"/>
              </a:solidFill>
              <a:latin typeface="Consolas" pitchFamily="49" charset="0"/>
              <a:cs typeface="Consolas" pitchFamily="49" charset="0"/>
            </a:endParaRPr>
          </a:p>
          <a:p>
            <a:r>
              <a:rPr lang="en-US" sz="2000" dirty="0">
                <a:solidFill>
                  <a:srgbClr val="008000"/>
                </a:solidFill>
                <a:latin typeface="Consolas" pitchFamily="49" charset="0"/>
                <a:cs typeface="Consolas" pitchFamily="49" charset="0"/>
              </a:rPr>
              <a:t>// declare storage</a:t>
            </a:r>
          </a:p>
          <a:p>
            <a:r>
              <a:rPr lang="en-US" sz="2000" dirty="0" err="1">
                <a:solidFill>
                  <a:prstClr val="black"/>
                </a:solidFill>
                <a:latin typeface="Consolas" pitchFamily="49" charset="0"/>
                <a:cs typeface="Consolas" pitchFamily="49" charset="0"/>
              </a:rPr>
              <a:t>device_vector</a:t>
            </a:r>
            <a:r>
              <a:rPr lang="en-US" sz="2000" dirty="0">
                <a:solidFill>
                  <a:prstClr val="black"/>
                </a:solidFill>
                <a:latin typeface="Consolas" pitchFamily="49" charset="0"/>
                <a:cs typeface="Consolas" pitchFamily="49" charset="0"/>
              </a:rPr>
              <a:t>&lt;</a:t>
            </a:r>
            <a:r>
              <a:rPr lang="en-US" sz="2000" dirty="0">
                <a:solidFill>
                  <a:srgbClr val="FF00FF"/>
                </a:solidFill>
                <a:latin typeface="Consolas" pitchFamily="49" charset="0"/>
                <a:cs typeface="Consolas" pitchFamily="49" charset="0"/>
              </a:rPr>
              <a:t>float2</a:t>
            </a:r>
            <a:r>
              <a:rPr lang="en-US" sz="2000" dirty="0">
                <a:solidFill>
                  <a:prstClr val="black"/>
                </a:solidFill>
                <a:latin typeface="Consolas" pitchFamily="49" charset="0"/>
                <a:cs typeface="Consolas" pitchFamily="49" charset="0"/>
              </a:rPr>
              <a:t>&gt; input  = ... </a:t>
            </a:r>
          </a:p>
          <a:p>
            <a:r>
              <a:rPr lang="en-US" sz="2000" dirty="0" err="1">
                <a:solidFill>
                  <a:prstClr val="black"/>
                </a:solidFill>
                <a:latin typeface="Consolas" pitchFamily="49" charset="0"/>
                <a:cs typeface="Consolas" pitchFamily="49" charset="0"/>
              </a:rPr>
              <a:t>device_vector</a:t>
            </a:r>
            <a:r>
              <a:rPr lang="en-US" sz="2000" dirty="0">
                <a:solidFill>
                  <a:prstClr val="black"/>
                </a:solidFill>
                <a:latin typeface="Consolas" pitchFamily="49" charset="0"/>
                <a:cs typeface="Consolas" pitchFamily="49" charset="0"/>
              </a:rPr>
              <a:t>&lt;</a:t>
            </a:r>
            <a:r>
              <a:rPr lang="en-US" sz="2000" dirty="0">
                <a:solidFill>
                  <a:srgbClr val="FF00FF"/>
                </a:solidFill>
                <a:latin typeface="Consolas" pitchFamily="49" charset="0"/>
                <a:cs typeface="Consolas" pitchFamily="49" charset="0"/>
              </a:rPr>
              <a:t>float2</a:t>
            </a:r>
            <a:r>
              <a:rPr lang="en-US" sz="2000" dirty="0">
                <a:solidFill>
                  <a:prstClr val="black"/>
                </a:solidFill>
                <a:latin typeface="Consolas" pitchFamily="49" charset="0"/>
                <a:cs typeface="Consolas" pitchFamily="49" charset="0"/>
              </a:rPr>
              <a:t>&gt; output = ...</a:t>
            </a:r>
          </a:p>
          <a:p>
            <a:endParaRPr lang="en-US" sz="2000" dirty="0">
              <a:solidFill>
                <a:prstClr val="black"/>
              </a:solidFill>
              <a:latin typeface="Consolas" pitchFamily="49" charset="0"/>
              <a:cs typeface="Consolas" pitchFamily="49" charset="0"/>
            </a:endParaRPr>
          </a:p>
          <a:p>
            <a:r>
              <a:rPr lang="en-US" sz="2000" dirty="0">
                <a:solidFill>
                  <a:srgbClr val="008000"/>
                </a:solidFill>
                <a:latin typeface="Consolas" pitchFamily="49" charset="0"/>
                <a:cs typeface="Consolas" pitchFamily="49" charset="0"/>
              </a:rPr>
              <a:t>// create function object or ‘</a:t>
            </a:r>
            <a:r>
              <a:rPr lang="en-US" sz="2000" dirty="0" err="1">
                <a:solidFill>
                  <a:srgbClr val="008000"/>
                </a:solidFill>
                <a:latin typeface="Consolas" pitchFamily="49" charset="0"/>
                <a:cs typeface="Consolas" pitchFamily="49" charset="0"/>
              </a:rPr>
              <a:t>functor</a:t>
            </a:r>
            <a:r>
              <a:rPr lang="en-US" sz="2000" dirty="0">
                <a:solidFill>
                  <a:srgbClr val="008000"/>
                </a:solidFill>
                <a:latin typeface="Consolas" pitchFamily="49" charset="0"/>
                <a:cs typeface="Consolas" pitchFamily="49" charset="0"/>
              </a:rPr>
              <a:t>’</a:t>
            </a:r>
          </a:p>
          <a:p>
            <a:r>
              <a:rPr lang="en-US" sz="2000" dirty="0">
                <a:solidFill>
                  <a:prstClr val="black"/>
                </a:solidFill>
                <a:latin typeface="Consolas" pitchFamily="49" charset="0"/>
                <a:cs typeface="Consolas" pitchFamily="49" charset="0"/>
              </a:rPr>
              <a:t>negate_float2 </a:t>
            </a:r>
            <a:r>
              <a:rPr lang="en-US" sz="2000" dirty="0" err="1">
                <a:solidFill>
                  <a:prstClr val="black"/>
                </a:solidFill>
                <a:latin typeface="Consolas" pitchFamily="49" charset="0"/>
                <a:cs typeface="Consolas" pitchFamily="49" charset="0"/>
              </a:rPr>
              <a:t>fnctr</a:t>
            </a:r>
            <a:r>
              <a:rPr lang="en-US" sz="2000" dirty="0">
                <a:solidFill>
                  <a:prstClr val="black"/>
                </a:solidFill>
                <a:latin typeface="Consolas" pitchFamily="49" charset="0"/>
                <a:cs typeface="Consolas" pitchFamily="49" charset="0"/>
              </a:rPr>
              <a:t>;</a:t>
            </a:r>
          </a:p>
          <a:p>
            <a:endParaRPr lang="en-US" sz="2000" dirty="0">
              <a:solidFill>
                <a:prstClr val="black"/>
              </a:solidFill>
              <a:latin typeface="Consolas" pitchFamily="49" charset="0"/>
              <a:cs typeface="Consolas" pitchFamily="49" charset="0"/>
            </a:endParaRPr>
          </a:p>
          <a:p>
            <a:r>
              <a:rPr lang="en-US" sz="2000" dirty="0">
                <a:solidFill>
                  <a:srgbClr val="008000"/>
                </a:solidFill>
                <a:latin typeface="Consolas" pitchFamily="49" charset="0"/>
                <a:cs typeface="Consolas" pitchFamily="49" charset="0"/>
              </a:rPr>
              <a:t>// negate vectors</a:t>
            </a:r>
          </a:p>
          <a:p>
            <a:r>
              <a:rPr lang="en-US" sz="2000" dirty="0">
                <a:solidFill>
                  <a:prstClr val="black"/>
                </a:solidFill>
                <a:latin typeface="Consolas" pitchFamily="49" charset="0"/>
                <a:cs typeface="Consolas" pitchFamily="49" charset="0"/>
              </a:rPr>
              <a:t>transform(</a:t>
            </a:r>
            <a:r>
              <a:rPr lang="en-US" sz="2000" dirty="0" err="1">
                <a:solidFill>
                  <a:prstClr val="black"/>
                </a:solidFill>
                <a:latin typeface="Consolas" pitchFamily="49" charset="0"/>
                <a:cs typeface="Consolas" pitchFamily="49" charset="0"/>
              </a:rPr>
              <a:t>input.begin</a:t>
            </a:r>
            <a:r>
              <a:rPr lang="en-US" sz="2000" dirty="0">
                <a:solidFill>
                  <a:prstClr val="black"/>
                </a:solidFill>
                <a:latin typeface="Consolas" pitchFamily="49" charset="0"/>
                <a:cs typeface="Consolas" pitchFamily="49" charset="0"/>
              </a:rPr>
              <a:t>(), </a:t>
            </a:r>
            <a:r>
              <a:rPr lang="en-US" sz="2000" dirty="0" err="1">
                <a:solidFill>
                  <a:prstClr val="black"/>
                </a:solidFill>
                <a:latin typeface="Consolas" pitchFamily="49" charset="0"/>
                <a:cs typeface="Consolas" pitchFamily="49" charset="0"/>
              </a:rPr>
              <a:t>input.end</a:t>
            </a:r>
            <a:r>
              <a:rPr lang="en-US" sz="2000" dirty="0">
                <a:solidFill>
                  <a:prstClr val="black"/>
                </a:solidFill>
                <a:latin typeface="Consolas" pitchFamily="49" charset="0"/>
                <a:cs typeface="Consolas" pitchFamily="49" charset="0"/>
              </a:rPr>
              <a:t>(), </a:t>
            </a:r>
            <a:r>
              <a:rPr lang="en-US" sz="2000" dirty="0" err="1">
                <a:solidFill>
                  <a:prstClr val="black"/>
                </a:solidFill>
                <a:latin typeface="Consolas" pitchFamily="49" charset="0"/>
                <a:cs typeface="Consolas" pitchFamily="49" charset="0"/>
              </a:rPr>
              <a:t>output.begin</a:t>
            </a:r>
            <a:r>
              <a:rPr lang="en-US" sz="2000" dirty="0">
                <a:solidFill>
                  <a:prstClr val="black"/>
                </a:solidFill>
                <a:latin typeface="Consolas" pitchFamily="49" charset="0"/>
                <a:cs typeface="Consolas" pitchFamily="49" charset="0"/>
              </a:rPr>
              <a:t>(), </a:t>
            </a:r>
            <a:r>
              <a:rPr lang="en-US" sz="2000" dirty="0" err="1">
                <a:solidFill>
                  <a:prstClr val="black"/>
                </a:solidFill>
                <a:latin typeface="Consolas" pitchFamily="49" charset="0"/>
                <a:cs typeface="Consolas" pitchFamily="49" charset="0"/>
              </a:rPr>
              <a:t>fnctr</a:t>
            </a:r>
            <a:r>
              <a:rPr lang="en-US" sz="2000" dirty="0">
                <a:solidFill>
                  <a:prstClr val="black"/>
                </a:solidFill>
                <a:latin typeface="Consolas" pitchFamily="49" charset="0"/>
                <a:cs typeface="Consolas" pitchFamily="49" charset="0"/>
              </a:rPr>
              <a:t>);</a:t>
            </a:r>
          </a:p>
        </p:txBody>
      </p:sp>
      <p:sp>
        <p:nvSpPr>
          <p:cNvPr id="5" name="Rectangle 4"/>
          <p:cNvSpPr/>
          <p:nvPr/>
        </p:nvSpPr>
        <p:spPr>
          <a:xfrm>
            <a:off x="1600201" y="6627168"/>
            <a:ext cx="1013419" cy="230832"/>
          </a:xfrm>
          <a:prstGeom prst="rect">
            <a:avLst/>
          </a:prstGeom>
        </p:spPr>
        <p:txBody>
          <a:bodyPr wrap="none">
            <a:spAutoFit/>
          </a:bodyPr>
          <a:lstStyle/>
          <a:p>
            <a:r>
              <a:rPr lang="en-US" sz="900" dirty="0">
                <a:latin typeface="+mj-lt"/>
              </a:rPr>
              <a:t>NVIDIA [N. Bell]</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182075290"/>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Functor, another example yet: used for sorting</a:t>
            </a:r>
          </a:p>
        </p:txBody>
      </p:sp>
      <p:sp>
        <p:nvSpPr>
          <p:cNvPr id="7" name="Slide Number Placeholder 12"/>
          <p:cNvSpPr>
            <a:spLocks noGrp="1"/>
          </p:cNvSpPr>
          <p:nvPr>
            <p:ph type="sldNum" sz="quarter" idx="12"/>
          </p:nvPr>
        </p:nvSpPr>
        <p:spPr/>
        <p:txBody>
          <a:bodyPr/>
          <a:lstStyle/>
          <a:p>
            <a:fld id="{198C497F-F93A-415D-AE85-6EDF5BB63A7F}" type="slidenum">
              <a:rPr lang="en-US" altLang="en-US" smtClean="0"/>
              <a:pPr/>
              <a:t>33</a:t>
            </a:fld>
            <a:endParaRPr lang="en-US" altLang="en-US" dirty="0"/>
          </a:p>
        </p:txBody>
      </p:sp>
      <p:sp>
        <p:nvSpPr>
          <p:cNvPr id="3" name="Rectangle 2"/>
          <p:cNvSpPr/>
          <p:nvPr/>
        </p:nvSpPr>
        <p:spPr>
          <a:xfrm>
            <a:off x="2401077" y="909125"/>
            <a:ext cx="6781800" cy="5632311"/>
          </a:xfrm>
          <a:prstGeom prst="rect">
            <a:avLst/>
          </a:prstGeom>
          <a:solidFill>
            <a:schemeClr val="bg1">
              <a:lumMod val="85000"/>
            </a:schemeClr>
          </a:solidFill>
        </p:spPr>
        <p:txBody>
          <a:bodyPr wrap="square">
            <a:spAutoFit/>
          </a:bodyPr>
          <a:lstStyle/>
          <a:p>
            <a:r>
              <a:rPr lang="en-US" sz="2000" dirty="0">
                <a:solidFill>
                  <a:srgbClr val="008000"/>
                </a:solidFill>
                <a:latin typeface="Consolas" pitchFamily="49" charset="0"/>
                <a:cs typeface="Consolas" pitchFamily="49" charset="0"/>
              </a:rPr>
              <a:t>// compare x component of two float2 structures</a:t>
            </a:r>
          </a:p>
          <a:p>
            <a:r>
              <a:rPr lang="en-US" sz="2000" dirty="0" err="1">
                <a:solidFill>
                  <a:srgbClr val="0000FF"/>
                </a:solidFill>
                <a:latin typeface="Consolas" pitchFamily="49" charset="0"/>
                <a:cs typeface="Consolas" pitchFamily="49" charset="0"/>
              </a:rPr>
              <a:t>struct</a:t>
            </a:r>
            <a:r>
              <a:rPr lang="en-US" sz="2000" dirty="0">
                <a:solidFill>
                  <a:prstClr val="black"/>
                </a:solidFill>
                <a:latin typeface="Consolas" pitchFamily="49" charset="0"/>
                <a:cs typeface="Consolas" pitchFamily="49" charset="0"/>
              </a:rPr>
              <a:t> compare_float2</a:t>
            </a:r>
          </a:p>
          <a:p>
            <a:r>
              <a:rPr lang="en-US" sz="2000" dirty="0">
                <a:solidFill>
                  <a:prstClr val="black"/>
                </a:solidFill>
                <a:latin typeface="Consolas" pitchFamily="49" charset="0"/>
                <a:cs typeface="Consolas" pitchFamily="49" charset="0"/>
              </a:rPr>
              <a:t>{</a:t>
            </a:r>
          </a:p>
          <a:p>
            <a:r>
              <a:rPr lang="en-US" sz="2000" dirty="0">
                <a:solidFill>
                  <a:prstClr val="black"/>
                </a:solidFill>
                <a:latin typeface="Consolas" pitchFamily="49" charset="0"/>
                <a:cs typeface="Consolas" pitchFamily="49" charset="0"/>
              </a:rPr>
              <a:t>   </a:t>
            </a:r>
            <a:r>
              <a:rPr lang="en-US" sz="2000" dirty="0">
                <a:solidFill>
                  <a:srgbClr val="FF00FF"/>
                </a:solidFill>
                <a:latin typeface="Consolas" pitchFamily="49" charset="0"/>
                <a:cs typeface="Consolas" pitchFamily="49" charset="0"/>
              </a:rPr>
              <a:t>__host__</a:t>
            </a:r>
            <a:r>
              <a:rPr lang="en-US" sz="2000" dirty="0">
                <a:solidFill>
                  <a:prstClr val="black"/>
                </a:solidFill>
                <a:latin typeface="Consolas" pitchFamily="49" charset="0"/>
                <a:cs typeface="Consolas" pitchFamily="49" charset="0"/>
              </a:rPr>
              <a:t> </a:t>
            </a:r>
            <a:r>
              <a:rPr lang="en-US" sz="2000" dirty="0">
                <a:solidFill>
                  <a:srgbClr val="FF00FF"/>
                </a:solidFill>
                <a:latin typeface="Consolas" pitchFamily="49" charset="0"/>
                <a:cs typeface="Consolas" pitchFamily="49" charset="0"/>
              </a:rPr>
              <a:t>__device__</a:t>
            </a:r>
          </a:p>
          <a:p>
            <a:r>
              <a:rPr lang="en-US" sz="2000" dirty="0">
                <a:solidFill>
                  <a:prstClr val="black"/>
                </a:solidFill>
                <a:latin typeface="Consolas" pitchFamily="49" charset="0"/>
                <a:cs typeface="Consolas" pitchFamily="49" charset="0"/>
              </a:rPr>
              <a:t>   </a:t>
            </a:r>
            <a:r>
              <a:rPr lang="en-US" sz="2000" dirty="0" err="1">
                <a:solidFill>
                  <a:srgbClr val="0000FF"/>
                </a:solidFill>
                <a:latin typeface="Consolas" pitchFamily="49" charset="0"/>
                <a:cs typeface="Consolas" pitchFamily="49" charset="0"/>
              </a:rPr>
              <a:t>bool</a:t>
            </a:r>
            <a:r>
              <a:rPr lang="en-US" sz="2000" dirty="0">
                <a:solidFill>
                  <a:prstClr val="black"/>
                </a:solidFill>
                <a:latin typeface="Consolas" pitchFamily="49" charset="0"/>
                <a:cs typeface="Consolas" pitchFamily="49" charset="0"/>
              </a:rPr>
              <a:t> </a:t>
            </a:r>
            <a:r>
              <a:rPr lang="en-US" sz="2000" dirty="0">
                <a:solidFill>
                  <a:srgbClr val="0000FF"/>
                </a:solidFill>
                <a:latin typeface="Consolas" pitchFamily="49" charset="0"/>
                <a:cs typeface="Consolas" pitchFamily="49" charset="0"/>
              </a:rPr>
              <a:t>operator</a:t>
            </a:r>
            <a:r>
              <a:rPr lang="en-US" sz="2000" dirty="0">
                <a:solidFill>
                  <a:prstClr val="black"/>
                </a:solidFill>
                <a:latin typeface="Consolas" pitchFamily="49" charset="0"/>
                <a:cs typeface="Consolas" pitchFamily="49" charset="0"/>
              </a:rPr>
              <a:t>()(</a:t>
            </a:r>
            <a:r>
              <a:rPr lang="en-US" sz="2000" dirty="0">
                <a:solidFill>
                  <a:srgbClr val="FF00FF"/>
                </a:solidFill>
                <a:latin typeface="Consolas" pitchFamily="49" charset="0"/>
                <a:cs typeface="Consolas" pitchFamily="49" charset="0"/>
              </a:rPr>
              <a:t>float2</a:t>
            </a:r>
            <a:r>
              <a:rPr lang="en-US" sz="2000" dirty="0">
                <a:solidFill>
                  <a:prstClr val="black"/>
                </a:solidFill>
                <a:latin typeface="Consolas" pitchFamily="49" charset="0"/>
                <a:cs typeface="Consolas" pitchFamily="49" charset="0"/>
              </a:rPr>
              <a:t> a, </a:t>
            </a:r>
            <a:r>
              <a:rPr lang="en-US" sz="2000" dirty="0">
                <a:solidFill>
                  <a:srgbClr val="FF00FF"/>
                </a:solidFill>
                <a:latin typeface="Consolas" pitchFamily="49" charset="0"/>
                <a:cs typeface="Consolas" pitchFamily="49" charset="0"/>
              </a:rPr>
              <a:t>float2</a:t>
            </a:r>
            <a:r>
              <a:rPr lang="en-US" sz="2000" dirty="0">
                <a:solidFill>
                  <a:prstClr val="black"/>
                </a:solidFill>
                <a:latin typeface="Consolas" pitchFamily="49" charset="0"/>
                <a:cs typeface="Consolas" pitchFamily="49" charset="0"/>
              </a:rPr>
              <a:t> b)</a:t>
            </a:r>
          </a:p>
          <a:p>
            <a:r>
              <a:rPr lang="en-US" sz="2000" dirty="0">
                <a:solidFill>
                  <a:prstClr val="black"/>
                </a:solidFill>
                <a:latin typeface="Consolas" pitchFamily="49" charset="0"/>
                <a:cs typeface="Consolas" pitchFamily="49" charset="0"/>
              </a:rPr>
              <a:t>   {</a:t>
            </a:r>
          </a:p>
          <a:p>
            <a:r>
              <a:rPr lang="en-US" sz="2000" dirty="0">
                <a:solidFill>
                  <a:prstClr val="black"/>
                </a:solidFill>
                <a:latin typeface="Consolas" pitchFamily="49" charset="0"/>
                <a:cs typeface="Consolas" pitchFamily="49" charset="0"/>
              </a:rPr>
              <a:t>       </a:t>
            </a:r>
            <a:r>
              <a:rPr lang="en-US" sz="2000" dirty="0">
                <a:solidFill>
                  <a:srgbClr val="0000FF"/>
                </a:solidFill>
                <a:latin typeface="Consolas" pitchFamily="49" charset="0"/>
                <a:cs typeface="Consolas" pitchFamily="49" charset="0"/>
              </a:rPr>
              <a:t>return</a:t>
            </a:r>
            <a:r>
              <a:rPr lang="en-US" sz="2000" dirty="0">
                <a:solidFill>
                  <a:prstClr val="black"/>
                </a:solidFill>
                <a:latin typeface="Consolas" pitchFamily="49" charset="0"/>
                <a:cs typeface="Consolas" pitchFamily="49" charset="0"/>
              </a:rPr>
              <a:t> </a:t>
            </a:r>
            <a:r>
              <a:rPr lang="en-US" sz="2000" dirty="0" err="1">
                <a:solidFill>
                  <a:prstClr val="black"/>
                </a:solidFill>
                <a:latin typeface="Consolas" pitchFamily="49" charset="0"/>
                <a:cs typeface="Consolas" pitchFamily="49" charset="0"/>
              </a:rPr>
              <a:t>a.x</a:t>
            </a:r>
            <a:r>
              <a:rPr lang="en-US" sz="2000" dirty="0">
                <a:solidFill>
                  <a:prstClr val="black"/>
                </a:solidFill>
                <a:latin typeface="Consolas" pitchFamily="49" charset="0"/>
                <a:cs typeface="Consolas" pitchFamily="49" charset="0"/>
              </a:rPr>
              <a:t> &lt; </a:t>
            </a:r>
            <a:r>
              <a:rPr lang="en-US" sz="2000" dirty="0" err="1">
                <a:solidFill>
                  <a:prstClr val="black"/>
                </a:solidFill>
                <a:latin typeface="Consolas" pitchFamily="49" charset="0"/>
                <a:cs typeface="Consolas" pitchFamily="49" charset="0"/>
              </a:rPr>
              <a:t>b.x</a:t>
            </a:r>
            <a:r>
              <a:rPr lang="en-US" sz="2000" dirty="0">
                <a:solidFill>
                  <a:prstClr val="black"/>
                </a:solidFill>
                <a:latin typeface="Consolas" pitchFamily="49" charset="0"/>
                <a:cs typeface="Consolas" pitchFamily="49" charset="0"/>
              </a:rPr>
              <a:t>;</a:t>
            </a:r>
          </a:p>
          <a:p>
            <a:r>
              <a:rPr lang="en-US" sz="2000" dirty="0">
                <a:solidFill>
                  <a:prstClr val="black"/>
                </a:solidFill>
                <a:latin typeface="Consolas" pitchFamily="49" charset="0"/>
                <a:cs typeface="Consolas" pitchFamily="49" charset="0"/>
              </a:rPr>
              <a:t>   }</a:t>
            </a:r>
          </a:p>
          <a:p>
            <a:r>
              <a:rPr lang="en-US" sz="2000" dirty="0">
                <a:solidFill>
                  <a:prstClr val="black"/>
                </a:solidFill>
                <a:latin typeface="Consolas" pitchFamily="49" charset="0"/>
                <a:cs typeface="Consolas" pitchFamily="49" charset="0"/>
              </a:rPr>
              <a:t>};</a:t>
            </a:r>
          </a:p>
          <a:p>
            <a:endParaRPr lang="en-US" sz="2000" dirty="0">
              <a:solidFill>
                <a:prstClr val="black"/>
              </a:solidFill>
              <a:latin typeface="Consolas" pitchFamily="49" charset="0"/>
              <a:cs typeface="Consolas" pitchFamily="49" charset="0"/>
            </a:endParaRPr>
          </a:p>
          <a:p>
            <a:r>
              <a:rPr lang="en-US" sz="2000" dirty="0">
                <a:solidFill>
                  <a:srgbClr val="008000"/>
                </a:solidFill>
                <a:latin typeface="Consolas" pitchFamily="49" charset="0"/>
                <a:cs typeface="Consolas" pitchFamily="49" charset="0"/>
              </a:rPr>
              <a:t>// declare storage</a:t>
            </a:r>
          </a:p>
          <a:p>
            <a:r>
              <a:rPr lang="en-US" sz="2000" dirty="0" err="1">
                <a:solidFill>
                  <a:prstClr val="black"/>
                </a:solidFill>
                <a:latin typeface="Consolas" pitchFamily="49" charset="0"/>
                <a:cs typeface="Consolas" pitchFamily="49" charset="0"/>
              </a:rPr>
              <a:t>device_vector</a:t>
            </a:r>
            <a:r>
              <a:rPr lang="en-US" sz="2000" dirty="0">
                <a:solidFill>
                  <a:prstClr val="black"/>
                </a:solidFill>
                <a:latin typeface="Consolas" pitchFamily="49" charset="0"/>
                <a:cs typeface="Consolas" pitchFamily="49" charset="0"/>
              </a:rPr>
              <a:t>&lt;</a:t>
            </a:r>
            <a:r>
              <a:rPr lang="en-US" sz="2000" dirty="0">
                <a:solidFill>
                  <a:srgbClr val="FF00FF"/>
                </a:solidFill>
                <a:latin typeface="Consolas" pitchFamily="49" charset="0"/>
                <a:cs typeface="Consolas" pitchFamily="49" charset="0"/>
              </a:rPr>
              <a:t>float2</a:t>
            </a:r>
            <a:r>
              <a:rPr lang="en-US" sz="2000" dirty="0">
                <a:solidFill>
                  <a:prstClr val="black"/>
                </a:solidFill>
                <a:latin typeface="Consolas" pitchFamily="49" charset="0"/>
                <a:cs typeface="Consolas" pitchFamily="49" charset="0"/>
              </a:rPr>
              <a:t>&gt; </a:t>
            </a:r>
            <a:r>
              <a:rPr lang="en-US" sz="2000" dirty="0" err="1">
                <a:solidFill>
                  <a:prstClr val="black"/>
                </a:solidFill>
                <a:latin typeface="Consolas" pitchFamily="49" charset="0"/>
                <a:cs typeface="Consolas" pitchFamily="49" charset="0"/>
              </a:rPr>
              <a:t>vec</a:t>
            </a:r>
            <a:r>
              <a:rPr lang="en-US" sz="2000" dirty="0">
                <a:solidFill>
                  <a:prstClr val="black"/>
                </a:solidFill>
                <a:latin typeface="Consolas" pitchFamily="49" charset="0"/>
                <a:cs typeface="Consolas" pitchFamily="49" charset="0"/>
              </a:rPr>
              <a:t> = ...</a:t>
            </a:r>
          </a:p>
          <a:p>
            <a:endParaRPr lang="en-US" sz="2000" dirty="0">
              <a:solidFill>
                <a:prstClr val="black"/>
              </a:solidFill>
              <a:latin typeface="Consolas" pitchFamily="49" charset="0"/>
              <a:cs typeface="Consolas" pitchFamily="49" charset="0"/>
            </a:endParaRPr>
          </a:p>
          <a:p>
            <a:r>
              <a:rPr lang="en-US" sz="2000" dirty="0">
                <a:solidFill>
                  <a:srgbClr val="008000"/>
                </a:solidFill>
                <a:latin typeface="Consolas" pitchFamily="49" charset="0"/>
                <a:cs typeface="Consolas" pitchFamily="49" charset="0"/>
              </a:rPr>
              <a:t>// create comparison </a:t>
            </a:r>
            <a:r>
              <a:rPr lang="en-US" sz="2000" dirty="0" err="1">
                <a:solidFill>
                  <a:srgbClr val="008000"/>
                </a:solidFill>
                <a:latin typeface="Consolas" pitchFamily="49" charset="0"/>
                <a:cs typeface="Consolas" pitchFamily="49" charset="0"/>
              </a:rPr>
              <a:t>functor</a:t>
            </a:r>
            <a:endParaRPr lang="en-US" sz="2000" dirty="0">
              <a:solidFill>
                <a:srgbClr val="008000"/>
              </a:solidFill>
              <a:latin typeface="Consolas" pitchFamily="49" charset="0"/>
              <a:cs typeface="Consolas" pitchFamily="49" charset="0"/>
            </a:endParaRPr>
          </a:p>
          <a:p>
            <a:r>
              <a:rPr lang="en-US" sz="2000" dirty="0">
                <a:solidFill>
                  <a:prstClr val="black"/>
                </a:solidFill>
                <a:latin typeface="Consolas" pitchFamily="49" charset="0"/>
                <a:cs typeface="Consolas" pitchFamily="49" charset="0"/>
              </a:rPr>
              <a:t>compare_float2 comp;</a:t>
            </a:r>
          </a:p>
          <a:p>
            <a:endParaRPr lang="en-US" sz="2000" dirty="0">
              <a:solidFill>
                <a:prstClr val="black"/>
              </a:solidFill>
              <a:latin typeface="Consolas" pitchFamily="49" charset="0"/>
              <a:cs typeface="Consolas" pitchFamily="49" charset="0"/>
            </a:endParaRPr>
          </a:p>
          <a:p>
            <a:r>
              <a:rPr lang="en-US" sz="2000" dirty="0">
                <a:solidFill>
                  <a:srgbClr val="008000"/>
                </a:solidFill>
                <a:latin typeface="Consolas" pitchFamily="49" charset="0"/>
                <a:cs typeface="Consolas" pitchFamily="49" charset="0"/>
              </a:rPr>
              <a:t>// sort elements by x component</a:t>
            </a:r>
          </a:p>
          <a:p>
            <a:r>
              <a:rPr lang="en-US" sz="2000" dirty="0">
                <a:solidFill>
                  <a:prstClr val="black"/>
                </a:solidFill>
                <a:latin typeface="Consolas" pitchFamily="49" charset="0"/>
                <a:cs typeface="Consolas" pitchFamily="49" charset="0"/>
              </a:rPr>
              <a:t>sort(</a:t>
            </a:r>
            <a:r>
              <a:rPr lang="en-US" sz="2000" dirty="0" err="1">
                <a:solidFill>
                  <a:prstClr val="black"/>
                </a:solidFill>
                <a:latin typeface="Consolas" pitchFamily="49" charset="0"/>
                <a:cs typeface="Consolas" pitchFamily="49" charset="0"/>
              </a:rPr>
              <a:t>vec.begin</a:t>
            </a:r>
            <a:r>
              <a:rPr lang="en-US" sz="2000" dirty="0">
                <a:solidFill>
                  <a:prstClr val="black"/>
                </a:solidFill>
                <a:latin typeface="Consolas" pitchFamily="49" charset="0"/>
                <a:cs typeface="Consolas" pitchFamily="49" charset="0"/>
              </a:rPr>
              <a:t>(), </a:t>
            </a:r>
            <a:r>
              <a:rPr lang="en-US" sz="2000" dirty="0" err="1">
                <a:solidFill>
                  <a:prstClr val="black"/>
                </a:solidFill>
                <a:latin typeface="Consolas" pitchFamily="49" charset="0"/>
                <a:cs typeface="Consolas" pitchFamily="49" charset="0"/>
              </a:rPr>
              <a:t>vec.end</a:t>
            </a:r>
            <a:r>
              <a:rPr lang="en-US" sz="2000" dirty="0">
                <a:solidFill>
                  <a:prstClr val="black"/>
                </a:solidFill>
                <a:latin typeface="Consolas" pitchFamily="49" charset="0"/>
                <a:cs typeface="Consolas" pitchFamily="49" charset="0"/>
              </a:rPr>
              <a:t>(), comp);</a:t>
            </a:r>
          </a:p>
        </p:txBody>
      </p:sp>
      <p:sp>
        <p:nvSpPr>
          <p:cNvPr id="6" name="Rectangle 5"/>
          <p:cNvSpPr/>
          <p:nvPr/>
        </p:nvSpPr>
        <p:spPr>
          <a:xfrm>
            <a:off x="1600201" y="6627168"/>
            <a:ext cx="1013419" cy="230832"/>
          </a:xfrm>
          <a:prstGeom prst="rect">
            <a:avLst/>
          </a:prstGeom>
        </p:spPr>
        <p:txBody>
          <a:bodyPr wrap="none">
            <a:spAutoFit/>
          </a:bodyPr>
          <a:lstStyle/>
          <a:p>
            <a:r>
              <a:rPr lang="en-US" sz="900" dirty="0">
                <a:latin typeface="+mj-lt"/>
              </a:rPr>
              <a:t>NVIDIA [N. Bell]</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2090231625"/>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Functor, another example: counting elements larger than threshold</a:t>
            </a:r>
          </a:p>
        </p:txBody>
      </p:sp>
      <p:sp>
        <p:nvSpPr>
          <p:cNvPr id="6" name="Slide Number Placeholder 12"/>
          <p:cNvSpPr>
            <a:spLocks noGrp="1"/>
          </p:cNvSpPr>
          <p:nvPr>
            <p:ph type="sldNum" sz="quarter" idx="12"/>
          </p:nvPr>
        </p:nvSpPr>
        <p:spPr/>
        <p:txBody>
          <a:bodyPr/>
          <a:lstStyle/>
          <a:p>
            <a:fld id="{198C497F-F93A-415D-AE85-6EDF5BB63A7F}" type="slidenum">
              <a:rPr lang="en-US" altLang="en-US" smtClean="0"/>
              <a:pPr/>
              <a:t>34</a:t>
            </a:fld>
            <a:endParaRPr lang="en-US" altLang="en-US" dirty="0"/>
          </a:p>
        </p:txBody>
      </p:sp>
      <p:sp>
        <p:nvSpPr>
          <p:cNvPr id="3" name="Rectangle 2"/>
          <p:cNvSpPr/>
          <p:nvPr/>
        </p:nvSpPr>
        <p:spPr>
          <a:xfrm>
            <a:off x="2106910" y="909125"/>
            <a:ext cx="7620000" cy="5632311"/>
          </a:xfrm>
          <a:prstGeom prst="rect">
            <a:avLst/>
          </a:prstGeom>
          <a:solidFill>
            <a:schemeClr val="bg1">
              <a:lumMod val="85000"/>
            </a:schemeClr>
          </a:solidFill>
        </p:spPr>
        <p:txBody>
          <a:bodyPr wrap="square">
            <a:spAutoFit/>
          </a:bodyPr>
          <a:lstStyle/>
          <a:p>
            <a:r>
              <a:rPr lang="en-US" sz="2000" dirty="0">
                <a:solidFill>
                  <a:srgbClr val="008000"/>
                </a:solidFill>
                <a:latin typeface="Consolas" pitchFamily="49" charset="0"/>
                <a:cs typeface="Consolas" pitchFamily="49" charset="0"/>
              </a:rPr>
              <a:t>// return true if x is greater than threshold</a:t>
            </a:r>
          </a:p>
          <a:p>
            <a:r>
              <a:rPr lang="en-US" sz="2000" dirty="0" err="1">
                <a:solidFill>
                  <a:srgbClr val="0000FF"/>
                </a:solidFill>
                <a:latin typeface="Consolas" pitchFamily="49" charset="0"/>
                <a:cs typeface="Consolas" pitchFamily="49" charset="0"/>
              </a:rPr>
              <a:t>struct</a:t>
            </a:r>
            <a:r>
              <a:rPr lang="en-US" sz="2000" dirty="0">
                <a:solidFill>
                  <a:prstClr val="black"/>
                </a:solidFill>
                <a:latin typeface="Consolas" pitchFamily="49" charset="0"/>
                <a:cs typeface="Consolas" pitchFamily="49" charset="0"/>
              </a:rPr>
              <a:t> </a:t>
            </a:r>
            <a:r>
              <a:rPr lang="en-US" sz="2000" dirty="0" err="1">
                <a:solidFill>
                  <a:prstClr val="black"/>
                </a:solidFill>
                <a:latin typeface="Consolas" pitchFamily="49" charset="0"/>
                <a:cs typeface="Consolas" pitchFamily="49" charset="0"/>
              </a:rPr>
              <a:t>is_greater_than</a:t>
            </a:r>
            <a:endParaRPr lang="en-US" sz="2000" dirty="0">
              <a:solidFill>
                <a:prstClr val="black"/>
              </a:solidFill>
              <a:latin typeface="Consolas" pitchFamily="49" charset="0"/>
              <a:cs typeface="Consolas" pitchFamily="49" charset="0"/>
            </a:endParaRPr>
          </a:p>
          <a:p>
            <a:r>
              <a:rPr lang="en-US" sz="2000" dirty="0">
                <a:solidFill>
                  <a:prstClr val="black"/>
                </a:solidFill>
                <a:latin typeface="Consolas" pitchFamily="49" charset="0"/>
                <a:cs typeface="Consolas" pitchFamily="49" charset="0"/>
              </a:rPr>
              <a:t>{</a:t>
            </a:r>
          </a:p>
          <a:p>
            <a:r>
              <a:rPr lang="en-US" sz="2000" dirty="0">
                <a:solidFill>
                  <a:prstClr val="black"/>
                </a:solidFill>
                <a:latin typeface="Consolas" pitchFamily="49" charset="0"/>
                <a:cs typeface="Consolas" pitchFamily="49" charset="0"/>
              </a:rPr>
              <a:t>   </a:t>
            </a:r>
            <a:r>
              <a:rPr lang="en-US" sz="2000" dirty="0" err="1">
                <a:solidFill>
                  <a:srgbClr val="0000FF"/>
                </a:solidFill>
                <a:latin typeface="Consolas" pitchFamily="49" charset="0"/>
                <a:cs typeface="Consolas" pitchFamily="49" charset="0"/>
              </a:rPr>
              <a:t>int</a:t>
            </a:r>
            <a:r>
              <a:rPr lang="en-US" sz="2000" dirty="0">
                <a:solidFill>
                  <a:prstClr val="black"/>
                </a:solidFill>
                <a:latin typeface="Consolas" pitchFamily="49" charset="0"/>
                <a:cs typeface="Consolas" pitchFamily="49" charset="0"/>
              </a:rPr>
              <a:t> threshold;</a:t>
            </a:r>
          </a:p>
          <a:p>
            <a:endParaRPr lang="en-US" sz="2000" dirty="0">
              <a:solidFill>
                <a:prstClr val="black"/>
              </a:solidFill>
              <a:latin typeface="Consolas" pitchFamily="49" charset="0"/>
              <a:cs typeface="Consolas" pitchFamily="49" charset="0"/>
            </a:endParaRPr>
          </a:p>
          <a:p>
            <a:r>
              <a:rPr lang="en-US" sz="2000" dirty="0">
                <a:solidFill>
                  <a:prstClr val="black"/>
                </a:solidFill>
                <a:latin typeface="Consolas" pitchFamily="49" charset="0"/>
                <a:cs typeface="Consolas" pitchFamily="49" charset="0"/>
              </a:rPr>
              <a:t>   </a:t>
            </a:r>
            <a:r>
              <a:rPr lang="en-US" sz="2000" dirty="0" err="1">
                <a:solidFill>
                  <a:prstClr val="black"/>
                </a:solidFill>
                <a:latin typeface="Consolas" pitchFamily="49" charset="0"/>
                <a:cs typeface="Consolas" pitchFamily="49" charset="0"/>
              </a:rPr>
              <a:t>is_greater_than</a:t>
            </a:r>
            <a:r>
              <a:rPr lang="en-US" sz="2000" dirty="0">
                <a:solidFill>
                  <a:prstClr val="black"/>
                </a:solidFill>
                <a:latin typeface="Consolas" pitchFamily="49" charset="0"/>
                <a:cs typeface="Consolas" pitchFamily="49" charset="0"/>
              </a:rPr>
              <a:t>(</a:t>
            </a:r>
            <a:r>
              <a:rPr lang="en-US" sz="2000" dirty="0" err="1">
                <a:solidFill>
                  <a:srgbClr val="0000FF"/>
                </a:solidFill>
                <a:latin typeface="Consolas" pitchFamily="49" charset="0"/>
                <a:cs typeface="Consolas" pitchFamily="49" charset="0"/>
              </a:rPr>
              <a:t>int</a:t>
            </a:r>
            <a:r>
              <a:rPr lang="en-US" sz="2000" dirty="0">
                <a:solidFill>
                  <a:prstClr val="black"/>
                </a:solidFill>
                <a:latin typeface="Consolas" pitchFamily="49" charset="0"/>
                <a:cs typeface="Consolas" pitchFamily="49" charset="0"/>
              </a:rPr>
              <a:t> t) { threshold = t; }</a:t>
            </a:r>
          </a:p>
          <a:p>
            <a:endParaRPr lang="en-US" sz="2000" dirty="0">
              <a:solidFill>
                <a:prstClr val="black"/>
              </a:solidFill>
              <a:latin typeface="Consolas" pitchFamily="49" charset="0"/>
              <a:cs typeface="Consolas" pitchFamily="49" charset="0"/>
            </a:endParaRPr>
          </a:p>
          <a:p>
            <a:r>
              <a:rPr lang="en-US" sz="2000" dirty="0">
                <a:solidFill>
                  <a:prstClr val="black"/>
                </a:solidFill>
                <a:latin typeface="Consolas" pitchFamily="49" charset="0"/>
                <a:cs typeface="Consolas" pitchFamily="49" charset="0"/>
              </a:rPr>
              <a:t>   </a:t>
            </a:r>
            <a:r>
              <a:rPr lang="en-US" sz="2000" dirty="0">
                <a:solidFill>
                  <a:srgbClr val="FF00FF"/>
                </a:solidFill>
                <a:latin typeface="Consolas" pitchFamily="49" charset="0"/>
                <a:cs typeface="Consolas" pitchFamily="49" charset="0"/>
              </a:rPr>
              <a:t>__host__</a:t>
            </a:r>
            <a:r>
              <a:rPr lang="en-US" sz="2000" dirty="0">
                <a:solidFill>
                  <a:prstClr val="black"/>
                </a:solidFill>
                <a:latin typeface="Consolas" pitchFamily="49" charset="0"/>
                <a:cs typeface="Consolas" pitchFamily="49" charset="0"/>
              </a:rPr>
              <a:t> </a:t>
            </a:r>
            <a:r>
              <a:rPr lang="en-US" sz="2000" dirty="0">
                <a:solidFill>
                  <a:srgbClr val="FF00FF"/>
                </a:solidFill>
                <a:latin typeface="Consolas" pitchFamily="49" charset="0"/>
                <a:cs typeface="Consolas" pitchFamily="49" charset="0"/>
              </a:rPr>
              <a:t>__device__</a:t>
            </a:r>
          </a:p>
          <a:p>
            <a:r>
              <a:rPr lang="en-US" sz="2000" dirty="0">
                <a:solidFill>
                  <a:prstClr val="black"/>
                </a:solidFill>
                <a:latin typeface="Consolas" pitchFamily="49" charset="0"/>
                <a:cs typeface="Consolas" pitchFamily="49" charset="0"/>
              </a:rPr>
              <a:t>   </a:t>
            </a:r>
            <a:r>
              <a:rPr lang="en-US" sz="2000" dirty="0" err="1">
                <a:solidFill>
                  <a:srgbClr val="0000FF"/>
                </a:solidFill>
                <a:latin typeface="Consolas" pitchFamily="49" charset="0"/>
                <a:cs typeface="Consolas" pitchFamily="49" charset="0"/>
              </a:rPr>
              <a:t>bool</a:t>
            </a:r>
            <a:r>
              <a:rPr lang="en-US" sz="2000" dirty="0">
                <a:solidFill>
                  <a:prstClr val="black"/>
                </a:solidFill>
                <a:latin typeface="Consolas" pitchFamily="49" charset="0"/>
                <a:cs typeface="Consolas" pitchFamily="49" charset="0"/>
              </a:rPr>
              <a:t> </a:t>
            </a:r>
            <a:r>
              <a:rPr lang="en-US" sz="2000" dirty="0">
                <a:solidFill>
                  <a:srgbClr val="0000FF"/>
                </a:solidFill>
                <a:latin typeface="Consolas" pitchFamily="49" charset="0"/>
                <a:cs typeface="Consolas" pitchFamily="49" charset="0"/>
              </a:rPr>
              <a:t>operator</a:t>
            </a:r>
            <a:r>
              <a:rPr lang="en-US" sz="2000" dirty="0">
                <a:solidFill>
                  <a:prstClr val="black"/>
                </a:solidFill>
                <a:latin typeface="Consolas" pitchFamily="49" charset="0"/>
                <a:cs typeface="Consolas" pitchFamily="49" charset="0"/>
              </a:rPr>
              <a:t>()(</a:t>
            </a:r>
            <a:r>
              <a:rPr lang="en-US" sz="2000" dirty="0" err="1">
                <a:solidFill>
                  <a:srgbClr val="0000FF"/>
                </a:solidFill>
                <a:latin typeface="Consolas" pitchFamily="49" charset="0"/>
                <a:cs typeface="Consolas" pitchFamily="49" charset="0"/>
              </a:rPr>
              <a:t>int</a:t>
            </a:r>
            <a:r>
              <a:rPr lang="en-US" sz="2000" dirty="0">
                <a:solidFill>
                  <a:prstClr val="black"/>
                </a:solidFill>
                <a:latin typeface="Consolas" pitchFamily="49" charset="0"/>
                <a:cs typeface="Consolas" pitchFamily="49" charset="0"/>
              </a:rPr>
              <a:t> x) { </a:t>
            </a:r>
            <a:r>
              <a:rPr lang="en-US" sz="2000" dirty="0">
                <a:solidFill>
                  <a:srgbClr val="0000FF"/>
                </a:solidFill>
                <a:latin typeface="Consolas" pitchFamily="49" charset="0"/>
                <a:cs typeface="Consolas" pitchFamily="49" charset="0"/>
              </a:rPr>
              <a:t>return</a:t>
            </a:r>
            <a:r>
              <a:rPr lang="en-US" sz="2000" dirty="0">
                <a:solidFill>
                  <a:prstClr val="black"/>
                </a:solidFill>
                <a:latin typeface="Consolas" pitchFamily="49" charset="0"/>
                <a:cs typeface="Consolas" pitchFamily="49" charset="0"/>
              </a:rPr>
              <a:t> x &gt; threshold; }</a:t>
            </a:r>
          </a:p>
          <a:p>
            <a:r>
              <a:rPr lang="en-US" sz="2000" dirty="0">
                <a:solidFill>
                  <a:prstClr val="black"/>
                </a:solidFill>
                <a:latin typeface="Consolas" pitchFamily="49" charset="0"/>
                <a:cs typeface="Consolas" pitchFamily="49" charset="0"/>
              </a:rPr>
              <a:t>};</a:t>
            </a:r>
          </a:p>
          <a:p>
            <a:endParaRPr lang="en-US" sz="2000" dirty="0">
              <a:solidFill>
                <a:prstClr val="black"/>
              </a:solidFill>
              <a:latin typeface="Consolas" pitchFamily="49" charset="0"/>
              <a:cs typeface="Consolas" pitchFamily="49" charset="0"/>
            </a:endParaRPr>
          </a:p>
          <a:p>
            <a:r>
              <a:rPr lang="en-US" sz="2000" dirty="0" err="1">
                <a:solidFill>
                  <a:prstClr val="black"/>
                </a:solidFill>
                <a:latin typeface="Consolas" pitchFamily="49" charset="0"/>
                <a:cs typeface="Consolas" pitchFamily="49" charset="0"/>
              </a:rPr>
              <a:t>device_vector</a:t>
            </a:r>
            <a:r>
              <a:rPr lang="en-US" sz="2000" dirty="0">
                <a:solidFill>
                  <a:prstClr val="black"/>
                </a:solidFill>
                <a:latin typeface="Consolas" pitchFamily="49" charset="0"/>
                <a:cs typeface="Consolas" pitchFamily="49" charset="0"/>
              </a:rPr>
              <a:t>&lt;</a:t>
            </a:r>
            <a:r>
              <a:rPr lang="en-US" sz="2000" dirty="0" err="1">
                <a:solidFill>
                  <a:srgbClr val="0000FF"/>
                </a:solidFill>
                <a:latin typeface="Consolas" pitchFamily="49" charset="0"/>
                <a:cs typeface="Consolas" pitchFamily="49" charset="0"/>
              </a:rPr>
              <a:t>int</a:t>
            </a:r>
            <a:r>
              <a:rPr lang="en-US" sz="2000" dirty="0">
                <a:solidFill>
                  <a:prstClr val="black"/>
                </a:solidFill>
                <a:latin typeface="Consolas" pitchFamily="49" charset="0"/>
                <a:cs typeface="Consolas" pitchFamily="49" charset="0"/>
              </a:rPr>
              <a:t>&gt; </a:t>
            </a:r>
            <a:r>
              <a:rPr lang="en-US" sz="2000" dirty="0" err="1">
                <a:solidFill>
                  <a:prstClr val="black"/>
                </a:solidFill>
                <a:latin typeface="Consolas" pitchFamily="49" charset="0"/>
                <a:cs typeface="Consolas" pitchFamily="49" charset="0"/>
              </a:rPr>
              <a:t>vec</a:t>
            </a:r>
            <a:r>
              <a:rPr lang="en-US" sz="2000" dirty="0">
                <a:solidFill>
                  <a:prstClr val="black"/>
                </a:solidFill>
                <a:latin typeface="Consolas" pitchFamily="49" charset="0"/>
                <a:cs typeface="Consolas" pitchFamily="49" charset="0"/>
              </a:rPr>
              <a:t> = ...</a:t>
            </a:r>
          </a:p>
          <a:p>
            <a:endParaRPr lang="en-US" sz="2000" dirty="0">
              <a:solidFill>
                <a:prstClr val="black"/>
              </a:solidFill>
              <a:latin typeface="Consolas" pitchFamily="49" charset="0"/>
              <a:cs typeface="Consolas" pitchFamily="49" charset="0"/>
            </a:endParaRPr>
          </a:p>
          <a:p>
            <a:r>
              <a:rPr lang="en-US" sz="2000" dirty="0">
                <a:solidFill>
                  <a:srgbClr val="008000"/>
                </a:solidFill>
                <a:latin typeface="Consolas" pitchFamily="49" charset="0"/>
                <a:cs typeface="Consolas" pitchFamily="49" charset="0"/>
              </a:rPr>
              <a:t>// create predicate </a:t>
            </a:r>
            <a:r>
              <a:rPr lang="en-US" sz="2000" dirty="0" err="1">
                <a:solidFill>
                  <a:srgbClr val="008000"/>
                </a:solidFill>
                <a:latin typeface="Consolas" pitchFamily="49" charset="0"/>
                <a:cs typeface="Consolas" pitchFamily="49" charset="0"/>
              </a:rPr>
              <a:t>functor</a:t>
            </a:r>
            <a:r>
              <a:rPr lang="en-US" sz="2000" dirty="0">
                <a:solidFill>
                  <a:srgbClr val="008000"/>
                </a:solidFill>
                <a:latin typeface="Consolas" pitchFamily="49" charset="0"/>
                <a:cs typeface="Consolas" pitchFamily="49" charset="0"/>
              </a:rPr>
              <a:t> (returns true for x &gt; 10)</a:t>
            </a:r>
          </a:p>
          <a:p>
            <a:r>
              <a:rPr lang="en-US" sz="2000" dirty="0" err="1">
                <a:solidFill>
                  <a:prstClr val="black"/>
                </a:solidFill>
                <a:latin typeface="Consolas" pitchFamily="49" charset="0"/>
                <a:cs typeface="Consolas" pitchFamily="49" charset="0"/>
              </a:rPr>
              <a:t>is_greater_than</a:t>
            </a:r>
            <a:r>
              <a:rPr lang="en-US" sz="2000" dirty="0">
                <a:solidFill>
                  <a:prstClr val="black"/>
                </a:solidFill>
                <a:latin typeface="Consolas" pitchFamily="49" charset="0"/>
                <a:cs typeface="Consolas" pitchFamily="49" charset="0"/>
              </a:rPr>
              <a:t> </a:t>
            </a:r>
            <a:r>
              <a:rPr lang="en-US" sz="2000" dirty="0" err="1">
                <a:solidFill>
                  <a:prstClr val="black"/>
                </a:solidFill>
                <a:latin typeface="Consolas" pitchFamily="49" charset="0"/>
                <a:cs typeface="Consolas" pitchFamily="49" charset="0"/>
              </a:rPr>
              <a:t>pred</a:t>
            </a:r>
            <a:r>
              <a:rPr lang="en-US" sz="2000" dirty="0">
                <a:solidFill>
                  <a:prstClr val="black"/>
                </a:solidFill>
                <a:latin typeface="Consolas" pitchFamily="49" charset="0"/>
                <a:cs typeface="Consolas" pitchFamily="49" charset="0"/>
              </a:rPr>
              <a:t>(10);</a:t>
            </a:r>
          </a:p>
          <a:p>
            <a:endParaRPr lang="en-US" sz="2000" dirty="0">
              <a:solidFill>
                <a:prstClr val="black"/>
              </a:solidFill>
              <a:latin typeface="Consolas" pitchFamily="49" charset="0"/>
              <a:cs typeface="Consolas" pitchFamily="49" charset="0"/>
            </a:endParaRPr>
          </a:p>
          <a:p>
            <a:r>
              <a:rPr lang="en-US" sz="2000" dirty="0">
                <a:solidFill>
                  <a:srgbClr val="008000"/>
                </a:solidFill>
                <a:latin typeface="Consolas" pitchFamily="49" charset="0"/>
                <a:cs typeface="Consolas" pitchFamily="49" charset="0"/>
              </a:rPr>
              <a:t>// count number of values &gt; 10</a:t>
            </a:r>
          </a:p>
          <a:p>
            <a:r>
              <a:rPr lang="en-US" sz="2000" dirty="0" err="1">
                <a:solidFill>
                  <a:srgbClr val="0000FF"/>
                </a:solidFill>
                <a:latin typeface="Consolas" pitchFamily="49" charset="0"/>
                <a:cs typeface="Consolas" pitchFamily="49" charset="0"/>
              </a:rPr>
              <a:t>int</a:t>
            </a:r>
            <a:r>
              <a:rPr lang="en-US" sz="2000" dirty="0">
                <a:solidFill>
                  <a:prstClr val="black"/>
                </a:solidFill>
                <a:latin typeface="Consolas" pitchFamily="49" charset="0"/>
                <a:cs typeface="Consolas" pitchFamily="49" charset="0"/>
              </a:rPr>
              <a:t> result = </a:t>
            </a:r>
            <a:r>
              <a:rPr lang="en-US" sz="2000" dirty="0" err="1">
                <a:solidFill>
                  <a:prstClr val="black"/>
                </a:solidFill>
                <a:latin typeface="Consolas" pitchFamily="49" charset="0"/>
                <a:cs typeface="Consolas" pitchFamily="49" charset="0"/>
              </a:rPr>
              <a:t>count_if</a:t>
            </a:r>
            <a:r>
              <a:rPr lang="en-US" sz="2000" dirty="0">
                <a:solidFill>
                  <a:prstClr val="black"/>
                </a:solidFill>
                <a:latin typeface="Consolas" pitchFamily="49" charset="0"/>
                <a:cs typeface="Consolas" pitchFamily="49" charset="0"/>
              </a:rPr>
              <a:t>(</a:t>
            </a:r>
            <a:r>
              <a:rPr lang="en-US" sz="2000" dirty="0" err="1">
                <a:solidFill>
                  <a:prstClr val="black"/>
                </a:solidFill>
                <a:latin typeface="Consolas" pitchFamily="49" charset="0"/>
                <a:cs typeface="Consolas" pitchFamily="49" charset="0"/>
              </a:rPr>
              <a:t>vec.begin</a:t>
            </a:r>
            <a:r>
              <a:rPr lang="en-US" sz="2000" dirty="0">
                <a:solidFill>
                  <a:prstClr val="black"/>
                </a:solidFill>
                <a:latin typeface="Consolas" pitchFamily="49" charset="0"/>
                <a:cs typeface="Consolas" pitchFamily="49" charset="0"/>
              </a:rPr>
              <a:t>(), </a:t>
            </a:r>
            <a:r>
              <a:rPr lang="en-US" sz="2000" dirty="0" err="1">
                <a:solidFill>
                  <a:prstClr val="black"/>
                </a:solidFill>
                <a:latin typeface="Consolas" pitchFamily="49" charset="0"/>
                <a:cs typeface="Consolas" pitchFamily="49" charset="0"/>
              </a:rPr>
              <a:t>vec.end</a:t>
            </a:r>
            <a:r>
              <a:rPr lang="en-US" sz="2000" dirty="0">
                <a:solidFill>
                  <a:prstClr val="black"/>
                </a:solidFill>
                <a:latin typeface="Consolas" pitchFamily="49" charset="0"/>
                <a:cs typeface="Consolas" pitchFamily="49" charset="0"/>
              </a:rPr>
              <a:t>(), </a:t>
            </a:r>
            <a:r>
              <a:rPr lang="en-US" sz="2000" dirty="0" err="1">
                <a:solidFill>
                  <a:prstClr val="black"/>
                </a:solidFill>
                <a:latin typeface="Consolas" pitchFamily="49" charset="0"/>
                <a:cs typeface="Consolas" pitchFamily="49" charset="0"/>
              </a:rPr>
              <a:t>pred</a:t>
            </a:r>
            <a:r>
              <a:rPr lang="en-US" sz="2000" dirty="0">
                <a:solidFill>
                  <a:prstClr val="black"/>
                </a:solidFill>
                <a:latin typeface="Consolas" pitchFamily="49" charset="0"/>
                <a:cs typeface="Consolas" pitchFamily="49" charset="0"/>
              </a:rPr>
              <a:t>);</a:t>
            </a:r>
          </a:p>
        </p:txBody>
      </p:sp>
      <p:sp>
        <p:nvSpPr>
          <p:cNvPr id="5" name="Rectangle 4"/>
          <p:cNvSpPr/>
          <p:nvPr/>
        </p:nvSpPr>
        <p:spPr>
          <a:xfrm>
            <a:off x="194388" y="6622943"/>
            <a:ext cx="1013419" cy="230832"/>
          </a:xfrm>
          <a:prstGeom prst="rect">
            <a:avLst/>
          </a:prstGeom>
        </p:spPr>
        <p:txBody>
          <a:bodyPr wrap="none">
            <a:spAutoFit/>
          </a:bodyPr>
          <a:lstStyle/>
          <a:p>
            <a:r>
              <a:rPr lang="en-US" sz="900" dirty="0">
                <a:latin typeface="+mj-lt"/>
              </a:rPr>
              <a:t>NVIDIA [N. Bell]</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4086318886"/>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Algorithms, More Examples…</a:t>
            </a:r>
          </a:p>
        </p:txBody>
      </p:sp>
      <p:sp>
        <p:nvSpPr>
          <p:cNvPr id="6" name="Slide Number Placeholder 12"/>
          <p:cNvSpPr>
            <a:spLocks noGrp="1"/>
          </p:cNvSpPr>
          <p:nvPr>
            <p:ph type="sldNum" sz="quarter" idx="12"/>
          </p:nvPr>
        </p:nvSpPr>
        <p:spPr/>
        <p:txBody>
          <a:bodyPr/>
          <a:lstStyle/>
          <a:p>
            <a:fld id="{198C497F-F93A-415D-AE85-6EDF5BB63A7F}" type="slidenum">
              <a:rPr lang="en-US" altLang="en-US" smtClean="0"/>
              <a:pPr/>
              <a:t>35</a:t>
            </a:fld>
            <a:endParaRPr lang="en-US" altLang="en-US" dirty="0"/>
          </a:p>
        </p:txBody>
      </p:sp>
      <p:graphicFrame>
        <p:nvGraphicFramePr>
          <p:cNvPr id="4" name="Content Placeholder 3"/>
          <p:cNvGraphicFramePr>
            <a:graphicFrameLocks noGrp="1"/>
          </p:cNvGraphicFramePr>
          <p:nvPr>
            <p:ph idx="4294967295"/>
          </p:nvPr>
        </p:nvGraphicFramePr>
        <p:xfrm>
          <a:off x="1835021" y="1607615"/>
          <a:ext cx="8077200" cy="4235330"/>
        </p:xfrm>
        <a:graphic>
          <a:graphicData uri="http://schemas.openxmlformats.org/drawingml/2006/table">
            <a:tbl>
              <a:tblPr firstRow="1" bandRow="1">
                <a:tableStyleId>{5C22544A-7EE6-4342-B048-85BDC9FD1C3A}</a:tableStyleId>
              </a:tblPr>
              <a:tblGrid>
                <a:gridCol w="2647080">
                  <a:extLst>
                    <a:ext uri="{9D8B030D-6E8A-4147-A177-3AD203B41FA5}">
                      <a16:colId xmlns:a16="http://schemas.microsoft.com/office/drawing/2014/main" val="20000"/>
                    </a:ext>
                  </a:extLst>
                </a:gridCol>
                <a:gridCol w="5430120">
                  <a:extLst>
                    <a:ext uri="{9D8B030D-6E8A-4147-A177-3AD203B41FA5}">
                      <a16:colId xmlns:a16="http://schemas.microsoft.com/office/drawing/2014/main" val="20001"/>
                    </a:ext>
                  </a:extLst>
                </a:gridCol>
              </a:tblGrid>
              <a:tr h="423533">
                <a:tc>
                  <a:txBody>
                    <a:bodyPr/>
                    <a:lstStyle/>
                    <a:p>
                      <a:r>
                        <a:rPr lang="en-US" sz="2000" dirty="0">
                          <a:solidFill>
                            <a:schemeClr val="tx1"/>
                          </a:solidFill>
                        </a:rPr>
                        <a:t>Algorithm</a:t>
                      </a:r>
                    </a:p>
                  </a:txBody>
                  <a:tcPr marL="76200" marR="76200" marT="50800" marB="50800"/>
                </a:tc>
                <a:tc>
                  <a:txBody>
                    <a:bodyPr/>
                    <a:lstStyle/>
                    <a:p>
                      <a:r>
                        <a:rPr lang="en-US" sz="2000" dirty="0">
                          <a:solidFill>
                            <a:schemeClr val="tx1"/>
                          </a:solidFill>
                        </a:rPr>
                        <a:t>Description</a:t>
                      </a:r>
                    </a:p>
                  </a:txBody>
                  <a:tcPr marL="76200" marR="76200" marT="50800" marB="50800"/>
                </a:tc>
                <a:extLst>
                  <a:ext uri="{0D108BD9-81ED-4DB2-BD59-A6C34878D82A}">
                    <a16:rowId xmlns:a16="http://schemas.microsoft.com/office/drawing/2014/main" val="10000"/>
                  </a:ext>
                </a:extLst>
              </a:tr>
              <a:tr h="423533">
                <a:tc>
                  <a:txBody>
                    <a:bodyPr/>
                    <a:lstStyle/>
                    <a:p>
                      <a:r>
                        <a:rPr lang="en-US" sz="2000" b="1" dirty="0">
                          <a:solidFill>
                            <a:srgbClr val="0070C0"/>
                          </a:solidFill>
                          <a:latin typeface="Consolas" pitchFamily="49" charset="0"/>
                          <a:cs typeface="Consolas" pitchFamily="49" charset="0"/>
                        </a:rPr>
                        <a:t>reduce</a:t>
                      </a:r>
                    </a:p>
                  </a:txBody>
                  <a:tcPr marL="76200" marR="76200" marT="50800" marB="50800">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solidFill>
                            <a:schemeClr val="tx1"/>
                          </a:solidFill>
                        </a:rPr>
                        <a:t>Sum of a sequence</a:t>
                      </a:r>
                    </a:p>
                  </a:txBody>
                  <a:tcPr marL="76200" marR="76200" marT="50800" marB="50800">
                    <a:noFill/>
                  </a:tcPr>
                </a:tc>
                <a:extLst>
                  <a:ext uri="{0D108BD9-81ED-4DB2-BD59-A6C34878D82A}">
                    <a16:rowId xmlns:a16="http://schemas.microsoft.com/office/drawing/2014/main" val="10001"/>
                  </a:ext>
                </a:extLst>
              </a:tr>
              <a:tr h="42353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b="1" dirty="0">
                          <a:solidFill>
                            <a:srgbClr val="0070C0"/>
                          </a:solidFill>
                          <a:latin typeface="Consolas" pitchFamily="49" charset="0"/>
                          <a:cs typeface="Consolas" pitchFamily="49" charset="0"/>
                        </a:rPr>
                        <a:t>find</a:t>
                      </a:r>
                    </a:p>
                  </a:txBody>
                  <a:tcPr marL="76200" marR="76200" marT="50800" marB="50800">
                    <a:noFill/>
                  </a:tcPr>
                </a:tc>
                <a:tc>
                  <a:txBody>
                    <a:bodyPr/>
                    <a:lstStyle/>
                    <a:p>
                      <a:r>
                        <a:rPr lang="en-US" sz="2000" dirty="0">
                          <a:solidFill>
                            <a:schemeClr val="tx1"/>
                          </a:solidFill>
                        </a:rPr>
                        <a:t>First</a:t>
                      </a:r>
                      <a:r>
                        <a:rPr lang="en-US" sz="2000" baseline="0" dirty="0">
                          <a:solidFill>
                            <a:schemeClr val="tx1"/>
                          </a:solidFill>
                        </a:rPr>
                        <a:t> </a:t>
                      </a:r>
                      <a:r>
                        <a:rPr lang="en-US" sz="2000" dirty="0">
                          <a:solidFill>
                            <a:schemeClr val="tx1"/>
                          </a:solidFill>
                        </a:rPr>
                        <a:t>position of a value in a sequence</a:t>
                      </a:r>
                    </a:p>
                  </a:txBody>
                  <a:tcPr marL="76200" marR="76200" marT="50800" marB="50800">
                    <a:noFill/>
                  </a:tcPr>
                </a:tc>
                <a:extLst>
                  <a:ext uri="{0D108BD9-81ED-4DB2-BD59-A6C34878D82A}">
                    <a16:rowId xmlns:a16="http://schemas.microsoft.com/office/drawing/2014/main" val="10002"/>
                  </a:ext>
                </a:extLst>
              </a:tr>
              <a:tr h="423533">
                <a:tc>
                  <a:txBody>
                    <a:bodyPr/>
                    <a:lstStyle/>
                    <a:p>
                      <a:r>
                        <a:rPr lang="en-US" sz="2000" b="1" dirty="0">
                          <a:solidFill>
                            <a:srgbClr val="0070C0"/>
                          </a:solidFill>
                          <a:latin typeface="Consolas" pitchFamily="49" charset="0"/>
                          <a:cs typeface="Consolas" pitchFamily="49" charset="0"/>
                        </a:rPr>
                        <a:t>mismatch</a:t>
                      </a:r>
                    </a:p>
                  </a:txBody>
                  <a:tcPr marL="76200" marR="76200" marT="50800" marB="50800">
                    <a:noFill/>
                  </a:tcPr>
                </a:tc>
                <a:tc>
                  <a:txBody>
                    <a:bodyPr/>
                    <a:lstStyle/>
                    <a:p>
                      <a:r>
                        <a:rPr lang="en-US" sz="2000" dirty="0">
                          <a:solidFill>
                            <a:schemeClr val="tx1"/>
                          </a:solidFill>
                        </a:rPr>
                        <a:t>First position where two sequences differ</a:t>
                      </a:r>
                    </a:p>
                  </a:txBody>
                  <a:tcPr marL="76200" marR="76200" marT="50800" marB="50800">
                    <a:noFill/>
                  </a:tcPr>
                </a:tc>
                <a:extLst>
                  <a:ext uri="{0D108BD9-81ED-4DB2-BD59-A6C34878D82A}">
                    <a16:rowId xmlns:a16="http://schemas.microsoft.com/office/drawing/2014/main" val="10003"/>
                  </a:ext>
                </a:extLst>
              </a:tr>
              <a:tr h="423533">
                <a:tc>
                  <a:txBody>
                    <a:bodyPr/>
                    <a:lstStyle/>
                    <a:p>
                      <a:r>
                        <a:rPr lang="en-US" sz="2000" b="1" dirty="0" err="1">
                          <a:solidFill>
                            <a:srgbClr val="0070C0"/>
                          </a:solidFill>
                          <a:latin typeface="Consolas" pitchFamily="49" charset="0"/>
                          <a:cs typeface="Consolas" pitchFamily="49" charset="0"/>
                        </a:rPr>
                        <a:t>inner_product</a:t>
                      </a:r>
                      <a:endParaRPr lang="en-US" sz="2000" b="1" dirty="0">
                        <a:solidFill>
                          <a:srgbClr val="0070C0"/>
                        </a:solidFill>
                        <a:latin typeface="Consolas" pitchFamily="49" charset="0"/>
                        <a:cs typeface="Consolas" pitchFamily="49" charset="0"/>
                      </a:endParaRPr>
                    </a:p>
                  </a:txBody>
                  <a:tcPr marL="76200" marR="76200" marT="50800" marB="50800">
                    <a:noFill/>
                  </a:tcPr>
                </a:tc>
                <a:tc>
                  <a:txBody>
                    <a:bodyPr/>
                    <a:lstStyle/>
                    <a:p>
                      <a:r>
                        <a:rPr lang="en-US" sz="2000" dirty="0">
                          <a:solidFill>
                            <a:schemeClr val="tx1"/>
                          </a:solidFill>
                        </a:rPr>
                        <a:t>Dot product of two sequences</a:t>
                      </a:r>
                    </a:p>
                  </a:txBody>
                  <a:tcPr marL="76200" marR="76200" marT="50800" marB="50800">
                    <a:noFill/>
                  </a:tcPr>
                </a:tc>
                <a:extLst>
                  <a:ext uri="{0D108BD9-81ED-4DB2-BD59-A6C34878D82A}">
                    <a16:rowId xmlns:a16="http://schemas.microsoft.com/office/drawing/2014/main" val="10004"/>
                  </a:ext>
                </a:extLst>
              </a:tr>
              <a:tr h="423533">
                <a:tc>
                  <a:txBody>
                    <a:bodyPr/>
                    <a:lstStyle/>
                    <a:p>
                      <a:r>
                        <a:rPr lang="en-US" sz="2000" b="1" dirty="0">
                          <a:solidFill>
                            <a:srgbClr val="0070C0"/>
                          </a:solidFill>
                          <a:latin typeface="Consolas" pitchFamily="49" charset="0"/>
                          <a:cs typeface="Consolas" pitchFamily="49" charset="0"/>
                        </a:rPr>
                        <a:t>equal</a:t>
                      </a:r>
                    </a:p>
                  </a:txBody>
                  <a:tcPr marL="76200" marR="76200" marT="50800" marB="50800">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solidFill>
                            <a:schemeClr val="tx1"/>
                          </a:solidFill>
                        </a:rPr>
                        <a:t>Whether two sequences are equal</a:t>
                      </a:r>
                    </a:p>
                  </a:txBody>
                  <a:tcPr marL="76200" marR="76200" marT="50800" marB="50800">
                    <a:noFill/>
                  </a:tcPr>
                </a:tc>
                <a:extLst>
                  <a:ext uri="{0D108BD9-81ED-4DB2-BD59-A6C34878D82A}">
                    <a16:rowId xmlns:a16="http://schemas.microsoft.com/office/drawing/2014/main" val="10005"/>
                  </a:ext>
                </a:extLst>
              </a:tr>
              <a:tr h="42353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b="1" dirty="0" err="1">
                          <a:solidFill>
                            <a:srgbClr val="0070C0"/>
                          </a:solidFill>
                          <a:latin typeface="Consolas" pitchFamily="49" charset="0"/>
                          <a:cs typeface="Consolas" pitchFamily="49" charset="0"/>
                        </a:rPr>
                        <a:t>min_element</a:t>
                      </a:r>
                      <a:endParaRPr lang="en-US" sz="2000" b="1" dirty="0">
                        <a:solidFill>
                          <a:srgbClr val="0070C0"/>
                        </a:solidFill>
                        <a:latin typeface="Consolas" pitchFamily="49" charset="0"/>
                        <a:cs typeface="Consolas" pitchFamily="49" charset="0"/>
                      </a:endParaRPr>
                    </a:p>
                  </a:txBody>
                  <a:tcPr marL="76200" marR="76200" marT="50800" marB="50800">
                    <a:noFill/>
                  </a:tcPr>
                </a:tc>
                <a:tc>
                  <a:txBody>
                    <a:bodyPr/>
                    <a:lstStyle/>
                    <a:p>
                      <a:r>
                        <a:rPr lang="en-US" sz="2000" dirty="0">
                          <a:solidFill>
                            <a:schemeClr val="tx1"/>
                          </a:solidFill>
                        </a:rPr>
                        <a:t>Position of the smallest value</a:t>
                      </a:r>
                    </a:p>
                  </a:txBody>
                  <a:tcPr marL="76200" marR="76200" marT="50800" marB="50800">
                    <a:noFill/>
                  </a:tcPr>
                </a:tc>
                <a:extLst>
                  <a:ext uri="{0D108BD9-81ED-4DB2-BD59-A6C34878D82A}">
                    <a16:rowId xmlns:a16="http://schemas.microsoft.com/office/drawing/2014/main" val="10006"/>
                  </a:ext>
                </a:extLst>
              </a:tr>
              <a:tr h="42353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b="1" dirty="0">
                          <a:solidFill>
                            <a:srgbClr val="0070C0"/>
                          </a:solidFill>
                          <a:latin typeface="Consolas" pitchFamily="49" charset="0"/>
                          <a:cs typeface="Consolas" pitchFamily="49" charset="0"/>
                        </a:rPr>
                        <a:t>count</a:t>
                      </a:r>
                    </a:p>
                  </a:txBody>
                  <a:tcPr marL="76200" marR="76200" marT="50800" marB="50800">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solidFill>
                            <a:schemeClr val="tx1"/>
                          </a:solidFill>
                        </a:rPr>
                        <a:t>Number of instances of a value</a:t>
                      </a:r>
                    </a:p>
                  </a:txBody>
                  <a:tcPr marL="76200" marR="76200" marT="50800" marB="50800">
                    <a:noFill/>
                  </a:tcPr>
                </a:tc>
                <a:extLst>
                  <a:ext uri="{0D108BD9-81ED-4DB2-BD59-A6C34878D82A}">
                    <a16:rowId xmlns:a16="http://schemas.microsoft.com/office/drawing/2014/main" val="10007"/>
                  </a:ext>
                </a:extLst>
              </a:tr>
              <a:tr h="42353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b="1" dirty="0" err="1">
                          <a:solidFill>
                            <a:srgbClr val="0070C0"/>
                          </a:solidFill>
                          <a:latin typeface="Consolas" pitchFamily="49" charset="0"/>
                          <a:cs typeface="Consolas" pitchFamily="49" charset="0"/>
                        </a:rPr>
                        <a:t>is_sorted</a:t>
                      </a:r>
                      <a:endParaRPr lang="en-US" sz="2000" b="1" dirty="0">
                        <a:solidFill>
                          <a:srgbClr val="0070C0"/>
                        </a:solidFill>
                        <a:latin typeface="Consolas" pitchFamily="49" charset="0"/>
                        <a:cs typeface="Consolas" pitchFamily="49" charset="0"/>
                      </a:endParaRPr>
                    </a:p>
                  </a:txBody>
                  <a:tcPr marL="76200" marR="76200" marT="50800" marB="50800">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solidFill>
                            <a:schemeClr val="tx1"/>
                          </a:solidFill>
                        </a:rPr>
                        <a:t>Whether sequence is in sorted order</a:t>
                      </a:r>
                    </a:p>
                  </a:txBody>
                  <a:tcPr marL="76200" marR="76200" marT="50800" marB="50800">
                    <a:noFill/>
                  </a:tcPr>
                </a:tc>
                <a:extLst>
                  <a:ext uri="{0D108BD9-81ED-4DB2-BD59-A6C34878D82A}">
                    <a16:rowId xmlns:a16="http://schemas.microsoft.com/office/drawing/2014/main" val="10008"/>
                  </a:ext>
                </a:extLst>
              </a:tr>
              <a:tr h="42353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b="1" dirty="0" err="1">
                          <a:solidFill>
                            <a:srgbClr val="0070C0"/>
                          </a:solidFill>
                          <a:latin typeface="Consolas" pitchFamily="49" charset="0"/>
                          <a:cs typeface="Consolas" pitchFamily="49" charset="0"/>
                        </a:rPr>
                        <a:t>transform_reduce</a:t>
                      </a:r>
                      <a:endParaRPr lang="en-US" sz="2000" b="1" dirty="0">
                        <a:solidFill>
                          <a:srgbClr val="0070C0"/>
                        </a:solidFill>
                        <a:latin typeface="Consolas" pitchFamily="49" charset="0"/>
                        <a:cs typeface="Consolas" pitchFamily="49" charset="0"/>
                      </a:endParaRPr>
                    </a:p>
                  </a:txBody>
                  <a:tcPr marL="76200" marR="76200" marT="50800" marB="50800">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solidFill>
                            <a:schemeClr val="tx1"/>
                          </a:solidFill>
                        </a:rPr>
                        <a:t>Reduction op following a transform op</a:t>
                      </a:r>
                    </a:p>
                  </a:txBody>
                  <a:tcPr marL="76200" marR="76200" marT="50800" marB="50800">
                    <a:noFill/>
                  </a:tcPr>
                </a:tc>
                <a:extLst>
                  <a:ext uri="{0D108BD9-81ED-4DB2-BD59-A6C34878D82A}">
                    <a16:rowId xmlns:a16="http://schemas.microsoft.com/office/drawing/2014/main" val="10009"/>
                  </a:ext>
                </a:extLst>
              </a:tr>
            </a:tbl>
          </a:graphicData>
        </a:graphic>
      </p:graphicFrame>
      <p:sp>
        <p:nvSpPr>
          <p:cNvPr id="5" name="Rectangle 4"/>
          <p:cNvSpPr/>
          <p:nvPr/>
        </p:nvSpPr>
        <p:spPr>
          <a:xfrm>
            <a:off x="1600201" y="6627168"/>
            <a:ext cx="1013419" cy="230832"/>
          </a:xfrm>
          <a:prstGeom prst="rect">
            <a:avLst/>
          </a:prstGeom>
        </p:spPr>
        <p:txBody>
          <a:bodyPr wrap="none">
            <a:spAutoFit/>
          </a:bodyPr>
          <a:lstStyle/>
          <a:p>
            <a:r>
              <a:rPr lang="en-US" sz="900" dirty="0">
                <a:latin typeface="+mj-lt"/>
              </a:rPr>
              <a:t>NVIDIA [N. Bell]</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65912088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CE4AD0-DE63-461C-902F-73628FDD7099}"/>
              </a:ext>
            </a:extLst>
          </p:cNvPr>
          <p:cNvSpPr>
            <a:spLocks noGrp="1"/>
          </p:cNvSpPr>
          <p:nvPr>
            <p:ph type="title"/>
          </p:nvPr>
        </p:nvSpPr>
        <p:spPr/>
        <p:txBody>
          <a:bodyPr/>
          <a:lstStyle/>
          <a:p>
            <a:r>
              <a:rPr lang="en-US" dirty="0"/>
              <a:t>Work Plan, </a:t>
            </a:r>
            <a:r>
              <a:rPr lang="en-US" dirty="0">
                <a:solidFill>
                  <a:srgbClr val="FFC000"/>
                </a:solidFill>
                <a:latin typeface="Consolas" panose="020B0609020204030204" pitchFamily="49" charset="0"/>
              </a:rPr>
              <a:t>thrust</a:t>
            </a:r>
          </a:p>
        </p:txBody>
      </p:sp>
      <p:sp>
        <p:nvSpPr>
          <p:cNvPr id="5" name="Content Placeholder 4">
            <a:extLst>
              <a:ext uri="{FF2B5EF4-FFF2-40B4-BE49-F238E27FC236}">
                <a16:creationId xmlns:a16="http://schemas.microsoft.com/office/drawing/2014/main" id="{102C22E0-1C56-4AFF-8655-5BBCD1E1DACC}"/>
              </a:ext>
            </a:extLst>
          </p:cNvPr>
          <p:cNvSpPr>
            <a:spLocks noGrp="1"/>
          </p:cNvSpPr>
          <p:nvPr>
            <p:ph idx="1"/>
          </p:nvPr>
        </p:nvSpPr>
        <p:spPr>
          <a:xfrm>
            <a:off x="335902" y="1495221"/>
            <a:ext cx="11772314" cy="4933050"/>
          </a:xfrm>
        </p:spPr>
        <p:txBody>
          <a:bodyPr/>
          <a:lstStyle/>
          <a:p>
            <a:endParaRPr lang="en-US" dirty="0"/>
          </a:p>
          <a:p>
            <a:endParaRPr lang="en-US" dirty="0"/>
          </a:p>
          <a:p>
            <a:r>
              <a:rPr lang="en-US" dirty="0">
                <a:solidFill>
                  <a:schemeClr val="bg1">
                    <a:lumMod val="65000"/>
                  </a:schemeClr>
                </a:solidFill>
              </a:rPr>
              <a:t>Namespaces, containers, iterators</a:t>
            </a:r>
          </a:p>
          <a:p>
            <a:endParaRPr lang="en-US" dirty="0"/>
          </a:p>
          <a:p>
            <a:r>
              <a:rPr lang="en-US" dirty="0">
                <a:solidFill>
                  <a:schemeClr val="bg1">
                    <a:lumMod val="65000"/>
                  </a:schemeClr>
                </a:solidFill>
              </a:rPr>
              <a:t>Algorithms</a:t>
            </a:r>
          </a:p>
          <a:p>
            <a:endParaRPr lang="en-US" dirty="0">
              <a:solidFill>
                <a:schemeClr val="bg1">
                  <a:lumMod val="65000"/>
                </a:schemeClr>
              </a:solidFill>
            </a:endParaRPr>
          </a:p>
          <a:p>
            <a:r>
              <a:rPr lang="en-US" dirty="0"/>
              <a:t>General transformations. Zipping &amp; fusing</a:t>
            </a:r>
          </a:p>
          <a:p>
            <a:endParaRPr lang="en-US" dirty="0">
              <a:solidFill>
                <a:schemeClr val="bg1">
                  <a:lumMod val="65000"/>
                </a:schemeClr>
              </a:solidFill>
            </a:endParaRPr>
          </a:p>
          <a:p>
            <a:r>
              <a:rPr lang="en-US" dirty="0">
                <a:solidFill>
                  <a:schemeClr val="bg1">
                    <a:lumMod val="65000"/>
                  </a:schemeClr>
                </a:solidFill>
              </a:rPr>
              <a:t>Thrust example: Processing rainfall data</a:t>
            </a:r>
          </a:p>
          <a:p>
            <a:endParaRPr lang="en-US" dirty="0"/>
          </a:p>
          <a:p>
            <a:endParaRPr lang="en-US" dirty="0"/>
          </a:p>
        </p:txBody>
      </p:sp>
      <p:sp>
        <p:nvSpPr>
          <p:cNvPr id="3" name="Slide Number Placeholder 2">
            <a:extLst>
              <a:ext uri="{FF2B5EF4-FFF2-40B4-BE49-F238E27FC236}">
                <a16:creationId xmlns:a16="http://schemas.microsoft.com/office/drawing/2014/main" id="{52F3B44D-439D-4F14-BFCF-2B3E05F2DD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378252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752600" y="1309101"/>
            <a:ext cx="7391400" cy="1828800"/>
          </a:xfrm>
          <a:prstGeom prst="roundRect">
            <a:avLst/>
          </a:prstGeom>
          <a:solidFill>
            <a:schemeClr val="accent2">
              <a:lumMod val="40000"/>
              <a:lumOff val="6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t>General Transformations</a:t>
            </a:r>
          </a:p>
        </p:txBody>
      </p:sp>
      <p:sp>
        <p:nvSpPr>
          <p:cNvPr id="12" name="Slide Number Placeholder 11"/>
          <p:cNvSpPr>
            <a:spLocks noGrp="1"/>
          </p:cNvSpPr>
          <p:nvPr>
            <p:ph type="sldNum" sz="quarter" idx="12"/>
          </p:nvPr>
        </p:nvSpPr>
        <p:spPr/>
        <p:txBody>
          <a:bodyPr/>
          <a:lstStyle/>
          <a:p>
            <a:fld id="{198C497F-F93A-415D-AE85-6EDF5BB63A7F}" type="slidenum">
              <a:rPr lang="en-US" altLang="en-US" smtClean="0"/>
              <a:pPr/>
              <a:t>37</a:t>
            </a:fld>
            <a:endParaRPr lang="en-US" altLang="en-US" dirty="0"/>
          </a:p>
        </p:txBody>
      </p:sp>
      <p:sp>
        <p:nvSpPr>
          <p:cNvPr id="4" name="Rectangle 3"/>
          <p:cNvSpPr/>
          <p:nvPr/>
        </p:nvSpPr>
        <p:spPr>
          <a:xfrm>
            <a:off x="4800600" y="1385302"/>
            <a:ext cx="4572000" cy="646331"/>
          </a:xfrm>
          <a:prstGeom prst="rect">
            <a:avLst/>
          </a:prstGeom>
        </p:spPr>
        <p:txBody>
          <a:bodyPr>
            <a:spAutoFit/>
          </a:bodyPr>
          <a:lstStyle/>
          <a:p>
            <a:r>
              <a:rPr lang="nn-NO" b="1" dirty="0">
                <a:solidFill>
                  <a:srgbClr val="6AB825"/>
                </a:solidFill>
                <a:latin typeface="Courier New"/>
              </a:rPr>
              <a:t>for</a:t>
            </a:r>
            <a:r>
              <a:rPr lang="nn-NO" b="1" dirty="0">
                <a:solidFill>
                  <a:srgbClr val="000000"/>
                </a:solidFill>
                <a:latin typeface="Courier New"/>
              </a:rPr>
              <a:t> (</a:t>
            </a:r>
            <a:r>
              <a:rPr lang="nn-NO" b="1" dirty="0">
                <a:solidFill>
                  <a:srgbClr val="6AB825"/>
                </a:solidFill>
                <a:latin typeface="Courier New"/>
              </a:rPr>
              <a:t>int</a:t>
            </a:r>
            <a:r>
              <a:rPr lang="nn-NO" b="1" dirty="0">
                <a:solidFill>
                  <a:srgbClr val="000000"/>
                </a:solidFill>
                <a:latin typeface="Courier New"/>
              </a:rPr>
              <a:t> i = </a:t>
            </a:r>
            <a:r>
              <a:rPr lang="nn-NO" b="1" dirty="0">
                <a:solidFill>
                  <a:srgbClr val="3677A9"/>
                </a:solidFill>
                <a:latin typeface="Courier New"/>
              </a:rPr>
              <a:t>0</a:t>
            </a:r>
            <a:r>
              <a:rPr lang="nn-NO" b="1" dirty="0">
                <a:solidFill>
                  <a:srgbClr val="000000"/>
                </a:solidFill>
                <a:latin typeface="Courier New"/>
              </a:rPr>
              <a:t>; i &lt; N; i++)</a:t>
            </a:r>
          </a:p>
          <a:p>
            <a:r>
              <a:rPr lang="en-US" dirty="0">
                <a:solidFill>
                  <a:srgbClr val="000000"/>
                </a:solidFill>
                <a:latin typeface="Courier New"/>
              </a:rPr>
              <a:t>    X[</a:t>
            </a:r>
            <a:r>
              <a:rPr lang="en-US" dirty="0" err="1">
                <a:solidFill>
                  <a:srgbClr val="000000"/>
                </a:solidFill>
                <a:latin typeface="Courier New"/>
              </a:rPr>
              <a:t>i</a:t>
            </a:r>
            <a:r>
              <a:rPr lang="en-US" dirty="0">
                <a:solidFill>
                  <a:srgbClr val="000000"/>
                </a:solidFill>
                <a:latin typeface="Courier New"/>
              </a:rPr>
              <a:t>] = f(A[</a:t>
            </a:r>
            <a:r>
              <a:rPr lang="en-US" dirty="0" err="1">
                <a:solidFill>
                  <a:srgbClr val="000000"/>
                </a:solidFill>
                <a:latin typeface="Courier New"/>
              </a:rPr>
              <a:t>i</a:t>
            </a:r>
            <a:r>
              <a:rPr lang="en-US" dirty="0">
                <a:solidFill>
                  <a:srgbClr val="000000"/>
                </a:solidFill>
                <a:latin typeface="Courier New"/>
              </a:rPr>
              <a:t>]);</a:t>
            </a:r>
          </a:p>
        </p:txBody>
      </p:sp>
      <p:sp>
        <p:nvSpPr>
          <p:cNvPr id="8" name="TextBox 7"/>
          <p:cNvSpPr txBox="1"/>
          <p:nvPr/>
        </p:nvSpPr>
        <p:spPr>
          <a:xfrm>
            <a:off x="1963529" y="1523800"/>
            <a:ext cx="2205668" cy="369332"/>
          </a:xfrm>
          <a:prstGeom prst="rect">
            <a:avLst/>
          </a:prstGeom>
          <a:noFill/>
        </p:spPr>
        <p:txBody>
          <a:bodyPr wrap="none" rtlCol="0">
            <a:spAutoFit/>
          </a:bodyPr>
          <a:lstStyle/>
          <a:p>
            <a:r>
              <a:rPr lang="en-US" dirty="0">
                <a:solidFill>
                  <a:srgbClr val="000000"/>
                </a:solidFill>
                <a:latin typeface="+mj-lt"/>
              </a:rPr>
              <a:t>Unary Transformation</a:t>
            </a:r>
          </a:p>
        </p:txBody>
      </p:sp>
      <p:sp>
        <p:nvSpPr>
          <p:cNvPr id="13" name="Rectangle 12"/>
          <p:cNvSpPr/>
          <p:nvPr/>
        </p:nvSpPr>
        <p:spPr>
          <a:xfrm>
            <a:off x="4800600" y="2363658"/>
            <a:ext cx="4572000" cy="646331"/>
          </a:xfrm>
          <a:prstGeom prst="rect">
            <a:avLst/>
          </a:prstGeom>
        </p:spPr>
        <p:txBody>
          <a:bodyPr>
            <a:spAutoFit/>
          </a:bodyPr>
          <a:lstStyle/>
          <a:p>
            <a:r>
              <a:rPr lang="nn-NO" b="1" dirty="0">
                <a:solidFill>
                  <a:srgbClr val="6AB825"/>
                </a:solidFill>
                <a:latin typeface="Courier New"/>
              </a:rPr>
              <a:t>for</a:t>
            </a:r>
            <a:r>
              <a:rPr lang="nn-NO" b="1" dirty="0">
                <a:solidFill>
                  <a:srgbClr val="000000"/>
                </a:solidFill>
                <a:latin typeface="Courier New"/>
              </a:rPr>
              <a:t> (</a:t>
            </a:r>
            <a:r>
              <a:rPr lang="nn-NO" b="1" dirty="0">
                <a:solidFill>
                  <a:srgbClr val="6AB825"/>
                </a:solidFill>
                <a:latin typeface="Courier New"/>
              </a:rPr>
              <a:t>int</a:t>
            </a:r>
            <a:r>
              <a:rPr lang="nn-NO" b="1" dirty="0">
                <a:solidFill>
                  <a:srgbClr val="000000"/>
                </a:solidFill>
                <a:latin typeface="Courier New"/>
              </a:rPr>
              <a:t> i = </a:t>
            </a:r>
            <a:r>
              <a:rPr lang="nn-NO" b="1" dirty="0">
                <a:solidFill>
                  <a:srgbClr val="3677A9"/>
                </a:solidFill>
                <a:latin typeface="Courier New"/>
              </a:rPr>
              <a:t>0</a:t>
            </a:r>
            <a:r>
              <a:rPr lang="nn-NO" b="1" dirty="0">
                <a:solidFill>
                  <a:srgbClr val="000000"/>
                </a:solidFill>
                <a:latin typeface="Courier New"/>
              </a:rPr>
              <a:t>; i &lt; N; i++)</a:t>
            </a:r>
          </a:p>
          <a:p>
            <a:r>
              <a:rPr lang="en-US" dirty="0">
                <a:solidFill>
                  <a:srgbClr val="000000"/>
                </a:solidFill>
                <a:latin typeface="Courier New"/>
              </a:rPr>
              <a:t>    X[</a:t>
            </a:r>
            <a:r>
              <a:rPr lang="en-US" dirty="0" err="1">
                <a:solidFill>
                  <a:srgbClr val="000000"/>
                </a:solidFill>
                <a:latin typeface="Courier New"/>
              </a:rPr>
              <a:t>i</a:t>
            </a:r>
            <a:r>
              <a:rPr lang="en-US" dirty="0">
                <a:solidFill>
                  <a:srgbClr val="000000"/>
                </a:solidFill>
                <a:latin typeface="Courier New"/>
              </a:rPr>
              <a:t>] = f(A[</a:t>
            </a:r>
            <a:r>
              <a:rPr lang="en-US" dirty="0" err="1">
                <a:solidFill>
                  <a:srgbClr val="000000"/>
                </a:solidFill>
                <a:latin typeface="Courier New"/>
              </a:rPr>
              <a:t>i</a:t>
            </a:r>
            <a:r>
              <a:rPr lang="en-US" dirty="0">
                <a:solidFill>
                  <a:srgbClr val="000000"/>
                </a:solidFill>
                <a:latin typeface="Courier New"/>
              </a:rPr>
              <a:t>],B[</a:t>
            </a:r>
            <a:r>
              <a:rPr lang="en-US" dirty="0" err="1">
                <a:solidFill>
                  <a:srgbClr val="000000"/>
                </a:solidFill>
                <a:latin typeface="Courier New"/>
              </a:rPr>
              <a:t>i</a:t>
            </a:r>
            <a:r>
              <a:rPr lang="en-US" dirty="0">
                <a:solidFill>
                  <a:srgbClr val="000000"/>
                </a:solidFill>
                <a:latin typeface="Courier New"/>
              </a:rPr>
              <a:t>]);</a:t>
            </a:r>
          </a:p>
        </p:txBody>
      </p:sp>
      <p:sp>
        <p:nvSpPr>
          <p:cNvPr id="15" name="TextBox 14"/>
          <p:cNvSpPr txBox="1"/>
          <p:nvPr/>
        </p:nvSpPr>
        <p:spPr>
          <a:xfrm>
            <a:off x="1963530" y="2502156"/>
            <a:ext cx="2232919" cy="369332"/>
          </a:xfrm>
          <a:prstGeom prst="rect">
            <a:avLst/>
          </a:prstGeom>
          <a:noFill/>
        </p:spPr>
        <p:txBody>
          <a:bodyPr wrap="none" rtlCol="0">
            <a:spAutoFit/>
          </a:bodyPr>
          <a:lstStyle/>
          <a:p>
            <a:r>
              <a:rPr lang="en-US" dirty="0">
                <a:solidFill>
                  <a:srgbClr val="000000"/>
                </a:solidFill>
                <a:latin typeface="+mj-lt"/>
              </a:rPr>
              <a:t>Binary Transformation</a:t>
            </a:r>
          </a:p>
        </p:txBody>
      </p:sp>
      <p:sp>
        <p:nvSpPr>
          <p:cNvPr id="17" name="Rectangle 16"/>
          <p:cNvSpPr/>
          <p:nvPr/>
        </p:nvSpPr>
        <p:spPr>
          <a:xfrm>
            <a:off x="4800600" y="3342014"/>
            <a:ext cx="4572000" cy="646331"/>
          </a:xfrm>
          <a:prstGeom prst="rect">
            <a:avLst/>
          </a:prstGeom>
        </p:spPr>
        <p:txBody>
          <a:bodyPr>
            <a:spAutoFit/>
          </a:bodyPr>
          <a:lstStyle/>
          <a:p>
            <a:r>
              <a:rPr lang="nn-NO" b="1" dirty="0">
                <a:solidFill>
                  <a:srgbClr val="6AB825"/>
                </a:solidFill>
                <a:latin typeface="Courier New"/>
              </a:rPr>
              <a:t>for</a:t>
            </a:r>
            <a:r>
              <a:rPr lang="nn-NO" b="1" dirty="0">
                <a:solidFill>
                  <a:srgbClr val="000000"/>
                </a:solidFill>
                <a:latin typeface="Courier New"/>
              </a:rPr>
              <a:t> (</a:t>
            </a:r>
            <a:r>
              <a:rPr lang="nn-NO" b="1" dirty="0">
                <a:solidFill>
                  <a:srgbClr val="6AB825"/>
                </a:solidFill>
                <a:latin typeface="Courier New"/>
              </a:rPr>
              <a:t>int</a:t>
            </a:r>
            <a:r>
              <a:rPr lang="nn-NO" b="1" dirty="0">
                <a:solidFill>
                  <a:srgbClr val="000000"/>
                </a:solidFill>
                <a:latin typeface="Courier New"/>
              </a:rPr>
              <a:t> i = </a:t>
            </a:r>
            <a:r>
              <a:rPr lang="nn-NO" b="1" dirty="0">
                <a:solidFill>
                  <a:srgbClr val="3677A9"/>
                </a:solidFill>
                <a:latin typeface="Courier New"/>
              </a:rPr>
              <a:t>0</a:t>
            </a:r>
            <a:r>
              <a:rPr lang="nn-NO" b="1" dirty="0">
                <a:solidFill>
                  <a:srgbClr val="000000"/>
                </a:solidFill>
                <a:latin typeface="Courier New"/>
              </a:rPr>
              <a:t>; i &lt; N; i++)</a:t>
            </a:r>
          </a:p>
          <a:p>
            <a:r>
              <a:rPr lang="en-US" dirty="0">
                <a:solidFill>
                  <a:srgbClr val="000000"/>
                </a:solidFill>
                <a:latin typeface="Courier New"/>
              </a:rPr>
              <a:t>    X[</a:t>
            </a:r>
            <a:r>
              <a:rPr lang="en-US" dirty="0" err="1">
                <a:solidFill>
                  <a:srgbClr val="000000"/>
                </a:solidFill>
                <a:latin typeface="Courier New"/>
              </a:rPr>
              <a:t>i</a:t>
            </a:r>
            <a:r>
              <a:rPr lang="en-US" dirty="0">
                <a:solidFill>
                  <a:srgbClr val="000000"/>
                </a:solidFill>
                <a:latin typeface="Courier New"/>
              </a:rPr>
              <a:t>] = f(A[</a:t>
            </a:r>
            <a:r>
              <a:rPr lang="en-US" dirty="0" err="1">
                <a:solidFill>
                  <a:srgbClr val="000000"/>
                </a:solidFill>
                <a:latin typeface="Courier New"/>
              </a:rPr>
              <a:t>i</a:t>
            </a:r>
            <a:r>
              <a:rPr lang="en-US" dirty="0">
                <a:solidFill>
                  <a:srgbClr val="000000"/>
                </a:solidFill>
                <a:latin typeface="Courier New"/>
              </a:rPr>
              <a:t>],B[</a:t>
            </a:r>
            <a:r>
              <a:rPr lang="en-US" dirty="0" err="1">
                <a:solidFill>
                  <a:srgbClr val="000000"/>
                </a:solidFill>
                <a:latin typeface="Courier New"/>
              </a:rPr>
              <a:t>i</a:t>
            </a:r>
            <a:r>
              <a:rPr lang="en-US" dirty="0">
                <a:solidFill>
                  <a:srgbClr val="000000"/>
                </a:solidFill>
                <a:latin typeface="Courier New"/>
              </a:rPr>
              <a:t>],C[</a:t>
            </a:r>
            <a:r>
              <a:rPr lang="en-US" dirty="0" err="1">
                <a:solidFill>
                  <a:srgbClr val="000000"/>
                </a:solidFill>
                <a:latin typeface="Courier New"/>
              </a:rPr>
              <a:t>i</a:t>
            </a:r>
            <a:r>
              <a:rPr lang="en-US" dirty="0">
                <a:solidFill>
                  <a:srgbClr val="000000"/>
                </a:solidFill>
                <a:latin typeface="Courier New"/>
              </a:rPr>
              <a:t>]);</a:t>
            </a:r>
          </a:p>
        </p:txBody>
      </p:sp>
      <p:sp>
        <p:nvSpPr>
          <p:cNvPr id="19" name="TextBox 18"/>
          <p:cNvSpPr txBox="1"/>
          <p:nvPr/>
        </p:nvSpPr>
        <p:spPr>
          <a:xfrm>
            <a:off x="1963530" y="3480512"/>
            <a:ext cx="2343527" cy="369332"/>
          </a:xfrm>
          <a:prstGeom prst="rect">
            <a:avLst/>
          </a:prstGeom>
          <a:noFill/>
        </p:spPr>
        <p:txBody>
          <a:bodyPr wrap="none" rtlCol="0">
            <a:spAutoFit/>
          </a:bodyPr>
          <a:lstStyle/>
          <a:p>
            <a:r>
              <a:rPr lang="en-US" dirty="0">
                <a:solidFill>
                  <a:srgbClr val="000000"/>
                </a:solidFill>
                <a:latin typeface="+mj-lt"/>
              </a:rPr>
              <a:t>Ternary Transformation</a:t>
            </a:r>
          </a:p>
        </p:txBody>
      </p:sp>
      <p:sp>
        <p:nvSpPr>
          <p:cNvPr id="21" name="Rectangle 20"/>
          <p:cNvSpPr/>
          <p:nvPr/>
        </p:nvSpPr>
        <p:spPr>
          <a:xfrm>
            <a:off x="4800600" y="4320371"/>
            <a:ext cx="4953000" cy="646331"/>
          </a:xfrm>
          <a:prstGeom prst="rect">
            <a:avLst/>
          </a:prstGeom>
        </p:spPr>
        <p:txBody>
          <a:bodyPr wrap="square">
            <a:spAutoFit/>
          </a:bodyPr>
          <a:lstStyle/>
          <a:p>
            <a:r>
              <a:rPr lang="nn-NO" b="1" dirty="0">
                <a:solidFill>
                  <a:srgbClr val="6AB825"/>
                </a:solidFill>
                <a:latin typeface="Courier New"/>
              </a:rPr>
              <a:t>for</a:t>
            </a:r>
            <a:r>
              <a:rPr lang="nn-NO" b="1" dirty="0">
                <a:solidFill>
                  <a:srgbClr val="000000"/>
                </a:solidFill>
                <a:latin typeface="Courier New"/>
              </a:rPr>
              <a:t> (</a:t>
            </a:r>
            <a:r>
              <a:rPr lang="nn-NO" b="1" dirty="0">
                <a:solidFill>
                  <a:srgbClr val="6AB825"/>
                </a:solidFill>
                <a:latin typeface="Courier New"/>
              </a:rPr>
              <a:t>int</a:t>
            </a:r>
            <a:r>
              <a:rPr lang="nn-NO" b="1" dirty="0">
                <a:solidFill>
                  <a:srgbClr val="000000"/>
                </a:solidFill>
                <a:latin typeface="Courier New"/>
              </a:rPr>
              <a:t> i = </a:t>
            </a:r>
            <a:r>
              <a:rPr lang="nn-NO" b="1" dirty="0">
                <a:solidFill>
                  <a:srgbClr val="3677A9"/>
                </a:solidFill>
                <a:latin typeface="Courier New"/>
              </a:rPr>
              <a:t>0</a:t>
            </a:r>
            <a:r>
              <a:rPr lang="nn-NO" b="1" dirty="0">
                <a:solidFill>
                  <a:srgbClr val="000000"/>
                </a:solidFill>
                <a:latin typeface="Courier New"/>
              </a:rPr>
              <a:t>; i &lt; N; i++)</a:t>
            </a:r>
          </a:p>
          <a:p>
            <a:r>
              <a:rPr lang="en-US" dirty="0">
                <a:solidFill>
                  <a:srgbClr val="000000"/>
                </a:solidFill>
                <a:latin typeface="Courier New"/>
              </a:rPr>
              <a:t>    X[</a:t>
            </a:r>
            <a:r>
              <a:rPr lang="en-US" dirty="0" err="1">
                <a:solidFill>
                  <a:srgbClr val="000000"/>
                </a:solidFill>
                <a:latin typeface="Courier New"/>
              </a:rPr>
              <a:t>i</a:t>
            </a:r>
            <a:r>
              <a:rPr lang="en-US" dirty="0">
                <a:solidFill>
                  <a:srgbClr val="000000"/>
                </a:solidFill>
                <a:latin typeface="Courier New"/>
              </a:rPr>
              <a:t>] = f(A[</a:t>
            </a:r>
            <a:r>
              <a:rPr lang="en-US" dirty="0" err="1">
                <a:solidFill>
                  <a:srgbClr val="000000"/>
                </a:solidFill>
                <a:latin typeface="Courier New"/>
              </a:rPr>
              <a:t>i</a:t>
            </a:r>
            <a:r>
              <a:rPr lang="en-US" dirty="0">
                <a:solidFill>
                  <a:srgbClr val="000000"/>
                </a:solidFill>
                <a:latin typeface="Courier New"/>
              </a:rPr>
              <a:t>],B[</a:t>
            </a:r>
            <a:r>
              <a:rPr lang="en-US" dirty="0" err="1">
                <a:solidFill>
                  <a:srgbClr val="000000"/>
                </a:solidFill>
                <a:latin typeface="Courier New"/>
              </a:rPr>
              <a:t>i</a:t>
            </a:r>
            <a:r>
              <a:rPr lang="en-US" dirty="0">
                <a:solidFill>
                  <a:srgbClr val="000000"/>
                </a:solidFill>
                <a:latin typeface="Courier New"/>
              </a:rPr>
              <a:t>],C[</a:t>
            </a:r>
            <a:r>
              <a:rPr lang="en-US" dirty="0" err="1">
                <a:solidFill>
                  <a:srgbClr val="000000"/>
                </a:solidFill>
                <a:latin typeface="Courier New"/>
              </a:rPr>
              <a:t>i</a:t>
            </a:r>
            <a:r>
              <a:rPr lang="en-US" dirty="0">
                <a:solidFill>
                  <a:srgbClr val="000000"/>
                </a:solidFill>
                <a:latin typeface="Courier New"/>
              </a:rPr>
              <a:t>],...);</a:t>
            </a:r>
          </a:p>
        </p:txBody>
      </p:sp>
      <p:sp>
        <p:nvSpPr>
          <p:cNvPr id="23" name="TextBox 22"/>
          <p:cNvSpPr txBox="1"/>
          <p:nvPr/>
        </p:nvSpPr>
        <p:spPr>
          <a:xfrm>
            <a:off x="1963530" y="4458869"/>
            <a:ext cx="2374753" cy="369332"/>
          </a:xfrm>
          <a:prstGeom prst="rect">
            <a:avLst/>
          </a:prstGeom>
          <a:noFill/>
        </p:spPr>
        <p:txBody>
          <a:bodyPr wrap="none" rtlCol="0">
            <a:spAutoFit/>
          </a:bodyPr>
          <a:lstStyle/>
          <a:p>
            <a:r>
              <a:rPr lang="en-US" dirty="0">
                <a:solidFill>
                  <a:srgbClr val="000000"/>
                </a:solidFill>
                <a:latin typeface="+mj-lt"/>
              </a:rPr>
              <a:t>General Transformation</a:t>
            </a:r>
          </a:p>
        </p:txBody>
      </p:sp>
      <p:sp>
        <p:nvSpPr>
          <p:cNvPr id="16" name="Rectangle 15"/>
          <p:cNvSpPr/>
          <p:nvPr/>
        </p:nvSpPr>
        <p:spPr>
          <a:xfrm>
            <a:off x="206829" y="6541062"/>
            <a:ext cx="1013419" cy="230832"/>
          </a:xfrm>
          <a:prstGeom prst="rect">
            <a:avLst/>
          </a:prstGeom>
        </p:spPr>
        <p:txBody>
          <a:bodyPr wrap="none">
            <a:spAutoFit/>
          </a:bodyPr>
          <a:lstStyle/>
          <a:p>
            <a:r>
              <a:rPr lang="en-US" sz="900" dirty="0">
                <a:latin typeface="+mj-lt"/>
              </a:rPr>
              <a:t>NVIDIA [N. Bell]</a:t>
            </a:r>
            <a:r>
              <a:rPr lang="en-US" sz="900" dirty="0">
                <a:latin typeface="+mj-lt"/>
                <a:cs typeface="Calibri"/>
              </a:rPr>
              <a:t>→</a:t>
            </a:r>
            <a:endParaRPr lang="en-US" sz="900" dirty="0">
              <a:latin typeface="+mj-lt"/>
            </a:endParaRPr>
          </a:p>
        </p:txBody>
      </p:sp>
      <p:sp>
        <p:nvSpPr>
          <p:cNvPr id="18" name="Content Placeholder 2"/>
          <p:cNvSpPr txBox="1">
            <a:spLocks/>
          </p:cNvSpPr>
          <p:nvPr/>
        </p:nvSpPr>
        <p:spPr>
          <a:xfrm>
            <a:off x="914576" y="5507848"/>
            <a:ext cx="10543591" cy="838200"/>
          </a:xfrm>
          <a:prstGeom prst="rect">
            <a:avLst/>
          </a:prstGeom>
        </p:spPr>
        <p:txBody>
          <a:bodyPr/>
          <a:lstStyle>
            <a:lvl1pPr marL="342900" indent="-342900" algn="l" rtl="0" fontAlgn="base">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fontAlgn="base">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fontAlgn="base">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344488" indent="-344488"/>
            <a:r>
              <a:rPr lang="en-US" sz="2000" dirty="0"/>
              <a:t>Like C++ STL, </a:t>
            </a:r>
            <a:r>
              <a:rPr lang="en-US" sz="2000" b="1" dirty="0">
                <a:solidFill>
                  <a:srgbClr val="0070C0"/>
                </a:solidFill>
                <a:latin typeface="Courier New" pitchFamily="49" charset="0"/>
                <a:cs typeface="Courier New" pitchFamily="49" charset="0"/>
              </a:rPr>
              <a:t>thrust</a:t>
            </a:r>
            <a:r>
              <a:rPr lang="en-US" sz="2000" dirty="0"/>
              <a:t> provides built-in support for unary and binary transformations</a:t>
            </a:r>
          </a:p>
          <a:p>
            <a:pPr marL="344488" indent="-344488"/>
            <a:r>
              <a:rPr lang="en-US" sz="2000" dirty="0"/>
              <a:t>Transformations involving 3 or more input ranges must use a different approach</a:t>
            </a:r>
          </a:p>
        </p:txBody>
      </p:sp>
    </p:spTree>
    <p:extLst>
      <p:ext uri="{BB962C8B-B14F-4D97-AF65-F5344CB8AC3E}">
        <p14:creationId xmlns:p14="http://schemas.microsoft.com/office/powerpoint/2010/main" val="71310919"/>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Zip Operation (“zipping”)</a:t>
            </a:r>
          </a:p>
        </p:txBody>
      </p:sp>
      <p:sp>
        <p:nvSpPr>
          <p:cNvPr id="29" name="Slide Number Placeholder 28"/>
          <p:cNvSpPr>
            <a:spLocks noGrp="1"/>
          </p:cNvSpPr>
          <p:nvPr>
            <p:ph type="sldNum" sz="quarter" idx="12"/>
          </p:nvPr>
        </p:nvSpPr>
        <p:spPr/>
        <p:txBody>
          <a:bodyPr/>
          <a:lstStyle/>
          <a:p>
            <a:fld id="{198C497F-F93A-415D-AE85-6EDF5BB63A7F}" type="slidenum">
              <a:rPr lang="en-US" altLang="en-US" smtClean="0"/>
              <a:pPr/>
              <a:t>38</a:t>
            </a:fld>
            <a:endParaRPr lang="en-US" altLang="en-US"/>
          </a:p>
        </p:txBody>
      </p:sp>
      <p:sp>
        <p:nvSpPr>
          <p:cNvPr id="4" name="Rectangle 3"/>
          <p:cNvSpPr/>
          <p:nvPr/>
        </p:nvSpPr>
        <p:spPr>
          <a:xfrm>
            <a:off x="2438400" y="2819400"/>
            <a:ext cx="457200" cy="457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US" dirty="0">
                <a:solidFill>
                  <a:schemeClr val="tx1"/>
                </a:solidFill>
              </a:rPr>
              <a:t>A0</a:t>
            </a:r>
          </a:p>
        </p:txBody>
      </p:sp>
      <p:sp>
        <p:nvSpPr>
          <p:cNvPr id="5" name="Rectangle 4"/>
          <p:cNvSpPr/>
          <p:nvPr/>
        </p:nvSpPr>
        <p:spPr>
          <a:xfrm>
            <a:off x="2946400" y="2819400"/>
            <a:ext cx="457200" cy="457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US" dirty="0">
                <a:solidFill>
                  <a:schemeClr val="tx1"/>
                </a:solidFill>
              </a:rPr>
              <a:t>A1</a:t>
            </a:r>
          </a:p>
        </p:txBody>
      </p:sp>
      <p:sp>
        <p:nvSpPr>
          <p:cNvPr id="6" name="Rectangle 5"/>
          <p:cNvSpPr/>
          <p:nvPr/>
        </p:nvSpPr>
        <p:spPr>
          <a:xfrm>
            <a:off x="3454400" y="2819400"/>
            <a:ext cx="457200" cy="457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US" dirty="0">
                <a:solidFill>
                  <a:schemeClr val="tx1"/>
                </a:solidFill>
              </a:rPr>
              <a:t>A2</a:t>
            </a:r>
          </a:p>
        </p:txBody>
      </p:sp>
      <p:sp>
        <p:nvSpPr>
          <p:cNvPr id="7" name="Rectangle 6"/>
          <p:cNvSpPr/>
          <p:nvPr/>
        </p:nvSpPr>
        <p:spPr>
          <a:xfrm>
            <a:off x="2438400" y="3581400"/>
            <a:ext cx="457200" cy="457200"/>
          </a:xfrm>
          <a:prstGeom prst="rect">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X0</a:t>
            </a:r>
          </a:p>
        </p:txBody>
      </p:sp>
      <p:sp>
        <p:nvSpPr>
          <p:cNvPr id="8" name="Rectangle 7"/>
          <p:cNvSpPr/>
          <p:nvPr/>
        </p:nvSpPr>
        <p:spPr>
          <a:xfrm>
            <a:off x="2946400" y="3581400"/>
            <a:ext cx="457200" cy="457200"/>
          </a:xfrm>
          <a:prstGeom prst="rect">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X1</a:t>
            </a:r>
          </a:p>
        </p:txBody>
      </p:sp>
      <p:sp>
        <p:nvSpPr>
          <p:cNvPr id="9" name="Rectangle 8"/>
          <p:cNvSpPr/>
          <p:nvPr/>
        </p:nvSpPr>
        <p:spPr>
          <a:xfrm>
            <a:off x="3454400" y="3581400"/>
            <a:ext cx="457200" cy="457200"/>
          </a:xfrm>
          <a:prstGeom prst="rect">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X2</a:t>
            </a:r>
          </a:p>
        </p:txBody>
      </p:sp>
      <p:sp>
        <p:nvSpPr>
          <p:cNvPr id="22" name="Left Bracket 21"/>
          <p:cNvSpPr/>
          <p:nvPr/>
        </p:nvSpPr>
        <p:spPr>
          <a:xfrm>
            <a:off x="6507482" y="2770158"/>
            <a:ext cx="45719" cy="1358660"/>
          </a:xfrm>
          <a:prstGeom prst="leftBracket">
            <a:avLst>
              <a:gd name="adj" fmla="val 63153"/>
            </a:avLst>
          </a:prstGeom>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Right Arrow 27"/>
          <p:cNvSpPr/>
          <p:nvPr/>
        </p:nvSpPr>
        <p:spPr>
          <a:xfrm>
            <a:off x="4533900" y="3186684"/>
            <a:ext cx="1562100" cy="4846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b="1" dirty="0" err="1">
                <a:solidFill>
                  <a:schemeClr val="bg1"/>
                </a:solidFill>
                <a:latin typeface="Courier New" pitchFamily="49" charset="0"/>
                <a:cs typeface="Courier New" pitchFamily="49" charset="0"/>
              </a:rPr>
              <a:t>zip_iterator</a:t>
            </a:r>
            <a:endParaRPr lang="en-US" sz="1200" b="1" dirty="0">
              <a:solidFill>
                <a:schemeClr val="bg1"/>
              </a:solidFill>
              <a:latin typeface="Courier New" pitchFamily="49" charset="0"/>
              <a:cs typeface="Courier New" pitchFamily="49" charset="0"/>
            </a:endParaRPr>
          </a:p>
        </p:txBody>
      </p:sp>
      <p:sp>
        <p:nvSpPr>
          <p:cNvPr id="31" name="TextBox 30"/>
          <p:cNvSpPr txBox="1"/>
          <p:nvPr/>
        </p:nvSpPr>
        <p:spPr>
          <a:xfrm>
            <a:off x="2594750" y="4410670"/>
            <a:ext cx="1178528" cy="923330"/>
          </a:xfrm>
          <a:prstGeom prst="rect">
            <a:avLst/>
          </a:prstGeom>
          <a:noFill/>
        </p:spPr>
        <p:txBody>
          <a:bodyPr wrap="none" rtlCol="0">
            <a:spAutoFit/>
          </a:bodyPr>
          <a:lstStyle/>
          <a:p>
            <a:pPr algn="ctr"/>
            <a:r>
              <a:rPr lang="en-US" dirty="0">
                <a:solidFill>
                  <a:srgbClr val="000000"/>
                </a:solidFill>
                <a:latin typeface="+mj-lt"/>
              </a:rPr>
              <a:t>Multiple </a:t>
            </a:r>
          </a:p>
          <a:p>
            <a:pPr algn="ctr"/>
            <a:r>
              <a:rPr lang="en-US" dirty="0">
                <a:solidFill>
                  <a:srgbClr val="000000"/>
                </a:solidFill>
                <a:latin typeface="+mj-lt"/>
              </a:rPr>
              <a:t>Distinct</a:t>
            </a:r>
          </a:p>
          <a:p>
            <a:pPr algn="ctr"/>
            <a:r>
              <a:rPr lang="en-US" dirty="0">
                <a:solidFill>
                  <a:srgbClr val="000000"/>
                </a:solidFill>
                <a:latin typeface="+mj-lt"/>
              </a:rPr>
              <a:t>Sequences</a:t>
            </a:r>
          </a:p>
        </p:txBody>
      </p:sp>
      <p:sp>
        <p:nvSpPr>
          <p:cNvPr id="32" name="TextBox 31"/>
          <p:cNvSpPr txBox="1"/>
          <p:nvPr/>
        </p:nvSpPr>
        <p:spPr>
          <a:xfrm>
            <a:off x="6938805" y="4410670"/>
            <a:ext cx="1141658" cy="923330"/>
          </a:xfrm>
          <a:prstGeom prst="rect">
            <a:avLst/>
          </a:prstGeom>
          <a:noFill/>
        </p:spPr>
        <p:txBody>
          <a:bodyPr wrap="none" rtlCol="0">
            <a:spAutoFit/>
          </a:bodyPr>
          <a:lstStyle/>
          <a:p>
            <a:pPr algn="ctr"/>
            <a:r>
              <a:rPr lang="en-US" dirty="0">
                <a:solidFill>
                  <a:srgbClr val="000000"/>
                </a:solidFill>
                <a:latin typeface="+mj-lt"/>
              </a:rPr>
              <a:t>Unique </a:t>
            </a:r>
          </a:p>
          <a:p>
            <a:pPr algn="ctr"/>
            <a:r>
              <a:rPr lang="en-US" dirty="0">
                <a:solidFill>
                  <a:srgbClr val="000000"/>
                </a:solidFill>
                <a:latin typeface="+mj-lt"/>
              </a:rPr>
              <a:t>Sequence </a:t>
            </a:r>
          </a:p>
          <a:p>
            <a:pPr algn="ctr"/>
            <a:r>
              <a:rPr lang="en-US" dirty="0">
                <a:solidFill>
                  <a:srgbClr val="000000"/>
                </a:solidFill>
                <a:latin typeface="+mj-lt"/>
              </a:rPr>
              <a:t>of Tuples</a:t>
            </a:r>
          </a:p>
        </p:txBody>
      </p:sp>
      <p:sp>
        <p:nvSpPr>
          <p:cNvPr id="30" name="Rectangle 29"/>
          <p:cNvSpPr/>
          <p:nvPr/>
        </p:nvSpPr>
        <p:spPr>
          <a:xfrm>
            <a:off x="0" y="6627168"/>
            <a:ext cx="1013419" cy="230832"/>
          </a:xfrm>
          <a:prstGeom prst="rect">
            <a:avLst/>
          </a:prstGeom>
        </p:spPr>
        <p:txBody>
          <a:bodyPr wrap="none">
            <a:spAutoFit/>
          </a:bodyPr>
          <a:lstStyle/>
          <a:p>
            <a:r>
              <a:rPr lang="en-US" sz="900" dirty="0">
                <a:latin typeface="+mj-lt"/>
              </a:rPr>
              <a:t>NVIDIA [N. Bell]</a:t>
            </a:r>
            <a:r>
              <a:rPr lang="en-US" sz="900" dirty="0">
                <a:latin typeface="+mj-lt"/>
                <a:cs typeface="Calibri"/>
              </a:rPr>
              <a:t>→</a:t>
            </a:r>
            <a:endParaRPr lang="en-US" sz="900" dirty="0">
              <a:latin typeface="+mj-lt"/>
            </a:endParaRPr>
          </a:p>
        </p:txBody>
      </p:sp>
      <p:sp>
        <p:nvSpPr>
          <p:cNvPr id="33" name="Rectangle 32"/>
          <p:cNvSpPr/>
          <p:nvPr/>
        </p:nvSpPr>
        <p:spPr>
          <a:xfrm>
            <a:off x="6553200" y="2819400"/>
            <a:ext cx="457200" cy="457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US" dirty="0">
                <a:solidFill>
                  <a:schemeClr val="tx1"/>
                </a:solidFill>
              </a:rPr>
              <a:t>A0</a:t>
            </a:r>
          </a:p>
        </p:txBody>
      </p:sp>
      <p:sp>
        <p:nvSpPr>
          <p:cNvPr id="34" name="Rectangle 33"/>
          <p:cNvSpPr/>
          <p:nvPr/>
        </p:nvSpPr>
        <p:spPr>
          <a:xfrm>
            <a:off x="7205328" y="2819400"/>
            <a:ext cx="457200" cy="457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US" dirty="0">
                <a:solidFill>
                  <a:schemeClr val="tx1"/>
                </a:solidFill>
              </a:rPr>
              <a:t>A1</a:t>
            </a:r>
          </a:p>
        </p:txBody>
      </p:sp>
      <p:sp>
        <p:nvSpPr>
          <p:cNvPr id="35" name="Rectangle 34"/>
          <p:cNvSpPr/>
          <p:nvPr/>
        </p:nvSpPr>
        <p:spPr>
          <a:xfrm>
            <a:off x="7867904" y="2819400"/>
            <a:ext cx="457200" cy="457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US" dirty="0">
                <a:solidFill>
                  <a:schemeClr val="tx1"/>
                </a:solidFill>
              </a:rPr>
              <a:t>A2</a:t>
            </a:r>
          </a:p>
        </p:txBody>
      </p:sp>
      <p:sp>
        <p:nvSpPr>
          <p:cNvPr id="36" name="Rectangle 35"/>
          <p:cNvSpPr/>
          <p:nvPr/>
        </p:nvSpPr>
        <p:spPr>
          <a:xfrm>
            <a:off x="6553200" y="3581400"/>
            <a:ext cx="457200" cy="457200"/>
          </a:xfrm>
          <a:prstGeom prst="rect">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X0</a:t>
            </a:r>
          </a:p>
        </p:txBody>
      </p:sp>
      <p:sp>
        <p:nvSpPr>
          <p:cNvPr id="37" name="Rectangle 36"/>
          <p:cNvSpPr/>
          <p:nvPr/>
        </p:nvSpPr>
        <p:spPr>
          <a:xfrm>
            <a:off x="7205328" y="3581400"/>
            <a:ext cx="457200" cy="457200"/>
          </a:xfrm>
          <a:prstGeom prst="rect">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X1</a:t>
            </a:r>
          </a:p>
        </p:txBody>
      </p:sp>
      <p:sp>
        <p:nvSpPr>
          <p:cNvPr id="38" name="Rectangle 37"/>
          <p:cNvSpPr/>
          <p:nvPr/>
        </p:nvSpPr>
        <p:spPr>
          <a:xfrm>
            <a:off x="7867904" y="3581400"/>
            <a:ext cx="457200" cy="457200"/>
          </a:xfrm>
          <a:prstGeom prst="rect">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X2</a:t>
            </a:r>
          </a:p>
        </p:txBody>
      </p:sp>
      <p:sp>
        <p:nvSpPr>
          <p:cNvPr id="39" name="Left Bracket 38"/>
          <p:cNvSpPr/>
          <p:nvPr/>
        </p:nvSpPr>
        <p:spPr>
          <a:xfrm>
            <a:off x="7162801" y="2770158"/>
            <a:ext cx="45719" cy="1358660"/>
          </a:xfrm>
          <a:prstGeom prst="leftBracket">
            <a:avLst>
              <a:gd name="adj" fmla="val 63153"/>
            </a:avLst>
          </a:prstGeom>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Left Bracket 39"/>
          <p:cNvSpPr/>
          <p:nvPr/>
        </p:nvSpPr>
        <p:spPr>
          <a:xfrm>
            <a:off x="7822186" y="2770158"/>
            <a:ext cx="45719" cy="1358660"/>
          </a:xfrm>
          <a:prstGeom prst="leftBracket">
            <a:avLst>
              <a:gd name="adj" fmla="val 63153"/>
            </a:avLst>
          </a:prstGeom>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Left Bracket 40"/>
          <p:cNvSpPr/>
          <p:nvPr/>
        </p:nvSpPr>
        <p:spPr>
          <a:xfrm flipH="1">
            <a:off x="8325105" y="2770158"/>
            <a:ext cx="45719" cy="1358660"/>
          </a:xfrm>
          <a:prstGeom prst="leftBracket">
            <a:avLst>
              <a:gd name="adj" fmla="val 63153"/>
            </a:avLst>
          </a:prstGeom>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Left Bracket 41"/>
          <p:cNvSpPr/>
          <p:nvPr/>
        </p:nvSpPr>
        <p:spPr>
          <a:xfrm flipH="1">
            <a:off x="7662529" y="2770158"/>
            <a:ext cx="45719" cy="1358660"/>
          </a:xfrm>
          <a:prstGeom prst="leftBracket">
            <a:avLst>
              <a:gd name="adj" fmla="val 63153"/>
            </a:avLst>
          </a:prstGeom>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Left Bracket 42"/>
          <p:cNvSpPr/>
          <p:nvPr/>
        </p:nvSpPr>
        <p:spPr>
          <a:xfrm flipH="1">
            <a:off x="7010401" y="2770158"/>
            <a:ext cx="45719" cy="1358660"/>
          </a:xfrm>
          <a:prstGeom prst="leftBracket">
            <a:avLst>
              <a:gd name="adj" fmla="val 63153"/>
            </a:avLst>
          </a:prstGeom>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TextBox 43"/>
          <p:cNvSpPr txBox="1"/>
          <p:nvPr/>
        </p:nvSpPr>
        <p:spPr>
          <a:xfrm>
            <a:off x="3962772" y="2815748"/>
            <a:ext cx="338554" cy="369332"/>
          </a:xfrm>
          <a:prstGeom prst="rect">
            <a:avLst/>
          </a:prstGeom>
          <a:noFill/>
        </p:spPr>
        <p:txBody>
          <a:bodyPr wrap="none" rtlCol="0">
            <a:spAutoFit/>
          </a:bodyPr>
          <a:lstStyle/>
          <a:p>
            <a:pPr algn="ctr"/>
            <a:r>
              <a:rPr lang="en-US" b="1" dirty="0">
                <a:solidFill>
                  <a:srgbClr val="C00000"/>
                </a:solidFill>
                <a:latin typeface="+mj-lt"/>
              </a:rPr>
              <a:t>…</a:t>
            </a:r>
          </a:p>
        </p:txBody>
      </p:sp>
      <p:sp>
        <p:nvSpPr>
          <p:cNvPr id="45" name="TextBox 44"/>
          <p:cNvSpPr txBox="1"/>
          <p:nvPr/>
        </p:nvSpPr>
        <p:spPr>
          <a:xfrm>
            <a:off x="3924672" y="3581400"/>
            <a:ext cx="338554" cy="369332"/>
          </a:xfrm>
          <a:prstGeom prst="rect">
            <a:avLst/>
          </a:prstGeom>
          <a:noFill/>
        </p:spPr>
        <p:txBody>
          <a:bodyPr wrap="none" rtlCol="0">
            <a:spAutoFit/>
          </a:bodyPr>
          <a:lstStyle/>
          <a:p>
            <a:pPr algn="ctr"/>
            <a:r>
              <a:rPr lang="en-US" b="1" dirty="0">
                <a:solidFill>
                  <a:srgbClr val="C00000"/>
                </a:solidFill>
                <a:latin typeface="+mj-lt"/>
              </a:rPr>
              <a:t>…</a:t>
            </a:r>
          </a:p>
        </p:txBody>
      </p:sp>
      <p:sp>
        <p:nvSpPr>
          <p:cNvPr id="46" name="TextBox 45"/>
          <p:cNvSpPr txBox="1"/>
          <p:nvPr/>
        </p:nvSpPr>
        <p:spPr>
          <a:xfrm>
            <a:off x="8474854" y="3179354"/>
            <a:ext cx="338554" cy="369332"/>
          </a:xfrm>
          <a:prstGeom prst="rect">
            <a:avLst/>
          </a:prstGeom>
          <a:noFill/>
        </p:spPr>
        <p:txBody>
          <a:bodyPr wrap="none" rtlCol="0">
            <a:spAutoFit/>
          </a:bodyPr>
          <a:lstStyle/>
          <a:p>
            <a:pPr algn="ctr"/>
            <a:r>
              <a:rPr lang="en-US" b="1" dirty="0">
                <a:solidFill>
                  <a:srgbClr val="C00000"/>
                </a:solidFill>
                <a:latin typeface="+mj-lt"/>
              </a:rPr>
              <a:t>…</a:t>
            </a:r>
          </a:p>
        </p:txBody>
      </p:sp>
    </p:spTree>
    <p:extLst>
      <p:ext uri="{BB962C8B-B14F-4D97-AF65-F5344CB8AC3E}">
        <p14:creationId xmlns:p14="http://schemas.microsoft.com/office/powerpoint/2010/main" val="334022300"/>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953136" y="3409020"/>
            <a:ext cx="7467600" cy="3231654"/>
          </a:xfrm>
          <a:prstGeom prst="rect">
            <a:avLst/>
          </a:prstGeom>
          <a:solidFill>
            <a:schemeClr val="bg1">
              <a:lumMod val="85000"/>
            </a:schemeClr>
          </a:solidFill>
        </p:spPr>
        <p:txBody>
          <a:bodyPr wrap="square">
            <a:spAutoFit/>
          </a:bodyPr>
          <a:lstStyle/>
          <a:p>
            <a:r>
              <a:rPr lang="en-US" sz="1200" dirty="0">
                <a:solidFill>
                  <a:srgbClr val="0000FF"/>
                </a:solidFill>
                <a:latin typeface="Consolas" pitchFamily="49" charset="0"/>
                <a:cs typeface="Consolas" pitchFamily="49" charset="0"/>
              </a:rPr>
              <a:t>void</a:t>
            </a:r>
            <a:r>
              <a:rPr lang="en-US" sz="1200" dirty="0">
                <a:solidFill>
                  <a:prstClr val="black"/>
                </a:solidFill>
                <a:latin typeface="Consolas" pitchFamily="49" charset="0"/>
                <a:cs typeface="Consolas" pitchFamily="49" charset="0"/>
              </a:rPr>
              <a:t> main(</a:t>
            </a:r>
            <a:r>
              <a:rPr lang="en-US" sz="1200" dirty="0">
                <a:solidFill>
                  <a:srgbClr val="0000FF"/>
                </a:solidFill>
                <a:latin typeface="Consolas" pitchFamily="49" charset="0"/>
                <a:cs typeface="Consolas" pitchFamily="49" charset="0"/>
              </a:rPr>
              <a:t>void</a:t>
            </a:r>
            <a:r>
              <a:rPr lang="en-US" sz="1200" dirty="0">
                <a:solidFill>
                  <a:prstClr val="black"/>
                </a:solidFill>
                <a:latin typeface="Consolas" pitchFamily="49" charset="0"/>
                <a:cs typeface="Consolas" pitchFamily="49" charset="0"/>
              </a:rPr>
              <a:t>) {</a:t>
            </a:r>
          </a:p>
          <a:p>
            <a:r>
              <a:rPr lang="en-US" sz="1200" dirty="0">
                <a:solidFill>
                  <a:prstClr val="black"/>
                </a:solidFill>
                <a:latin typeface="Consolas" pitchFamily="49" charset="0"/>
                <a:cs typeface="Consolas" pitchFamily="49" charset="0"/>
              </a:rPr>
              <a:t>  </a:t>
            </a:r>
            <a:r>
              <a:rPr lang="en-US" sz="1200" dirty="0">
                <a:solidFill>
                  <a:srgbClr val="FF00FF"/>
                </a:solidFill>
                <a:latin typeface="Consolas" pitchFamily="49" charset="0"/>
                <a:cs typeface="Consolas" pitchFamily="49" charset="0"/>
              </a:rPr>
              <a:t>thrust</a:t>
            </a:r>
            <a:r>
              <a:rPr lang="en-US" sz="1200" dirty="0">
                <a:solidFill>
                  <a:prstClr val="black"/>
                </a:solidFill>
                <a:latin typeface="Consolas" pitchFamily="49" charset="0"/>
                <a:cs typeface="Consolas" pitchFamily="49" charset="0"/>
              </a:rPr>
              <a:t>::</a:t>
            </a:r>
            <a:r>
              <a:rPr lang="en-US" sz="1200" dirty="0" err="1">
                <a:solidFill>
                  <a:prstClr val="black"/>
                </a:solidFill>
                <a:latin typeface="Consolas" pitchFamily="49" charset="0"/>
                <a:cs typeface="Consolas" pitchFamily="49" charset="0"/>
              </a:rPr>
              <a:t>device_vector</a:t>
            </a:r>
            <a:r>
              <a:rPr lang="en-US" sz="1200" dirty="0">
                <a:solidFill>
                  <a:prstClr val="black"/>
                </a:solidFill>
                <a:latin typeface="Consolas" pitchFamily="49" charset="0"/>
                <a:cs typeface="Consolas" pitchFamily="49" charset="0"/>
              </a:rPr>
              <a:t>&lt;</a:t>
            </a:r>
            <a:r>
              <a:rPr lang="en-US" sz="1200" dirty="0">
                <a:solidFill>
                  <a:srgbClr val="0000FF"/>
                </a:solidFill>
                <a:latin typeface="Consolas" pitchFamily="49" charset="0"/>
                <a:cs typeface="Consolas" pitchFamily="49" charset="0"/>
              </a:rPr>
              <a:t>float</a:t>
            </a:r>
            <a:r>
              <a:rPr lang="en-US" sz="1200" dirty="0">
                <a:solidFill>
                  <a:prstClr val="black"/>
                </a:solidFill>
                <a:latin typeface="Consolas" pitchFamily="49" charset="0"/>
                <a:cs typeface="Consolas" pitchFamily="49" charset="0"/>
              </a:rPr>
              <a:t>&gt; X(3), Y(3), Z(3);</a:t>
            </a:r>
          </a:p>
          <a:p>
            <a:r>
              <a:rPr lang="en-US" sz="1200" dirty="0">
                <a:solidFill>
                  <a:prstClr val="black"/>
                </a:solidFill>
                <a:latin typeface="Consolas" pitchFamily="49" charset="0"/>
                <a:cs typeface="Consolas" pitchFamily="49" charset="0"/>
              </a:rPr>
              <a:t>  </a:t>
            </a:r>
            <a:r>
              <a:rPr lang="en-US" sz="1200" dirty="0">
                <a:solidFill>
                  <a:srgbClr val="FF00FF"/>
                </a:solidFill>
                <a:latin typeface="Consolas" pitchFamily="49" charset="0"/>
                <a:cs typeface="Consolas" pitchFamily="49" charset="0"/>
              </a:rPr>
              <a:t>thrust</a:t>
            </a:r>
            <a:r>
              <a:rPr lang="en-US" sz="1200" dirty="0">
                <a:solidFill>
                  <a:prstClr val="black"/>
                </a:solidFill>
                <a:latin typeface="Consolas" pitchFamily="49" charset="0"/>
                <a:cs typeface="Consolas" pitchFamily="49" charset="0"/>
              </a:rPr>
              <a:t>::</a:t>
            </a:r>
            <a:r>
              <a:rPr lang="en-US" sz="1200" dirty="0" err="1">
                <a:solidFill>
                  <a:prstClr val="black"/>
                </a:solidFill>
                <a:latin typeface="Consolas" pitchFamily="49" charset="0"/>
                <a:cs typeface="Consolas" pitchFamily="49" charset="0"/>
              </a:rPr>
              <a:t>device_vector</a:t>
            </a:r>
            <a:r>
              <a:rPr lang="en-US" sz="1200" dirty="0">
                <a:solidFill>
                  <a:prstClr val="black"/>
                </a:solidFill>
                <a:latin typeface="Consolas" pitchFamily="49" charset="0"/>
                <a:cs typeface="Consolas" pitchFamily="49" charset="0"/>
              </a:rPr>
              <a:t>&lt;</a:t>
            </a:r>
            <a:r>
              <a:rPr lang="en-US" sz="1200" dirty="0">
                <a:solidFill>
                  <a:srgbClr val="0000FF"/>
                </a:solidFill>
                <a:latin typeface="Consolas" pitchFamily="49" charset="0"/>
                <a:cs typeface="Consolas" pitchFamily="49" charset="0"/>
              </a:rPr>
              <a:t>float</a:t>
            </a:r>
            <a:r>
              <a:rPr lang="en-US" sz="1200" dirty="0">
                <a:solidFill>
                  <a:prstClr val="black"/>
                </a:solidFill>
                <a:latin typeface="Consolas" pitchFamily="49" charset="0"/>
                <a:cs typeface="Consolas" pitchFamily="49" charset="0"/>
              </a:rPr>
              <a:t>&gt; U(3);  </a:t>
            </a:r>
            <a:r>
              <a:rPr lang="en-US" sz="1200" dirty="0">
                <a:solidFill>
                  <a:srgbClr val="198A19"/>
                </a:solidFill>
                <a:latin typeface="Consolas" pitchFamily="49" charset="0"/>
                <a:cs typeface="Consolas" pitchFamily="49" charset="0"/>
              </a:rPr>
              <a:t>// U = 2X + 3Y + 4Z</a:t>
            </a:r>
          </a:p>
          <a:p>
            <a:endParaRPr lang="en-US" sz="1200" dirty="0">
              <a:solidFill>
                <a:prstClr val="black"/>
              </a:solidFill>
              <a:latin typeface="Consolas" pitchFamily="49" charset="0"/>
              <a:cs typeface="Consolas" pitchFamily="49" charset="0"/>
            </a:endParaRPr>
          </a:p>
          <a:p>
            <a:r>
              <a:rPr lang="en-US" sz="1200" dirty="0">
                <a:solidFill>
                  <a:prstClr val="black"/>
                </a:solidFill>
                <a:latin typeface="Consolas" pitchFamily="49" charset="0"/>
                <a:cs typeface="Consolas" pitchFamily="49" charset="0"/>
              </a:rPr>
              <a:t>  X[0] = 10; X[1] = 20; X[2] = 30;</a:t>
            </a:r>
          </a:p>
          <a:p>
            <a:r>
              <a:rPr lang="es-ES" sz="1200" dirty="0">
                <a:solidFill>
                  <a:prstClr val="black"/>
                </a:solidFill>
                <a:latin typeface="Consolas" pitchFamily="49" charset="0"/>
                <a:cs typeface="Consolas" pitchFamily="49" charset="0"/>
              </a:rPr>
              <a:t>  Y[0] = 15; Y[1] = 35; Y[2] = 10;</a:t>
            </a:r>
          </a:p>
          <a:p>
            <a:r>
              <a:rPr lang="pl-PL" sz="1200" dirty="0">
                <a:solidFill>
                  <a:prstClr val="black"/>
                </a:solidFill>
                <a:latin typeface="Consolas" pitchFamily="49" charset="0"/>
                <a:cs typeface="Consolas" pitchFamily="49" charset="0"/>
              </a:rPr>
              <a:t>  Z[0] = 20; Z[1] = 30; Z[2] = 25;</a:t>
            </a:r>
          </a:p>
          <a:p>
            <a:endParaRPr lang="en-US" sz="1200" dirty="0">
              <a:solidFill>
                <a:prstClr val="black"/>
              </a:solidFill>
              <a:latin typeface="Consolas" pitchFamily="49" charset="0"/>
              <a:cs typeface="Consolas" pitchFamily="49" charset="0"/>
            </a:endParaRPr>
          </a:p>
          <a:p>
            <a:r>
              <a:rPr lang="en-US" sz="1200" dirty="0">
                <a:solidFill>
                  <a:prstClr val="black"/>
                </a:solidFill>
                <a:latin typeface="Consolas" pitchFamily="49" charset="0"/>
                <a:cs typeface="Consolas" pitchFamily="49" charset="0"/>
              </a:rPr>
              <a:t>  </a:t>
            </a:r>
            <a:r>
              <a:rPr lang="en-US" sz="1200" dirty="0">
                <a:solidFill>
                  <a:srgbClr val="FF00FF"/>
                </a:solidFill>
                <a:latin typeface="Consolas" pitchFamily="49" charset="0"/>
                <a:cs typeface="Consolas" pitchFamily="49" charset="0"/>
              </a:rPr>
              <a:t>thrust</a:t>
            </a:r>
            <a:r>
              <a:rPr lang="en-US" sz="1200" dirty="0">
                <a:solidFill>
                  <a:prstClr val="black"/>
                </a:solidFill>
                <a:latin typeface="Consolas" pitchFamily="49" charset="0"/>
                <a:cs typeface="Consolas" pitchFamily="49" charset="0"/>
              </a:rPr>
              <a:t>::transform</a:t>
            </a:r>
          </a:p>
          <a:p>
            <a:r>
              <a:rPr lang="en-US" sz="1200" dirty="0">
                <a:solidFill>
                  <a:prstClr val="black"/>
                </a:solidFill>
                <a:latin typeface="Consolas" pitchFamily="49" charset="0"/>
                <a:cs typeface="Consolas" pitchFamily="49" charset="0"/>
              </a:rPr>
              <a:t>    (</a:t>
            </a:r>
            <a:r>
              <a:rPr lang="en-US" sz="1200" dirty="0">
                <a:solidFill>
                  <a:srgbClr val="FF00FF"/>
                </a:solidFill>
                <a:latin typeface="Consolas" pitchFamily="49" charset="0"/>
                <a:cs typeface="Consolas" pitchFamily="49" charset="0"/>
              </a:rPr>
              <a:t>thrust</a:t>
            </a:r>
            <a:r>
              <a:rPr lang="en-US" sz="1200" dirty="0">
                <a:solidFill>
                  <a:prstClr val="black"/>
                </a:solidFill>
                <a:latin typeface="Consolas" pitchFamily="49" charset="0"/>
                <a:cs typeface="Consolas" pitchFamily="49" charset="0"/>
              </a:rPr>
              <a:t>::</a:t>
            </a:r>
            <a:r>
              <a:rPr lang="en-US" sz="1200" dirty="0" err="1">
                <a:solidFill>
                  <a:prstClr val="black"/>
                </a:solidFill>
                <a:latin typeface="Consolas" pitchFamily="49" charset="0"/>
                <a:cs typeface="Consolas" pitchFamily="49" charset="0"/>
              </a:rPr>
              <a:t>make_zip_iterator</a:t>
            </a:r>
            <a:r>
              <a:rPr lang="en-US" sz="1200" dirty="0">
                <a:solidFill>
                  <a:prstClr val="black"/>
                </a:solidFill>
                <a:latin typeface="Consolas" pitchFamily="49" charset="0"/>
                <a:cs typeface="Consolas" pitchFamily="49" charset="0"/>
              </a:rPr>
              <a:t>(</a:t>
            </a:r>
            <a:r>
              <a:rPr lang="en-US" sz="1200" dirty="0">
                <a:solidFill>
                  <a:srgbClr val="FF00FF"/>
                </a:solidFill>
                <a:latin typeface="Consolas" pitchFamily="49" charset="0"/>
                <a:cs typeface="Consolas" pitchFamily="49" charset="0"/>
              </a:rPr>
              <a:t>thrust</a:t>
            </a:r>
            <a:r>
              <a:rPr lang="en-US" sz="1200" dirty="0">
                <a:solidFill>
                  <a:prstClr val="black"/>
                </a:solidFill>
                <a:latin typeface="Consolas" pitchFamily="49" charset="0"/>
                <a:cs typeface="Consolas" pitchFamily="49" charset="0"/>
              </a:rPr>
              <a:t>::</a:t>
            </a:r>
            <a:r>
              <a:rPr lang="en-US" sz="1200" dirty="0" err="1">
                <a:solidFill>
                  <a:prstClr val="black"/>
                </a:solidFill>
                <a:latin typeface="Consolas" pitchFamily="49" charset="0"/>
                <a:cs typeface="Consolas" pitchFamily="49" charset="0"/>
              </a:rPr>
              <a:t>make_tuple</a:t>
            </a:r>
            <a:r>
              <a:rPr lang="en-US" sz="1200" dirty="0">
                <a:solidFill>
                  <a:prstClr val="black"/>
                </a:solidFill>
                <a:latin typeface="Consolas" pitchFamily="49" charset="0"/>
                <a:cs typeface="Consolas" pitchFamily="49" charset="0"/>
              </a:rPr>
              <a:t>(</a:t>
            </a:r>
            <a:r>
              <a:rPr lang="en-US" sz="1200" dirty="0" err="1">
                <a:solidFill>
                  <a:prstClr val="black"/>
                </a:solidFill>
                <a:latin typeface="Consolas" pitchFamily="49" charset="0"/>
                <a:cs typeface="Consolas" pitchFamily="49" charset="0"/>
              </a:rPr>
              <a:t>X.begin</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Y.begin</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Z.begin</a:t>
            </a:r>
            <a:r>
              <a:rPr lang="en-US" sz="1200" dirty="0">
                <a:solidFill>
                  <a:prstClr val="black"/>
                </a:solidFill>
                <a:latin typeface="Consolas" pitchFamily="49" charset="0"/>
                <a:cs typeface="Consolas" pitchFamily="49" charset="0"/>
              </a:rPr>
              <a:t>())),</a:t>
            </a:r>
          </a:p>
          <a:p>
            <a:r>
              <a:rPr lang="en-US" sz="1200" dirty="0">
                <a:solidFill>
                  <a:prstClr val="black"/>
                </a:solidFill>
                <a:latin typeface="Consolas" pitchFamily="49" charset="0"/>
                <a:cs typeface="Consolas" pitchFamily="49" charset="0"/>
              </a:rPr>
              <a:t>     </a:t>
            </a:r>
            <a:r>
              <a:rPr lang="en-US" sz="1200" dirty="0">
                <a:solidFill>
                  <a:srgbClr val="FF00FF"/>
                </a:solidFill>
                <a:latin typeface="Consolas" pitchFamily="49" charset="0"/>
                <a:cs typeface="Consolas" pitchFamily="49" charset="0"/>
              </a:rPr>
              <a:t>thrust</a:t>
            </a:r>
            <a:r>
              <a:rPr lang="en-US" sz="1200" dirty="0">
                <a:solidFill>
                  <a:prstClr val="black"/>
                </a:solidFill>
                <a:latin typeface="Consolas" pitchFamily="49" charset="0"/>
                <a:cs typeface="Consolas" pitchFamily="49" charset="0"/>
              </a:rPr>
              <a:t>::</a:t>
            </a:r>
            <a:r>
              <a:rPr lang="en-US" sz="1200" dirty="0" err="1">
                <a:solidFill>
                  <a:prstClr val="black"/>
                </a:solidFill>
                <a:latin typeface="Consolas" pitchFamily="49" charset="0"/>
                <a:cs typeface="Consolas" pitchFamily="49" charset="0"/>
              </a:rPr>
              <a:t>make_zip_iterator</a:t>
            </a:r>
            <a:r>
              <a:rPr lang="en-US" sz="1200" dirty="0">
                <a:solidFill>
                  <a:prstClr val="black"/>
                </a:solidFill>
                <a:latin typeface="Consolas" pitchFamily="49" charset="0"/>
                <a:cs typeface="Consolas" pitchFamily="49" charset="0"/>
              </a:rPr>
              <a:t>(</a:t>
            </a:r>
            <a:r>
              <a:rPr lang="en-US" sz="1200" dirty="0">
                <a:solidFill>
                  <a:srgbClr val="FF00FF"/>
                </a:solidFill>
                <a:latin typeface="Consolas" pitchFamily="49" charset="0"/>
                <a:cs typeface="Consolas" pitchFamily="49" charset="0"/>
              </a:rPr>
              <a:t>thrust</a:t>
            </a:r>
            <a:r>
              <a:rPr lang="en-US" sz="1200" dirty="0">
                <a:solidFill>
                  <a:prstClr val="black"/>
                </a:solidFill>
                <a:latin typeface="Consolas" pitchFamily="49" charset="0"/>
                <a:cs typeface="Consolas" pitchFamily="49" charset="0"/>
              </a:rPr>
              <a:t>::</a:t>
            </a:r>
            <a:r>
              <a:rPr lang="en-US" sz="1200" dirty="0" err="1">
                <a:solidFill>
                  <a:prstClr val="black"/>
                </a:solidFill>
                <a:latin typeface="Consolas" pitchFamily="49" charset="0"/>
                <a:cs typeface="Consolas" pitchFamily="49" charset="0"/>
              </a:rPr>
              <a:t>make_tuple</a:t>
            </a:r>
            <a:r>
              <a:rPr lang="en-US" sz="1200" dirty="0">
                <a:solidFill>
                  <a:prstClr val="black"/>
                </a:solidFill>
                <a:latin typeface="Consolas" pitchFamily="49" charset="0"/>
                <a:cs typeface="Consolas" pitchFamily="49" charset="0"/>
              </a:rPr>
              <a:t>(</a:t>
            </a:r>
            <a:r>
              <a:rPr lang="en-US" sz="1200" dirty="0" err="1">
                <a:solidFill>
                  <a:prstClr val="black"/>
                </a:solidFill>
                <a:latin typeface="Consolas" pitchFamily="49" charset="0"/>
                <a:cs typeface="Consolas" pitchFamily="49" charset="0"/>
              </a:rPr>
              <a:t>X.end</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Y.end</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Z.end</a:t>
            </a:r>
            <a:r>
              <a:rPr lang="en-US" sz="1200" dirty="0">
                <a:solidFill>
                  <a:prstClr val="black"/>
                </a:solidFill>
                <a:latin typeface="Consolas" pitchFamily="49" charset="0"/>
                <a:cs typeface="Consolas" pitchFamily="49" charset="0"/>
              </a:rPr>
              <a:t>())),</a:t>
            </a:r>
          </a:p>
          <a:p>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U.begin</a:t>
            </a:r>
            <a:r>
              <a:rPr lang="en-US" sz="1200" dirty="0">
                <a:solidFill>
                  <a:prstClr val="black"/>
                </a:solidFill>
                <a:latin typeface="Consolas" pitchFamily="49" charset="0"/>
                <a:cs typeface="Consolas" pitchFamily="49" charset="0"/>
              </a:rPr>
              <a:t>(),</a:t>
            </a:r>
          </a:p>
          <a:p>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linear_combo</a:t>
            </a:r>
            <a:r>
              <a:rPr lang="en-US" sz="1200" dirty="0">
                <a:solidFill>
                  <a:prstClr val="black"/>
                </a:solidFill>
                <a:latin typeface="Consolas" pitchFamily="49" charset="0"/>
                <a:cs typeface="Consolas" pitchFamily="49" charset="0"/>
              </a:rPr>
              <a:t>());</a:t>
            </a:r>
          </a:p>
          <a:p>
            <a:endParaRPr lang="en-US" sz="1200" dirty="0">
              <a:solidFill>
                <a:prstClr val="black"/>
              </a:solidFill>
              <a:latin typeface="Consolas" pitchFamily="49" charset="0"/>
              <a:cs typeface="Consolas" pitchFamily="49" charset="0"/>
            </a:endParaRPr>
          </a:p>
          <a:p>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for</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size_t</a:t>
            </a:r>
            <a:r>
              <a:rPr lang="en-US" sz="1200" dirty="0">
                <a:solidFill>
                  <a:prstClr val="black"/>
                </a:solidFill>
                <a:latin typeface="Consolas" pitchFamily="49" charset="0"/>
                <a:cs typeface="Consolas" pitchFamily="49" charset="0"/>
              </a:rPr>
              <a:t> i = 0; i &lt; </a:t>
            </a:r>
            <a:r>
              <a:rPr lang="en-US" sz="1200" dirty="0" err="1">
                <a:solidFill>
                  <a:prstClr val="black"/>
                </a:solidFill>
                <a:latin typeface="Consolas" pitchFamily="49" charset="0"/>
                <a:cs typeface="Consolas" pitchFamily="49" charset="0"/>
              </a:rPr>
              <a:t>Z.size</a:t>
            </a:r>
            <a:r>
              <a:rPr lang="en-US" sz="1200" dirty="0">
                <a:solidFill>
                  <a:prstClr val="black"/>
                </a:solidFill>
                <a:latin typeface="Consolas" pitchFamily="49" charset="0"/>
                <a:cs typeface="Consolas" pitchFamily="49" charset="0"/>
              </a:rPr>
              <a:t>(); i++)</a:t>
            </a:r>
          </a:p>
          <a:p>
            <a:r>
              <a:rPr lang="pl-PL" sz="1200" dirty="0">
                <a:solidFill>
                  <a:prstClr val="black"/>
                </a:solidFill>
                <a:latin typeface="Consolas" pitchFamily="49" charset="0"/>
                <a:cs typeface="Consolas" pitchFamily="49" charset="0"/>
              </a:rPr>
              <a:t>    std::cout &lt;&lt; </a:t>
            </a:r>
            <a:r>
              <a:rPr lang="pl-PL" sz="1200" dirty="0">
                <a:solidFill>
                  <a:srgbClr val="A31515"/>
                </a:solidFill>
                <a:latin typeface="Consolas" pitchFamily="49" charset="0"/>
                <a:cs typeface="Consolas" pitchFamily="49" charset="0"/>
              </a:rPr>
              <a:t>"U["</a:t>
            </a:r>
            <a:r>
              <a:rPr lang="pl-PL" sz="1200" dirty="0">
                <a:solidFill>
                  <a:prstClr val="black"/>
                </a:solidFill>
                <a:latin typeface="Consolas" pitchFamily="49" charset="0"/>
                <a:cs typeface="Consolas" pitchFamily="49" charset="0"/>
              </a:rPr>
              <a:t> &lt;&lt; i &lt;&lt; </a:t>
            </a:r>
            <a:r>
              <a:rPr lang="pl-PL" sz="1200" dirty="0">
                <a:solidFill>
                  <a:srgbClr val="A31515"/>
                </a:solidFill>
                <a:latin typeface="Consolas" pitchFamily="49" charset="0"/>
                <a:cs typeface="Consolas" pitchFamily="49" charset="0"/>
              </a:rPr>
              <a:t>"] = "</a:t>
            </a:r>
            <a:r>
              <a:rPr lang="pl-PL" sz="1200" dirty="0">
                <a:solidFill>
                  <a:prstClr val="black"/>
                </a:solidFill>
                <a:latin typeface="Consolas" pitchFamily="49" charset="0"/>
                <a:cs typeface="Consolas" pitchFamily="49" charset="0"/>
              </a:rPr>
              <a:t> &lt;&lt; U[i] &lt;&lt; </a:t>
            </a:r>
            <a:r>
              <a:rPr lang="pl-PL" sz="1200" dirty="0">
                <a:solidFill>
                  <a:srgbClr val="A31515"/>
                </a:solidFill>
                <a:latin typeface="Consolas" pitchFamily="49" charset="0"/>
                <a:cs typeface="Consolas" pitchFamily="49" charset="0"/>
              </a:rPr>
              <a:t>"\n"</a:t>
            </a:r>
            <a:r>
              <a:rPr lang="pl-PL" sz="1200" dirty="0">
                <a:solidFill>
                  <a:prstClr val="black"/>
                </a:solidFill>
                <a:latin typeface="Consolas" pitchFamily="49" charset="0"/>
                <a:cs typeface="Consolas" pitchFamily="49" charset="0"/>
              </a:rPr>
              <a:t>;</a:t>
            </a:r>
          </a:p>
          <a:p>
            <a:r>
              <a:rPr lang="en-US" sz="1200" dirty="0">
                <a:solidFill>
                  <a:prstClr val="black"/>
                </a:solidFill>
                <a:latin typeface="Consolas" pitchFamily="49" charset="0"/>
                <a:cs typeface="Consolas" pitchFamily="49" charset="0"/>
              </a:rPr>
              <a:t>}</a:t>
            </a:r>
          </a:p>
        </p:txBody>
      </p:sp>
      <p:sp>
        <p:nvSpPr>
          <p:cNvPr id="4" name="Rectangle 3"/>
          <p:cNvSpPr/>
          <p:nvPr/>
        </p:nvSpPr>
        <p:spPr>
          <a:xfrm>
            <a:off x="438536" y="884025"/>
            <a:ext cx="4979440" cy="2492990"/>
          </a:xfrm>
          <a:prstGeom prst="rect">
            <a:avLst/>
          </a:prstGeom>
          <a:solidFill>
            <a:schemeClr val="bg1">
              <a:lumMod val="85000"/>
            </a:schemeClr>
          </a:solidFill>
        </p:spPr>
        <p:txBody>
          <a:bodyPr wrap="square">
            <a:spAutoFit/>
          </a:bodyPr>
          <a:lstStyle/>
          <a:p>
            <a:r>
              <a:rPr lang="en-US" sz="1200" dirty="0">
                <a:solidFill>
                  <a:srgbClr val="0000FF"/>
                </a:solidFill>
                <a:latin typeface="Consolas" pitchFamily="49" charset="0"/>
                <a:cs typeface="Consolas" pitchFamily="49" charset="0"/>
              </a:rPr>
              <a:t>#include</a:t>
            </a:r>
            <a:r>
              <a:rPr lang="en-US" sz="1200" dirty="0">
                <a:solidFill>
                  <a:prstClr val="black"/>
                </a:solidFill>
                <a:latin typeface="Consolas" pitchFamily="49" charset="0"/>
                <a:cs typeface="Consolas" pitchFamily="49" charset="0"/>
              </a:rPr>
              <a:t> </a:t>
            </a:r>
            <a:r>
              <a:rPr lang="en-US" sz="1200" dirty="0">
                <a:solidFill>
                  <a:srgbClr val="A31515"/>
                </a:solidFill>
                <a:latin typeface="Consolas" pitchFamily="49" charset="0"/>
                <a:cs typeface="Consolas" pitchFamily="49" charset="0"/>
              </a:rPr>
              <a:t>&lt;thrust/</a:t>
            </a:r>
            <a:r>
              <a:rPr lang="en-US" sz="1200" dirty="0" err="1">
                <a:solidFill>
                  <a:srgbClr val="A31515"/>
                </a:solidFill>
                <a:latin typeface="Consolas" pitchFamily="49" charset="0"/>
                <a:cs typeface="Consolas" pitchFamily="49" charset="0"/>
              </a:rPr>
              <a:t>device_vector.h</a:t>
            </a:r>
            <a:r>
              <a:rPr lang="en-US" sz="1200" dirty="0">
                <a:solidFill>
                  <a:srgbClr val="A31515"/>
                </a:solidFill>
                <a:latin typeface="Consolas" pitchFamily="49" charset="0"/>
                <a:cs typeface="Consolas" pitchFamily="49" charset="0"/>
              </a:rPr>
              <a:t>&gt;</a:t>
            </a:r>
          </a:p>
          <a:p>
            <a:r>
              <a:rPr lang="en-US" sz="1200" dirty="0">
                <a:solidFill>
                  <a:srgbClr val="0000FF"/>
                </a:solidFill>
                <a:latin typeface="Consolas" pitchFamily="49" charset="0"/>
                <a:cs typeface="Consolas" pitchFamily="49" charset="0"/>
              </a:rPr>
              <a:t>#include</a:t>
            </a:r>
            <a:r>
              <a:rPr lang="en-US" sz="1200" dirty="0">
                <a:solidFill>
                  <a:prstClr val="black"/>
                </a:solidFill>
                <a:latin typeface="Consolas" pitchFamily="49" charset="0"/>
                <a:cs typeface="Consolas" pitchFamily="49" charset="0"/>
              </a:rPr>
              <a:t> </a:t>
            </a:r>
            <a:r>
              <a:rPr lang="en-US" sz="1200" dirty="0">
                <a:solidFill>
                  <a:srgbClr val="A31515"/>
                </a:solidFill>
                <a:latin typeface="Consolas" pitchFamily="49" charset="0"/>
                <a:cs typeface="Consolas" pitchFamily="49" charset="0"/>
              </a:rPr>
              <a:t>&lt;thrust/</a:t>
            </a:r>
            <a:r>
              <a:rPr lang="en-US" sz="1200" dirty="0" err="1">
                <a:solidFill>
                  <a:srgbClr val="A31515"/>
                </a:solidFill>
                <a:latin typeface="Consolas" pitchFamily="49" charset="0"/>
                <a:cs typeface="Consolas" pitchFamily="49" charset="0"/>
              </a:rPr>
              <a:t>transform.h</a:t>
            </a:r>
            <a:r>
              <a:rPr lang="en-US" sz="1200" dirty="0">
                <a:solidFill>
                  <a:srgbClr val="A31515"/>
                </a:solidFill>
                <a:latin typeface="Consolas" pitchFamily="49" charset="0"/>
                <a:cs typeface="Consolas" pitchFamily="49" charset="0"/>
              </a:rPr>
              <a:t>&gt;</a:t>
            </a:r>
          </a:p>
          <a:p>
            <a:r>
              <a:rPr lang="en-US" sz="1200" dirty="0">
                <a:solidFill>
                  <a:srgbClr val="0000FF"/>
                </a:solidFill>
                <a:latin typeface="Consolas" pitchFamily="49" charset="0"/>
                <a:cs typeface="Consolas" pitchFamily="49" charset="0"/>
              </a:rPr>
              <a:t>#include</a:t>
            </a:r>
            <a:r>
              <a:rPr lang="en-US" sz="1200" dirty="0">
                <a:solidFill>
                  <a:prstClr val="black"/>
                </a:solidFill>
                <a:latin typeface="Consolas" pitchFamily="49" charset="0"/>
                <a:cs typeface="Consolas" pitchFamily="49" charset="0"/>
              </a:rPr>
              <a:t> </a:t>
            </a:r>
            <a:r>
              <a:rPr lang="en-US" sz="1200" dirty="0">
                <a:solidFill>
                  <a:srgbClr val="A31515"/>
                </a:solidFill>
                <a:latin typeface="Consolas" pitchFamily="49" charset="0"/>
                <a:cs typeface="Consolas" pitchFamily="49" charset="0"/>
              </a:rPr>
              <a:t>&lt;thrust/iterator/</a:t>
            </a:r>
            <a:r>
              <a:rPr lang="en-US" sz="1200" dirty="0" err="1">
                <a:solidFill>
                  <a:srgbClr val="A31515"/>
                </a:solidFill>
                <a:latin typeface="Consolas" pitchFamily="49" charset="0"/>
                <a:cs typeface="Consolas" pitchFamily="49" charset="0"/>
              </a:rPr>
              <a:t>zip_iterator.h</a:t>
            </a:r>
            <a:r>
              <a:rPr lang="en-US" sz="1200" dirty="0">
                <a:solidFill>
                  <a:srgbClr val="A31515"/>
                </a:solidFill>
                <a:latin typeface="Consolas" pitchFamily="49" charset="0"/>
                <a:cs typeface="Consolas" pitchFamily="49" charset="0"/>
              </a:rPr>
              <a:t>&gt;</a:t>
            </a:r>
          </a:p>
          <a:p>
            <a:r>
              <a:rPr lang="en-US" sz="1200" dirty="0">
                <a:solidFill>
                  <a:srgbClr val="0000FF"/>
                </a:solidFill>
                <a:latin typeface="Consolas" pitchFamily="49" charset="0"/>
                <a:cs typeface="Consolas" pitchFamily="49" charset="0"/>
              </a:rPr>
              <a:t>#include</a:t>
            </a:r>
            <a:r>
              <a:rPr lang="en-US" sz="1200" dirty="0">
                <a:solidFill>
                  <a:srgbClr val="A31515"/>
                </a:solidFill>
                <a:latin typeface="Consolas" pitchFamily="49" charset="0"/>
                <a:cs typeface="Consolas" pitchFamily="49" charset="0"/>
              </a:rPr>
              <a:t>&lt;</a:t>
            </a:r>
            <a:r>
              <a:rPr lang="en-US" sz="1200" dirty="0" err="1">
                <a:solidFill>
                  <a:srgbClr val="A31515"/>
                </a:solidFill>
                <a:latin typeface="Consolas" pitchFamily="49" charset="0"/>
                <a:cs typeface="Consolas" pitchFamily="49" charset="0"/>
              </a:rPr>
              <a:t>iostream</a:t>
            </a:r>
            <a:r>
              <a:rPr lang="en-US" sz="1200" dirty="0">
                <a:solidFill>
                  <a:srgbClr val="A31515"/>
                </a:solidFill>
                <a:latin typeface="Consolas" pitchFamily="49" charset="0"/>
                <a:cs typeface="Consolas" pitchFamily="49" charset="0"/>
              </a:rPr>
              <a:t>&gt;</a:t>
            </a:r>
            <a:endParaRPr lang="en-US" sz="1200" dirty="0">
              <a:latin typeface="Consolas" pitchFamily="49" charset="0"/>
              <a:cs typeface="Consolas" pitchFamily="49" charset="0"/>
            </a:endParaRPr>
          </a:p>
          <a:p>
            <a:endParaRPr lang="en-US" sz="1200" dirty="0">
              <a:solidFill>
                <a:srgbClr val="A31515"/>
              </a:solidFill>
              <a:latin typeface="Consolas" pitchFamily="49" charset="0"/>
              <a:cs typeface="Consolas" pitchFamily="49" charset="0"/>
            </a:endParaRPr>
          </a:p>
          <a:p>
            <a:r>
              <a:rPr lang="en-US" sz="1200" dirty="0" err="1">
                <a:solidFill>
                  <a:srgbClr val="0000FF"/>
                </a:solidFill>
                <a:latin typeface="Consolas" pitchFamily="49" charset="0"/>
                <a:cs typeface="Consolas" pitchFamily="49" charset="0"/>
              </a:rPr>
              <a:t>struct</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linear_combo</a:t>
            </a:r>
            <a:r>
              <a:rPr lang="en-US" sz="1200" dirty="0">
                <a:solidFill>
                  <a:prstClr val="black"/>
                </a:solidFill>
                <a:latin typeface="Consolas" pitchFamily="49" charset="0"/>
                <a:cs typeface="Consolas" pitchFamily="49" charset="0"/>
              </a:rPr>
              <a:t> {</a:t>
            </a:r>
          </a:p>
          <a:p>
            <a:r>
              <a:rPr lang="en-US" sz="1200" dirty="0">
                <a:solidFill>
                  <a:prstClr val="black"/>
                </a:solidFill>
                <a:latin typeface="Consolas" pitchFamily="49" charset="0"/>
                <a:cs typeface="Consolas" pitchFamily="49" charset="0"/>
              </a:rPr>
              <a:t>  </a:t>
            </a:r>
            <a:r>
              <a:rPr lang="en-US" sz="1200" dirty="0">
                <a:solidFill>
                  <a:srgbClr val="FF00FF"/>
                </a:solidFill>
                <a:latin typeface="Consolas" pitchFamily="49" charset="0"/>
                <a:cs typeface="Consolas" pitchFamily="49" charset="0"/>
              </a:rPr>
              <a:t>__host__</a:t>
            </a:r>
            <a:r>
              <a:rPr lang="en-US" sz="1200" dirty="0">
                <a:solidFill>
                  <a:prstClr val="black"/>
                </a:solidFill>
                <a:latin typeface="Consolas" pitchFamily="49" charset="0"/>
                <a:cs typeface="Consolas" pitchFamily="49" charset="0"/>
              </a:rPr>
              <a:t> </a:t>
            </a:r>
            <a:r>
              <a:rPr lang="en-US" sz="1200" dirty="0">
                <a:solidFill>
                  <a:srgbClr val="FF00FF"/>
                </a:solidFill>
                <a:latin typeface="Consolas" pitchFamily="49" charset="0"/>
                <a:cs typeface="Consolas" pitchFamily="49" charset="0"/>
              </a:rPr>
              <a:t>__device__</a:t>
            </a:r>
          </a:p>
          <a:p>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float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operator</a:t>
            </a:r>
            <a:r>
              <a:rPr lang="en-US" sz="1200" dirty="0">
                <a:solidFill>
                  <a:prstClr val="black"/>
                </a:solidFill>
                <a:latin typeface="Consolas" pitchFamily="49" charset="0"/>
                <a:cs typeface="Consolas" pitchFamily="49" charset="0"/>
              </a:rPr>
              <a:t>()(</a:t>
            </a:r>
            <a:r>
              <a:rPr lang="en-US" sz="1200" dirty="0">
                <a:solidFill>
                  <a:srgbClr val="FF00FF"/>
                </a:solidFill>
                <a:latin typeface="Consolas" pitchFamily="49" charset="0"/>
                <a:cs typeface="Consolas" pitchFamily="49" charset="0"/>
              </a:rPr>
              <a:t>thrust</a:t>
            </a:r>
            <a:r>
              <a:rPr lang="en-US" sz="1200" dirty="0">
                <a:solidFill>
                  <a:prstClr val="black"/>
                </a:solidFill>
                <a:latin typeface="Consolas" pitchFamily="49" charset="0"/>
                <a:cs typeface="Consolas" pitchFamily="49" charset="0"/>
              </a:rPr>
              <a:t>::tuple&lt;</a:t>
            </a:r>
            <a:r>
              <a:rPr lang="en-US" sz="1200" dirty="0" err="1">
                <a:solidFill>
                  <a:srgbClr val="0000FF"/>
                </a:solidFill>
                <a:latin typeface="Consolas" pitchFamily="49" charset="0"/>
                <a:cs typeface="Consolas" pitchFamily="49" charset="0"/>
              </a:rPr>
              <a:t>float</a:t>
            </a:r>
            <a:r>
              <a:rPr lang="en-US" sz="1200" dirty="0" err="1">
                <a:solidFill>
                  <a:prstClr val="black"/>
                </a:solidFill>
                <a:latin typeface="Consolas" pitchFamily="49" charset="0"/>
                <a:cs typeface="Consolas" pitchFamily="49" charset="0"/>
              </a:rPr>
              <a:t>,</a:t>
            </a:r>
            <a:r>
              <a:rPr lang="en-US" sz="1200" dirty="0" err="1">
                <a:solidFill>
                  <a:srgbClr val="0000FF"/>
                </a:solidFill>
                <a:latin typeface="Consolas" pitchFamily="49" charset="0"/>
                <a:cs typeface="Consolas" pitchFamily="49" charset="0"/>
              </a:rPr>
              <a:t>float</a:t>
            </a:r>
            <a:r>
              <a:rPr lang="en-US" sz="1200" dirty="0" err="1">
                <a:solidFill>
                  <a:prstClr val="black"/>
                </a:solidFill>
                <a:latin typeface="Consolas" pitchFamily="49" charset="0"/>
                <a:cs typeface="Consolas" pitchFamily="49" charset="0"/>
              </a:rPr>
              <a:t>,</a:t>
            </a:r>
            <a:r>
              <a:rPr lang="en-US" sz="1200" dirty="0" err="1">
                <a:solidFill>
                  <a:srgbClr val="0000FF"/>
                </a:solidFill>
                <a:latin typeface="Consolas" pitchFamily="49" charset="0"/>
                <a:cs typeface="Consolas" pitchFamily="49" charset="0"/>
              </a:rPr>
              <a:t>float</a:t>
            </a:r>
            <a:r>
              <a:rPr lang="en-US" sz="1200" dirty="0">
                <a:solidFill>
                  <a:prstClr val="black"/>
                </a:solidFill>
                <a:latin typeface="Consolas" pitchFamily="49" charset="0"/>
                <a:cs typeface="Consolas" pitchFamily="49" charset="0"/>
              </a:rPr>
              <a:t>&gt; t) {</a:t>
            </a:r>
          </a:p>
          <a:p>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float</a:t>
            </a:r>
            <a:r>
              <a:rPr lang="en-US" sz="1200" dirty="0">
                <a:solidFill>
                  <a:prstClr val="black"/>
                </a:solidFill>
                <a:latin typeface="Consolas" pitchFamily="49" charset="0"/>
                <a:cs typeface="Consolas" pitchFamily="49" charset="0"/>
              </a:rPr>
              <a:t> x, y, z; </a:t>
            </a:r>
          </a:p>
          <a:p>
            <a:r>
              <a:rPr lang="en-US" sz="1200" dirty="0">
                <a:solidFill>
                  <a:prstClr val="black"/>
                </a:solidFill>
                <a:latin typeface="Consolas" pitchFamily="49" charset="0"/>
                <a:cs typeface="Consolas" pitchFamily="49" charset="0"/>
              </a:rPr>
              <a:t>    </a:t>
            </a:r>
            <a:r>
              <a:rPr lang="en-US" sz="1200" dirty="0">
                <a:solidFill>
                  <a:srgbClr val="FF00FF"/>
                </a:solidFill>
                <a:latin typeface="Consolas" pitchFamily="49" charset="0"/>
                <a:cs typeface="Consolas" pitchFamily="49" charset="0"/>
              </a:rPr>
              <a:t>thrust</a:t>
            </a:r>
            <a:r>
              <a:rPr lang="en-US" sz="1200" dirty="0">
                <a:solidFill>
                  <a:prstClr val="black"/>
                </a:solidFill>
                <a:latin typeface="Consolas" pitchFamily="49" charset="0"/>
                <a:cs typeface="Consolas" pitchFamily="49" charset="0"/>
              </a:rPr>
              <a:t>::tie(</a:t>
            </a:r>
            <a:r>
              <a:rPr lang="en-US" sz="1200" dirty="0" err="1">
                <a:solidFill>
                  <a:prstClr val="black"/>
                </a:solidFill>
                <a:latin typeface="Consolas" pitchFamily="49" charset="0"/>
                <a:cs typeface="Consolas" pitchFamily="49" charset="0"/>
              </a:rPr>
              <a:t>x,y,z</a:t>
            </a:r>
            <a:r>
              <a:rPr lang="en-US" sz="1200" dirty="0">
                <a:solidFill>
                  <a:prstClr val="black"/>
                </a:solidFill>
                <a:latin typeface="Consolas" pitchFamily="49" charset="0"/>
                <a:cs typeface="Consolas" pitchFamily="49" charset="0"/>
              </a:rPr>
              <a:t>) = t;</a:t>
            </a:r>
          </a:p>
          <a:p>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return</a:t>
            </a:r>
            <a:r>
              <a:rPr lang="en-US" sz="1200" dirty="0">
                <a:solidFill>
                  <a:prstClr val="black"/>
                </a:solidFill>
                <a:latin typeface="Consolas" pitchFamily="49" charset="0"/>
                <a:cs typeface="Consolas" pitchFamily="49" charset="0"/>
              </a:rPr>
              <a:t> 2.0f * x + 3.0f * y + 4.0f * z;</a:t>
            </a:r>
          </a:p>
          <a:p>
            <a:r>
              <a:rPr lang="en-US" sz="1200" dirty="0">
                <a:solidFill>
                  <a:prstClr val="black"/>
                </a:solidFill>
                <a:latin typeface="Consolas" pitchFamily="49" charset="0"/>
                <a:cs typeface="Consolas" pitchFamily="49" charset="0"/>
              </a:rPr>
              <a:t>  }</a:t>
            </a:r>
          </a:p>
          <a:p>
            <a:r>
              <a:rPr lang="en-US" sz="1200" dirty="0">
                <a:solidFill>
                  <a:prstClr val="black"/>
                </a:solidFill>
                <a:latin typeface="Consolas" pitchFamily="49" charset="0"/>
                <a:cs typeface="Consolas" pitchFamily="49" charset="0"/>
              </a:rPr>
              <a:t>};</a:t>
            </a:r>
            <a:endParaRPr lang="en-US" sz="1200" dirty="0">
              <a:solidFill>
                <a:srgbClr val="0000FF"/>
              </a:solidFill>
              <a:latin typeface="Consolas" pitchFamily="49" charset="0"/>
              <a:cs typeface="Consolas" pitchFamily="49" charset="0"/>
            </a:endParaRPr>
          </a:p>
        </p:txBody>
      </p:sp>
      <p:sp>
        <p:nvSpPr>
          <p:cNvPr id="2" name="Title 1"/>
          <p:cNvSpPr>
            <a:spLocks noGrp="1"/>
          </p:cNvSpPr>
          <p:nvPr>
            <p:ph type="title"/>
          </p:nvPr>
        </p:nvSpPr>
        <p:spPr/>
        <p:txBody>
          <a:bodyPr/>
          <a:lstStyle/>
          <a:p>
            <a:r>
              <a:rPr lang="en-US" sz="3200" dirty="0"/>
              <a:t>Example: General Transformations</a:t>
            </a:r>
          </a:p>
        </p:txBody>
      </p:sp>
      <p:sp>
        <p:nvSpPr>
          <p:cNvPr id="3" name="Slide Number Placeholder 2"/>
          <p:cNvSpPr>
            <a:spLocks noGrp="1"/>
          </p:cNvSpPr>
          <p:nvPr>
            <p:ph type="sldNum" sz="quarter" idx="12"/>
          </p:nvPr>
        </p:nvSpPr>
        <p:spPr/>
        <p:txBody>
          <a:bodyPr/>
          <a:lstStyle/>
          <a:p>
            <a:fld id="{198C497F-F93A-415D-AE85-6EDF5BB63A7F}" type="slidenum">
              <a:rPr lang="en-US" altLang="en-US" smtClean="0"/>
              <a:pPr/>
              <a:t>39</a:t>
            </a:fld>
            <a:endParaRPr lang="en-US" altLang="en-US" dirty="0"/>
          </a:p>
        </p:txBody>
      </p:sp>
      <p:sp>
        <p:nvSpPr>
          <p:cNvPr id="5" name="Rectangle 4"/>
          <p:cNvSpPr/>
          <p:nvPr/>
        </p:nvSpPr>
        <p:spPr>
          <a:xfrm>
            <a:off x="1600201" y="6627168"/>
            <a:ext cx="1013419" cy="230832"/>
          </a:xfrm>
          <a:prstGeom prst="rect">
            <a:avLst/>
          </a:prstGeom>
        </p:spPr>
        <p:txBody>
          <a:bodyPr wrap="none">
            <a:spAutoFit/>
          </a:bodyPr>
          <a:lstStyle/>
          <a:p>
            <a:r>
              <a:rPr lang="en-US" sz="900" dirty="0">
                <a:latin typeface="+mj-lt"/>
              </a:rPr>
              <a:t>NVIDIA [N. Bell]</a:t>
            </a:r>
            <a:r>
              <a:rPr lang="en-US" sz="900" dirty="0">
                <a:latin typeface="+mj-lt"/>
                <a:cs typeface="Calibri"/>
              </a:rPr>
              <a:t>→</a:t>
            </a:r>
            <a:endParaRPr lang="en-US" sz="900" dirty="0">
              <a:latin typeface="+mj-lt"/>
            </a:endParaRPr>
          </a:p>
        </p:txBody>
      </p:sp>
      <p:sp>
        <p:nvSpPr>
          <p:cNvPr id="6" name="Right Brace 5"/>
          <p:cNvSpPr/>
          <p:nvPr/>
        </p:nvSpPr>
        <p:spPr>
          <a:xfrm>
            <a:off x="5327644" y="1864896"/>
            <a:ext cx="152400" cy="1447800"/>
          </a:xfrm>
          <a:prstGeom prst="rightBrace">
            <a:avLst/>
          </a:prstGeom>
          <a:ln w="254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ectangle 6"/>
          <p:cNvSpPr/>
          <p:nvPr/>
        </p:nvSpPr>
        <p:spPr>
          <a:xfrm>
            <a:off x="5592004" y="2245897"/>
            <a:ext cx="1191352" cy="646331"/>
          </a:xfrm>
          <a:prstGeom prst="rect">
            <a:avLst/>
          </a:prstGeom>
          <a:ln w="25400">
            <a:solidFill>
              <a:srgbClr val="CC0000"/>
            </a:solidFill>
          </a:ln>
        </p:spPr>
        <p:txBody>
          <a:bodyPr wrap="none">
            <a:spAutoFit/>
          </a:bodyPr>
          <a:lstStyle/>
          <a:p>
            <a:r>
              <a:rPr lang="en-US" dirty="0"/>
              <a:t> Functor</a:t>
            </a:r>
          </a:p>
          <a:p>
            <a:r>
              <a:rPr lang="en-US" dirty="0"/>
              <a:t> Definition</a:t>
            </a:r>
          </a:p>
        </p:txBody>
      </p:sp>
      <p:sp>
        <p:nvSpPr>
          <p:cNvPr id="8" name="Line Callout 1 7"/>
          <p:cNvSpPr/>
          <p:nvPr/>
        </p:nvSpPr>
        <p:spPr>
          <a:xfrm>
            <a:off x="8058536" y="3701140"/>
            <a:ext cx="2590800" cy="685800"/>
          </a:xfrm>
          <a:prstGeom prst="borderCallout1">
            <a:avLst>
              <a:gd name="adj1" fmla="val 48467"/>
              <a:gd name="adj2" fmla="val -4670"/>
              <a:gd name="adj3" fmla="val 204481"/>
              <a:gd name="adj4" fmla="val -108255"/>
            </a:avLst>
          </a:prstGeom>
          <a:ln w="38100">
            <a:solidFill>
              <a:srgbClr val="C0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These are the important parts: three different entities are zipped together into a big one</a:t>
            </a:r>
          </a:p>
        </p:txBody>
      </p:sp>
      <p:cxnSp>
        <p:nvCxnSpPr>
          <p:cNvPr id="10" name="Straight Arrow Connector 9"/>
          <p:cNvCxnSpPr/>
          <p:nvPr/>
        </p:nvCxnSpPr>
        <p:spPr>
          <a:xfrm flipH="1">
            <a:off x="6991736" y="4158340"/>
            <a:ext cx="914400" cy="914400"/>
          </a:xfrm>
          <a:prstGeom prst="straightConnector1">
            <a:avLst/>
          </a:prstGeom>
          <a:ln w="381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1883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Before we get started…</a:t>
            </a:r>
          </a:p>
        </p:txBody>
      </p:sp>
      <p:sp>
        <p:nvSpPr>
          <p:cNvPr id="3" name="Content Placeholder 2"/>
          <p:cNvSpPr>
            <a:spLocks noGrp="1"/>
          </p:cNvSpPr>
          <p:nvPr>
            <p:ph idx="1"/>
          </p:nvPr>
        </p:nvSpPr>
        <p:spPr/>
        <p:txBody>
          <a:bodyPr>
            <a:normAutofit/>
          </a:bodyPr>
          <a:lstStyle/>
          <a:p>
            <a:pPr lvl="1"/>
            <a:endParaRPr lang="en-US" dirty="0"/>
          </a:p>
          <a:p>
            <a:r>
              <a:rPr lang="en-US" dirty="0"/>
              <a:t>Last time</a:t>
            </a:r>
          </a:p>
          <a:p>
            <a:pPr lvl="1"/>
            <a:r>
              <a:rPr lang="en-US" dirty="0"/>
              <a:t>A three-stop journey noted in the evolution of the CUDA memory model</a:t>
            </a:r>
          </a:p>
          <a:p>
            <a:pPr lvl="2"/>
            <a:r>
              <a:rPr lang="en-US" dirty="0"/>
              <a:t>Z-C accesses on the host; the UVA milestone; the unified memory model that allowed to use of managed memory</a:t>
            </a:r>
          </a:p>
          <a:p>
            <a:r>
              <a:rPr lang="en-US" dirty="0"/>
              <a:t>Today</a:t>
            </a:r>
          </a:p>
          <a:p>
            <a:pPr lvl="1"/>
            <a:r>
              <a:rPr lang="en-US" dirty="0"/>
              <a:t>GPU computing, from a distance (via thrust &amp; CUB)</a:t>
            </a:r>
          </a:p>
          <a:p>
            <a:endParaRPr lang="en-US" dirty="0"/>
          </a:p>
          <a:p>
            <a:r>
              <a:rPr lang="en-US" dirty="0"/>
              <a:t>Other tidbits:</a:t>
            </a:r>
          </a:p>
          <a:p>
            <a:pPr lvl="1"/>
            <a:r>
              <a:rPr lang="en-US" dirty="0"/>
              <a:t>Assignment due on Th, 03/11, at 9 pm</a:t>
            </a:r>
          </a:p>
          <a:p>
            <a:pPr lvl="1"/>
            <a:r>
              <a:rPr lang="en-US" dirty="0"/>
              <a:t>Assignment is tough; it’ll get better soon</a:t>
            </a:r>
          </a:p>
          <a:p>
            <a:pPr lvl="1"/>
            <a:r>
              <a:rPr lang="en-US" dirty="0"/>
              <a:t>Do not run your code on the Euler head-node (use Slurm)</a:t>
            </a:r>
          </a:p>
          <a:p>
            <a:pPr lvl="1"/>
            <a:r>
              <a:rPr lang="en-US" dirty="0"/>
              <a:t>Big PDF file contains all the slides thus far; easy to search into it to find topics covered thus far. Doc is </a:t>
            </a:r>
            <a:r>
              <a:rPr lang="en-US" dirty="0">
                <a:hlinkClick r:id="rId2"/>
              </a:rPr>
              <a:t>here</a:t>
            </a:r>
            <a:r>
              <a:rPr lang="en-US" dirty="0"/>
              <a:t>.</a:t>
            </a:r>
          </a:p>
          <a:p>
            <a:pPr lvl="1"/>
            <a:r>
              <a:rPr lang="en-US" dirty="0"/>
              <a:t>Pushing Final Project discussion into Monday</a:t>
            </a:r>
          </a:p>
          <a:p>
            <a:pPr lvl="1"/>
            <a:endParaRPr lang="en-US" dirty="0"/>
          </a:p>
        </p:txBody>
      </p:sp>
      <p:sp>
        <p:nvSpPr>
          <p:cNvPr id="4" name="Slide Number Placeholder 3"/>
          <p:cNvSpPr>
            <a:spLocks noGrp="1"/>
          </p:cNvSpPr>
          <p:nvPr>
            <p:ph type="sldNum" sz="quarter" idx="12"/>
          </p:nvPr>
        </p:nvSpPr>
        <p:spPr/>
        <p:txBody>
          <a:bodyPr/>
          <a:lstStyle/>
          <a:p>
            <a:fld id="{67D2203D-769A-4D5A-AE4C-EA73FDE6A130}" type="slidenum">
              <a:rPr lang="en-US" smtClean="0"/>
              <a:t>4</a:t>
            </a:fld>
            <a:endParaRPr lang="en-US"/>
          </a:p>
        </p:txBody>
      </p:sp>
    </p:spTree>
    <p:extLst>
      <p:ext uri="{BB962C8B-B14F-4D97-AF65-F5344CB8AC3E}">
        <p14:creationId xmlns:p14="http://schemas.microsoft.com/office/powerpoint/2010/main" val="24758000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70C25-79C4-4421-BFB7-38962399DDDD}"/>
              </a:ext>
            </a:extLst>
          </p:cNvPr>
          <p:cNvSpPr>
            <a:spLocks noGrp="1"/>
          </p:cNvSpPr>
          <p:nvPr>
            <p:ph type="title"/>
          </p:nvPr>
        </p:nvSpPr>
        <p:spPr>
          <a:xfrm>
            <a:off x="0" y="0"/>
            <a:ext cx="4447592" cy="1219200"/>
          </a:xfrm>
        </p:spPr>
        <p:txBody>
          <a:bodyPr>
            <a:normAutofit fontScale="90000"/>
          </a:bodyPr>
          <a:lstStyle/>
          <a:p>
            <a:r>
              <a:rPr lang="en-US" dirty="0"/>
              <a:t>Example: </a:t>
            </a:r>
            <a:br>
              <a:rPr lang="en-US" dirty="0"/>
            </a:br>
            <a:r>
              <a:rPr lang="en-US" dirty="0"/>
              <a:t>thrust::</a:t>
            </a:r>
            <a:r>
              <a:rPr lang="en-US" dirty="0" err="1">
                <a:solidFill>
                  <a:srgbClr val="FFC000"/>
                </a:solidFill>
              </a:rPr>
              <a:t>transform_reduce</a:t>
            </a:r>
            <a:endParaRPr lang="en-US" dirty="0">
              <a:solidFill>
                <a:srgbClr val="FFC000"/>
              </a:solidFill>
            </a:endParaRPr>
          </a:p>
        </p:txBody>
      </p:sp>
      <p:sp>
        <p:nvSpPr>
          <p:cNvPr id="3" name="Slide Number Placeholder 2"/>
          <p:cNvSpPr>
            <a:spLocks noGrp="1"/>
          </p:cNvSpPr>
          <p:nvPr>
            <p:ph type="sldNum" sz="quarter" idx="12"/>
          </p:nvPr>
        </p:nvSpPr>
        <p:spPr/>
        <p:txBody>
          <a:bodyPr/>
          <a:lstStyle/>
          <a:p>
            <a:fld id="{198C497F-F93A-415D-AE85-6EDF5BB63A7F}" type="slidenum">
              <a:rPr lang="en-US" altLang="en-US" smtClean="0"/>
              <a:pPr/>
              <a:t>40</a:t>
            </a:fld>
            <a:endParaRPr lang="en-US" altLang="en-US"/>
          </a:p>
        </p:txBody>
      </p:sp>
      <p:sp>
        <p:nvSpPr>
          <p:cNvPr id="4" name="Rectangle 3"/>
          <p:cNvSpPr/>
          <p:nvPr/>
        </p:nvSpPr>
        <p:spPr>
          <a:xfrm>
            <a:off x="4744616" y="151168"/>
            <a:ext cx="7341637" cy="6370975"/>
          </a:xfrm>
          <a:prstGeom prst="rect">
            <a:avLst/>
          </a:prstGeom>
          <a:solidFill>
            <a:schemeClr val="bg1">
              <a:lumMod val="85000"/>
            </a:schemeClr>
          </a:solidFill>
        </p:spPr>
        <p:txBody>
          <a:bodyPr wrap="square">
            <a:spAutoFit/>
          </a:bodyPr>
          <a:lstStyle/>
          <a:p>
            <a:r>
              <a:rPr lang="en-US" sz="1200" dirty="0">
                <a:solidFill>
                  <a:srgbClr val="0000FF"/>
                </a:solidFill>
                <a:latin typeface="Consolas" pitchFamily="49" charset="0"/>
                <a:cs typeface="Consolas" pitchFamily="49" charset="0"/>
              </a:rPr>
              <a:t>#include</a:t>
            </a:r>
            <a:r>
              <a:rPr lang="en-US" sz="1200" dirty="0">
                <a:solidFill>
                  <a:prstClr val="black"/>
                </a:solidFill>
                <a:latin typeface="Consolas" pitchFamily="49" charset="0"/>
                <a:cs typeface="Consolas" pitchFamily="49" charset="0"/>
              </a:rPr>
              <a:t> </a:t>
            </a:r>
            <a:r>
              <a:rPr lang="en-US" sz="1200" dirty="0">
                <a:solidFill>
                  <a:srgbClr val="A31515"/>
                </a:solidFill>
                <a:latin typeface="Consolas" pitchFamily="49" charset="0"/>
                <a:cs typeface="Consolas" pitchFamily="49" charset="0"/>
              </a:rPr>
              <a:t>&lt;thrust/</a:t>
            </a:r>
            <a:r>
              <a:rPr lang="en-US" sz="1200" dirty="0" err="1">
                <a:solidFill>
                  <a:srgbClr val="A31515"/>
                </a:solidFill>
                <a:latin typeface="Consolas" pitchFamily="49" charset="0"/>
                <a:cs typeface="Consolas" pitchFamily="49" charset="0"/>
              </a:rPr>
              <a:t>transform_reduce.h</a:t>
            </a:r>
            <a:r>
              <a:rPr lang="en-US" sz="1200" dirty="0">
                <a:solidFill>
                  <a:srgbClr val="A31515"/>
                </a:solidFill>
                <a:latin typeface="Consolas" pitchFamily="49" charset="0"/>
                <a:cs typeface="Consolas" pitchFamily="49" charset="0"/>
              </a:rPr>
              <a:t>&gt;</a:t>
            </a:r>
          </a:p>
          <a:p>
            <a:r>
              <a:rPr lang="en-US" sz="1200" dirty="0">
                <a:solidFill>
                  <a:srgbClr val="0000FF"/>
                </a:solidFill>
                <a:latin typeface="Consolas" pitchFamily="49" charset="0"/>
                <a:cs typeface="Consolas" pitchFamily="49" charset="0"/>
              </a:rPr>
              <a:t>#include</a:t>
            </a:r>
            <a:r>
              <a:rPr lang="en-US" sz="1200" dirty="0">
                <a:solidFill>
                  <a:prstClr val="black"/>
                </a:solidFill>
                <a:latin typeface="Consolas" pitchFamily="49" charset="0"/>
                <a:cs typeface="Consolas" pitchFamily="49" charset="0"/>
              </a:rPr>
              <a:t> </a:t>
            </a:r>
            <a:r>
              <a:rPr lang="en-US" sz="1200" dirty="0">
                <a:solidFill>
                  <a:srgbClr val="A31515"/>
                </a:solidFill>
                <a:latin typeface="Consolas" pitchFamily="49" charset="0"/>
                <a:cs typeface="Consolas" pitchFamily="49" charset="0"/>
              </a:rPr>
              <a:t>&lt;thrust/</a:t>
            </a:r>
            <a:r>
              <a:rPr lang="en-US" sz="1200" dirty="0" err="1">
                <a:solidFill>
                  <a:srgbClr val="A31515"/>
                </a:solidFill>
                <a:latin typeface="Consolas" pitchFamily="49" charset="0"/>
                <a:cs typeface="Consolas" pitchFamily="49" charset="0"/>
              </a:rPr>
              <a:t>device_vector.h</a:t>
            </a:r>
            <a:r>
              <a:rPr lang="en-US" sz="1200" dirty="0">
                <a:solidFill>
                  <a:srgbClr val="A31515"/>
                </a:solidFill>
                <a:latin typeface="Consolas" pitchFamily="49" charset="0"/>
                <a:cs typeface="Consolas" pitchFamily="49" charset="0"/>
              </a:rPr>
              <a:t>&gt;</a:t>
            </a:r>
          </a:p>
          <a:p>
            <a:r>
              <a:rPr lang="en-US" sz="1200" dirty="0">
                <a:solidFill>
                  <a:srgbClr val="0000FF"/>
                </a:solidFill>
                <a:latin typeface="Consolas" pitchFamily="49" charset="0"/>
                <a:cs typeface="Consolas" pitchFamily="49" charset="0"/>
              </a:rPr>
              <a:t>#include</a:t>
            </a:r>
            <a:r>
              <a:rPr lang="en-US" sz="1200" dirty="0">
                <a:solidFill>
                  <a:prstClr val="black"/>
                </a:solidFill>
                <a:latin typeface="Consolas" pitchFamily="49" charset="0"/>
                <a:cs typeface="Consolas" pitchFamily="49" charset="0"/>
              </a:rPr>
              <a:t> </a:t>
            </a:r>
            <a:r>
              <a:rPr lang="en-US" sz="1200" dirty="0">
                <a:solidFill>
                  <a:srgbClr val="A31515"/>
                </a:solidFill>
                <a:latin typeface="Consolas" pitchFamily="49" charset="0"/>
                <a:cs typeface="Consolas" pitchFamily="49" charset="0"/>
              </a:rPr>
              <a:t>&lt;thrust/iterator/</a:t>
            </a:r>
            <a:r>
              <a:rPr lang="en-US" sz="1200" dirty="0" err="1">
                <a:solidFill>
                  <a:srgbClr val="A31515"/>
                </a:solidFill>
                <a:latin typeface="Consolas" pitchFamily="49" charset="0"/>
                <a:cs typeface="Consolas" pitchFamily="49" charset="0"/>
              </a:rPr>
              <a:t>zip_iterator.h</a:t>
            </a:r>
            <a:r>
              <a:rPr lang="en-US" sz="1200" dirty="0">
                <a:solidFill>
                  <a:srgbClr val="A31515"/>
                </a:solidFill>
                <a:latin typeface="Consolas" pitchFamily="49" charset="0"/>
                <a:cs typeface="Consolas" pitchFamily="49" charset="0"/>
              </a:rPr>
              <a:t>&gt;</a:t>
            </a:r>
          </a:p>
          <a:p>
            <a:r>
              <a:rPr lang="en-US" sz="1200" dirty="0">
                <a:solidFill>
                  <a:srgbClr val="0000FF"/>
                </a:solidFill>
                <a:latin typeface="Consolas" pitchFamily="49" charset="0"/>
                <a:cs typeface="Consolas" pitchFamily="49" charset="0"/>
              </a:rPr>
              <a:t>#include</a:t>
            </a:r>
            <a:r>
              <a:rPr lang="en-US" sz="1200" dirty="0">
                <a:solidFill>
                  <a:srgbClr val="A31515"/>
                </a:solidFill>
                <a:latin typeface="Consolas" pitchFamily="49" charset="0"/>
                <a:cs typeface="Consolas" pitchFamily="49" charset="0"/>
              </a:rPr>
              <a:t>&lt;</a:t>
            </a:r>
            <a:r>
              <a:rPr lang="en-US" sz="1200" dirty="0" err="1">
                <a:solidFill>
                  <a:srgbClr val="A31515"/>
                </a:solidFill>
                <a:latin typeface="Consolas" pitchFamily="49" charset="0"/>
                <a:cs typeface="Consolas" pitchFamily="49" charset="0"/>
              </a:rPr>
              <a:t>iostream</a:t>
            </a:r>
            <a:r>
              <a:rPr lang="en-US" sz="1200" dirty="0">
                <a:solidFill>
                  <a:srgbClr val="A31515"/>
                </a:solidFill>
                <a:latin typeface="Consolas" pitchFamily="49" charset="0"/>
                <a:cs typeface="Consolas" pitchFamily="49" charset="0"/>
              </a:rPr>
              <a:t>&gt;</a:t>
            </a:r>
          </a:p>
          <a:p>
            <a:endParaRPr lang="en-US" sz="1200" dirty="0">
              <a:solidFill>
                <a:srgbClr val="A31515"/>
              </a:solidFill>
              <a:latin typeface="Consolas" pitchFamily="49" charset="0"/>
              <a:cs typeface="Consolas" pitchFamily="49" charset="0"/>
            </a:endParaRPr>
          </a:p>
          <a:p>
            <a:r>
              <a:rPr lang="en-US" sz="1200" dirty="0" err="1">
                <a:solidFill>
                  <a:srgbClr val="0000FF"/>
                </a:solidFill>
                <a:latin typeface="Consolas" pitchFamily="49" charset="0"/>
                <a:cs typeface="Consolas" pitchFamily="49" charset="0"/>
              </a:rPr>
              <a:t>struct</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linear_combo</a:t>
            </a:r>
            <a:r>
              <a:rPr lang="en-US" sz="1200" dirty="0">
                <a:solidFill>
                  <a:prstClr val="black"/>
                </a:solidFill>
                <a:latin typeface="Consolas" pitchFamily="49" charset="0"/>
                <a:cs typeface="Consolas" pitchFamily="49" charset="0"/>
              </a:rPr>
              <a:t> {</a:t>
            </a:r>
          </a:p>
          <a:p>
            <a:r>
              <a:rPr lang="en-US" sz="1200" dirty="0">
                <a:solidFill>
                  <a:prstClr val="black"/>
                </a:solidFill>
                <a:latin typeface="Consolas" pitchFamily="49" charset="0"/>
                <a:cs typeface="Consolas" pitchFamily="49" charset="0"/>
              </a:rPr>
              <a:t>  </a:t>
            </a:r>
            <a:r>
              <a:rPr lang="en-US" sz="1200" dirty="0">
                <a:solidFill>
                  <a:srgbClr val="FF00FF"/>
                </a:solidFill>
                <a:latin typeface="Consolas" pitchFamily="49" charset="0"/>
                <a:cs typeface="Consolas" pitchFamily="49" charset="0"/>
              </a:rPr>
              <a:t>__host__</a:t>
            </a:r>
            <a:r>
              <a:rPr lang="en-US" sz="1200" dirty="0">
                <a:solidFill>
                  <a:prstClr val="black"/>
                </a:solidFill>
                <a:latin typeface="Consolas" pitchFamily="49" charset="0"/>
                <a:cs typeface="Consolas" pitchFamily="49" charset="0"/>
              </a:rPr>
              <a:t> </a:t>
            </a:r>
            <a:r>
              <a:rPr lang="en-US" sz="1200" dirty="0">
                <a:solidFill>
                  <a:srgbClr val="FF00FF"/>
                </a:solidFill>
                <a:latin typeface="Consolas" pitchFamily="49" charset="0"/>
                <a:cs typeface="Consolas" pitchFamily="49" charset="0"/>
              </a:rPr>
              <a:t>__device__</a:t>
            </a:r>
          </a:p>
          <a:p>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float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operator</a:t>
            </a:r>
            <a:r>
              <a:rPr lang="en-US" sz="1200" dirty="0">
                <a:solidFill>
                  <a:prstClr val="black"/>
                </a:solidFill>
                <a:latin typeface="Consolas" pitchFamily="49" charset="0"/>
                <a:cs typeface="Consolas" pitchFamily="49" charset="0"/>
              </a:rPr>
              <a:t>()(</a:t>
            </a:r>
            <a:r>
              <a:rPr lang="en-US" sz="1200" dirty="0">
                <a:solidFill>
                  <a:srgbClr val="FF00FF"/>
                </a:solidFill>
                <a:latin typeface="Consolas" pitchFamily="49" charset="0"/>
                <a:cs typeface="Consolas" pitchFamily="49" charset="0"/>
              </a:rPr>
              <a:t>thrust</a:t>
            </a:r>
            <a:r>
              <a:rPr lang="en-US" sz="1200" dirty="0">
                <a:solidFill>
                  <a:prstClr val="black"/>
                </a:solidFill>
                <a:latin typeface="Consolas" pitchFamily="49" charset="0"/>
                <a:cs typeface="Consolas" pitchFamily="49" charset="0"/>
              </a:rPr>
              <a:t>::tuple&lt;</a:t>
            </a:r>
            <a:r>
              <a:rPr lang="en-US" sz="1200" dirty="0" err="1">
                <a:solidFill>
                  <a:srgbClr val="0000FF"/>
                </a:solidFill>
                <a:latin typeface="Consolas" pitchFamily="49" charset="0"/>
                <a:cs typeface="Consolas" pitchFamily="49" charset="0"/>
              </a:rPr>
              <a:t>float</a:t>
            </a:r>
            <a:r>
              <a:rPr lang="en-US" sz="1200" dirty="0" err="1">
                <a:solidFill>
                  <a:prstClr val="black"/>
                </a:solidFill>
                <a:latin typeface="Consolas" pitchFamily="49" charset="0"/>
                <a:cs typeface="Consolas" pitchFamily="49" charset="0"/>
              </a:rPr>
              <a:t>,</a:t>
            </a:r>
            <a:r>
              <a:rPr lang="en-US" sz="1200" dirty="0" err="1">
                <a:solidFill>
                  <a:srgbClr val="0000FF"/>
                </a:solidFill>
                <a:latin typeface="Consolas" pitchFamily="49" charset="0"/>
                <a:cs typeface="Consolas" pitchFamily="49" charset="0"/>
              </a:rPr>
              <a:t>float</a:t>
            </a:r>
            <a:r>
              <a:rPr lang="en-US" sz="1200" dirty="0" err="1">
                <a:solidFill>
                  <a:prstClr val="black"/>
                </a:solidFill>
                <a:latin typeface="Consolas" pitchFamily="49" charset="0"/>
                <a:cs typeface="Consolas" pitchFamily="49" charset="0"/>
              </a:rPr>
              <a:t>,</a:t>
            </a:r>
            <a:r>
              <a:rPr lang="en-US" sz="1200" dirty="0" err="1">
                <a:solidFill>
                  <a:srgbClr val="0000FF"/>
                </a:solidFill>
                <a:latin typeface="Consolas" pitchFamily="49" charset="0"/>
                <a:cs typeface="Consolas" pitchFamily="49" charset="0"/>
              </a:rPr>
              <a:t>float</a:t>
            </a:r>
            <a:r>
              <a:rPr lang="en-US" sz="1200" dirty="0">
                <a:solidFill>
                  <a:prstClr val="black"/>
                </a:solidFill>
                <a:latin typeface="Consolas" pitchFamily="49" charset="0"/>
                <a:cs typeface="Consolas" pitchFamily="49" charset="0"/>
              </a:rPr>
              <a:t>&gt; t) {</a:t>
            </a:r>
          </a:p>
          <a:p>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float</a:t>
            </a:r>
            <a:r>
              <a:rPr lang="en-US" sz="1200" dirty="0">
                <a:solidFill>
                  <a:prstClr val="black"/>
                </a:solidFill>
                <a:latin typeface="Consolas" pitchFamily="49" charset="0"/>
                <a:cs typeface="Consolas" pitchFamily="49" charset="0"/>
              </a:rPr>
              <a:t> x, y, z; </a:t>
            </a:r>
          </a:p>
          <a:p>
            <a:r>
              <a:rPr lang="en-US" sz="1200" dirty="0">
                <a:solidFill>
                  <a:prstClr val="black"/>
                </a:solidFill>
                <a:latin typeface="Consolas" pitchFamily="49" charset="0"/>
                <a:cs typeface="Consolas" pitchFamily="49" charset="0"/>
              </a:rPr>
              <a:t>    </a:t>
            </a:r>
            <a:r>
              <a:rPr lang="en-US" sz="1200" dirty="0">
                <a:solidFill>
                  <a:srgbClr val="FF00FF"/>
                </a:solidFill>
                <a:latin typeface="Consolas" pitchFamily="49" charset="0"/>
                <a:cs typeface="Consolas" pitchFamily="49" charset="0"/>
              </a:rPr>
              <a:t>thrust</a:t>
            </a:r>
            <a:r>
              <a:rPr lang="en-US" sz="1200" dirty="0">
                <a:solidFill>
                  <a:prstClr val="black"/>
                </a:solidFill>
                <a:latin typeface="Consolas" pitchFamily="49" charset="0"/>
                <a:cs typeface="Consolas" pitchFamily="49" charset="0"/>
              </a:rPr>
              <a:t>::tie(</a:t>
            </a:r>
            <a:r>
              <a:rPr lang="en-US" sz="1200" dirty="0" err="1">
                <a:solidFill>
                  <a:prstClr val="black"/>
                </a:solidFill>
                <a:latin typeface="Consolas" pitchFamily="49" charset="0"/>
                <a:cs typeface="Consolas" pitchFamily="49" charset="0"/>
              </a:rPr>
              <a:t>x,y,z</a:t>
            </a:r>
            <a:r>
              <a:rPr lang="en-US" sz="1200" dirty="0">
                <a:solidFill>
                  <a:prstClr val="black"/>
                </a:solidFill>
                <a:latin typeface="Consolas" pitchFamily="49" charset="0"/>
                <a:cs typeface="Consolas" pitchFamily="49" charset="0"/>
              </a:rPr>
              <a:t>) = t;</a:t>
            </a:r>
          </a:p>
          <a:p>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return</a:t>
            </a:r>
            <a:r>
              <a:rPr lang="en-US" sz="1200" dirty="0">
                <a:solidFill>
                  <a:prstClr val="black"/>
                </a:solidFill>
                <a:latin typeface="Consolas" pitchFamily="49" charset="0"/>
                <a:cs typeface="Consolas" pitchFamily="49" charset="0"/>
              </a:rPr>
              <a:t> 2.0f * x + 3.0f * y + 4.0f * z;</a:t>
            </a:r>
          </a:p>
          <a:p>
            <a:r>
              <a:rPr lang="en-US" sz="1200" dirty="0">
                <a:solidFill>
                  <a:prstClr val="black"/>
                </a:solidFill>
                <a:latin typeface="Consolas" pitchFamily="49" charset="0"/>
                <a:cs typeface="Consolas" pitchFamily="49" charset="0"/>
              </a:rPr>
              <a:t>  }</a:t>
            </a:r>
          </a:p>
          <a:p>
            <a:r>
              <a:rPr lang="en-US" sz="1200" dirty="0">
                <a:solidFill>
                  <a:prstClr val="black"/>
                </a:solidFill>
                <a:latin typeface="Consolas" pitchFamily="49" charset="0"/>
                <a:cs typeface="Consolas" pitchFamily="49" charset="0"/>
              </a:rPr>
              <a:t>};</a:t>
            </a:r>
          </a:p>
          <a:p>
            <a:endParaRPr lang="en-US" sz="1200" dirty="0">
              <a:solidFill>
                <a:srgbClr val="0000FF"/>
              </a:solidFill>
              <a:latin typeface="Consolas" pitchFamily="49" charset="0"/>
              <a:cs typeface="Consolas" pitchFamily="49" charset="0"/>
            </a:endParaRPr>
          </a:p>
          <a:p>
            <a:r>
              <a:rPr lang="en-US" sz="1200" dirty="0">
                <a:solidFill>
                  <a:srgbClr val="0000FF"/>
                </a:solidFill>
                <a:latin typeface="Consolas" pitchFamily="49" charset="0"/>
                <a:cs typeface="Consolas" pitchFamily="49" charset="0"/>
              </a:rPr>
              <a:t>void</a:t>
            </a:r>
            <a:r>
              <a:rPr lang="en-US" sz="1200" dirty="0">
                <a:solidFill>
                  <a:prstClr val="black"/>
                </a:solidFill>
                <a:latin typeface="Consolas" pitchFamily="49" charset="0"/>
                <a:cs typeface="Consolas" pitchFamily="49" charset="0"/>
              </a:rPr>
              <a:t> main(</a:t>
            </a:r>
            <a:r>
              <a:rPr lang="en-US" sz="1200" dirty="0">
                <a:solidFill>
                  <a:srgbClr val="0000FF"/>
                </a:solidFill>
                <a:latin typeface="Consolas" pitchFamily="49" charset="0"/>
                <a:cs typeface="Consolas" pitchFamily="49" charset="0"/>
              </a:rPr>
              <a:t>void</a:t>
            </a:r>
            <a:r>
              <a:rPr lang="en-US" sz="1200" dirty="0">
                <a:solidFill>
                  <a:prstClr val="black"/>
                </a:solidFill>
                <a:latin typeface="Consolas" pitchFamily="49" charset="0"/>
                <a:cs typeface="Consolas" pitchFamily="49" charset="0"/>
              </a:rPr>
              <a:t>) {</a:t>
            </a:r>
          </a:p>
          <a:p>
            <a:r>
              <a:rPr lang="en-US" sz="1200" dirty="0">
                <a:solidFill>
                  <a:prstClr val="black"/>
                </a:solidFill>
                <a:latin typeface="Consolas" pitchFamily="49" charset="0"/>
                <a:cs typeface="Consolas" pitchFamily="49" charset="0"/>
              </a:rPr>
              <a:t>  </a:t>
            </a:r>
            <a:r>
              <a:rPr lang="en-US" sz="1200" dirty="0">
                <a:solidFill>
                  <a:srgbClr val="FF00FF"/>
                </a:solidFill>
                <a:latin typeface="Consolas" pitchFamily="49" charset="0"/>
                <a:cs typeface="Consolas" pitchFamily="49" charset="0"/>
              </a:rPr>
              <a:t>thrust</a:t>
            </a:r>
            <a:r>
              <a:rPr lang="en-US" sz="1200" dirty="0">
                <a:solidFill>
                  <a:prstClr val="black"/>
                </a:solidFill>
                <a:latin typeface="Consolas" pitchFamily="49" charset="0"/>
                <a:cs typeface="Consolas" pitchFamily="49" charset="0"/>
              </a:rPr>
              <a:t>::</a:t>
            </a:r>
            <a:r>
              <a:rPr lang="en-US" sz="1200" dirty="0" err="1">
                <a:solidFill>
                  <a:prstClr val="black"/>
                </a:solidFill>
                <a:latin typeface="Consolas" pitchFamily="49" charset="0"/>
                <a:cs typeface="Consolas" pitchFamily="49" charset="0"/>
              </a:rPr>
              <a:t>device_vector</a:t>
            </a:r>
            <a:r>
              <a:rPr lang="en-US" sz="1200" dirty="0">
                <a:solidFill>
                  <a:prstClr val="black"/>
                </a:solidFill>
                <a:latin typeface="Consolas" pitchFamily="49" charset="0"/>
                <a:cs typeface="Consolas" pitchFamily="49" charset="0"/>
              </a:rPr>
              <a:t>&lt;</a:t>
            </a:r>
            <a:r>
              <a:rPr lang="en-US" sz="1200" dirty="0">
                <a:solidFill>
                  <a:srgbClr val="0000FF"/>
                </a:solidFill>
                <a:latin typeface="Consolas" pitchFamily="49" charset="0"/>
                <a:cs typeface="Consolas" pitchFamily="49" charset="0"/>
              </a:rPr>
              <a:t>float</a:t>
            </a:r>
            <a:r>
              <a:rPr lang="en-US" sz="1200" dirty="0">
                <a:solidFill>
                  <a:prstClr val="black"/>
                </a:solidFill>
                <a:latin typeface="Consolas" pitchFamily="49" charset="0"/>
                <a:cs typeface="Consolas" pitchFamily="49" charset="0"/>
              </a:rPr>
              <a:t>&gt; X(3), Y(3), Z(3), U(3);</a:t>
            </a:r>
          </a:p>
          <a:p>
            <a:endParaRPr lang="en-US" sz="1200" dirty="0">
              <a:solidFill>
                <a:prstClr val="black"/>
              </a:solidFill>
              <a:latin typeface="Consolas" pitchFamily="49" charset="0"/>
              <a:cs typeface="Consolas" pitchFamily="49" charset="0"/>
            </a:endParaRPr>
          </a:p>
          <a:p>
            <a:r>
              <a:rPr lang="en-US" sz="1200" dirty="0">
                <a:solidFill>
                  <a:prstClr val="black"/>
                </a:solidFill>
                <a:latin typeface="Consolas" pitchFamily="49" charset="0"/>
                <a:cs typeface="Consolas" pitchFamily="49" charset="0"/>
              </a:rPr>
              <a:t>  X[0] = 10; X[1] = 20; X[2] = 30;</a:t>
            </a:r>
          </a:p>
          <a:p>
            <a:r>
              <a:rPr lang="es-ES" sz="1200" dirty="0">
                <a:solidFill>
                  <a:prstClr val="black"/>
                </a:solidFill>
                <a:latin typeface="Consolas" pitchFamily="49" charset="0"/>
                <a:cs typeface="Consolas" pitchFamily="49" charset="0"/>
              </a:rPr>
              <a:t>  Y[0] = 15; Y[1] = 35; Y[2] = 10;</a:t>
            </a:r>
          </a:p>
          <a:p>
            <a:r>
              <a:rPr lang="pl-PL" sz="1200" dirty="0">
                <a:solidFill>
                  <a:prstClr val="black"/>
                </a:solidFill>
                <a:latin typeface="Consolas" pitchFamily="49" charset="0"/>
                <a:cs typeface="Consolas" pitchFamily="49" charset="0"/>
              </a:rPr>
              <a:t>  Z[0] = 20; Z[1] = 30; Z[2] = 25;</a:t>
            </a:r>
          </a:p>
          <a:p>
            <a:endParaRPr lang="en-US" sz="1200" dirty="0">
              <a:solidFill>
                <a:prstClr val="black"/>
              </a:solidFill>
              <a:latin typeface="Consolas" pitchFamily="49" charset="0"/>
              <a:cs typeface="Consolas" pitchFamily="49" charset="0"/>
            </a:endParaRPr>
          </a:p>
          <a:p>
            <a:r>
              <a:rPr lang="en-US" sz="1200" dirty="0">
                <a:solidFill>
                  <a:prstClr val="black"/>
                </a:solidFill>
                <a:latin typeface="Consolas" pitchFamily="49" charset="0"/>
                <a:cs typeface="Consolas" pitchFamily="49" charset="0"/>
              </a:rPr>
              <a:t>  </a:t>
            </a:r>
            <a:r>
              <a:rPr lang="en-US" sz="1200" dirty="0">
                <a:solidFill>
                  <a:srgbClr val="FF00FF"/>
                </a:solidFill>
                <a:latin typeface="Consolas" pitchFamily="49" charset="0"/>
                <a:cs typeface="Consolas" pitchFamily="49" charset="0"/>
              </a:rPr>
              <a:t>thrust</a:t>
            </a:r>
            <a:r>
              <a:rPr lang="en-US" sz="1200" dirty="0">
                <a:solidFill>
                  <a:prstClr val="black"/>
                </a:solidFill>
                <a:latin typeface="Consolas" pitchFamily="49" charset="0"/>
                <a:cs typeface="Consolas" pitchFamily="49" charset="0"/>
              </a:rPr>
              <a:t>::plus&lt;</a:t>
            </a:r>
            <a:r>
              <a:rPr lang="en-US" sz="1200" dirty="0">
                <a:solidFill>
                  <a:srgbClr val="0000FF"/>
                </a:solidFill>
                <a:latin typeface="Consolas" pitchFamily="49" charset="0"/>
                <a:cs typeface="Consolas" pitchFamily="49" charset="0"/>
              </a:rPr>
              <a:t>float</a:t>
            </a:r>
            <a:r>
              <a:rPr lang="en-US" sz="1200" dirty="0">
                <a:solidFill>
                  <a:prstClr val="black"/>
                </a:solidFill>
                <a:latin typeface="Consolas" pitchFamily="49" charset="0"/>
                <a:cs typeface="Consolas" pitchFamily="49" charset="0"/>
              </a:rPr>
              <a:t>&gt; </a:t>
            </a:r>
            <a:r>
              <a:rPr lang="en-US" sz="1200" dirty="0" err="1">
                <a:solidFill>
                  <a:prstClr val="black"/>
                </a:solidFill>
                <a:latin typeface="Consolas" pitchFamily="49" charset="0"/>
                <a:cs typeface="Consolas" pitchFamily="49" charset="0"/>
              </a:rPr>
              <a:t>binary_op</a:t>
            </a:r>
            <a:r>
              <a:rPr lang="en-US" sz="1200" dirty="0">
                <a:solidFill>
                  <a:prstClr val="black"/>
                </a:solidFill>
                <a:latin typeface="Consolas" pitchFamily="49" charset="0"/>
                <a:cs typeface="Consolas" pitchFamily="49" charset="0"/>
              </a:rPr>
              <a:t>;</a:t>
            </a:r>
          </a:p>
          <a:p>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float</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init</a:t>
            </a:r>
            <a:r>
              <a:rPr lang="en-US" sz="1200" dirty="0">
                <a:solidFill>
                  <a:prstClr val="black"/>
                </a:solidFill>
                <a:latin typeface="Consolas" pitchFamily="49" charset="0"/>
                <a:cs typeface="Consolas" pitchFamily="49" charset="0"/>
              </a:rPr>
              <a:t> = 0.f;</a:t>
            </a:r>
          </a:p>
          <a:p>
            <a:endParaRPr lang="en-US" sz="1200" dirty="0">
              <a:solidFill>
                <a:prstClr val="black"/>
              </a:solidFill>
              <a:latin typeface="Consolas" pitchFamily="49" charset="0"/>
              <a:cs typeface="Consolas" pitchFamily="49" charset="0"/>
            </a:endParaRPr>
          </a:p>
          <a:p>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float</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myResult</a:t>
            </a:r>
            <a:r>
              <a:rPr lang="en-US" sz="1200" dirty="0">
                <a:solidFill>
                  <a:prstClr val="black"/>
                </a:solidFill>
                <a:latin typeface="Consolas" pitchFamily="49" charset="0"/>
                <a:cs typeface="Consolas" pitchFamily="49" charset="0"/>
              </a:rPr>
              <a:t> = </a:t>
            </a:r>
            <a:r>
              <a:rPr lang="en-US" sz="1200" dirty="0">
                <a:solidFill>
                  <a:srgbClr val="FF00FF"/>
                </a:solidFill>
                <a:latin typeface="Consolas" pitchFamily="49" charset="0"/>
                <a:cs typeface="Consolas" pitchFamily="49" charset="0"/>
              </a:rPr>
              <a:t>thrust</a:t>
            </a:r>
            <a:r>
              <a:rPr lang="en-US" sz="1200" dirty="0">
                <a:solidFill>
                  <a:prstClr val="black"/>
                </a:solidFill>
                <a:latin typeface="Consolas" pitchFamily="49" charset="0"/>
                <a:cs typeface="Consolas" pitchFamily="49" charset="0"/>
              </a:rPr>
              <a:t>::</a:t>
            </a:r>
            <a:r>
              <a:rPr lang="en-US" sz="1200" dirty="0" err="1">
                <a:solidFill>
                  <a:prstClr val="black"/>
                </a:solidFill>
                <a:latin typeface="Consolas" pitchFamily="49" charset="0"/>
                <a:cs typeface="Consolas" pitchFamily="49" charset="0"/>
              </a:rPr>
              <a:t>transform_reduce</a:t>
            </a:r>
            <a:endParaRPr lang="en-US" sz="1200" dirty="0">
              <a:solidFill>
                <a:prstClr val="black"/>
              </a:solidFill>
              <a:latin typeface="Consolas" pitchFamily="49" charset="0"/>
              <a:cs typeface="Consolas" pitchFamily="49" charset="0"/>
            </a:endParaRPr>
          </a:p>
          <a:p>
            <a:r>
              <a:rPr lang="en-US" sz="1200" dirty="0">
                <a:solidFill>
                  <a:prstClr val="black"/>
                </a:solidFill>
                <a:latin typeface="Consolas" pitchFamily="49" charset="0"/>
                <a:cs typeface="Consolas" pitchFamily="49" charset="0"/>
              </a:rPr>
              <a:t>    (</a:t>
            </a:r>
            <a:r>
              <a:rPr lang="en-US" sz="1200" dirty="0">
                <a:solidFill>
                  <a:srgbClr val="FF00FF"/>
                </a:solidFill>
                <a:latin typeface="Consolas" pitchFamily="49" charset="0"/>
                <a:cs typeface="Consolas" pitchFamily="49" charset="0"/>
              </a:rPr>
              <a:t>thrust</a:t>
            </a:r>
            <a:r>
              <a:rPr lang="en-US" sz="1200" dirty="0">
                <a:solidFill>
                  <a:prstClr val="black"/>
                </a:solidFill>
                <a:latin typeface="Consolas" pitchFamily="49" charset="0"/>
                <a:cs typeface="Consolas" pitchFamily="49" charset="0"/>
              </a:rPr>
              <a:t>::</a:t>
            </a:r>
            <a:r>
              <a:rPr lang="en-US" sz="1200" dirty="0" err="1">
                <a:solidFill>
                  <a:prstClr val="black"/>
                </a:solidFill>
                <a:latin typeface="Consolas" pitchFamily="49" charset="0"/>
                <a:cs typeface="Consolas" pitchFamily="49" charset="0"/>
              </a:rPr>
              <a:t>make_zip_iterator</a:t>
            </a:r>
            <a:r>
              <a:rPr lang="en-US" sz="1200" dirty="0">
                <a:solidFill>
                  <a:prstClr val="black"/>
                </a:solidFill>
                <a:latin typeface="Consolas" pitchFamily="49" charset="0"/>
                <a:cs typeface="Consolas" pitchFamily="49" charset="0"/>
              </a:rPr>
              <a:t>(</a:t>
            </a:r>
            <a:r>
              <a:rPr lang="en-US" sz="1200" dirty="0">
                <a:solidFill>
                  <a:srgbClr val="FF00FF"/>
                </a:solidFill>
                <a:latin typeface="Consolas" pitchFamily="49" charset="0"/>
                <a:cs typeface="Consolas" pitchFamily="49" charset="0"/>
              </a:rPr>
              <a:t>thrust</a:t>
            </a:r>
            <a:r>
              <a:rPr lang="en-US" sz="1200" dirty="0">
                <a:solidFill>
                  <a:prstClr val="black"/>
                </a:solidFill>
                <a:latin typeface="Consolas" pitchFamily="49" charset="0"/>
                <a:cs typeface="Consolas" pitchFamily="49" charset="0"/>
              </a:rPr>
              <a:t>::</a:t>
            </a:r>
            <a:r>
              <a:rPr lang="en-US" sz="1200" dirty="0" err="1">
                <a:solidFill>
                  <a:prstClr val="black"/>
                </a:solidFill>
                <a:latin typeface="Consolas" pitchFamily="49" charset="0"/>
                <a:cs typeface="Consolas" pitchFamily="49" charset="0"/>
              </a:rPr>
              <a:t>make_tuple</a:t>
            </a:r>
            <a:r>
              <a:rPr lang="en-US" sz="1200" dirty="0">
                <a:solidFill>
                  <a:prstClr val="black"/>
                </a:solidFill>
                <a:latin typeface="Consolas" pitchFamily="49" charset="0"/>
                <a:cs typeface="Consolas" pitchFamily="49" charset="0"/>
              </a:rPr>
              <a:t>(</a:t>
            </a:r>
            <a:r>
              <a:rPr lang="en-US" sz="1200" dirty="0" err="1">
                <a:solidFill>
                  <a:prstClr val="black"/>
                </a:solidFill>
                <a:latin typeface="Consolas" pitchFamily="49" charset="0"/>
                <a:cs typeface="Consolas" pitchFamily="49" charset="0"/>
              </a:rPr>
              <a:t>X.begin</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Y.begin</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Z.begin</a:t>
            </a:r>
            <a:r>
              <a:rPr lang="en-US" sz="1200" dirty="0">
                <a:solidFill>
                  <a:prstClr val="black"/>
                </a:solidFill>
                <a:latin typeface="Consolas" pitchFamily="49" charset="0"/>
                <a:cs typeface="Consolas" pitchFamily="49" charset="0"/>
              </a:rPr>
              <a:t>())),</a:t>
            </a:r>
          </a:p>
          <a:p>
            <a:r>
              <a:rPr lang="en-US" sz="1200" dirty="0">
                <a:solidFill>
                  <a:prstClr val="black"/>
                </a:solidFill>
                <a:latin typeface="Consolas" pitchFamily="49" charset="0"/>
                <a:cs typeface="Consolas" pitchFamily="49" charset="0"/>
              </a:rPr>
              <a:t>     </a:t>
            </a:r>
            <a:r>
              <a:rPr lang="en-US" sz="1200" dirty="0">
                <a:solidFill>
                  <a:srgbClr val="FF00FF"/>
                </a:solidFill>
                <a:latin typeface="Consolas" pitchFamily="49" charset="0"/>
                <a:cs typeface="Consolas" pitchFamily="49" charset="0"/>
              </a:rPr>
              <a:t>thrust</a:t>
            </a:r>
            <a:r>
              <a:rPr lang="en-US" sz="1200" dirty="0">
                <a:solidFill>
                  <a:prstClr val="black"/>
                </a:solidFill>
                <a:latin typeface="Consolas" pitchFamily="49" charset="0"/>
                <a:cs typeface="Consolas" pitchFamily="49" charset="0"/>
              </a:rPr>
              <a:t>::</a:t>
            </a:r>
            <a:r>
              <a:rPr lang="en-US" sz="1200" dirty="0" err="1">
                <a:solidFill>
                  <a:prstClr val="black"/>
                </a:solidFill>
                <a:latin typeface="Consolas" pitchFamily="49" charset="0"/>
                <a:cs typeface="Consolas" pitchFamily="49" charset="0"/>
              </a:rPr>
              <a:t>make_zip_iterator</a:t>
            </a:r>
            <a:r>
              <a:rPr lang="en-US" sz="1200" dirty="0">
                <a:solidFill>
                  <a:prstClr val="black"/>
                </a:solidFill>
                <a:latin typeface="Consolas" pitchFamily="49" charset="0"/>
                <a:cs typeface="Consolas" pitchFamily="49" charset="0"/>
              </a:rPr>
              <a:t>(</a:t>
            </a:r>
            <a:r>
              <a:rPr lang="en-US" sz="1200" dirty="0">
                <a:solidFill>
                  <a:srgbClr val="FF00FF"/>
                </a:solidFill>
                <a:latin typeface="Consolas" pitchFamily="49" charset="0"/>
                <a:cs typeface="Consolas" pitchFamily="49" charset="0"/>
              </a:rPr>
              <a:t>thrust</a:t>
            </a:r>
            <a:r>
              <a:rPr lang="en-US" sz="1200" dirty="0">
                <a:solidFill>
                  <a:prstClr val="black"/>
                </a:solidFill>
                <a:latin typeface="Consolas" pitchFamily="49" charset="0"/>
                <a:cs typeface="Consolas" pitchFamily="49" charset="0"/>
              </a:rPr>
              <a:t>::</a:t>
            </a:r>
            <a:r>
              <a:rPr lang="en-US" sz="1200" dirty="0" err="1">
                <a:solidFill>
                  <a:prstClr val="black"/>
                </a:solidFill>
                <a:latin typeface="Consolas" pitchFamily="49" charset="0"/>
                <a:cs typeface="Consolas" pitchFamily="49" charset="0"/>
              </a:rPr>
              <a:t>make_tuple</a:t>
            </a:r>
            <a:r>
              <a:rPr lang="en-US" sz="1200" dirty="0">
                <a:solidFill>
                  <a:prstClr val="black"/>
                </a:solidFill>
                <a:latin typeface="Consolas" pitchFamily="49" charset="0"/>
                <a:cs typeface="Consolas" pitchFamily="49" charset="0"/>
              </a:rPr>
              <a:t>(</a:t>
            </a:r>
            <a:r>
              <a:rPr lang="en-US" sz="1200" dirty="0" err="1">
                <a:solidFill>
                  <a:prstClr val="black"/>
                </a:solidFill>
                <a:latin typeface="Consolas" pitchFamily="49" charset="0"/>
                <a:cs typeface="Consolas" pitchFamily="49" charset="0"/>
              </a:rPr>
              <a:t>X.end</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Y.end</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Z.end</a:t>
            </a:r>
            <a:r>
              <a:rPr lang="en-US" sz="1200" dirty="0">
                <a:solidFill>
                  <a:prstClr val="black"/>
                </a:solidFill>
                <a:latin typeface="Consolas" pitchFamily="49" charset="0"/>
                <a:cs typeface="Consolas" pitchFamily="49" charset="0"/>
              </a:rPr>
              <a:t>())),</a:t>
            </a:r>
          </a:p>
          <a:p>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linear_combo</a:t>
            </a:r>
            <a:r>
              <a:rPr lang="en-US" sz="1200" dirty="0">
                <a:solidFill>
                  <a:prstClr val="black"/>
                </a:solidFill>
                <a:latin typeface="Consolas" pitchFamily="49" charset="0"/>
                <a:cs typeface="Consolas" pitchFamily="49" charset="0"/>
              </a:rPr>
              <a:t>(),</a:t>
            </a:r>
          </a:p>
          <a:p>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init</a:t>
            </a:r>
            <a:r>
              <a:rPr lang="en-US" sz="1200" dirty="0">
                <a:solidFill>
                  <a:prstClr val="black"/>
                </a:solidFill>
                <a:latin typeface="Consolas" pitchFamily="49" charset="0"/>
                <a:cs typeface="Consolas" pitchFamily="49" charset="0"/>
              </a:rPr>
              <a:t>,</a:t>
            </a:r>
          </a:p>
          <a:p>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binary_op</a:t>
            </a:r>
            <a:r>
              <a:rPr lang="en-US" sz="1200" dirty="0">
                <a:solidFill>
                  <a:prstClr val="black"/>
                </a:solidFill>
                <a:latin typeface="Consolas" pitchFamily="49" charset="0"/>
                <a:cs typeface="Consolas" pitchFamily="49" charset="0"/>
              </a:rPr>
              <a:t>);</a:t>
            </a:r>
          </a:p>
          <a:p>
            <a:endParaRPr lang="en-US" sz="1200" dirty="0">
              <a:solidFill>
                <a:prstClr val="black"/>
              </a:solidFill>
              <a:latin typeface="Consolas" pitchFamily="49" charset="0"/>
              <a:cs typeface="Consolas" pitchFamily="49" charset="0"/>
            </a:endParaRPr>
          </a:p>
          <a:p>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std</a:t>
            </a:r>
            <a:r>
              <a:rPr lang="en-US" sz="1200" dirty="0">
                <a:solidFill>
                  <a:prstClr val="black"/>
                </a:solidFill>
                <a:latin typeface="Consolas" pitchFamily="49" charset="0"/>
                <a:cs typeface="Consolas" pitchFamily="49" charset="0"/>
              </a:rPr>
              <a:t>::</a:t>
            </a:r>
            <a:r>
              <a:rPr lang="en-US" sz="1200" dirty="0" err="1">
                <a:solidFill>
                  <a:prstClr val="black"/>
                </a:solidFill>
                <a:latin typeface="Consolas" pitchFamily="49" charset="0"/>
                <a:cs typeface="Consolas" pitchFamily="49" charset="0"/>
              </a:rPr>
              <a:t>cout</a:t>
            </a:r>
            <a:r>
              <a:rPr lang="en-US" sz="1200" dirty="0">
                <a:solidFill>
                  <a:prstClr val="black"/>
                </a:solidFill>
                <a:latin typeface="Consolas" pitchFamily="49" charset="0"/>
                <a:cs typeface="Consolas" pitchFamily="49" charset="0"/>
              </a:rPr>
              <a:t> &lt;&lt; </a:t>
            </a:r>
            <a:r>
              <a:rPr lang="en-US" sz="1200" dirty="0" err="1">
                <a:solidFill>
                  <a:prstClr val="black"/>
                </a:solidFill>
                <a:latin typeface="Consolas" pitchFamily="49" charset="0"/>
                <a:cs typeface="Consolas" pitchFamily="49" charset="0"/>
              </a:rPr>
              <a:t>myResult</a:t>
            </a:r>
            <a:r>
              <a:rPr lang="en-US" sz="1200" dirty="0">
                <a:solidFill>
                  <a:prstClr val="black"/>
                </a:solidFill>
                <a:latin typeface="Consolas" pitchFamily="49" charset="0"/>
                <a:cs typeface="Consolas" pitchFamily="49" charset="0"/>
              </a:rPr>
              <a:t> &lt;&lt; </a:t>
            </a:r>
            <a:r>
              <a:rPr lang="en-US" sz="1200" dirty="0" err="1">
                <a:solidFill>
                  <a:prstClr val="black"/>
                </a:solidFill>
                <a:latin typeface="Consolas" pitchFamily="49" charset="0"/>
                <a:cs typeface="Consolas" pitchFamily="49" charset="0"/>
              </a:rPr>
              <a:t>std</a:t>
            </a:r>
            <a:r>
              <a:rPr lang="en-US" sz="1200" dirty="0">
                <a:solidFill>
                  <a:prstClr val="black"/>
                </a:solidFill>
                <a:latin typeface="Consolas" pitchFamily="49" charset="0"/>
                <a:cs typeface="Consolas" pitchFamily="49" charset="0"/>
              </a:rPr>
              <a:t>::</a:t>
            </a:r>
            <a:r>
              <a:rPr lang="en-US" sz="1200" dirty="0" err="1">
                <a:solidFill>
                  <a:prstClr val="black"/>
                </a:solidFill>
                <a:latin typeface="Consolas" pitchFamily="49" charset="0"/>
                <a:cs typeface="Consolas" pitchFamily="49" charset="0"/>
              </a:rPr>
              <a:t>endl</a:t>
            </a:r>
            <a:r>
              <a:rPr lang="en-US" sz="1200" dirty="0">
                <a:solidFill>
                  <a:prstClr val="black"/>
                </a:solidFill>
                <a:latin typeface="Consolas" pitchFamily="49" charset="0"/>
                <a:cs typeface="Consolas" pitchFamily="49" charset="0"/>
              </a:rPr>
              <a:t>;</a:t>
            </a:r>
          </a:p>
          <a:p>
            <a:r>
              <a:rPr lang="en-US" sz="1200" dirty="0">
                <a:solidFill>
                  <a:prstClr val="black"/>
                </a:solidFill>
                <a:latin typeface="Consolas" pitchFamily="49" charset="0"/>
                <a:cs typeface="Consolas" pitchFamily="49" charset="0"/>
              </a:rPr>
              <a:t>}</a:t>
            </a:r>
          </a:p>
        </p:txBody>
      </p:sp>
      <mc:AlternateContent xmlns:mc="http://schemas.openxmlformats.org/markup-compatibility/2006">
        <mc:Choice xmlns:a14="http://schemas.microsoft.com/office/drawing/2010/main" Requires="a14">
          <p:sp>
            <p:nvSpPr>
              <p:cNvPr id="5" name="Rectangle 4"/>
              <p:cNvSpPr/>
              <p:nvPr/>
            </p:nvSpPr>
            <p:spPr>
              <a:xfrm>
                <a:off x="581717" y="1847609"/>
                <a:ext cx="3478837" cy="923330"/>
              </a:xfrm>
              <a:prstGeom prst="rect">
                <a:avLst/>
              </a:prstGeom>
            </p:spPr>
            <p:txBody>
              <a:bodyPr wrap="none">
                <a:spAutoFit/>
              </a:bodyPr>
              <a:lstStyle/>
              <a:p>
                <a:r>
                  <a:rPr lang="en-US" dirty="0"/>
                  <a:t>The main point here:</a:t>
                </a:r>
              </a:p>
              <a:p>
                <a:r>
                  <a:rPr lang="en-US" dirty="0"/>
                  <a:t>Previous slide </a:t>
                </a:r>
                <a14:m>
                  <m:oMath xmlns:m="http://schemas.openxmlformats.org/officeDocument/2006/math">
                    <m:r>
                      <a:rPr lang="en-US" b="0" i="1" smtClean="0">
                        <a:latin typeface="Cambria Math" panose="02040503050406030204" pitchFamily="18" charset="0"/>
                      </a:rPr>
                      <m:t>→</m:t>
                    </m:r>
                  </m:oMath>
                </a14:m>
                <a:r>
                  <a:rPr lang="en-US" dirty="0"/>
                  <a:t> </a:t>
                </a:r>
                <a:r>
                  <a:rPr lang="en-US" dirty="0">
                    <a:solidFill>
                      <a:srgbClr val="0070C0"/>
                    </a:solidFill>
                    <a:latin typeface="Consolas" panose="020B0609020204030204" pitchFamily="49" charset="0"/>
                  </a:rPr>
                  <a:t>transform</a:t>
                </a:r>
              </a:p>
              <a:p>
                <a:r>
                  <a:rPr lang="en-US" dirty="0"/>
                  <a:t>This slide  </a:t>
                </a:r>
                <a14:m>
                  <m:oMath xmlns:m="http://schemas.openxmlformats.org/officeDocument/2006/math">
                    <m:r>
                      <a:rPr lang="en-US" i="1">
                        <a:latin typeface="Cambria Math" panose="02040503050406030204" pitchFamily="18" charset="0"/>
                      </a:rPr>
                      <m:t>→</m:t>
                    </m:r>
                  </m:oMath>
                </a14:m>
                <a:r>
                  <a:rPr lang="en-US" dirty="0"/>
                  <a:t>  </a:t>
                </a:r>
                <a:r>
                  <a:rPr lang="en-US" dirty="0" err="1">
                    <a:solidFill>
                      <a:srgbClr val="0070C0"/>
                    </a:solidFill>
                    <a:latin typeface="Consolas" panose="020B0609020204030204" pitchFamily="49" charset="0"/>
                  </a:rPr>
                  <a:t>transform_reduce</a:t>
                </a:r>
                <a:endParaRPr lang="en-US" dirty="0">
                  <a:solidFill>
                    <a:srgbClr val="0070C0"/>
                  </a:solidFill>
                  <a:latin typeface="Consolas" panose="020B0609020204030204" pitchFamily="49" charset="0"/>
                </a:endParaRPr>
              </a:p>
            </p:txBody>
          </p:sp>
        </mc:Choice>
        <mc:Fallback>
          <p:sp>
            <p:nvSpPr>
              <p:cNvPr id="5" name="Rectangle 4"/>
              <p:cNvSpPr>
                <a:spLocks noRot="1" noChangeAspect="1" noMove="1" noResize="1" noEditPoints="1" noAdjustHandles="1" noChangeArrowheads="1" noChangeShapeType="1" noTextEdit="1"/>
              </p:cNvSpPr>
              <p:nvPr/>
            </p:nvSpPr>
            <p:spPr>
              <a:xfrm>
                <a:off x="581717" y="1847609"/>
                <a:ext cx="3478837" cy="923330"/>
              </a:xfrm>
              <a:prstGeom prst="rect">
                <a:avLst/>
              </a:prstGeom>
              <a:blipFill>
                <a:blip r:embed="rId3"/>
                <a:stretch>
                  <a:fillRect l="-1401" t="-3289" r="-1226" b="-9211"/>
                </a:stretch>
              </a:blipFill>
            </p:spPr>
            <p:txBody>
              <a:bodyPr/>
              <a:lstStyle/>
              <a:p>
                <a:r>
                  <a:rPr lang="en-US">
                    <a:noFill/>
                  </a:rPr>
                  <a:t> </a:t>
                </a:r>
              </a:p>
            </p:txBody>
          </p:sp>
        </mc:Fallback>
      </mc:AlternateContent>
      <p:sp>
        <p:nvSpPr>
          <p:cNvPr id="6" name="Rectangle 5"/>
          <p:cNvSpPr/>
          <p:nvPr/>
        </p:nvSpPr>
        <p:spPr>
          <a:xfrm>
            <a:off x="150664" y="5594691"/>
            <a:ext cx="3957109" cy="646331"/>
          </a:xfrm>
          <a:prstGeom prst="rect">
            <a:avLst/>
          </a:prstGeom>
        </p:spPr>
        <p:txBody>
          <a:bodyPr wrap="none">
            <a:spAutoFit/>
          </a:bodyPr>
          <a:lstStyle/>
          <a:p>
            <a:pPr algn="r"/>
            <a:r>
              <a:rPr lang="en-US" dirty="0">
                <a:solidFill>
                  <a:srgbClr val="C00000"/>
                </a:solidFill>
              </a:rPr>
              <a:t>Punch line</a:t>
            </a:r>
            <a:r>
              <a:rPr lang="en-US" dirty="0"/>
              <a:t>: “</a:t>
            </a:r>
            <a:r>
              <a:rPr lang="en-US" dirty="0">
                <a:solidFill>
                  <a:srgbClr val="00B050"/>
                </a:solidFill>
              </a:rPr>
              <a:t>fusing</a:t>
            </a:r>
            <a:r>
              <a:rPr lang="en-US" dirty="0"/>
              <a:t>” operations together</a:t>
            </a:r>
            <a:br>
              <a:rPr lang="en-US" dirty="0"/>
            </a:br>
            <a:r>
              <a:rPr lang="en-US" dirty="0"/>
              <a:t>whenever possible is a good idea</a:t>
            </a:r>
            <a:endParaRPr lang="en-US" dirty="0">
              <a:solidFill>
                <a:srgbClr val="0070C0"/>
              </a:solidFill>
              <a:latin typeface="Consolas" panose="020B0609020204030204" pitchFamily="49" charset="0"/>
            </a:endParaRPr>
          </a:p>
        </p:txBody>
      </p:sp>
    </p:spTree>
    <p:extLst>
      <p:ext uri="{BB962C8B-B14F-4D97-AF65-F5344CB8AC3E}">
        <p14:creationId xmlns:p14="http://schemas.microsoft.com/office/powerpoint/2010/main" val="329145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Performance Considerations [discussion tided to “fusing”]</a:t>
            </a:r>
            <a:endParaRPr lang="en-US" sz="1800" dirty="0"/>
          </a:p>
        </p:txBody>
      </p:sp>
      <p:sp>
        <p:nvSpPr>
          <p:cNvPr id="43" name="Slide Number Placeholder 42"/>
          <p:cNvSpPr>
            <a:spLocks noGrp="1"/>
          </p:cNvSpPr>
          <p:nvPr>
            <p:ph type="sldNum" sz="quarter" idx="12"/>
          </p:nvPr>
        </p:nvSpPr>
        <p:spPr/>
        <p:txBody>
          <a:bodyPr/>
          <a:lstStyle/>
          <a:p>
            <a:fld id="{198C497F-F93A-415D-AE85-6EDF5BB63A7F}" type="slidenum">
              <a:rPr lang="en-US" altLang="en-US" smtClean="0"/>
              <a:pPr/>
              <a:t>41</a:t>
            </a:fld>
            <a:endParaRPr lang="en-US" altLang="en-US"/>
          </a:p>
        </p:txBody>
      </p:sp>
      <p:sp>
        <p:nvSpPr>
          <p:cNvPr id="51" name="Rectangle 50"/>
          <p:cNvSpPr/>
          <p:nvPr/>
        </p:nvSpPr>
        <p:spPr>
          <a:xfrm>
            <a:off x="2613620" y="2216729"/>
            <a:ext cx="6917940" cy="2596713"/>
          </a:xfrm>
          <a:prstGeom prst="rect">
            <a:avLst/>
          </a:prstGeom>
          <a:solidFill>
            <a:schemeClr val="bg2">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Rectangle 4"/>
          <p:cNvSpPr/>
          <p:nvPr/>
        </p:nvSpPr>
        <p:spPr>
          <a:xfrm>
            <a:off x="5035760" y="2593236"/>
            <a:ext cx="19050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8159960" y="2593236"/>
            <a:ext cx="8382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stCxn id="5" idx="3"/>
            <a:endCxn id="6" idx="1"/>
          </p:cNvCxnSpPr>
          <p:nvPr/>
        </p:nvCxnSpPr>
        <p:spPr>
          <a:xfrm>
            <a:off x="6940760" y="3545736"/>
            <a:ext cx="1219200" cy="1588"/>
          </a:xfrm>
          <a:prstGeom prst="straightConnector1">
            <a:avLst/>
          </a:prstGeom>
          <a:ln w="28575">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035760" y="4117236"/>
            <a:ext cx="577402" cy="369332"/>
          </a:xfrm>
          <a:prstGeom prst="rect">
            <a:avLst/>
          </a:prstGeom>
          <a:noFill/>
        </p:spPr>
        <p:txBody>
          <a:bodyPr wrap="none" rtlCol="0">
            <a:spAutoFit/>
          </a:bodyPr>
          <a:lstStyle/>
          <a:p>
            <a:r>
              <a:rPr lang="en-US" dirty="0">
                <a:solidFill>
                  <a:srgbClr val="000000"/>
                </a:solidFill>
              </a:rPr>
              <a:t>SMs</a:t>
            </a:r>
          </a:p>
        </p:txBody>
      </p:sp>
      <p:sp>
        <p:nvSpPr>
          <p:cNvPr id="10" name="TextBox 9"/>
          <p:cNvSpPr txBox="1"/>
          <p:nvPr/>
        </p:nvSpPr>
        <p:spPr>
          <a:xfrm>
            <a:off x="8160957" y="4117236"/>
            <a:ext cx="782587" cy="369332"/>
          </a:xfrm>
          <a:prstGeom prst="rect">
            <a:avLst/>
          </a:prstGeom>
          <a:noFill/>
        </p:spPr>
        <p:txBody>
          <a:bodyPr wrap="none" rtlCol="0">
            <a:spAutoFit/>
          </a:bodyPr>
          <a:lstStyle/>
          <a:p>
            <a:r>
              <a:rPr lang="en-US" dirty="0">
                <a:solidFill>
                  <a:srgbClr val="000000"/>
                </a:solidFill>
              </a:rPr>
              <a:t>DRAM</a:t>
            </a:r>
          </a:p>
        </p:txBody>
      </p:sp>
      <p:sp>
        <p:nvSpPr>
          <p:cNvPr id="13" name="Rectangle 12"/>
          <p:cNvSpPr/>
          <p:nvPr/>
        </p:nvSpPr>
        <p:spPr>
          <a:xfrm>
            <a:off x="5111960" y="2669436"/>
            <a:ext cx="533400" cy="533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Rectangle 11"/>
          <p:cNvSpPr/>
          <p:nvPr/>
        </p:nvSpPr>
        <p:spPr>
          <a:xfrm>
            <a:off x="5188160" y="2745636"/>
            <a:ext cx="152400" cy="152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 name="Rectangle 13"/>
          <p:cNvSpPr/>
          <p:nvPr/>
        </p:nvSpPr>
        <p:spPr>
          <a:xfrm>
            <a:off x="5416760" y="2745636"/>
            <a:ext cx="152400" cy="152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 name="Rectangle 14"/>
          <p:cNvSpPr/>
          <p:nvPr/>
        </p:nvSpPr>
        <p:spPr>
          <a:xfrm>
            <a:off x="5188160" y="2974236"/>
            <a:ext cx="152400" cy="152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6" name="Rectangle 15"/>
          <p:cNvSpPr/>
          <p:nvPr/>
        </p:nvSpPr>
        <p:spPr>
          <a:xfrm>
            <a:off x="5416760" y="2974236"/>
            <a:ext cx="152400" cy="152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7" name="Rectangle 16"/>
          <p:cNvSpPr/>
          <p:nvPr/>
        </p:nvSpPr>
        <p:spPr>
          <a:xfrm>
            <a:off x="5721560" y="2669436"/>
            <a:ext cx="533400" cy="533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8" name="Rectangle 17"/>
          <p:cNvSpPr/>
          <p:nvPr/>
        </p:nvSpPr>
        <p:spPr>
          <a:xfrm>
            <a:off x="5797760" y="2745636"/>
            <a:ext cx="152400" cy="152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9" name="Rectangle 18"/>
          <p:cNvSpPr/>
          <p:nvPr/>
        </p:nvSpPr>
        <p:spPr>
          <a:xfrm>
            <a:off x="6026360" y="2745636"/>
            <a:ext cx="152400" cy="152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0" name="Rectangle 19"/>
          <p:cNvSpPr/>
          <p:nvPr/>
        </p:nvSpPr>
        <p:spPr>
          <a:xfrm>
            <a:off x="5797760" y="2974236"/>
            <a:ext cx="152400" cy="152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1" name="Rectangle 20"/>
          <p:cNvSpPr/>
          <p:nvPr/>
        </p:nvSpPr>
        <p:spPr>
          <a:xfrm>
            <a:off x="6026360" y="2974236"/>
            <a:ext cx="152400" cy="152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2" name="Rectangle 21"/>
          <p:cNvSpPr/>
          <p:nvPr/>
        </p:nvSpPr>
        <p:spPr>
          <a:xfrm>
            <a:off x="6331160" y="2669436"/>
            <a:ext cx="533400" cy="533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Rectangle 22"/>
          <p:cNvSpPr/>
          <p:nvPr/>
        </p:nvSpPr>
        <p:spPr>
          <a:xfrm>
            <a:off x="6407360" y="2745636"/>
            <a:ext cx="152400" cy="152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4" name="Rectangle 23"/>
          <p:cNvSpPr/>
          <p:nvPr/>
        </p:nvSpPr>
        <p:spPr>
          <a:xfrm>
            <a:off x="6635960" y="2745636"/>
            <a:ext cx="152400" cy="152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5" name="Rectangle 24"/>
          <p:cNvSpPr/>
          <p:nvPr/>
        </p:nvSpPr>
        <p:spPr>
          <a:xfrm>
            <a:off x="6407360" y="2974236"/>
            <a:ext cx="152400" cy="152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6" name="Rectangle 25"/>
          <p:cNvSpPr/>
          <p:nvPr/>
        </p:nvSpPr>
        <p:spPr>
          <a:xfrm>
            <a:off x="6635960" y="2974236"/>
            <a:ext cx="152400" cy="152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7" name="Rectangle 26"/>
          <p:cNvSpPr/>
          <p:nvPr/>
        </p:nvSpPr>
        <p:spPr>
          <a:xfrm>
            <a:off x="6331160" y="3279036"/>
            <a:ext cx="533400" cy="533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8" name="Rectangle 27"/>
          <p:cNvSpPr/>
          <p:nvPr/>
        </p:nvSpPr>
        <p:spPr>
          <a:xfrm>
            <a:off x="6407360" y="3355236"/>
            <a:ext cx="152400" cy="152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9" name="Rectangle 28"/>
          <p:cNvSpPr/>
          <p:nvPr/>
        </p:nvSpPr>
        <p:spPr>
          <a:xfrm>
            <a:off x="6635960" y="3355236"/>
            <a:ext cx="152400" cy="152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0" name="Rectangle 29"/>
          <p:cNvSpPr/>
          <p:nvPr/>
        </p:nvSpPr>
        <p:spPr>
          <a:xfrm>
            <a:off x="6407360" y="3583836"/>
            <a:ext cx="152400" cy="152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1" name="Rectangle 30"/>
          <p:cNvSpPr/>
          <p:nvPr/>
        </p:nvSpPr>
        <p:spPr>
          <a:xfrm>
            <a:off x="6635960" y="3583836"/>
            <a:ext cx="152400" cy="152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2" name="Rectangle 31"/>
          <p:cNvSpPr/>
          <p:nvPr/>
        </p:nvSpPr>
        <p:spPr>
          <a:xfrm>
            <a:off x="5721560" y="3279036"/>
            <a:ext cx="533400" cy="533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3" name="Rectangle 32"/>
          <p:cNvSpPr/>
          <p:nvPr/>
        </p:nvSpPr>
        <p:spPr>
          <a:xfrm>
            <a:off x="5797760" y="3355236"/>
            <a:ext cx="152400" cy="152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4" name="Rectangle 33"/>
          <p:cNvSpPr/>
          <p:nvPr/>
        </p:nvSpPr>
        <p:spPr>
          <a:xfrm>
            <a:off x="6026360" y="3355236"/>
            <a:ext cx="152400" cy="152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5" name="Rectangle 34"/>
          <p:cNvSpPr/>
          <p:nvPr/>
        </p:nvSpPr>
        <p:spPr>
          <a:xfrm>
            <a:off x="5797760" y="3583836"/>
            <a:ext cx="152400" cy="152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6" name="Rectangle 35"/>
          <p:cNvSpPr/>
          <p:nvPr/>
        </p:nvSpPr>
        <p:spPr>
          <a:xfrm>
            <a:off x="6026360" y="3583836"/>
            <a:ext cx="152400" cy="152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7" name="Rectangle 36"/>
          <p:cNvSpPr/>
          <p:nvPr/>
        </p:nvSpPr>
        <p:spPr>
          <a:xfrm>
            <a:off x="5111960" y="3279036"/>
            <a:ext cx="533400" cy="533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8" name="Rectangle 37"/>
          <p:cNvSpPr/>
          <p:nvPr/>
        </p:nvSpPr>
        <p:spPr>
          <a:xfrm>
            <a:off x="5188160" y="3355236"/>
            <a:ext cx="152400" cy="152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9" name="Rectangle 38"/>
          <p:cNvSpPr/>
          <p:nvPr/>
        </p:nvSpPr>
        <p:spPr>
          <a:xfrm>
            <a:off x="5416760" y="3355236"/>
            <a:ext cx="152400" cy="152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0" name="Rectangle 39"/>
          <p:cNvSpPr/>
          <p:nvPr/>
        </p:nvSpPr>
        <p:spPr>
          <a:xfrm>
            <a:off x="5188160" y="3583836"/>
            <a:ext cx="152400" cy="152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1" name="Rectangle 40"/>
          <p:cNvSpPr/>
          <p:nvPr/>
        </p:nvSpPr>
        <p:spPr>
          <a:xfrm>
            <a:off x="5416760" y="3583836"/>
            <a:ext cx="152400" cy="152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5" name="TextBox 44"/>
          <p:cNvSpPr txBox="1"/>
          <p:nvPr/>
        </p:nvSpPr>
        <p:spPr>
          <a:xfrm>
            <a:off x="7016960" y="3126636"/>
            <a:ext cx="1034642" cy="369332"/>
          </a:xfrm>
          <a:prstGeom prst="rect">
            <a:avLst/>
          </a:prstGeom>
          <a:noFill/>
        </p:spPr>
        <p:txBody>
          <a:bodyPr wrap="none" rtlCol="0">
            <a:spAutoFit/>
          </a:bodyPr>
          <a:lstStyle/>
          <a:p>
            <a:r>
              <a:rPr lang="en-US" dirty="0">
                <a:solidFill>
                  <a:srgbClr val="000000"/>
                </a:solidFill>
              </a:rPr>
              <a:t>144 GB/s</a:t>
            </a:r>
          </a:p>
        </p:txBody>
      </p:sp>
      <p:sp>
        <p:nvSpPr>
          <p:cNvPr id="46" name="Left Brace 45"/>
          <p:cNvSpPr/>
          <p:nvPr/>
        </p:nvSpPr>
        <p:spPr>
          <a:xfrm>
            <a:off x="4578560" y="2593236"/>
            <a:ext cx="381000" cy="1905000"/>
          </a:xfrm>
          <a:prstGeom prst="lef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TextBox 46"/>
          <p:cNvSpPr txBox="1"/>
          <p:nvPr/>
        </p:nvSpPr>
        <p:spPr>
          <a:xfrm>
            <a:off x="2703388" y="3366904"/>
            <a:ext cx="1787669" cy="646331"/>
          </a:xfrm>
          <a:prstGeom prst="rect">
            <a:avLst/>
          </a:prstGeom>
          <a:noFill/>
        </p:spPr>
        <p:txBody>
          <a:bodyPr wrap="none" rtlCol="0">
            <a:spAutoFit/>
          </a:bodyPr>
          <a:lstStyle/>
          <a:p>
            <a:pPr algn="r"/>
            <a:r>
              <a:rPr lang="en-US" dirty="0">
                <a:solidFill>
                  <a:srgbClr val="000000"/>
                </a:solidFill>
              </a:rPr>
              <a:t>1030 GFLOP/s</a:t>
            </a:r>
          </a:p>
          <a:p>
            <a:pPr algn="r"/>
            <a:r>
              <a:rPr lang="en-US" dirty="0">
                <a:solidFill>
                  <a:srgbClr val="000000"/>
                </a:solidFill>
              </a:rPr>
              <a:t>[Single Precision]</a:t>
            </a:r>
          </a:p>
        </p:txBody>
      </p:sp>
      <p:sp>
        <p:nvSpPr>
          <p:cNvPr id="50" name="TextBox 49"/>
          <p:cNvSpPr txBox="1"/>
          <p:nvPr/>
        </p:nvSpPr>
        <p:spPr>
          <a:xfrm>
            <a:off x="2613620" y="2300104"/>
            <a:ext cx="1757404" cy="369332"/>
          </a:xfrm>
          <a:prstGeom prst="rect">
            <a:avLst/>
          </a:prstGeom>
          <a:noFill/>
        </p:spPr>
        <p:txBody>
          <a:bodyPr wrap="none" rtlCol="0">
            <a:spAutoFit/>
          </a:bodyPr>
          <a:lstStyle/>
          <a:p>
            <a:r>
              <a:rPr lang="en-US" dirty="0">
                <a:solidFill>
                  <a:srgbClr val="000000"/>
                </a:solidFill>
              </a:rPr>
              <a:t>Tesla C2050 data</a:t>
            </a:r>
          </a:p>
        </p:txBody>
      </p:sp>
      <p:sp>
        <p:nvSpPr>
          <p:cNvPr id="44" name="Rectangle 43"/>
          <p:cNvSpPr/>
          <p:nvPr/>
        </p:nvSpPr>
        <p:spPr>
          <a:xfrm>
            <a:off x="69352" y="6585231"/>
            <a:ext cx="1013419" cy="230832"/>
          </a:xfrm>
          <a:prstGeom prst="rect">
            <a:avLst/>
          </a:prstGeom>
        </p:spPr>
        <p:txBody>
          <a:bodyPr wrap="none">
            <a:spAutoFit/>
          </a:bodyPr>
          <a:lstStyle/>
          <a:p>
            <a:r>
              <a:rPr lang="en-US" sz="900" dirty="0">
                <a:latin typeface="+mj-lt"/>
              </a:rPr>
              <a:t>NVIDIA [N. Bell]</a:t>
            </a:r>
            <a:r>
              <a:rPr lang="en-US" sz="900" dirty="0">
                <a:latin typeface="+mj-lt"/>
                <a:cs typeface="Calibri"/>
              </a:rPr>
              <a:t>→</a:t>
            </a:r>
            <a:endParaRPr lang="en-US" sz="900" dirty="0">
              <a:latin typeface="+mj-lt"/>
            </a:endParaRPr>
          </a:p>
        </p:txBody>
      </p:sp>
      <p:sp>
        <p:nvSpPr>
          <p:cNvPr id="49" name="Content Placeholder 2"/>
          <p:cNvSpPr txBox="1">
            <a:spLocks/>
          </p:cNvSpPr>
          <p:nvPr/>
        </p:nvSpPr>
        <p:spPr>
          <a:xfrm>
            <a:off x="1676400" y="1002591"/>
            <a:ext cx="7620000" cy="1143000"/>
          </a:xfrm>
          <a:prstGeom prst="rect">
            <a:avLst/>
          </a:prstGeom>
        </p:spPr>
        <p:txBody>
          <a:bodyPr/>
          <a:lstStyle>
            <a:lvl1pPr marL="342900" indent="-342900" algn="l" rtl="0" fontAlgn="base">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fontAlgn="base">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fontAlgn="base">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r>
              <a:rPr lang="en-US" sz="2000" dirty="0">
                <a:solidFill>
                  <a:srgbClr val="000000"/>
                </a:solidFill>
              </a:rPr>
              <a:t>Picture below shows the two key parameters in any computation</a:t>
            </a:r>
          </a:p>
          <a:p>
            <a:pPr lvl="1"/>
            <a:r>
              <a:rPr lang="en-US" sz="1800" dirty="0">
                <a:solidFill>
                  <a:srgbClr val="000000"/>
                </a:solidFill>
                <a:cs typeface="Consolas" pitchFamily="49" charset="0"/>
              </a:rPr>
              <a:t>Peak flop rate</a:t>
            </a:r>
          </a:p>
          <a:p>
            <a:pPr lvl="1"/>
            <a:r>
              <a:rPr lang="en-US" sz="1800" dirty="0">
                <a:solidFill>
                  <a:srgbClr val="000000"/>
                </a:solidFill>
                <a:cs typeface="Consolas" pitchFamily="49" charset="0"/>
              </a:rPr>
              <a:t>Max bandwidth</a:t>
            </a:r>
            <a:endParaRPr lang="en-US" sz="1800" dirty="0">
              <a:solidFill>
                <a:srgbClr val="0070C0"/>
              </a:solidFill>
              <a:cs typeface="Consolas" pitchFamily="49" charset="0"/>
            </a:endParaRPr>
          </a:p>
        </p:txBody>
      </p:sp>
      <p:sp>
        <p:nvSpPr>
          <p:cNvPr id="48" name="Content Placeholder 2"/>
          <p:cNvSpPr txBox="1">
            <a:spLocks/>
          </p:cNvSpPr>
          <p:nvPr/>
        </p:nvSpPr>
        <p:spPr>
          <a:xfrm>
            <a:off x="1676399" y="5324745"/>
            <a:ext cx="9090917" cy="1143000"/>
          </a:xfrm>
          <a:prstGeom prst="rect">
            <a:avLst/>
          </a:prstGeom>
        </p:spPr>
        <p:txBody>
          <a:bodyPr/>
          <a:lstStyle>
            <a:lvl1pPr marL="342900" indent="-342900" algn="l" rtl="0" fontAlgn="base">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fontAlgn="base">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fontAlgn="base">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r>
              <a:rPr lang="en-US" sz="2000" dirty="0">
                <a:solidFill>
                  <a:srgbClr val="000000"/>
                </a:solidFill>
              </a:rPr>
              <a:t>Punch line (for Tesla C2050): </a:t>
            </a:r>
          </a:p>
          <a:p>
            <a:pPr lvl="1"/>
            <a:r>
              <a:rPr lang="en-US" sz="1400" dirty="0">
                <a:solidFill>
                  <a:srgbClr val="000000"/>
                </a:solidFill>
                <a:cs typeface="Consolas" pitchFamily="49" charset="0"/>
              </a:rPr>
              <a:t>In one second I do 1030 GFLOPs. In one second, I can bring over 144 GB of data</a:t>
            </a:r>
          </a:p>
          <a:p>
            <a:pPr lvl="1"/>
            <a:r>
              <a:rPr lang="en-US" sz="1400" dirty="0">
                <a:solidFill>
                  <a:srgbClr val="000000"/>
                </a:solidFill>
                <a:cs typeface="Consolas" pitchFamily="49" charset="0"/>
              </a:rPr>
              <a:t>Therefore, on average, I need to do 1030/144 operations per byte of data; i.e., an average of 7.1 ops per byte </a:t>
            </a:r>
            <a:endParaRPr lang="en-US" sz="1400" dirty="0">
              <a:solidFill>
                <a:srgbClr val="0070C0"/>
              </a:solidFill>
              <a:cs typeface="Consolas" pitchFamily="49" charset="0"/>
            </a:endParaRPr>
          </a:p>
        </p:txBody>
      </p:sp>
    </p:spTree>
    <p:extLst>
      <p:ext uri="{BB962C8B-B14F-4D97-AF65-F5344CB8AC3E}">
        <p14:creationId xmlns:p14="http://schemas.microsoft.com/office/powerpoint/2010/main" val="1993798524"/>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Arithmetic Intensity [discussion tided to “fusing”]</a:t>
            </a:r>
          </a:p>
        </p:txBody>
      </p:sp>
      <p:sp>
        <p:nvSpPr>
          <p:cNvPr id="6" name="Slide Number Placeholder 5"/>
          <p:cNvSpPr>
            <a:spLocks noGrp="1"/>
          </p:cNvSpPr>
          <p:nvPr>
            <p:ph type="sldNum" sz="quarter" idx="12"/>
          </p:nvPr>
        </p:nvSpPr>
        <p:spPr/>
        <p:txBody>
          <a:bodyPr/>
          <a:lstStyle/>
          <a:p>
            <a:fld id="{198C497F-F93A-415D-AE85-6EDF5BB63A7F}" type="slidenum">
              <a:rPr lang="en-US" altLang="en-US" smtClean="0"/>
              <a:pPr/>
              <a:t>42</a:t>
            </a:fld>
            <a:endParaRPr lang="en-US" altLang="en-US"/>
          </a:p>
        </p:txBody>
      </p:sp>
      <p:graphicFrame>
        <p:nvGraphicFramePr>
          <p:cNvPr id="17" name="Table 16"/>
          <p:cNvGraphicFramePr>
            <a:graphicFrameLocks noGrp="1"/>
          </p:cNvGraphicFramePr>
          <p:nvPr/>
        </p:nvGraphicFramePr>
        <p:xfrm>
          <a:off x="947423" y="2286000"/>
          <a:ext cx="3810000" cy="228600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tblGrid>
              <a:tr h="381000">
                <a:tc>
                  <a:txBody>
                    <a:bodyPr/>
                    <a:lstStyle/>
                    <a:p>
                      <a:r>
                        <a:rPr lang="en-US" sz="1600" dirty="0"/>
                        <a:t>Kernel</a:t>
                      </a:r>
                    </a:p>
                  </a:txBody>
                  <a:tcPr/>
                </a:tc>
                <a:tc>
                  <a:txBody>
                    <a:bodyPr/>
                    <a:lstStyle/>
                    <a:p>
                      <a:pPr algn="ctr"/>
                      <a:r>
                        <a:rPr lang="en-US" sz="1600" dirty="0"/>
                        <a:t>FLOP/Byte*</a:t>
                      </a:r>
                    </a:p>
                  </a:txBody>
                  <a:tcPr/>
                </a:tc>
                <a:extLst>
                  <a:ext uri="{0D108BD9-81ED-4DB2-BD59-A6C34878D82A}">
                    <a16:rowId xmlns:a16="http://schemas.microsoft.com/office/drawing/2014/main" val="10000"/>
                  </a:ext>
                </a:extLst>
              </a:tr>
              <a:tr h="381000">
                <a:tc>
                  <a:txBody>
                    <a:bodyPr/>
                    <a:lstStyle/>
                    <a:p>
                      <a:r>
                        <a:rPr lang="en-US" sz="1600" dirty="0"/>
                        <a:t>Vector</a:t>
                      </a:r>
                      <a:r>
                        <a:rPr lang="en-US" sz="1600" baseline="0" dirty="0"/>
                        <a:t> Addition</a:t>
                      </a:r>
                      <a:endParaRPr lang="en-US" sz="1600" dirty="0"/>
                    </a:p>
                  </a:txBody>
                  <a:tcPr/>
                </a:tc>
                <a:tc>
                  <a:txBody>
                    <a:bodyPr/>
                    <a:lstStyle/>
                    <a:p>
                      <a:pPr algn="ctr"/>
                      <a:r>
                        <a:rPr lang="en-US" sz="1600" dirty="0"/>
                        <a:t>1</a:t>
                      </a:r>
                      <a:r>
                        <a:rPr lang="en-US" sz="1600" baseline="0" dirty="0"/>
                        <a:t> : 12</a:t>
                      </a:r>
                      <a:endParaRPr lang="en-US" sz="1600" dirty="0"/>
                    </a:p>
                  </a:txBody>
                  <a:tcPr/>
                </a:tc>
                <a:extLst>
                  <a:ext uri="{0D108BD9-81ED-4DB2-BD59-A6C34878D82A}">
                    <a16:rowId xmlns:a16="http://schemas.microsoft.com/office/drawing/2014/main" val="10001"/>
                  </a:ext>
                </a:extLst>
              </a:tr>
              <a:tr h="381000">
                <a:tc>
                  <a:txBody>
                    <a:bodyPr/>
                    <a:lstStyle/>
                    <a:p>
                      <a:r>
                        <a:rPr lang="en-US" sz="1600" dirty="0"/>
                        <a:t>SAXPY</a:t>
                      </a:r>
                    </a:p>
                  </a:txBody>
                  <a:tcPr/>
                </a:tc>
                <a:tc>
                  <a:txBody>
                    <a:bodyPr/>
                    <a:lstStyle/>
                    <a:p>
                      <a:pPr algn="ctr"/>
                      <a:r>
                        <a:rPr lang="en-US" sz="1600" dirty="0"/>
                        <a:t>2 : 12</a:t>
                      </a:r>
                    </a:p>
                  </a:txBody>
                  <a:tcPr/>
                </a:tc>
                <a:extLst>
                  <a:ext uri="{0D108BD9-81ED-4DB2-BD59-A6C34878D82A}">
                    <a16:rowId xmlns:a16="http://schemas.microsoft.com/office/drawing/2014/main" val="10002"/>
                  </a:ext>
                </a:extLst>
              </a:tr>
              <a:tr h="381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Max Index</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1 : 12</a:t>
                      </a:r>
                    </a:p>
                  </a:txBody>
                  <a:tcPr/>
                </a:tc>
                <a:extLst>
                  <a:ext uri="{0D108BD9-81ED-4DB2-BD59-A6C34878D82A}">
                    <a16:rowId xmlns:a16="http://schemas.microsoft.com/office/drawing/2014/main" val="10003"/>
                  </a:ext>
                </a:extLst>
              </a:tr>
              <a:tr h="381000">
                <a:tc>
                  <a:txBody>
                    <a:bodyPr/>
                    <a:lstStyle/>
                    <a:p>
                      <a:r>
                        <a:rPr lang="en-US" sz="1600" dirty="0"/>
                        <a:t>Reduce</a:t>
                      </a:r>
                    </a:p>
                  </a:txBody>
                  <a:tcPr/>
                </a:tc>
                <a:tc>
                  <a:txBody>
                    <a:bodyPr/>
                    <a:lstStyle/>
                    <a:p>
                      <a:pPr algn="ctr"/>
                      <a:r>
                        <a:rPr lang="en-US" sz="1600" dirty="0"/>
                        <a:t>1 : 4</a:t>
                      </a:r>
                    </a:p>
                  </a:txBody>
                  <a:tcPr/>
                </a:tc>
                <a:extLst>
                  <a:ext uri="{0D108BD9-81ED-4DB2-BD59-A6C34878D82A}">
                    <a16:rowId xmlns:a16="http://schemas.microsoft.com/office/drawing/2014/main" val="10004"/>
                  </a:ext>
                </a:extLst>
              </a:tr>
              <a:tr h="381000">
                <a:tc>
                  <a:txBody>
                    <a:bodyPr/>
                    <a:lstStyle/>
                    <a:p>
                      <a:r>
                        <a:rPr lang="en-US" sz="1600" dirty="0"/>
                        <a:t>Ternary Transformation</a:t>
                      </a:r>
                    </a:p>
                  </a:txBody>
                  <a:tcPr/>
                </a:tc>
                <a:tc>
                  <a:txBody>
                    <a:bodyPr/>
                    <a:lstStyle/>
                    <a:p>
                      <a:pPr algn="ctr"/>
                      <a:r>
                        <a:rPr lang="en-US" sz="1600" dirty="0"/>
                        <a:t>5 : 16</a:t>
                      </a:r>
                    </a:p>
                  </a:txBody>
                  <a:tcPr/>
                </a:tc>
                <a:extLst>
                  <a:ext uri="{0D108BD9-81ED-4DB2-BD59-A6C34878D82A}">
                    <a16:rowId xmlns:a16="http://schemas.microsoft.com/office/drawing/2014/main" val="10005"/>
                  </a:ext>
                </a:extLst>
              </a:tr>
            </a:tbl>
          </a:graphicData>
        </a:graphic>
      </p:graphicFrame>
      <p:sp>
        <p:nvSpPr>
          <p:cNvPr id="19" name="TextBox 18"/>
          <p:cNvSpPr txBox="1"/>
          <p:nvPr/>
        </p:nvSpPr>
        <p:spPr>
          <a:xfrm>
            <a:off x="947424" y="4648201"/>
            <a:ext cx="2331985" cy="307777"/>
          </a:xfrm>
          <a:prstGeom prst="rect">
            <a:avLst/>
          </a:prstGeom>
          <a:noFill/>
        </p:spPr>
        <p:txBody>
          <a:bodyPr wrap="none" rtlCol="0">
            <a:spAutoFit/>
          </a:bodyPr>
          <a:lstStyle/>
          <a:p>
            <a:r>
              <a:rPr lang="en-US" sz="1400" dirty="0">
                <a:solidFill>
                  <a:schemeClr val="tx1">
                    <a:lumMod val="65000"/>
                  </a:schemeClr>
                </a:solidFill>
              </a:rPr>
              <a:t>* excludes indexing overhead</a:t>
            </a:r>
          </a:p>
        </p:txBody>
      </p:sp>
      <p:graphicFrame>
        <p:nvGraphicFramePr>
          <p:cNvPr id="25" name="Table 24"/>
          <p:cNvGraphicFramePr>
            <a:graphicFrameLocks noGrp="1"/>
          </p:cNvGraphicFramePr>
          <p:nvPr/>
        </p:nvGraphicFramePr>
        <p:xfrm>
          <a:off x="6667924" y="2286000"/>
          <a:ext cx="3810000" cy="228600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tblGrid>
              <a:tr h="381000">
                <a:tc>
                  <a:txBody>
                    <a:bodyPr/>
                    <a:lstStyle/>
                    <a:p>
                      <a:r>
                        <a:rPr lang="en-US" sz="1600" dirty="0"/>
                        <a:t>Hardware**</a:t>
                      </a:r>
                    </a:p>
                  </a:txBody>
                  <a:tcPr/>
                </a:tc>
                <a:tc>
                  <a:txBody>
                    <a:bodyPr/>
                    <a:lstStyle/>
                    <a:p>
                      <a:pPr algn="ctr"/>
                      <a:r>
                        <a:rPr lang="en-US" sz="1600" dirty="0"/>
                        <a:t>FLOP/Byte</a:t>
                      </a:r>
                    </a:p>
                  </a:txBody>
                  <a:tcPr/>
                </a:tc>
                <a:extLst>
                  <a:ext uri="{0D108BD9-81ED-4DB2-BD59-A6C34878D82A}">
                    <a16:rowId xmlns:a16="http://schemas.microsoft.com/office/drawing/2014/main" val="10000"/>
                  </a:ext>
                </a:extLst>
              </a:tr>
              <a:tr h="381000">
                <a:tc>
                  <a:txBody>
                    <a:bodyPr/>
                    <a:lstStyle/>
                    <a:p>
                      <a:r>
                        <a:rPr lang="en-US" sz="1600" dirty="0" err="1"/>
                        <a:t>GeForce</a:t>
                      </a:r>
                      <a:r>
                        <a:rPr lang="en-US" sz="1600" baseline="0" dirty="0"/>
                        <a:t> GTX 280</a:t>
                      </a:r>
                      <a:endParaRPr lang="en-US" sz="1600" dirty="0"/>
                    </a:p>
                  </a:txBody>
                  <a:tcPr/>
                </a:tc>
                <a:tc>
                  <a:txBody>
                    <a:bodyPr/>
                    <a:lstStyle/>
                    <a:p>
                      <a:pPr algn="ctr"/>
                      <a:r>
                        <a:rPr lang="en-US" sz="1600" baseline="0" dirty="0"/>
                        <a:t>~7.0 : 1</a:t>
                      </a:r>
                      <a:endParaRPr lang="en-US" sz="1600" dirty="0"/>
                    </a:p>
                  </a:txBody>
                  <a:tcPr/>
                </a:tc>
                <a:extLst>
                  <a:ext uri="{0D108BD9-81ED-4DB2-BD59-A6C34878D82A}">
                    <a16:rowId xmlns:a16="http://schemas.microsoft.com/office/drawing/2014/main" val="10001"/>
                  </a:ext>
                </a:extLst>
              </a:tr>
              <a:tr h="381000">
                <a:tc>
                  <a:txBody>
                    <a:bodyPr/>
                    <a:lstStyle/>
                    <a:p>
                      <a:r>
                        <a:rPr lang="en-US" sz="1600" dirty="0" err="1"/>
                        <a:t>GeForce</a:t>
                      </a:r>
                      <a:r>
                        <a:rPr lang="en-US" sz="1600" baseline="0" dirty="0"/>
                        <a:t> GTX 480</a:t>
                      </a:r>
                      <a:endParaRPr lang="en-US" sz="1600" dirty="0"/>
                    </a:p>
                  </a:txBody>
                  <a:tcPr/>
                </a:tc>
                <a:tc>
                  <a:txBody>
                    <a:bodyPr/>
                    <a:lstStyle/>
                    <a:p>
                      <a:pPr algn="ctr"/>
                      <a:r>
                        <a:rPr lang="en-US" sz="1600" dirty="0"/>
                        <a:t>~7.6 : 1</a:t>
                      </a:r>
                    </a:p>
                  </a:txBody>
                  <a:tcPr/>
                </a:tc>
                <a:extLst>
                  <a:ext uri="{0D108BD9-81ED-4DB2-BD59-A6C34878D82A}">
                    <a16:rowId xmlns:a16="http://schemas.microsoft.com/office/drawing/2014/main" val="10002"/>
                  </a:ext>
                </a:extLst>
              </a:tr>
              <a:tr h="381000">
                <a:tc>
                  <a:txBody>
                    <a:bodyPr/>
                    <a:lstStyle/>
                    <a:p>
                      <a:r>
                        <a:rPr lang="en-US" sz="1600" dirty="0"/>
                        <a:t>Tesla C870</a:t>
                      </a:r>
                    </a:p>
                  </a:txBody>
                  <a:tcPr/>
                </a:tc>
                <a:tc>
                  <a:txBody>
                    <a:bodyPr/>
                    <a:lstStyle/>
                    <a:p>
                      <a:pPr algn="ctr"/>
                      <a:r>
                        <a:rPr lang="en-US" sz="1600" dirty="0"/>
                        <a:t>~6.7 : 1</a:t>
                      </a:r>
                    </a:p>
                  </a:txBody>
                  <a:tcPr/>
                </a:tc>
                <a:extLst>
                  <a:ext uri="{0D108BD9-81ED-4DB2-BD59-A6C34878D82A}">
                    <a16:rowId xmlns:a16="http://schemas.microsoft.com/office/drawing/2014/main" val="10003"/>
                  </a:ext>
                </a:extLst>
              </a:tr>
              <a:tr h="381000">
                <a:tc>
                  <a:txBody>
                    <a:bodyPr/>
                    <a:lstStyle/>
                    <a:p>
                      <a:r>
                        <a:rPr lang="en-US" sz="1600" dirty="0"/>
                        <a:t>Tesla</a:t>
                      </a:r>
                      <a:r>
                        <a:rPr lang="en-US" sz="1600" baseline="0" dirty="0"/>
                        <a:t> C1060</a:t>
                      </a:r>
                      <a:endParaRPr lang="en-US" sz="1600" dirty="0"/>
                    </a:p>
                  </a:txBody>
                  <a:tcPr/>
                </a:tc>
                <a:tc>
                  <a:txBody>
                    <a:bodyPr/>
                    <a:lstStyle/>
                    <a:p>
                      <a:pPr algn="ctr"/>
                      <a:r>
                        <a:rPr lang="en-US" sz="1600" dirty="0"/>
                        <a:t>~9.1 : 1</a:t>
                      </a:r>
                    </a:p>
                  </a:txBody>
                  <a:tcPr/>
                </a:tc>
                <a:extLst>
                  <a:ext uri="{0D108BD9-81ED-4DB2-BD59-A6C34878D82A}">
                    <a16:rowId xmlns:a16="http://schemas.microsoft.com/office/drawing/2014/main" val="10004"/>
                  </a:ext>
                </a:extLst>
              </a:tr>
              <a:tr h="381000">
                <a:tc>
                  <a:txBody>
                    <a:bodyPr/>
                    <a:lstStyle/>
                    <a:p>
                      <a:r>
                        <a:rPr lang="en-US" sz="1600" dirty="0"/>
                        <a:t>Tesla C2050</a:t>
                      </a:r>
                    </a:p>
                  </a:txBody>
                  <a:tcPr/>
                </a:tc>
                <a:tc>
                  <a:txBody>
                    <a:bodyPr/>
                    <a:lstStyle/>
                    <a:p>
                      <a:pPr algn="ctr"/>
                      <a:r>
                        <a:rPr lang="en-US" sz="1600" dirty="0"/>
                        <a:t>~7.1 : 1</a:t>
                      </a:r>
                    </a:p>
                  </a:txBody>
                  <a:tcPr/>
                </a:tc>
                <a:extLst>
                  <a:ext uri="{0D108BD9-81ED-4DB2-BD59-A6C34878D82A}">
                    <a16:rowId xmlns:a16="http://schemas.microsoft.com/office/drawing/2014/main" val="10005"/>
                  </a:ext>
                </a:extLst>
              </a:tr>
            </a:tbl>
          </a:graphicData>
        </a:graphic>
      </p:graphicFrame>
      <p:sp>
        <p:nvSpPr>
          <p:cNvPr id="7" name="Rectangle 6"/>
          <p:cNvSpPr/>
          <p:nvPr/>
        </p:nvSpPr>
        <p:spPr>
          <a:xfrm>
            <a:off x="60821" y="6627168"/>
            <a:ext cx="1013419" cy="230832"/>
          </a:xfrm>
          <a:prstGeom prst="rect">
            <a:avLst/>
          </a:prstGeom>
        </p:spPr>
        <p:txBody>
          <a:bodyPr wrap="none">
            <a:spAutoFit/>
          </a:bodyPr>
          <a:lstStyle/>
          <a:p>
            <a:r>
              <a:rPr lang="en-US" sz="900" dirty="0">
                <a:latin typeface="+mj-lt"/>
              </a:rPr>
              <a:t>NVIDIA [N. Bell]</a:t>
            </a:r>
            <a:r>
              <a:rPr lang="en-US" sz="900" dirty="0">
                <a:latin typeface="+mj-lt"/>
                <a:cs typeface="Calibri"/>
              </a:rPr>
              <a:t>→</a:t>
            </a:r>
            <a:endParaRPr lang="en-US" sz="900" dirty="0">
              <a:latin typeface="+mj-lt"/>
            </a:endParaRPr>
          </a:p>
        </p:txBody>
      </p:sp>
      <p:sp>
        <p:nvSpPr>
          <p:cNvPr id="8" name="TextBox 7"/>
          <p:cNvSpPr txBox="1"/>
          <p:nvPr/>
        </p:nvSpPr>
        <p:spPr>
          <a:xfrm>
            <a:off x="947423" y="4955978"/>
            <a:ext cx="3385670" cy="338554"/>
          </a:xfrm>
          <a:prstGeom prst="rect">
            <a:avLst/>
          </a:prstGeom>
          <a:noFill/>
        </p:spPr>
        <p:txBody>
          <a:bodyPr wrap="none" rtlCol="0">
            <a:spAutoFit/>
          </a:bodyPr>
          <a:lstStyle/>
          <a:p>
            <a:r>
              <a:rPr lang="en-US" sz="1600" dirty="0">
                <a:solidFill>
                  <a:schemeClr val="tx1">
                    <a:lumMod val="65000"/>
                  </a:schemeClr>
                </a:solidFill>
              </a:rPr>
              <a:t>“Byte” refers to a Global Memory byte</a:t>
            </a:r>
          </a:p>
        </p:txBody>
      </p:sp>
      <p:sp>
        <p:nvSpPr>
          <p:cNvPr id="9" name="TextBox 8"/>
          <p:cNvSpPr txBox="1"/>
          <p:nvPr/>
        </p:nvSpPr>
        <p:spPr>
          <a:xfrm>
            <a:off x="6650392" y="4582180"/>
            <a:ext cx="3964552" cy="523220"/>
          </a:xfrm>
          <a:prstGeom prst="rect">
            <a:avLst/>
          </a:prstGeom>
          <a:noFill/>
        </p:spPr>
        <p:txBody>
          <a:bodyPr wrap="square" rtlCol="0">
            <a:spAutoFit/>
          </a:bodyPr>
          <a:lstStyle/>
          <a:p>
            <a:r>
              <a:rPr lang="en-US" sz="1400" dirty="0">
                <a:solidFill>
                  <a:schemeClr val="tx1">
                    <a:lumMod val="65000"/>
                  </a:schemeClr>
                </a:solidFill>
              </a:rPr>
              <a:t>** lists the number of flop per byte of data to reach peak Flop/s rate</a:t>
            </a:r>
          </a:p>
        </p:txBody>
      </p:sp>
      <mc:AlternateContent xmlns:mc="http://schemas.openxmlformats.org/markup-compatibility/2006">
        <mc:Choice xmlns:a14="http://schemas.microsoft.com/office/drawing/2010/main" Requires="a14">
          <p:sp>
            <p:nvSpPr>
              <p:cNvPr id="3" name="Rectangle 2"/>
              <p:cNvSpPr/>
              <p:nvPr/>
            </p:nvSpPr>
            <p:spPr>
              <a:xfrm>
                <a:off x="947423" y="5339956"/>
                <a:ext cx="4388124" cy="307777"/>
              </a:xfrm>
              <a:prstGeom prst="rect">
                <a:avLst/>
              </a:prstGeom>
            </p:spPr>
            <p:txBody>
              <a:bodyPr wrap="none">
                <a:spAutoFit/>
              </a:bodyPr>
              <a:lstStyle/>
              <a:p>
                <a:r>
                  <a:rPr lang="pl-PL" sz="1400" dirty="0"/>
                  <a:t>Ternary</a:t>
                </a:r>
                <a:r>
                  <a:rPr lang="en-US" sz="1400" dirty="0"/>
                  <a:t> Transformation</a:t>
                </a:r>
                <a:r>
                  <a:rPr lang="pl-PL" sz="1400" dirty="0"/>
                  <a:t>: </a:t>
                </a:r>
                <a14:m>
                  <m:oMath xmlns:m="http://schemas.openxmlformats.org/officeDocument/2006/math">
                    <m:r>
                      <a:rPr lang="pl-PL" sz="1400" i="1" dirty="0" smtClean="0">
                        <a:latin typeface="Cambria Math" panose="02040503050406030204" pitchFamily="18" charset="0"/>
                      </a:rPr>
                      <m:t>𝑤</m:t>
                    </m:r>
                    <m:r>
                      <a:rPr lang="pl-PL" sz="1400" i="1" dirty="0" smtClean="0">
                        <a:latin typeface="Cambria Math" panose="02040503050406030204" pitchFamily="18" charset="0"/>
                      </a:rPr>
                      <m:t>[</m:t>
                    </m:r>
                    <m:r>
                      <a:rPr lang="pl-PL" sz="1400" i="1" dirty="0" smtClean="0">
                        <a:latin typeface="Cambria Math" panose="02040503050406030204" pitchFamily="18" charset="0"/>
                      </a:rPr>
                      <m:t>𝑖</m:t>
                    </m:r>
                    <m:r>
                      <a:rPr lang="pl-PL" sz="1400" i="1" dirty="0" smtClean="0">
                        <a:latin typeface="Cambria Math" panose="02040503050406030204" pitchFamily="18" charset="0"/>
                      </a:rPr>
                      <m:t>] =</m:t>
                    </m:r>
                    <m:r>
                      <a:rPr lang="pl-PL" sz="1400" i="1" dirty="0" smtClean="0">
                        <a:latin typeface="Cambria Math" panose="02040503050406030204" pitchFamily="18" charset="0"/>
                      </a:rPr>
                      <m:t>𝛼</m:t>
                    </m:r>
                    <m:r>
                      <a:rPr lang="pl-PL" sz="1400" i="1" dirty="0" smtClean="0">
                        <a:latin typeface="Cambria Math" panose="02040503050406030204" pitchFamily="18" charset="0"/>
                      </a:rPr>
                      <m:t> </m:t>
                    </m:r>
                    <m:r>
                      <a:rPr lang="pl-PL" sz="1400" i="1" dirty="0" smtClean="0">
                        <a:latin typeface="Cambria Math" panose="02040503050406030204" pitchFamily="18" charset="0"/>
                      </a:rPr>
                      <m:t>𝑥</m:t>
                    </m:r>
                    <m:r>
                      <a:rPr lang="pl-PL" sz="1400" i="1" dirty="0" smtClean="0">
                        <a:latin typeface="Cambria Math" panose="02040503050406030204" pitchFamily="18" charset="0"/>
                      </a:rPr>
                      <m:t>[</m:t>
                    </m:r>
                    <m:r>
                      <a:rPr lang="pl-PL" sz="1400" i="1" dirty="0" smtClean="0">
                        <a:latin typeface="Cambria Math" panose="02040503050406030204" pitchFamily="18" charset="0"/>
                      </a:rPr>
                      <m:t>𝑖</m:t>
                    </m:r>
                    <m:r>
                      <a:rPr lang="pl-PL" sz="1400" i="1" dirty="0" smtClean="0">
                        <a:latin typeface="Cambria Math" panose="02040503050406030204" pitchFamily="18" charset="0"/>
                      </a:rPr>
                      <m:t>] +</m:t>
                    </m:r>
                    <m:r>
                      <a:rPr lang="pl-PL" sz="1400" i="1" dirty="0" smtClean="0">
                        <a:latin typeface="Cambria Math" panose="02040503050406030204" pitchFamily="18" charset="0"/>
                      </a:rPr>
                      <m:t>𝛽</m:t>
                    </m:r>
                    <m:r>
                      <a:rPr lang="pl-PL" sz="1400" i="1" dirty="0" smtClean="0">
                        <a:latin typeface="Cambria Math" panose="02040503050406030204" pitchFamily="18" charset="0"/>
                      </a:rPr>
                      <m:t> </m:t>
                    </m:r>
                    <m:r>
                      <a:rPr lang="pl-PL" sz="1400" i="1" dirty="0" smtClean="0">
                        <a:latin typeface="Cambria Math" panose="02040503050406030204" pitchFamily="18" charset="0"/>
                      </a:rPr>
                      <m:t>𝑦</m:t>
                    </m:r>
                    <m:r>
                      <a:rPr lang="pl-PL" sz="1400" i="1" dirty="0" smtClean="0">
                        <a:latin typeface="Cambria Math" panose="02040503050406030204" pitchFamily="18" charset="0"/>
                      </a:rPr>
                      <m:t>[</m:t>
                    </m:r>
                    <m:r>
                      <a:rPr lang="pl-PL" sz="1400" i="1" dirty="0" smtClean="0">
                        <a:latin typeface="Cambria Math" panose="02040503050406030204" pitchFamily="18" charset="0"/>
                      </a:rPr>
                      <m:t>𝑖</m:t>
                    </m:r>
                    <m:r>
                      <a:rPr lang="pl-PL" sz="1400" i="1" dirty="0" smtClean="0">
                        <a:latin typeface="Cambria Math" panose="02040503050406030204" pitchFamily="18" charset="0"/>
                      </a:rPr>
                      <m:t>] +</m:t>
                    </m:r>
                    <m:r>
                      <a:rPr lang="pl-PL" sz="1400" i="1" dirty="0" smtClean="0">
                        <a:latin typeface="Cambria Math" panose="02040503050406030204" pitchFamily="18" charset="0"/>
                      </a:rPr>
                      <m:t>𝛾</m:t>
                    </m:r>
                    <m:r>
                      <a:rPr lang="pl-PL" sz="1400" i="1" dirty="0" smtClean="0">
                        <a:latin typeface="Cambria Math" panose="02040503050406030204" pitchFamily="18" charset="0"/>
                      </a:rPr>
                      <m:t> </m:t>
                    </m:r>
                    <m:r>
                      <a:rPr lang="pl-PL" sz="1400" i="1" dirty="0" smtClean="0">
                        <a:latin typeface="Cambria Math" panose="02040503050406030204" pitchFamily="18" charset="0"/>
                      </a:rPr>
                      <m:t>𝑧</m:t>
                    </m:r>
                    <m:r>
                      <a:rPr lang="pl-PL" sz="1400" i="1" dirty="0" smtClean="0">
                        <a:latin typeface="Cambria Math" panose="02040503050406030204" pitchFamily="18" charset="0"/>
                      </a:rPr>
                      <m:t>[</m:t>
                    </m:r>
                    <m:r>
                      <a:rPr lang="pl-PL" sz="1400" i="1" dirty="0" smtClean="0">
                        <a:latin typeface="Cambria Math" panose="02040503050406030204" pitchFamily="18" charset="0"/>
                      </a:rPr>
                      <m:t>𝑖</m:t>
                    </m:r>
                    <m:r>
                      <a:rPr lang="pl-PL" sz="1400" i="1" dirty="0" smtClean="0">
                        <a:latin typeface="Cambria Math" panose="02040503050406030204" pitchFamily="18" charset="0"/>
                      </a:rPr>
                      <m:t>]</m:t>
                    </m:r>
                  </m:oMath>
                </a14:m>
                <a:endParaRPr lang="en-US" sz="1400" dirty="0"/>
              </a:p>
            </p:txBody>
          </p:sp>
        </mc:Choice>
        <mc:Fallback>
          <p:sp>
            <p:nvSpPr>
              <p:cNvPr id="3" name="Rectangle 2"/>
              <p:cNvSpPr>
                <a:spLocks noRot="1" noChangeAspect="1" noMove="1" noResize="1" noEditPoints="1" noAdjustHandles="1" noChangeArrowheads="1" noChangeShapeType="1" noTextEdit="1"/>
              </p:cNvSpPr>
              <p:nvPr/>
            </p:nvSpPr>
            <p:spPr>
              <a:xfrm>
                <a:off x="947423" y="5339956"/>
                <a:ext cx="4388124" cy="307777"/>
              </a:xfrm>
              <a:prstGeom prst="rect">
                <a:avLst/>
              </a:prstGeom>
              <a:blipFill>
                <a:blip r:embed="rId3"/>
                <a:stretch>
                  <a:fillRect l="-417" t="-4000" b="-20000"/>
                </a:stretch>
              </a:blipFill>
            </p:spPr>
            <p:txBody>
              <a:bodyPr/>
              <a:lstStyle/>
              <a:p>
                <a:r>
                  <a:rPr lang="en-US">
                    <a:noFill/>
                  </a:rPr>
                  <a:t> </a:t>
                </a:r>
              </a:p>
            </p:txBody>
          </p:sp>
        </mc:Fallback>
      </mc:AlternateContent>
    </p:spTree>
    <p:extLst>
      <p:ext uri="{BB962C8B-B14F-4D97-AF65-F5344CB8AC3E}">
        <p14:creationId xmlns:p14="http://schemas.microsoft.com/office/powerpoint/2010/main" val="26350414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rot="5400000">
            <a:off x="4876800" y="3505200"/>
            <a:ext cx="2590800" cy="0"/>
          </a:xfrm>
          <a:prstGeom prst="line">
            <a:avLst/>
          </a:prstGeom>
          <a:ln w="57150">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4" name="Right Triangle 3"/>
          <p:cNvSpPr/>
          <p:nvPr/>
        </p:nvSpPr>
        <p:spPr>
          <a:xfrm flipH="1">
            <a:off x="3124200" y="4114800"/>
            <a:ext cx="6172200" cy="1219200"/>
          </a:xfrm>
          <a:prstGeom prst="rtTriangle">
            <a:avLst/>
          </a:prstGeom>
          <a:solidFill>
            <a:srgbClr val="FF993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a:t>Arithmetic Intensity [discussion tided to “fusing”]</a:t>
            </a:r>
          </a:p>
        </p:txBody>
      </p:sp>
      <p:sp>
        <p:nvSpPr>
          <p:cNvPr id="16" name="Slide Number Placeholder 15"/>
          <p:cNvSpPr>
            <a:spLocks noGrp="1"/>
          </p:cNvSpPr>
          <p:nvPr>
            <p:ph type="sldNum" sz="quarter" idx="12"/>
          </p:nvPr>
        </p:nvSpPr>
        <p:spPr/>
        <p:txBody>
          <a:bodyPr/>
          <a:lstStyle/>
          <a:p>
            <a:fld id="{198C497F-F93A-415D-AE85-6EDF5BB63A7F}" type="slidenum">
              <a:rPr lang="en-US" altLang="en-US" smtClean="0"/>
              <a:pPr/>
              <a:t>43</a:t>
            </a:fld>
            <a:endParaRPr lang="en-US" altLang="en-US"/>
          </a:p>
        </p:txBody>
      </p:sp>
      <p:sp>
        <p:nvSpPr>
          <p:cNvPr id="5" name="TextBox 4"/>
          <p:cNvSpPr txBox="1"/>
          <p:nvPr/>
        </p:nvSpPr>
        <p:spPr>
          <a:xfrm>
            <a:off x="7924800" y="4888468"/>
            <a:ext cx="1149674" cy="369332"/>
          </a:xfrm>
          <a:prstGeom prst="rect">
            <a:avLst/>
          </a:prstGeom>
          <a:noFill/>
        </p:spPr>
        <p:txBody>
          <a:bodyPr wrap="none" rtlCol="0">
            <a:spAutoFit/>
          </a:bodyPr>
          <a:lstStyle/>
          <a:p>
            <a:r>
              <a:rPr lang="en-US" dirty="0">
                <a:solidFill>
                  <a:srgbClr val="000000"/>
                </a:solidFill>
              </a:rPr>
              <a:t>FLOP/Byte</a:t>
            </a:r>
          </a:p>
        </p:txBody>
      </p:sp>
      <p:sp>
        <p:nvSpPr>
          <p:cNvPr id="6" name="Left Arrow 5"/>
          <p:cNvSpPr/>
          <p:nvPr/>
        </p:nvSpPr>
        <p:spPr>
          <a:xfrm>
            <a:off x="3810000" y="3200400"/>
            <a:ext cx="1905000" cy="381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886201" y="2667000"/>
            <a:ext cx="1650965" cy="369332"/>
          </a:xfrm>
          <a:prstGeom prst="rect">
            <a:avLst/>
          </a:prstGeom>
          <a:noFill/>
        </p:spPr>
        <p:txBody>
          <a:bodyPr wrap="none" rtlCol="0">
            <a:spAutoFit/>
          </a:bodyPr>
          <a:lstStyle/>
          <a:p>
            <a:r>
              <a:rPr lang="en-US" dirty="0">
                <a:solidFill>
                  <a:srgbClr val="000000"/>
                </a:solidFill>
              </a:rPr>
              <a:t>Memory bound</a:t>
            </a:r>
          </a:p>
        </p:txBody>
      </p:sp>
      <p:sp>
        <p:nvSpPr>
          <p:cNvPr id="8" name="Left Arrow 7"/>
          <p:cNvSpPr/>
          <p:nvPr/>
        </p:nvSpPr>
        <p:spPr>
          <a:xfrm flipH="1">
            <a:off x="6477000" y="3200400"/>
            <a:ext cx="1905000" cy="381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400801" y="2667000"/>
            <a:ext cx="1709827" cy="369332"/>
          </a:xfrm>
          <a:prstGeom prst="rect">
            <a:avLst/>
          </a:prstGeom>
          <a:noFill/>
        </p:spPr>
        <p:txBody>
          <a:bodyPr wrap="none" rtlCol="0">
            <a:spAutoFit/>
          </a:bodyPr>
          <a:lstStyle/>
          <a:p>
            <a:r>
              <a:rPr lang="en-US" dirty="0">
                <a:solidFill>
                  <a:srgbClr val="000000"/>
                </a:solidFill>
              </a:rPr>
              <a:t>Compute bound</a:t>
            </a:r>
          </a:p>
        </p:txBody>
      </p:sp>
      <p:sp>
        <p:nvSpPr>
          <p:cNvPr id="13" name="TextBox 12"/>
          <p:cNvSpPr txBox="1"/>
          <p:nvPr/>
        </p:nvSpPr>
        <p:spPr>
          <a:xfrm>
            <a:off x="3008293" y="5726668"/>
            <a:ext cx="771686" cy="369332"/>
          </a:xfrm>
          <a:prstGeom prst="rect">
            <a:avLst/>
          </a:prstGeom>
          <a:noFill/>
        </p:spPr>
        <p:txBody>
          <a:bodyPr wrap="none" rtlCol="0">
            <a:spAutoFit/>
          </a:bodyPr>
          <a:lstStyle/>
          <a:p>
            <a:r>
              <a:rPr lang="en-US" dirty="0">
                <a:solidFill>
                  <a:srgbClr val="000000"/>
                </a:solidFill>
              </a:rPr>
              <a:t>SAXPY</a:t>
            </a:r>
          </a:p>
        </p:txBody>
      </p:sp>
      <p:cxnSp>
        <p:nvCxnSpPr>
          <p:cNvPr id="18" name="Straight Connector 17"/>
          <p:cNvCxnSpPr/>
          <p:nvPr/>
        </p:nvCxnSpPr>
        <p:spPr>
          <a:xfrm rot="5400000">
            <a:off x="3274993" y="55245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631142" y="5726668"/>
            <a:ext cx="508473" cy="369332"/>
          </a:xfrm>
          <a:prstGeom prst="rect">
            <a:avLst/>
          </a:prstGeom>
          <a:noFill/>
        </p:spPr>
        <p:txBody>
          <a:bodyPr wrap="none" rtlCol="0">
            <a:spAutoFit/>
          </a:bodyPr>
          <a:lstStyle/>
          <a:p>
            <a:r>
              <a:rPr lang="en-US" dirty="0">
                <a:solidFill>
                  <a:srgbClr val="000000"/>
                </a:solidFill>
              </a:rPr>
              <a:t>FFT</a:t>
            </a:r>
          </a:p>
        </p:txBody>
      </p:sp>
      <p:cxnSp>
        <p:nvCxnSpPr>
          <p:cNvPr id="21" name="Straight Connector 20"/>
          <p:cNvCxnSpPr/>
          <p:nvPr/>
        </p:nvCxnSpPr>
        <p:spPr>
          <a:xfrm rot="5400000">
            <a:off x="6743700" y="55245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630101" y="5726668"/>
            <a:ext cx="942887" cy="369332"/>
          </a:xfrm>
          <a:prstGeom prst="rect">
            <a:avLst/>
          </a:prstGeom>
          <a:noFill/>
        </p:spPr>
        <p:txBody>
          <a:bodyPr wrap="none" rtlCol="0">
            <a:spAutoFit/>
          </a:bodyPr>
          <a:lstStyle/>
          <a:p>
            <a:r>
              <a:rPr lang="en-US" dirty="0">
                <a:solidFill>
                  <a:srgbClr val="000000"/>
                </a:solidFill>
              </a:rPr>
              <a:t>SGEMM</a:t>
            </a:r>
          </a:p>
        </p:txBody>
      </p:sp>
      <p:cxnSp>
        <p:nvCxnSpPr>
          <p:cNvPr id="24" name="Straight Connector 23"/>
          <p:cNvCxnSpPr/>
          <p:nvPr/>
        </p:nvCxnSpPr>
        <p:spPr>
          <a:xfrm rot="5400000">
            <a:off x="7973000" y="55245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600201" y="6627168"/>
            <a:ext cx="1013419" cy="230832"/>
          </a:xfrm>
          <a:prstGeom prst="rect">
            <a:avLst/>
          </a:prstGeom>
        </p:spPr>
        <p:txBody>
          <a:bodyPr wrap="none">
            <a:spAutoFit/>
          </a:bodyPr>
          <a:lstStyle/>
          <a:p>
            <a:r>
              <a:rPr lang="en-US" sz="900" dirty="0">
                <a:latin typeface="+mj-lt"/>
              </a:rPr>
              <a:t>NVIDIA [N. Bell]</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38129497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0" grpId="0"/>
      <p:bldP spid="2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Fusing, as a strategy to increase the </a:t>
            </a:r>
            <a:r>
              <a:rPr lang="en-US" dirty="0">
                <a:solidFill>
                  <a:srgbClr val="FFC000"/>
                </a:solidFill>
              </a:rPr>
              <a:t>arithmetic intensity</a:t>
            </a:r>
          </a:p>
        </p:txBody>
      </p:sp>
      <p:sp>
        <p:nvSpPr>
          <p:cNvPr id="9" name="Slide Number Placeholder 8"/>
          <p:cNvSpPr>
            <a:spLocks noGrp="1"/>
          </p:cNvSpPr>
          <p:nvPr>
            <p:ph type="sldNum" sz="quarter" idx="12"/>
          </p:nvPr>
        </p:nvSpPr>
        <p:spPr/>
        <p:txBody>
          <a:bodyPr/>
          <a:lstStyle/>
          <a:p>
            <a:fld id="{198C497F-F93A-415D-AE85-6EDF5BB63A7F}" type="slidenum">
              <a:rPr lang="en-US" altLang="en-US" smtClean="0"/>
              <a:pPr/>
              <a:t>44</a:t>
            </a:fld>
            <a:endParaRPr lang="en-US" altLang="en-US"/>
          </a:p>
        </p:txBody>
      </p:sp>
      <p:sp>
        <p:nvSpPr>
          <p:cNvPr id="3" name="Rectangle 2"/>
          <p:cNvSpPr/>
          <p:nvPr/>
        </p:nvSpPr>
        <p:spPr>
          <a:xfrm>
            <a:off x="1828800" y="1752600"/>
            <a:ext cx="4572000" cy="861774"/>
          </a:xfrm>
          <a:prstGeom prst="rect">
            <a:avLst/>
          </a:prstGeom>
        </p:spPr>
        <p:txBody>
          <a:bodyPr>
            <a:spAutoFit/>
          </a:bodyPr>
          <a:lstStyle/>
          <a:p>
            <a:r>
              <a:rPr lang="nn-NO" sz="1600" b="1" dirty="0">
                <a:solidFill>
                  <a:srgbClr val="6AB825"/>
                </a:solidFill>
                <a:latin typeface="Courier New"/>
              </a:rPr>
              <a:t>for</a:t>
            </a:r>
            <a:r>
              <a:rPr lang="nn-NO" sz="1600" b="1" dirty="0">
                <a:solidFill>
                  <a:srgbClr val="000000"/>
                </a:solidFill>
                <a:latin typeface="Courier New"/>
              </a:rPr>
              <a:t> (</a:t>
            </a:r>
            <a:r>
              <a:rPr lang="nn-NO" sz="1600" b="1" dirty="0">
                <a:solidFill>
                  <a:srgbClr val="6AB825"/>
                </a:solidFill>
                <a:latin typeface="Courier New"/>
              </a:rPr>
              <a:t>int</a:t>
            </a:r>
            <a:r>
              <a:rPr lang="nn-NO" sz="1600" b="1" dirty="0">
                <a:solidFill>
                  <a:srgbClr val="000000"/>
                </a:solidFill>
                <a:latin typeface="Courier New"/>
              </a:rPr>
              <a:t> i = </a:t>
            </a:r>
            <a:r>
              <a:rPr lang="nn-NO" sz="1600" b="1" dirty="0">
                <a:solidFill>
                  <a:srgbClr val="3677A9"/>
                </a:solidFill>
                <a:latin typeface="Courier New"/>
              </a:rPr>
              <a:t>0</a:t>
            </a:r>
            <a:r>
              <a:rPr lang="nn-NO" sz="1600" b="1" dirty="0">
                <a:solidFill>
                  <a:srgbClr val="000000"/>
                </a:solidFill>
                <a:latin typeface="Courier New"/>
              </a:rPr>
              <a:t>; i &lt; N; i++)</a:t>
            </a:r>
          </a:p>
          <a:p>
            <a:r>
              <a:rPr lang="en-US" sz="1600" dirty="0">
                <a:solidFill>
                  <a:srgbClr val="000000"/>
                </a:solidFill>
                <a:latin typeface="Courier New"/>
              </a:rPr>
              <a:t>    U[</a:t>
            </a:r>
            <a:r>
              <a:rPr lang="en-US" sz="1600" dirty="0" err="1">
                <a:solidFill>
                  <a:srgbClr val="000000"/>
                </a:solidFill>
                <a:latin typeface="Courier New"/>
              </a:rPr>
              <a:t>i</a:t>
            </a:r>
            <a:r>
              <a:rPr lang="en-US" sz="1600" dirty="0">
                <a:solidFill>
                  <a:srgbClr val="000000"/>
                </a:solidFill>
                <a:latin typeface="Courier New"/>
              </a:rPr>
              <a:t>] = F(X[</a:t>
            </a:r>
            <a:r>
              <a:rPr lang="en-US" sz="1600" dirty="0" err="1">
                <a:solidFill>
                  <a:srgbClr val="000000"/>
                </a:solidFill>
                <a:latin typeface="Courier New"/>
              </a:rPr>
              <a:t>i</a:t>
            </a:r>
            <a:r>
              <a:rPr lang="en-US" sz="1600" dirty="0">
                <a:solidFill>
                  <a:srgbClr val="000000"/>
                </a:solidFill>
                <a:latin typeface="Courier New"/>
              </a:rPr>
              <a:t>],Y[</a:t>
            </a:r>
            <a:r>
              <a:rPr lang="en-US" sz="1600" dirty="0" err="1">
                <a:solidFill>
                  <a:srgbClr val="000000"/>
                </a:solidFill>
                <a:latin typeface="Courier New"/>
              </a:rPr>
              <a:t>i</a:t>
            </a:r>
            <a:r>
              <a:rPr lang="en-US" sz="1600" dirty="0">
                <a:solidFill>
                  <a:srgbClr val="000000"/>
                </a:solidFill>
                <a:latin typeface="Courier New"/>
              </a:rPr>
              <a:t>],Z[</a:t>
            </a:r>
            <a:r>
              <a:rPr lang="en-US" sz="1600" dirty="0" err="1">
                <a:solidFill>
                  <a:srgbClr val="000000"/>
                </a:solidFill>
                <a:latin typeface="Courier New"/>
              </a:rPr>
              <a:t>i</a:t>
            </a:r>
            <a:r>
              <a:rPr lang="en-US" sz="1600" dirty="0">
                <a:solidFill>
                  <a:srgbClr val="000000"/>
                </a:solidFill>
                <a:latin typeface="Courier New"/>
              </a:rPr>
              <a:t>]);</a:t>
            </a:r>
          </a:p>
          <a:p>
            <a:endParaRPr lang="en-US" sz="1600" dirty="0">
              <a:solidFill>
                <a:srgbClr val="D0D0D0"/>
              </a:solidFill>
              <a:latin typeface="Courier New"/>
            </a:endParaRPr>
          </a:p>
        </p:txBody>
      </p:sp>
      <p:sp>
        <p:nvSpPr>
          <p:cNvPr id="5" name="Rectangle 4"/>
          <p:cNvSpPr/>
          <p:nvPr/>
        </p:nvSpPr>
        <p:spPr>
          <a:xfrm>
            <a:off x="1828800" y="2643426"/>
            <a:ext cx="4572000" cy="861774"/>
          </a:xfrm>
          <a:prstGeom prst="rect">
            <a:avLst/>
          </a:prstGeom>
        </p:spPr>
        <p:txBody>
          <a:bodyPr>
            <a:spAutoFit/>
          </a:bodyPr>
          <a:lstStyle/>
          <a:p>
            <a:r>
              <a:rPr lang="nn-NO" sz="1600" b="1" dirty="0">
                <a:solidFill>
                  <a:srgbClr val="6AB825"/>
                </a:solidFill>
                <a:latin typeface="Courier New"/>
              </a:rPr>
              <a:t>for</a:t>
            </a:r>
            <a:r>
              <a:rPr lang="nn-NO" sz="1600" b="1" dirty="0">
                <a:solidFill>
                  <a:srgbClr val="000000"/>
                </a:solidFill>
                <a:latin typeface="Courier New"/>
              </a:rPr>
              <a:t> (</a:t>
            </a:r>
            <a:r>
              <a:rPr lang="nn-NO" sz="1600" b="1" dirty="0">
                <a:solidFill>
                  <a:srgbClr val="6AB825"/>
                </a:solidFill>
                <a:latin typeface="Courier New"/>
              </a:rPr>
              <a:t>int</a:t>
            </a:r>
            <a:r>
              <a:rPr lang="nn-NO" sz="1600" b="1" dirty="0">
                <a:solidFill>
                  <a:srgbClr val="000000"/>
                </a:solidFill>
                <a:latin typeface="Courier New"/>
              </a:rPr>
              <a:t> i = </a:t>
            </a:r>
            <a:r>
              <a:rPr lang="nn-NO" sz="1600" b="1" dirty="0">
                <a:solidFill>
                  <a:srgbClr val="3677A9"/>
                </a:solidFill>
                <a:latin typeface="Courier New"/>
              </a:rPr>
              <a:t>0</a:t>
            </a:r>
            <a:r>
              <a:rPr lang="nn-NO" sz="1600" b="1" dirty="0">
                <a:solidFill>
                  <a:srgbClr val="000000"/>
                </a:solidFill>
                <a:latin typeface="Courier New"/>
              </a:rPr>
              <a:t>; i &lt; N; i++)</a:t>
            </a:r>
          </a:p>
          <a:p>
            <a:r>
              <a:rPr lang="en-US" sz="1600" dirty="0">
                <a:solidFill>
                  <a:srgbClr val="000000"/>
                </a:solidFill>
                <a:latin typeface="Courier New"/>
              </a:rPr>
              <a:t>    V[</a:t>
            </a:r>
            <a:r>
              <a:rPr lang="en-US" sz="1600" dirty="0" err="1">
                <a:solidFill>
                  <a:srgbClr val="000000"/>
                </a:solidFill>
                <a:latin typeface="Courier New"/>
              </a:rPr>
              <a:t>i</a:t>
            </a:r>
            <a:r>
              <a:rPr lang="en-US" sz="1600" dirty="0">
                <a:solidFill>
                  <a:srgbClr val="000000"/>
                </a:solidFill>
                <a:latin typeface="Courier New"/>
              </a:rPr>
              <a:t>] = G(X[</a:t>
            </a:r>
            <a:r>
              <a:rPr lang="en-US" sz="1600" dirty="0" err="1">
                <a:solidFill>
                  <a:srgbClr val="000000"/>
                </a:solidFill>
                <a:latin typeface="Courier New"/>
              </a:rPr>
              <a:t>i</a:t>
            </a:r>
            <a:r>
              <a:rPr lang="en-US" sz="1600" dirty="0">
                <a:solidFill>
                  <a:srgbClr val="000000"/>
                </a:solidFill>
                <a:latin typeface="Courier New"/>
              </a:rPr>
              <a:t>],Y[</a:t>
            </a:r>
            <a:r>
              <a:rPr lang="en-US" sz="1600" dirty="0" err="1">
                <a:solidFill>
                  <a:srgbClr val="000000"/>
                </a:solidFill>
                <a:latin typeface="Courier New"/>
              </a:rPr>
              <a:t>i</a:t>
            </a:r>
            <a:r>
              <a:rPr lang="en-US" sz="1600" dirty="0">
                <a:solidFill>
                  <a:srgbClr val="000000"/>
                </a:solidFill>
                <a:latin typeface="Courier New"/>
              </a:rPr>
              <a:t>],Z[</a:t>
            </a:r>
            <a:r>
              <a:rPr lang="en-US" sz="1600" dirty="0" err="1">
                <a:solidFill>
                  <a:srgbClr val="000000"/>
                </a:solidFill>
                <a:latin typeface="Courier New"/>
              </a:rPr>
              <a:t>i</a:t>
            </a:r>
            <a:r>
              <a:rPr lang="en-US" sz="1600" dirty="0">
                <a:solidFill>
                  <a:srgbClr val="000000"/>
                </a:solidFill>
                <a:latin typeface="Courier New"/>
              </a:rPr>
              <a:t>]);</a:t>
            </a:r>
          </a:p>
          <a:p>
            <a:endParaRPr lang="en-US" sz="1600" dirty="0">
              <a:solidFill>
                <a:srgbClr val="D0D0D0"/>
              </a:solidFill>
              <a:latin typeface="Courier New"/>
            </a:endParaRPr>
          </a:p>
        </p:txBody>
      </p:sp>
      <p:sp>
        <p:nvSpPr>
          <p:cNvPr id="6" name="Rectangle 5"/>
          <p:cNvSpPr/>
          <p:nvPr/>
        </p:nvSpPr>
        <p:spPr>
          <a:xfrm>
            <a:off x="6553200" y="1752601"/>
            <a:ext cx="4572000" cy="1323439"/>
          </a:xfrm>
          <a:prstGeom prst="rect">
            <a:avLst/>
          </a:prstGeom>
        </p:spPr>
        <p:txBody>
          <a:bodyPr>
            <a:spAutoFit/>
          </a:bodyPr>
          <a:lstStyle/>
          <a:p>
            <a:r>
              <a:rPr lang="nn-NO" sz="1600" b="1" dirty="0">
                <a:solidFill>
                  <a:srgbClr val="6AB825"/>
                </a:solidFill>
                <a:latin typeface="Courier New"/>
              </a:rPr>
              <a:t>for</a:t>
            </a:r>
            <a:r>
              <a:rPr lang="nn-NO" sz="1600" b="1" dirty="0">
                <a:solidFill>
                  <a:srgbClr val="000000"/>
                </a:solidFill>
                <a:latin typeface="Courier New"/>
              </a:rPr>
              <a:t> (</a:t>
            </a:r>
            <a:r>
              <a:rPr lang="nn-NO" sz="1600" b="1" dirty="0">
                <a:solidFill>
                  <a:srgbClr val="6AB825"/>
                </a:solidFill>
                <a:latin typeface="Courier New"/>
              </a:rPr>
              <a:t>int</a:t>
            </a:r>
            <a:r>
              <a:rPr lang="nn-NO" sz="1600" b="1" dirty="0">
                <a:solidFill>
                  <a:srgbClr val="000000"/>
                </a:solidFill>
                <a:latin typeface="Courier New"/>
              </a:rPr>
              <a:t> i = </a:t>
            </a:r>
            <a:r>
              <a:rPr lang="nn-NO" sz="1600" b="1" dirty="0">
                <a:solidFill>
                  <a:srgbClr val="3677A9"/>
                </a:solidFill>
                <a:latin typeface="Courier New"/>
              </a:rPr>
              <a:t>0</a:t>
            </a:r>
            <a:r>
              <a:rPr lang="nn-NO" sz="1600" b="1" dirty="0">
                <a:solidFill>
                  <a:srgbClr val="000000"/>
                </a:solidFill>
                <a:latin typeface="Courier New"/>
              </a:rPr>
              <a:t>; i &lt; N; i++)</a:t>
            </a:r>
          </a:p>
          <a:p>
            <a:r>
              <a:rPr lang="nn-NO" sz="1600" b="1" dirty="0">
                <a:solidFill>
                  <a:srgbClr val="000000"/>
                </a:solidFill>
                <a:latin typeface="Courier New"/>
              </a:rPr>
              <a:t>{</a:t>
            </a:r>
          </a:p>
          <a:p>
            <a:r>
              <a:rPr lang="en-US" sz="1600" dirty="0">
                <a:solidFill>
                  <a:srgbClr val="000000"/>
                </a:solidFill>
                <a:latin typeface="Courier New"/>
              </a:rPr>
              <a:t>    U[</a:t>
            </a:r>
            <a:r>
              <a:rPr lang="en-US" sz="1600" dirty="0" err="1">
                <a:solidFill>
                  <a:srgbClr val="000000"/>
                </a:solidFill>
                <a:latin typeface="Courier New"/>
              </a:rPr>
              <a:t>i</a:t>
            </a:r>
            <a:r>
              <a:rPr lang="en-US" sz="1600" dirty="0">
                <a:solidFill>
                  <a:srgbClr val="000000"/>
                </a:solidFill>
                <a:latin typeface="Courier New"/>
              </a:rPr>
              <a:t>] = F(X[</a:t>
            </a:r>
            <a:r>
              <a:rPr lang="en-US" sz="1600" dirty="0" err="1">
                <a:solidFill>
                  <a:srgbClr val="000000"/>
                </a:solidFill>
                <a:latin typeface="Courier New"/>
              </a:rPr>
              <a:t>i</a:t>
            </a:r>
            <a:r>
              <a:rPr lang="en-US" sz="1600" dirty="0">
                <a:solidFill>
                  <a:srgbClr val="000000"/>
                </a:solidFill>
                <a:latin typeface="Courier New"/>
              </a:rPr>
              <a:t>],Y[</a:t>
            </a:r>
            <a:r>
              <a:rPr lang="en-US" sz="1600" dirty="0" err="1">
                <a:solidFill>
                  <a:srgbClr val="000000"/>
                </a:solidFill>
                <a:latin typeface="Courier New"/>
              </a:rPr>
              <a:t>i</a:t>
            </a:r>
            <a:r>
              <a:rPr lang="en-US" sz="1600" dirty="0">
                <a:solidFill>
                  <a:srgbClr val="000000"/>
                </a:solidFill>
                <a:latin typeface="Courier New"/>
              </a:rPr>
              <a:t>],Z[</a:t>
            </a:r>
            <a:r>
              <a:rPr lang="en-US" sz="1600" dirty="0" err="1">
                <a:solidFill>
                  <a:srgbClr val="000000"/>
                </a:solidFill>
                <a:latin typeface="Courier New"/>
              </a:rPr>
              <a:t>i</a:t>
            </a:r>
            <a:r>
              <a:rPr lang="en-US" sz="1600" dirty="0">
                <a:solidFill>
                  <a:srgbClr val="000000"/>
                </a:solidFill>
                <a:latin typeface="Courier New"/>
              </a:rPr>
              <a:t>]);</a:t>
            </a:r>
          </a:p>
          <a:p>
            <a:r>
              <a:rPr lang="en-US" sz="1600" dirty="0">
                <a:solidFill>
                  <a:srgbClr val="000000"/>
                </a:solidFill>
                <a:latin typeface="Courier New"/>
              </a:rPr>
              <a:t>    V[</a:t>
            </a:r>
            <a:r>
              <a:rPr lang="en-US" sz="1600" dirty="0" err="1">
                <a:solidFill>
                  <a:srgbClr val="000000"/>
                </a:solidFill>
                <a:latin typeface="Courier New"/>
              </a:rPr>
              <a:t>i</a:t>
            </a:r>
            <a:r>
              <a:rPr lang="en-US" sz="1600" dirty="0">
                <a:solidFill>
                  <a:srgbClr val="000000"/>
                </a:solidFill>
                <a:latin typeface="Courier New"/>
              </a:rPr>
              <a:t>] = G(X[</a:t>
            </a:r>
            <a:r>
              <a:rPr lang="en-US" sz="1600" dirty="0" err="1">
                <a:solidFill>
                  <a:srgbClr val="000000"/>
                </a:solidFill>
                <a:latin typeface="Courier New"/>
              </a:rPr>
              <a:t>i</a:t>
            </a:r>
            <a:r>
              <a:rPr lang="en-US" sz="1600" dirty="0">
                <a:solidFill>
                  <a:srgbClr val="000000"/>
                </a:solidFill>
                <a:latin typeface="Courier New"/>
              </a:rPr>
              <a:t>],Y[</a:t>
            </a:r>
            <a:r>
              <a:rPr lang="en-US" sz="1600" dirty="0" err="1">
                <a:solidFill>
                  <a:srgbClr val="000000"/>
                </a:solidFill>
                <a:latin typeface="Courier New"/>
              </a:rPr>
              <a:t>i</a:t>
            </a:r>
            <a:r>
              <a:rPr lang="en-US" sz="1600" dirty="0">
                <a:solidFill>
                  <a:srgbClr val="000000"/>
                </a:solidFill>
                <a:latin typeface="Courier New"/>
              </a:rPr>
              <a:t>],Z[</a:t>
            </a:r>
            <a:r>
              <a:rPr lang="en-US" sz="1600" dirty="0" err="1">
                <a:solidFill>
                  <a:srgbClr val="000000"/>
                </a:solidFill>
                <a:latin typeface="Courier New"/>
              </a:rPr>
              <a:t>i</a:t>
            </a:r>
            <a:r>
              <a:rPr lang="en-US" sz="1600" dirty="0">
                <a:solidFill>
                  <a:srgbClr val="000000"/>
                </a:solidFill>
                <a:latin typeface="Courier New"/>
              </a:rPr>
              <a:t>]);</a:t>
            </a:r>
          </a:p>
          <a:p>
            <a:r>
              <a:rPr lang="nn-NO" sz="1600" b="1" dirty="0">
                <a:solidFill>
                  <a:srgbClr val="000000"/>
                </a:solidFill>
                <a:latin typeface="Courier New"/>
              </a:rPr>
              <a:t>}</a:t>
            </a:r>
          </a:p>
        </p:txBody>
      </p:sp>
      <p:sp>
        <p:nvSpPr>
          <p:cNvPr id="7" name="Left Brace 6"/>
          <p:cNvSpPr/>
          <p:nvPr/>
        </p:nvSpPr>
        <p:spPr>
          <a:xfrm flipH="1">
            <a:off x="5867400" y="1752600"/>
            <a:ext cx="381000" cy="1524000"/>
          </a:xfrm>
          <a:prstGeom prst="leftBrace">
            <a:avLst>
              <a:gd name="adj1" fmla="val 8333"/>
              <a:gd name="adj2" fmla="val 5000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5283416" y="3505200"/>
            <a:ext cx="1329210" cy="369332"/>
          </a:xfrm>
          <a:prstGeom prst="rect">
            <a:avLst/>
          </a:prstGeom>
          <a:noFill/>
        </p:spPr>
        <p:txBody>
          <a:bodyPr wrap="none" rtlCol="0">
            <a:spAutoFit/>
          </a:bodyPr>
          <a:lstStyle/>
          <a:p>
            <a:r>
              <a:rPr lang="en-US" b="1" dirty="0">
                <a:solidFill>
                  <a:srgbClr val="C00000"/>
                </a:solidFill>
              </a:rPr>
              <a:t>Loop Fusion</a:t>
            </a:r>
          </a:p>
        </p:txBody>
      </p:sp>
      <p:sp>
        <p:nvSpPr>
          <p:cNvPr id="10" name="Rectangle 9"/>
          <p:cNvSpPr/>
          <p:nvPr/>
        </p:nvSpPr>
        <p:spPr>
          <a:xfrm>
            <a:off x="59077" y="6627168"/>
            <a:ext cx="1013419" cy="230832"/>
          </a:xfrm>
          <a:prstGeom prst="rect">
            <a:avLst/>
          </a:prstGeom>
        </p:spPr>
        <p:txBody>
          <a:bodyPr wrap="none">
            <a:spAutoFit/>
          </a:bodyPr>
          <a:lstStyle/>
          <a:p>
            <a:r>
              <a:rPr lang="en-US" sz="900" dirty="0">
                <a:latin typeface="+mj-lt"/>
              </a:rPr>
              <a:t>NVIDIA [N. Bell]</a:t>
            </a:r>
            <a:r>
              <a:rPr lang="en-US" sz="900" dirty="0">
                <a:latin typeface="+mj-lt"/>
                <a:cs typeface="Calibri"/>
              </a:rPr>
              <a:t>→</a:t>
            </a:r>
            <a:endParaRPr lang="en-US" sz="900" dirty="0">
              <a:latin typeface="+mj-lt"/>
            </a:endParaRPr>
          </a:p>
        </p:txBody>
      </p:sp>
      <p:sp>
        <p:nvSpPr>
          <p:cNvPr id="11" name="Content Placeholder 2"/>
          <p:cNvSpPr txBox="1">
            <a:spLocks/>
          </p:cNvSpPr>
          <p:nvPr/>
        </p:nvSpPr>
        <p:spPr>
          <a:xfrm>
            <a:off x="1600200" y="4843462"/>
            <a:ext cx="9067800" cy="1328738"/>
          </a:xfrm>
          <a:prstGeom prst="rect">
            <a:avLst/>
          </a:prstGeom>
        </p:spPr>
        <p:txBody>
          <a:bodyPr/>
          <a:lstStyle>
            <a:lvl1pPr marL="342900" indent="-342900" algn="l" rtl="0" fontAlgn="base">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fontAlgn="base">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fontAlgn="base">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r>
              <a:rPr lang="en-US" sz="2400" dirty="0"/>
              <a:t>One way to look at things…</a:t>
            </a:r>
          </a:p>
          <a:p>
            <a:pPr lvl="1"/>
            <a:r>
              <a:rPr lang="en-US" sz="2000" dirty="0"/>
              <a:t>Zipping: reorganizes </a:t>
            </a:r>
            <a:r>
              <a:rPr lang="en-US" sz="2000" u="sng" dirty="0"/>
              <a:t>data</a:t>
            </a:r>
            <a:r>
              <a:rPr lang="en-US" sz="2000" dirty="0"/>
              <a:t> for </a:t>
            </a:r>
            <a:r>
              <a:rPr lang="en-US" sz="2000" b="1" dirty="0">
                <a:solidFill>
                  <a:srgbClr val="0070C0"/>
                </a:solidFill>
                <a:latin typeface="Courier New" pitchFamily="49" charset="0"/>
                <a:cs typeface="Courier New" pitchFamily="49" charset="0"/>
              </a:rPr>
              <a:t>thrust</a:t>
            </a:r>
            <a:r>
              <a:rPr lang="en-US" sz="2000" dirty="0"/>
              <a:t> processing</a:t>
            </a:r>
          </a:p>
          <a:p>
            <a:pPr lvl="1"/>
            <a:r>
              <a:rPr lang="en-US" sz="2000" dirty="0"/>
              <a:t>Fusing: reorganizes </a:t>
            </a:r>
            <a:r>
              <a:rPr lang="en-US" sz="2000" u="sng" dirty="0"/>
              <a:t>computation</a:t>
            </a:r>
            <a:r>
              <a:rPr lang="en-US" sz="2000" dirty="0"/>
              <a:t> for efficient </a:t>
            </a:r>
            <a:r>
              <a:rPr lang="en-US" sz="2000" b="1" dirty="0">
                <a:solidFill>
                  <a:srgbClr val="0070C0"/>
                </a:solidFill>
                <a:latin typeface="Courier New" pitchFamily="49" charset="0"/>
                <a:cs typeface="Courier New" pitchFamily="49" charset="0"/>
              </a:rPr>
              <a:t>thrust</a:t>
            </a:r>
            <a:r>
              <a:rPr lang="en-US" sz="2000" dirty="0"/>
              <a:t> processing</a:t>
            </a:r>
          </a:p>
        </p:txBody>
      </p:sp>
    </p:spTree>
    <p:extLst>
      <p:ext uri="{BB962C8B-B14F-4D97-AF65-F5344CB8AC3E}">
        <p14:creationId xmlns:p14="http://schemas.microsoft.com/office/powerpoint/2010/main" val="17107484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81200" y="888899"/>
            <a:ext cx="9028922" cy="5909310"/>
          </a:xfrm>
          <a:prstGeom prst="rect">
            <a:avLst/>
          </a:prstGeom>
          <a:solidFill>
            <a:schemeClr val="bg1">
              <a:lumMod val="85000"/>
            </a:schemeClr>
          </a:solidFill>
        </p:spPr>
        <p:txBody>
          <a:bodyPr wrap="square">
            <a:spAutoFit/>
          </a:bodyPr>
          <a:lstStyle/>
          <a:p>
            <a:r>
              <a:rPr lang="en-US" sz="1400" dirty="0">
                <a:solidFill>
                  <a:srgbClr val="0000FF"/>
                </a:solidFill>
                <a:latin typeface="Consolas" pitchFamily="49" charset="0"/>
                <a:cs typeface="Consolas" pitchFamily="49" charset="0"/>
              </a:rPr>
              <a:t>typedef</a:t>
            </a:r>
            <a:r>
              <a:rPr lang="en-US" sz="1400" dirty="0">
                <a:solidFill>
                  <a:prstClr val="black"/>
                </a:solidFill>
                <a:latin typeface="Consolas" pitchFamily="49" charset="0"/>
                <a:cs typeface="Consolas" pitchFamily="49" charset="0"/>
              </a:rPr>
              <a:t> </a:t>
            </a:r>
            <a:r>
              <a:rPr lang="en-US" sz="1400" dirty="0">
                <a:solidFill>
                  <a:srgbClr val="FF00FF"/>
                </a:solidFill>
                <a:latin typeface="Consolas" pitchFamily="49" charset="0"/>
                <a:cs typeface="Consolas" pitchFamily="49" charset="0"/>
              </a:rPr>
              <a:t>thrust</a:t>
            </a:r>
            <a:r>
              <a:rPr lang="en-US" sz="1400" dirty="0">
                <a:solidFill>
                  <a:prstClr val="black"/>
                </a:solidFill>
                <a:latin typeface="Consolas" pitchFamily="49" charset="0"/>
                <a:cs typeface="Consolas" pitchFamily="49" charset="0"/>
              </a:rPr>
              <a:t>::tuple&lt;</a:t>
            </a:r>
            <a:r>
              <a:rPr lang="en-US" sz="1400" dirty="0" err="1">
                <a:solidFill>
                  <a:srgbClr val="0000FF"/>
                </a:solidFill>
                <a:latin typeface="Consolas" pitchFamily="49" charset="0"/>
                <a:cs typeface="Consolas" pitchFamily="49" charset="0"/>
              </a:rPr>
              <a:t>float</a:t>
            </a:r>
            <a:r>
              <a:rPr lang="en-US" sz="1400" dirty="0" err="1">
                <a:solidFill>
                  <a:prstClr val="black"/>
                </a:solidFill>
                <a:latin typeface="Consolas" pitchFamily="49" charset="0"/>
                <a:cs typeface="Consolas" pitchFamily="49" charset="0"/>
              </a:rPr>
              <a:t>,</a:t>
            </a:r>
            <a:r>
              <a:rPr lang="en-US" sz="1400" dirty="0" err="1">
                <a:solidFill>
                  <a:srgbClr val="0000FF"/>
                </a:solidFill>
                <a:latin typeface="Consolas" pitchFamily="49" charset="0"/>
                <a:cs typeface="Consolas" pitchFamily="49" charset="0"/>
              </a:rPr>
              <a:t>float</a:t>
            </a:r>
            <a:r>
              <a:rPr lang="en-US" sz="1400" dirty="0">
                <a:solidFill>
                  <a:prstClr val="black"/>
                </a:solidFill>
                <a:latin typeface="Consolas" pitchFamily="49" charset="0"/>
                <a:cs typeface="Consolas" pitchFamily="49" charset="0"/>
              </a:rPr>
              <a:t>&gt;       Tuple2;</a:t>
            </a:r>
          </a:p>
          <a:p>
            <a:r>
              <a:rPr lang="en-US" sz="1400" dirty="0">
                <a:solidFill>
                  <a:srgbClr val="0000FF"/>
                </a:solidFill>
                <a:latin typeface="Consolas" pitchFamily="49" charset="0"/>
                <a:cs typeface="Consolas" pitchFamily="49" charset="0"/>
              </a:rPr>
              <a:t>typedef</a:t>
            </a:r>
            <a:r>
              <a:rPr lang="en-US" sz="1400" dirty="0">
                <a:solidFill>
                  <a:prstClr val="black"/>
                </a:solidFill>
                <a:latin typeface="Consolas" pitchFamily="49" charset="0"/>
                <a:cs typeface="Consolas" pitchFamily="49" charset="0"/>
              </a:rPr>
              <a:t> </a:t>
            </a:r>
            <a:r>
              <a:rPr lang="en-US" sz="1400" dirty="0">
                <a:solidFill>
                  <a:srgbClr val="FF00FF"/>
                </a:solidFill>
                <a:latin typeface="Consolas" pitchFamily="49" charset="0"/>
                <a:cs typeface="Consolas" pitchFamily="49" charset="0"/>
              </a:rPr>
              <a:t>thrust</a:t>
            </a:r>
            <a:r>
              <a:rPr lang="en-US" sz="1400" dirty="0">
                <a:solidFill>
                  <a:prstClr val="black"/>
                </a:solidFill>
                <a:latin typeface="Consolas" pitchFamily="49" charset="0"/>
                <a:cs typeface="Consolas" pitchFamily="49" charset="0"/>
              </a:rPr>
              <a:t>::tuple&lt;</a:t>
            </a:r>
            <a:r>
              <a:rPr lang="en-US" sz="1400" dirty="0" err="1">
                <a:solidFill>
                  <a:srgbClr val="0000FF"/>
                </a:solidFill>
                <a:latin typeface="Consolas" pitchFamily="49" charset="0"/>
                <a:cs typeface="Consolas" pitchFamily="49" charset="0"/>
              </a:rPr>
              <a:t>float</a:t>
            </a:r>
            <a:r>
              <a:rPr lang="en-US" sz="1400" dirty="0" err="1">
                <a:solidFill>
                  <a:prstClr val="black"/>
                </a:solidFill>
                <a:latin typeface="Consolas" pitchFamily="49" charset="0"/>
                <a:cs typeface="Consolas" pitchFamily="49" charset="0"/>
              </a:rPr>
              <a:t>,</a:t>
            </a:r>
            <a:r>
              <a:rPr lang="en-US" sz="1400" dirty="0" err="1">
                <a:solidFill>
                  <a:srgbClr val="0000FF"/>
                </a:solidFill>
                <a:latin typeface="Consolas" pitchFamily="49" charset="0"/>
                <a:cs typeface="Consolas" pitchFamily="49" charset="0"/>
              </a:rPr>
              <a:t>float</a:t>
            </a:r>
            <a:r>
              <a:rPr lang="en-US" sz="1400" dirty="0" err="1">
                <a:solidFill>
                  <a:prstClr val="black"/>
                </a:solidFill>
                <a:latin typeface="Consolas" pitchFamily="49" charset="0"/>
                <a:cs typeface="Consolas" pitchFamily="49" charset="0"/>
              </a:rPr>
              <a:t>,</a:t>
            </a:r>
            <a:r>
              <a:rPr lang="en-US" sz="1400" dirty="0" err="1">
                <a:solidFill>
                  <a:srgbClr val="0000FF"/>
                </a:solidFill>
                <a:latin typeface="Consolas" pitchFamily="49" charset="0"/>
                <a:cs typeface="Consolas" pitchFamily="49" charset="0"/>
              </a:rPr>
              <a:t>float</a:t>
            </a:r>
            <a:r>
              <a:rPr lang="en-US" sz="1400" dirty="0">
                <a:solidFill>
                  <a:prstClr val="black"/>
                </a:solidFill>
                <a:latin typeface="Consolas" pitchFamily="49" charset="0"/>
                <a:cs typeface="Consolas" pitchFamily="49" charset="0"/>
              </a:rPr>
              <a:t>&gt; Tuple3;</a:t>
            </a:r>
          </a:p>
          <a:p>
            <a:endParaRPr lang="en-US" sz="1400" dirty="0">
              <a:solidFill>
                <a:prstClr val="black"/>
              </a:solidFill>
              <a:latin typeface="Consolas" pitchFamily="49" charset="0"/>
              <a:cs typeface="Consolas" pitchFamily="49" charset="0"/>
            </a:endParaRPr>
          </a:p>
          <a:p>
            <a:r>
              <a:rPr lang="en-US" sz="1400" dirty="0">
                <a:solidFill>
                  <a:srgbClr val="0000FF"/>
                </a:solidFill>
                <a:latin typeface="Consolas" pitchFamily="49" charset="0"/>
                <a:cs typeface="Consolas" pitchFamily="49" charset="0"/>
              </a:rPr>
              <a:t>struct</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linear_combo</a:t>
            </a:r>
            <a:r>
              <a:rPr lang="en-US" sz="1400" dirty="0">
                <a:solidFill>
                  <a:prstClr val="black"/>
                </a:solidFill>
                <a:latin typeface="Consolas" pitchFamily="49" charset="0"/>
                <a:cs typeface="Consolas" pitchFamily="49" charset="0"/>
              </a:rPr>
              <a:t> {</a:t>
            </a:r>
          </a:p>
          <a:p>
            <a:r>
              <a:rPr lang="en-US" sz="1400" dirty="0">
                <a:solidFill>
                  <a:prstClr val="black"/>
                </a:solidFill>
                <a:latin typeface="Consolas" pitchFamily="49" charset="0"/>
                <a:cs typeface="Consolas" pitchFamily="49" charset="0"/>
              </a:rPr>
              <a:t>  </a:t>
            </a:r>
            <a:r>
              <a:rPr lang="en-US" sz="1400" dirty="0">
                <a:solidFill>
                  <a:srgbClr val="FF00FF"/>
                </a:solidFill>
                <a:latin typeface="Consolas" pitchFamily="49" charset="0"/>
                <a:cs typeface="Consolas" pitchFamily="49" charset="0"/>
              </a:rPr>
              <a:t>__host__</a:t>
            </a:r>
            <a:r>
              <a:rPr lang="en-US" sz="1400" dirty="0">
                <a:solidFill>
                  <a:prstClr val="black"/>
                </a:solidFill>
                <a:latin typeface="Consolas" pitchFamily="49" charset="0"/>
                <a:cs typeface="Consolas" pitchFamily="49" charset="0"/>
              </a:rPr>
              <a:t> </a:t>
            </a:r>
            <a:r>
              <a:rPr lang="en-US" sz="1400" dirty="0">
                <a:solidFill>
                  <a:srgbClr val="FF00FF"/>
                </a:solidFill>
                <a:latin typeface="Consolas" pitchFamily="49" charset="0"/>
                <a:cs typeface="Consolas" pitchFamily="49" charset="0"/>
              </a:rPr>
              <a:t>__device__</a:t>
            </a:r>
          </a:p>
          <a:p>
            <a:r>
              <a:rPr lang="en-US" sz="1400" dirty="0">
                <a:solidFill>
                  <a:prstClr val="black"/>
                </a:solidFill>
                <a:latin typeface="Consolas" pitchFamily="49" charset="0"/>
                <a:cs typeface="Consolas" pitchFamily="49" charset="0"/>
              </a:rPr>
              <a:t>  Tuple2 </a:t>
            </a:r>
            <a:r>
              <a:rPr lang="en-US" sz="1400" dirty="0">
                <a:solidFill>
                  <a:srgbClr val="0000FF"/>
                </a:solidFill>
                <a:latin typeface="Consolas" pitchFamily="49" charset="0"/>
                <a:cs typeface="Consolas" pitchFamily="49" charset="0"/>
              </a:rPr>
              <a:t>operator</a:t>
            </a:r>
            <a:r>
              <a:rPr lang="en-US" sz="1400" dirty="0">
                <a:solidFill>
                  <a:prstClr val="black"/>
                </a:solidFill>
                <a:latin typeface="Consolas" pitchFamily="49" charset="0"/>
                <a:cs typeface="Consolas" pitchFamily="49" charset="0"/>
              </a:rPr>
              <a:t>()(Tuple3 t) {</a:t>
            </a:r>
          </a:p>
          <a:p>
            <a:r>
              <a:rPr lang="en-US" sz="1400" dirty="0">
                <a:solidFill>
                  <a:prstClr val="black"/>
                </a:solidFill>
                <a:latin typeface="Consolas" pitchFamily="49" charset="0"/>
                <a:cs typeface="Consolas" pitchFamily="49" charset="0"/>
              </a:rPr>
              <a:t>    </a:t>
            </a:r>
            <a:r>
              <a:rPr lang="en-US" sz="1400" dirty="0">
                <a:solidFill>
                  <a:srgbClr val="0000FF"/>
                </a:solidFill>
                <a:latin typeface="Consolas" pitchFamily="49" charset="0"/>
                <a:cs typeface="Consolas" pitchFamily="49" charset="0"/>
              </a:rPr>
              <a:t>float</a:t>
            </a:r>
            <a:r>
              <a:rPr lang="en-US" sz="1400" dirty="0">
                <a:solidFill>
                  <a:prstClr val="black"/>
                </a:solidFill>
                <a:latin typeface="Consolas" pitchFamily="49" charset="0"/>
                <a:cs typeface="Consolas" pitchFamily="49" charset="0"/>
              </a:rPr>
              <a:t> x, y, z; </a:t>
            </a:r>
            <a:r>
              <a:rPr lang="en-US" sz="1400" dirty="0">
                <a:solidFill>
                  <a:srgbClr val="FF00FF"/>
                </a:solidFill>
                <a:latin typeface="Consolas" pitchFamily="49" charset="0"/>
                <a:cs typeface="Consolas" pitchFamily="49" charset="0"/>
              </a:rPr>
              <a:t>thrust</a:t>
            </a:r>
            <a:r>
              <a:rPr lang="en-US" sz="1400" dirty="0">
                <a:solidFill>
                  <a:prstClr val="black"/>
                </a:solidFill>
                <a:latin typeface="Consolas" pitchFamily="49" charset="0"/>
                <a:cs typeface="Consolas" pitchFamily="49" charset="0"/>
              </a:rPr>
              <a:t>::tie(</a:t>
            </a:r>
            <a:r>
              <a:rPr lang="en-US" sz="1400" dirty="0" err="1">
                <a:solidFill>
                  <a:prstClr val="black"/>
                </a:solidFill>
                <a:latin typeface="Consolas" pitchFamily="49" charset="0"/>
                <a:cs typeface="Consolas" pitchFamily="49" charset="0"/>
              </a:rPr>
              <a:t>x,y,z</a:t>
            </a:r>
            <a:r>
              <a:rPr lang="en-US" sz="1400" dirty="0">
                <a:solidFill>
                  <a:prstClr val="black"/>
                </a:solidFill>
                <a:latin typeface="Consolas" pitchFamily="49" charset="0"/>
                <a:cs typeface="Consolas" pitchFamily="49" charset="0"/>
              </a:rPr>
              <a:t>) = t;</a:t>
            </a:r>
          </a:p>
          <a:p>
            <a:r>
              <a:rPr lang="en-US" sz="1400" dirty="0">
                <a:solidFill>
                  <a:prstClr val="black"/>
                </a:solidFill>
                <a:latin typeface="Consolas" pitchFamily="49" charset="0"/>
                <a:cs typeface="Consolas" pitchFamily="49" charset="0"/>
              </a:rPr>
              <a:t>    </a:t>
            </a:r>
            <a:r>
              <a:rPr lang="en-US" sz="1400" dirty="0">
                <a:solidFill>
                  <a:srgbClr val="0000FF"/>
                </a:solidFill>
                <a:latin typeface="Consolas" pitchFamily="49" charset="0"/>
                <a:cs typeface="Consolas" pitchFamily="49" charset="0"/>
              </a:rPr>
              <a:t>float</a:t>
            </a:r>
            <a:r>
              <a:rPr lang="en-US" sz="1400" dirty="0">
                <a:solidFill>
                  <a:prstClr val="black"/>
                </a:solidFill>
                <a:latin typeface="Consolas" pitchFamily="49" charset="0"/>
                <a:cs typeface="Consolas" pitchFamily="49" charset="0"/>
              </a:rPr>
              <a:t> u = 2.0f * x + 3.0f * y + 4.0f * z;</a:t>
            </a:r>
          </a:p>
          <a:p>
            <a:r>
              <a:rPr lang="es-ES" sz="1400" dirty="0">
                <a:solidFill>
                  <a:prstClr val="black"/>
                </a:solidFill>
                <a:latin typeface="Consolas" pitchFamily="49" charset="0"/>
                <a:cs typeface="Consolas" pitchFamily="49" charset="0"/>
              </a:rPr>
              <a:t>    </a:t>
            </a:r>
            <a:r>
              <a:rPr lang="es-ES" sz="1400" dirty="0" err="1">
                <a:solidFill>
                  <a:srgbClr val="0000FF"/>
                </a:solidFill>
                <a:latin typeface="Consolas" pitchFamily="49" charset="0"/>
                <a:cs typeface="Consolas" pitchFamily="49" charset="0"/>
              </a:rPr>
              <a:t>float</a:t>
            </a:r>
            <a:r>
              <a:rPr lang="es-ES" sz="1400" dirty="0">
                <a:solidFill>
                  <a:prstClr val="black"/>
                </a:solidFill>
                <a:latin typeface="Consolas" pitchFamily="49" charset="0"/>
                <a:cs typeface="Consolas" pitchFamily="49" charset="0"/>
              </a:rPr>
              <a:t> v = 1.0f * x + 2.0f * y + 3.0f * z;</a:t>
            </a:r>
          </a:p>
          <a:p>
            <a:r>
              <a:rPr lang="en-US" sz="1400" dirty="0">
                <a:solidFill>
                  <a:prstClr val="black"/>
                </a:solidFill>
                <a:latin typeface="Consolas" pitchFamily="49" charset="0"/>
                <a:cs typeface="Consolas" pitchFamily="49" charset="0"/>
              </a:rPr>
              <a:t>    </a:t>
            </a:r>
            <a:r>
              <a:rPr lang="en-US" sz="1400" dirty="0">
                <a:solidFill>
                  <a:srgbClr val="0000FF"/>
                </a:solidFill>
                <a:latin typeface="Consolas" pitchFamily="49" charset="0"/>
                <a:cs typeface="Consolas" pitchFamily="49" charset="0"/>
              </a:rPr>
              <a:t>return</a:t>
            </a:r>
            <a:r>
              <a:rPr lang="en-US" sz="1400" dirty="0">
                <a:solidFill>
                  <a:prstClr val="black"/>
                </a:solidFill>
                <a:latin typeface="Consolas" pitchFamily="49" charset="0"/>
                <a:cs typeface="Consolas" pitchFamily="49" charset="0"/>
              </a:rPr>
              <a:t> Tuple2(</a:t>
            </a:r>
            <a:r>
              <a:rPr lang="en-US" sz="1400" dirty="0" err="1">
                <a:solidFill>
                  <a:prstClr val="black"/>
                </a:solidFill>
                <a:latin typeface="Consolas" pitchFamily="49" charset="0"/>
                <a:cs typeface="Consolas" pitchFamily="49" charset="0"/>
              </a:rPr>
              <a:t>u,v</a:t>
            </a:r>
            <a:r>
              <a:rPr lang="en-US" sz="1400" dirty="0">
                <a:solidFill>
                  <a:prstClr val="black"/>
                </a:solidFill>
                <a:latin typeface="Consolas" pitchFamily="49" charset="0"/>
                <a:cs typeface="Consolas" pitchFamily="49" charset="0"/>
              </a:rPr>
              <a:t>);</a:t>
            </a:r>
          </a:p>
          <a:p>
            <a:r>
              <a:rPr lang="en-US" sz="1400" dirty="0">
                <a:solidFill>
                  <a:prstClr val="black"/>
                </a:solidFill>
                <a:latin typeface="Consolas" pitchFamily="49" charset="0"/>
                <a:cs typeface="Consolas" pitchFamily="49" charset="0"/>
              </a:rPr>
              <a:t>  }</a:t>
            </a:r>
          </a:p>
          <a:p>
            <a:r>
              <a:rPr lang="en-US" sz="1400" dirty="0">
                <a:solidFill>
                  <a:prstClr val="black"/>
                </a:solidFill>
                <a:latin typeface="Consolas" pitchFamily="49" charset="0"/>
                <a:cs typeface="Consolas" pitchFamily="49" charset="0"/>
              </a:rPr>
              <a:t>};</a:t>
            </a:r>
          </a:p>
          <a:p>
            <a:endParaRPr lang="en-US" sz="1400" dirty="0">
              <a:solidFill>
                <a:srgbClr val="0000FF"/>
              </a:solidFill>
              <a:latin typeface="Consolas" pitchFamily="49" charset="0"/>
              <a:cs typeface="Consolas" pitchFamily="49" charset="0"/>
            </a:endParaRPr>
          </a:p>
          <a:p>
            <a:r>
              <a:rPr lang="en-US" sz="1400" dirty="0">
                <a:solidFill>
                  <a:srgbClr val="0000FF"/>
                </a:solidFill>
                <a:latin typeface="Consolas" pitchFamily="49" charset="0"/>
                <a:cs typeface="Consolas" pitchFamily="49" charset="0"/>
              </a:rPr>
              <a:t>void</a:t>
            </a:r>
            <a:r>
              <a:rPr lang="en-US" sz="1400" dirty="0">
                <a:solidFill>
                  <a:prstClr val="black"/>
                </a:solidFill>
                <a:latin typeface="Consolas" pitchFamily="49" charset="0"/>
                <a:cs typeface="Consolas" pitchFamily="49" charset="0"/>
              </a:rPr>
              <a:t> main(</a:t>
            </a:r>
            <a:r>
              <a:rPr lang="en-US" sz="1400" dirty="0">
                <a:solidFill>
                  <a:srgbClr val="0000FF"/>
                </a:solidFill>
                <a:latin typeface="Consolas" pitchFamily="49" charset="0"/>
                <a:cs typeface="Consolas" pitchFamily="49" charset="0"/>
              </a:rPr>
              <a:t>void</a:t>
            </a:r>
            <a:r>
              <a:rPr lang="en-US" sz="1400" dirty="0">
                <a:solidFill>
                  <a:prstClr val="black"/>
                </a:solidFill>
                <a:latin typeface="Consolas" pitchFamily="49" charset="0"/>
                <a:cs typeface="Consolas" pitchFamily="49" charset="0"/>
              </a:rPr>
              <a:t>) {</a:t>
            </a:r>
          </a:p>
          <a:p>
            <a:r>
              <a:rPr lang="en-US" sz="1400" dirty="0">
                <a:solidFill>
                  <a:prstClr val="black"/>
                </a:solidFill>
                <a:latin typeface="Consolas" pitchFamily="49" charset="0"/>
                <a:cs typeface="Consolas" pitchFamily="49" charset="0"/>
              </a:rPr>
              <a:t>  </a:t>
            </a:r>
            <a:r>
              <a:rPr lang="en-US" sz="1400" dirty="0">
                <a:solidFill>
                  <a:srgbClr val="FF00FF"/>
                </a:solidFill>
                <a:latin typeface="Consolas" pitchFamily="49" charset="0"/>
                <a:cs typeface="Consolas" pitchFamily="49" charset="0"/>
              </a:rPr>
              <a:t>thrust</a:t>
            </a:r>
            <a:r>
              <a:rPr lang="en-US" sz="1400" dirty="0">
                <a:solidFill>
                  <a:prstClr val="black"/>
                </a:solidFill>
                <a:latin typeface="Consolas" pitchFamily="49" charset="0"/>
                <a:cs typeface="Consolas" pitchFamily="49" charset="0"/>
              </a:rPr>
              <a:t>::</a:t>
            </a:r>
            <a:r>
              <a:rPr lang="en-US" sz="1400" dirty="0" err="1">
                <a:solidFill>
                  <a:prstClr val="black"/>
                </a:solidFill>
                <a:latin typeface="Consolas" pitchFamily="49" charset="0"/>
                <a:cs typeface="Consolas" pitchFamily="49" charset="0"/>
              </a:rPr>
              <a:t>device_vector</a:t>
            </a:r>
            <a:r>
              <a:rPr lang="en-US" sz="1400" dirty="0">
                <a:solidFill>
                  <a:prstClr val="black"/>
                </a:solidFill>
                <a:latin typeface="Consolas" pitchFamily="49" charset="0"/>
                <a:cs typeface="Consolas" pitchFamily="49" charset="0"/>
              </a:rPr>
              <a:t>&lt;</a:t>
            </a:r>
            <a:r>
              <a:rPr lang="en-US" sz="1400" dirty="0">
                <a:solidFill>
                  <a:srgbClr val="0000FF"/>
                </a:solidFill>
                <a:latin typeface="Consolas" pitchFamily="49" charset="0"/>
                <a:cs typeface="Consolas" pitchFamily="49" charset="0"/>
              </a:rPr>
              <a:t>float</a:t>
            </a:r>
            <a:r>
              <a:rPr lang="en-US" sz="1400" dirty="0">
                <a:solidFill>
                  <a:prstClr val="black"/>
                </a:solidFill>
                <a:latin typeface="Consolas" pitchFamily="49" charset="0"/>
                <a:cs typeface="Consolas" pitchFamily="49" charset="0"/>
              </a:rPr>
              <a:t>&gt; X(3), Y(3), Z(3);</a:t>
            </a:r>
          </a:p>
          <a:p>
            <a:r>
              <a:rPr lang="en-US" sz="1400" dirty="0">
                <a:solidFill>
                  <a:prstClr val="black"/>
                </a:solidFill>
                <a:latin typeface="Consolas" pitchFamily="49" charset="0"/>
                <a:cs typeface="Consolas" pitchFamily="49" charset="0"/>
              </a:rPr>
              <a:t>  </a:t>
            </a:r>
            <a:r>
              <a:rPr lang="en-US" sz="1400" dirty="0">
                <a:solidFill>
                  <a:srgbClr val="FF00FF"/>
                </a:solidFill>
                <a:latin typeface="Consolas" pitchFamily="49" charset="0"/>
                <a:cs typeface="Consolas" pitchFamily="49" charset="0"/>
              </a:rPr>
              <a:t>thrust</a:t>
            </a:r>
            <a:r>
              <a:rPr lang="en-US" sz="1400" dirty="0">
                <a:solidFill>
                  <a:prstClr val="black"/>
                </a:solidFill>
                <a:latin typeface="Consolas" pitchFamily="49" charset="0"/>
                <a:cs typeface="Consolas" pitchFamily="49" charset="0"/>
              </a:rPr>
              <a:t>::</a:t>
            </a:r>
            <a:r>
              <a:rPr lang="en-US" sz="1400" dirty="0" err="1">
                <a:solidFill>
                  <a:prstClr val="black"/>
                </a:solidFill>
                <a:latin typeface="Consolas" pitchFamily="49" charset="0"/>
                <a:cs typeface="Consolas" pitchFamily="49" charset="0"/>
              </a:rPr>
              <a:t>device_vector</a:t>
            </a:r>
            <a:r>
              <a:rPr lang="en-US" sz="1400" dirty="0">
                <a:solidFill>
                  <a:prstClr val="black"/>
                </a:solidFill>
                <a:latin typeface="Consolas" pitchFamily="49" charset="0"/>
                <a:cs typeface="Consolas" pitchFamily="49" charset="0"/>
              </a:rPr>
              <a:t>&lt;</a:t>
            </a:r>
            <a:r>
              <a:rPr lang="en-US" sz="1400" dirty="0">
                <a:solidFill>
                  <a:srgbClr val="0000FF"/>
                </a:solidFill>
                <a:latin typeface="Consolas" pitchFamily="49" charset="0"/>
                <a:cs typeface="Consolas" pitchFamily="49" charset="0"/>
              </a:rPr>
              <a:t>float</a:t>
            </a:r>
            <a:r>
              <a:rPr lang="en-US" sz="1400" dirty="0">
                <a:solidFill>
                  <a:prstClr val="black"/>
                </a:solidFill>
                <a:latin typeface="Consolas" pitchFamily="49" charset="0"/>
                <a:cs typeface="Consolas" pitchFamily="49" charset="0"/>
              </a:rPr>
              <a:t>&gt; U(3), V(3);</a:t>
            </a:r>
          </a:p>
          <a:p>
            <a:endParaRPr lang="en-US" sz="1400" dirty="0">
              <a:solidFill>
                <a:prstClr val="black"/>
              </a:solidFill>
              <a:latin typeface="Consolas" pitchFamily="49" charset="0"/>
              <a:cs typeface="Consolas" pitchFamily="49" charset="0"/>
            </a:endParaRPr>
          </a:p>
          <a:p>
            <a:r>
              <a:rPr lang="en-US" sz="1400" dirty="0">
                <a:solidFill>
                  <a:prstClr val="black"/>
                </a:solidFill>
                <a:latin typeface="Consolas" pitchFamily="49" charset="0"/>
                <a:cs typeface="Consolas" pitchFamily="49" charset="0"/>
              </a:rPr>
              <a:t>  X[0] = 10; X[1] = 20; X[2] = 30;</a:t>
            </a:r>
          </a:p>
          <a:p>
            <a:r>
              <a:rPr lang="es-ES" sz="1400" dirty="0">
                <a:solidFill>
                  <a:prstClr val="black"/>
                </a:solidFill>
                <a:latin typeface="Consolas" pitchFamily="49" charset="0"/>
                <a:cs typeface="Consolas" pitchFamily="49" charset="0"/>
              </a:rPr>
              <a:t>  Y[0] = 15; Y[1] = 35; Y[2] = 10;</a:t>
            </a:r>
          </a:p>
          <a:p>
            <a:r>
              <a:rPr lang="pl-PL" sz="1400" dirty="0">
                <a:solidFill>
                  <a:prstClr val="black"/>
                </a:solidFill>
                <a:latin typeface="Consolas" pitchFamily="49" charset="0"/>
                <a:cs typeface="Consolas" pitchFamily="49" charset="0"/>
              </a:rPr>
              <a:t>  Z[0] = 20; Z[1] = 30; Z[2] = 25;</a:t>
            </a:r>
          </a:p>
          <a:p>
            <a:endParaRPr lang="en-US" sz="1400" dirty="0">
              <a:solidFill>
                <a:prstClr val="black"/>
              </a:solidFill>
              <a:latin typeface="Consolas" pitchFamily="49" charset="0"/>
              <a:cs typeface="Consolas" pitchFamily="49" charset="0"/>
            </a:endParaRPr>
          </a:p>
          <a:p>
            <a:r>
              <a:rPr lang="en-US" sz="1400" dirty="0">
                <a:solidFill>
                  <a:prstClr val="black"/>
                </a:solidFill>
                <a:latin typeface="Consolas" pitchFamily="49" charset="0"/>
                <a:cs typeface="Consolas" pitchFamily="49" charset="0"/>
              </a:rPr>
              <a:t>  </a:t>
            </a:r>
            <a:r>
              <a:rPr lang="en-US" sz="1400" dirty="0">
                <a:solidFill>
                  <a:srgbClr val="FF00FF"/>
                </a:solidFill>
                <a:latin typeface="Consolas" pitchFamily="49" charset="0"/>
                <a:cs typeface="Consolas" pitchFamily="49" charset="0"/>
              </a:rPr>
              <a:t>thrust</a:t>
            </a:r>
            <a:r>
              <a:rPr lang="en-US" sz="1400" dirty="0">
                <a:solidFill>
                  <a:prstClr val="black"/>
                </a:solidFill>
                <a:latin typeface="Consolas" pitchFamily="49" charset="0"/>
                <a:cs typeface="Consolas" pitchFamily="49" charset="0"/>
              </a:rPr>
              <a:t>::transform</a:t>
            </a:r>
          </a:p>
          <a:p>
            <a:r>
              <a:rPr lang="en-US" sz="1400" dirty="0">
                <a:solidFill>
                  <a:prstClr val="black"/>
                </a:solidFill>
                <a:latin typeface="Consolas" pitchFamily="49" charset="0"/>
                <a:cs typeface="Consolas" pitchFamily="49" charset="0"/>
              </a:rPr>
              <a:t>    (</a:t>
            </a:r>
            <a:r>
              <a:rPr lang="en-US" sz="1400" dirty="0">
                <a:solidFill>
                  <a:srgbClr val="FF00FF"/>
                </a:solidFill>
                <a:latin typeface="Consolas" pitchFamily="49" charset="0"/>
                <a:cs typeface="Consolas" pitchFamily="49" charset="0"/>
              </a:rPr>
              <a:t>thrust</a:t>
            </a:r>
            <a:r>
              <a:rPr lang="en-US" sz="1400" dirty="0">
                <a:solidFill>
                  <a:prstClr val="black"/>
                </a:solidFill>
                <a:latin typeface="Consolas" pitchFamily="49" charset="0"/>
                <a:cs typeface="Consolas" pitchFamily="49" charset="0"/>
              </a:rPr>
              <a:t>::</a:t>
            </a:r>
            <a:r>
              <a:rPr lang="en-US" sz="1400" dirty="0" err="1">
                <a:solidFill>
                  <a:prstClr val="black"/>
                </a:solidFill>
                <a:latin typeface="Consolas" pitchFamily="49" charset="0"/>
                <a:cs typeface="Consolas" pitchFamily="49" charset="0"/>
              </a:rPr>
              <a:t>make_zip_iterator</a:t>
            </a:r>
            <a:r>
              <a:rPr lang="en-US" sz="1400" dirty="0">
                <a:solidFill>
                  <a:prstClr val="black"/>
                </a:solidFill>
                <a:latin typeface="Consolas" pitchFamily="49" charset="0"/>
                <a:cs typeface="Consolas" pitchFamily="49" charset="0"/>
              </a:rPr>
              <a:t>(</a:t>
            </a:r>
            <a:r>
              <a:rPr lang="en-US" sz="1400" dirty="0">
                <a:solidFill>
                  <a:srgbClr val="FF00FF"/>
                </a:solidFill>
                <a:latin typeface="Consolas" pitchFamily="49" charset="0"/>
                <a:cs typeface="Consolas" pitchFamily="49" charset="0"/>
              </a:rPr>
              <a:t>thrust</a:t>
            </a:r>
            <a:r>
              <a:rPr lang="en-US" sz="1400" dirty="0">
                <a:solidFill>
                  <a:prstClr val="black"/>
                </a:solidFill>
                <a:latin typeface="Consolas" pitchFamily="49" charset="0"/>
                <a:cs typeface="Consolas" pitchFamily="49" charset="0"/>
              </a:rPr>
              <a:t>::</a:t>
            </a:r>
            <a:r>
              <a:rPr lang="en-US" sz="1400" dirty="0" err="1">
                <a:solidFill>
                  <a:prstClr val="black"/>
                </a:solidFill>
                <a:latin typeface="Consolas" pitchFamily="49" charset="0"/>
                <a:cs typeface="Consolas" pitchFamily="49" charset="0"/>
              </a:rPr>
              <a:t>make_tuple</a:t>
            </a:r>
            <a:r>
              <a:rPr lang="en-US" sz="1400" dirty="0">
                <a:solidFill>
                  <a:prstClr val="black"/>
                </a:solidFill>
                <a:latin typeface="Consolas" pitchFamily="49" charset="0"/>
                <a:cs typeface="Consolas" pitchFamily="49" charset="0"/>
              </a:rPr>
              <a:t>(</a:t>
            </a:r>
            <a:r>
              <a:rPr lang="en-US" sz="1400" dirty="0" err="1">
                <a:solidFill>
                  <a:prstClr val="black"/>
                </a:solidFill>
                <a:latin typeface="Consolas" pitchFamily="49" charset="0"/>
                <a:cs typeface="Consolas" pitchFamily="49" charset="0"/>
              </a:rPr>
              <a:t>X.begin</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Y.begin</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Z.begin</a:t>
            </a:r>
            <a:r>
              <a:rPr lang="en-US" sz="1400" dirty="0">
                <a:solidFill>
                  <a:prstClr val="black"/>
                </a:solidFill>
                <a:latin typeface="Consolas" pitchFamily="49" charset="0"/>
                <a:cs typeface="Consolas" pitchFamily="49" charset="0"/>
              </a:rPr>
              <a:t>())),</a:t>
            </a:r>
          </a:p>
          <a:p>
            <a:r>
              <a:rPr lang="en-US" sz="1400" dirty="0">
                <a:solidFill>
                  <a:prstClr val="black"/>
                </a:solidFill>
                <a:latin typeface="Consolas" pitchFamily="49" charset="0"/>
                <a:cs typeface="Consolas" pitchFamily="49" charset="0"/>
              </a:rPr>
              <a:t>     </a:t>
            </a:r>
            <a:r>
              <a:rPr lang="en-US" sz="1400" dirty="0">
                <a:solidFill>
                  <a:srgbClr val="FF00FF"/>
                </a:solidFill>
                <a:latin typeface="Consolas" pitchFamily="49" charset="0"/>
                <a:cs typeface="Consolas" pitchFamily="49" charset="0"/>
              </a:rPr>
              <a:t>thrust</a:t>
            </a:r>
            <a:r>
              <a:rPr lang="en-US" sz="1400" dirty="0">
                <a:solidFill>
                  <a:prstClr val="black"/>
                </a:solidFill>
                <a:latin typeface="Consolas" pitchFamily="49" charset="0"/>
                <a:cs typeface="Consolas" pitchFamily="49" charset="0"/>
              </a:rPr>
              <a:t>::</a:t>
            </a:r>
            <a:r>
              <a:rPr lang="en-US" sz="1400" dirty="0" err="1">
                <a:solidFill>
                  <a:prstClr val="black"/>
                </a:solidFill>
                <a:latin typeface="Consolas" pitchFamily="49" charset="0"/>
                <a:cs typeface="Consolas" pitchFamily="49" charset="0"/>
              </a:rPr>
              <a:t>make_zip_iterator</a:t>
            </a:r>
            <a:r>
              <a:rPr lang="en-US" sz="1400" dirty="0">
                <a:solidFill>
                  <a:prstClr val="black"/>
                </a:solidFill>
                <a:latin typeface="Consolas" pitchFamily="49" charset="0"/>
                <a:cs typeface="Consolas" pitchFamily="49" charset="0"/>
              </a:rPr>
              <a:t>(</a:t>
            </a:r>
            <a:r>
              <a:rPr lang="en-US" sz="1400" dirty="0">
                <a:solidFill>
                  <a:srgbClr val="FF00FF"/>
                </a:solidFill>
                <a:latin typeface="Consolas" pitchFamily="49" charset="0"/>
                <a:cs typeface="Consolas" pitchFamily="49" charset="0"/>
              </a:rPr>
              <a:t>thrust</a:t>
            </a:r>
            <a:r>
              <a:rPr lang="en-US" sz="1400" dirty="0">
                <a:solidFill>
                  <a:prstClr val="black"/>
                </a:solidFill>
                <a:latin typeface="Consolas" pitchFamily="49" charset="0"/>
                <a:cs typeface="Consolas" pitchFamily="49" charset="0"/>
              </a:rPr>
              <a:t>::</a:t>
            </a:r>
            <a:r>
              <a:rPr lang="en-US" sz="1400" dirty="0" err="1">
                <a:solidFill>
                  <a:prstClr val="black"/>
                </a:solidFill>
                <a:latin typeface="Consolas" pitchFamily="49" charset="0"/>
                <a:cs typeface="Consolas" pitchFamily="49" charset="0"/>
              </a:rPr>
              <a:t>make_tuple</a:t>
            </a:r>
            <a:r>
              <a:rPr lang="en-US" sz="1400" dirty="0">
                <a:solidFill>
                  <a:prstClr val="black"/>
                </a:solidFill>
                <a:latin typeface="Consolas" pitchFamily="49" charset="0"/>
                <a:cs typeface="Consolas" pitchFamily="49" charset="0"/>
              </a:rPr>
              <a:t>(</a:t>
            </a:r>
            <a:r>
              <a:rPr lang="en-US" sz="1400" dirty="0" err="1">
                <a:solidFill>
                  <a:prstClr val="black"/>
                </a:solidFill>
                <a:latin typeface="Consolas" pitchFamily="49" charset="0"/>
                <a:cs typeface="Consolas" pitchFamily="49" charset="0"/>
              </a:rPr>
              <a:t>X.end</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Y.end</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Z.end</a:t>
            </a:r>
            <a:r>
              <a:rPr lang="en-US" sz="1400" dirty="0">
                <a:solidFill>
                  <a:prstClr val="black"/>
                </a:solidFill>
                <a:latin typeface="Consolas" pitchFamily="49" charset="0"/>
                <a:cs typeface="Consolas" pitchFamily="49" charset="0"/>
              </a:rPr>
              <a:t>())),</a:t>
            </a:r>
          </a:p>
          <a:p>
            <a:r>
              <a:rPr lang="en-US" sz="1400" dirty="0">
                <a:solidFill>
                  <a:prstClr val="black"/>
                </a:solidFill>
                <a:latin typeface="Consolas" pitchFamily="49" charset="0"/>
                <a:cs typeface="Consolas" pitchFamily="49" charset="0"/>
              </a:rPr>
              <a:t>     </a:t>
            </a:r>
            <a:r>
              <a:rPr lang="en-US" sz="1400" dirty="0">
                <a:solidFill>
                  <a:srgbClr val="FF00FF"/>
                </a:solidFill>
                <a:latin typeface="Consolas" pitchFamily="49" charset="0"/>
                <a:cs typeface="Consolas" pitchFamily="49" charset="0"/>
              </a:rPr>
              <a:t>thrust</a:t>
            </a:r>
            <a:r>
              <a:rPr lang="en-US" sz="1400" dirty="0">
                <a:solidFill>
                  <a:prstClr val="black"/>
                </a:solidFill>
                <a:latin typeface="Consolas" pitchFamily="49" charset="0"/>
                <a:cs typeface="Consolas" pitchFamily="49" charset="0"/>
              </a:rPr>
              <a:t>::</a:t>
            </a:r>
            <a:r>
              <a:rPr lang="en-US" sz="1400" dirty="0" err="1">
                <a:solidFill>
                  <a:prstClr val="black"/>
                </a:solidFill>
                <a:latin typeface="Consolas" pitchFamily="49" charset="0"/>
                <a:cs typeface="Consolas" pitchFamily="49" charset="0"/>
              </a:rPr>
              <a:t>make_zip_iterator</a:t>
            </a:r>
            <a:r>
              <a:rPr lang="en-US" sz="1400" dirty="0">
                <a:solidFill>
                  <a:prstClr val="black"/>
                </a:solidFill>
                <a:latin typeface="Consolas" pitchFamily="49" charset="0"/>
                <a:cs typeface="Consolas" pitchFamily="49" charset="0"/>
              </a:rPr>
              <a:t>(</a:t>
            </a:r>
            <a:r>
              <a:rPr lang="en-US" sz="1400" dirty="0">
                <a:solidFill>
                  <a:srgbClr val="FF00FF"/>
                </a:solidFill>
                <a:latin typeface="Consolas" pitchFamily="49" charset="0"/>
                <a:cs typeface="Consolas" pitchFamily="49" charset="0"/>
              </a:rPr>
              <a:t>thrust</a:t>
            </a:r>
            <a:r>
              <a:rPr lang="en-US" sz="1400" dirty="0">
                <a:solidFill>
                  <a:prstClr val="black"/>
                </a:solidFill>
                <a:latin typeface="Consolas" pitchFamily="49" charset="0"/>
                <a:cs typeface="Consolas" pitchFamily="49" charset="0"/>
              </a:rPr>
              <a:t>::</a:t>
            </a:r>
            <a:r>
              <a:rPr lang="en-US" sz="1400" dirty="0" err="1">
                <a:solidFill>
                  <a:prstClr val="black"/>
                </a:solidFill>
                <a:latin typeface="Consolas" pitchFamily="49" charset="0"/>
                <a:cs typeface="Consolas" pitchFamily="49" charset="0"/>
              </a:rPr>
              <a:t>make_tuple</a:t>
            </a:r>
            <a:r>
              <a:rPr lang="en-US" sz="1400" dirty="0">
                <a:solidFill>
                  <a:prstClr val="black"/>
                </a:solidFill>
                <a:latin typeface="Consolas" pitchFamily="49" charset="0"/>
                <a:cs typeface="Consolas" pitchFamily="49" charset="0"/>
              </a:rPr>
              <a:t>(</a:t>
            </a:r>
            <a:r>
              <a:rPr lang="en-US" sz="1400" dirty="0" err="1">
                <a:solidFill>
                  <a:prstClr val="black"/>
                </a:solidFill>
                <a:latin typeface="Consolas" pitchFamily="49" charset="0"/>
                <a:cs typeface="Consolas" pitchFamily="49" charset="0"/>
              </a:rPr>
              <a:t>U.begin</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V.begin</a:t>
            </a:r>
            <a:r>
              <a:rPr lang="en-US" sz="1400" dirty="0">
                <a:solidFill>
                  <a:prstClr val="black"/>
                </a:solidFill>
                <a:latin typeface="Consolas" pitchFamily="49" charset="0"/>
                <a:cs typeface="Consolas" pitchFamily="49" charset="0"/>
              </a:rPr>
              <a:t>())),</a:t>
            </a:r>
          </a:p>
          <a:p>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linear_combo</a:t>
            </a:r>
            <a:r>
              <a:rPr lang="en-US" sz="1400" dirty="0">
                <a:solidFill>
                  <a:prstClr val="black"/>
                </a:solidFill>
                <a:latin typeface="Consolas" pitchFamily="49" charset="0"/>
                <a:cs typeface="Consolas" pitchFamily="49" charset="0"/>
              </a:rPr>
              <a:t>());</a:t>
            </a:r>
          </a:p>
          <a:p>
            <a:r>
              <a:rPr lang="en-US" sz="1400" dirty="0">
                <a:solidFill>
                  <a:prstClr val="black"/>
                </a:solidFill>
                <a:latin typeface="Consolas" pitchFamily="49" charset="0"/>
                <a:cs typeface="Consolas" pitchFamily="49" charset="0"/>
              </a:rPr>
              <a:t>}</a:t>
            </a:r>
          </a:p>
        </p:txBody>
      </p:sp>
      <p:sp>
        <p:nvSpPr>
          <p:cNvPr id="2" name="Title 1"/>
          <p:cNvSpPr>
            <a:spLocks noGrp="1"/>
          </p:cNvSpPr>
          <p:nvPr>
            <p:ph type="title"/>
          </p:nvPr>
        </p:nvSpPr>
        <p:spPr/>
        <p:txBody>
          <a:bodyPr/>
          <a:lstStyle/>
          <a:p>
            <a:r>
              <a:rPr lang="en-US" dirty="0"/>
              <a:t>Fusing Transformations</a:t>
            </a:r>
          </a:p>
        </p:txBody>
      </p:sp>
      <p:sp>
        <p:nvSpPr>
          <p:cNvPr id="5" name="Slide Number Placeholder 4"/>
          <p:cNvSpPr>
            <a:spLocks noGrp="1"/>
          </p:cNvSpPr>
          <p:nvPr>
            <p:ph type="sldNum" sz="quarter" idx="12"/>
          </p:nvPr>
        </p:nvSpPr>
        <p:spPr/>
        <p:txBody>
          <a:bodyPr/>
          <a:lstStyle/>
          <a:p>
            <a:fld id="{198C497F-F93A-415D-AE85-6EDF5BB63A7F}" type="slidenum">
              <a:rPr lang="en-US" altLang="en-US" smtClean="0"/>
              <a:pPr/>
              <a:t>45</a:t>
            </a:fld>
            <a:endParaRPr lang="en-US" altLang="en-US"/>
          </a:p>
        </p:txBody>
      </p:sp>
      <p:sp>
        <p:nvSpPr>
          <p:cNvPr id="6" name="Rectangle 5"/>
          <p:cNvSpPr/>
          <p:nvPr/>
        </p:nvSpPr>
        <p:spPr>
          <a:xfrm>
            <a:off x="101082" y="6627168"/>
            <a:ext cx="1013419" cy="230832"/>
          </a:xfrm>
          <a:prstGeom prst="rect">
            <a:avLst/>
          </a:prstGeom>
        </p:spPr>
        <p:txBody>
          <a:bodyPr wrap="none">
            <a:spAutoFit/>
          </a:bodyPr>
          <a:lstStyle/>
          <a:p>
            <a:r>
              <a:rPr lang="en-US" sz="900" dirty="0">
                <a:latin typeface="+mj-lt"/>
              </a:rPr>
              <a:t>NVIDIA [N. Bell]</a:t>
            </a:r>
            <a:r>
              <a:rPr lang="en-US" sz="900" dirty="0">
                <a:latin typeface="+mj-lt"/>
                <a:cs typeface="Calibri"/>
              </a:rPr>
              <a:t>→</a:t>
            </a:r>
            <a:endParaRPr lang="en-US" sz="900" dirty="0">
              <a:latin typeface="+mj-lt"/>
            </a:endParaRPr>
          </a:p>
        </p:txBody>
      </p:sp>
      <p:sp>
        <p:nvSpPr>
          <p:cNvPr id="7" name="Right Brace 6"/>
          <p:cNvSpPr/>
          <p:nvPr/>
        </p:nvSpPr>
        <p:spPr>
          <a:xfrm>
            <a:off x="6655837" y="1550571"/>
            <a:ext cx="245701" cy="1721368"/>
          </a:xfrm>
          <a:prstGeom prst="rightBrace">
            <a:avLst/>
          </a:prstGeom>
          <a:ln w="254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ectangle 7"/>
          <p:cNvSpPr/>
          <p:nvPr/>
        </p:nvSpPr>
        <p:spPr>
          <a:xfrm>
            <a:off x="7045374" y="2096870"/>
            <a:ext cx="1191352" cy="646331"/>
          </a:xfrm>
          <a:prstGeom prst="rect">
            <a:avLst/>
          </a:prstGeom>
          <a:ln w="25400">
            <a:solidFill>
              <a:srgbClr val="CC0000"/>
            </a:solidFill>
          </a:ln>
        </p:spPr>
        <p:txBody>
          <a:bodyPr wrap="none">
            <a:spAutoFit/>
          </a:bodyPr>
          <a:lstStyle/>
          <a:p>
            <a:r>
              <a:rPr lang="en-US" dirty="0"/>
              <a:t> Functor</a:t>
            </a:r>
          </a:p>
          <a:p>
            <a:r>
              <a:rPr lang="en-US" dirty="0"/>
              <a:t> Definition</a:t>
            </a:r>
          </a:p>
        </p:txBody>
      </p:sp>
    </p:spTree>
    <p:extLst>
      <p:ext uri="{BB962C8B-B14F-4D97-AF65-F5344CB8AC3E}">
        <p14:creationId xmlns:p14="http://schemas.microsoft.com/office/powerpoint/2010/main" val="2525722096"/>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Fusing Transformations in Previous Example</a:t>
            </a:r>
          </a:p>
        </p:txBody>
      </p:sp>
      <p:sp>
        <p:nvSpPr>
          <p:cNvPr id="87" name="Slide Number Placeholder 86"/>
          <p:cNvSpPr>
            <a:spLocks noGrp="1"/>
          </p:cNvSpPr>
          <p:nvPr>
            <p:ph type="sldNum" sz="quarter" idx="12"/>
          </p:nvPr>
        </p:nvSpPr>
        <p:spPr/>
        <p:txBody>
          <a:bodyPr/>
          <a:lstStyle/>
          <a:p>
            <a:fld id="{198C497F-F93A-415D-AE85-6EDF5BB63A7F}" type="slidenum">
              <a:rPr lang="en-US" altLang="en-US" smtClean="0"/>
              <a:pPr/>
              <a:t>46</a:t>
            </a:fld>
            <a:endParaRPr lang="en-US" altLang="en-US"/>
          </a:p>
        </p:txBody>
      </p:sp>
      <p:sp>
        <p:nvSpPr>
          <p:cNvPr id="50" name="TextBox 49"/>
          <p:cNvSpPr txBox="1"/>
          <p:nvPr/>
        </p:nvSpPr>
        <p:spPr>
          <a:xfrm>
            <a:off x="2252599" y="2221469"/>
            <a:ext cx="3191002" cy="461665"/>
          </a:xfrm>
          <a:prstGeom prst="rect">
            <a:avLst/>
          </a:prstGeom>
          <a:noFill/>
        </p:spPr>
        <p:txBody>
          <a:bodyPr wrap="none" rtlCol="0">
            <a:spAutoFit/>
          </a:bodyPr>
          <a:lstStyle/>
          <a:p>
            <a:pPr algn="ctr"/>
            <a:r>
              <a:rPr lang="en-US" sz="2400" dirty="0">
                <a:solidFill>
                  <a:srgbClr val="000000"/>
                </a:solidFill>
                <a:latin typeface="+mj-lt"/>
              </a:rPr>
              <a:t>Original Implementation</a:t>
            </a:r>
          </a:p>
        </p:txBody>
      </p:sp>
      <p:sp>
        <p:nvSpPr>
          <p:cNvPr id="91" name="TextBox 90"/>
          <p:cNvSpPr txBox="1"/>
          <p:nvPr/>
        </p:nvSpPr>
        <p:spPr>
          <a:xfrm>
            <a:off x="6751472" y="2209801"/>
            <a:ext cx="3499420" cy="461665"/>
          </a:xfrm>
          <a:prstGeom prst="rect">
            <a:avLst/>
          </a:prstGeom>
          <a:noFill/>
        </p:spPr>
        <p:txBody>
          <a:bodyPr wrap="none" rtlCol="0">
            <a:spAutoFit/>
          </a:bodyPr>
          <a:lstStyle/>
          <a:p>
            <a:pPr algn="ctr"/>
            <a:r>
              <a:rPr lang="en-US" sz="2400" dirty="0">
                <a:solidFill>
                  <a:srgbClr val="000000"/>
                </a:solidFill>
                <a:latin typeface="+mj-lt"/>
              </a:rPr>
              <a:t>Optimized Implementation</a:t>
            </a:r>
          </a:p>
        </p:txBody>
      </p:sp>
      <p:grpSp>
        <p:nvGrpSpPr>
          <p:cNvPr id="3" name="Group 96"/>
          <p:cNvGrpSpPr/>
          <p:nvPr/>
        </p:nvGrpSpPr>
        <p:grpSpPr>
          <a:xfrm>
            <a:off x="6553200" y="3093915"/>
            <a:ext cx="3708404" cy="1795641"/>
            <a:chOff x="457200" y="2331914"/>
            <a:chExt cx="3708404" cy="1795641"/>
          </a:xfrm>
        </p:grpSpPr>
        <p:sp>
          <p:nvSpPr>
            <p:cNvPr id="98" name="Rectangle 97"/>
            <p:cNvSpPr/>
            <p:nvPr/>
          </p:nvSpPr>
          <p:spPr>
            <a:xfrm>
              <a:off x="457200" y="2331914"/>
              <a:ext cx="1782886" cy="1782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Rectangle 98"/>
            <p:cNvSpPr/>
            <p:nvPr/>
          </p:nvSpPr>
          <p:spPr>
            <a:xfrm>
              <a:off x="3381134" y="2331914"/>
              <a:ext cx="784470" cy="1782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0" name="Straight Arrow Connector 99"/>
            <p:cNvCxnSpPr/>
            <p:nvPr/>
          </p:nvCxnSpPr>
          <p:spPr>
            <a:xfrm>
              <a:off x="2264020" y="3544276"/>
              <a:ext cx="1141047" cy="1486"/>
            </a:xfrm>
            <a:prstGeom prst="straightConnector1">
              <a:avLst/>
            </a:prstGeom>
            <a:ln w="28575">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457200" y="3758223"/>
              <a:ext cx="596638" cy="369332"/>
            </a:xfrm>
            <a:prstGeom prst="rect">
              <a:avLst/>
            </a:prstGeom>
            <a:noFill/>
          </p:spPr>
          <p:txBody>
            <a:bodyPr wrap="none" rtlCol="0">
              <a:spAutoFit/>
            </a:bodyPr>
            <a:lstStyle/>
            <a:p>
              <a:r>
                <a:rPr lang="en-US" dirty="0"/>
                <a:t>GPU</a:t>
              </a:r>
            </a:p>
          </p:txBody>
        </p:sp>
        <p:sp>
          <p:nvSpPr>
            <p:cNvPr id="102" name="TextBox 101"/>
            <p:cNvSpPr txBox="1"/>
            <p:nvPr/>
          </p:nvSpPr>
          <p:spPr>
            <a:xfrm>
              <a:off x="3382067" y="3758223"/>
              <a:ext cx="782587" cy="369332"/>
            </a:xfrm>
            <a:prstGeom prst="rect">
              <a:avLst/>
            </a:prstGeom>
            <a:noFill/>
          </p:spPr>
          <p:txBody>
            <a:bodyPr wrap="none" rtlCol="0">
              <a:spAutoFit/>
            </a:bodyPr>
            <a:lstStyle/>
            <a:p>
              <a:r>
                <a:rPr lang="en-US" dirty="0"/>
                <a:t>DRAM</a:t>
              </a:r>
            </a:p>
          </p:txBody>
        </p:sp>
        <p:sp>
          <p:nvSpPr>
            <p:cNvPr id="103" name="Rectangle 102"/>
            <p:cNvSpPr/>
            <p:nvPr/>
          </p:nvSpPr>
          <p:spPr>
            <a:xfrm>
              <a:off x="528515" y="2403229"/>
              <a:ext cx="499208" cy="49920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4" name="Rectangle 103"/>
            <p:cNvSpPr/>
            <p:nvPr/>
          </p:nvSpPr>
          <p:spPr>
            <a:xfrm>
              <a:off x="599831" y="2474545"/>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5" name="Rectangle 104"/>
            <p:cNvSpPr/>
            <p:nvPr/>
          </p:nvSpPr>
          <p:spPr>
            <a:xfrm>
              <a:off x="813777" y="2474545"/>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6" name="Rectangle 105"/>
            <p:cNvSpPr/>
            <p:nvPr/>
          </p:nvSpPr>
          <p:spPr>
            <a:xfrm>
              <a:off x="599831" y="2688491"/>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7" name="Rectangle 106"/>
            <p:cNvSpPr/>
            <p:nvPr/>
          </p:nvSpPr>
          <p:spPr>
            <a:xfrm>
              <a:off x="813777" y="2688491"/>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8" name="Rectangle 107"/>
            <p:cNvSpPr/>
            <p:nvPr/>
          </p:nvSpPr>
          <p:spPr>
            <a:xfrm>
              <a:off x="1099039" y="2403229"/>
              <a:ext cx="499208" cy="49920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9" name="Rectangle 108"/>
            <p:cNvSpPr/>
            <p:nvPr/>
          </p:nvSpPr>
          <p:spPr>
            <a:xfrm>
              <a:off x="1170355" y="2474545"/>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0" name="Rectangle 109"/>
            <p:cNvSpPr/>
            <p:nvPr/>
          </p:nvSpPr>
          <p:spPr>
            <a:xfrm>
              <a:off x="1384301" y="2474545"/>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1" name="Rectangle 110"/>
            <p:cNvSpPr/>
            <p:nvPr/>
          </p:nvSpPr>
          <p:spPr>
            <a:xfrm>
              <a:off x="1170355" y="2688491"/>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2" name="Rectangle 111"/>
            <p:cNvSpPr/>
            <p:nvPr/>
          </p:nvSpPr>
          <p:spPr>
            <a:xfrm>
              <a:off x="1384301" y="2688491"/>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3" name="Rectangle 112"/>
            <p:cNvSpPr/>
            <p:nvPr/>
          </p:nvSpPr>
          <p:spPr>
            <a:xfrm>
              <a:off x="1669563" y="2403229"/>
              <a:ext cx="499208" cy="49920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4" name="Rectangle 113"/>
            <p:cNvSpPr/>
            <p:nvPr/>
          </p:nvSpPr>
          <p:spPr>
            <a:xfrm>
              <a:off x="1740878" y="2474545"/>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5" name="Rectangle 114"/>
            <p:cNvSpPr/>
            <p:nvPr/>
          </p:nvSpPr>
          <p:spPr>
            <a:xfrm>
              <a:off x="1954824" y="2474545"/>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6" name="Rectangle 115"/>
            <p:cNvSpPr/>
            <p:nvPr/>
          </p:nvSpPr>
          <p:spPr>
            <a:xfrm>
              <a:off x="1740878" y="2688491"/>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7" name="Rectangle 116"/>
            <p:cNvSpPr/>
            <p:nvPr/>
          </p:nvSpPr>
          <p:spPr>
            <a:xfrm>
              <a:off x="1954824" y="2688491"/>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8" name="Rectangle 117"/>
            <p:cNvSpPr/>
            <p:nvPr/>
          </p:nvSpPr>
          <p:spPr>
            <a:xfrm>
              <a:off x="1669563" y="2973753"/>
              <a:ext cx="499208" cy="49920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9" name="Rectangle 118"/>
            <p:cNvSpPr/>
            <p:nvPr/>
          </p:nvSpPr>
          <p:spPr>
            <a:xfrm>
              <a:off x="1740878" y="3045068"/>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0" name="Rectangle 119"/>
            <p:cNvSpPr/>
            <p:nvPr/>
          </p:nvSpPr>
          <p:spPr>
            <a:xfrm>
              <a:off x="1954824" y="3045068"/>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1" name="Rectangle 120"/>
            <p:cNvSpPr/>
            <p:nvPr/>
          </p:nvSpPr>
          <p:spPr>
            <a:xfrm>
              <a:off x="1740878" y="3259015"/>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2" name="Rectangle 121"/>
            <p:cNvSpPr/>
            <p:nvPr/>
          </p:nvSpPr>
          <p:spPr>
            <a:xfrm>
              <a:off x="1954824" y="3259015"/>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3" name="Rectangle 122"/>
            <p:cNvSpPr/>
            <p:nvPr/>
          </p:nvSpPr>
          <p:spPr>
            <a:xfrm>
              <a:off x="1099039" y="2973753"/>
              <a:ext cx="499208" cy="49920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4" name="Rectangle 123"/>
            <p:cNvSpPr/>
            <p:nvPr/>
          </p:nvSpPr>
          <p:spPr>
            <a:xfrm>
              <a:off x="1170355" y="3045068"/>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5" name="Rectangle 124"/>
            <p:cNvSpPr/>
            <p:nvPr/>
          </p:nvSpPr>
          <p:spPr>
            <a:xfrm>
              <a:off x="1384301" y="3045068"/>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6" name="Rectangle 125"/>
            <p:cNvSpPr/>
            <p:nvPr/>
          </p:nvSpPr>
          <p:spPr>
            <a:xfrm>
              <a:off x="1170355" y="3259015"/>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7" name="Rectangle 126"/>
            <p:cNvSpPr/>
            <p:nvPr/>
          </p:nvSpPr>
          <p:spPr>
            <a:xfrm>
              <a:off x="1384301" y="3259015"/>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8" name="Rectangle 127"/>
            <p:cNvSpPr/>
            <p:nvPr/>
          </p:nvSpPr>
          <p:spPr>
            <a:xfrm>
              <a:off x="528515" y="2973753"/>
              <a:ext cx="499208" cy="49920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9" name="Rectangle 128"/>
            <p:cNvSpPr/>
            <p:nvPr/>
          </p:nvSpPr>
          <p:spPr>
            <a:xfrm>
              <a:off x="599831" y="3045068"/>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30" name="Rectangle 129"/>
            <p:cNvSpPr/>
            <p:nvPr/>
          </p:nvSpPr>
          <p:spPr>
            <a:xfrm>
              <a:off x="813777" y="3045068"/>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31" name="Rectangle 130"/>
            <p:cNvSpPr/>
            <p:nvPr/>
          </p:nvSpPr>
          <p:spPr>
            <a:xfrm>
              <a:off x="599831" y="3259015"/>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32" name="Rectangle 131"/>
            <p:cNvSpPr/>
            <p:nvPr/>
          </p:nvSpPr>
          <p:spPr>
            <a:xfrm>
              <a:off x="813777" y="3259015"/>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33" name="TextBox 132"/>
            <p:cNvSpPr txBox="1"/>
            <p:nvPr/>
          </p:nvSpPr>
          <p:spPr>
            <a:xfrm>
              <a:off x="2346652" y="2485465"/>
              <a:ext cx="979371" cy="369332"/>
            </a:xfrm>
            <a:prstGeom prst="rect">
              <a:avLst/>
            </a:prstGeom>
            <a:noFill/>
          </p:spPr>
          <p:txBody>
            <a:bodyPr wrap="none" rtlCol="0">
              <a:spAutoFit/>
            </a:bodyPr>
            <a:lstStyle/>
            <a:p>
              <a:r>
                <a:rPr lang="en-US" dirty="0"/>
                <a:t>12 Bytes</a:t>
              </a:r>
            </a:p>
          </p:txBody>
        </p:sp>
        <p:sp>
          <p:nvSpPr>
            <p:cNvPr id="134" name="TextBox 133"/>
            <p:cNvSpPr txBox="1"/>
            <p:nvPr/>
          </p:nvSpPr>
          <p:spPr>
            <a:xfrm>
              <a:off x="2357490" y="3198619"/>
              <a:ext cx="862352" cy="369332"/>
            </a:xfrm>
            <a:prstGeom prst="rect">
              <a:avLst/>
            </a:prstGeom>
            <a:noFill/>
          </p:spPr>
          <p:txBody>
            <a:bodyPr wrap="none" rtlCol="0">
              <a:spAutoFit/>
            </a:bodyPr>
            <a:lstStyle/>
            <a:p>
              <a:r>
                <a:rPr lang="en-US" dirty="0"/>
                <a:t>8 Bytes</a:t>
              </a:r>
            </a:p>
          </p:txBody>
        </p:sp>
        <p:cxnSp>
          <p:nvCxnSpPr>
            <p:cNvPr id="135" name="Straight Arrow Connector 134"/>
            <p:cNvCxnSpPr/>
            <p:nvPr/>
          </p:nvCxnSpPr>
          <p:spPr>
            <a:xfrm>
              <a:off x="2264020" y="2819400"/>
              <a:ext cx="1141047" cy="1486"/>
            </a:xfrm>
            <a:prstGeom prst="straightConnector1">
              <a:avLst/>
            </a:prstGeom>
            <a:ln w="28575">
              <a:solidFill>
                <a:srgbClr val="C0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 name="Group 139"/>
          <p:cNvGrpSpPr/>
          <p:nvPr/>
        </p:nvGrpSpPr>
        <p:grpSpPr>
          <a:xfrm>
            <a:off x="1981200" y="2971801"/>
            <a:ext cx="3708404" cy="1917755"/>
            <a:chOff x="457200" y="2209800"/>
            <a:chExt cx="3708404" cy="1917755"/>
          </a:xfrm>
        </p:grpSpPr>
        <p:sp>
          <p:nvSpPr>
            <p:cNvPr id="6" name="Rectangle 5"/>
            <p:cNvSpPr/>
            <p:nvPr/>
          </p:nvSpPr>
          <p:spPr>
            <a:xfrm>
              <a:off x="457200" y="2331914"/>
              <a:ext cx="1782886" cy="1782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3381134" y="2331914"/>
              <a:ext cx="784470" cy="1782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a:off x="2264020" y="2936457"/>
              <a:ext cx="1141047" cy="1486"/>
            </a:xfrm>
            <a:prstGeom prst="straightConnector1">
              <a:avLst/>
            </a:prstGeom>
            <a:ln w="28575">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57200" y="3758223"/>
              <a:ext cx="596638" cy="369332"/>
            </a:xfrm>
            <a:prstGeom prst="rect">
              <a:avLst/>
            </a:prstGeom>
            <a:noFill/>
          </p:spPr>
          <p:txBody>
            <a:bodyPr wrap="none" rtlCol="0">
              <a:spAutoFit/>
            </a:bodyPr>
            <a:lstStyle/>
            <a:p>
              <a:r>
                <a:rPr lang="en-US" dirty="0"/>
                <a:t>GPU</a:t>
              </a:r>
            </a:p>
          </p:txBody>
        </p:sp>
        <p:sp>
          <p:nvSpPr>
            <p:cNvPr id="10" name="TextBox 9"/>
            <p:cNvSpPr txBox="1"/>
            <p:nvPr/>
          </p:nvSpPr>
          <p:spPr>
            <a:xfrm>
              <a:off x="3382067" y="3758223"/>
              <a:ext cx="782587" cy="369332"/>
            </a:xfrm>
            <a:prstGeom prst="rect">
              <a:avLst/>
            </a:prstGeom>
            <a:noFill/>
          </p:spPr>
          <p:txBody>
            <a:bodyPr wrap="none" rtlCol="0">
              <a:spAutoFit/>
            </a:bodyPr>
            <a:lstStyle/>
            <a:p>
              <a:r>
                <a:rPr lang="en-US" dirty="0"/>
                <a:t>DRAM</a:t>
              </a:r>
            </a:p>
          </p:txBody>
        </p:sp>
        <p:sp>
          <p:nvSpPr>
            <p:cNvPr id="11" name="Rectangle 10"/>
            <p:cNvSpPr/>
            <p:nvPr/>
          </p:nvSpPr>
          <p:spPr>
            <a:xfrm>
              <a:off x="528515" y="2403229"/>
              <a:ext cx="499208" cy="49920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Rectangle 11"/>
            <p:cNvSpPr/>
            <p:nvPr/>
          </p:nvSpPr>
          <p:spPr>
            <a:xfrm>
              <a:off x="599831" y="2474545"/>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3" name="Rectangle 12"/>
            <p:cNvSpPr/>
            <p:nvPr/>
          </p:nvSpPr>
          <p:spPr>
            <a:xfrm>
              <a:off x="813777" y="2474545"/>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 name="Rectangle 13"/>
            <p:cNvSpPr/>
            <p:nvPr/>
          </p:nvSpPr>
          <p:spPr>
            <a:xfrm>
              <a:off x="599831" y="2688491"/>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 name="Rectangle 14"/>
            <p:cNvSpPr/>
            <p:nvPr/>
          </p:nvSpPr>
          <p:spPr>
            <a:xfrm>
              <a:off x="813777" y="2688491"/>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6" name="Rectangle 15"/>
            <p:cNvSpPr/>
            <p:nvPr/>
          </p:nvSpPr>
          <p:spPr>
            <a:xfrm>
              <a:off x="1099039" y="2403229"/>
              <a:ext cx="499208" cy="49920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7" name="Rectangle 16"/>
            <p:cNvSpPr/>
            <p:nvPr/>
          </p:nvSpPr>
          <p:spPr>
            <a:xfrm>
              <a:off x="1170355" y="2474545"/>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 name="Rectangle 17"/>
            <p:cNvSpPr/>
            <p:nvPr/>
          </p:nvSpPr>
          <p:spPr>
            <a:xfrm>
              <a:off x="1384301" y="2474545"/>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9" name="Rectangle 18"/>
            <p:cNvSpPr/>
            <p:nvPr/>
          </p:nvSpPr>
          <p:spPr>
            <a:xfrm>
              <a:off x="1170355" y="2688491"/>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0" name="Rectangle 19"/>
            <p:cNvSpPr/>
            <p:nvPr/>
          </p:nvSpPr>
          <p:spPr>
            <a:xfrm>
              <a:off x="1384301" y="2688491"/>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1" name="Rectangle 20"/>
            <p:cNvSpPr/>
            <p:nvPr/>
          </p:nvSpPr>
          <p:spPr>
            <a:xfrm>
              <a:off x="1669563" y="2403229"/>
              <a:ext cx="499208" cy="49920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 name="Rectangle 21"/>
            <p:cNvSpPr/>
            <p:nvPr/>
          </p:nvSpPr>
          <p:spPr>
            <a:xfrm>
              <a:off x="1740878" y="2474545"/>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3" name="Rectangle 22"/>
            <p:cNvSpPr/>
            <p:nvPr/>
          </p:nvSpPr>
          <p:spPr>
            <a:xfrm>
              <a:off x="1954824" y="2474545"/>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4" name="Rectangle 23"/>
            <p:cNvSpPr/>
            <p:nvPr/>
          </p:nvSpPr>
          <p:spPr>
            <a:xfrm>
              <a:off x="1740878" y="2688491"/>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5" name="Rectangle 24"/>
            <p:cNvSpPr/>
            <p:nvPr/>
          </p:nvSpPr>
          <p:spPr>
            <a:xfrm>
              <a:off x="1954824" y="2688491"/>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6" name="Rectangle 25"/>
            <p:cNvSpPr/>
            <p:nvPr/>
          </p:nvSpPr>
          <p:spPr>
            <a:xfrm>
              <a:off x="1669563" y="2973753"/>
              <a:ext cx="499208" cy="49920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7" name="Rectangle 26"/>
            <p:cNvSpPr/>
            <p:nvPr/>
          </p:nvSpPr>
          <p:spPr>
            <a:xfrm>
              <a:off x="1740878" y="3045068"/>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8" name="Rectangle 27"/>
            <p:cNvSpPr/>
            <p:nvPr/>
          </p:nvSpPr>
          <p:spPr>
            <a:xfrm>
              <a:off x="1954824" y="3045068"/>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9" name="Rectangle 28"/>
            <p:cNvSpPr/>
            <p:nvPr/>
          </p:nvSpPr>
          <p:spPr>
            <a:xfrm>
              <a:off x="1740878" y="3259015"/>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0" name="Rectangle 29"/>
            <p:cNvSpPr/>
            <p:nvPr/>
          </p:nvSpPr>
          <p:spPr>
            <a:xfrm>
              <a:off x="1954824" y="3259015"/>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1" name="Rectangle 30"/>
            <p:cNvSpPr/>
            <p:nvPr/>
          </p:nvSpPr>
          <p:spPr>
            <a:xfrm>
              <a:off x="1099039" y="2973753"/>
              <a:ext cx="499208" cy="49920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2" name="Rectangle 31"/>
            <p:cNvSpPr/>
            <p:nvPr/>
          </p:nvSpPr>
          <p:spPr>
            <a:xfrm>
              <a:off x="1170355" y="3045068"/>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3" name="Rectangle 32"/>
            <p:cNvSpPr/>
            <p:nvPr/>
          </p:nvSpPr>
          <p:spPr>
            <a:xfrm>
              <a:off x="1384301" y="3045068"/>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4" name="Rectangle 33"/>
            <p:cNvSpPr/>
            <p:nvPr/>
          </p:nvSpPr>
          <p:spPr>
            <a:xfrm>
              <a:off x="1170355" y="3259015"/>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5" name="Rectangle 34"/>
            <p:cNvSpPr/>
            <p:nvPr/>
          </p:nvSpPr>
          <p:spPr>
            <a:xfrm>
              <a:off x="1384301" y="3259015"/>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6" name="Rectangle 35"/>
            <p:cNvSpPr/>
            <p:nvPr/>
          </p:nvSpPr>
          <p:spPr>
            <a:xfrm>
              <a:off x="528515" y="2973753"/>
              <a:ext cx="499208" cy="49920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7" name="Rectangle 36"/>
            <p:cNvSpPr/>
            <p:nvPr/>
          </p:nvSpPr>
          <p:spPr>
            <a:xfrm>
              <a:off x="599831" y="3045068"/>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8" name="Rectangle 37"/>
            <p:cNvSpPr/>
            <p:nvPr/>
          </p:nvSpPr>
          <p:spPr>
            <a:xfrm>
              <a:off x="813777" y="3045068"/>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9" name="Rectangle 38"/>
            <p:cNvSpPr/>
            <p:nvPr/>
          </p:nvSpPr>
          <p:spPr>
            <a:xfrm>
              <a:off x="599831" y="3259015"/>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0" name="Rectangle 39"/>
            <p:cNvSpPr/>
            <p:nvPr/>
          </p:nvSpPr>
          <p:spPr>
            <a:xfrm>
              <a:off x="813777" y="3259015"/>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1" name="TextBox 40"/>
            <p:cNvSpPr txBox="1"/>
            <p:nvPr/>
          </p:nvSpPr>
          <p:spPr>
            <a:xfrm>
              <a:off x="2346652" y="2209800"/>
              <a:ext cx="979371" cy="369332"/>
            </a:xfrm>
            <a:prstGeom prst="rect">
              <a:avLst/>
            </a:prstGeom>
            <a:noFill/>
          </p:spPr>
          <p:txBody>
            <a:bodyPr wrap="none" rtlCol="0">
              <a:spAutoFit/>
            </a:bodyPr>
            <a:lstStyle/>
            <a:p>
              <a:r>
                <a:rPr lang="en-US" dirty="0"/>
                <a:t>12 Bytes</a:t>
              </a:r>
            </a:p>
          </p:txBody>
        </p:sp>
        <p:sp>
          <p:nvSpPr>
            <p:cNvPr id="49" name="TextBox 48"/>
            <p:cNvSpPr txBox="1"/>
            <p:nvPr/>
          </p:nvSpPr>
          <p:spPr>
            <a:xfrm>
              <a:off x="2357490" y="2590800"/>
              <a:ext cx="862352" cy="369332"/>
            </a:xfrm>
            <a:prstGeom prst="rect">
              <a:avLst/>
            </a:prstGeom>
            <a:noFill/>
          </p:spPr>
          <p:txBody>
            <a:bodyPr wrap="none" rtlCol="0">
              <a:spAutoFit/>
            </a:bodyPr>
            <a:lstStyle/>
            <a:p>
              <a:r>
                <a:rPr lang="en-US" dirty="0"/>
                <a:t>4 Bytes</a:t>
              </a:r>
            </a:p>
          </p:txBody>
        </p:sp>
        <p:cxnSp>
          <p:nvCxnSpPr>
            <p:cNvPr id="94" name="Straight Arrow Connector 93"/>
            <p:cNvCxnSpPr/>
            <p:nvPr/>
          </p:nvCxnSpPr>
          <p:spPr>
            <a:xfrm>
              <a:off x="2264020" y="2543735"/>
              <a:ext cx="1141047" cy="1486"/>
            </a:xfrm>
            <a:prstGeom prst="straightConnector1">
              <a:avLst/>
            </a:prstGeom>
            <a:ln w="28575">
              <a:solidFill>
                <a:srgbClr val="C0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p:nvPr/>
          </p:nvCxnSpPr>
          <p:spPr>
            <a:xfrm>
              <a:off x="2264020" y="4003257"/>
              <a:ext cx="1141047" cy="1486"/>
            </a:xfrm>
            <a:prstGeom prst="straightConnector1">
              <a:avLst/>
            </a:prstGeom>
            <a:ln w="28575">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7" name="TextBox 136"/>
            <p:cNvSpPr txBox="1"/>
            <p:nvPr/>
          </p:nvSpPr>
          <p:spPr>
            <a:xfrm>
              <a:off x="2368632" y="3288268"/>
              <a:ext cx="979371" cy="369332"/>
            </a:xfrm>
            <a:prstGeom prst="rect">
              <a:avLst/>
            </a:prstGeom>
            <a:noFill/>
          </p:spPr>
          <p:txBody>
            <a:bodyPr wrap="none" rtlCol="0">
              <a:spAutoFit/>
            </a:bodyPr>
            <a:lstStyle/>
            <a:p>
              <a:r>
                <a:rPr lang="en-US" dirty="0"/>
                <a:t>12 Bytes</a:t>
              </a:r>
            </a:p>
          </p:txBody>
        </p:sp>
        <p:sp>
          <p:nvSpPr>
            <p:cNvPr id="138" name="TextBox 137"/>
            <p:cNvSpPr txBox="1"/>
            <p:nvPr/>
          </p:nvSpPr>
          <p:spPr>
            <a:xfrm>
              <a:off x="2379470" y="3657600"/>
              <a:ext cx="862352" cy="369332"/>
            </a:xfrm>
            <a:prstGeom prst="rect">
              <a:avLst/>
            </a:prstGeom>
            <a:noFill/>
          </p:spPr>
          <p:txBody>
            <a:bodyPr wrap="none" rtlCol="0">
              <a:spAutoFit/>
            </a:bodyPr>
            <a:lstStyle/>
            <a:p>
              <a:r>
                <a:rPr lang="en-US" dirty="0"/>
                <a:t>4 Bytes</a:t>
              </a:r>
            </a:p>
          </p:txBody>
        </p:sp>
        <p:cxnSp>
          <p:nvCxnSpPr>
            <p:cNvPr id="139" name="Straight Arrow Connector 138"/>
            <p:cNvCxnSpPr/>
            <p:nvPr/>
          </p:nvCxnSpPr>
          <p:spPr>
            <a:xfrm>
              <a:off x="2264020" y="3622203"/>
              <a:ext cx="1141047" cy="1486"/>
            </a:xfrm>
            <a:prstGeom prst="straightConnector1">
              <a:avLst/>
            </a:prstGeom>
            <a:ln w="28575">
              <a:solidFill>
                <a:srgbClr val="C0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9" name="Rectangle 88"/>
          <p:cNvSpPr/>
          <p:nvPr/>
        </p:nvSpPr>
        <p:spPr>
          <a:xfrm>
            <a:off x="1600201" y="6627168"/>
            <a:ext cx="1013419" cy="230832"/>
          </a:xfrm>
          <a:prstGeom prst="rect">
            <a:avLst/>
          </a:prstGeom>
        </p:spPr>
        <p:txBody>
          <a:bodyPr wrap="none">
            <a:spAutoFit/>
          </a:bodyPr>
          <a:lstStyle/>
          <a:p>
            <a:r>
              <a:rPr lang="en-US" sz="900" dirty="0">
                <a:latin typeface="+mj-lt"/>
              </a:rPr>
              <a:t>NVIDIA [N. Bell]</a:t>
            </a:r>
            <a:r>
              <a:rPr lang="en-US" sz="900" dirty="0">
                <a:latin typeface="+mj-lt"/>
                <a:cs typeface="Calibri"/>
              </a:rPr>
              <a:t>→</a:t>
            </a:r>
            <a:endParaRPr lang="en-US" sz="900" dirty="0">
              <a:latin typeface="+mj-lt"/>
            </a:endParaRPr>
          </a:p>
        </p:txBody>
      </p:sp>
      <p:sp>
        <p:nvSpPr>
          <p:cNvPr id="90" name="Content Placeholder 2"/>
          <p:cNvSpPr txBox="1">
            <a:spLocks/>
          </p:cNvSpPr>
          <p:nvPr/>
        </p:nvSpPr>
        <p:spPr>
          <a:xfrm>
            <a:off x="1752600" y="5562600"/>
            <a:ext cx="8686800" cy="416570"/>
          </a:xfrm>
          <a:prstGeom prst="rect">
            <a:avLst/>
          </a:prstGeom>
        </p:spPr>
        <p:txBody>
          <a:bodyPr/>
          <a:lstStyle>
            <a:lvl1pPr marL="342900" indent="-342900" algn="l" rtl="0" fontAlgn="base">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fontAlgn="base">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fontAlgn="base">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r>
              <a:rPr lang="en-US" sz="1600" dirty="0"/>
              <a:t>Since the operation is completely memory bound the expected speedup is ~1.6x (=32/20)</a:t>
            </a:r>
            <a:endParaRPr lang="en-US" sz="1400" dirty="0"/>
          </a:p>
        </p:txBody>
      </p:sp>
    </p:spTree>
    <p:extLst>
      <p:ext uri="{BB962C8B-B14F-4D97-AF65-F5344CB8AC3E}">
        <p14:creationId xmlns:p14="http://schemas.microsoft.com/office/powerpoint/2010/main" val="1764023470"/>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Fusing Transformations</a:t>
            </a:r>
          </a:p>
        </p:txBody>
      </p:sp>
      <p:sp>
        <p:nvSpPr>
          <p:cNvPr id="9" name="Slide Number Placeholder 8"/>
          <p:cNvSpPr>
            <a:spLocks noGrp="1"/>
          </p:cNvSpPr>
          <p:nvPr>
            <p:ph type="sldNum" sz="quarter" idx="12"/>
          </p:nvPr>
        </p:nvSpPr>
        <p:spPr/>
        <p:txBody>
          <a:bodyPr/>
          <a:lstStyle/>
          <a:p>
            <a:fld id="{198C497F-F93A-415D-AE85-6EDF5BB63A7F}" type="slidenum">
              <a:rPr lang="en-US" altLang="en-US" smtClean="0"/>
              <a:pPr/>
              <a:t>47</a:t>
            </a:fld>
            <a:endParaRPr lang="en-US" altLang="en-US"/>
          </a:p>
        </p:txBody>
      </p:sp>
      <p:sp>
        <p:nvSpPr>
          <p:cNvPr id="3" name="Rectangle 2"/>
          <p:cNvSpPr/>
          <p:nvPr/>
        </p:nvSpPr>
        <p:spPr>
          <a:xfrm>
            <a:off x="1828800" y="2743200"/>
            <a:ext cx="4572000" cy="861774"/>
          </a:xfrm>
          <a:prstGeom prst="rect">
            <a:avLst/>
          </a:prstGeom>
        </p:spPr>
        <p:txBody>
          <a:bodyPr>
            <a:spAutoFit/>
          </a:bodyPr>
          <a:lstStyle/>
          <a:p>
            <a:r>
              <a:rPr lang="nn-NO" sz="1600" b="1" dirty="0">
                <a:solidFill>
                  <a:srgbClr val="6AB825"/>
                </a:solidFill>
                <a:latin typeface="Courier New"/>
              </a:rPr>
              <a:t>for</a:t>
            </a:r>
            <a:r>
              <a:rPr lang="nn-NO" sz="1600" b="1" dirty="0">
                <a:solidFill>
                  <a:srgbClr val="000000"/>
                </a:solidFill>
                <a:latin typeface="Courier New"/>
              </a:rPr>
              <a:t> (</a:t>
            </a:r>
            <a:r>
              <a:rPr lang="nn-NO" sz="1600" b="1" dirty="0">
                <a:solidFill>
                  <a:srgbClr val="6AB825"/>
                </a:solidFill>
                <a:latin typeface="Courier New"/>
              </a:rPr>
              <a:t>int</a:t>
            </a:r>
            <a:r>
              <a:rPr lang="nn-NO" sz="1600" b="1" dirty="0">
                <a:solidFill>
                  <a:srgbClr val="000000"/>
                </a:solidFill>
                <a:latin typeface="Courier New"/>
              </a:rPr>
              <a:t> i = </a:t>
            </a:r>
            <a:r>
              <a:rPr lang="nn-NO" sz="1600" b="1" dirty="0">
                <a:solidFill>
                  <a:srgbClr val="3677A9"/>
                </a:solidFill>
                <a:latin typeface="Courier New"/>
              </a:rPr>
              <a:t>0</a:t>
            </a:r>
            <a:r>
              <a:rPr lang="nn-NO" sz="1600" b="1" dirty="0">
                <a:solidFill>
                  <a:srgbClr val="000000"/>
                </a:solidFill>
                <a:latin typeface="Courier New"/>
              </a:rPr>
              <a:t>; i &lt; N; i++)</a:t>
            </a:r>
          </a:p>
          <a:p>
            <a:r>
              <a:rPr lang="en-US" sz="1600" dirty="0">
                <a:solidFill>
                  <a:srgbClr val="000000"/>
                </a:solidFill>
                <a:latin typeface="Courier New"/>
              </a:rPr>
              <a:t>    Y[</a:t>
            </a:r>
            <a:r>
              <a:rPr lang="en-US" sz="1600" dirty="0" err="1">
                <a:solidFill>
                  <a:srgbClr val="000000"/>
                </a:solidFill>
                <a:latin typeface="Courier New"/>
              </a:rPr>
              <a:t>i</a:t>
            </a:r>
            <a:r>
              <a:rPr lang="en-US" sz="1600" dirty="0">
                <a:solidFill>
                  <a:srgbClr val="000000"/>
                </a:solidFill>
                <a:latin typeface="Courier New"/>
              </a:rPr>
              <a:t>] = F(X[</a:t>
            </a:r>
            <a:r>
              <a:rPr lang="en-US" sz="1600" dirty="0" err="1">
                <a:solidFill>
                  <a:srgbClr val="000000"/>
                </a:solidFill>
                <a:latin typeface="Courier New"/>
              </a:rPr>
              <a:t>i</a:t>
            </a:r>
            <a:r>
              <a:rPr lang="en-US" sz="1600" dirty="0">
                <a:solidFill>
                  <a:srgbClr val="000000"/>
                </a:solidFill>
                <a:latin typeface="Courier New"/>
              </a:rPr>
              <a:t>]);</a:t>
            </a:r>
          </a:p>
          <a:p>
            <a:endParaRPr lang="en-US" sz="1600" dirty="0">
              <a:solidFill>
                <a:srgbClr val="D0D0D0"/>
              </a:solidFill>
              <a:latin typeface="Courier New"/>
            </a:endParaRPr>
          </a:p>
        </p:txBody>
      </p:sp>
      <p:sp>
        <p:nvSpPr>
          <p:cNvPr id="5" name="Rectangle 4"/>
          <p:cNvSpPr/>
          <p:nvPr/>
        </p:nvSpPr>
        <p:spPr>
          <a:xfrm>
            <a:off x="1828800" y="3634027"/>
            <a:ext cx="4572000" cy="584775"/>
          </a:xfrm>
          <a:prstGeom prst="rect">
            <a:avLst/>
          </a:prstGeom>
        </p:spPr>
        <p:txBody>
          <a:bodyPr>
            <a:spAutoFit/>
          </a:bodyPr>
          <a:lstStyle/>
          <a:p>
            <a:r>
              <a:rPr lang="nn-NO" sz="1600" b="1" dirty="0">
                <a:solidFill>
                  <a:srgbClr val="6AB825"/>
                </a:solidFill>
                <a:latin typeface="Courier New"/>
              </a:rPr>
              <a:t>for</a:t>
            </a:r>
            <a:r>
              <a:rPr lang="nn-NO" sz="1600" b="1" dirty="0">
                <a:solidFill>
                  <a:srgbClr val="000000"/>
                </a:solidFill>
                <a:latin typeface="Courier New"/>
              </a:rPr>
              <a:t> (</a:t>
            </a:r>
            <a:r>
              <a:rPr lang="nn-NO" sz="1600" b="1" dirty="0">
                <a:solidFill>
                  <a:srgbClr val="6AB825"/>
                </a:solidFill>
                <a:latin typeface="Courier New"/>
              </a:rPr>
              <a:t>int</a:t>
            </a:r>
            <a:r>
              <a:rPr lang="nn-NO" sz="1600" b="1" dirty="0">
                <a:solidFill>
                  <a:srgbClr val="000000"/>
                </a:solidFill>
                <a:latin typeface="Courier New"/>
              </a:rPr>
              <a:t> i = </a:t>
            </a:r>
            <a:r>
              <a:rPr lang="nn-NO" sz="1600" b="1" dirty="0">
                <a:solidFill>
                  <a:srgbClr val="3677A9"/>
                </a:solidFill>
                <a:latin typeface="Courier New"/>
              </a:rPr>
              <a:t>0</a:t>
            </a:r>
            <a:r>
              <a:rPr lang="nn-NO" sz="1600" b="1" dirty="0">
                <a:solidFill>
                  <a:srgbClr val="000000"/>
                </a:solidFill>
                <a:latin typeface="Courier New"/>
              </a:rPr>
              <a:t>; i &lt; N; i++)</a:t>
            </a:r>
          </a:p>
          <a:p>
            <a:r>
              <a:rPr lang="en-US" sz="1600" dirty="0">
                <a:solidFill>
                  <a:srgbClr val="000000"/>
                </a:solidFill>
                <a:latin typeface="Courier New"/>
              </a:rPr>
              <a:t>    sum += Y[</a:t>
            </a:r>
            <a:r>
              <a:rPr lang="en-US" sz="1600" dirty="0" err="1">
                <a:solidFill>
                  <a:srgbClr val="000000"/>
                </a:solidFill>
                <a:latin typeface="Courier New"/>
              </a:rPr>
              <a:t>i</a:t>
            </a:r>
            <a:r>
              <a:rPr lang="en-US" sz="1600" dirty="0">
                <a:solidFill>
                  <a:srgbClr val="000000"/>
                </a:solidFill>
                <a:latin typeface="Courier New"/>
              </a:rPr>
              <a:t>];</a:t>
            </a:r>
          </a:p>
        </p:txBody>
      </p:sp>
      <p:sp>
        <p:nvSpPr>
          <p:cNvPr id="6" name="Rectangle 5"/>
          <p:cNvSpPr/>
          <p:nvPr/>
        </p:nvSpPr>
        <p:spPr>
          <a:xfrm>
            <a:off x="6553200" y="3225226"/>
            <a:ext cx="4572000" cy="584775"/>
          </a:xfrm>
          <a:prstGeom prst="rect">
            <a:avLst/>
          </a:prstGeom>
        </p:spPr>
        <p:txBody>
          <a:bodyPr>
            <a:spAutoFit/>
          </a:bodyPr>
          <a:lstStyle/>
          <a:p>
            <a:r>
              <a:rPr lang="nn-NO" sz="1600" b="1" dirty="0">
                <a:solidFill>
                  <a:srgbClr val="6AB825"/>
                </a:solidFill>
                <a:latin typeface="Courier New"/>
              </a:rPr>
              <a:t>for</a:t>
            </a:r>
            <a:r>
              <a:rPr lang="nn-NO" sz="1600" b="1" dirty="0">
                <a:solidFill>
                  <a:srgbClr val="000000"/>
                </a:solidFill>
                <a:latin typeface="Courier New"/>
              </a:rPr>
              <a:t> (</a:t>
            </a:r>
            <a:r>
              <a:rPr lang="nn-NO" sz="1600" b="1" dirty="0">
                <a:solidFill>
                  <a:srgbClr val="6AB825"/>
                </a:solidFill>
                <a:latin typeface="Courier New"/>
              </a:rPr>
              <a:t>int</a:t>
            </a:r>
            <a:r>
              <a:rPr lang="nn-NO" sz="1600" b="1" dirty="0">
                <a:solidFill>
                  <a:srgbClr val="000000"/>
                </a:solidFill>
                <a:latin typeface="Courier New"/>
              </a:rPr>
              <a:t> i = </a:t>
            </a:r>
            <a:r>
              <a:rPr lang="nn-NO" sz="1600" b="1" dirty="0">
                <a:solidFill>
                  <a:srgbClr val="3677A9"/>
                </a:solidFill>
                <a:latin typeface="Courier New"/>
              </a:rPr>
              <a:t>0</a:t>
            </a:r>
            <a:r>
              <a:rPr lang="nn-NO" sz="1600" b="1" dirty="0">
                <a:solidFill>
                  <a:srgbClr val="000000"/>
                </a:solidFill>
                <a:latin typeface="Courier New"/>
              </a:rPr>
              <a:t>; i &lt; N; i++)</a:t>
            </a:r>
          </a:p>
          <a:p>
            <a:r>
              <a:rPr lang="en-US" sz="1600" dirty="0">
                <a:solidFill>
                  <a:srgbClr val="000000"/>
                </a:solidFill>
                <a:latin typeface="Courier New"/>
              </a:rPr>
              <a:t>    sum += F(X[</a:t>
            </a:r>
            <a:r>
              <a:rPr lang="en-US" sz="1600" dirty="0" err="1">
                <a:solidFill>
                  <a:srgbClr val="000000"/>
                </a:solidFill>
                <a:latin typeface="Courier New"/>
              </a:rPr>
              <a:t>i</a:t>
            </a:r>
            <a:r>
              <a:rPr lang="en-US" sz="1600" dirty="0">
                <a:solidFill>
                  <a:srgbClr val="000000"/>
                </a:solidFill>
                <a:latin typeface="Courier New"/>
              </a:rPr>
              <a:t>]);</a:t>
            </a:r>
            <a:endParaRPr lang="nn-NO" sz="1600" b="1" dirty="0">
              <a:solidFill>
                <a:srgbClr val="000000"/>
              </a:solidFill>
              <a:latin typeface="Courier New"/>
            </a:endParaRPr>
          </a:p>
        </p:txBody>
      </p:sp>
      <p:sp>
        <p:nvSpPr>
          <p:cNvPr id="7" name="Left Brace 6"/>
          <p:cNvSpPr/>
          <p:nvPr/>
        </p:nvSpPr>
        <p:spPr>
          <a:xfrm flipH="1">
            <a:off x="5867400" y="2743200"/>
            <a:ext cx="304800" cy="1524000"/>
          </a:xfrm>
          <a:prstGeom prst="leftBrace">
            <a:avLst>
              <a:gd name="adj1" fmla="val 8333"/>
              <a:gd name="adj2" fmla="val 5000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5334000" y="4419600"/>
            <a:ext cx="1329210" cy="369332"/>
          </a:xfrm>
          <a:prstGeom prst="rect">
            <a:avLst/>
          </a:prstGeom>
          <a:noFill/>
        </p:spPr>
        <p:txBody>
          <a:bodyPr wrap="none" rtlCol="0">
            <a:spAutoFit/>
          </a:bodyPr>
          <a:lstStyle/>
          <a:p>
            <a:r>
              <a:rPr lang="en-US" b="1" dirty="0">
                <a:solidFill>
                  <a:srgbClr val="C00000"/>
                </a:solidFill>
              </a:rPr>
              <a:t>Loop Fusion</a:t>
            </a:r>
          </a:p>
        </p:txBody>
      </p:sp>
      <p:sp>
        <p:nvSpPr>
          <p:cNvPr id="10" name="Rectangle 9"/>
          <p:cNvSpPr/>
          <p:nvPr/>
        </p:nvSpPr>
        <p:spPr>
          <a:xfrm>
            <a:off x="1600201" y="6627168"/>
            <a:ext cx="1013419" cy="230832"/>
          </a:xfrm>
          <a:prstGeom prst="rect">
            <a:avLst/>
          </a:prstGeom>
        </p:spPr>
        <p:txBody>
          <a:bodyPr wrap="none">
            <a:spAutoFit/>
          </a:bodyPr>
          <a:lstStyle/>
          <a:p>
            <a:r>
              <a:rPr lang="en-US" sz="900" dirty="0">
                <a:latin typeface="+mj-lt"/>
              </a:rPr>
              <a:t>NVIDIA [N. Bell]</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4135299338"/>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52600" y="791358"/>
            <a:ext cx="8305800" cy="5909310"/>
          </a:xfrm>
          <a:prstGeom prst="rect">
            <a:avLst/>
          </a:prstGeom>
          <a:solidFill>
            <a:schemeClr val="bg1">
              <a:lumMod val="85000"/>
            </a:schemeClr>
          </a:solidFill>
        </p:spPr>
        <p:txBody>
          <a:bodyPr wrap="square">
            <a:spAutoFit/>
          </a:bodyPr>
          <a:lstStyle/>
          <a:p>
            <a:r>
              <a:rPr lang="en-US" dirty="0">
                <a:solidFill>
                  <a:srgbClr val="0000FF"/>
                </a:solidFill>
                <a:latin typeface="Consolas" pitchFamily="49" charset="0"/>
                <a:cs typeface="Consolas" pitchFamily="49" charset="0"/>
              </a:rPr>
              <a:t>#include</a:t>
            </a:r>
            <a:r>
              <a:rPr lang="en-US" dirty="0">
                <a:solidFill>
                  <a:prstClr val="black"/>
                </a:solidFill>
                <a:latin typeface="Consolas" pitchFamily="49" charset="0"/>
                <a:cs typeface="Consolas" pitchFamily="49" charset="0"/>
              </a:rPr>
              <a:t> </a:t>
            </a:r>
            <a:r>
              <a:rPr lang="en-US" dirty="0">
                <a:solidFill>
                  <a:srgbClr val="A31515"/>
                </a:solidFill>
                <a:latin typeface="Consolas" pitchFamily="49" charset="0"/>
                <a:cs typeface="Consolas" pitchFamily="49" charset="0"/>
              </a:rPr>
              <a:t>&lt;thrust/</a:t>
            </a:r>
            <a:r>
              <a:rPr lang="en-US" dirty="0" err="1">
                <a:solidFill>
                  <a:srgbClr val="A31515"/>
                </a:solidFill>
                <a:latin typeface="Consolas" pitchFamily="49" charset="0"/>
                <a:cs typeface="Consolas" pitchFamily="49" charset="0"/>
              </a:rPr>
              <a:t>device_vector.h</a:t>
            </a:r>
            <a:r>
              <a:rPr lang="en-US" dirty="0">
                <a:solidFill>
                  <a:srgbClr val="A31515"/>
                </a:solidFill>
                <a:latin typeface="Consolas" pitchFamily="49" charset="0"/>
                <a:cs typeface="Consolas" pitchFamily="49" charset="0"/>
              </a:rPr>
              <a:t>&gt;</a:t>
            </a:r>
          </a:p>
          <a:p>
            <a:r>
              <a:rPr lang="en-US" dirty="0">
                <a:solidFill>
                  <a:srgbClr val="0000FF"/>
                </a:solidFill>
                <a:latin typeface="Consolas" pitchFamily="49" charset="0"/>
                <a:cs typeface="Consolas" pitchFamily="49" charset="0"/>
              </a:rPr>
              <a:t>#include</a:t>
            </a:r>
            <a:r>
              <a:rPr lang="en-US" dirty="0">
                <a:solidFill>
                  <a:prstClr val="black"/>
                </a:solidFill>
                <a:latin typeface="Consolas" pitchFamily="49" charset="0"/>
                <a:cs typeface="Consolas" pitchFamily="49" charset="0"/>
              </a:rPr>
              <a:t> </a:t>
            </a:r>
            <a:r>
              <a:rPr lang="en-US" dirty="0">
                <a:solidFill>
                  <a:srgbClr val="A31515"/>
                </a:solidFill>
                <a:latin typeface="Consolas" pitchFamily="49" charset="0"/>
                <a:cs typeface="Consolas" pitchFamily="49" charset="0"/>
              </a:rPr>
              <a:t>&lt;thrust/</a:t>
            </a:r>
            <a:r>
              <a:rPr lang="en-US" dirty="0" err="1">
                <a:solidFill>
                  <a:srgbClr val="A31515"/>
                </a:solidFill>
                <a:latin typeface="Consolas" pitchFamily="49" charset="0"/>
                <a:cs typeface="Consolas" pitchFamily="49" charset="0"/>
              </a:rPr>
              <a:t>transform_reduce.h</a:t>
            </a:r>
            <a:r>
              <a:rPr lang="en-US" dirty="0">
                <a:solidFill>
                  <a:srgbClr val="A31515"/>
                </a:solidFill>
                <a:latin typeface="Consolas" pitchFamily="49" charset="0"/>
                <a:cs typeface="Consolas" pitchFamily="49" charset="0"/>
              </a:rPr>
              <a:t>&gt;</a:t>
            </a:r>
          </a:p>
          <a:p>
            <a:r>
              <a:rPr lang="en-US" dirty="0">
                <a:solidFill>
                  <a:srgbClr val="0000FF"/>
                </a:solidFill>
                <a:latin typeface="Consolas" pitchFamily="49" charset="0"/>
                <a:cs typeface="Consolas" pitchFamily="49" charset="0"/>
              </a:rPr>
              <a:t>#include</a:t>
            </a:r>
            <a:r>
              <a:rPr lang="en-US" dirty="0">
                <a:solidFill>
                  <a:prstClr val="black"/>
                </a:solidFill>
                <a:latin typeface="Consolas" pitchFamily="49" charset="0"/>
                <a:cs typeface="Consolas" pitchFamily="49" charset="0"/>
              </a:rPr>
              <a:t> </a:t>
            </a:r>
            <a:r>
              <a:rPr lang="en-US" dirty="0">
                <a:solidFill>
                  <a:srgbClr val="A31515"/>
                </a:solidFill>
                <a:latin typeface="Consolas" pitchFamily="49" charset="0"/>
                <a:cs typeface="Consolas" pitchFamily="49" charset="0"/>
              </a:rPr>
              <a:t>&lt;thrust/</a:t>
            </a:r>
            <a:r>
              <a:rPr lang="en-US" dirty="0" err="1">
                <a:solidFill>
                  <a:srgbClr val="A31515"/>
                </a:solidFill>
                <a:latin typeface="Consolas" pitchFamily="49" charset="0"/>
                <a:cs typeface="Consolas" pitchFamily="49" charset="0"/>
              </a:rPr>
              <a:t>functional.h</a:t>
            </a:r>
            <a:r>
              <a:rPr lang="en-US" dirty="0">
                <a:solidFill>
                  <a:srgbClr val="A31515"/>
                </a:solidFill>
                <a:latin typeface="Consolas" pitchFamily="49" charset="0"/>
                <a:cs typeface="Consolas" pitchFamily="49" charset="0"/>
              </a:rPr>
              <a:t>&gt;</a:t>
            </a:r>
          </a:p>
          <a:p>
            <a:r>
              <a:rPr lang="en-US" dirty="0">
                <a:solidFill>
                  <a:srgbClr val="0000FF"/>
                </a:solidFill>
                <a:latin typeface="Consolas" pitchFamily="49" charset="0"/>
                <a:cs typeface="Consolas" pitchFamily="49" charset="0"/>
              </a:rPr>
              <a:t>#include</a:t>
            </a:r>
            <a:r>
              <a:rPr lang="en-US" dirty="0">
                <a:solidFill>
                  <a:prstClr val="black"/>
                </a:solidFill>
                <a:latin typeface="Consolas" pitchFamily="49" charset="0"/>
                <a:cs typeface="Consolas" pitchFamily="49" charset="0"/>
              </a:rPr>
              <a:t> </a:t>
            </a:r>
            <a:r>
              <a:rPr lang="en-US" dirty="0">
                <a:solidFill>
                  <a:srgbClr val="A31515"/>
                </a:solidFill>
                <a:latin typeface="Consolas" pitchFamily="49" charset="0"/>
                <a:cs typeface="Consolas" pitchFamily="49" charset="0"/>
              </a:rPr>
              <a:t>&lt;</a:t>
            </a:r>
            <a:r>
              <a:rPr lang="en-US" dirty="0" err="1">
                <a:solidFill>
                  <a:srgbClr val="A31515"/>
                </a:solidFill>
                <a:latin typeface="Consolas" pitchFamily="49" charset="0"/>
                <a:cs typeface="Consolas" pitchFamily="49" charset="0"/>
              </a:rPr>
              <a:t>iostream</a:t>
            </a:r>
            <a:r>
              <a:rPr lang="en-US" dirty="0">
                <a:solidFill>
                  <a:srgbClr val="A31515"/>
                </a:solidFill>
                <a:latin typeface="Consolas" pitchFamily="49" charset="0"/>
                <a:cs typeface="Consolas" pitchFamily="49" charset="0"/>
              </a:rPr>
              <a:t>&gt;</a:t>
            </a:r>
          </a:p>
          <a:p>
            <a:endParaRPr lang="en-US" dirty="0">
              <a:solidFill>
                <a:srgbClr val="A31515"/>
              </a:solidFill>
              <a:latin typeface="Consolas" pitchFamily="49" charset="0"/>
              <a:cs typeface="Consolas" pitchFamily="49" charset="0"/>
            </a:endParaRPr>
          </a:p>
          <a:p>
            <a:r>
              <a:rPr lang="en-US" dirty="0">
                <a:solidFill>
                  <a:srgbClr val="0000FF"/>
                </a:solidFill>
                <a:latin typeface="Consolas" pitchFamily="49" charset="0"/>
                <a:cs typeface="Consolas" pitchFamily="49" charset="0"/>
              </a:rPr>
              <a:t>using</a:t>
            </a:r>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namespace</a:t>
            </a:r>
            <a:r>
              <a:rPr lang="en-US" dirty="0">
                <a:solidFill>
                  <a:prstClr val="black"/>
                </a:solidFill>
                <a:latin typeface="Consolas" pitchFamily="49" charset="0"/>
                <a:cs typeface="Consolas" pitchFamily="49" charset="0"/>
              </a:rPr>
              <a:t> </a:t>
            </a:r>
            <a:r>
              <a:rPr lang="en-US" dirty="0">
                <a:solidFill>
                  <a:srgbClr val="FF00FF"/>
                </a:solidFill>
                <a:latin typeface="Consolas" pitchFamily="49" charset="0"/>
                <a:cs typeface="Consolas" pitchFamily="49" charset="0"/>
              </a:rPr>
              <a:t>thrust</a:t>
            </a:r>
            <a:r>
              <a:rPr lang="en-US" dirty="0">
                <a:solidFill>
                  <a:prstClr val="black"/>
                </a:solidFill>
                <a:latin typeface="Consolas" pitchFamily="49" charset="0"/>
                <a:cs typeface="Consolas" pitchFamily="49" charset="0"/>
              </a:rPr>
              <a:t>::placeholders;</a:t>
            </a:r>
          </a:p>
          <a:p>
            <a:endParaRPr lang="en-US" dirty="0">
              <a:solidFill>
                <a:prstClr val="black"/>
              </a:solidFill>
              <a:latin typeface="Consolas" pitchFamily="49" charset="0"/>
              <a:cs typeface="Consolas" pitchFamily="49" charset="0"/>
            </a:endParaRPr>
          </a:p>
          <a:p>
            <a:r>
              <a:rPr lang="en-US" dirty="0">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main(</a:t>
            </a:r>
            <a:r>
              <a:rPr lang="en-US" dirty="0">
                <a:solidFill>
                  <a:srgbClr val="0000FF"/>
                </a:solidFill>
                <a:latin typeface="Consolas" pitchFamily="49" charset="0"/>
                <a:cs typeface="Consolas" pitchFamily="49" charset="0"/>
              </a:rPr>
              <a:t>void</a:t>
            </a:r>
            <a:r>
              <a:rPr lang="en-US" dirty="0">
                <a:solidFill>
                  <a:prstClr val="black"/>
                </a:solidFill>
                <a:latin typeface="Consolas" pitchFamily="49" charset="0"/>
                <a:cs typeface="Consolas" pitchFamily="49" charset="0"/>
              </a:rPr>
              <a:t>) {</a:t>
            </a:r>
          </a:p>
          <a:p>
            <a:r>
              <a:rPr lang="en-US" dirty="0">
                <a:solidFill>
                  <a:prstClr val="black"/>
                </a:solidFill>
                <a:latin typeface="Consolas" pitchFamily="49" charset="0"/>
                <a:cs typeface="Consolas" pitchFamily="49" charset="0"/>
              </a:rPr>
              <a:t>  </a:t>
            </a:r>
            <a:r>
              <a:rPr lang="en-US" dirty="0">
                <a:solidFill>
                  <a:srgbClr val="FF00FF"/>
                </a:solidFill>
                <a:latin typeface="Consolas" pitchFamily="49" charset="0"/>
                <a:cs typeface="Consolas" pitchFamily="49" charset="0"/>
              </a:rPr>
              <a:t>thrust</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device_vector</a:t>
            </a:r>
            <a:r>
              <a:rPr lang="en-US" dirty="0">
                <a:solidFill>
                  <a:prstClr val="black"/>
                </a:solidFill>
                <a:latin typeface="Consolas" pitchFamily="49" charset="0"/>
                <a:cs typeface="Consolas" pitchFamily="49" charset="0"/>
              </a:rPr>
              <a:t>&lt;</a:t>
            </a:r>
            <a:r>
              <a:rPr lang="en-US" dirty="0">
                <a:solidFill>
                  <a:srgbClr val="0000FF"/>
                </a:solidFill>
                <a:latin typeface="Consolas" pitchFamily="49" charset="0"/>
                <a:cs typeface="Consolas" pitchFamily="49" charset="0"/>
              </a:rPr>
              <a:t>float</a:t>
            </a:r>
            <a:r>
              <a:rPr lang="en-US" dirty="0">
                <a:solidFill>
                  <a:prstClr val="black"/>
                </a:solidFill>
                <a:latin typeface="Consolas" pitchFamily="49" charset="0"/>
                <a:cs typeface="Consolas" pitchFamily="49" charset="0"/>
              </a:rPr>
              <a:t>&gt; X(3);</a:t>
            </a:r>
          </a:p>
          <a:p>
            <a:endParaRPr lang="en-US" dirty="0">
              <a:solidFill>
                <a:prstClr val="black"/>
              </a:solidFill>
              <a:latin typeface="Consolas" pitchFamily="49" charset="0"/>
              <a:cs typeface="Consolas" pitchFamily="49" charset="0"/>
            </a:endParaRPr>
          </a:p>
          <a:p>
            <a:r>
              <a:rPr lang="en-US" dirty="0">
                <a:solidFill>
                  <a:prstClr val="black"/>
                </a:solidFill>
                <a:latin typeface="Consolas" pitchFamily="49" charset="0"/>
                <a:cs typeface="Consolas" pitchFamily="49" charset="0"/>
              </a:rPr>
              <a:t>  X[0] = 10; X[1] = 30; X[2] = 20;</a:t>
            </a:r>
          </a:p>
          <a:p>
            <a:endParaRPr lang="en-US" dirty="0">
              <a:solidFill>
                <a:prstClr val="black"/>
              </a:solidFill>
              <a:latin typeface="Consolas" pitchFamily="49" charset="0"/>
              <a:cs typeface="Consolas" pitchFamily="49" charset="0"/>
            </a:endParaRP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float</a:t>
            </a:r>
            <a:r>
              <a:rPr lang="en-US" dirty="0">
                <a:solidFill>
                  <a:prstClr val="black"/>
                </a:solidFill>
                <a:latin typeface="Consolas" pitchFamily="49" charset="0"/>
                <a:cs typeface="Consolas" pitchFamily="49" charset="0"/>
              </a:rPr>
              <a:t> result = </a:t>
            </a:r>
            <a:r>
              <a:rPr lang="en-US" dirty="0">
                <a:solidFill>
                  <a:srgbClr val="FF00FF"/>
                </a:solidFill>
                <a:latin typeface="Consolas" pitchFamily="49" charset="0"/>
                <a:cs typeface="Consolas" pitchFamily="49" charset="0"/>
              </a:rPr>
              <a:t>thrust</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transform_reduce</a:t>
            </a:r>
            <a:endParaRPr lang="en-US" dirty="0">
              <a:solidFill>
                <a:prstClr val="black"/>
              </a:solidFill>
              <a:latin typeface="Consolas" pitchFamily="49" charset="0"/>
              <a:cs typeface="Consolas" pitchFamily="49" charset="0"/>
            </a:endParaRPr>
          </a:p>
          <a:p>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X.begin</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X.end</a:t>
            </a:r>
            <a:r>
              <a:rPr lang="en-US" dirty="0">
                <a:solidFill>
                  <a:prstClr val="black"/>
                </a:solidFill>
                <a:latin typeface="Consolas" pitchFamily="49" charset="0"/>
                <a:cs typeface="Consolas" pitchFamily="49" charset="0"/>
              </a:rPr>
              <a:t>(),</a:t>
            </a:r>
          </a:p>
          <a:p>
            <a:r>
              <a:rPr lang="en-US" dirty="0">
                <a:solidFill>
                  <a:prstClr val="black"/>
                </a:solidFill>
                <a:latin typeface="Consolas" pitchFamily="49" charset="0"/>
                <a:cs typeface="Consolas" pitchFamily="49" charset="0"/>
              </a:rPr>
              <a:t>     _1 * _1, </a:t>
            </a:r>
          </a:p>
          <a:p>
            <a:r>
              <a:rPr lang="en-US" dirty="0">
                <a:solidFill>
                  <a:prstClr val="black"/>
                </a:solidFill>
                <a:latin typeface="Consolas" pitchFamily="49" charset="0"/>
                <a:cs typeface="Consolas" pitchFamily="49" charset="0"/>
              </a:rPr>
              <a:t>     0.0f,</a:t>
            </a:r>
          </a:p>
          <a:p>
            <a:r>
              <a:rPr lang="en-US" dirty="0">
                <a:solidFill>
                  <a:prstClr val="black"/>
                </a:solidFill>
                <a:latin typeface="Consolas" pitchFamily="49" charset="0"/>
                <a:cs typeface="Consolas" pitchFamily="49" charset="0"/>
              </a:rPr>
              <a:t>     </a:t>
            </a:r>
            <a:r>
              <a:rPr lang="en-US" dirty="0">
                <a:solidFill>
                  <a:srgbClr val="FF00FF"/>
                </a:solidFill>
                <a:latin typeface="Consolas" pitchFamily="49" charset="0"/>
                <a:cs typeface="Consolas" pitchFamily="49" charset="0"/>
              </a:rPr>
              <a:t>thrust</a:t>
            </a:r>
            <a:r>
              <a:rPr lang="en-US" dirty="0">
                <a:solidFill>
                  <a:prstClr val="black"/>
                </a:solidFill>
                <a:latin typeface="Consolas" pitchFamily="49" charset="0"/>
                <a:cs typeface="Consolas" pitchFamily="49" charset="0"/>
              </a:rPr>
              <a:t>::plus&lt;</a:t>
            </a:r>
            <a:r>
              <a:rPr lang="en-US" dirty="0">
                <a:solidFill>
                  <a:srgbClr val="0000FF"/>
                </a:solidFill>
                <a:latin typeface="Consolas" pitchFamily="49" charset="0"/>
                <a:cs typeface="Consolas" pitchFamily="49" charset="0"/>
              </a:rPr>
              <a:t>float</a:t>
            </a:r>
            <a:r>
              <a:rPr lang="en-US" dirty="0">
                <a:solidFill>
                  <a:prstClr val="black"/>
                </a:solidFill>
                <a:latin typeface="Consolas" pitchFamily="49" charset="0"/>
                <a:cs typeface="Consolas" pitchFamily="49" charset="0"/>
              </a:rPr>
              <a:t>&gt;());</a:t>
            </a:r>
          </a:p>
          <a:p>
            <a:endParaRPr lang="en-US" dirty="0">
              <a:solidFill>
                <a:prstClr val="black"/>
              </a:solidFill>
              <a:latin typeface="Consolas" pitchFamily="49" charset="0"/>
              <a:cs typeface="Consolas" pitchFamily="49" charset="0"/>
            </a:endParaRPr>
          </a:p>
          <a:p>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std</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cout</a:t>
            </a:r>
            <a:r>
              <a:rPr lang="en-US" dirty="0">
                <a:solidFill>
                  <a:prstClr val="black"/>
                </a:solidFill>
                <a:latin typeface="Consolas" pitchFamily="49" charset="0"/>
                <a:cs typeface="Consolas" pitchFamily="49" charset="0"/>
              </a:rPr>
              <a:t> &lt;&lt; </a:t>
            </a:r>
            <a:r>
              <a:rPr lang="en-US" dirty="0">
                <a:solidFill>
                  <a:srgbClr val="A31515"/>
                </a:solidFill>
                <a:latin typeface="Consolas" pitchFamily="49" charset="0"/>
                <a:cs typeface="Consolas" pitchFamily="49" charset="0"/>
              </a:rPr>
              <a:t>"sum of squares is "</a:t>
            </a:r>
            <a:r>
              <a:rPr lang="en-US" dirty="0">
                <a:solidFill>
                  <a:prstClr val="black"/>
                </a:solidFill>
                <a:latin typeface="Consolas" pitchFamily="49" charset="0"/>
                <a:cs typeface="Consolas" pitchFamily="49" charset="0"/>
              </a:rPr>
              <a:t> &lt;&lt; result &lt;&lt; </a:t>
            </a:r>
            <a:r>
              <a:rPr lang="en-US" dirty="0">
                <a:solidFill>
                  <a:srgbClr val="A31515"/>
                </a:solidFill>
                <a:latin typeface="Consolas" pitchFamily="49" charset="0"/>
                <a:cs typeface="Consolas" pitchFamily="49" charset="0"/>
              </a:rPr>
              <a:t>"\n"</a:t>
            </a:r>
            <a:r>
              <a:rPr lang="en-US" dirty="0">
                <a:solidFill>
                  <a:prstClr val="black"/>
                </a:solidFill>
                <a:latin typeface="Consolas" pitchFamily="49" charset="0"/>
                <a:cs typeface="Consolas" pitchFamily="49" charset="0"/>
              </a:rPr>
              <a:t>;</a:t>
            </a: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return</a:t>
            </a:r>
            <a:r>
              <a:rPr lang="en-US" dirty="0">
                <a:solidFill>
                  <a:prstClr val="black"/>
                </a:solidFill>
                <a:latin typeface="Consolas" pitchFamily="49" charset="0"/>
                <a:cs typeface="Consolas" pitchFamily="49" charset="0"/>
              </a:rPr>
              <a:t> 0;</a:t>
            </a:r>
          </a:p>
          <a:p>
            <a:r>
              <a:rPr lang="en-US" dirty="0">
                <a:solidFill>
                  <a:prstClr val="black"/>
                </a:solidFill>
                <a:latin typeface="Consolas" pitchFamily="49" charset="0"/>
                <a:cs typeface="Consolas" pitchFamily="49" charset="0"/>
              </a:rPr>
              <a:t>}</a:t>
            </a:r>
          </a:p>
        </p:txBody>
      </p:sp>
      <p:sp>
        <p:nvSpPr>
          <p:cNvPr id="2" name="Title 1"/>
          <p:cNvSpPr>
            <a:spLocks noGrp="1"/>
          </p:cNvSpPr>
          <p:nvPr>
            <p:ph type="title"/>
          </p:nvPr>
        </p:nvSpPr>
        <p:spPr/>
        <p:txBody>
          <a:bodyPr>
            <a:normAutofit/>
          </a:bodyPr>
          <a:lstStyle/>
          <a:p>
            <a:r>
              <a:rPr lang="en-US" dirty="0"/>
              <a:t>Fusing Transformations</a:t>
            </a:r>
          </a:p>
        </p:txBody>
      </p:sp>
      <p:sp>
        <p:nvSpPr>
          <p:cNvPr id="4" name="Slide Number Placeholder 3"/>
          <p:cNvSpPr>
            <a:spLocks noGrp="1"/>
          </p:cNvSpPr>
          <p:nvPr>
            <p:ph type="sldNum" sz="quarter" idx="12"/>
          </p:nvPr>
        </p:nvSpPr>
        <p:spPr/>
        <p:txBody>
          <a:bodyPr/>
          <a:lstStyle/>
          <a:p>
            <a:fld id="{198C497F-F93A-415D-AE85-6EDF5BB63A7F}" type="slidenum">
              <a:rPr lang="en-US" altLang="en-US" smtClean="0"/>
              <a:pPr/>
              <a:t>48</a:t>
            </a:fld>
            <a:endParaRPr lang="en-US" altLang="en-US"/>
          </a:p>
        </p:txBody>
      </p:sp>
      <p:sp>
        <p:nvSpPr>
          <p:cNvPr id="6" name="Rectangle 5"/>
          <p:cNvSpPr/>
          <p:nvPr/>
        </p:nvSpPr>
        <p:spPr>
          <a:xfrm>
            <a:off x="40810" y="6627168"/>
            <a:ext cx="1013419" cy="230832"/>
          </a:xfrm>
          <a:prstGeom prst="rect">
            <a:avLst/>
          </a:prstGeom>
        </p:spPr>
        <p:txBody>
          <a:bodyPr wrap="none">
            <a:spAutoFit/>
          </a:bodyPr>
          <a:lstStyle/>
          <a:p>
            <a:r>
              <a:rPr lang="en-US" sz="900" dirty="0">
                <a:latin typeface="+mj-lt"/>
              </a:rPr>
              <a:t>NVIDIA [N. Bell]</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3143226064"/>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Fusing Transformations in Previous Example</a:t>
            </a:r>
          </a:p>
        </p:txBody>
      </p:sp>
      <p:sp>
        <p:nvSpPr>
          <p:cNvPr id="82" name="Slide Number Placeholder 81"/>
          <p:cNvSpPr>
            <a:spLocks noGrp="1"/>
          </p:cNvSpPr>
          <p:nvPr>
            <p:ph type="sldNum" sz="quarter" idx="12"/>
          </p:nvPr>
        </p:nvSpPr>
        <p:spPr/>
        <p:txBody>
          <a:bodyPr/>
          <a:lstStyle/>
          <a:p>
            <a:fld id="{198C497F-F93A-415D-AE85-6EDF5BB63A7F}" type="slidenum">
              <a:rPr lang="en-US" altLang="en-US" smtClean="0"/>
              <a:pPr/>
              <a:t>49</a:t>
            </a:fld>
            <a:endParaRPr lang="en-US" altLang="en-US"/>
          </a:p>
        </p:txBody>
      </p:sp>
      <p:sp>
        <p:nvSpPr>
          <p:cNvPr id="50" name="TextBox 49"/>
          <p:cNvSpPr txBox="1"/>
          <p:nvPr/>
        </p:nvSpPr>
        <p:spPr>
          <a:xfrm>
            <a:off x="2229676" y="2513514"/>
            <a:ext cx="3236848" cy="461665"/>
          </a:xfrm>
          <a:prstGeom prst="rect">
            <a:avLst/>
          </a:prstGeom>
          <a:noFill/>
        </p:spPr>
        <p:txBody>
          <a:bodyPr wrap="none" rtlCol="0">
            <a:spAutoFit/>
          </a:bodyPr>
          <a:lstStyle/>
          <a:p>
            <a:pPr algn="ctr"/>
            <a:r>
              <a:rPr lang="en-US" sz="2400" dirty="0">
                <a:solidFill>
                  <a:srgbClr val="000000"/>
                </a:solidFill>
              </a:rPr>
              <a:t>Original Implementation</a:t>
            </a:r>
          </a:p>
        </p:txBody>
      </p:sp>
      <p:sp>
        <p:nvSpPr>
          <p:cNvPr id="91" name="TextBox 90"/>
          <p:cNvSpPr txBox="1"/>
          <p:nvPr/>
        </p:nvSpPr>
        <p:spPr>
          <a:xfrm>
            <a:off x="6728998" y="2501846"/>
            <a:ext cx="3544368" cy="461665"/>
          </a:xfrm>
          <a:prstGeom prst="rect">
            <a:avLst/>
          </a:prstGeom>
          <a:noFill/>
        </p:spPr>
        <p:txBody>
          <a:bodyPr wrap="none" rtlCol="0">
            <a:spAutoFit/>
          </a:bodyPr>
          <a:lstStyle/>
          <a:p>
            <a:pPr algn="ctr"/>
            <a:r>
              <a:rPr lang="en-US" sz="2400" dirty="0">
                <a:solidFill>
                  <a:srgbClr val="000000"/>
                </a:solidFill>
              </a:rPr>
              <a:t>Optimized Implementation</a:t>
            </a:r>
          </a:p>
        </p:txBody>
      </p:sp>
      <p:sp>
        <p:nvSpPr>
          <p:cNvPr id="6" name="Rectangle 5"/>
          <p:cNvSpPr/>
          <p:nvPr/>
        </p:nvSpPr>
        <p:spPr>
          <a:xfrm>
            <a:off x="1981200" y="3385959"/>
            <a:ext cx="1782886" cy="1782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4905134" y="3385959"/>
            <a:ext cx="784470" cy="1782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a:off x="3788021" y="4330645"/>
            <a:ext cx="1141047" cy="1486"/>
          </a:xfrm>
          <a:prstGeom prst="straightConnector1">
            <a:avLst/>
          </a:prstGeom>
          <a:ln w="28575">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981200" y="4812268"/>
            <a:ext cx="596638" cy="369332"/>
          </a:xfrm>
          <a:prstGeom prst="rect">
            <a:avLst/>
          </a:prstGeom>
          <a:noFill/>
        </p:spPr>
        <p:txBody>
          <a:bodyPr wrap="none" rtlCol="0">
            <a:spAutoFit/>
          </a:bodyPr>
          <a:lstStyle/>
          <a:p>
            <a:r>
              <a:rPr lang="en-US" dirty="0">
                <a:solidFill>
                  <a:srgbClr val="000000"/>
                </a:solidFill>
              </a:rPr>
              <a:t>GPU</a:t>
            </a:r>
          </a:p>
        </p:txBody>
      </p:sp>
      <p:sp>
        <p:nvSpPr>
          <p:cNvPr id="10" name="TextBox 9"/>
          <p:cNvSpPr txBox="1"/>
          <p:nvPr/>
        </p:nvSpPr>
        <p:spPr>
          <a:xfrm>
            <a:off x="4906068" y="4812268"/>
            <a:ext cx="782587" cy="369332"/>
          </a:xfrm>
          <a:prstGeom prst="rect">
            <a:avLst/>
          </a:prstGeom>
          <a:noFill/>
        </p:spPr>
        <p:txBody>
          <a:bodyPr wrap="none" rtlCol="0">
            <a:spAutoFit/>
          </a:bodyPr>
          <a:lstStyle/>
          <a:p>
            <a:r>
              <a:rPr lang="en-US" dirty="0">
                <a:solidFill>
                  <a:srgbClr val="000000"/>
                </a:solidFill>
              </a:rPr>
              <a:t>DRAM</a:t>
            </a:r>
          </a:p>
        </p:txBody>
      </p:sp>
      <p:sp>
        <p:nvSpPr>
          <p:cNvPr id="11" name="Rectangle 10"/>
          <p:cNvSpPr/>
          <p:nvPr/>
        </p:nvSpPr>
        <p:spPr>
          <a:xfrm>
            <a:off x="2052515" y="3457274"/>
            <a:ext cx="499208" cy="49920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Rectangle 11"/>
          <p:cNvSpPr/>
          <p:nvPr/>
        </p:nvSpPr>
        <p:spPr>
          <a:xfrm>
            <a:off x="2123832" y="3528591"/>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3" name="Rectangle 12"/>
          <p:cNvSpPr/>
          <p:nvPr/>
        </p:nvSpPr>
        <p:spPr>
          <a:xfrm>
            <a:off x="2337778" y="3528591"/>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 name="Rectangle 13"/>
          <p:cNvSpPr/>
          <p:nvPr/>
        </p:nvSpPr>
        <p:spPr>
          <a:xfrm>
            <a:off x="2123832" y="3742537"/>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 name="Rectangle 14"/>
          <p:cNvSpPr/>
          <p:nvPr/>
        </p:nvSpPr>
        <p:spPr>
          <a:xfrm>
            <a:off x="2337778" y="3742537"/>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6" name="Rectangle 15"/>
          <p:cNvSpPr/>
          <p:nvPr/>
        </p:nvSpPr>
        <p:spPr>
          <a:xfrm>
            <a:off x="2623039" y="3457274"/>
            <a:ext cx="499208" cy="49920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7" name="Rectangle 16"/>
          <p:cNvSpPr/>
          <p:nvPr/>
        </p:nvSpPr>
        <p:spPr>
          <a:xfrm>
            <a:off x="2694356" y="3528591"/>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 name="Rectangle 17"/>
          <p:cNvSpPr/>
          <p:nvPr/>
        </p:nvSpPr>
        <p:spPr>
          <a:xfrm>
            <a:off x="2908302" y="3528591"/>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9" name="Rectangle 18"/>
          <p:cNvSpPr/>
          <p:nvPr/>
        </p:nvSpPr>
        <p:spPr>
          <a:xfrm>
            <a:off x="2694356" y="3742537"/>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0" name="Rectangle 19"/>
          <p:cNvSpPr/>
          <p:nvPr/>
        </p:nvSpPr>
        <p:spPr>
          <a:xfrm>
            <a:off x="2908302" y="3742537"/>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1" name="Rectangle 20"/>
          <p:cNvSpPr/>
          <p:nvPr/>
        </p:nvSpPr>
        <p:spPr>
          <a:xfrm>
            <a:off x="3193563" y="3457274"/>
            <a:ext cx="499208" cy="49920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 name="Rectangle 21"/>
          <p:cNvSpPr/>
          <p:nvPr/>
        </p:nvSpPr>
        <p:spPr>
          <a:xfrm>
            <a:off x="3264879" y="3528591"/>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3" name="Rectangle 22"/>
          <p:cNvSpPr/>
          <p:nvPr/>
        </p:nvSpPr>
        <p:spPr>
          <a:xfrm>
            <a:off x="3478825" y="3528591"/>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4" name="Rectangle 23"/>
          <p:cNvSpPr/>
          <p:nvPr/>
        </p:nvSpPr>
        <p:spPr>
          <a:xfrm>
            <a:off x="3264879" y="3742537"/>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5" name="Rectangle 24"/>
          <p:cNvSpPr/>
          <p:nvPr/>
        </p:nvSpPr>
        <p:spPr>
          <a:xfrm>
            <a:off x="3478825" y="3742537"/>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6" name="Rectangle 25"/>
          <p:cNvSpPr/>
          <p:nvPr/>
        </p:nvSpPr>
        <p:spPr>
          <a:xfrm>
            <a:off x="3193563" y="4027798"/>
            <a:ext cx="499208" cy="49920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7" name="Rectangle 26"/>
          <p:cNvSpPr/>
          <p:nvPr/>
        </p:nvSpPr>
        <p:spPr>
          <a:xfrm>
            <a:off x="3264879" y="4099114"/>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8" name="Rectangle 27"/>
          <p:cNvSpPr/>
          <p:nvPr/>
        </p:nvSpPr>
        <p:spPr>
          <a:xfrm>
            <a:off x="3478825" y="4099114"/>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9" name="Rectangle 28"/>
          <p:cNvSpPr/>
          <p:nvPr/>
        </p:nvSpPr>
        <p:spPr>
          <a:xfrm>
            <a:off x="3264879" y="4313061"/>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0" name="Rectangle 29"/>
          <p:cNvSpPr/>
          <p:nvPr/>
        </p:nvSpPr>
        <p:spPr>
          <a:xfrm>
            <a:off x="3478825" y="4313061"/>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1" name="Rectangle 30"/>
          <p:cNvSpPr/>
          <p:nvPr/>
        </p:nvSpPr>
        <p:spPr>
          <a:xfrm>
            <a:off x="2623039" y="4027798"/>
            <a:ext cx="499208" cy="49920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2" name="Rectangle 31"/>
          <p:cNvSpPr/>
          <p:nvPr/>
        </p:nvSpPr>
        <p:spPr>
          <a:xfrm>
            <a:off x="2694356" y="4099114"/>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3" name="Rectangle 32"/>
          <p:cNvSpPr/>
          <p:nvPr/>
        </p:nvSpPr>
        <p:spPr>
          <a:xfrm>
            <a:off x="2908302" y="4099114"/>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4" name="Rectangle 33"/>
          <p:cNvSpPr/>
          <p:nvPr/>
        </p:nvSpPr>
        <p:spPr>
          <a:xfrm>
            <a:off x="2694356" y="4313061"/>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5" name="Rectangle 34"/>
          <p:cNvSpPr/>
          <p:nvPr/>
        </p:nvSpPr>
        <p:spPr>
          <a:xfrm>
            <a:off x="2908302" y="4313061"/>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6" name="Rectangle 35"/>
          <p:cNvSpPr/>
          <p:nvPr/>
        </p:nvSpPr>
        <p:spPr>
          <a:xfrm>
            <a:off x="2052515" y="4027798"/>
            <a:ext cx="499208" cy="49920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7" name="Rectangle 36"/>
          <p:cNvSpPr/>
          <p:nvPr/>
        </p:nvSpPr>
        <p:spPr>
          <a:xfrm>
            <a:off x="2123832" y="4099114"/>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8" name="Rectangle 37"/>
          <p:cNvSpPr/>
          <p:nvPr/>
        </p:nvSpPr>
        <p:spPr>
          <a:xfrm>
            <a:off x="2337778" y="4099114"/>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9" name="Rectangle 38"/>
          <p:cNvSpPr/>
          <p:nvPr/>
        </p:nvSpPr>
        <p:spPr>
          <a:xfrm>
            <a:off x="2123832" y="4313061"/>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0" name="Rectangle 39"/>
          <p:cNvSpPr/>
          <p:nvPr/>
        </p:nvSpPr>
        <p:spPr>
          <a:xfrm>
            <a:off x="2337778" y="4313061"/>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1" name="TextBox 40"/>
          <p:cNvSpPr txBox="1"/>
          <p:nvPr/>
        </p:nvSpPr>
        <p:spPr>
          <a:xfrm>
            <a:off x="3870652" y="3492445"/>
            <a:ext cx="862352" cy="369332"/>
          </a:xfrm>
          <a:prstGeom prst="rect">
            <a:avLst/>
          </a:prstGeom>
          <a:noFill/>
        </p:spPr>
        <p:txBody>
          <a:bodyPr wrap="none" rtlCol="0">
            <a:spAutoFit/>
          </a:bodyPr>
          <a:lstStyle/>
          <a:p>
            <a:r>
              <a:rPr lang="en-US" dirty="0">
                <a:solidFill>
                  <a:srgbClr val="000000"/>
                </a:solidFill>
              </a:rPr>
              <a:t>4 Bytes</a:t>
            </a:r>
          </a:p>
        </p:txBody>
      </p:sp>
      <p:sp>
        <p:nvSpPr>
          <p:cNvPr id="49" name="TextBox 48"/>
          <p:cNvSpPr txBox="1"/>
          <p:nvPr/>
        </p:nvSpPr>
        <p:spPr>
          <a:xfrm>
            <a:off x="3881490" y="3961313"/>
            <a:ext cx="862352" cy="369332"/>
          </a:xfrm>
          <a:prstGeom prst="rect">
            <a:avLst/>
          </a:prstGeom>
          <a:noFill/>
        </p:spPr>
        <p:txBody>
          <a:bodyPr wrap="none" rtlCol="0">
            <a:spAutoFit/>
          </a:bodyPr>
          <a:lstStyle/>
          <a:p>
            <a:r>
              <a:rPr lang="en-US" dirty="0">
                <a:solidFill>
                  <a:srgbClr val="000000"/>
                </a:solidFill>
              </a:rPr>
              <a:t>4 Bytes</a:t>
            </a:r>
          </a:p>
        </p:txBody>
      </p:sp>
      <p:cxnSp>
        <p:nvCxnSpPr>
          <p:cNvPr id="94" name="Straight Arrow Connector 93"/>
          <p:cNvCxnSpPr/>
          <p:nvPr/>
        </p:nvCxnSpPr>
        <p:spPr>
          <a:xfrm>
            <a:off x="3788021" y="3826380"/>
            <a:ext cx="1141047" cy="1486"/>
          </a:xfrm>
          <a:prstGeom prst="straightConnector1">
            <a:avLst/>
          </a:prstGeom>
          <a:ln w="28575">
            <a:solidFill>
              <a:srgbClr val="C0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 name="Group 96"/>
          <p:cNvGrpSpPr/>
          <p:nvPr/>
        </p:nvGrpSpPr>
        <p:grpSpPr>
          <a:xfrm>
            <a:off x="6553200" y="3385960"/>
            <a:ext cx="3708404" cy="1795641"/>
            <a:chOff x="457200" y="2331914"/>
            <a:chExt cx="3708404" cy="1795641"/>
          </a:xfrm>
        </p:grpSpPr>
        <p:sp>
          <p:nvSpPr>
            <p:cNvPr id="98" name="Rectangle 97"/>
            <p:cNvSpPr/>
            <p:nvPr/>
          </p:nvSpPr>
          <p:spPr>
            <a:xfrm>
              <a:off x="457200" y="2331914"/>
              <a:ext cx="1782886" cy="1782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Rectangle 98"/>
            <p:cNvSpPr/>
            <p:nvPr/>
          </p:nvSpPr>
          <p:spPr>
            <a:xfrm>
              <a:off x="3381134" y="2331914"/>
              <a:ext cx="784470" cy="1782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p:cNvSpPr txBox="1"/>
            <p:nvPr/>
          </p:nvSpPr>
          <p:spPr>
            <a:xfrm>
              <a:off x="457200" y="3758223"/>
              <a:ext cx="596638" cy="369332"/>
            </a:xfrm>
            <a:prstGeom prst="rect">
              <a:avLst/>
            </a:prstGeom>
            <a:noFill/>
          </p:spPr>
          <p:txBody>
            <a:bodyPr wrap="none" rtlCol="0">
              <a:spAutoFit/>
            </a:bodyPr>
            <a:lstStyle/>
            <a:p>
              <a:r>
                <a:rPr lang="en-US" dirty="0"/>
                <a:t>GPU</a:t>
              </a:r>
            </a:p>
          </p:txBody>
        </p:sp>
        <p:sp>
          <p:nvSpPr>
            <p:cNvPr id="102" name="TextBox 101"/>
            <p:cNvSpPr txBox="1"/>
            <p:nvPr/>
          </p:nvSpPr>
          <p:spPr>
            <a:xfrm>
              <a:off x="3382067" y="3758223"/>
              <a:ext cx="782587" cy="369332"/>
            </a:xfrm>
            <a:prstGeom prst="rect">
              <a:avLst/>
            </a:prstGeom>
            <a:noFill/>
          </p:spPr>
          <p:txBody>
            <a:bodyPr wrap="none" rtlCol="0">
              <a:spAutoFit/>
            </a:bodyPr>
            <a:lstStyle/>
            <a:p>
              <a:r>
                <a:rPr lang="en-US" dirty="0"/>
                <a:t>DRAM</a:t>
              </a:r>
            </a:p>
          </p:txBody>
        </p:sp>
        <p:sp>
          <p:nvSpPr>
            <p:cNvPr id="103" name="Rectangle 102"/>
            <p:cNvSpPr/>
            <p:nvPr/>
          </p:nvSpPr>
          <p:spPr>
            <a:xfrm>
              <a:off x="528515" y="2403229"/>
              <a:ext cx="499208" cy="49920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4" name="Rectangle 103"/>
            <p:cNvSpPr/>
            <p:nvPr/>
          </p:nvSpPr>
          <p:spPr>
            <a:xfrm>
              <a:off x="599831" y="2474545"/>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5" name="Rectangle 104"/>
            <p:cNvSpPr/>
            <p:nvPr/>
          </p:nvSpPr>
          <p:spPr>
            <a:xfrm>
              <a:off x="813777" y="2474545"/>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6" name="Rectangle 105"/>
            <p:cNvSpPr/>
            <p:nvPr/>
          </p:nvSpPr>
          <p:spPr>
            <a:xfrm>
              <a:off x="599831" y="2688491"/>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7" name="Rectangle 106"/>
            <p:cNvSpPr/>
            <p:nvPr/>
          </p:nvSpPr>
          <p:spPr>
            <a:xfrm>
              <a:off x="813777" y="2688491"/>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8" name="Rectangle 107"/>
            <p:cNvSpPr/>
            <p:nvPr/>
          </p:nvSpPr>
          <p:spPr>
            <a:xfrm>
              <a:off x="1099039" y="2403229"/>
              <a:ext cx="499208" cy="49920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9" name="Rectangle 108"/>
            <p:cNvSpPr/>
            <p:nvPr/>
          </p:nvSpPr>
          <p:spPr>
            <a:xfrm>
              <a:off x="1170355" y="2474545"/>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0" name="Rectangle 109"/>
            <p:cNvSpPr/>
            <p:nvPr/>
          </p:nvSpPr>
          <p:spPr>
            <a:xfrm>
              <a:off x="1384301" y="2474545"/>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1" name="Rectangle 110"/>
            <p:cNvSpPr/>
            <p:nvPr/>
          </p:nvSpPr>
          <p:spPr>
            <a:xfrm>
              <a:off x="1170355" y="2688491"/>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2" name="Rectangle 111"/>
            <p:cNvSpPr/>
            <p:nvPr/>
          </p:nvSpPr>
          <p:spPr>
            <a:xfrm>
              <a:off x="1384301" y="2688491"/>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3" name="Rectangle 112"/>
            <p:cNvSpPr/>
            <p:nvPr/>
          </p:nvSpPr>
          <p:spPr>
            <a:xfrm>
              <a:off x="1669563" y="2403229"/>
              <a:ext cx="499208" cy="49920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4" name="Rectangle 113"/>
            <p:cNvSpPr/>
            <p:nvPr/>
          </p:nvSpPr>
          <p:spPr>
            <a:xfrm>
              <a:off x="1740878" y="2474545"/>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5" name="Rectangle 114"/>
            <p:cNvSpPr/>
            <p:nvPr/>
          </p:nvSpPr>
          <p:spPr>
            <a:xfrm>
              <a:off x="1954824" y="2474545"/>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6" name="Rectangle 115"/>
            <p:cNvSpPr/>
            <p:nvPr/>
          </p:nvSpPr>
          <p:spPr>
            <a:xfrm>
              <a:off x="1740878" y="2688491"/>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7" name="Rectangle 116"/>
            <p:cNvSpPr/>
            <p:nvPr/>
          </p:nvSpPr>
          <p:spPr>
            <a:xfrm>
              <a:off x="1954824" y="2688491"/>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8" name="Rectangle 117"/>
            <p:cNvSpPr/>
            <p:nvPr/>
          </p:nvSpPr>
          <p:spPr>
            <a:xfrm>
              <a:off x="1669563" y="2973753"/>
              <a:ext cx="499208" cy="49920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9" name="Rectangle 118"/>
            <p:cNvSpPr/>
            <p:nvPr/>
          </p:nvSpPr>
          <p:spPr>
            <a:xfrm>
              <a:off x="1740878" y="3045068"/>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0" name="Rectangle 119"/>
            <p:cNvSpPr/>
            <p:nvPr/>
          </p:nvSpPr>
          <p:spPr>
            <a:xfrm>
              <a:off x="1954824" y="3045068"/>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1" name="Rectangle 120"/>
            <p:cNvSpPr/>
            <p:nvPr/>
          </p:nvSpPr>
          <p:spPr>
            <a:xfrm>
              <a:off x="1740878" y="3259015"/>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2" name="Rectangle 121"/>
            <p:cNvSpPr/>
            <p:nvPr/>
          </p:nvSpPr>
          <p:spPr>
            <a:xfrm>
              <a:off x="1954824" y="3259015"/>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3" name="Rectangle 122"/>
            <p:cNvSpPr/>
            <p:nvPr/>
          </p:nvSpPr>
          <p:spPr>
            <a:xfrm>
              <a:off x="1099039" y="2973753"/>
              <a:ext cx="499208" cy="49920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4" name="Rectangle 123"/>
            <p:cNvSpPr/>
            <p:nvPr/>
          </p:nvSpPr>
          <p:spPr>
            <a:xfrm>
              <a:off x="1170355" y="3045068"/>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5" name="Rectangle 124"/>
            <p:cNvSpPr/>
            <p:nvPr/>
          </p:nvSpPr>
          <p:spPr>
            <a:xfrm>
              <a:off x="1384301" y="3045068"/>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6" name="Rectangle 125"/>
            <p:cNvSpPr/>
            <p:nvPr/>
          </p:nvSpPr>
          <p:spPr>
            <a:xfrm>
              <a:off x="1170355" y="3259015"/>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7" name="Rectangle 126"/>
            <p:cNvSpPr/>
            <p:nvPr/>
          </p:nvSpPr>
          <p:spPr>
            <a:xfrm>
              <a:off x="1384301" y="3259015"/>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8" name="Rectangle 127"/>
            <p:cNvSpPr/>
            <p:nvPr/>
          </p:nvSpPr>
          <p:spPr>
            <a:xfrm>
              <a:off x="528515" y="2973753"/>
              <a:ext cx="499208" cy="49920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9" name="Rectangle 128"/>
            <p:cNvSpPr/>
            <p:nvPr/>
          </p:nvSpPr>
          <p:spPr>
            <a:xfrm>
              <a:off x="599831" y="3045068"/>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30" name="Rectangle 129"/>
            <p:cNvSpPr/>
            <p:nvPr/>
          </p:nvSpPr>
          <p:spPr>
            <a:xfrm>
              <a:off x="813777" y="3045068"/>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31" name="Rectangle 130"/>
            <p:cNvSpPr/>
            <p:nvPr/>
          </p:nvSpPr>
          <p:spPr>
            <a:xfrm>
              <a:off x="599831" y="3259015"/>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32" name="Rectangle 131"/>
            <p:cNvSpPr/>
            <p:nvPr/>
          </p:nvSpPr>
          <p:spPr>
            <a:xfrm>
              <a:off x="813777" y="3259015"/>
              <a:ext cx="142631" cy="142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33" name="TextBox 132"/>
            <p:cNvSpPr txBox="1"/>
            <p:nvPr/>
          </p:nvSpPr>
          <p:spPr>
            <a:xfrm>
              <a:off x="2346652" y="2907268"/>
              <a:ext cx="862352" cy="369332"/>
            </a:xfrm>
            <a:prstGeom prst="rect">
              <a:avLst/>
            </a:prstGeom>
            <a:noFill/>
          </p:spPr>
          <p:txBody>
            <a:bodyPr wrap="none" rtlCol="0">
              <a:spAutoFit/>
            </a:bodyPr>
            <a:lstStyle/>
            <a:p>
              <a:r>
                <a:rPr lang="en-US" dirty="0"/>
                <a:t>4 Bytes</a:t>
              </a:r>
            </a:p>
          </p:txBody>
        </p:sp>
        <p:cxnSp>
          <p:nvCxnSpPr>
            <p:cNvPr id="135" name="Straight Arrow Connector 134"/>
            <p:cNvCxnSpPr/>
            <p:nvPr/>
          </p:nvCxnSpPr>
          <p:spPr>
            <a:xfrm>
              <a:off x="2264020" y="3241203"/>
              <a:ext cx="1141047" cy="1486"/>
            </a:xfrm>
            <a:prstGeom prst="straightConnector1">
              <a:avLst/>
            </a:prstGeom>
            <a:ln w="28575">
              <a:solidFill>
                <a:srgbClr val="C0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5" name="TextBox 84"/>
          <p:cNvSpPr txBox="1"/>
          <p:nvPr/>
        </p:nvSpPr>
        <p:spPr>
          <a:xfrm>
            <a:off x="3894585" y="4494713"/>
            <a:ext cx="862352" cy="369332"/>
          </a:xfrm>
          <a:prstGeom prst="rect">
            <a:avLst/>
          </a:prstGeom>
          <a:noFill/>
        </p:spPr>
        <p:txBody>
          <a:bodyPr wrap="none" rtlCol="0">
            <a:spAutoFit/>
          </a:bodyPr>
          <a:lstStyle/>
          <a:p>
            <a:r>
              <a:rPr lang="en-US" dirty="0">
                <a:solidFill>
                  <a:srgbClr val="000000"/>
                </a:solidFill>
              </a:rPr>
              <a:t>4 Bytes</a:t>
            </a:r>
          </a:p>
        </p:txBody>
      </p:sp>
      <p:cxnSp>
        <p:nvCxnSpPr>
          <p:cNvPr id="86" name="Straight Arrow Connector 85"/>
          <p:cNvCxnSpPr/>
          <p:nvPr/>
        </p:nvCxnSpPr>
        <p:spPr>
          <a:xfrm>
            <a:off x="3788021" y="4828648"/>
            <a:ext cx="1141047" cy="1486"/>
          </a:xfrm>
          <a:prstGeom prst="straightConnector1">
            <a:avLst/>
          </a:prstGeom>
          <a:ln w="28575">
            <a:solidFill>
              <a:srgbClr val="C0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1600201" y="6627168"/>
            <a:ext cx="1013419" cy="230832"/>
          </a:xfrm>
          <a:prstGeom prst="rect">
            <a:avLst/>
          </a:prstGeom>
        </p:spPr>
        <p:txBody>
          <a:bodyPr wrap="none">
            <a:spAutoFit/>
          </a:bodyPr>
          <a:lstStyle/>
          <a:p>
            <a:r>
              <a:rPr lang="en-US" sz="900" dirty="0">
                <a:latin typeface="+mj-lt"/>
              </a:rPr>
              <a:t>NVIDIA [N. Bell]</a:t>
            </a:r>
            <a:r>
              <a:rPr lang="en-US" sz="900" dirty="0">
                <a:latin typeface="+mj-lt"/>
                <a:cs typeface="Calibri"/>
              </a:rPr>
              <a:t>→</a:t>
            </a:r>
            <a:endParaRPr lang="en-US" sz="900" dirty="0">
              <a:latin typeface="+mj-lt"/>
            </a:endParaRPr>
          </a:p>
        </p:txBody>
      </p:sp>
      <p:sp>
        <p:nvSpPr>
          <p:cNvPr id="87" name="Content Placeholder 2"/>
          <p:cNvSpPr txBox="1">
            <a:spLocks/>
          </p:cNvSpPr>
          <p:nvPr/>
        </p:nvSpPr>
        <p:spPr>
          <a:xfrm>
            <a:off x="1752600" y="5562600"/>
            <a:ext cx="8686800" cy="416570"/>
          </a:xfrm>
          <a:prstGeom prst="rect">
            <a:avLst/>
          </a:prstGeom>
        </p:spPr>
        <p:txBody>
          <a:bodyPr/>
          <a:lstStyle>
            <a:lvl1pPr marL="342900" indent="-342900" algn="l" rtl="0" fontAlgn="base">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fontAlgn="base">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fontAlgn="base">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r>
              <a:rPr lang="en-US" sz="1600" dirty="0"/>
              <a:t>Try to answer this: how many times will we be able to run faster if we fuse?</a:t>
            </a:r>
            <a:endParaRPr lang="en-US" sz="1400" dirty="0"/>
          </a:p>
        </p:txBody>
      </p:sp>
    </p:spTree>
    <p:extLst>
      <p:ext uri="{BB962C8B-B14F-4D97-AF65-F5344CB8AC3E}">
        <p14:creationId xmlns:p14="http://schemas.microsoft.com/office/powerpoint/2010/main" val="297021049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1915" y="3282215"/>
            <a:ext cx="9140792" cy="823393"/>
          </a:xfrm>
        </p:spPr>
        <p:txBody>
          <a:bodyPr/>
          <a:lstStyle/>
          <a:p>
            <a:r>
              <a:rPr lang="en-US" dirty="0"/>
              <a:t>GPU Computing with </a:t>
            </a:r>
            <a:r>
              <a:rPr lang="en-US" b="1" dirty="0">
                <a:solidFill>
                  <a:srgbClr val="FFC000"/>
                </a:solidFill>
              </a:rPr>
              <a:t>thrust</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545056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C000"/>
                </a:solidFill>
                <a:latin typeface="Courier New" pitchFamily="49" charset="0"/>
                <a:cs typeface="Courier New" pitchFamily="49" charset="0"/>
              </a:rPr>
              <a:t>thrust</a:t>
            </a:r>
            <a:r>
              <a:rPr lang="en-US" dirty="0"/>
              <a:t> Wrap-Up</a:t>
            </a:r>
          </a:p>
        </p:txBody>
      </p:sp>
      <p:sp>
        <p:nvSpPr>
          <p:cNvPr id="6" name="Slide Number Placeholder 5"/>
          <p:cNvSpPr>
            <a:spLocks noGrp="1"/>
          </p:cNvSpPr>
          <p:nvPr>
            <p:ph type="sldNum" sz="quarter" idx="12"/>
          </p:nvPr>
        </p:nvSpPr>
        <p:spPr/>
        <p:txBody>
          <a:bodyPr/>
          <a:lstStyle/>
          <a:p>
            <a:fld id="{198C497F-F93A-415D-AE85-6EDF5BB63A7F}" type="slidenum">
              <a:rPr lang="en-US" altLang="en-US" smtClean="0"/>
              <a:pPr/>
              <a:t>50</a:t>
            </a:fld>
            <a:endParaRPr lang="en-US" altLang="en-US" dirty="0"/>
          </a:p>
        </p:txBody>
      </p:sp>
      <p:sp>
        <p:nvSpPr>
          <p:cNvPr id="9" name="Content Placeholder 3"/>
          <p:cNvSpPr txBox="1">
            <a:spLocks/>
          </p:cNvSpPr>
          <p:nvPr/>
        </p:nvSpPr>
        <p:spPr>
          <a:xfrm>
            <a:off x="406866" y="1606492"/>
            <a:ext cx="11400639" cy="4503684"/>
          </a:xfrm>
          <a:prstGeom prst="rect">
            <a:avLst/>
          </a:prstGeom>
        </p:spPr>
        <p:txBody>
          <a:bodyPr/>
          <a:lstStyle>
            <a:lvl1pPr marL="342900" indent="-342900" algn="l" rtl="0" fontAlgn="base">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fontAlgn="base">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fontAlgn="base">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r>
              <a:rPr lang="en-US" sz="2000" dirty="0">
                <a:solidFill>
                  <a:srgbClr val="000000"/>
                </a:solidFill>
              </a:rPr>
              <a:t>Good productivity and execution boost at the price of having to deal with C++ syntax</a:t>
            </a:r>
          </a:p>
          <a:p>
            <a:pPr lvl="1"/>
            <a:r>
              <a:rPr lang="en-US" sz="1800" dirty="0">
                <a:solidFill>
                  <a:srgbClr val="000000"/>
                </a:solidFill>
              </a:rPr>
              <a:t>No need to be aware of execution configuration, shared memory, etc.</a:t>
            </a:r>
          </a:p>
          <a:p>
            <a:pPr lvl="1"/>
            <a:endParaRPr lang="en-US" sz="1800" dirty="0">
              <a:solidFill>
                <a:srgbClr val="000000"/>
              </a:solidFill>
            </a:endParaRPr>
          </a:p>
          <a:p>
            <a:r>
              <a:rPr lang="en-US" sz="2000" dirty="0">
                <a:solidFill>
                  <a:srgbClr val="000000"/>
                </a:solidFill>
              </a:rPr>
              <a:t>Key concepts</a:t>
            </a:r>
          </a:p>
          <a:p>
            <a:pPr lvl="1"/>
            <a:r>
              <a:rPr lang="en-US" sz="1800" dirty="0">
                <a:solidFill>
                  <a:srgbClr val="000000"/>
                </a:solidFill>
              </a:rPr>
              <a:t>Functor</a:t>
            </a:r>
          </a:p>
          <a:p>
            <a:pPr lvl="1"/>
            <a:r>
              <a:rPr lang="en-US" sz="1800" dirty="0">
                <a:solidFill>
                  <a:srgbClr val="000000"/>
                </a:solidFill>
              </a:rPr>
              <a:t>Zipping data </a:t>
            </a:r>
          </a:p>
          <a:p>
            <a:pPr lvl="1"/>
            <a:r>
              <a:rPr lang="en-US" sz="1800" dirty="0">
                <a:solidFill>
                  <a:srgbClr val="000000"/>
                </a:solidFill>
              </a:rPr>
              <a:t>Fusing operations</a:t>
            </a:r>
          </a:p>
          <a:p>
            <a:pPr lvl="1"/>
            <a:endParaRPr lang="en-US" sz="1800" dirty="0">
              <a:solidFill>
                <a:srgbClr val="000000"/>
              </a:solidFill>
            </a:endParaRPr>
          </a:p>
          <a:p>
            <a:pPr lvl="1"/>
            <a:endParaRPr lang="en-US" sz="1800" dirty="0">
              <a:solidFill>
                <a:srgbClr val="000000"/>
              </a:solidFill>
            </a:endParaRPr>
          </a:p>
          <a:p>
            <a:r>
              <a:rPr lang="en-US" sz="2000" dirty="0">
                <a:solidFill>
                  <a:srgbClr val="000000"/>
                </a:solidFill>
              </a:rPr>
              <a:t>Why not always use </a:t>
            </a:r>
            <a:r>
              <a:rPr lang="en-US" sz="2000" dirty="0">
                <a:solidFill>
                  <a:srgbClr val="0070C0"/>
                </a:solidFill>
                <a:latin typeface="Consolas" panose="020B0609020204030204" pitchFamily="49" charset="0"/>
                <a:cs typeface="Consolas" panose="020B0609020204030204" pitchFamily="49" charset="0"/>
              </a:rPr>
              <a:t>thrust</a:t>
            </a:r>
            <a:r>
              <a:rPr lang="en-US" sz="2000" dirty="0">
                <a:solidFill>
                  <a:srgbClr val="000000"/>
                </a:solidFill>
              </a:rPr>
              <a:t>?</a:t>
            </a:r>
          </a:p>
          <a:p>
            <a:pPr lvl="1"/>
            <a:r>
              <a:rPr lang="en-US" sz="1800" dirty="0">
                <a:solidFill>
                  <a:srgbClr val="000000"/>
                </a:solidFill>
              </a:rPr>
              <a:t>There is no “perform finite element analysis” support in </a:t>
            </a:r>
            <a:r>
              <a:rPr lang="en-US" sz="1800" dirty="0">
                <a:solidFill>
                  <a:srgbClr val="0070C0"/>
                </a:solidFill>
                <a:latin typeface="Consolas" panose="020B0609020204030204" pitchFamily="49" charset="0"/>
              </a:rPr>
              <a:t>thrust</a:t>
            </a:r>
            <a:r>
              <a:rPr lang="en-US" sz="1800" dirty="0">
                <a:solidFill>
                  <a:srgbClr val="000000"/>
                </a:solidFill>
              </a:rPr>
              <a:t> </a:t>
            </a:r>
          </a:p>
          <a:p>
            <a:pPr lvl="1"/>
            <a:r>
              <a:rPr lang="en-US" sz="1800" dirty="0">
                <a:solidFill>
                  <a:srgbClr val="000000"/>
                </a:solidFill>
              </a:rPr>
              <a:t>Thrust provides support for primitives – up to us to use them as needed</a:t>
            </a:r>
          </a:p>
        </p:txBody>
      </p:sp>
    </p:spTree>
    <p:extLst>
      <p:ext uri="{BB962C8B-B14F-4D97-AF65-F5344CB8AC3E}">
        <p14:creationId xmlns:p14="http://schemas.microsoft.com/office/powerpoint/2010/main" val="1670437760"/>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rgbClr val="FFC000"/>
                </a:solidFill>
                <a:latin typeface="Courier New" pitchFamily="49" charset="0"/>
                <a:cs typeface="Courier New" pitchFamily="49" charset="0"/>
              </a:rPr>
              <a:t>thrust</a:t>
            </a:r>
            <a:r>
              <a:rPr lang="en-US" dirty="0"/>
              <a:t> on GitHub</a:t>
            </a:r>
          </a:p>
        </p:txBody>
      </p:sp>
      <p:sp>
        <p:nvSpPr>
          <p:cNvPr id="5" name="Slide Number Placeholder 4"/>
          <p:cNvSpPr>
            <a:spLocks noGrp="1"/>
          </p:cNvSpPr>
          <p:nvPr>
            <p:ph type="sldNum" sz="quarter" idx="12"/>
          </p:nvPr>
        </p:nvSpPr>
        <p:spPr/>
        <p:txBody>
          <a:bodyPr/>
          <a:lstStyle/>
          <a:p>
            <a:fld id="{04A7C484-7E24-447E-8CB0-5149A4D34DEF}" type="slidenum">
              <a:rPr lang="en-US" altLang="en-US" smtClean="0"/>
              <a:pPr/>
              <a:t>51</a:t>
            </a:fld>
            <a:endParaRPr lang="en-US" altLang="en-US"/>
          </a:p>
        </p:txBody>
      </p:sp>
      <p:sp>
        <p:nvSpPr>
          <p:cNvPr id="4" name="Content Placeholder 3"/>
          <p:cNvSpPr>
            <a:spLocks noGrp="1"/>
          </p:cNvSpPr>
          <p:nvPr>
            <p:ph idx="4294967295"/>
          </p:nvPr>
        </p:nvSpPr>
        <p:spPr>
          <a:xfrm>
            <a:off x="522514" y="1685828"/>
            <a:ext cx="4478694" cy="4411662"/>
          </a:xfrm>
        </p:spPr>
        <p:txBody>
          <a:bodyPr/>
          <a:lstStyle/>
          <a:p>
            <a:r>
              <a:rPr lang="en-US" dirty="0">
                <a:solidFill>
                  <a:srgbClr val="000000"/>
                </a:solidFill>
              </a:rPr>
              <a:t>Quick Start Guide</a:t>
            </a:r>
          </a:p>
          <a:p>
            <a:endParaRPr lang="en-US" dirty="0">
              <a:solidFill>
                <a:srgbClr val="000000"/>
              </a:solidFill>
            </a:endParaRPr>
          </a:p>
          <a:p>
            <a:r>
              <a:rPr lang="en-US" dirty="0">
                <a:solidFill>
                  <a:srgbClr val="000000"/>
                </a:solidFill>
              </a:rPr>
              <a:t>Examples</a:t>
            </a:r>
          </a:p>
          <a:p>
            <a:endParaRPr lang="en-US" dirty="0">
              <a:solidFill>
                <a:srgbClr val="000000"/>
              </a:solidFill>
            </a:endParaRPr>
          </a:p>
          <a:p>
            <a:r>
              <a:rPr lang="en-US" dirty="0">
                <a:solidFill>
                  <a:srgbClr val="000000"/>
                </a:solidFill>
              </a:rPr>
              <a:t>News</a:t>
            </a:r>
          </a:p>
          <a:p>
            <a:endParaRPr lang="en-US" dirty="0">
              <a:solidFill>
                <a:srgbClr val="000000"/>
              </a:solidFill>
            </a:endParaRPr>
          </a:p>
          <a:p>
            <a:r>
              <a:rPr lang="en-US" dirty="0">
                <a:solidFill>
                  <a:srgbClr val="000000"/>
                </a:solidFill>
              </a:rPr>
              <a:t>Documentation</a:t>
            </a:r>
          </a:p>
          <a:p>
            <a:endParaRPr lang="en-US" dirty="0">
              <a:solidFill>
                <a:srgbClr val="000000"/>
              </a:solidFill>
            </a:endParaRPr>
          </a:p>
          <a:p>
            <a:r>
              <a:rPr lang="en-US" dirty="0">
                <a:solidFill>
                  <a:srgbClr val="000000"/>
                </a:solidFill>
              </a:rPr>
              <a:t>Mailing List (thrust-users)</a:t>
            </a:r>
          </a:p>
        </p:txBody>
      </p:sp>
      <p:sp>
        <p:nvSpPr>
          <p:cNvPr id="6" name="Rectangle 5"/>
          <p:cNvSpPr/>
          <p:nvPr/>
        </p:nvSpPr>
        <p:spPr>
          <a:xfrm>
            <a:off x="1600201" y="6627168"/>
            <a:ext cx="1013419" cy="230832"/>
          </a:xfrm>
          <a:prstGeom prst="rect">
            <a:avLst/>
          </a:prstGeom>
        </p:spPr>
        <p:txBody>
          <a:bodyPr wrap="none">
            <a:spAutoFit/>
          </a:bodyPr>
          <a:lstStyle/>
          <a:p>
            <a:r>
              <a:rPr lang="en-US" sz="900" dirty="0">
                <a:latin typeface="+mj-lt"/>
              </a:rPr>
              <a:t>NVIDIA [N. Bell]</a:t>
            </a:r>
            <a:r>
              <a:rPr lang="en-US" sz="900" dirty="0">
                <a:latin typeface="+mj-lt"/>
                <a:cs typeface="Calibri"/>
              </a:rPr>
              <a:t>→</a:t>
            </a:r>
            <a:endParaRPr lang="en-US" sz="900" dirty="0">
              <a:latin typeface="+mj-lt"/>
            </a:endParaRPr>
          </a:p>
        </p:txBody>
      </p:sp>
      <p:sp>
        <p:nvSpPr>
          <p:cNvPr id="3" name="Rectangle 2"/>
          <p:cNvSpPr/>
          <p:nvPr/>
        </p:nvSpPr>
        <p:spPr>
          <a:xfrm>
            <a:off x="6598299" y="1627517"/>
            <a:ext cx="3350597" cy="369332"/>
          </a:xfrm>
          <a:prstGeom prst="rect">
            <a:avLst/>
          </a:prstGeom>
        </p:spPr>
        <p:txBody>
          <a:bodyPr wrap="none">
            <a:spAutoFit/>
          </a:bodyPr>
          <a:lstStyle/>
          <a:p>
            <a:r>
              <a:rPr lang="en-US" dirty="0">
                <a:latin typeface="Consolas" panose="020B0609020204030204" pitchFamily="49" charset="0"/>
                <a:hlinkClick r:id="rId3"/>
              </a:rPr>
              <a:t>http://thrust.github.io/</a:t>
            </a:r>
            <a:r>
              <a:rPr lang="en-US" dirty="0">
                <a:latin typeface="Consolas" panose="020B0609020204030204" pitchFamily="49" charset="0"/>
              </a:rPr>
              <a:t> </a:t>
            </a: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19801" y="2209800"/>
            <a:ext cx="4387461" cy="3505200"/>
          </a:xfrm>
          <a:prstGeom prst="rect">
            <a:avLst/>
          </a:prstGeom>
        </p:spPr>
      </p:pic>
    </p:spTree>
    <p:extLst>
      <p:ext uri="{BB962C8B-B14F-4D97-AF65-F5344CB8AC3E}">
        <p14:creationId xmlns:p14="http://schemas.microsoft.com/office/powerpoint/2010/main" val="343302983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C000"/>
                </a:solidFill>
                <a:latin typeface="Courier New" pitchFamily="49" charset="0"/>
                <a:cs typeface="Courier New" pitchFamily="49" charset="0"/>
              </a:rPr>
              <a:t>thrust</a:t>
            </a:r>
            <a:r>
              <a:rPr lang="en-US" dirty="0"/>
              <a:t> in “GPU Computing Gems”</a:t>
            </a:r>
          </a:p>
        </p:txBody>
      </p:sp>
      <p:sp>
        <p:nvSpPr>
          <p:cNvPr id="6" name="Slide Number Placeholder 5"/>
          <p:cNvSpPr>
            <a:spLocks noGrp="1"/>
          </p:cNvSpPr>
          <p:nvPr>
            <p:ph type="sldNum" sz="quarter" idx="12"/>
          </p:nvPr>
        </p:nvSpPr>
        <p:spPr/>
        <p:txBody>
          <a:bodyPr/>
          <a:lstStyle/>
          <a:p>
            <a:fld id="{198C497F-F93A-415D-AE85-6EDF5BB63A7F}" type="slidenum">
              <a:rPr lang="en-US" altLang="en-US" smtClean="0"/>
              <a:pPr/>
              <a:t>52</a:t>
            </a:fld>
            <a:endParaRPr lang="en-US" altLang="en-US" dirty="0"/>
          </a:p>
        </p:txBody>
      </p:sp>
      <p:pic>
        <p:nvPicPr>
          <p:cNvPr id="1026" name="Picture 2"/>
          <p:cNvPicPr>
            <a:picLocks noChangeAspect="1" noChangeArrowheads="1"/>
          </p:cNvPicPr>
          <p:nvPr/>
        </p:nvPicPr>
        <p:blipFill>
          <a:blip r:embed="rId2" cstate="print"/>
          <a:srcRect/>
          <a:stretch>
            <a:fillRect/>
          </a:stretch>
        </p:blipFill>
        <p:spPr bwMode="auto">
          <a:xfrm>
            <a:off x="5715001" y="1905000"/>
            <a:ext cx="3955775" cy="3429000"/>
          </a:xfrm>
          <a:prstGeom prst="roundRect">
            <a:avLst>
              <a:gd name="adj" fmla="val 3965"/>
            </a:avLst>
          </a:prstGeom>
          <a:solidFill>
            <a:srgbClr val="FFFFFF">
              <a:shade val="85000"/>
            </a:srgbClr>
          </a:solidFill>
          <a:ln>
            <a:noFill/>
          </a:ln>
          <a:effectLst>
            <a:reflection blurRad="12700" stA="38000" endPos="28000" dist="5000" dir="5400000" sy="-100000" algn="bl" rotWithShape="0"/>
          </a:effectLst>
        </p:spPr>
      </p:pic>
      <p:pic>
        <p:nvPicPr>
          <p:cNvPr id="1027" name="Picture 3"/>
          <p:cNvPicPr>
            <a:picLocks noChangeAspect="1" noChangeArrowheads="1"/>
          </p:cNvPicPr>
          <p:nvPr/>
        </p:nvPicPr>
        <p:blipFill>
          <a:blip r:embed="rId3" cstate="print"/>
          <a:srcRect l="9600" r="10400"/>
          <a:stretch>
            <a:fillRect/>
          </a:stretch>
        </p:blipFill>
        <p:spPr bwMode="auto">
          <a:xfrm>
            <a:off x="2209800" y="1885950"/>
            <a:ext cx="2743200" cy="3429000"/>
          </a:xfrm>
          <a:prstGeom prst="roundRect">
            <a:avLst>
              <a:gd name="adj" fmla="val 6301"/>
            </a:avLst>
          </a:prstGeom>
          <a:solidFill>
            <a:srgbClr val="FFFFFF">
              <a:shade val="85000"/>
            </a:srgbClr>
          </a:solidFill>
          <a:ln>
            <a:noFill/>
          </a:ln>
          <a:effectLst>
            <a:reflection blurRad="12700" stA="38000" endPos="28000" dist="5000" dir="5400000" sy="-100000" algn="bl" rotWithShape="0"/>
          </a:effectLst>
        </p:spPr>
      </p:pic>
      <p:sp>
        <p:nvSpPr>
          <p:cNvPr id="7" name="TextBox 6"/>
          <p:cNvSpPr txBox="1"/>
          <p:nvPr/>
        </p:nvSpPr>
        <p:spPr>
          <a:xfrm>
            <a:off x="4267201" y="6096000"/>
            <a:ext cx="3562065" cy="369332"/>
          </a:xfrm>
          <a:prstGeom prst="rect">
            <a:avLst/>
          </a:prstGeom>
          <a:noFill/>
        </p:spPr>
        <p:txBody>
          <a:bodyPr wrap="none" rtlCol="0">
            <a:spAutoFit/>
          </a:bodyPr>
          <a:lstStyle/>
          <a:p>
            <a:r>
              <a:rPr lang="en-US" dirty="0">
                <a:solidFill>
                  <a:srgbClr val="000000"/>
                </a:solidFill>
                <a:latin typeface="+mj-lt"/>
              </a:rPr>
              <a:t>PDF  available at </a:t>
            </a:r>
            <a:r>
              <a:rPr lang="en-US" dirty="0">
                <a:solidFill>
                  <a:srgbClr val="000000"/>
                </a:solidFill>
                <a:latin typeface="+mj-lt"/>
                <a:hlinkClick r:id="rId4"/>
              </a:rPr>
              <a:t>http://goo.gl/adj9S</a:t>
            </a:r>
            <a:r>
              <a:rPr lang="en-US" dirty="0">
                <a:solidFill>
                  <a:srgbClr val="000000"/>
                </a:solidFill>
                <a:latin typeface="+mj-lt"/>
              </a:rPr>
              <a:t> </a:t>
            </a:r>
          </a:p>
        </p:txBody>
      </p:sp>
      <p:sp>
        <p:nvSpPr>
          <p:cNvPr id="8" name="Rectangle 7"/>
          <p:cNvSpPr/>
          <p:nvPr/>
        </p:nvSpPr>
        <p:spPr>
          <a:xfrm>
            <a:off x="1600201" y="6627168"/>
            <a:ext cx="1013419" cy="230832"/>
          </a:xfrm>
          <a:prstGeom prst="rect">
            <a:avLst/>
          </a:prstGeom>
        </p:spPr>
        <p:txBody>
          <a:bodyPr wrap="none">
            <a:spAutoFit/>
          </a:bodyPr>
          <a:lstStyle/>
          <a:p>
            <a:r>
              <a:rPr lang="en-US" sz="900" dirty="0">
                <a:latin typeface="+mj-lt"/>
              </a:rPr>
              <a:t>NVIDIA [N. Bell]</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2957094544"/>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CE4AD0-DE63-461C-902F-73628FDD7099}"/>
              </a:ext>
            </a:extLst>
          </p:cNvPr>
          <p:cNvSpPr>
            <a:spLocks noGrp="1"/>
          </p:cNvSpPr>
          <p:nvPr>
            <p:ph type="title"/>
          </p:nvPr>
        </p:nvSpPr>
        <p:spPr/>
        <p:txBody>
          <a:bodyPr/>
          <a:lstStyle/>
          <a:p>
            <a:r>
              <a:rPr lang="en-US" dirty="0"/>
              <a:t>Work Plan, </a:t>
            </a:r>
            <a:r>
              <a:rPr lang="en-US" dirty="0">
                <a:solidFill>
                  <a:srgbClr val="FFC000"/>
                </a:solidFill>
                <a:latin typeface="Consolas" panose="020B0609020204030204" pitchFamily="49" charset="0"/>
              </a:rPr>
              <a:t>thrust</a:t>
            </a:r>
          </a:p>
        </p:txBody>
      </p:sp>
      <p:sp>
        <p:nvSpPr>
          <p:cNvPr id="5" name="Content Placeholder 4">
            <a:extLst>
              <a:ext uri="{FF2B5EF4-FFF2-40B4-BE49-F238E27FC236}">
                <a16:creationId xmlns:a16="http://schemas.microsoft.com/office/drawing/2014/main" id="{102C22E0-1C56-4AFF-8655-5BBCD1E1DACC}"/>
              </a:ext>
            </a:extLst>
          </p:cNvPr>
          <p:cNvSpPr>
            <a:spLocks noGrp="1"/>
          </p:cNvSpPr>
          <p:nvPr>
            <p:ph idx="1"/>
          </p:nvPr>
        </p:nvSpPr>
        <p:spPr/>
        <p:txBody>
          <a:bodyPr/>
          <a:lstStyle/>
          <a:p>
            <a:endParaRPr lang="en-US" dirty="0"/>
          </a:p>
          <a:p>
            <a:endParaRPr lang="en-US" dirty="0"/>
          </a:p>
          <a:p>
            <a:r>
              <a:rPr lang="en-US" dirty="0">
                <a:solidFill>
                  <a:schemeClr val="bg1">
                    <a:lumMod val="65000"/>
                  </a:schemeClr>
                </a:solidFill>
              </a:rPr>
              <a:t>Namespaces, containers, iterators</a:t>
            </a:r>
          </a:p>
          <a:p>
            <a:endParaRPr lang="en-US" dirty="0"/>
          </a:p>
          <a:p>
            <a:r>
              <a:rPr lang="en-US" dirty="0">
                <a:solidFill>
                  <a:schemeClr val="bg1">
                    <a:lumMod val="65000"/>
                  </a:schemeClr>
                </a:solidFill>
              </a:rPr>
              <a:t>Algorithms</a:t>
            </a:r>
          </a:p>
          <a:p>
            <a:endParaRPr lang="en-US" dirty="0">
              <a:solidFill>
                <a:schemeClr val="bg1">
                  <a:lumMod val="65000"/>
                </a:schemeClr>
              </a:solidFill>
            </a:endParaRPr>
          </a:p>
          <a:p>
            <a:r>
              <a:rPr lang="en-US" dirty="0">
                <a:solidFill>
                  <a:schemeClr val="bg1">
                    <a:lumMod val="65000"/>
                  </a:schemeClr>
                </a:solidFill>
              </a:rPr>
              <a:t>General transformations. Zipping &amp; fusing</a:t>
            </a:r>
          </a:p>
          <a:p>
            <a:endParaRPr lang="en-US" dirty="0">
              <a:solidFill>
                <a:schemeClr val="bg1">
                  <a:lumMod val="65000"/>
                </a:schemeClr>
              </a:solidFill>
            </a:endParaRPr>
          </a:p>
          <a:p>
            <a:r>
              <a:rPr lang="en-US" dirty="0"/>
              <a:t>Thrust example: Processing rainfall data</a:t>
            </a:r>
          </a:p>
          <a:p>
            <a:endParaRPr lang="en-US" dirty="0"/>
          </a:p>
          <a:p>
            <a:endParaRPr lang="en-US" dirty="0"/>
          </a:p>
        </p:txBody>
      </p:sp>
      <p:sp>
        <p:nvSpPr>
          <p:cNvPr id="3" name="Slide Number Placeholder 2">
            <a:extLst>
              <a:ext uri="{FF2B5EF4-FFF2-40B4-BE49-F238E27FC236}">
                <a16:creationId xmlns:a16="http://schemas.microsoft.com/office/drawing/2014/main" id="{52F3B44D-439D-4F14-BFCF-2B3E05F2DD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45206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a:solidFill>
                  <a:srgbClr val="FFC000"/>
                </a:solidFill>
                <a:latin typeface="Consolas" panose="020B0609020204030204" pitchFamily="49" charset="0"/>
              </a:rPr>
              <a:t>thrust</a:t>
            </a:r>
            <a:r>
              <a:rPr lang="en-US" dirty="0"/>
              <a:t>: Processing Rainfall Data</a:t>
            </a:r>
          </a:p>
        </p:txBody>
      </p:sp>
      <p:sp>
        <p:nvSpPr>
          <p:cNvPr id="14" name="Slide Number Placeholder 13"/>
          <p:cNvSpPr>
            <a:spLocks noGrp="1"/>
          </p:cNvSpPr>
          <p:nvPr>
            <p:ph type="sldNum" sz="quarter" idx="12"/>
          </p:nvPr>
        </p:nvSpPr>
        <p:spPr/>
        <p:txBody>
          <a:bodyPr/>
          <a:lstStyle/>
          <a:p>
            <a:fld id="{198C497F-F93A-415D-AE85-6EDF5BB63A7F}" type="slidenum">
              <a:rPr lang="en-US" altLang="en-US" smtClean="0"/>
              <a:pPr/>
              <a:t>54</a:t>
            </a:fld>
            <a:endParaRPr lang="en-US" altLang="en-US"/>
          </a:p>
        </p:txBody>
      </p:sp>
      <p:sp>
        <p:nvSpPr>
          <p:cNvPr id="4" name="Can 3"/>
          <p:cNvSpPr/>
          <p:nvPr/>
        </p:nvSpPr>
        <p:spPr>
          <a:xfrm>
            <a:off x="2514600" y="1828800"/>
            <a:ext cx="533400" cy="911352"/>
          </a:xfrm>
          <a:prstGeom prst="can">
            <a:avLst/>
          </a:prstGeom>
          <a:solidFill>
            <a:schemeClr val="bg2">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rgbClr val="000000"/>
                </a:solidFill>
              </a:rPr>
              <a:t>0</a:t>
            </a:r>
          </a:p>
        </p:txBody>
      </p:sp>
      <p:sp>
        <p:nvSpPr>
          <p:cNvPr id="5" name="Can 4"/>
          <p:cNvSpPr/>
          <p:nvPr/>
        </p:nvSpPr>
        <p:spPr>
          <a:xfrm>
            <a:off x="4876800" y="1603248"/>
            <a:ext cx="533400" cy="911352"/>
          </a:xfrm>
          <a:prstGeom prst="can">
            <a:avLst/>
          </a:prstGeom>
          <a:solidFill>
            <a:schemeClr val="bg2">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rgbClr val="000000"/>
                </a:solidFill>
              </a:rPr>
              <a:t>1</a:t>
            </a:r>
          </a:p>
        </p:txBody>
      </p:sp>
      <p:sp>
        <p:nvSpPr>
          <p:cNvPr id="6" name="Can 5"/>
          <p:cNvSpPr/>
          <p:nvPr/>
        </p:nvSpPr>
        <p:spPr>
          <a:xfrm>
            <a:off x="3962400" y="3048000"/>
            <a:ext cx="533400" cy="911352"/>
          </a:xfrm>
          <a:prstGeom prst="can">
            <a:avLst/>
          </a:prstGeom>
          <a:solidFill>
            <a:schemeClr val="bg2">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rgbClr val="000000"/>
                </a:solidFill>
              </a:rPr>
              <a:t>2</a:t>
            </a:r>
          </a:p>
        </p:txBody>
      </p:sp>
      <p:sp>
        <p:nvSpPr>
          <p:cNvPr id="7" name="Can 6"/>
          <p:cNvSpPr/>
          <p:nvPr/>
        </p:nvSpPr>
        <p:spPr>
          <a:xfrm>
            <a:off x="7391400" y="1905000"/>
            <a:ext cx="533400" cy="911352"/>
          </a:xfrm>
          <a:prstGeom prst="can">
            <a:avLst/>
          </a:prstGeom>
          <a:solidFill>
            <a:schemeClr val="bg2">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rgbClr val="000000"/>
                </a:solidFill>
              </a:rPr>
              <a:t>3</a:t>
            </a:r>
          </a:p>
        </p:txBody>
      </p:sp>
      <p:sp>
        <p:nvSpPr>
          <p:cNvPr id="8" name="Can 7"/>
          <p:cNvSpPr/>
          <p:nvPr/>
        </p:nvSpPr>
        <p:spPr>
          <a:xfrm>
            <a:off x="5867400" y="3200400"/>
            <a:ext cx="533400" cy="911352"/>
          </a:xfrm>
          <a:prstGeom prst="can">
            <a:avLst/>
          </a:prstGeom>
          <a:solidFill>
            <a:schemeClr val="bg2">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rgbClr val="000000"/>
                </a:solidFill>
              </a:rPr>
              <a:t>4</a:t>
            </a:r>
          </a:p>
        </p:txBody>
      </p:sp>
      <p:sp>
        <p:nvSpPr>
          <p:cNvPr id="9" name="TextBox 8"/>
          <p:cNvSpPr txBox="1"/>
          <p:nvPr/>
        </p:nvSpPr>
        <p:spPr>
          <a:xfrm>
            <a:off x="1981200" y="4715470"/>
            <a:ext cx="8042586" cy="923330"/>
          </a:xfrm>
          <a:prstGeom prst="rect">
            <a:avLst/>
          </a:prstGeom>
          <a:noFill/>
        </p:spPr>
        <p:txBody>
          <a:bodyPr wrap="none" rtlCol="0">
            <a:spAutoFit/>
          </a:bodyPr>
          <a:lstStyle/>
          <a:p>
            <a:r>
              <a:rPr lang="en-US" b="1" dirty="0">
                <a:solidFill>
                  <a:srgbClr val="7030A0"/>
                </a:solidFill>
                <a:latin typeface="Courier New" pitchFamily="49" charset="0"/>
                <a:cs typeface="Courier New" pitchFamily="49" charset="0"/>
              </a:rPr>
              <a:t>day         [0   0   1   2   5   5   6   6   7   8  ... ]</a:t>
            </a:r>
          </a:p>
          <a:p>
            <a:r>
              <a:rPr lang="en-US" b="1" dirty="0">
                <a:solidFill>
                  <a:srgbClr val="7030A0"/>
                </a:solidFill>
                <a:latin typeface="Courier New" pitchFamily="49" charset="0"/>
                <a:cs typeface="Courier New" pitchFamily="49" charset="0"/>
              </a:rPr>
              <a:t>site        [2   3   0   1   1   2   0   1   2   1  ... ]</a:t>
            </a:r>
          </a:p>
          <a:p>
            <a:r>
              <a:rPr lang="en-US" b="1" dirty="0">
                <a:solidFill>
                  <a:srgbClr val="7030A0"/>
                </a:solidFill>
                <a:latin typeface="Courier New" pitchFamily="49" charset="0"/>
                <a:cs typeface="Courier New" pitchFamily="49" charset="0"/>
              </a:rPr>
              <a:t>measurement [9   5   6   3   3   8   2   6   5   9  ... ]</a:t>
            </a:r>
          </a:p>
        </p:txBody>
      </p:sp>
      <p:sp>
        <p:nvSpPr>
          <p:cNvPr id="10" name="TextBox 9"/>
          <p:cNvSpPr txBox="1"/>
          <p:nvPr/>
        </p:nvSpPr>
        <p:spPr>
          <a:xfrm>
            <a:off x="3351401" y="5726669"/>
            <a:ext cx="5187895" cy="830997"/>
          </a:xfrm>
          <a:prstGeom prst="rect">
            <a:avLst/>
          </a:prstGeom>
          <a:noFill/>
        </p:spPr>
        <p:txBody>
          <a:bodyPr wrap="none" rtlCol="0">
            <a:spAutoFit/>
          </a:bodyPr>
          <a:lstStyle/>
          <a:p>
            <a:r>
              <a:rPr lang="en-US" sz="1600" dirty="0">
                <a:solidFill>
                  <a:schemeClr val="tx1">
                    <a:lumMod val="65000"/>
                  </a:schemeClr>
                </a:solidFill>
                <a:latin typeface="+mj-lt"/>
              </a:rPr>
              <a:t>Remarks:</a:t>
            </a:r>
          </a:p>
          <a:p>
            <a:pPr marL="342900" indent="-342900">
              <a:buAutoNum type="arabicParenR"/>
            </a:pPr>
            <a:r>
              <a:rPr lang="en-US" sz="1600" dirty="0">
                <a:solidFill>
                  <a:schemeClr val="tx1">
                    <a:lumMod val="65000"/>
                  </a:schemeClr>
                </a:solidFill>
                <a:latin typeface="+mj-lt"/>
              </a:rPr>
              <a:t>Time series sorted by day</a:t>
            </a:r>
          </a:p>
          <a:p>
            <a:pPr marL="342900" indent="-342900">
              <a:buAutoNum type="arabicParenR"/>
            </a:pPr>
            <a:r>
              <a:rPr lang="en-US" sz="1600" dirty="0">
                <a:solidFill>
                  <a:schemeClr val="tx1">
                    <a:lumMod val="65000"/>
                  </a:schemeClr>
                </a:solidFill>
                <a:latin typeface="+mj-lt"/>
              </a:rPr>
              <a:t>Measurements of zero are excluded from the time series</a:t>
            </a:r>
          </a:p>
        </p:txBody>
      </p:sp>
      <p:sp>
        <p:nvSpPr>
          <p:cNvPr id="12" name="Can 11"/>
          <p:cNvSpPr/>
          <p:nvPr/>
        </p:nvSpPr>
        <p:spPr>
          <a:xfrm>
            <a:off x="3962400" y="3276600"/>
            <a:ext cx="533400" cy="6827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rPr>
              <a:t>2</a:t>
            </a:r>
          </a:p>
        </p:txBody>
      </p:sp>
      <p:sp>
        <p:nvSpPr>
          <p:cNvPr id="13" name="Can 12"/>
          <p:cNvSpPr/>
          <p:nvPr/>
        </p:nvSpPr>
        <p:spPr>
          <a:xfrm>
            <a:off x="7391400" y="2286000"/>
            <a:ext cx="533400" cy="5303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rPr>
              <a:t>3</a:t>
            </a:r>
          </a:p>
        </p:txBody>
      </p:sp>
      <p:sp>
        <p:nvSpPr>
          <p:cNvPr id="15" name="Rectangle 14"/>
          <p:cNvSpPr/>
          <p:nvPr/>
        </p:nvSpPr>
        <p:spPr>
          <a:xfrm>
            <a:off x="1600201" y="6627168"/>
            <a:ext cx="1013419" cy="230832"/>
          </a:xfrm>
          <a:prstGeom prst="rect">
            <a:avLst/>
          </a:prstGeom>
        </p:spPr>
        <p:txBody>
          <a:bodyPr wrap="none">
            <a:spAutoFit/>
          </a:bodyPr>
          <a:lstStyle/>
          <a:p>
            <a:r>
              <a:rPr lang="en-US" sz="900" dirty="0">
                <a:latin typeface="+mj-lt"/>
              </a:rPr>
              <a:t>NVIDIA [N. Bell]</a:t>
            </a:r>
            <a:r>
              <a:rPr lang="en-US" sz="900" dirty="0">
                <a:latin typeface="+mj-lt"/>
                <a:cs typeface="Calibri"/>
              </a:rPr>
              <a:t>→</a:t>
            </a:r>
            <a:endParaRPr lang="en-US" sz="900" dirty="0">
              <a:latin typeface="+mj-lt"/>
            </a:endParaRPr>
          </a:p>
        </p:txBody>
      </p:sp>
      <p:sp>
        <p:nvSpPr>
          <p:cNvPr id="3" name="Rectangle 2"/>
          <p:cNvSpPr/>
          <p:nvPr/>
        </p:nvSpPr>
        <p:spPr>
          <a:xfrm>
            <a:off x="2286000" y="1447800"/>
            <a:ext cx="6096000" cy="2962870"/>
          </a:xfrm>
          <a:prstGeom prst="rect">
            <a:avLst/>
          </a:prstGeom>
          <a:solidFill>
            <a:srgbClr val="FFC000">
              <a:alpha val="6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610600" y="2278442"/>
            <a:ext cx="1981200" cy="2062103"/>
          </a:xfrm>
          <a:prstGeom prst="rect">
            <a:avLst/>
          </a:prstGeom>
          <a:ln>
            <a:solidFill>
              <a:srgbClr val="FFC000"/>
            </a:solidFill>
          </a:ln>
        </p:spPr>
        <p:txBody>
          <a:bodyPr wrap="square">
            <a:spAutoFit/>
          </a:bodyPr>
          <a:lstStyle/>
          <a:p>
            <a:r>
              <a:rPr lang="en-US" sz="1600" dirty="0"/>
              <a:t>Rain situation, end of first day, for a set of five observation stations.  Results, summarized over a period of time, reported in the table below.</a:t>
            </a:r>
          </a:p>
        </p:txBody>
      </p:sp>
      <p:cxnSp>
        <p:nvCxnSpPr>
          <p:cNvPr id="17" name="Straight Arrow Connector 16"/>
          <p:cNvCxnSpPr>
            <a:stCxn id="11" idx="1"/>
          </p:cNvCxnSpPr>
          <p:nvPr/>
        </p:nvCxnSpPr>
        <p:spPr>
          <a:xfrm flipH="1">
            <a:off x="7848600" y="3309493"/>
            <a:ext cx="762000" cy="0"/>
          </a:xfrm>
          <a:prstGeom prst="straightConnector1">
            <a:avLst/>
          </a:prstGeom>
          <a:ln w="41275">
            <a:solidFill>
              <a:srgbClr val="C00000"/>
            </a:solidFill>
            <a:prstDash val="solid"/>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14173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Example: Processing Rainfall Data</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55</a:t>
            </a:fld>
            <a:endParaRPr lang="en-US" altLang="en-US"/>
          </a:p>
        </p:txBody>
      </p:sp>
      <p:sp>
        <p:nvSpPr>
          <p:cNvPr id="3" name="Content Placeholder 2"/>
          <p:cNvSpPr>
            <a:spLocks noGrp="1"/>
          </p:cNvSpPr>
          <p:nvPr>
            <p:ph idx="4294967295"/>
          </p:nvPr>
        </p:nvSpPr>
        <p:spPr>
          <a:xfrm>
            <a:off x="2256453" y="2977385"/>
            <a:ext cx="8915400" cy="3233737"/>
          </a:xfrm>
        </p:spPr>
        <p:txBody>
          <a:bodyPr/>
          <a:lstStyle/>
          <a:p>
            <a:r>
              <a:rPr lang="en-US" sz="2200" dirty="0">
                <a:solidFill>
                  <a:srgbClr val="000000"/>
                </a:solidFill>
              </a:rPr>
              <a:t>Given the data above, here’re some questions you might ask:</a:t>
            </a:r>
          </a:p>
          <a:p>
            <a:pPr lvl="1"/>
            <a:endParaRPr lang="en-US" sz="1800" dirty="0">
              <a:solidFill>
                <a:srgbClr val="000000"/>
              </a:solidFill>
            </a:endParaRPr>
          </a:p>
          <a:p>
            <a:pPr lvl="1"/>
            <a:r>
              <a:rPr lang="en-US" sz="1800" dirty="0">
                <a:solidFill>
                  <a:srgbClr val="000000"/>
                </a:solidFill>
              </a:rPr>
              <a:t>Total rainfall at a given site</a:t>
            </a:r>
          </a:p>
          <a:p>
            <a:pPr lvl="1"/>
            <a:endParaRPr lang="en-US" sz="1800" dirty="0">
              <a:solidFill>
                <a:srgbClr val="000000"/>
              </a:solidFill>
            </a:endParaRPr>
          </a:p>
          <a:p>
            <a:pPr lvl="1"/>
            <a:r>
              <a:rPr lang="en-US" sz="1800" dirty="0">
                <a:solidFill>
                  <a:srgbClr val="000000"/>
                </a:solidFill>
              </a:rPr>
              <a:t>Total rainfall between given days</a:t>
            </a:r>
          </a:p>
          <a:p>
            <a:pPr lvl="1"/>
            <a:endParaRPr lang="en-US" sz="1800" dirty="0">
              <a:solidFill>
                <a:srgbClr val="000000"/>
              </a:solidFill>
            </a:endParaRPr>
          </a:p>
          <a:p>
            <a:pPr lvl="1"/>
            <a:r>
              <a:rPr lang="en-US" sz="1800" dirty="0">
                <a:solidFill>
                  <a:srgbClr val="000000"/>
                </a:solidFill>
              </a:rPr>
              <a:t>Total rainfall on each day</a:t>
            </a:r>
          </a:p>
          <a:p>
            <a:pPr lvl="1"/>
            <a:endParaRPr lang="en-US" sz="1800" dirty="0">
              <a:solidFill>
                <a:srgbClr val="000000"/>
              </a:solidFill>
            </a:endParaRPr>
          </a:p>
          <a:p>
            <a:pPr lvl="1"/>
            <a:r>
              <a:rPr lang="en-US" sz="1800" dirty="0">
                <a:solidFill>
                  <a:srgbClr val="000000"/>
                </a:solidFill>
              </a:rPr>
              <a:t>Number of days with any rainfall</a:t>
            </a:r>
          </a:p>
        </p:txBody>
      </p:sp>
      <p:sp>
        <p:nvSpPr>
          <p:cNvPr id="5" name="Rectangle 4"/>
          <p:cNvSpPr/>
          <p:nvPr/>
        </p:nvSpPr>
        <p:spPr>
          <a:xfrm>
            <a:off x="1600201" y="6627168"/>
            <a:ext cx="1013419" cy="230832"/>
          </a:xfrm>
          <a:prstGeom prst="rect">
            <a:avLst/>
          </a:prstGeom>
        </p:spPr>
        <p:txBody>
          <a:bodyPr wrap="none">
            <a:spAutoFit/>
          </a:bodyPr>
          <a:lstStyle/>
          <a:p>
            <a:r>
              <a:rPr lang="en-US" sz="900" dirty="0">
                <a:latin typeface="+mj-lt"/>
              </a:rPr>
              <a:t>NVIDIA [N. Bell]</a:t>
            </a:r>
            <a:r>
              <a:rPr lang="en-US" sz="900" dirty="0">
                <a:latin typeface="+mj-lt"/>
                <a:cs typeface="Calibri"/>
              </a:rPr>
              <a:t>→</a:t>
            </a:r>
            <a:endParaRPr lang="en-US" sz="900" dirty="0">
              <a:latin typeface="+mj-lt"/>
            </a:endParaRPr>
          </a:p>
        </p:txBody>
      </p:sp>
      <p:sp>
        <p:nvSpPr>
          <p:cNvPr id="6" name="TextBox 5"/>
          <p:cNvSpPr txBox="1"/>
          <p:nvPr/>
        </p:nvSpPr>
        <p:spPr>
          <a:xfrm>
            <a:off x="1802363" y="1410878"/>
            <a:ext cx="8042586" cy="923330"/>
          </a:xfrm>
          <a:prstGeom prst="rect">
            <a:avLst/>
          </a:prstGeom>
          <a:noFill/>
        </p:spPr>
        <p:txBody>
          <a:bodyPr wrap="none" rtlCol="0">
            <a:spAutoFit/>
          </a:bodyPr>
          <a:lstStyle/>
          <a:p>
            <a:r>
              <a:rPr lang="en-US" b="1" dirty="0">
                <a:solidFill>
                  <a:srgbClr val="7030A0"/>
                </a:solidFill>
                <a:latin typeface="Courier New" pitchFamily="49" charset="0"/>
                <a:cs typeface="Courier New" pitchFamily="49" charset="0"/>
              </a:rPr>
              <a:t>day         [0   0   1   2   5   5   6   6   7   8  ... ]</a:t>
            </a:r>
          </a:p>
          <a:p>
            <a:r>
              <a:rPr lang="en-US" b="1" dirty="0">
                <a:solidFill>
                  <a:srgbClr val="7030A0"/>
                </a:solidFill>
                <a:latin typeface="Courier New" pitchFamily="49" charset="0"/>
                <a:cs typeface="Courier New" pitchFamily="49" charset="0"/>
              </a:rPr>
              <a:t>site        [2   3   0   1   1   2   0   1   2   1  ... ]</a:t>
            </a:r>
          </a:p>
          <a:p>
            <a:r>
              <a:rPr lang="en-US" b="1" dirty="0">
                <a:solidFill>
                  <a:srgbClr val="7030A0"/>
                </a:solidFill>
                <a:latin typeface="Courier New" pitchFamily="49" charset="0"/>
                <a:cs typeface="Courier New" pitchFamily="49" charset="0"/>
              </a:rPr>
              <a:t>measurement [9   5   6   3   3   8   2   6   5   9  ... ]</a:t>
            </a:r>
          </a:p>
        </p:txBody>
      </p:sp>
    </p:spTree>
    <p:extLst>
      <p:ext uri="{BB962C8B-B14F-4D97-AF65-F5344CB8AC3E}">
        <p14:creationId xmlns:p14="http://schemas.microsoft.com/office/powerpoint/2010/main" val="572219731"/>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Total Rainfall at a Given Site</a:t>
            </a:r>
          </a:p>
        </p:txBody>
      </p:sp>
      <p:sp>
        <p:nvSpPr>
          <p:cNvPr id="5" name="Slide Number Placeholder 4"/>
          <p:cNvSpPr>
            <a:spLocks noGrp="1"/>
          </p:cNvSpPr>
          <p:nvPr>
            <p:ph type="sldNum" sz="quarter" idx="12"/>
          </p:nvPr>
        </p:nvSpPr>
        <p:spPr/>
        <p:txBody>
          <a:bodyPr/>
          <a:lstStyle/>
          <a:p>
            <a:fld id="{198C497F-F93A-415D-AE85-6EDF5BB63A7F}" type="slidenum">
              <a:rPr lang="en-US" altLang="en-US" smtClean="0"/>
              <a:pPr/>
              <a:t>56</a:t>
            </a:fld>
            <a:endParaRPr lang="en-US" altLang="en-US" dirty="0"/>
          </a:p>
        </p:txBody>
      </p:sp>
      <p:sp>
        <p:nvSpPr>
          <p:cNvPr id="6" name="Rectangle 5"/>
          <p:cNvSpPr/>
          <p:nvPr/>
        </p:nvSpPr>
        <p:spPr>
          <a:xfrm>
            <a:off x="1600201" y="6627168"/>
            <a:ext cx="1013419" cy="230832"/>
          </a:xfrm>
          <a:prstGeom prst="rect">
            <a:avLst/>
          </a:prstGeom>
        </p:spPr>
        <p:txBody>
          <a:bodyPr wrap="none">
            <a:spAutoFit/>
          </a:bodyPr>
          <a:lstStyle/>
          <a:p>
            <a:r>
              <a:rPr lang="en-US" sz="900" dirty="0">
                <a:latin typeface="+mj-lt"/>
              </a:rPr>
              <a:t>NVIDIA [N. Bell]</a:t>
            </a:r>
            <a:r>
              <a:rPr lang="en-US" sz="900" dirty="0">
                <a:latin typeface="+mj-lt"/>
                <a:cs typeface="Calibri"/>
              </a:rPr>
              <a:t>→</a:t>
            </a:r>
            <a:endParaRPr lang="en-US" sz="900" dirty="0">
              <a:latin typeface="+mj-lt"/>
            </a:endParaRPr>
          </a:p>
        </p:txBody>
      </p:sp>
      <p:sp>
        <p:nvSpPr>
          <p:cNvPr id="3" name="Rectangle 2"/>
          <p:cNvSpPr/>
          <p:nvPr/>
        </p:nvSpPr>
        <p:spPr>
          <a:xfrm>
            <a:off x="1676400" y="1659554"/>
            <a:ext cx="8915400" cy="4893647"/>
          </a:xfrm>
          <a:prstGeom prst="rect">
            <a:avLst/>
          </a:prstGeom>
          <a:solidFill>
            <a:schemeClr val="bg1">
              <a:lumMod val="85000"/>
            </a:schemeClr>
          </a:solidFill>
        </p:spPr>
        <p:txBody>
          <a:bodyPr wrap="square">
            <a:spAutoFit/>
          </a:bodyPr>
          <a:lstStyle/>
          <a:p>
            <a:r>
              <a:rPr lang="en-US" sz="1200" dirty="0" err="1">
                <a:solidFill>
                  <a:srgbClr val="0000FF"/>
                </a:solidFill>
                <a:latin typeface="Consolas" pitchFamily="49" charset="0"/>
                <a:cs typeface="Consolas" pitchFamily="49" charset="0"/>
              </a:rPr>
              <a:t>struct</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one_site_measurement</a:t>
            </a:r>
            <a:endParaRPr lang="en-US" sz="1200" dirty="0">
              <a:solidFill>
                <a:prstClr val="black"/>
              </a:solidFill>
              <a:latin typeface="Consolas" pitchFamily="49" charset="0"/>
              <a:cs typeface="Consolas" pitchFamily="49" charset="0"/>
            </a:endParaRPr>
          </a:p>
          <a:p>
            <a:r>
              <a:rPr lang="en-US" sz="1200" dirty="0">
                <a:solidFill>
                  <a:prstClr val="black"/>
                </a:solidFill>
                <a:latin typeface="Consolas" pitchFamily="49" charset="0"/>
                <a:cs typeface="Consolas" pitchFamily="49" charset="0"/>
              </a:rPr>
              <a:t>{</a:t>
            </a:r>
          </a:p>
          <a:p>
            <a:r>
              <a:rPr lang="en-US" sz="1200" dirty="0">
                <a:solidFill>
                  <a:prstClr val="black"/>
                </a:solidFill>
                <a:latin typeface="Consolas" pitchFamily="49" charset="0"/>
                <a:cs typeface="Consolas" pitchFamily="49" charset="0"/>
              </a:rPr>
              <a:t>  </a:t>
            </a:r>
            <a:r>
              <a:rPr lang="en-US" sz="1200" dirty="0" err="1">
                <a:solidFill>
                  <a:srgbClr val="0000FF"/>
                </a:solidFill>
                <a:latin typeface="Consolas" pitchFamily="49" charset="0"/>
                <a:cs typeface="Consolas" pitchFamily="49" charset="0"/>
              </a:rPr>
              <a:t>int</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siteOfInterest</a:t>
            </a:r>
            <a:r>
              <a:rPr lang="en-US" sz="1200" dirty="0">
                <a:solidFill>
                  <a:prstClr val="black"/>
                </a:solidFill>
                <a:latin typeface="Consolas" pitchFamily="49" charset="0"/>
                <a:cs typeface="Consolas" pitchFamily="49" charset="0"/>
              </a:rPr>
              <a:t>;</a:t>
            </a:r>
          </a:p>
          <a:p>
            <a:endParaRPr lang="en-US" sz="1200" dirty="0">
              <a:solidFill>
                <a:prstClr val="black"/>
              </a:solidFill>
              <a:latin typeface="Consolas" pitchFamily="49" charset="0"/>
              <a:cs typeface="Consolas" pitchFamily="49" charset="0"/>
            </a:endParaRPr>
          </a:p>
          <a:p>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one_site_measurement</a:t>
            </a:r>
            <a:r>
              <a:rPr lang="en-US" sz="1200" dirty="0">
                <a:solidFill>
                  <a:prstClr val="black"/>
                </a:solidFill>
                <a:latin typeface="Consolas" pitchFamily="49" charset="0"/>
                <a:cs typeface="Consolas" pitchFamily="49" charset="0"/>
              </a:rPr>
              <a:t>(</a:t>
            </a:r>
            <a:r>
              <a:rPr lang="en-US" sz="1200" dirty="0" err="1">
                <a:solidFill>
                  <a:srgbClr val="0000FF"/>
                </a:solidFill>
                <a:latin typeface="Consolas" pitchFamily="49" charset="0"/>
                <a:cs typeface="Consolas" pitchFamily="49" charset="0"/>
              </a:rPr>
              <a:t>int</a:t>
            </a:r>
            <a:r>
              <a:rPr lang="en-US" sz="1200" dirty="0">
                <a:solidFill>
                  <a:prstClr val="black"/>
                </a:solidFill>
                <a:latin typeface="Consolas" pitchFamily="49" charset="0"/>
                <a:cs typeface="Consolas" pitchFamily="49" charset="0"/>
              </a:rPr>
              <a:t> site) : </a:t>
            </a:r>
            <a:r>
              <a:rPr lang="en-US" sz="1200" dirty="0" err="1">
                <a:solidFill>
                  <a:prstClr val="black"/>
                </a:solidFill>
                <a:latin typeface="Consolas" pitchFamily="49" charset="0"/>
                <a:cs typeface="Consolas" pitchFamily="49" charset="0"/>
              </a:rPr>
              <a:t>siteOfInterest</a:t>
            </a:r>
            <a:r>
              <a:rPr lang="en-US" sz="1200" dirty="0">
                <a:solidFill>
                  <a:prstClr val="black"/>
                </a:solidFill>
                <a:latin typeface="Consolas" pitchFamily="49" charset="0"/>
                <a:cs typeface="Consolas" pitchFamily="49" charset="0"/>
              </a:rPr>
              <a:t>(site) {}</a:t>
            </a:r>
          </a:p>
          <a:p>
            <a:endParaRPr lang="en-US" sz="1200" dirty="0">
              <a:solidFill>
                <a:prstClr val="black"/>
              </a:solidFill>
              <a:latin typeface="Consolas" pitchFamily="49" charset="0"/>
              <a:cs typeface="Consolas" pitchFamily="49" charset="0"/>
            </a:endParaRPr>
          </a:p>
          <a:p>
            <a:r>
              <a:rPr lang="en-US" sz="1200" dirty="0">
                <a:solidFill>
                  <a:prstClr val="black"/>
                </a:solidFill>
                <a:latin typeface="Consolas" pitchFamily="49" charset="0"/>
                <a:cs typeface="Consolas" pitchFamily="49" charset="0"/>
              </a:rPr>
              <a:t>  </a:t>
            </a:r>
            <a:r>
              <a:rPr lang="en-US" sz="1200" dirty="0">
                <a:solidFill>
                  <a:srgbClr val="FF00FF"/>
                </a:solidFill>
                <a:latin typeface="Consolas" pitchFamily="49" charset="0"/>
                <a:cs typeface="Consolas" pitchFamily="49" charset="0"/>
              </a:rPr>
              <a:t>__host__</a:t>
            </a:r>
            <a:r>
              <a:rPr lang="en-US" sz="1200" dirty="0">
                <a:solidFill>
                  <a:prstClr val="black"/>
                </a:solidFill>
                <a:latin typeface="Consolas" pitchFamily="49" charset="0"/>
                <a:cs typeface="Consolas" pitchFamily="49" charset="0"/>
              </a:rPr>
              <a:t> </a:t>
            </a:r>
            <a:r>
              <a:rPr lang="en-US" sz="1200" dirty="0">
                <a:solidFill>
                  <a:srgbClr val="FF00FF"/>
                </a:solidFill>
                <a:latin typeface="Consolas" pitchFamily="49" charset="0"/>
                <a:cs typeface="Consolas" pitchFamily="49" charset="0"/>
              </a:rPr>
              <a:t>__device__</a:t>
            </a:r>
          </a:p>
          <a:p>
            <a:r>
              <a:rPr lang="en-US" sz="1200" dirty="0">
                <a:solidFill>
                  <a:prstClr val="black"/>
                </a:solidFill>
                <a:latin typeface="Consolas" pitchFamily="49" charset="0"/>
                <a:cs typeface="Consolas" pitchFamily="49" charset="0"/>
              </a:rPr>
              <a:t>  </a:t>
            </a:r>
            <a:r>
              <a:rPr lang="en-US" sz="1200" dirty="0" err="1">
                <a:solidFill>
                  <a:srgbClr val="0000FF"/>
                </a:solidFill>
                <a:latin typeface="Consolas" pitchFamily="49" charset="0"/>
                <a:cs typeface="Consolas" pitchFamily="49" charset="0"/>
              </a:rPr>
              <a:t>int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operator</a:t>
            </a:r>
            <a:r>
              <a:rPr lang="en-US" sz="1200" dirty="0">
                <a:solidFill>
                  <a:prstClr val="black"/>
                </a:solidFill>
                <a:latin typeface="Consolas" pitchFamily="49" charset="0"/>
                <a:cs typeface="Consolas" pitchFamily="49" charset="0"/>
              </a:rPr>
              <a:t>()(</a:t>
            </a:r>
            <a:r>
              <a:rPr lang="en-US" sz="1200" dirty="0">
                <a:solidFill>
                  <a:srgbClr val="FF00FF"/>
                </a:solidFill>
                <a:latin typeface="Consolas" pitchFamily="49" charset="0"/>
                <a:cs typeface="Consolas" pitchFamily="49" charset="0"/>
              </a:rPr>
              <a:t>thrust</a:t>
            </a:r>
            <a:r>
              <a:rPr lang="en-US" sz="1200" dirty="0">
                <a:solidFill>
                  <a:prstClr val="black"/>
                </a:solidFill>
                <a:latin typeface="Consolas" pitchFamily="49" charset="0"/>
                <a:cs typeface="Consolas" pitchFamily="49" charset="0"/>
              </a:rPr>
              <a:t>::tuple&lt;</a:t>
            </a:r>
            <a:r>
              <a:rPr lang="en-US" sz="1200" dirty="0" err="1">
                <a:solidFill>
                  <a:srgbClr val="0000FF"/>
                </a:solidFill>
                <a:latin typeface="Consolas" pitchFamily="49" charset="0"/>
                <a:cs typeface="Consolas" pitchFamily="49" charset="0"/>
              </a:rPr>
              <a:t>int</a:t>
            </a:r>
            <a:r>
              <a:rPr lang="en-US" sz="1200" dirty="0" err="1">
                <a:solidFill>
                  <a:prstClr val="black"/>
                </a:solidFill>
                <a:latin typeface="Consolas" pitchFamily="49" charset="0"/>
                <a:cs typeface="Consolas" pitchFamily="49" charset="0"/>
              </a:rPr>
              <a:t>,</a:t>
            </a:r>
            <a:r>
              <a:rPr lang="en-US" sz="1200" dirty="0" err="1">
                <a:solidFill>
                  <a:srgbClr val="0000FF"/>
                </a:solidFill>
                <a:latin typeface="Consolas" pitchFamily="49" charset="0"/>
                <a:cs typeface="Consolas" pitchFamily="49" charset="0"/>
              </a:rPr>
              <a:t>int</a:t>
            </a:r>
            <a:r>
              <a:rPr lang="en-US" sz="1200" dirty="0">
                <a:solidFill>
                  <a:prstClr val="black"/>
                </a:solidFill>
                <a:latin typeface="Consolas" pitchFamily="49" charset="0"/>
                <a:cs typeface="Consolas" pitchFamily="49" charset="0"/>
              </a:rPr>
              <a:t>&gt; t)</a:t>
            </a:r>
          </a:p>
          <a:p>
            <a:r>
              <a:rPr lang="en-US" sz="1200" dirty="0">
                <a:solidFill>
                  <a:prstClr val="black"/>
                </a:solidFill>
                <a:latin typeface="Consolas" pitchFamily="49" charset="0"/>
                <a:cs typeface="Consolas" pitchFamily="49" charset="0"/>
              </a:rPr>
              <a:t>  {</a:t>
            </a:r>
          </a:p>
          <a:p>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if</a:t>
            </a:r>
            <a:r>
              <a:rPr lang="en-US" sz="1200" dirty="0">
                <a:solidFill>
                  <a:prstClr val="black"/>
                </a:solidFill>
                <a:latin typeface="Consolas" pitchFamily="49" charset="0"/>
                <a:cs typeface="Consolas" pitchFamily="49" charset="0"/>
              </a:rPr>
              <a:t> (</a:t>
            </a:r>
            <a:r>
              <a:rPr lang="en-US" sz="1200" dirty="0">
                <a:solidFill>
                  <a:srgbClr val="FF00FF"/>
                </a:solidFill>
                <a:latin typeface="Consolas" pitchFamily="49" charset="0"/>
                <a:cs typeface="Consolas" pitchFamily="49" charset="0"/>
              </a:rPr>
              <a:t>thrust</a:t>
            </a:r>
            <a:r>
              <a:rPr lang="en-US" sz="1200" dirty="0">
                <a:solidFill>
                  <a:prstClr val="black"/>
                </a:solidFill>
                <a:latin typeface="Consolas" pitchFamily="49" charset="0"/>
                <a:cs typeface="Consolas" pitchFamily="49" charset="0"/>
              </a:rPr>
              <a:t>::get&lt;0&gt;(t) == </a:t>
            </a:r>
            <a:r>
              <a:rPr lang="en-US" sz="1200" dirty="0" err="1">
                <a:solidFill>
                  <a:prstClr val="black"/>
                </a:solidFill>
                <a:latin typeface="Consolas" pitchFamily="49" charset="0"/>
                <a:cs typeface="Consolas" pitchFamily="49" charset="0"/>
              </a:rPr>
              <a:t>siteOfInterest</a:t>
            </a:r>
            <a:r>
              <a:rPr lang="en-US" sz="1200" dirty="0">
                <a:solidFill>
                  <a:prstClr val="black"/>
                </a:solidFill>
                <a:latin typeface="Consolas" pitchFamily="49" charset="0"/>
                <a:cs typeface="Consolas" pitchFamily="49" charset="0"/>
              </a:rPr>
              <a:t>)</a:t>
            </a:r>
          </a:p>
          <a:p>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return</a:t>
            </a:r>
            <a:r>
              <a:rPr lang="en-US" sz="1200" dirty="0">
                <a:solidFill>
                  <a:prstClr val="black"/>
                </a:solidFill>
                <a:latin typeface="Consolas" pitchFamily="49" charset="0"/>
                <a:cs typeface="Consolas" pitchFamily="49" charset="0"/>
              </a:rPr>
              <a:t> </a:t>
            </a:r>
            <a:r>
              <a:rPr lang="en-US" sz="1200" dirty="0">
                <a:solidFill>
                  <a:srgbClr val="FF00FF"/>
                </a:solidFill>
                <a:latin typeface="Consolas" pitchFamily="49" charset="0"/>
                <a:cs typeface="Consolas" pitchFamily="49" charset="0"/>
              </a:rPr>
              <a:t>thrust</a:t>
            </a:r>
            <a:r>
              <a:rPr lang="en-US" sz="1200" dirty="0">
                <a:solidFill>
                  <a:prstClr val="black"/>
                </a:solidFill>
                <a:latin typeface="Consolas" pitchFamily="49" charset="0"/>
                <a:cs typeface="Consolas" pitchFamily="49" charset="0"/>
              </a:rPr>
              <a:t>::get&lt;1&gt;(t);</a:t>
            </a:r>
          </a:p>
          <a:p>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else</a:t>
            </a:r>
          </a:p>
          <a:p>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return</a:t>
            </a:r>
            <a:r>
              <a:rPr lang="en-US" sz="1200" dirty="0">
                <a:solidFill>
                  <a:prstClr val="black"/>
                </a:solidFill>
                <a:latin typeface="Consolas" pitchFamily="49" charset="0"/>
                <a:cs typeface="Consolas" pitchFamily="49" charset="0"/>
              </a:rPr>
              <a:t> 0;</a:t>
            </a:r>
          </a:p>
          <a:p>
            <a:r>
              <a:rPr lang="en-US" sz="1200" dirty="0">
                <a:solidFill>
                  <a:prstClr val="black"/>
                </a:solidFill>
                <a:latin typeface="Consolas" pitchFamily="49" charset="0"/>
                <a:cs typeface="Consolas" pitchFamily="49" charset="0"/>
              </a:rPr>
              <a:t>  }</a:t>
            </a:r>
          </a:p>
          <a:p>
            <a:r>
              <a:rPr lang="en-US" sz="1200" dirty="0">
                <a:solidFill>
                  <a:prstClr val="black"/>
                </a:solidFill>
                <a:latin typeface="Consolas" pitchFamily="49" charset="0"/>
                <a:cs typeface="Consolas" pitchFamily="49" charset="0"/>
              </a:rPr>
              <a:t>};</a:t>
            </a:r>
          </a:p>
          <a:p>
            <a:endParaRPr lang="en-US" sz="1200" dirty="0">
              <a:solidFill>
                <a:prstClr val="black"/>
              </a:solidFill>
              <a:latin typeface="Consolas" pitchFamily="49" charset="0"/>
              <a:cs typeface="Consolas" pitchFamily="49" charset="0"/>
            </a:endParaRPr>
          </a:p>
          <a:p>
            <a:r>
              <a:rPr lang="en-US" sz="1200" dirty="0">
                <a:solidFill>
                  <a:srgbClr val="0000FF"/>
                </a:solidFill>
                <a:latin typeface="Consolas" pitchFamily="49" charset="0"/>
                <a:cs typeface="Consolas" pitchFamily="49" charset="0"/>
              </a:rPr>
              <a:t>template</a:t>
            </a:r>
            <a:r>
              <a:rPr lang="en-US" sz="1200" dirty="0">
                <a:solidFill>
                  <a:prstClr val="black"/>
                </a:solidFill>
                <a:latin typeface="Consolas" pitchFamily="49" charset="0"/>
                <a:cs typeface="Consolas" pitchFamily="49" charset="0"/>
              </a:rPr>
              <a:t> &lt;</a:t>
            </a:r>
            <a:r>
              <a:rPr lang="en-US" sz="1200" dirty="0" err="1">
                <a:solidFill>
                  <a:srgbClr val="0000FF"/>
                </a:solidFill>
                <a:latin typeface="Consolas" pitchFamily="49" charset="0"/>
                <a:cs typeface="Consolas" pitchFamily="49" charset="0"/>
              </a:rPr>
              <a:t>typename</a:t>
            </a:r>
            <a:r>
              <a:rPr lang="en-US" sz="1200" dirty="0">
                <a:solidFill>
                  <a:prstClr val="black"/>
                </a:solidFill>
                <a:latin typeface="Consolas" pitchFamily="49" charset="0"/>
                <a:cs typeface="Consolas" pitchFamily="49" charset="0"/>
              </a:rPr>
              <a:t> Vector&gt;</a:t>
            </a:r>
          </a:p>
          <a:p>
            <a:r>
              <a:rPr lang="en-US" sz="1200" dirty="0" err="1">
                <a:solidFill>
                  <a:srgbClr val="0000FF"/>
                </a:solidFill>
                <a:latin typeface="Consolas" pitchFamily="49" charset="0"/>
                <a:cs typeface="Consolas" pitchFamily="49" charset="0"/>
              </a:rPr>
              <a:t>int</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compute_total_rainfall_at_one_site</a:t>
            </a:r>
            <a:r>
              <a:rPr lang="en-US" sz="1200" dirty="0">
                <a:solidFill>
                  <a:prstClr val="black"/>
                </a:solidFill>
                <a:latin typeface="Consolas" pitchFamily="49" charset="0"/>
                <a:cs typeface="Consolas" pitchFamily="49" charset="0"/>
              </a:rPr>
              <a:t>(</a:t>
            </a:r>
            <a:r>
              <a:rPr lang="en-US" sz="1200" dirty="0" err="1">
                <a:solidFill>
                  <a:srgbClr val="0000FF"/>
                </a:solidFill>
                <a:latin typeface="Consolas" pitchFamily="49" charset="0"/>
                <a:cs typeface="Consolas" pitchFamily="49" charset="0"/>
              </a:rPr>
              <a:t>int</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siteID</a:t>
            </a:r>
            <a:r>
              <a:rPr lang="en-US" sz="1200" dirty="0">
                <a:solidFill>
                  <a:prstClr val="black"/>
                </a:solidFill>
                <a:latin typeface="Consolas" pitchFamily="49" charset="0"/>
                <a:cs typeface="Consolas" pitchFamily="49" charset="0"/>
              </a:rPr>
              <a:t>, </a:t>
            </a:r>
            <a:r>
              <a:rPr lang="en-US" sz="1200" dirty="0" err="1">
                <a:solidFill>
                  <a:srgbClr val="0000FF"/>
                </a:solidFill>
                <a:latin typeface="Consolas" pitchFamily="49" charset="0"/>
                <a:cs typeface="Consolas" pitchFamily="49" charset="0"/>
              </a:rPr>
              <a:t>const</a:t>
            </a:r>
            <a:r>
              <a:rPr lang="en-US" sz="1200" dirty="0">
                <a:solidFill>
                  <a:prstClr val="black"/>
                </a:solidFill>
                <a:latin typeface="Consolas" pitchFamily="49" charset="0"/>
                <a:cs typeface="Consolas" pitchFamily="49" charset="0"/>
              </a:rPr>
              <a:t> Vector&amp; site, </a:t>
            </a:r>
            <a:r>
              <a:rPr lang="en-US" sz="1200" dirty="0" err="1">
                <a:solidFill>
                  <a:srgbClr val="0000FF"/>
                </a:solidFill>
                <a:latin typeface="Consolas" pitchFamily="49" charset="0"/>
                <a:cs typeface="Consolas" pitchFamily="49" charset="0"/>
              </a:rPr>
              <a:t>const</a:t>
            </a:r>
            <a:r>
              <a:rPr lang="en-US" sz="1200" dirty="0">
                <a:solidFill>
                  <a:prstClr val="black"/>
                </a:solidFill>
                <a:latin typeface="Consolas" pitchFamily="49" charset="0"/>
                <a:cs typeface="Consolas" pitchFamily="49" charset="0"/>
              </a:rPr>
              <a:t> Vector&amp; measurement)</a:t>
            </a:r>
          </a:p>
          <a:p>
            <a:r>
              <a:rPr lang="en-US" sz="1200" dirty="0">
                <a:solidFill>
                  <a:prstClr val="black"/>
                </a:solidFill>
                <a:latin typeface="Consolas" pitchFamily="49" charset="0"/>
                <a:cs typeface="Consolas" pitchFamily="49" charset="0"/>
              </a:rPr>
              <a:t>{</a:t>
            </a:r>
          </a:p>
          <a:p>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return</a:t>
            </a:r>
            <a:r>
              <a:rPr lang="en-US" sz="1200" dirty="0">
                <a:solidFill>
                  <a:prstClr val="black"/>
                </a:solidFill>
                <a:latin typeface="Consolas" pitchFamily="49" charset="0"/>
                <a:cs typeface="Consolas" pitchFamily="49" charset="0"/>
              </a:rPr>
              <a:t> </a:t>
            </a:r>
            <a:r>
              <a:rPr lang="en-US" sz="1200" dirty="0">
                <a:solidFill>
                  <a:srgbClr val="FF00FF"/>
                </a:solidFill>
                <a:latin typeface="Consolas" pitchFamily="49" charset="0"/>
                <a:cs typeface="Consolas" pitchFamily="49" charset="0"/>
              </a:rPr>
              <a:t>thrust</a:t>
            </a:r>
            <a:r>
              <a:rPr lang="en-US" sz="1200" dirty="0">
                <a:solidFill>
                  <a:prstClr val="black"/>
                </a:solidFill>
                <a:latin typeface="Consolas" pitchFamily="49" charset="0"/>
                <a:cs typeface="Consolas" pitchFamily="49" charset="0"/>
              </a:rPr>
              <a:t>::</a:t>
            </a:r>
            <a:r>
              <a:rPr lang="en-US" sz="1200" dirty="0" err="1">
                <a:solidFill>
                  <a:prstClr val="black"/>
                </a:solidFill>
                <a:latin typeface="Consolas" pitchFamily="49" charset="0"/>
                <a:cs typeface="Consolas" pitchFamily="49" charset="0"/>
              </a:rPr>
              <a:t>transform_reduce</a:t>
            </a:r>
            <a:endParaRPr lang="en-US" sz="1200" dirty="0">
              <a:solidFill>
                <a:prstClr val="black"/>
              </a:solidFill>
              <a:latin typeface="Consolas" pitchFamily="49" charset="0"/>
              <a:cs typeface="Consolas" pitchFamily="49" charset="0"/>
            </a:endParaRPr>
          </a:p>
          <a:p>
            <a:r>
              <a:rPr lang="en-US" sz="1200" dirty="0">
                <a:solidFill>
                  <a:prstClr val="black"/>
                </a:solidFill>
                <a:latin typeface="Consolas" pitchFamily="49" charset="0"/>
                <a:cs typeface="Consolas" pitchFamily="49" charset="0"/>
              </a:rPr>
              <a:t>    (</a:t>
            </a:r>
            <a:r>
              <a:rPr lang="en-US" sz="1200" dirty="0">
                <a:solidFill>
                  <a:srgbClr val="FF00FF"/>
                </a:solidFill>
                <a:latin typeface="Consolas" pitchFamily="49" charset="0"/>
                <a:cs typeface="Consolas" pitchFamily="49" charset="0"/>
              </a:rPr>
              <a:t>thrust</a:t>
            </a:r>
            <a:r>
              <a:rPr lang="en-US" sz="1200" dirty="0">
                <a:solidFill>
                  <a:prstClr val="black"/>
                </a:solidFill>
                <a:latin typeface="Consolas" pitchFamily="49" charset="0"/>
                <a:cs typeface="Consolas" pitchFamily="49" charset="0"/>
              </a:rPr>
              <a:t>::</a:t>
            </a:r>
            <a:r>
              <a:rPr lang="en-US" sz="1200" dirty="0" err="1">
                <a:solidFill>
                  <a:prstClr val="black"/>
                </a:solidFill>
                <a:latin typeface="Consolas" pitchFamily="49" charset="0"/>
                <a:cs typeface="Consolas" pitchFamily="49" charset="0"/>
              </a:rPr>
              <a:t>make_zip_iterator</a:t>
            </a:r>
            <a:r>
              <a:rPr lang="en-US" sz="1200" dirty="0">
                <a:solidFill>
                  <a:prstClr val="black"/>
                </a:solidFill>
                <a:latin typeface="Consolas" pitchFamily="49" charset="0"/>
                <a:cs typeface="Consolas" pitchFamily="49" charset="0"/>
              </a:rPr>
              <a:t>(</a:t>
            </a:r>
            <a:r>
              <a:rPr lang="en-US" sz="1200" dirty="0">
                <a:solidFill>
                  <a:srgbClr val="FF00FF"/>
                </a:solidFill>
                <a:latin typeface="Consolas" pitchFamily="49" charset="0"/>
                <a:cs typeface="Consolas" pitchFamily="49" charset="0"/>
              </a:rPr>
              <a:t>thrust</a:t>
            </a:r>
            <a:r>
              <a:rPr lang="en-US" sz="1200" dirty="0">
                <a:solidFill>
                  <a:prstClr val="black"/>
                </a:solidFill>
                <a:latin typeface="Consolas" pitchFamily="49" charset="0"/>
                <a:cs typeface="Consolas" pitchFamily="49" charset="0"/>
              </a:rPr>
              <a:t>::</a:t>
            </a:r>
            <a:r>
              <a:rPr lang="en-US" sz="1200" dirty="0" err="1">
                <a:solidFill>
                  <a:prstClr val="black"/>
                </a:solidFill>
                <a:latin typeface="Consolas" pitchFamily="49" charset="0"/>
                <a:cs typeface="Consolas" pitchFamily="49" charset="0"/>
              </a:rPr>
              <a:t>make_tuple</a:t>
            </a:r>
            <a:r>
              <a:rPr lang="en-US" sz="1200" dirty="0">
                <a:solidFill>
                  <a:prstClr val="black"/>
                </a:solidFill>
                <a:latin typeface="Consolas" pitchFamily="49" charset="0"/>
                <a:cs typeface="Consolas" pitchFamily="49" charset="0"/>
              </a:rPr>
              <a:t>(</a:t>
            </a:r>
            <a:r>
              <a:rPr lang="en-US" sz="1200" dirty="0" err="1">
                <a:solidFill>
                  <a:prstClr val="black"/>
                </a:solidFill>
                <a:latin typeface="Consolas" pitchFamily="49" charset="0"/>
                <a:cs typeface="Consolas" pitchFamily="49" charset="0"/>
              </a:rPr>
              <a:t>site.begin</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measurement.begin</a:t>
            </a:r>
            <a:r>
              <a:rPr lang="en-US" sz="1200" dirty="0">
                <a:solidFill>
                  <a:prstClr val="black"/>
                </a:solidFill>
                <a:latin typeface="Consolas" pitchFamily="49" charset="0"/>
                <a:cs typeface="Consolas" pitchFamily="49" charset="0"/>
              </a:rPr>
              <a:t>())),</a:t>
            </a:r>
          </a:p>
          <a:p>
            <a:r>
              <a:rPr lang="en-US" sz="1200" dirty="0">
                <a:solidFill>
                  <a:prstClr val="black"/>
                </a:solidFill>
                <a:latin typeface="Consolas" pitchFamily="49" charset="0"/>
                <a:cs typeface="Consolas" pitchFamily="49" charset="0"/>
              </a:rPr>
              <a:t>     </a:t>
            </a:r>
            <a:r>
              <a:rPr lang="en-US" sz="1200" dirty="0">
                <a:solidFill>
                  <a:srgbClr val="FF00FF"/>
                </a:solidFill>
                <a:latin typeface="Consolas" pitchFamily="49" charset="0"/>
                <a:cs typeface="Consolas" pitchFamily="49" charset="0"/>
              </a:rPr>
              <a:t>thrust</a:t>
            </a:r>
            <a:r>
              <a:rPr lang="en-US" sz="1200" dirty="0">
                <a:solidFill>
                  <a:prstClr val="black"/>
                </a:solidFill>
                <a:latin typeface="Consolas" pitchFamily="49" charset="0"/>
                <a:cs typeface="Consolas" pitchFamily="49" charset="0"/>
              </a:rPr>
              <a:t>::</a:t>
            </a:r>
            <a:r>
              <a:rPr lang="en-US" sz="1200" dirty="0" err="1">
                <a:solidFill>
                  <a:prstClr val="black"/>
                </a:solidFill>
                <a:latin typeface="Consolas" pitchFamily="49" charset="0"/>
                <a:cs typeface="Consolas" pitchFamily="49" charset="0"/>
              </a:rPr>
              <a:t>make_zip_iterator</a:t>
            </a:r>
            <a:r>
              <a:rPr lang="en-US" sz="1200" dirty="0">
                <a:solidFill>
                  <a:prstClr val="black"/>
                </a:solidFill>
                <a:latin typeface="Consolas" pitchFamily="49" charset="0"/>
                <a:cs typeface="Consolas" pitchFamily="49" charset="0"/>
              </a:rPr>
              <a:t>(</a:t>
            </a:r>
            <a:r>
              <a:rPr lang="en-US" sz="1200" dirty="0">
                <a:solidFill>
                  <a:srgbClr val="FF00FF"/>
                </a:solidFill>
                <a:latin typeface="Consolas" pitchFamily="49" charset="0"/>
                <a:cs typeface="Consolas" pitchFamily="49" charset="0"/>
              </a:rPr>
              <a:t>thrust</a:t>
            </a:r>
            <a:r>
              <a:rPr lang="en-US" sz="1200" dirty="0">
                <a:solidFill>
                  <a:prstClr val="black"/>
                </a:solidFill>
                <a:latin typeface="Consolas" pitchFamily="49" charset="0"/>
                <a:cs typeface="Consolas" pitchFamily="49" charset="0"/>
              </a:rPr>
              <a:t>::</a:t>
            </a:r>
            <a:r>
              <a:rPr lang="en-US" sz="1200" dirty="0" err="1">
                <a:solidFill>
                  <a:prstClr val="black"/>
                </a:solidFill>
                <a:latin typeface="Consolas" pitchFamily="49" charset="0"/>
                <a:cs typeface="Consolas" pitchFamily="49" charset="0"/>
              </a:rPr>
              <a:t>make_tuple</a:t>
            </a:r>
            <a:r>
              <a:rPr lang="en-US" sz="1200" dirty="0">
                <a:solidFill>
                  <a:prstClr val="black"/>
                </a:solidFill>
                <a:latin typeface="Consolas" pitchFamily="49" charset="0"/>
                <a:cs typeface="Consolas" pitchFamily="49" charset="0"/>
              </a:rPr>
              <a:t>(</a:t>
            </a:r>
            <a:r>
              <a:rPr lang="en-US" sz="1200" dirty="0" err="1">
                <a:solidFill>
                  <a:prstClr val="black"/>
                </a:solidFill>
                <a:latin typeface="Consolas" pitchFamily="49" charset="0"/>
                <a:cs typeface="Consolas" pitchFamily="49" charset="0"/>
              </a:rPr>
              <a:t>site.end</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measurement.end</a:t>
            </a:r>
            <a:r>
              <a:rPr lang="en-US" sz="1200" dirty="0">
                <a:solidFill>
                  <a:prstClr val="black"/>
                </a:solidFill>
                <a:latin typeface="Consolas" pitchFamily="49" charset="0"/>
                <a:cs typeface="Consolas" pitchFamily="49" charset="0"/>
              </a:rPr>
              <a:t>())),</a:t>
            </a:r>
          </a:p>
          <a:p>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one_site_measurement</a:t>
            </a:r>
            <a:r>
              <a:rPr lang="en-US" sz="1200" dirty="0">
                <a:solidFill>
                  <a:prstClr val="black"/>
                </a:solidFill>
                <a:latin typeface="Consolas" pitchFamily="49" charset="0"/>
                <a:cs typeface="Consolas" pitchFamily="49" charset="0"/>
              </a:rPr>
              <a:t>(</a:t>
            </a:r>
            <a:r>
              <a:rPr lang="en-US" sz="1200" dirty="0" err="1">
                <a:solidFill>
                  <a:prstClr val="black"/>
                </a:solidFill>
                <a:latin typeface="Consolas" pitchFamily="49" charset="0"/>
                <a:cs typeface="Consolas" pitchFamily="49" charset="0"/>
              </a:rPr>
              <a:t>siteID</a:t>
            </a:r>
            <a:r>
              <a:rPr lang="en-US" sz="1200" dirty="0">
                <a:solidFill>
                  <a:prstClr val="black"/>
                </a:solidFill>
                <a:latin typeface="Consolas" pitchFamily="49" charset="0"/>
                <a:cs typeface="Consolas" pitchFamily="49" charset="0"/>
              </a:rPr>
              <a:t>),</a:t>
            </a:r>
          </a:p>
          <a:p>
            <a:r>
              <a:rPr lang="en-US" sz="1200" dirty="0">
                <a:solidFill>
                  <a:prstClr val="black"/>
                </a:solidFill>
                <a:latin typeface="Consolas" pitchFamily="49" charset="0"/>
                <a:cs typeface="Consolas" pitchFamily="49" charset="0"/>
              </a:rPr>
              <a:t>     0,</a:t>
            </a:r>
          </a:p>
          <a:p>
            <a:r>
              <a:rPr lang="en-US" sz="1200" dirty="0">
                <a:solidFill>
                  <a:prstClr val="black"/>
                </a:solidFill>
                <a:latin typeface="Consolas" pitchFamily="49" charset="0"/>
                <a:cs typeface="Consolas" pitchFamily="49" charset="0"/>
              </a:rPr>
              <a:t>     </a:t>
            </a:r>
            <a:r>
              <a:rPr lang="en-US" sz="1200" dirty="0">
                <a:solidFill>
                  <a:srgbClr val="FF00FF"/>
                </a:solidFill>
                <a:latin typeface="Consolas" pitchFamily="49" charset="0"/>
                <a:cs typeface="Consolas" pitchFamily="49" charset="0"/>
              </a:rPr>
              <a:t>thrust</a:t>
            </a:r>
            <a:r>
              <a:rPr lang="en-US" sz="1200" dirty="0">
                <a:solidFill>
                  <a:prstClr val="black"/>
                </a:solidFill>
                <a:latin typeface="Consolas" pitchFamily="49" charset="0"/>
                <a:cs typeface="Consolas" pitchFamily="49" charset="0"/>
              </a:rPr>
              <a:t>::plus&lt;</a:t>
            </a:r>
            <a:r>
              <a:rPr lang="en-US" sz="1200" dirty="0" err="1">
                <a:solidFill>
                  <a:srgbClr val="0000FF"/>
                </a:solidFill>
                <a:latin typeface="Consolas" pitchFamily="49" charset="0"/>
                <a:cs typeface="Consolas" pitchFamily="49" charset="0"/>
              </a:rPr>
              <a:t>int</a:t>
            </a:r>
            <a:r>
              <a:rPr lang="en-US" sz="1200" dirty="0">
                <a:solidFill>
                  <a:prstClr val="black"/>
                </a:solidFill>
                <a:latin typeface="Consolas" pitchFamily="49" charset="0"/>
                <a:cs typeface="Consolas" pitchFamily="49" charset="0"/>
              </a:rPr>
              <a:t>&gt;());</a:t>
            </a:r>
          </a:p>
          <a:p>
            <a:r>
              <a:rPr lang="en-US" sz="1200" dirty="0">
                <a:solidFill>
                  <a:prstClr val="black"/>
                </a:solidFill>
                <a:latin typeface="Consolas" pitchFamily="49" charset="0"/>
                <a:cs typeface="Consolas" pitchFamily="49" charset="0"/>
              </a:rPr>
              <a:t>}</a:t>
            </a:r>
          </a:p>
        </p:txBody>
      </p:sp>
      <p:sp>
        <p:nvSpPr>
          <p:cNvPr id="4" name="Right Brace 3"/>
          <p:cNvSpPr/>
          <p:nvPr/>
        </p:nvSpPr>
        <p:spPr>
          <a:xfrm>
            <a:off x="7239000" y="1752600"/>
            <a:ext cx="152400" cy="2667000"/>
          </a:xfrm>
          <a:prstGeom prst="rightBrace">
            <a:avLst/>
          </a:prstGeom>
          <a:ln w="254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ectangle 6"/>
          <p:cNvSpPr/>
          <p:nvPr/>
        </p:nvSpPr>
        <p:spPr>
          <a:xfrm>
            <a:off x="7391400" y="2724835"/>
            <a:ext cx="1191352" cy="646331"/>
          </a:xfrm>
          <a:prstGeom prst="rect">
            <a:avLst/>
          </a:prstGeom>
          <a:ln w="25400">
            <a:solidFill>
              <a:srgbClr val="CC0000"/>
            </a:solidFill>
          </a:ln>
        </p:spPr>
        <p:txBody>
          <a:bodyPr wrap="none">
            <a:spAutoFit/>
          </a:bodyPr>
          <a:lstStyle/>
          <a:p>
            <a:r>
              <a:rPr lang="en-US" dirty="0"/>
              <a:t> Functor</a:t>
            </a:r>
          </a:p>
          <a:p>
            <a:r>
              <a:rPr lang="en-US" dirty="0"/>
              <a:t> Definition</a:t>
            </a:r>
          </a:p>
        </p:txBody>
      </p:sp>
    </p:spTree>
    <p:extLst>
      <p:ext uri="{BB962C8B-B14F-4D97-AF65-F5344CB8AC3E}">
        <p14:creationId xmlns:p14="http://schemas.microsoft.com/office/powerpoint/2010/main" val="2711963415"/>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Total Rainfall Between Given Days</a:t>
            </a:r>
          </a:p>
        </p:txBody>
      </p:sp>
      <p:sp>
        <p:nvSpPr>
          <p:cNvPr id="10" name="Slide Number Placeholder 9"/>
          <p:cNvSpPr>
            <a:spLocks noGrp="1"/>
          </p:cNvSpPr>
          <p:nvPr>
            <p:ph type="sldNum" sz="quarter" idx="12"/>
          </p:nvPr>
        </p:nvSpPr>
        <p:spPr/>
        <p:txBody>
          <a:bodyPr/>
          <a:lstStyle/>
          <a:p>
            <a:fld id="{198C497F-F93A-415D-AE85-6EDF5BB63A7F}" type="slidenum">
              <a:rPr lang="en-US" altLang="en-US" smtClean="0"/>
              <a:pPr/>
              <a:t>57</a:t>
            </a:fld>
            <a:endParaRPr lang="en-US" altLang="en-US"/>
          </a:p>
        </p:txBody>
      </p:sp>
      <p:sp>
        <p:nvSpPr>
          <p:cNvPr id="4" name="TextBox 3"/>
          <p:cNvSpPr txBox="1"/>
          <p:nvPr/>
        </p:nvSpPr>
        <p:spPr>
          <a:xfrm>
            <a:off x="2133600" y="4459070"/>
            <a:ext cx="8042586" cy="646331"/>
          </a:xfrm>
          <a:prstGeom prst="rect">
            <a:avLst/>
          </a:prstGeom>
          <a:noFill/>
        </p:spPr>
        <p:txBody>
          <a:bodyPr wrap="none" rtlCol="0">
            <a:spAutoFit/>
          </a:bodyPr>
          <a:lstStyle/>
          <a:p>
            <a:r>
              <a:rPr lang="en-US" b="1" dirty="0">
                <a:solidFill>
                  <a:srgbClr val="000000"/>
                </a:solidFill>
                <a:latin typeface="Courier New" pitchFamily="49" charset="0"/>
                <a:cs typeface="Courier New" pitchFamily="49" charset="0"/>
              </a:rPr>
              <a:t>day         [0   0   1   2   5   5   6   6   7   8  ... ]</a:t>
            </a:r>
          </a:p>
          <a:p>
            <a:r>
              <a:rPr lang="en-US" b="1" dirty="0">
                <a:solidFill>
                  <a:srgbClr val="000000"/>
                </a:solidFill>
                <a:latin typeface="Courier New" pitchFamily="49" charset="0"/>
                <a:cs typeface="Courier New" pitchFamily="49" charset="0"/>
              </a:rPr>
              <a:t>measurement [9   5   6   3   3   8   2   6   5   9  ... ]</a:t>
            </a:r>
          </a:p>
        </p:txBody>
      </p:sp>
      <p:cxnSp>
        <p:nvCxnSpPr>
          <p:cNvPr id="8" name="Straight Arrow Connector 7"/>
          <p:cNvCxnSpPr/>
          <p:nvPr/>
        </p:nvCxnSpPr>
        <p:spPr>
          <a:xfrm rot="5400000">
            <a:off x="8228409" y="4189809"/>
            <a:ext cx="457994"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804747" y="3581401"/>
            <a:ext cx="2137124" cy="276999"/>
          </a:xfrm>
          <a:prstGeom prst="rect">
            <a:avLst/>
          </a:prstGeom>
          <a:noFill/>
        </p:spPr>
        <p:txBody>
          <a:bodyPr wrap="none" rtlCol="0">
            <a:spAutoFit/>
          </a:bodyPr>
          <a:lstStyle/>
          <a:p>
            <a:r>
              <a:rPr lang="en-US" sz="1200" b="1" dirty="0" err="1">
                <a:solidFill>
                  <a:srgbClr val="000000"/>
                </a:solidFill>
                <a:latin typeface="Courier New" pitchFamily="49" charset="0"/>
                <a:cs typeface="Courier New" pitchFamily="49" charset="0"/>
              </a:rPr>
              <a:t>lower_bound</a:t>
            </a:r>
            <a:r>
              <a:rPr lang="en-US" sz="1200" b="1" dirty="0">
                <a:solidFill>
                  <a:srgbClr val="000000"/>
                </a:solidFill>
                <a:latin typeface="Courier New" pitchFamily="49" charset="0"/>
                <a:cs typeface="Courier New" pitchFamily="49" charset="0"/>
              </a:rPr>
              <a:t>( ... , 2)</a:t>
            </a:r>
          </a:p>
        </p:txBody>
      </p:sp>
      <p:cxnSp>
        <p:nvCxnSpPr>
          <p:cNvPr id="17" name="Straight Arrow Connector 16"/>
          <p:cNvCxnSpPr/>
          <p:nvPr/>
        </p:nvCxnSpPr>
        <p:spPr>
          <a:xfrm rot="5400000">
            <a:off x="5486797" y="4189809"/>
            <a:ext cx="457994"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387876" y="3581401"/>
            <a:ext cx="2137124" cy="276999"/>
          </a:xfrm>
          <a:prstGeom prst="rect">
            <a:avLst/>
          </a:prstGeom>
          <a:noFill/>
        </p:spPr>
        <p:txBody>
          <a:bodyPr wrap="none" rtlCol="0">
            <a:spAutoFit/>
          </a:bodyPr>
          <a:lstStyle/>
          <a:p>
            <a:r>
              <a:rPr lang="en-US" sz="1200" b="1" dirty="0" err="1">
                <a:solidFill>
                  <a:srgbClr val="000000"/>
                </a:solidFill>
                <a:latin typeface="Courier New" pitchFamily="49" charset="0"/>
                <a:cs typeface="Courier New" pitchFamily="49" charset="0"/>
              </a:rPr>
              <a:t>upper_bound</a:t>
            </a:r>
            <a:r>
              <a:rPr lang="en-US" sz="1200" b="1" dirty="0">
                <a:solidFill>
                  <a:srgbClr val="000000"/>
                </a:solidFill>
                <a:latin typeface="Courier New" pitchFamily="49" charset="0"/>
                <a:cs typeface="Courier New" pitchFamily="49" charset="0"/>
              </a:rPr>
              <a:t>( ... , 6)</a:t>
            </a:r>
          </a:p>
        </p:txBody>
      </p:sp>
      <p:sp>
        <p:nvSpPr>
          <p:cNvPr id="11" name="Rectangle 10"/>
          <p:cNvSpPr/>
          <p:nvPr/>
        </p:nvSpPr>
        <p:spPr>
          <a:xfrm>
            <a:off x="1600201" y="6627168"/>
            <a:ext cx="1013419" cy="230832"/>
          </a:xfrm>
          <a:prstGeom prst="rect">
            <a:avLst/>
          </a:prstGeom>
        </p:spPr>
        <p:txBody>
          <a:bodyPr wrap="none">
            <a:spAutoFit/>
          </a:bodyPr>
          <a:lstStyle/>
          <a:p>
            <a:r>
              <a:rPr lang="en-US" sz="900" dirty="0">
                <a:latin typeface="+mj-lt"/>
              </a:rPr>
              <a:t>NVIDIA [N. Bell]</a:t>
            </a:r>
            <a:r>
              <a:rPr lang="en-US" sz="900" dirty="0">
                <a:latin typeface="+mj-lt"/>
                <a:cs typeface="Calibri"/>
              </a:rPr>
              <a:t>→</a:t>
            </a:r>
            <a:endParaRPr lang="en-US" sz="900" dirty="0">
              <a:latin typeface="+mj-lt"/>
            </a:endParaRPr>
          </a:p>
        </p:txBody>
      </p:sp>
      <p:sp>
        <p:nvSpPr>
          <p:cNvPr id="5" name="Rectangle 4"/>
          <p:cNvSpPr/>
          <p:nvPr/>
        </p:nvSpPr>
        <p:spPr>
          <a:xfrm>
            <a:off x="1676400" y="1473876"/>
            <a:ext cx="8839200" cy="2031325"/>
          </a:xfrm>
          <a:prstGeom prst="rect">
            <a:avLst/>
          </a:prstGeom>
          <a:solidFill>
            <a:schemeClr val="bg1">
              <a:lumMod val="85000"/>
            </a:schemeClr>
          </a:solidFill>
        </p:spPr>
        <p:txBody>
          <a:bodyPr wrap="square">
            <a:spAutoFit/>
          </a:bodyPr>
          <a:lstStyle/>
          <a:p>
            <a:r>
              <a:rPr lang="en-US" sz="1400" dirty="0">
                <a:solidFill>
                  <a:srgbClr val="0000FF"/>
                </a:solidFill>
                <a:latin typeface="Consolas" pitchFamily="49" charset="0"/>
                <a:cs typeface="Consolas" pitchFamily="49" charset="0"/>
              </a:rPr>
              <a:t>template</a:t>
            </a:r>
            <a:r>
              <a:rPr lang="en-US" sz="1400" dirty="0">
                <a:solidFill>
                  <a:prstClr val="black"/>
                </a:solidFill>
                <a:latin typeface="Consolas" pitchFamily="49" charset="0"/>
                <a:cs typeface="Consolas" pitchFamily="49" charset="0"/>
              </a:rPr>
              <a:t> &lt;</a:t>
            </a:r>
            <a:r>
              <a:rPr lang="en-US" sz="1400" dirty="0" err="1">
                <a:solidFill>
                  <a:srgbClr val="0000FF"/>
                </a:solidFill>
                <a:latin typeface="Consolas" pitchFamily="49" charset="0"/>
                <a:cs typeface="Consolas" pitchFamily="49" charset="0"/>
              </a:rPr>
              <a:t>typename</a:t>
            </a:r>
            <a:r>
              <a:rPr lang="en-US" sz="1400" dirty="0">
                <a:solidFill>
                  <a:prstClr val="black"/>
                </a:solidFill>
                <a:latin typeface="Consolas" pitchFamily="49" charset="0"/>
                <a:cs typeface="Consolas" pitchFamily="49" charset="0"/>
              </a:rPr>
              <a:t> Vector&gt;</a:t>
            </a:r>
          </a:p>
          <a:p>
            <a:r>
              <a:rPr lang="en-US" sz="1400" dirty="0" err="1">
                <a:solidFill>
                  <a:srgbClr val="0000FF"/>
                </a:solidFill>
                <a:latin typeface="Consolas" pitchFamily="49" charset="0"/>
                <a:cs typeface="Consolas" pitchFamily="49" charset="0"/>
              </a:rPr>
              <a:t>int</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compute_total_rainfall_between_days</a:t>
            </a:r>
            <a:r>
              <a:rPr lang="en-US" sz="1400" dirty="0">
                <a:solidFill>
                  <a:prstClr val="black"/>
                </a:solidFill>
                <a:latin typeface="Consolas" pitchFamily="49" charset="0"/>
                <a:cs typeface="Consolas" pitchFamily="49" charset="0"/>
              </a:rPr>
              <a:t>(</a:t>
            </a:r>
            <a:r>
              <a:rPr lang="en-US" sz="1400" dirty="0" err="1">
                <a:solidFill>
                  <a:srgbClr val="0000FF"/>
                </a:solidFill>
                <a:latin typeface="Consolas" pitchFamily="49" charset="0"/>
                <a:cs typeface="Consolas" pitchFamily="49" charset="0"/>
              </a:rPr>
              <a:t>int</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first_day</a:t>
            </a:r>
            <a:r>
              <a:rPr lang="en-US" sz="1400" dirty="0">
                <a:solidFill>
                  <a:prstClr val="black"/>
                </a:solidFill>
                <a:latin typeface="Consolas" pitchFamily="49" charset="0"/>
                <a:cs typeface="Consolas" pitchFamily="49" charset="0"/>
              </a:rPr>
              <a:t>, </a:t>
            </a:r>
            <a:r>
              <a:rPr lang="en-US" sz="1400" dirty="0" err="1">
                <a:solidFill>
                  <a:srgbClr val="0000FF"/>
                </a:solidFill>
                <a:latin typeface="Consolas" pitchFamily="49" charset="0"/>
                <a:cs typeface="Consolas" pitchFamily="49" charset="0"/>
              </a:rPr>
              <a:t>int</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last_day</a:t>
            </a:r>
            <a:r>
              <a:rPr lang="en-US" sz="1400" dirty="0">
                <a:solidFill>
                  <a:prstClr val="black"/>
                </a:solidFill>
                <a:latin typeface="Consolas" pitchFamily="49" charset="0"/>
                <a:cs typeface="Consolas" pitchFamily="49" charset="0"/>
              </a:rPr>
              <a:t>,</a:t>
            </a:r>
          </a:p>
          <a:p>
            <a:r>
              <a:rPr lang="en-US" sz="1400" dirty="0">
                <a:solidFill>
                  <a:prstClr val="black"/>
                </a:solidFill>
                <a:latin typeface="Consolas" pitchFamily="49" charset="0"/>
                <a:cs typeface="Consolas" pitchFamily="49" charset="0"/>
              </a:rPr>
              <a:t>                                        </a:t>
            </a:r>
            <a:r>
              <a:rPr lang="en-US" sz="1400" dirty="0" err="1">
                <a:solidFill>
                  <a:srgbClr val="0000FF"/>
                </a:solidFill>
                <a:latin typeface="Consolas" pitchFamily="49" charset="0"/>
                <a:cs typeface="Consolas" pitchFamily="49" charset="0"/>
              </a:rPr>
              <a:t>const</a:t>
            </a:r>
            <a:r>
              <a:rPr lang="en-US" sz="1400" dirty="0">
                <a:solidFill>
                  <a:prstClr val="black"/>
                </a:solidFill>
                <a:latin typeface="Consolas" pitchFamily="49" charset="0"/>
                <a:cs typeface="Consolas" pitchFamily="49" charset="0"/>
              </a:rPr>
              <a:t> Vector&amp; day, </a:t>
            </a:r>
            <a:r>
              <a:rPr lang="en-US" sz="1400" dirty="0" err="1">
                <a:solidFill>
                  <a:srgbClr val="0000FF"/>
                </a:solidFill>
                <a:latin typeface="Consolas" pitchFamily="49" charset="0"/>
                <a:cs typeface="Consolas" pitchFamily="49" charset="0"/>
              </a:rPr>
              <a:t>const</a:t>
            </a:r>
            <a:r>
              <a:rPr lang="en-US" sz="1400" dirty="0">
                <a:solidFill>
                  <a:prstClr val="black"/>
                </a:solidFill>
                <a:latin typeface="Consolas" pitchFamily="49" charset="0"/>
                <a:cs typeface="Consolas" pitchFamily="49" charset="0"/>
              </a:rPr>
              <a:t> Vector&amp; measurement)</a:t>
            </a:r>
          </a:p>
          <a:p>
            <a:r>
              <a:rPr lang="en-US" sz="1400" dirty="0">
                <a:solidFill>
                  <a:prstClr val="black"/>
                </a:solidFill>
                <a:latin typeface="Consolas" pitchFamily="49" charset="0"/>
                <a:cs typeface="Consolas" pitchFamily="49" charset="0"/>
              </a:rPr>
              <a:t>{</a:t>
            </a:r>
          </a:p>
          <a:p>
            <a:r>
              <a:rPr lang="en-US" sz="1400" dirty="0">
                <a:solidFill>
                  <a:prstClr val="black"/>
                </a:solidFill>
                <a:latin typeface="Consolas" pitchFamily="49" charset="0"/>
                <a:cs typeface="Consolas" pitchFamily="49" charset="0"/>
              </a:rPr>
              <a:t>  </a:t>
            </a:r>
            <a:r>
              <a:rPr lang="en-US" sz="1400" dirty="0" err="1">
                <a:solidFill>
                  <a:srgbClr val="0000FF"/>
                </a:solidFill>
                <a:latin typeface="Consolas" pitchFamily="49" charset="0"/>
                <a:cs typeface="Consolas" pitchFamily="49" charset="0"/>
              </a:rPr>
              <a:t>int</a:t>
            </a:r>
            <a:r>
              <a:rPr lang="en-US" sz="1400" dirty="0">
                <a:solidFill>
                  <a:prstClr val="black"/>
                </a:solidFill>
                <a:latin typeface="Consolas" pitchFamily="49" charset="0"/>
                <a:cs typeface="Consolas" pitchFamily="49" charset="0"/>
              </a:rPr>
              <a:t> first = </a:t>
            </a:r>
            <a:r>
              <a:rPr lang="en-US" sz="1400" dirty="0">
                <a:solidFill>
                  <a:srgbClr val="FF00FF"/>
                </a:solidFill>
                <a:latin typeface="Consolas" pitchFamily="49" charset="0"/>
                <a:cs typeface="Consolas" pitchFamily="49" charset="0"/>
              </a:rPr>
              <a:t>thrust</a:t>
            </a:r>
            <a:r>
              <a:rPr lang="en-US" sz="1400" dirty="0">
                <a:solidFill>
                  <a:prstClr val="black"/>
                </a:solidFill>
                <a:latin typeface="Consolas" pitchFamily="49" charset="0"/>
                <a:cs typeface="Consolas" pitchFamily="49" charset="0"/>
              </a:rPr>
              <a:t>::</a:t>
            </a:r>
            <a:r>
              <a:rPr lang="en-US" sz="1400" dirty="0" err="1">
                <a:solidFill>
                  <a:prstClr val="black"/>
                </a:solidFill>
                <a:latin typeface="Consolas" pitchFamily="49" charset="0"/>
                <a:cs typeface="Consolas" pitchFamily="49" charset="0"/>
              </a:rPr>
              <a:t>lower_bound</a:t>
            </a:r>
            <a:r>
              <a:rPr lang="en-US" sz="1400" dirty="0">
                <a:solidFill>
                  <a:prstClr val="black"/>
                </a:solidFill>
                <a:latin typeface="Consolas" pitchFamily="49" charset="0"/>
                <a:cs typeface="Consolas" pitchFamily="49" charset="0"/>
              </a:rPr>
              <a:t>(</a:t>
            </a:r>
            <a:r>
              <a:rPr lang="en-US" sz="1400" dirty="0" err="1">
                <a:solidFill>
                  <a:prstClr val="black"/>
                </a:solidFill>
                <a:latin typeface="Consolas" pitchFamily="49" charset="0"/>
                <a:cs typeface="Consolas" pitchFamily="49" charset="0"/>
              </a:rPr>
              <a:t>day.begin</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day.end</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first_day</a:t>
            </a:r>
            <a:r>
              <a:rPr lang="en-US" sz="1400" dirty="0">
                <a:solidFill>
                  <a:prstClr val="black"/>
                </a:solidFill>
                <a:latin typeface="Consolas" pitchFamily="49" charset="0"/>
                <a:cs typeface="Consolas" pitchFamily="49" charset="0"/>
              </a:rPr>
              <a:t>) - </a:t>
            </a:r>
            <a:r>
              <a:rPr lang="en-US" sz="1400" dirty="0" err="1">
                <a:solidFill>
                  <a:prstClr val="black"/>
                </a:solidFill>
                <a:latin typeface="Consolas" pitchFamily="49" charset="0"/>
                <a:cs typeface="Consolas" pitchFamily="49" charset="0"/>
              </a:rPr>
              <a:t>day.begin</a:t>
            </a:r>
            <a:r>
              <a:rPr lang="en-US" sz="1400" dirty="0">
                <a:solidFill>
                  <a:prstClr val="black"/>
                </a:solidFill>
                <a:latin typeface="Consolas" pitchFamily="49" charset="0"/>
                <a:cs typeface="Consolas" pitchFamily="49" charset="0"/>
              </a:rPr>
              <a:t>();</a:t>
            </a:r>
          </a:p>
          <a:p>
            <a:r>
              <a:rPr lang="en-US" sz="1400" dirty="0">
                <a:solidFill>
                  <a:prstClr val="black"/>
                </a:solidFill>
                <a:latin typeface="Consolas" pitchFamily="49" charset="0"/>
                <a:cs typeface="Consolas" pitchFamily="49" charset="0"/>
              </a:rPr>
              <a:t>  </a:t>
            </a:r>
            <a:r>
              <a:rPr lang="en-US" sz="1400" dirty="0" err="1">
                <a:solidFill>
                  <a:srgbClr val="0000FF"/>
                </a:solidFill>
                <a:latin typeface="Consolas" pitchFamily="49" charset="0"/>
                <a:cs typeface="Consolas" pitchFamily="49" charset="0"/>
              </a:rPr>
              <a:t>int</a:t>
            </a:r>
            <a:r>
              <a:rPr lang="en-US" sz="1400" dirty="0">
                <a:solidFill>
                  <a:prstClr val="black"/>
                </a:solidFill>
                <a:latin typeface="Consolas" pitchFamily="49" charset="0"/>
                <a:cs typeface="Consolas" pitchFamily="49" charset="0"/>
              </a:rPr>
              <a:t> last  = </a:t>
            </a:r>
            <a:r>
              <a:rPr lang="en-US" sz="1400" dirty="0">
                <a:solidFill>
                  <a:srgbClr val="FF00FF"/>
                </a:solidFill>
                <a:latin typeface="Consolas" pitchFamily="49" charset="0"/>
                <a:cs typeface="Consolas" pitchFamily="49" charset="0"/>
              </a:rPr>
              <a:t>thrust</a:t>
            </a:r>
            <a:r>
              <a:rPr lang="en-US" sz="1400" dirty="0">
                <a:solidFill>
                  <a:prstClr val="black"/>
                </a:solidFill>
                <a:latin typeface="Consolas" pitchFamily="49" charset="0"/>
                <a:cs typeface="Consolas" pitchFamily="49" charset="0"/>
              </a:rPr>
              <a:t>::</a:t>
            </a:r>
            <a:r>
              <a:rPr lang="en-US" sz="1400" dirty="0" err="1">
                <a:solidFill>
                  <a:prstClr val="black"/>
                </a:solidFill>
                <a:latin typeface="Consolas" pitchFamily="49" charset="0"/>
                <a:cs typeface="Consolas" pitchFamily="49" charset="0"/>
              </a:rPr>
              <a:t>upper_bound</a:t>
            </a:r>
            <a:r>
              <a:rPr lang="en-US" sz="1400" dirty="0">
                <a:solidFill>
                  <a:prstClr val="black"/>
                </a:solidFill>
                <a:latin typeface="Consolas" pitchFamily="49" charset="0"/>
                <a:cs typeface="Consolas" pitchFamily="49" charset="0"/>
              </a:rPr>
              <a:t>(</a:t>
            </a:r>
            <a:r>
              <a:rPr lang="en-US" sz="1400" dirty="0" err="1">
                <a:solidFill>
                  <a:prstClr val="black"/>
                </a:solidFill>
                <a:latin typeface="Consolas" pitchFamily="49" charset="0"/>
                <a:cs typeface="Consolas" pitchFamily="49" charset="0"/>
              </a:rPr>
              <a:t>day.begin</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day.end</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last_day</a:t>
            </a:r>
            <a:r>
              <a:rPr lang="en-US" sz="1400" dirty="0">
                <a:solidFill>
                  <a:prstClr val="black"/>
                </a:solidFill>
                <a:latin typeface="Consolas" pitchFamily="49" charset="0"/>
                <a:cs typeface="Consolas" pitchFamily="49" charset="0"/>
              </a:rPr>
              <a:t>)  - </a:t>
            </a:r>
            <a:r>
              <a:rPr lang="en-US" sz="1400" dirty="0" err="1">
                <a:solidFill>
                  <a:prstClr val="black"/>
                </a:solidFill>
                <a:latin typeface="Consolas" pitchFamily="49" charset="0"/>
                <a:cs typeface="Consolas" pitchFamily="49" charset="0"/>
              </a:rPr>
              <a:t>day.begin</a:t>
            </a:r>
            <a:r>
              <a:rPr lang="en-US" sz="1400" dirty="0">
                <a:solidFill>
                  <a:prstClr val="black"/>
                </a:solidFill>
                <a:latin typeface="Consolas" pitchFamily="49" charset="0"/>
                <a:cs typeface="Consolas" pitchFamily="49" charset="0"/>
              </a:rPr>
              <a:t>();</a:t>
            </a:r>
          </a:p>
          <a:p>
            <a:endParaRPr lang="en-US" sz="1400" dirty="0">
              <a:solidFill>
                <a:prstClr val="black"/>
              </a:solidFill>
              <a:latin typeface="Consolas" pitchFamily="49" charset="0"/>
              <a:cs typeface="Consolas" pitchFamily="49" charset="0"/>
            </a:endParaRPr>
          </a:p>
          <a:p>
            <a:r>
              <a:rPr lang="en-US" sz="1400" dirty="0">
                <a:solidFill>
                  <a:prstClr val="black"/>
                </a:solidFill>
                <a:latin typeface="Consolas" pitchFamily="49" charset="0"/>
                <a:cs typeface="Consolas" pitchFamily="49" charset="0"/>
              </a:rPr>
              <a:t>  </a:t>
            </a:r>
            <a:r>
              <a:rPr lang="en-US" sz="1400" dirty="0">
                <a:solidFill>
                  <a:srgbClr val="0000FF"/>
                </a:solidFill>
                <a:latin typeface="Consolas" pitchFamily="49" charset="0"/>
                <a:cs typeface="Consolas" pitchFamily="49" charset="0"/>
              </a:rPr>
              <a:t>return</a:t>
            </a:r>
            <a:r>
              <a:rPr lang="en-US" sz="1400" dirty="0">
                <a:solidFill>
                  <a:prstClr val="black"/>
                </a:solidFill>
                <a:latin typeface="Consolas" pitchFamily="49" charset="0"/>
                <a:cs typeface="Consolas" pitchFamily="49" charset="0"/>
              </a:rPr>
              <a:t> </a:t>
            </a:r>
            <a:r>
              <a:rPr lang="en-US" sz="1400" dirty="0">
                <a:solidFill>
                  <a:srgbClr val="FF00FF"/>
                </a:solidFill>
                <a:latin typeface="Consolas" pitchFamily="49" charset="0"/>
                <a:cs typeface="Consolas" pitchFamily="49" charset="0"/>
              </a:rPr>
              <a:t>thrust</a:t>
            </a:r>
            <a:r>
              <a:rPr lang="en-US" sz="1400" dirty="0">
                <a:solidFill>
                  <a:prstClr val="black"/>
                </a:solidFill>
                <a:latin typeface="Consolas" pitchFamily="49" charset="0"/>
                <a:cs typeface="Consolas" pitchFamily="49" charset="0"/>
              </a:rPr>
              <a:t>::reduce(</a:t>
            </a:r>
            <a:r>
              <a:rPr lang="en-US" sz="1400" dirty="0" err="1">
                <a:solidFill>
                  <a:prstClr val="black"/>
                </a:solidFill>
                <a:latin typeface="Consolas" pitchFamily="49" charset="0"/>
                <a:cs typeface="Consolas" pitchFamily="49" charset="0"/>
              </a:rPr>
              <a:t>measurement.begin</a:t>
            </a:r>
            <a:r>
              <a:rPr lang="en-US" sz="1400" dirty="0">
                <a:solidFill>
                  <a:prstClr val="black"/>
                </a:solidFill>
                <a:latin typeface="Consolas" pitchFamily="49" charset="0"/>
                <a:cs typeface="Consolas" pitchFamily="49" charset="0"/>
              </a:rPr>
              <a:t>() + first, </a:t>
            </a:r>
            <a:r>
              <a:rPr lang="en-US" sz="1400" dirty="0" err="1">
                <a:solidFill>
                  <a:prstClr val="black"/>
                </a:solidFill>
                <a:latin typeface="Consolas" pitchFamily="49" charset="0"/>
                <a:cs typeface="Consolas" pitchFamily="49" charset="0"/>
              </a:rPr>
              <a:t>measurement.begin</a:t>
            </a:r>
            <a:r>
              <a:rPr lang="en-US" sz="1400" dirty="0">
                <a:solidFill>
                  <a:prstClr val="black"/>
                </a:solidFill>
                <a:latin typeface="Consolas" pitchFamily="49" charset="0"/>
                <a:cs typeface="Consolas" pitchFamily="49" charset="0"/>
              </a:rPr>
              <a:t>() + last);</a:t>
            </a:r>
          </a:p>
          <a:p>
            <a:r>
              <a:rPr lang="en-US" sz="1400" dirty="0">
                <a:solidFill>
                  <a:prstClr val="black"/>
                </a:solidFill>
                <a:latin typeface="Consolas" pitchFamily="49" charset="0"/>
                <a:cs typeface="Consolas" pitchFamily="49" charset="0"/>
              </a:rPr>
              <a:t>}</a:t>
            </a:r>
          </a:p>
        </p:txBody>
      </p:sp>
      <p:sp>
        <p:nvSpPr>
          <p:cNvPr id="3" name="Rectangle 2"/>
          <p:cNvSpPr/>
          <p:nvPr/>
        </p:nvSpPr>
        <p:spPr>
          <a:xfrm>
            <a:off x="5715000" y="5536050"/>
            <a:ext cx="4572000" cy="1169551"/>
          </a:xfrm>
          <a:prstGeom prst="rect">
            <a:avLst/>
          </a:prstGeom>
          <a:solidFill>
            <a:schemeClr val="bg1">
              <a:lumMod val="85000"/>
            </a:schemeClr>
          </a:solidFill>
        </p:spPr>
        <p:txBody>
          <a:bodyPr>
            <a:spAutoFit/>
          </a:bodyPr>
          <a:lstStyle/>
          <a:p>
            <a:r>
              <a:rPr lang="en-US" sz="1400" dirty="0">
                <a:solidFill>
                  <a:srgbClr val="0000FF"/>
                </a:solidFill>
                <a:latin typeface="Consolas" pitchFamily="49" charset="0"/>
                <a:cs typeface="Consolas" pitchFamily="49" charset="0"/>
              </a:rPr>
              <a:t>#include</a:t>
            </a:r>
            <a:r>
              <a:rPr lang="en-US" sz="1400" dirty="0">
                <a:solidFill>
                  <a:prstClr val="black"/>
                </a:solidFill>
                <a:latin typeface="Consolas" pitchFamily="49" charset="0"/>
                <a:cs typeface="Consolas" pitchFamily="49" charset="0"/>
              </a:rPr>
              <a:t> </a:t>
            </a:r>
            <a:r>
              <a:rPr lang="en-US" sz="1400" dirty="0">
                <a:solidFill>
                  <a:srgbClr val="A31515"/>
                </a:solidFill>
                <a:latin typeface="Consolas" pitchFamily="49" charset="0"/>
                <a:cs typeface="Consolas" pitchFamily="49" charset="0"/>
              </a:rPr>
              <a:t>&lt;thrust/</a:t>
            </a:r>
            <a:r>
              <a:rPr lang="en-US" sz="1400" dirty="0" err="1">
                <a:solidFill>
                  <a:srgbClr val="A31515"/>
                </a:solidFill>
                <a:latin typeface="Consolas" pitchFamily="49" charset="0"/>
                <a:cs typeface="Consolas" pitchFamily="49" charset="0"/>
              </a:rPr>
              <a:t>device_vector.h</a:t>
            </a:r>
            <a:r>
              <a:rPr lang="en-US" sz="1400" dirty="0">
                <a:solidFill>
                  <a:srgbClr val="A31515"/>
                </a:solidFill>
                <a:latin typeface="Consolas" pitchFamily="49" charset="0"/>
                <a:cs typeface="Consolas" pitchFamily="49" charset="0"/>
              </a:rPr>
              <a:t>&gt;</a:t>
            </a:r>
          </a:p>
          <a:p>
            <a:r>
              <a:rPr lang="en-US" sz="1400" dirty="0">
                <a:solidFill>
                  <a:srgbClr val="0000FF"/>
                </a:solidFill>
                <a:latin typeface="Consolas" pitchFamily="49" charset="0"/>
                <a:cs typeface="Consolas" pitchFamily="49" charset="0"/>
              </a:rPr>
              <a:t>#include</a:t>
            </a:r>
            <a:r>
              <a:rPr lang="en-US" sz="1400" dirty="0">
                <a:solidFill>
                  <a:prstClr val="black"/>
                </a:solidFill>
                <a:latin typeface="Consolas" pitchFamily="49" charset="0"/>
                <a:cs typeface="Consolas" pitchFamily="49" charset="0"/>
              </a:rPr>
              <a:t> </a:t>
            </a:r>
            <a:r>
              <a:rPr lang="en-US" sz="1400" dirty="0">
                <a:solidFill>
                  <a:srgbClr val="A31515"/>
                </a:solidFill>
                <a:latin typeface="Consolas" pitchFamily="49" charset="0"/>
                <a:cs typeface="Consolas" pitchFamily="49" charset="0"/>
              </a:rPr>
              <a:t>&lt;thrust/</a:t>
            </a:r>
            <a:r>
              <a:rPr lang="en-US" sz="1400" dirty="0" err="1">
                <a:solidFill>
                  <a:srgbClr val="A31515"/>
                </a:solidFill>
                <a:latin typeface="Consolas" pitchFamily="49" charset="0"/>
                <a:cs typeface="Consolas" pitchFamily="49" charset="0"/>
              </a:rPr>
              <a:t>binary_search.h</a:t>
            </a:r>
            <a:r>
              <a:rPr lang="en-US" sz="1400" dirty="0">
                <a:solidFill>
                  <a:srgbClr val="A31515"/>
                </a:solidFill>
                <a:latin typeface="Consolas" pitchFamily="49" charset="0"/>
                <a:cs typeface="Consolas" pitchFamily="49" charset="0"/>
              </a:rPr>
              <a:t>&gt;</a:t>
            </a:r>
          </a:p>
          <a:p>
            <a:r>
              <a:rPr lang="en-US" sz="1400" dirty="0">
                <a:solidFill>
                  <a:srgbClr val="0000FF"/>
                </a:solidFill>
                <a:latin typeface="Consolas" pitchFamily="49" charset="0"/>
                <a:cs typeface="Consolas" pitchFamily="49" charset="0"/>
              </a:rPr>
              <a:t>#include</a:t>
            </a:r>
            <a:r>
              <a:rPr lang="en-US" sz="1400" dirty="0">
                <a:solidFill>
                  <a:prstClr val="black"/>
                </a:solidFill>
                <a:latin typeface="Consolas" pitchFamily="49" charset="0"/>
                <a:cs typeface="Consolas" pitchFamily="49" charset="0"/>
              </a:rPr>
              <a:t> </a:t>
            </a:r>
            <a:r>
              <a:rPr lang="en-US" sz="1400" dirty="0">
                <a:solidFill>
                  <a:srgbClr val="A31515"/>
                </a:solidFill>
                <a:latin typeface="Consolas" pitchFamily="49" charset="0"/>
                <a:cs typeface="Consolas" pitchFamily="49" charset="0"/>
              </a:rPr>
              <a:t>&lt;thrust/</a:t>
            </a:r>
            <a:r>
              <a:rPr lang="en-US" sz="1400" dirty="0" err="1">
                <a:solidFill>
                  <a:srgbClr val="A31515"/>
                </a:solidFill>
                <a:latin typeface="Consolas" pitchFamily="49" charset="0"/>
                <a:cs typeface="Consolas" pitchFamily="49" charset="0"/>
              </a:rPr>
              <a:t>transform.h</a:t>
            </a:r>
            <a:r>
              <a:rPr lang="en-US" sz="1400" dirty="0">
                <a:solidFill>
                  <a:srgbClr val="A31515"/>
                </a:solidFill>
                <a:latin typeface="Consolas" pitchFamily="49" charset="0"/>
                <a:cs typeface="Consolas" pitchFamily="49" charset="0"/>
              </a:rPr>
              <a:t>&gt;</a:t>
            </a:r>
          </a:p>
          <a:p>
            <a:r>
              <a:rPr lang="en-US" sz="1400" dirty="0">
                <a:solidFill>
                  <a:srgbClr val="0000FF"/>
                </a:solidFill>
                <a:latin typeface="Consolas" pitchFamily="49" charset="0"/>
                <a:cs typeface="Consolas" pitchFamily="49" charset="0"/>
              </a:rPr>
              <a:t>#include</a:t>
            </a:r>
            <a:r>
              <a:rPr lang="en-US" sz="1400" dirty="0">
                <a:solidFill>
                  <a:prstClr val="black"/>
                </a:solidFill>
                <a:latin typeface="Consolas" pitchFamily="49" charset="0"/>
                <a:cs typeface="Consolas" pitchFamily="49" charset="0"/>
              </a:rPr>
              <a:t> </a:t>
            </a:r>
            <a:r>
              <a:rPr lang="en-US" sz="1400" dirty="0">
                <a:solidFill>
                  <a:srgbClr val="A31515"/>
                </a:solidFill>
                <a:latin typeface="Consolas" pitchFamily="49" charset="0"/>
                <a:cs typeface="Consolas" pitchFamily="49" charset="0"/>
              </a:rPr>
              <a:t>&lt;thrust/iterator/</a:t>
            </a:r>
            <a:r>
              <a:rPr lang="en-US" sz="1400" dirty="0" err="1">
                <a:solidFill>
                  <a:srgbClr val="A31515"/>
                </a:solidFill>
                <a:latin typeface="Consolas" pitchFamily="49" charset="0"/>
                <a:cs typeface="Consolas" pitchFamily="49" charset="0"/>
              </a:rPr>
              <a:t>zip_iterator.h</a:t>
            </a:r>
            <a:r>
              <a:rPr lang="en-US" sz="1400" dirty="0">
                <a:solidFill>
                  <a:srgbClr val="A31515"/>
                </a:solidFill>
                <a:latin typeface="Consolas" pitchFamily="49" charset="0"/>
                <a:cs typeface="Consolas" pitchFamily="49" charset="0"/>
              </a:rPr>
              <a:t>&gt;</a:t>
            </a:r>
          </a:p>
          <a:p>
            <a:r>
              <a:rPr lang="en-US" sz="1400" dirty="0">
                <a:solidFill>
                  <a:srgbClr val="0000FF"/>
                </a:solidFill>
                <a:latin typeface="Consolas" pitchFamily="49" charset="0"/>
                <a:cs typeface="Consolas" pitchFamily="49" charset="0"/>
              </a:rPr>
              <a:t>#include</a:t>
            </a:r>
            <a:r>
              <a:rPr lang="en-US" sz="1400" dirty="0">
                <a:solidFill>
                  <a:prstClr val="black"/>
                </a:solidFill>
                <a:latin typeface="Consolas" pitchFamily="49" charset="0"/>
                <a:cs typeface="Consolas" pitchFamily="49" charset="0"/>
              </a:rPr>
              <a:t> </a:t>
            </a:r>
            <a:r>
              <a:rPr lang="en-US" sz="1400" dirty="0">
                <a:solidFill>
                  <a:srgbClr val="A31515"/>
                </a:solidFill>
                <a:latin typeface="Consolas" pitchFamily="49" charset="0"/>
                <a:cs typeface="Consolas" pitchFamily="49" charset="0"/>
              </a:rPr>
              <a:t>&lt;</a:t>
            </a:r>
            <a:r>
              <a:rPr lang="en-US" sz="1400" dirty="0" err="1">
                <a:solidFill>
                  <a:srgbClr val="A31515"/>
                </a:solidFill>
                <a:latin typeface="Consolas" pitchFamily="49" charset="0"/>
                <a:cs typeface="Consolas" pitchFamily="49" charset="0"/>
              </a:rPr>
              <a:t>iostream</a:t>
            </a:r>
            <a:r>
              <a:rPr lang="en-US" sz="1400" dirty="0">
                <a:solidFill>
                  <a:srgbClr val="A31515"/>
                </a:solidFill>
                <a:latin typeface="Consolas" pitchFamily="49" charset="0"/>
                <a:cs typeface="Consolas" pitchFamily="49" charset="0"/>
              </a:rPr>
              <a:t>&gt;</a:t>
            </a:r>
            <a:endParaRPr lang="en-US" sz="1400" dirty="0">
              <a:latin typeface="Consolas" pitchFamily="49" charset="0"/>
              <a:cs typeface="Consolas" pitchFamily="49" charset="0"/>
            </a:endParaRPr>
          </a:p>
        </p:txBody>
      </p:sp>
      <p:sp>
        <p:nvSpPr>
          <p:cNvPr id="6" name="Rectangle 5"/>
          <p:cNvSpPr/>
          <p:nvPr/>
        </p:nvSpPr>
        <p:spPr>
          <a:xfrm>
            <a:off x="1828800" y="5705327"/>
            <a:ext cx="3352800" cy="830997"/>
          </a:xfrm>
          <a:prstGeom prst="rect">
            <a:avLst/>
          </a:prstGeom>
          <a:ln>
            <a:solidFill>
              <a:srgbClr val="FFC000"/>
            </a:solidFill>
          </a:ln>
        </p:spPr>
        <p:txBody>
          <a:bodyPr wrap="square">
            <a:spAutoFit/>
          </a:bodyPr>
          <a:lstStyle/>
          <a:p>
            <a:r>
              <a:rPr lang="en-US" sz="1600" dirty="0">
                <a:latin typeface="+mj-lt"/>
              </a:rPr>
              <a:t>You will need to include several header files</a:t>
            </a:r>
            <a:br>
              <a:rPr lang="en-US" sz="1600" dirty="0">
                <a:latin typeface="+mj-lt"/>
              </a:rPr>
            </a:br>
            <a:r>
              <a:rPr lang="en-US" sz="1600" dirty="0">
                <a:latin typeface="+mj-lt"/>
              </a:rPr>
              <a:t>(not all for the code snippet above)</a:t>
            </a:r>
          </a:p>
        </p:txBody>
      </p:sp>
      <p:cxnSp>
        <p:nvCxnSpPr>
          <p:cNvPr id="12" name="Straight Arrow Connector 11"/>
          <p:cNvCxnSpPr>
            <a:stCxn id="6" idx="3"/>
            <a:endCxn id="3" idx="1"/>
          </p:cNvCxnSpPr>
          <p:nvPr/>
        </p:nvCxnSpPr>
        <p:spPr>
          <a:xfrm>
            <a:off x="5181600" y="6120825"/>
            <a:ext cx="533400"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19805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 of Days with Any Rainfall</a:t>
            </a:r>
          </a:p>
        </p:txBody>
      </p:sp>
      <p:sp>
        <p:nvSpPr>
          <p:cNvPr id="36" name="Slide Number Placeholder 35"/>
          <p:cNvSpPr>
            <a:spLocks noGrp="1"/>
          </p:cNvSpPr>
          <p:nvPr>
            <p:ph type="sldNum" sz="quarter" idx="12"/>
          </p:nvPr>
        </p:nvSpPr>
        <p:spPr/>
        <p:txBody>
          <a:bodyPr/>
          <a:lstStyle/>
          <a:p>
            <a:fld id="{198C497F-F93A-415D-AE85-6EDF5BB63A7F}" type="slidenum">
              <a:rPr lang="en-US" altLang="en-US" smtClean="0"/>
              <a:pPr/>
              <a:t>58</a:t>
            </a:fld>
            <a:endParaRPr lang="en-US" altLang="en-US"/>
          </a:p>
        </p:txBody>
      </p:sp>
      <p:sp>
        <p:nvSpPr>
          <p:cNvPr id="5" name="TextBox 4"/>
          <p:cNvSpPr txBox="1"/>
          <p:nvPr/>
        </p:nvSpPr>
        <p:spPr>
          <a:xfrm>
            <a:off x="2209800" y="4419600"/>
            <a:ext cx="7629012" cy="369332"/>
          </a:xfrm>
          <a:prstGeom prst="rect">
            <a:avLst/>
          </a:prstGeom>
          <a:noFill/>
        </p:spPr>
        <p:txBody>
          <a:bodyPr wrap="none" rtlCol="0">
            <a:spAutoFit/>
          </a:bodyPr>
          <a:lstStyle/>
          <a:p>
            <a:r>
              <a:rPr lang="en-US" b="1" dirty="0">
                <a:solidFill>
                  <a:srgbClr val="000000"/>
                </a:solidFill>
                <a:latin typeface="Courier New" pitchFamily="49" charset="0"/>
                <a:cs typeface="Courier New" pitchFamily="49" charset="0"/>
              </a:rPr>
              <a:t>day     [0   0   1   2   5   5   6   6   7   8  ... ]</a:t>
            </a:r>
          </a:p>
        </p:txBody>
      </p:sp>
      <p:sp>
        <p:nvSpPr>
          <p:cNvPr id="18" name="Not Equal 17"/>
          <p:cNvSpPr/>
          <p:nvPr/>
        </p:nvSpPr>
        <p:spPr>
          <a:xfrm>
            <a:off x="4286250" y="4484132"/>
            <a:ext cx="304800" cy="304800"/>
          </a:xfrm>
          <a:prstGeom prst="mathNotEqual">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Not Equal 18"/>
          <p:cNvSpPr/>
          <p:nvPr/>
        </p:nvSpPr>
        <p:spPr>
          <a:xfrm>
            <a:off x="4838700" y="4484132"/>
            <a:ext cx="304800" cy="304800"/>
          </a:xfrm>
          <a:prstGeom prst="mathNotEqual">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Not Equal 19"/>
          <p:cNvSpPr/>
          <p:nvPr/>
        </p:nvSpPr>
        <p:spPr>
          <a:xfrm>
            <a:off x="5391150" y="4484132"/>
            <a:ext cx="304800" cy="304800"/>
          </a:xfrm>
          <a:prstGeom prst="mathNotEqual">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Equal 20"/>
          <p:cNvSpPr/>
          <p:nvPr/>
        </p:nvSpPr>
        <p:spPr>
          <a:xfrm>
            <a:off x="5943600" y="4484132"/>
            <a:ext cx="304800" cy="304800"/>
          </a:xfrm>
          <a:prstGeom prst="mathEqual">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Not Equal 21"/>
          <p:cNvSpPr/>
          <p:nvPr/>
        </p:nvSpPr>
        <p:spPr>
          <a:xfrm>
            <a:off x="6496050" y="4484132"/>
            <a:ext cx="304800" cy="304800"/>
          </a:xfrm>
          <a:prstGeom prst="mathNotEqual">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Equal 22"/>
          <p:cNvSpPr/>
          <p:nvPr/>
        </p:nvSpPr>
        <p:spPr>
          <a:xfrm>
            <a:off x="7048500" y="4484132"/>
            <a:ext cx="304800" cy="304800"/>
          </a:xfrm>
          <a:prstGeom prst="mathEqual">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Not Equal 23"/>
          <p:cNvSpPr/>
          <p:nvPr/>
        </p:nvSpPr>
        <p:spPr>
          <a:xfrm>
            <a:off x="7600950" y="4484132"/>
            <a:ext cx="304800" cy="304800"/>
          </a:xfrm>
          <a:prstGeom prst="mathNotEqual">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Not Equal 24"/>
          <p:cNvSpPr/>
          <p:nvPr/>
        </p:nvSpPr>
        <p:spPr>
          <a:xfrm>
            <a:off x="8153400" y="4484132"/>
            <a:ext cx="304800" cy="304800"/>
          </a:xfrm>
          <a:prstGeom prst="mathNotEqual">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Equal 25"/>
          <p:cNvSpPr/>
          <p:nvPr/>
        </p:nvSpPr>
        <p:spPr>
          <a:xfrm>
            <a:off x="3733800" y="4484132"/>
            <a:ext cx="304800" cy="304800"/>
          </a:xfrm>
          <a:prstGeom prst="mathEqual">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TextBox 27"/>
          <p:cNvSpPr txBox="1"/>
          <p:nvPr/>
        </p:nvSpPr>
        <p:spPr>
          <a:xfrm>
            <a:off x="2505588" y="5421868"/>
            <a:ext cx="6939720" cy="369332"/>
          </a:xfrm>
          <a:prstGeom prst="rect">
            <a:avLst/>
          </a:prstGeom>
          <a:noFill/>
        </p:spPr>
        <p:txBody>
          <a:bodyPr wrap="none" rtlCol="0">
            <a:spAutoFit/>
          </a:bodyPr>
          <a:lstStyle/>
          <a:p>
            <a:r>
              <a:rPr lang="en-US" b="1" dirty="0">
                <a:solidFill>
                  <a:srgbClr val="000000"/>
                </a:solidFill>
                <a:latin typeface="Courier New" pitchFamily="49" charset="0"/>
                <a:cs typeface="Courier New" pitchFamily="49" charset="0"/>
              </a:rPr>
              <a:t>     </a:t>
            </a:r>
            <a:r>
              <a:rPr lang="en-US" b="1" dirty="0">
                <a:solidFill>
                  <a:srgbClr val="00B050"/>
                </a:solidFill>
                <a:latin typeface="Courier New" pitchFamily="49" charset="0"/>
                <a:cs typeface="Courier New" pitchFamily="49" charset="0"/>
              </a:rPr>
              <a:t>1</a:t>
            </a:r>
            <a:r>
              <a:rPr lang="en-US" b="1" dirty="0">
                <a:solidFill>
                  <a:srgbClr val="000000"/>
                </a:solidFill>
                <a:latin typeface="Courier New" pitchFamily="49" charset="0"/>
                <a:cs typeface="Courier New" pitchFamily="49" charset="0"/>
              </a:rPr>
              <a:t>  [0   1   1   1   0   1   0   1   1  ... ]</a:t>
            </a:r>
          </a:p>
        </p:txBody>
      </p:sp>
      <p:sp>
        <p:nvSpPr>
          <p:cNvPr id="29" name="Plus 28"/>
          <p:cNvSpPr/>
          <p:nvPr/>
        </p:nvSpPr>
        <p:spPr>
          <a:xfrm>
            <a:off x="4591050" y="5486400"/>
            <a:ext cx="228600" cy="228600"/>
          </a:xfrm>
          <a:prstGeom prst="mathPlus">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30" name="Plus 29"/>
          <p:cNvSpPr/>
          <p:nvPr/>
        </p:nvSpPr>
        <p:spPr>
          <a:xfrm>
            <a:off x="5143500" y="5486400"/>
            <a:ext cx="228600" cy="228600"/>
          </a:xfrm>
          <a:prstGeom prst="mathPlus">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31" name="Plus 30"/>
          <p:cNvSpPr/>
          <p:nvPr/>
        </p:nvSpPr>
        <p:spPr>
          <a:xfrm>
            <a:off x="5695950" y="5486400"/>
            <a:ext cx="228600" cy="228600"/>
          </a:xfrm>
          <a:prstGeom prst="mathPlus">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32" name="Plus 31"/>
          <p:cNvSpPr/>
          <p:nvPr/>
        </p:nvSpPr>
        <p:spPr>
          <a:xfrm>
            <a:off x="6248400" y="5486400"/>
            <a:ext cx="228600" cy="228600"/>
          </a:xfrm>
          <a:prstGeom prst="mathPlus">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33" name="Plus 32"/>
          <p:cNvSpPr/>
          <p:nvPr/>
        </p:nvSpPr>
        <p:spPr>
          <a:xfrm>
            <a:off x="6800850" y="5486400"/>
            <a:ext cx="228600" cy="228600"/>
          </a:xfrm>
          <a:prstGeom prst="mathPlus">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34" name="Plus 33"/>
          <p:cNvSpPr/>
          <p:nvPr/>
        </p:nvSpPr>
        <p:spPr>
          <a:xfrm>
            <a:off x="7353300" y="5486400"/>
            <a:ext cx="228600" cy="228600"/>
          </a:xfrm>
          <a:prstGeom prst="mathPlus">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35" name="Plus 34"/>
          <p:cNvSpPr/>
          <p:nvPr/>
        </p:nvSpPr>
        <p:spPr>
          <a:xfrm>
            <a:off x="7905750" y="5486400"/>
            <a:ext cx="228600" cy="228600"/>
          </a:xfrm>
          <a:prstGeom prst="mathPlus">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37" name="Plus 36"/>
          <p:cNvSpPr/>
          <p:nvPr/>
        </p:nvSpPr>
        <p:spPr>
          <a:xfrm>
            <a:off x="4038600" y="5486400"/>
            <a:ext cx="228600" cy="228600"/>
          </a:xfrm>
          <a:prstGeom prst="mathPlus">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39" name="Rectangle 38"/>
          <p:cNvSpPr/>
          <p:nvPr/>
        </p:nvSpPr>
        <p:spPr>
          <a:xfrm>
            <a:off x="1600201" y="6627168"/>
            <a:ext cx="1013419" cy="230832"/>
          </a:xfrm>
          <a:prstGeom prst="rect">
            <a:avLst/>
          </a:prstGeom>
        </p:spPr>
        <p:txBody>
          <a:bodyPr wrap="none">
            <a:spAutoFit/>
          </a:bodyPr>
          <a:lstStyle/>
          <a:p>
            <a:r>
              <a:rPr lang="en-US" sz="900" dirty="0">
                <a:latin typeface="+mj-lt"/>
              </a:rPr>
              <a:t>NVIDIA [N. Bell]</a:t>
            </a:r>
            <a:r>
              <a:rPr lang="en-US" sz="900" dirty="0">
                <a:latin typeface="+mj-lt"/>
                <a:cs typeface="Calibri"/>
              </a:rPr>
              <a:t>→</a:t>
            </a:r>
            <a:endParaRPr lang="en-US" sz="900" dirty="0">
              <a:latin typeface="+mj-lt"/>
            </a:endParaRPr>
          </a:p>
        </p:txBody>
      </p:sp>
      <p:sp>
        <p:nvSpPr>
          <p:cNvPr id="4" name="Rectangle 3"/>
          <p:cNvSpPr/>
          <p:nvPr/>
        </p:nvSpPr>
        <p:spPr>
          <a:xfrm>
            <a:off x="1676400" y="1600201"/>
            <a:ext cx="8229600" cy="2585323"/>
          </a:xfrm>
          <a:prstGeom prst="rect">
            <a:avLst/>
          </a:prstGeom>
          <a:solidFill>
            <a:schemeClr val="bg1">
              <a:lumMod val="85000"/>
            </a:schemeClr>
          </a:solidFill>
        </p:spPr>
        <p:txBody>
          <a:bodyPr wrap="square">
            <a:spAutoFit/>
          </a:bodyPr>
          <a:lstStyle/>
          <a:p>
            <a:r>
              <a:rPr lang="en-US" dirty="0">
                <a:solidFill>
                  <a:srgbClr val="0000FF"/>
                </a:solidFill>
                <a:latin typeface="Consolas" pitchFamily="49" charset="0"/>
                <a:cs typeface="Consolas" pitchFamily="49" charset="0"/>
              </a:rPr>
              <a:t>template</a:t>
            </a:r>
            <a:r>
              <a:rPr lang="en-US" dirty="0">
                <a:solidFill>
                  <a:prstClr val="black"/>
                </a:solidFill>
                <a:latin typeface="Consolas" pitchFamily="49" charset="0"/>
                <a:cs typeface="Consolas" pitchFamily="49" charset="0"/>
              </a:rPr>
              <a:t> &lt;</a:t>
            </a:r>
            <a:r>
              <a:rPr lang="en-US" dirty="0" err="1">
                <a:solidFill>
                  <a:srgbClr val="0000FF"/>
                </a:solidFill>
                <a:latin typeface="Consolas" pitchFamily="49" charset="0"/>
                <a:cs typeface="Consolas" pitchFamily="49" charset="0"/>
              </a:rPr>
              <a:t>typename</a:t>
            </a:r>
            <a:r>
              <a:rPr lang="en-US" dirty="0">
                <a:solidFill>
                  <a:prstClr val="black"/>
                </a:solidFill>
                <a:latin typeface="Consolas" pitchFamily="49" charset="0"/>
                <a:cs typeface="Consolas" pitchFamily="49" charset="0"/>
              </a:rPr>
              <a:t> Vector&gt;</a:t>
            </a:r>
          </a:p>
          <a:p>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compute_number_of_days_with_rainfall</a:t>
            </a:r>
            <a:r>
              <a:rPr lang="en-US" dirty="0">
                <a:solidFill>
                  <a:prstClr val="black"/>
                </a:solidFill>
                <a:latin typeface="Consolas" pitchFamily="49" charset="0"/>
                <a:cs typeface="Consolas" pitchFamily="49" charset="0"/>
              </a:rPr>
              <a:t>(</a:t>
            </a:r>
            <a:r>
              <a:rPr lang="en-US" dirty="0" err="1">
                <a:solidFill>
                  <a:srgbClr val="0000FF"/>
                </a:solidFill>
                <a:latin typeface="Consolas" pitchFamily="49" charset="0"/>
                <a:cs typeface="Consolas" pitchFamily="49" charset="0"/>
              </a:rPr>
              <a:t>const</a:t>
            </a:r>
            <a:r>
              <a:rPr lang="en-US" dirty="0">
                <a:solidFill>
                  <a:prstClr val="black"/>
                </a:solidFill>
                <a:latin typeface="Consolas" pitchFamily="49" charset="0"/>
                <a:cs typeface="Consolas" pitchFamily="49" charset="0"/>
              </a:rPr>
              <a:t> Vector&amp; day)</a:t>
            </a:r>
          </a:p>
          <a:p>
            <a:r>
              <a:rPr lang="en-US" dirty="0">
                <a:solidFill>
                  <a:prstClr val="black"/>
                </a:solidFill>
                <a:latin typeface="Consolas" pitchFamily="49" charset="0"/>
                <a:cs typeface="Consolas" pitchFamily="49" charset="0"/>
              </a:rPr>
              <a:t>{</a:t>
            </a: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return</a:t>
            </a:r>
            <a:r>
              <a:rPr lang="en-US" dirty="0">
                <a:solidFill>
                  <a:prstClr val="black"/>
                </a:solidFill>
                <a:latin typeface="Consolas" pitchFamily="49" charset="0"/>
                <a:cs typeface="Consolas" pitchFamily="49" charset="0"/>
              </a:rPr>
              <a:t> </a:t>
            </a:r>
            <a:r>
              <a:rPr lang="en-US" dirty="0">
                <a:solidFill>
                  <a:srgbClr val="FF00FF"/>
                </a:solidFill>
                <a:latin typeface="Consolas" pitchFamily="49" charset="0"/>
                <a:cs typeface="Consolas" pitchFamily="49" charset="0"/>
              </a:rPr>
              <a:t>thrust</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inner_product</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day.begin</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day.end</a:t>
            </a:r>
            <a:r>
              <a:rPr lang="en-US" dirty="0">
                <a:solidFill>
                  <a:prstClr val="black"/>
                </a:solidFill>
                <a:latin typeface="Consolas" pitchFamily="49" charset="0"/>
                <a:cs typeface="Consolas" pitchFamily="49" charset="0"/>
              </a:rPr>
              <a:t>() - 1,</a:t>
            </a:r>
          </a:p>
          <a:p>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day.begin</a:t>
            </a:r>
            <a:r>
              <a:rPr lang="en-US" dirty="0">
                <a:solidFill>
                  <a:prstClr val="black"/>
                </a:solidFill>
                <a:latin typeface="Consolas" pitchFamily="49" charset="0"/>
                <a:cs typeface="Consolas" pitchFamily="49" charset="0"/>
              </a:rPr>
              <a:t>() + 1,</a:t>
            </a:r>
          </a:p>
          <a:p>
            <a:r>
              <a:rPr lang="en-US" dirty="0">
                <a:solidFill>
                  <a:prstClr val="black"/>
                </a:solidFill>
                <a:latin typeface="Consolas" pitchFamily="49" charset="0"/>
                <a:cs typeface="Consolas" pitchFamily="49" charset="0"/>
              </a:rPr>
              <a:t>                               0,</a:t>
            </a:r>
          </a:p>
          <a:p>
            <a:r>
              <a:rPr lang="en-US" dirty="0">
                <a:solidFill>
                  <a:prstClr val="black"/>
                </a:solidFill>
                <a:latin typeface="Consolas" pitchFamily="49" charset="0"/>
                <a:cs typeface="Consolas" pitchFamily="49" charset="0"/>
              </a:rPr>
              <a:t>                               </a:t>
            </a:r>
            <a:r>
              <a:rPr lang="en-US" dirty="0">
                <a:solidFill>
                  <a:srgbClr val="FF00FF"/>
                </a:solidFill>
                <a:latin typeface="Consolas" pitchFamily="49" charset="0"/>
                <a:cs typeface="Consolas" pitchFamily="49" charset="0"/>
              </a:rPr>
              <a:t>thrust</a:t>
            </a:r>
            <a:r>
              <a:rPr lang="en-US" dirty="0">
                <a:solidFill>
                  <a:prstClr val="black"/>
                </a:solidFill>
                <a:latin typeface="Consolas" pitchFamily="49" charset="0"/>
                <a:cs typeface="Consolas" pitchFamily="49" charset="0"/>
              </a:rPr>
              <a:t>::plus&lt;</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&gt;(),</a:t>
            </a:r>
          </a:p>
          <a:p>
            <a:r>
              <a:rPr lang="en-US" dirty="0">
                <a:solidFill>
                  <a:prstClr val="black"/>
                </a:solidFill>
                <a:latin typeface="Consolas" pitchFamily="49" charset="0"/>
                <a:cs typeface="Consolas" pitchFamily="49" charset="0"/>
              </a:rPr>
              <a:t>                               </a:t>
            </a:r>
            <a:r>
              <a:rPr lang="en-US" dirty="0">
                <a:solidFill>
                  <a:srgbClr val="FF00FF"/>
                </a:solidFill>
                <a:latin typeface="Consolas" pitchFamily="49" charset="0"/>
                <a:cs typeface="Consolas" pitchFamily="49" charset="0"/>
              </a:rPr>
              <a:t>thrust</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not_equal_to</a:t>
            </a:r>
            <a:r>
              <a:rPr lang="en-US" dirty="0">
                <a:solidFill>
                  <a:prstClr val="black"/>
                </a:solidFill>
                <a:latin typeface="Consolas" pitchFamily="49" charset="0"/>
                <a:cs typeface="Consolas" pitchFamily="49" charset="0"/>
              </a:rPr>
              <a:t>&lt;</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&gt;()) + </a:t>
            </a:r>
            <a:r>
              <a:rPr lang="en-US" dirty="0">
                <a:solidFill>
                  <a:srgbClr val="00B050"/>
                </a:solidFill>
                <a:latin typeface="Consolas" pitchFamily="49" charset="0"/>
                <a:cs typeface="Consolas" pitchFamily="49" charset="0"/>
              </a:rPr>
              <a:t>1</a:t>
            </a:r>
            <a:r>
              <a:rPr lang="en-US" dirty="0">
                <a:solidFill>
                  <a:prstClr val="black"/>
                </a:solidFill>
                <a:latin typeface="Consolas" pitchFamily="49" charset="0"/>
                <a:cs typeface="Consolas" pitchFamily="49" charset="0"/>
              </a:rPr>
              <a:t>;</a:t>
            </a:r>
          </a:p>
          <a:p>
            <a:r>
              <a:rPr lang="en-US" dirty="0">
                <a:solidFill>
                  <a:prstClr val="black"/>
                </a:solidFill>
                <a:latin typeface="Consolas" pitchFamily="49" charset="0"/>
                <a:cs typeface="Consolas" pitchFamily="49" charset="0"/>
              </a:rPr>
              <a:t>}</a:t>
            </a:r>
            <a:endParaRPr lang="en-US" dirty="0">
              <a:latin typeface="Consolas" pitchFamily="49" charset="0"/>
              <a:cs typeface="Consolas" pitchFamily="49" charset="0"/>
            </a:endParaRPr>
          </a:p>
        </p:txBody>
      </p:sp>
      <p:cxnSp>
        <p:nvCxnSpPr>
          <p:cNvPr id="6" name="Straight Arrow Connector 5"/>
          <p:cNvCxnSpPr/>
          <p:nvPr/>
        </p:nvCxnSpPr>
        <p:spPr>
          <a:xfrm>
            <a:off x="3886200" y="4787812"/>
            <a:ext cx="0" cy="697468"/>
          </a:xfrm>
          <a:prstGeom prst="straightConnector1">
            <a:avLst/>
          </a:prstGeom>
          <a:ln w="28575">
            <a:solidFill>
              <a:srgbClr val="0070C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4438650" y="4787812"/>
            <a:ext cx="0" cy="697468"/>
          </a:xfrm>
          <a:prstGeom prst="straightConnector1">
            <a:avLst/>
          </a:prstGeom>
          <a:ln w="28575">
            <a:solidFill>
              <a:srgbClr val="0070C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4978520" y="4787812"/>
            <a:ext cx="0" cy="697468"/>
          </a:xfrm>
          <a:prstGeom prst="straightConnector1">
            <a:avLst/>
          </a:prstGeom>
          <a:ln w="28575">
            <a:solidFill>
              <a:srgbClr val="0070C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5522343" y="4787812"/>
            <a:ext cx="0" cy="697468"/>
          </a:xfrm>
          <a:prstGeom prst="straightConnector1">
            <a:avLst/>
          </a:prstGeom>
          <a:ln w="28575">
            <a:solidFill>
              <a:srgbClr val="0070C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6083420" y="4787812"/>
            <a:ext cx="0" cy="697468"/>
          </a:xfrm>
          <a:prstGeom prst="straightConnector1">
            <a:avLst/>
          </a:prstGeom>
          <a:ln w="28575">
            <a:solidFill>
              <a:srgbClr val="0070C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6644496" y="4787812"/>
            <a:ext cx="0" cy="697468"/>
          </a:xfrm>
          <a:prstGeom prst="straightConnector1">
            <a:avLst/>
          </a:prstGeom>
          <a:ln w="28575">
            <a:solidFill>
              <a:srgbClr val="0070C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7200900" y="4787812"/>
            <a:ext cx="0" cy="697468"/>
          </a:xfrm>
          <a:prstGeom prst="straightConnector1">
            <a:avLst/>
          </a:prstGeom>
          <a:ln w="28575">
            <a:solidFill>
              <a:srgbClr val="0070C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7740770" y="4787812"/>
            <a:ext cx="0" cy="697468"/>
          </a:xfrm>
          <a:prstGeom prst="straightConnector1">
            <a:avLst/>
          </a:prstGeom>
          <a:ln w="28575">
            <a:solidFill>
              <a:srgbClr val="0070C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8275967" y="4787812"/>
            <a:ext cx="0" cy="697468"/>
          </a:xfrm>
          <a:prstGeom prst="straightConnector1">
            <a:avLst/>
          </a:prstGeom>
          <a:ln w="28575">
            <a:solidFill>
              <a:srgbClr val="0070C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48" name="Plus 47"/>
          <p:cNvSpPr/>
          <p:nvPr/>
        </p:nvSpPr>
        <p:spPr>
          <a:xfrm>
            <a:off x="3429000" y="5485280"/>
            <a:ext cx="228600" cy="228600"/>
          </a:xfrm>
          <a:prstGeom prst="mathPlus">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cxnSp>
        <p:nvCxnSpPr>
          <p:cNvPr id="49" name="Straight Arrow Connector 48"/>
          <p:cNvCxnSpPr/>
          <p:nvPr/>
        </p:nvCxnSpPr>
        <p:spPr>
          <a:xfrm flipH="1">
            <a:off x="3352800" y="4801706"/>
            <a:ext cx="190500" cy="683575"/>
          </a:xfrm>
          <a:prstGeom prst="straightConnector1">
            <a:avLst/>
          </a:prstGeom>
          <a:ln w="28575">
            <a:solidFill>
              <a:srgbClr val="0070C0"/>
            </a:solidFill>
            <a:prstDash val="sysDot"/>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 name="TextBox 2"/>
              <p:cNvSpPr txBox="1"/>
              <p:nvPr/>
            </p:nvSpPr>
            <p:spPr>
              <a:xfrm>
                <a:off x="9906000" y="3276600"/>
                <a:ext cx="47160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solidFill>
                            <a:srgbClr val="FF0000"/>
                          </a:solidFill>
                          <a:latin typeface="Cambria Math" panose="02040503050406030204" pitchFamily="18" charset="0"/>
                          <a:ea typeface="Cambria Math" panose="02040503050406030204" pitchFamily="18" charset="0"/>
                        </a:rPr>
                        <m:t>⊕</m:t>
                      </m:r>
                    </m:oMath>
                  </m:oMathPara>
                </a14:m>
                <a:endParaRPr lang="en-US" dirty="0"/>
              </a:p>
            </p:txBody>
          </p:sp>
        </mc:Choice>
        <mc:Fallback>
          <p:sp>
            <p:nvSpPr>
              <p:cNvPr id="3" name="TextBox 2"/>
              <p:cNvSpPr txBox="1">
                <a:spLocks noRot="1" noChangeAspect="1" noMove="1" noResize="1" noEditPoints="1" noAdjustHandles="1" noChangeArrowheads="1" noChangeShapeType="1" noTextEdit="1"/>
              </p:cNvSpPr>
              <p:nvPr/>
            </p:nvSpPr>
            <p:spPr>
              <a:xfrm>
                <a:off x="9906000" y="3276600"/>
                <a:ext cx="471604" cy="369332"/>
              </a:xfrm>
              <a:prstGeom prst="rect">
                <a:avLst/>
              </a:prstGeom>
              <a:blipFill>
                <a:blip r:embed="rId3"/>
                <a:stretch>
                  <a:fillRect b="-5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8" name="TextBox 37"/>
              <p:cNvSpPr txBox="1"/>
              <p:nvPr/>
            </p:nvSpPr>
            <p:spPr>
              <a:xfrm>
                <a:off x="9906000" y="3546395"/>
                <a:ext cx="47160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solidFill>
                            <a:srgbClr val="FF0000"/>
                          </a:solidFill>
                          <a:latin typeface="Cambria Math" panose="02040503050406030204" pitchFamily="18" charset="0"/>
                          <a:ea typeface="Cambria Math" panose="02040503050406030204" pitchFamily="18" charset="0"/>
                        </a:rPr>
                        <m:t>⊗</m:t>
                      </m:r>
                    </m:oMath>
                  </m:oMathPara>
                </a14:m>
                <a:endParaRPr lang="en-US" dirty="0"/>
              </a:p>
            </p:txBody>
          </p:sp>
        </mc:Choice>
        <mc:Fallback>
          <p:sp>
            <p:nvSpPr>
              <p:cNvPr id="38" name="TextBox 37"/>
              <p:cNvSpPr txBox="1">
                <a:spLocks noRot="1" noChangeAspect="1" noMove="1" noResize="1" noEditPoints="1" noAdjustHandles="1" noChangeArrowheads="1" noChangeShapeType="1" noTextEdit="1"/>
              </p:cNvSpPr>
              <p:nvPr/>
            </p:nvSpPr>
            <p:spPr>
              <a:xfrm>
                <a:off x="9906000" y="3546395"/>
                <a:ext cx="471604" cy="369332"/>
              </a:xfrm>
              <a:prstGeom prst="rect">
                <a:avLst/>
              </a:prstGeom>
              <a:blipFill>
                <a:blip r:embed="rId4"/>
                <a:stretch>
                  <a:fillRect b="-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2776914" y="6039907"/>
                <a:ext cx="6028573"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nor/>
                        </m:rPr>
                        <a:rPr lang="en-US" sz="1600" b="1">
                          <a:latin typeface="Cambria Math" panose="02040503050406030204" pitchFamily="18" charset="0"/>
                        </a:rPr>
                        <m:t>inner</m:t>
                      </m:r>
                      <m:r>
                        <m:rPr>
                          <m:nor/>
                        </m:rPr>
                        <a:rPr lang="en-US" sz="1600" b="1">
                          <a:latin typeface="Cambria Math" panose="02040503050406030204" pitchFamily="18" charset="0"/>
                        </a:rPr>
                        <m:t>_</m:t>
                      </m:r>
                      <m:r>
                        <m:rPr>
                          <m:nor/>
                        </m:rPr>
                        <a:rPr lang="en-US" sz="1600" b="1">
                          <a:latin typeface="Cambria Math" panose="02040503050406030204" pitchFamily="18" charset="0"/>
                        </a:rPr>
                        <m:t>product</m:t>
                      </m:r>
                      <m:d>
                        <m:dPr>
                          <m:ctrlPr>
                            <a:rPr lang="en-US" sz="1600" b="1" i="1">
                              <a:latin typeface="Cambria Math" panose="02040503050406030204" pitchFamily="18" charset="0"/>
                            </a:rPr>
                          </m:ctrlPr>
                        </m:dPr>
                        <m:e>
                          <m:r>
                            <a:rPr lang="en-US" sz="1600" b="1" i="1">
                              <a:latin typeface="Cambria Math" panose="02040503050406030204" pitchFamily="18" charset="0"/>
                            </a:rPr>
                            <m:t>𝒙</m:t>
                          </m:r>
                          <m:r>
                            <a:rPr lang="en-US" sz="1600" b="1" i="1">
                              <a:latin typeface="Cambria Math" panose="02040503050406030204" pitchFamily="18" charset="0"/>
                            </a:rPr>
                            <m:t>,</m:t>
                          </m:r>
                          <m:r>
                            <a:rPr lang="en-US" sz="1600" b="1" i="1">
                              <a:latin typeface="Cambria Math" panose="02040503050406030204" pitchFamily="18" charset="0"/>
                            </a:rPr>
                            <m:t>𝒚</m:t>
                          </m:r>
                        </m:e>
                      </m:d>
                      <m:r>
                        <a:rPr lang="en-US" sz="1600" b="1" i="1">
                          <a:latin typeface="Cambria Math" panose="02040503050406030204" pitchFamily="18" charset="0"/>
                        </a:rPr>
                        <m:t>=</m:t>
                      </m:r>
                      <m:d>
                        <m:dPr>
                          <m:ctrlPr>
                            <a:rPr lang="en-US" sz="1600" b="1" i="1">
                              <a:latin typeface="Cambria Math" panose="02040503050406030204" pitchFamily="18" charset="0"/>
                            </a:rPr>
                          </m:ctrlPr>
                        </m:dPr>
                        <m:e>
                          <m:sSub>
                            <m:sSubPr>
                              <m:ctrlPr>
                                <a:rPr lang="en-US" sz="1600" b="1" i="1">
                                  <a:latin typeface="Cambria Math" panose="02040503050406030204" pitchFamily="18" charset="0"/>
                                </a:rPr>
                              </m:ctrlPr>
                            </m:sSubPr>
                            <m:e>
                              <m:r>
                                <a:rPr lang="en-US" sz="1600" b="1" i="1">
                                  <a:latin typeface="Cambria Math" panose="02040503050406030204" pitchFamily="18" charset="0"/>
                                </a:rPr>
                                <m:t>𝒙</m:t>
                              </m:r>
                            </m:e>
                            <m:sub>
                              <m:r>
                                <a:rPr lang="en-US" sz="1600" b="1" i="1">
                                  <a:latin typeface="Cambria Math" panose="02040503050406030204" pitchFamily="18" charset="0"/>
                                </a:rPr>
                                <m:t>𝟎</m:t>
                              </m:r>
                            </m:sub>
                          </m:sSub>
                          <m:r>
                            <a:rPr lang="en-US" sz="1600" b="1" i="1">
                              <a:latin typeface="Cambria Math" panose="02040503050406030204" pitchFamily="18" charset="0"/>
                              <a:ea typeface="Cambria Math" panose="02040503050406030204" pitchFamily="18" charset="0"/>
                            </a:rPr>
                            <m:t>⊗</m:t>
                          </m:r>
                          <m:sSub>
                            <m:sSubPr>
                              <m:ctrlPr>
                                <a:rPr lang="en-US" sz="1600" b="1" i="1">
                                  <a:latin typeface="Cambria Math" panose="02040503050406030204" pitchFamily="18" charset="0"/>
                                  <a:ea typeface="Cambria Math" panose="02040503050406030204" pitchFamily="18" charset="0"/>
                                </a:rPr>
                              </m:ctrlPr>
                            </m:sSubPr>
                            <m:e>
                              <m:r>
                                <a:rPr lang="en-US" sz="1600" b="1" i="1">
                                  <a:latin typeface="Cambria Math" panose="02040503050406030204" pitchFamily="18" charset="0"/>
                                  <a:ea typeface="Cambria Math" panose="02040503050406030204" pitchFamily="18" charset="0"/>
                                </a:rPr>
                                <m:t>𝒚</m:t>
                              </m:r>
                            </m:e>
                            <m:sub>
                              <m:r>
                                <a:rPr lang="en-US" sz="1600" b="1" i="1">
                                  <a:latin typeface="Cambria Math" panose="02040503050406030204" pitchFamily="18" charset="0"/>
                                  <a:ea typeface="Cambria Math" panose="02040503050406030204" pitchFamily="18" charset="0"/>
                                </a:rPr>
                                <m:t>𝟎</m:t>
                              </m:r>
                            </m:sub>
                          </m:sSub>
                        </m:e>
                      </m:d>
                      <m:r>
                        <a:rPr lang="en-US" sz="1600" b="1" i="1">
                          <a:latin typeface="Cambria Math" panose="02040503050406030204" pitchFamily="18" charset="0"/>
                          <a:ea typeface="Cambria Math" panose="02040503050406030204" pitchFamily="18" charset="0"/>
                        </a:rPr>
                        <m:t>⊕</m:t>
                      </m:r>
                      <m:d>
                        <m:dPr>
                          <m:ctrlPr>
                            <a:rPr lang="en-US" sz="1600" b="1" i="1">
                              <a:latin typeface="Cambria Math" panose="02040503050406030204" pitchFamily="18" charset="0"/>
                              <a:ea typeface="Cambria Math" panose="02040503050406030204" pitchFamily="18" charset="0"/>
                            </a:rPr>
                          </m:ctrlPr>
                        </m:dPr>
                        <m:e>
                          <m:sSub>
                            <m:sSubPr>
                              <m:ctrlPr>
                                <a:rPr lang="en-US" sz="1600" b="1" i="1">
                                  <a:latin typeface="Cambria Math" panose="02040503050406030204" pitchFamily="18" charset="0"/>
                                </a:rPr>
                              </m:ctrlPr>
                            </m:sSubPr>
                            <m:e>
                              <m:r>
                                <a:rPr lang="en-US" sz="1600" b="1" i="1">
                                  <a:latin typeface="Cambria Math" panose="02040503050406030204" pitchFamily="18" charset="0"/>
                                </a:rPr>
                                <m:t>𝒙</m:t>
                              </m:r>
                            </m:e>
                            <m:sub>
                              <m:r>
                                <a:rPr lang="en-US" sz="1600" b="1" i="1">
                                  <a:latin typeface="Cambria Math" panose="02040503050406030204" pitchFamily="18" charset="0"/>
                                </a:rPr>
                                <m:t>𝟏</m:t>
                              </m:r>
                            </m:sub>
                          </m:sSub>
                          <m:r>
                            <a:rPr lang="en-US" sz="1600" b="1" i="1">
                              <a:latin typeface="Cambria Math" panose="02040503050406030204" pitchFamily="18" charset="0"/>
                              <a:ea typeface="Cambria Math" panose="02040503050406030204" pitchFamily="18" charset="0"/>
                            </a:rPr>
                            <m:t>⊗</m:t>
                          </m:r>
                          <m:sSub>
                            <m:sSubPr>
                              <m:ctrlPr>
                                <a:rPr lang="en-US" sz="1600" b="1" i="1">
                                  <a:latin typeface="Cambria Math" panose="02040503050406030204" pitchFamily="18" charset="0"/>
                                  <a:ea typeface="Cambria Math" panose="02040503050406030204" pitchFamily="18" charset="0"/>
                                </a:rPr>
                              </m:ctrlPr>
                            </m:sSubPr>
                            <m:e>
                              <m:r>
                                <a:rPr lang="en-US" sz="1600" b="1" i="1">
                                  <a:latin typeface="Cambria Math" panose="02040503050406030204" pitchFamily="18" charset="0"/>
                                  <a:ea typeface="Cambria Math" panose="02040503050406030204" pitchFamily="18" charset="0"/>
                                </a:rPr>
                                <m:t>𝒚</m:t>
                              </m:r>
                            </m:e>
                            <m:sub>
                              <m:r>
                                <a:rPr lang="en-US" sz="1600" b="1" i="1">
                                  <a:latin typeface="Cambria Math" panose="02040503050406030204" pitchFamily="18" charset="0"/>
                                  <a:ea typeface="Cambria Math" panose="02040503050406030204" pitchFamily="18" charset="0"/>
                                </a:rPr>
                                <m:t>𝟏</m:t>
                              </m:r>
                            </m:sub>
                          </m:sSub>
                        </m:e>
                      </m:d>
                      <m:r>
                        <a:rPr lang="en-US" sz="1600" b="1" i="1">
                          <a:latin typeface="Cambria Math" panose="02040503050406030204" pitchFamily="18" charset="0"/>
                          <a:ea typeface="Cambria Math" panose="02040503050406030204" pitchFamily="18" charset="0"/>
                        </a:rPr>
                        <m:t>⊕ </m:t>
                      </m:r>
                      <m:d>
                        <m:dPr>
                          <m:ctrlPr>
                            <a:rPr lang="en-US" sz="1600" b="1" i="1">
                              <a:latin typeface="Cambria Math" panose="02040503050406030204" pitchFamily="18" charset="0"/>
                              <a:ea typeface="Cambria Math" panose="02040503050406030204" pitchFamily="18" charset="0"/>
                            </a:rPr>
                          </m:ctrlPr>
                        </m:dPr>
                        <m:e>
                          <m:sSub>
                            <m:sSubPr>
                              <m:ctrlPr>
                                <a:rPr lang="en-US" sz="1600" b="1" i="1">
                                  <a:latin typeface="Cambria Math" panose="02040503050406030204" pitchFamily="18" charset="0"/>
                                </a:rPr>
                              </m:ctrlPr>
                            </m:sSubPr>
                            <m:e>
                              <m:r>
                                <a:rPr lang="en-US" sz="1600" b="1" i="1">
                                  <a:latin typeface="Cambria Math" panose="02040503050406030204" pitchFamily="18" charset="0"/>
                                </a:rPr>
                                <m:t>𝒙</m:t>
                              </m:r>
                            </m:e>
                            <m:sub>
                              <m:r>
                                <a:rPr lang="en-US" sz="1600" b="1" i="1">
                                  <a:latin typeface="Cambria Math" panose="02040503050406030204" pitchFamily="18" charset="0"/>
                                </a:rPr>
                                <m:t>𝟐</m:t>
                              </m:r>
                            </m:sub>
                          </m:sSub>
                          <m:r>
                            <a:rPr lang="en-US" sz="1600" b="1" i="1">
                              <a:latin typeface="Cambria Math" panose="02040503050406030204" pitchFamily="18" charset="0"/>
                              <a:ea typeface="Cambria Math" panose="02040503050406030204" pitchFamily="18" charset="0"/>
                            </a:rPr>
                            <m:t>⊗</m:t>
                          </m:r>
                          <m:sSub>
                            <m:sSubPr>
                              <m:ctrlPr>
                                <a:rPr lang="en-US" sz="1600" b="1" i="1">
                                  <a:latin typeface="Cambria Math" panose="02040503050406030204" pitchFamily="18" charset="0"/>
                                  <a:ea typeface="Cambria Math" panose="02040503050406030204" pitchFamily="18" charset="0"/>
                                </a:rPr>
                              </m:ctrlPr>
                            </m:sSubPr>
                            <m:e>
                              <m:r>
                                <a:rPr lang="en-US" sz="1600" b="1" i="1">
                                  <a:latin typeface="Cambria Math" panose="02040503050406030204" pitchFamily="18" charset="0"/>
                                  <a:ea typeface="Cambria Math" panose="02040503050406030204" pitchFamily="18" charset="0"/>
                                </a:rPr>
                                <m:t>𝒚</m:t>
                              </m:r>
                            </m:e>
                            <m:sub>
                              <m:r>
                                <a:rPr lang="en-US" sz="1600" b="1" i="1">
                                  <a:latin typeface="Cambria Math" panose="02040503050406030204" pitchFamily="18" charset="0"/>
                                  <a:ea typeface="Cambria Math" panose="02040503050406030204" pitchFamily="18" charset="0"/>
                                </a:rPr>
                                <m:t>𝟐</m:t>
                              </m:r>
                            </m:sub>
                          </m:sSub>
                        </m:e>
                      </m:d>
                      <m:r>
                        <a:rPr lang="en-US" sz="1600" b="1" i="1">
                          <a:latin typeface="Cambria Math" panose="02040503050406030204" pitchFamily="18" charset="0"/>
                          <a:ea typeface="Cambria Math" panose="02040503050406030204" pitchFamily="18" charset="0"/>
                        </a:rPr>
                        <m:t>⊕…</m:t>
                      </m:r>
                    </m:oMath>
                  </m:oMathPara>
                </a14:m>
                <a:endParaRPr lang="en-US" sz="1600" b="1" dirty="0"/>
              </a:p>
            </p:txBody>
          </p:sp>
        </mc:Choice>
        <mc:Fallback>
          <p:sp>
            <p:nvSpPr>
              <p:cNvPr id="7" name="TextBox 6"/>
              <p:cNvSpPr txBox="1">
                <a:spLocks noRot="1" noChangeAspect="1" noMove="1" noResize="1" noEditPoints="1" noAdjustHandles="1" noChangeArrowheads="1" noChangeShapeType="1" noTextEdit="1"/>
              </p:cNvSpPr>
              <p:nvPr/>
            </p:nvSpPr>
            <p:spPr>
              <a:xfrm>
                <a:off x="2776914" y="6039907"/>
                <a:ext cx="6028573" cy="338554"/>
              </a:xfrm>
              <a:prstGeom prst="rect">
                <a:avLst/>
              </a:prstGeom>
              <a:blipFill>
                <a:blip r:embed="rId5"/>
                <a:stretch>
                  <a:fillRect b="-10909"/>
                </a:stretch>
              </a:blipFill>
            </p:spPr>
            <p:txBody>
              <a:bodyPr/>
              <a:lstStyle/>
              <a:p>
                <a:r>
                  <a:rPr lang="en-US">
                    <a:noFill/>
                  </a:rPr>
                  <a:t> </a:t>
                </a:r>
              </a:p>
            </p:txBody>
          </p:sp>
        </mc:Fallback>
      </mc:AlternateContent>
    </p:spTree>
    <p:extLst>
      <p:ext uri="{BB962C8B-B14F-4D97-AF65-F5344CB8AC3E}">
        <p14:creationId xmlns:p14="http://schemas.microsoft.com/office/powerpoint/2010/main" val="7342433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Total Rainfall on Each Day</a:t>
            </a:r>
          </a:p>
        </p:txBody>
      </p:sp>
      <p:sp>
        <p:nvSpPr>
          <p:cNvPr id="14" name="Slide Number Placeholder 13"/>
          <p:cNvSpPr>
            <a:spLocks noGrp="1"/>
          </p:cNvSpPr>
          <p:nvPr>
            <p:ph type="sldNum" sz="quarter" idx="12"/>
          </p:nvPr>
        </p:nvSpPr>
        <p:spPr/>
        <p:txBody>
          <a:bodyPr/>
          <a:lstStyle/>
          <a:p>
            <a:fld id="{198C497F-F93A-415D-AE85-6EDF5BB63A7F}" type="slidenum">
              <a:rPr lang="en-US" altLang="en-US" smtClean="0"/>
              <a:pPr/>
              <a:t>59</a:t>
            </a:fld>
            <a:endParaRPr lang="en-US" altLang="en-US"/>
          </a:p>
        </p:txBody>
      </p:sp>
      <p:sp>
        <p:nvSpPr>
          <p:cNvPr id="6" name="TextBox 5"/>
          <p:cNvSpPr txBox="1"/>
          <p:nvPr/>
        </p:nvSpPr>
        <p:spPr>
          <a:xfrm>
            <a:off x="2092014" y="4572001"/>
            <a:ext cx="8042586" cy="646331"/>
          </a:xfrm>
          <a:prstGeom prst="rect">
            <a:avLst/>
          </a:prstGeom>
          <a:noFill/>
        </p:spPr>
        <p:txBody>
          <a:bodyPr wrap="none" rtlCol="0">
            <a:spAutoFit/>
          </a:bodyPr>
          <a:lstStyle/>
          <a:p>
            <a:r>
              <a:rPr lang="en-US" b="1" dirty="0">
                <a:solidFill>
                  <a:srgbClr val="000000"/>
                </a:solidFill>
                <a:latin typeface="Courier New" pitchFamily="49" charset="0"/>
                <a:cs typeface="Courier New" pitchFamily="49" charset="0"/>
              </a:rPr>
              <a:t>day         [0   0   1   2   5   5   6   6   7   8  ... ]</a:t>
            </a:r>
          </a:p>
          <a:p>
            <a:r>
              <a:rPr lang="en-US" b="1" dirty="0">
                <a:solidFill>
                  <a:srgbClr val="000000"/>
                </a:solidFill>
                <a:latin typeface="Courier New" pitchFamily="49" charset="0"/>
                <a:cs typeface="Courier New" pitchFamily="49" charset="0"/>
              </a:rPr>
              <a:t>measurement [9   5   6   3   3   8   2   6   5   9  ... ]</a:t>
            </a:r>
          </a:p>
        </p:txBody>
      </p:sp>
      <p:sp>
        <p:nvSpPr>
          <p:cNvPr id="11" name="Plus 10"/>
          <p:cNvSpPr/>
          <p:nvPr/>
        </p:nvSpPr>
        <p:spPr>
          <a:xfrm>
            <a:off x="6400800" y="4913531"/>
            <a:ext cx="228600" cy="228600"/>
          </a:xfrm>
          <a:prstGeom prst="mathPlus">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13" name="Plus 12"/>
          <p:cNvSpPr/>
          <p:nvPr/>
        </p:nvSpPr>
        <p:spPr>
          <a:xfrm>
            <a:off x="7505700" y="4913531"/>
            <a:ext cx="228600" cy="228600"/>
          </a:xfrm>
          <a:prstGeom prst="mathPlus">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15" name="Plus 14"/>
          <p:cNvSpPr/>
          <p:nvPr/>
        </p:nvSpPr>
        <p:spPr>
          <a:xfrm>
            <a:off x="4191000" y="4913531"/>
            <a:ext cx="228600" cy="228600"/>
          </a:xfrm>
          <a:prstGeom prst="mathPlus">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23" name="Equal 22"/>
          <p:cNvSpPr/>
          <p:nvPr/>
        </p:nvSpPr>
        <p:spPr>
          <a:xfrm>
            <a:off x="6400800" y="4610100"/>
            <a:ext cx="266700" cy="266700"/>
          </a:xfrm>
          <a:prstGeom prst="mathEqual">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Equal 24"/>
          <p:cNvSpPr/>
          <p:nvPr/>
        </p:nvSpPr>
        <p:spPr>
          <a:xfrm>
            <a:off x="7505700" y="4610100"/>
            <a:ext cx="266700" cy="266700"/>
          </a:xfrm>
          <a:prstGeom prst="mathEqual">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Equal 27"/>
          <p:cNvSpPr/>
          <p:nvPr/>
        </p:nvSpPr>
        <p:spPr>
          <a:xfrm>
            <a:off x="4191000" y="4610100"/>
            <a:ext cx="266700" cy="266700"/>
          </a:xfrm>
          <a:prstGeom prst="mathEqual">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TextBox 28"/>
          <p:cNvSpPr txBox="1"/>
          <p:nvPr/>
        </p:nvSpPr>
        <p:spPr>
          <a:xfrm>
            <a:off x="2095506" y="6059270"/>
            <a:ext cx="7491153" cy="646331"/>
          </a:xfrm>
          <a:prstGeom prst="rect">
            <a:avLst/>
          </a:prstGeom>
          <a:noFill/>
        </p:spPr>
        <p:txBody>
          <a:bodyPr wrap="none" rtlCol="0">
            <a:spAutoFit/>
          </a:bodyPr>
          <a:lstStyle/>
          <a:p>
            <a:r>
              <a:rPr lang="en-US" b="1" dirty="0" err="1">
                <a:solidFill>
                  <a:srgbClr val="000000"/>
                </a:solidFill>
                <a:latin typeface="Courier New" pitchFamily="49" charset="0"/>
                <a:cs typeface="Courier New" pitchFamily="49" charset="0"/>
              </a:rPr>
              <a:t>day_output</a:t>
            </a:r>
            <a:r>
              <a:rPr lang="en-US" b="1" dirty="0">
                <a:solidFill>
                  <a:srgbClr val="000000"/>
                </a:solidFill>
                <a:latin typeface="Courier New" pitchFamily="49" charset="0"/>
                <a:cs typeface="Courier New" pitchFamily="49" charset="0"/>
              </a:rPr>
              <a:t>         [0   1   2   5   6   7   8  ... ]</a:t>
            </a:r>
          </a:p>
          <a:p>
            <a:r>
              <a:rPr lang="en-US" b="1" dirty="0" err="1">
                <a:solidFill>
                  <a:srgbClr val="000000"/>
                </a:solidFill>
                <a:latin typeface="Courier New" pitchFamily="49" charset="0"/>
                <a:cs typeface="Courier New" pitchFamily="49" charset="0"/>
              </a:rPr>
              <a:t>measurement_output</a:t>
            </a:r>
            <a:r>
              <a:rPr lang="en-US" b="1" dirty="0">
                <a:solidFill>
                  <a:srgbClr val="000000"/>
                </a:solidFill>
                <a:latin typeface="Courier New" pitchFamily="49" charset="0"/>
                <a:cs typeface="Courier New" pitchFamily="49" charset="0"/>
              </a:rPr>
              <a:t> [14  6   3  11   8   5  10  ... ]</a:t>
            </a:r>
          </a:p>
        </p:txBody>
      </p:sp>
      <p:sp>
        <p:nvSpPr>
          <p:cNvPr id="30" name="Down Arrow 29"/>
          <p:cNvSpPr/>
          <p:nvPr/>
        </p:nvSpPr>
        <p:spPr>
          <a:xfrm>
            <a:off x="5943600" y="5410200"/>
            <a:ext cx="381000" cy="457200"/>
          </a:xfrm>
          <a:prstGeom prst="downArrow">
            <a:avLst/>
          </a:prstGeom>
          <a:solidFill>
            <a:srgbClr val="FFC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6" name="Rectangle 15"/>
          <p:cNvSpPr/>
          <p:nvPr/>
        </p:nvSpPr>
        <p:spPr>
          <a:xfrm>
            <a:off x="1600201" y="6627168"/>
            <a:ext cx="1013419" cy="230832"/>
          </a:xfrm>
          <a:prstGeom prst="rect">
            <a:avLst/>
          </a:prstGeom>
        </p:spPr>
        <p:txBody>
          <a:bodyPr wrap="none">
            <a:spAutoFit/>
          </a:bodyPr>
          <a:lstStyle/>
          <a:p>
            <a:r>
              <a:rPr lang="en-US" sz="900" dirty="0">
                <a:latin typeface="+mj-lt"/>
              </a:rPr>
              <a:t>NVIDIA [N. Bell]</a:t>
            </a:r>
            <a:r>
              <a:rPr lang="en-US" sz="900" dirty="0">
                <a:latin typeface="+mj-lt"/>
                <a:cs typeface="Calibri"/>
              </a:rPr>
              <a:t>→</a:t>
            </a:r>
            <a:endParaRPr lang="en-US" sz="900" dirty="0">
              <a:latin typeface="+mj-lt"/>
            </a:endParaRPr>
          </a:p>
        </p:txBody>
      </p:sp>
      <p:sp>
        <p:nvSpPr>
          <p:cNvPr id="17" name="Rectangle 16"/>
          <p:cNvSpPr/>
          <p:nvPr/>
        </p:nvSpPr>
        <p:spPr>
          <a:xfrm>
            <a:off x="1676400" y="1234858"/>
            <a:ext cx="8839200" cy="3108543"/>
          </a:xfrm>
          <a:prstGeom prst="rect">
            <a:avLst/>
          </a:prstGeom>
          <a:solidFill>
            <a:schemeClr val="bg1">
              <a:lumMod val="85000"/>
            </a:schemeClr>
          </a:solidFill>
        </p:spPr>
        <p:txBody>
          <a:bodyPr wrap="square">
            <a:spAutoFit/>
          </a:bodyPr>
          <a:lstStyle/>
          <a:p>
            <a:r>
              <a:rPr lang="en-US" sz="1400" dirty="0">
                <a:solidFill>
                  <a:srgbClr val="0000FF"/>
                </a:solidFill>
                <a:latin typeface="Consolas" pitchFamily="49" charset="0"/>
                <a:cs typeface="Consolas" pitchFamily="49" charset="0"/>
              </a:rPr>
              <a:t>template</a:t>
            </a:r>
            <a:r>
              <a:rPr lang="en-US" sz="1400" dirty="0">
                <a:solidFill>
                  <a:prstClr val="black"/>
                </a:solidFill>
                <a:latin typeface="Consolas" pitchFamily="49" charset="0"/>
                <a:cs typeface="Consolas" pitchFamily="49" charset="0"/>
              </a:rPr>
              <a:t> &lt;</a:t>
            </a:r>
            <a:r>
              <a:rPr lang="en-US" sz="1400" dirty="0" err="1">
                <a:solidFill>
                  <a:srgbClr val="0000FF"/>
                </a:solidFill>
                <a:latin typeface="Consolas" pitchFamily="49" charset="0"/>
                <a:cs typeface="Consolas" pitchFamily="49" charset="0"/>
              </a:rPr>
              <a:t>typename</a:t>
            </a:r>
            <a:r>
              <a:rPr lang="en-US" sz="1400" dirty="0">
                <a:solidFill>
                  <a:prstClr val="black"/>
                </a:solidFill>
                <a:latin typeface="Consolas" pitchFamily="49" charset="0"/>
                <a:cs typeface="Consolas" pitchFamily="49" charset="0"/>
              </a:rPr>
              <a:t> Vector&gt;</a:t>
            </a:r>
          </a:p>
          <a:p>
            <a:r>
              <a:rPr lang="en-US" sz="1400" dirty="0">
                <a:solidFill>
                  <a:srgbClr val="0000FF"/>
                </a:solidFill>
                <a:latin typeface="Consolas" pitchFamily="49" charset="0"/>
                <a:cs typeface="Consolas" pitchFamily="49" charset="0"/>
              </a:rPr>
              <a:t>void</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compute_total_rainfall_per_day</a:t>
            </a:r>
            <a:r>
              <a:rPr lang="en-US" sz="1400" dirty="0">
                <a:solidFill>
                  <a:prstClr val="black"/>
                </a:solidFill>
                <a:latin typeface="Consolas" pitchFamily="49" charset="0"/>
                <a:cs typeface="Consolas" pitchFamily="49" charset="0"/>
              </a:rPr>
              <a:t>(</a:t>
            </a:r>
            <a:r>
              <a:rPr lang="en-US" sz="1400" dirty="0" err="1">
                <a:solidFill>
                  <a:srgbClr val="0000FF"/>
                </a:solidFill>
                <a:latin typeface="Consolas" pitchFamily="49" charset="0"/>
                <a:cs typeface="Consolas" pitchFamily="49" charset="0"/>
              </a:rPr>
              <a:t>const</a:t>
            </a:r>
            <a:r>
              <a:rPr lang="en-US" sz="1400" dirty="0">
                <a:solidFill>
                  <a:prstClr val="black"/>
                </a:solidFill>
                <a:latin typeface="Consolas" pitchFamily="49" charset="0"/>
                <a:cs typeface="Consolas" pitchFamily="49" charset="0"/>
              </a:rPr>
              <a:t> Vector&amp; day, </a:t>
            </a:r>
            <a:r>
              <a:rPr lang="en-US" sz="1400" dirty="0" err="1">
                <a:solidFill>
                  <a:srgbClr val="0000FF"/>
                </a:solidFill>
                <a:latin typeface="Consolas" pitchFamily="49" charset="0"/>
                <a:cs typeface="Consolas" pitchFamily="49" charset="0"/>
              </a:rPr>
              <a:t>const</a:t>
            </a:r>
            <a:r>
              <a:rPr lang="en-US" sz="1400" dirty="0">
                <a:solidFill>
                  <a:prstClr val="black"/>
                </a:solidFill>
                <a:latin typeface="Consolas" pitchFamily="49" charset="0"/>
                <a:cs typeface="Consolas" pitchFamily="49" charset="0"/>
              </a:rPr>
              <a:t> Vector&amp; measurement,</a:t>
            </a:r>
          </a:p>
          <a:p>
            <a:r>
              <a:rPr lang="en-US" sz="1400" dirty="0">
                <a:solidFill>
                  <a:prstClr val="black"/>
                </a:solidFill>
                <a:latin typeface="Consolas" pitchFamily="49" charset="0"/>
                <a:cs typeface="Consolas" pitchFamily="49" charset="0"/>
              </a:rPr>
              <a:t>                                    Vector&amp; </a:t>
            </a:r>
            <a:r>
              <a:rPr lang="en-US" sz="1400" dirty="0" err="1">
                <a:solidFill>
                  <a:prstClr val="black"/>
                </a:solidFill>
                <a:latin typeface="Consolas" pitchFamily="49" charset="0"/>
                <a:cs typeface="Consolas" pitchFamily="49" charset="0"/>
              </a:rPr>
              <a:t>day_output</a:t>
            </a:r>
            <a:r>
              <a:rPr lang="en-US" sz="1400" dirty="0">
                <a:solidFill>
                  <a:prstClr val="black"/>
                </a:solidFill>
                <a:latin typeface="Consolas" pitchFamily="49" charset="0"/>
                <a:cs typeface="Consolas" pitchFamily="49" charset="0"/>
              </a:rPr>
              <a:t>, Vector&amp; </a:t>
            </a:r>
            <a:r>
              <a:rPr lang="en-US" sz="1400" dirty="0" err="1">
                <a:solidFill>
                  <a:prstClr val="black"/>
                </a:solidFill>
                <a:latin typeface="Consolas" pitchFamily="49" charset="0"/>
                <a:cs typeface="Consolas" pitchFamily="49" charset="0"/>
              </a:rPr>
              <a:t>measurement_output</a:t>
            </a:r>
            <a:r>
              <a:rPr lang="en-US" sz="1400" dirty="0">
                <a:solidFill>
                  <a:prstClr val="black"/>
                </a:solidFill>
                <a:latin typeface="Consolas" pitchFamily="49" charset="0"/>
                <a:cs typeface="Consolas" pitchFamily="49" charset="0"/>
              </a:rPr>
              <a:t>)</a:t>
            </a:r>
          </a:p>
          <a:p>
            <a:r>
              <a:rPr lang="en-US" sz="1400" dirty="0">
                <a:solidFill>
                  <a:prstClr val="black"/>
                </a:solidFill>
                <a:latin typeface="Consolas" pitchFamily="49" charset="0"/>
                <a:cs typeface="Consolas" pitchFamily="49" charset="0"/>
              </a:rPr>
              <a:t>{</a:t>
            </a:r>
          </a:p>
          <a:p>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size_t</a:t>
            </a:r>
            <a:r>
              <a:rPr lang="en-US" sz="1400" dirty="0">
                <a:solidFill>
                  <a:prstClr val="black"/>
                </a:solidFill>
                <a:latin typeface="Consolas" pitchFamily="49" charset="0"/>
                <a:cs typeface="Consolas" pitchFamily="49" charset="0"/>
              </a:rPr>
              <a:t> N = </a:t>
            </a:r>
            <a:r>
              <a:rPr lang="en-US" sz="1400" dirty="0" err="1">
                <a:solidFill>
                  <a:prstClr val="black"/>
                </a:solidFill>
                <a:latin typeface="Consolas" pitchFamily="49" charset="0"/>
                <a:cs typeface="Consolas" pitchFamily="49" charset="0"/>
              </a:rPr>
              <a:t>compute_number_of_days_with_rainfall</a:t>
            </a:r>
            <a:r>
              <a:rPr lang="en-US" sz="1400" dirty="0">
                <a:solidFill>
                  <a:prstClr val="black"/>
                </a:solidFill>
                <a:latin typeface="Consolas" pitchFamily="49" charset="0"/>
                <a:cs typeface="Consolas" pitchFamily="49" charset="0"/>
              </a:rPr>
              <a:t>(day); </a:t>
            </a:r>
            <a:r>
              <a:rPr lang="en-US" sz="1400" dirty="0">
                <a:solidFill>
                  <a:srgbClr val="008000"/>
                </a:solidFill>
                <a:latin typeface="Consolas" pitchFamily="49" charset="0"/>
                <a:cs typeface="Consolas" pitchFamily="49" charset="0"/>
              </a:rPr>
              <a:t>//see previous slide</a:t>
            </a:r>
            <a:endParaRPr lang="en-US" sz="1400" dirty="0">
              <a:solidFill>
                <a:prstClr val="black"/>
              </a:solidFill>
              <a:latin typeface="Consolas" pitchFamily="49" charset="0"/>
              <a:cs typeface="Consolas" pitchFamily="49" charset="0"/>
            </a:endParaRPr>
          </a:p>
          <a:p>
            <a:endParaRPr lang="en-US" sz="1400" dirty="0">
              <a:solidFill>
                <a:prstClr val="black"/>
              </a:solidFill>
              <a:latin typeface="Consolas" pitchFamily="49" charset="0"/>
              <a:cs typeface="Consolas" pitchFamily="49" charset="0"/>
            </a:endParaRPr>
          </a:p>
          <a:p>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day_output.resize</a:t>
            </a:r>
            <a:r>
              <a:rPr lang="en-US" sz="1400" dirty="0">
                <a:solidFill>
                  <a:prstClr val="black"/>
                </a:solidFill>
                <a:latin typeface="Consolas" pitchFamily="49" charset="0"/>
                <a:cs typeface="Consolas" pitchFamily="49" charset="0"/>
              </a:rPr>
              <a:t>(N);</a:t>
            </a:r>
          </a:p>
          <a:p>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measurement_output.resize</a:t>
            </a:r>
            <a:r>
              <a:rPr lang="en-US" sz="1400" dirty="0">
                <a:solidFill>
                  <a:prstClr val="black"/>
                </a:solidFill>
                <a:latin typeface="Consolas" pitchFamily="49" charset="0"/>
                <a:cs typeface="Consolas" pitchFamily="49" charset="0"/>
              </a:rPr>
              <a:t>(N);</a:t>
            </a:r>
          </a:p>
          <a:p>
            <a:endParaRPr lang="en-US" sz="1400" dirty="0">
              <a:solidFill>
                <a:prstClr val="black"/>
              </a:solidFill>
              <a:latin typeface="Consolas" pitchFamily="49" charset="0"/>
              <a:cs typeface="Consolas" pitchFamily="49" charset="0"/>
            </a:endParaRPr>
          </a:p>
          <a:p>
            <a:r>
              <a:rPr lang="en-US" sz="1400" dirty="0">
                <a:solidFill>
                  <a:prstClr val="black"/>
                </a:solidFill>
                <a:latin typeface="Consolas" pitchFamily="49" charset="0"/>
                <a:cs typeface="Consolas" pitchFamily="49" charset="0"/>
              </a:rPr>
              <a:t>  </a:t>
            </a:r>
            <a:r>
              <a:rPr lang="en-US" sz="1400" dirty="0">
                <a:solidFill>
                  <a:srgbClr val="FF00FF"/>
                </a:solidFill>
                <a:latin typeface="Consolas" pitchFamily="49" charset="0"/>
                <a:cs typeface="Consolas" pitchFamily="49" charset="0"/>
              </a:rPr>
              <a:t>thrust</a:t>
            </a:r>
            <a:r>
              <a:rPr lang="en-US" sz="1400" dirty="0">
                <a:solidFill>
                  <a:prstClr val="black"/>
                </a:solidFill>
                <a:latin typeface="Consolas" pitchFamily="49" charset="0"/>
                <a:cs typeface="Consolas" pitchFamily="49" charset="0"/>
              </a:rPr>
              <a:t>::</a:t>
            </a:r>
            <a:r>
              <a:rPr lang="en-US" sz="1400" dirty="0" err="1">
                <a:solidFill>
                  <a:prstClr val="black"/>
                </a:solidFill>
                <a:latin typeface="Consolas" pitchFamily="49" charset="0"/>
                <a:cs typeface="Consolas" pitchFamily="49" charset="0"/>
              </a:rPr>
              <a:t>reduce_by_key</a:t>
            </a:r>
            <a:r>
              <a:rPr lang="en-US" sz="1400" dirty="0">
                <a:solidFill>
                  <a:prstClr val="black"/>
                </a:solidFill>
                <a:latin typeface="Consolas" pitchFamily="49" charset="0"/>
                <a:cs typeface="Consolas" pitchFamily="49" charset="0"/>
              </a:rPr>
              <a:t>(</a:t>
            </a:r>
            <a:r>
              <a:rPr lang="en-US" sz="1400" dirty="0" err="1">
                <a:solidFill>
                  <a:prstClr val="black"/>
                </a:solidFill>
                <a:latin typeface="Consolas" pitchFamily="49" charset="0"/>
                <a:cs typeface="Consolas" pitchFamily="49" charset="0"/>
              </a:rPr>
              <a:t>day.begin</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day.end</a:t>
            </a:r>
            <a:r>
              <a:rPr lang="en-US" sz="1400" dirty="0">
                <a:solidFill>
                  <a:prstClr val="black"/>
                </a:solidFill>
                <a:latin typeface="Consolas" pitchFamily="49" charset="0"/>
                <a:cs typeface="Consolas" pitchFamily="49" charset="0"/>
              </a:rPr>
              <a:t>(),</a:t>
            </a:r>
          </a:p>
          <a:p>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measurement.begin</a:t>
            </a:r>
            <a:r>
              <a:rPr lang="en-US" sz="1400" dirty="0">
                <a:solidFill>
                  <a:prstClr val="black"/>
                </a:solidFill>
                <a:latin typeface="Consolas" pitchFamily="49" charset="0"/>
                <a:cs typeface="Consolas" pitchFamily="49" charset="0"/>
              </a:rPr>
              <a:t>(),</a:t>
            </a:r>
          </a:p>
          <a:p>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day_output.begin</a:t>
            </a:r>
            <a:r>
              <a:rPr lang="en-US" sz="1400" dirty="0">
                <a:solidFill>
                  <a:prstClr val="black"/>
                </a:solidFill>
                <a:latin typeface="Consolas" pitchFamily="49" charset="0"/>
                <a:cs typeface="Consolas" pitchFamily="49" charset="0"/>
              </a:rPr>
              <a:t>(),</a:t>
            </a:r>
          </a:p>
          <a:p>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measurement_output.begin</a:t>
            </a:r>
            <a:r>
              <a:rPr lang="en-US" sz="1400" dirty="0">
                <a:solidFill>
                  <a:prstClr val="black"/>
                </a:solidFill>
                <a:latin typeface="Consolas" pitchFamily="49" charset="0"/>
                <a:cs typeface="Consolas" pitchFamily="49" charset="0"/>
              </a:rPr>
              <a:t>());</a:t>
            </a:r>
          </a:p>
          <a:p>
            <a:r>
              <a:rPr lang="en-US" sz="1400" dirty="0">
                <a:solidFill>
                  <a:prstClr val="black"/>
                </a:solidFill>
                <a:latin typeface="Consolas" pitchFamily="49" charset="0"/>
                <a:cs typeface="Consolas" pitchFamily="49" charset="0"/>
              </a:rPr>
              <a:t>}</a:t>
            </a:r>
          </a:p>
        </p:txBody>
      </p:sp>
    </p:spTree>
    <p:extLst>
      <p:ext uri="{BB962C8B-B14F-4D97-AF65-F5344CB8AC3E}">
        <p14:creationId xmlns:p14="http://schemas.microsoft.com/office/powerpoint/2010/main" val="383676445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Left-Right 2">
            <a:extLst>
              <a:ext uri="{FF2B5EF4-FFF2-40B4-BE49-F238E27FC236}">
                <a16:creationId xmlns:a16="http://schemas.microsoft.com/office/drawing/2014/main" id="{C57EC41C-5342-4E7F-B842-B1C9A79EEBB5}"/>
              </a:ext>
            </a:extLst>
          </p:cNvPr>
          <p:cNvSpPr/>
          <p:nvPr/>
        </p:nvSpPr>
        <p:spPr>
          <a:xfrm>
            <a:off x="1415332" y="4661273"/>
            <a:ext cx="9272677" cy="75661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Three Ways to Accelerate on GPU</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6</a:t>
            </a:fld>
            <a:endParaRPr lang="en-US" altLang="en-US"/>
          </a:p>
        </p:txBody>
      </p:sp>
      <p:sp>
        <p:nvSpPr>
          <p:cNvPr id="17" name="Rounded Rectangle 16"/>
          <p:cNvSpPr>
            <a:spLocks noChangeAspect="1"/>
          </p:cNvSpPr>
          <p:nvPr/>
        </p:nvSpPr>
        <p:spPr>
          <a:xfrm>
            <a:off x="1600200" y="2737319"/>
            <a:ext cx="2868214" cy="1650206"/>
          </a:xfrm>
          <a:prstGeom prst="roundRect">
            <a:avLst/>
          </a:prstGeom>
          <a:solidFill>
            <a:srgbClr val="FFFFFF">
              <a:alpha val="20000"/>
            </a:srgbClr>
          </a:solidFill>
          <a:ln w="38100" cap="flat" cmpd="sng" algn="ctr">
            <a:solidFill>
              <a:srgbClr val="92D050"/>
            </a:solidFill>
            <a:prstDash val="solid"/>
            <a:headEnd type="none" w="med" len="med"/>
            <a:tailEnd type="arrow" w="med" len="med"/>
          </a:ln>
          <a:effectLst/>
        </p:spPr>
        <p:txBody>
          <a:bodyPr anchor="ctr"/>
          <a:lstStyle/>
          <a:p>
            <a:pPr algn="ctr">
              <a:defRPr/>
            </a:pPr>
            <a:r>
              <a:rPr lang="en-US" sz="3600" kern="0" dirty="0">
                <a:solidFill>
                  <a:srgbClr val="C00000"/>
                </a:solidFill>
                <a:latin typeface="Arial"/>
              </a:rPr>
              <a:t>Libraries</a:t>
            </a:r>
          </a:p>
        </p:txBody>
      </p:sp>
      <p:sp>
        <p:nvSpPr>
          <p:cNvPr id="18" name="Rounded Rectangle 17"/>
          <p:cNvSpPr>
            <a:spLocks noChangeAspect="1"/>
          </p:cNvSpPr>
          <p:nvPr/>
        </p:nvSpPr>
        <p:spPr>
          <a:xfrm>
            <a:off x="4630577" y="2737319"/>
            <a:ext cx="2868216" cy="1650206"/>
          </a:xfrm>
          <a:prstGeom prst="roundRect">
            <a:avLst/>
          </a:prstGeom>
          <a:solidFill>
            <a:srgbClr val="FFFFFF">
              <a:alpha val="20000"/>
            </a:srgbClr>
          </a:solidFill>
          <a:ln w="38100" cap="flat" cmpd="sng" algn="ctr">
            <a:solidFill>
              <a:srgbClr val="92D050"/>
            </a:solidFill>
            <a:prstDash val="solid"/>
            <a:headEnd type="none" w="med" len="med"/>
            <a:tailEnd type="arrow" w="med" len="med"/>
          </a:ln>
          <a:effectLst/>
        </p:spPr>
        <p:txBody>
          <a:bodyPr anchor="ctr"/>
          <a:lstStyle/>
          <a:p>
            <a:pPr algn="ctr">
              <a:defRPr/>
            </a:pPr>
            <a:r>
              <a:rPr lang="en-US" sz="3600" kern="0" dirty="0">
                <a:solidFill>
                  <a:srgbClr val="C00000"/>
                </a:solidFill>
                <a:latin typeface="Arial"/>
              </a:rPr>
              <a:t>Directives</a:t>
            </a:r>
          </a:p>
        </p:txBody>
      </p:sp>
      <p:sp>
        <p:nvSpPr>
          <p:cNvPr id="19" name="Rounded Rectangle 18"/>
          <p:cNvSpPr>
            <a:spLocks noChangeAspect="1"/>
          </p:cNvSpPr>
          <p:nvPr/>
        </p:nvSpPr>
        <p:spPr>
          <a:xfrm>
            <a:off x="7645814" y="2707314"/>
            <a:ext cx="2869787" cy="1650206"/>
          </a:xfrm>
          <a:prstGeom prst="roundRect">
            <a:avLst/>
          </a:prstGeom>
          <a:solidFill>
            <a:srgbClr val="FFFFFF">
              <a:alpha val="20000"/>
            </a:srgbClr>
          </a:solidFill>
          <a:ln w="38100" cap="flat" cmpd="sng" algn="ctr">
            <a:solidFill>
              <a:srgbClr val="92D050"/>
            </a:solidFill>
            <a:prstDash val="solid"/>
            <a:headEnd type="none" w="med" len="med"/>
            <a:tailEnd type="arrow" w="med" len="med"/>
          </a:ln>
          <a:effectLst/>
        </p:spPr>
        <p:txBody>
          <a:bodyPr anchor="ctr"/>
          <a:lstStyle/>
          <a:p>
            <a:pPr algn="ctr">
              <a:defRPr/>
            </a:pPr>
            <a:r>
              <a:rPr lang="en-US" sz="3200" kern="0" dirty="0">
                <a:solidFill>
                  <a:srgbClr val="C00000"/>
                </a:solidFill>
                <a:latin typeface="Arial"/>
              </a:rPr>
              <a:t>Programming Languages</a:t>
            </a:r>
          </a:p>
        </p:txBody>
      </p:sp>
      <p:sp>
        <p:nvSpPr>
          <p:cNvPr id="20" name="Rounded Rectangle 19"/>
          <p:cNvSpPr>
            <a:spLocks noChangeAspect="1"/>
          </p:cNvSpPr>
          <p:nvPr/>
        </p:nvSpPr>
        <p:spPr>
          <a:xfrm>
            <a:off x="1559672" y="1649143"/>
            <a:ext cx="9032129" cy="933158"/>
          </a:xfrm>
          <a:prstGeom prst="roundRect">
            <a:avLst/>
          </a:prstGeom>
          <a:solidFill>
            <a:srgbClr val="FFFFFF">
              <a:alpha val="20000"/>
            </a:srgbClr>
          </a:solidFill>
          <a:ln w="38100" cap="flat" cmpd="sng" algn="ctr">
            <a:solidFill>
              <a:srgbClr val="92D050"/>
            </a:solidFill>
            <a:prstDash val="solid"/>
            <a:headEnd type="none" w="med" len="med"/>
            <a:tailEnd type="arrow" w="med" len="med"/>
          </a:ln>
          <a:effectLst/>
        </p:spPr>
        <p:txBody>
          <a:bodyPr anchor="ctr"/>
          <a:lstStyle/>
          <a:p>
            <a:pPr algn="ctr">
              <a:defRPr/>
            </a:pPr>
            <a:r>
              <a:rPr lang="en-US" sz="3600" kern="0" dirty="0">
                <a:solidFill>
                  <a:srgbClr val="C00000"/>
                </a:solidFill>
                <a:latin typeface="Arial"/>
              </a:rPr>
              <a:t>Some Application</a:t>
            </a:r>
          </a:p>
          <a:p>
            <a:pPr algn="ctr">
              <a:defRPr/>
            </a:pPr>
            <a:r>
              <a:rPr lang="en-US" sz="2000" kern="0" dirty="0">
                <a:solidFill>
                  <a:srgbClr val="C00000"/>
                </a:solidFill>
                <a:latin typeface="Arial"/>
              </a:rPr>
              <a:t>[built on top of]</a:t>
            </a:r>
          </a:p>
        </p:txBody>
      </p:sp>
      <p:sp>
        <p:nvSpPr>
          <p:cNvPr id="21" name="Right Brace 6"/>
          <p:cNvSpPr>
            <a:spLocks/>
          </p:cNvSpPr>
          <p:nvPr/>
        </p:nvSpPr>
        <p:spPr bwMode="auto">
          <a:xfrm rot="5400000">
            <a:off x="4272201" y="1832207"/>
            <a:ext cx="370046" cy="5409247"/>
          </a:xfrm>
          <a:prstGeom prst="rightBrace">
            <a:avLst>
              <a:gd name="adj1" fmla="val 8324"/>
              <a:gd name="adj2" fmla="val 50194"/>
            </a:avLst>
          </a:prstGeom>
          <a:noFill/>
          <a:ln w="19050">
            <a:solidFill>
              <a:srgbClr val="FFFFFF"/>
            </a:solidFill>
            <a:round/>
            <a:headEnd/>
            <a:tailEnd/>
          </a:ln>
        </p:spPr>
        <p:txBody>
          <a:bodyPr wrap="none" anchor="ctr">
            <a:prstTxWarp prst="textNoShape">
              <a:avLst/>
            </a:prstTxWarp>
          </a:bodyPr>
          <a:lstStyle/>
          <a:p>
            <a:pPr marL="4763" algn="ctr">
              <a:buSzPct val="180000"/>
              <a:tabLst>
                <a:tab pos="3714750" algn="l"/>
              </a:tabLst>
              <a:defRPr/>
            </a:pPr>
            <a:endParaRPr lang="en-US" b="1" kern="0">
              <a:solidFill>
                <a:srgbClr val="FFFFFF"/>
              </a:solidFill>
            </a:endParaRPr>
          </a:p>
        </p:txBody>
      </p:sp>
      <p:sp>
        <p:nvSpPr>
          <p:cNvPr id="22" name="Rectangle 7"/>
          <p:cNvSpPr>
            <a:spLocks noChangeArrowheads="1"/>
          </p:cNvSpPr>
          <p:nvPr/>
        </p:nvSpPr>
        <p:spPr bwMode="auto">
          <a:xfrm>
            <a:off x="1661646" y="4870304"/>
            <a:ext cx="1435008" cy="338554"/>
          </a:xfrm>
          <a:prstGeom prst="rect">
            <a:avLst/>
          </a:prstGeom>
          <a:noFill/>
          <a:ln w="9525">
            <a:noFill/>
            <a:miter lim="800000"/>
            <a:headEnd/>
            <a:tailEnd/>
          </a:ln>
        </p:spPr>
        <p:txBody>
          <a:bodyPr wrap="none">
            <a:prstTxWarp prst="textNoShape">
              <a:avLst/>
            </a:prstTxWarp>
            <a:spAutoFit/>
          </a:bodyPr>
          <a:lstStyle/>
          <a:p>
            <a:pPr algn="ctr"/>
            <a:r>
              <a:rPr lang="en-US" sz="1600" b="1" dirty="0">
                <a:solidFill>
                  <a:schemeClr val="bg1"/>
                </a:solidFill>
                <a:latin typeface="Trebuchet MS" pitchFamily="-72" charset="0"/>
              </a:rPr>
              <a:t>Easier to Use</a:t>
            </a:r>
          </a:p>
        </p:txBody>
      </p:sp>
      <p:sp>
        <p:nvSpPr>
          <p:cNvPr id="23" name="Rectangle 8"/>
          <p:cNvSpPr>
            <a:spLocks noChangeArrowheads="1"/>
          </p:cNvSpPr>
          <p:nvPr/>
        </p:nvSpPr>
        <p:spPr bwMode="auto">
          <a:xfrm>
            <a:off x="6424654" y="4835302"/>
            <a:ext cx="4105700" cy="338554"/>
          </a:xfrm>
          <a:prstGeom prst="rect">
            <a:avLst/>
          </a:prstGeom>
          <a:noFill/>
          <a:ln w="9525">
            <a:noFill/>
            <a:miter lim="800000"/>
            <a:headEnd/>
            <a:tailEnd/>
          </a:ln>
        </p:spPr>
        <p:txBody>
          <a:bodyPr wrap="square">
            <a:prstTxWarp prst="textNoShape">
              <a:avLst/>
            </a:prstTxWarp>
            <a:spAutoFit/>
          </a:bodyPr>
          <a:lstStyle/>
          <a:p>
            <a:pPr algn="ctr"/>
            <a:r>
              <a:rPr lang="en-US" sz="1600" b="1" dirty="0">
                <a:solidFill>
                  <a:schemeClr val="bg1"/>
                </a:solidFill>
                <a:latin typeface="Trebuchet MS" pitchFamily="-72" charset="0"/>
              </a:rPr>
              <a:t>Opportunities for Performance Gains</a:t>
            </a:r>
          </a:p>
        </p:txBody>
      </p:sp>
      <p:sp>
        <p:nvSpPr>
          <p:cNvPr id="24" name="Right Brace 9"/>
          <p:cNvSpPr>
            <a:spLocks/>
          </p:cNvSpPr>
          <p:nvPr/>
        </p:nvSpPr>
        <p:spPr bwMode="auto">
          <a:xfrm rot="5400000">
            <a:off x="8474154" y="3232382"/>
            <a:ext cx="370046" cy="2608897"/>
          </a:xfrm>
          <a:prstGeom prst="rightBrace">
            <a:avLst>
              <a:gd name="adj1" fmla="val 8323"/>
              <a:gd name="adj2" fmla="val 50194"/>
            </a:avLst>
          </a:prstGeom>
          <a:noFill/>
          <a:ln w="19050">
            <a:solidFill>
              <a:srgbClr val="FFFFFF"/>
            </a:solidFill>
            <a:round/>
            <a:headEnd/>
            <a:tailEnd/>
          </a:ln>
        </p:spPr>
        <p:txBody>
          <a:bodyPr wrap="none" anchor="ctr">
            <a:prstTxWarp prst="textNoShape">
              <a:avLst/>
            </a:prstTxWarp>
          </a:bodyPr>
          <a:lstStyle/>
          <a:p>
            <a:pPr marL="4763" algn="ctr">
              <a:buSzPct val="180000"/>
              <a:tabLst>
                <a:tab pos="3714750" algn="l"/>
              </a:tabLst>
              <a:defRPr/>
            </a:pPr>
            <a:endParaRPr lang="en-US" b="1" kern="0">
              <a:solidFill>
                <a:srgbClr val="FFFFFF"/>
              </a:solidFill>
            </a:endParaRPr>
          </a:p>
        </p:txBody>
      </p:sp>
      <p:sp>
        <p:nvSpPr>
          <p:cNvPr id="14" name="Rectangle 13"/>
          <p:cNvSpPr/>
          <p:nvPr/>
        </p:nvSpPr>
        <p:spPr>
          <a:xfrm>
            <a:off x="33866" y="6627168"/>
            <a:ext cx="1213794" cy="230832"/>
          </a:xfrm>
          <a:prstGeom prst="rect">
            <a:avLst/>
          </a:prstGeom>
        </p:spPr>
        <p:txBody>
          <a:bodyPr wrap="none">
            <a:spAutoFit/>
          </a:bodyPr>
          <a:lstStyle/>
          <a:p>
            <a:r>
              <a:rPr lang="en-US" sz="900" dirty="0">
                <a:latin typeface="+mj-lt"/>
              </a:rPr>
              <a:t>NVIDIA [C. Woolley]</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18136948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1915" y="3282215"/>
            <a:ext cx="9140792" cy="823393"/>
          </a:xfrm>
        </p:spPr>
        <p:txBody>
          <a:bodyPr/>
          <a:lstStyle/>
          <a:p>
            <a:r>
              <a:rPr lang="en-US" dirty="0"/>
              <a:t>GPU Computing with </a:t>
            </a:r>
            <a:r>
              <a:rPr lang="en-US" b="1" dirty="0">
                <a:solidFill>
                  <a:srgbClr val="FFC000"/>
                </a:solidFill>
              </a:rPr>
              <a:t>CUB</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39113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Hi, my name is CUB!</a:t>
            </a:r>
          </a:p>
        </p:txBody>
      </p:sp>
      <p:sp>
        <p:nvSpPr>
          <p:cNvPr id="5" name="Content Placeholder 4"/>
          <p:cNvSpPr>
            <a:spLocks noGrp="1"/>
          </p:cNvSpPr>
          <p:nvPr>
            <p:ph idx="1"/>
          </p:nvPr>
        </p:nvSpPr>
        <p:spPr/>
        <p:txBody>
          <a:bodyPr/>
          <a:lstStyle/>
          <a:p>
            <a:endParaRPr lang="en-US" dirty="0"/>
          </a:p>
          <a:p>
            <a:r>
              <a:rPr lang="en-US" dirty="0"/>
              <a:t>People know me as CUB,  but my real name is “CUDA </a:t>
            </a:r>
            <a:r>
              <a:rPr lang="en-US" dirty="0" err="1"/>
              <a:t>UnBound</a:t>
            </a:r>
            <a:r>
              <a:rPr lang="en-US" dirty="0"/>
              <a:t>”</a:t>
            </a:r>
          </a:p>
          <a:p>
            <a:endParaRPr lang="en-US" dirty="0"/>
          </a:p>
          <a:p>
            <a:r>
              <a:rPr lang="en-US" dirty="0"/>
              <a:t>Currently, I’m at version V1.8.0 (DOB: 02/16/2018)</a:t>
            </a:r>
          </a:p>
          <a:p>
            <a:endParaRPr lang="en-US" dirty="0"/>
          </a:p>
          <a:p>
            <a:r>
              <a:rPr lang="en-US" dirty="0"/>
              <a:t>I’m developed as open-source project by good folks at NVIDIA Research</a:t>
            </a:r>
          </a:p>
          <a:p>
            <a:pPr lvl="1"/>
            <a:r>
              <a:rPr lang="en-US" dirty="0"/>
              <a:t>Primary contributor: Duane Merrill</a:t>
            </a:r>
          </a:p>
          <a:p>
            <a:endParaRPr lang="en-US" dirty="0"/>
          </a:p>
          <a:p>
            <a:r>
              <a:rPr lang="en-US" dirty="0"/>
              <a:t>You can fork/clone me if you want (on GitHub: </a:t>
            </a:r>
            <a:r>
              <a:rPr lang="en-US" dirty="0">
                <a:hlinkClick r:id="rId2"/>
              </a:rPr>
              <a:t>https://github.com/nvidia/cub</a:t>
            </a:r>
            <a:r>
              <a:rPr lang="en-US" dirty="0"/>
              <a:t>)</a:t>
            </a:r>
          </a:p>
          <a:p>
            <a:endParaRPr lang="en-US" dirty="0"/>
          </a:p>
          <a:p>
            <a:r>
              <a:rPr lang="en-US" dirty="0"/>
              <a:t>Something about me: I can run really, really fast… Usain Bolt fast. Perhaps even better.</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32352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CUB, factoids</a:t>
            </a:r>
          </a:p>
        </p:txBody>
      </p:sp>
      <p:sp>
        <p:nvSpPr>
          <p:cNvPr id="5" name="Content Placeholder 4"/>
          <p:cNvSpPr>
            <a:spLocks noGrp="1"/>
          </p:cNvSpPr>
          <p:nvPr>
            <p:ph idx="1"/>
          </p:nvPr>
        </p:nvSpPr>
        <p:spPr/>
        <p:txBody>
          <a:bodyPr/>
          <a:lstStyle/>
          <a:p>
            <a:r>
              <a:rPr lang="en-US" dirty="0"/>
              <a:t>CUB provides software components at each layer of the CUDA programming model</a:t>
            </a:r>
          </a:p>
          <a:p>
            <a:endParaRPr lang="en-US" dirty="0"/>
          </a:p>
          <a:p>
            <a:r>
              <a:rPr lang="en-US" dirty="0"/>
              <a:t>Like </a:t>
            </a:r>
            <a:r>
              <a:rPr lang="en-US" dirty="0">
                <a:latin typeface="Consolas" panose="020B0609020204030204" pitchFamily="49" charset="0"/>
              </a:rPr>
              <a:t>thrust</a:t>
            </a:r>
            <a:r>
              <a:rPr lang="en-US" dirty="0"/>
              <a:t>, it’s a headers library, not one library that you link against</a:t>
            </a:r>
          </a:p>
          <a:p>
            <a:endParaRPr lang="en-US" dirty="0"/>
          </a:p>
          <a:p>
            <a:r>
              <a:rPr lang="en-US" dirty="0"/>
              <a:t>Implications, given that it’s a header-file library:</a:t>
            </a:r>
          </a:p>
          <a:p>
            <a:pPr lvl="1"/>
            <a:r>
              <a:rPr lang="en-US" dirty="0"/>
              <a:t>When you need to call a function, you need to include the header file that includes the *source* code of the CUB function you want to call</a:t>
            </a:r>
          </a:p>
          <a:p>
            <a:pPr lvl="1"/>
            <a:endParaRPr lang="en-US" dirty="0"/>
          </a:p>
          <a:p>
            <a:pPr lvl="1"/>
            <a:r>
              <a:rPr lang="en-US" dirty="0"/>
              <a:t>Rationale, header-file library: if the compiler sees the code, it can engage in all sort of optimizations</a:t>
            </a:r>
          </a:p>
          <a:p>
            <a:pPr lvl="2"/>
            <a:r>
              <a:rPr lang="en-US" dirty="0" err="1"/>
              <a:t>Inlining</a:t>
            </a:r>
            <a:r>
              <a:rPr lang="en-US" dirty="0"/>
              <a:t>, compiles for the exact architecture you have, etc.</a:t>
            </a:r>
          </a:p>
          <a:p>
            <a:pPr lvl="1"/>
            <a:endParaRPr lang="en-US" dirty="0"/>
          </a:p>
          <a:p>
            <a:pPr lvl="1"/>
            <a:r>
              <a:rPr lang="en-US" dirty="0"/>
              <a:t>Fallout: it takes a little bit longer to compile</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mc:AlternateContent xmlns:mc="http://schemas.openxmlformats.org/markup-compatibility/2006">
        <mc:Choice xmlns:a14="http://schemas.microsoft.com/office/drawing/2010/main" Requires="a14">
          <p:sp>
            <p:nvSpPr>
              <p:cNvPr id="6" name="Text Placeholder 5"/>
              <p:cNvSpPr>
                <a:spLocks noGrp="1"/>
              </p:cNvSpPr>
              <p:nvPr>
                <p:ph type="body" sz="quarter" idx="13"/>
              </p:nvPr>
            </p:nvSpPr>
            <p:spPr/>
            <p:txBody>
              <a:bodyPr/>
              <a:lstStyle/>
              <a:p>
                <a:r>
                  <a:rPr lang="en-US" dirty="0"/>
                  <a:t>[NVIDIA]</a:t>
                </a:r>
                <a14:m>
                  <m:oMath xmlns:m="http://schemas.openxmlformats.org/officeDocument/2006/math">
                    <m:r>
                      <a:rPr lang="en-US" b="0" i="1" smtClean="0">
                        <a:latin typeface="Cambria Math" panose="02040503050406030204" pitchFamily="18" charset="0"/>
                      </a:rPr>
                      <m:t>→</m:t>
                    </m:r>
                  </m:oMath>
                </a14:m>
                <a:endParaRPr lang="en-US" dirty="0"/>
              </a:p>
            </p:txBody>
          </p:sp>
        </mc:Choice>
        <mc:Fallback>
          <p:sp>
            <p:nvSpPr>
              <p:cNvPr id="6" name="Text Placeholder 5"/>
              <p:cNvSpPr>
                <a:spLocks noGrp="1" noRot="1" noChangeAspect="1" noMove="1" noResize="1" noEditPoints="1" noAdjustHandles="1" noChangeArrowheads="1" noChangeShapeType="1" noTextEdit="1"/>
              </p:cNvSpPr>
              <p:nvPr>
                <p:ph type="body" sz="quarter" idx="13"/>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5102621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Straight from CUB webpage</a:t>
            </a:r>
          </a:p>
        </p:txBody>
      </p:sp>
      <p:sp>
        <p:nvSpPr>
          <p:cNvPr id="3" name="Content Placeholder 2"/>
          <p:cNvSpPr>
            <a:spLocks noGrp="1"/>
          </p:cNvSpPr>
          <p:nvPr>
            <p:ph idx="1"/>
          </p:nvPr>
        </p:nvSpPr>
        <p:spPr/>
        <p:txBody>
          <a:bodyPr>
            <a:normAutofit lnSpcReduction="10000"/>
          </a:bodyPr>
          <a:lstStyle/>
          <a:p>
            <a:r>
              <a:rPr lang="en-US" dirty="0"/>
              <a:t>Device-wide primitives</a:t>
            </a:r>
          </a:p>
          <a:p>
            <a:pPr lvl="1"/>
            <a:r>
              <a:rPr lang="en-US" dirty="0"/>
              <a:t>Sort, prefix scan, reduction, histogram, etc.</a:t>
            </a:r>
          </a:p>
          <a:p>
            <a:pPr lvl="1"/>
            <a:endParaRPr lang="en-US" dirty="0"/>
          </a:p>
          <a:p>
            <a:pPr lvl="1"/>
            <a:endParaRPr lang="en-US" dirty="0"/>
          </a:p>
          <a:p>
            <a:r>
              <a:rPr lang="en-US" dirty="0"/>
              <a:t>Block-wide “collective” primitives</a:t>
            </a:r>
          </a:p>
          <a:p>
            <a:pPr lvl="1"/>
            <a:r>
              <a:rPr lang="en-US" dirty="0"/>
              <a:t>I/O, sort, prefix scan, reduction, histogram, etc.</a:t>
            </a:r>
          </a:p>
          <a:p>
            <a:pPr lvl="1"/>
            <a:endParaRPr lang="en-US" dirty="0"/>
          </a:p>
          <a:p>
            <a:pPr lvl="1"/>
            <a:endParaRPr lang="en-US" dirty="0"/>
          </a:p>
          <a:p>
            <a:r>
              <a:rPr lang="en-US" dirty="0"/>
              <a:t>Warp-wide “collective” primitives</a:t>
            </a:r>
          </a:p>
          <a:p>
            <a:pPr lvl="1"/>
            <a:r>
              <a:rPr lang="en-US" dirty="0"/>
              <a:t>Warp-wide prefix scan, reduction, etc.</a:t>
            </a:r>
          </a:p>
          <a:p>
            <a:pPr lvl="1"/>
            <a:endParaRPr lang="en-US" dirty="0"/>
          </a:p>
          <a:p>
            <a:pPr lvl="1"/>
            <a:endParaRPr lang="en-US" dirty="0"/>
          </a:p>
          <a:p>
            <a:r>
              <a:rPr lang="en-US" dirty="0"/>
              <a:t>Thread and resource utilities</a:t>
            </a:r>
          </a:p>
          <a:p>
            <a:pPr lvl="1"/>
            <a:r>
              <a:rPr lang="en-US" dirty="0"/>
              <a:t>PTX intrinsics, device reflection, texture-caching iterators, caching memory allocators, etc.</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3C3136-38B5-49B0-B7B2-ED139F0532E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mc:AlternateContent xmlns:mc="http://schemas.openxmlformats.org/markup-compatibility/2006">
        <mc:Choice xmlns:a14="http://schemas.microsoft.com/office/drawing/2010/main" Requires="a14">
          <p:sp>
            <p:nvSpPr>
              <p:cNvPr id="5" name="Text Placeholder 4"/>
              <p:cNvSpPr>
                <a:spLocks noGrp="1"/>
              </p:cNvSpPr>
              <p:nvPr>
                <p:ph type="body" sz="quarter" idx="13"/>
              </p:nvPr>
            </p:nvSpPr>
            <p:spPr/>
            <p:txBody>
              <a:bodyPr/>
              <a:lstStyle/>
              <a:p>
                <a:r>
                  <a:rPr lang="en-US" dirty="0"/>
                  <a:t>[NVIDIA]</a:t>
                </a:r>
                <a14:m>
                  <m:oMath xmlns:m="http://schemas.openxmlformats.org/officeDocument/2006/math">
                    <m:r>
                      <a:rPr lang="en-US" b="0" i="1" smtClean="0">
                        <a:latin typeface="Cambria Math" panose="02040503050406030204" pitchFamily="18" charset="0"/>
                      </a:rPr>
                      <m:t>→</m:t>
                    </m:r>
                  </m:oMath>
                </a14:m>
                <a:endParaRPr lang="en-US" dirty="0"/>
              </a:p>
            </p:txBody>
          </p:sp>
        </mc:Choice>
        <mc:Fallback>
          <p:sp>
            <p:nvSpPr>
              <p:cNvPr id="5" name="Text Placeholder 4"/>
              <p:cNvSpPr>
                <a:spLocks noGrp="1" noRot="1" noChangeAspect="1" noMove="1" noResize="1" noEditPoints="1" noAdjustHandles="1" noChangeArrowheads="1" noChangeShapeType="1" noTextEdit="1"/>
              </p:cNvSpPr>
              <p:nvPr>
                <p:ph type="body" sz="quarter" idx="13"/>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792645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CUB ruminations</a:t>
            </a:r>
          </a:p>
        </p:txBody>
      </p:sp>
      <p:sp>
        <p:nvSpPr>
          <p:cNvPr id="3" name="Content Placeholder 2"/>
          <p:cNvSpPr>
            <a:spLocks noGrp="1"/>
          </p:cNvSpPr>
          <p:nvPr>
            <p:ph idx="1"/>
          </p:nvPr>
        </p:nvSpPr>
        <p:spPr/>
        <p:txBody>
          <a:bodyPr>
            <a:normAutofit/>
          </a:bodyPr>
          <a:lstStyle/>
          <a:p>
            <a:endParaRPr lang="en-US" dirty="0"/>
          </a:p>
          <a:p>
            <a:endParaRPr lang="en-US" dirty="0"/>
          </a:p>
          <a:p>
            <a:r>
              <a:rPr lang="en-US" dirty="0"/>
              <a:t>The device-wide support is not a novelty, </a:t>
            </a:r>
            <a:r>
              <a:rPr lang="en-US" dirty="0">
                <a:latin typeface="Consolas" panose="020B0609020204030204" pitchFamily="49" charset="0"/>
              </a:rPr>
              <a:t>thrust</a:t>
            </a:r>
            <a:r>
              <a:rPr lang="en-US" dirty="0"/>
              <a:t> does it too…</a:t>
            </a:r>
          </a:p>
          <a:p>
            <a:pPr lvl="1"/>
            <a:r>
              <a:rPr lang="en-US" dirty="0">
                <a:latin typeface="Consolas" panose="020B0609020204030204" pitchFamily="49" charset="0"/>
              </a:rPr>
              <a:t>thrust</a:t>
            </a:r>
            <a:r>
              <a:rPr lang="en-US" dirty="0"/>
              <a:t> built on top of CUB, by the way</a:t>
            </a:r>
          </a:p>
          <a:p>
            <a:endParaRPr lang="en-US" dirty="0"/>
          </a:p>
          <a:p>
            <a:endParaRPr lang="en-US" dirty="0"/>
          </a:p>
          <a:p>
            <a:r>
              <a:rPr lang="en-US" dirty="0"/>
              <a:t>The novelty:</a:t>
            </a:r>
          </a:p>
          <a:p>
            <a:pPr lvl="1"/>
            <a:r>
              <a:rPr lang="en-US" dirty="0"/>
              <a:t>You can call CUB from a kernel function that uses the threads in one block to accomplish something</a:t>
            </a:r>
          </a:p>
          <a:p>
            <a:pPr lvl="1"/>
            <a:r>
              <a:rPr lang="en-US" dirty="0"/>
              <a:t>You can call CUB from a kernel function that uses the threads in a warp to accomplish something</a:t>
            </a:r>
          </a:p>
          <a:p>
            <a:pPr lvl="2"/>
            <a:r>
              <a:rPr lang="en-US" dirty="0"/>
              <a:t>The threads in a warp start behaving like the 32 threads of a chip with 32 cores running 32 threads</a:t>
            </a:r>
          </a:p>
          <a:p>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3C3136-38B5-49B0-B7B2-ED139F0532E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70629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Reiterating what CUB does </a:t>
            </a:r>
            <a:br>
              <a:rPr lang="en-US" dirty="0"/>
            </a:br>
            <a:r>
              <a:rPr lang="en-US" sz="1800" dirty="0"/>
              <a:t>[slide hyperlinks should work…]</a:t>
            </a:r>
          </a:p>
        </p:txBody>
      </p:sp>
      <p:sp>
        <p:nvSpPr>
          <p:cNvPr id="3" name="Content Placeholder 2"/>
          <p:cNvSpPr>
            <a:spLocks noGrp="1"/>
          </p:cNvSpPr>
          <p:nvPr>
            <p:ph idx="1"/>
          </p:nvPr>
        </p:nvSpPr>
        <p:spPr/>
        <p:txBody>
          <a:bodyPr>
            <a:normAutofit fontScale="92500" lnSpcReduction="10000"/>
          </a:bodyPr>
          <a:lstStyle/>
          <a:p>
            <a:r>
              <a:rPr lang="en-US" dirty="0"/>
              <a:t>Parallel primitives</a:t>
            </a:r>
          </a:p>
          <a:p>
            <a:pPr lvl="1"/>
            <a:r>
              <a:rPr lang="en-US" dirty="0">
                <a:hlinkClick r:id="rId2"/>
              </a:rPr>
              <a:t>Warp-wide "collective" primitives</a:t>
            </a:r>
            <a:endParaRPr lang="en-US" dirty="0"/>
          </a:p>
          <a:p>
            <a:pPr lvl="2"/>
            <a:r>
              <a:rPr lang="en-US" dirty="0"/>
              <a:t>Cooperative warp-wide prefix scan, reduction, etc.</a:t>
            </a:r>
          </a:p>
          <a:p>
            <a:pPr lvl="2"/>
            <a:r>
              <a:rPr lang="en-US" dirty="0"/>
              <a:t>Safely specialized for each underlying CUDA architecture</a:t>
            </a:r>
          </a:p>
          <a:p>
            <a:pPr lvl="1"/>
            <a:r>
              <a:rPr lang="en-US" dirty="0">
                <a:hlinkClick r:id="rId3"/>
              </a:rPr>
              <a:t>Block-wide "collective" primitives</a:t>
            </a:r>
            <a:endParaRPr lang="en-US" dirty="0"/>
          </a:p>
          <a:p>
            <a:pPr lvl="2"/>
            <a:r>
              <a:rPr lang="en-US" dirty="0"/>
              <a:t>Cooperative I/O, sort, scan, reduction, histogram, etc.</a:t>
            </a:r>
          </a:p>
          <a:p>
            <a:pPr lvl="2"/>
            <a:r>
              <a:rPr lang="en-US" dirty="0"/>
              <a:t>Compatible with arbitrary thread block sizes and types</a:t>
            </a:r>
          </a:p>
          <a:p>
            <a:pPr lvl="1"/>
            <a:r>
              <a:rPr lang="en-US" dirty="0">
                <a:hlinkClick r:id="rId4"/>
              </a:rPr>
              <a:t>Device-wide primitives</a:t>
            </a:r>
            <a:endParaRPr lang="en-US" dirty="0"/>
          </a:p>
          <a:p>
            <a:pPr lvl="2"/>
            <a:r>
              <a:rPr lang="en-US" dirty="0"/>
              <a:t>Parallel sort, prefix scan, reduction, histogram, etc.</a:t>
            </a:r>
          </a:p>
          <a:p>
            <a:pPr lvl="2"/>
            <a:r>
              <a:rPr lang="en-US" dirty="0"/>
              <a:t>Compatible with CUDA dynamic parallelism</a:t>
            </a:r>
          </a:p>
          <a:p>
            <a:endParaRPr lang="en-US" dirty="0"/>
          </a:p>
          <a:p>
            <a:r>
              <a:rPr lang="en-US" dirty="0"/>
              <a:t>Utilities</a:t>
            </a:r>
          </a:p>
          <a:p>
            <a:pPr lvl="1"/>
            <a:r>
              <a:rPr lang="en-US" dirty="0">
                <a:hlinkClick r:id="rId5"/>
              </a:rPr>
              <a:t>Fancy iterators</a:t>
            </a:r>
            <a:endParaRPr lang="en-US" dirty="0"/>
          </a:p>
          <a:p>
            <a:pPr lvl="1"/>
            <a:r>
              <a:rPr lang="en-US" dirty="0">
                <a:hlinkClick r:id="rId6"/>
              </a:rPr>
              <a:t>Thread and thread block I/O</a:t>
            </a:r>
            <a:endParaRPr lang="en-US" dirty="0"/>
          </a:p>
          <a:p>
            <a:pPr lvl="1"/>
            <a:r>
              <a:rPr lang="en-US" dirty="0">
                <a:hlinkClick r:id="rId7"/>
              </a:rPr>
              <a:t>PTX intrinsics</a:t>
            </a:r>
            <a:endParaRPr lang="en-US" dirty="0"/>
          </a:p>
          <a:p>
            <a:pPr lvl="1"/>
            <a:r>
              <a:rPr lang="en-US" dirty="0">
                <a:hlinkClick r:id="rId8"/>
              </a:rPr>
              <a:t>Device, kernel, and storage management</a:t>
            </a: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mc:AlternateContent xmlns:mc="http://schemas.openxmlformats.org/markup-compatibility/2006">
        <mc:Choice xmlns:a14="http://schemas.microsoft.com/office/drawing/2010/main" Requires="a14">
          <p:sp>
            <p:nvSpPr>
              <p:cNvPr id="5" name="Text Placeholder 4"/>
              <p:cNvSpPr>
                <a:spLocks noGrp="1"/>
              </p:cNvSpPr>
              <p:nvPr>
                <p:ph type="body" sz="quarter" idx="13"/>
              </p:nvPr>
            </p:nvSpPr>
            <p:spPr/>
            <p:txBody>
              <a:bodyPr/>
              <a:lstStyle/>
              <a:p>
                <a:r>
                  <a:rPr lang="en-US" dirty="0"/>
                  <a:t>[NVIDIA]</a:t>
                </a:r>
                <a14:m>
                  <m:oMath xmlns:m="http://schemas.openxmlformats.org/officeDocument/2006/math">
                    <m:r>
                      <a:rPr lang="en-US" b="0" i="1" smtClean="0">
                        <a:latin typeface="Cambria Math" panose="02040503050406030204" pitchFamily="18" charset="0"/>
                      </a:rPr>
                      <m:t>→</m:t>
                    </m:r>
                  </m:oMath>
                </a14:m>
                <a:endParaRPr lang="en-US" dirty="0"/>
              </a:p>
            </p:txBody>
          </p:sp>
        </mc:Choice>
        <mc:Fallback>
          <p:sp>
            <p:nvSpPr>
              <p:cNvPr id="5" name="Text Placeholder 4"/>
              <p:cNvSpPr>
                <a:spLocks noGrp="1" noRot="1" noChangeAspect="1" noMove="1" noResize="1" noEditPoints="1" noAdjustHandles="1" noChangeArrowheads="1" noChangeShapeType="1" noTextEdit="1"/>
              </p:cNvSpPr>
              <p:nvPr>
                <p:ph type="body" sz="quarter" idx="13"/>
              </p:nvPr>
            </p:nvSpPr>
            <p:spPr>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991418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CUB, </a:t>
            </a:r>
            <a:r>
              <a:rPr lang="en-US" b="1" dirty="0">
                <a:solidFill>
                  <a:srgbClr val="FFC000"/>
                </a:solidFill>
              </a:rPr>
              <a:t>device</a:t>
            </a:r>
            <a:r>
              <a:rPr lang="en-US" dirty="0"/>
              <a:t>-wide operations</a:t>
            </a:r>
          </a:p>
        </p:txBody>
      </p:sp>
      <p:sp>
        <p:nvSpPr>
          <p:cNvPr id="7" name="Content Placeholder 6"/>
          <p:cNvSpPr>
            <a:spLocks noGrp="1"/>
          </p:cNvSpPr>
          <p:nvPr>
            <p:ph sz="half" idx="1"/>
          </p:nvPr>
        </p:nvSpPr>
        <p:spPr/>
        <p:txBody>
          <a:bodyPr/>
          <a:lstStyle/>
          <a:p>
            <a:endParaRPr lang="en-US" dirty="0"/>
          </a:p>
          <a:p>
            <a:r>
              <a:rPr lang="en-US" dirty="0"/>
              <a:t>You can call these from you C host code:</a:t>
            </a:r>
          </a:p>
          <a:p>
            <a:pPr lvl="1"/>
            <a:endParaRPr lang="en-US" dirty="0"/>
          </a:p>
          <a:p>
            <a:pPr lvl="1"/>
            <a:r>
              <a:rPr lang="en-US" dirty="0"/>
              <a:t>Histogram</a:t>
            </a:r>
          </a:p>
          <a:p>
            <a:pPr lvl="2"/>
            <a:endParaRPr lang="en-US" dirty="0"/>
          </a:p>
          <a:p>
            <a:pPr lvl="2"/>
            <a:endParaRPr lang="en-US" dirty="0"/>
          </a:p>
          <a:p>
            <a:pPr lvl="2"/>
            <a:endParaRPr lang="en-US" dirty="0"/>
          </a:p>
          <a:p>
            <a:pPr lvl="1"/>
            <a:r>
              <a:rPr lang="en-US" dirty="0"/>
              <a:t>Partition</a:t>
            </a:r>
          </a:p>
          <a:p>
            <a:pPr lvl="2"/>
            <a:endParaRPr lang="en-US" dirty="0"/>
          </a:p>
          <a:p>
            <a:pPr lvl="2"/>
            <a:endParaRPr lang="en-US" dirty="0"/>
          </a:p>
          <a:p>
            <a:pPr lvl="2"/>
            <a:endParaRPr lang="en-US" dirty="0"/>
          </a:p>
          <a:p>
            <a:pPr lvl="1"/>
            <a:r>
              <a:rPr lang="en-US" dirty="0"/>
              <a:t>Radix sort</a:t>
            </a:r>
          </a:p>
        </p:txBody>
      </p:sp>
      <p:sp>
        <p:nvSpPr>
          <p:cNvPr id="10" name="Content Placeholder 9"/>
          <p:cNvSpPr>
            <a:spLocks noGrp="1"/>
          </p:cNvSpPr>
          <p:nvPr>
            <p:ph sz="half" idx="2"/>
          </p:nvPr>
        </p:nvSpPr>
        <p:spPr/>
        <p:txBody>
          <a:bodyPr/>
          <a:lstStyle/>
          <a:p>
            <a:r>
              <a:rPr lang="en-US" dirty="0"/>
              <a:t>Reduce </a:t>
            </a:r>
          </a:p>
          <a:p>
            <a:endParaRPr lang="en-US" dirty="0"/>
          </a:p>
          <a:p>
            <a:r>
              <a:rPr lang="en-US" dirty="0"/>
              <a:t>Run length encode</a:t>
            </a:r>
          </a:p>
          <a:p>
            <a:endParaRPr lang="en-US" dirty="0"/>
          </a:p>
          <a:p>
            <a:r>
              <a:rPr lang="en-US" dirty="0"/>
              <a:t>Scan</a:t>
            </a:r>
          </a:p>
          <a:p>
            <a:endParaRPr lang="en-US" dirty="0"/>
          </a:p>
          <a:p>
            <a:r>
              <a:rPr lang="en-US" dirty="0"/>
              <a:t>Select</a:t>
            </a:r>
          </a:p>
          <a:p>
            <a:endParaRPr lang="en-US" dirty="0"/>
          </a:p>
          <a:p>
            <a:r>
              <a:rPr lang="en-US" dirty="0"/>
              <a:t>Sparse matrix-vector multiplications </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3C3136-38B5-49B0-B7B2-ED139F0532E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mc:AlternateContent xmlns:mc="http://schemas.openxmlformats.org/markup-compatibility/2006">
        <mc:Choice xmlns:a14="http://schemas.microsoft.com/office/drawing/2010/main" Requires="a14">
          <p:sp>
            <p:nvSpPr>
              <p:cNvPr id="11" name="Text Placeholder 10"/>
              <p:cNvSpPr>
                <a:spLocks noGrp="1"/>
              </p:cNvSpPr>
              <p:nvPr>
                <p:ph type="body" sz="quarter" idx="13"/>
              </p:nvPr>
            </p:nvSpPr>
            <p:spPr/>
            <p:txBody>
              <a:bodyPr/>
              <a:lstStyle/>
              <a:p>
                <a:r>
                  <a:rPr lang="en-US" dirty="0"/>
                  <a:t>[NVIDIA]</a:t>
                </a:r>
                <a14:m>
                  <m:oMath xmlns:m="http://schemas.openxmlformats.org/officeDocument/2006/math">
                    <m:r>
                      <a:rPr lang="en-US" b="0" i="1" smtClean="0">
                        <a:latin typeface="Cambria Math" panose="02040503050406030204" pitchFamily="18" charset="0"/>
                      </a:rPr>
                      <m:t>→</m:t>
                    </m:r>
                  </m:oMath>
                </a14:m>
                <a:endParaRPr lang="en-US" dirty="0"/>
              </a:p>
            </p:txBody>
          </p:sp>
        </mc:Choice>
        <mc:Fallback>
          <p:sp>
            <p:nvSpPr>
              <p:cNvPr id="11" name="Text Placeholder 10"/>
              <p:cNvSpPr>
                <a:spLocks noGrp="1" noRot="1" noChangeAspect="1" noMove="1" noResize="1" noEditPoints="1" noAdjustHandles="1" noChangeArrowheads="1" noChangeShapeType="1" noTextEdit="1"/>
              </p:cNvSpPr>
              <p:nvPr>
                <p:ph type="body" sz="quarter" idx="13"/>
              </p:nvPr>
            </p:nvSpPr>
            <p:spPr>
              <a:blipFill>
                <a:blip r:embed="rId2"/>
                <a:stretch>
                  <a:fillRect/>
                </a:stretch>
              </a:blipFill>
            </p:spPr>
            <p:txBody>
              <a:bodyPr/>
              <a:lstStyle/>
              <a:p>
                <a:r>
                  <a:rPr lang="en-US">
                    <a:noFill/>
                  </a:rPr>
                  <a:t> </a:t>
                </a:r>
              </a:p>
            </p:txBody>
          </p:sp>
        </mc:Fallback>
      </mc:AlternateContent>
      <p:pic>
        <p:nvPicPr>
          <p:cNvPr id="9" name="Picture 8"/>
          <p:cNvPicPr>
            <a:picLocks noChangeAspect="1"/>
          </p:cNvPicPr>
          <p:nvPr/>
        </p:nvPicPr>
        <p:blipFill>
          <a:blip r:embed="rId3"/>
          <a:stretch>
            <a:fillRect/>
          </a:stretch>
        </p:blipFill>
        <p:spPr>
          <a:xfrm>
            <a:off x="2463287" y="2748314"/>
            <a:ext cx="1095375" cy="857250"/>
          </a:xfrm>
          <a:prstGeom prst="rect">
            <a:avLst/>
          </a:prstGeom>
        </p:spPr>
      </p:pic>
      <p:pic>
        <p:nvPicPr>
          <p:cNvPr id="1032" name="Picture 8" descr="reduce_logo.png"/>
          <p:cNvPicPr>
            <a:picLocks noChangeAspect="1" noChangeArrowheads="1"/>
          </p:cNvPicPr>
          <p:nvPr/>
        </p:nvPicPr>
        <p:blipFill rotWithShape="1">
          <a:blip r:embed="rId4">
            <a:extLst>
              <a:ext uri="{28A0092B-C50C-407E-A947-70E740481C1C}">
                <a14:useLocalDpi xmlns:a14="http://schemas.microsoft.com/office/drawing/2010/main" val="0"/>
              </a:ext>
            </a:extLst>
          </a:blip>
          <a:srcRect r="41413"/>
          <a:stretch/>
        </p:blipFill>
        <p:spPr bwMode="auto">
          <a:xfrm>
            <a:off x="7843592" y="1637671"/>
            <a:ext cx="1183052" cy="809626"/>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p:cNvGrpSpPr/>
          <p:nvPr/>
        </p:nvGrpSpPr>
        <p:grpSpPr>
          <a:xfrm>
            <a:off x="2279385" y="5327302"/>
            <a:ext cx="2390775" cy="857251"/>
            <a:chOff x="2279385" y="5327302"/>
            <a:chExt cx="2390775" cy="857251"/>
          </a:xfrm>
        </p:grpSpPr>
        <p:pic>
          <p:nvPicPr>
            <p:cNvPr id="1028" name="Picture 4" descr="sorting_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79385" y="5327302"/>
              <a:ext cx="2390775" cy="857251"/>
            </a:xfrm>
            <a:prstGeom prst="rect">
              <a:avLst/>
            </a:prstGeom>
            <a:noFill/>
            <a:extLst>
              <a:ext uri="{909E8E84-426E-40DD-AFC4-6F175D3DCCD1}">
                <a14:hiddenFill xmlns:a14="http://schemas.microsoft.com/office/drawing/2010/main">
                  <a:solidFill>
                    <a:srgbClr val="FFFFFF"/>
                  </a:solidFill>
                </a14:hiddenFill>
              </a:ext>
            </a:extLst>
          </p:spPr>
        </p:pic>
        <p:sp>
          <p:nvSpPr>
            <p:cNvPr id="13" name="Right Arrow 12"/>
            <p:cNvSpPr/>
            <p:nvPr/>
          </p:nvSpPr>
          <p:spPr>
            <a:xfrm>
              <a:off x="3330522" y="5667324"/>
              <a:ext cx="288500" cy="276415"/>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8965984" y="2501158"/>
            <a:ext cx="3140393" cy="1053465"/>
            <a:chOff x="8965984" y="2501158"/>
            <a:chExt cx="3140393" cy="1053465"/>
          </a:xfrm>
        </p:grpSpPr>
        <p:pic>
          <p:nvPicPr>
            <p:cNvPr id="12" name="Picture 11"/>
            <p:cNvPicPr>
              <a:picLocks noChangeAspect="1"/>
            </p:cNvPicPr>
            <p:nvPr/>
          </p:nvPicPr>
          <p:blipFill>
            <a:blip r:embed="rId6"/>
            <a:stretch>
              <a:fillRect/>
            </a:stretch>
          </p:blipFill>
          <p:spPr>
            <a:xfrm>
              <a:off x="8965984" y="2501158"/>
              <a:ext cx="3140393" cy="1053465"/>
            </a:xfrm>
            <a:prstGeom prst="rect">
              <a:avLst/>
            </a:prstGeom>
          </p:spPr>
        </p:pic>
        <p:sp>
          <p:nvSpPr>
            <p:cNvPr id="21" name="Right Arrow 20"/>
            <p:cNvSpPr/>
            <p:nvPr/>
          </p:nvSpPr>
          <p:spPr>
            <a:xfrm rot="5400000">
              <a:off x="9543948" y="2705101"/>
              <a:ext cx="296332" cy="499670"/>
            </a:xfrm>
            <a:prstGeom prst="rightArrow">
              <a:avLst>
                <a:gd name="adj1" fmla="val 50000"/>
                <a:gd name="adj2" fmla="val 5177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p:nvGrpSpPr>
        <p:grpSpPr>
          <a:xfrm>
            <a:off x="2148530" y="4025285"/>
            <a:ext cx="3124521" cy="882296"/>
            <a:chOff x="2148530" y="4025285"/>
            <a:chExt cx="3124521" cy="882296"/>
          </a:xfrm>
        </p:grpSpPr>
        <p:pic>
          <p:nvPicPr>
            <p:cNvPr id="1026" name="Picture 2" descr="Image result for histogram_logo.png github cub"/>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48530" y="4025285"/>
              <a:ext cx="3124521" cy="882296"/>
            </a:xfrm>
            <a:prstGeom prst="rect">
              <a:avLst/>
            </a:prstGeom>
            <a:noFill/>
            <a:extLst>
              <a:ext uri="{909E8E84-426E-40DD-AFC4-6F175D3DCCD1}">
                <a14:hiddenFill xmlns:a14="http://schemas.microsoft.com/office/drawing/2010/main">
                  <a:solidFill>
                    <a:srgbClr val="FFFFFF"/>
                  </a:solidFill>
                </a14:hiddenFill>
              </a:ext>
            </a:extLst>
          </p:spPr>
        </p:pic>
        <p:sp>
          <p:nvSpPr>
            <p:cNvPr id="22" name="Right Arrow 21"/>
            <p:cNvSpPr/>
            <p:nvPr/>
          </p:nvSpPr>
          <p:spPr>
            <a:xfrm rot="5400000">
              <a:off x="3515591" y="4216598"/>
              <a:ext cx="296332" cy="499670"/>
            </a:xfrm>
            <a:prstGeom prst="rightArrow">
              <a:avLst>
                <a:gd name="adj1" fmla="val 50000"/>
                <a:gd name="adj2" fmla="val 5177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8170022" y="4254530"/>
            <a:ext cx="3094152" cy="866896"/>
            <a:chOff x="8170022" y="4254530"/>
            <a:chExt cx="3094152" cy="866896"/>
          </a:xfrm>
        </p:grpSpPr>
        <p:pic>
          <p:nvPicPr>
            <p:cNvPr id="1038" name="Picture 14" descr="select_logo.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70022" y="4254530"/>
              <a:ext cx="3094152" cy="866896"/>
            </a:xfrm>
            <a:prstGeom prst="rect">
              <a:avLst/>
            </a:prstGeom>
            <a:noFill/>
            <a:extLst>
              <a:ext uri="{909E8E84-426E-40DD-AFC4-6F175D3DCCD1}">
                <a14:hiddenFill xmlns:a14="http://schemas.microsoft.com/office/drawing/2010/main">
                  <a:solidFill>
                    <a:srgbClr val="FFFFFF"/>
                  </a:solidFill>
                </a14:hiddenFill>
              </a:ext>
            </a:extLst>
          </p:spPr>
        </p:pic>
        <p:sp>
          <p:nvSpPr>
            <p:cNvPr id="26" name="Right Arrow 25"/>
            <p:cNvSpPr/>
            <p:nvPr/>
          </p:nvSpPr>
          <p:spPr>
            <a:xfrm rot="5400000">
              <a:off x="8723270" y="4438143"/>
              <a:ext cx="296332" cy="499670"/>
            </a:xfrm>
            <a:prstGeom prst="rightArrow">
              <a:avLst>
                <a:gd name="adj1" fmla="val 50000"/>
                <a:gd name="adj2" fmla="val 5177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69767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
                                            <p:txEl>
                                              <p:pRg st="6" end="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CUB, </a:t>
            </a:r>
            <a:r>
              <a:rPr lang="en-US" b="1" dirty="0">
                <a:solidFill>
                  <a:srgbClr val="FFC000"/>
                </a:solidFill>
              </a:rPr>
              <a:t>block</a:t>
            </a:r>
            <a:r>
              <a:rPr lang="en-US" dirty="0"/>
              <a:t>-wide operations [callable from a kernel function]</a:t>
            </a:r>
          </a:p>
        </p:txBody>
      </p:sp>
      <p:sp>
        <p:nvSpPr>
          <p:cNvPr id="7" name="Content Placeholder 6"/>
          <p:cNvSpPr>
            <a:spLocks noGrp="1"/>
          </p:cNvSpPr>
          <p:nvPr>
            <p:ph sz="half" idx="1"/>
          </p:nvPr>
        </p:nvSpPr>
        <p:spPr/>
        <p:txBody>
          <a:bodyPr>
            <a:normAutofit fontScale="85000" lnSpcReduction="20000"/>
          </a:bodyPr>
          <a:lstStyle/>
          <a:p>
            <a:r>
              <a:rPr lang="en-US" dirty="0" err="1">
                <a:latin typeface="Consolas" panose="020B0609020204030204" pitchFamily="49" charset="0"/>
              </a:rPr>
              <a:t>BlockDiscontinuity</a:t>
            </a:r>
            <a:r>
              <a:rPr lang="en-US" dirty="0"/>
              <a:t> class provides collective methods for flagging discontinuities within an ordered set of items partitioned across a CUDA thread block</a:t>
            </a:r>
          </a:p>
          <a:p>
            <a:pPr lvl="1"/>
            <a:endParaRPr lang="en-US" dirty="0"/>
          </a:p>
          <a:p>
            <a:pPr lvl="1"/>
            <a:endParaRPr lang="en-US" dirty="0"/>
          </a:p>
          <a:p>
            <a:r>
              <a:rPr lang="en-US" dirty="0" err="1">
                <a:latin typeface="Consolas" panose="020B0609020204030204" pitchFamily="49" charset="0"/>
              </a:rPr>
              <a:t>BlockExchange</a:t>
            </a:r>
            <a:r>
              <a:rPr lang="en-US" dirty="0"/>
              <a:t> class provides collective methods for rearranging data partitioned across a CUDA thread block</a:t>
            </a:r>
          </a:p>
          <a:p>
            <a:pPr lvl="1"/>
            <a:endParaRPr lang="en-US" dirty="0"/>
          </a:p>
          <a:p>
            <a:pPr lvl="1"/>
            <a:endParaRPr lang="en-US" dirty="0"/>
          </a:p>
          <a:p>
            <a:r>
              <a:rPr lang="en-US" dirty="0" err="1">
                <a:latin typeface="Consolas" panose="020B0609020204030204" pitchFamily="49" charset="0"/>
              </a:rPr>
              <a:t>BlockHistogram</a:t>
            </a:r>
            <a:endParaRPr lang="en-US" dirty="0">
              <a:latin typeface="Consolas" panose="020B0609020204030204" pitchFamily="49" charset="0"/>
            </a:endParaRPr>
          </a:p>
          <a:p>
            <a:pPr lvl="1"/>
            <a:endParaRPr lang="en-US" dirty="0"/>
          </a:p>
          <a:p>
            <a:r>
              <a:rPr lang="en-US" dirty="0" err="1">
                <a:latin typeface="Consolas" panose="020B0609020204030204" pitchFamily="49" charset="0"/>
              </a:rPr>
              <a:t>BlockLoad</a:t>
            </a:r>
            <a:r>
              <a:rPr lang="en-US" dirty="0"/>
              <a:t> class provides collective data movement methods for loading a linear segment of items from memory into a blocked arrangement across a CUDA thread block</a:t>
            </a:r>
          </a:p>
        </p:txBody>
      </p:sp>
      <p:sp>
        <p:nvSpPr>
          <p:cNvPr id="10" name="Content Placeholder 9"/>
          <p:cNvSpPr>
            <a:spLocks noGrp="1"/>
          </p:cNvSpPr>
          <p:nvPr>
            <p:ph sz="half" idx="2"/>
          </p:nvPr>
        </p:nvSpPr>
        <p:spPr/>
        <p:txBody>
          <a:bodyPr>
            <a:normAutofit fontScale="92500" lnSpcReduction="10000"/>
          </a:bodyPr>
          <a:lstStyle/>
          <a:p>
            <a:r>
              <a:rPr lang="en-US" sz="2200" dirty="0" err="1">
                <a:latin typeface="Consolas" panose="020B0609020204030204" pitchFamily="49" charset="0"/>
              </a:rPr>
              <a:t>BlockRadixSort</a:t>
            </a:r>
            <a:r>
              <a:rPr lang="en-US" dirty="0"/>
              <a:t> class provides collective methods for sorting items partitioned across a CUDA thread block using a radix sorting method</a:t>
            </a:r>
          </a:p>
          <a:p>
            <a:pPr lvl="1"/>
            <a:endParaRPr lang="en-US" dirty="0"/>
          </a:p>
          <a:p>
            <a:r>
              <a:rPr lang="en-US" sz="2200" dirty="0" err="1">
                <a:latin typeface="Consolas" panose="020B0609020204030204" pitchFamily="49" charset="0"/>
              </a:rPr>
              <a:t>BlockReduce</a:t>
            </a:r>
            <a:endParaRPr lang="en-US" sz="2200" dirty="0">
              <a:latin typeface="Consolas" panose="020B0609020204030204" pitchFamily="49" charset="0"/>
            </a:endParaRPr>
          </a:p>
          <a:p>
            <a:pPr lvl="1"/>
            <a:endParaRPr lang="en-US" dirty="0"/>
          </a:p>
          <a:p>
            <a:r>
              <a:rPr lang="en-US" sz="2200" dirty="0" err="1">
                <a:latin typeface="Consolas" panose="020B0609020204030204" pitchFamily="49" charset="0"/>
              </a:rPr>
              <a:t>BlockScan</a:t>
            </a:r>
            <a:endParaRPr lang="en-US" sz="2200" dirty="0">
              <a:latin typeface="Consolas" panose="020B0609020204030204" pitchFamily="49" charset="0"/>
            </a:endParaRPr>
          </a:p>
          <a:p>
            <a:pPr lvl="1"/>
            <a:endParaRPr lang="en-US" dirty="0"/>
          </a:p>
          <a:p>
            <a:r>
              <a:rPr lang="en-US" sz="2200" dirty="0" err="1">
                <a:latin typeface="Consolas" panose="020B0609020204030204" pitchFamily="49" charset="0"/>
              </a:rPr>
              <a:t>BlockStore</a:t>
            </a:r>
            <a:r>
              <a:rPr lang="en-US" dirty="0"/>
              <a:t> class provides collective data movement methods for writing a blocked arrangement of items partitioned across a CUDA thread block to a linear segment of memory</a:t>
            </a:r>
          </a:p>
          <a:p>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3C3136-38B5-49B0-B7B2-ED139F0532E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mc:AlternateContent xmlns:mc="http://schemas.openxmlformats.org/markup-compatibility/2006">
        <mc:Choice xmlns:a14="http://schemas.microsoft.com/office/drawing/2010/main" Requires="a14">
          <p:sp>
            <p:nvSpPr>
              <p:cNvPr id="11" name="Text Placeholder 10"/>
              <p:cNvSpPr>
                <a:spLocks noGrp="1"/>
              </p:cNvSpPr>
              <p:nvPr>
                <p:ph type="body" sz="quarter" idx="13"/>
              </p:nvPr>
            </p:nvSpPr>
            <p:spPr/>
            <p:txBody>
              <a:bodyPr/>
              <a:lstStyle/>
              <a:p>
                <a:r>
                  <a:rPr lang="en-US" dirty="0"/>
                  <a:t>[NVIDIA]</a:t>
                </a:r>
                <a14:m>
                  <m:oMath xmlns:m="http://schemas.openxmlformats.org/officeDocument/2006/math">
                    <m:r>
                      <a:rPr lang="en-US" b="0" i="1" smtClean="0">
                        <a:latin typeface="Cambria Math" panose="02040503050406030204" pitchFamily="18" charset="0"/>
                      </a:rPr>
                      <m:t>→</m:t>
                    </m:r>
                  </m:oMath>
                </a14:m>
                <a:endParaRPr lang="en-US" dirty="0"/>
              </a:p>
            </p:txBody>
          </p:sp>
        </mc:Choice>
        <mc:Fallback>
          <p:sp>
            <p:nvSpPr>
              <p:cNvPr id="11" name="Text Placeholder 10"/>
              <p:cNvSpPr>
                <a:spLocks noGrp="1" noRot="1" noChangeAspect="1" noMove="1" noResize="1" noEditPoints="1" noAdjustHandles="1" noChangeArrowheads="1" noChangeShapeType="1" noTextEdit="1"/>
              </p:cNvSpPr>
              <p:nvPr>
                <p:ph type="body" sz="quarter" idx="13"/>
              </p:nvPr>
            </p:nvSpPr>
            <p:spPr>
              <a:blipFill>
                <a:blip r:embed="rId2"/>
                <a:stretch>
                  <a:fillRect/>
                </a:stretch>
              </a:blipFill>
            </p:spPr>
            <p:txBody>
              <a:bodyPr/>
              <a:lstStyle/>
              <a:p>
                <a:r>
                  <a:rPr lang="en-US">
                    <a:noFill/>
                  </a:rPr>
                  <a:t> </a:t>
                </a:r>
              </a:p>
            </p:txBody>
          </p:sp>
        </mc:Fallback>
      </mc:AlternateContent>
      <p:pic>
        <p:nvPicPr>
          <p:cNvPr id="3074" name="Picture 2" descr="transpose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1454" y="3754528"/>
            <a:ext cx="2781300" cy="9334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iscont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7147" y="2585648"/>
            <a:ext cx="2752725" cy="4572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block_load_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86663" y="6018692"/>
            <a:ext cx="2019300" cy="81915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block_store_logo.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55438" y="5883770"/>
            <a:ext cx="2019300" cy="84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8627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7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
                                            <p:txEl>
                                              <p:pRg st="6" end="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0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Example, back of the envelope, for </a:t>
            </a:r>
            <a:r>
              <a:rPr lang="en-US" dirty="0" err="1">
                <a:solidFill>
                  <a:srgbClr val="FFC000"/>
                </a:solidFill>
                <a:latin typeface="Consolas" panose="020B0609020204030204" pitchFamily="49" charset="0"/>
              </a:rPr>
              <a:t>BlockDiscontinuity</a:t>
            </a:r>
            <a:endParaRPr lang="en-US" dirty="0">
              <a:solidFill>
                <a:srgbClr val="FFC000"/>
              </a:solidFill>
              <a:latin typeface="Consolas" panose="020B0609020204030204" pitchFamily="49"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mc:AlternateContent xmlns:mc="http://schemas.openxmlformats.org/markup-compatibility/2006">
        <mc:Choice xmlns:a14="http://schemas.microsoft.com/office/drawing/2010/main" Requires="a14">
          <p:sp>
            <p:nvSpPr>
              <p:cNvPr id="9" name="Text Placeholder 8"/>
              <p:cNvSpPr>
                <a:spLocks noGrp="1"/>
              </p:cNvSpPr>
              <p:nvPr>
                <p:ph type="body" sz="quarter" idx="13"/>
              </p:nvPr>
            </p:nvSpPr>
            <p:spPr/>
            <p:txBody>
              <a:bodyPr/>
              <a:lstStyle/>
              <a:p>
                <a:r>
                  <a:rPr lang="en-US" dirty="0"/>
                  <a:t>[</a:t>
                </a:r>
                <a:r>
                  <a:rPr lang="en-US" dirty="0">
                    <a:hlinkClick r:id="rId2"/>
                  </a:rPr>
                  <a:t>https://nvlabs.github.io/cub/classcub_1_1_block_discontinuity.html</a:t>
                </a:r>
                <a:r>
                  <a:rPr lang="en-US" dirty="0"/>
                  <a:t>]</a:t>
                </a:r>
                <a14:m>
                  <m:oMath xmlns:m="http://schemas.openxmlformats.org/officeDocument/2006/math">
                    <m:r>
                      <a:rPr lang="en-US" b="0" i="1" smtClean="0">
                        <a:latin typeface="Cambria Math" panose="02040503050406030204" pitchFamily="18" charset="0"/>
                      </a:rPr>
                      <m:t>→</m:t>
                    </m:r>
                  </m:oMath>
                </a14:m>
                <a:endParaRPr lang="en-US" dirty="0"/>
              </a:p>
            </p:txBody>
          </p:sp>
        </mc:Choice>
        <mc:Fallback>
          <p:sp>
            <p:nvSpPr>
              <p:cNvPr id="9" name="Text Placeholder 8"/>
              <p:cNvSpPr>
                <a:spLocks noGrp="1" noRot="1" noChangeAspect="1" noMove="1" noResize="1" noEditPoints="1" noAdjustHandles="1" noChangeArrowheads="1" noChangeShapeType="1" noTextEdit="1"/>
              </p:cNvSpPr>
              <p:nvPr>
                <p:ph type="body" sz="quarter" idx="13"/>
              </p:nvPr>
            </p:nvSpPr>
            <p:spPr>
              <a:blipFill>
                <a:blip r:embed="rId3"/>
                <a:stretch>
                  <a:fillRect/>
                </a:stretch>
              </a:blipFill>
            </p:spPr>
            <p:txBody>
              <a:bodyPr/>
              <a:lstStyle/>
              <a:p>
                <a:r>
                  <a:rPr lang="en-US">
                    <a:noFill/>
                  </a:rPr>
                  <a:t> </a:t>
                </a:r>
              </a:p>
            </p:txBody>
          </p:sp>
        </mc:Fallback>
      </mc:AlternateContent>
      <p:sp>
        <p:nvSpPr>
          <p:cNvPr id="10" name="Rectangle 9"/>
          <p:cNvSpPr/>
          <p:nvPr/>
        </p:nvSpPr>
        <p:spPr>
          <a:xfrm>
            <a:off x="2597023" y="2303999"/>
            <a:ext cx="8468751" cy="2677656"/>
          </a:xfrm>
          <a:prstGeom prst="rect">
            <a:avLst/>
          </a:prstGeom>
          <a:solidFill>
            <a:schemeClr val="bg1">
              <a:lumMod val="95000"/>
            </a:schemeClr>
          </a:solidFill>
        </p:spPr>
        <p:txBody>
          <a:bodyPr wrap="square">
            <a:spAutoFit/>
          </a:bodyPr>
          <a:lstStyle/>
          <a:p>
            <a:r>
              <a:rPr lang="en-US" sz="1200" b="1" dirty="0">
                <a:solidFill>
                  <a:srgbClr val="8B0000"/>
                </a:solidFill>
                <a:latin typeface="Courier New" panose="02070309020205020404" pitchFamily="49" charset="0"/>
              </a:rPr>
              <a:t>#include &lt;</a:t>
            </a:r>
            <a:r>
              <a:rPr lang="en-US" sz="1200" b="1" dirty="0">
                <a:solidFill>
                  <a:srgbClr val="4665A2"/>
                </a:solidFill>
                <a:latin typeface="Courier New" panose="02070309020205020404" pitchFamily="49" charset="0"/>
              </a:rPr>
              <a:t>cub/</a:t>
            </a:r>
            <a:r>
              <a:rPr lang="en-US" sz="1200" b="1" dirty="0" err="1">
                <a:solidFill>
                  <a:srgbClr val="4665A2"/>
                </a:solidFill>
                <a:latin typeface="Courier New" panose="02070309020205020404" pitchFamily="49" charset="0"/>
              </a:rPr>
              <a:t>cub.cuh</a:t>
            </a:r>
            <a:r>
              <a:rPr lang="en-US" sz="1200" b="1" dirty="0">
                <a:solidFill>
                  <a:srgbClr val="8B0000"/>
                </a:solidFill>
                <a:latin typeface="Courier New" panose="02070309020205020404" pitchFamily="49" charset="0"/>
              </a:rPr>
              <a:t>&gt;</a:t>
            </a:r>
          </a:p>
          <a:p>
            <a:endParaRPr lang="en-US" sz="1200" dirty="0">
              <a:solidFill>
                <a:srgbClr val="000000"/>
              </a:solidFill>
              <a:latin typeface="Courier New" panose="02070309020205020404" pitchFamily="49" charset="0"/>
            </a:endParaRPr>
          </a:p>
          <a:p>
            <a:r>
              <a:rPr lang="en-US" sz="1200" dirty="0">
                <a:solidFill>
                  <a:srgbClr val="000000"/>
                </a:solidFill>
                <a:latin typeface="Courier New" panose="02070309020205020404" pitchFamily="49" charset="0"/>
              </a:rPr>
              <a:t>__global__ </a:t>
            </a:r>
            <a:r>
              <a:rPr lang="en-US" sz="1200" b="1" dirty="0">
                <a:solidFill>
                  <a:srgbClr val="8B0000"/>
                </a:solidFill>
                <a:latin typeface="Courier New" panose="02070309020205020404" pitchFamily="49" charset="0"/>
              </a:rPr>
              <a:t>void</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ExampleKernel</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a:t>
            </a:r>
          </a:p>
          <a:p>
            <a:r>
              <a:rPr lang="en-US" sz="1200" dirty="0">
                <a:solidFill>
                  <a:srgbClr val="008000"/>
                </a:solidFill>
                <a:latin typeface="Courier New" panose="02070309020205020404" pitchFamily="49" charset="0"/>
              </a:rPr>
              <a:t>// Specialize </a:t>
            </a:r>
            <a:r>
              <a:rPr lang="en-US" sz="1200" dirty="0" err="1">
                <a:solidFill>
                  <a:srgbClr val="008000"/>
                </a:solidFill>
                <a:latin typeface="Courier New" panose="02070309020205020404" pitchFamily="49" charset="0"/>
              </a:rPr>
              <a:t>BlockDiscontinuity</a:t>
            </a:r>
            <a:r>
              <a:rPr lang="en-US" sz="1200" dirty="0">
                <a:solidFill>
                  <a:srgbClr val="008000"/>
                </a:solidFill>
                <a:latin typeface="Courier New" panose="02070309020205020404" pitchFamily="49" charset="0"/>
              </a:rPr>
              <a:t> for a 1D block of 128 threads on type int</a:t>
            </a:r>
            <a:endParaRPr lang="en-US" sz="1200" dirty="0">
              <a:solidFill>
                <a:srgbClr val="000000"/>
              </a:solidFill>
              <a:latin typeface="Courier New" panose="02070309020205020404" pitchFamily="49" charset="0"/>
            </a:endParaRPr>
          </a:p>
          <a:p>
            <a:r>
              <a:rPr lang="en-US" sz="1200" b="1" dirty="0" err="1">
                <a:solidFill>
                  <a:srgbClr val="8B0000"/>
                </a:solidFill>
                <a:latin typeface="Courier New" panose="02070309020205020404" pitchFamily="49" charset="0"/>
              </a:rPr>
              <a:t>typedef</a:t>
            </a:r>
            <a:r>
              <a:rPr lang="en-US" sz="1200" dirty="0">
                <a:solidFill>
                  <a:srgbClr val="000000"/>
                </a:solidFill>
                <a:latin typeface="Courier New" panose="02070309020205020404" pitchFamily="49" charset="0"/>
              </a:rPr>
              <a:t> </a:t>
            </a:r>
            <a:r>
              <a:rPr lang="en-US" sz="1200" b="1" dirty="0">
                <a:solidFill>
                  <a:srgbClr val="4665A2"/>
                </a:solidFill>
                <a:latin typeface="Courier New" panose="02070309020205020404" pitchFamily="49" charset="0"/>
              </a:rPr>
              <a:t>cub::</a:t>
            </a:r>
            <a:r>
              <a:rPr lang="en-US" sz="1200" b="1" dirty="0" err="1">
                <a:solidFill>
                  <a:srgbClr val="4665A2"/>
                </a:solidFill>
                <a:latin typeface="Courier New" panose="02070309020205020404" pitchFamily="49" charset="0"/>
              </a:rPr>
              <a:t>BlockDiscontinuity</a:t>
            </a:r>
            <a:r>
              <a:rPr lang="en-US" sz="1200" b="1" dirty="0">
                <a:solidFill>
                  <a:srgbClr val="4665A2"/>
                </a:solidFill>
                <a:latin typeface="Courier New" panose="02070309020205020404" pitchFamily="49" charset="0"/>
              </a:rPr>
              <a:t>&lt;int, 128&gt;</a:t>
            </a:r>
            <a:r>
              <a:rPr lang="en-US" sz="1200" dirty="0">
                <a:solidFill>
                  <a:srgbClr val="000000"/>
                </a:solidFill>
                <a:latin typeface="Courier New" panose="02070309020205020404" pitchFamily="49" charset="0"/>
              </a:rPr>
              <a:t> </a:t>
            </a:r>
            <a:r>
              <a:rPr lang="en-US" sz="1200" b="1" dirty="0" err="1">
                <a:solidFill>
                  <a:srgbClr val="4665A2"/>
                </a:solidFill>
                <a:latin typeface="Courier New" panose="02070309020205020404" pitchFamily="49" charset="0"/>
              </a:rPr>
              <a:t>BlockDiscontinuity</a:t>
            </a:r>
            <a:r>
              <a:rPr lang="en-US" sz="1200" dirty="0">
                <a:solidFill>
                  <a:srgbClr val="000000"/>
                </a:solidFill>
                <a:latin typeface="Courier New" panose="02070309020205020404" pitchFamily="49" charset="0"/>
              </a:rPr>
              <a:t>;</a:t>
            </a:r>
          </a:p>
          <a:p>
            <a:r>
              <a:rPr lang="en-US" sz="1200" dirty="0">
                <a:solidFill>
                  <a:srgbClr val="008000"/>
                </a:solidFill>
                <a:latin typeface="Courier New" panose="02070309020205020404" pitchFamily="49" charset="0"/>
              </a:rPr>
              <a:t>// Allocate shared memory for </a:t>
            </a:r>
            <a:r>
              <a:rPr lang="en-US" sz="1200" dirty="0" err="1">
                <a:solidFill>
                  <a:srgbClr val="008000"/>
                </a:solidFill>
                <a:latin typeface="Courier New" panose="02070309020205020404" pitchFamily="49" charset="0"/>
              </a:rPr>
              <a:t>BlockDiscontinuity</a:t>
            </a:r>
            <a:endParaRPr lang="en-US" sz="1200" dirty="0">
              <a:solidFill>
                <a:srgbClr val="000000"/>
              </a:solidFill>
              <a:latin typeface="Courier New" panose="02070309020205020404" pitchFamily="49" charset="0"/>
            </a:endParaRPr>
          </a:p>
          <a:p>
            <a:r>
              <a:rPr lang="en-US" sz="1200" dirty="0">
                <a:solidFill>
                  <a:srgbClr val="000000"/>
                </a:solidFill>
                <a:latin typeface="Courier New" panose="02070309020205020404" pitchFamily="49" charset="0"/>
              </a:rPr>
              <a:t>__shared__ </a:t>
            </a:r>
            <a:r>
              <a:rPr lang="en-US" sz="1200" b="1" dirty="0" err="1">
                <a:solidFill>
                  <a:srgbClr val="8B0000"/>
                </a:solidFill>
                <a:latin typeface="Courier New" panose="02070309020205020404" pitchFamily="49" charset="0"/>
              </a:rPr>
              <a:t>typename</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BlockDiscontinuity</a:t>
            </a:r>
            <a:r>
              <a:rPr lang="en-US" sz="1200" dirty="0">
                <a:solidFill>
                  <a:srgbClr val="000000"/>
                </a:solidFill>
                <a:latin typeface="Courier New" panose="02070309020205020404" pitchFamily="49" charset="0"/>
              </a:rPr>
              <a:t>::</a:t>
            </a:r>
            <a:r>
              <a:rPr lang="en-US" sz="1200" dirty="0" err="1">
                <a:solidFill>
                  <a:srgbClr val="000000"/>
                </a:solidFill>
                <a:latin typeface="Courier New" panose="02070309020205020404" pitchFamily="49" charset="0"/>
              </a:rPr>
              <a:t>TempStorage</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temp_storage</a:t>
            </a:r>
            <a:r>
              <a:rPr lang="en-US" sz="1200" dirty="0">
                <a:solidFill>
                  <a:srgbClr val="000000"/>
                </a:solidFill>
                <a:latin typeface="Courier New" panose="02070309020205020404" pitchFamily="49" charset="0"/>
              </a:rPr>
              <a:t>;</a:t>
            </a:r>
          </a:p>
          <a:p>
            <a:r>
              <a:rPr lang="en-US" sz="1200" dirty="0">
                <a:solidFill>
                  <a:srgbClr val="008000"/>
                </a:solidFill>
                <a:latin typeface="Courier New" panose="02070309020205020404" pitchFamily="49" charset="0"/>
              </a:rPr>
              <a:t>// Obtain a segment of consecutive items that are blocked across threads</a:t>
            </a:r>
            <a:endParaRPr lang="en-US" sz="1200" dirty="0">
              <a:solidFill>
                <a:srgbClr val="000000"/>
              </a:solidFill>
              <a:latin typeface="Courier New" panose="02070309020205020404" pitchFamily="49" charset="0"/>
            </a:endParaRPr>
          </a:p>
          <a:p>
            <a:r>
              <a:rPr lang="en-US" sz="1200" b="1" dirty="0">
                <a:solidFill>
                  <a:srgbClr val="8B0000"/>
                </a:solidFill>
                <a:latin typeface="Courier New" panose="02070309020205020404" pitchFamily="49" charset="0"/>
              </a:rPr>
              <a:t>int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thread_data</a:t>
            </a:r>
            <a:r>
              <a:rPr lang="en-US" sz="1200" dirty="0">
                <a:solidFill>
                  <a:srgbClr val="000000"/>
                </a:solidFill>
                <a:latin typeface="Courier New" panose="02070309020205020404" pitchFamily="49" charset="0"/>
              </a:rPr>
              <a:t>[4];</a:t>
            </a:r>
          </a:p>
          <a:p>
            <a:r>
              <a:rPr lang="en-US" sz="1200" dirty="0">
                <a:solidFill>
                  <a:srgbClr val="000000"/>
                </a:solidFill>
                <a:latin typeface="Courier New" panose="02070309020205020404" pitchFamily="49" charset="0"/>
              </a:rPr>
              <a:t>...</a:t>
            </a:r>
          </a:p>
          <a:p>
            <a:r>
              <a:rPr lang="en-US" sz="1200" dirty="0">
                <a:solidFill>
                  <a:srgbClr val="008000"/>
                </a:solidFill>
                <a:latin typeface="Courier New" panose="02070309020205020404" pitchFamily="49" charset="0"/>
              </a:rPr>
              <a:t>// Collectively compute head flags for discontinuities in the segment</a:t>
            </a:r>
            <a:endParaRPr lang="en-US" sz="1200" dirty="0">
              <a:solidFill>
                <a:srgbClr val="000000"/>
              </a:solidFill>
              <a:latin typeface="Courier New" panose="02070309020205020404" pitchFamily="49" charset="0"/>
            </a:endParaRPr>
          </a:p>
          <a:p>
            <a:r>
              <a:rPr lang="en-US" sz="1200" b="1" dirty="0">
                <a:solidFill>
                  <a:srgbClr val="8B0000"/>
                </a:solidFill>
                <a:latin typeface="Courier New" panose="02070309020205020404" pitchFamily="49" charset="0"/>
              </a:rPr>
              <a:t>int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head_flags</a:t>
            </a:r>
            <a:r>
              <a:rPr lang="en-US" sz="1200" dirty="0">
                <a:solidFill>
                  <a:srgbClr val="000000"/>
                </a:solidFill>
                <a:latin typeface="Courier New" panose="02070309020205020404" pitchFamily="49" charset="0"/>
              </a:rPr>
              <a:t>[4];</a:t>
            </a:r>
          </a:p>
          <a:p>
            <a:r>
              <a:rPr lang="en-US" sz="1200" b="1" dirty="0" err="1">
                <a:solidFill>
                  <a:srgbClr val="4665A2"/>
                </a:solidFill>
                <a:latin typeface="Courier New" panose="02070309020205020404" pitchFamily="49" charset="0"/>
              </a:rPr>
              <a:t>BlockDiscontinuity</a:t>
            </a:r>
            <a:r>
              <a:rPr lang="en-US" sz="1200" dirty="0">
                <a:solidFill>
                  <a:srgbClr val="000000"/>
                </a:solidFill>
                <a:latin typeface="Courier New" panose="02070309020205020404" pitchFamily="49" charset="0"/>
              </a:rPr>
              <a:t>(</a:t>
            </a:r>
            <a:r>
              <a:rPr lang="en-US" sz="1200" dirty="0" err="1">
                <a:solidFill>
                  <a:srgbClr val="000000"/>
                </a:solidFill>
                <a:latin typeface="Courier New" panose="02070309020205020404" pitchFamily="49" charset="0"/>
              </a:rPr>
              <a:t>temp_storage</a:t>
            </a:r>
            <a:r>
              <a:rPr lang="en-US" sz="1200" dirty="0">
                <a:solidFill>
                  <a:srgbClr val="000000"/>
                </a:solidFill>
                <a:latin typeface="Courier New" panose="02070309020205020404" pitchFamily="49" charset="0"/>
              </a:rPr>
              <a:t>).</a:t>
            </a:r>
            <a:r>
              <a:rPr lang="en-US" sz="1200" dirty="0" err="1">
                <a:solidFill>
                  <a:srgbClr val="000000"/>
                </a:solidFill>
                <a:latin typeface="Courier New" panose="02070309020205020404" pitchFamily="49" charset="0"/>
              </a:rPr>
              <a:t>FlagHeads</a:t>
            </a:r>
            <a:r>
              <a:rPr lang="en-US" sz="1200" dirty="0">
                <a:solidFill>
                  <a:srgbClr val="000000"/>
                </a:solidFill>
                <a:latin typeface="Courier New" panose="02070309020205020404" pitchFamily="49" charset="0"/>
              </a:rPr>
              <a:t>(</a:t>
            </a:r>
            <a:r>
              <a:rPr lang="en-US" sz="1200" dirty="0" err="1">
                <a:solidFill>
                  <a:srgbClr val="000000"/>
                </a:solidFill>
                <a:latin typeface="Courier New" panose="02070309020205020404" pitchFamily="49" charset="0"/>
              </a:rPr>
              <a:t>head_flags</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thread_data</a:t>
            </a:r>
            <a:r>
              <a:rPr lang="en-US" sz="1200" dirty="0">
                <a:solidFill>
                  <a:srgbClr val="000000"/>
                </a:solidFill>
                <a:latin typeface="Courier New" panose="02070309020205020404" pitchFamily="49" charset="0"/>
              </a:rPr>
              <a:t>, </a:t>
            </a:r>
            <a:r>
              <a:rPr lang="en-US" sz="1200" b="1" dirty="0">
                <a:solidFill>
                  <a:srgbClr val="4665A2"/>
                </a:solidFill>
                <a:latin typeface="Courier New" panose="02070309020205020404" pitchFamily="49" charset="0"/>
              </a:rPr>
              <a:t>cub::Inequality</a:t>
            </a:r>
            <a:r>
              <a:rPr lang="en-US" sz="1200" dirty="0">
                <a:solidFill>
                  <a:srgbClr val="000000"/>
                </a:solidFill>
                <a:latin typeface="Courier New" panose="02070309020205020404" pitchFamily="49" charset="0"/>
              </a:rPr>
              <a:t>());</a:t>
            </a:r>
            <a:endParaRPr lang="en-US" sz="1200" b="0" dirty="0">
              <a:solidFill>
                <a:srgbClr val="000000"/>
              </a:solidFill>
              <a:effectLst/>
              <a:latin typeface="Courier New" panose="02070309020205020404" pitchFamily="49" charset="0"/>
            </a:endParaRPr>
          </a:p>
        </p:txBody>
      </p:sp>
      <p:sp>
        <p:nvSpPr>
          <p:cNvPr id="12" name="Rectangle 11"/>
          <p:cNvSpPr/>
          <p:nvPr/>
        </p:nvSpPr>
        <p:spPr>
          <a:xfrm>
            <a:off x="393920" y="3917702"/>
            <a:ext cx="1903663" cy="338554"/>
          </a:xfrm>
          <a:prstGeom prst="rect">
            <a:avLst/>
          </a:prstGeom>
        </p:spPr>
        <p:txBody>
          <a:bodyPr wrap="none">
            <a:spAutoFit/>
          </a:bodyPr>
          <a:lstStyle/>
          <a:p>
            <a:r>
              <a:rPr lang="en-US" sz="1600" dirty="0"/>
              <a:t>First important actor</a:t>
            </a:r>
          </a:p>
        </p:txBody>
      </p:sp>
      <p:sp>
        <p:nvSpPr>
          <p:cNvPr id="13" name="Rectangle 12"/>
          <p:cNvSpPr/>
          <p:nvPr/>
        </p:nvSpPr>
        <p:spPr>
          <a:xfrm>
            <a:off x="147343" y="4454973"/>
            <a:ext cx="2153025" cy="338554"/>
          </a:xfrm>
          <a:prstGeom prst="rect">
            <a:avLst/>
          </a:prstGeom>
        </p:spPr>
        <p:txBody>
          <a:bodyPr wrap="none">
            <a:spAutoFit/>
          </a:bodyPr>
          <a:lstStyle/>
          <a:p>
            <a:r>
              <a:rPr lang="en-US" sz="1600" dirty="0"/>
              <a:t>Second important actor</a:t>
            </a:r>
          </a:p>
        </p:txBody>
      </p:sp>
      <p:sp>
        <p:nvSpPr>
          <p:cNvPr id="14" name="Right Arrow 13"/>
          <p:cNvSpPr/>
          <p:nvPr/>
        </p:nvSpPr>
        <p:spPr>
          <a:xfrm>
            <a:off x="2300368" y="4477843"/>
            <a:ext cx="313361" cy="2928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2300367" y="3940573"/>
            <a:ext cx="313361" cy="2928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568534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CUB, </a:t>
            </a:r>
            <a:r>
              <a:rPr lang="en-US" b="1" dirty="0">
                <a:solidFill>
                  <a:srgbClr val="FFC000"/>
                </a:solidFill>
              </a:rPr>
              <a:t>warp</a:t>
            </a:r>
            <a:r>
              <a:rPr lang="en-US" dirty="0"/>
              <a:t>-level primitives</a:t>
            </a:r>
          </a:p>
        </p:txBody>
      </p:sp>
      <p:sp>
        <p:nvSpPr>
          <p:cNvPr id="3" name="Content Placeholder 2"/>
          <p:cNvSpPr>
            <a:spLocks noGrp="1"/>
          </p:cNvSpPr>
          <p:nvPr>
            <p:ph idx="1"/>
          </p:nvPr>
        </p:nvSpPr>
        <p:spPr/>
        <p:txBody>
          <a:bodyPr>
            <a:normAutofit lnSpcReduction="10000"/>
          </a:bodyPr>
          <a:lstStyle/>
          <a:p>
            <a:r>
              <a:rPr lang="en-US" dirty="0"/>
              <a:t>Idea: each warp of threads will work on a chunk of an array and do a scan or reduce on that chunk of the array</a:t>
            </a:r>
          </a:p>
          <a:p>
            <a:endParaRPr lang="en-US" dirty="0"/>
          </a:p>
          <a:p>
            <a:endParaRPr lang="en-US" dirty="0"/>
          </a:p>
          <a:p>
            <a:endParaRPr lang="en-US" dirty="0"/>
          </a:p>
          <a:p>
            <a:r>
              <a:rPr lang="en-US" dirty="0" err="1">
                <a:latin typeface="Consolas" panose="020B0609020204030204" pitchFamily="49" charset="0"/>
              </a:rPr>
              <a:t>WarpScan</a:t>
            </a:r>
            <a:r>
              <a:rPr lang="en-US" dirty="0"/>
              <a:t> class provides collective methods for computing a parallel prefix scan of items partitioned across a CUDA thread warp.</a:t>
            </a:r>
          </a:p>
          <a:p>
            <a:pPr lvl="1"/>
            <a:endParaRPr lang="en-US" dirty="0"/>
          </a:p>
          <a:p>
            <a:pPr lvl="1"/>
            <a:endParaRPr lang="en-US" dirty="0"/>
          </a:p>
          <a:p>
            <a:pPr lvl="1"/>
            <a:endParaRPr lang="en-US" dirty="0"/>
          </a:p>
          <a:p>
            <a:pPr lvl="1"/>
            <a:endParaRPr lang="en-US" dirty="0"/>
          </a:p>
          <a:p>
            <a:r>
              <a:rPr lang="en-US" dirty="0" err="1">
                <a:latin typeface="Consolas" panose="020B0609020204030204" pitchFamily="49" charset="0"/>
              </a:rPr>
              <a:t>WarpReduce</a:t>
            </a:r>
            <a:r>
              <a:rPr lang="en-US" dirty="0"/>
              <a:t> class provides collective methods for computing a parallel reduction of items partitioned across a CUDA thread warp.</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3C3136-38B5-49B0-B7B2-ED139F0532E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mc:AlternateContent xmlns:mc="http://schemas.openxmlformats.org/markup-compatibility/2006">
        <mc:Choice xmlns:a14="http://schemas.microsoft.com/office/drawing/2010/main" Requires="a14">
          <p:sp>
            <p:nvSpPr>
              <p:cNvPr id="5" name="Text Placeholder 4"/>
              <p:cNvSpPr>
                <a:spLocks noGrp="1"/>
              </p:cNvSpPr>
              <p:nvPr>
                <p:ph type="body" sz="quarter" idx="13"/>
              </p:nvPr>
            </p:nvSpPr>
            <p:spPr/>
            <p:txBody>
              <a:bodyPr/>
              <a:lstStyle/>
              <a:p>
                <a:r>
                  <a:rPr lang="en-US" dirty="0"/>
                  <a:t>[NVIDIA]</a:t>
                </a:r>
                <a14:m>
                  <m:oMath xmlns:m="http://schemas.openxmlformats.org/officeDocument/2006/math">
                    <m:r>
                      <a:rPr lang="en-US" b="0" i="1" smtClean="0">
                        <a:latin typeface="Cambria Math" panose="02040503050406030204" pitchFamily="18" charset="0"/>
                      </a:rPr>
                      <m:t>→</m:t>
                    </m:r>
                  </m:oMath>
                </a14:m>
                <a:endParaRPr lang="en-US" dirty="0"/>
              </a:p>
            </p:txBody>
          </p:sp>
        </mc:Choice>
        <mc:Fallback>
          <p:sp>
            <p:nvSpPr>
              <p:cNvPr id="5" name="Text Placeholder 4"/>
              <p:cNvSpPr>
                <a:spLocks noGrp="1" noRot="1" noChangeAspect="1" noMove="1" noResize="1" noEditPoints="1" noAdjustHandles="1" noChangeArrowheads="1" noChangeShapeType="1" noTextEdit="1"/>
              </p:cNvSpPr>
              <p:nvPr>
                <p:ph type="body" sz="quarter" idx="13"/>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6637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p:txBody>
          <a:bodyPr/>
          <a:lstStyle/>
          <a:p>
            <a:pPr eaLnBrk="1" hangingPunct="1"/>
            <a:r>
              <a:rPr lang="en-US" dirty="0"/>
              <a:t>Acknowledgments</a:t>
            </a:r>
          </a:p>
        </p:txBody>
      </p:sp>
      <p:sp>
        <p:nvSpPr>
          <p:cNvPr id="3075" name="Slide Number Placeholder 5"/>
          <p:cNvSpPr>
            <a:spLocks noGrp="1"/>
          </p:cNvSpPr>
          <p:nvPr>
            <p:ph type="sldNum" sz="quarter" idx="12"/>
          </p:nvPr>
        </p:nvSpPr>
        <p:spPr>
          <a:noFill/>
          <a:ln>
            <a:miter lim="800000"/>
            <a:headEnd/>
            <a:tailEnd/>
          </a:ln>
        </p:spPr>
        <p:txBody>
          <a:bodyPr/>
          <a:lstStyle/>
          <a:p>
            <a:fld id="{4D46A19B-6443-4264-8DEE-2894200F6237}" type="slidenum">
              <a:rPr lang="en-US"/>
              <a:pPr/>
              <a:t>7</a:t>
            </a:fld>
            <a:endParaRPr lang="en-US"/>
          </a:p>
        </p:txBody>
      </p:sp>
      <p:sp>
        <p:nvSpPr>
          <p:cNvPr id="3077" name="Rectangle 3"/>
          <p:cNvSpPr>
            <a:spLocks noGrp="1" noChangeArrowheads="1"/>
          </p:cNvSpPr>
          <p:nvPr>
            <p:ph type="body" idx="4294967295"/>
          </p:nvPr>
        </p:nvSpPr>
        <p:spPr>
          <a:xfrm>
            <a:off x="529166" y="1494896"/>
            <a:ext cx="9896237" cy="4084810"/>
          </a:xfrm>
        </p:spPr>
        <p:txBody>
          <a:bodyPr>
            <a:normAutofit/>
          </a:bodyPr>
          <a:lstStyle/>
          <a:p>
            <a:pPr eaLnBrk="1" hangingPunct="1">
              <a:lnSpc>
                <a:spcPct val="90000"/>
              </a:lnSpc>
            </a:pPr>
            <a:endParaRPr lang="en-US" sz="1800" dirty="0"/>
          </a:p>
          <a:p>
            <a:pPr eaLnBrk="1" hangingPunct="1">
              <a:lnSpc>
                <a:spcPct val="90000"/>
              </a:lnSpc>
            </a:pPr>
            <a:endParaRPr lang="en-US" sz="1800" dirty="0"/>
          </a:p>
          <a:p>
            <a:pPr eaLnBrk="1" hangingPunct="1">
              <a:lnSpc>
                <a:spcPct val="90000"/>
              </a:lnSpc>
            </a:pPr>
            <a:endParaRPr lang="en-US" sz="1800" dirty="0"/>
          </a:p>
          <a:p>
            <a:pPr eaLnBrk="1" hangingPunct="1">
              <a:lnSpc>
                <a:spcPct val="90000"/>
              </a:lnSpc>
            </a:pPr>
            <a:r>
              <a:rPr lang="en-US" sz="1800" dirty="0"/>
              <a:t>The </a:t>
            </a:r>
            <a:r>
              <a:rPr lang="en-US" sz="1800" b="1" dirty="0">
                <a:solidFill>
                  <a:srgbClr val="0070C0"/>
                </a:solidFill>
                <a:latin typeface="Courier New" pitchFamily="49" charset="0"/>
                <a:cs typeface="Courier New" pitchFamily="49" charset="0"/>
              </a:rPr>
              <a:t>thrust</a:t>
            </a:r>
            <a:r>
              <a:rPr lang="en-US" sz="1800" dirty="0"/>
              <a:t> slides include material provided by Nathan Bell previously of  NVIDIA (at Google now)</a:t>
            </a:r>
          </a:p>
          <a:p>
            <a:pPr eaLnBrk="1" hangingPunct="1">
              <a:lnSpc>
                <a:spcPct val="90000"/>
              </a:lnSpc>
            </a:pPr>
            <a:endParaRPr lang="en-US" sz="1800" dirty="0"/>
          </a:p>
          <a:p>
            <a:pPr eaLnBrk="1" hangingPunct="1">
              <a:lnSpc>
                <a:spcPct val="90000"/>
              </a:lnSpc>
            </a:pPr>
            <a:endParaRPr lang="en-US" sz="1800" dirty="0"/>
          </a:p>
          <a:p>
            <a:pPr eaLnBrk="1" hangingPunct="1">
              <a:lnSpc>
                <a:spcPct val="90000"/>
              </a:lnSpc>
            </a:pPr>
            <a:r>
              <a:rPr lang="en-US" sz="1800" dirty="0"/>
              <a:t>Modified here and there, responsible for inaccuracies</a:t>
            </a:r>
          </a:p>
          <a:p>
            <a:pPr eaLnBrk="1" hangingPunct="1">
              <a:lnSpc>
                <a:spcPct val="90000"/>
              </a:lnSpc>
              <a:buNone/>
            </a:pPr>
            <a:endParaRPr lang="en-US" sz="1800" dirty="0"/>
          </a:p>
        </p:txBody>
      </p:sp>
    </p:spTree>
    <p:extLst>
      <p:ext uri="{BB962C8B-B14F-4D97-AF65-F5344CB8AC3E}">
        <p14:creationId xmlns:p14="http://schemas.microsoft.com/office/powerpoint/2010/main" val="289624269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Example, CUB: sort by key, device-level operation</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3C3136-38B5-49B0-B7B2-ED139F0532E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Rectangle 7"/>
          <p:cNvSpPr/>
          <p:nvPr/>
        </p:nvSpPr>
        <p:spPr>
          <a:xfrm>
            <a:off x="44008" y="1616881"/>
            <a:ext cx="4351958" cy="4524315"/>
          </a:xfrm>
          <a:prstGeom prst="rect">
            <a:avLst/>
          </a:prstGeom>
          <a:solidFill>
            <a:schemeClr val="bg1">
              <a:lumMod val="95000"/>
            </a:schemeClr>
          </a:solidFill>
          <a:ln>
            <a:solidFill>
              <a:schemeClr val="tx1"/>
            </a:solidFill>
          </a:ln>
        </p:spPr>
        <p:txBody>
          <a:bodyPr wrap="square">
            <a:spAutoFit/>
          </a:bodyPr>
          <a:lstStyle/>
          <a:p>
            <a:r>
              <a:rPr lang="en-US" sz="900" dirty="0">
                <a:solidFill>
                  <a:srgbClr val="808080"/>
                </a:solidFill>
                <a:latin typeface="Consolas" panose="020B0609020204030204" pitchFamily="49" charset="0"/>
              </a:rPr>
              <a:t>#define</a:t>
            </a:r>
            <a:r>
              <a:rPr lang="en-US" sz="900" dirty="0">
                <a:solidFill>
                  <a:srgbClr val="000000"/>
                </a:solidFill>
                <a:latin typeface="Consolas" panose="020B0609020204030204" pitchFamily="49" charset="0"/>
              </a:rPr>
              <a:t> </a:t>
            </a:r>
            <a:r>
              <a:rPr lang="en-US" sz="900" dirty="0">
                <a:solidFill>
                  <a:srgbClr val="6F008A"/>
                </a:solidFill>
                <a:latin typeface="Consolas" panose="020B0609020204030204" pitchFamily="49" charset="0"/>
              </a:rPr>
              <a:t>CUB_STDERR</a:t>
            </a:r>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 print CUDA runtime errors to console</a:t>
            </a:r>
            <a:endParaRPr lang="en-US" sz="900" dirty="0">
              <a:solidFill>
                <a:srgbClr val="000000"/>
              </a:solidFill>
              <a:latin typeface="Consolas" panose="020B0609020204030204" pitchFamily="49" charset="0"/>
            </a:endParaRPr>
          </a:p>
          <a:p>
            <a:r>
              <a:rPr lang="en-US" sz="900" dirty="0">
                <a:solidFill>
                  <a:srgbClr val="808080"/>
                </a:solidFill>
                <a:latin typeface="Consolas" panose="020B0609020204030204" pitchFamily="49" charset="0"/>
              </a:rPr>
              <a:t>#include</a:t>
            </a:r>
            <a:r>
              <a:rPr lang="en-US" sz="900" dirty="0">
                <a:solidFill>
                  <a:srgbClr val="000000"/>
                </a:solidFill>
                <a:latin typeface="Consolas" panose="020B0609020204030204" pitchFamily="49" charset="0"/>
              </a:rPr>
              <a:t> </a:t>
            </a:r>
            <a:r>
              <a:rPr lang="en-US" sz="900" dirty="0">
                <a:solidFill>
                  <a:srgbClr val="A31515"/>
                </a:solidFill>
                <a:latin typeface="Consolas" panose="020B0609020204030204" pitchFamily="49" charset="0"/>
              </a:rPr>
              <a:t>&lt;cub/</a:t>
            </a:r>
            <a:r>
              <a:rPr lang="en-US" sz="900" dirty="0" err="1">
                <a:solidFill>
                  <a:srgbClr val="A31515"/>
                </a:solidFill>
                <a:latin typeface="Consolas" panose="020B0609020204030204" pitchFamily="49" charset="0"/>
              </a:rPr>
              <a:t>util_allocator.cuh</a:t>
            </a:r>
            <a:r>
              <a:rPr lang="en-US" sz="900" dirty="0">
                <a:solidFill>
                  <a:srgbClr val="A31515"/>
                </a:solidFill>
                <a:latin typeface="Consolas" panose="020B0609020204030204" pitchFamily="49" charset="0"/>
              </a:rPr>
              <a:t>&gt;</a:t>
            </a:r>
            <a:endParaRPr lang="en-US" sz="900" dirty="0">
              <a:solidFill>
                <a:srgbClr val="000000"/>
              </a:solidFill>
              <a:latin typeface="Consolas" panose="020B0609020204030204" pitchFamily="49" charset="0"/>
            </a:endParaRPr>
          </a:p>
          <a:p>
            <a:r>
              <a:rPr lang="en-US" sz="900" dirty="0">
                <a:solidFill>
                  <a:srgbClr val="808080"/>
                </a:solidFill>
                <a:latin typeface="Consolas" panose="020B0609020204030204" pitchFamily="49" charset="0"/>
              </a:rPr>
              <a:t>#include</a:t>
            </a:r>
            <a:r>
              <a:rPr lang="en-US" sz="900" dirty="0">
                <a:solidFill>
                  <a:srgbClr val="000000"/>
                </a:solidFill>
                <a:latin typeface="Consolas" panose="020B0609020204030204" pitchFamily="49" charset="0"/>
              </a:rPr>
              <a:t> </a:t>
            </a:r>
            <a:r>
              <a:rPr lang="en-US" sz="900" dirty="0">
                <a:solidFill>
                  <a:srgbClr val="A31515"/>
                </a:solidFill>
                <a:latin typeface="Consolas" panose="020B0609020204030204" pitchFamily="49" charset="0"/>
              </a:rPr>
              <a:t>&lt;cub/device/</a:t>
            </a:r>
            <a:r>
              <a:rPr lang="en-US" sz="900" dirty="0" err="1">
                <a:solidFill>
                  <a:srgbClr val="A31515"/>
                </a:solidFill>
                <a:latin typeface="Consolas" panose="020B0609020204030204" pitchFamily="49" charset="0"/>
              </a:rPr>
              <a:t>device_radix_sort.cuh</a:t>
            </a:r>
            <a:r>
              <a:rPr lang="en-US" sz="900" dirty="0">
                <a:solidFill>
                  <a:srgbClr val="A31515"/>
                </a:solidFill>
                <a:latin typeface="Consolas" panose="020B0609020204030204" pitchFamily="49" charset="0"/>
              </a:rPr>
              <a:t>&gt;</a:t>
            </a:r>
            <a:endParaRPr lang="en-US" sz="900" dirty="0">
              <a:solidFill>
                <a:srgbClr val="000000"/>
              </a:solidFill>
              <a:latin typeface="Consolas" panose="020B0609020204030204" pitchFamily="49" charset="0"/>
            </a:endParaRPr>
          </a:p>
          <a:p>
            <a:r>
              <a:rPr lang="en-US" sz="900" dirty="0">
                <a:solidFill>
                  <a:srgbClr val="808080"/>
                </a:solidFill>
                <a:latin typeface="Consolas" panose="020B0609020204030204" pitchFamily="49" charset="0"/>
              </a:rPr>
              <a:t>#include</a:t>
            </a:r>
            <a:r>
              <a:rPr lang="en-US" sz="900" dirty="0">
                <a:solidFill>
                  <a:srgbClr val="000000"/>
                </a:solidFill>
                <a:latin typeface="Consolas" panose="020B0609020204030204" pitchFamily="49" charset="0"/>
              </a:rPr>
              <a:t> </a:t>
            </a:r>
            <a:r>
              <a:rPr lang="en-US" sz="900" dirty="0">
                <a:solidFill>
                  <a:srgbClr val="A31515"/>
                </a:solidFill>
                <a:latin typeface="Consolas" panose="020B0609020204030204" pitchFamily="49" charset="0"/>
              </a:rPr>
              <a:t>"test/</a:t>
            </a:r>
            <a:r>
              <a:rPr lang="en-US" sz="900" dirty="0" err="1">
                <a:solidFill>
                  <a:srgbClr val="A31515"/>
                </a:solidFill>
                <a:latin typeface="Consolas" panose="020B0609020204030204" pitchFamily="49" charset="0"/>
              </a:rPr>
              <a:t>test_util.h</a:t>
            </a:r>
            <a:r>
              <a:rPr lang="en-US" sz="900" dirty="0">
                <a:solidFill>
                  <a:srgbClr val="A31515"/>
                </a:solidFill>
                <a:latin typeface="Consolas" panose="020B0609020204030204" pitchFamily="49" charset="0"/>
              </a:rPr>
              <a:t>"</a:t>
            </a:r>
            <a:endParaRPr lang="en-US" sz="900" dirty="0">
              <a:solidFill>
                <a:srgbClr val="000000"/>
              </a:solidFill>
              <a:latin typeface="Consolas" panose="020B0609020204030204" pitchFamily="49" charset="0"/>
            </a:endParaRPr>
          </a:p>
          <a:p>
            <a:endParaRPr lang="en-US" sz="900" dirty="0">
              <a:solidFill>
                <a:srgbClr val="000000"/>
              </a:solidFill>
              <a:latin typeface="Consolas" panose="020B0609020204030204" pitchFamily="49" charset="0"/>
            </a:endParaRPr>
          </a:p>
          <a:p>
            <a:r>
              <a:rPr lang="en-US" sz="900" dirty="0">
                <a:solidFill>
                  <a:srgbClr val="0000FF"/>
                </a:solidFill>
                <a:latin typeface="Consolas" panose="020B0609020204030204" pitchFamily="49" charset="0"/>
              </a:rPr>
              <a:t>using</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namespace</a:t>
            </a:r>
            <a:r>
              <a:rPr lang="en-US" sz="900" dirty="0">
                <a:solidFill>
                  <a:srgbClr val="000000"/>
                </a:solidFill>
                <a:latin typeface="Consolas" panose="020B0609020204030204" pitchFamily="49" charset="0"/>
              </a:rPr>
              <a:t> cub;</a:t>
            </a:r>
          </a:p>
          <a:p>
            <a:endParaRPr lang="en-US" sz="900" dirty="0">
              <a:solidFill>
                <a:srgbClr val="008000"/>
              </a:solidFill>
              <a:latin typeface="Consolas" panose="020B0609020204030204" pitchFamily="49" charset="0"/>
            </a:endParaRPr>
          </a:p>
          <a:p>
            <a:r>
              <a:rPr lang="en-US" sz="900" dirty="0">
                <a:solidFill>
                  <a:srgbClr val="008000"/>
                </a:solidFill>
                <a:latin typeface="Consolas" panose="020B0609020204030204" pitchFamily="49" charset="0"/>
              </a:rPr>
              <a:t>// Caching allocator for device memory</a:t>
            </a:r>
            <a:endParaRPr lang="en-US" sz="900" dirty="0">
              <a:solidFill>
                <a:srgbClr val="000000"/>
              </a:solidFill>
              <a:latin typeface="Consolas" panose="020B0609020204030204" pitchFamily="49" charset="0"/>
            </a:endParaRPr>
          </a:p>
          <a:p>
            <a:r>
              <a:rPr lang="en-US" sz="900" dirty="0" err="1">
                <a:solidFill>
                  <a:srgbClr val="000000"/>
                </a:solidFill>
                <a:latin typeface="Consolas" panose="020B0609020204030204" pitchFamily="49" charset="0"/>
              </a:rPr>
              <a:t>CachingDeviceAllocator</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g_allocator</a:t>
            </a:r>
            <a:r>
              <a:rPr lang="en-US" sz="900" dirty="0">
                <a:solidFill>
                  <a:srgbClr val="000000"/>
                </a:solidFill>
                <a:latin typeface="Consolas" panose="020B0609020204030204" pitchFamily="49" charset="0"/>
              </a:rPr>
              <a:t>(</a:t>
            </a:r>
            <a:r>
              <a:rPr lang="en-US" sz="900" dirty="0">
                <a:solidFill>
                  <a:srgbClr val="0000FF"/>
                </a:solidFill>
                <a:latin typeface="Consolas" panose="020B0609020204030204" pitchFamily="49" charset="0"/>
              </a:rPr>
              <a:t>true</a:t>
            </a:r>
            <a:r>
              <a:rPr lang="en-US" sz="900" dirty="0">
                <a:solidFill>
                  <a:srgbClr val="000000"/>
                </a:solidFill>
                <a:latin typeface="Consolas" panose="020B0609020204030204" pitchFamily="49" charset="0"/>
              </a:rPr>
              <a:t>);  </a:t>
            </a:r>
          </a:p>
          <a:p>
            <a:endParaRPr lang="en-US" sz="900" dirty="0">
              <a:solidFill>
                <a:srgbClr val="0000FF"/>
              </a:solidFill>
              <a:latin typeface="Consolas" panose="020B0609020204030204" pitchFamily="49" charset="0"/>
            </a:endParaRPr>
          </a:p>
          <a:p>
            <a:r>
              <a:rPr lang="en-US" sz="900" dirty="0" err="1">
                <a:solidFill>
                  <a:srgbClr val="0000FF"/>
                </a:solidFill>
                <a:latin typeface="Consolas" panose="020B0609020204030204" pitchFamily="49" charset="0"/>
              </a:rPr>
              <a:t>struct</a:t>
            </a:r>
            <a:r>
              <a:rPr lang="en-US" sz="900" dirty="0">
                <a:solidFill>
                  <a:srgbClr val="000000"/>
                </a:solidFill>
                <a:latin typeface="Consolas" panose="020B0609020204030204" pitchFamily="49" charset="0"/>
              </a:rPr>
              <a:t> </a:t>
            </a:r>
            <a:r>
              <a:rPr lang="en-US" sz="900" dirty="0" err="1">
                <a:solidFill>
                  <a:srgbClr val="2B91AF"/>
                </a:solidFill>
                <a:latin typeface="Consolas" panose="020B0609020204030204" pitchFamily="49" charset="0"/>
              </a:rPr>
              <a:t>pairsOfBodies</a:t>
            </a:r>
            <a:r>
              <a:rPr lang="en-US" sz="900" dirty="0">
                <a:solidFill>
                  <a:srgbClr val="000000"/>
                </a:solidFill>
                <a:latin typeface="Consolas" panose="020B0609020204030204" pitchFamily="49" charset="0"/>
              </a:rPr>
              <a:t> {</a:t>
            </a:r>
          </a:p>
          <a:p>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unsigned</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int</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body_I</a:t>
            </a:r>
            <a:r>
              <a:rPr lang="en-US" sz="900" dirty="0">
                <a:solidFill>
                  <a:srgbClr val="000000"/>
                </a:solidFill>
                <a:latin typeface="Consolas" panose="020B0609020204030204" pitchFamily="49" charset="0"/>
              </a:rPr>
              <a:t>;</a:t>
            </a:r>
          </a:p>
          <a:p>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unsigned</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int</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body_J</a:t>
            </a:r>
            <a:r>
              <a:rPr lang="en-US" sz="900" dirty="0">
                <a:solidFill>
                  <a:srgbClr val="000000"/>
                </a:solidFill>
                <a:latin typeface="Consolas" panose="020B0609020204030204" pitchFamily="49" charset="0"/>
              </a:rPr>
              <a:t>;</a:t>
            </a:r>
          </a:p>
          <a:p>
            <a:r>
              <a:rPr lang="en-US" sz="900" dirty="0">
                <a:solidFill>
                  <a:srgbClr val="000000"/>
                </a:solidFill>
                <a:latin typeface="Consolas" panose="020B0609020204030204" pitchFamily="49" charset="0"/>
              </a:rPr>
              <a:t>};</a:t>
            </a:r>
          </a:p>
          <a:p>
            <a:endParaRPr lang="en-US" sz="900" dirty="0">
              <a:solidFill>
                <a:srgbClr val="000000"/>
              </a:solidFill>
              <a:latin typeface="Consolas" panose="020B0609020204030204" pitchFamily="49" charset="0"/>
            </a:endParaRPr>
          </a:p>
          <a:p>
            <a:r>
              <a:rPr lang="en-US" sz="900" dirty="0">
                <a:solidFill>
                  <a:srgbClr val="0000FF"/>
                </a:solidFill>
                <a:latin typeface="Consolas" panose="020B0609020204030204" pitchFamily="49" charset="0"/>
              </a:rPr>
              <a:t>int</a:t>
            </a:r>
            <a:r>
              <a:rPr lang="en-US" sz="900" dirty="0">
                <a:solidFill>
                  <a:srgbClr val="000000"/>
                </a:solidFill>
                <a:latin typeface="Consolas" panose="020B0609020204030204" pitchFamily="49" charset="0"/>
              </a:rPr>
              <a:t> main() {</a:t>
            </a:r>
          </a:p>
          <a:p>
            <a:r>
              <a:rPr lang="en-US" sz="900" dirty="0">
                <a:solidFill>
                  <a:srgbClr val="000000"/>
                </a:solidFill>
                <a:latin typeface="Consolas" panose="020B0609020204030204" pitchFamily="49" charset="0"/>
              </a:rPr>
              <a:t>    </a:t>
            </a:r>
            <a:r>
              <a:rPr lang="en-US" sz="900" dirty="0" err="1">
                <a:solidFill>
                  <a:srgbClr val="0000FF"/>
                </a:solidFill>
                <a:latin typeface="Consolas" panose="020B0609020204030204" pitchFamily="49" charset="0"/>
              </a:rPr>
              <a:t>const</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unsigned</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int</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num_items</a:t>
            </a:r>
            <a:r>
              <a:rPr lang="en-US" sz="900" dirty="0">
                <a:solidFill>
                  <a:srgbClr val="000000"/>
                </a:solidFill>
                <a:latin typeface="Consolas" panose="020B0609020204030204" pitchFamily="49" charset="0"/>
              </a:rPr>
              <a:t> = 8;</a:t>
            </a:r>
          </a:p>
          <a:p>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 host side setup</a:t>
            </a:r>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err="1">
                <a:solidFill>
                  <a:srgbClr val="2B91AF"/>
                </a:solidFill>
                <a:latin typeface="Consolas" panose="020B0609020204030204" pitchFamily="49" charset="0"/>
              </a:rPr>
              <a:t>pairsOfBodies</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h_vals</a:t>
            </a:r>
            <a:r>
              <a:rPr lang="en-US" sz="900" dirty="0">
                <a:solidFill>
                  <a:srgbClr val="000000"/>
                </a:solidFill>
                <a:latin typeface="Consolas" panose="020B0609020204030204" pitchFamily="49" charset="0"/>
              </a:rPr>
              <a:t>[</a:t>
            </a:r>
            <a:r>
              <a:rPr lang="en-US" sz="900" dirty="0" err="1">
                <a:solidFill>
                  <a:srgbClr val="000000"/>
                </a:solidFill>
                <a:latin typeface="Consolas" panose="020B0609020204030204" pitchFamily="49" charset="0"/>
              </a:rPr>
              <a:t>num_items</a:t>
            </a:r>
            <a:r>
              <a:rPr lang="en-US" sz="900" dirty="0">
                <a:solidFill>
                  <a:srgbClr val="000000"/>
                </a:solidFill>
                <a:latin typeface="Consolas" panose="020B0609020204030204" pitchFamily="49" charset="0"/>
              </a:rPr>
              <a:t>];</a:t>
            </a:r>
          </a:p>
          <a:p>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unsigned</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int</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h_keys</a:t>
            </a:r>
            <a:r>
              <a:rPr lang="en-US" sz="900" dirty="0">
                <a:solidFill>
                  <a:srgbClr val="000000"/>
                </a:solidFill>
                <a:latin typeface="Consolas" panose="020B0609020204030204" pitchFamily="49" charset="0"/>
              </a:rPr>
              <a:t>[</a:t>
            </a:r>
            <a:r>
              <a:rPr lang="en-US" sz="900" dirty="0" err="1">
                <a:solidFill>
                  <a:srgbClr val="000000"/>
                </a:solidFill>
                <a:latin typeface="Consolas" panose="020B0609020204030204" pitchFamily="49" charset="0"/>
              </a:rPr>
              <a:t>num_items</a:t>
            </a:r>
            <a:r>
              <a:rPr lang="en-US" sz="900" dirty="0">
                <a:solidFill>
                  <a:srgbClr val="000000"/>
                </a:solidFill>
                <a:latin typeface="Consolas" panose="020B0609020204030204" pitchFamily="49" charset="0"/>
              </a:rPr>
              <a:t>] = { 2 , 0, 7, 3, 5, 4, 1, 6 };</a:t>
            </a:r>
          </a:p>
          <a:p>
            <a:r>
              <a:rPr lang="en-US" sz="900" dirty="0">
                <a:solidFill>
                  <a:srgbClr val="000000"/>
                </a:solidFill>
                <a:latin typeface="Consolas" panose="020B0609020204030204" pitchFamily="49" charset="0"/>
              </a:rPr>
              <a:t>    </a:t>
            </a:r>
            <a:r>
              <a:rPr lang="en-US" sz="900" dirty="0" err="1">
                <a:solidFill>
                  <a:srgbClr val="2B91AF"/>
                </a:solidFill>
                <a:latin typeface="Consolas" panose="020B0609020204030204" pitchFamily="49" charset="0"/>
              </a:rPr>
              <a:t>pairsOfBodies</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h_vals_out</a:t>
            </a:r>
            <a:r>
              <a:rPr lang="en-US" sz="900" dirty="0">
                <a:solidFill>
                  <a:srgbClr val="000000"/>
                </a:solidFill>
                <a:latin typeface="Consolas" panose="020B0609020204030204" pitchFamily="49" charset="0"/>
              </a:rPr>
              <a:t>[</a:t>
            </a:r>
            <a:r>
              <a:rPr lang="en-US" sz="900" dirty="0" err="1">
                <a:solidFill>
                  <a:srgbClr val="000000"/>
                </a:solidFill>
                <a:latin typeface="Consolas" panose="020B0609020204030204" pitchFamily="49" charset="0"/>
              </a:rPr>
              <a:t>num_items</a:t>
            </a:r>
            <a:r>
              <a:rPr lang="en-US" sz="900" dirty="0">
                <a:solidFill>
                  <a:srgbClr val="000000"/>
                </a:solidFill>
                <a:latin typeface="Consolas" panose="020B0609020204030204" pitchFamily="49" charset="0"/>
              </a:rPr>
              <a:t>];</a:t>
            </a:r>
          </a:p>
          <a:p>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unsigned</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int</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h_keys_out</a:t>
            </a:r>
            <a:r>
              <a:rPr lang="en-US" sz="900" dirty="0">
                <a:solidFill>
                  <a:srgbClr val="000000"/>
                </a:solidFill>
                <a:latin typeface="Consolas" panose="020B0609020204030204" pitchFamily="49" charset="0"/>
              </a:rPr>
              <a:t>[</a:t>
            </a:r>
            <a:r>
              <a:rPr lang="en-US" sz="900" dirty="0" err="1">
                <a:solidFill>
                  <a:srgbClr val="000000"/>
                </a:solidFill>
                <a:latin typeface="Consolas" panose="020B0609020204030204" pitchFamily="49" charset="0"/>
              </a:rPr>
              <a:t>num_items</a:t>
            </a:r>
            <a:r>
              <a:rPr lang="en-US" sz="900" dirty="0">
                <a:solidFill>
                  <a:srgbClr val="000000"/>
                </a:solidFill>
                <a:latin typeface="Consolas" panose="020B0609020204030204" pitchFamily="49" charset="0"/>
              </a:rPr>
              <a:t>];</a:t>
            </a:r>
          </a:p>
          <a:p>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h_vals</a:t>
            </a:r>
            <a:r>
              <a:rPr lang="en-US" sz="900" dirty="0">
                <a:solidFill>
                  <a:srgbClr val="000000"/>
                </a:solidFill>
                <a:latin typeface="Consolas" panose="020B0609020204030204" pitchFamily="49" charset="0"/>
              </a:rPr>
              <a:t>[0].</a:t>
            </a:r>
            <a:r>
              <a:rPr lang="en-US" sz="900" dirty="0" err="1">
                <a:solidFill>
                  <a:srgbClr val="000000"/>
                </a:solidFill>
                <a:latin typeface="Consolas" panose="020B0609020204030204" pitchFamily="49" charset="0"/>
              </a:rPr>
              <a:t>body_I</a:t>
            </a:r>
            <a:r>
              <a:rPr lang="en-US" sz="900" dirty="0">
                <a:solidFill>
                  <a:srgbClr val="000000"/>
                </a:solidFill>
                <a:latin typeface="Consolas" panose="020B0609020204030204" pitchFamily="49" charset="0"/>
              </a:rPr>
              <a:t> = 3; </a:t>
            </a:r>
            <a:r>
              <a:rPr lang="en-US" sz="900" dirty="0" err="1">
                <a:solidFill>
                  <a:srgbClr val="000000"/>
                </a:solidFill>
                <a:latin typeface="Consolas" panose="020B0609020204030204" pitchFamily="49" charset="0"/>
              </a:rPr>
              <a:t>h_vals</a:t>
            </a:r>
            <a:r>
              <a:rPr lang="en-US" sz="900" dirty="0">
                <a:solidFill>
                  <a:srgbClr val="000000"/>
                </a:solidFill>
                <a:latin typeface="Consolas" panose="020B0609020204030204" pitchFamily="49" charset="0"/>
              </a:rPr>
              <a:t>[0].</a:t>
            </a:r>
            <a:r>
              <a:rPr lang="en-US" sz="900" dirty="0" err="1">
                <a:solidFill>
                  <a:srgbClr val="000000"/>
                </a:solidFill>
                <a:latin typeface="Consolas" panose="020B0609020204030204" pitchFamily="49" charset="0"/>
              </a:rPr>
              <a:t>body_J</a:t>
            </a:r>
            <a:r>
              <a:rPr lang="en-US" sz="900" dirty="0">
                <a:solidFill>
                  <a:srgbClr val="000000"/>
                </a:solidFill>
                <a:latin typeface="Consolas" panose="020B0609020204030204" pitchFamily="49" charset="0"/>
              </a:rPr>
              <a:t> = 0;</a:t>
            </a:r>
          </a:p>
          <a:p>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h_vals</a:t>
            </a:r>
            <a:r>
              <a:rPr lang="en-US" sz="900" dirty="0">
                <a:solidFill>
                  <a:srgbClr val="000000"/>
                </a:solidFill>
                <a:latin typeface="Consolas" panose="020B0609020204030204" pitchFamily="49" charset="0"/>
              </a:rPr>
              <a:t>[1].</a:t>
            </a:r>
            <a:r>
              <a:rPr lang="en-US" sz="900" dirty="0" err="1">
                <a:solidFill>
                  <a:srgbClr val="000000"/>
                </a:solidFill>
                <a:latin typeface="Consolas" panose="020B0609020204030204" pitchFamily="49" charset="0"/>
              </a:rPr>
              <a:t>body_I</a:t>
            </a:r>
            <a:r>
              <a:rPr lang="en-US" sz="900" dirty="0">
                <a:solidFill>
                  <a:srgbClr val="000000"/>
                </a:solidFill>
                <a:latin typeface="Consolas" panose="020B0609020204030204" pitchFamily="49" charset="0"/>
              </a:rPr>
              <a:t> = 9; </a:t>
            </a:r>
            <a:r>
              <a:rPr lang="en-US" sz="900" dirty="0" err="1">
                <a:solidFill>
                  <a:srgbClr val="000000"/>
                </a:solidFill>
                <a:latin typeface="Consolas" panose="020B0609020204030204" pitchFamily="49" charset="0"/>
              </a:rPr>
              <a:t>h_vals</a:t>
            </a:r>
            <a:r>
              <a:rPr lang="en-US" sz="900" dirty="0">
                <a:solidFill>
                  <a:srgbClr val="000000"/>
                </a:solidFill>
                <a:latin typeface="Consolas" panose="020B0609020204030204" pitchFamily="49" charset="0"/>
              </a:rPr>
              <a:t>[1].</a:t>
            </a:r>
            <a:r>
              <a:rPr lang="en-US" sz="900" dirty="0" err="1">
                <a:solidFill>
                  <a:srgbClr val="000000"/>
                </a:solidFill>
                <a:latin typeface="Consolas" panose="020B0609020204030204" pitchFamily="49" charset="0"/>
              </a:rPr>
              <a:t>body_J</a:t>
            </a:r>
            <a:r>
              <a:rPr lang="en-US" sz="900" dirty="0">
                <a:solidFill>
                  <a:srgbClr val="000000"/>
                </a:solidFill>
                <a:latin typeface="Consolas" panose="020B0609020204030204" pitchFamily="49" charset="0"/>
              </a:rPr>
              <a:t> = 2;</a:t>
            </a:r>
          </a:p>
          <a:p>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h_vals</a:t>
            </a:r>
            <a:r>
              <a:rPr lang="en-US" sz="900" dirty="0">
                <a:solidFill>
                  <a:srgbClr val="000000"/>
                </a:solidFill>
                <a:latin typeface="Consolas" panose="020B0609020204030204" pitchFamily="49" charset="0"/>
              </a:rPr>
              <a:t>[2].</a:t>
            </a:r>
            <a:r>
              <a:rPr lang="en-US" sz="900" dirty="0" err="1">
                <a:solidFill>
                  <a:srgbClr val="000000"/>
                </a:solidFill>
                <a:latin typeface="Consolas" panose="020B0609020204030204" pitchFamily="49" charset="0"/>
              </a:rPr>
              <a:t>body_I</a:t>
            </a:r>
            <a:r>
              <a:rPr lang="en-US" sz="900" dirty="0">
                <a:solidFill>
                  <a:srgbClr val="000000"/>
                </a:solidFill>
                <a:latin typeface="Consolas" panose="020B0609020204030204" pitchFamily="49" charset="0"/>
              </a:rPr>
              <a:t> = 0; </a:t>
            </a:r>
            <a:r>
              <a:rPr lang="en-US" sz="900" dirty="0" err="1">
                <a:solidFill>
                  <a:srgbClr val="000000"/>
                </a:solidFill>
                <a:latin typeface="Consolas" panose="020B0609020204030204" pitchFamily="49" charset="0"/>
              </a:rPr>
              <a:t>h_vals</a:t>
            </a:r>
            <a:r>
              <a:rPr lang="en-US" sz="900" dirty="0">
                <a:solidFill>
                  <a:srgbClr val="000000"/>
                </a:solidFill>
                <a:latin typeface="Consolas" panose="020B0609020204030204" pitchFamily="49" charset="0"/>
              </a:rPr>
              <a:t>[2].</a:t>
            </a:r>
            <a:r>
              <a:rPr lang="en-US" sz="900" dirty="0" err="1">
                <a:solidFill>
                  <a:srgbClr val="000000"/>
                </a:solidFill>
                <a:latin typeface="Consolas" panose="020B0609020204030204" pitchFamily="49" charset="0"/>
              </a:rPr>
              <a:t>body_J</a:t>
            </a:r>
            <a:r>
              <a:rPr lang="en-US" sz="900" dirty="0">
                <a:solidFill>
                  <a:srgbClr val="000000"/>
                </a:solidFill>
                <a:latin typeface="Consolas" panose="020B0609020204030204" pitchFamily="49" charset="0"/>
              </a:rPr>
              <a:t> = 9;</a:t>
            </a:r>
          </a:p>
          <a:p>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h_vals</a:t>
            </a:r>
            <a:r>
              <a:rPr lang="en-US" sz="900" dirty="0">
                <a:solidFill>
                  <a:srgbClr val="000000"/>
                </a:solidFill>
                <a:latin typeface="Consolas" panose="020B0609020204030204" pitchFamily="49" charset="0"/>
              </a:rPr>
              <a:t>[3].</a:t>
            </a:r>
            <a:r>
              <a:rPr lang="en-US" sz="900" dirty="0" err="1">
                <a:solidFill>
                  <a:srgbClr val="000000"/>
                </a:solidFill>
                <a:latin typeface="Consolas" panose="020B0609020204030204" pitchFamily="49" charset="0"/>
              </a:rPr>
              <a:t>body_I</a:t>
            </a:r>
            <a:r>
              <a:rPr lang="en-US" sz="900" dirty="0">
                <a:solidFill>
                  <a:srgbClr val="000000"/>
                </a:solidFill>
                <a:latin typeface="Consolas" panose="020B0609020204030204" pitchFamily="49" charset="0"/>
              </a:rPr>
              <a:t> = 2; </a:t>
            </a:r>
            <a:r>
              <a:rPr lang="en-US" sz="900" dirty="0" err="1">
                <a:solidFill>
                  <a:srgbClr val="000000"/>
                </a:solidFill>
                <a:latin typeface="Consolas" panose="020B0609020204030204" pitchFamily="49" charset="0"/>
              </a:rPr>
              <a:t>h_vals</a:t>
            </a:r>
            <a:r>
              <a:rPr lang="en-US" sz="900" dirty="0">
                <a:solidFill>
                  <a:srgbClr val="000000"/>
                </a:solidFill>
                <a:latin typeface="Consolas" panose="020B0609020204030204" pitchFamily="49" charset="0"/>
              </a:rPr>
              <a:t>[3].</a:t>
            </a:r>
            <a:r>
              <a:rPr lang="en-US" sz="900" dirty="0" err="1">
                <a:solidFill>
                  <a:srgbClr val="000000"/>
                </a:solidFill>
                <a:latin typeface="Consolas" panose="020B0609020204030204" pitchFamily="49" charset="0"/>
              </a:rPr>
              <a:t>body_J</a:t>
            </a:r>
            <a:r>
              <a:rPr lang="en-US" sz="900" dirty="0">
                <a:solidFill>
                  <a:srgbClr val="000000"/>
                </a:solidFill>
                <a:latin typeface="Consolas" panose="020B0609020204030204" pitchFamily="49" charset="0"/>
              </a:rPr>
              <a:t> = 4;</a:t>
            </a:r>
          </a:p>
          <a:p>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h_vals</a:t>
            </a:r>
            <a:r>
              <a:rPr lang="en-US" sz="900" dirty="0">
                <a:solidFill>
                  <a:srgbClr val="000000"/>
                </a:solidFill>
                <a:latin typeface="Consolas" panose="020B0609020204030204" pitchFamily="49" charset="0"/>
              </a:rPr>
              <a:t>[4].</a:t>
            </a:r>
            <a:r>
              <a:rPr lang="en-US" sz="900" dirty="0" err="1">
                <a:solidFill>
                  <a:srgbClr val="000000"/>
                </a:solidFill>
                <a:latin typeface="Consolas" panose="020B0609020204030204" pitchFamily="49" charset="0"/>
              </a:rPr>
              <a:t>body_I</a:t>
            </a:r>
            <a:r>
              <a:rPr lang="en-US" sz="900" dirty="0">
                <a:solidFill>
                  <a:srgbClr val="000000"/>
                </a:solidFill>
                <a:latin typeface="Consolas" panose="020B0609020204030204" pitchFamily="49" charset="0"/>
              </a:rPr>
              <a:t> = 1; </a:t>
            </a:r>
            <a:r>
              <a:rPr lang="en-US" sz="900" dirty="0" err="1">
                <a:solidFill>
                  <a:srgbClr val="000000"/>
                </a:solidFill>
                <a:latin typeface="Consolas" panose="020B0609020204030204" pitchFamily="49" charset="0"/>
              </a:rPr>
              <a:t>h_vals</a:t>
            </a:r>
            <a:r>
              <a:rPr lang="en-US" sz="900" dirty="0">
                <a:solidFill>
                  <a:srgbClr val="000000"/>
                </a:solidFill>
                <a:latin typeface="Consolas" panose="020B0609020204030204" pitchFamily="49" charset="0"/>
              </a:rPr>
              <a:t>[4].</a:t>
            </a:r>
            <a:r>
              <a:rPr lang="en-US" sz="900" dirty="0" err="1">
                <a:solidFill>
                  <a:srgbClr val="000000"/>
                </a:solidFill>
                <a:latin typeface="Consolas" panose="020B0609020204030204" pitchFamily="49" charset="0"/>
              </a:rPr>
              <a:t>body_J</a:t>
            </a:r>
            <a:r>
              <a:rPr lang="en-US" sz="900" dirty="0">
                <a:solidFill>
                  <a:srgbClr val="000000"/>
                </a:solidFill>
                <a:latin typeface="Consolas" panose="020B0609020204030204" pitchFamily="49" charset="0"/>
              </a:rPr>
              <a:t> = 5;</a:t>
            </a:r>
          </a:p>
          <a:p>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h_vals</a:t>
            </a:r>
            <a:r>
              <a:rPr lang="en-US" sz="900" dirty="0">
                <a:solidFill>
                  <a:srgbClr val="000000"/>
                </a:solidFill>
                <a:latin typeface="Consolas" panose="020B0609020204030204" pitchFamily="49" charset="0"/>
              </a:rPr>
              <a:t>[5].</a:t>
            </a:r>
            <a:r>
              <a:rPr lang="en-US" sz="900" dirty="0" err="1">
                <a:solidFill>
                  <a:srgbClr val="000000"/>
                </a:solidFill>
                <a:latin typeface="Consolas" panose="020B0609020204030204" pitchFamily="49" charset="0"/>
              </a:rPr>
              <a:t>body_I</a:t>
            </a:r>
            <a:r>
              <a:rPr lang="en-US" sz="900" dirty="0">
                <a:solidFill>
                  <a:srgbClr val="000000"/>
                </a:solidFill>
                <a:latin typeface="Consolas" panose="020B0609020204030204" pitchFamily="49" charset="0"/>
              </a:rPr>
              <a:t> = 1; </a:t>
            </a:r>
            <a:r>
              <a:rPr lang="en-US" sz="900" dirty="0" err="1">
                <a:solidFill>
                  <a:srgbClr val="000000"/>
                </a:solidFill>
                <a:latin typeface="Consolas" panose="020B0609020204030204" pitchFamily="49" charset="0"/>
              </a:rPr>
              <a:t>h_vals</a:t>
            </a:r>
            <a:r>
              <a:rPr lang="en-US" sz="900" dirty="0">
                <a:solidFill>
                  <a:srgbClr val="000000"/>
                </a:solidFill>
                <a:latin typeface="Consolas" panose="020B0609020204030204" pitchFamily="49" charset="0"/>
              </a:rPr>
              <a:t>[5].</a:t>
            </a:r>
            <a:r>
              <a:rPr lang="en-US" sz="900" dirty="0" err="1">
                <a:solidFill>
                  <a:srgbClr val="000000"/>
                </a:solidFill>
                <a:latin typeface="Consolas" panose="020B0609020204030204" pitchFamily="49" charset="0"/>
              </a:rPr>
              <a:t>body_J</a:t>
            </a:r>
            <a:r>
              <a:rPr lang="en-US" sz="900" dirty="0">
                <a:solidFill>
                  <a:srgbClr val="000000"/>
                </a:solidFill>
                <a:latin typeface="Consolas" panose="020B0609020204030204" pitchFamily="49" charset="0"/>
              </a:rPr>
              <a:t> = 7;</a:t>
            </a:r>
          </a:p>
          <a:p>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h_vals</a:t>
            </a:r>
            <a:r>
              <a:rPr lang="en-US" sz="900" dirty="0">
                <a:solidFill>
                  <a:srgbClr val="000000"/>
                </a:solidFill>
                <a:latin typeface="Consolas" panose="020B0609020204030204" pitchFamily="49" charset="0"/>
              </a:rPr>
              <a:t>[6].</a:t>
            </a:r>
            <a:r>
              <a:rPr lang="en-US" sz="900" dirty="0" err="1">
                <a:solidFill>
                  <a:srgbClr val="000000"/>
                </a:solidFill>
                <a:latin typeface="Consolas" panose="020B0609020204030204" pitchFamily="49" charset="0"/>
              </a:rPr>
              <a:t>body_I</a:t>
            </a:r>
            <a:r>
              <a:rPr lang="en-US" sz="900" dirty="0">
                <a:solidFill>
                  <a:srgbClr val="000000"/>
                </a:solidFill>
                <a:latin typeface="Consolas" panose="020B0609020204030204" pitchFamily="49" charset="0"/>
              </a:rPr>
              <a:t> = 2; </a:t>
            </a:r>
            <a:r>
              <a:rPr lang="en-US" sz="900" dirty="0" err="1">
                <a:solidFill>
                  <a:srgbClr val="000000"/>
                </a:solidFill>
                <a:latin typeface="Consolas" panose="020B0609020204030204" pitchFamily="49" charset="0"/>
              </a:rPr>
              <a:t>h_vals</a:t>
            </a:r>
            <a:r>
              <a:rPr lang="en-US" sz="900" dirty="0">
                <a:solidFill>
                  <a:srgbClr val="000000"/>
                </a:solidFill>
                <a:latin typeface="Consolas" panose="020B0609020204030204" pitchFamily="49" charset="0"/>
              </a:rPr>
              <a:t>[6].</a:t>
            </a:r>
            <a:r>
              <a:rPr lang="en-US" sz="900" dirty="0" err="1">
                <a:solidFill>
                  <a:srgbClr val="000000"/>
                </a:solidFill>
                <a:latin typeface="Consolas" panose="020B0609020204030204" pitchFamily="49" charset="0"/>
              </a:rPr>
              <a:t>body_J</a:t>
            </a:r>
            <a:r>
              <a:rPr lang="en-US" sz="900" dirty="0">
                <a:solidFill>
                  <a:srgbClr val="000000"/>
                </a:solidFill>
                <a:latin typeface="Consolas" panose="020B0609020204030204" pitchFamily="49" charset="0"/>
              </a:rPr>
              <a:t> = 9;</a:t>
            </a:r>
          </a:p>
          <a:p>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h_vals</a:t>
            </a:r>
            <a:r>
              <a:rPr lang="en-US" sz="900" dirty="0">
                <a:solidFill>
                  <a:srgbClr val="000000"/>
                </a:solidFill>
                <a:latin typeface="Consolas" panose="020B0609020204030204" pitchFamily="49" charset="0"/>
              </a:rPr>
              <a:t>[7].</a:t>
            </a:r>
            <a:r>
              <a:rPr lang="en-US" sz="900" dirty="0" err="1">
                <a:solidFill>
                  <a:srgbClr val="000000"/>
                </a:solidFill>
                <a:latin typeface="Consolas" panose="020B0609020204030204" pitchFamily="49" charset="0"/>
              </a:rPr>
              <a:t>body_I</a:t>
            </a:r>
            <a:r>
              <a:rPr lang="en-US" sz="900" dirty="0">
                <a:solidFill>
                  <a:srgbClr val="000000"/>
                </a:solidFill>
                <a:latin typeface="Consolas" panose="020B0609020204030204" pitchFamily="49" charset="0"/>
              </a:rPr>
              <a:t> = 6; </a:t>
            </a:r>
            <a:r>
              <a:rPr lang="en-US" sz="900" dirty="0" err="1">
                <a:solidFill>
                  <a:srgbClr val="000000"/>
                </a:solidFill>
                <a:latin typeface="Consolas" panose="020B0609020204030204" pitchFamily="49" charset="0"/>
              </a:rPr>
              <a:t>h_vals</a:t>
            </a:r>
            <a:r>
              <a:rPr lang="en-US" sz="900" dirty="0">
                <a:solidFill>
                  <a:srgbClr val="000000"/>
                </a:solidFill>
                <a:latin typeface="Consolas" panose="020B0609020204030204" pitchFamily="49" charset="0"/>
              </a:rPr>
              <a:t>[7].</a:t>
            </a:r>
            <a:r>
              <a:rPr lang="en-US" sz="900" dirty="0" err="1">
                <a:solidFill>
                  <a:srgbClr val="000000"/>
                </a:solidFill>
                <a:latin typeface="Consolas" panose="020B0609020204030204" pitchFamily="49" charset="0"/>
              </a:rPr>
              <a:t>body_J</a:t>
            </a:r>
            <a:r>
              <a:rPr lang="en-US" sz="900" dirty="0">
                <a:solidFill>
                  <a:srgbClr val="000000"/>
                </a:solidFill>
                <a:latin typeface="Consolas" panose="020B0609020204030204" pitchFamily="49" charset="0"/>
              </a:rPr>
              <a:t> = 8;</a:t>
            </a:r>
          </a:p>
          <a:p>
            <a:endParaRPr lang="en-US" sz="900" dirty="0">
              <a:solidFill>
                <a:srgbClr val="000000"/>
              </a:solidFill>
              <a:latin typeface="Consolas" panose="020B0609020204030204" pitchFamily="49" charset="0"/>
            </a:endParaRPr>
          </a:p>
        </p:txBody>
      </p:sp>
      <p:sp>
        <p:nvSpPr>
          <p:cNvPr id="9" name="Rectangle 8"/>
          <p:cNvSpPr/>
          <p:nvPr/>
        </p:nvSpPr>
        <p:spPr>
          <a:xfrm>
            <a:off x="4351954" y="1060254"/>
            <a:ext cx="7711216" cy="4770537"/>
          </a:xfrm>
          <a:prstGeom prst="rect">
            <a:avLst/>
          </a:prstGeom>
          <a:solidFill>
            <a:schemeClr val="bg1">
              <a:lumMod val="95000"/>
            </a:schemeClr>
          </a:solidFill>
          <a:ln>
            <a:solidFill>
              <a:schemeClr val="tx1"/>
            </a:solidFill>
          </a:ln>
        </p:spPr>
        <p:txBody>
          <a:bodyPr wrap="square">
            <a:spAutoFit/>
          </a:bodyPr>
          <a:lstStyle/>
          <a:p>
            <a:r>
              <a:rPr lang="en-US" sz="800" dirty="0">
                <a:solidFill>
                  <a:srgbClr val="008000"/>
                </a:solidFill>
                <a:latin typeface="Consolas" panose="020B0609020204030204" pitchFamily="49" charset="0"/>
              </a:rPr>
              <a:t>    // device side setup</a:t>
            </a:r>
            <a:endParaRPr lang="en-US" sz="800" dirty="0">
              <a:solidFill>
                <a:srgbClr val="000000"/>
              </a:solidFill>
              <a:latin typeface="Consolas" panose="020B0609020204030204" pitchFamily="49" charset="0"/>
            </a:endParaRPr>
          </a:p>
          <a:p>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unsigned</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int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d_keysIN</a:t>
            </a:r>
            <a:r>
              <a:rPr lang="en-US" sz="800" dirty="0">
                <a:solidFill>
                  <a:srgbClr val="000000"/>
                </a:solidFill>
                <a:latin typeface="Consolas" panose="020B0609020204030204" pitchFamily="49" charset="0"/>
              </a:rPr>
              <a:t> = NULL;</a:t>
            </a:r>
          </a:p>
          <a:p>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unsigned</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int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d_keysOUT</a:t>
            </a:r>
            <a:r>
              <a:rPr lang="en-US" sz="800" dirty="0">
                <a:solidFill>
                  <a:srgbClr val="000000"/>
                </a:solidFill>
                <a:latin typeface="Consolas" panose="020B0609020204030204" pitchFamily="49" charset="0"/>
              </a:rPr>
              <a:t> = NULL;</a:t>
            </a:r>
          </a:p>
          <a:p>
            <a:r>
              <a:rPr lang="en-US" sz="800" dirty="0">
                <a:solidFill>
                  <a:srgbClr val="000000"/>
                </a:solidFill>
                <a:latin typeface="Consolas" panose="020B0609020204030204" pitchFamily="49" charset="0"/>
              </a:rPr>
              <a:t>    </a:t>
            </a:r>
            <a:r>
              <a:rPr lang="en-US" sz="800" dirty="0" err="1">
                <a:solidFill>
                  <a:srgbClr val="2B91AF"/>
                </a:solidFill>
                <a:latin typeface="Consolas" panose="020B0609020204030204" pitchFamily="49" charset="0"/>
              </a:rPr>
              <a:t>pairsOfBodies</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d_valsIN</a:t>
            </a:r>
            <a:r>
              <a:rPr lang="en-US" sz="800" dirty="0">
                <a:solidFill>
                  <a:srgbClr val="000000"/>
                </a:solidFill>
                <a:latin typeface="Consolas" panose="020B0609020204030204" pitchFamily="49" charset="0"/>
              </a:rPr>
              <a:t> = NULL;</a:t>
            </a:r>
          </a:p>
          <a:p>
            <a:r>
              <a:rPr lang="en-US" sz="800" dirty="0">
                <a:solidFill>
                  <a:srgbClr val="000000"/>
                </a:solidFill>
                <a:latin typeface="Consolas" panose="020B0609020204030204" pitchFamily="49" charset="0"/>
              </a:rPr>
              <a:t>    </a:t>
            </a:r>
            <a:r>
              <a:rPr lang="en-US" sz="800" dirty="0" err="1">
                <a:solidFill>
                  <a:srgbClr val="2B91AF"/>
                </a:solidFill>
                <a:latin typeface="Consolas" panose="020B0609020204030204" pitchFamily="49" charset="0"/>
              </a:rPr>
              <a:t>pairsOfBodies</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d_valsOUT</a:t>
            </a:r>
            <a:r>
              <a:rPr lang="en-US" sz="800" dirty="0">
                <a:solidFill>
                  <a:srgbClr val="000000"/>
                </a:solidFill>
                <a:latin typeface="Consolas" panose="020B0609020204030204" pitchFamily="49" charset="0"/>
              </a:rPr>
              <a:t> = NULL;</a:t>
            </a:r>
          </a:p>
          <a:p>
            <a:endParaRPr lang="en-US" sz="800" dirty="0">
              <a:solidFill>
                <a:srgbClr val="000000"/>
              </a:solidFill>
              <a:latin typeface="Consolas" panose="020B0609020204030204" pitchFamily="49" charset="0"/>
            </a:endParaRPr>
          </a:p>
          <a:p>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CubDebugExit</a:t>
            </a:r>
            <a:r>
              <a:rPr lang="en-US" sz="800" dirty="0">
                <a:solidFill>
                  <a:srgbClr val="000000"/>
                </a:solidFill>
                <a:latin typeface="Consolas" panose="020B0609020204030204" pitchFamily="49" charset="0"/>
              </a:rPr>
              <a:t>(</a:t>
            </a:r>
            <a:r>
              <a:rPr lang="en-US" sz="800" dirty="0" err="1">
                <a:solidFill>
                  <a:srgbClr val="000000"/>
                </a:solidFill>
                <a:latin typeface="Consolas" panose="020B0609020204030204" pitchFamily="49" charset="0"/>
              </a:rPr>
              <a:t>g_allocator.DeviceAllocate</a:t>
            </a:r>
            <a:r>
              <a:rPr lang="en-US" sz="800" dirty="0">
                <a:solidFill>
                  <a:srgbClr val="000000"/>
                </a:solidFill>
                <a:latin typeface="Consolas" panose="020B0609020204030204" pitchFamily="49" charset="0"/>
              </a:rPr>
              <a:t>((</a:t>
            </a:r>
            <a:r>
              <a:rPr lang="en-US" sz="800" dirty="0">
                <a:solidFill>
                  <a:srgbClr val="0000FF"/>
                </a:solidFill>
                <a:latin typeface="Consolas" panose="020B0609020204030204" pitchFamily="49" charset="0"/>
              </a:rPr>
              <a:t>void</a:t>
            </a:r>
            <a:r>
              <a:rPr lang="en-US" sz="800" dirty="0">
                <a:solidFill>
                  <a:srgbClr val="000000"/>
                </a:solidFill>
                <a:latin typeface="Consolas" panose="020B0609020204030204" pitchFamily="49" charset="0"/>
              </a:rPr>
              <a:t>**)&amp; </a:t>
            </a:r>
            <a:r>
              <a:rPr lang="en-US" sz="800" dirty="0" err="1">
                <a:solidFill>
                  <a:srgbClr val="000000"/>
                </a:solidFill>
                <a:latin typeface="Consolas" panose="020B0609020204030204" pitchFamily="49" charset="0"/>
              </a:rPr>
              <a:t>d_keysIN</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sizeof</a:t>
            </a:r>
            <a:r>
              <a:rPr lang="en-US" sz="800" dirty="0">
                <a:solidFill>
                  <a:srgbClr val="000000"/>
                </a:solidFill>
                <a:latin typeface="Consolas" panose="020B0609020204030204" pitchFamily="49" charset="0"/>
              </a:rPr>
              <a:t>(</a:t>
            </a:r>
            <a:r>
              <a:rPr lang="en-US" sz="800" dirty="0">
                <a:solidFill>
                  <a:srgbClr val="0000FF"/>
                </a:solidFill>
                <a:latin typeface="Consolas" panose="020B0609020204030204" pitchFamily="49" charset="0"/>
              </a:rPr>
              <a:t>unsigned</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int</a:t>
            </a:r>
            <a:r>
              <a:rPr lang="en-US" sz="800" dirty="0">
                <a:solidFill>
                  <a:srgbClr val="000000"/>
                </a:solidFill>
                <a:latin typeface="Consolas" panose="020B0609020204030204" pitchFamily="49" charset="0"/>
              </a:rPr>
              <a:t>) * </a:t>
            </a:r>
            <a:r>
              <a:rPr lang="en-US" sz="800" dirty="0" err="1">
                <a:solidFill>
                  <a:srgbClr val="000000"/>
                </a:solidFill>
                <a:latin typeface="Consolas" panose="020B0609020204030204" pitchFamily="49" charset="0"/>
              </a:rPr>
              <a:t>num_items</a:t>
            </a:r>
            <a:r>
              <a:rPr lang="en-US" sz="800" dirty="0">
                <a:solidFill>
                  <a:srgbClr val="000000"/>
                </a:solidFill>
                <a:latin typeface="Consolas" panose="020B0609020204030204" pitchFamily="49" charset="0"/>
              </a:rPr>
              <a:t>));</a:t>
            </a:r>
          </a:p>
          <a:p>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CubDebugExit</a:t>
            </a:r>
            <a:r>
              <a:rPr lang="en-US" sz="800" dirty="0">
                <a:solidFill>
                  <a:srgbClr val="000000"/>
                </a:solidFill>
                <a:latin typeface="Consolas" panose="020B0609020204030204" pitchFamily="49" charset="0"/>
              </a:rPr>
              <a:t>(</a:t>
            </a:r>
            <a:r>
              <a:rPr lang="en-US" sz="800" dirty="0" err="1">
                <a:solidFill>
                  <a:srgbClr val="000000"/>
                </a:solidFill>
                <a:latin typeface="Consolas" panose="020B0609020204030204" pitchFamily="49" charset="0"/>
              </a:rPr>
              <a:t>g_allocator.DeviceAllocate</a:t>
            </a:r>
            <a:r>
              <a:rPr lang="en-US" sz="800" dirty="0">
                <a:solidFill>
                  <a:srgbClr val="000000"/>
                </a:solidFill>
                <a:latin typeface="Consolas" panose="020B0609020204030204" pitchFamily="49" charset="0"/>
              </a:rPr>
              <a:t>((</a:t>
            </a:r>
            <a:r>
              <a:rPr lang="en-US" sz="800" dirty="0">
                <a:solidFill>
                  <a:srgbClr val="0000FF"/>
                </a:solidFill>
                <a:latin typeface="Consolas" panose="020B0609020204030204" pitchFamily="49" charset="0"/>
              </a:rPr>
              <a:t>void</a:t>
            </a:r>
            <a:r>
              <a:rPr lang="en-US" sz="800" dirty="0">
                <a:solidFill>
                  <a:srgbClr val="000000"/>
                </a:solidFill>
                <a:latin typeface="Consolas" panose="020B0609020204030204" pitchFamily="49" charset="0"/>
              </a:rPr>
              <a:t>**)&amp; </a:t>
            </a:r>
            <a:r>
              <a:rPr lang="en-US" sz="800" dirty="0" err="1">
                <a:solidFill>
                  <a:srgbClr val="000000"/>
                </a:solidFill>
                <a:latin typeface="Consolas" panose="020B0609020204030204" pitchFamily="49" charset="0"/>
              </a:rPr>
              <a:t>d_keysOUT</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sizeof</a:t>
            </a:r>
            <a:r>
              <a:rPr lang="en-US" sz="800" dirty="0">
                <a:solidFill>
                  <a:srgbClr val="000000"/>
                </a:solidFill>
                <a:latin typeface="Consolas" panose="020B0609020204030204" pitchFamily="49" charset="0"/>
              </a:rPr>
              <a:t>(</a:t>
            </a:r>
            <a:r>
              <a:rPr lang="en-US" sz="800" dirty="0">
                <a:solidFill>
                  <a:srgbClr val="0000FF"/>
                </a:solidFill>
                <a:latin typeface="Consolas" panose="020B0609020204030204" pitchFamily="49" charset="0"/>
              </a:rPr>
              <a:t>unsigned</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int</a:t>
            </a:r>
            <a:r>
              <a:rPr lang="en-US" sz="800" dirty="0">
                <a:solidFill>
                  <a:srgbClr val="000000"/>
                </a:solidFill>
                <a:latin typeface="Consolas" panose="020B0609020204030204" pitchFamily="49" charset="0"/>
              </a:rPr>
              <a:t>) * </a:t>
            </a:r>
            <a:r>
              <a:rPr lang="en-US" sz="800" dirty="0" err="1">
                <a:solidFill>
                  <a:srgbClr val="000000"/>
                </a:solidFill>
                <a:latin typeface="Consolas" panose="020B0609020204030204" pitchFamily="49" charset="0"/>
              </a:rPr>
              <a:t>num_items</a:t>
            </a:r>
            <a:r>
              <a:rPr lang="en-US" sz="800" dirty="0">
                <a:solidFill>
                  <a:srgbClr val="000000"/>
                </a:solidFill>
                <a:latin typeface="Consolas" panose="020B0609020204030204" pitchFamily="49" charset="0"/>
              </a:rPr>
              <a:t>));</a:t>
            </a:r>
          </a:p>
          <a:p>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CubDebugExit</a:t>
            </a:r>
            <a:r>
              <a:rPr lang="en-US" sz="800" dirty="0">
                <a:solidFill>
                  <a:srgbClr val="000000"/>
                </a:solidFill>
                <a:latin typeface="Consolas" panose="020B0609020204030204" pitchFamily="49" charset="0"/>
              </a:rPr>
              <a:t>(</a:t>
            </a:r>
            <a:r>
              <a:rPr lang="en-US" sz="800" dirty="0" err="1">
                <a:solidFill>
                  <a:srgbClr val="000000"/>
                </a:solidFill>
                <a:latin typeface="Consolas" panose="020B0609020204030204" pitchFamily="49" charset="0"/>
              </a:rPr>
              <a:t>g_allocator.DeviceAllocate</a:t>
            </a:r>
            <a:r>
              <a:rPr lang="en-US" sz="800" dirty="0">
                <a:solidFill>
                  <a:srgbClr val="000000"/>
                </a:solidFill>
                <a:latin typeface="Consolas" panose="020B0609020204030204" pitchFamily="49" charset="0"/>
              </a:rPr>
              <a:t>((</a:t>
            </a:r>
            <a:r>
              <a:rPr lang="en-US" sz="800" dirty="0">
                <a:solidFill>
                  <a:srgbClr val="0000FF"/>
                </a:solidFill>
                <a:latin typeface="Consolas" panose="020B0609020204030204" pitchFamily="49" charset="0"/>
              </a:rPr>
              <a:t>void</a:t>
            </a:r>
            <a:r>
              <a:rPr lang="en-US" sz="800" dirty="0">
                <a:solidFill>
                  <a:srgbClr val="000000"/>
                </a:solidFill>
                <a:latin typeface="Consolas" panose="020B0609020204030204" pitchFamily="49" charset="0"/>
              </a:rPr>
              <a:t>**)&amp; </a:t>
            </a:r>
            <a:r>
              <a:rPr lang="en-US" sz="800" dirty="0" err="1">
                <a:solidFill>
                  <a:srgbClr val="000000"/>
                </a:solidFill>
                <a:latin typeface="Consolas" panose="020B0609020204030204" pitchFamily="49" charset="0"/>
              </a:rPr>
              <a:t>d_valsIN</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sizeof</a:t>
            </a:r>
            <a:r>
              <a:rPr lang="en-US" sz="800" dirty="0">
                <a:solidFill>
                  <a:srgbClr val="000000"/>
                </a:solidFill>
                <a:latin typeface="Consolas" panose="020B0609020204030204" pitchFamily="49" charset="0"/>
              </a:rPr>
              <a:t>(</a:t>
            </a:r>
            <a:r>
              <a:rPr lang="en-US" sz="800" dirty="0" err="1">
                <a:solidFill>
                  <a:srgbClr val="2B91AF"/>
                </a:solidFill>
                <a:latin typeface="Consolas" panose="020B0609020204030204" pitchFamily="49" charset="0"/>
              </a:rPr>
              <a:t>pairsOfBodies</a:t>
            </a:r>
            <a:r>
              <a:rPr lang="en-US" sz="800" dirty="0">
                <a:solidFill>
                  <a:srgbClr val="000000"/>
                </a:solidFill>
                <a:latin typeface="Consolas" panose="020B0609020204030204" pitchFamily="49" charset="0"/>
              </a:rPr>
              <a:t>) * </a:t>
            </a:r>
            <a:r>
              <a:rPr lang="en-US" sz="800" dirty="0" err="1">
                <a:solidFill>
                  <a:srgbClr val="000000"/>
                </a:solidFill>
                <a:latin typeface="Consolas" panose="020B0609020204030204" pitchFamily="49" charset="0"/>
              </a:rPr>
              <a:t>num_items</a:t>
            </a:r>
            <a:r>
              <a:rPr lang="en-US" sz="800" dirty="0">
                <a:solidFill>
                  <a:srgbClr val="000000"/>
                </a:solidFill>
                <a:latin typeface="Consolas" panose="020B0609020204030204" pitchFamily="49" charset="0"/>
              </a:rPr>
              <a:t>));</a:t>
            </a:r>
          </a:p>
          <a:p>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CubDebugExit</a:t>
            </a:r>
            <a:r>
              <a:rPr lang="en-US" sz="800" dirty="0">
                <a:solidFill>
                  <a:srgbClr val="000000"/>
                </a:solidFill>
                <a:latin typeface="Consolas" panose="020B0609020204030204" pitchFamily="49" charset="0"/>
              </a:rPr>
              <a:t>(</a:t>
            </a:r>
            <a:r>
              <a:rPr lang="en-US" sz="800" dirty="0" err="1">
                <a:solidFill>
                  <a:srgbClr val="000000"/>
                </a:solidFill>
                <a:latin typeface="Consolas" panose="020B0609020204030204" pitchFamily="49" charset="0"/>
              </a:rPr>
              <a:t>g_allocator.DeviceAllocate</a:t>
            </a:r>
            <a:r>
              <a:rPr lang="en-US" sz="800" dirty="0">
                <a:solidFill>
                  <a:srgbClr val="000000"/>
                </a:solidFill>
                <a:latin typeface="Consolas" panose="020B0609020204030204" pitchFamily="49" charset="0"/>
              </a:rPr>
              <a:t>((</a:t>
            </a:r>
            <a:r>
              <a:rPr lang="en-US" sz="800" dirty="0">
                <a:solidFill>
                  <a:srgbClr val="0000FF"/>
                </a:solidFill>
                <a:latin typeface="Consolas" panose="020B0609020204030204" pitchFamily="49" charset="0"/>
              </a:rPr>
              <a:t>void</a:t>
            </a:r>
            <a:r>
              <a:rPr lang="en-US" sz="800" dirty="0">
                <a:solidFill>
                  <a:srgbClr val="000000"/>
                </a:solidFill>
                <a:latin typeface="Consolas" panose="020B0609020204030204" pitchFamily="49" charset="0"/>
              </a:rPr>
              <a:t>**)&amp; </a:t>
            </a:r>
            <a:r>
              <a:rPr lang="en-US" sz="800" dirty="0" err="1">
                <a:solidFill>
                  <a:srgbClr val="000000"/>
                </a:solidFill>
                <a:latin typeface="Consolas" panose="020B0609020204030204" pitchFamily="49" charset="0"/>
              </a:rPr>
              <a:t>d_valsOUT</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sizeof</a:t>
            </a:r>
            <a:r>
              <a:rPr lang="en-US" sz="800" dirty="0">
                <a:solidFill>
                  <a:srgbClr val="000000"/>
                </a:solidFill>
                <a:latin typeface="Consolas" panose="020B0609020204030204" pitchFamily="49" charset="0"/>
              </a:rPr>
              <a:t>(</a:t>
            </a:r>
            <a:r>
              <a:rPr lang="en-US" sz="800" dirty="0" err="1">
                <a:solidFill>
                  <a:srgbClr val="2B91AF"/>
                </a:solidFill>
                <a:latin typeface="Consolas" panose="020B0609020204030204" pitchFamily="49" charset="0"/>
              </a:rPr>
              <a:t>pairsOfBodies</a:t>
            </a:r>
            <a:r>
              <a:rPr lang="en-US" sz="800" dirty="0">
                <a:solidFill>
                  <a:srgbClr val="000000"/>
                </a:solidFill>
                <a:latin typeface="Consolas" panose="020B0609020204030204" pitchFamily="49" charset="0"/>
              </a:rPr>
              <a:t>) * </a:t>
            </a:r>
            <a:r>
              <a:rPr lang="en-US" sz="800" dirty="0" err="1">
                <a:solidFill>
                  <a:srgbClr val="000000"/>
                </a:solidFill>
                <a:latin typeface="Consolas" panose="020B0609020204030204" pitchFamily="49" charset="0"/>
              </a:rPr>
              <a:t>num_items</a:t>
            </a:r>
            <a:r>
              <a:rPr lang="en-US" sz="800" dirty="0">
                <a:solidFill>
                  <a:srgbClr val="000000"/>
                </a:solidFill>
                <a:latin typeface="Consolas" panose="020B0609020204030204" pitchFamily="49" charset="0"/>
              </a:rPr>
              <a:t>));</a:t>
            </a:r>
          </a:p>
          <a:p>
            <a:endParaRPr lang="en-US" sz="800" dirty="0">
              <a:solidFill>
                <a:srgbClr val="000000"/>
              </a:solidFill>
              <a:latin typeface="Consolas" panose="020B0609020204030204" pitchFamily="49" charset="0"/>
            </a:endParaRPr>
          </a:p>
          <a:p>
            <a:r>
              <a:rPr lang="en-US" sz="800" dirty="0">
                <a:solidFill>
                  <a:srgbClr val="000000"/>
                </a:solidFill>
                <a:latin typeface="Consolas" panose="020B0609020204030204" pitchFamily="49" charset="0"/>
              </a:rPr>
              <a:t>    </a:t>
            </a:r>
            <a:r>
              <a:rPr lang="en-US" sz="800" dirty="0">
                <a:solidFill>
                  <a:srgbClr val="008000"/>
                </a:solidFill>
                <a:latin typeface="Consolas" panose="020B0609020204030204" pitchFamily="49" charset="0"/>
              </a:rPr>
              <a:t>// get memory set aside on the device</a:t>
            </a:r>
            <a:endParaRPr lang="en-US" sz="800" dirty="0">
              <a:solidFill>
                <a:srgbClr val="000000"/>
              </a:solidFill>
              <a:latin typeface="Consolas" panose="020B0609020204030204" pitchFamily="49" charset="0"/>
            </a:endParaRPr>
          </a:p>
          <a:p>
            <a:r>
              <a:rPr lang="en-US" sz="800" dirty="0">
                <a:solidFill>
                  <a:srgbClr val="000000"/>
                </a:solidFill>
                <a:latin typeface="Consolas" panose="020B0609020204030204" pitchFamily="49" charset="0"/>
              </a:rPr>
              <a:t>    </a:t>
            </a:r>
            <a:r>
              <a:rPr lang="en-US" sz="800" dirty="0" err="1">
                <a:solidFill>
                  <a:srgbClr val="2B91AF"/>
                </a:solidFill>
                <a:latin typeface="Consolas" panose="020B0609020204030204" pitchFamily="49" charset="0"/>
              </a:rPr>
              <a:t>size_t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temp_storage_bytes</a:t>
            </a:r>
            <a:r>
              <a:rPr lang="en-US" sz="800" dirty="0">
                <a:solidFill>
                  <a:srgbClr val="000000"/>
                </a:solidFill>
                <a:latin typeface="Consolas" panose="020B0609020204030204" pitchFamily="49" charset="0"/>
              </a:rPr>
              <a:t> = 0;</a:t>
            </a:r>
          </a:p>
          <a:p>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void</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d_temp_storage</a:t>
            </a:r>
            <a:r>
              <a:rPr lang="en-US" sz="800" dirty="0">
                <a:solidFill>
                  <a:srgbClr val="000000"/>
                </a:solidFill>
                <a:latin typeface="Consolas" panose="020B0609020204030204" pitchFamily="49" charset="0"/>
              </a:rPr>
              <a:t> = NULL;</a:t>
            </a:r>
          </a:p>
          <a:p>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CubDebugExit</a:t>
            </a:r>
            <a:r>
              <a:rPr lang="en-US" sz="800" dirty="0">
                <a:solidFill>
                  <a:srgbClr val="000000"/>
                </a:solidFill>
                <a:latin typeface="Consolas" panose="020B0609020204030204" pitchFamily="49" charset="0"/>
              </a:rPr>
              <a:t>(</a:t>
            </a:r>
            <a:r>
              <a:rPr lang="en-US" sz="800" b="1" dirty="0" err="1">
                <a:solidFill>
                  <a:srgbClr val="C00000"/>
                </a:solidFill>
                <a:latin typeface="Consolas" panose="020B0609020204030204" pitchFamily="49" charset="0"/>
              </a:rPr>
              <a:t>DeviceRadixSort</a:t>
            </a:r>
            <a:r>
              <a:rPr lang="en-US" sz="800" b="1" dirty="0">
                <a:solidFill>
                  <a:srgbClr val="C00000"/>
                </a:solidFill>
                <a:latin typeface="Consolas" panose="020B0609020204030204" pitchFamily="49" charset="0"/>
              </a:rPr>
              <a:t>::</a:t>
            </a:r>
            <a:r>
              <a:rPr lang="en-US" sz="800" b="1" dirty="0" err="1">
                <a:solidFill>
                  <a:srgbClr val="C00000"/>
                </a:solidFill>
                <a:latin typeface="Consolas" panose="020B0609020204030204" pitchFamily="49" charset="0"/>
              </a:rPr>
              <a:t>SortPairs</a:t>
            </a:r>
            <a:r>
              <a:rPr lang="en-US" sz="800" dirty="0">
                <a:solidFill>
                  <a:srgbClr val="000000"/>
                </a:solidFill>
                <a:latin typeface="Consolas" panose="020B0609020204030204" pitchFamily="49" charset="0"/>
              </a:rPr>
              <a:t>(</a:t>
            </a:r>
            <a:r>
              <a:rPr lang="en-US" sz="800" dirty="0" err="1">
                <a:solidFill>
                  <a:srgbClr val="000000"/>
                </a:solidFill>
                <a:latin typeface="Consolas" panose="020B0609020204030204" pitchFamily="49" charset="0"/>
              </a:rPr>
              <a:t>d_temp_storage</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temp_storage_bytes</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d_keysIN</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d_keysOUT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d_valsIN</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d_valsOUT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num_items</a:t>
            </a:r>
            <a:r>
              <a:rPr lang="en-US" sz="800" dirty="0">
                <a:solidFill>
                  <a:srgbClr val="000000"/>
                </a:solidFill>
                <a:latin typeface="Consolas" panose="020B0609020204030204" pitchFamily="49" charset="0"/>
              </a:rPr>
              <a:t>));</a:t>
            </a:r>
            <a:r>
              <a:rPr lang="en-US" sz="800" dirty="0">
                <a:solidFill>
                  <a:srgbClr val="008000"/>
                </a:solidFill>
                <a:latin typeface="Consolas" panose="020B0609020204030204" pitchFamily="49" charset="0"/>
              </a:rPr>
              <a:t> // Caching allocator for device memory</a:t>
            </a:r>
            <a:endParaRPr lang="en-US" sz="800" dirty="0">
              <a:solidFill>
                <a:srgbClr val="000000"/>
              </a:solidFill>
              <a:latin typeface="Consolas" panose="020B0609020204030204" pitchFamily="49" charset="0"/>
            </a:endParaRPr>
          </a:p>
          <a:p>
            <a:endParaRPr lang="en-US" sz="800" dirty="0">
              <a:solidFill>
                <a:srgbClr val="000000"/>
              </a:solidFill>
              <a:latin typeface="Consolas" panose="020B0609020204030204" pitchFamily="49" charset="0"/>
            </a:endParaRPr>
          </a:p>
          <a:p>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CubDebugExit</a:t>
            </a:r>
            <a:r>
              <a:rPr lang="en-US" sz="800" dirty="0">
                <a:solidFill>
                  <a:srgbClr val="000000"/>
                </a:solidFill>
                <a:latin typeface="Consolas" panose="020B0609020204030204" pitchFamily="49" charset="0"/>
              </a:rPr>
              <a:t>(</a:t>
            </a:r>
            <a:r>
              <a:rPr lang="en-US" sz="800" dirty="0" err="1">
                <a:solidFill>
                  <a:srgbClr val="000000"/>
                </a:solidFill>
                <a:latin typeface="Consolas" panose="020B0609020204030204" pitchFamily="49" charset="0"/>
              </a:rPr>
              <a:t>g_allocator.DeviceAllocate</a:t>
            </a:r>
            <a:r>
              <a:rPr lang="en-US" sz="800" dirty="0">
                <a:solidFill>
                  <a:srgbClr val="000000"/>
                </a:solidFill>
                <a:latin typeface="Consolas" panose="020B0609020204030204" pitchFamily="49" charset="0"/>
              </a:rPr>
              <a:t>(&amp;</a:t>
            </a:r>
            <a:r>
              <a:rPr lang="en-US" sz="800" dirty="0" err="1">
                <a:solidFill>
                  <a:srgbClr val="000000"/>
                </a:solidFill>
                <a:latin typeface="Consolas" panose="020B0609020204030204" pitchFamily="49" charset="0"/>
              </a:rPr>
              <a:t>d_temp_storage</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temp_storage_bytes</a:t>
            </a:r>
            <a:r>
              <a:rPr lang="en-US" sz="800" dirty="0">
                <a:solidFill>
                  <a:srgbClr val="000000"/>
                </a:solidFill>
                <a:latin typeface="Consolas" panose="020B0609020204030204" pitchFamily="49" charset="0"/>
              </a:rPr>
              <a:t>));</a:t>
            </a:r>
          </a:p>
          <a:p>
            <a:r>
              <a:rPr lang="en-US" sz="800" dirty="0">
                <a:solidFill>
                  <a:srgbClr val="000000"/>
                </a:solidFill>
                <a:latin typeface="Consolas" panose="020B0609020204030204" pitchFamily="49" charset="0"/>
              </a:rPr>
              <a:t>    </a:t>
            </a:r>
            <a:r>
              <a:rPr lang="en-US" sz="800" dirty="0">
                <a:solidFill>
                  <a:srgbClr val="008000"/>
                </a:solidFill>
                <a:latin typeface="Consolas" panose="020B0609020204030204" pitchFamily="49" charset="0"/>
              </a:rPr>
              <a:t>// initialize data on the device</a:t>
            </a:r>
            <a:endParaRPr lang="en-US" sz="800" dirty="0">
              <a:solidFill>
                <a:srgbClr val="000000"/>
              </a:solidFill>
              <a:latin typeface="Consolas" panose="020B0609020204030204" pitchFamily="49" charset="0"/>
            </a:endParaRPr>
          </a:p>
          <a:p>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CubDebugExit</a:t>
            </a:r>
            <a:r>
              <a:rPr lang="en-US" sz="800" dirty="0">
                <a:solidFill>
                  <a:srgbClr val="000000"/>
                </a:solidFill>
                <a:latin typeface="Consolas" panose="020B0609020204030204" pitchFamily="49" charset="0"/>
              </a:rPr>
              <a:t>(</a:t>
            </a:r>
            <a:r>
              <a:rPr lang="en-US" sz="800" dirty="0" err="1">
                <a:solidFill>
                  <a:srgbClr val="000000"/>
                </a:solidFill>
                <a:latin typeface="Consolas" panose="020B0609020204030204" pitchFamily="49" charset="0"/>
              </a:rPr>
              <a:t>cudaMemcpy</a:t>
            </a:r>
            <a:r>
              <a:rPr lang="en-US" sz="800" dirty="0">
                <a:solidFill>
                  <a:srgbClr val="000000"/>
                </a:solidFill>
                <a:latin typeface="Consolas" panose="020B0609020204030204" pitchFamily="49" charset="0"/>
              </a:rPr>
              <a:t>(</a:t>
            </a:r>
            <a:r>
              <a:rPr lang="en-US" sz="800" dirty="0" err="1">
                <a:solidFill>
                  <a:srgbClr val="000000"/>
                </a:solidFill>
                <a:latin typeface="Consolas" panose="020B0609020204030204" pitchFamily="49" charset="0"/>
              </a:rPr>
              <a:t>d_keysIN</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h_keys</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sizeof</a:t>
            </a:r>
            <a:r>
              <a:rPr lang="en-US" sz="800" dirty="0">
                <a:solidFill>
                  <a:srgbClr val="000000"/>
                </a:solidFill>
                <a:latin typeface="Consolas" panose="020B0609020204030204" pitchFamily="49" charset="0"/>
              </a:rPr>
              <a:t>(</a:t>
            </a:r>
            <a:r>
              <a:rPr lang="en-US" sz="800" dirty="0">
                <a:solidFill>
                  <a:srgbClr val="0000FF"/>
                </a:solidFill>
                <a:latin typeface="Consolas" panose="020B0609020204030204" pitchFamily="49" charset="0"/>
              </a:rPr>
              <a:t>unsigned</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int</a:t>
            </a:r>
            <a:r>
              <a:rPr lang="en-US" sz="800" dirty="0">
                <a:solidFill>
                  <a:srgbClr val="000000"/>
                </a:solidFill>
                <a:latin typeface="Consolas" panose="020B0609020204030204" pitchFamily="49" charset="0"/>
              </a:rPr>
              <a:t>) * </a:t>
            </a:r>
            <a:r>
              <a:rPr lang="en-US" sz="800" dirty="0" err="1">
                <a:solidFill>
                  <a:srgbClr val="000000"/>
                </a:solidFill>
                <a:latin typeface="Consolas" panose="020B0609020204030204" pitchFamily="49" charset="0"/>
              </a:rPr>
              <a:t>num_items</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cudaMemcpyHostToDevice</a:t>
            </a:r>
            <a:r>
              <a:rPr lang="en-US" sz="800" dirty="0">
                <a:solidFill>
                  <a:srgbClr val="000000"/>
                </a:solidFill>
                <a:latin typeface="Consolas" panose="020B0609020204030204" pitchFamily="49" charset="0"/>
              </a:rPr>
              <a:t>));</a:t>
            </a:r>
          </a:p>
          <a:p>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CubDebugExit</a:t>
            </a:r>
            <a:r>
              <a:rPr lang="en-US" sz="800" dirty="0">
                <a:solidFill>
                  <a:srgbClr val="000000"/>
                </a:solidFill>
                <a:latin typeface="Consolas" panose="020B0609020204030204" pitchFamily="49" charset="0"/>
              </a:rPr>
              <a:t>(</a:t>
            </a:r>
            <a:r>
              <a:rPr lang="en-US" sz="800" dirty="0" err="1">
                <a:solidFill>
                  <a:srgbClr val="000000"/>
                </a:solidFill>
                <a:latin typeface="Consolas" panose="020B0609020204030204" pitchFamily="49" charset="0"/>
              </a:rPr>
              <a:t>cudaMemcpy</a:t>
            </a:r>
            <a:r>
              <a:rPr lang="en-US" sz="800" dirty="0">
                <a:solidFill>
                  <a:srgbClr val="000000"/>
                </a:solidFill>
                <a:latin typeface="Consolas" panose="020B0609020204030204" pitchFamily="49" charset="0"/>
              </a:rPr>
              <a:t>(</a:t>
            </a:r>
            <a:r>
              <a:rPr lang="en-US" sz="800" dirty="0" err="1">
                <a:solidFill>
                  <a:srgbClr val="000000"/>
                </a:solidFill>
                <a:latin typeface="Consolas" panose="020B0609020204030204" pitchFamily="49" charset="0"/>
              </a:rPr>
              <a:t>d_valsIN</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h_vals</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sizeof</a:t>
            </a:r>
            <a:r>
              <a:rPr lang="en-US" sz="800" dirty="0">
                <a:solidFill>
                  <a:srgbClr val="000000"/>
                </a:solidFill>
                <a:latin typeface="Consolas" panose="020B0609020204030204" pitchFamily="49" charset="0"/>
              </a:rPr>
              <a:t>(</a:t>
            </a:r>
            <a:r>
              <a:rPr lang="en-US" sz="800" dirty="0" err="1">
                <a:solidFill>
                  <a:srgbClr val="2B91AF"/>
                </a:solidFill>
                <a:latin typeface="Consolas" panose="020B0609020204030204" pitchFamily="49" charset="0"/>
              </a:rPr>
              <a:t>pairsOfBodies</a:t>
            </a:r>
            <a:r>
              <a:rPr lang="en-US" sz="800" dirty="0">
                <a:solidFill>
                  <a:srgbClr val="000000"/>
                </a:solidFill>
                <a:latin typeface="Consolas" panose="020B0609020204030204" pitchFamily="49" charset="0"/>
              </a:rPr>
              <a:t>) * </a:t>
            </a:r>
            <a:r>
              <a:rPr lang="en-US" sz="800" dirty="0" err="1">
                <a:solidFill>
                  <a:srgbClr val="000000"/>
                </a:solidFill>
                <a:latin typeface="Consolas" panose="020B0609020204030204" pitchFamily="49" charset="0"/>
              </a:rPr>
              <a:t>num_items</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cudaMemcpyHostToDevice</a:t>
            </a:r>
            <a:r>
              <a:rPr lang="en-US" sz="800" dirty="0">
                <a:solidFill>
                  <a:srgbClr val="000000"/>
                </a:solidFill>
                <a:latin typeface="Consolas" panose="020B0609020204030204" pitchFamily="49" charset="0"/>
              </a:rPr>
              <a:t>));</a:t>
            </a:r>
          </a:p>
          <a:p>
            <a:r>
              <a:rPr lang="en-US" sz="800" dirty="0">
                <a:solidFill>
                  <a:srgbClr val="000000"/>
                </a:solidFill>
                <a:latin typeface="Consolas" panose="020B0609020204030204" pitchFamily="49" charset="0"/>
              </a:rPr>
              <a:t>    </a:t>
            </a:r>
            <a:r>
              <a:rPr lang="en-US" sz="800" dirty="0">
                <a:solidFill>
                  <a:srgbClr val="008000"/>
                </a:solidFill>
                <a:latin typeface="Consolas" panose="020B0609020204030204" pitchFamily="49" charset="0"/>
              </a:rPr>
              <a:t>// do the actual sort</a:t>
            </a:r>
            <a:endParaRPr lang="en-US" sz="800" dirty="0">
              <a:solidFill>
                <a:srgbClr val="000000"/>
              </a:solidFill>
              <a:latin typeface="Consolas" panose="020B0609020204030204" pitchFamily="49" charset="0"/>
            </a:endParaRPr>
          </a:p>
          <a:p>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CubDebugExit</a:t>
            </a:r>
            <a:r>
              <a:rPr lang="en-US" sz="800" dirty="0">
                <a:solidFill>
                  <a:srgbClr val="000000"/>
                </a:solidFill>
                <a:latin typeface="Consolas" panose="020B0609020204030204" pitchFamily="49" charset="0"/>
              </a:rPr>
              <a:t>(</a:t>
            </a:r>
            <a:r>
              <a:rPr lang="en-US" sz="800" b="1" dirty="0" err="1">
                <a:solidFill>
                  <a:srgbClr val="C00000"/>
                </a:solidFill>
                <a:latin typeface="Consolas" panose="020B0609020204030204" pitchFamily="49" charset="0"/>
              </a:rPr>
              <a:t>DeviceRadixSort</a:t>
            </a:r>
            <a:r>
              <a:rPr lang="en-US" sz="800" b="1" dirty="0">
                <a:solidFill>
                  <a:srgbClr val="C00000"/>
                </a:solidFill>
                <a:latin typeface="Consolas" panose="020B0609020204030204" pitchFamily="49" charset="0"/>
              </a:rPr>
              <a:t>::</a:t>
            </a:r>
            <a:r>
              <a:rPr lang="en-US" sz="800" b="1" dirty="0" err="1">
                <a:solidFill>
                  <a:srgbClr val="C00000"/>
                </a:solidFill>
                <a:latin typeface="Consolas" panose="020B0609020204030204" pitchFamily="49" charset="0"/>
              </a:rPr>
              <a:t>SortPairs</a:t>
            </a:r>
            <a:r>
              <a:rPr lang="en-US" sz="800" dirty="0">
                <a:solidFill>
                  <a:srgbClr val="000000"/>
                </a:solidFill>
                <a:latin typeface="Consolas" panose="020B0609020204030204" pitchFamily="49" charset="0"/>
              </a:rPr>
              <a:t>(</a:t>
            </a:r>
            <a:r>
              <a:rPr lang="en-US" sz="800" dirty="0" err="1">
                <a:solidFill>
                  <a:srgbClr val="000000"/>
                </a:solidFill>
                <a:latin typeface="Consolas" panose="020B0609020204030204" pitchFamily="49" charset="0"/>
              </a:rPr>
              <a:t>d_temp_storage</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temp_storage_bytes</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d_keysIN</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d_keysOUT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d_valsIN</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d_valsOUT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num_items</a:t>
            </a:r>
            <a:r>
              <a:rPr lang="en-US" sz="800" dirty="0">
                <a:solidFill>
                  <a:srgbClr val="000000"/>
                </a:solidFill>
                <a:latin typeface="Consolas" panose="020B0609020204030204" pitchFamily="49" charset="0"/>
              </a:rPr>
              <a:t>));</a:t>
            </a:r>
          </a:p>
          <a:p>
            <a:endParaRPr lang="en-US" sz="800" dirty="0">
              <a:solidFill>
                <a:srgbClr val="000000"/>
              </a:solidFill>
              <a:latin typeface="Consolas" panose="020B0609020204030204" pitchFamily="49" charset="0"/>
            </a:endParaRPr>
          </a:p>
          <a:p>
            <a:r>
              <a:rPr lang="en-US" sz="800" dirty="0">
                <a:solidFill>
                  <a:srgbClr val="000000"/>
                </a:solidFill>
                <a:latin typeface="Consolas" panose="020B0609020204030204" pitchFamily="49" charset="0"/>
              </a:rPr>
              <a:t>    </a:t>
            </a:r>
            <a:r>
              <a:rPr lang="en-US" sz="800" dirty="0">
                <a:solidFill>
                  <a:srgbClr val="008000"/>
                </a:solidFill>
                <a:latin typeface="Consolas" panose="020B0609020204030204" pitchFamily="49" charset="0"/>
              </a:rPr>
              <a:t>// get data back</a:t>
            </a:r>
            <a:endParaRPr lang="en-US" sz="800" dirty="0">
              <a:solidFill>
                <a:srgbClr val="000000"/>
              </a:solidFill>
              <a:latin typeface="Consolas" panose="020B0609020204030204" pitchFamily="49" charset="0"/>
            </a:endParaRPr>
          </a:p>
          <a:p>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CubDebugExit</a:t>
            </a:r>
            <a:r>
              <a:rPr lang="en-US" sz="800" dirty="0">
                <a:solidFill>
                  <a:srgbClr val="000000"/>
                </a:solidFill>
                <a:latin typeface="Consolas" panose="020B0609020204030204" pitchFamily="49" charset="0"/>
              </a:rPr>
              <a:t>(</a:t>
            </a:r>
            <a:r>
              <a:rPr lang="en-US" sz="800" dirty="0" err="1">
                <a:solidFill>
                  <a:srgbClr val="000000"/>
                </a:solidFill>
                <a:latin typeface="Consolas" panose="020B0609020204030204" pitchFamily="49" charset="0"/>
              </a:rPr>
              <a:t>cudaMemcpy</a:t>
            </a:r>
            <a:r>
              <a:rPr lang="en-US" sz="800" dirty="0">
                <a:solidFill>
                  <a:srgbClr val="000000"/>
                </a:solidFill>
                <a:latin typeface="Consolas" panose="020B0609020204030204" pitchFamily="49" charset="0"/>
              </a:rPr>
              <a:t>(</a:t>
            </a:r>
            <a:r>
              <a:rPr lang="en-US" sz="800" dirty="0" err="1">
                <a:solidFill>
                  <a:srgbClr val="000000"/>
                </a:solidFill>
                <a:latin typeface="Consolas" panose="020B0609020204030204" pitchFamily="49" charset="0"/>
              </a:rPr>
              <a:t>h_keys_out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d_keysOUT</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sizeof</a:t>
            </a:r>
            <a:r>
              <a:rPr lang="en-US" sz="800" dirty="0">
                <a:solidFill>
                  <a:srgbClr val="000000"/>
                </a:solidFill>
                <a:latin typeface="Consolas" panose="020B0609020204030204" pitchFamily="49" charset="0"/>
              </a:rPr>
              <a:t>(</a:t>
            </a:r>
            <a:r>
              <a:rPr lang="en-US" sz="800" dirty="0">
                <a:solidFill>
                  <a:srgbClr val="0000FF"/>
                </a:solidFill>
                <a:latin typeface="Consolas" panose="020B0609020204030204" pitchFamily="49" charset="0"/>
              </a:rPr>
              <a:t>unsigned</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int</a:t>
            </a:r>
            <a:r>
              <a:rPr lang="en-US" sz="800" dirty="0">
                <a:solidFill>
                  <a:srgbClr val="000000"/>
                </a:solidFill>
                <a:latin typeface="Consolas" panose="020B0609020204030204" pitchFamily="49" charset="0"/>
              </a:rPr>
              <a:t>) * </a:t>
            </a:r>
            <a:r>
              <a:rPr lang="en-US" sz="800" dirty="0" err="1">
                <a:solidFill>
                  <a:srgbClr val="000000"/>
                </a:solidFill>
                <a:latin typeface="Consolas" panose="020B0609020204030204" pitchFamily="49" charset="0"/>
              </a:rPr>
              <a:t>num_items</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cudaMemcpyDeviceToHost</a:t>
            </a:r>
            <a:r>
              <a:rPr lang="en-US" sz="800" dirty="0">
                <a:solidFill>
                  <a:srgbClr val="000000"/>
                </a:solidFill>
                <a:latin typeface="Consolas" panose="020B0609020204030204" pitchFamily="49" charset="0"/>
              </a:rPr>
              <a:t>));</a:t>
            </a:r>
          </a:p>
          <a:p>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CubDebugExit</a:t>
            </a:r>
            <a:r>
              <a:rPr lang="en-US" sz="800" dirty="0">
                <a:solidFill>
                  <a:srgbClr val="000000"/>
                </a:solidFill>
                <a:latin typeface="Consolas" panose="020B0609020204030204" pitchFamily="49" charset="0"/>
              </a:rPr>
              <a:t>(</a:t>
            </a:r>
            <a:r>
              <a:rPr lang="en-US" sz="800" dirty="0" err="1">
                <a:solidFill>
                  <a:srgbClr val="000000"/>
                </a:solidFill>
                <a:latin typeface="Consolas" panose="020B0609020204030204" pitchFamily="49" charset="0"/>
              </a:rPr>
              <a:t>cudaMemcpy</a:t>
            </a:r>
            <a:r>
              <a:rPr lang="en-US" sz="800" dirty="0">
                <a:solidFill>
                  <a:srgbClr val="000000"/>
                </a:solidFill>
                <a:latin typeface="Consolas" panose="020B0609020204030204" pitchFamily="49" charset="0"/>
              </a:rPr>
              <a:t>(</a:t>
            </a:r>
            <a:r>
              <a:rPr lang="en-US" sz="800" dirty="0" err="1">
                <a:solidFill>
                  <a:srgbClr val="000000"/>
                </a:solidFill>
                <a:latin typeface="Consolas" panose="020B0609020204030204" pitchFamily="49" charset="0"/>
              </a:rPr>
              <a:t>h_vals_out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d_valsOUT</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sizeof</a:t>
            </a:r>
            <a:r>
              <a:rPr lang="en-US" sz="800" dirty="0">
                <a:solidFill>
                  <a:srgbClr val="000000"/>
                </a:solidFill>
                <a:latin typeface="Consolas" panose="020B0609020204030204" pitchFamily="49" charset="0"/>
              </a:rPr>
              <a:t>(</a:t>
            </a:r>
            <a:r>
              <a:rPr lang="en-US" sz="800" dirty="0" err="1">
                <a:solidFill>
                  <a:srgbClr val="2B91AF"/>
                </a:solidFill>
                <a:latin typeface="Consolas" panose="020B0609020204030204" pitchFamily="49" charset="0"/>
              </a:rPr>
              <a:t>pairsOfBodies</a:t>
            </a:r>
            <a:r>
              <a:rPr lang="en-US" sz="800" dirty="0">
                <a:solidFill>
                  <a:srgbClr val="000000"/>
                </a:solidFill>
                <a:latin typeface="Consolas" panose="020B0609020204030204" pitchFamily="49" charset="0"/>
              </a:rPr>
              <a:t>) * </a:t>
            </a:r>
            <a:r>
              <a:rPr lang="en-US" sz="800" dirty="0" err="1">
                <a:solidFill>
                  <a:srgbClr val="000000"/>
                </a:solidFill>
                <a:latin typeface="Consolas" panose="020B0609020204030204" pitchFamily="49" charset="0"/>
              </a:rPr>
              <a:t>num_items</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cudaMemcpyDeviceToHost</a:t>
            </a:r>
            <a:r>
              <a:rPr lang="en-US" sz="800" dirty="0">
                <a:solidFill>
                  <a:srgbClr val="000000"/>
                </a:solidFill>
                <a:latin typeface="Consolas" panose="020B0609020204030204" pitchFamily="49" charset="0"/>
              </a:rPr>
              <a:t>));</a:t>
            </a:r>
          </a:p>
          <a:p>
            <a:endParaRPr lang="en-US" sz="800" dirty="0">
              <a:solidFill>
                <a:srgbClr val="000000"/>
              </a:solidFill>
              <a:latin typeface="Consolas" panose="020B0609020204030204" pitchFamily="49" charset="0"/>
            </a:endParaRPr>
          </a:p>
          <a:p>
            <a:r>
              <a:rPr lang="en-US" sz="800" dirty="0">
                <a:solidFill>
                  <a:srgbClr val="000000"/>
                </a:solidFill>
                <a:latin typeface="Consolas" panose="020B0609020204030204" pitchFamily="49" charset="0"/>
              </a:rPr>
              <a:t>    </a:t>
            </a:r>
            <a:r>
              <a:rPr lang="en-US" sz="800" dirty="0">
                <a:solidFill>
                  <a:srgbClr val="008000"/>
                </a:solidFill>
                <a:latin typeface="Consolas" panose="020B0609020204030204" pitchFamily="49" charset="0"/>
              </a:rPr>
              <a:t>// clean up</a:t>
            </a:r>
            <a:endParaRPr lang="en-US" sz="800" dirty="0">
              <a:solidFill>
                <a:srgbClr val="000000"/>
              </a:solidFill>
              <a:latin typeface="Consolas" panose="020B0609020204030204" pitchFamily="49" charset="0"/>
            </a:endParaRPr>
          </a:p>
          <a:p>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if</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d_keysIN</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CubDebugExit</a:t>
            </a:r>
            <a:r>
              <a:rPr lang="en-US" sz="800" dirty="0">
                <a:solidFill>
                  <a:srgbClr val="000000"/>
                </a:solidFill>
                <a:latin typeface="Consolas" panose="020B0609020204030204" pitchFamily="49" charset="0"/>
              </a:rPr>
              <a:t>(</a:t>
            </a:r>
            <a:r>
              <a:rPr lang="en-US" sz="800" dirty="0" err="1">
                <a:solidFill>
                  <a:srgbClr val="000000"/>
                </a:solidFill>
                <a:latin typeface="Consolas" panose="020B0609020204030204" pitchFamily="49" charset="0"/>
              </a:rPr>
              <a:t>g_allocator.DeviceFree</a:t>
            </a:r>
            <a:r>
              <a:rPr lang="en-US" sz="800" dirty="0">
                <a:solidFill>
                  <a:srgbClr val="000000"/>
                </a:solidFill>
                <a:latin typeface="Consolas" panose="020B0609020204030204" pitchFamily="49" charset="0"/>
              </a:rPr>
              <a:t>(</a:t>
            </a:r>
            <a:r>
              <a:rPr lang="en-US" sz="800" dirty="0" err="1">
                <a:solidFill>
                  <a:srgbClr val="000000"/>
                </a:solidFill>
                <a:latin typeface="Consolas" panose="020B0609020204030204" pitchFamily="49" charset="0"/>
              </a:rPr>
              <a:t>d_keysIN</a:t>
            </a:r>
            <a:r>
              <a:rPr lang="en-US" sz="800" dirty="0">
                <a:solidFill>
                  <a:srgbClr val="000000"/>
                </a:solidFill>
                <a:latin typeface="Consolas" panose="020B0609020204030204" pitchFamily="49" charset="0"/>
              </a:rPr>
              <a:t>));</a:t>
            </a:r>
          </a:p>
          <a:p>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if</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d_keysOUT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CubDebugExit</a:t>
            </a:r>
            <a:r>
              <a:rPr lang="en-US" sz="800" dirty="0">
                <a:solidFill>
                  <a:srgbClr val="000000"/>
                </a:solidFill>
                <a:latin typeface="Consolas" panose="020B0609020204030204" pitchFamily="49" charset="0"/>
              </a:rPr>
              <a:t>(</a:t>
            </a:r>
            <a:r>
              <a:rPr lang="en-US" sz="800" dirty="0" err="1">
                <a:solidFill>
                  <a:srgbClr val="000000"/>
                </a:solidFill>
                <a:latin typeface="Consolas" panose="020B0609020204030204" pitchFamily="49" charset="0"/>
              </a:rPr>
              <a:t>g_allocator.DeviceFree</a:t>
            </a:r>
            <a:r>
              <a:rPr lang="en-US" sz="800" dirty="0">
                <a:solidFill>
                  <a:srgbClr val="000000"/>
                </a:solidFill>
                <a:latin typeface="Consolas" panose="020B0609020204030204" pitchFamily="49" charset="0"/>
              </a:rPr>
              <a:t>(</a:t>
            </a:r>
            <a:r>
              <a:rPr lang="en-US" sz="800" dirty="0" err="1">
                <a:solidFill>
                  <a:srgbClr val="000000"/>
                </a:solidFill>
                <a:latin typeface="Consolas" panose="020B0609020204030204" pitchFamily="49" charset="0"/>
              </a:rPr>
              <a:t>d_keysOUT</a:t>
            </a:r>
            <a:r>
              <a:rPr lang="en-US" sz="800" dirty="0">
                <a:solidFill>
                  <a:srgbClr val="000000"/>
                </a:solidFill>
                <a:latin typeface="Consolas" panose="020B0609020204030204" pitchFamily="49" charset="0"/>
              </a:rPr>
              <a:t>));</a:t>
            </a:r>
          </a:p>
          <a:p>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if</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d_valsIN</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CubDebugExit</a:t>
            </a:r>
            <a:r>
              <a:rPr lang="en-US" sz="800" dirty="0">
                <a:solidFill>
                  <a:srgbClr val="000000"/>
                </a:solidFill>
                <a:latin typeface="Consolas" panose="020B0609020204030204" pitchFamily="49" charset="0"/>
              </a:rPr>
              <a:t>(</a:t>
            </a:r>
            <a:r>
              <a:rPr lang="en-US" sz="800" dirty="0" err="1">
                <a:solidFill>
                  <a:srgbClr val="000000"/>
                </a:solidFill>
                <a:latin typeface="Consolas" panose="020B0609020204030204" pitchFamily="49" charset="0"/>
              </a:rPr>
              <a:t>g_allocator.DeviceFree</a:t>
            </a:r>
            <a:r>
              <a:rPr lang="en-US" sz="800" dirty="0">
                <a:solidFill>
                  <a:srgbClr val="000000"/>
                </a:solidFill>
                <a:latin typeface="Consolas" panose="020B0609020204030204" pitchFamily="49" charset="0"/>
              </a:rPr>
              <a:t>(</a:t>
            </a:r>
            <a:r>
              <a:rPr lang="en-US" sz="800" dirty="0" err="1">
                <a:solidFill>
                  <a:srgbClr val="000000"/>
                </a:solidFill>
                <a:latin typeface="Consolas" panose="020B0609020204030204" pitchFamily="49" charset="0"/>
              </a:rPr>
              <a:t>d_valsIN</a:t>
            </a:r>
            <a:r>
              <a:rPr lang="en-US" sz="800" dirty="0">
                <a:solidFill>
                  <a:srgbClr val="000000"/>
                </a:solidFill>
                <a:latin typeface="Consolas" panose="020B0609020204030204" pitchFamily="49" charset="0"/>
              </a:rPr>
              <a:t>));</a:t>
            </a:r>
          </a:p>
          <a:p>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if</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d_valsOUT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CubDebugExit</a:t>
            </a:r>
            <a:r>
              <a:rPr lang="en-US" sz="800" dirty="0">
                <a:solidFill>
                  <a:srgbClr val="000000"/>
                </a:solidFill>
                <a:latin typeface="Consolas" panose="020B0609020204030204" pitchFamily="49" charset="0"/>
              </a:rPr>
              <a:t>(</a:t>
            </a:r>
            <a:r>
              <a:rPr lang="en-US" sz="800" dirty="0" err="1">
                <a:solidFill>
                  <a:srgbClr val="000000"/>
                </a:solidFill>
                <a:latin typeface="Consolas" panose="020B0609020204030204" pitchFamily="49" charset="0"/>
              </a:rPr>
              <a:t>g_allocator.DeviceFree</a:t>
            </a:r>
            <a:r>
              <a:rPr lang="en-US" sz="800" dirty="0">
                <a:solidFill>
                  <a:srgbClr val="000000"/>
                </a:solidFill>
                <a:latin typeface="Consolas" panose="020B0609020204030204" pitchFamily="49" charset="0"/>
              </a:rPr>
              <a:t>(</a:t>
            </a:r>
            <a:r>
              <a:rPr lang="en-US" sz="800" dirty="0" err="1">
                <a:solidFill>
                  <a:srgbClr val="000000"/>
                </a:solidFill>
                <a:latin typeface="Consolas" panose="020B0609020204030204" pitchFamily="49" charset="0"/>
              </a:rPr>
              <a:t>d_valsOUT</a:t>
            </a:r>
            <a:r>
              <a:rPr lang="en-US" sz="800" dirty="0">
                <a:solidFill>
                  <a:srgbClr val="000000"/>
                </a:solidFill>
                <a:latin typeface="Consolas" panose="020B0609020204030204" pitchFamily="49" charset="0"/>
              </a:rPr>
              <a:t>));</a:t>
            </a:r>
          </a:p>
          <a:p>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if</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d_temp_storage</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CubDebugExit</a:t>
            </a:r>
            <a:r>
              <a:rPr lang="en-US" sz="800" dirty="0">
                <a:solidFill>
                  <a:srgbClr val="000000"/>
                </a:solidFill>
                <a:latin typeface="Consolas" panose="020B0609020204030204" pitchFamily="49" charset="0"/>
              </a:rPr>
              <a:t>(</a:t>
            </a:r>
            <a:r>
              <a:rPr lang="en-US" sz="800" dirty="0" err="1">
                <a:solidFill>
                  <a:srgbClr val="000000"/>
                </a:solidFill>
                <a:latin typeface="Consolas" panose="020B0609020204030204" pitchFamily="49" charset="0"/>
              </a:rPr>
              <a:t>g_allocator.DeviceFree</a:t>
            </a:r>
            <a:r>
              <a:rPr lang="en-US" sz="800" dirty="0">
                <a:solidFill>
                  <a:srgbClr val="000000"/>
                </a:solidFill>
                <a:latin typeface="Consolas" panose="020B0609020204030204" pitchFamily="49" charset="0"/>
              </a:rPr>
              <a:t>(</a:t>
            </a:r>
            <a:r>
              <a:rPr lang="en-US" sz="800" dirty="0" err="1">
                <a:solidFill>
                  <a:srgbClr val="000000"/>
                </a:solidFill>
                <a:latin typeface="Consolas" panose="020B0609020204030204" pitchFamily="49" charset="0"/>
              </a:rPr>
              <a:t>d_temp_storage</a:t>
            </a:r>
            <a:r>
              <a:rPr lang="en-US" sz="800" dirty="0">
                <a:solidFill>
                  <a:srgbClr val="000000"/>
                </a:solidFill>
                <a:latin typeface="Consolas" panose="020B0609020204030204" pitchFamily="49" charset="0"/>
              </a:rPr>
              <a:t>));</a:t>
            </a:r>
          </a:p>
          <a:p>
            <a:endParaRPr lang="en-US" sz="800" dirty="0">
              <a:solidFill>
                <a:srgbClr val="000000"/>
              </a:solidFill>
              <a:latin typeface="Consolas" panose="020B0609020204030204" pitchFamily="49" charset="0"/>
            </a:endParaRPr>
          </a:p>
          <a:p>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return</a:t>
            </a:r>
            <a:r>
              <a:rPr lang="en-US" sz="800" dirty="0">
                <a:solidFill>
                  <a:srgbClr val="000000"/>
                </a:solidFill>
                <a:latin typeface="Consolas" panose="020B0609020204030204" pitchFamily="49" charset="0"/>
              </a:rPr>
              <a:t> 0;</a:t>
            </a:r>
          </a:p>
          <a:p>
            <a:r>
              <a:rPr lang="en-US" sz="800" dirty="0">
                <a:solidFill>
                  <a:srgbClr val="000000"/>
                </a:solidFill>
                <a:latin typeface="Consolas" panose="020B0609020204030204" pitchFamily="49" charset="0"/>
              </a:rPr>
              <a:t>}</a:t>
            </a:r>
            <a:endParaRPr lang="en-US" sz="1600" dirty="0"/>
          </a:p>
        </p:txBody>
      </p:sp>
    </p:spTree>
    <p:extLst>
      <p:ext uri="{BB962C8B-B14F-4D97-AF65-F5344CB8AC3E}">
        <p14:creationId xmlns:p14="http://schemas.microsoft.com/office/powerpoint/2010/main" val="141698736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Example, CUB: reduce, device-level operation</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3C3136-38B5-49B0-B7B2-ED139F0532E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2" name="Rectangle 1"/>
          <p:cNvSpPr/>
          <p:nvPr/>
        </p:nvSpPr>
        <p:spPr>
          <a:xfrm>
            <a:off x="55417" y="1018052"/>
            <a:ext cx="6096000" cy="3416320"/>
          </a:xfrm>
          <a:prstGeom prst="rect">
            <a:avLst/>
          </a:prstGeom>
          <a:solidFill>
            <a:schemeClr val="bg1">
              <a:lumMod val="95000"/>
            </a:schemeClr>
          </a:solidFill>
          <a:ln>
            <a:solidFill>
              <a:schemeClr val="tx1"/>
            </a:solidFill>
          </a:ln>
        </p:spPr>
        <p:txBody>
          <a:bodyPr>
            <a:spAutoFit/>
          </a:bodyPr>
          <a:lstStyle/>
          <a:p>
            <a:r>
              <a:rPr lang="en-US" sz="900" dirty="0">
                <a:solidFill>
                  <a:srgbClr val="808080"/>
                </a:solidFill>
                <a:latin typeface="Consolas" panose="020B0609020204030204" pitchFamily="49" charset="0"/>
              </a:rPr>
              <a:t>#define</a:t>
            </a:r>
            <a:r>
              <a:rPr lang="en-US" sz="900" dirty="0">
                <a:solidFill>
                  <a:srgbClr val="000000"/>
                </a:solidFill>
                <a:latin typeface="Consolas" panose="020B0609020204030204" pitchFamily="49" charset="0"/>
              </a:rPr>
              <a:t> </a:t>
            </a:r>
            <a:r>
              <a:rPr lang="en-US" sz="900" dirty="0">
                <a:solidFill>
                  <a:srgbClr val="6F008A"/>
                </a:solidFill>
                <a:latin typeface="Consolas" panose="020B0609020204030204" pitchFamily="49" charset="0"/>
              </a:rPr>
              <a:t>CUB_STDERR</a:t>
            </a:r>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 print CUDA runtime errors to console</a:t>
            </a:r>
            <a:endParaRPr lang="en-US" sz="900" dirty="0">
              <a:solidFill>
                <a:srgbClr val="000000"/>
              </a:solidFill>
              <a:latin typeface="Consolas" panose="020B0609020204030204" pitchFamily="49" charset="0"/>
            </a:endParaRPr>
          </a:p>
          <a:p>
            <a:r>
              <a:rPr lang="en-US" sz="900" dirty="0">
                <a:solidFill>
                  <a:srgbClr val="808080"/>
                </a:solidFill>
                <a:latin typeface="Consolas" panose="020B0609020204030204" pitchFamily="49" charset="0"/>
              </a:rPr>
              <a:t>#include</a:t>
            </a:r>
            <a:r>
              <a:rPr lang="en-US" sz="900" dirty="0">
                <a:solidFill>
                  <a:srgbClr val="000000"/>
                </a:solidFill>
                <a:latin typeface="Consolas" panose="020B0609020204030204" pitchFamily="49" charset="0"/>
              </a:rPr>
              <a:t> </a:t>
            </a:r>
            <a:r>
              <a:rPr lang="en-US" sz="900" dirty="0">
                <a:solidFill>
                  <a:srgbClr val="A31515"/>
                </a:solidFill>
                <a:latin typeface="Consolas" panose="020B0609020204030204" pitchFamily="49" charset="0"/>
              </a:rPr>
              <a:t>&lt;stdio.h&gt;</a:t>
            </a:r>
            <a:endParaRPr lang="en-US" sz="900" dirty="0">
              <a:solidFill>
                <a:srgbClr val="000000"/>
              </a:solidFill>
              <a:latin typeface="Consolas" panose="020B0609020204030204" pitchFamily="49" charset="0"/>
            </a:endParaRPr>
          </a:p>
          <a:p>
            <a:r>
              <a:rPr lang="en-US" sz="900" dirty="0">
                <a:solidFill>
                  <a:srgbClr val="808080"/>
                </a:solidFill>
                <a:latin typeface="Consolas" panose="020B0609020204030204" pitchFamily="49" charset="0"/>
              </a:rPr>
              <a:t>#include</a:t>
            </a:r>
            <a:r>
              <a:rPr lang="en-US" sz="900" dirty="0">
                <a:solidFill>
                  <a:srgbClr val="000000"/>
                </a:solidFill>
                <a:latin typeface="Consolas" panose="020B0609020204030204" pitchFamily="49" charset="0"/>
              </a:rPr>
              <a:t> </a:t>
            </a:r>
            <a:r>
              <a:rPr lang="en-US" sz="900" dirty="0">
                <a:solidFill>
                  <a:srgbClr val="A31515"/>
                </a:solidFill>
                <a:latin typeface="Consolas" panose="020B0609020204030204" pitchFamily="49" charset="0"/>
              </a:rPr>
              <a:t>&lt;cub/</a:t>
            </a:r>
            <a:r>
              <a:rPr lang="en-US" sz="900" dirty="0" err="1">
                <a:solidFill>
                  <a:srgbClr val="A31515"/>
                </a:solidFill>
                <a:latin typeface="Consolas" panose="020B0609020204030204" pitchFamily="49" charset="0"/>
              </a:rPr>
              <a:t>util_allocator.cuh</a:t>
            </a:r>
            <a:r>
              <a:rPr lang="en-US" sz="900" dirty="0">
                <a:solidFill>
                  <a:srgbClr val="A31515"/>
                </a:solidFill>
                <a:latin typeface="Consolas" panose="020B0609020204030204" pitchFamily="49" charset="0"/>
              </a:rPr>
              <a:t>&gt;</a:t>
            </a:r>
            <a:endParaRPr lang="en-US" sz="900" dirty="0">
              <a:solidFill>
                <a:srgbClr val="000000"/>
              </a:solidFill>
              <a:latin typeface="Consolas" panose="020B0609020204030204" pitchFamily="49" charset="0"/>
            </a:endParaRPr>
          </a:p>
          <a:p>
            <a:r>
              <a:rPr lang="en-US" sz="900" dirty="0">
                <a:solidFill>
                  <a:srgbClr val="808080"/>
                </a:solidFill>
                <a:latin typeface="Consolas" panose="020B0609020204030204" pitchFamily="49" charset="0"/>
              </a:rPr>
              <a:t>#include</a:t>
            </a:r>
            <a:r>
              <a:rPr lang="en-US" sz="900" dirty="0">
                <a:solidFill>
                  <a:srgbClr val="000000"/>
                </a:solidFill>
                <a:latin typeface="Consolas" panose="020B0609020204030204" pitchFamily="49" charset="0"/>
              </a:rPr>
              <a:t> </a:t>
            </a:r>
            <a:r>
              <a:rPr lang="en-US" sz="900" dirty="0">
                <a:solidFill>
                  <a:srgbClr val="A31515"/>
                </a:solidFill>
                <a:latin typeface="Consolas" panose="020B0609020204030204" pitchFamily="49" charset="0"/>
              </a:rPr>
              <a:t>&lt;cub/device/</a:t>
            </a:r>
            <a:r>
              <a:rPr lang="en-US" sz="900" dirty="0" err="1">
                <a:solidFill>
                  <a:srgbClr val="A31515"/>
                </a:solidFill>
                <a:latin typeface="Consolas" panose="020B0609020204030204" pitchFamily="49" charset="0"/>
              </a:rPr>
              <a:t>device_reduce.cuh</a:t>
            </a:r>
            <a:r>
              <a:rPr lang="en-US" sz="900" dirty="0">
                <a:solidFill>
                  <a:srgbClr val="A31515"/>
                </a:solidFill>
                <a:latin typeface="Consolas" panose="020B0609020204030204" pitchFamily="49" charset="0"/>
              </a:rPr>
              <a:t>&gt;</a:t>
            </a:r>
            <a:endParaRPr lang="en-US" sz="900" dirty="0">
              <a:solidFill>
                <a:srgbClr val="000000"/>
              </a:solidFill>
              <a:latin typeface="Consolas" panose="020B0609020204030204" pitchFamily="49" charset="0"/>
            </a:endParaRPr>
          </a:p>
          <a:p>
            <a:r>
              <a:rPr lang="en-US" sz="900" dirty="0">
                <a:solidFill>
                  <a:srgbClr val="808080"/>
                </a:solidFill>
                <a:latin typeface="Consolas" panose="020B0609020204030204" pitchFamily="49" charset="0"/>
              </a:rPr>
              <a:t>#include</a:t>
            </a:r>
            <a:r>
              <a:rPr lang="en-US" sz="900" dirty="0">
                <a:solidFill>
                  <a:srgbClr val="000000"/>
                </a:solidFill>
                <a:latin typeface="Consolas" panose="020B0609020204030204" pitchFamily="49" charset="0"/>
              </a:rPr>
              <a:t> </a:t>
            </a:r>
            <a:r>
              <a:rPr lang="en-US" sz="900" dirty="0">
                <a:solidFill>
                  <a:srgbClr val="A31515"/>
                </a:solidFill>
                <a:latin typeface="Consolas" panose="020B0609020204030204" pitchFamily="49" charset="0"/>
              </a:rPr>
              <a:t>"test/</a:t>
            </a:r>
            <a:r>
              <a:rPr lang="en-US" sz="900" dirty="0" err="1">
                <a:solidFill>
                  <a:srgbClr val="A31515"/>
                </a:solidFill>
                <a:latin typeface="Consolas" panose="020B0609020204030204" pitchFamily="49" charset="0"/>
              </a:rPr>
              <a:t>test_util.h</a:t>
            </a:r>
            <a:r>
              <a:rPr lang="en-US" sz="900" dirty="0">
                <a:solidFill>
                  <a:srgbClr val="A31515"/>
                </a:solidFill>
                <a:latin typeface="Consolas" panose="020B0609020204030204" pitchFamily="49" charset="0"/>
              </a:rPr>
              <a:t>"</a:t>
            </a:r>
            <a:endParaRPr lang="en-US" sz="900" dirty="0">
              <a:solidFill>
                <a:srgbClr val="000000"/>
              </a:solidFill>
              <a:latin typeface="Consolas" panose="020B0609020204030204" pitchFamily="49" charset="0"/>
            </a:endParaRPr>
          </a:p>
          <a:p>
            <a:r>
              <a:rPr lang="en-US" sz="900" dirty="0">
                <a:solidFill>
                  <a:srgbClr val="0000FF"/>
                </a:solidFill>
                <a:latin typeface="Consolas" panose="020B0609020204030204" pitchFamily="49" charset="0"/>
              </a:rPr>
              <a:t>using</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namespace</a:t>
            </a:r>
            <a:r>
              <a:rPr lang="en-US" sz="900" dirty="0">
                <a:solidFill>
                  <a:srgbClr val="000000"/>
                </a:solidFill>
                <a:latin typeface="Consolas" panose="020B0609020204030204" pitchFamily="49" charset="0"/>
              </a:rPr>
              <a:t> cub;</a:t>
            </a:r>
          </a:p>
          <a:p>
            <a:r>
              <a:rPr lang="en-US" sz="900" dirty="0" err="1">
                <a:solidFill>
                  <a:srgbClr val="000000"/>
                </a:solidFill>
                <a:latin typeface="Consolas" panose="020B0609020204030204" pitchFamily="49" charset="0"/>
              </a:rPr>
              <a:t>CachingDeviceAllocator</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g_allocator</a:t>
            </a:r>
            <a:r>
              <a:rPr lang="en-US" sz="900" dirty="0">
                <a:solidFill>
                  <a:srgbClr val="000000"/>
                </a:solidFill>
                <a:latin typeface="Consolas" panose="020B0609020204030204" pitchFamily="49" charset="0"/>
              </a:rPr>
              <a:t>(</a:t>
            </a:r>
            <a:r>
              <a:rPr lang="en-US" sz="900" dirty="0">
                <a:solidFill>
                  <a:srgbClr val="0000FF"/>
                </a:solidFill>
                <a:latin typeface="Consolas" panose="020B0609020204030204" pitchFamily="49" charset="0"/>
              </a:rPr>
              <a:t>true</a:t>
            </a:r>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 Caching allocator for device memory</a:t>
            </a:r>
            <a:endParaRPr lang="en-US" sz="900" dirty="0">
              <a:solidFill>
                <a:srgbClr val="000000"/>
              </a:solidFill>
              <a:latin typeface="Consolas" panose="020B0609020204030204" pitchFamily="49" charset="0"/>
            </a:endParaRPr>
          </a:p>
          <a:p>
            <a:endParaRPr lang="en-US" sz="900" dirty="0">
              <a:solidFill>
                <a:srgbClr val="000000"/>
              </a:solidFill>
              <a:latin typeface="Consolas" panose="020B0609020204030204" pitchFamily="49" charset="0"/>
            </a:endParaRPr>
          </a:p>
          <a:p>
            <a:r>
              <a:rPr lang="en-US" sz="900" dirty="0">
                <a:solidFill>
                  <a:srgbClr val="0000FF"/>
                </a:solidFill>
                <a:latin typeface="Consolas" panose="020B0609020204030204" pitchFamily="49" charset="0"/>
              </a:rPr>
              <a:t>int</a:t>
            </a:r>
            <a:r>
              <a:rPr lang="en-US" sz="900" dirty="0">
                <a:solidFill>
                  <a:srgbClr val="000000"/>
                </a:solidFill>
                <a:latin typeface="Consolas" panose="020B0609020204030204" pitchFamily="49" charset="0"/>
              </a:rPr>
              <a:t> main() {</a:t>
            </a:r>
          </a:p>
          <a:p>
            <a:r>
              <a:rPr lang="en-US" sz="900" dirty="0">
                <a:solidFill>
                  <a:srgbClr val="000000"/>
                </a:solidFill>
                <a:latin typeface="Consolas" panose="020B0609020204030204" pitchFamily="49" charset="0"/>
              </a:rPr>
              <a:t>    </a:t>
            </a:r>
            <a:r>
              <a:rPr lang="en-US" sz="900" dirty="0" err="1">
                <a:solidFill>
                  <a:srgbClr val="0000FF"/>
                </a:solidFill>
                <a:latin typeface="Consolas" panose="020B0609020204030204" pitchFamily="49" charset="0"/>
              </a:rPr>
              <a:t>const</a:t>
            </a:r>
            <a:r>
              <a:rPr lang="en-US" sz="900" dirty="0">
                <a:solidFill>
                  <a:srgbClr val="000000"/>
                </a:solidFill>
                <a:latin typeface="Consolas" panose="020B0609020204030204" pitchFamily="49" charset="0"/>
              </a:rPr>
              <a:t> </a:t>
            </a:r>
            <a:r>
              <a:rPr lang="en-US" sz="900" dirty="0" err="1">
                <a:solidFill>
                  <a:srgbClr val="2B91AF"/>
                </a:solidFill>
                <a:latin typeface="Consolas" panose="020B0609020204030204" pitchFamily="49" charset="0"/>
              </a:rPr>
              <a:t>size_t</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num_items</a:t>
            </a:r>
            <a:r>
              <a:rPr lang="en-US" sz="900" dirty="0">
                <a:solidFill>
                  <a:srgbClr val="000000"/>
                </a:solidFill>
                <a:latin typeface="Consolas" panose="020B0609020204030204" pitchFamily="49" charset="0"/>
              </a:rPr>
              <a:t> = 10;</a:t>
            </a:r>
          </a:p>
          <a:p>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 Set up host arrays</a:t>
            </a:r>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int</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h_in</a:t>
            </a:r>
            <a:r>
              <a:rPr lang="en-US" sz="900" dirty="0">
                <a:solidFill>
                  <a:srgbClr val="000000"/>
                </a:solidFill>
                <a:latin typeface="Consolas" panose="020B0609020204030204" pitchFamily="49" charset="0"/>
              </a:rPr>
              <a:t>[</a:t>
            </a:r>
            <a:r>
              <a:rPr lang="en-US" sz="900" dirty="0" err="1">
                <a:solidFill>
                  <a:srgbClr val="000000"/>
                </a:solidFill>
                <a:latin typeface="Consolas" panose="020B0609020204030204" pitchFamily="49" charset="0"/>
              </a:rPr>
              <a:t>num_items</a:t>
            </a:r>
            <a:r>
              <a:rPr lang="en-US" sz="900" dirty="0">
                <a:solidFill>
                  <a:srgbClr val="000000"/>
                </a:solidFill>
                <a:latin typeface="Consolas" panose="020B0609020204030204" pitchFamily="49" charset="0"/>
              </a:rPr>
              <a:t>] = { 2, 3, -1, 0, 3, 6, 7, 2, -2, 0 };</a:t>
            </a:r>
          </a:p>
          <a:p>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int</a:t>
            </a:r>
            <a:r>
              <a:rPr lang="en-US" sz="900" dirty="0">
                <a:solidFill>
                  <a:srgbClr val="000000"/>
                </a:solidFill>
                <a:latin typeface="Consolas" panose="020B0609020204030204" pitchFamily="49" charset="0"/>
              </a:rPr>
              <a:t>  sum = 0;</a:t>
            </a:r>
          </a:p>
          <a:p>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for</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unsigned</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int</a:t>
            </a:r>
            <a:r>
              <a:rPr lang="en-US" sz="900" dirty="0">
                <a:solidFill>
                  <a:srgbClr val="000000"/>
                </a:solidFill>
                <a:latin typeface="Consolas" panose="020B0609020204030204" pitchFamily="49" charset="0"/>
              </a:rPr>
              <a:t> i = 0; i &lt; </a:t>
            </a:r>
            <a:r>
              <a:rPr lang="en-US" sz="900" dirty="0" err="1">
                <a:solidFill>
                  <a:srgbClr val="000000"/>
                </a:solidFill>
                <a:latin typeface="Consolas" panose="020B0609020204030204" pitchFamily="49" charset="0"/>
              </a:rPr>
              <a:t>num_items</a:t>
            </a:r>
            <a:r>
              <a:rPr lang="en-US" sz="900" dirty="0">
                <a:solidFill>
                  <a:srgbClr val="000000"/>
                </a:solidFill>
                <a:latin typeface="Consolas" panose="020B0609020204030204" pitchFamily="49" charset="0"/>
              </a:rPr>
              <a:t>; i++)</a:t>
            </a:r>
          </a:p>
          <a:p>
            <a:r>
              <a:rPr lang="en-US" sz="900" dirty="0">
                <a:solidFill>
                  <a:srgbClr val="000000"/>
                </a:solidFill>
                <a:latin typeface="Consolas" panose="020B0609020204030204" pitchFamily="49" charset="0"/>
              </a:rPr>
              <a:t>        sum += </a:t>
            </a:r>
            <a:r>
              <a:rPr lang="en-US" sz="900" dirty="0" err="1">
                <a:solidFill>
                  <a:srgbClr val="000000"/>
                </a:solidFill>
                <a:latin typeface="Consolas" panose="020B0609020204030204" pitchFamily="49" charset="0"/>
              </a:rPr>
              <a:t>h_in</a:t>
            </a:r>
            <a:r>
              <a:rPr lang="en-US" sz="900" dirty="0">
                <a:solidFill>
                  <a:srgbClr val="000000"/>
                </a:solidFill>
                <a:latin typeface="Consolas" panose="020B0609020204030204" pitchFamily="49" charset="0"/>
              </a:rPr>
              <a:t>[i];</a:t>
            </a:r>
          </a:p>
          <a:p>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 Set up device arrays</a:t>
            </a:r>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int</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d_in</a:t>
            </a:r>
            <a:r>
              <a:rPr lang="en-US" sz="900" dirty="0">
                <a:solidFill>
                  <a:srgbClr val="000000"/>
                </a:solidFill>
                <a:latin typeface="Consolas" panose="020B0609020204030204" pitchFamily="49" charset="0"/>
              </a:rPr>
              <a:t> = </a:t>
            </a:r>
            <a:r>
              <a:rPr lang="en-US" sz="900" dirty="0">
                <a:solidFill>
                  <a:srgbClr val="6F008A"/>
                </a:solidFill>
                <a:latin typeface="Consolas" panose="020B0609020204030204" pitchFamily="49" charset="0"/>
              </a:rPr>
              <a:t>NULL</a:t>
            </a:r>
            <a:r>
              <a:rPr lang="en-US" sz="900" dirty="0">
                <a:solidFill>
                  <a:srgbClr val="000000"/>
                </a:solidFill>
                <a:latin typeface="Consolas" panose="020B0609020204030204" pitchFamily="49" charset="0"/>
              </a:rPr>
              <a:t>;</a:t>
            </a:r>
          </a:p>
          <a:p>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CubDebugExit</a:t>
            </a:r>
            <a:r>
              <a:rPr lang="en-US" sz="900" dirty="0">
                <a:solidFill>
                  <a:srgbClr val="000000"/>
                </a:solidFill>
                <a:latin typeface="Consolas" panose="020B0609020204030204" pitchFamily="49" charset="0"/>
              </a:rPr>
              <a:t>(</a:t>
            </a:r>
            <a:r>
              <a:rPr lang="en-US" sz="900" dirty="0" err="1">
                <a:solidFill>
                  <a:srgbClr val="000000"/>
                </a:solidFill>
                <a:latin typeface="Consolas" panose="020B0609020204030204" pitchFamily="49" charset="0"/>
              </a:rPr>
              <a:t>g_allocator.DeviceAllocate</a:t>
            </a:r>
            <a:r>
              <a:rPr lang="en-US" sz="900" dirty="0">
                <a:solidFill>
                  <a:srgbClr val="000000"/>
                </a:solidFill>
                <a:latin typeface="Consolas" panose="020B0609020204030204" pitchFamily="49" charset="0"/>
              </a:rPr>
              <a:t>((</a:t>
            </a:r>
            <a:r>
              <a:rPr lang="en-US" sz="900" dirty="0">
                <a:solidFill>
                  <a:srgbClr val="0000FF"/>
                </a:solidFill>
                <a:latin typeface="Consolas" panose="020B0609020204030204" pitchFamily="49" charset="0"/>
              </a:rPr>
              <a:t>void</a:t>
            </a:r>
            <a:r>
              <a:rPr lang="en-US" sz="900" dirty="0">
                <a:solidFill>
                  <a:srgbClr val="000000"/>
                </a:solidFill>
                <a:latin typeface="Consolas" panose="020B0609020204030204" pitchFamily="49" charset="0"/>
              </a:rPr>
              <a:t>**)&amp; </a:t>
            </a:r>
            <a:r>
              <a:rPr lang="en-US" sz="900" dirty="0" err="1">
                <a:solidFill>
                  <a:srgbClr val="000000"/>
                </a:solidFill>
                <a:latin typeface="Consolas" panose="020B0609020204030204" pitchFamily="49" charset="0"/>
              </a:rPr>
              <a:t>d_in</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sizeof</a:t>
            </a:r>
            <a:r>
              <a:rPr lang="en-US" sz="900" dirty="0">
                <a:solidFill>
                  <a:srgbClr val="000000"/>
                </a:solidFill>
                <a:latin typeface="Consolas" panose="020B0609020204030204" pitchFamily="49" charset="0"/>
              </a:rPr>
              <a:t>(</a:t>
            </a:r>
            <a:r>
              <a:rPr lang="en-US" sz="900" dirty="0">
                <a:solidFill>
                  <a:srgbClr val="0000FF"/>
                </a:solidFill>
                <a:latin typeface="Consolas" panose="020B0609020204030204" pitchFamily="49" charset="0"/>
              </a:rPr>
              <a:t>int</a:t>
            </a:r>
            <a:r>
              <a:rPr lang="en-US" sz="900" dirty="0">
                <a:solidFill>
                  <a:srgbClr val="000000"/>
                </a:solidFill>
                <a:latin typeface="Consolas" panose="020B0609020204030204" pitchFamily="49" charset="0"/>
              </a:rPr>
              <a:t>) * </a:t>
            </a:r>
            <a:r>
              <a:rPr lang="en-US" sz="900" dirty="0" err="1">
                <a:solidFill>
                  <a:srgbClr val="000000"/>
                </a:solidFill>
                <a:latin typeface="Consolas" panose="020B0609020204030204" pitchFamily="49" charset="0"/>
              </a:rPr>
              <a:t>num_items</a:t>
            </a:r>
            <a:r>
              <a:rPr lang="en-US" sz="900" dirty="0">
                <a:solidFill>
                  <a:srgbClr val="000000"/>
                </a:solidFill>
                <a:latin typeface="Consolas" panose="020B0609020204030204" pitchFamily="49" charset="0"/>
              </a:rPr>
              <a:t>));</a:t>
            </a:r>
          </a:p>
          <a:p>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 Initialize device input</a:t>
            </a:r>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CubDebugExit</a:t>
            </a:r>
            <a:r>
              <a:rPr lang="en-US" sz="900" dirty="0">
                <a:solidFill>
                  <a:srgbClr val="000000"/>
                </a:solidFill>
                <a:latin typeface="Consolas" panose="020B0609020204030204" pitchFamily="49" charset="0"/>
              </a:rPr>
              <a:t>(</a:t>
            </a:r>
            <a:r>
              <a:rPr lang="en-US" sz="900" dirty="0" err="1">
                <a:solidFill>
                  <a:srgbClr val="000000"/>
                </a:solidFill>
                <a:latin typeface="Consolas" panose="020B0609020204030204" pitchFamily="49" charset="0"/>
              </a:rPr>
              <a:t>cudaMemcpy</a:t>
            </a:r>
            <a:r>
              <a:rPr lang="en-US" sz="900" dirty="0">
                <a:solidFill>
                  <a:srgbClr val="000000"/>
                </a:solidFill>
                <a:latin typeface="Consolas" panose="020B0609020204030204" pitchFamily="49" charset="0"/>
              </a:rPr>
              <a:t>(</a:t>
            </a:r>
            <a:r>
              <a:rPr lang="en-US" sz="900" dirty="0" err="1">
                <a:solidFill>
                  <a:srgbClr val="000000"/>
                </a:solidFill>
                <a:latin typeface="Consolas" panose="020B0609020204030204" pitchFamily="49" charset="0"/>
              </a:rPr>
              <a:t>d_in</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h_in</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sizeof</a:t>
            </a:r>
            <a:r>
              <a:rPr lang="en-US" sz="900" dirty="0">
                <a:solidFill>
                  <a:srgbClr val="000000"/>
                </a:solidFill>
                <a:latin typeface="Consolas" panose="020B0609020204030204" pitchFamily="49" charset="0"/>
              </a:rPr>
              <a:t>(</a:t>
            </a:r>
            <a:r>
              <a:rPr lang="en-US" sz="900" dirty="0">
                <a:solidFill>
                  <a:srgbClr val="0000FF"/>
                </a:solidFill>
                <a:latin typeface="Consolas" panose="020B0609020204030204" pitchFamily="49" charset="0"/>
              </a:rPr>
              <a:t>int</a:t>
            </a:r>
            <a:r>
              <a:rPr lang="en-US" sz="900" dirty="0">
                <a:solidFill>
                  <a:srgbClr val="000000"/>
                </a:solidFill>
                <a:latin typeface="Consolas" panose="020B0609020204030204" pitchFamily="49" charset="0"/>
              </a:rPr>
              <a:t>) * </a:t>
            </a:r>
            <a:r>
              <a:rPr lang="en-US" sz="900" dirty="0" err="1">
                <a:solidFill>
                  <a:srgbClr val="000000"/>
                </a:solidFill>
                <a:latin typeface="Consolas" panose="020B0609020204030204" pitchFamily="49" charset="0"/>
              </a:rPr>
              <a:t>num_items</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cudaMemcpyHostToDevice</a:t>
            </a:r>
            <a:r>
              <a:rPr lang="en-US" sz="900" dirty="0">
                <a:solidFill>
                  <a:srgbClr val="000000"/>
                </a:solidFill>
                <a:latin typeface="Consolas" panose="020B0609020204030204" pitchFamily="49" charset="0"/>
              </a:rPr>
              <a:t>));</a:t>
            </a:r>
          </a:p>
          <a:p>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 Setup device output array</a:t>
            </a:r>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int</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d_sum</a:t>
            </a:r>
            <a:r>
              <a:rPr lang="en-US" sz="900" dirty="0">
                <a:solidFill>
                  <a:srgbClr val="000000"/>
                </a:solidFill>
                <a:latin typeface="Consolas" panose="020B0609020204030204" pitchFamily="49" charset="0"/>
              </a:rPr>
              <a:t> = </a:t>
            </a:r>
            <a:r>
              <a:rPr lang="en-US" sz="900" dirty="0">
                <a:solidFill>
                  <a:srgbClr val="6F008A"/>
                </a:solidFill>
                <a:latin typeface="Consolas" panose="020B0609020204030204" pitchFamily="49" charset="0"/>
              </a:rPr>
              <a:t>NULL</a:t>
            </a:r>
            <a:r>
              <a:rPr lang="en-US" sz="900" dirty="0">
                <a:solidFill>
                  <a:srgbClr val="000000"/>
                </a:solidFill>
                <a:latin typeface="Consolas" panose="020B0609020204030204" pitchFamily="49" charset="0"/>
              </a:rPr>
              <a:t>;</a:t>
            </a:r>
          </a:p>
          <a:p>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CubDebugExit</a:t>
            </a:r>
            <a:r>
              <a:rPr lang="en-US" sz="900" dirty="0">
                <a:solidFill>
                  <a:srgbClr val="000000"/>
                </a:solidFill>
                <a:latin typeface="Consolas" panose="020B0609020204030204" pitchFamily="49" charset="0"/>
              </a:rPr>
              <a:t>(</a:t>
            </a:r>
            <a:r>
              <a:rPr lang="en-US" sz="900" dirty="0" err="1">
                <a:solidFill>
                  <a:srgbClr val="000000"/>
                </a:solidFill>
                <a:latin typeface="Consolas" panose="020B0609020204030204" pitchFamily="49" charset="0"/>
              </a:rPr>
              <a:t>g_allocator.DeviceAllocate</a:t>
            </a:r>
            <a:r>
              <a:rPr lang="en-US" sz="900" dirty="0">
                <a:solidFill>
                  <a:srgbClr val="000000"/>
                </a:solidFill>
                <a:latin typeface="Consolas" panose="020B0609020204030204" pitchFamily="49" charset="0"/>
              </a:rPr>
              <a:t>((</a:t>
            </a:r>
            <a:r>
              <a:rPr lang="en-US" sz="900" dirty="0">
                <a:solidFill>
                  <a:srgbClr val="0000FF"/>
                </a:solidFill>
                <a:latin typeface="Consolas" panose="020B0609020204030204" pitchFamily="49" charset="0"/>
              </a:rPr>
              <a:t>void</a:t>
            </a:r>
            <a:r>
              <a:rPr lang="en-US" sz="900" dirty="0">
                <a:solidFill>
                  <a:srgbClr val="000000"/>
                </a:solidFill>
                <a:latin typeface="Consolas" panose="020B0609020204030204" pitchFamily="49" charset="0"/>
              </a:rPr>
              <a:t>**)&amp; </a:t>
            </a:r>
            <a:r>
              <a:rPr lang="en-US" sz="900" dirty="0" err="1">
                <a:solidFill>
                  <a:srgbClr val="000000"/>
                </a:solidFill>
                <a:latin typeface="Consolas" panose="020B0609020204030204" pitchFamily="49" charset="0"/>
              </a:rPr>
              <a:t>d_sum</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sizeof</a:t>
            </a:r>
            <a:r>
              <a:rPr lang="en-US" sz="900" dirty="0">
                <a:solidFill>
                  <a:srgbClr val="000000"/>
                </a:solidFill>
                <a:latin typeface="Consolas" panose="020B0609020204030204" pitchFamily="49" charset="0"/>
              </a:rPr>
              <a:t>(</a:t>
            </a:r>
            <a:r>
              <a:rPr lang="en-US" sz="900" dirty="0">
                <a:solidFill>
                  <a:srgbClr val="0000FF"/>
                </a:solidFill>
                <a:latin typeface="Consolas" panose="020B0609020204030204" pitchFamily="49" charset="0"/>
              </a:rPr>
              <a:t>int</a:t>
            </a:r>
            <a:r>
              <a:rPr lang="en-US" sz="900" dirty="0">
                <a:solidFill>
                  <a:srgbClr val="000000"/>
                </a:solidFill>
                <a:latin typeface="Consolas" panose="020B0609020204030204" pitchFamily="49" charset="0"/>
              </a:rPr>
              <a:t>) * 1));</a:t>
            </a:r>
          </a:p>
        </p:txBody>
      </p:sp>
      <p:sp>
        <p:nvSpPr>
          <p:cNvPr id="7" name="Rectangle 6"/>
          <p:cNvSpPr/>
          <p:nvPr/>
        </p:nvSpPr>
        <p:spPr>
          <a:xfrm>
            <a:off x="5855581" y="3165505"/>
            <a:ext cx="6285888" cy="3000821"/>
          </a:xfrm>
          <a:prstGeom prst="rect">
            <a:avLst/>
          </a:prstGeom>
          <a:solidFill>
            <a:schemeClr val="bg1">
              <a:lumMod val="95000"/>
            </a:schemeClr>
          </a:solidFill>
          <a:ln>
            <a:solidFill>
              <a:schemeClr val="tx1"/>
            </a:solidFill>
          </a:ln>
        </p:spPr>
        <p:txBody>
          <a:bodyPr wrap="square">
            <a:spAutoFit/>
          </a:bodyPr>
          <a:lstStyle/>
          <a:p>
            <a:r>
              <a:rPr lang="en-US" sz="900" dirty="0">
                <a:solidFill>
                  <a:srgbClr val="008000"/>
                </a:solidFill>
                <a:latin typeface="Consolas" panose="020B0609020204030204" pitchFamily="49" charset="0"/>
              </a:rPr>
              <a:t>    // Request and allocate temporary storage</a:t>
            </a:r>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void</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d_temp_storage</a:t>
            </a:r>
            <a:r>
              <a:rPr lang="en-US" sz="900" dirty="0">
                <a:solidFill>
                  <a:srgbClr val="000000"/>
                </a:solidFill>
                <a:latin typeface="Consolas" panose="020B0609020204030204" pitchFamily="49" charset="0"/>
              </a:rPr>
              <a:t> = </a:t>
            </a:r>
            <a:r>
              <a:rPr lang="en-US" sz="900" dirty="0">
                <a:solidFill>
                  <a:srgbClr val="6F008A"/>
                </a:solidFill>
                <a:latin typeface="Consolas" panose="020B0609020204030204" pitchFamily="49" charset="0"/>
              </a:rPr>
              <a:t>NULL</a:t>
            </a:r>
            <a:r>
              <a:rPr lang="en-US" sz="900" dirty="0">
                <a:solidFill>
                  <a:srgbClr val="000000"/>
                </a:solidFill>
                <a:latin typeface="Consolas" panose="020B0609020204030204" pitchFamily="49" charset="0"/>
              </a:rPr>
              <a:t>;</a:t>
            </a:r>
          </a:p>
          <a:p>
            <a:r>
              <a:rPr lang="en-US" sz="900" dirty="0">
                <a:solidFill>
                  <a:srgbClr val="000000"/>
                </a:solidFill>
                <a:latin typeface="Consolas" panose="020B0609020204030204" pitchFamily="49" charset="0"/>
              </a:rPr>
              <a:t>    </a:t>
            </a:r>
            <a:r>
              <a:rPr lang="en-US" sz="900" dirty="0" err="1">
                <a:solidFill>
                  <a:srgbClr val="2B91AF"/>
                </a:solidFill>
                <a:latin typeface="Consolas" panose="020B0609020204030204" pitchFamily="49" charset="0"/>
              </a:rPr>
              <a:t>size_t</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temp_storage_bytes</a:t>
            </a:r>
            <a:r>
              <a:rPr lang="en-US" sz="900" dirty="0">
                <a:solidFill>
                  <a:srgbClr val="000000"/>
                </a:solidFill>
                <a:latin typeface="Consolas" panose="020B0609020204030204" pitchFamily="49" charset="0"/>
              </a:rPr>
              <a:t> = 0;</a:t>
            </a:r>
          </a:p>
          <a:p>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CubDebugExit</a:t>
            </a:r>
            <a:r>
              <a:rPr lang="en-US" sz="900" dirty="0">
                <a:solidFill>
                  <a:srgbClr val="000000"/>
                </a:solidFill>
                <a:latin typeface="Consolas" panose="020B0609020204030204" pitchFamily="49" charset="0"/>
              </a:rPr>
              <a:t>(</a:t>
            </a:r>
            <a:r>
              <a:rPr lang="en-US" sz="900" b="1" dirty="0" err="1">
                <a:solidFill>
                  <a:srgbClr val="C00000"/>
                </a:solidFill>
                <a:latin typeface="Consolas" panose="020B0609020204030204" pitchFamily="49" charset="0"/>
              </a:rPr>
              <a:t>DeviceReduce</a:t>
            </a:r>
            <a:r>
              <a:rPr lang="en-US" sz="900" b="1" dirty="0">
                <a:solidFill>
                  <a:srgbClr val="C00000"/>
                </a:solidFill>
                <a:latin typeface="Consolas" panose="020B0609020204030204" pitchFamily="49" charset="0"/>
              </a:rPr>
              <a:t>::Sum</a:t>
            </a:r>
            <a:r>
              <a:rPr lang="en-US" sz="900" dirty="0">
                <a:solidFill>
                  <a:srgbClr val="000000"/>
                </a:solidFill>
                <a:latin typeface="Consolas" panose="020B0609020204030204" pitchFamily="49" charset="0"/>
              </a:rPr>
              <a:t>(</a:t>
            </a:r>
            <a:r>
              <a:rPr lang="en-US" sz="900" dirty="0" err="1">
                <a:solidFill>
                  <a:srgbClr val="000000"/>
                </a:solidFill>
                <a:latin typeface="Consolas" panose="020B0609020204030204" pitchFamily="49" charset="0"/>
              </a:rPr>
              <a:t>d_temp_storage</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temp_storage_bytes</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d_in</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d_sum</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num_items</a:t>
            </a:r>
            <a:r>
              <a:rPr lang="en-US" sz="900" dirty="0">
                <a:solidFill>
                  <a:srgbClr val="000000"/>
                </a:solidFill>
                <a:latin typeface="Consolas" panose="020B0609020204030204" pitchFamily="49" charset="0"/>
              </a:rPr>
              <a:t>));</a:t>
            </a:r>
          </a:p>
          <a:p>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CubDebugExit</a:t>
            </a:r>
            <a:r>
              <a:rPr lang="en-US" sz="900" dirty="0">
                <a:solidFill>
                  <a:srgbClr val="000000"/>
                </a:solidFill>
                <a:latin typeface="Consolas" panose="020B0609020204030204" pitchFamily="49" charset="0"/>
              </a:rPr>
              <a:t>(</a:t>
            </a:r>
            <a:r>
              <a:rPr lang="en-US" sz="900" dirty="0" err="1">
                <a:solidFill>
                  <a:srgbClr val="000000"/>
                </a:solidFill>
                <a:latin typeface="Consolas" panose="020B0609020204030204" pitchFamily="49" charset="0"/>
              </a:rPr>
              <a:t>g_allocator.DeviceAllocate</a:t>
            </a:r>
            <a:r>
              <a:rPr lang="en-US" sz="900" dirty="0">
                <a:solidFill>
                  <a:srgbClr val="000000"/>
                </a:solidFill>
                <a:latin typeface="Consolas" panose="020B0609020204030204" pitchFamily="49" charset="0"/>
              </a:rPr>
              <a:t>(&amp;</a:t>
            </a:r>
            <a:r>
              <a:rPr lang="en-US" sz="900" dirty="0" err="1">
                <a:solidFill>
                  <a:srgbClr val="000000"/>
                </a:solidFill>
                <a:latin typeface="Consolas" panose="020B0609020204030204" pitchFamily="49" charset="0"/>
              </a:rPr>
              <a:t>d_temp_storage</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temp_storage_bytes</a:t>
            </a:r>
            <a:r>
              <a:rPr lang="en-US" sz="900" dirty="0">
                <a:solidFill>
                  <a:srgbClr val="000000"/>
                </a:solidFill>
                <a:latin typeface="Consolas" panose="020B0609020204030204" pitchFamily="49" charset="0"/>
              </a:rPr>
              <a:t>));</a:t>
            </a:r>
          </a:p>
          <a:p>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 Do the actual reduce operation</a:t>
            </a:r>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CubDebugExit</a:t>
            </a:r>
            <a:r>
              <a:rPr lang="en-US" sz="900" dirty="0">
                <a:solidFill>
                  <a:srgbClr val="000000"/>
                </a:solidFill>
                <a:latin typeface="Consolas" panose="020B0609020204030204" pitchFamily="49" charset="0"/>
              </a:rPr>
              <a:t>(</a:t>
            </a:r>
            <a:r>
              <a:rPr lang="en-US" sz="900" b="1" dirty="0" err="1">
                <a:solidFill>
                  <a:srgbClr val="C00000"/>
                </a:solidFill>
                <a:latin typeface="Consolas" panose="020B0609020204030204" pitchFamily="49" charset="0"/>
              </a:rPr>
              <a:t>DeviceReduce</a:t>
            </a:r>
            <a:r>
              <a:rPr lang="en-US" sz="900" b="1" dirty="0">
                <a:solidFill>
                  <a:srgbClr val="C00000"/>
                </a:solidFill>
                <a:latin typeface="Consolas" panose="020B0609020204030204" pitchFamily="49" charset="0"/>
              </a:rPr>
              <a:t>::Sum</a:t>
            </a:r>
            <a:r>
              <a:rPr lang="en-US" sz="900" dirty="0">
                <a:solidFill>
                  <a:srgbClr val="000000"/>
                </a:solidFill>
                <a:latin typeface="Consolas" panose="020B0609020204030204" pitchFamily="49" charset="0"/>
              </a:rPr>
              <a:t>(</a:t>
            </a:r>
            <a:r>
              <a:rPr lang="en-US" sz="900" dirty="0" err="1">
                <a:solidFill>
                  <a:srgbClr val="000000"/>
                </a:solidFill>
                <a:latin typeface="Consolas" panose="020B0609020204030204" pitchFamily="49" charset="0"/>
              </a:rPr>
              <a:t>d_temp_storage</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temp_storage_bytes</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d_in</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d_sum</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num_items</a:t>
            </a:r>
            <a:r>
              <a:rPr lang="en-US" sz="900" dirty="0">
                <a:solidFill>
                  <a:srgbClr val="000000"/>
                </a:solidFill>
                <a:latin typeface="Consolas" panose="020B0609020204030204" pitchFamily="49" charset="0"/>
              </a:rPr>
              <a:t>));</a:t>
            </a:r>
          </a:p>
          <a:p>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int</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gpu_sum</a:t>
            </a:r>
            <a:r>
              <a:rPr lang="en-US" sz="900" dirty="0">
                <a:solidFill>
                  <a:srgbClr val="000000"/>
                </a:solidFill>
                <a:latin typeface="Consolas" panose="020B0609020204030204" pitchFamily="49" charset="0"/>
              </a:rPr>
              <a:t>;</a:t>
            </a:r>
          </a:p>
          <a:p>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CubDebugExit</a:t>
            </a:r>
            <a:r>
              <a:rPr lang="en-US" sz="900" dirty="0">
                <a:solidFill>
                  <a:srgbClr val="000000"/>
                </a:solidFill>
                <a:latin typeface="Consolas" panose="020B0609020204030204" pitchFamily="49" charset="0"/>
              </a:rPr>
              <a:t>(</a:t>
            </a:r>
            <a:r>
              <a:rPr lang="en-US" sz="900" dirty="0" err="1">
                <a:solidFill>
                  <a:srgbClr val="000000"/>
                </a:solidFill>
                <a:latin typeface="Consolas" panose="020B0609020204030204" pitchFamily="49" charset="0"/>
              </a:rPr>
              <a:t>cudaMemcpy</a:t>
            </a:r>
            <a:r>
              <a:rPr lang="en-US" sz="900" dirty="0">
                <a:solidFill>
                  <a:srgbClr val="000000"/>
                </a:solidFill>
                <a:latin typeface="Consolas" panose="020B0609020204030204" pitchFamily="49" charset="0"/>
              </a:rPr>
              <a:t>(&amp;</a:t>
            </a:r>
            <a:r>
              <a:rPr lang="en-US" sz="900" dirty="0" err="1">
                <a:solidFill>
                  <a:srgbClr val="000000"/>
                </a:solidFill>
                <a:latin typeface="Consolas" panose="020B0609020204030204" pitchFamily="49" charset="0"/>
              </a:rPr>
              <a:t>gpu_sum</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d_sum</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sizeof</a:t>
            </a:r>
            <a:r>
              <a:rPr lang="en-US" sz="900" dirty="0">
                <a:solidFill>
                  <a:srgbClr val="000000"/>
                </a:solidFill>
                <a:latin typeface="Consolas" panose="020B0609020204030204" pitchFamily="49" charset="0"/>
              </a:rPr>
              <a:t>(</a:t>
            </a:r>
            <a:r>
              <a:rPr lang="en-US" sz="900" dirty="0">
                <a:solidFill>
                  <a:srgbClr val="0000FF"/>
                </a:solidFill>
                <a:latin typeface="Consolas" panose="020B0609020204030204" pitchFamily="49" charset="0"/>
              </a:rPr>
              <a:t>int</a:t>
            </a:r>
            <a:r>
              <a:rPr lang="en-US" sz="900" dirty="0">
                <a:solidFill>
                  <a:srgbClr val="000000"/>
                </a:solidFill>
                <a:latin typeface="Consolas" panose="020B0609020204030204" pitchFamily="49" charset="0"/>
              </a:rPr>
              <a:t>) * 1, </a:t>
            </a:r>
            <a:r>
              <a:rPr lang="en-US" sz="900" dirty="0" err="1">
                <a:solidFill>
                  <a:srgbClr val="000000"/>
                </a:solidFill>
                <a:latin typeface="Consolas" panose="020B0609020204030204" pitchFamily="49" charset="0"/>
              </a:rPr>
              <a:t>cudaMemcpyDeviceToHost</a:t>
            </a:r>
            <a:r>
              <a:rPr lang="en-US" sz="900" dirty="0">
                <a:solidFill>
                  <a:srgbClr val="000000"/>
                </a:solidFill>
                <a:latin typeface="Consolas" panose="020B0609020204030204" pitchFamily="49" charset="0"/>
              </a:rPr>
              <a:t>));</a:t>
            </a:r>
          </a:p>
          <a:p>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 Check for correctness</a:t>
            </a:r>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printf(</a:t>
            </a:r>
            <a:r>
              <a:rPr lang="en-US" sz="900" dirty="0">
                <a:solidFill>
                  <a:srgbClr val="A31515"/>
                </a:solidFill>
                <a:latin typeface="Consolas" panose="020B0609020204030204" pitchFamily="49" charset="0"/>
              </a:rPr>
              <a:t>"\</a:t>
            </a:r>
            <a:r>
              <a:rPr lang="en-US" sz="900" dirty="0" err="1">
                <a:solidFill>
                  <a:srgbClr val="A31515"/>
                </a:solidFill>
                <a:latin typeface="Consolas" panose="020B0609020204030204" pitchFamily="49" charset="0"/>
              </a:rPr>
              <a:t>t%s</a:t>
            </a:r>
            <a:r>
              <a:rPr lang="en-US" sz="900" dirty="0">
                <a:solidFill>
                  <a:srgbClr val="A31515"/>
                </a:solidFill>
                <a:latin typeface="Consolas" panose="020B0609020204030204" pitchFamily="49" charset="0"/>
              </a:rPr>
              <a:t>\n"</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gpu_sum</a:t>
            </a:r>
            <a:r>
              <a:rPr lang="en-US" sz="900" dirty="0">
                <a:solidFill>
                  <a:srgbClr val="000000"/>
                </a:solidFill>
                <a:latin typeface="Consolas" panose="020B0609020204030204" pitchFamily="49" charset="0"/>
              </a:rPr>
              <a:t> == sum ? </a:t>
            </a:r>
            <a:r>
              <a:rPr lang="en-US" sz="900" dirty="0">
                <a:solidFill>
                  <a:srgbClr val="A31515"/>
                </a:solidFill>
                <a:latin typeface="Consolas" panose="020B0609020204030204" pitchFamily="49" charset="0"/>
              </a:rPr>
              <a:t>"Test passed."</a:t>
            </a:r>
            <a:r>
              <a:rPr lang="en-US" sz="900" dirty="0">
                <a:solidFill>
                  <a:srgbClr val="000000"/>
                </a:solidFill>
                <a:latin typeface="Consolas" panose="020B0609020204030204" pitchFamily="49" charset="0"/>
              </a:rPr>
              <a:t> : </a:t>
            </a:r>
            <a:r>
              <a:rPr lang="en-US" sz="900" dirty="0">
                <a:solidFill>
                  <a:srgbClr val="A31515"/>
                </a:solidFill>
                <a:latin typeface="Consolas" panose="020B0609020204030204" pitchFamily="49" charset="0"/>
              </a:rPr>
              <a:t>"Test </a:t>
            </a:r>
            <a:r>
              <a:rPr lang="en-US" sz="900" dirty="0" err="1">
                <a:solidFill>
                  <a:srgbClr val="A31515"/>
                </a:solidFill>
                <a:latin typeface="Consolas" panose="020B0609020204030204" pitchFamily="49" charset="0"/>
              </a:rPr>
              <a:t>falied</a:t>
            </a:r>
            <a:r>
              <a:rPr lang="en-US" sz="900" dirty="0">
                <a:solidFill>
                  <a:srgbClr val="A31515"/>
                </a:solidFill>
                <a:latin typeface="Consolas" panose="020B0609020204030204" pitchFamily="49" charset="0"/>
              </a:rPr>
              <a:t>."</a:t>
            </a:r>
            <a:r>
              <a:rPr lang="en-US" sz="900" dirty="0">
                <a:solidFill>
                  <a:srgbClr val="000000"/>
                </a:solidFill>
                <a:latin typeface="Consolas" panose="020B0609020204030204" pitchFamily="49" charset="0"/>
              </a:rPr>
              <a:t>));</a:t>
            </a:r>
          </a:p>
          <a:p>
            <a:r>
              <a:rPr lang="pt-BR" sz="900" dirty="0">
                <a:solidFill>
                  <a:srgbClr val="000000"/>
                </a:solidFill>
                <a:latin typeface="Consolas" panose="020B0609020204030204" pitchFamily="49" charset="0"/>
              </a:rPr>
              <a:t>    printf(</a:t>
            </a:r>
            <a:r>
              <a:rPr lang="pt-BR" sz="900" dirty="0">
                <a:solidFill>
                  <a:srgbClr val="A31515"/>
                </a:solidFill>
                <a:latin typeface="Consolas" panose="020B0609020204030204" pitchFamily="49" charset="0"/>
              </a:rPr>
              <a:t>"\tSum is: %d\n"</a:t>
            </a:r>
            <a:r>
              <a:rPr lang="pt-BR" sz="900" dirty="0">
                <a:solidFill>
                  <a:srgbClr val="000000"/>
                </a:solidFill>
                <a:latin typeface="Consolas" panose="020B0609020204030204" pitchFamily="49" charset="0"/>
              </a:rPr>
              <a:t>, gpu_sum);</a:t>
            </a:r>
          </a:p>
          <a:p>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 Cleanup</a:t>
            </a:r>
            <a:endParaRPr lang="en-US"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if</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d_in</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CubDebugExit</a:t>
            </a:r>
            <a:r>
              <a:rPr lang="en-US" sz="900" dirty="0">
                <a:solidFill>
                  <a:srgbClr val="000000"/>
                </a:solidFill>
                <a:latin typeface="Consolas" panose="020B0609020204030204" pitchFamily="49" charset="0"/>
              </a:rPr>
              <a:t>(</a:t>
            </a:r>
            <a:r>
              <a:rPr lang="en-US" sz="900" dirty="0" err="1">
                <a:solidFill>
                  <a:srgbClr val="000000"/>
                </a:solidFill>
                <a:latin typeface="Consolas" panose="020B0609020204030204" pitchFamily="49" charset="0"/>
              </a:rPr>
              <a:t>g_allocator.DeviceFree</a:t>
            </a:r>
            <a:r>
              <a:rPr lang="en-US" sz="900" dirty="0">
                <a:solidFill>
                  <a:srgbClr val="000000"/>
                </a:solidFill>
                <a:latin typeface="Consolas" panose="020B0609020204030204" pitchFamily="49" charset="0"/>
              </a:rPr>
              <a:t>(</a:t>
            </a:r>
            <a:r>
              <a:rPr lang="en-US" sz="900" dirty="0" err="1">
                <a:solidFill>
                  <a:srgbClr val="000000"/>
                </a:solidFill>
                <a:latin typeface="Consolas" panose="020B0609020204030204" pitchFamily="49" charset="0"/>
              </a:rPr>
              <a:t>d_in</a:t>
            </a:r>
            <a:r>
              <a:rPr lang="en-US" sz="900" dirty="0">
                <a:solidFill>
                  <a:srgbClr val="000000"/>
                </a:solidFill>
                <a:latin typeface="Consolas" panose="020B0609020204030204" pitchFamily="49" charset="0"/>
              </a:rPr>
              <a:t>));</a:t>
            </a:r>
          </a:p>
          <a:p>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if</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d_sum</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CubDebugExit</a:t>
            </a:r>
            <a:r>
              <a:rPr lang="en-US" sz="900" dirty="0">
                <a:solidFill>
                  <a:srgbClr val="000000"/>
                </a:solidFill>
                <a:latin typeface="Consolas" panose="020B0609020204030204" pitchFamily="49" charset="0"/>
              </a:rPr>
              <a:t>(</a:t>
            </a:r>
            <a:r>
              <a:rPr lang="en-US" sz="900" dirty="0" err="1">
                <a:solidFill>
                  <a:srgbClr val="000000"/>
                </a:solidFill>
                <a:latin typeface="Consolas" panose="020B0609020204030204" pitchFamily="49" charset="0"/>
              </a:rPr>
              <a:t>g_allocator.DeviceFree</a:t>
            </a:r>
            <a:r>
              <a:rPr lang="en-US" sz="900" dirty="0">
                <a:solidFill>
                  <a:srgbClr val="000000"/>
                </a:solidFill>
                <a:latin typeface="Consolas" panose="020B0609020204030204" pitchFamily="49" charset="0"/>
              </a:rPr>
              <a:t>(</a:t>
            </a:r>
            <a:r>
              <a:rPr lang="en-US" sz="900" dirty="0" err="1">
                <a:solidFill>
                  <a:srgbClr val="000000"/>
                </a:solidFill>
                <a:latin typeface="Consolas" panose="020B0609020204030204" pitchFamily="49" charset="0"/>
              </a:rPr>
              <a:t>d_sum</a:t>
            </a:r>
            <a:r>
              <a:rPr lang="en-US" sz="900" dirty="0">
                <a:solidFill>
                  <a:srgbClr val="000000"/>
                </a:solidFill>
                <a:latin typeface="Consolas" panose="020B0609020204030204" pitchFamily="49" charset="0"/>
              </a:rPr>
              <a:t>));</a:t>
            </a:r>
          </a:p>
          <a:p>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if</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d_temp_storage</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CubDebugExit</a:t>
            </a:r>
            <a:r>
              <a:rPr lang="en-US" sz="900" dirty="0">
                <a:solidFill>
                  <a:srgbClr val="000000"/>
                </a:solidFill>
                <a:latin typeface="Consolas" panose="020B0609020204030204" pitchFamily="49" charset="0"/>
              </a:rPr>
              <a:t>(</a:t>
            </a:r>
            <a:r>
              <a:rPr lang="en-US" sz="900" dirty="0" err="1">
                <a:solidFill>
                  <a:srgbClr val="000000"/>
                </a:solidFill>
                <a:latin typeface="Consolas" panose="020B0609020204030204" pitchFamily="49" charset="0"/>
              </a:rPr>
              <a:t>g_allocator.DeviceFree</a:t>
            </a:r>
            <a:r>
              <a:rPr lang="en-US" sz="900" dirty="0">
                <a:solidFill>
                  <a:srgbClr val="000000"/>
                </a:solidFill>
                <a:latin typeface="Consolas" panose="020B0609020204030204" pitchFamily="49" charset="0"/>
              </a:rPr>
              <a:t>(</a:t>
            </a:r>
            <a:r>
              <a:rPr lang="en-US" sz="900" dirty="0" err="1">
                <a:solidFill>
                  <a:srgbClr val="000000"/>
                </a:solidFill>
                <a:latin typeface="Consolas" panose="020B0609020204030204" pitchFamily="49" charset="0"/>
              </a:rPr>
              <a:t>d_temp_storage</a:t>
            </a:r>
            <a:r>
              <a:rPr lang="en-US" sz="900" dirty="0">
                <a:solidFill>
                  <a:srgbClr val="000000"/>
                </a:solidFill>
                <a:latin typeface="Consolas" panose="020B0609020204030204" pitchFamily="49" charset="0"/>
              </a:rPr>
              <a:t>));</a:t>
            </a:r>
          </a:p>
          <a:p>
            <a:r>
              <a:rPr lang="en-US" sz="900" dirty="0">
                <a:solidFill>
                  <a:srgbClr val="000000"/>
                </a:solidFill>
                <a:latin typeface="Consolas" panose="020B0609020204030204" pitchFamily="49" charset="0"/>
              </a:rPr>
              <a:t>    </a:t>
            </a:r>
          </a:p>
          <a:p>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return</a:t>
            </a:r>
            <a:r>
              <a:rPr lang="en-US" sz="900" dirty="0">
                <a:solidFill>
                  <a:srgbClr val="000000"/>
                </a:solidFill>
                <a:latin typeface="Consolas" panose="020B0609020204030204" pitchFamily="49" charset="0"/>
              </a:rPr>
              <a:t> 0;</a:t>
            </a:r>
          </a:p>
          <a:p>
            <a:r>
              <a:rPr lang="en-US" sz="9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42521592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CUB, departing thoughts</a:t>
            </a:r>
          </a:p>
        </p:txBody>
      </p:sp>
      <p:sp>
        <p:nvSpPr>
          <p:cNvPr id="4" name="Content Placeholder 3"/>
          <p:cNvSpPr>
            <a:spLocks noGrp="1"/>
          </p:cNvSpPr>
          <p:nvPr>
            <p:ph idx="1"/>
          </p:nvPr>
        </p:nvSpPr>
        <p:spPr/>
        <p:txBody>
          <a:bodyPr/>
          <a:lstStyle/>
          <a:p>
            <a:endParaRPr lang="en-US" dirty="0"/>
          </a:p>
          <a:p>
            <a:r>
              <a:rPr lang="en-US" dirty="0"/>
              <a:t>CUB is not the friendliest library to use, and the documentation is both dense and limited</a:t>
            </a:r>
          </a:p>
          <a:p>
            <a:pPr lvl="1"/>
            <a:endParaRPr lang="en-US" dirty="0"/>
          </a:p>
          <a:p>
            <a:pPr lvl="1"/>
            <a:endParaRPr lang="en-US" dirty="0"/>
          </a:p>
          <a:p>
            <a:r>
              <a:rPr lang="en-US" dirty="0"/>
              <a:t>CUB provides amazing performance</a:t>
            </a:r>
          </a:p>
          <a:p>
            <a:pPr lvl="1"/>
            <a:endParaRPr lang="en-US" dirty="0"/>
          </a:p>
          <a:p>
            <a:pPr lvl="1"/>
            <a:endParaRPr lang="en-US" dirty="0"/>
          </a:p>
          <a:p>
            <a:r>
              <a:rPr lang="en-US" dirty="0">
                <a:latin typeface="Consolas" panose="020B0609020204030204" pitchFamily="49" charset="0"/>
              </a:rPr>
              <a:t>thrust</a:t>
            </a:r>
            <a:r>
              <a:rPr lang="en-US" dirty="0"/>
              <a:t> is implemented in terms of CUB</a:t>
            </a:r>
          </a:p>
          <a:p>
            <a:endParaRPr lang="en-US" dirty="0"/>
          </a:p>
          <a:p>
            <a:endParaRPr lang="en-US" dirty="0"/>
          </a:p>
          <a:p>
            <a:r>
              <a:rPr lang="en-US" dirty="0"/>
              <a:t>Use it when you start processing big data</a:t>
            </a:r>
          </a:p>
          <a:p>
            <a:pPr lvl="1"/>
            <a:r>
              <a:rPr lang="en-US" dirty="0"/>
              <a:t>It’s worth spending the time to make friends with CUB</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5561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Philosophy, </a:t>
            </a:r>
            <a:r>
              <a:rPr lang="en-US" dirty="0">
                <a:solidFill>
                  <a:srgbClr val="FFC000"/>
                </a:solidFill>
                <a:latin typeface="Courier New" pitchFamily="49" charset="0"/>
                <a:cs typeface="Courier New" pitchFamily="49" charset="0"/>
              </a:rPr>
              <a:t>thrust</a:t>
            </a:r>
            <a:endParaRPr lang="en-US" dirty="0">
              <a:solidFill>
                <a:srgbClr val="FFC000"/>
              </a:solidFill>
            </a:endParaRPr>
          </a:p>
        </p:txBody>
      </p:sp>
      <p:sp>
        <p:nvSpPr>
          <p:cNvPr id="3" name="Content Placeholder 2"/>
          <p:cNvSpPr>
            <a:spLocks noGrp="1"/>
          </p:cNvSpPr>
          <p:nvPr>
            <p:ph idx="4294967295"/>
          </p:nvPr>
        </p:nvSpPr>
        <p:spPr>
          <a:xfrm>
            <a:off x="231775" y="1495425"/>
            <a:ext cx="11960225" cy="4932363"/>
          </a:xfrm>
        </p:spPr>
        <p:txBody>
          <a:bodyPr>
            <a:normAutofit/>
          </a:bodyPr>
          <a:lstStyle/>
          <a:p>
            <a:pPr eaLnBrk="1" hangingPunct="1"/>
            <a:r>
              <a:rPr lang="en-US" sz="2800" dirty="0">
                <a:solidFill>
                  <a:srgbClr val="0070C0"/>
                </a:solidFill>
                <a:latin typeface="Consolas" panose="020B0609020204030204" pitchFamily="49" charset="0"/>
              </a:rPr>
              <a:t>thrust</a:t>
            </a:r>
            <a:r>
              <a:rPr lang="en-US" sz="2800" dirty="0">
                <a:solidFill>
                  <a:srgbClr val="000000"/>
                </a:solidFill>
              </a:rPr>
              <a:t> aims to balance two competing aspects in programming</a:t>
            </a:r>
          </a:p>
          <a:p>
            <a:pPr lvl="1"/>
            <a:endParaRPr lang="en-US" sz="2400" dirty="0">
              <a:solidFill>
                <a:srgbClr val="000000"/>
              </a:solidFill>
            </a:endParaRPr>
          </a:p>
          <a:p>
            <a:pPr lvl="1"/>
            <a:endParaRPr lang="en-US" sz="2400" dirty="0">
              <a:solidFill>
                <a:srgbClr val="000000"/>
              </a:solidFill>
            </a:endParaRPr>
          </a:p>
          <a:p>
            <a:pPr lvl="1"/>
            <a:r>
              <a:rPr lang="en-US" sz="2400" dirty="0">
                <a:solidFill>
                  <a:srgbClr val="000000"/>
                </a:solidFill>
              </a:rPr>
              <a:t>Increase programmer productivity</a:t>
            </a:r>
          </a:p>
          <a:p>
            <a:pPr lvl="2"/>
            <a:r>
              <a:rPr lang="en-US" sz="2200" dirty="0">
                <a:solidFill>
                  <a:srgbClr val="000000"/>
                </a:solidFill>
              </a:rPr>
              <a:t>Build applications quickly via generic programming</a:t>
            </a:r>
          </a:p>
          <a:p>
            <a:pPr lvl="3"/>
            <a:r>
              <a:rPr lang="en-US" sz="2000" dirty="0">
                <a:solidFill>
                  <a:srgbClr val="000000"/>
                </a:solidFill>
              </a:rPr>
              <a:t>Leverage a template-based approach </a:t>
            </a:r>
          </a:p>
          <a:p>
            <a:pPr lvl="2"/>
            <a:endParaRPr lang="en-US" sz="2200" dirty="0">
              <a:solidFill>
                <a:srgbClr val="000000"/>
              </a:solidFill>
            </a:endParaRPr>
          </a:p>
          <a:p>
            <a:pPr lvl="2"/>
            <a:endParaRPr lang="en-US" sz="2200" dirty="0">
              <a:solidFill>
                <a:srgbClr val="000000"/>
              </a:solidFill>
            </a:endParaRPr>
          </a:p>
          <a:p>
            <a:pPr lvl="2"/>
            <a:endParaRPr lang="en-US" sz="2200" dirty="0">
              <a:solidFill>
                <a:srgbClr val="000000"/>
              </a:solidFill>
            </a:endParaRPr>
          </a:p>
          <a:p>
            <a:pPr lvl="1"/>
            <a:r>
              <a:rPr lang="en-US" sz="2400" dirty="0">
                <a:solidFill>
                  <a:srgbClr val="000000"/>
                </a:solidFill>
              </a:rPr>
              <a:t>Do not sacrifice (or sacrifice as little as possible of) execution speed</a:t>
            </a:r>
          </a:p>
          <a:p>
            <a:pPr lvl="2"/>
            <a:r>
              <a:rPr lang="en-US" sz="2200" dirty="0">
                <a:solidFill>
                  <a:srgbClr val="000000"/>
                </a:solidFill>
              </a:rPr>
              <a:t>Efficient leveraging of GPU hardware</a:t>
            </a:r>
          </a:p>
        </p:txBody>
      </p:sp>
      <p:sp>
        <p:nvSpPr>
          <p:cNvPr id="4" name="Rectangle 3"/>
          <p:cNvSpPr/>
          <p:nvPr/>
        </p:nvSpPr>
        <p:spPr>
          <a:xfrm>
            <a:off x="35654" y="6627168"/>
            <a:ext cx="1013419" cy="230832"/>
          </a:xfrm>
          <a:prstGeom prst="rect">
            <a:avLst/>
          </a:prstGeom>
        </p:spPr>
        <p:txBody>
          <a:bodyPr wrap="none">
            <a:spAutoFit/>
          </a:bodyPr>
          <a:lstStyle/>
          <a:p>
            <a:r>
              <a:rPr lang="en-US" sz="900" dirty="0">
                <a:latin typeface="+mj-lt"/>
              </a:rPr>
              <a:t>NVIDIA [N. Bell]</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246353471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a:t>
            </a:r>
            <a:r>
              <a:rPr lang="en-US" dirty="0">
                <a:solidFill>
                  <a:srgbClr val="FFC000"/>
                </a:solidFill>
                <a:latin typeface="Courier New" pitchFamily="49" charset="0"/>
                <a:cs typeface="Courier New" pitchFamily="49" charset="0"/>
              </a:rPr>
              <a:t>thrust</a:t>
            </a:r>
            <a:r>
              <a:rPr lang="en-US" dirty="0"/>
              <a:t>?</a:t>
            </a:r>
          </a:p>
        </p:txBody>
      </p:sp>
      <p:sp>
        <p:nvSpPr>
          <p:cNvPr id="3" name="Content Placeholder 2"/>
          <p:cNvSpPr>
            <a:spLocks noGrp="1"/>
          </p:cNvSpPr>
          <p:nvPr>
            <p:ph idx="4294967295"/>
          </p:nvPr>
        </p:nvSpPr>
        <p:spPr>
          <a:xfrm>
            <a:off x="231775" y="1495425"/>
            <a:ext cx="11960225" cy="4932363"/>
          </a:xfrm>
        </p:spPr>
        <p:txBody>
          <a:bodyPr>
            <a:normAutofit/>
          </a:bodyPr>
          <a:lstStyle/>
          <a:p>
            <a:pPr lvl="2"/>
            <a:endParaRPr lang="en-US" sz="2200" dirty="0">
              <a:solidFill>
                <a:srgbClr val="000000"/>
              </a:solidFill>
            </a:endParaRPr>
          </a:p>
          <a:p>
            <a:pPr eaLnBrk="1" hangingPunct="1"/>
            <a:r>
              <a:rPr lang="en-US" sz="2800" dirty="0">
                <a:solidFill>
                  <a:srgbClr val="000000"/>
                </a:solidFill>
              </a:rPr>
              <a:t>A template library for parallel computing on GPU </a:t>
            </a:r>
            <a:r>
              <a:rPr lang="en-US" sz="2800" dirty="0">
                <a:solidFill>
                  <a:srgbClr val="0070C0"/>
                </a:solidFill>
              </a:rPr>
              <a:t>and</a:t>
            </a:r>
            <a:r>
              <a:rPr lang="en-US" sz="2800" dirty="0">
                <a:solidFill>
                  <a:srgbClr val="000000"/>
                </a:solidFill>
              </a:rPr>
              <a:t> CPU</a:t>
            </a:r>
            <a:r>
              <a:rPr lang="en-US" sz="2800" b="1" dirty="0">
                <a:solidFill>
                  <a:srgbClr val="FF0000"/>
                </a:solidFill>
              </a:rPr>
              <a:t>*</a:t>
            </a:r>
          </a:p>
          <a:p>
            <a:pPr lvl="1" eaLnBrk="1" hangingPunct="1"/>
            <a:r>
              <a:rPr lang="en-US" sz="2400" dirty="0">
                <a:solidFill>
                  <a:srgbClr val="000000"/>
                </a:solidFill>
              </a:rPr>
              <a:t>Mimics the C++ STL</a:t>
            </a:r>
          </a:p>
          <a:p>
            <a:pPr lvl="1" eaLnBrk="1" hangingPunct="1"/>
            <a:endParaRPr lang="en-US" sz="2400" dirty="0">
              <a:solidFill>
                <a:srgbClr val="000000"/>
              </a:solidFill>
            </a:endParaRPr>
          </a:p>
          <a:p>
            <a:pPr lvl="1" eaLnBrk="1" hangingPunct="1"/>
            <a:endParaRPr lang="en-US" sz="2400" dirty="0">
              <a:solidFill>
                <a:srgbClr val="000000"/>
              </a:solidFill>
            </a:endParaRPr>
          </a:p>
          <a:p>
            <a:pPr eaLnBrk="1" hangingPunct="1"/>
            <a:r>
              <a:rPr lang="en-US" sz="2800" dirty="0">
                <a:solidFill>
                  <a:srgbClr val="000000"/>
                </a:solidFill>
              </a:rPr>
              <a:t>Heavy use of C++ containers</a:t>
            </a:r>
          </a:p>
          <a:p>
            <a:pPr lvl="1"/>
            <a:r>
              <a:rPr lang="en-US" sz="2400" dirty="0">
                <a:solidFill>
                  <a:srgbClr val="000000"/>
                </a:solidFill>
              </a:rPr>
              <a:t>BTW, this is the one lecture where C++ comes into play heavily </a:t>
            </a:r>
          </a:p>
          <a:p>
            <a:pPr lvl="1"/>
            <a:endParaRPr lang="en-US" sz="2400" dirty="0">
              <a:solidFill>
                <a:srgbClr val="000000"/>
              </a:solidFill>
              <a:latin typeface="Courier New" pitchFamily="49" charset="0"/>
              <a:cs typeface="Courier New" pitchFamily="49" charset="0"/>
            </a:endParaRPr>
          </a:p>
          <a:p>
            <a:pPr lvl="1"/>
            <a:endParaRPr lang="en-US" sz="2400" dirty="0">
              <a:solidFill>
                <a:srgbClr val="000000"/>
              </a:solidFill>
              <a:latin typeface="Courier New" pitchFamily="49" charset="0"/>
              <a:cs typeface="Courier New" pitchFamily="49" charset="0"/>
            </a:endParaRPr>
          </a:p>
          <a:p>
            <a:pPr eaLnBrk="1" hangingPunct="1"/>
            <a:r>
              <a:rPr lang="en-US" sz="2800" dirty="0">
                <a:solidFill>
                  <a:srgbClr val="000000"/>
                </a:solidFill>
              </a:rPr>
              <a:t>Provides ready to use generic algorithms</a:t>
            </a:r>
          </a:p>
          <a:p>
            <a:pPr lvl="1" eaLnBrk="1" hangingPunct="1"/>
            <a:r>
              <a:rPr lang="en-US" sz="2400" dirty="0">
                <a:solidFill>
                  <a:srgbClr val="000000"/>
                </a:solidFill>
              </a:rPr>
              <a:t>Sorting, reduction, scan, etc.</a:t>
            </a:r>
            <a:endParaRPr lang="en-US" sz="2400" dirty="0">
              <a:solidFill>
                <a:srgbClr val="000000"/>
              </a:solidFill>
              <a:latin typeface="Courier New" pitchFamily="49" charset="0"/>
              <a:cs typeface="Courier New" pitchFamily="49" charset="0"/>
            </a:endParaRPr>
          </a:p>
        </p:txBody>
      </p:sp>
      <p:sp>
        <p:nvSpPr>
          <p:cNvPr id="5" name="Rectangle 4"/>
          <p:cNvSpPr/>
          <p:nvPr/>
        </p:nvSpPr>
        <p:spPr>
          <a:xfrm>
            <a:off x="31459" y="6627168"/>
            <a:ext cx="1013419" cy="230832"/>
          </a:xfrm>
          <a:prstGeom prst="rect">
            <a:avLst/>
          </a:prstGeom>
        </p:spPr>
        <p:txBody>
          <a:bodyPr wrap="none">
            <a:spAutoFit/>
          </a:bodyPr>
          <a:lstStyle/>
          <a:p>
            <a:r>
              <a:rPr lang="en-US" sz="900" dirty="0">
                <a:latin typeface="+mj-lt"/>
              </a:rPr>
              <a:t>NVIDIA [N. Bell]</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689274616"/>
      </p:ext>
    </p:extLst>
  </p:cSld>
  <p:clrMapOvr>
    <a:masterClrMapping/>
  </p:clrMapOvr>
  <p:transition/>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pptx" id="{E71FD5FE-4702-439D-898E-DFF52B56CE8E}" vid="{2AED60D7-16AB-4674-BBCD-2532FAE877C5}"/>
    </a:ext>
  </a:extLst>
</a:theme>
</file>

<file path=ppt/theme/theme3.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15321</TotalTime>
  <Words>10648</Words>
  <Application>Microsoft Office PowerPoint</Application>
  <PresentationFormat>Widescreen</PresentationFormat>
  <Paragraphs>1418</Paragraphs>
  <Slides>72</Slides>
  <Notes>35</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72</vt:i4>
      </vt:variant>
    </vt:vector>
  </HeadingPairs>
  <TitlesOfParts>
    <vt:vector size="86" baseType="lpstr">
      <vt:lpstr>Arial</vt:lpstr>
      <vt:lpstr>Calibri</vt:lpstr>
      <vt:lpstr>Calibri Light</vt:lpstr>
      <vt:lpstr>Cambria Math</vt:lpstr>
      <vt:lpstr>Consolas</vt:lpstr>
      <vt:lpstr>Courier New</vt:lpstr>
      <vt:lpstr>Tahoma</vt:lpstr>
      <vt:lpstr>Times New Roman</vt:lpstr>
      <vt:lpstr>Trebuchet MS</vt:lpstr>
      <vt:lpstr>Wingdings</vt:lpstr>
      <vt:lpstr>Custom Design</vt:lpstr>
      <vt:lpstr>Main</vt:lpstr>
      <vt:lpstr>2_Custom Design</vt:lpstr>
      <vt:lpstr>1_Custom Design</vt:lpstr>
      <vt:lpstr>ME759 High Performance Computing for Applications in Engineering  [Spring 2021] </vt:lpstr>
      <vt:lpstr>Quote of the day</vt:lpstr>
      <vt:lpstr>PowerPoint Presentation</vt:lpstr>
      <vt:lpstr>Before we get started…</vt:lpstr>
      <vt:lpstr>GPU Computing with thrust</vt:lpstr>
      <vt:lpstr>Three Ways to Accelerate on GPU</vt:lpstr>
      <vt:lpstr>Acknowledgments</vt:lpstr>
      <vt:lpstr>Design Philosophy, thrust</vt:lpstr>
      <vt:lpstr>What is thrust?</vt:lpstr>
      <vt:lpstr>thrust: used how?</vt:lpstr>
      <vt:lpstr>Work Plan, thrust</vt:lpstr>
      <vt:lpstr>Namespaces</vt:lpstr>
      <vt:lpstr>thrust containers: host_vector &amp; device_vector</vt:lpstr>
      <vt:lpstr>thrust containers: host_vector &amp; device_vector</vt:lpstr>
      <vt:lpstr>thrust containers</vt:lpstr>
      <vt:lpstr>Iterators: think of them as pointers</vt:lpstr>
      <vt:lpstr>Interoperability: iterators to pointers</vt:lpstr>
      <vt:lpstr>Interoperability: pointers to iterators</vt:lpstr>
      <vt:lpstr>Example: UM and thrust</vt:lpstr>
      <vt:lpstr>Namespaces, containers, iterators: closing remarks</vt:lpstr>
      <vt:lpstr>Work Plan, thrust</vt:lpstr>
      <vt:lpstr>Algorithms</vt:lpstr>
      <vt:lpstr>Thrust Example: Sort</vt:lpstr>
      <vt:lpstr>Leveraging Parallel Primitives, benchmark test</vt:lpstr>
      <vt:lpstr>Input-Sensitive Optimizations</vt:lpstr>
      <vt:lpstr>Example: Vector Addition</vt:lpstr>
      <vt:lpstr>Example, Vector Addition</vt:lpstr>
      <vt:lpstr>Maximum Value – after all, it’s just a reduce operation</vt:lpstr>
      <vt:lpstr>Algorithms</vt:lpstr>
      <vt:lpstr>Example: SAXPY (of sorts)</vt:lpstr>
      <vt:lpstr>SAXPY</vt:lpstr>
      <vt:lpstr>Functor, another example (negating all values in a vector)</vt:lpstr>
      <vt:lpstr>Functor, another example yet: used for sorting</vt:lpstr>
      <vt:lpstr>Functor, another example: counting elements larger than threshold</vt:lpstr>
      <vt:lpstr>Algorithms, More Examples…</vt:lpstr>
      <vt:lpstr>Work Plan, thrust</vt:lpstr>
      <vt:lpstr>General Transformations</vt:lpstr>
      <vt:lpstr>The Zip Operation (“zipping”)</vt:lpstr>
      <vt:lpstr>Example: General Transformations</vt:lpstr>
      <vt:lpstr>Example:  thrust::transform_reduce</vt:lpstr>
      <vt:lpstr>Performance Considerations [discussion tided to “fusing”]</vt:lpstr>
      <vt:lpstr>Arithmetic Intensity [discussion tided to “fusing”]</vt:lpstr>
      <vt:lpstr>Arithmetic Intensity [discussion tided to “fusing”]</vt:lpstr>
      <vt:lpstr>Fusing, as a strategy to increase the arithmetic intensity</vt:lpstr>
      <vt:lpstr>Fusing Transformations</vt:lpstr>
      <vt:lpstr>Fusing Transformations in Previous Example</vt:lpstr>
      <vt:lpstr>Fusing Transformations</vt:lpstr>
      <vt:lpstr>Fusing Transformations</vt:lpstr>
      <vt:lpstr>Fusing Transformations in Previous Example</vt:lpstr>
      <vt:lpstr>thrust Wrap-Up</vt:lpstr>
      <vt:lpstr>thrust on GitHub</vt:lpstr>
      <vt:lpstr>thrust in “GPU Computing Gems”</vt:lpstr>
      <vt:lpstr>Work Plan, thrust</vt:lpstr>
      <vt:lpstr>Example, thrust: Processing Rainfall Data</vt:lpstr>
      <vt:lpstr>Example: Processing Rainfall Data</vt:lpstr>
      <vt:lpstr>Total Rainfall at a Given Site</vt:lpstr>
      <vt:lpstr>Total Rainfall Between Given Days</vt:lpstr>
      <vt:lpstr>Number of Days with Any Rainfall</vt:lpstr>
      <vt:lpstr>Total Rainfall on Each Day</vt:lpstr>
      <vt:lpstr>GPU Computing with CUB</vt:lpstr>
      <vt:lpstr>Hi, my name is CUB!</vt:lpstr>
      <vt:lpstr>CUB, factoids</vt:lpstr>
      <vt:lpstr>Straight from CUB webpage</vt:lpstr>
      <vt:lpstr>CUB ruminations</vt:lpstr>
      <vt:lpstr>Reiterating what CUB does  [slide hyperlinks should work…]</vt:lpstr>
      <vt:lpstr>CUB, device-wide operations</vt:lpstr>
      <vt:lpstr>CUB, block-wide operations [callable from a kernel function]</vt:lpstr>
      <vt:lpstr>Example, back of the envelope, for BlockDiscontinuity</vt:lpstr>
      <vt:lpstr>CUB, warp-level primitives</vt:lpstr>
      <vt:lpstr>Example, CUB: sort by key, device-level operation</vt:lpstr>
      <vt:lpstr>Example, CUB: reduce, device-level operation</vt:lpstr>
      <vt:lpstr>CUB, departing thoughts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Negrut</dc:creator>
  <cp:lastModifiedBy>Dan Negrut</cp:lastModifiedBy>
  <cp:revision>640</cp:revision>
  <dcterms:created xsi:type="dcterms:W3CDTF">2018-05-16T17:28:20Z</dcterms:created>
  <dcterms:modified xsi:type="dcterms:W3CDTF">2021-03-05T16:04:28Z</dcterms:modified>
</cp:coreProperties>
</file>