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61"/>
  </p:notesMasterIdLst>
  <p:handoutMasterIdLst>
    <p:handoutMasterId r:id="rId62"/>
  </p:handoutMasterIdLst>
  <p:sldIdLst>
    <p:sldId id="256" r:id="rId5"/>
    <p:sldId id="1383" r:id="rId6"/>
    <p:sldId id="1377" r:id="rId7"/>
    <p:sldId id="257" r:id="rId8"/>
    <p:sldId id="548" r:id="rId9"/>
    <p:sldId id="549" r:id="rId10"/>
    <p:sldId id="550" r:id="rId11"/>
    <p:sldId id="551" r:id="rId12"/>
    <p:sldId id="552" r:id="rId13"/>
    <p:sldId id="553" r:id="rId14"/>
    <p:sldId id="810" r:id="rId15"/>
    <p:sldId id="555" r:id="rId16"/>
    <p:sldId id="554" r:id="rId17"/>
    <p:sldId id="557" r:id="rId18"/>
    <p:sldId id="558" r:id="rId19"/>
    <p:sldId id="560" r:id="rId20"/>
    <p:sldId id="563" r:id="rId21"/>
    <p:sldId id="564" r:id="rId22"/>
    <p:sldId id="565" r:id="rId23"/>
    <p:sldId id="566" r:id="rId24"/>
    <p:sldId id="769" r:id="rId25"/>
    <p:sldId id="567" r:id="rId26"/>
    <p:sldId id="568" r:id="rId27"/>
    <p:sldId id="569" r:id="rId28"/>
    <p:sldId id="570" r:id="rId29"/>
    <p:sldId id="571" r:id="rId30"/>
    <p:sldId id="773" r:id="rId31"/>
    <p:sldId id="572" r:id="rId32"/>
    <p:sldId id="573" r:id="rId33"/>
    <p:sldId id="574" r:id="rId34"/>
    <p:sldId id="575" r:id="rId35"/>
    <p:sldId id="1384" r:id="rId36"/>
    <p:sldId id="577" r:id="rId37"/>
    <p:sldId id="578" r:id="rId38"/>
    <p:sldId id="774" r:id="rId39"/>
    <p:sldId id="579" r:id="rId40"/>
    <p:sldId id="580" r:id="rId41"/>
    <p:sldId id="581" r:id="rId42"/>
    <p:sldId id="584" r:id="rId43"/>
    <p:sldId id="585" r:id="rId44"/>
    <p:sldId id="586" r:id="rId45"/>
    <p:sldId id="587" r:id="rId46"/>
    <p:sldId id="588" r:id="rId47"/>
    <p:sldId id="589" r:id="rId48"/>
    <p:sldId id="819" r:id="rId49"/>
    <p:sldId id="818" r:id="rId50"/>
    <p:sldId id="1285" r:id="rId51"/>
    <p:sldId id="1286" r:id="rId52"/>
    <p:sldId id="1287" r:id="rId53"/>
    <p:sldId id="1288" r:id="rId54"/>
    <p:sldId id="590" r:id="rId55"/>
    <p:sldId id="591" r:id="rId56"/>
    <p:sldId id="592" r:id="rId57"/>
    <p:sldId id="593" r:id="rId58"/>
    <p:sldId id="594" r:id="rId59"/>
    <p:sldId id="59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08"/>
      </p:cViewPr>
      <p:guideLst/>
    </p:cSldViewPr>
  </p:slideViewPr>
  <p:notesTextViewPr>
    <p:cViewPr>
      <p:scale>
        <a:sx n="1" d="1"/>
        <a:sy n="1" d="1"/>
      </p:scale>
      <p:origin x="0" y="0"/>
    </p:cViewPr>
  </p:notesTextViewPr>
  <p:sorterViewPr>
    <p:cViewPr varScale="1">
      <p:scale>
        <a:sx n="1" d="1"/>
        <a:sy n="1" d="1"/>
      </p:scale>
      <p:origin x="0" y="-4008"/>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are more important than others…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2186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78E771-9743-4C4A-A161-B9C99369808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9410" name="Rectangle 2"/>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6920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448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D49F58-C774-4C40-B43E-49F1CE5B78E2}"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5554"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a14="http://schemas.microsoft.com/office/drawing/2010/main" xmlns="">
                <a:noFill/>
              </a14:hiddenFill>
            </a:ext>
          </a:extLst>
        </p:spPr>
      </p:sp>
      <p:sp>
        <p:nvSpPr>
          <p:cNvPr id="535555" name="Rectangle 3"/>
          <p:cNvSpPr>
            <a:spLocks noGrp="1" noChangeArrowheads="1"/>
          </p:cNvSpPr>
          <p:nvPr>
            <p:ph type="body" idx="1"/>
          </p:nvPr>
        </p:nvSpPr>
        <p:spPr>
          <a:xfrm>
            <a:off x="313374" y="3897631"/>
            <a:ext cx="8985567" cy="3119120"/>
          </a:xfrm>
          <a:noFill/>
          <a:ln/>
        </p:spPr>
        <p:txBody>
          <a:bodyPr lIns="95669" tIns="48647" rIns="95669" bIns="48647"/>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extLst>
      <p:ext uri="{BB962C8B-B14F-4D97-AF65-F5344CB8AC3E}">
        <p14:creationId xmlns:p14="http://schemas.microsoft.com/office/powerpoint/2010/main" val="189922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586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433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428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84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2B5D1F-EF52-4DBD-AA85-0E941D66035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8843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6CC2CE-2C81-4439-BDC4-DF2A63F9738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a:lnSpc>
                <a:spcPct val="90000"/>
              </a:lnSpc>
            </a:pPr>
            <a:endParaRPr lang="en-US" dirty="0"/>
          </a:p>
        </p:txBody>
      </p:sp>
    </p:spTree>
    <p:extLst>
      <p:ext uri="{BB962C8B-B14F-4D97-AF65-F5344CB8AC3E}">
        <p14:creationId xmlns:p14="http://schemas.microsoft.com/office/powerpoint/2010/main" val="2365558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1C30C5-754D-4C9E-85DD-A8103A00C8F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a:lnSpc>
                <a:spcPct val="80000"/>
              </a:lnSpc>
            </a:pPr>
            <a:endParaRPr lang="en-US" dirty="0"/>
          </a:p>
        </p:txBody>
      </p:sp>
    </p:spTree>
    <p:extLst>
      <p:ext uri="{BB962C8B-B14F-4D97-AF65-F5344CB8AC3E}">
        <p14:creationId xmlns:p14="http://schemas.microsoft.com/office/powerpoint/2010/main" val="388756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FF7EBD-7BD4-4D24-979C-723BA37E349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9458" name="Rectangle 2"/>
          <p:cNvSpPr>
            <a:spLocks noGrp="1" noRot="1" noChangeAspect="1" noChangeArrowheads="1" noTextEdit="1"/>
          </p:cNvSpPr>
          <p:nvPr>
            <p:ph type="sldImg"/>
          </p:nvPr>
        </p:nvSpPr>
        <p:spPr>
          <a:xfrm>
            <a:off x="1566863" y="298450"/>
            <a:ext cx="6232525" cy="3506788"/>
          </a:xfrm>
          <a:ln w="12700" cap="flat">
            <a:solidFill>
              <a:schemeClr val="tx1"/>
            </a:solidFill>
          </a:ln>
          <a:extLst>
            <a:ext uri="{909E8E84-426E-40dd-AFC4-6F175D3DCCD1}">
              <a14:hiddenFill xmlns:a14="http://schemas.microsoft.com/office/drawing/2010/main" xmlns="">
                <a:noFill/>
              </a14:hiddenFill>
            </a:ext>
          </a:extLst>
        </p:spPr>
      </p:sp>
      <p:sp>
        <p:nvSpPr>
          <p:cNvPr id="659459" name="Rectangle 3"/>
          <p:cNvSpPr>
            <a:spLocks noGrp="1" noChangeArrowheads="1"/>
          </p:cNvSpPr>
          <p:nvPr>
            <p:ph type="body" idx="1"/>
          </p:nvPr>
        </p:nvSpPr>
        <p:spPr>
          <a:xfrm>
            <a:off x="313374" y="3898900"/>
            <a:ext cx="8985567" cy="3117850"/>
          </a:xfrm>
          <a:noFill/>
          <a:ln/>
        </p:spPr>
        <p:txBody>
          <a:bodyPr lIns="95671" tIns="48648" rIns="95671" bIns="48648"/>
          <a:lstStyle/>
          <a:p>
            <a:r>
              <a:rPr lang="en-US" b="1"/>
              <a:t>Script:</a:t>
            </a:r>
          </a:p>
          <a:p>
            <a:r>
              <a:rPr lang="en-US"/>
              <a:t>More detail on the API info</a:t>
            </a:r>
          </a:p>
          <a:p>
            <a:endParaRPr lang="en-US"/>
          </a:p>
          <a:p>
            <a:r>
              <a:rPr lang="en-US"/>
              <a:t>Next foil</a:t>
            </a:r>
          </a:p>
          <a:p>
            <a:endParaRPr lang="en-US"/>
          </a:p>
          <a:p>
            <a:r>
              <a:rPr lang="en-US" b="1"/>
              <a:t>Background</a:t>
            </a:r>
          </a:p>
          <a:p>
            <a:endParaRPr lang="en-US"/>
          </a:p>
        </p:txBody>
      </p:sp>
    </p:spTree>
    <p:extLst>
      <p:ext uri="{BB962C8B-B14F-4D97-AF65-F5344CB8AC3E}">
        <p14:creationId xmlns:p14="http://schemas.microsoft.com/office/powerpoint/2010/main" val="54885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0BF0DA-4B7B-442A-9B4F-EE8DE122AA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pPr>
              <a:lnSpc>
                <a:spcPct val="80000"/>
              </a:lnSpc>
            </a:pPr>
            <a:r>
              <a:rPr lang="en-US" dirty="0"/>
              <a:t>If you have</a:t>
            </a:r>
            <a:r>
              <a:rPr lang="en-US" baseline="0" dirty="0"/>
              <a:t> only two threads, the approach above not the best…</a:t>
            </a:r>
          </a:p>
          <a:p>
            <a:pPr>
              <a:lnSpc>
                <a:spcPct val="80000"/>
              </a:lnSpc>
            </a:pPr>
            <a:r>
              <a:rPr lang="en-US" baseline="0" dirty="0"/>
              <a:t>Two threads: first compute </a:t>
            </a:r>
            <a:r>
              <a:rPr lang="en-US" baseline="0" dirty="0" err="1"/>
              <a:t>alice</a:t>
            </a:r>
            <a:r>
              <a:rPr lang="en-US" baseline="0" dirty="0"/>
              <a:t> and bob in parallel. Then compute boss(</a:t>
            </a:r>
            <a:r>
              <a:rPr lang="en-US" baseline="0" dirty="0" err="1"/>
              <a:t>a,b</a:t>
            </a:r>
            <a:r>
              <a:rPr lang="en-US" baseline="0" dirty="0"/>
              <a:t>) and </a:t>
            </a:r>
            <a:r>
              <a:rPr lang="en-US" baseline="0" dirty="0" err="1"/>
              <a:t>kate</a:t>
            </a:r>
            <a:r>
              <a:rPr lang="en-US" baseline="0" dirty="0"/>
              <a:t> in parallel. Then do </a:t>
            </a:r>
            <a:r>
              <a:rPr lang="en-US" baseline="0" dirty="0" err="1"/>
              <a:t>bigboss</a:t>
            </a:r>
            <a:r>
              <a:rPr lang="en-US" baseline="0" dirty="0"/>
              <a:t> at the end.</a:t>
            </a:r>
          </a:p>
        </p:txBody>
      </p:sp>
    </p:spTree>
    <p:extLst>
      <p:ext uri="{BB962C8B-B14F-4D97-AF65-F5344CB8AC3E}">
        <p14:creationId xmlns:p14="http://schemas.microsoft.com/office/powerpoint/2010/main" val="2774439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25901-D872-4426-AC90-D730790BB2E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9890" name="Rectangle 2"/>
          <p:cNvSpPr>
            <a:spLocks noGrp="1" noRot="1" noChangeAspect="1" noChangeArrowheads="1" noTextEdit="1"/>
          </p:cNvSpPr>
          <p:nvPr>
            <p:ph type="sldImg"/>
          </p:nvPr>
        </p:nvSpPr>
        <p:spPr>
          <a:xfrm>
            <a:off x="2319338" y="530225"/>
            <a:ext cx="4656137" cy="2619375"/>
          </a:xfrm>
          <a:ln/>
        </p:spPr>
      </p:sp>
      <p:sp>
        <p:nvSpPr>
          <p:cNvPr id="549891" name="Rectangle 3"/>
          <p:cNvSpPr>
            <a:spLocks noGrp="1" noChangeArrowheads="1"/>
          </p:cNvSpPr>
          <p:nvPr>
            <p:ph type="body" idx="1"/>
          </p:nvPr>
        </p:nvSpPr>
        <p:spPr>
          <a:xfrm>
            <a:off x="1237369" y="3331157"/>
            <a:ext cx="6821664" cy="3154680"/>
          </a:xfrm>
        </p:spPr>
        <p:txBody>
          <a:bodyPr/>
          <a:lstStyle/>
          <a:p>
            <a:pPr>
              <a:spcBef>
                <a:spcPct val="0"/>
              </a:spcBef>
            </a:pPr>
            <a:endParaRPr lang="en-US" dirty="0"/>
          </a:p>
        </p:txBody>
      </p:sp>
    </p:spTree>
    <p:extLst>
      <p:ext uri="{BB962C8B-B14F-4D97-AF65-F5344CB8AC3E}">
        <p14:creationId xmlns:p14="http://schemas.microsoft.com/office/powerpoint/2010/main" val="317041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21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8626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42D8AC-5D74-4E41-BC0F-821148849F2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170" name="Rectangle 2"/>
          <p:cNvSpPr>
            <a:spLocks noGrp="1" noChangeArrowheads="1"/>
          </p:cNvSpPr>
          <p:nvPr>
            <p:ph type="body" idx="1"/>
          </p:nvPr>
        </p:nvSpPr>
        <p:spPr>
          <a:xfrm>
            <a:off x="320041" y="3536950"/>
            <a:ext cx="8983345" cy="2970530"/>
          </a:xfrm>
        </p:spPr>
        <p:txBody>
          <a:bodyPr/>
          <a:lstStyle/>
          <a:p>
            <a:r>
              <a:rPr lang="en-US" b="1" dirty="0"/>
              <a:t>Script:</a:t>
            </a:r>
          </a:p>
          <a:p>
            <a:r>
              <a:rPr lang="en-US" dirty="0"/>
              <a:t>A Parallel region is created using the #pragma </a:t>
            </a:r>
            <a:r>
              <a:rPr lang="en-US" dirty="0" err="1"/>
              <a:t>omp</a:t>
            </a:r>
            <a:r>
              <a:rPr lang="en-US" dirty="0"/>
              <a:t> parallel construct.  A master thread creates a pool of worker threads once the master thread crosses this pragma.  On this foil, the creation of the parallel region is highlighted in yellow and includes the pragma and the left curly brace “{“.  The parallel region extends from the left curly brace – to the highlighted yellow right curly brace “}”.  There is an implicit barrier at the right curly brace and that’s the point at which the other worker threads complete execution and either go to sleep or spin or otherwise idle.</a:t>
            </a:r>
          </a:p>
          <a:p>
            <a:endParaRPr lang="en-US" dirty="0"/>
          </a:p>
          <a:p>
            <a:r>
              <a:rPr lang="en-US" dirty="0"/>
              <a:t>Parallel constructs form the foundation of OpenMP parallel execution. Each time an executing thread enters a parallel region, it creates a team of threads and becomes master of that team. This allows parallel execution to take place within that construct by the threads in that team. The following directives are necessary for a parallel region: </a:t>
            </a:r>
          </a:p>
          <a:p>
            <a:r>
              <a:rPr lang="en-US" dirty="0"/>
              <a:t>#pragma </a:t>
            </a:r>
            <a:r>
              <a:rPr lang="en-US" dirty="0" err="1"/>
              <a:t>omp</a:t>
            </a:r>
            <a:r>
              <a:rPr lang="en-US" dirty="0"/>
              <a:t> parallel</a:t>
            </a:r>
          </a:p>
          <a:p>
            <a:endParaRPr lang="en-US" dirty="0"/>
          </a:p>
          <a:p>
            <a:r>
              <a:rPr lang="en-US" dirty="0"/>
              <a:t>A parallel region consists of a structured block of code.  </a:t>
            </a:r>
          </a:p>
          <a:p>
            <a:endParaRPr lang="en-US" dirty="0"/>
          </a:p>
          <a:p>
            <a:r>
              <a:rPr lang="en-US" dirty="0"/>
              <a:t>We see on the left a good example of a structured block of code where there is a single point of entry into the block at the top of the block, and one exit to the block at the bottom – AND no braches out of the block.</a:t>
            </a:r>
          </a:p>
          <a:p>
            <a:endParaRPr lang="en-US" dirty="0"/>
          </a:p>
          <a:p>
            <a:r>
              <a:rPr lang="en-US" dirty="0"/>
              <a:t>Question to class – can someone spot some reasons why this block is unstructured?</a:t>
            </a:r>
          </a:p>
          <a:p>
            <a:endParaRPr lang="en-US" dirty="0"/>
          </a:p>
          <a:p>
            <a:r>
              <a:rPr lang="en-US" dirty="0"/>
              <a:t>Here are a couple of reasons that that block is unstructured – multiple entrances and multiple exits to the block.</a:t>
            </a:r>
          </a:p>
          <a:p>
            <a:endParaRPr lang="en-US" dirty="0"/>
          </a:p>
          <a:p>
            <a:r>
              <a:rPr lang="en-US" dirty="0"/>
              <a:t>We see on the right a bad example  - or an unstructured block of code.</a:t>
            </a:r>
          </a:p>
          <a:p>
            <a:r>
              <a:rPr lang="en-US" dirty="0"/>
              <a:t>Here we have two entries in the block – one from the top of the block and one from the </a:t>
            </a:r>
            <a:r>
              <a:rPr lang="en-US" dirty="0" err="1"/>
              <a:t>goto</a:t>
            </a:r>
            <a:r>
              <a:rPr lang="en-US" dirty="0"/>
              <a:t> more statement which jumps into the block at the label “more:”</a:t>
            </a:r>
          </a:p>
          <a:p>
            <a:endParaRPr lang="en-US" dirty="0"/>
          </a:p>
          <a:p>
            <a:r>
              <a:rPr lang="en-US" dirty="0"/>
              <a:t>Additionally, the bad example has multiple exits from the block:</a:t>
            </a:r>
          </a:p>
          <a:p>
            <a:r>
              <a:rPr lang="en-US" dirty="0"/>
              <a:t>1) From the bottom of the block and one from the </a:t>
            </a:r>
            <a:r>
              <a:rPr lang="en-US" dirty="0" err="1"/>
              <a:t>goto</a:t>
            </a:r>
            <a:r>
              <a:rPr lang="en-US" dirty="0"/>
              <a:t> done statement</a:t>
            </a:r>
          </a:p>
          <a:p>
            <a:endParaRPr lang="en-US" dirty="0"/>
          </a:p>
          <a:p>
            <a:endParaRPr lang="en-US" dirty="0"/>
          </a:p>
        </p:txBody>
      </p:sp>
    </p:spTree>
    <p:extLst>
      <p:ext uri="{BB962C8B-B14F-4D97-AF65-F5344CB8AC3E}">
        <p14:creationId xmlns:p14="http://schemas.microsoft.com/office/powerpoint/2010/main" val="1666463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2B5D1F-EF52-4DBD-AA85-0E941D66035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3869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C55F17-7075-43B5-9C8B-576CAF71BFF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3286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2B5D1F-EF52-4DBD-AA85-0E941D66035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4503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53C3AB-9777-4C2F-810B-E08ECD47BD9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7362" name="Rectangle 2"/>
          <p:cNvSpPr>
            <a:spLocks noGrp="1" noChangeArrowheads="1"/>
          </p:cNvSpPr>
          <p:nvPr>
            <p:ph type="body" idx="1"/>
          </p:nvPr>
        </p:nvSpPr>
        <p:spPr>
          <a:xfrm>
            <a:off x="1277939" y="3474720"/>
            <a:ext cx="7045325" cy="3291840"/>
          </a:xfrm>
          <a:noFill/>
          <a:ln/>
        </p:spPr>
        <p:txBody>
          <a:bodyPr lIns="93977" tIns="46164" rIns="93977" bIns="46164"/>
          <a:lstStyle/>
          <a:p>
            <a:pPr defTabSz="974855">
              <a:lnSpc>
                <a:spcPct val="80000"/>
              </a:lnSpc>
              <a:spcBef>
                <a:spcPct val="0"/>
              </a:spcBef>
            </a:pPr>
            <a:endParaRPr lang="en-US" dirty="0"/>
          </a:p>
        </p:txBody>
      </p:sp>
      <p:sp>
        <p:nvSpPr>
          <p:cNvPr id="527363" name="Rectangle 3"/>
          <p:cNvSpPr>
            <a:spLocks noGrp="1" noRot="1" noChangeAspect="1" noChangeArrowheads="1" noTextEdit="1"/>
          </p:cNvSpPr>
          <p:nvPr>
            <p:ph type="sldImg"/>
          </p:nvPr>
        </p:nvSpPr>
        <p:spPr>
          <a:xfrm>
            <a:off x="2379663" y="555625"/>
            <a:ext cx="4851400" cy="2730500"/>
          </a:xfrm>
          <a:ln w="12700" cap="flat">
            <a:solidFill>
              <a:schemeClr val="tx1"/>
            </a:solidFill>
          </a:ln>
          <a:extLst>
            <a:ext uri="{909E8E84-426E-40dd-AFC4-6F175D3DCCD1}">
              <a14:hiddenFill xmlns="" xmlns:a14="http://schemas.microsoft.com/office/drawing/2010/main">
                <a:noFill/>
              </a14:hiddenFill>
            </a:ext>
          </a:extLst>
        </p:spPr>
      </p:sp>
    </p:spTree>
    <p:extLst>
      <p:ext uri="{BB962C8B-B14F-4D97-AF65-F5344CB8AC3E}">
        <p14:creationId xmlns:p14="http://schemas.microsoft.com/office/powerpoint/2010/main" val="116297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8" Type="http://schemas.openxmlformats.org/officeDocument/2006/relationships/hyperlink" Target="https://gcc.gnu.org/onlinedocs/libgomp/OMP_005fNESTED.html#OMP_005fNESTED" TargetMode="External"/><Relationship Id="rId13" Type="http://schemas.openxmlformats.org/officeDocument/2006/relationships/hyperlink" Target="https://gcc.gnu.org/onlinedocs/libgomp/OMP_005fSCHEDULE.html#OMP_005fSCHEDULE" TargetMode="External"/><Relationship Id="rId3" Type="http://schemas.openxmlformats.org/officeDocument/2006/relationships/hyperlink" Target="https://gcc.gnu.org/onlinedocs/libgomp/OMP_005fDISPLAY_005fENV.html#OMP_005fDISPLAY_005fENV" TargetMode="External"/><Relationship Id="rId7" Type="http://schemas.openxmlformats.org/officeDocument/2006/relationships/hyperlink" Target="https://gcc.gnu.org/onlinedocs/libgomp/OMP_005fMAX_005fTASK_005fPRIORITY.html#OMP_005fMAX_005fTASK_005fPRIORITY" TargetMode="External"/><Relationship Id="rId12" Type="http://schemas.openxmlformats.org/officeDocument/2006/relationships/hyperlink" Target="https://gcc.gnu.org/onlinedocs/libgomp/OMP_005fSTACKSIZE.html#OMP_005fSTACKSIZE" TargetMode="External"/><Relationship Id="rId2" Type="http://schemas.openxmlformats.org/officeDocument/2006/relationships/hyperlink" Target="https://gcc.gnu.org/onlinedocs/libgomp/OMP_005fCANCELLATION.html#OMP_005fCANCELLATION" TargetMode="External"/><Relationship Id="rId1" Type="http://schemas.openxmlformats.org/officeDocument/2006/relationships/slideLayout" Target="../slideLayouts/slideLayout40.xml"/><Relationship Id="rId6" Type="http://schemas.openxmlformats.org/officeDocument/2006/relationships/hyperlink" Target="https://gcc.gnu.org/onlinedocs/libgomp/OMP_005fMAX_005fACTIVE_005fLEVELS.html#OMP_005fMAX_005fACTIVE_005fLEVELS" TargetMode="External"/><Relationship Id="rId11" Type="http://schemas.openxmlformats.org/officeDocument/2006/relationships/hyperlink" Target="https://gcc.gnu.org/onlinedocs/libgomp/OMP_005fPLACES.html#OMP_005fPLACES" TargetMode="External"/><Relationship Id="rId5" Type="http://schemas.openxmlformats.org/officeDocument/2006/relationships/hyperlink" Target="https://gcc.gnu.org/onlinedocs/libgomp/OMP_005fDYNAMIC.html#OMP_005fDYNAMIC" TargetMode="External"/><Relationship Id="rId15" Type="http://schemas.openxmlformats.org/officeDocument/2006/relationships/hyperlink" Target="https://gcc.gnu.org/onlinedocs/libgomp/OMP_005fWAIT_005fPOLICY.html#OMP_005fWAIT_005fPOLICY" TargetMode="External"/><Relationship Id="rId10" Type="http://schemas.openxmlformats.org/officeDocument/2006/relationships/hyperlink" Target="https://gcc.gnu.org/onlinedocs/libgomp/OMP_005fPROC_005fBIND.html#OMP_005fPROC_005fBIND" TargetMode="External"/><Relationship Id="rId4" Type="http://schemas.openxmlformats.org/officeDocument/2006/relationships/hyperlink" Target="https://gcc.gnu.org/onlinedocs/libgomp/OMP_005fDEFAULT_005fDEVICE.html#OMP_005fDEFAULT_005fDEVICE" TargetMode="External"/><Relationship Id="rId9" Type="http://schemas.openxmlformats.org/officeDocument/2006/relationships/hyperlink" Target="https://gcc.gnu.org/onlinedocs/libgomp/OMP_005fNUM_005fTHREADS.html#OMP_005fNUM_005fTHREADS" TargetMode="External"/><Relationship Id="rId14" Type="http://schemas.openxmlformats.org/officeDocument/2006/relationships/hyperlink" Target="https://gcc.gnu.org/onlinedocs/libgomp/OMP_005fTHREAD_005fLIMIT.html#OMP_005fTHREAD_005fLIM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6.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hyperlink" Target="https://msdn.microsoft.com/en-us/library/csa8826y.aspx" TargetMode="External"/><Relationship Id="rId13" Type="http://schemas.openxmlformats.org/officeDocument/2006/relationships/hyperlink" Target="https://msdn.microsoft.com/en-us/library/2z1788dd.aspx" TargetMode="External"/><Relationship Id="rId3" Type="http://schemas.openxmlformats.org/officeDocument/2006/relationships/hyperlink" Target="https://msdn.microsoft.com/en-us/library/8ztckdts.aspx" TargetMode="External"/><Relationship Id="rId7" Type="http://schemas.openxmlformats.org/officeDocument/2006/relationships/hyperlink" Target="https://msdn.microsoft.com/en-us/library/6z19s8e0.aspx" TargetMode="External"/><Relationship Id="rId12" Type="http://schemas.openxmlformats.org/officeDocument/2006/relationships/hyperlink" Target="https://msdn.microsoft.com/en-us/library/9kcw2kxz.aspx" TargetMode="External"/><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hyperlink" Target="https://msdn.microsoft.com/en-us/library/sz9sd6et.aspx" TargetMode="External"/><Relationship Id="rId11" Type="http://schemas.openxmlformats.org/officeDocument/2006/relationships/hyperlink" Target="https://msdn.microsoft.com/en-us/library/8k4b1177.aspx" TargetMode="External"/><Relationship Id="rId5" Type="http://schemas.openxmlformats.org/officeDocument/2006/relationships/hyperlink" Target="https://msdn.microsoft.com/en-us/library/b38674ky.aspx" TargetMode="External"/><Relationship Id="rId10" Type="http://schemas.openxmlformats.org/officeDocument/2006/relationships/hyperlink" Target="https://msdn.microsoft.com/en-us/library/68ah4xc7.aspx" TargetMode="External"/><Relationship Id="rId4" Type="http://schemas.openxmlformats.org/officeDocument/2006/relationships/hyperlink" Target="https://msdn.microsoft.com/en-us/library/027bb41s.aspx" TargetMode="External"/><Relationship Id="rId9" Type="http://schemas.openxmlformats.org/officeDocument/2006/relationships/hyperlink" Target="https://msdn.microsoft.com/en-us/library/cbt9k4s0.aspx"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10.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0.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6.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6.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6.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20</a:t>
            </a:r>
          </a:p>
          <a:p>
            <a:r>
              <a:rPr lang="en-US"/>
              <a:t>03/10/2021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two ways to accomplish the same thing</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sz="2000" dirty="0"/>
              <a:t>Example 1: controlling the number of threads – the following are equivalent</a:t>
            </a:r>
          </a:p>
          <a:p>
            <a:pPr lvl="1"/>
            <a:r>
              <a:rPr lang="en-US" sz="1800" dirty="0" err="1">
                <a:solidFill>
                  <a:srgbClr val="0070C0"/>
                </a:solidFill>
                <a:latin typeface="Consolas" panose="020B0609020204030204" pitchFamily="49" charset="0"/>
              </a:rPr>
              <a:t>omp_set_num_treads</a:t>
            </a:r>
            <a:r>
              <a:rPr lang="en-US" sz="1800" dirty="0">
                <a:solidFill>
                  <a:srgbClr val="0070C0"/>
                </a:solidFill>
                <a:latin typeface="Consolas" panose="020B0609020204030204" pitchFamily="49" charset="0"/>
              </a:rPr>
              <a:t>(8)</a:t>
            </a:r>
            <a:endParaRPr lang="en-US" sz="1800" dirty="0"/>
          </a:p>
          <a:p>
            <a:pPr lvl="1"/>
            <a:r>
              <a:rPr lang="en-US" sz="1800" dirty="0">
                <a:solidFill>
                  <a:srgbClr val="00B050"/>
                </a:solidFill>
                <a:ea typeface="+mn-lt"/>
                <a:cs typeface="+mn-lt"/>
              </a:rPr>
              <a:t>For the Bash shell:           	</a:t>
            </a:r>
            <a:r>
              <a:rPr lang="en-US" sz="1800" b="1" dirty="0">
                <a:solidFill>
                  <a:srgbClr val="00B050"/>
                </a:solidFill>
                <a:latin typeface="Consolas"/>
              </a:rPr>
              <a:t>export OMP_NUM_THREADS=8</a:t>
            </a:r>
            <a:endParaRPr lang="en-US" sz="1800" dirty="0">
              <a:solidFill>
                <a:srgbClr val="0070C0"/>
              </a:solidFill>
              <a:latin typeface="Consolas"/>
            </a:endParaRPr>
          </a:p>
          <a:p>
            <a:pPr lvl="1"/>
            <a:r>
              <a:rPr lang="en-US" sz="1800" dirty="0">
                <a:solidFill>
                  <a:srgbClr val="00B050"/>
                </a:solidFill>
              </a:rPr>
              <a:t>For the C shell:                 	</a:t>
            </a:r>
            <a:r>
              <a:rPr lang="en-US" sz="1800" b="1" dirty="0" err="1">
                <a:solidFill>
                  <a:srgbClr val="00B050"/>
                </a:solidFill>
                <a:latin typeface="Consolas"/>
              </a:rPr>
              <a:t>setenv</a:t>
            </a:r>
            <a:r>
              <a:rPr lang="en-US" sz="1800" b="1" dirty="0">
                <a:solidFill>
                  <a:srgbClr val="00B050"/>
                </a:solidFill>
                <a:latin typeface="Consolas"/>
              </a:rPr>
              <a:t> OMP_NUM_THREADS 8</a:t>
            </a:r>
            <a:endParaRPr lang="en-US" sz="2200" b="1" dirty="0">
              <a:solidFill>
                <a:srgbClr val="00B050"/>
              </a:solidFill>
              <a:latin typeface="Consolas"/>
            </a:endParaRPr>
          </a:p>
          <a:p>
            <a:pPr lvl="1"/>
            <a:r>
              <a:rPr lang="en-US" sz="1800" dirty="0">
                <a:solidFill>
                  <a:srgbClr val="00B050"/>
                </a:solidFill>
              </a:rPr>
              <a:t>For the Windows shell:</a:t>
            </a:r>
            <a:r>
              <a:rPr lang="en-US" sz="1800" b="1" dirty="0">
                <a:solidFill>
                  <a:srgbClr val="00B050"/>
                </a:solidFill>
                <a:latin typeface="Consolas" panose="020B0609020204030204" pitchFamily="49" charset="0"/>
              </a:rPr>
              <a:t>		set OMP_NUM_THREADS=8</a:t>
            </a:r>
          </a:p>
          <a:p>
            <a:pPr marL="0" indent="0">
              <a:buNone/>
            </a:pPr>
            <a:endParaRPr lang="en-US" sz="2000" dirty="0"/>
          </a:p>
          <a:p>
            <a:pPr marL="0" indent="0">
              <a:buNone/>
            </a:pPr>
            <a:endParaRPr lang="en-US" sz="2000" dirty="0"/>
          </a:p>
          <a:p>
            <a:endParaRPr lang="en-US" sz="2000" dirty="0"/>
          </a:p>
          <a:p>
            <a:r>
              <a:rPr lang="en-US" sz="2000" dirty="0"/>
              <a:t>Example 2: controlling nested parallelism – the following are equivalent</a:t>
            </a:r>
          </a:p>
          <a:p>
            <a:pPr lvl="1"/>
            <a:r>
              <a:rPr lang="en-US" sz="1800" dirty="0" err="1">
                <a:solidFill>
                  <a:srgbClr val="0070C0"/>
                </a:solidFill>
                <a:latin typeface="Consolas" panose="020B0609020204030204" pitchFamily="49" charset="0"/>
              </a:rPr>
              <a:t>omp_set_nested</a:t>
            </a:r>
            <a:r>
              <a:rPr lang="en-US" sz="1800" dirty="0">
                <a:solidFill>
                  <a:srgbClr val="0070C0"/>
                </a:solidFill>
                <a:latin typeface="Consolas" panose="020B0609020204030204" pitchFamily="49" charset="0"/>
              </a:rPr>
              <a:t>(1);</a:t>
            </a:r>
          </a:p>
          <a:p>
            <a:pPr lvl="1"/>
            <a:r>
              <a:rPr lang="en-US" sz="1800" dirty="0">
                <a:solidFill>
                  <a:srgbClr val="00B050"/>
                </a:solidFill>
              </a:rPr>
              <a:t>export OMP_NESTED=1</a:t>
            </a:r>
          </a:p>
          <a:p>
            <a:endParaRPr lang="en-US" sz="2200" dirty="0">
              <a:solidFill>
                <a:srgbClr val="00B050"/>
              </a:solidFill>
            </a:endParaRPr>
          </a:p>
          <a:p>
            <a:endParaRPr lang="en-US" sz="2200" dirty="0">
              <a:solidFill>
                <a:srgbClr val="00B050"/>
              </a:solidFill>
            </a:endParaRPr>
          </a:p>
          <a:p>
            <a:r>
              <a:rPr lang="en-US" dirty="0"/>
              <a:t>Example, idiosyncrasies: having 521 different ways to do the same thing; not clear if the 521 ways are really accomplishing the same thing, etc.</a:t>
            </a:r>
          </a:p>
          <a:p>
            <a:pPr marL="0" indent="0">
              <a:buNone/>
            </a:pPr>
            <a:endParaRPr lang="en-US" sz="2200" dirty="0">
              <a:solidFill>
                <a:srgbClr val="00B05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8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OpenMP: Environment Variables, two quick remarks</a:t>
            </a:r>
          </a:p>
        </p:txBody>
      </p:sp>
      <p:sp>
        <p:nvSpPr>
          <p:cNvPr id="3" name="Content Placeholder 2"/>
          <p:cNvSpPr>
            <a:spLocks noGrp="1"/>
          </p:cNvSpPr>
          <p:nvPr>
            <p:ph idx="1"/>
          </p:nvPr>
        </p:nvSpPr>
        <p:spPr/>
        <p:txBody>
          <a:bodyPr/>
          <a:lstStyle/>
          <a:p>
            <a:endParaRPr lang="en-US" sz="2000" b="1" dirty="0">
              <a:latin typeface="Consolas" panose="020B0609020204030204" pitchFamily="49" charset="0"/>
            </a:endParaRPr>
          </a:p>
          <a:p>
            <a:endParaRPr lang="en-US" dirty="0"/>
          </a:p>
          <a:p>
            <a:r>
              <a:rPr lang="en-US" sz="2000" dirty="0"/>
              <a:t>Environment Variables team up with compiler directives so that you don’t need to call any OpenMP function</a:t>
            </a:r>
          </a:p>
          <a:p>
            <a:pPr lvl="1"/>
            <a:r>
              <a:rPr lang="en-US" sz="1800" dirty="0"/>
              <a:t>Then, it is truly that if you don’t have an OpenMP-aware compiler you are totally fine</a:t>
            </a:r>
          </a:p>
          <a:p>
            <a:pPr lvl="2"/>
            <a:r>
              <a:rPr lang="en-US" sz="1600" dirty="0"/>
              <a:t>The code will work sequentially, oblivious to any OpenMP directives you pepper in the code</a:t>
            </a:r>
          </a:p>
          <a:p>
            <a:endParaRPr lang="en-US" sz="2200" dirty="0"/>
          </a:p>
          <a:p>
            <a:endParaRPr lang="en-US" sz="2200" dirty="0"/>
          </a:p>
          <a:p>
            <a:endParaRPr lang="en-US" sz="2200" dirty="0"/>
          </a:p>
          <a:p>
            <a:r>
              <a:rPr lang="en-US" sz="2000" dirty="0"/>
              <a:t>Good to know: A function call setting trumps an Environment Variable setting</a:t>
            </a:r>
          </a:p>
          <a:p>
            <a:endParaRPr lang="en-US" sz="2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312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calls or </a:t>
            </a:r>
            <a:r>
              <a:rPr lang="en-US" dirty="0" err="1"/>
              <a:t>Env</a:t>
            </a:r>
            <a:r>
              <a:rPr lang="en-US" dirty="0"/>
              <a:t> </a:t>
            </a:r>
            <a:r>
              <a:rPr lang="en-US" dirty="0" err="1"/>
              <a:t>Vars</a:t>
            </a:r>
            <a:r>
              <a:rPr lang="en-US" dirty="0"/>
              <a:t>? Which one is better?</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Not all function calls in OpenMP API have an Environment Variables counterpart</a:t>
            </a:r>
          </a:p>
          <a:p>
            <a:pPr lvl="1"/>
            <a:r>
              <a:rPr lang="en-US" sz="1800" dirty="0"/>
              <a:t>Therefore, you can tune better behavior at run-time via function calls</a:t>
            </a:r>
          </a:p>
          <a:p>
            <a:pPr lvl="2"/>
            <a:r>
              <a:rPr lang="en-US" sz="1600" dirty="0"/>
              <a:t>There’s a lot of function calls, not that many Environment Variables</a:t>
            </a:r>
          </a:p>
          <a:p>
            <a:endParaRPr lang="en-US" sz="2200" dirty="0"/>
          </a:p>
          <a:p>
            <a:endParaRPr lang="en-US" sz="2200" dirty="0"/>
          </a:p>
          <a:p>
            <a:r>
              <a:rPr lang="en-US" dirty="0" err="1"/>
              <a:t>EnvVars</a:t>
            </a:r>
            <a:r>
              <a:rPr lang="en-US" dirty="0"/>
              <a:t> Limitation:  once execution started, you can’t dynamically change an Env Var setting</a:t>
            </a:r>
          </a:p>
          <a:p>
            <a:pPr lvl="1"/>
            <a:r>
              <a:rPr lang="en-US" sz="1800" dirty="0"/>
              <a:t>Can’t change </a:t>
            </a:r>
            <a:r>
              <a:rPr lang="en-US" sz="1800" dirty="0" err="1"/>
              <a:t>env</a:t>
            </a:r>
            <a:r>
              <a:rPr lang="en-US" sz="1800" dirty="0"/>
              <a:t> variable </a:t>
            </a:r>
            <a:r>
              <a:rPr lang="en-US" sz="1800" dirty="0">
                <a:latin typeface="Courier New" panose="02070309020205020404" pitchFamily="49" charset="0"/>
                <a:cs typeface="Courier New" panose="02070309020205020404" pitchFamily="49" charset="0"/>
              </a:rPr>
              <a:t>OMP_NUM_THREADS</a:t>
            </a:r>
            <a:r>
              <a:rPr lang="en-US" sz="1800" dirty="0"/>
              <a:t> while code runs</a:t>
            </a:r>
            <a:endParaRPr lang="en-US" sz="2200" dirty="0"/>
          </a:p>
          <a:p>
            <a:endParaRPr lang="en-US" sz="2200" dirty="0"/>
          </a:p>
          <a:p>
            <a:r>
              <a:rPr lang="en-US" sz="2200" dirty="0" err="1"/>
              <a:t>EnvVars</a:t>
            </a:r>
            <a:r>
              <a:rPr lang="en-US" sz="2200" dirty="0"/>
              <a:t> nice thing: you don’t have to recompile your code yet can control the code through env vars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417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OpenMP Env Variables, some examples…</a:t>
            </a:r>
            <a:br>
              <a:rPr lang="en-US" dirty="0"/>
            </a:br>
            <a:r>
              <a:rPr lang="en-US" sz="2000" dirty="0"/>
              <a:t>[click on links below to learn more]</a:t>
            </a:r>
          </a:p>
        </p:txBody>
      </p:sp>
      <p:graphicFrame>
        <p:nvGraphicFramePr>
          <p:cNvPr id="4" name="Content Placeholder 3"/>
          <p:cNvGraphicFramePr>
            <a:graphicFrameLocks noGrp="1"/>
          </p:cNvGraphicFramePr>
          <p:nvPr>
            <p:ph idx="1"/>
          </p:nvPr>
        </p:nvGraphicFramePr>
        <p:xfrm>
          <a:off x="2743200" y="1752600"/>
          <a:ext cx="6248400" cy="4452044"/>
        </p:xfrm>
        <a:graphic>
          <a:graphicData uri="http://schemas.openxmlformats.org/drawingml/2006/table">
            <a:tbl>
              <a:tblPr/>
              <a:tblGrid>
                <a:gridCol w="2053044">
                  <a:extLst>
                    <a:ext uri="{9D8B030D-6E8A-4147-A177-3AD203B41FA5}">
                      <a16:colId xmlns:a16="http://schemas.microsoft.com/office/drawing/2014/main" val="2374873426"/>
                    </a:ext>
                  </a:extLst>
                </a:gridCol>
                <a:gridCol w="461556">
                  <a:extLst>
                    <a:ext uri="{9D8B030D-6E8A-4147-A177-3AD203B41FA5}">
                      <a16:colId xmlns:a16="http://schemas.microsoft.com/office/drawing/2014/main" val="2448436143"/>
                    </a:ext>
                  </a:extLst>
                </a:gridCol>
                <a:gridCol w="3733800">
                  <a:extLst>
                    <a:ext uri="{9D8B030D-6E8A-4147-A177-3AD203B41FA5}">
                      <a16:colId xmlns:a16="http://schemas.microsoft.com/office/drawing/2014/main" val="1953183982"/>
                    </a:ext>
                  </a:extLst>
                </a:gridCol>
              </a:tblGrid>
              <a:tr h="296939">
                <a:tc>
                  <a:txBody>
                    <a:bodyPr/>
                    <a:lstStyle/>
                    <a:p>
                      <a:pPr algn="l"/>
                      <a:r>
                        <a:rPr lang="en-US" sz="1100" u="none" strike="noStrike" dirty="0">
                          <a:solidFill>
                            <a:srgbClr val="003399"/>
                          </a:solidFill>
                          <a:effectLst/>
                          <a:hlinkClick r:id="rId2"/>
                        </a:rPr>
                        <a:t>OMP_CANCELLATION</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whether cancellation is activated</a:t>
                      </a:r>
                    </a:p>
                  </a:txBody>
                  <a:tcPr marL="42420" marR="42420" marT="21210" marB="21210" anchor="ctr">
                    <a:lnL>
                      <a:noFill/>
                    </a:lnL>
                    <a:lnR>
                      <a:noFill/>
                    </a:lnR>
                    <a:lnT>
                      <a:noFill/>
                    </a:lnT>
                    <a:lnB>
                      <a:noFill/>
                    </a:lnB>
                  </a:tcPr>
                </a:tc>
                <a:extLst>
                  <a:ext uri="{0D108BD9-81ED-4DB2-BD59-A6C34878D82A}">
                    <a16:rowId xmlns:a16="http://schemas.microsoft.com/office/drawing/2014/main" val="1210865992"/>
                  </a:ext>
                </a:extLst>
              </a:tr>
              <a:tr h="424198">
                <a:tc>
                  <a:txBody>
                    <a:bodyPr/>
                    <a:lstStyle/>
                    <a:p>
                      <a:pPr algn="l"/>
                      <a:r>
                        <a:rPr lang="en-US" sz="1100" u="none" strike="noStrike" dirty="0">
                          <a:solidFill>
                            <a:srgbClr val="003399"/>
                          </a:solidFill>
                          <a:effectLst/>
                          <a:hlinkClick r:id="rId3"/>
                        </a:rPr>
                        <a:t>OMP_DISPLAY_ENV</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Show OpenMP version and environment variables</a:t>
                      </a:r>
                    </a:p>
                  </a:txBody>
                  <a:tcPr marL="42420" marR="42420" marT="21210" marB="21210" anchor="ctr">
                    <a:lnL>
                      <a:noFill/>
                    </a:lnL>
                    <a:lnR>
                      <a:noFill/>
                    </a:lnR>
                    <a:lnT>
                      <a:noFill/>
                    </a:lnT>
                    <a:lnB>
                      <a:noFill/>
                    </a:lnB>
                  </a:tcPr>
                </a:tc>
                <a:extLst>
                  <a:ext uri="{0D108BD9-81ED-4DB2-BD59-A6C34878D82A}">
                    <a16:rowId xmlns:a16="http://schemas.microsoft.com/office/drawing/2014/main" val="1786315797"/>
                  </a:ext>
                </a:extLst>
              </a:tr>
              <a:tr h="296939">
                <a:tc>
                  <a:txBody>
                    <a:bodyPr/>
                    <a:lstStyle/>
                    <a:p>
                      <a:pPr algn="l"/>
                      <a:r>
                        <a:rPr lang="en-US" sz="1100" u="none" strike="noStrike" dirty="0">
                          <a:solidFill>
                            <a:srgbClr val="003399"/>
                          </a:solidFill>
                          <a:effectLst/>
                          <a:hlinkClick r:id="rId4"/>
                        </a:rPr>
                        <a:t>OMP_DEFAULT_DEVICE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device used in target regions</a:t>
                      </a:r>
                    </a:p>
                  </a:txBody>
                  <a:tcPr marL="42420" marR="42420" marT="21210" marB="21210" anchor="ctr">
                    <a:lnL>
                      <a:noFill/>
                    </a:lnL>
                    <a:lnR>
                      <a:noFill/>
                    </a:lnR>
                    <a:lnT>
                      <a:noFill/>
                    </a:lnT>
                    <a:lnB>
                      <a:noFill/>
                    </a:lnB>
                  </a:tcPr>
                </a:tc>
                <a:extLst>
                  <a:ext uri="{0D108BD9-81ED-4DB2-BD59-A6C34878D82A}">
                    <a16:rowId xmlns:a16="http://schemas.microsoft.com/office/drawing/2014/main" val="3354560337"/>
                  </a:ext>
                </a:extLst>
              </a:tr>
              <a:tr h="296939">
                <a:tc>
                  <a:txBody>
                    <a:bodyPr/>
                    <a:lstStyle/>
                    <a:p>
                      <a:pPr algn="l"/>
                      <a:r>
                        <a:rPr lang="en-US" sz="1100" u="none" strike="noStrike" dirty="0">
                          <a:solidFill>
                            <a:srgbClr val="003399"/>
                          </a:solidFill>
                          <a:effectLst/>
                          <a:hlinkClick r:id="rId5"/>
                        </a:rPr>
                        <a:t>OMP_DYNAMIC</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Dynamic adjustment of threads</a:t>
                      </a:r>
                    </a:p>
                  </a:txBody>
                  <a:tcPr marL="42420" marR="42420" marT="21210" marB="21210" anchor="ctr">
                    <a:lnL>
                      <a:noFill/>
                    </a:lnL>
                    <a:lnR>
                      <a:noFill/>
                    </a:lnR>
                    <a:lnT>
                      <a:noFill/>
                    </a:lnT>
                    <a:lnB>
                      <a:noFill/>
                    </a:lnB>
                  </a:tcPr>
                </a:tc>
                <a:extLst>
                  <a:ext uri="{0D108BD9-81ED-4DB2-BD59-A6C34878D82A}">
                    <a16:rowId xmlns:a16="http://schemas.microsoft.com/office/drawing/2014/main" val="4123218967"/>
                  </a:ext>
                </a:extLst>
              </a:tr>
              <a:tr h="424198">
                <a:tc>
                  <a:txBody>
                    <a:bodyPr/>
                    <a:lstStyle/>
                    <a:p>
                      <a:pPr algn="l"/>
                      <a:r>
                        <a:rPr lang="en-US" sz="1100" u="none" strike="noStrike" dirty="0">
                          <a:solidFill>
                            <a:srgbClr val="FF8C00"/>
                          </a:solidFill>
                          <a:effectLst/>
                          <a:hlinkClick r:id="rId6"/>
                        </a:rPr>
                        <a:t>OMP_MAX_ACTIVE_LEVELS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Set the maximum number of nested parallel regions</a:t>
                      </a:r>
                    </a:p>
                  </a:txBody>
                  <a:tcPr marL="42420" marR="42420" marT="21210" marB="21210" anchor="ctr">
                    <a:lnL>
                      <a:noFill/>
                    </a:lnL>
                    <a:lnR>
                      <a:noFill/>
                    </a:lnR>
                    <a:lnT>
                      <a:noFill/>
                    </a:lnT>
                    <a:lnB>
                      <a:noFill/>
                    </a:lnB>
                  </a:tcPr>
                </a:tc>
                <a:extLst>
                  <a:ext uri="{0D108BD9-81ED-4DB2-BD59-A6C34878D82A}">
                    <a16:rowId xmlns:a16="http://schemas.microsoft.com/office/drawing/2014/main" val="153015448"/>
                  </a:ext>
                </a:extLst>
              </a:tr>
              <a:tr h="296939">
                <a:tc>
                  <a:txBody>
                    <a:bodyPr/>
                    <a:lstStyle/>
                    <a:p>
                      <a:pPr algn="l"/>
                      <a:r>
                        <a:rPr lang="en-US" sz="1100" u="none" strike="noStrike" dirty="0">
                          <a:solidFill>
                            <a:srgbClr val="003399"/>
                          </a:solidFill>
                          <a:effectLst/>
                          <a:hlinkClick r:id="rId7"/>
                        </a:rPr>
                        <a:t>OMP_MAX_TASK_PRIORITY</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maximum task priority value</a:t>
                      </a:r>
                    </a:p>
                  </a:txBody>
                  <a:tcPr marL="42420" marR="42420" marT="21210" marB="21210" anchor="ctr">
                    <a:lnL>
                      <a:noFill/>
                    </a:lnL>
                    <a:lnR>
                      <a:noFill/>
                    </a:lnR>
                    <a:lnT>
                      <a:noFill/>
                    </a:lnT>
                    <a:lnB>
                      <a:noFill/>
                    </a:lnB>
                  </a:tcPr>
                </a:tc>
                <a:extLst>
                  <a:ext uri="{0D108BD9-81ED-4DB2-BD59-A6C34878D82A}">
                    <a16:rowId xmlns:a16="http://schemas.microsoft.com/office/drawing/2014/main" val="3957631054"/>
                  </a:ext>
                </a:extLst>
              </a:tr>
              <a:tr h="169679">
                <a:tc>
                  <a:txBody>
                    <a:bodyPr/>
                    <a:lstStyle/>
                    <a:p>
                      <a:pPr algn="l"/>
                      <a:r>
                        <a:rPr lang="en-US" sz="1100" u="none" strike="noStrike" dirty="0">
                          <a:solidFill>
                            <a:srgbClr val="003399"/>
                          </a:solidFill>
                          <a:effectLst/>
                          <a:hlinkClick r:id="rId8"/>
                        </a:rPr>
                        <a:t>OMP_NESTED</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Nested parallel regions</a:t>
                      </a:r>
                    </a:p>
                  </a:txBody>
                  <a:tcPr marL="42420" marR="42420" marT="21210" marB="21210" anchor="ctr">
                    <a:lnL>
                      <a:noFill/>
                    </a:lnL>
                    <a:lnR>
                      <a:noFill/>
                    </a:lnR>
                    <a:lnT>
                      <a:noFill/>
                    </a:lnT>
                    <a:lnB>
                      <a:noFill/>
                    </a:lnB>
                  </a:tcPr>
                </a:tc>
                <a:extLst>
                  <a:ext uri="{0D108BD9-81ED-4DB2-BD59-A6C34878D82A}">
                    <a16:rowId xmlns:a16="http://schemas.microsoft.com/office/drawing/2014/main" val="3093673629"/>
                  </a:ext>
                </a:extLst>
              </a:tr>
              <a:tr h="296939">
                <a:tc>
                  <a:txBody>
                    <a:bodyPr/>
                    <a:lstStyle/>
                    <a:p>
                      <a:pPr algn="l"/>
                      <a:r>
                        <a:rPr lang="en-US" sz="1100" u="none" strike="noStrike" dirty="0">
                          <a:solidFill>
                            <a:srgbClr val="003399"/>
                          </a:solidFill>
                          <a:effectLst/>
                          <a:hlinkClick r:id="rId9"/>
                        </a:rPr>
                        <a:t>OMP_NUM_THREADS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Specifies the number of threads to use</a:t>
                      </a:r>
                    </a:p>
                  </a:txBody>
                  <a:tcPr marL="42420" marR="42420" marT="21210" marB="21210" anchor="ctr">
                    <a:lnL>
                      <a:noFill/>
                    </a:lnL>
                    <a:lnR>
                      <a:noFill/>
                    </a:lnR>
                    <a:lnT>
                      <a:noFill/>
                    </a:lnT>
                    <a:lnB>
                      <a:noFill/>
                    </a:lnB>
                  </a:tcPr>
                </a:tc>
                <a:extLst>
                  <a:ext uri="{0D108BD9-81ED-4DB2-BD59-A6C34878D82A}">
                    <a16:rowId xmlns:a16="http://schemas.microsoft.com/office/drawing/2014/main" val="2680922446"/>
                  </a:ext>
                </a:extLst>
              </a:tr>
              <a:tr h="296939">
                <a:tc>
                  <a:txBody>
                    <a:bodyPr/>
                    <a:lstStyle/>
                    <a:p>
                      <a:pPr algn="l"/>
                      <a:r>
                        <a:rPr lang="en-US" sz="1100" u="none" strike="noStrike" dirty="0">
                          <a:solidFill>
                            <a:srgbClr val="003399"/>
                          </a:solidFill>
                          <a:effectLst/>
                          <a:hlinkClick r:id="rId10"/>
                        </a:rPr>
                        <a:t>OMP_PROC_BIND</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Whether theads may be moved between CPUs</a:t>
                      </a:r>
                    </a:p>
                  </a:txBody>
                  <a:tcPr marL="42420" marR="42420" marT="21210" marB="21210" anchor="ctr">
                    <a:lnL>
                      <a:noFill/>
                    </a:lnL>
                    <a:lnR>
                      <a:noFill/>
                    </a:lnR>
                    <a:lnT>
                      <a:noFill/>
                    </a:lnT>
                    <a:lnB>
                      <a:noFill/>
                    </a:lnB>
                  </a:tcPr>
                </a:tc>
                <a:extLst>
                  <a:ext uri="{0D108BD9-81ED-4DB2-BD59-A6C34878D82A}">
                    <a16:rowId xmlns:a16="http://schemas.microsoft.com/office/drawing/2014/main" val="1761428202"/>
                  </a:ext>
                </a:extLst>
              </a:tr>
              <a:tr h="424198">
                <a:tc>
                  <a:txBody>
                    <a:bodyPr/>
                    <a:lstStyle/>
                    <a:p>
                      <a:pPr algn="l"/>
                      <a:r>
                        <a:rPr lang="en-US" sz="1100" u="none" strike="noStrike" dirty="0">
                          <a:solidFill>
                            <a:srgbClr val="003399"/>
                          </a:solidFill>
                          <a:effectLst/>
                          <a:hlinkClick r:id="rId11"/>
                        </a:rPr>
                        <a:t>OMP_PLACES</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Specifies on which CPUs the threads should be placed</a:t>
                      </a:r>
                    </a:p>
                  </a:txBody>
                  <a:tcPr marL="42420" marR="42420" marT="21210" marB="21210" anchor="ctr">
                    <a:lnL>
                      <a:noFill/>
                    </a:lnL>
                    <a:lnR>
                      <a:noFill/>
                    </a:lnR>
                    <a:lnT>
                      <a:noFill/>
                    </a:lnT>
                    <a:lnB>
                      <a:noFill/>
                    </a:lnB>
                  </a:tcPr>
                </a:tc>
                <a:extLst>
                  <a:ext uri="{0D108BD9-81ED-4DB2-BD59-A6C34878D82A}">
                    <a16:rowId xmlns:a16="http://schemas.microsoft.com/office/drawing/2014/main" val="1001663015"/>
                  </a:ext>
                </a:extLst>
              </a:tr>
              <a:tr h="296939">
                <a:tc>
                  <a:txBody>
                    <a:bodyPr/>
                    <a:lstStyle/>
                    <a:p>
                      <a:pPr algn="l"/>
                      <a:r>
                        <a:rPr lang="en-US" sz="1100" u="none" strike="noStrike" dirty="0">
                          <a:solidFill>
                            <a:srgbClr val="003399"/>
                          </a:solidFill>
                          <a:effectLst/>
                          <a:hlinkClick r:id="rId12"/>
                        </a:rPr>
                        <a:t>OMP_STACKSIZE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default thread stack size</a:t>
                      </a:r>
                    </a:p>
                  </a:txBody>
                  <a:tcPr marL="42420" marR="42420" marT="21210" marB="21210" anchor="ctr">
                    <a:lnL>
                      <a:noFill/>
                    </a:lnL>
                    <a:lnR>
                      <a:noFill/>
                    </a:lnR>
                    <a:lnT>
                      <a:noFill/>
                    </a:lnT>
                    <a:lnB>
                      <a:noFill/>
                    </a:lnB>
                  </a:tcPr>
                </a:tc>
                <a:extLst>
                  <a:ext uri="{0D108BD9-81ED-4DB2-BD59-A6C34878D82A}">
                    <a16:rowId xmlns:a16="http://schemas.microsoft.com/office/drawing/2014/main" val="3058449999"/>
                  </a:ext>
                </a:extLst>
              </a:tr>
              <a:tr h="296939">
                <a:tc>
                  <a:txBody>
                    <a:bodyPr/>
                    <a:lstStyle/>
                    <a:p>
                      <a:pPr algn="l"/>
                      <a:r>
                        <a:rPr lang="en-US" sz="1100" u="none" strike="noStrike" dirty="0">
                          <a:solidFill>
                            <a:srgbClr val="003399"/>
                          </a:solidFill>
                          <a:effectLst/>
                          <a:hlinkClick r:id="rId13"/>
                        </a:rPr>
                        <a:t>OMP_SCHEDULE</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How threads are scheduled</a:t>
                      </a:r>
                    </a:p>
                  </a:txBody>
                  <a:tcPr marL="42420" marR="42420" marT="21210" marB="21210" anchor="ctr">
                    <a:lnL>
                      <a:noFill/>
                    </a:lnL>
                    <a:lnR>
                      <a:noFill/>
                    </a:lnR>
                    <a:lnT>
                      <a:noFill/>
                    </a:lnT>
                    <a:lnB>
                      <a:noFill/>
                    </a:lnB>
                  </a:tcPr>
                </a:tc>
                <a:extLst>
                  <a:ext uri="{0D108BD9-81ED-4DB2-BD59-A6C34878D82A}">
                    <a16:rowId xmlns:a16="http://schemas.microsoft.com/office/drawing/2014/main" val="3789113094"/>
                  </a:ext>
                </a:extLst>
              </a:tr>
              <a:tr h="296939">
                <a:tc>
                  <a:txBody>
                    <a:bodyPr/>
                    <a:lstStyle/>
                    <a:p>
                      <a:pPr algn="l"/>
                      <a:r>
                        <a:rPr lang="en-US" sz="1100" u="none" strike="noStrike" dirty="0">
                          <a:solidFill>
                            <a:srgbClr val="003399"/>
                          </a:solidFill>
                          <a:effectLst/>
                          <a:hlinkClick r:id="rId14"/>
                        </a:rPr>
                        <a:t>OMP_THREAD_LIMIT</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a:t>Set the maximum number of threads</a:t>
                      </a:r>
                    </a:p>
                  </a:txBody>
                  <a:tcPr marL="42420" marR="42420" marT="21210" marB="21210" anchor="ctr">
                    <a:lnL>
                      <a:noFill/>
                    </a:lnL>
                    <a:lnR>
                      <a:noFill/>
                    </a:lnR>
                    <a:lnT>
                      <a:noFill/>
                    </a:lnT>
                    <a:lnB>
                      <a:noFill/>
                    </a:lnB>
                  </a:tcPr>
                </a:tc>
                <a:extLst>
                  <a:ext uri="{0D108BD9-81ED-4DB2-BD59-A6C34878D82A}">
                    <a16:rowId xmlns:a16="http://schemas.microsoft.com/office/drawing/2014/main" val="998074320"/>
                  </a:ext>
                </a:extLst>
              </a:tr>
              <a:tr h="296939">
                <a:tc>
                  <a:txBody>
                    <a:bodyPr/>
                    <a:lstStyle/>
                    <a:p>
                      <a:pPr algn="l"/>
                      <a:r>
                        <a:rPr lang="en-US" sz="1100" u="none" strike="noStrike" dirty="0">
                          <a:solidFill>
                            <a:srgbClr val="003399"/>
                          </a:solidFill>
                          <a:effectLst/>
                          <a:hlinkClick r:id="rId15"/>
                        </a:rPr>
                        <a:t>OMP_WAIT_POLICY</a:t>
                      </a:r>
                      <a:r>
                        <a:rPr lang="en-US" sz="1100" dirty="0"/>
                        <a:t>:</a:t>
                      </a:r>
                    </a:p>
                  </a:txBody>
                  <a:tcPr marL="42420" marR="42420" marT="21210" marB="21210" anchor="ctr">
                    <a:lnL>
                      <a:noFill/>
                    </a:lnL>
                    <a:lnR>
                      <a:noFill/>
                    </a:lnR>
                    <a:lnT>
                      <a:noFill/>
                    </a:lnT>
                    <a:lnB>
                      <a:noFill/>
                    </a:lnB>
                  </a:tcPr>
                </a:tc>
                <a:tc>
                  <a:txBody>
                    <a:bodyPr/>
                    <a:lstStyle/>
                    <a:p>
                      <a:r>
                        <a:rPr lang="en-US" sz="1100"/>
                        <a:t>  </a:t>
                      </a:r>
                    </a:p>
                  </a:txBody>
                  <a:tcPr marL="42420" marR="42420" marT="21210" marB="21210" anchor="ctr">
                    <a:lnL>
                      <a:noFill/>
                    </a:lnL>
                    <a:lnR>
                      <a:noFill/>
                    </a:lnR>
                    <a:lnT>
                      <a:noFill/>
                    </a:lnT>
                    <a:lnB>
                      <a:noFill/>
                    </a:lnB>
                  </a:tcPr>
                </a:tc>
                <a:tc>
                  <a:txBody>
                    <a:bodyPr/>
                    <a:lstStyle/>
                    <a:p>
                      <a:pPr algn="l"/>
                      <a:r>
                        <a:rPr lang="en-US" sz="1100" dirty="0"/>
                        <a:t>How waiting threads are handled</a:t>
                      </a:r>
                    </a:p>
                  </a:txBody>
                  <a:tcPr marL="42420" marR="42420" marT="21210" marB="21210" anchor="ctr">
                    <a:lnL>
                      <a:noFill/>
                    </a:lnL>
                    <a:lnR>
                      <a:noFill/>
                    </a:lnR>
                    <a:lnT>
                      <a:noFill/>
                    </a:lnT>
                    <a:lnB>
                      <a:noFill/>
                    </a:lnB>
                  </a:tcPr>
                </a:tc>
                <a:extLst>
                  <a:ext uri="{0D108BD9-81ED-4DB2-BD59-A6C34878D82A}">
                    <a16:rowId xmlns:a16="http://schemas.microsoft.com/office/drawing/2014/main" val="111920182"/>
                  </a:ext>
                </a:extLst>
              </a:tr>
            </a:tbl>
          </a:graphicData>
        </a:graphic>
      </p:graphicFrame>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84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Putting Things in Perspective</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OpenMP: portable and scalable model for shared memory parallel applications </a:t>
            </a:r>
          </a:p>
          <a:p>
            <a:pPr lvl="1"/>
            <a:r>
              <a:rPr lang="en-US" sz="1600" dirty="0"/>
              <a:t>No need to dive deep and work with POSIX  </a:t>
            </a:r>
            <a:r>
              <a:rPr lang="en-US" sz="1600" dirty="0" err="1">
                <a:latin typeface="Courier New" panose="02070309020205020404" pitchFamily="49" charset="0"/>
                <a:cs typeface="Courier New" panose="02070309020205020404" pitchFamily="49" charset="0"/>
              </a:rPr>
              <a:t>pthreads</a:t>
            </a:r>
            <a:endParaRPr lang="en-US" sz="1600" dirty="0">
              <a:latin typeface="Courier New" panose="02070309020205020404" pitchFamily="49" charset="0"/>
              <a:cs typeface="Courier New" panose="02070309020205020404" pitchFamily="49" charset="0"/>
            </a:endParaRPr>
          </a:p>
          <a:p>
            <a:pPr lvl="1"/>
            <a:r>
              <a:rPr lang="en-US" sz="1600" dirty="0"/>
              <a:t>Moreover, code becomes portable</a:t>
            </a:r>
          </a:p>
          <a:p>
            <a:endParaRPr lang="en-US" sz="1900" dirty="0"/>
          </a:p>
          <a:p>
            <a:endParaRPr lang="en-US" sz="1900" dirty="0"/>
          </a:p>
          <a:p>
            <a:r>
              <a:rPr lang="en-US" sz="1800" dirty="0"/>
              <a:t>Under the hood</a:t>
            </a:r>
          </a:p>
          <a:p>
            <a:pPr lvl="1"/>
            <a:r>
              <a:rPr lang="en-US" sz="1600" dirty="0"/>
              <a:t>Compiler translates </a:t>
            </a:r>
            <a:r>
              <a:rPr lang="en-US" sz="1600" dirty="0" err="1"/>
              <a:t>OpenMP</a:t>
            </a:r>
            <a:r>
              <a:rPr lang="en-US" sz="1600" dirty="0"/>
              <a:t> functions and </a:t>
            </a:r>
            <a:r>
              <a:rPr lang="en-US" sz="1600" dirty="0">
                <a:solidFill>
                  <a:srgbClr val="00B050"/>
                </a:solidFill>
                <a:latin typeface="Consolas" panose="020B0609020204030204" pitchFamily="49" charset="0"/>
              </a:rPr>
              <a:t>directive</a:t>
            </a:r>
            <a:r>
              <a:rPr lang="en-US" sz="1600" dirty="0"/>
              <a:t>s to </a:t>
            </a:r>
            <a:r>
              <a:rPr lang="en-US" sz="1600" dirty="0" err="1">
                <a:latin typeface="Courier New" panose="02070309020205020404" pitchFamily="49" charset="0"/>
                <a:cs typeface="Courier New" panose="02070309020205020404" pitchFamily="49" charset="0"/>
              </a:rPr>
              <a:t>pthread</a:t>
            </a:r>
            <a:r>
              <a:rPr lang="en-US" sz="1600" dirty="0"/>
              <a:t> calls</a:t>
            </a:r>
          </a:p>
          <a:p>
            <a:pPr lvl="1"/>
            <a:r>
              <a:rPr lang="en-US" sz="1600" dirty="0"/>
              <a:t>Program begins with a </a:t>
            </a:r>
            <a:r>
              <a:rPr lang="en-US" sz="1600" dirty="0">
                <a:solidFill>
                  <a:srgbClr val="0070C0"/>
                </a:solidFill>
                <a:latin typeface="Consolas" panose="020B0609020204030204" pitchFamily="49" charset="0"/>
              </a:rPr>
              <a:t>master thread</a:t>
            </a:r>
          </a:p>
          <a:p>
            <a:pPr lvl="1"/>
            <a:r>
              <a:rPr lang="en-US" sz="1600" dirty="0"/>
              <a:t>Master thread[s] forked when hitting a </a:t>
            </a:r>
            <a:r>
              <a:rPr lang="en-US" sz="1600" dirty="0">
                <a:solidFill>
                  <a:srgbClr val="0070C0"/>
                </a:solidFill>
                <a:latin typeface="Consolas" panose="020B0609020204030204" pitchFamily="49" charset="0"/>
              </a:rPr>
              <a:t>parallel region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98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Scope of a Directive?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Directives: What does the </a:t>
            </a:r>
            <a:r>
              <a:rPr lang="en-US" sz="2000" dirty="0" err="1"/>
              <a:t>OpenMP</a:t>
            </a:r>
            <a:r>
              <a:rPr lang="en-US" sz="2000" dirty="0"/>
              <a:t> standard say?</a:t>
            </a:r>
          </a:p>
          <a:p>
            <a:pPr lvl="1"/>
            <a:r>
              <a:rPr lang="en-US" sz="1800" dirty="0"/>
              <a:t>“An OpenMP executable directive applies to the succeeding </a:t>
            </a:r>
            <a:r>
              <a:rPr lang="en-US" sz="1800" dirty="0">
                <a:solidFill>
                  <a:srgbClr val="00B050"/>
                </a:solidFill>
                <a:latin typeface="Consolas" panose="020B0609020204030204" pitchFamily="49" charset="0"/>
              </a:rPr>
              <a:t>structured block</a:t>
            </a:r>
            <a:r>
              <a:rPr lang="en-US" sz="1800" dirty="0"/>
              <a:t> or </a:t>
            </a:r>
            <a:r>
              <a:rPr lang="en-US" sz="1800" dirty="0">
                <a:solidFill>
                  <a:srgbClr val="0070C0"/>
                </a:solidFill>
              </a:rPr>
              <a:t>OpenMP construct</a:t>
            </a:r>
            <a:r>
              <a:rPr lang="en-US" sz="1800" dirty="0"/>
              <a:t>.”</a:t>
            </a:r>
          </a:p>
          <a:p>
            <a:pPr lvl="1"/>
            <a:endParaRPr lang="en-US" sz="1800" dirty="0"/>
          </a:p>
          <a:p>
            <a:pPr lvl="1"/>
            <a:endParaRPr lang="en-US" sz="1800" dirty="0"/>
          </a:p>
          <a:p>
            <a:r>
              <a:rPr lang="en-US" sz="2200" dirty="0">
                <a:solidFill>
                  <a:srgbClr val="00B050"/>
                </a:solidFill>
              </a:rPr>
              <a:t>structured block</a:t>
            </a:r>
            <a:r>
              <a:rPr lang="en-US" sz="2200" dirty="0"/>
              <a:t> and </a:t>
            </a:r>
            <a:r>
              <a:rPr lang="en-US" sz="2200" dirty="0">
                <a:solidFill>
                  <a:srgbClr val="0070C0"/>
                </a:solidFill>
              </a:rPr>
              <a:t>OpenMP construct</a:t>
            </a:r>
            <a:r>
              <a:rPr lang="en-US" sz="2200" dirty="0"/>
              <a:t> are the two sides of the “parallel region” coin</a:t>
            </a:r>
          </a:p>
          <a:p>
            <a:endParaRPr lang="en-US" sz="2200" dirty="0"/>
          </a:p>
          <a:p>
            <a:r>
              <a:rPr lang="en-US" sz="2200" dirty="0">
                <a:solidFill>
                  <a:srgbClr val="0070C0"/>
                </a:solidFill>
              </a:rPr>
              <a:t>OpenMP construct</a:t>
            </a:r>
            <a:r>
              <a:rPr lang="en-US" sz="2200" dirty="0"/>
              <a:t>: defer discussion till “Work sharing” segment of lecture, coming right up</a:t>
            </a:r>
          </a:p>
          <a:p>
            <a:endParaRPr lang="en-US" sz="2200" dirty="0"/>
          </a:p>
          <a:p>
            <a:endParaRPr lang="en-US" sz="2200" dirty="0"/>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A7C484-7E24-447E-8CB0-5149A4D34DE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3349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1955800" y="1651001"/>
            <a:ext cx="8458200" cy="1016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150" name="Rectangle 6"/>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Structured Blocks (C/C++)</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CBA5F2-BA81-4598-939D-5BFFBD4009F6}"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18147" name="Rectangle 3"/>
          <p:cNvSpPr>
            <a:spLocks noGrp="1" noChangeArrowheads="1"/>
          </p:cNvSpPr>
          <p:nvPr>
            <p:ph type="body" idx="4294967295"/>
          </p:nvPr>
        </p:nvSpPr>
        <p:spPr>
          <a:xfrm>
            <a:off x="345259" y="926414"/>
            <a:ext cx="11277889" cy="1371600"/>
          </a:xfrm>
          <a:noFill/>
          <a:ln/>
        </p:spPr>
        <p:txBody>
          <a:bodyPr vert="horz" lIns="92075" tIns="46038" rIns="92075" bIns="46038" rtlCol="0">
            <a:normAutofit/>
          </a:bodyPr>
          <a:lstStyle/>
          <a:p>
            <a:pPr>
              <a:spcBef>
                <a:spcPct val="50000"/>
              </a:spcBef>
            </a:pPr>
            <a:r>
              <a:rPr lang="en-US" sz="2800" dirty="0">
                <a:solidFill>
                  <a:srgbClr val="C00000"/>
                </a:solidFill>
              </a:rPr>
              <a:t>structured blocks</a:t>
            </a:r>
            <a:endParaRPr lang="en-US" sz="2000" dirty="0">
              <a:solidFill>
                <a:srgbClr val="C00000"/>
              </a:solidFill>
            </a:endParaRPr>
          </a:p>
          <a:p>
            <a:pPr marL="628650" lvl="2">
              <a:spcBef>
                <a:spcPct val="50000"/>
              </a:spcBef>
            </a:pPr>
            <a:r>
              <a:rPr lang="en-US" dirty="0"/>
              <a:t>A block with one point of entry at the top and one point of exit at the bottom</a:t>
            </a:r>
          </a:p>
          <a:p>
            <a:pPr marL="628650" lvl="2">
              <a:spcBef>
                <a:spcPct val="50000"/>
              </a:spcBef>
            </a:pPr>
            <a:r>
              <a:rPr lang="en-US" dirty="0"/>
              <a:t>The only “branches” allowed are </a:t>
            </a:r>
            <a:r>
              <a:rPr lang="en-US" dirty="0">
                <a:solidFill>
                  <a:srgbClr val="0070C0"/>
                </a:solidFill>
                <a:latin typeface="Consolas" panose="020B0609020204030204" pitchFamily="49" charset="0"/>
              </a:rPr>
              <a:t>exit()</a:t>
            </a:r>
            <a:r>
              <a:rPr lang="en-US" dirty="0"/>
              <a:t> function calls</a:t>
            </a:r>
          </a:p>
        </p:txBody>
      </p:sp>
      <p:grpSp>
        <p:nvGrpSpPr>
          <p:cNvPr id="12" name="Group 11"/>
          <p:cNvGrpSpPr/>
          <p:nvPr/>
        </p:nvGrpSpPr>
        <p:grpSpPr>
          <a:xfrm>
            <a:off x="817821" y="2514448"/>
            <a:ext cx="4419600" cy="2692597"/>
            <a:chOff x="1360598" y="2514448"/>
            <a:chExt cx="4419600" cy="2692597"/>
          </a:xfrm>
        </p:grpSpPr>
        <p:sp>
          <p:nvSpPr>
            <p:cNvPr id="518148" name="Text Box 4"/>
            <p:cNvSpPr txBox="1">
              <a:spLocks noChangeArrowheads="1"/>
            </p:cNvSpPr>
            <p:nvPr/>
          </p:nvSpPr>
          <p:spPr bwMode="auto">
            <a:xfrm>
              <a:off x="2057284" y="2514448"/>
              <a:ext cx="2590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A structured block</a:t>
              </a:r>
            </a:p>
          </p:txBody>
        </p:sp>
        <p:sp>
          <p:nvSpPr>
            <p:cNvPr id="2" name="Rectangle 1"/>
            <p:cNvSpPr/>
            <p:nvPr/>
          </p:nvSpPr>
          <p:spPr>
            <a:xfrm>
              <a:off x="1360598" y="2898721"/>
              <a:ext cx="4419600" cy="2308324"/>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omp</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id =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omp_get_thread_num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more: res[id] =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do_big_job</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not_conv</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(res[id])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goto</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printf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“I’m outside par. region!\n"</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grpSp>
      <p:grpSp>
        <p:nvGrpSpPr>
          <p:cNvPr id="14" name="Group 13"/>
          <p:cNvGrpSpPr/>
          <p:nvPr/>
        </p:nvGrpSpPr>
        <p:grpSpPr>
          <a:xfrm>
            <a:off x="6807884" y="2514448"/>
            <a:ext cx="4343400" cy="2689323"/>
            <a:chOff x="5932598" y="2514448"/>
            <a:chExt cx="4343400" cy="2689323"/>
          </a:xfrm>
        </p:grpSpPr>
        <p:sp>
          <p:nvSpPr>
            <p:cNvPr id="518149" name="Text Box 5"/>
            <p:cNvSpPr txBox="1">
              <a:spLocks noChangeArrowheads="1"/>
            </p:cNvSpPr>
            <p:nvPr/>
          </p:nvSpPr>
          <p:spPr bwMode="auto">
            <a:xfrm>
              <a:off x="6019684" y="2514448"/>
              <a:ext cx="3352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Not a structured block</a:t>
              </a:r>
            </a:p>
          </p:txBody>
        </p:sp>
        <p:sp>
          <p:nvSpPr>
            <p:cNvPr id="4" name="Rectangle 3"/>
            <p:cNvSpPr/>
            <p:nvPr/>
          </p:nvSpPr>
          <p:spPr>
            <a:xfrm>
              <a:off x="5932598" y="2895447"/>
              <a:ext cx="4343400" cy="2308324"/>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go_now</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goto</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id =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omp_get_thread_num</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more:  res[id] =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do_big_job</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conv</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(res[id]) )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goto</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done;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goto</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done: </a:t>
              </a:r>
              <a:r>
                <a:rPr kumimoji="0" lang="en-US" sz="16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really_done</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6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goto</a:t>
              </a:r>
              <a:r>
                <a:rPr kumimoji="0" lang="en-US" sz="16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more;</a:t>
              </a:r>
            </a:p>
          </p:txBody>
        </p:sp>
      </p:grpSp>
      <p:sp>
        <p:nvSpPr>
          <p:cNvPr id="11" name="Rectangle 10"/>
          <p:cNvSpPr/>
          <p:nvPr/>
        </p:nvSpPr>
        <p:spPr>
          <a:xfrm>
            <a:off x="0" y="6652642"/>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6" name="Straight Arrow Connector 5"/>
          <p:cNvCxnSpPr/>
          <p:nvPr/>
        </p:nvCxnSpPr>
        <p:spPr>
          <a:xfrm flipV="1">
            <a:off x="159734" y="4889840"/>
            <a:ext cx="725327" cy="989123"/>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9734" y="5878963"/>
            <a:ext cx="11872531" cy="646331"/>
          </a:xfrm>
          <a:prstGeom prst="rect">
            <a:avLst/>
          </a:prstGeom>
          <a:ln>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Calibri" panose="020F0502020204030204"/>
                <a:ea typeface="+mn-ea"/>
                <a:cs typeface="+mn-cs"/>
              </a:rPr>
              <a:t>IMPORTANT FACT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There is an implicit barrier at the right “}” curly brace where threads wait on each other.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the point at which the spawned worker threads complete execution and either go to sleep or spin idle.</a:t>
            </a:r>
          </a:p>
        </p:txBody>
      </p:sp>
    </p:spTree>
    <p:custDataLst>
      <p:tags r:id="rId1"/>
    </p:custDataLst>
    <p:extLst>
      <p:ext uri="{BB962C8B-B14F-4D97-AF65-F5344CB8AC3E}">
        <p14:creationId xmlns:p14="http://schemas.microsoft.com/office/powerpoint/2010/main" val="4279542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Parallel Regions</a:t>
            </a:r>
          </a:p>
        </p:txBody>
      </p:sp>
      <p:sp>
        <p:nvSpPr>
          <p:cNvPr id="10" name="Text Placeholder 9"/>
          <p:cNvSpPr>
            <a:spLocks noGrp="1"/>
          </p:cNvSpPr>
          <p:nvPr>
            <p:ph sz="half" idx="1"/>
          </p:nvPr>
        </p:nvSpPr>
        <p:spPr>
          <a:xfrm>
            <a:off x="97971" y="1486442"/>
            <a:ext cx="6014358" cy="4831943"/>
          </a:xfrm>
        </p:spPr>
        <p:txBody>
          <a:bodyPr>
            <a:normAutofit/>
          </a:bodyPr>
          <a:lstStyle/>
          <a:p>
            <a:endParaRPr lang="en-US" sz="1800" dirty="0"/>
          </a:p>
          <a:p>
            <a:r>
              <a:rPr lang="en-US" sz="1800" dirty="0"/>
              <a:t>You ask the runtime to set up four threads</a:t>
            </a:r>
          </a:p>
          <a:p>
            <a:pPr lvl="1"/>
            <a:endParaRPr lang="en-US" sz="1400" dirty="0"/>
          </a:p>
          <a:p>
            <a:r>
              <a:rPr lang="en-US" sz="1800" dirty="0"/>
              <a:t>Each of the four threads executes in parallel the code in between the curly brackets</a:t>
            </a:r>
          </a:p>
          <a:p>
            <a:pPr lvl="1"/>
            <a:endParaRPr lang="en-US" sz="1400" dirty="0"/>
          </a:p>
          <a:p>
            <a:r>
              <a:rPr lang="en-US" sz="1800" dirty="0"/>
              <a:t>The threads wait for each other right before the </a:t>
            </a:r>
            <a:r>
              <a:rPr lang="en-US" sz="1800" dirty="0" err="1">
                <a:latin typeface="Courier New" panose="02070309020205020404" pitchFamily="49" charset="0"/>
                <a:cs typeface="Courier New" panose="02070309020205020404" pitchFamily="49" charset="0"/>
              </a:rPr>
              <a:t>printf</a:t>
            </a:r>
            <a:r>
              <a:rPr lang="en-US" sz="1800" dirty="0"/>
              <a:t> statement, at which point all threads except master are folded back into pool</a:t>
            </a:r>
          </a:p>
          <a:p>
            <a:pPr lvl="1"/>
            <a:r>
              <a:rPr lang="en-US" sz="1400" dirty="0"/>
              <a:t>The right curly bracket “</a:t>
            </a:r>
            <a:r>
              <a:rPr lang="en-US" sz="1400" dirty="0">
                <a:latin typeface="Consolas" panose="020B0609020204030204" pitchFamily="49" charset="0"/>
              </a:rPr>
              <a:t>}</a:t>
            </a:r>
            <a:r>
              <a:rPr lang="en-US" sz="1400" dirty="0"/>
              <a:t>”; i.e., end of parallel region, acts as a barrier</a:t>
            </a:r>
          </a:p>
          <a:p>
            <a:pPr lvl="1"/>
            <a:r>
              <a:rPr lang="en-US" sz="1400" dirty="0" err="1">
                <a:latin typeface="Consolas" panose="020B0609020204030204" pitchFamily="49" charset="0"/>
              </a:rPr>
              <a:t>printf</a:t>
            </a:r>
            <a:r>
              <a:rPr lang="en-US" sz="1400" dirty="0"/>
              <a:t> statement only executed by master </a:t>
            </a:r>
          </a:p>
          <a:p>
            <a:pPr lvl="1"/>
            <a:endParaRPr lang="en-US" sz="1400" dirty="0"/>
          </a:p>
          <a:p>
            <a:r>
              <a:rPr lang="en-US" sz="1800" dirty="0"/>
              <a:t>Important: each thread has own “</a:t>
            </a:r>
            <a:r>
              <a:rPr lang="en-US" sz="1800" dirty="0" err="1">
                <a:latin typeface="Courier New" panose="02070309020205020404" pitchFamily="49" charset="0"/>
                <a:cs typeface="Courier New" panose="02070309020205020404" pitchFamily="49" charset="0"/>
              </a:rPr>
              <a:t>threadID</a:t>
            </a:r>
            <a:r>
              <a:rPr lang="en-US" sz="1800" dirty="0"/>
              <a:t>”-type variable</a:t>
            </a:r>
          </a:p>
          <a:p>
            <a:pPr lvl="1"/>
            <a:r>
              <a:rPr lang="en-US" sz="1400" dirty="0"/>
              <a:t>Like </a:t>
            </a:r>
            <a:r>
              <a:rPr lang="en-US" sz="1400" dirty="0" err="1">
                <a:latin typeface="Consolas" panose="020B0609020204030204" pitchFamily="49" charset="0"/>
              </a:rPr>
              <a:t>threadIdx.x</a:t>
            </a:r>
            <a:r>
              <a:rPr lang="en-US" sz="1400" dirty="0"/>
              <a:t> in CUDA – allows to identify what work you do</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A7C484-7E24-447E-8CB0-5149A4D34DE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
        <p:nvSpPr>
          <p:cNvPr id="11" name="Rectangle 10"/>
          <p:cNvSpPr/>
          <p:nvPr/>
        </p:nvSpPr>
        <p:spPr>
          <a:xfrm>
            <a:off x="6483927" y="2202465"/>
            <a:ext cx="5530347" cy="2616101"/>
          </a:xfrm>
          <a:prstGeom prst="rect">
            <a:avLst/>
          </a:prstGeom>
          <a:solidFill>
            <a:schemeClr val="bg1">
              <a:lumMod val="95000"/>
            </a:schemeClr>
          </a:solid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//perhaps more code here (defining foo, etc.)</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myData</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omp_set_num_threads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omp_get_thread_num</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foo(</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threadID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myData</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"all done\n"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//perhaps more code here</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cxnSp>
        <p:nvCxnSpPr>
          <p:cNvPr id="5" name="Straight Arrow Connector 4"/>
          <p:cNvCxnSpPr/>
          <p:nvPr/>
        </p:nvCxnSpPr>
        <p:spPr>
          <a:xfrm flipV="1">
            <a:off x="5955599" y="4142014"/>
            <a:ext cx="924172" cy="17417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60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Another Way to Look at It</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4EC464-0052-4FCA-B330-A64DDC2734A2}"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grpSp>
        <p:nvGrpSpPr>
          <p:cNvPr id="2" name="Group 1"/>
          <p:cNvGrpSpPr/>
          <p:nvPr/>
        </p:nvGrpSpPr>
        <p:grpSpPr>
          <a:xfrm>
            <a:off x="141278" y="1646213"/>
            <a:ext cx="8904751" cy="4825962"/>
            <a:chOff x="1610849" y="1836713"/>
            <a:chExt cx="8904751" cy="4825962"/>
          </a:xfrm>
        </p:grpSpPr>
        <p:sp>
          <p:nvSpPr>
            <p:cNvPr id="8" name="Rectangle 7"/>
            <p:cNvSpPr/>
            <p:nvPr/>
          </p:nvSpPr>
          <p:spPr>
            <a:xfrm>
              <a:off x="4095750" y="2120732"/>
              <a:ext cx="147668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myData</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[1000];</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p:cNvCxnSpPr/>
            <p:nvPr/>
          </p:nvCxnSpPr>
          <p:spPr>
            <a:xfrm>
              <a:off x="4705350" y="183671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98819" y="2713585"/>
              <a:ext cx="2470548"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omp_set_num_threads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a:t>
              </a:r>
            </a:p>
          </p:txBody>
        </p:sp>
        <p:sp>
          <p:nvSpPr>
            <p:cNvPr id="12" name="Rectangle 11"/>
            <p:cNvSpPr/>
            <p:nvPr/>
          </p:nvSpPr>
          <p:spPr>
            <a:xfrm>
              <a:off x="4097459" y="3663747"/>
              <a:ext cx="147668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foo(0,myData)</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p:cNvSpPr/>
            <p:nvPr/>
          </p:nvSpPr>
          <p:spPr>
            <a:xfrm>
              <a:off x="5744611" y="3663747"/>
              <a:ext cx="147668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foo(1,myData)</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p:cNvSpPr/>
            <p:nvPr/>
          </p:nvSpPr>
          <p:spPr>
            <a:xfrm>
              <a:off x="1610849" y="3426026"/>
              <a:ext cx="1981200" cy="1169551"/>
            </a:xfrm>
            <a:prstGeom prst="rect">
              <a:avLst/>
            </a:prstGeom>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Each thread executes the same code, arguments slightly different because of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threadID</a:t>
              </a: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5" name="Rectangle 14"/>
            <p:cNvSpPr/>
            <p:nvPr/>
          </p:nvSpPr>
          <p:spPr>
            <a:xfrm>
              <a:off x="7391763" y="3663747"/>
              <a:ext cx="147668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foo(2,myData)</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p:cNvSpPr/>
            <p:nvPr/>
          </p:nvSpPr>
          <p:spPr>
            <a:xfrm>
              <a:off x="9038914" y="3663747"/>
              <a:ext cx="147668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foo(3,myData)</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Straight Connector 16"/>
            <p:cNvCxnSpPr/>
            <p:nvPr/>
          </p:nvCxnSpPr>
          <p:spPr>
            <a:xfrm>
              <a:off x="4705350" y="2428508"/>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020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784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548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731279" y="3401006"/>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702079" y="4067590"/>
              <a:ext cx="5029200" cy="304800"/>
              <a:chOff x="3276600" y="3038763"/>
              <a:chExt cx="5029200" cy="304800"/>
            </a:xfrm>
          </p:grpSpPr>
          <p:cxnSp>
            <p:nvCxnSpPr>
              <p:cNvPr id="24" name="Straight Connector 23"/>
              <p:cNvCxnSpPr/>
              <p:nvPr/>
            </p:nvCxnSpPr>
            <p:spPr>
              <a:xfrm>
                <a:off x="32766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530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05800" y="303876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a:off x="4702079" y="4372762"/>
              <a:ext cx="5038436" cy="7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02079" y="3397136"/>
              <a:ext cx="5038436" cy="7371"/>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02079" y="3029244"/>
              <a:ext cx="0" cy="375263"/>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02079" y="4372391"/>
              <a:ext cx="0" cy="333253"/>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02079" y="5010443"/>
              <a:ext cx="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467600" y="4539016"/>
              <a:ext cx="1981200" cy="1600438"/>
            </a:xfrm>
            <a:prstGeom prst="rect">
              <a:avLst/>
            </a:prstGeom>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All four </a:t>
              </a:r>
              <a:r>
                <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function calls executed with the same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myData</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each of the four calls does what it finds suitable based on the value of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threadID</a:t>
              </a: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cxnSp>
          <p:nvCxnSpPr>
            <p:cNvPr id="41" name="Straight Arrow Connector 40"/>
            <p:cNvCxnSpPr/>
            <p:nvPr/>
          </p:nvCxnSpPr>
          <p:spPr>
            <a:xfrm flipH="1" flipV="1">
              <a:off x="4724400" y="4400843"/>
              <a:ext cx="876300" cy="13077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81401" y="4702667"/>
              <a:ext cx="2271776" cy="307777"/>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"all done\n"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42" name="Rectangle 41"/>
            <p:cNvSpPr/>
            <p:nvPr/>
          </p:nvSpPr>
          <p:spPr>
            <a:xfrm>
              <a:off x="4681759" y="5708568"/>
              <a:ext cx="1981200" cy="954107"/>
            </a:xfrm>
            <a:prstGeom prst="rect">
              <a:avLst/>
            </a:prstGeom>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Barrier; three of the threads are folded, after which master thread moves on</a:t>
              </a:r>
              <a:endParaRPr kumimoji="0" lang="en-US" sz="14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grpSp>
      <p:sp>
        <p:nvSpPr>
          <p:cNvPr id="34" name="Rectangle 33"/>
          <p:cNvSpPr/>
          <p:nvPr/>
        </p:nvSpPr>
        <p:spPr>
          <a:xfrm>
            <a:off x="7569343" y="896475"/>
            <a:ext cx="4419600" cy="1938992"/>
          </a:xfrm>
          <a:prstGeom prst="rect">
            <a:avLst/>
          </a:prstGeom>
          <a:solidFill>
            <a:schemeClr val="bg1">
              <a:lumMod val="95000"/>
            </a:schemeClr>
          </a:solidFill>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perhaps more code here (defining foo, etc.)</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myData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omp_set_num_threads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omp_get_thread_num</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foo(</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threadID</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myData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"all done\n"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//perhaps more code here</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7458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Regions, Another Example</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A7C484-7E24-447E-8CB0-5149A4D34DE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4"/>
          <p:cNvSpPr/>
          <p:nvPr/>
        </p:nvSpPr>
        <p:spPr>
          <a:xfrm>
            <a:off x="5987144" y="1080147"/>
            <a:ext cx="5987143" cy="3477875"/>
          </a:xfrm>
          <a:prstGeom prst="rect">
            <a:avLst/>
          </a:prstGeom>
          <a:solidFill>
            <a:schemeClr val="bg1">
              <a:lumMod val="95000"/>
            </a:schemeClr>
          </a:solidFill>
          <a:ln>
            <a:solidFill>
              <a:srgbClr val="0070C0"/>
            </a:solid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08080"/>
                </a:solidFill>
                <a:effectLst/>
                <a:uLnTx/>
                <a:uFillTx/>
                <a:latin typeface="Consolas"/>
                <a:ea typeface="+mn-ea"/>
                <a:cs typeface="+mn-cs"/>
              </a:rPr>
              <a:t>#include</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A31515"/>
                </a:solidFill>
                <a:effectLst/>
                <a:uLnTx/>
                <a:uFillTx/>
                <a:latin typeface="Consolas"/>
                <a:ea typeface="+mn-ea"/>
                <a:cs typeface="+mn-cs"/>
              </a:rPr>
              <a:t>&lt;</a:t>
            </a:r>
            <a:r>
              <a:rPr kumimoji="0" lang="en-US" sz="1100" b="1" i="0" u="none" strike="noStrike" kern="1200" cap="none" spc="0" normalizeH="0" baseline="0" noProof="0" dirty="0" err="1">
                <a:ln>
                  <a:noFill/>
                </a:ln>
                <a:solidFill>
                  <a:srgbClr val="A31515"/>
                </a:solidFill>
                <a:effectLst/>
                <a:uLnTx/>
                <a:uFillTx/>
                <a:latin typeface="Consolas"/>
                <a:ea typeface="+mn-ea"/>
                <a:cs typeface="+mn-cs"/>
              </a:rPr>
              <a:t>omp.h</a:t>
            </a:r>
            <a:r>
              <a:rPr kumimoji="0" lang="en-US" sz="1100" b="1" i="0" u="none" strike="noStrike" kern="1200" cap="none" spc="0" normalizeH="0" baseline="0" noProof="0" dirty="0">
                <a:ln>
                  <a:noFill/>
                </a:ln>
                <a:solidFill>
                  <a:srgbClr val="A31515"/>
                </a:solidFill>
                <a:effectLst/>
                <a:uLnTx/>
                <a:uFillTx/>
                <a:latin typeface="Consolas"/>
                <a:ea typeface="+mn-ea"/>
                <a:cs typeface="+mn-cs"/>
              </a:rPr>
              <a:t>&gt; </a:t>
            </a: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08080"/>
                </a:solidFill>
                <a:effectLst/>
                <a:uLnTx/>
                <a:uFillTx/>
                <a:latin typeface="Consolas"/>
                <a:ea typeface="+mn-ea"/>
                <a:cs typeface="+mn-cs"/>
              </a:rPr>
              <a:t>#include</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A31515"/>
                </a:solidFill>
                <a:effectLst/>
                <a:uLnTx/>
                <a:uFillTx/>
                <a:latin typeface="Consolas"/>
                <a:ea typeface="+mn-ea"/>
                <a:cs typeface="+mn-cs"/>
              </a:rPr>
              <a:t>&lt;iostream&gt;</a:t>
            </a:r>
            <a:endParaRPr kumimoji="0" lang="en-US" sz="1100" b="1"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whatsUpQuestionMark</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0000FF"/>
                </a:solidFill>
                <a:effectLst/>
                <a:uLnTx/>
                <a:uFillTx/>
                <a:latin typeface="Consolas"/>
                <a:ea typeface="+mn-ea"/>
                <a:cs typeface="+mn-cs"/>
              </a:rPr>
              <a:t>int</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myThreadID</a:t>
            </a:r>
            <a:r>
              <a:rPr kumimoji="0" lang="en-US" sz="1100" b="1" i="0" u="none" strike="noStrike" kern="1200" cap="none" spc="0" normalizeH="0" baseline="0" noProof="0" dirty="0">
                <a:ln>
                  <a:noFill/>
                </a:ln>
                <a:solidFill>
                  <a:srgbClr val="000000"/>
                </a:solidFill>
                <a:effectLst/>
                <a:uLnTx/>
                <a:uFillTx/>
                <a:latin typeface="Consolas"/>
                <a:ea typeface="+mn-ea"/>
                <a:cs typeface="+mn-cs"/>
              </a:rPr>
              <a:t> = </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omp_get_thread_num</a:t>
            </a:r>
            <a:r>
              <a:rPr kumimoji="0" lang="en-US" sz="11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a:ea typeface="+mn-ea"/>
                <a:cs typeface="+mn-cs"/>
              </a:rPr>
              <a:t>    std::</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cout</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008080"/>
                </a:solidFill>
                <a:effectLst/>
                <a:uLnTx/>
                <a:uFillTx/>
                <a:latin typeface="Consolas"/>
                <a:ea typeface="+mn-ea"/>
                <a:cs typeface="+mn-cs"/>
              </a:rPr>
              <a:t>&lt;&lt;</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A31515"/>
                </a:solidFill>
                <a:effectLst/>
                <a:uLnTx/>
                <a:uFillTx/>
                <a:latin typeface="Consolas"/>
                <a:ea typeface="+mn-ea"/>
                <a:cs typeface="+mn-cs"/>
              </a:rPr>
              <a:t>"What's up?, asks thread "</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008080"/>
                </a:solidFill>
                <a:effectLst/>
                <a:uLnTx/>
                <a:uFillTx/>
                <a:latin typeface="Consolas"/>
                <a:ea typeface="+mn-ea"/>
                <a:cs typeface="+mn-cs"/>
              </a:rPr>
              <a:t>&lt;&lt;</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myThreadID</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008080"/>
                </a:solidFill>
                <a:effectLst/>
                <a:uLnTx/>
                <a:uFillTx/>
                <a:latin typeface="Consolas"/>
                <a:ea typeface="+mn-ea"/>
                <a:cs typeface="+mn-cs"/>
              </a:rPr>
              <a:t>&lt;&lt;</a:t>
            </a:r>
            <a:r>
              <a:rPr kumimoji="0" lang="en-US" sz="1100" b="1" i="0" u="none" strike="noStrike" kern="1200" cap="none" spc="0" normalizeH="0" baseline="0" noProof="0" dirty="0">
                <a:ln>
                  <a:noFill/>
                </a:ln>
                <a:solidFill>
                  <a:srgbClr val="000000"/>
                </a:solidFill>
                <a:effectLst/>
                <a:uLnTx/>
                <a:uFillTx/>
                <a:latin typeface="Consolas"/>
                <a:ea typeface="+mn-ea"/>
                <a:cs typeface="+mn-cs"/>
              </a:rPr>
              <a:t> std::</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endl</a:t>
            </a:r>
            <a:r>
              <a:rPr kumimoji="0" lang="en-US" sz="11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mn-cs"/>
              </a:rPr>
              <a:t>int</a:t>
            </a:r>
            <a:r>
              <a:rPr kumimoji="0" lang="en-US" sz="1100" b="1" i="0" u="none" strike="noStrike" kern="1200" cap="none" spc="0" normalizeH="0" baseline="0" noProof="0" dirty="0">
                <a:ln>
                  <a:noFill/>
                </a:ln>
                <a:solidFill>
                  <a:srgbClr val="000000"/>
                </a:solidFill>
                <a:effectLst/>
                <a:uLnTx/>
                <a:uFillTx/>
                <a:latin typeface="Consolas"/>
                <a:ea typeface="+mn-ea"/>
                <a:cs typeface="+mn-cs"/>
              </a:rPr>
              <a:t> 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 </a:t>
            </a:r>
            <a:r>
              <a:rPr kumimoji="0" lang="en-US" sz="11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num_threads</a:t>
            </a:r>
            <a:r>
              <a:rPr kumimoji="0" lang="en-US" sz="11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(4)</a:t>
            </a:r>
            <a:endPar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whatsUpQuestionMark</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a:ea typeface="+mn-ea"/>
                <a:cs typeface="+mn-cs"/>
              </a:rPr>
              <a:t>    std::</a:t>
            </a:r>
            <a:r>
              <a:rPr kumimoji="0" lang="en-US" sz="1100" b="1" i="0" u="none" strike="noStrike" kern="1200" cap="none" spc="0" normalizeH="0" baseline="0" noProof="0" dirty="0" err="1">
                <a:ln>
                  <a:noFill/>
                </a:ln>
                <a:solidFill>
                  <a:srgbClr val="000000"/>
                </a:solidFill>
                <a:effectLst/>
                <a:uLnTx/>
                <a:uFillTx/>
                <a:latin typeface="Consolas"/>
                <a:ea typeface="+mn-ea"/>
                <a:cs typeface="+mn-cs"/>
              </a:rPr>
              <a:t>cout</a:t>
            </a:r>
            <a:r>
              <a:rPr kumimoji="0" lang="en-US" sz="1100" b="1" i="0" u="none" strike="noStrike" kern="1200" cap="none" spc="0" normalizeH="0" baseline="0" noProof="0" dirty="0">
                <a:ln>
                  <a:noFill/>
                </a:ln>
                <a:solidFill>
                  <a:srgbClr val="008080"/>
                </a:solidFill>
                <a:effectLst/>
                <a:uLnTx/>
                <a:uFillTx/>
                <a:latin typeface="Consolas"/>
                <a:ea typeface="+mn-ea"/>
                <a:cs typeface="+mn-cs"/>
              </a:rPr>
              <a:t>&lt;&lt;</a:t>
            </a:r>
            <a:r>
              <a:rPr kumimoji="0" lang="en-US" sz="1100" b="1" i="0" u="none" strike="noStrike" kern="1200" cap="none" spc="0" normalizeH="0" baseline="0" noProof="0" dirty="0">
                <a:ln>
                  <a:noFill/>
                </a:ln>
                <a:solidFill>
                  <a:srgbClr val="000000"/>
                </a:solidFill>
                <a:effectLst/>
                <a:uLnTx/>
                <a:uFillTx/>
                <a:latin typeface="Consolas"/>
                <a:ea typeface="+mn-ea"/>
                <a:cs typeface="+mn-cs"/>
              </a:rPr>
              <a:t> </a:t>
            </a:r>
            <a:r>
              <a:rPr kumimoji="0" lang="en-US" sz="1100" b="1" i="0" u="none" strike="noStrike" kern="1200" cap="none" spc="0" normalizeH="0" baseline="0" noProof="0" dirty="0">
                <a:ln>
                  <a:noFill/>
                </a:ln>
                <a:solidFill>
                  <a:srgbClr val="A31515"/>
                </a:solidFill>
                <a:effectLst/>
                <a:uLnTx/>
                <a:uFillTx/>
                <a:latin typeface="Consolas"/>
                <a:ea typeface="+mn-ea"/>
                <a:cs typeface="+mn-cs"/>
              </a:rPr>
              <a:t>"all done...\n"</a:t>
            </a:r>
            <a:r>
              <a:rPr kumimoji="0" lang="en-US" sz="11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6" name="Text Placeholder 9"/>
          <p:cNvSpPr txBox="1">
            <a:spLocks/>
          </p:cNvSpPr>
          <p:nvPr/>
        </p:nvSpPr>
        <p:spPr bwMode="auto">
          <a:xfrm>
            <a:off x="255814" y="1676400"/>
            <a:ext cx="5513613"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0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18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6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What do you get when you execute this code?</a:t>
            </a: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The code in the parallel region is like a GPU kernel (a “structured block”), which gets called by the number of parallel threads you work with </a:t>
            </a: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Reflect on this: </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You are calling </a:t>
            </a:r>
            <a:r>
              <a:rPr kumimoji="0" lang="en-US" sz="1400" b="0" i="0" u="none" strike="noStrike" kern="0" cap="none" spc="0" normalizeH="0" baseline="0" noProof="0" dirty="0" err="1">
                <a:ln>
                  <a:noFill/>
                </a:ln>
                <a:solidFill>
                  <a:prstClr val="black"/>
                </a:solidFill>
                <a:effectLst/>
                <a:uLnTx/>
                <a:uFillTx/>
                <a:latin typeface="Consolas" panose="020B0609020204030204" pitchFamily="49" charset="0"/>
                <a:ea typeface="+mn-ea"/>
                <a:cs typeface="+mn-cs"/>
              </a:rPr>
              <a:t>omp_get_thread_num</a:t>
            </a:r>
            <a:r>
              <a:rPr kumimoji="0" lang="en-US" sz="1400" b="0"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 inside a subroutine; however, each </a:t>
            </a:r>
            <a:r>
              <a:rPr kumimoji="0" lang="en-US" sz="1400" b="0" i="0" u="none" strike="noStrike" kern="0" cap="none" spc="0" normalizeH="0" baseline="0" noProof="0" dirty="0" err="1">
                <a:ln>
                  <a:noFill/>
                </a:ln>
                <a:solidFill>
                  <a:prstClr val="black"/>
                </a:solidFill>
                <a:effectLst/>
                <a:uLnTx/>
                <a:uFillTx/>
                <a:latin typeface="Calibri" panose="020F0502020204030204"/>
                <a:ea typeface="+mn-ea"/>
                <a:cs typeface="+mn-cs"/>
              </a:rPr>
              <a:t>omp</a:t>
            </a: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 thread running that subroutine knows its id; that is, it has </a:t>
            </a:r>
            <a:r>
              <a:rPr kumimoji="0" lang="en-US" sz="1400" b="0" i="0" u="none" strike="noStrike" kern="0" cap="none" spc="0" normalizeH="0" baseline="0" noProof="0" dirty="0">
                <a:ln>
                  <a:noFill/>
                </a:ln>
                <a:solidFill>
                  <a:srgbClr val="00B050"/>
                </a:solidFill>
                <a:effectLst/>
                <a:uLnTx/>
                <a:uFillTx/>
                <a:latin typeface="Calibri" panose="020F0502020204030204"/>
                <a:ea typeface="+mn-ea"/>
                <a:cs typeface="+mn-cs"/>
              </a:rPr>
              <a:t>context</a:t>
            </a:r>
          </a:p>
        </p:txBody>
      </p:sp>
      <p:pic>
        <p:nvPicPr>
          <p:cNvPr id="7" name="Picture 6"/>
          <p:cNvPicPr>
            <a:picLocks noChangeAspect="1"/>
          </p:cNvPicPr>
          <p:nvPr/>
        </p:nvPicPr>
        <p:blipFill>
          <a:blip r:embed="rId2"/>
          <a:stretch>
            <a:fillRect/>
          </a:stretch>
        </p:blipFill>
        <p:spPr>
          <a:xfrm>
            <a:off x="6662056" y="4826693"/>
            <a:ext cx="4857750" cy="1695450"/>
          </a:xfrm>
          <a:prstGeom prst="rect">
            <a:avLst/>
          </a:prstGeom>
        </p:spPr>
      </p:pic>
    </p:spTree>
    <p:extLst>
      <p:ext uri="{BB962C8B-B14F-4D97-AF65-F5344CB8AC3E}">
        <p14:creationId xmlns:p14="http://schemas.microsoft.com/office/powerpoint/2010/main" val="277312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D97-8277-4563-975A-36E30C6B56A3}"/>
              </a:ext>
            </a:extLst>
          </p:cNvPr>
          <p:cNvSpPr>
            <a:spLocks noGrp="1"/>
          </p:cNvSpPr>
          <p:nvPr>
            <p:ph type="title"/>
          </p:nvPr>
        </p:nvSpPr>
        <p:spPr/>
        <p:txBody>
          <a:bodyPr/>
          <a:lstStyle/>
          <a:p>
            <a:r>
              <a:rPr lang="en-US" dirty="0"/>
              <a:t>Cartoon of the day</a:t>
            </a:r>
          </a:p>
        </p:txBody>
      </p:sp>
      <p:sp>
        <p:nvSpPr>
          <p:cNvPr id="3" name="Slide Number Placeholder 2">
            <a:extLst>
              <a:ext uri="{FF2B5EF4-FFF2-40B4-BE49-F238E27FC236}">
                <a16:creationId xmlns:a16="http://schemas.microsoft.com/office/drawing/2014/main" id="{BDE7497D-EE03-4785-AEDC-E197C97DA140}"/>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2DEC3D0-BBEA-40DC-8618-10E2A2142BD1}"/>
                  </a:ext>
                </a:extLst>
              </p:cNvPr>
              <p:cNvSpPr txBox="1"/>
              <p:nvPr/>
            </p:nvSpPr>
            <p:spPr>
              <a:xfrm>
                <a:off x="127000" y="6541062"/>
                <a:ext cx="838200" cy="230832"/>
              </a:xfrm>
              <a:prstGeom prst="rect">
                <a:avLst/>
              </a:prstGeom>
              <a:noFill/>
            </p:spPr>
            <p:txBody>
              <a:bodyPr wrap="square">
                <a:spAutoFit/>
              </a:bodyPr>
              <a:lstStyle/>
              <a:p>
                <a:pPr algn="r"/>
                <a:r>
                  <a:rPr lang="en-US" sz="900" dirty="0"/>
                  <a:t>[</a:t>
                </a:r>
                <a:r>
                  <a:rPr lang="en-US" sz="900" dirty="0" err="1"/>
                  <a:t>P.C.Vey</a:t>
                </a:r>
                <a:r>
                  <a:rPr lang="en-US" sz="900" dirty="0"/>
                  <a:t>]</a:t>
                </a:r>
                <a14:m>
                  <m:oMath xmlns:m="http://schemas.openxmlformats.org/officeDocument/2006/math">
                    <m:r>
                      <a:rPr lang="en-US" sz="900" b="0" i="1" smtClean="0">
                        <a:latin typeface="Cambria Math" panose="02040503050406030204" pitchFamily="18" charset="0"/>
                      </a:rPr>
                      <m:t>→</m:t>
                    </m:r>
                  </m:oMath>
                </a14:m>
                <a:endParaRPr lang="en-US" sz="600" dirty="0"/>
              </a:p>
            </p:txBody>
          </p:sp>
        </mc:Choice>
        <mc:Fallback xmlns="">
          <p:sp>
            <p:nvSpPr>
              <p:cNvPr id="5" name="TextBox 4">
                <a:extLst>
                  <a:ext uri="{FF2B5EF4-FFF2-40B4-BE49-F238E27FC236}">
                    <a16:creationId xmlns:a16="http://schemas.microsoft.com/office/drawing/2014/main" id="{C2DEC3D0-BBEA-40DC-8618-10E2A2142BD1}"/>
                  </a:ext>
                </a:extLst>
              </p:cNvPr>
              <p:cNvSpPr txBox="1">
                <a:spLocks noRot="1" noChangeAspect="1" noMove="1" noResize="1" noEditPoints="1" noAdjustHandles="1" noChangeArrowheads="1" noChangeShapeType="1" noTextEdit="1"/>
              </p:cNvSpPr>
              <p:nvPr/>
            </p:nvSpPr>
            <p:spPr>
              <a:xfrm>
                <a:off x="127000" y="6541062"/>
                <a:ext cx="838200" cy="230832"/>
              </a:xfrm>
              <a:prstGeom prst="rect">
                <a:avLst/>
              </a:prstGeom>
              <a:blipFill>
                <a:blip r:embed="rId2"/>
                <a:stretch>
                  <a:fillRect b="-13158"/>
                </a:stretch>
              </a:blipFill>
            </p:spPr>
            <p:txBody>
              <a:bodyPr/>
              <a:lstStyle/>
              <a:p>
                <a:r>
                  <a:rPr lang="en-US">
                    <a:noFill/>
                  </a:rPr>
                  <a:t> </a:t>
                </a:r>
              </a:p>
            </p:txBody>
          </p:sp>
        </mc:Fallback>
      </mc:AlternateContent>
      <p:pic>
        <p:nvPicPr>
          <p:cNvPr id="6" name="Picture 5" descr="Diagram, engineering drawing&#10;&#10;Description automatically generated">
            <a:extLst>
              <a:ext uri="{FF2B5EF4-FFF2-40B4-BE49-F238E27FC236}">
                <a16:creationId xmlns:a16="http://schemas.microsoft.com/office/drawing/2014/main" id="{8BB752DC-26BC-437B-86AC-9C1A904EA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1899" y="1185028"/>
            <a:ext cx="6713787" cy="5337115"/>
          </a:xfrm>
          <a:prstGeom prst="rect">
            <a:avLst/>
          </a:prstGeom>
        </p:spPr>
      </p:pic>
    </p:spTree>
    <p:extLst>
      <p:ext uri="{BB962C8B-B14F-4D97-AF65-F5344CB8AC3E}">
        <p14:creationId xmlns:p14="http://schemas.microsoft.com/office/powerpoint/2010/main" val="4957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Consolas" panose="020B0609020204030204" pitchFamily="49" charset="0"/>
              </a:rPr>
              <a:t>whatsUpQuestionmark</a:t>
            </a:r>
            <a:r>
              <a:rPr lang="en-US" dirty="0"/>
              <a:t> Example: What Happens Under the Hood</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A7C484-7E24-447E-8CB0-5149A4D34DEF}" type="slidenum">
              <a:rPr kumimoji="0" lang="en-US" altLang="en-US" sz="10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000" b="0" i="0" u="none" strike="noStrike" kern="1200" cap="none" spc="0" normalizeH="0" baseline="0" noProof="0">
              <a:ln>
                <a:noFill/>
              </a:ln>
              <a:solidFill>
                <a:srgbClr val="000000"/>
              </a:solidFill>
              <a:effectLst/>
              <a:uLnTx/>
              <a:uFillTx/>
              <a:latin typeface="Arial"/>
              <a:ea typeface="+mn-ea"/>
              <a:cs typeface="+mn-cs"/>
            </a:endParaRPr>
          </a:p>
        </p:txBody>
      </p:sp>
      <p:sp>
        <p:nvSpPr>
          <p:cNvPr id="3" name="Content Placeholder 2"/>
          <p:cNvSpPr>
            <a:spLocks noGrp="1"/>
          </p:cNvSpPr>
          <p:nvPr>
            <p:ph idx="4294967295"/>
          </p:nvPr>
        </p:nvSpPr>
        <p:spPr>
          <a:xfrm>
            <a:off x="397327" y="2508859"/>
            <a:ext cx="3886200" cy="3767138"/>
          </a:xfrm>
        </p:spPr>
        <p:txBody>
          <a:bodyPr/>
          <a:lstStyle/>
          <a:p>
            <a:endParaRPr lang="en-US" sz="1400" dirty="0"/>
          </a:p>
          <a:p>
            <a:r>
              <a:rPr lang="en-US" sz="1400" dirty="0"/>
              <a:t>The OMP compiler generates some other code that takes care of the construct above</a:t>
            </a:r>
          </a:p>
          <a:p>
            <a:endParaRPr lang="en-US" sz="1400" dirty="0"/>
          </a:p>
          <a:p>
            <a:r>
              <a:rPr lang="en-US" sz="1400" dirty="0"/>
              <a:t>The OMP runtime uses a thread pool so full cost of thread creation and retiring is not incurred with each parallel region</a:t>
            </a:r>
          </a:p>
          <a:p>
            <a:endParaRPr lang="en-US" sz="1400" dirty="0"/>
          </a:p>
          <a:p>
            <a:r>
              <a:rPr lang="en-US" sz="1400" dirty="0"/>
              <a:t>When you say </a:t>
            </a:r>
            <a:r>
              <a:rPr lang="en-US" sz="1400" dirty="0" err="1">
                <a:latin typeface="Consolas" panose="020B0609020204030204" pitchFamily="49" charset="0"/>
              </a:rPr>
              <a:t>num_threads</a:t>
            </a:r>
            <a:r>
              <a:rPr lang="en-US" sz="1400" dirty="0">
                <a:latin typeface="Consolas" panose="020B0609020204030204" pitchFamily="49" charset="0"/>
              </a:rPr>
              <a:t>(4)</a:t>
            </a:r>
            <a:r>
              <a:rPr lang="en-US" sz="1400" dirty="0"/>
              <a:t>, only </a:t>
            </a:r>
            <a:r>
              <a:rPr lang="en-US" sz="1400" b="1" i="1" dirty="0">
                <a:solidFill>
                  <a:srgbClr val="C00000"/>
                </a:solidFill>
              </a:rPr>
              <a:t>three</a:t>
            </a:r>
            <a:r>
              <a:rPr lang="en-US" sz="1400" dirty="0"/>
              <a:t> threads are created because one parallel-section invocation associated with master thread</a:t>
            </a:r>
          </a:p>
          <a:p>
            <a:endParaRPr lang="en-US" sz="1400" dirty="0"/>
          </a:p>
        </p:txBody>
      </p:sp>
      <p:sp>
        <p:nvSpPr>
          <p:cNvPr id="5" name="Rectangle 4"/>
          <p:cNvSpPr/>
          <p:nvPr/>
        </p:nvSpPr>
        <p:spPr>
          <a:xfrm>
            <a:off x="124102" y="6540817"/>
            <a:ext cx="2053767"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 Mattson, </a:t>
            </a:r>
            <a:r>
              <a:rPr kumimoji="0" lang="en-US" sz="900" b="0" i="0" u="none" strike="noStrike" kern="1200" cap="none" spc="0" normalizeH="0" baseline="0" noProof="0" dirty="0" err="1">
                <a:ln>
                  <a:noFill/>
                </a:ln>
                <a:solidFill>
                  <a:prstClr val="black"/>
                </a:solidFill>
                <a:effectLst/>
                <a:uLnTx/>
                <a:uFillTx/>
                <a:latin typeface="Calibri Light" panose="020F0302020204030204"/>
                <a:ea typeface="+mn-ea"/>
                <a:cs typeface="+mn-cs"/>
              </a:rPr>
              <a:t>Breshears</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n-US" sz="900" b="0" i="0" u="none" strike="noStrike" kern="1200" cap="none" spc="0" normalizeH="0" baseline="0" noProof="0" dirty="0" err="1">
                <a:ln>
                  <a:noFill/>
                </a:ln>
                <a:solidFill>
                  <a:prstClr val="black"/>
                </a:solidFill>
                <a:effectLst/>
                <a:uLnTx/>
                <a:uFillTx/>
                <a:latin typeface="Calibri Light" panose="020F0302020204030204"/>
                <a:ea typeface="+mn-ea"/>
                <a:cs typeface="+mn-cs"/>
              </a:rPr>
              <a:t>Koniges</a:t>
            </a:r>
            <a:r>
              <a:rPr kumimoji="0" lang="en-US" sz="900" b="0" i="0" u="none" strike="noStrike" kern="1200" cap="none" spc="0" normalizeH="0" baseline="0" noProof="0" dirty="0">
                <a:ln>
                  <a:noFill/>
                </a:ln>
                <a:solidFill>
                  <a:prstClr val="black"/>
                </a:solidFill>
                <a:effectLst/>
                <a:uLnTx/>
                <a:uFillTx/>
                <a:latin typeface="Calibri Light" panose="020F0302020204030204"/>
                <a:ea typeface="+mn-ea"/>
                <a:cs typeface="+mn-cs"/>
              </a:rPr>
              <a:t>, Kemp ]→</a:t>
            </a:r>
          </a:p>
        </p:txBody>
      </p:sp>
      <p:sp>
        <p:nvSpPr>
          <p:cNvPr id="6" name="Rectangle 5"/>
          <p:cNvSpPr/>
          <p:nvPr/>
        </p:nvSpPr>
        <p:spPr>
          <a:xfrm>
            <a:off x="607679" y="1289932"/>
            <a:ext cx="3926221" cy="954107"/>
          </a:xfrm>
          <a:prstGeom prst="rect">
            <a:avLst/>
          </a:prstGeom>
          <a:solidFill>
            <a:schemeClr val="bg1">
              <a:lumMod val="95000"/>
            </a:schemeClr>
          </a:solidFill>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 </a:t>
            </a:r>
            <a:r>
              <a:rPr kumimoji="0" lang="en-US" sz="1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num_threads</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(4)</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whatsUpQuestionMark</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
        <p:nvSpPr>
          <p:cNvPr id="7" name="Rectangle 6"/>
          <p:cNvSpPr/>
          <p:nvPr/>
        </p:nvSpPr>
        <p:spPr>
          <a:xfrm>
            <a:off x="4974772" y="3441331"/>
            <a:ext cx="7010400" cy="2031325"/>
          </a:xfrm>
          <a:prstGeom prst="rect">
            <a:avLst/>
          </a:prstGeom>
          <a:solidFill>
            <a:schemeClr val="bg1">
              <a:lumMod val="95000"/>
            </a:schemeClr>
          </a:solidFill>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pthread_t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tid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400" b="1"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4;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//note that </a:t>
            </a:r>
            <a:r>
              <a:rPr kumimoji="0" lang="en-US" sz="14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starts at 1</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pthread_create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(&amp;</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tid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thunk</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//create 3 threads</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thunk</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is the call done by master thread</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1;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 4;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//three threads folded; see Remarks below</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pthread_join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tid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i</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8" name="Content Placeholder 2"/>
          <p:cNvSpPr txBox="1">
            <a:spLocks/>
          </p:cNvSpPr>
          <p:nvPr/>
        </p:nvSpPr>
        <p:spPr bwMode="auto">
          <a:xfrm>
            <a:off x="4948920" y="5470654"/>
            <a:ext cx="7010400" cy="1033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0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18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16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16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44546A"/>
              </a:buClr>
              <a:buSzPct val="70000"/>
              <a:buFont typeface="Wingdings" pitchFamily="2" charset="2"/>
              <a:buChar char="l"/>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Remarks</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rPr>
              <a:t>Thread creation happens perhaps before, don’t need to create threads over and over again</a:t>
            </a:r>
          </a:p>
          <a:p>
            <a:pPr marL="692150" marR="0" lvl="1" indent="-347663" algn="l" defTabSz="914400" rtl="0" eaLnBrk="1" fontAlgn="base" latinLnBrk="0" hangingPunct="1">
              <a:lnSpc>
                <a:spcPct val="100000"/>
              </a:lnSpc>
              <a:spcBef>
                <a:spcPct val="20000"/>
              </a:spcBef>
              <a:spcAft>
                <a:spcPct val="0"/>
              </a:spcAft>
              <a:buClr>
                <a:srgbClr val="ED7D31"/>
              </a:buClr>
              <a:buSzPct val="70000"/>
              <a:buFont typeface="Wingdings" pitchFamily="2" charset="2"/>
              <a:buChar char="l"/>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rPr>
              <a:t>The threads are not always immediately joined after a parallel region; they might be folded back into a pool to avoid overhead when used in a subsequent parallel region</a:t>
            </a:r>
          </a:p>
        </p:txBody>
      </p:sp>
      <p:sp>
        <p:nvSpPr>
          <p:cNvPr id="13" name="Rectangle 12">
            <a:extLst>
              <a:ext uri="{FF2B5EF4-FFF2-40B4-BE49-F238E27FC236}">
                <a16:creationId xmlns:a16="http://schemas.microsoft.com/office/drawing/2014/main" id="{20DBB6E8-5B98-4576-B9BD-72A9FA15A835}"/>
              </a:ext>
            </a:extLst>
          </p:cNvPr>
          <p:cNvSpPr/>
          <p:nvPr/>
        </p:nvSpPr>
        <p:spPr>
          <a:xfrm>
            <a:off x="4974772" y="2143839"/>
            <a:ext cx="7010400" cy="954107"/>
          </a:xfrm>
          <a:prstGeom prst="rect">
            <a:avLst/>
          </a:prstGeom>
          <a:solidFill>
            <a:schemeClr val="bg1">
              <a:lumMod val="95000"/>
            </a:schemeClr>
          </a:solidFill>
          <a:ln>
            <a:solidFill>
              <a:srgbClr val="0070C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thunk</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wrapper, useful when having a function w/ arguments</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whatsUpQuestionMark</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4" name="Arrow: Right 13">
            <a:extLst>
              <a:ext uri="{FF2B5EF4-FFF2-40B4-BE49-F238E27FC236}">
                <a16:creationId xmlns:a16="http://schemas.microsoft.com/office/drawing/2014/main" id="{EAB96C33-D3A7-463E-BBCC-DE0659ACD9FC}"/>
              </a:ext>
            </a:extLst>
          </p:cNvPr>
          <p:cNvSpPr/>
          <p:nvPr/>
        </p:nvSpPr>
        <p:spPr>
          <a:xfrm>
            <a:off x="4823460" y="1546860"/>
            <a:ext cx="952500" cy="312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row: Down 14">
            <a:extLst>
              <a:ext uri="{FF2B5EF4-FFF2-40B4-BE49-F238E27FC236}">
                <a16:creationId xmlns:a16="http://schemas.microsoft.com/office/drawing/2014/main" id="{F341DB1B-8DB9-4999-BD64-C2D17E4FA98B}"/>
              </a:ext>
            </a:extLst>
          </p:cNvPr>
          <p:cNvSpPr/>
          <p:nvPr/>
        </p:nvSpPr>
        <p:spPr>
          <a:xfrm>
            <a:off x="5775960" y="1713758"/>
            <a:ext cx="350520" cy="402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lus Sign 8">
            <a:extLst>
              <a:ext uri="{FF2B5EF4-FFF2-40B4-BE49-F238E27FC236}">
                <a16:creationId xmlns:a16="http://schemas.microsoft.com/office/drawing/2014/main" id="{F518109B-66A9-4AC0-B3C8-3F4B66544F3C}"/>
              </a:ext>
            </a:extLst>
          </p:cNvPr>
          <p:cNvSpPr/>
          <p:nvPr/>
        </p:nvSpPr>
        <p:spPr>
          <a:xfrm>
            <a:off x="8052440" y="3067765"/>
            <a:ext cx="404948" cy="4049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2746A56C-7FC8-4169-813D-DA56B6C0C369}"/>
              </a:ext>
            </a:extLst>
          </p:cNvPr>
          <p:cNvSpPr/>
          <p:nvPr/>
        </p:nvSpPr>
        <p:spPr>
          <a:xfrm>
            <a:off x="6398799" y="3749157"/>
            <a:ext cx="215361" cy="215361"/>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89003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P spid="15" grpId="0" animBg="1"/>
      <p:bldP spid="9"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 </a:t>
            </a:r>
            <a:r>
              <a:rPr lang="en-US" dirty="0" err="1"/>
              <a:t>OpenMP</a:t>
            </a:r>
            <a:r>
              <a:rPr lang="en-US" dirty="0"/>
              <a:t> Application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0" y="873125"/>
            <a:ext cx="8458200" cy="1331913"/>
          </a:xfrm>
        </p:spPr>
        <p:txBody>
          <a:bodyPr/>
          <a:lstStyle/>
          <a:p>
            <a:r>
              <a:rPr lang="en-US" sz="2000" dirty="0"/>
              <a:t>What to pay attention to in example below:</a:t>
            </a:r>
          </a:p>
          <a:p>
            <a:pPr lvl="1"/>
            <a:r>
              <a:rPr lang="en-US" sz="1400" dirty="0">
                <a:solidFill>
                  <a:srgbClr val="0070C0"/>
                </a:solidFill>
                <a:latin typeface="Consolas" panose="020B0609020204030204" pitchFamily="49" charset="0"/>
              </a:rPr>
              <a:t>double </a:t>
            </a:r>
            <a:r>
              <a:rPr lang="en-US" sz="1400" dirty="0" err="1">
                <a:solidFill>
                  <a:srgbClr val="0070C0"/>
                </a:solidFill>
                <a:latin typeface="Consolas" panose="020B0609020204030204" pitchFamily="49" charset="0"/>
              </a:rPr>
              <a:t>omp_get_wtime</a:t>
            </a:r>
            <a:r>
              <a:rPr lang="en-US" sz="1400" dirty="0">
                <a:solidFill>
                  <a:srgbClr val="0070C0"/>
                </a:solidFill>
                <a:latin typeface="Consolas" panose="020B0609020204030204" pitchFamily="49" charset="0"/>
              </a:rPr>
              <a:t>()</a:t>
            </a:r>
            <a:r>
              <a:rPr lang="en-US" sz="1400" dirty="0"/>
              <a:t> – returns a value in </a:t>
            </a:r>
            <a:r>
              <a:rPr lang="en-US" sz="1400" i="1" dirty="0"/>
              <a:t>seconds</a:t>
            </a:r>
            <a:r>
              <a:rPr lang="en-US" sz="1400" dirty="0"/>
              <a:t> of the time elapsed from some arbitrary, but consistent point in the past guaranteed not to change during execution of program</a:t>
            </a:r>
          </a:p>
          <a:p>
            <a:pPr lvl="1"/>
            <a:r>
              <a:rPr lang="en-US" sz="1400" dirty="0">
                <a:solidFill>
                  <a:srgbClr val="0070C0"/>
                </a:solidFill>
                <a:latin typeface="Consolas" panose="020B0609020204030204" pitchFamily="49" charset="0"/>
              </a:rPr>
              <a:t>double </a:t>
            </a:r>
            <a:r>
              <a:rPr lang="en-US" sz="1400" dirty="0" err="1">
                <a:solidFill>
                  <a:srgbClr val="0070C0"/>
                </a:solidFill>
                <a:latin typeface="Consolas" panose="020B0609020204030204" pitchFamily="49" charset="0"/>
              </a:rPr>
              <a:t>omp_get_wtick</a:t>
            </a:r>
            <a:r>
              <a:rPr lang="en-US" sz="1400" dirty="0">
                <a:solidFill>
                  <a:srgbClr val="0070C0"/>
                </a:solidFill>
                <a:latin typeface="Consolas" panose="020B0609020204030204" pitchFamily="49" charset="0"/>
              </a:rPr>
              <a:t>()</a:t>
            </a:r>
            <a:r>
              <a:rPr lang="en-US" sz="1400" dirty="0"/>
              <a:t> – returns the number of seconds between clock ticks</a:t>
            </a:r>
          </a:p>
          <a:p>
            <a:pPr lvl="2"/>
            <a:r>
              <a:rPr lang="en-US" sz="1200" dirty="0"/>
              <a:t>Dictates the resolution that you can be expecting out of a timing call</a:t>
            </a:r>
          </a:p>
        </p:txBody>
      </p:sp>
      <p:pic>
        <p:nvPicPr>
          <p:cNvPr id="5" name="Picture 4"/>
          <p:cNvPicPr>
            <a:picLocks noChangeAspect="1"/>
          </p:cNvPicPr>
          <p:nvPr/>
        </p:nvPicPr>
        <p:blipFill>
          <a:blip r:embed="rId2"/>
          <a:stretch>
            <a:fillRect/>
          </a:stretch>
        </p:blipFill>
        <p:spPr>
          <a:xfrm>
            <a:off x="8303967" y="2055682"/>
            <a:ext cx="2857500" cy="1493044"/>
          </a:xfrm>
          <a:prstGeom prst="rect">
            <a:avLst/>
          </a:prstGeom>
        </p:spPr>
      </p:pic>
      <p:pic>
        <p:nvPicPr>
          <p:cNvPr id="8" name="Picture 7"/>
          <p:cNvPicPr>
            <a:picLocks noChangeAspect="1"/>
          </p:cNvPicPr>
          <p:nvPr/>
        </p:nvPicPr>
        <p:blipFill>
          <a:blip r:embed="rId3"/>
          <a:stretch>
            <a:fillRect/>
          </a:stretch>
        </p:blipFill>
        <p:spPr>
          <a:xfrm>
            <a:off x="8412154" y="5190957"/>
            <a:ext cx="2528888" cy="1485900"/>
          </a:xfrm>
          <a:prstGeom prst="rect">
            <a:avLst/>
          </a:prstGeom>
        </p:spPr>
      </p:pic>
      <p:pic>
        <p:nvPicPr>
          <p:cNvPr id="9" name="Picture 8"/>
          <p:cNvPicPr>
            <a:picLocks noChangeAspect="1"/>
          </p:cNvPicPr>
          <p:nvPr/>
        </p:nvPicPr>
        <p:blipFill>
          <a:blip r:embed="rId4"/>
          <a:stretch>
            <a:fillRect/>
          </a:stretch>
        </p:blipFill>
        <p:spPr>
          <a:xfrm>
            <a:off x="8216561" y="3613130"/>
            <a:ext cx="2800350" cy="1493044"/>
          </a:xfrm>
          <a:prstGeom prst="rect">
            <a:avLst/>
          </a:prstGeom>
        </p:spPr>
      </p:pic>
      <p:sp>
        <p:nvSpPr>
          <p:cNvPr id="10" name="Rectangle 9"/>
          <p:cNvSpPr/>
          <p:nvPr/>
        </p:nvSpPr>
        <p:spPr>
          <a:xfrm>
            <a:off x="408709" y="2246513"/>
            <a:ext cx="5483555" cy="4524315"/>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A31515"/>
                </a:solidFill>
                <a:effectLst/>
                <a:uLnTx/>
                <a:uFillTx/>
                <a:latin typeface="Consolas"/>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omp.h</a:t>
            </a:r>
            <a:r>
              <a:rPr kumimoji="0" lang="en-US" sz="1200" b="1" i="0" u="none" strike="noStrike" kern="1200" cap="none" spc="0" normalizeH="0" baseline="0" noProof="0" dirty="0">
                <a:ln>
                  <a:noFill/>
                </a:ln>
                <a:solidFill>
                  <a:srgbClr val="A31515"/>
                </a:solidFill>
                <a:effectLst/>
                <a:uLnTx/>
                <a:uFillTx/>
                <a:latin typeface="Consolas"/>
                <a:ea typeface="+mn-ea"/>
                <a:cs typeface="+mn-cs"/>
              </a:rPr>
              <a:t>&gt; </a:t>
            </a: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A31515"/>
                </a:solidFill>
                <a:effectLst/>
                <a:uLnTx/>
                <a:uFillTx/>
                <a:latin typeface="Consolas"/>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cstdlib</a:t>
            </a:r>
            <a:r>
              <a:rPr kumimoji="0" lang="en-US" sz="1200" b="1" i="0" u="none" strike="noStrike" kern="1200" cap="none" spc="0" normalizeH="0" baseline="0" noProof="0" dirty="0">
                <a:ln>
                  <a:noFill/>
                </a:ln>
                <a:solidFill>
                  <a:srgbClr val="A31515"/>
                </a:solidFill>
                <a:effectLst/>
                <a:uLnTx/>
                <a:uFillTx/>
                <a:latin typeface="Consolas"/>
                <a:ea typeface="+mn-ea"/>
                <a:cs typeface="+mn-cs"/>
              </a:rPr>
              <a:t>&gt;</a:t>
            </a:r>
            <a:endParaRPr kumimoji="0" lang="en-US" sz="1200" b="1"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A31515"/>
                </a:solidFill>
                <a:effectLst/>
                <a:uLnTx/>
                <a:uFillTx/>
                <a:latin typeface="Consolas"/>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cstdio</a:t>
            </a:r>
            <a:r>
              <a:rPr kumimoji="0" lang="en-US" sz="1200" b="1" i="0" u="none" strike="noStrike" kern="1200" cap="none" spc="0" normalizeH="0" baseline="0" noProof="0" dirty="0">
                <a:ln>
                  <a:noFill/>
                </a:ln>
                <a:solidFill>
                  <a:srgbClr val="A31515"/>
                </a:solidFill>
                <a:effectLst/>
                <a:uLnTx/>
                <a:uFillTx/>
                <a:latin typeface="Consolas"/>
                <a:ea typeface="+mn-ea"/>
                <a:cs typeface="+mn-cs"/>
              </a:rPr>
              <a:t>&gt;</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a:ea typeface="+mn-ea"/>
                <a:cs typeface="+mn-cs"/>
              </a:rPr>
              <a:t>#include </a:t>
            </a:r>
            <a:r>
              <a:rPr kumimoji="0" lang="en-US" sz="1200" b="1" i="0" u="none" strike="noStrike" kern="1200" cap="none" spc="0" normalizeH="0" baseline="0" noProof="0" dirty="0">
                <a:ln>
                  <a:noFill/>
                </a:ln>
                <a:solidFill>
                  <a:srgbClr val="A31515"/>
                </a:solidFill>
                <a:effectLst/>
                <a:uLnTx/>
                <a:uFillTx/>
                <a:latin typeface="Consolas"/>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cmath</a:t>
            </a:r>
            <a:r>
              <a:rPr kumimoji="0" lang="en-US" sz="1200" b="1" i="0" u="none" strike="noStrike" kern="1200" cap="none" spc="0" normalizeH="0" baseline="0" noProof="0" dirty="0">
                <a:ln>
                  <a:noFill/>
                </a:ln>
                <a:solidFill>
                  <a:srgbClr val="A31515"/>
                </a:solidFill>
                <a:effectLst/>
                <a:uLnTx/>
                <a:uFillTx/>
                <a:latin typeface="Consolas"/>
                <a:ea typeface="+mn-ea"/>
                <a:cs typeface="+mn-cs"/>
              </a:rPr>
              <a:t>&gt;</a:t>
            </a:r>
            <a:endParaRPr kumimoji="0" lang="en-US" sz="1200" b="1"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nsolas"/>
                <a:ea typeface="+mn-ea"/>
                <a:cs typeface="+mn-cs"/>
              </a:rPr>
              <a:t>int</a:t>
            </a:r>
            <a:r>
              <a:rPr kumimoji="0" lang="en-US" sz="1200" b="1" i="0" u="none" strike="noStrike" kern="1200" cap="none" spc="0" normalizeH="0" baseline="0" noProof="0" dirty="0">
                <a:ln>
                  <a:noFill/>
                </a:ln>
                <a:solidFill>
                  <a:srgbClr val="000000"/>
                </a:solidFill>
                <a:effectLst/>
                <a:uLnTx/>
                <a:uFillTx/>
                <a:latin typeface="Consolas"/>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0000FF"/>
                </a:solidFill>
                <a:effectLst/>
                <a:uLnTx/>
                <a:uFillTx/>
                <a:latin typeface="Consolas"/>
                <a:ea typeface="+mn-ea"/>
                <a:cs typeface="+mn-cs"/>
              </a:rPr>
              <a:t>int</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0000FF"/>
                </a:solidFill>
                <a:effectLst/>
                <a:uLnTx/>
                <a:uFillTx/>
                <a:latin typeface="Consolas"/>
                <a:ea typeface="+mn-ea"/>
                <a:cs typeface="+mn-cs"/>
              </a:rPr>
              <a:t>const</a:t>
            </a:r>
            <a:r>
              <a:rPr kumimoji="0" lang="en-US" sz="1200" b="1" i="0" u="none" strike="noStrike" kern="1200" cap="none" spc="0" normalizeH="0" baseline="0" noProof="0" dirty="0">
                <a:ln>
                  <a:noFill/>
                </a:ln>
                <a:solidFill>
                  <a:srgbClr val="000000"/>
                </a:solidFill>
                <a:effectLst/>
                <a:uLnTx/>
                <a:uFillTx/>
                <a:latin typeface="Consolas"/>
                <a:ea typeface="+mn-ea"/>
                <a:cs typeface="+mn-cs"/>
              </a:rPr>
              <a:t> N = </a:t>
            </a:r>
            <a:r>
              <a:rPr kumimoji="0" lang="en-US" sz="1200" b="1" i="0" u="none" strike="noStrike" kern="1200" cap="none" spc="0" normalizeH="0" baseline="0" noProof="0" dirty="0">
                <a:ln>
                  <a:noFill/>
                </a:ln>
                <a:solidFill>
                  <a:srgbClr val="7030A0"/>
                </a:solidFill>
                <a:effectLst/>
                <a:uLnTx/>
                <a:uFillTx/>
                <a:latin typeface="Consolas"/>
                <a:ea typeface="+mn-ea"/>
                <a:cs typeface="+mn-cs"/>
              </a:rPr>
              <a:t>100000</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dummy[N];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1" i="0" u="none" strike="noStrike" kern="1200" cap="none" spc="0" normalizeH="0" baseline="0" noProof="0" dirty="0">
                <a:ln>
                  <a:noFill/>
                </a:ln>
                <a:solidFill>
                  <a:srgbClr val="000000"/>
                </a:solidFill>
                <a:effectLst/>
                <a:uLnTx/>
                <a:uFillTx/>
                <a:latin typeface="Consolas"/>
                <a:ea typeface="+mn-ea"/>
                <a:cs typeface="+mn-cs"/>
              </a:rPr>
              <a:t>    </a:t>
            </a:r>
            <a:r>
              <a:rPr kumimoji="0" lang="nn-NO" sz="1200" b="1" i="0" u="none" strike="noStrike" kern="1200" cap="none" spc="0" normalizeH="0" baseline="0" noProof="0" dirty="0">
                <a:ln>
                  <a:noFill/>
                </a:ln>
                <a:solidFill>
                  <a:srgbClr val="0000FF"/>
                </a:solidFill>
                <a:effectLst/>
                <a:uLnTx/>
                <a:uFillTx/>
                <a:latin typeface="Consolas"/>
                <a:ea typeface="+mn-ea"/>
                <a:cs typeface="+mn-cs"/>
              </a:rPr>
              <a:t>for</a:t>
            </a:r>
            <a:r>
              <a:rPr kumimoji="0" lang="nn-NO" sz="1200" b="1" i="0" u="none" strike="noStrike" kern="1200" cap="none" spc="0" normalizeH="0" baseline="0" noProof="0" dirty="0">
                <a:ln>
                  <a:noFill/>
                </a:ln>
                <a:solidFill>
                  <a:srgbClr val="000000"/>
                </a:solidFill>
                <a:effectLst/>
                <a:uLnTx/>
                <a:uFillTx/>
                <a:latin typeface="Consolas"/>
                <a:ea typeface="+mn-ea"/>
                <a:cs typeface="+mn-cs"/>
              </a:rPr>
              <a:t> (</a:t>
            </a:r>
            <a:r>
              <a:rPr kumimoji="0" lang="nn-NO" sz="1200" b="1" i="0" u="none" strike="noStrike" kern="1200" cap="none" spc="0" normalizeH="0" baseline="0" noProof="0" dirty="0">
                <a:ln>
                  <a:noFill/>
                </a:ln>
                <a:solidFill>
                  <a:srgbClr val="0000FF"/>
                </a:solidFill>
                <a:effectLst/>
                <a:uLnTx/>
                <a:uFillTx/>
                <a:latin typeface="Consolas"/>
                <a:ea typeface="+mn-ea"/>
                <a:cs typeface="+mn-cs"/>
              </a:rPr>
              <a:t>int</a:t>
            </a:r>
            <a:r>
              <a:rPr kumimoji="0" lang="nn-NO" sz="1200" b="1" i="0" u="none" strike="noStrike" kern="1200" cap="none" spc="0" normalizeH="0" baseline="0" noProof="0" dirty="0">
                <a:ln>
                  <a:noFill/>
                </a:ln>
                <a:solidFill>
                  <a:srgbClr val="000000"/>
                </a:solidFill>
                <a:effectLst/>
                <a:uLnTx/>
                <a:uFillTx/>
                <a:latin typeface="Consolas"/>
                <a:ea typeface="+mn-ea"/>
                <a:cs typeface="+mn-cs"/>
              </a:rPr>
              <a:t> i = </a:t>
            </a:r>
            <a:r>
              <a:rPr kumimoji="0" lang="nn-NO" sz="1200" b="1" i="0" u="none" strike="noStrike" kern="1200" cap="none" spc="0" normalizeH="0" baseline="0" noProof="0" dirty="0">
                <a:ln>
                  <a:noFill/>
                </a:ln>
                <a:solidFill>
                  <a:srgbClr val="7030A0"/>
                </a:solidFill>
                <a:effectLst/>
                <a:uLnTx/>
                <a:uFillTx/>
                <a:latin typeface="Consolas"/>
                <a:ea typeface="+mn-ea"/>
                <a:cs typeface="+mn-cs"/>
              </a:rPr>
              <a:t>0</a:t>
            </a:r>
            <a:r>
              <a:rPr kumimoji="0" lang="nn-NO" sz="1200" b="1" i="0" u="none" strike="noStrike" kern="1200" cap="none" spc="0" normalizeH="0" baseline="0" noProof="0" dirty="0">
                <a:ln>
                  <a:noFill/>
                </a:ln>
                <a:solidFill>
                  <a:srgbClr val="000000"/>
                </a:solidFill>
                <a:effectLst/>
                <a:uLnTx/>
                <a:uFillTx/>
                <a:latin typeface="Consolas"/>
                <a:ea typeface="+mn-ea"/>
                <a:cs typeface="+mn-cs"/>
              </a:rPr>
              <a:t>; i &lt; N; i++) </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0000FF"/>
                </a:solidFill>
                <a:effectLst/>
                <a:uLnTx/>
                <a:uFillTx/>
                <a:latin typeface="Consolas"/>
                <a:ea typeface="+mn-ea"/>
                <a:cs typeface="+mn-cs"/>
              </a:rPr>
              <a:t>int</a:t>
            </a:r>
            <a:r>
              <a:rPr kumimoji="0" lang="en-US" sz="1200" b="1" i="0" u="none" strike="noStrike" kern="1200" cap="none" spc="0" normalizeH="0" baseline="0" noProof="0" dirty="0">
                <a:ln>
                  <a:noFill/>
                </a:ln>
                <a:solidFill>
                  <a:srgbClr val="000000"/>
                </a:solidFill>
                <a:effectLst/>
                <a:uLnTx/>
                <a:uFillTx/>
                <a:latin typeface="Consolas"/>
                <a:ea typeface="+mn-ea"/>
                <a:cs typeface="+mn-cs"/>
              </a:rPr>
              <a:t> temp = std::rand();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1" i="0" u="none" strike="noStrike" kern="1200" cap="none" spc="0" normalizeH="0" baseline="0" noProof="0" dirty="0">
                <a:ln>
                  <a:noFill/>
                </a:ln>
                <a:solidFill>
                  <a:srgbClr val="000000"/>
                </a:solidFill>
                <a:effectLst/>
                <a:uLnTx/>
                <a:uFillTx/>
                <a:latin typeface="Consolas"/>
                <a:ea typeface="+mn-ea"/>
                <a:cs typeface="+mn-cs"/>
              </a:rPr>
              <a:t>        </a:t>
            </a:r>
            <a:r>
              <a:rPr kumimoji="0" lang="pl-PL" sz="1200" b="1" i="0" u="none" strike="noStrike" kern="1200" cap="none" spc="0" normalizeH="0" baseline="0" noProof="0" dirty="0" err="1">
                <a:ln>
                  <a:noFill/>
                </a:ln>
                <a:solidFill>
                  <a:srgbClr val="000000"/>
                </a:solidFill>
                <a:effectLst/>
                <a:uLnTx/>
                <a:uFillTx/>
                <a:latin typeface="Consolas"/>
                <a:ea typeface="+mn-ea"/>
                <a:cs typeface="+mn-cs"/>
              </a:rPr>
              <a:t>dummy</a:t>
            </a:r>
            <a:r>
              <a:rPr kumimoji="0" lang="pl-PL" sz="1200" b="1" i="0" u="none" strike="noStrike" kern="1200" cap="none" spc="0" normalizeH="0" baseline="0" noProof="0" dirty="0">
                <a:ln>
                  <a:noFill/>
                </a:ln>
                <a:solidFill>
                  <a:srgbClr val="000000"/>
                </a:solidFill>
                <a:effectLst/>
                <a:uLnTx/>
                <a:uFillTx/>
                <a:latin typeface="Consolas"/>
                <a:ea typeface="+mn-ea"/>
                <a:cs typeface="+mn-cs"/>
              </a:rPr>
              <a:t>[i] = </a:t>
            </a:r>
            <a:r>
              <a:rPr kumimoji="0" lang="pl-PL" sz="1200" b="1" i="0" u="none" strike="noStrike" kern="1200" cap="none" spc="0" normalizeH="0" baseline="0" noProof="0" dirty="0">
                <a:ln>
                  <a:noFill/>
                </a:ln>
                <a:solidFill>
                  <a:srgbClr val="7030A0"/>
                </a:solidFill>
                <a:effectLst/>
                <a:uLnTx/>
                <a:uFillTx/>
                <a:latin typeface="Consolas"/>
                <a:ea typeface="+mn-ea"/>
                <a:cs typeface="+mn-cs"/>
              </a:rPr>
              <a:t>2.</a:t>
            </a:r>
            <a:r>
              <a:rPr kumimoji="0" lang="pl-PL" sz="1200" b="1" i="0" u="none" strike="noStrike" kern="1200" cap="none" spc="0" normalizeH="0" baseline="0" noProof="0" dirty="0">
                <a:ln>
                  <a:noFill/>
                </a:ln>
                <a:solidFill>
                  <a:srgbClr val="000000"/>
                </a:solidFill>
                <a:effectLst/>
                <a:uLnTx/>
                <a:uFillTx/>
                <a:latin typeface="Consolas"/>
                <a:ea typeface="+mn-ea"/>
                <a:cs typeface="+mn-cs"/>
              </a:rPr>
              <a:t>*temp / (</a:t>
            </a:r>
            <a:r>
              <a:rPr kumimoji="0" lang="pl-PL" sz="1200" b="1" i="0" u="none" strike="noStrike" kern="1200" cap="none" spc="0" normalizeH="0" baseline="0" noProof="0" dirty="0" err="1">
                <a:ln>
                  <a:noFill/>
                </a:ln>
                <a:solidFill>
                  <a:srgbClr val="000000"/>
                </a:solidFill>
                <a:effectLst/>
                <a:uLnTx/>
                <a:uFillTx/>
                <a:latin typeface="Consolas"/>
                <a:ea typeface="+mn-ea"/>
                <a:cs typeface="+mn-cs"/>
              </a:rPr>
              <a:t>std</a:t>
            </a:r>
            <a:r>
              <a:rPr kumimoji="0" lang="pl-PL" sz="1200" b="1" i="0" u="none" strike="noStrike" kern="1200" cap="none" spc="0" normalizeH="0" baseline="0" noProof="0" dirty="0">
                <a:ln>
                  <a:noFill/>
                </a:ln>
                <a:solidFill>
                  <a:srgbClr val="000000"/>
                </a:solidFill>
                <a:effectLst/>
                <a:uLnTx/>
                <a:uFillTx/>
                <a:latin typeface="Consolas"/>
                <a:ea typeface="+mn-ea"/>
                <a:cs typeface="+mn-cs"/>
              </a:rPr>
              <a:t>::</a:t>
            </a:r>
            <a:r>
              <a:rPr kumimoji="0" lang="pl-PL" sz="1200" b="1" i="0" u="none" strike="noStrike" kern="1200" cap="none" spc="0" normalizeH="0" baseline="0" noProof="0" dirty="0" err="1">
                <a:ln>
                  <a:noFill/>
                </a:ln>
                <a:solidFill>
                  <a:srgbClr val="000000"/>
                </a:solidFill>
                <a:effectLst/>
                <a:uLnTx/>
                <a:uFillTx/>
                <a:latin typeface="Consolas"/>
                <a:ea typeface="+mn-ea"/>
                <a:cs typeface="+mn-cs"/>
              </a:rPr>
              <a:t>pow</a:t>
            </a:r>
            <a:r>
              <a:rPr kumimoji="0" lang="pl-PL" sz="1200" b="1" i="0" u="none" strike="noStrike" kern="1200" cap="none" spc="0" normalizeH="0" baseline="0" noProof="0" dirty="0">
                <a:ln>
                  <a:noFill/>
                </a:ln>
                <a:solidFill>
                  <a:srgbClr val="000000"/>
                </a:solidFill>
                <a:effectLst/>
                <a:uLnTx/>
                <a:uFillTx/>
                <a:latin typeface="Consolas"/>
                <a:ea typeface="+mn-ea"/>
                <a:cs typeface="+mn-cs"/>
              </a:rPr>
              <a:t>(temp*temp, </a:t>
            </a:r>
            <a:r>
              <a:rPr kumimoji="0" lang="pl-PL" sz="1200" b="1" i="0" u="none" strike="noStrike" kern="1200" cap="none" spc="0" normalizeH="0" baseline="0" noProof="0" dirty="0">
                <a:ln>
                  <a:noFill/>
                </a:ln>
                <a:solidFill>
                  <a:srgbClr val="7030A0"/>
                </a:solidFill>
                <a:effectLst/>
                <a:uLnTx/>
                <a:uFillTx/>
                <a:latin typeface="Consolas"/>
                <a:ea typeface="+mn-ea"/>
                <a:cs typeface="+mn-cs"/>
              </a:rPr>
              <a:t>1.5</a:t>
            </a:r>
            <a:r>
              <a:rPr kumimoji="0" lang="pl-PL" sz="1200" b="1" i="0" u="none" strike="noStrike" kern="1200" cap="none" spc="0" normalizeH="0" baseline="0" noProof="0" dirty="0">
                <a:ln>
                  <a:noFill/>
                </a:ln>
                <a:solidFill>
                  <a:srgbClr val="000000"/>
                </a:solidFill>
                <a:effectLst/>
                <a:uLnTx/>
                <a:uFillTx/>
                <a:latin typeface="Consolas"/>
                <a:ea typeface="+mn-ea"/>
                <a:cs typeface="+mn-cs"/>
              </a:rPr>
              <a:t>) + </a:t>
            </a:r>
            <a:r>
              <a:rPr kumimoji="0" lang="pl-PL" sz="1200" b="1" i="0" u="none" strike="noStrike" kern="1200" cap="none" spc="0" normalizeH="0" baseline="0" noProof="0" dirty="0">
                <a:ln>
                  <a:noFill/>
                </a:ln>
                <a:solidFill>
                  <a:srgbClr val="7030A0"/>
                </a:solidFill>
                <a:effectLst/>
                <a:uLnTx/>
                <a:uFillTx/>
                <a:latin typeface="Consolas"/>
                <a:ea typeface="+mn-ea"/>
                <a:cs typeface="+mn-cs"/>
              </a:rPr>
              <a:t>0.2</a:t>
            </a:r>
            <a:r>
              <a:rPr kumimoji="0" lang="pl-PL" sz="12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std::</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r>
              <a:rPr kumimoji="0" lang="en-US" sz="1200" b="1" i="0" u="none" strike="noStrike" kern="1200" cap="none" spc="0" normalizeH="0" baseline="0" noProof="0" dirty="0">
                <a:ln>
                  <a:noFill/>
                </a:ln>
                <a:solidFill>
                  <a:srgbClr val="A31515"/>
                </a:solidFill>
                <a:effectLst/>
                <a:uLnTx/>
                <a:uFillTx/>
                <a:latin typeface="Consolas"/>
                <a:ea typeface="+mn-ea"/>
                <a:cs typeface="+mn-cs"/>
              </a:rPr>
              <a:t>"start = %.16g\n"</a:t>
            </a:r>
            <a:r>
              <a:rPr kumimoji="0" lang="en-US" sz="1200" b="1" i="0" u="none" strike="noStrike" kern="1200" cap="none" spc="0" normalizeH="0" baseline="0" noProof="0" dirty="0">
                <a:ln>
                  <a:noFill/>
                </a:ln>
                <a:solidFill>
                  <a:srgbClr val="000000"/>
                </a:solidFill>
                <a:effectLst/>
                <a:uLnTx/>
                <a:uFillTx/>
                <a:latin typeface="Consolas"/>
                <a:ea typeface="+mn-ea"/>
                <a:cs typeface="+mn-cs"/>
              </a:rPr>
              <a:t>, 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std::</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r>
              <a:rPr kumimoji="0" lang="en-US" sz="1200" b="1" i="0" u="none" strike="noStrike" kern="1200" cap="none" spc="0" normalizeH="0" baseline="0" noProof="0" dirty="0">
                <a:ln>
                  <a:noFill/>
                </a:ln>
                <a:solidFill>
                  <a:srgbClr val="A31515"/>
                </a:solidFill>
                <a:effectLst/>
                <a:uLnTx/>
                <a:uFillTx/>
                <a:latin typeface="Consolas"/>
                <a:ea typeface="+mn-ea"/>
                <a:cs typeface="+mn-cs"/>
              </a:rPr>
              <a:t>"end   = %.16g\n"</a:t>
            </a:r>
            <a:r>
              <a:rPr kumimoji="0" lang="en-US" sz="1200" b="1" i="0" u="none" strike="noStrike" kern="1200" cap="none" spc="0" normalizeH="0" baseline="0" noProof="0" dirty="0">
                <a:ln>
                  <a:noFill/>
                </a:ln>
                <a:solidFill>
                  <a:srgbClr val="000000"/>
                </a:solidFill>
                <a:effectLst/>
                <a:uLnTx/>
                <a:uFillTx/>
                <a:latin typeface="Consolas"/>
                <a:ea typeface="+mn-ea"/>
                <a:cs typeface="+mn-cs"/>
              </a:rPr>
              <a:t>, 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std::</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r>
              <a:rPr kumimoji="0" lang="en-US" sz="1200" b="1" i="0" u="none" strike="noStrike" kern="1200" cap="none" spc="0" normalizeH="0" baseline="0" noProof="0" dirty="0">
                <a:ln>
                  <a:noFill/>
                </a:ln>
                <a:solidFill>
                  <a:srgbClr val="A31515"/>
                </a:solidFill>
                <a:effectLst/>
                <a:uLnTx/>
                <a:uFillTx/>
                <a:latin typeface="Consolas"/>
                <a:ea typeface="+mn-ea"/>
                <a:cs typeface="+mn-cs"/>
              </a:rPr>
              <a:t>"diff  = %.16g\n"</a:t>
            </a:r>
            <a:r>
              <a:rPr kumimoji="0" lang="en-US" sz="1200" b="1" i="0" u="none" strike="noStrike" kern="1200" cap="none" spc="0" normalizeH="0" baseline="0" noProof="0" dirty="0">
                <a:ln>
                  <a:noFill/>
                </a:ln>
                <a:solidFill>
                  <a:srgbClr val="000000"/>
                </a:solidFill>
                <a:effectLst/>
                <a:uLnTx/>
                <a:uFillTx/>
                <a:latin typeface="Consolas"/>
                <a:ea typeface="+mn-ea"/>
                <a:cs typeface="+mn-cs"/>
              </a:rPr>
              <a:t>, end -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wtick</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omp_get_wtick</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std::</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r>
              <a:rPr kumimoji="0" lang="en-US" sz="1200" b="1" i="0" u="none" strike="noStrike" kern="1200" cap="none" spc="0" normalizeH="0" baseline="0" noProof="0" dirty="0">
                <a:ln>
                  <a:noFill/>
                </a:ln>
                <a:solidFill>
                  <a:srgbClr val="A31515"/>
                </a:solidFill>
                <a:effectLst/>
                <a:uLnTx/>
                <a:uFillTx/>
                <a:latin typeface="Consolas"/>
                <a:ea typeface="+mn-ea"/>
                <a:cs typeface="+mn-cs"/>
              </a:rPr>
              <a:t>"</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wtick</a:t>
            </a:r>
            <a:r>
              <a:rPr kumimoji="0" lang="en-US" sz="1200" b="1" i="0" u="none" strike="noStrike" kern="1200" cap="none" spc="0" normalizeH="0" baseline="0" noProof="0" dirty="0">
                <a:ln>
                  <a:noFill/>
                </a:ln>
                <a:solidFill>
                  <a:srgbClr val="A31515"/>
                </a:solidFill>
                <a:effectLst/>
                <a:uLnTx/>
                <a:uFillTx/>
                <a:latin typeface="Consolas"/>
                <a:ea typeface="+mn-ea"/>
                <a:cs typeface="+mn-cs"/>
              </a:rPr>
              <a:t>   = %.16g\n"</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wtick</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a:ea typeface="+mn-ea"/>
                <a:cs typeface="+mn-cs"/>
              </a:rPr>
              <a:t>    std::</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r>
              <a:rPr kumimoji="0" lang="en-US" sz="1200" b="1" i="0" u="none" strike="noStrike" kern="1200" cap="none" spc="0" normalizeH="0" baseline="0" noProof="0" dirty="0">
                <a:ln>
                  <a:noFill/>
                </a:ln>
                <a:solidFill>
                  <a:srgbClr val="A31515"/>
                </a:solidFill>
                <a:effectLst/>
                <a:uLnTx/>
                <a:uFillTx/>
                <a:latin typeface="Consolas"/>
                <a:ea typeface="+mn-ea"/>
                <a:cs typeface="+mn-cs"/>
              </a:rPr>
              <a:t>"1/</a:t>
            </a:r>
            <a:r>
              <a:rPr kumimoji="0" lang="en-US" sz="1200" b="1" i="0" u="none" strike="noStrike" kern="1200" cap="none" spc="0" normalizeH="0" baseline="0" noProof="0" dirty="0" err="1">
                <a:ln>
                  <a:noFill/>
                </a:ln>
                <a:solidFill>
                  <a:srgbClr val="A31515"/>
                </a:solidFill>
                <a:effectLst/>
                <a:uLnTx/>
                <a:uFillTx/>
                <a:latin typeface="Consolas"/>
                <a:ea typeface="+mn-ea"/>
                <a:cs typeface="+mn-cs"/>
              </a:rPr>
              <a:t>wtick</a:t>
            </a:r>
            <a:r>
              <a:rPr kumimoji="0" lang="en-US" sz="1200" b="1" i="0" u="none" strike="noStrike" kern="1200" cap="none" spc="0" normalizeH="0" baseline="0" noProof="0" dirty="0">
                <a:ln>
                  <a:noFill/>
                </a:ln>
                <a:solidFill>
                  <a:srgbClr val="A31515"/>
                </a:solidFill>
                <a:effectLst/>
                <a:uLnTx/>
                <a:uFillTx/>
                <a:latin typeface="Consolas"/>
                <a:ea typeface="+mn-ea"/>
                <a:cs typeface="+mn-cs"/>
              </a:rPr>
              <a:t> = %.16g\n"</a:t>
            </a:r>
            <a:r>
              <a:rPr kumimoji="0" lang="en-US" sz="1200" b="1" i="0" u="none" strike="noStrike" kern="1200" cap="none" spc="0" normalizeH="0" baseline="0" noProof="0" dirty="0">
                <a:ln>
                  <a:noFill/>
                </a:ln>
                <a:solidFill>
                  <a:srgbClr val="000000"/>
                </a:solidFill>
                <a:effectLst/>
                <a:uLnTx/>
                <a:uFillTx/>
                <a:latin typeface="Consolas"/>
                <a:ea typeface="+mn-ea"/>
                <a:cs typeface="+mn-cs"/>
              </a:rPr>
              <a:t>, </a:t>
            </a:r>
            <a:r>
              <a:rPr kumimoji="0" lang="en-US" sz="1200" b="1" i="0" u="none" strike="noStrike" kern="1200" cap="none" spc="0" normalizeH="0" baseline="0" noProof="0" dirty="0">
                <a:ln>
                  <a:noFill/>
                </a:ln>
                <a:solidFill>
                  <a:srgbClr val="7030A0"/>
                </a:solidFill>
                <a:effectLst/>
                <a:uLnTx/>
                <a:uFillTx/>
                <a:latin typeface="Consolas"/>
                <a:ea typeface="+mn-ea"/>
                <a:cs typeface="+mn-cs"/>
              </a:rPr>
              <a:t>1.0</a:t>
            </a:r>
            <a:r>
              <a:rPr kumimoji="0" lang="en-US" sz="1200" b="1" i="0" u="none" strike="noStrike" kern="1200" cap="none" spc="0" normalizeH="0" baseline="0" noProof="0" dirty="0">
                <a:ln>
                  <a:noFill/>
                </a:ln>
                <a:solidFill>
                  <a:srgbClr val="000000"/>
                </a:solidFill>
                <a:effectLst/>
                <a:uLnTx/>
                <a:uFillTx/>
                <a:latin typeface="Consolas"/>
                <a:ea typeface="+mn-ea"/>
                <a:cs typeface="+mn-cs"/>
              </a:rPr>
              <a:t> / </a:t>
            </a:r>
            <a:r>
              <a:rPr kumimoji="0" lang="en-US" sz="1200" b="1" i="0" u="none" strike="noStrike" kern="1200" cap="none" spc="0" normalizeH="0" baseline="0" noProof="0" dirty="0" err="1">
                <a:ln>
                  <a:noFill/>
                </a:ln>
                <a:solidFill>
                  <a:srgbClr val="000000"/>
                </a:solidFill>
                <a:effectLst/>
                <a:uLnTx/>
                <a:uFillTx/>
                <a:latin typeface="Consolas"/>
                <a:ea typeface="+mn-ea"/>
                <a:cs typeface="+mn-cs"/>
              </a:rPr>
              <a:t>wtick</a:t>
            </a:r>
            <a:r>
              <a:rPr kumimoji="0" lang="en-US" sz="1200" b="1"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331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t>[new topic]</a:t>
            </a:r>
            <a:r>
              <a:rPr lang="en-US" dirty="0"/>
              <a:t> Nested Parallelism in OpenMP</a:t>
            </a:r>
            <a:endParaRPr lang="en-US" sz="1600" dirty="0"/>
          </a:p>
        </p:txBody>
      </p:sp>
      <p:sp>
        <p:nvSpPr>
          <p:cNvPr id="4" name="Content Placeholder 3"/>
          <p:cNvSpPr>
            <a:spLocks noGrp="1"/>
          </p:cNvSpPr>
          <p:nvPr>
            <p:ph idx="1"/>
          </p:nvPr>
        </p:nvSpPr>
        <p:spPr/>
        <p:txBody>
          <a:bodyPr>
            <a:normAutofit/>
          </a:bodyPr>
          <a:lstStyle/>
          <a:p>
            <a:endParaRPr lang="en-US" sz="2800" dirty="0"/>
          </a:p>
          <a:p>
            <a:r>
              <a:rPr lang="en-US" sz="2800" dirty="0"/>
              <a:t>Backdrop:</a:t>
            </a:r>
          </a:p>
          <a:p>
            <a:pPr lvl="1"/>
            <a:r>
              <a:rPr lang="en-US" dirty="0"/>
              <a:t>You have a parallel region that is executed in parallel, by say four threads</a:t>
            </a:r>
          </a:p>
          <a:p>
            <a:pPr lvl="1"/>
            <a:r>
              <a:rPr lang="en-US" dirty="0"/>
              <a:t>Inside that parallel region, there is another parallel region that might also be executed in parallel</a:t>
            </a:r>
          </a:p>
          <a:p>
            <a:endParaRPr lang="en-US" sz="2800" dirty="0"/>
          </a:p>
          <a:p>
            <a:endParaRPr lang="en-US" sz="2800" dirty="0"/>
          </a:p>
          <a:p>
            <a:r>
              <a:rPr lang="en-US" sz="2800" dirty="0"/>
              <a:t>Questions:</a:t>
            </a:r>
          </a:p>
          <a:p>
            <a:pPr lvl="1"/>
            <a:r>
              <a:rPr lang="en-US" dirty="0"/>
              <a:t>What happens in this case?</a:t>
            </a:r>
          </a:p>
          <a:p>
            <a:pPr lvl="1"/>
            <a:r>
              <a:rPr lang="en-US" dirty="0"/>
              <a:t>How can you control what happens?</a:t>
            </a:r>
          </a:p>
          <a:p>
            <a:pPr lvl="1"/>
            <a:r>
              <a:rPr lang="en-US" dirty="0"/>
              <a:t>Is what happens desirable or undesirable?</a:t>
            </a:r>
          </a:p>
          <a:p>
            <a:endParaRPr lang="en-US" sz="28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Nested Parallelism: A closer look</a:t>
            </a:r>
          </a:p>
        </p:txBody>
      </p:sp>
      <p:cxnSp>
        <p:nvCxnSpPr>
          <p:cNvPr id="55" name="Straight Arrow Connector 54"/>
          <p:cNvCxnSpPr/>
          <p:nvPr/>
        </p:nvCxnSpPr>
        <p:spPr>
          <a:xfrm>
            <a:off x="8805124" y="3842239"/>
            <a:ext cx="691993" cy="0"/>
          </a:xfrm>
          <a:prstGeom prst="straightConnector1">
            <a:avLst/>
          </a:prstGeom>
          <a:noFill/>
          <a:ln w="28575" cap="flat" cmpd="sng" algn="ctr">
            <a:solidFill>
              <a:srgbClr val="92D050"/>
            </a:solidFill>
            <a:prstDash val="sysDot"/>
            <a:tailEnd type="triangle"/>
          </a:ln>
          <a:effectLst/>
        </p:spPr>
      </p:cxnSp>
      <p:cxnSp>
        <p:nvCxnSpPr>
          <p:cNvPr id="56" name="Straight Arrow Connector 55"/>
          <p:cNvCxnSpPr/>
          <p:nvPr/>
        </p:nvCxnSpPr>
        <p:spPr>
          <a:xfrm>
            <a:off x="3659533" y="3842239"/>
            <a:ext cx="533400" cy="0"/>
          </a:xfrm>
          <a:prstGeom prst="straightConnector1">
            <a:avLst/>
          </a:prstGeom>
          <a:noFill/>
          <a:ln w="28575" cap="flat" cmpd="sng" algn="ctr">
            <a:solidFill>
              <a:srgbClr val="92D050"/>
            </a:solidFill>
            <a:prstDash val="solid"/>
            <a:tailEnd type="triangle"/>
          </a:ln>
          <a:effectLst/>
        </p:spPr>
      </p:cxnSp>
      <p:cxnSp>
        <p:nvCxnSpPr>
          <p:cNvPr id="57" name="Straight Arrow Connector 56"/>
          <p:cNvCxnSpPr/>
          <p:nvPr/>
        </p:nvCxnSpPr>
        <p:spPr>
          <a:xfrm>
            <a:off x="4501599" y="3238500"/>
            <a:ext cx="914400" cy="0"/>
          </a:xfrm>
          <a:prstGeom prst="straightConnector1">
            <a:avLst/>
          </a:prstGeom>
          <a:noFill/>
          <a:ln w="28575" cap="flat" cmpd="sng" algn="ctr">
            <a:solidFill>
              <a:srgbClr val="92D050"/>
            </a:solidFill>
            <a:prstDash val="solid"/>
            <a:tailEnd type="triangle"/>
          </a:ln>
          <a:effectLst/>
        </p:spPr>
      </p:cxnSp>
      <p:cxnSp>
        <p:nvCxnSpPr>
          <p:cNvPr id="58" name="Straight Arrow Connector 57"/>
          <p:cNvCxnSpPr/>
          <p:nvPr/>
        </p:nvCxnSpPr>
        <p:spPr>
          <a:xfrm>
            <a:off x="4501599" y="3454400"/>
            <a:ext cx="914400" cy="0"/>
          </a:xfrm>
          <a:prstGeom prst="straightConnector1">
            <a:avLst/>
          </a:prstGeom>
          <a:noFill/>
          <a:ln w="28575" cap="flat" cmpd="sng" algn="ctr">
            <a:solidFill>
              <a:srgbClr val="FFC000"/>
            </a:solidFill>
            <a:prstDash val="solid"/>
            <a:tailEnd type="triangle"/>
          </a:ln>
          <a:effectLst/>
        </p:spPr>
      </p:cxnSp>
      <p:cxnSp>
        <p:nvCxnSpPr>
          <p:cNvPr id="59" name="Straight Arrow Connector 58"/>
          <p:cNvCxnSpPr/>
          <p:nvPr/>
        </p:nvCxnSpPr>
        <p:spPr>
          <a:xfrm>
            <a:off x="4501599" y="3670300"/>
            <a:ext cx="914400" cy="0"/>
          </a:xfrm>
          <a:prstGeom prst="straightConnector1">
            <a:avLst/>
          </a:prstGeom>
          <a:noFill/>
          <a:ln w="28575" cap="flat" cmpd="sng" algn="ctr">
            <a:solidFill>
              <a:srgbClr val="FFC000"/>
            </a:solidFill>
            <a:prstDash val="solid"/>
            <a:tailEnd type="triangle"/>
          </a:ln>
          <a:effectLst/>
        </p:spPr>
      </p:cxnSp>
      <p:cxnSp>
        <p:nvCxnSpPr>
          <p:cNvPr id="60" name="Straight Arrow Connector 59"/>
          <p:cNvCxnSpPr/>
          <p:nvPr/>
        </p:nvCxnSpPr>
        <p:spPr>
          <a:xfrm>
            <a:off x="4501599" y="3886200"/>
            <a:ext cx="914400" cy="0"/>
          </a:xfrm>
          <a:prstGeom prst="straightConnector1">
            <a:avLst/>
          </a:prstGeom>
          <a:noFill/>
          <a:ln w="28575" cap="flat" cmpd="sng" algn="ctr">
            <a:solidFill>
              <a:srgbClr val="FFC000"/>
            </a:solidFill>
            <a:prstDash val="solid"/>
            <a:tailEnd type="triangle"/>
          </a:ln>
          <a:effectLst/>
        </p:spPr>
      </p:cxnSp>
      <p:cxnSp>
        <p:nvCxnSpPr>
          <p:cNvPr id="61" name="Straight Arrow Connector 60"/>
          <p:cNvCxnSpPr/>
          <p:nvPr/>
        </p:nvCxnSpPr>
        <p:spPr>
          <a:xfrm>
            <a:off x="4501599" y="4102100"/>
            <a:ext cx="914400" cy="0"/>
          </a:xfrm>
          <a:prstGeom prst="straightConnector1">
            <a:avLst/>
          </a:prstGeom>
          <a:noFill/>
          <a:ln w="28575" cap="flat" cmpd="sng" algn="ctr">
            <a:solidFill>
              <a:srgbClr val="FFC000"/>
            </a:solidFill>
            <a:prstDash val="solid"/>
            <a:tailEnd type="triangle"/>
          </a:ln>
          <a:effectLst/>
        </p:spPr>
      </p:cxnSp>
      <p:cxnSp>
        <p:nvCxnSpPr>
          <p:cNvPr id="62" name="Straight Arrow Connector 61"/>
          <p:cNvCxnSpPr/>
          <p:nvPr/>
        </p:nvCxnSpPr>
        <p:spPr>
          <a:xfrm>
            <a:off x="4501599" y="4318000"/>
            <a:ext cx="914400" cy="0"/>
          </a:xfrm>
          <a:prstGeom prst="straightConnector1">
            <a:avLst/>
          </a:prstGeom>
          <a:noFill/>
          <a:ln w="28575" cap="flat" cmpd="sng" algn="ctr">
            <a:solidFill>
              <a:srgbClr val="FFC000"/>
            </a:solidFill>
            <a:prstDash val="solid"/>
            <a:tailEnd type="triangle"/>
          </a:ln>
          <a:effectLst/>
        </p:spPr>
      </p:cxnSp>
      <p:cxnSp>
        <p:nvCxnSpPr>
          <p:cNvPr id="63" name="Straight Arrow Connector 62"/>
          <p:cNvCxnSpPr/>
          <p:nvPr/>
        </p:nvCxnSpPr>
        <p:spPr>
          <a:xfrm>
            <a:off x="4501599" y="4533900"/>
            <a:ext cx="914400" cy="0"/>
          </a:xfrm>
          <a:prstGeom prst="straightConnector1">
            <a:avLst/>
          </a:prstGeom>
          <a:noFill/>
          <a:ln w="28575" cap="flat" cmpd="sng" algn="ctr">
            <a:solidFill>
              <a:srgbClr val="FFC000"/>
            </a:solidFill>
            <a:prstDash val="solid"/>
            <a:tailEnd type="triangle"/>
          </a:ln>
          <a:effectLst/>
        </p:spPr>
      </p:cxnSp>
      <p:cxnSp>
        <p:nvCxnSpPr>
          <p:cNvPr id="64" name="Straight Arrow Connector 63"/>
          <p:cNvCxnSpPr/>
          <p:nvPr/>
        </p:nvCxnSpPr>
        <p:spPr>
          <a:xfrm>
            <a:off x="2823265" y="2886807"/>
            <a:ext cx="529140" cy="0"/>
          </a:xfrm>
          <a:prstGeom prst="straightConnector1">
            <a:avLst/>
          </a:prstGeom>
          <a:noFill/>
          <a:ln w="28575" cap="flat" cmpd="sng" algn="ctr">
            <a:solidFill>
              <a:srgbClr val="92D050"/>
            </a:solidFill>
            <a:prstDash val="solid"/>
            <a:tailEnd type="triangle"/>
          </a:ln>
          <a:effectLst/>
        </p:spPr>
      </p:cxnSp>
      <p:cxnSp>
        <p:nvCxnSpPr>
          <p:cNvPr id="65" name="Straight Arrow Connector 64"/>
          <p:cNvCxnSpPr/>
          <p:nvPr/>
        </p:nvCxnSpPr>
        <p:spPr>
          <a:xfrm>
            <a:off x="2823265" y="3103684"/>
            <a:ext cx="529140" cy="0"/>
          </a:xfrm>
          <a:prstGeom prst="straightConnector1">
            <a:avLst/>
          </a:prstGeom>
          <a:noFill/>
          <a:ln w="28575" cap="flat" cmpd="sng" algn="ctr">
            <a:solidFill>
              <a:srgbClr val="FFC000"/>
            </a:solidFill>
            <a:prstDash val="solid"/>
            <a:tailEnd type="triangle"/>
          </a:ln>
          <a:effectLst/>
        </p:spPr>
      </p:cxnSp>
      <p:cxnSp>
        <p:nvCxnSpPr>
          <p:cNvPr id="66" name="Straight Arrow Connector 65"/>
          <p:cNvCxnSpPr/>
          <p:nvPr/>
        </p:nvCxnSpPr>
        <p:spPr>
          <a:xfrm>
            <a:off x="2823265" y="3320561"/>
            <a:ext cx="529140" cy="0"/>
          </a:xfrm>
          <a:prstGeom prst="straightConnector1">
            <a:avLst/>
          </a:prstGeom>
          <a:noFill/>
          <a:ln w="28575" cap="flat" cmpd="sng" algn="ctr">
            <a:solidFill>
              <a:srgbClr val="FFC000"/>
            </a:solidFill>
            <a:prstDash val="solid"/>
            <a:tailEnd type="triangle"/>
          </a:ln>
          <a:effectLst/>
        </p:spPr>
      </p:cxnSp>
      <p:cxnSp>
        <p:nvCxnSpPr>
          <p:cNvPr id="67" name="Straight Arrow Connector 66"/>
          <p:cNvCxnSpPr/>
          <p:nvPr/>
        </p:nvCxnSpPr>
        <p:spPr>
          <a:xfrm>
            <a:off x="2823265" y="3537438"/>
            <a:ext cx="529140" cy="0"/>
          </a:xfrm>
          <a:prstGeom prst="straightConnector1">
            <a:avLst/>
          </a:prstGeom>
          <a:noFill/>
          <a:ln w="28575" cap="flat" cmpd="sng" algn="ctr">
            <a:solidFill>
              <a:srgbClr val="FFC000"/>
            </a:solidFill>
            <a:prstDash val="solid"/>
            <a:tailEnd type="triangle"/>
          </a:ln>
          <a:effectLst/>
        </p:spPr>
      </p:cxnSp>
      <p:cxnSp>
        <p:nvCxnSpPr>
          <p:cNvPr id="68" name="Straight Arrow Connector 67"/>
          <p:cNvCxnSpPr/>
          <p:nvPr/>
        </p:nvCxnSpPr>
        <p:spPr>
          <a:xfrm>
            <a:off x="2823265" y="3754315"/>
            <a:ext cx="529140" cy="0"/>
          </a:xfrm>
          <a:prstGeom prst="straightConnector1">
            <a:avLst/>
          </a:prstGeom>
          <a:noFill/>
          <a:ln w="28575" cap="flat" cmpd="sng" algn="ctr">
            <a:solidFill>
              <a:srgbClr val="FFC000"/>
            </a:solidFill>
            <a:prstDash val="solid"/>
            <a:tailEnd type="triangle"/>
          </a:ln>
          <a:effectLst/>
        </p:spPr>
      </p:cxnSp>
      <p:cxnSp>
        <p:nvCxnSpPr>
          <p:cNvPr id="69" name="Straight Arrow Connector 68"/>
          <p:cNvCxnSpPr/>
          <p:nvPr/>
        </p:nvCxnSpPr>
        <p:spPr>
          <a:xfrm>
            <a:off x="2823265" y="3971192"/>
            <a:ext cx="529140" cy="0"/>
          </a:xfrm>
          <a:prstGeom prst="straightConnector1">
            <a:avLst/>
          </a:prstGeom>
          <a:noFill/>
          <a:ln w="28575" cap="flat" cmpd="sng" algn="ctr">
            <a:solidFill>
              <a:srgbClr val="FFC000"/>
            </a:solidFill>
            <a:prstDash val="solid"/>
            <a:tailEnd type="triangle"/>
          </a:ln>
          <a:effectLst/>
        </p:spPr>
      </p:cxnSp>
      <p:cxnSp>
        <p:nvCxnSpPr>
          <p:cNvPr id="70" name="Straight Arrow Connector 69"/>
          <p:cNvCxnSpPr/>
          <p:nvPr/>
        </p:nvCxnSpPr>
        <p:spPr>
          <a:xfrm>
            <a:off x="2823265" y="4188069"/>
            <a:ext cx="529140" cy="0"/>
          </a:xfrm>
          <a:prstGeom prst="straightConnector1">
            <a:avLst/>
          </a:prstGeom>
          <a:noFill/>
          <a:ln w="28575" cap="flat" cmpd="sng" algn="ctr">
            <a:solidFill>
              <a:srgbClr val="FFC000"/>
            </a:solidFill>
            <a:prstDash val="solid"/>
            <a:tailEnd type="triangle"/>
          </a:ln>
          <a:effectLst/>
        </p:spPr>
      </p:cxnSp>
      <p:cxnSp>
        <p:nvCxnSpPr>
          <p:cNvPr id="71" name="Straight Arrow Connector 70"/>
          <p:cNvCxnSpPr/>
          <p:nvPr/>
        </p:nvCxnSpPr>
        <p:spPr>
          <a:xfrm>
            <a:off x="2823265" y="4404946"/>
            <a:ext cx="529140" cy="0"/>
          </a:xfrm>
          <a:prstGeom prst="straightConnector1">
            <a:avLst/>
          </a:prstGeom>
          <a:noFill/>
          <a:ln w="28575" cap="flat" cmpd="sng" algn="ctr">
            <a:solidFill>
              <a:srgbClr val="FFC000"/>
            </a:solidFill>
            <a:prstDash val="solid"/>
            <a:tailEnd type="triangle"/>
          </a:ln>
          <a:effectLst/>
        </p:spPr>
      </p:cxnSp>
      <p:cxnSp>
        <p:nvCxnSpPr>
          <p:cNvPr id="72" name="Straight Arrow Connector 71"/>
          <p:cNvCxnSpPr/>
          <p:nvPr/>
        </p:nvCxnSpPr>
        <p:spPr>
          <a:xfrm>
            <a:off x="2823265" y="4621823"/>
            <a:ext cx="529140" cy="0"/>
          </a:xfrm>
          <a:prstGeom prst="straightConnector1">
            <a:avLst/>
          </a:prstGeom>
          <a:noFill/>
          <a:ln w="28575" cap="flat" cmpd="sng" algn="ctr">
            <a:solidFill>
              <a:srgbClr val="FFC000"/>
            </a:solidFill>
            <a:prstDash val="solid"/>
            <a:tailEnd type="triangle"/>
          </a:ln>
          <a:effectLst/>
        </p:spPr>
      </p:cxnSp>
      <p:cxnSp>
        <p:nvCxnSpPr>
          <p:cNvPr id="73" name="Straight Arrow Connector 72"/>
          <p:cNvCxnSpPr/>
          <p:nvPr/>
        </p:nvCxnSpPr>
        <p:spPr>
          <a:xfrm>
            <a:off x="2823265" y="4838700"/>
            <a:ext cx="529140" cy="0"/>
          </a:xfrm>
          <a:prstGeom prst="straightConnector1">
            <a:avLst/>
          </a:prstGeom>
          <a:noFill/>
          <a:ln w="28575" cap="flat" cmpd="sng" algn="ctr">
            <a:solidFill>
              <a:srgbClr val="FFC000"/>
            </a:solidFill>
            <a:prstDash val="solid"/>
            <a:tailEnd type="triangle"/>
          </a:ln>
          <a:effectLst/>
        </p:spPr>
      </p:cxnSp>
      <p:cxnSp>
        <p:nvCxnSpPr>
          <p:cNvPr id="74" name="Straight Arrow Connector 73"/>
          <p:cNvCxnSpPr/>
          <p:nvPr/>
        </p:nvCxnSpPr>
        <p:spPr>
          <a:xfrm>
            <a:off x="7460036" y="3705977"/>
            <a:ext cx="529140" cy="0"/>
          </a:xfrm>
          <a:prstGeom prst="straightConnector1">
            <a:avLst/>
          </a:prstGeom>
          <a:noFill/>
          <a:ln w="28575" cap="flat" cmpd="sng" algn="ctr">
            <a:solidFill>
              <a:srgbClr val="FFC000"/>
            </a:solidFill>
            <a:prstDash val="solid"/>
            <a:tailEnd type="triangle"/>
          </a:ln>
          <a:effectLst/>
        </p:spPr>
      </p:cxnSp>
      <p:cxnSp>
        <p:nvCxnSpPr>
          <p:cNvPr id="75" name="Straight Arrow Connector 74"/>
          <p:cNvCxnSpPr/>
          <p:nvPr/>
        </p:nvCxnSpPr>
        <p:spPr>
          <a:xfrm>
            <a:off x="7460036" y="3923127"/>
            <a:ext cx="529140" cy="0"/>
          </a:xfrm>
          <a:prstGeom prst="straightConnector1">
            <a:avLst/>
          </a:prstGeom>
          <a:noFill/>
          <a:ln w="28575" cap="flat" cmpd="sng" algn="ctr">
            <a:solidFill>
              <a:srgbClr val="FFC000"/>
            </a:solidFill>
            <a:prstDash val="solid"/>
            <a:tailEnd type="triangle"/>
          </a:ln>
          <a:effectLst/>
        </p:spPr>
      </p:cxnSp>
      <p:cxnSp>
        <p:nvCxnSpPr>
          <p:cNvPr id="76" name="Straight Arrow Connector 75"/>
          <p:cNvCxnSpPr/>
          <p:nvPr/>
        </p:nvCxnSpPr>
        <p:spPr>
          <a:xfrm>
            <a:off x="7460036" y="3814552"/>
            <a:ext cx="529140" cy="0"/>
          </a:xfrm>
          <a:prstGeom prst="straightConnector1">
            <a:avLst/>
          </a:prstGeom>
          <a:noFill/>
          <a:ln w="28575" cap="flat" cmpd="sng" algn="ctr">
            <a:solidFill>
              <a:srgbClr val="FFC000"/>
            </a:solidFill>
            <a:prstDash val="solid"/>
            <a:tailEnd type="triangle"/>
          </a:ln>
          <a:effectLst/>
        </p:spPr>
      </p:cxnSp>
      <p:cxnSp>
        <p:nvCxnSpPr>
          <p:cNvPr id="77" name="Straight Arrow Connector 76"/>
          <p:cNvCxnSpPr/>
          <p:nvPr/>
        </p:nvCxnSpPr>
        <p:spPr>
          <a:xfrm>
            <a:off x="7460036" y="3597402"/>
            <a:ext cx="529140" cy="0"/>
          </a:xfrm>
          <a:prstGeom prst="straightConnector1">
            <a:avLst/>
          </a:prstGeom>
          <a:noFill/>
          <a:ln w="28575" cap="flat" cmpd="sng" algn="ctr">
            <a:solidFill>
              <a:srgbClr val="FFC000"/>
            </a:solidFill>
            <a:prstDash val="solid"/>
            <a:tailEnd type="triangle"/>
          </a:ln>
          <a:effectLst/>
        </p:spPr>
      </p:cxnSp>
      <p:cxnSp>
        <p:nvCxnSpPr>
          <p:cNvPr id="78" name="Straight Arrow Connector 77"/>
          <p:cNvCxnSpPr/>
          <p:nvPr/>
        </p:nvCxnSpPr>
        <p:spPr>
          <a:xfrm>
            <a:off x="7460036" y="3380252"/>
            <a:ext cx="529140" cy="0"/>
          </a:xfrm>
          <a:prstGeom prst="straightConnector1">
            <a:avLst/>
          </a:prstGeom>
          <a:noFill/>
          <a:ln w="28575" cap="flat" cmpd="sng" algn="ctr">
            <a:solidFill>
              <a:srgbClr val="92D050"/>
            </a:solidFill>
            <a:prstDash val="solid"/>
            <a:tailEnd type="triangle"/>
          </a:ln>
          <a:effectLst/>
        </p:spPr>
      </p:cxnSp>
      <p:cxnSp>
        <p:nvCxnSpPr>
          <p:cNvPr id="79" name="Straight Arrow Connector 78"/>
          <p:cNvCxnSpPr/>
          <p:nvPr/>
        </p:nvCxnSpPr>
        <p:spPr>
          <a:xfrm>
            <a:off x="7460036" y="3488827"/>
            <a:ext cx="529140" cy="0"/>
          </a:xfrm>
          <a:prstGeom prst="straightConnector1">
            <a:avLst/>
          </a:prstGeom>
          <a:noFill/>
          <a:ln w="28575" cap="flat" cmpd="sng" algn="ctr">
            <a:solidFill>
              <a:srgbClr val="FFC000"/>
            </a:solidFill>
            <a:prstDash val="solid"/>
            <a:tailEnd type="triangle"/>
          </a:ln>
          <a:effectLst/>
        </p:spPr>
      </p:cxnSp>
      <p:cxnSp>
        <p:nvCxnSpPr>
          <p:cNvPr id="80" name="Straight Arrow Connector 79"/>
          <p:cNvCxnSpPr>
            <a:endCxn id="95" idx="1"/>
          </p:cNvCxnSpPr>
          <p:nvPr/>
        </p:nvCxnSpPr>
        <p:spPr>
          <a:xfrm>
            <a:off x="6986380" y="3669517"/>
            <a:ext cx="239977" cy="4896"/>
          </a:xfrm>
          <a:prstGeom prst="straightConnector1">
            <a:avLst/>
          </a:prstGeom>
          <a:noFill/>
          <a:ln w="28575" cap="flat" cmpd="sng" algn="ctr">
            <a:solidFill>
              <a:srgbClr val="FFC000"/>
            </a:solidFill>
            <a:prstDash val="solid"/>
            <a:tailEnd type="triangle"/>
          </a:ln>
          <a:effectLst/>
        </p:spPr>
      </p:cxnSp>
      <p:cxnSp>
        <p:nvCxnSpPr>
          <p:cNvPr id="81" name="Straight Arrow Connector 80"/>
          <p:cNvCxnSpPr/>
          <p:nvPr/>
        </p:nvCxnSpPr>
        <p:spPr>
          <a:xfrm>
            <a:off x="8229510" y="3669517"/>
            <a:ext cx="266948" cy="1270"/>
          </a:xfrm>
          <a:prstGeom prst="straightConnector1">
            <a:avLst/>
          </a:prstGeom>
          <a:noFill/>
          <a:ln w="28575" cap="flat" cmpd="sng" algn="ctr">
            <a:solidFill>
              <a:srgbClr val="FFC000"/>
            </a:solidFill>
            <a:prstDash val="solid"/>
            <a:tailEnd type="triangle"/>
          </a:ln>
          <a:effectLst/>
        </p:spPr>
      </p:cxnSp>
      <p:cxnSp>
        <p:nvCxnSpPr>
          <p:cNvPr id="82" name="Straight Arrow Connector 81"/>
          <p:cNvCxnSpPr/>
          <p:nvPr/>
        </p:nvCxnSpPr>
        <p:spPr>
          <a:xfrm>
            <a:off x="6986381" y="4399085"/>
            <a:ext cx="1510077" cy="0"/>
          </a:xfrm>
          <a:prstGeom prst="straightConnector1">
            <a:avLst/>
          </a:prstGeom>
          <a:noFill/>
          <a:ln w="28575" cap="flat" cmpd="sng" algn="ctr">
            <a:solidFill>
              <a:srgbClr val="FFC000"/>
            </a:solidFill>
            <a:prstDash val="solid"/>
            <a:tailEnd type="triangle"/>
          </a:ln>
          <a:effectLst/>
        </p:spPr>
      </p:cxnSp>
      <p:cxnSp>
        <p:nvCxnSpPr>
          <p:cNvPr id="83" name="Straight Arrow Connector 82"/>
          <p:cNvCxnSpPr/>
          <p:nvPr/>
        </p:nvCxnSpPr>
        <p:spPr>
          <a:xfrm>
            <a:off x="6986381" y="4615962"/>
            <a:ext cx="1510077" cy="0"/>
          </a:xfrm>
          <a:prstGeom prst="straightConnector1">
            <a:avLst/>
          </a:prstGeom>
          <a:noFill/>
          <a:ln w="28575" cap="flat" cmpd="sng" algn="ctr">
            <a:solidFill>
              <a:srgbClr val="FFC000"/>
            </a:solidFill>
            <a:prstDash val="solid"/>
            <a:tailEnd type="triangle"/>
          </a:ln>
          <a:effectLst/>
        </p:spPr>
      </p:cxnSp>
      <p:cxnSp>
        <p:nvCxnSpPr>
          <p:cNvPr id="84" name="Straight Arrow Connector 83"/>
          <p:cNvCxnSpPr/>
          <p:nvPr/>
        </p:nvCxnSpPr>
        <p:spPr>
          <a:xfrm>
            <a:off x="6986381" y="4832839"/>
            <a:ext cx="1510077" cy="0"/>
          </a:xfrm>
          <a:prstGeom prst="straightConnector1">
            <a:avLst/>
          </a:prstGeom>
          <a:noFill/>
          <a:ln w="28575" cap="flat" cmpd="sng" algn="ctr">
            <a:solidFill>
              <a:srgbClr val="FFC000"/>
            </a:solidFill>
            <a:prstDash val="solid"/>
            <a:tailEnd type="triangle"/>
          </a:ln>
          <a:effectLst/>
        </p:spPr>
      </p:cxnSp>
      <p:cxnSp>
        <p:nvCxnSpPr>
          <p:cNvPr id="85" name="Straight Arrow Connector 84"/>
          <p:cNvCxnSpPr/>
          <p:nvPr/>
        </p:nvCxnSpPr>
        <p:spPr>
          <a:xfrm>
            <a:off x="6986380" y="2737872"/>
            <a:ext cx="1510077" cy="0"/>
          </a:xfrm>
          <a:prstGeom prst="straightConnector1">
            <a:avLst/>
          </a:prstGeom>
          <a:noFill/>
          <a:ln w="28575" cap="flat" cmpd="sng" algn="ctr">
            <a:solidFill>
              <a:srgbClr val="92D050"/>
            </a:solidFill>
            <a:prstDash val="solid"/>
            <a:tailEnd type="triangle"/>
          </a:ln>
          <a:effectLst/>
        </p:spPr>
      </p:cxnSp>
      <p:cxnSp>
        <p:nvCxnSpPr>
          <p:cNvPr id="86" name="Straight Arrow Connector 85"/>
          <p:cNvCxnSpPr/>
          <p:nvPr/>
        </p:nvCxnSpPr>
        <p:spPr>
          <a:xfrm>
            <a:off x="6986380" y="2954749"/>
            <a:ext cx="1510077" cy="0"/>
          </a:xfrm>
          <a:prstGeom prst="straightConnector1">
            <a:avLst/>
          </a:prstGeom>
          <a:noFill/>
          <a:ln w="28575" cap="flat" cmpd="sng" algn="ctr">
            <a:solidFill>
              <a:srgbClr val="FFC000"/>
            </a:solidFill>
            <a:prstDash val="solid"/>
            <a:tailEnd type="triangle"/>
          </a:ln>
          <a:effectLst/>
        </p:spPr>
      </p:cxnSp>
      <p:cxnSp>
        <p:nvCxnSpPr>
          <p:cNvPr id="87" name="Straight Arrow Connector 86"/>
          <p:cNvCxnSpPr/>
          <p:nvPr/>
        </p:nvCxnSpPr>
        <p:spPr>
          <a:xfrm>
            <a:off x="6986380" y="3171626"/>
            <a:ext cx="1510077" cy="0"/>
          </a:xfrm>
          <a:prstGeom prst="straightConnector1">
            <a:avLst/>
          </a:prstGeom>
          <a:noFill/>
          <a:ln w="28575" cap="flat" cmpd="sng" algn="ctr">
            <a:solidFill>
              <a:srgbClr val="FFC000"/>
            </a:solidFill>
            <a:prstDash val="solid"/>
            <a:tailEnd type="triangle"/>
          </a:ln>
          <a:effectLst/>
        </p:spPr>
      </p:cxnSp>
      <p:cxnSp>
        <p:nvCxnSpPr>
          <p:cNvPr id="88" name="Straight Arrow Connector 87"/>
          <p:cNvCxnSpPr/>
          <p:nvPr/>
        </p:nvCxnSpPr>
        <p:spPr>
          <a:xfrm>
            <a:off x="5724664" y="3842239"/>
            <a:ext cx="953052" cy="0"/>
          </a:xfrm>
          <a:prstGeom prst="straightConnector1">
            <a:avLst/>
          </a:prstGeom>
          <a:noFill/>
          <a:ln w="28575" cap="flat" cmpd="sng" algn="ctr">
            <a:solidFill>
              <a:srgbClr val="92D050"/>
            </a:solidFill>
            <a:prstDash val="solid"/>
            <a:tailEnd type="triangle"/>
          </a:ln>
          <a:effectLst/>
        </p:spPr>
      </p:cxnSp>
      <p:cxnSp>
        <p:nvCxnSpPr>
          <p:cNvPr id="89" name="Straight Arrow Connector 88"/>
          <p:cNvCxnSpPr/>
          <p:nvPr/>
        </p:nvCxnSpPr>
        <p:spPr>
          <a:xfrm>
            <a:off x="6986380" y="4147039"/>
            <a:ext cx="1510077" cy="0"/>
          </a:xfrm>
          <a:prstGeom prst="straightConnector1">
            <a:avLst/>
          </a:prstGeom>
          <a:noFill/>
          <a:ln w="28575" cap="flat" cmpd="sng" algn="ctr">
            <a:solidFill>
              <a:srgbClr val="FFC000"/>
            </a:solidFill>
            <a:prstDash val="solid"/>
            <a:tailEnd type="triangle"/>
          </a:ln>
          <a:effectLst/>
        </p:spPr>
      </p:cxnSp>
      <p:sp>
        <p:nvSpPr>
          <p:cNvPr id="90" name="Rectangle 89"/>
          <p:cNvSpPr/>
          <p:nvPr/>
        </p:nvSpPr>
        <p:spPr>
          <a:xfrm>
            <a:off x="4192934"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1" name="Rectangle 90"/>
          <p:cNvSpPr/>
          <p:nvPr/>
        </p:nvSpPr>
        <p:spPr>
          <a:xfrm>
            <a:off x="5416000" y="3086100"/>
            <a:ext cx="308665" cy="15240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err="1">
                <a:ln>
                  <a:noFill/>
                </a:ln>
                <a:solidFill>
                  <a:prstClr val="white"/>
                </a:solidFill>
                <a:effectLst/>
                <a:uLnTx/>
                <a:uFillTx/>
                <a:latin typeface="Calibri"/>
                <a:ea typeface="+mn-ea"/>
                <a:cs typeface="+mn-cs"/>
              </a:rPr>
              <a:t>i</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n</a:t>
            </a:r>
          </a:p>
        </p:txBody>
      </p:sp>
      <p:sp>
        <p:nvSpPr>
          <p:cNvPr id="92" name="Rectangle 91"/>
          <p:cNvSpPr/>
          <p:nvPr/>
        </p:nvSpPr>
        <p:spPr>
          <a:xfrm>
            <a:off x="25146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3" name="Rectangle 92"/>
          <p:cNvSpPr/>
          <p:nvPr/>
        </p:nvSpPr>
        <p:spPr>
          <a:xfrm>
            <a:off x="3352801" y="2819400"/>
            <a:ext cx="308665" cy="2057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err="1">
                <a:ln>
                  <a:noFill/>
                </a:ln>
                <a:solidFill>
                  <a:prstClr val="white"/>
                </a:solidFill>
                <a:effectLst/>
                <a:uLnTx/>
                <a:uFillTx/>
                <a:latin typeface="Calibri"/>
                <a:ea typeface="+mn-ea"/>
                <a:cs typeface="+mn-cs"/>
              </a:rPr>
              <a:t>i</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n</a:t>
            </a:r>
          </a:p>
        </p:txBody>
      </p:sp>
      <p:sp>
        <p:nvSpPr>
          <p:cNvPr id="94" name="Rectangle 93"/>
          <p:cNvSpPr/>
          <p:nvPr/>
        </p:nvSpPr>
        <p:spPr>
          <a:xfrm>
            <a:off x="6677717"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F</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o</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r</a:t>
            </a:r>
            <a:br>
              <a:rPr kumimoji="0" lang="en-US" sz="1800" b="0" i="0" u="none" strike="noStrike" kern="0" cap="none" spc="0" normalizeH="0" baseline="0" noProof="0" dirty="0">
                <a:ln>
                  <a:noFill/>
                </a:ln>
                <a:solidFill>
                  <a:prstClr val="white"/>
                </a:solidFill>
                <a:effectLst/>
                <a:uLnTx/>
                <a:uFillTx/>
                <a:latin typeface="Calibri"/>
                <a:ea typeface="+mn-ea"/>
                <a:cs typeface="+mn-cs"/>
              </a:rPr>
            </a:br>
            <a:r>
              <a:rPr kumimoji="0" lang="en-US" sz="1800" b="0" i="0" u="none" strike="noStrike" kern="0" cap="none" spc="0" normalizeH="0" baseline="0" noProof="0" dirty="0">
                <a:ln>
                  <a:noFill/>
                </a:ln>
                <a:solidFill>
                  <a:prstClr val="white"/>
                </a:solidFill>
                <a:effectLst/>
                <a:uLnTx/>
                <a:uFillTx/>
                <a:latin typeface="Calibri"/>
                <a:ea typeface="+mn-ea"/>
                <a:cs typeface="+mn-cs"/>
              </a:rPr>
              <a:t>k</a:t>
            </a:r>
          </a:p>
        </p:txBody>
      </p:sp>
      <p:sp>
        <p:nvSpPr>
          <p:cNvPr id="95" name="Rectangle 94"/>
          <p:cNvSpPr/>
          <p:nvPr/>
        </p:nvSpPr>
        <p:spPr>
          <a:xfrm>
            <a:off x="722635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Fork</a:t>
            </a:r>
          </a:p>
        </p:txBody>
      </p:sp>
      <p:sp>
        <p:nvSpPr>
          <p:cNvPr id="96" name="Rectangle 95"/>
          <p:cNvSpPr/>
          <p:nvPr/>
        </p:nvSpPr>
        <p:spPr>
          <a:xfrm>
            <a:off x="7989176" y="3308839"/>
            <a:ext cx="223520" cy="731148"/>
          </a:xfrm>
          <a:prstGeom prst="rect">
            <a:avLst/>
          </a:prstGeom>
          <a:solidFill>
            <a:srgbClr val="4F81BD"/>
          </a:solidFill>
          <a:ln w="28575" cap="flat" cmpd="sng" algn="ctr">
            <a:solidFill>
              <a:srgbClr val="4F81BD">
                <a:shade val="50000"/>
              </a:srgbClr>
            </a:solidFill>
            <a:prstDash val="solid"/>
          </a:ln>
          <a:effectLst/>
        </p:spPr>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Join</a:t>
            </a:r>
          </a:p>
        </p:txBody>
      </p:sp>
      <p:sp>
        <p:nvSpPr>
          <p:cNvPr id="97" name="Rectangle 96"/>
          <p:cNvSpPr/>
          <p:nvPr/>
        </p:nvSpPr>
        <p:spPr>
          <a:xfrm>
            <a:off x="8496459" y="2627826"/>
            <a:ext cx="308665" cy="228492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Join</a:t>
            </a:r>
          </a:p>
        </p:txBody>
      </p:sp>
      <p:cxnSp>
        <p:nvCxnSpPr>
          <p:cNvPr id="98" name="Straight Arrow Connector 97"/>
          <p:cNvCxnSpPr/>
          <p:nvPr/>
        </p:nvCxnSpPr>
        <p:spPr>
          <a:xfrm>
            <a:off x="1953316" y="6052039"/>
            <a:ext cx="609600" cy="0"/>
          </a:xfrm>
          <a:prstGeom prst="straightConnector1">
            <a:avLst/>
          </a:prstGeom>
          <a:noFill/>
          <a:ln w="28575" cap="flat" cmpd="sng" algn="ctr">
            <a:solidFill>
              <a:srgbClr val="92D050"/>
            </a:solidFill>
            <a:prstDash val="solid"/>
            <a:tailEnd type="triangle"/>
          </a:ln>
          <a:effectLst/>
        </p:spPr>
      </p:cxnSp>
      <p:sp>
        <p:nvSpPr>
          <p:cNvPr id="99" name="Rectangle 98"/>
          <p:cNvSpPr/>
          <p:nvPr/>
        </p:nvSpPr>
        <p:spPr>
          <a:xfrm>
            <a:off x="2514600" y="5867373"/>
            <a:ext cx="151798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Master thread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00" name="Straight Arrow Connector 99"/>
          <p:cNvCxnSpPr/>
          <p:nvPr/>
        </p:nvCxnSpPr>
        <p:spPr>
          <a:xfrm>
            <a:off x="1953316" y="6424381"/>
            <a:ext cx="609600" cy="0"/>
          </a:xfrm>
          <a:prstGeom prst="straightConnector1">
            <a:avLst/>
          </a:prstGeom>
          <a:noFill/>
          <a:ln w="28575" cap="flat" cmpd="sng" algn="ctr">
            <a:solidFill>
              <a:srgbClr val="FFC000"/>
            </a:solidFill>
            <a:prstDash val="solid"/>
            <a:tailEnd type="triangle"/>
          </a:ln>
          <a:effectLst/>
        </p:spPr>
      </p:cxnSp>
      <p:sp>
        <p:nvSpPr>
          <p:cNvPr id="101" name="Rectangle 100"/>
          <p:cNvSpPr/>
          <p:nvPr/>
        </p:nvSpPr>
        <p:spPr>
          <a:xfrm>
            <a:off x="2514600" y="6239715"/>
            <a:ext cx="133645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Slave thread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02" name="Straight Arrow Connector 101"/>
          <p:cNvCxnSpPr/>
          <p:nvPr/>
        </p:nvCxnSpPr>
        <p:spPr>
          <a:xfrm>
            <a:off x="1794724" y="3842239"/>
            <a:ext cx="691993" cy="0"/>
          </a:xfrm>
          <a:prstGeom prst="straightConnector1">
            <a:avLst/>
          </a:prstGeom>
          <a:noFill/>
          <a:ln w="28575" cap="flat" cmpd="sng" algn="ctr">
            <a:solidFill>
              <a:srgbClr val="92D050"/>
            </a:solidFill>
            <a:prstDash val="solid"/>
            <a:tailEnd type="triangle"/>
          </a:ln>
          <a:effectLst/>
        </p:spPr>
      </p:cxnSp>
      <p:sp>
        <p:nvSpPr>
          <p:cNvPr id="103" name="Left Brace 102"/>
          <p:cNvSpPr/>
          <p:nvPr/>
        </p:nvSpPr>
        <p:spPr>
          <a:xfrm rot="5400000">
            <a:off x="5681508" y="-1359596"/>
            <a:ext cx="239817" cy="6781800"/>
          </a:xfrm>
          <a:prstGeom prst="leftBrace">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04" name="Rectangle 103"/>
          <p:cNvSpPr/>
          <p:nvPr/>
        </p:nvSpPr>
        <p:spPr>
          <a:xfrm>
            <a:off x="2791517" y="1556239"/>
            <a:ext cx="610506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A small window into the execution flow of an </a:t>
            </a:r>
            <a:r>
              <a:rPr kumimoji="0" lang="en-US" sz="1800" b="0" i="0" u="none" strike="noStrike" kern="1200" cap="none" spc="-5" normalizeH="0" baseline="0" noProof="0" dirty="0" err="1">
                <a:ln>
                  <a:noFill/>
                </a:ln>
                <a:solidFill>
                  <a:prstClr val="black"/>
                </a:solidFill>
                <a:effectLst/>
                <a:uLnTx/>
                <a:uFillTx/>
                <a:latin typeface="Calibri"/>
                <a:ea typeface="+mn-ea"/>
                <a:cs typeface="+mn-cs"/>
              </a:rPr>
              <a:t>OpenMP</a:t>
            </a:r>
            <a:r>
              <a:rPr kumimoji="0" lang="en-US" sz="1800" b="0" i="0" u="none" strike="noStrike" kern="1200" cap="none" spc="-5" normalizeH="0" baseline="0" noProof="0" dirty="0">
                <a:ln>
                  <a:noFill/>
                </a:ln>
                <a:solidFill>
                  <a:prstClr val="black"/>
                </a:solidFill>
                <a:effectLst/>
                <a:uLnTx/>
                <a:uFillTx/>
                <a:latin typeface="Calibri"/>
                <a:ea typeface="+mn-ea"/>
                <a:cs typeface="+mn-cs"/>
              </a:rPr>
              <a:t> program</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6" name="Left Brace 105"/>
          <p:cNvSpPr/>
          <p:nvPr/>
        </p:nvSpPr>
        <p:spPr>
          <a:xfrm rot="16200000">
            <a:off x="7604699" y="3866926"/>
            <a:ext cx="239817" cy="2413396"/>
          </a:xfrm>
          <a:prstGeom prst="leftBrace">
            <a:avLst>
              <a:gd name="adj1" fmla="val 44922"/>
              <a:gd name="adj2" fmla="val 68562"/>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07" name="Rectangle 106"/>
          <p:cNvSpPr/>
          <p:nvPr/>
        </p:nvSpPr>
        <p:spPr>
          <a:xfrm>
            <a:off x="8077200" y="5168235"/>
            <a:ext cx="190500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Calibri"/>
                <a:ea typeface="+mn-ea"/>
                <a:cs typeface="+mn-cs"/>
              </a:rPr>
              <a:t>Interested in what happens here…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9" name="Left Brace 108"/>
          <p:cNvSpPr/>
          <p:nvPr/>
        </p:nvSpPr>
        <p:spPr>
          <a:xfrm rot="16200000">
            <a:off x="2837951" y="4577092"/>
            <a:ext cx="239817" cy="1094687"/>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10" name="Rectangle 109"/>
          <p:cNvSpPr/>
          <p:nvPr/>
        </p:nvSpPr>
        <p:spPr>
          <a:xfrm>
            <a:off x="2410515" y="5198165"/>
            <a:ext cx="119128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A parallel region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1" name="Left Brace 110"/>
          <p:cNvSpPr/>
          <p:nvPr/>
        </p:nvSpPr>
        <p:spPr>
          <a:xfrm rot="16200000">
            <a:off x="4852212" y="4036717"/>
            <a:ext cx="239817" cy="1638160"/>
          </a:xfrm>
          <a:prstGeom prst="leftBrace">
            <a:avLst>
              <a:gd name="adj1" fmla="val 44922"/>
              <a:gd name="adj2" fmla="val 30518"/>
            </a:avLst>
          </a:prstGeom>
          <a:noFill/>
          <a:ln w="19050" cap="flat" cmpd="sng" algn="ctr">
            <a:solidFill>
              <a:srgbClr val="C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C00000"/>
              </a:solidFill>
              <a:effectLst/>
              <a:uLnTx/>
              <a:uFillTx/>
              <a:latin typeface="Calibri"/>
              <a:ea typeface="+mn-ea"/>
              <a:cs typeface="+mn-cs"/>
            </a:endParaRPr>
          </a:p>
        </p:txBody>
      </p:sp>
      <p:sp>
        <p:nvSpPr>
          <p:cNvPr id="112" name="Rectangle 111"/>
          <p:cNvSpPr/>
          <p:nvPr/>
        </p:nvSpPr>
        <p:spPr>
          <a:xfrm>
            <a:off x="4153040" y="4929528"/>
            <a:ext cx="1610634"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Another parallel region</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6" name="Freeform 115"/>
          <p:cNvSpPr/>
          <p:nvPr/>
        </p:nvSpPr>
        <p:spPr>
          <a:xfrm rot="10800000">
            <a:off x="3776317" y="2567409"/>
            <a:ext cx="146966" cy="1254666"/>
          </a:xfrm>
          <a:custGeom>
            <a:avLst/>
            <a:gdLst>
              <a:gd name="connsiteX0" fmla="*/ 0 w 120181"/>
              <a:gd name="connsiteY0" fmla="*/ 0 h 1357746"/>
              <a:gd name="connsiteX1" fmla="*/ 120072 w 120181"/>
              <a:gd name="connsiteY1" fmla="*/ 803564 h 1357746"/>
              <a:gd name="connsiteX2" fmla="*/ 27709 w 120181"/>
              <a:gd name="connsiteY2" fmla="*/ 1357746 h 1357746"/>
            </a:gdLst>
            <a:ahLst/>
            <a:cxnLst>
              <a:cxn ang="0">
                <a:pos x="connsiteX0" y="connsiteY0"/>
              </a:cxn>
              <a:cxn ang="0">
                <a:pos x="connsiteX1" y="connsiteY1"/>
              </a:cxn>
              <a:cxn ang="0">
                <a:pos x="connsiteX2" y="connsiteY2"/>
              </a:cxn>
            </a:cxnLst>
            <a:rect l="l" t="t" r="r" b="b"/>
            <a:pathLst>
              <a:path w="120181" h="1357746">
                <a:moveTo>
                  <a:pt x="0" y="0"/>
                </a:moveTo>
                <a:cubicBezTo>
                  <a:pt x="57727" y="288636"/>
                  <a:pt x="115454" y="577273"/>
                  <a:pt x="120072" y="803564"/>
                </a:cubicBezTo>
                <a:cubicBezTo>
                  <a:pt x="124690" y="1029855"/>
                  <a:pt x="-18473" y="1218431"/>
                  <a:pt x="27709" y="1357746"/>
                </a:cubicBezTo>
              </a:path>
            </a:pathLst>
          </a:custGeom>
          <a:noFill/>
          <a:ln w="1905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3659533" y="2346882"/>
            <a:ext cx="196348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5" normalizeH="0" baseline="0" noProof="0" dirty="0">
                <a:ln>
                  <a:noFill/>
                </a:ln>
                <a:solidFill>
                  <a:prstClr val="black"/>
                </a:solidFill>
                <a:effectLst/>
                <a:uLnTx/>
                <a:uFillTx/>
                <a:latin typeface="Calibri"/>
                <a:ea typeface="+mn-ea"/>
                <a:cs typeface="+mn-cs"/>
              </a:rPr>
              <a:t>Sequential execution regions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119"/>
          <p:cNvSpPr/>
          <p:nvPr/>
        </p:nvSpPr>
        <p:spPr>
          <a:xfrm>
            <a:off x="2113055" y="2405571"/>
            <a:ext cx="1563018" cy="1390574"/>
          </a:xfrm>
          <a:custGeom>
            <a:avLst/>
            <a:gdLst>
              <a:gd name="connsiteX0" fmla="*/ 1563018 w 1563018"/>
              <a:gd name="connsiteY0" fmla="*/ 46684 h 1390574"/>
              <a:gd name="connsiteX1" fmla="*/ 436181 w 1563018"/>
              <a:gd name="connsiteY1" fmla="*/ 51302 h 1390574"/>
              <a:gd name="connsiteX2" fmla="*/ 34400 w 1563018"/>
              <a:gd name="connsiteY2" fmla="*/ 568538 h 1390574"/>
              <a:gd name="connsiteX3" fmla="*/ 48254 w 1563018"/>
              <a:gd name="connsiteY3" fmla="*/ 1390574 h 1390574"/>
            </a:gdLst>
            <a:ahLst/>
            <a:cxnLst>
              <a:cxn ang="0">
                <a:pos x="connsiteX0" y="connsiteY0"/>
              </a:cxn>
              <a:cxn ang="0">
                <a:pos x="connsiteX1" y="connsiteY1"/>
              </a:cxn>
              <a:cxn ang="0">
                <a:pos x="connsiteX2" y="connsiteY2"/>
              </a:cxn>
              <a:cxn ang="0">
                <a:pos x="connsiteX3" y="connsiteY3"/>
              </a:cxn>
            </a:cxnLst>
            <a:rect l="l" t="t" r="r" b="b"/>
            <a:pathLst>
              <a:path w="1563018" h="1390574">
                <a:moveTo>
                  <a:pt x="1563018" y="46684"/>
                </a:moveTo>
                <a:cubicBezTo>
                  <a:pt x="1126984" y="5505"/>
                  <a:pt x="690951" y="-35674"/>
                  <a:pt x="436181" y="51302"/>
                </a:cubicBezTo>
                <a:cubicBezTo>
                  <a:pt x="181411" y="138278"/>
                  <a:pt x="99054" y="345326"/>
                  <a:pt x="34400" y="568538"/>
                </a:cubicBezTo>
                <a:cubicBezTo>
                  <a:pt x="-30255" y="791750"/>
                  <a:pt x="8999" y="1091162"/>
                  <a:pt x="48254" y="1390574"/>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Freeform 121"/>
          <p:cNvSpPr/>
          <p:nvPr/>
        </p:nvSpPr>
        <p:spPr>
          <a:xfrm>
            <a:off x="5538498" y="2476683"/>
            <a:ext cx="753875" cy="1234357"/>
          </a:xfrm>
          <a:custGeom>
            <a:avLst/>
            <a:gdLst>
              <a:gd name="connsiteX0" fmla="*/ 0 w 655782"/>
              <a:gd name="connsiteY0" fmla="*/ 25436 h 1263108"/>
              <a:gd name="connsiteX1" fmla="*/ 480291 w 655782"/>
              <a:gd name="connsiteY1" fmla="*/ 163981 h 1263108"/>
              <a:gd name="connsiteX2" fmla="*/ 655782 w 655782"/>
              <a:gd name="connsiteY2" fmla="*/ 1263108 h 1263108"/>
            </a:gdLst>
            <a:ahLst/>
            <a:cxnLst>
              <a:cxn ang="0">
                <a:pos x="connsiteX0" y="connsiteY0"/>
              </a:cxn>
              <a:cxn ang="0">
                <a:pos x="connsiteX1" y="connsiteY1"/>
              </a:cxn>
              <a:cxn ang="0">
                <a:pos x="connsiteX2" y="connsiteY2"/>
              </a:cxn>
            </a:cxnLst>
            <a:rect l="l" t="t" r="r" b="b"/>
            <a:pathLst>
              <a:path w="655782" h="1263108">
                <a:moveTo>
                  <a:pt x="0" y="25436"/>
                </a:moveTo>
                <a:cubicBezTo>
                  <a:pt x="185497" y="-8431"/>
                  <a:pt x="370994" y="-42298"/>
                  <a:pt x="480291" y="163981"/>
                </a:cubicBezTo>
                <a:cubicBezTo>
                  <a:pt x="589588" y="370260"/>
                  <a:pt x="632691" y="1079920"/>
                  <a:pt x="655782" y="1263108"/>
                </a:cubicBezTo>
              </a:path>
            </a:pathLst>
          </a:custGeom>
          <a:noFill/>
          <a:ln w="1905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64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Parallelism: What Happens &amp; How to Control</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When a thread, call it Joe, on a team of threads hits a parallel region, it spawns a collection of threads of which Joe is the master</a:t>
            </a:r>
          </a:p>
          <a:p>
            <a:pPr lvl="1"/>
            <a:endParaRPr lang="en-US" sz="1800" dirty="0"/>
          </a:p>
          <a:p>
            <a:pPr lvl="1"/>
            <a:endParaRPr lang="en-US" sz="1800" dirty="0"/>
          </a:p>
          <a:p>
            <a:endParaRPr lang="en-US" sz="2000" dirty="0"/>
          </a:p>
          <a:p>
            <a:r>
              <a:rPr lang="en-US" sz="2000" dirty="0"/>
              <a:t>Is it always like this?</a:t>
            </a:r>
          </a:p>
          <a:p>
            <a:pPr lvl="1"/>
            <a:r>
              <a:rPr lang="en-US" sz="1800" dirty="0"/>
              <a:t>Not necessarily; you can control this behavior </a:t>
            </a:r>
          </a:p>
          <a:p>
            <a:pPr lvl="2"/>
            <a:r>
              <a:rPr lang="en-US" sz="1600" dirty="0"/>
              <a:t>If you prohibit the existence of nested parallel regions in your code, a parallel thread encountering a new parallel region will not be able to spawn new parallel threads</a:t>
            </a:r>
          </a:p>
          <a:p>
            <a:pPr lvl="3"/>
            <a:r>
              <a:rPr lang="en-US" sz="1400" dirty="0"/>
              <a:t>That embedded parallel region newly encountered will be executed by thread “Joe” only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54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Parallelism: What Happens &amp; How to Control</a:t>
            </a:r>
          </a:p>
        </p:txBody>
      </p:sp>
      <p:sp>
        <p:nvSpPr>
          <p:cNvPr id="3" name="Content Placeholder 2"/>
          <p:cNvSpPr>
            <a:spLocks noGrp="1"/>
          </p:cNvSpPr>
          <p:nvPr>
            <p:ph idx="1"/>
          </p:nvPr>
        </p:nvSpPr>
        <p:spPr/>
        <p:txBody>
          <a:bodyPr/>
          <a:lstStyle/>
          <a:p>
            <a:endParaRPr lang="en-US" sz="2600" dirty="0"/>
          </a:p>
          <a:p>
            <a:r>
              <a:rPr lang="en-US" sz="2600" dirty="0"/>
              <a:t>API to control nested parallelism behavior</a:t>
            </a:r>
          </a:p>
          <a:p>
            <a:pPr lvl="1"/>
            <a:r>
              <a:rPr lang="en-US" sz="2200" dirty="0"/>
              <a:t>Invoke library  routine </a:t>
            </a:r>
            <a:r>
              <a:rPr lang="en-US" sz="2200" dirty="0" err="1">
                <a:solidFill>
                  <a:srgbClr val="0070C0"/>
                </a:solidFill>
                <a:latin typeface="Consolas" panose="020B0609020204030204" pitchFamily="49" charset="0"/>
              </a:rPr>
              <a:t>omp_set_nested</a:t>
            </a:r>
            <a:r>
              <a:rPr lang="en-US" sz="2200" dirty="0">
                <a:solidFill>
                  <a:srgbClr val="0070C0"/>
                </a:solidFill>
                <a:latin typeface="Consolas" panose="020B0609020204030204" pitchFamily="49" charset="0"/>
              </a:rPr>
              <a:t>()</a:t>
            </a:r>
          </a:p>
          <a:p>
            <a:pPr lvl="1"/>
            <a:r>
              <a:rPr lang="en-US" sz="2200" dirty="0"/>
              <a:t>OMP_NESTED environment variable</a:t>
            </a:r>
          </a:p>
          <a:p>
            <a:pPr lvl="1"/>
            <a:endParaRPr lang="en-US" sz="2200" dirty="0"/>
          </a:p>
          <a:p>
            <a:endParaRPr lang="en-US" sz="2600" dirty="0"/>
          </a:p>
          <a:p>
            <a:r>
              <a:rPr lang="en-US" sz="2600" dirty="0"/>
              <a:t>Function call provides fine level of control</a:t>
            </a:r>
          </a:p>
          <a:p>
            <a:pPr lvl="1"/>
            <a:r>
              <a:rPr lang="en-US" sz="2200" dirty="0"/>
              <a:t>In some parts of the code nested parallelism is ok</a:t>
            </a:r>
          </a:p>
          <a:p>
            <a:pPr lvl="1"/>
            <a:r>
              <a:rPr lang="en-US" sz="2200" dirty="0"/>
              <a:t>Some other parts are better off without nested parallelism</a:t>
            </a:r>
          </a:p>
          <a:p>
            <a:pPr lvl="2"/>
            <a:endParaRPr lang="en-US" sz="19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603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Relevant Actors, Nested Parallelism</a:t>
            </a:r>
          </a:p>
        </p:txBody>
      </p:sp>
      <p:sp>
        <p:nvSpPr>
          <p:cNvPr id="6" name="Content Placeholder 5"/>
          <p:cNvSpPr>
            <a:spLocks noGrp="1"/>
          </p:cNvSpPr>
          <p:nvPr>
            <p:ph idx="1"/>
          </p:nvPr>
        </p:nvSpPr>
        <p:spPr/>
        <p:txBody>
          <a:bodyPr/>
          <a:lstStyle/>
          <a:p>
            <a:endParaRPr lang="en-US" sz="2000" dirty="0"/>
          </a:p>
          <a:p>
            <a:endParaRPr lang="en-US" sz="2000" dirty="0"/>
          </a:p>
          <a:p>
            <a:r>
              <a:rPr lang="en-US" sz="2000" dirty="0"/>
              <a:t>Relevant API elements</a:t>
            </a:r>
          </a:p>
          <a:p>
            <a:pPr lvl="1"/>
            <a:r>
              <a:rPr lang="en-US" sz="1800" dirty="0" err="1">
                <a:latin typeface="Courier New" panose="02070309020205020404" pitchFamily="49" charset="0"/>
                <a:cs typeface="Courier New" panose="02070309020205020404" pitchFamily="49" charset="0"/>
              </a:rPr>
              <a:t>omp_set_dynamic</a:t>
            </a:r>
            <a:r>
              <a:rPr lang="en-US" sz="1800" dirty="0">
                <a:latin typeface="Courier New" panose="02070309020205020404" pitchFamily="49" charset="0"/>
                <a:cs typeface="Courier New" panose="02070309020205020404" pitchFamily="49" charset="0"/>
              </a:rPr>
              <a:t>(…)</a:t>
            </a:r>
            <a:r>
              <a:rPr lang="en-US" sz="1800" dirty="0"/>
              <a:t>  </a:t>
            </a:r>
          </a:p>
          <a:p>
            <a:pPr lvl="1"/>
            <a:r>
              <a:rPr lang="en-US" sz="1800" dirty="0" err="1">
                <a:latin typeface="Courier New" panose="02070309020205020404" pitchFamily="49" charset="0"/>
                <a:cs typeface="Courier New" panose="02070309020205020404" pitchFamily="49" charset="0"/>
              </a:rPr>
              <a:t>omp_get_dynamic</a:t>
            </a:r>
            <a:r>
              <a:rPr lang="en-US" sz="1800" dirty="0">
                <a:latin typeface="Courier New" panose="02070309020205020404" pitchFamily="49" charset="0"/>
                <a:cs typeface="Courier New" panose="02070309020205020404" pitchFamily="49" charset="0"/>
              </a:rPr>
              <a:t>(…)  </a:t>
            </a:r>
          </a:p>
          <a:p>
            <a:pPr lvl="1"/>
            <a:r>
              <a:rPr lang="en-US" sz="1800" dirty="0" err="1">
                <a:latin typeface="Courier New" panose="02070309020205020404" pitchFamily="49" charset="0"/>
                <a:cs typeface="Courier New" panose="02070309020205020404" pitchFamily="49" charset="0"/>
              </a:rPr>
              <a:t>omp_set_nested</a:t>
            </a:r>
            <a:r>
              <a:rPr lang="en-US" sz="1800" dirty="0">
                <a:latin typeface="Courier New" panose="02070309020205020404" pitchFamily="49" charset="0"/>
                <a:cs typeface="Courier New" panose="02070309020205020404" pitchFamily="49" charset="0"/>
              </a:rPr>
              <a:t>(…)  </a:t>
            </a:r>
          </a:p>
          <a:p>
            <a:pPr lvl="1"/>
            <a:r>
              <a:rPr lang="en-US" sz="1800" dirty="0" err="1">
                <a:latin typeface="Courier New" panose="02070309020205020404" pitchFamily="49" charset="0"/>
                <a:cs typeface="Courier New" panose="02070309020205020404" pitchFamily="49" charset="0"/>
              </a:rPr>
              <a:t>omp_get_nested</a:t>
            </a:r>
            <a:r>
              <a:rPr lang="en-US" sz="1800" dirty="0">
                <a:latin typeface="Courier New" panose="02070309020205020404" pitchFamily="49" charset="0"/>
                <a:cs typeface="Courier New" panose="02070309020205020404" pitchFamily="49" charset="0"/>
              </a:rPr>
              <a:t>(…)</a:t>
            </a:r>
          </a:p>
          <a:p>
            <a:pPr lvl="1"/>
            <a:endParaRPr lang="en-US" sz="1800" dirty="0"/>
          </a:p>
          <a:p>
            <a:pPr lvl="1"/>
            <a:endParaRPr lang="en-US" sz="1800" dirty="0"/>
          </a:p>
          <a:p>
            <a:endParaRPr lang="en-US" sz="2200" dirty="0"/>
          </a:p>
          <a:p>
            <a:pPr lvl="1"/>
            <a:endParaRPr lang="en-US" sz="1800" dirty="0"/>
          </a:p>
          <a:p>
            <a:r>
              <a:rPr lang="en-US" sz="2000" dirty="0"/>
              <a:t>Note: There are equivalent clauses and/or environment variables that accomplish the same thing</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5453743" y="2867523"/>
            <a:ext cx="6096000" cy="147732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mechanism to control whether the number of threads available in subsequent parallel region can be adjusted at run time. If  argument is nonzero, the runtime library can adjust the number of threads. If argument is zero, the runtime library cannot dynamically adjust the number of threads.</a:t>
            </a:r>
          </a:p>
        </p:txBody>
      </p:sp>
      <p:cxnSp>
        <p:nvCxnSpPr>
          <p:cNvPr id="7" name="Straight Arrow Connector 6"/>
          <p:cNvCxnSpPr/>
          <p:nvPr/>
        </p:nvCxnSpPr>
        <p:spPr>
          <a:xfrm>
            <a:off x="3429000" y="2803071"/>
            <a:ext cx="1905000" cy="25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2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OMP </a:t>
            </a:r>
            <a:r>
              <a:rPr lang="en-US" dirty="0">
                <a:solidFill>
                  <a:srgbClr val="FFC000"/>
                </a:solidFill>
                <a:latin typeface="Consolas" panose="020B0609020204030204" pitchFamily="49" charset="0"/>
              </a:rPr>
              <a:t>single</a:t>
            </a:r>
            <a:r>
              <a:rPr lang="en-US" dirty="0"/>
              <a:t> directive</a:t>
            </a:r>
          </a:p>
        </p:txBody>
      </p:sp>
      <p:sp>
        <p:nvSpPr>
          <p:cNvPr id="3" name="Content Placeholder 2"/>
          <p:cNvSpPr>
            <a:spLocks noGrp="1"/>
          </p:cNvSpPr>
          <p:nvPr>
            <p:ph idx="1"/>
          </p:nvPr>
        </p:nvSpPr>
        <p:spPr/>
        <p:txBody>
          <a:bodyPr>
            <a:normAutofit/>
          </a:bodyPr>
          <a:lstStyle/>
          <a:p>
            <a:endParaRPr lang="en-US" dirty="0"/>
          </a:p>
          <a:p>
            <a:r>
              <a:rPr lang="en-US" dirty="0">
                <a:solidFill>
                  <a:srgbClr val="0070C0"/>
                </a:solidFill>
                <a:latin typeface="Consolas" panose="020B0609020204030204" pitchFamily="49" charset="0"/>
              </a:rPr>
              <a:t>single</a:t>
            </a:r>
            <a:r>
              <a:rPr lang="en-US" dirty="0"/>
              <a:t> directive identifies a section of code that must be run by a single thread</a:t>
            </a:r>
          </a:p>
          <a:p>
            <a:pPr lvl="1"/>
            <a:r>
              <a:rPr lang="en-US" dirty="0"/>
              <a:t>Quick remarks, comparison w/ </a:t>
            </a:r>
            <a:r>
              <a:rPr lang="en-US" dirty="0">
                <a:solidFill>
                  <a:srgbClr val="0070C0"/>
                </a:solidFill>
                <a:latin typeface="Consolas" panose="020B0609020204030204" pitchFamily="49" charset="0"/>
              </a:rPr>
              <a:t>master</a:t>
            </a:r>
            <a:r>
              <a:rPr lang="en-US" dirty="0"/>
              <a:t>:</a:t>
            </a:r>
          </a:p>
          <a:p>
            <a:pPr lvl="2"/>
            <a:r>
              <a:rPr lang="en-US" dirty="0"/>
              <a:t>Similar to </a:t>
            </a:r>
            <a:r>
              <a:rPr lang="en-US" dirty="0">
                <a:solidFill>
                  <a:srgbClr val="0070C0"/>
                </a:solidFill>
                <a:latin typeface="Consolas" panose="020B0609020204030204" pitchFamily="49" charset="0"/>
              </a:rPr>
              <a:t>master</a:t>
            </a:r>
            <a:r>
              <a:rPr lang="en-US" dirty="0"/>
              <a:t>, except that w/ </a:t>
            </a:r>
            <a:r>
              <a:rPr lang="en-US" dirty="0">
                <a:solidFill>
                  <a:srgbClr val="0070C0"/>
                </a:solidFill>
                <a:latin typeface="Consolas" panose="020B0609020204030204" pitchFamily="49" charset="0"/>
              </a:rPr>
              <a:t>single</a:t>
            </a:r>
            <a:r>
              <a:rPr lang="en-US" dirty="0"/>
              <a:t> the code can be executed by whichever thread reaches the region first</a:t>
            </a:r>
          </a:p>
          <a:p>
            <a:pPr lvl="2"/>
            <a:r>
              <a:rPr lang="en-US" dirty="0">
                <a:solidFill>
                  <a:srgbClr val="0070C0"/>
                </a:solidFill>
                <a:latin typeface="Consolas" panose="020B0609020204030204" pitchFamily="49" charset="0"/>
              </a:rPr>
              <a:t>single</a:t>
            </a:r>
            <a:r>
              <a:rPr lang="en-US" dirty="0"/>
              <a:t> has an implicit barrier upon completion of the region, where all threads wait for synchronization, while the </a:t>
            </a:r>
            <a:r>
              <a:rPr lang="en-US" dirty="0">
                <a:solidFill>
                  <a:srgbClr val="0070C0"/>
                </a:solidFill>
                <a:latin typeface="Consolas" panose="020B0609020204030204" pitchFamily="49" charset="0"/>
              </a:rPr>
              <a:t>master</a:t>
            </a:r>
            <a:r>
              <a:rPr lang="en-US" dirty="0"/>
              <a:t> directive doesn't have the barrier</a:t>
            </a:r>
          </a:p>
          <a:p>
            <a:endParaRPr lang="en-US" dirty="0"/>
          </a:p>
          <a:p>
            <a:endParaRPr lang="en-US" dirty="0"/>
          </a:p>
          <a:p>
            <a:r>
              <a:rPr lang="en-US" dirty="0"/>
              <a:t>Example: on next slide highlights several </a:t>
            </a:r>
            <a:r>
              <a:rPr lang="en-US" dirty="0" err="1"/>
              <a:t>omp</a:t>
            </a:r>
            <a:r>
              <a:rPr lang="en-US" dirty="0"/>
              <a:t> features</a:t>
            </a:r>
          </a:p>
          <a:p>
            <a:pPr lvl="2"/>
            <a:r>
              <a:rPr lang="en-US" dirty="0">
                <a:latin typeface="Consolas" panose="020B0609020204030204" pitchFamily="49" charset="0"/>
              </a:rPr>
              <a:t>single</a:t>
            </a:r>
            <a:r>
              <a:rPr lang="en-US" dirty="0"/>
              <a:t> directive</a:t>
            </a:r>
          </a:p>
          <a:p>
            <a:pPr lvl="2"/>
            <a:r>
              <a:rPr lang="en-US" dirty="0" err="1">
                <a:latin typeface="Consolas" panose="020B0609020204030204" pitchFamily="49" charset="0"/>
              </a:rPr>
              <a:t>omp_set_dynamic</a:t>
            </a:r>
            <a:r>
              <a:rPr lang="en-US" dirty="0">
                <a:latin typeface="Consolas" panose="020B0609020204030204" pitchFamily="49" charset="0"/>
              </a:rPr>
              <a:t> (…)</a:t>
            </a:r>
          </a:p>
          <a:p>
            <a:pPr lvl="2"/>
            <a:r>
              <a:rPr lang="en-US" dirty="0" err="1">
                <a:latin typeface="Consolas" panose="020B0609020204030204" pitchFamily="49" charset="0"/>
              </a:rPr>
              <a:t>omp_set_nested</a:t>
            </a:r>
            <a:r>
              <a:rPr lang="en-US"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964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sz="1800" dirty="0"/>
              <a:t>[wicked, think about what happens in the code below]</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1458685" y="1008416"/>
            <a:ext cx="8784771" cy="5447645"/>
          </a:xfrm>
          <a:prstGeom prst="rect">
            <a:avLst/>
          </a:prstGeom>
          <a:solidFill>
            <a:schemeClr val="bg1">
              <a:lumMod val="95000"/>
            </a:schemeClr>
          </a:solidFill>
          <a:ln>
            <a:solidFill>
              <a:srgbClr val="FFC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omp.h</a:t>
            </a:r>
            <a:r>
              <a:rPr kumimoji="0" lang="en-US" sz="12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1"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stdio.h</a:t>
            </a:r>
            <a:r>
              <a:rPr kumimoji="0" lang="en-US" sz="12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report_num_threads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whichLevel</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single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200" b="1"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"Level %d: number of threads in the team - %d\n"</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808080"/>
                </a:solidFill>
                <a:effectLst/>
                <a:uLnTx/>
                <a:uFillTx/>
                <a:latin typeface="Consolas" panose="020B0609020204030204" pitchFamily="49" charset="0"/>
                <a:ea typeface="+mn-ea"/>
                <a:cs typeface="+mn-cs"/>
              </a:rPr>
              <a:t>whichLevel</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omp_set_dynamic</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omp_set_nested</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report_num_threads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report_num_threads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report_num_threads</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p:cNvPicPr>
            <a:picLocks noChangeAspect="1"/>
          </p:cNvPicPr>
          <p:nvPr/>
        </p:nvPicPr>
        <p:blipFill>
          <a:blip r:embed="rId2"/>
          <a:stretch>
            <a:fillRect/>
          </a:stretch>
        </p:blipFill>
        <p:spPr>
          <a:xfrm>
            <a:off x="7255330" y="3769028"/>
            <a:ext cx="4631055" cy="2704148"/>
          </a:xfrm>
          <a:prstGeom prst="rect">
            <a:avLst/>
          </a:prstGeom>
        </p:spPr>
      </p:pic>
      <p:sp>
        <p:nvSpPr>
          <p:cNvPr id="3" name="Rectangle 2"/>
          <p:cNvSpPr/>
          <p:nvPr/>
        </p:nvSpPr>
        <p:spPr>
          <a:xfrm>
            <a:off x="5567564" y="1487190"/>
            <a:ext cx="3912466" cy="523220"/>
          </a:xfrm>
          <a:prstGeom prst="rect">
            <a:avLst/>
          </a:prstGeom>
          <a:solidFill>
            <a:schemeClr val="bg1"/>
          </a:solidFill>
          <a:ln>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alibri" panose="020F0502020204030204"/>
                <a:ea typeface="+mn-ea"/>
                <a:cs typeface="Times New Roman" panose="02020603050405020304" pitchFamily="18" charset="0"/>
              </a:rPr>
              <a:t>Please reflect on this: thread maintains context even when alone inside of function call</a:t>
            </a:r>
          </a:p>
        </p:txBody>
      </p:sp>
      <p:cxnSp>
        <p:nvCxnSpPr>
          <p:cNvPr id="8" name="Straight Arrow Connector 7"/>
          <p:cNvCxnSpPr>
            <a:stCxn id="3" idx="1"/>
          </p:cNvCxnSpPr>
          <p:nvPr/>
        </p:nvCxnSpPr>
        <p:spPr>
          <a:xfrm flipH="1">
            <a:off x="3084398" y="1748800"/>
            <a:ext cx="2483166" cy="2813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50997" y="1950642"/>
            <a:ext cx="533400" cy="213519"/>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01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“setting” and “getting”: their scope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Content Placeholder 5"/>
          <p:cNvSpPr>
            <a:spLocks noGrp="1"/>
          </p:cNvSpPr>
          <p:nvPr>
            <p:ph idx="4294967295"/>
          </p:nvPr>
        </p:nvSpPr>
        <p:spPr>
          <a:xfrm>
            <a:off x="179613" y="1371600"/>
            <a:ext cx="11506199" cy="4759325"/>
          </a:xfrm>
        </p:spPr>
        <p:txBody>
          <a:bodyPr/>
          <a:lstStyle/>
          <a:p>
            <a:pPr lvl="1"/>
            <a:endParaRPr lang="en-US" sz="2400" dirty="0">
              <a:solidFill>
                <a:srgbClr val="0070C0"/>
              </a:solidFill>
              <a:latin typeface="Consolas" panose="020B0609020204030204" pitchFamily="49" charset="0"/>
            </a:endParaRPr>
          </a:p>
          <a:p>
            <a:pPr lvl="1"/>
            <a:endParaRPr lang="en-US" sz="2400" dirty="0">
              <a:solidFill>
                <a:srgbClr val="0070C0"/>
              </a:solidFill>
              <a:latin typeface="Consolas" panose="020B0609020204030204" pitchFamily="49" charset="0"/>
            </a:endParaRPr>
          </a:p>
          <a:p>
            <a:pPr lvl="1"/>
            <a:r>
              <a:rPr lang="en-US" sz="2400" dirty="0">
                <a:solidFill>
                  <a:srgbClr val="0070C0"/>
                </a:solidFill>
                <a:latin typeface="Consolas" panose="020B0609020204030204" pitchFamily="49" charset="0"/>
              </a:rPr>
              <a:t>set</a:t>
            </a:r>
            <a:r>
              <a:rPr lang="en-US" sz="2400" dirty="0"/>
              <a:t> methods affect only parallel regions at </a:t>
            </a:r>
            <a:r>
              <a:rPr lang="en-US" sz="2400" dirty="0">
                <a:solidFill>
                  <a:srgbClr val="CC0000"/>
                </a:solidFill>
              </a:rPr>
              <a:t>same or inner nesting levels</a:t>
            </a:r>
            <a:r>
              <a:rPr lang="en-US" sz="2400" dirty="0"/>
              <a:t>  encountered by the </a:t>
            </a:r>
            <a:r>
              <a:rPr lang="en-US" sz="2400" dirty="0">
                <a:solidFill>
                  <a:srgbClr val="CC0000"/>
                </a:solidFill>
              </a:rPr>
              <a:t>calling thread</a:t>
            </a:r>
          </a:p>
          <a:p>
            <a:pPr lvl="2"/>
            <a:r>
              <a:rPr lang="en-US" sz="2000" dirty="0"/>
              <a:t>The mechanics of it </a:t>
            </a:r>
          </a:p>
          <a:p>
            <a:pPr lvl="3"/>
            <a:r>
              <a:rPr lang="en-US" sz="1700" dirty="0"/>
              <a:t>Upon creation of a team of  threads, slave threads inherit values from master thread</a:t>
            </a:r>
          </a:p>
          <a:p>
            <a:pPr lvl="1"/>
            <a:endParaRPr lang="en-US" sz="2400" dirty="0">
              <a:solidFill>
                <a:srgbClr val="0070C0"/>
              </a:solidFill>
              <a:latin typeface="Consolas" panose="020B0609020204030204" pitchFamily="49" charset="0"/>
            </a:endParaRPr>
          </a:p>
          <a:p>
            <a:pPr lvl="1"/>
            <a:endParaRPr lang="en-US" sz="2400" dirty="0">
              <a:solidFill>
                <a:srgbClr val="0070C0"/>
              </a:solidFill>
              <a:latin typeface="Consolas" panose="020B0609020204030204" pitchFamily="49" charset="0"/>
            </a:endParaRPr>
          </a:p>
          <a:p>
            <a:pPr lvl="1"/>
            <a:r>
              <a:rPr lang="en-US" sz="2400" dirty="0">
                <a:solidFill>
                  <a:srgbClr val="0070C0"/>
                </a:solidFill>
                <a:latin typeface="Consolas" panose="020B0609020204030204" pitchFamily="49" charset="0"/>
              </a:rPr>
              <a:t>get</a:t>
            </a:r>
            <a:r>
              <a:rPr lang="en-US" sz="2400" dirty="0"/>
              <a:t> methods return values associated with the </a:t>
            </a:r>
            <a:r>
              <a:rPr lang="en-US" sz="2400" dirty="0">
                <a:solidFill>
                  <a:srgbClr val="CC0000"/>
                </a:solidFill>
              </a:rPr>
              <a:t>calling thread</a:t>
            </a:r>
          </a:p>
          <a:p>
            <a:endParaRPr lang="en-US" sz="2800" dirty="0"/>
          </a:p>
        </p:txBody>
      </p:sp>
    </p:spTree>
    <p:extLst>
      <p:ext uri="{BB962C8B-B14F-4D97-AF65-F5344CB8AC3E}">
        <p14:creationId xmlns:p14="http://schemas.microsoft.com/office/powerpoint/2010/main" val="344349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Thoughts – 1</a:t>
            </a:r>
          </a:p>
        </p:txBody>
      </p:sp>
      <p:sp>
        <p:nvSpPr>
          <p:cNvPr id="3" name="Content Placeholder 2"/>
          <p:cNvSpPr>
            <a:spLocks noGrp="1"/>
          </p:cNvSpPr>
          <p:nvPr>
            <p:ph idx="1"/>
          </p:nvPr>
        </p:nvSpPr>
        <p:spPr/>
        <p:txBody>
          <a:bodyPr>
            <a:normAutofit/>
          </a:bodyPr>
          <a:lstStyle/>
          <a:p>
            <a:endParaRPr lang="en-US" dirty="0"/>
          </a:p>
          <a:p>
            <a:r>
              <a:rPr lang="en-US" dirty="0"/>
              <a:t>Nested parallel regions: an immediate way to engage more  threads in a computation</a:t>
            </a:r>
          </a:p>
          <a:p>
            <a:endParaRPr lang="en-US" dirty="0"/>
          </a:p>
          <a:p>
            <a:r>
              <a:rPr lang="en-US" dirty="0"/>
              <a:t>Nesting parallel regions prone to create large number of threads </a:t>
            </a:r>
          </a:p>
          <a:p>
            <a:pPr lvl="1"/>
            <a:r>
              <a:rPr lang="en-US" sz="1800" dirty="0"/>
              <a:t>Number of threads created: the product of the number of threads forked at each level of  nested parallelism</a:t>
            </a:r>
          </a:p>
          <a:p>
            <a:pPr lvl="2"/>
            <a:r>
              <a:rPr lang="en-US" sz="1600" dirty="0"/>
              <a:t>Example: N threads at outer level, each creating M threads at inner level – N*M threads </a:t>
            </a:r>
          </a:p>
          <a:p>
            <a:endParaRPr lang="en-US" dirty="0"/>
          </a:p>
          <a:p>
            <a:r>
              <a:rPr lang="en-US" dirty="0"/>
              <a:t>Looming danger: oversubscribe the system. Might slow you down…</a:t>
            </a:r>
          </a:p>
          <a:p>
            <a:pPr lvl="1"/>
            <a:r>
              <a:rPr lang="en-US" sz="1800" dirty="0"/>
              <a:t>Function calls and environment variables available to manage tightly the spawning of threads</a:t>
            </a:r>
          </a:p>
          <a:p>
            <a:endParaRPr lang="en-US" dirty="0"/>
          </a:p>
        </p:txBody>
      </p:sp>
      <p:sp>
        <p:nvSpPr>
          <p:cNvPr id="4" name="Rectangle 3"/>
          <p:cNvSpPr/>
          <p:nvPr/>
        </p:nvSpPr>
        <p:spPr>
          <a:xfrm>
            <a:off x="92529" y="6561178"/>
            <a:ext cx="1431802"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[Argonne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Natnl</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Lab]→</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79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Thoughts – 2</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Examples of good reasons to employ nested parallelism</a:t>
            </a:r>
          </a:p>
          <a:p>
            <a:pPr lvl="1"/>
            <a:endParaRPr lang="en-US" sz="1800" dirty="0"/>
          </a:p>
          <a:p>
            <a:pPr lvl="1"/>
            <a:r>
              <a:rPr lang="en-US" sz="1800" dirty="0"/>
              <a:t>Insufficient parallelism at outer level</a:t>
            </a:r>
          </a:p>
          <a:p>
            <a:pPr lvl="2"/>
            <a:r>
              <a:rPr lang="en-US" sz="1400" dirty="0"/>
              <a:t>Many-core processors today can handle many threads</a:t>
            </a:r>
          </a:p>
          <a:p>
            <a:pPr lvl="3"/>
            <a:r>
              <a:rPr lang="en-US" sz="1200" dirty="0"/>
              <a:t>IBM POWER9 chip: handles 96 threads</a:t>
            </a:r>
          </a:p>
          <a:p>
            <a:pPr lvl="3"/>
            <a:endParaRPr lang="en-US" sz="1200" dirty="0"/>
          </a:p>
          <a:p>
            <a:pPr lvl="2"/>
            <a:r>
              <a:rPr lang="en-US" sz="1600" dirty="0"/>
              <a:t>Example: have outer loop w/ 10 trips on a 64 core workstation</a:t>
            </a:r>
          </a:p>
          <a:p>
            <a:pPr lvl="2"/>
            <a:endParaRPr lang="en-US" sz="1400" dirty="0"/>
          </a:p>
          <a:p>
            <a:pPr lvl="2"/>
            <a:endParaRPr lang="en-US" sz="1400" dirty="0"/>
          </a:p>
          <a:p>
            <a:pPr lvl="1"/>
            <a:r>
              <a:rPr lang="en-US" sz="1800" dirty="0"/>
              <a:t>Load balance problems: more threads in flight can help balance the load</a:t>
            </a:r>
          </a:p>
          <a:p>
            <a:endParaRPr lang="en-US" dirty="0"/>
          </a:p>
        </p:txBody>
      </p:sp>
      <p:sp>
        <p:nvSpPr>
          <p:cNvPr id="4" name="Rectangle 3"/>
          <p:cNvSpPr/>
          <p:nvPr/>
        </p:nvSpPr>
        <p:spPr>
          <a:xfrm>
            <a:off x="147344" y="6544593"/>
            <a:ext cx="1431802"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[Argonne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Natnl</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Lab]→</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10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Parallelism: Food for Thought</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Backdrop: Creating any parallel region entails some overhead</a:t>
            </a:r>
          </a:p>
          <a:p>
            <a:endParaRPr lang="en-US" dirty="0"/>
          </a:p>
          <a:p>
            <a:endParaRPr lang="en-US" dirty="0"/>
          </a:p>
          <a:p>
            <a:r>
              <a:rPr lang="en-US" dirty="0"/>
              <a:t>If you want to avoid this overhead and also avoid oversubscription</a:t>
            </a:r>
          </a:p>
          <a:p>
            <a:pPr lvl="1"/>
            <a:r>
              <a:rPr lang="en-US" dirty="0"/>
              <a:t>Should you parallelize the inner loop?</a:t>
            </a:r>
          </a:p>
          <a:p>
            <a:pPr lvl="1"/>
            <a:r>
              <a:rPr lang="en-US" dirty="0"/>
              <a:t>Should you parallelize at the outer loop?</a:t>
            </a:r>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99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pPr lvl="1">
              <a:lnSpc>
                <a:spcPct val="94000"/>
              </a:lnSpc>
              <a:buFont typeface="Wingdings" pitchFamily="2" charset="2"/>
              <a:buNone/>
            </a:pPr>
            <a:r>
              <a:rPr lang="en-US" sz="2400" dirty="0"/>
              <a:t>Performance issues</a:t>
            </a:r>
          </a:p>
          <a:p>
            <a:r>
              <a:rPr lang="en-US" sz="2800" dirty="0"/>
              <a:t>Loose ends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1528851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Work Sharing</a:t>
            </a:r>
          </a:p>
        </p:txBody>
      </p:sp>
      <p:sp>
        <p:nvSpPr>
          <p:cNvPr id="524291" name="Rectangle 3"/>
          <p:cNvSpPr>
            <a:spLocks noGrp="1" noChangeArrowheads="1"/>
          </p:cNvSpPr>
          <p:nvPr>
            <p:ph idx="1"/>
          </p:nvPr>
        </p:nvSpPr>
        <p:spPr/>
        <p:txBody>
          <a:bodyPr/>
          <a:lstStyle/>
          <a:p>
            <a:pPr>
              <a:lnSpc>
                <a:spcPct val="94000"/>
              </a:lnSpc>
            </a:pPr>
            <a:endParaRPr lang="en-US" b="1" dirty="0">
              <a:solidFill>
                <a:srgbClr val="C00000"/>
              </a:solidFill>
            </a:endParaRPr>
          </a:p>
          <a:p>
            <a:pPr>
              <a:lnSpc>
                <a:spcPct val="94000"/>
              </a:lnSpc>
            </a:pPr>
            <a:r>
              <a:rPr lang="en-US" b="1" dirty="0">
                <a:solidFill>
                  <a:srgbClr val="C00000"/>
                </a:solidFill>
              </a:rPr>
              <a:t>Work sharing</a:t>
            </a:r>
            <a:r>
              <a:rPr lang="en-US" dirty="0"/>
              <a:t>: general term used in OpenMP to describe distribution of work across threads</a:t>
            </a:r>
          </a:p>
          <a:p>
            <a:pPr>
              <a:lnSpc>
                <a:spcPct val="94000"/>
              </a:lnSpc>
            </a:pPr>
            <a:endParaRPr lang="en-US" dirty="0"/>
          </a:p>
          <a:p>
            <a:r>
              <a:rPr lang="en-US" dirty="0"/>
              <a:t>Three primary avenues for work sharing in OpenMP:</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for </a:t>
            </a:r>
            <a:r>
              <a:rPr lang="en-US" dirty="0"/>
              <a:t>construct</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sections </a:t>
            </a:r>
            <a:r>
              <a:rPr lang="en-US" dirty="0"/>
              <a:t>construct</a:t>
            </a:r>
          </a:p>
          <a:p>
            <a:pPr lvl="1"/>
            <a:r>
              <a:rPr lang="en-US" dirty="0" err="1">
                <a:solidFill>
                  <a:srgbClr val="0070C0"/>
                </a:solidFill>
                <a:latin typeface="Consolas" panose="020B0609020204030204" pitchFamily="49" charset="0"/>
              </a:rPr>
              <a:t>omp</a:t>
            </a:r>
            <a:r>
              <a:rPr lang="en-US" dirty="0">
                <a:solidFill>
                  <a:srgbClr val="0070C0"/>
                </a:solidFill>
                <a:latin typeface="Consolas" panose="020B0609020204030204" pitchFamily="49" charset="0"/>
              </a:rPr>
              <a:t> task </a:t>
            </a:r>
            <a:r>
              <a:rPr lang="en-US" dirty="0"/>
              <a:t>construct</a:t>
            </a:r>
          </a:p>
          <a:p>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24292" name="Text Box 4"/>
          <p:cNvSpPr txBox="1">
            <a:spLocks noChangeArrowheads="1"/>
          </p:cNvSpPr>
          <p:nvPr/>
        </p:nvSpPr>
        <p:spPr bwMode="auto">
          <a:xfrm>
            <a:off x="2378529" y="5437416"/>
            <a:ext cx="7434942" cy="461665"/>
          </a:xfrm>
          <a:prstGeom prst="rect">
            <a:avLst/>
          </a:prstGeom>
          <a:noFill/>
          <a:ln>
            <a:solidFill>
              <a:schemeClr val="tx1"/>
            </a:solidFill>
          </a:ln>
          <a:effectLst/>
          <a:extLst>
            <a:ext uri="{91240B29-F687-4f45-9708-019B960494DF}">
              <a14:hiddenLine xmlns:a14="http://schemas.microsoft.com/office/drawing/2010/main" xmlns="" w="9525" algn="ctr">
                <a:solidFill>
                  <a:schemeClr val="tx1"/>
                </a:solidFill>
                <a:miter lim="800000"/>
                <a:headEnd/>
                <a:tailEnd/>
              </a14:hiddenLine>
            </a:ext>
          </a:extLst>
        </p:spPr>
        <p:txBody>
          <a:bodyPr wrap="squar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Each of them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automatically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divides work among threads</a:t>
            </a:r>
          </a:p>
        </p:txBody>
      </p:sp>
    </p:spTree>
    <p:custDataLst>
      <p:tags r:id="rId1"/>
    </p:custDataLst>
    <p:extLst>
      <p:ext uri="{BB962C8B-B14F-4D97-AF65-F5344CB8AC3E}">
        <p14:creationId xmlns:p14="http://schemas.microsoft.com/office/powerpoint/2010/main" val="2754022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sharing, an alternative to GPU-style parallel computing</a:t>
            </a:r>
          </a:p>
        </p:txBody>
      </p:sp>
      <p:sp>
        <p:nvSpPr>
          <p:cNvPr id="3" name="Content Placeholder 2"/>
          <p:cNvSpPr>
            <a:spLocks noGrp="1"/>
          </p:cNvSpPr>
          <p:nvPr>
            <p:ph idx="1"/>
          </p:nvPr>
        </p:nvSpPr>
        <p:spPr/>
        <p:txBody>
          <a:bodyPr>
            <a:normAutofit/>
          </a:bodyPr>
          <a:lstStyle/>
          <a:p>
            <a:endParaRPr lang="en-US" dirty="0"/>
          </a:p>
          <a:p>
            <a:r>
              <a:rPr lang="en-US" dirty="0"/>
              <a:t>Recall previous discussion:</a:t>
            </a:r>
          </a:p>
          <a:p>
            <a:endParaRPr lang="en-US" dirty="0"/>
          </a:p>
          <a:p>
            <a:pPr lvl="1"/>
            <a:r>
              <a:rPr lang="en-US" dirty="0">
                <a:solidFill>
                  <a:srgbClr val="0070C0"/>
                </a:solidFill>
              </a:rPr>
              <a:t>structured block</a:t>
            </a:r>
            <a:r>
              <a:rPr lang="en-US" dirty="0"/>
              <a:t>: we already defined what this is</a:t>
            </a:r>
          </a:p>
          <a:p>
            <a:pPr lvl="2"/>
            <a:r>
              <a:rPr lang="en-US" dirty="0"/>
              <a:t>Enables GPU-style parallel computing – each thread executes the same structured block</a:t>
            </a:r>
          </a:p>
          <a:p>
            <a:pPr lvl="1"/>
            <a:endParaRPr lang="en-US" dirty="0"/>
          </a:p>
          <a:p>
            <a:pPr lvl="1"/>
            <a:r>
              <a:rPr lang="en-US" dirty="0">
                <a:solidFill>
                  <a:srgbClr val="C00000"/>
                </a:solidFill>
              </a:rPr>
              <a:t>OpenMP construct</a:t>
            </a:r>
            <a:r>
              <a:rPr lang="en-US" dirty="0"/>
              <a:t>: talk about this next</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315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 – Parallel for loops</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r>
              <a:rPr lang="en-US" sz="2800" dirty="0"/>
              <a:t>Loose ends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361539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0" y="-1"/>
            <a:ext cx="12192000" cy="892177"/>
          </a:xfrm>
          <a:solidFill>
            <a:schemeClr val="accent1">
              <a:lumMod val="50000"/>
            </a:schemeClr>
          </a:solidFill>
          <a:extLst>
            <a:ext uri="{AF507438-7753-43e0-B8FC-AC1667EBCBE1}">
              <a14:hiddenEffects xmlns="" xmlns:a14="http://schemas.microsoft.com/office/drawing/2010/main">
                <a:effectLst>
                  <a:outerShdw dist="25400" dir="5400000" algn="ctr" rotWithShape="0">
                    <a:schemeClr val="bg2"/>
                  </a:outerShdw>
                </a:effectLst>
              </a14:hiddenEffects>
            </a:ext>
          </a:extLst>
        </p:spPr>
        <p:txBody>
          <a:bodyPr vert="horz" lIns="91440" tIns="45720" rIns="91440" bIns="45720" rtlCol="0" anchor="ctr">
            <a:normAutofit/>
          </a:bodyPr>
          <a:lstStyle/>
          <a:p>
            <a:r>
              <a:rPr lang="en-US" dirty="0"/>
              <a:t>The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for</a:t>
            </a:r>
            <a:r>
              <a:rPr lang="en-US" dirty="0"/>
              <a:t> Directive</a:t>
            </a:r>
          </a:p>
        </p:txBody>
      </p:sp>
      <p:sp>
        <p:nvSpPr>
          <p:cNvPr id="526339" name="Rectangle 3"/>
          <p:cNvSpPr>
            <a:spLocks noGrp="1" noChangeArrowheads="1"/>
          </p:cNvSpPr>
          <p:nvPr>
            <p:ph sz="half" idx="1"/>
          </p:nvPr>
        </p:nvSpPr>
        <p:spPr>
          <a:noFill/>
          <a:ln/>
          <a:extLst>
            <a:ext uri="{AF507438-7753-43e0-B8FC-AC1667EBCBE1}">
              <a14:hiddenEffects xmlns="" xmlns:a14="http://schemas.microsoft.com/office/drawing/2010/main">
                <a:effectLst>
                  <a:outerShdw dist="25400" dir="5400000" algn="ctr" rotWithShape="0">
                    <a:schemeClr val="bg2"/>
                  </a:outerShdw>
                </a:effectLst>
              </a14:hiddenEffects>
            </a:ext>
          </a:extLst>
        </p:spPr>
        <p:txBody>
          <a:bodyPr vert="horz" lIns="90488" tIns="44450" rIns="90488" bIns="44450" rtlCol="0">
            <a:normAutofit/>
          </a:bodyPr>
          <a:lstStyle/>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r>
              <a:rPr lang="en-US" dirty="0"/>
              <a:t>Threads are assigned an independent set of iterations</a:t>
            </a:r>
          </a:p>
          <a:p>
            <a:pPr>
              <a:lnSpc>
                <a:spcPct val="85000"/>
              </a:lnSpc>
            </a:pPr>
            <a:endParaRPr lang="en-US" dirty="0"/>
          </a:p>
          <a:p>
            <a:pPr>
              <a:lnSpc>
                <a:spcPct val="85000"/>
              </a:lnSpc>
            </a:pPr>
            <a:r>
              <a:rPr lang="en-US" dirty="0"/>
              <a:t>Threads must wait at the end of work-sharing construct</a:t>
            </a:r>
          </a:p>
          <a:p>
            <a:pPr>
              <a:lnSpc>
                <a:spcPct val="85000"/>
              </a:lnSpc>
            </a:pPr>
            <a:endParaRPr lang="en-US" dirty="0"/>
          </a:p>
          <a:p>
            <a:pPr marL="0" indent="0">
              <a:lnSpc>
                <a:spcPct val="85000"/>
              </a:lnSpc>
              <a:buNone/>
            </a:pPr>
            <a:endParaRPr 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26340" name="Group 4"/>
          <p:cNvGrpSpPr>
            <a:grpSpLocks/>
          </p:cNvGrpSpPr>
          <p:nvPr/>
        </p:nvGrpSpPr>
        <p:grpSpPr bwMode="auto">
          <a:xfrm>
            <a:off x="7124700" y="1143001"/>
            <a:ext cx="3124200" cy="5045075"/>
            <a:chOff x="3696" y="912"/>
            <a:chExt cx="1968" cy="3178"/>
          </a:xfrm>
        </p:grpSpPr>
        <p:sp>
          <p:nvSpPr>
            <p:cNvPr id="526341" name="Line 5"/>
            <p:cNvSpPr>
              <a:spLocks noChangeShapeType="1"/>
            </p:cNvSpPr>
            <p:nvPr/>
          </p:nvSpPr>
          <p:spPr bwMode="auto">
            <a:xfrm>
              <a:off x="5376" y="1920"/>
              <a:ext cx="0" cy="2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2" name="Line 6"/>
            <p:cNvSpPr>
              <a:spLocks noChangeShapeType="1"/>
            </p:cNvSpPr>
            <p:nvPr/>
          </p:nvSpPr>
          <p:spPr bwMode="auto">
            <a:xfrm>
              <a:off x="4656" y="1968"/>
              <a:ext cx="0" cy="19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3" name="Line 7"/>
            <p:cNvSpPr>
              <a:spLocks noChangeShapeType="1"/>
            </p:cNvSpPr>
            <p:nvPr/>
          </p:nvSpPr>
          <p:spPr bwMode="auto">
            <a:xfrm>
              <a:off x="3936" y="1920"/>
              <a:ext cx="0" cy="24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4" name="Line 8"/>
            <p:cNvSpPr>
              <a:spLocks noChangeShapeType="1"/>
            </p:cNvSpPr>
            <p:nvPr/>
          </p:nvSpPr>
          <p:spPr bwMode="auto">
            <a:xfrm flipV="1">
              <a:off x="5376" y="2699"/>
              <a:ext cx="0" cy="288"/>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5" name="Line 9"/>
            <p:cNvSpPr>
              <a:spLocks noChangeShapeType="1"/>
            </p:cNvSpPr>
            <p:nvPr/>
          </p:nvSpPr>
          <p:spPr bwMode="auto">
            <a:xfrm flipV="1">
              <a:off x="4656" y="2747"/>
              <a:ext cx="0" cy="192"/>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6" name="Line 10"/>
            <p:cNvSpPr>
              <a:spLocks noChangeShapeType="1"/>
            </p:cNvSpPr>
            <p:nvPr/>
          </p:nvSpPr>
          <p:spPr bwMode="auto">
            <a:xfrm flipV="1">
              <a:off x="3936" y="2747"/>
              <a:ext cx="0" cy="24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7" name="Freeform 11"/>
            <p:cNvSpPr>
              <a:spLocks/>
            </p:cNvSpPr>
            <p:nvPr/>
          </p:nvSpPr>
          <p:spPr bwMode="auto">
            <a:xfrm>
              <a:off x="4676" y="1458"/>
              <a:ext cx="743" cy="459"/>
            </a:xfrm>
            <a:custGeom>
              <a:avLst/>
              <a:gdLst>
                <a:gd name="T0" fmla="*/ 0 w 805"/>
                <a:gd name="T1" fmla="*/ 21 h 486"/>
                <a:gd name="T2" fmla="*/ 10 w 805"/>
                <a:gd name="T3" fmla="*/ 0 h 486"/>
                <a:gd name="T4" fmla="*/ 805 w 805"/>
                <a:gd name="T5" fmla="*/ 464 h 486"/>
                <a:gd name="T6" fmla="*/ 794 w 805"/>
                <a:gd name="T7" fmla="*/ 486 h 486"/>
                <a:gd name="T8" fmla="*/ 0 w 805"/>
                <a:gd name="T9" fmla="*/ 21 h 486"/>
              </a:gdLst>
              <a:ahLst/>
              <a:cxnLst>
                <a:cxn ang="0">
                  <a:pos x="T0" y="T1"/>
                </a:cxn>
                <a:cxn ang="0">
                  <a:pos x="T2" y="T3"/>
                </a:cxn>
                <a:cxn ang="0">
                  <a:pos x="T4" y="T5"/>
                </a:cxn>
                <a:cxn ang="0">
                  <a:pos x="T6" y="T7"/>
                </a:cxn>
                <a:cxn ang="0">
                  <a:pos x="T8" y="T9"/>
                </a:cxn>
              </a:cxnLst>
              <a:rect l="0" t="0" r="r" b="b"/>
              <a:pathLst>
                <a:path w="805" h="486">
                  <a:moveTo>
                    <a:pt x="0" y="21"/>
                  </a:moveTo>
                  <a:lnTo>
                    <a:pt x="10" y="0"/>
                  </a:lnTo>
                  <a:lnTo>
                    <a:pt x="805" y="464"/>
                  </a:lnTo>
                  <a:lnTo>
                    <a:pt x="794" y="486"/>
                  </a:lnTo>
                  <a:lnTo>
                    <a:pt x="0"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8" name="Freeform 12"/>
            <p:cNvSpPr>
              <a:spLocks/>
            </p:cNvSpPr>
            <p:nvPr/>
          </p:nvSpPr>
          <p:spPr bwMode="auto">
            <a:xfrm>
              <a:off x="4676" y="3070"/>
              <a:ext cx="743" cy="396"/>
            </a:xfrm>
            <a:custGeom>
              <a:avLst/>
              <a:gdLst>
                <a:gd name="T0" fmla="*/ 805 w 805"/>
                <a:gd name="T1" fmla="*/ 21 h 419"/>
                <a:gd name="T2" fmla="*/ 794 w 805"/>
                <a:gd name="T3" fmla="*/ 0 h 419"/>
                <a:gd name="T4" fmla="*/ 0 w 805"/>
                <a:gd name="T5" fmla="*/ 398 h 419"/>
                <a:gd name="T6" fmla="*/ 10 w 805"/>
                <a:gd name="T7" fmla="*/ 419 h 419"/>
                <a:gd name="T8" fmla="*/ 805 w 805"/>
                <a:gd name="T9" fmla="*/ 21 h 419"/>
              </a:gdLst>
              <a:ahLst/>
              <a:cxnLst>
                <a:cxn ang="0">
                  <a:pos x="T0" y="T1"/>
                </a:cxn>
                <a:cxn ang="0">
                  <a:pos x="T2" y="T3"/>
                </a:cxn>
                <a:cxn ang="0">
                  <a:pos x="T4" y="T5"/>
                </a:cxn>
                <a:cxn ang="0">
                  <a:pos x="T6" y="T7"/>
                </a:cxn>
                <a:cxn ang="0">
                  <a:pos x="T8" y="T9"/>
                </a:cxn>
              </a:cxnLst>
              <a:rect l="0" t="0" r="r" b="b"/>
              <a:pathLst>
                <a:path w="805" h="419">
                  <a:moveTo>
                    <a:pt x="805" y="21"/>
                  </a:moveTo>
                  <a:lnTo>
                    <a:pt x="794" y="0"/>
                  </a:lnTo>
                  <a:lnTo>
                    <a:pt x="0" y="398"/>
                  </a:lnTo>
                  <a:lnTo>
                    <a:pt x="10" y="419"/>
                  </a:lnTo>
                  <a:lnTo>
                    <a:pt x="805"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49" name="Rectangle 13"/>
            <p:cNvSpPr>
              <a:spLocks noChangeArrowheads="1"/>
            </p:cNvSpPr>
            <p:nvPr/>
          </p:nvSpPr>
          <p:spPr bwMode="auto">
            <a:xfrm>
              <a:off x="4670" y="3080"/>
              <a:ext cx="22" cy="251"/>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0" name="Freeform 14"/>
            <p:cNvSpPr>
              <a:spLocks/>
            </p:cNvSpPr>
            <p:nvPr/>
          </p:nvSpPr>
          <p:spPr bwMode="auto">
            <a:xfrm>
              <a:off x="3942" y="3070"/>
              <a:ext cx="743" cy="396"/>
            </a:xfrm>
            <a:custGeom>
              <a:avLst/>
              <a:gdLst>
                <a:gd name="T0" fmla="*/ 0 w 805"/>
                <a:gd name="T1" fmla="*/ 21 h 419"/>
                <a:gd name="T2" fmla="*/ 11 w 805"/>
                <a:gd name="T3" fmla="*/ 0 h 419"/>
                <a:gd name="T4" fmla="*/ 805 w 805"/>
                <a:gd name="T5" fmla="*/ 398 h 419"/>
                <a:gd name="T6" fmla="*/ 795 w 805"/>
                <a:gd name="T7" fmla="*/ 419 h 419"/>
                <a:gd name="T8" fmla="*/ 0 w 805"/>
                <a:gd name="T9" fmla="*/ 21 h 419"/>
              </a:gdLst>
              <a:ahLst/>
              <a:cxnLst>
                <a:cxn ang="0">
                  <a:pos x="T0" y="T1"/>
                </a:cxn>
                <a:cxn ang="0">
                  <a:pos x="T2" y="T3"/>
                </a:cxn>
                <a:cxn ang="0">
                  <a:pos x="T4" y="T5"/>
                </a:cxn>
                <a:cxn ang="0">
                  <a:pos x="T6" y="T7"/>
                </a:cxn>
                <a:cxn ang="0">
                  <a:pos x="T8" y="T9"/>
                </a:cxn>
              </a:cxnLst>
              <a:rect l="0" t="0" r="r" b="b"/>
              <a:pathLst>
                <a:path w="805" h="419">
                  <a:moveTo>
                    <a:pt x="0" y="21"/>
                  </a:moveTo>
                  <a:lnTo>
                    <a:pt x="11" y="0"/>
                  </a:lnTo>
                  <a:lnTo>
                    <a:pt x="805" y="398"/>
                  </a:lnTo>
                  <a:lnTo>
                    <a:pt x="795" y="419"/>
                  </a:lnTo>
                  <a:lnTo>
                    <a:pt x="0" y="21"/>
                  </a:lnTo>
                  <a:close/>
                </a:path>
              </a:pathLst>
            </a:custGeom>
            <a:solidFill>
              <a:schemeClr val="tx1"/>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1" name="Rectangle 15"/>
            <p:cNvSpPr>
              <a:spLocks noChangeArrowheads="1"/>
            </p:cNvSpPr>
            <p:nvPr/>
          </p:nvSpPr>
          <p:spPr bwMode="auto">
            <a:xfrm>
              <a:off x="4670" y="1531"/>
              <a:ext cx="22" cy="376"/>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2" name="Freeform 16"/>
            <p:cNvSpPr>
              <a:spLocks/>
            </p:cNvSpPr>
            <p:nvPr/>
          </p:nvSpPr>
          <p:spPr bwMode="auto">
            <a:xfrm>
              <a:off x="3942" y="1521"/>
              <a:ext cx="743" cy="396"/>
            </a:xfrm>
            <a:custGeom>
              <a:avLst/>
              <a:gdLst>
                <a:gd name="T0" fmla="*/ 805 w 805"/>
                <a:gd name="T1" fmla="*/ 21 h 419"/>
                <a:gd name="T2" fmla="*/ 795 w 805"/>
                <a:gd name="T3" fmla="*/ 0 h 419"/>
                <a:gd name="T4" fmla="*/ 0 w 805"/>
                <a:gd name="T5" fmla="*/ 397 h 419"/>
                <a:gd name="T6" fmla="*/ 11 w 805"/>
                <a:gd name="T7" fmla="*/ 419 h 419"/>
                <a:gd name="T8" fmla="*/ 805 w 805"/>
                <a:gd name="T9" fmla="*/ 21 h 419"/>
              </a:gdLst>
              <a:ahLst/>
              <a:cxnLst>
                <a:cxn ang="0">
                  <a:pos x="T0" y="T1"/>
                </a:cxn>
                <a:cxn ang="0">
                  <a:pos x="T2" y="T3"/>
                </a:cxn>
                <a:cxn ang="0">
                  <a:pos x="T4" y="T5"/>
                </a:cxn>
                <a:cxn ang="0">
                  <a:pos x="T6" y="T7"/>
                </a:cxn>
                <a:cxn ang="0">
                  <a:pos x="T8" y="T9"/>
                </a:cxn>
              </a:cxnLst>
              <a:rect l="0" t="0" r="r" b="b"/>
              <a:pathLst>
                <a:path w="805" h="419">
                  <a:moveTo>
                    <a:pt x="805" y="21"/>
                  </a:moveTo>
                  <a:lnTo>
                    <a:pt x="795" y="0"/>
                  </a:lnTo>
                  <a:lnTo>
                    <a:pt x="0" y="397"/>
                  </a:lnTo>
                  <a:lnTo>
                    <a:pt x="11" y="419"/>
                  </a:lnTo>
                  <a:lnTo>
                    <a:pt x="805" y="2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3" name="AutoShape 17"/>
            <p:cNvSpPr>
              <a:spLocks noChangeArrowheads="1"/>
            </p:cNvSpPr>
            <p:nvPr/>
          </p:nvSpPr>
          <p:spPr bwMode="auto">
            <a:xfrm>
              <a:off x="4436" y="2160"/>
              <a:ext cx="489" cy="672"/>
            </a:xfrm>
            <a:prstGeom prst="roundRect">
              <a:avLst>
                <a:gd name="adj" fmla="val 24671"/>
              </a:avLst>
            </a:prstGeom>
            <a:solidFill>
              <a:srgbClr val="FFFF66"/>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outerShdw blurRad="38100" dist="38100" dir="2700000" algn="tl">
                    <a:srgbClr val="FFFFFF"/>
                  </a:outerShdw>
                </a:effectLst>
                <a:uLnTx/>
                <a:uFillTx/>
                <a:latin typeface="Tahoma" panose="020B0604030504040204" pitchFamily="34" charset="0"/>
                <a:ea typeface="+mn-ea"/>
                <a:cs typeface="+mn-cs"/>
              </a:endParaRPr>
            </a:p>
          </p:txBody>
        </p:sp>
        <p:sp>
          <p:nvSpPr>
            <p:cNvPr id="526354" name="AutoShape 18"/>
            <p:cNvSpPr>
              <a:spLocks noChangeArrowheads="1"/>
            </p:cNvSpPr>
            <p:nvPr/>
          </p:nvSpPr>
          <p:spPr bwMode="auto">
            <a:xfrm>
              <a:off x="3696" y="2160"/>
              <a:ext cx="490" cy="672"/>
            </a:xfrm>
            <a:prstGeom prst="roundRect">
              <a:avLst>
                <a:gd name="adj" fmla="val 24671"/>
              </a:avLst>
            </a:prstGeom>
            <a:solidFill>
              <a:srgbClr val="FFCCCC"/>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5" name="AutoShape 19"/>
            <p:cNvSpPr>
              <a:spLocks noChangeArrowheads="1"/>
            </p:cNvSpPr>
            <p:nvPr/>
          </p:nvSpPr>
          <p:spPr bwMode="auto">
            <a:xfrm>
              <a:off x="5162" y="2160"/>
              <a:ext cx="490" cy="672"/>
            </a:xfrm>
            <a:prstGeom prst="roundRect">
              <a:avLst>
                <a:gd name="adj" fmla="val 24671"/>
              </a:avLst>
            </a:prstGeom>
            <a:solidFill>
              <a:srgbClr val="99FF99"/>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6" name="Oval 20"/>
            <p:cNvSpPr>
              <a:spLocks noChangeArrowheads="1"/>
            </p:cNvSpPr>
            <p:nvPr/>
          </p:nvSpPr>
          <p:spPr bwMode="auto">
            <a:xfrm>
              <a:off x="3702" y="1406"/>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7" name="Rectangle 21"/>
            <p:cNvSpPr>
              <a:spLocks noChangeArrowheads="1"/>
            </p:cNvSpPr>
            <p:nvPr/>
          </p:nvSpPr>
          <p:spPr bwMode="auto">
            <a:xfrm>
              <a:off x="3982" y="1451"/>
              <a:ext cx="1540" cy="154"/>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mn-cs"/>
                </a:rPr>
                <a:t>#pragma </a:t>
              </a:r>
              <a:r>
                <a:rPr kumimoji="0" lang="en-US" sz="1600" b="1" i="0" u="none" strike="noStrike" kern="1200" cap="none" spc="0" normalizeH="0" baseline="0" noProof="0" dirty="0" err="1">
                  <a:ln>
                    <a:noFill/>
                  </a:ln>
                  <a:solidFill>
                    <a:srgbClr val="0000FF"/>
                  </a:solidFill>
                  <a:effectLst/>
                  <a:uLnTx/>
                  <a:uFillTx/>
                  <a:latin typeface="Courier New" pitchFamily="49" charset="0"/>
                  <a:ea typeface="+mn-ea"/>
                  <a:cs typeface="+mn-cs"/>
                </a:rPr>
                <a:t>omp</a:t>
              </a: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mn-cs"/>
                </a:rPr>
                <a:t> parallel</a:t>
              </a:r>
              <a:endParaRPr kumimoji="0" lang="en-US" sz="1600" b="0" i="0" u="none" strike="noStrike" kern="1200" cap="none" spc="0" normalizeH="0" baseline="0" noProof="0" dirty="0">
                <a:ln>
                  <a:noFill/>
                </a:ln>
                <a:solidFill>
                  <a:srgbClr val="0000FF"/>
                </a:solidFill>
                <a:effectLst/>
                <a:uLnTx/>
                <a:uFillTx/>
                <a:latin typeface="Courier New" pitchFamily="49" charset="0"/>
                <a:ea typeface="+mn-ea"/>
                <a:cs typeface="+mn-cs"/>
              </a:endParaRPr>
            </a:p>
          </p:txBody>
        </p:sp>
        <p:sp>
          <p:nvSpPr>
            <p:cNvPr id="526358" name="Rectangle 22"/>
            <p:cNvSpPr>
              <a:spLocks noChangeArrowheads="1"/>
            </p:cNvSpPr>
            <p:nvPr/>
          </p:nvSpPr>
          <p:spPr bwMode="auto">
            <a:xfrm>
              <a:off x="4670" y="912"/>
              <a:ext cx="22" cy="345"/>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59" name="Freeform 23"/>
            <p:cNvSpPr>
              <a:spLocks/>
            </p:cNvSpPr>
            <p:nvPr/>
          </p:nvSpPr>
          <p:spPr bwMode="auto">
            <a:xfrm>
              <a:off x="4617" y="1257"/>
              <a:ext cx="127" cy="149"/>
            </a:xfrm>
            <a:custGeom>
              <a:avLst/>
              <a:gdLst>
                <a:gd name="T0" fmla="*/ 69 w 138"/>
                <a:gd name="T1" fmla="*/ 0 h 157"/>
                <a:gd name="T2" fmla="*/ 0 w 138"/>
                <a:gd name="T3" fmla="*/ 0 h 157"/>
                <a:gd name="T4" fmla="*/ 69 w 138"/>
                <a:gd name="T5" fmla="*/ 157 h 157"/>
                <a:gd name="T6" fmla="*/ 138 w 138"/>
                <a:gd name="T7" fmla="*/ 0 h 157"/>
                <a:gd name="T8" fmla="*/ 69 w 138"/>
                <a:gd name="T9" fmla="*/ 0 h 157"/>
              </a:gdLst>
              <a:ahLst/>
              <a:cxnLst>
                <a:cxn ang="0">
                  <a:pos x="T0" y="T1"/>
                </a:cxn>
                <a:cxn ang="0">
                  <a:pos x="T2" y="T3"/>
                </a:cxn>
                <a:cxn ang="0">
                  <a:pos x="T4" y="T5"/>
                </a:cxn>
                <a:cxn ang="0">
                  <a:pos x="T6" y="T7"/>
                </a:cxn>
                <a:cxn ang="0">
                  <a:pos x="T8" y="T9"/>
                </a:cxn>
              </a:cxnLst>
              <a:rect l="0" t="0" r="r" b="b"/>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0" name="Rectangle 24"/>
            <p:cNvSpPr>
              <a:spLocks noChangeArrowheads="1"/>
            </p:cNvSpPr>
            <p:nvPr/>
          </p:nvSpPr>
          <p:spPr bwMode="auto">
            <a:xfrm>
              <a:off x="4670" y="3581"/>
              <a:ext cx="22" cy="361"/>
            </a:xfrm>
            <a:prstGeom prst="rect">
              <a:avLst/>
            </a:prstGeom>
            <a:solidFill>
              <a:schemeClr val="tx1"/>
            </a:solidFill>
            <a:ln w="9525">
              <a:solidFill>
                <a:schemeClr val="tx1"/>
              </a:solid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1" name="Freeform 25"/>
            <p:cNvSpPr>
              <a:spLocks/>
            </p:cNvSpPr>
            <p:nvPr/>
          </p:nvSpPr>
          <p:spPr bwMode="auto">
            <a:xfrm>
              <a:off x="4617" y="3942"/>
              <a:ext cx="127" cy="148"/>
            </a:xfrm>
            <a:custGeom>
              <a:avLst/>
              <a:gdLst>
                <a:gd name="T0" fmla="*/ 69 w 138"/>
                <a:gd name="T1" fmla="*/ 0 h 157"/>
                <a:gd name="T2" fmla="*/ 0 w 138"/>
                <a:gd name="T3" fmla="*/ 0 h 157"/>
                <a:gd name="T4" fmla="*/ 69 w 138"/>
                <a:gd name="T5" fmla="*/ 157 h 157"/>
                <a:gd name="T6" fmla="*/ 138 w 138"/>
                <a:gd name="T7" fmla="*/ 0 h 157"/>
                <a:gd name="T8" fmla="*/ 69 w 138"/>
                <a:gd name="T9" fmla="*/ 0 h 157"/>
              </a:gdLst>
              <a:ahLst/>
              <a:cxnLst>
                <a:cxn ang="0">
                  <a:pos x="T0" y="T1"/>
                </a:cxn>
                <a:cxn ang="0">
                  <a:pos x="T2" y="T3"/>
                </a:cxn>
                <a:cxn ang="0">
                  <a:pos x="T4" y="T5"/>
                </a:cxn>
                <a:cxn ang="0">
                  <a:pos x="T6" y="T7"/>
                </a:cxn>
                <a:cxn ang="0">
                  <a:pos x="T8" y="T9"/>
                </a:cxn>
              </a:cxnLst>
              <a:rect l="0" t="0" r="r" b="b"/>
              <a:pathLst>
                <a:path w="138" h="157">
                  <a:moveTo>
                    <a:pt x="69" y="0"/>
                  </a:moveTo>
                  <a:lnTo>
                    <a:pt x="0" y="0"/>
                  </a:lnTo>
                  <a:lnTo>
                    <a:pt x="69" y="157"/>
                  </a:lnTo>
                  <a:lnTo>
                    <a:pt x="138" y="0"/>
                  </a:lnTo>
                  <a:lnTo>
                    <a:pt x="69" y="0"/>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2" name="Oval 26"/>
            <p:cNvSpPr>
              <a:spLocks noChangeArrowheads="1"/>
            </p:cNvSpPr>
            <p:nvPr/>
          </p:nvSpPr>
          <p:spPr bwMode="auto">
            <a:xfrm>
              <a:off x="4608" y="3312"/>
              <a:ext cx="144" cy="288"/>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3" name="Oval 27"/>
            <p:cNvSpPr>
              <a:spLocks noChangeArrowheads="1"/>
            </p:cNvSpPr>
            <p:nvPr/>
          </p:nvSpPr>
          <p:spPr bwMode="auto">
            <a:xfrm>
              <a:off x="3696" y="1728"/>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4" name="Rectangle 28"/>
            <p:cNvSpPr>
              <a:spLocks noChangeArrowheads="1"/>
            </p:cNvSpPr>
            <p:nvPr/>
          </p:nvSpPr>
          <p:spPr bwMode="auto">
            <a:xfrm>
              <a:off x="4080" y="1776"/>
              <a:ext cx="1155" cy="154"/>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mn-cs"/>
                </a:rPr>
                <a:t>#pragma </a:t>
              </a:r>
              <a:r>
                <a:rPr kumimoji="0" lang="en-US" sz="1600" b="1" i="0" u="none" strike="noStrike" kern="1200" cap="none" spc="0" normalizeH="0" baseline="0" noProof="0" dirty="0" err="1">
                  <a:ln>
                    <a:noFill/>
                  </a:ln>
                  <a:solidFill>
                    <a:srgbClr val="0000FF"/>
                  </a:solidFill>
                  <a:effectLst/>
                  <a:uLnTx/>
                  <a:uFillTx/>
                  <a:latin typeface="Courier New" pitchFamily="49" charset="0"/>
                  <a:ea typeface="+mn-ea"/>
                  <a:cs typeface="+mn-cs"/>
                </a:rPr>
                <a:t>omp</a:t>
              </a: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mn-cs"/>
                </a:rPr>
                <a:t> for</a:t>
              </a:r>
              <a:endParaRPr kumimoji="0" lang="en-US" sz="1600" b="0" i="0" u="none" strike="noStrike" kern="1200" cap="none" spc="0" normalizeH="0" baseline="0" noProof="0" dirty="0">
                <a:ln>
                  <a:noFill/>
                </a:ln>
                <a:solidFill>
                  <a:srgbClr val="0000FF"/>
                </a:solidFill>
                <a:effectLst/>
                <a:uLnTx/>
                <a:uFillTx/>
                <a:latin typeface="Courier New" pitchFamily="49" charset="0"/>
                <a:ea typeface="+mn-ea"/>
                <a:cs typeface="+mn-cs"/>
              </a:endParaRPr>
            </a:p>
          </p:txBody>
        </p:sp>
        <p:sp>
          <p:nvSpPr>
            <p:cNvPr id="526365" name="Oval 29"/>
            <p:cNvSpPr>
              <a:spLocks noChangeArrowheads="1"/>
            </p:cNvSpPr>
            <p:nvPr/>
          </p:nvSpPr>
          <p:spPr bwMode="auto">
            <a:xfrm flipV="1">
              <a:off x="3696" y="2928"/>
              <a:ext cx="1957" cy="251"/>
            </a:xfrm>
            <a:prstGeom prst="ellipse">
              <a:avLst/>
            </a:prstGeom>
            <a:solidFill>
              <a:schemeClr val="accent1"/>
            </a:solidFill>
            <a:ln w="11113">
              <a:solidFill>
                <a:srgbClr val="000000"/>
              </a:solidFill>
              <a:round/>
              <a:headEnd/>
              <a:tailEnd/>
            </a:ln>
            <a:effectLst>
              <a:outerShdw dist="107763" dir="2700000" algn="ctr" rotWithShape="0">
                <a:srgbClr val="808080">
                  <a:alpha val="50000"/>
                </a:srgbClr>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6366" name="Rectangle 30"/>
            <p:cNvSpPr>
              <a:spLocks noChangeArrowheads="1"/>
            </p:cNvSpPr>
            <p:nvPr/>
          </p:nvSpPr>
          <p:spPr bwMode="auto">
            <a:xfrm>
              <a:off x="4320" y="3006"/>
              <a:ext cx="674" cy="116"/>
            </a:xfrm>
            <a:prstGeom prst="rect">
              <a:avLst/>
            </a:prstGeom>
            <a:noFill/>
            <a:ln>
              <a:noFill/>
            </a:ln>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Arial" panose="020B0604020202020204" pitchFamily="34" charset="0"/>
                  <a:ea typeface="+mn-ea"/>
                  <a:cs typeface="+mn-cs"/>
                </a:rPr>
                <a:t>Implicit barrier</a:t>
              </a:r>
              <a:endParaRPr kumimoji="0" lang="en-US" sz="1200" b="0" i="0" u="none" strike="noStrike" kern="1200" cap="none" spc="0" normalizeH="0" baseline="0" noProof="0" dirty="0">
                <a:ln>
                  <a:noFill/>
                </a:ln>
                <a:solidFill>
                  <a:srgbClr val="0000FF"/>
                </a:solidFill>
                <a:effectLst/>
                <a:uLnTx/>
                <a:uFillTx/>
                <a:latin typeface="Arial" panose="020B0604020202020204" pitchFamily="34" charset="0"/>
                <a:ea typeface="+mn-ea"/>
                <a:cs typeface="+mn-cs"/>
              </a:endParaRPr>
            </a:p>
          </p:txBody>
        </p:sp>
        <p:sp>
          <p:nvSpPr>
            <p:cNvPr id="526367" name="Text Box 31"/>
            <p:cNvSpPr txBox="1">
              <a:spLocks noChangeArrowheads="1"/>
            </p:cNvSpPr>
            <p:nvPr/>
          </p:nvSpPr>
          <p:spPr bwMode="auto">
            <a:xfrm>
              <a:off x="369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0</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1</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2</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3</a:t>
              </a:r>
            </a:p>
          </p:txBody>
        </p:sp>
        <p:sp>
          <p:nvSpPr>
            <p:cNvPr id="526368" name="Text Box 32"/>
            <p:cNvSpPr txBox="1">
              <a:spLocks noChangeArrowheads="1"/>
            </p:cNvSpPr>
            <p:nvPr/>
          </p:nvSpPr>
          <p:spPr bwMode="auto">
            <a:xfrm>
              <a:off x="441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4</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5</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6</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7</a:t>
              </a:r>
            </a:p>
          </p:txBody>
        </p:sp>
        <p:sp>
          <p:nvSpPr>
            <p:cNvPr id="526369" name="Text Box 33"/>
            <p:cNvSpPr txBox="1">
              <a:spLocks noChangeArrowheads="1"/>
            </p:cNvSpPr>
            <p:nvPr/>
          </p:nvSpPr>
          <p:spPr bwMode="auto">
            <a:xfrm>
              <a:off x="5136" y="2160"/>
              <a:ext cx="528" cy="6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lgn="ctr">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8</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9</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10</a:t>
              </a:r>
            </a:p>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ahoma" pitchFamily="34" charset="0"/>
                  <a:ea typeface="+mn-ea"/>
                  <a:cs typeface="+mn-cs"/>
                </a:rPr>
                <a:t>i = 11</a:t>
              </a:r>
            </a:p>
          </p:txBody>
        </p:sp>
      </p:grpSp>
      <p:sp>
        <p:nvSpPr>
          <p:cNvPr id="2" name="Rectangle 1"/>
          <p:cNvSpPr/>
          <p:nvPr/>
        </p:nvSpPr>
        <p:spPr>
          <a:xfrm>
            <a:off x="723900" y="1699737"/>
            <a:ext cx="4572000" cy="1477328"/>
          </a:xfrm>
          <a:prstGeom prst="rect">
            <a:avLst/>
          </a:prstGeom>
          <a:solidFill>
            <a:schemeClr val="bg1">
              <a:lumMod val="95000"/>
            </a:schemeClr>
          </a:solidFill>
          <a:ln>
            <a:solidFill>
              <a:schemeClr val="tx1"/>
            </a:solid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itchFamily="49" charset="0"/>
                <a:ea typeface="+mn-ea"/>
                <a:cs typeface="Consolas" pitchFamily="49" charset="0"/>
              </a:rPr>
              <a:t>// assume N=12 &lt;--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nn-NO"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nn-NO"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 = 0; i &lt; N;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c[i] = a[i] + b[i];</a:t>
            </a:r>
          </a:p>
        </p:txBody>
      </p:sp>
      <p:sp>
        <p:nvSpPr>
          <p:cNvPr id="38" name="Rectangle 37"/>
          <p:cNvSpPr/>
          <p:nvPr/>
        </p:nvSpPr>
        <p:spPr>
          <a:xfrm>
            <a:off x="1548160" y="6553202"/>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cxnSp>
        <p:nvCxnSpPr>
          <p:cNvPr id="5" name="Straight Arrow Connector 4"/>
          <p:cNvCxnSpPr>
            <a:stCxn id="526339" idx="3"/>
          </p:cNvCxnSpPr>
          <p:nvPr/>
        </p:nvCxnSpPr>
        <p:spPr>
          <a:xfrm flipV="1">
            <a:off x="6553202" y="4651377"/>
            <a:ext cx="1409699" cy="27304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304315" y="6188275"/>
            <a:ext cx="468575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[pic above assumes </a:t>
            </a:r>
            <a:r>
              <a:rPr kumimoji="0" lang="en-US" sz="1400" b="1" i="0" u="none" strike="noStrike" kern="1200" cap="none" spc="0" normalizeH="0" baseline="0" noProof="0" dirty="0">
                <a:ln>
                  <a:noFill/>
                </a:ln>
                <a:solidFill>
                  <a:srgbClr val="C00000"/>
                </a:solidFill>
                <a:effectLst/>
                <a:uLnTx/>
                <a:uFillTx/>
                <a:latin typeface="Calibri" panose="020F0502020204030204"/>
                <a:ea typeface="+mn-ea"/>
                <a:cs typeface="Times New Roman" panose="02020603050405020304" pitchFamily="18" charset="0"/>
              </a:rPr>
              <a:t>three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threads are in the thread team]</a:t>
            </a:r>
          </a:p>
        </p:txBody>
      </p:sp>
      <p:cxnSp>
        <p:nvCxnSpPr>
          <p:cNvPr id="39" name="Straight Arrow Connector 38"/>
          <p:cNvCxnSpPr/>
          <p:nvPr/>
        </p:nvCxnSpPr>
        <p:spPr>
          <a:xfrm flipV="1">
            <a:off x="9075737" y="6415208"/>
            <a:ext cx="1" cy="37560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91430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6096001" y="2057401"/>
            <a:ext cx="3967163" cy="428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lstStyle/>
          <a:p>
            <a:pPr marL="342900" marR="0" lvl="0" indent="-342900" algn="l" defTabSz="914400" rtl="0" eaLnBrk="1" fontAlgn="auto" latinLnBrk="0" hangingPunct="1">
              <a:lnSpc>
                <a:spcPct val="8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28387" name="Rectangle 3"/>
          <p:cNvSpPr>
            <a:spLocks noGrp="1" noChangeArrowheads="1"/>
          </p:cNvSpPr>
          <p:nvPr>
            <p:ph type="title"/>
          </p:nvPr>
        </p:nvSpPr>
        <p:spPr/>
        <p:txBody>
          <a:bodyPr/>
          <a:lstStyle/>
          <a:p>
            <a:r>
              <a:rPr lang="en-US" dirty="0"/>
              <a:t>Combining Constructs</a:t>
            </a:r>
          </a:p>
        </p:txBody>
      </p:sp>
      <p:sp>
        <p:nvSpPr>
          <p:cNvPr id="528388" name="Rectangle 4"/>
          <p:cNvSpPr>
            <a:spLocks noGrp="1" noChangeArrowheads="1"/>
          </p:cNvSpPr>
          <p:nvPr>
            <p:ph idx="1"/>
          </p:nvPr>
        </p:nvSpPr>
        <p:spPr/>
        <p:txBody>
          <a:bodyPr/>
          <a:lstStyle/>
          <a:p>
            <a:r>
              <a:rPr lang="en-US" dirty="0"/>
              <a:t>These two code segments are equivalent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1752600" y="2568477"/>
            <a:ext cx="4267200" cy="2031325"/>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i=0;i&lt; MAX; i++) {	 res[i] = huge();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p:txBody>
      </p:sp>
      <p:sp>
        <p:nvSpPr>
          <p:cNvPr id="4" name="Rectangle 3"/>
          <p:cNvSpPr/>
          <p:nvPr/>
        </p:nvSpPr>
        <p:spPr>
          <a:xfrm>
            <a:off x="6248401" y="2568477"/>
            <a:ext cx="4112419" cy="1200329"/>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i=0;i&lt; MAX;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res[i] = huge();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p:txBody>
      </p:sp>
      <p:sp>
        <p:nvSpPr>
          <p:cNvPr id="9" name="Rectangle 8"/>
          <p:cNvSpPr/>
          <p:nvPr/>
        </p:nvSpPr>
        <p:spPr>
          <a:xfrm>
            <a:off x="1548160" y="6553202"/>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cxnSp>
        <p:nvCxnSpPr>
          <p:cNvPr id="10" name="Straight Arrow Connector 9"/>
          <p:cNvCxnSpPr>
            <a:stCxn id="11" idx="1"/>
          </p:cNvCxnSpPr>
          <p:nvPr/>
        </p:nvCxnSpPr>
        <p:spPr>
          <a:xfrm flipH="1" flipV="1">
            <a:off x="1981200" y="4495801"/>
            <a:ext cx="716676" cy="1300669"/>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97876" y="5380971"/>
            <a:ext cx="3175000" cy="830997"/>
          </a:xfrm>
          <a:prstGeom prst="rect">
            <a:avLst/>
          </a:prstGeom>
          <a:ln>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There is an implicit barrier 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the end of the parallel region, that is)</a:t>
            </a:r>
          </a:p>
        </p:txBody>
      </p:sp>
      <p:cxnSp>
        <p:nvCxnSpPr>
          <p:cNvPr id="12" name="Straight Arrow Connector 11"/>
          <p:cNvCxnSpPr>
            <a:stCxn id="11" idx="3"/>
          </p:cNvCxnSpPr>
          <p:nvPr/>
        </p:nvCxnSpPr>
        <p:spPr>
          <a:xfrm flipV="1">
            <a:off x="5872876" y="3733801"/>
            <a:ext cx="995362" cy="2062669"/>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2371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default partitioning</a:t>
            </a:r>
          </a:p>
        </p:txBody>
      </p:sp>
      <p:sp>
        <p:nvSpPr>
          <p:cNvPr id="3" name="Content Placeholder 2"/>
          <p:cNvSpPr>
            <a:spLocks noGrp="1"/>
          </p:cNvSpPr>
          <p:nvPr>
            <p:ph idx="1"/>
          </p:nvPr>
        </p:nvSpPr>
        <p:spPr/>
        <p:txBody>
          <a:bodyPr/>
          <a:lstStyle/>
          <a:p>
            <a:r>
              <a:rPr lang="en-US" sz="2000" dirty="0"/>
              <a:t>Most </a:t>
            </a:r>
            <a:r>
              <a:rPr lang="en-US" sz="2000" dirty="0" err="1"/>
              <a:t>OpenMP</a:t>
            </a:r>
            <a:r>
              <a:rPr lang="en-US" sz="2000" dirty="0"/>
              <a:t> implementations use as default block partitioning</a:t>
            </a:r>
          </a:p>
          <a:p>
            <a:pPr lvl="1"/>
            <a:r>
              <a:rPr lang="en-US" dirty="0"/>
              <a:t>Each thread is assigned roughly </a:t>
            </a:r>
            <a:r>
              <a:rPr lang="en-US" dirty="0">
                <a:latin typeface="Consolas" panose="020B0609020204030204" pitchFamily="49" charset="0"/>
              </a:rPr>
              <a:t>n/</a:t>
            </a:r>
            <a:r>
              <a:rPr lang="en-US" dirty="0" err="1">
                <a:latin typeface="Consolas" panose="020B0609020204030204" pitchFamily="49" charset="0"/>
              </a:rPr>
              <a:t>thread_count</a:t>
            </a:r>
            <a:r>
              <a:rPr lang="en-US" dirty="0"/>
              <a:t> iterations</a:t>
            </a:r>
            <a:br>
              <a:rPr lang="en-US" dirty="0"/>
            </a:br>
            <a:endParaRPr lang="en-US" dirty="0"/>
          </a:p>
          <a:p>
            <a:r>
              <a:rPr lang="en-US" sz="2000" dirty="0"/>
              <a:t>This may lead to load imbalance when the work per iteration varies</a:t>
            </a:r>
            <a:br>
              <a:rPr lang="en-US" sz="2000" dirty="0"/>
            </a:br>
            <a:br>
              <a:rPr lang="en-US" sz="2000" dirty="0"/>
            </a:br>
            <a:br>
              <a:rPr lang="en-US" sz="2000" dirty="0"/>
            </a:br>
            <a:br>
              <a:rPr lang="en-US" sz="2000" dirty="0"/>
            </a:br>
            <a:br>
              <a:rPr lang="en-US" sz="2000" dirty="0"/>
            </a:br>
            <a:endParaRPr lang="en-US" sz="2000" dirty="0"/>
          </a:p>
          <a:p>
            <a:endParaRPr lang="en-US" sz="2000" dirty="0"/>
          </a:p>
          <a:p>
            <a:r>
              <a:rPr lang="en-US" sz="2000" dirty="0"/>
              <a:t>(assume the time required by a call to </a:t>
            </a:r>
            <a:r>
              <a:rPr lang="en-US" sz="2000" dirty="0">
                <a:latin typeface="Consolas" panose="020B0609020204030204" pitchFamily="49" charset="0"/>
              </a:rPr>
              <a:t>f(i)</a:t>
            </a:r>
            <a:r>
              <a:rPr lang="en-US" sz="2000" dirty="0"/>
              <a:t> is </a:t>
            </a:r>
            <a:r>
              <a:rPr lang="en-US" sz="2000" dirty="0">
                <a:solidFill>
                  <a:srgbClr val="C00000"/>
                </a:solidFill>
              </a:rPr>
              <a:t>proportional</a:t>
            </a:r>
            <a:r>
              <a:rPr lang="en-US" sz="2000" dirty="0"/>
              <a:t> to </a:t>
            </a:r>
            <a:r>
              <a:rPr lang="en-US" sz="2000" dirty="0">
                <a:latin typeface="Consolas" panose="020B0609020204030204" pitchFamily="49" charset="0"/>
              </a:rPr>
              <a:t>i</a:t>
            </a:r>
            <a:r>
              <a:rPr lang="en-US" sz="2000"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2658534" y="3174537"/>
            <a:ext cx="6324600" cy="923330"/>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sum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i</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0; i &lt;= n;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i</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sum += f(</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i</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6" name="TextBox 5"/>
          <p:cNvSpPr txBox="1"/>
          <p:nvPr/>
        </p:nvSpPr>
        <p:spPr>
          <a:xfrm>
            <a:off x="3962399" y="5617029"/>
            <a:ext cx="4109357" cy="707886"/>
          </a:xfrm>
          <a:prstGeom prst="rect">
            <a:avLst/>
          </a:prstGeom>
          <a:solidFill>
            <a:schemeClr val="bg1"/>
          </a:solidFill>
          <a:ln>
            <a:solidFill>
              <a:srgbClr val="C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What would be a good partitioning of iterations over threads in this case?</a:t>
            </a:r>
          </a:p>
        </p:txBody>
      </p:sp>
    </p:spTree>
    <p:extLst>
      <p:ext uri="{BB962C8B-B14F-4D97-AF65-F5344CB8AC3E}">
        <p14:creationId xmlns:p14="http://schemas.microsoft.com/office/powerpoint/2010/main" val="182510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a:bodyPr>
          <a:lstStyle/>
          <a:p>
            <a:pPr lvl="1"/>
            <a:endParaRPr lang="en-US" dirty="0"/>
          </a:p>
          <a:p>
            <a:r>
              <a:rPr lang="en-US" dirty="0"/>
              <a:t>Last time</a:t>
            </a:r>
          </a:p>
          <a:p>
            <a:pPr lvl="1"/>
            <a:r>
              <a:rPr lang="en-US" dirty="0"/>
              <a:t>Final Project *Proposal* discussion</a:t>
            </a:r>
          </a:p>
          <a:p>
            <a:pPr lvl="1"/>
            <a:r>
              <a:rPr lang="en-US" dirty="0"/>
              <a:t>Parallel computing on the CPU: the “know your hardware part” &amp; OpenMP generalities</a:t>
            </a:r>
          </a:p>
          <a:p>
            <a:pPr lvl="1"/>
            <a:endParaRPr lang="en-US" dirty="0"/>
          </a:p>
          <a:p>
            <a:r>
              <a:rPr lang="en-US" dirty="0"/>
              <a:t>Today</a:t>
            </a:r>
          </a:p>
          <a:p>
            <a:pPr lvl="1"/>
            <a:r>
              <a:rPr lang="en-US" dirty="0"/>
              <a:t>OpenMP nuts &amp; bolts: nested parallelism, work sharing (for loops, sections</a:t>
            </a:r>
            <a:r>
              <a:rPr lang="en-US"/>
              <a:t>, tasks)</a:t>
            </a:r>
          </a:p>
          <a:p>
            <a:pPr lvl="1"/>
            <a:endParaRPr lang="en-US" dirty="0"/>
          </a:p>
          <a:p>
            <a:r>
              <a:rPr lang="en-US" dirty="0"/>
              <a:t>Other tidbits:</a:t>
            </a:r>
          </a:p>
          <a:p>
            <a:pPr lvl="1"/>
            <a:r>
              <a:rPr lang="en-US" dirty="0"/>
              <a:t>Assignment due on Th, 03/11, at 9 pm</a:t>
            </a:r>
          </a:p>
          <a:p>
            <a:pPr lvl="1"/>
            <a:r>
              <a:rPr lang="en-US" dirty="0"/>
              <a:t>Do not run your code on the Euler head-node (use Slurm)</a:t>
            </a:r>
          </a:p>
          <a:p>
            <a:pPr lvl="1"/>
            <a:r>
              <a:rPr lang="en-US" dirty="0"/>
              <a:t>Big PDF file contains all the slides thus far; easy to search into it to find topics covered thus far. Doc is </a:t>
            </a:r>
            <a:r>
              <a:rPr lang="en-US" dirty="0">
                <a:hlinkClick r:id="rId2"/>
              </a:rPr>
              <a:t>here</a:t>
            </a:r>
            <a:r>
              <a:rPr lang="en-US" dirty="0"/>
              <a:t>.</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3" name="Rectangle 5"/>
          <p:cNvSpPr>
            <a:spLocks noGrp="1" noChangeArrowheads="1"/>
          </p:cNvSpPr>
          <p:nvPr>
            <p:ph type="title"/>
          </p:nvPr>
        </p:nvSpPr>
        <p:spPr/>
        <p:txBody>
          <a:bodyPr/>
          <a:lstStyle/>
          <a:p>
            <a:r>
              <a:rPr lang="en-US" dirty="0"/>
              <a:t>The </a:t>
            </a:r>
            <a:r>
              <a:rPr lang="en-US" dirty="0">
                <a:solidFill>
                  <a:srgbClr val="FFC000"/>
                </a:solidFill>
                <a:latin typeface="Consolas" pitchFamily="49" charset="0"/>
                <a:cs typeface="Consolas" pitchFamily="49" charset="0"/>
              </a:rPr>
              <a:t>schedule</a:t>
            </a:r>
            <a:r>
              <a:rPr lang="en-US" dirty="0"/>
              <a:t> Clause</a:t>
            </a:r>
          </a:p>
        </p:txBody>
      </p:sp>
      <p:sp>
        <p:nvSpPr>
          <p:cNvPr id="534534" name="Rectangle 6"/>
          <p:cNvSpPr>
            <a:spLocks noGrp="1" noChangeArrowheads="1"/>
          </p:cNvSpPr>
          <p:nvPr>
            <p:ph idx="1"/>
          </p:nvPr>
        </p:nvSpPr>
        <p:spPr/>
        <p:txBody>
          <a:bodyPr/>
          <a:lstStyle/>
          <a:p>
            <a:pPr>
              <a:lnSpc>
                <a:spcPct val="85000"/>
              </a:lnSpc>
            </a:pPr>
            <a:r>
              <a:rPr lang="en-US" sz="2000" dirty="0"/>
              <a:t>The </a:t>
            </a:r>
            <a:r>
              <a:rPr lang="en-US" sz="2000" dirty="0">
                <a:solidFill>
                  <a:srgbClr val="0070C0"/>
                </a:solidFill>
                <a:latin typeface="Consolas" pitchFamily="49" charset="0"/>
                <a:cs typeface="Consolas" pitchFamily="49" charset="0"/>
              </a:rPr>
              <a:t>schedule</a:t>
            </a:r>
            <a:r>
              <a:rPr lang="en-US" sz="2000" dirty="0">
                <a:solidFill>
                  <a:srgbClr val="0000FF"/>
                </a:solidFill>
              </a:rPr>
              <a:t> </a:t>
            </a:r>
            <a:r>
              <a:rPr lang="en-US" sz="2000" dirty="0"/>
              <a:t>clause</a:t>
            </a:r>
            <a:r>
              <a:rPr lang="en-US" sz="2000" dirty="0">
                <a:solidFill>
                  <a:srgbClr val="0000FF"/>
                </a:solidFill>
              </a:rPr>
              <a:t> </a:t>
            </a:r>
            <a:r>
              <a:rPr lang="en-US" sz="2000" dirty="0"/>
              <a:t>affects how loop iterations are mapped onto threads</a:t>
            </a:r>
          </a:p>
          <a:p>
            <a:pPr>
              <a:lnSpc>
                <a:spcPct val="85000"/>
              </a:lnSpc>
            </a:pPr>
            <a:endParaRPr lang="en-US" sz="2000"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schedule(static [,chunk])</a:t>
            </a:r>
          </a:p>
          <a:p>
            <a:pPr lvl="2">
              <a:lnSpc>
                <a:spcPct val="85000"/>
              </a:lnSpc>
            </a:pPr>
            <a:r>
              <a:rPr lang="en-US" dirty="0"/>
              <a:t>Blocks of iterations of size </a:t>
            </a:r>
            <a:r>
              <a:rPr lang="en-US" dirty="0">
                <a:latin typeface="Courier New" panose="02070309020205020404" pitchFamily="49" charset="0"/>
                <a:cs typeface="Courier New" panose="02070309020205020404" pitchFamily="49" charset="0"/>
              </a:rPr>
              <a:t>chunk</a:t>
            </a:r>
            <a:r>
              <a:rPr lang="en-US" dirty="0"/>
              <a:t> assigned to each thread</a:t>
            </a:r>
          </a:p>
          <a:p>
            <a:pPr lvl="2">
              <a:lnSpc>
                <a:spcPct val="85000"/>
              </a:lnSpc>
            </a:pPr>
            <a:r>
              <a:rPr lang="en-US" dirty="0"/>
              <a:t>Round robin distribution</a:t>
            </a:r>
          </a:p>
          <a:p>
            <a:pPr lvl="2">
              <a:lnSpc>
                <a:spcPct val="85000"/>
              </a:lnSpc>
            </a:pPr>
            <a:r>
              <a:rPr lang="en-US" dirty="0"/>
              <a:t>Low overhead, may cause load imbalance</a:t>
            </a:r>
          </a:p>
          <a:p>
            <a:pPr lvl="2">
              <a:lnSpc>
                <a:spcPct val="85000"/>
              </a:lnSpc>
            </a:pPr>
            <a:endParaRPr lang="en-US"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schedule(dynamic[,chunk])</a:t>
            </a:r>
          </a:p>
          <a:p>
            <a:pPr lvl="2">
              <a:lnSpc>
                <a:spcPct val="85000"/>
              </a:lnSpc>
            </a:pPr>
            <a:r>
              <a:rPr lang="en-US" dirty="0"/>
              <a:t>Threads grab </a:t>
            </a:r>
            <a:r>
              <a:rPr lang="en-US" dirty="0">
                <a:latin typeface="Courier New" panose="02070309020205020404" pitchFamily="49" charset="0"/>
                <a:cs typeface="Courier New" panose="02070309020205020404" pitchFamily="49" charset="0"/>
              </a:rPr>
              <a:t>chunk</a:t>
            </a:r>
            <a:r>
              <a:rPr lang="en-US" dirty="0"/>
              <a:t> iterations </a:t>
            </a:r>
          </a:p>
          <a:p>
            <a:pPr lvl="2">
              <a:lnSpc>
                <a:spcPct val="85000"/>
              </a:lnSpc>
            </a:pPr>
            <a:r>
              <a:rPr lang="en-US" dirty="0"/>
              <a:t>When done with iterations, thread requests next set of </a:t>
            </a:r>
            <a:r>
              <a:rPr lang="en-US" dirty="0">
                <a:latin typeface="Courier New" panose="02070309020205020404" pitchFamily="49" charset="0"/>
                <a:cs typeface="Courier New" panose="02070309020205020404" pitchFamily="49" charset="0"/>
              </a:rPr>
              <a:t>chunk</a:t>
            </a:r>
            <a:r>
              <a:rPr lang="en-US" dirty="0"/>
              <a:t> iterations </a:t>
            </a:r>
          </a:p>
          <a:p>
            <a:pPr lvl="2">
              <a:lnSpc>
                <a:spcPct val="85000"/>
              </a:lnSpc>
            </a:pPr>
            <a:r>
              <a:rPr lang="en-US" dirty="0"/>
              <a:t>Higher threading overhead, can reduce load imbalance</a:t>
            </a:r>
          </a:p>
          <a:p>
            <a:pPr lvl="2">
              <a:lnSpc>
                <a:spcPct val="85000"/>
              </a:lnSpc>
            </a:pPr>
            <a:endParaRPr lang="en-US" dirty="0"/>
          </a:p>
          <a:p>
            <a:pPr lvl="1">
              <a:lnSpc>
                <a:spcPct val="85000"/>
              </a:lnSpc>
              <a:buFont typeface="Wingdings" pitchFamily="2" charset="2"/>
              <a:buNone/>
            </a:pPr>
            <a:r>
              <a:rPr lang="en-US" dirty="0">
                <a:solidFill>
                  <a:srgbClr val="0070C0"/>
                </a:solidFill>
                <a:latin typeface="Consolas" pitchFamily="49" charset="0"/>
                <a:cs typeface="Consolas" pitchFamily="49" charset="0"/>
              </a:rPr>
              <a:t>schedule(guided[,chunk])</a:t>
            </a:r>
          </a:p>
          <a:p>
            <a:pPr lvl="2">
              <a:lnSpc>
                <a:spcPct val="85000"/>
              </a:lnSpc>
            </a:pPr>
            <a:r>
              <a:rPr lang="en-US" dirty="0"/>
              <a:t>Dynamic schedule starting with large block </a:t>
            </a:r>
          </a:p>
          <a:p>
            <a:pPr lvl="2">
              <a:lnSpc>
                <a:spcPct val="85000"/>
              </a:lnSpc>
            </a:pPr>
            <a:r>
              <a:rPr lang="en-US" dirty="0"/>
              <a:t>Size of the blocks shrinks; no smaller than </a:t>
            </a:r>
            <a:r>
              <a:rPr lang="en-US" dirty="0">
                <a:latin typeface="Courier New" panose="02070309020205020404" pitchFamily="49" charset="0"/>
                <a:cs typeface="Courier New" panose="02070309020205020404" pitchFamily="49" charset="0"/>
              </a:rPr>
              <a:t>chunk</a:t>
            </a:r>
            <a:r>
              <a:rPr lang="en-US" dirty="0"/>
              <a:t> though</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6581001"/>
            <a:ext cx="9664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spTree>
    <p:custDataLst>
      <p:tags r:id="rId1"/>
    </p:custDataLst>
    <p:extLst>
      <p:ext uri="{BB962C8B-B14F-4D97-AF65-F5344CB8AC3E}">
        <p14:creationId xmlns:p14="http://schemas.microsoft.com/office/powerpoint/2010/main" val="1906474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nsolas" panose="020B0609020204030204" pitchFamily="49" charset="0"/>
              </a:rPr>
              <a:t>schedule</a:t>
            </a:r>
            <a:r>
              <a:rPr lang="en-US" dirty="0"/>
              <a:t> Clause Example</a:t>
            </a:r>
          </a:p>
        </p:txBody>
      </p:sp>
      <p:sp>
        <p:nvSpPr>
          <p:cNvPr id="3" name="Content Placeholder 2"/>
          <p:cNvSpPr>
            <a:spLocks noGrp="1"/>
          </p:cNvSpPr>
          <p:nvPr>
            <p:ph idx="1"/>
          </p:nvPr>
        </p:nvSpPr>
        <p:spPr/>
        <p:txBody>
          <a:bodyPr/>
          <a:lstStyle/>
          <a:p>
            <a:r>
              <a:rPr lang="en-US" sz="2800" dirty="0"/>
              <a:t>Iterations are divided into chunks of 8 </a:t>
            </a:r>
          </a:p>
          <a:p>
            <a:endParaRPr lang="en-US" sz="2800" dirty="0"/>
          </a:p>
          <a:p>
            <a:r>
              <a:rPr lang="en-US" sz="2800" dirty="0"/>
              <a:t>If start = 3, then first chunk is</a:t>
            </a:r>
          </a:p>
          <a:p>
            <a:pPr lvl="2">
              <a:lnSpc>
                <a:spcPct val="85000"/>
              </a:lnSpc>
              <a:buClr>
                <a:srgbClr val="808080"/>
              </a:buClr>
              <a:buSzPct val="65000"/>
              <a:buNone/>
            </a:pPr>
            <a:r>
              <a:rPr lang="en-US" dirty="0"/>
              <a:t>		</a:t>
            </a:r>
            <a:r>
              <a:rPr lang="en-US" sz="2400" dirty="0">
                <a:solidFill>
                  <a:srgbClr val="000000"/>
                </a:solidFill>
                <a:latin typeface="Consolas" panose="020B0609020204030204" pitchFamily="49" charset="0"/>
              </a:rPr>
              <a:t>i={3,5,7,9,11,13,15,17}</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2552700" y="4038705"/>
            <a:ext cx="6324600" cy="1477328"/>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for schedule(static,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for</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srgbClr val="0000FF"/>
                </a:solidFill>
                <a:effectLst/>
                <a:uLnTx/>
                <a:uFillTx/>
                <a:latin typeface="Consolas" pitchFamily="49" charset="0"/>
                <a:ea typeface="+mn-ea"/>
                <a:cs typeface="Consolas" pitchFamily="49" charset="0"/>
              </a:rPr>
              <a:t>int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i = start; i &lt;= end; i +=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if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TestForPrime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(i)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gPrimesFound</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p:txBody>
      </p:sp>
      <p:sp>
        <p:nvSpPr>
          <p:cNvPr id="8" name="Rectangle 7"/>
          <p:cNvSpPr/>
          <p:nvPr/>
        </p:nvSpPr>
        <p:spPr>
          <a:xfrm>
            <a:off x="0" y="6581001"/>
            <a:ext cx="9664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spTree>
    <p:extLst>
      <p:ext uri="{BB962C8B-B14F-4D97-AF65-F5344CB8AC3E}">
        <p14:creationId xmlns:p14="http://schemas.microsoft.com/office/powerpoint/2010/main" val="23718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Scheduling (Assume 3 Threads)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5" name="Group 24"/>
          <p:cNvGrpSpPr/>
          <p:nvPr/>
        </p:nvGrpSpPr>
        <p:grpSpPr>
          <a:xfrm>
            <a:off x="3255434" y="1394630"/>
            <a:ext cx="228600" cy="4572000"/>
            <a:chOff x="1524000" y="1828800"/>
            <a:chExt cx="228600" cy="4572000"/>
          </a:xfrm>
        </p:grpSpPr>
        <p:sp>
          <p:nvSpPr>
            <p:cNvPr id="4" name="Rectangle 3"/>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1524000" y="3200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1524000" y="3429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p:cNvSpPr/>
            <p:nvPr/>
          </p:nvSpPr>
          <p:spPr>
            <a:xfrm>
              <a:off x="1524000" y="41148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p:cNvSpPr/>
            <p:nvPr/>
          </p:nvSpPr>
          <p:spPr>
            <a:xfrm>
              <a:off x="1524000" y="4343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p:cNvSpPr/>
            <p:nvPr/>
          </p:nvSpPr>
          <p:spPr>
            <a:xfrm>
              <a:off x="1524000" y="4572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p:cNvSpPr/>
            <p:nvPr/>
          </p:nvSpPr>
          <p:spPr>
            <a:xfrm>
              <a:off x="1524000" y="4800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p:cNvSpPr/>
            <p:nvPr/>
          </p:nvSpPr>
          <p:spPr>
            <a:xfrm>
              <a:off x="1524000" y="5029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p:cNvSpPr/>
            <p:nvPr/>
          </p:nvSpPr>
          <p:spPr>
            <a:xfrm>
              <a:off x="1524000" y="52578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1524000" y="5486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p:cNvSpPr/>
            <p:nvPr/>
          </p:nvSpPr>
          <p:spPr>
            <a:xfrm>
              <a:off x="1524000" y="6172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7" name="Group 46"/>
          <p:cNvGrpSpPr/>
          <p:nvPr/>
        </p:nvGrpSpPr>
        <p:grpSpPr>
          <a:xfrm>
            <a:off x="2036234" y="1394630"/>
            <a:ext cx="457200" cy="4588328"/>
            <a:chOff x="990600" y="1404257"/>
            <a:chExt cx="457200" cy="4588328"/>
          </a:xfrm>
        </p:grpSpPr>
        <p:sp>
          <p:nvSpPr>
            <p:cNvPr id="27" name="Rectangle 26"/>
            <p:cNvSpPr/>
            <p:nvPr/>
          </p:nvSpPr>
          <p:spPr>
            <a:xfrm>
              <a:off x="990600" y="1404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8" name="Rectangle 27"/>
            <p:cNvSpPr/>
            <p:nvPr/>
          </p:nvSpPr>
          <p:spPr>
            <a:xfrm>
              <a:off x="990600" y="1632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9" name="Rectangle 28"/>
            <p:cNvSpPr/>
            <p:nvPr/>
          </p:nvSpPr>
          <p:spPr>
            <a:xfrm>
              <a:off x="990600" y="1861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0" name="Rectangle 29"/>
            <p:cNvSpPr/>
            <p:nvPr/>
          </p:nvSpPr>
          <p:spPr>
            <a:xfrm>
              <a:off x="990600" y="2090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1" name="Rectangle 30"/>
            <p:cNvSpPr/>
            <p:nvPr/>
          </p:nvSpPr>
          <p:spPr>
            <a:xfrm>
              <a:off x="990600" y="2318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32" name="Rectangle 31"/>
            <p:cNvSpPr/>
            <p:nvPr/>
          </p:nvSpPr>
          <p:spPr>
            <a:xfrm>
              <a:off x="990600" y="2547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33" name="Rectangle 32"/>
            <p:cNvSpPr/>
            <p:nvPr/>
          </p:nvSpPr>
          <p:spPr>
            <a:xfrm>
              <a:off x="990600" y="2775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6</a:t>
              </a:r>
            </a:p>
          </p:txBody>
        </p:sp>
        <p:sp>
          <p:nvSpPr>
            <p:cNvPr id="34" name="Rectangle 33"/>
            <p:cNvSpPr/>
            <p:nvPr/>
          </p:nvSpPr>
          <p:spPr>
            <a:xfrm>
              <a:off x="990600" y="3004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7</a:t>
              </a:r>
            </a:p>
          </p:txBody>
        </p:sp>
        <p:sp>
          <p:nvSpPr>
            <p:cNvPr id="35" name="Rectangle 34"/>
            <p:cNvSpPr/>
            <p:nvPr/>
          </p:nvSpPr>
          <p:spPr>
            <a:xfrm>
              <a:off x="990600" y="3233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8</a:t>
              </a:r>
            </a:p>
          </p:txBody>
        </p:sp>
        <p:sp>
          <p:nvSpPr>
            <p:cNvPr id="36" name="Rectangle 35"/>
            <p:cNvSpPr/>
            <p:nvPr/>
          </p:nvSpPr>
          <p:spPr>
            <a:xfrm>
              <a:off x="990600" y="3461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9</a:t>
              </a:r>
            </a:p>
          </p:txBody>
        </p:sp>
        <p:sp>
          <p:nvSpPr>
            <p:cNvPr id="37" name="Rectangle 36"/>
            <p:cNvSpPr/>
            <p:nvPr/>
          </p:nvSpPr>
          <p:spPr>
            <a:xfrm>
              <a:off x="990600" y="3690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38" name="Rectangle 37"/>
            <p:cNvSpPr/>
            <p:nvPr/>
          </p:nvSpPr>
          <p:spPr>
            <a:xfrm>
              <a:off x="990600" y="3918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39" name="Rectangle 38"/>
            <p:cNvSpPr/>
            <p:nvPr/>
          </p:nvSpPr>
          <p:spPr>
            <a:xfrm>
              <a:off x="990600" y="4147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12</a:t>
              </a:r>
            </a:p>
          </p:txBody>
        </p:sp>
        <p:sp>
          <p:nvSpPr>
            <p:cNvPr id="40" name="Rectangle 39"/>
            <p:cNvSpPr/>
            <p:nvPr/>
          </p:nvSpPr>
          <p:spPr>
            <a:xfrm>
              <a:off x="990600" y="4376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13</a:t>
              </a:r>
            </a:p>
          </p:txBody>
        </p:sp>
        <p:sp>
          <p:nvSpPr>
            <p:cNvPr id="41" name="Rectangle 40"/>
            <p:cNvSpPr/>
            <p:nvPr/>
          </p:nvSpPr>
          <p:spPr>
            <a:xfrm>
              <a:off x="990600" y="4604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p:sp>
          <p:nvSpPr>
            <p:cNvPr id="42" name="Rectangle 41"/>
            <p:cNvSpPr/>
            <p:nvPr/>
          </p:nvSpPr>
          <p:spPr>
            <a:xfrm>
              <a:off x="990600" y="48332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15</a:t>
              </a:r>
            </a:p>
          </p:txBody>
        </p:sp>
        <p:sp>
          <p:nvSpPr>
            <p:cNvPr id="43" name="Rectangle 42"/>
            <p:cNvSpPr/>
            <p:nvPr/>
          </p:nvSpPr>
          <p:spPr>
            <a:xfrm>
              <a:off x="990600" y="50618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16</a:t>
              </a:r>
            </a:p>
          </p:txBody>
        </p:sp>
        <p:sp>
          <p:nvSpPr>
            <p:cNvPr id="44" name="Rectangle 43"/>
            <p:cNvSpPr/>
            <p:nvPr/>
          </p:nvSpPr>
          <p:spPr>
            <a:xfrm>
              <a:off x="990600" y="52904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17</a:t>
              </a:r>
            </a:p>
          </p:txBody>
        </p:sp>
        <p:sp>
          <p:nvSpPr>
            <p:cNvPr id="45" name="Rectangle 44"/>
            <p:cNvSpPr/>
            <p:nvPr/>
          </p:nvSpPr>
          <p:spPr>
            <a:xfrm>
              <a:off x="990600" y="55190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18</a:t>
              </a:r>
            </a:p>
          </p:txBody>
        </p:sp>
        <p:sp>
          <p:nvSpPr>
            <p:cNvPr id="46" name="Rectangle 45"/>
            <p:cNvSpPr/>
            <p:nvPr/>
          </p:nvSpPr>
          <p:spPr>
            <a:xfrm>
              <a:off x="990600" y="5747657"/>
              <a:ext cx="457200" cy="2449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19</a:t>
              </a:r>
            </a:p>
          </p:txBody>
        </p:sp>
      </p:grpSp>
      <p:grpSp>
        <p:nvGrpSpPr>
          <p:cNvPr id="48" name="Group 47"/>
          <p:cNvGrpSpPr/>
          <p:nvPr/>
        </p:nvGrpSpPr>
        <p:grpSpPr>
          <a:xfrm>
            <a:off x="4627034" y="1394630"/>
            <a:ext cx="228600" cy="4572000"/>
            <a:chOff x="1524000" y="1828800"/>
            <a:chExt cx="228600" cy="4572000"/>
          </a:xfrm>
        </p:grpSpPr>
        <p:sp>
          <p:nvSpPr>
            <p:cNvPr id="49" name="Rectangle 48"/>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49"/>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p:cNvSpPr/>
            <p:nvPr/>
          </p:nvSpPr>
          <p:spPr>
            <a:xfrm>
              <a:off x="1524000" y="3200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p:cNvSpPr/>
            <p:nvPr/>
          </p:nvSpPr>
          <p:spPr>
            <a:xfrm>
              <a:off x="1524000" y="3429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6"/>
            <p:cNvSpPr/>
            <p:nvPr/>
          </p:nvSpPr>
          <p:spPr>
            <a:xfrm>
              <a:off x="1524000" y="3657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p:cNvSpPr/>
            <p:nvPr/>
          </p:nvSpPr>
          <p:spPr>
            <a:xfrm>
              <a:off x="1524000" y="3886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p:cNvSpPr/>
            <p:nvPr/>
          </p:nvSpPr>
          <p:spPr>
            <a:xfrm>
              <a:off x="1524000" y="4114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p:cNvSpPr/>
            <p:nvPr/>
          </p:nvSpPr>
          <p:spPr>
            <a:xfrm>
              <a:off x="1524000" y="4343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p:cNvSpPr/>
            <p:nvPr/>
          </p:nvSpPr>
          <p:spPr>
            <a:xfrm>
              <a:off x="1524000" y="4572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p:cNvSpPr/>
            <p:nvPr/>
          </p:nvSpPr>
          <p:spPr>
            <a:xfrm>
              <a:off x="1524000" y="4800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p:cNvSpPr/>
            <p:nvPr/>
          </p:nvSpPr>
          <p:spPr>
            <a:xfrm>
              <a:off x="1524000" y="5029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p:cNvSpPr/>
            <p:nvPr/>
          </p:nvSpPr>
          <p:spPr>
            <a:xfrm>
              <a:off x="1524000" y="52578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p:cNvSpPr/>
            <p:nvPr/>
          </p:nvSpPr>
          <p:spPr>
            <a:xfrm>
              <a:off x="1524000" y="5486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6"/>
            <p:cNvSpPr/>
            <p:nvPr/>
          </p:nvSpPr>
          <p:spPr>
            <a:xfrm>
              <a:off x="1524000" y="5943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1524000" y="25037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Rectangle 132"/>
            <p:cNvSpPr/>
            <p:nvPr/>
          </p:nvSpPr>
          <p:spPr>
            <a:xfrm>
              <a:off x="1524000" y="27323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Rectangle 133"/>
            <p:cNvSpPr/>
            <p:nvPr/>
          </p:nvSpPr>
          <p:spPr>
            <a:xfrm>
              <a:off x="1524000" y="29609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Rectangle 134"/>
            <p:cNvSpPr/>
            <p:nvPr/>
          </p:nvSpPr>
          <p:spPr>
            <a:xfrm>
              <a:off x="1524000" y="45611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Rectangle 135"/>
            <p:cNvSpPr/>
            <p:nvPr/>
          </p:nvSpPr>
          <p:spPr>
            <a:xfrm>
              <a:off x="1524000" y="478971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p:cNvGrpSpPr/>
          <p:nvPr/>
        </p:nvGrpSpPr>
        <p:grpSpPr>
          <a:xfrm>
            <a:off x="5998634" y="1394630"/>
            <a:ext cx="228600" cy="4572000"/>
            <a:chOff x="1524000" y="1828800"/>
            <a:chExt cx="228600" cy="4572000"/>
          </a:xfrm>
        </p:grpSpPr>
        <p:sp>
          <p:nvSpPr>
            <p:cNvPr id="70" name="Rectangle 69"/>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1524000" y="2057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p:cNvSpPr/>
            <p:nvPr/>
          </p:nvSpPr>
          <p:spPr>
            <a:xfrm>
              <a:off x="1524000" y="2286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p:cNvSpPr/>
            <p:nvPr/>
          </p:nvSpPr>
          <p:spPr>
            <a:xfrm>
              <a:off x="1524000" y="2743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p:cNvSpPr/>
            <p:nvPr/>
          </p:nvSpPr>
          <p:spPr>
            <a:xfrm>
              <a:off x="1524000" y="3200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p:cNvSpPr/>
            <p:nvPr/>
          </p:nvSpPr>
          <p:spPr>
            <a:xfrm>
              <a:off x="1524000" y="3429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p:cNvSpPr/>
            <p:nvPr/>
          </p:nvSpPr>
          <p:spPr>
            <a:xfrm>
              <a:off x="1524000" y="4114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p:cNvSpPr/>
            <p:nvPr/>
          </p:nvSpPr>
          <p:spPr>
            <a:xfrm>
              <a:off x="1524000" y="43434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p:cNvSpPr/>
            <p:nvPr/>
          </p:nvSpPr>
          <p:spPr>
            <a:xfrm>
              <a:off x="1524000" y="4572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p:cNvSpPr/>
            <p:nvPr/>
          </p:nvSpPr>
          <p:spPr>
            <a:xfrm>
              <a:off x="1524000" y="4800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p:cNvSpPr/>
            <p:nvPr/>
          </p:nvSpPr>
          <p:spPr>
            <a:xfrm>
              <a:off x="1524000" y="5029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p:cNvSpPr/>
            <p:nvPr/>
          </p:nvSpPr>
          <p:spPr>
            <a:xfrm>
              <a:off x="1524000" y="5257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p:cNvSpPr/>
            <p:nvPr/>
          </p:nvSpPr>
          <p:spPr>
            <a:xfrm>
              <a:off x="1524000" y="5486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p:cNvSpPr/>
            <p:nvPr/>
          </p:nvSpPr>
          <p:spPr>
            <a:xfrm>
              <a:off x="1524000" y="5715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1" name="Rectangle 90"/>
          <p:cNvSpPr/>
          <p:nvPr/>
        </p:nvSpPr>
        <p:spPr>
          <a:xfrm>
            <a:off x="7370234" y="13946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7370234" y="16232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p:cNvSpPr/>
          <p:nvPr/>
        </p:nvSpPr>
        <p:spPr>
          <a:xfrm>
            <a:off x="7370234" y="18518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p:cNvSpPr/>
          <p:nvPr/>
        </p:nvSpPr>
        <p:spPr>
          <a:xfrm>
            <a:off x="7370234" y="20804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p:cNvSpPr/>
          <p:nvPr/>
        </p:nvSpPr>
        <p:spPr>
          <a:xfrm>
            <a:off x="7370234" y="23090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p:cNvSpPr/>
          <p:nvPr/>
        </p:nvSpPr>
        <p:spPr>
          <a:xfrm>
            <a:off x="7370234" y="253763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p:cNvSpPr/>
          <p:nvPr/>
        </p:nvSpPr>
        <p:spPr>
          <a:xfrm>
            <a:off x="7370234" y="48314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Rectangle 97"/>
          <p:cNvSpPr/>
          <p:nvPr/>
        </p:nvSpPr>
        <p:spPr>
          <a:xfrm>
            <a:off x="7370234" y="50600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p:cNvSpPr/>
          <p:nvPr/>
        </p:nvSpPr>
        <p:spPr>
          <a:xfrm>
            <a:off x="7370234" y="5288613"/>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p:cNvSpPr/>
          <p:nvPr/>
        </p:nvSpPr>
        <p:spPr>
          <a:xfrm>
            <a:off x="7370234" y="27728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7370234" y="30014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p:cNvSpPr/>
          <p:nvPr/>
        </p:nvSpPr>
        <p:spPr>
          <a:xfrm>
            <a:off x="7370234" y="32300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Rectangle 102"/>
          <p:cNvSpPr/>
          <p:nvPr/>
        </p:nvSpPr>
        <p:spPr>
          <a:xfrm>
            <a:off x="7370234" y="34586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7370234" y="36872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p:cNvSpPr/>
          <p:nvPr/>
        </p:nvSpPr>
        <p:spPr>
          <a:xfrm>
            <a:off x="7370234" y="3915835"/>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7370234" y="41444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7370234" y="43730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7370234" y="4601635"/>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7370234" y="55094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7370234" y="573803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1" name="Group 110"/>
          <p:cNvGrpSpPr/>
          <p:nvPr/>
        </p:nvGrpSpPr>
        <p:grpSpPr>
          <a:xfrm>
            <a:off x="8741834" y="1410958"/>
            <a:ext cx="228600" cy="4572000"/>
            <a:chOff x="1524000" y="1828800"/>
            <a:chExt cx="228600" cy="4572000"/>
          </a:xfrm>
        </p:grpSpPr>
        <p:sp>
          <p:nvSpPr>
            <p:cNvPr id="112" name="Rectangle 111"/>
            <p:cNvSpPr/>
            <p:nvPr/>
          </p:nvSpPr>
          <p:spPr>
            <a:xfrm>
              <a:off x="1524000" y="1828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1524000" y="2057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1524000" y="22860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1524000" y="25146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1524000" y="2743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524000" y="2971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524000" y="3200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524000" y="3429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524000" y="36576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524000" y="38862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524000" y="41148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524000" y="43434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524000" y="45720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524000" y="4800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p:cNvSpPr/>
            <p:nvPr/>
          </p:nvSpPr>
          <p:spPr>
            <a:xfrm>
              <a:off x="1524000" y="50292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p:cNvSpPr/>
            <p:nvPr/>
          </p:nvSpPr>
          <p:spPr>
            <a:xfrm>
              <a:off x="1524000" y="52578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127"/>
            <p:cNvSpPr/>
            <p:nvPr/>
          </p:nvSpPr>
          <p:spPr>
            <a:xfrm>
              <a:off x="1524000" y="54864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Rectangle 128"/>
            <p:cNvSpPr/>
            <p:nvPr/>
          </p:nvSpPr>
          <p:spPr>
            <a:xfrm>
              <a:off x="1524000" y="571500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129"/>
            <p:cNvSpPr/>
            <p:nvPr/>
          </p:nvSpPr>
          <p:spPr>
            <a:xfrm>
              <a:off x="1524000" y="594360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ectangle 130"/>
            <p:cNvSpPr/>
            <p:nvPr/>
          </p:nvSpPr>
          <p:spPr>
            <a:xfrm>
              <a:off x="1524000" y="617220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8" name="Rectangle 137"/>
          <p:cNvSpPr/>
          <p:nvPr/>
        </p:nvSpPr>
        <p:spPr>
          <a:xfrm>
            <a:off x="9732434" y="2884080"/>
            <a:ext cx="228600" cy="2286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Rectangle 138"/>
          <p:cNvSpPr/>
          <p:nvPr/>
        </p:nvSpPr>
        <p:spPr>
          <a:xfrm>
            <a:off x="9732434" y="3265080"/>
            <a:ext cx="228600" cy="2286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Rectangle 139"/>
          <p:cNvSpPr/>
          <p:nvPr/>
        </p:nvSpPr>
        <p:spPr>
          <a:xfrm>
            <a:off x="9732434" y="3646080"/>
            <a:ext cx="228600" cy="2286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TextBox 140"/>
          <p:cNvSpPr txBox="1"/>
          <p:nvPr/>
        </p:nvSpPr>
        <p:spPr>
          <a:xfrm>
            <a:off x="9961034" y="2825553"/>
            <a:ext cx="38824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T0</a:t>
            </a:r>
          </a:p>
        </p:txBody>
      </p:sp>
      <p:sp>
        <p:nvSpPr>
          <p:cNvPr id="142" name="TextBox 141"/>
          <p:cNvSpPr txBox="1"/>
          <p:nvPr/>
        </p:nvSpPr>
        <p:spPr>
          <a:xfrm>
            <a:off x="9961034" y="3206553"/>
            <a:ext cx="38824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T1</a:t>
            </a:r>
          </a:p>
        </p:txBody>
      </p:sp>
      <p:sp>
        <p:nvSpPr>
          <p:cNvPr id="143" name="TextBox 142"/>
          <p:cNvSpPr txBox="1"/>
          <p:nvPr/>
        </p:nvSpPr>
        <p:spPr>
          <a:xfrm>
            <a:off x="9961034" y="3587553"/>
            <a:ext cx="388248"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T2</a:t>
            </a:r>
          </a:p>
        </p:txBody>
      </p:sp>
      <p:sp>
        <p:nvSpPr>
          <p:cNvPr id="144" name="TextBox 143"/>
          <p:cNvSpPr txBox="1"/>
          <p:nvPr/>
        </p:nvSpPr>
        <p:spPr>
          <a:xfrm>
            <a:off x="3035861" y="6135359"/>
            <a:ext cx="667747"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STATIC</a:t>
            </a:r>
          </a:p>
        </p:txBody>
      </p:sp>
      <p:sp>
        <p:nvSpPr>
          <p:cNvPr id="145" name="TextBox 144"/>
          <p:cNvSpPr txBox="1"/>
          <p:nvPr/>
        </p:nvSpPr>
        <p:spPr>
          <a:xfrm>
            <a:off x="4318813" y="6135359"/>
            <a:ext cx="84504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STATIC, 3</a:t>
            </a:r>
          </a:p>
        </p:txBody>
      </p:sp>
      <p:sp>
        <p:nvSpPr>
          <p:cNvPr id="146" name="TextBox 145"/>
          <p:cNvSpPr txBox="1"/>
          <p:nvPr/>
        </p:nvSpPr>
        <p:spPr>
          <a:xfrm>
            <a:off x="5509246" y="6135359"/>
            <a:ext cx="120738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DYNAMIC [,1]</a:t>
            </a:r>
          </a:p>
        </p:txBody>
      </p:sp>
      <p:sp>
        <p:nvSpPr>
          <p:cNvPr id="147" name="TextBox 146"/>
          <p:cNvSpPr txBox="1"/>
          <p:nvPr/>
        </p:nvSpPr>
        <p:spPr>
          <a:xfrm>
            <a:off x="6938874" y="6135359"/>
            <a:ext cx="109132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DYNAMIC, 3</a:t>
            </a:r>
          </a:p>
        </p:txBody>
      </p:sp>
      <p:sp>
        <p:nvSpPr>
          <p:cNvPr id="148" name="TextBox 147"/>
          <p:cNvSpPr txBox="1"/>
          <p:nvPr/>
        </p:nvSpPr>
        <p:spPr>
          <a:xfrm>
            <a:off x="8319771" y="6135359"/>
            <a:ext cx="107273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GUIDED [,1]</a:t>
            </a:r>
          </a:p>
        </p:txBody>
      </p:sp>
      <p:sp>
        <p:nvSpPr>
          <p:cNvPr id="149" name="TextBox 148"/>
          <p:cNvSpPr txBox="1"/>
          <p:nvPr/>
        </p:nvSpPr>
        <p:spPr>
          <a:xfrm>
            <a:off x="1851805" y="1012142"/>
            <a:ext cx="826059" cy="307777"/>
          </a:xfrm>
          <a:prstGeom prst="rect">
            <a:avLst/>
          </a:prstGeom>
          <a:noFill/>
        </p:spPr>
        <p:txBody>
          <a:bodyPr vert="horz"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iteration</a:t>
            </a:r>
          </a:p>
        </p:txBody>
      </p:sp>
    </p:spTree>
    <p:extLst>
      <p:ext uri="{BB962C8B-B14F-4D97-AF65-F5344CB8AC3E}">
        <p14:creationId xmlns:p14="http://schemas.microsoft.com/office/powerpoint/2010/main" val="922908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en-GB" altLang="en-US" dirty="0"/>
              <a:t>Choosing a Schedule</a:t>
            </a:r>
          </a:p>
        </p:txBody>
      </p:sp>
      <p:sp>
        <p:nvSpPr>
          <p:cNvPr id="192515" name="Rectangle 3"/>
          <p:cNvSpPr>
            <a:spLocks noGrp="1" noChangeArrowheads="1"/>
          </p:cNvSpPr>
          <p:nvPr>
            <p:ph type="body" idx="1"/>
          </p:nvPr>
        </p:nvSpPr>
        <p:spPr/>
        <p:txBody>
          <a:bodyPr/>
          <a:lstStyle/>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STATIC</a:t>
            </a:r>
            <a:r>
              <a:rPr lang="en-GB" altLang="en-US" sz="2000" dirty="0"/>
              <a:t> best if you know you have balanced loops – least overhead</a:t>
            </a:r>
          </a:p>
          <a:p>
            <a:pPr>
              <a:lnSpc>
                <a:spcPct val="90000"/>
              </a:lnSpc>
            </a:pPr>
            <a:endParaRPr lang="en-GB" altLang="en-US" sz="2000" dirty="0"/>
          </a:p>
          <a:p>
            <a:pPr>
              <a:lnSpc>
                <a:spcPct val="90000"/>
              </a:lnSpc>
            </a:pPr>
            <a:r>
              <a:rPr lang="en-GB" altLang="en-US" sz="2000" dirty="0" err="1">
                <a:latin typeface="Courier New" panose="02070309020205020404" pitchFamily="49" charset="0"/>
                <a:cs typeface="Courier New" panose="02070309020205020404" pitchFamily="49" charset="0"/>
              </a:rPr>
              <a:t>STATIC,n</a:t>
            </a:r>
            <a:r>
              <a:rPr lang="en-GB" altLang="en-US" sz="2000" dirty="0"/>
              <a:t>  good for loops with mild or smooth load imbalance</a:t>
            </a:r>
          </a:p>
          <a:p>
            <a:pPr lvl="1">
              <a:lnSpc>
                <a:spcPct val="90000"/>
              </a:lnSpc>
            </a:pPr>
            <a:r>
              <a:rPr lang="en-GB" altLang="en-US" sz="1800" dirty="0"/>
              <a:t>Prone to introduce “false sharing” (discussed later)</a:t>
            </a:r>
          </a:p>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DYNAMIC</a:t>
            </a:r>
            <a:r>
              <a:rPr lang="en-GB" altLang="en-US" sz="2000" dirty="0"/>
              <a:t> useful if iterations have widely varying loads</a:t>
            </a:r>
          </a:p>
          <a:p>
            <a:pPr lvl="1">
              <a:lnSpc>
                <a:spcPct val="90000"/>
              </a:lnSpc>
            </a:pPr>
            <a:r>
              <a:rPr lang="en-GB" altLang="en-US" sz="1800" dirty="0"/>
              <a:t>Prone to adversely impact data locality (cache misses)</a:t>
            </a:r>
          </a:p>
          <a:p>
            <a:pPr>
              <a:lnSpc>
                <a:spcPct val="90000"/>
              </a:lnSpc>
            </a:pPr>
            <a:endParaRPr lang="en-GB" altLang="en-US" sz="2000" dirty="0"/>
          </a:p>
          <a:p>
            <a:pPr>
              <a:lnSpc>
                <a:spcPct val="90000"/>
              </a:lnSpc>
            </a:pPr>
            <a:r>
              <a:rPr lang="en-GB" altLang="en-US" sz="2000" dirty="0">
                <a:latin typeface="Courier New" panose="02070309020205020404" pitchFamily="49" charset="0"/>
                <a:cs typeface="Courier New" panose="02070309020205020404" pitchFamily="49" charset="0"/>
              </a:rPr>
              <a:t>GUIDED</a:t>
            </a:r>
            <a:r>
              <a:rPr lang="en-GB" altLang="en-US" sz="2000" dirty="0"/>
              <a:t> often less expensive than DYNAMIC</a:t>
            </a:r>
          </a:p>
          <a:p>
            <a:pPr lvl="1">
              <a:lnSpc>
                <a:spcPct val="90000"/>
              </a:lnSpc>
            </a:pPr>
            <a:r>
              <a:rPr lang="en-GB" altLang="en-US" sz="1800" dirty="0"/>
              <a:t>Beware of loops where first iterations are the most expensive</a:t>
            </a:r>
          </a:p>
        </p:txBody>
      </p:sp>
      <p:sp>
        <p:nvSpPr>
          <p:cNvPr id="4" name="Rectangle 3"/>
          <p:cNvSpPr/>
          <p:nvPr/>
        </p:nvSpPr>
        <p:spPr>
          <a:xfrm>
            <a:off x="190500" y="6529204"/>
            <a:ext cx="1252266"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Credit: Alan Real</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772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a:t>
            </a:r>
            <a:r>
              <a:rPr lang="en-US" sz="3200" dirty="0">
                <a:latin typeface="Courier New" panose="02070309020205020404" pitchFamily="49" charset="0"/>
                <a:cs typeface="Courier New" panose="02070309020205020404" pitchFamily="49" charset="0"/>
              </a:rPr>
              <a:t>for</a:t>
            </a:r>
            <a:r>
              <a:rPr lang="en-US" sz="3200" dirty="0"/>
              <a:t> loops can be parallelized?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idx="4294967295"/>
          </p:nvPr>
        </p:nvSpPr>
        <p:spPr>
          <a:xfrm>
            <a:off x="231775" y="1495425"/>
            <a:ext cx="11960225" cy="4932363"/>
          </a:xfrm>
        </p:spPr>
        <p:txBody>
          <a:bodyPr/>
          <a:lstStyle/>
          <a:p>
            <a:r>
              <a:rPr lang="en-US" dirty="0" err="1"/>
              <a:t>OpenMP</a:t>
            </a:r>
            <a:r>
              <a:rPr lang="en-US" dirty="0"/>
              <a:t> will only parallelize </a:t>
            </a:r>
            <a:r>
              <a:rPr lang="en-US" dirty="0">
                <a:latin typeface="Courier New" panose="02070309020205020404" pitchFamily="49" charset="0"/>
                <a:cs typeface="Courier New" panose="02070309020205020404" pitchFamily="49" charset="0"/>
              </a:rPr>
              <a:t>for</a:t>
            </a:r>
            <a:r>
              <a:rPr lang="en-US" dirty="0"/>
              <a:t> loops that are in </a:t>
            </a:r>
            <a:r>
              <a:rPr lang="en-US" dirty="0">
                <a:solidFill>
                  <a:srgbClr val="0070C0"/>
                </a:solidFill>
              </a:rPr>
              <a:t>canonical form</a:t>
            </a:r>
          </a:p>
        </p:txBody>
      </p:sp>
      <p:sp>
        <p:nvSpPr>
          <p:cNvPr id="5" name="Rectangle 4"/>
          <p:cNvSpPr/>
          <p:nvPr/>
        </p:nvSpPr>
        <p:spPr>
          <a:xfrm>
            <a:off x="0" y="6593422"/>
            <a:ext cx="915640"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[Pacheco]→</a:t>
            </a:r>
          </a:p>
        </p:txBody>
      </p:sp>
      <mc:AlternateContent xmlns:mc="http://schemas.openxmlformats.org/markup-compatibility/2006" xmlns:a14="http://schemas.microsoft.com/office/drawing/2010/main">
        <mc:Choice Requires="a14">
          <p:sp>
            <p:nvSpPr>
              <p:cNvPr id="6" name="TextBox 5"/>
              <p:cNvSpPr txBox="1"/>
              <p:nvPr/>
            </p:nvSpPr>
            <p:spPr>
              <a:xfrm>
                <a:off x="1920433" y="3234267"/>
                <a:ext cx="6718569" cy="236019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𝑓𝑜𝑟</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m>
                            <m:mPr>
                              <m:mcs>
                                <m:mc>
                                  <m:mcPr>
                                    <m:count m:val="5"/>
                                    <m:mcJc m:val="center"/>
                                  </m:mcPr>
                                </m:mc>
                              </m:mcs>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m:rPr>
                                    <m:brk m:alnAt="7"/>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𝑠𝑡𝑎𝑟𝑡</m:t>
                                </m:r>
                              </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e>
                                <m:m>
                                  <m:mPr>
                                    <m:mcs>
                                      <m:mc>
                                        <m:mcPr>
                                          <m:count m:val="1"/>
                                          <m:mcJc m:val="center"/>
                                        </m:mcPr>
                                      </m:mc>
                                    </m:mcs>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m:rPr>
                                          <m:brk m:alnAt="7"/>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𝑒𝑛𝑑</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𝑒𝑛𝑑</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𝑒𝑛𝑑</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&gt;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𝑒𝑛𝑑</m:t>
                                      </m:r>
                                    </m:e>
                                  </m:mr>
                                </m:m>
                              </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e>
                                <m:m>
                                  <m:mPr>
                                    <m:mcs>
                                      <m:mc>
                                        <m:mcPr>
                                          <m:count m:val="1"/>
                                          <m:mcJc m:val="center"/>
                                        </m:mcPr>
                                      </m:mc>
                                    </m:mcs>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mPr>
                                  <m:mr>
                                    <m:e>
                                      <m:r>
                                        <m:rPr>
                                          <m:brk m:alnAt="7"/>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𝑖𝑛𝑐𝑟</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𝑖𝑛𝑐𝑟</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𝑖𝑛𝑐𝑟</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𝑖𝑛𝑐𝑟</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e>
                                  </m:mr>
                                  <m:m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𝑖𝑛𝑑𝑒𝑥</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𝑖𝑛𝑐𝑟</m:t>
                                      </m:r>
                                    </m:e>
                                  </m:mr>
                                </m:m>
                              </m:e>
                            </m:mr>
                          </m:m>
                        </m:e>
                      </m:d>
                    </m:oMath>
                  </m:oMathPara>
                </a14:m>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20433" y="3234267"/>
                <a:ext cx="6718569" cy="2360198"/>
              </a:xfrm>
              <a:prstGeom prst="rect">
                <a:avLst/>
              </a:prstGeom>
              <a:blipFill>
                <a:blip r:embed="rId3"/>
                <a:stretch>
                  <a:fillRect/>
                </a:stretch>
              </a:blipFill>
            </p:spPr>
            <p:txBody>
              <a:bodyPr/>
              <a:lstStyle/>
              <a:p>
                <a:r>
                  <a:rPr lang="en-US">
                    <a:noFill/>
                  </a:rPr>
                  <a:t> </a:t>
                </a:r>
              </a:p>
            </p:txBody>
          </p:sp>
        </mc:Fallback>
      </mc:AlternateContent>
      <p:sp>
        <p:nvSpPr>
          <p:cNvPr id="8" name="Right Arrow 7">
            <a:hlinkClick r:id="" action="ppaction://noaction"/>
          </p:cNvPr>
          <p:cNvSpPr/>
          <p:nvPr/>
        </p:nvSpPr>
        <p:spPr>
          <a:xfrm rot="5400000">
            <a:off x="3390900" y="2647860"/>
            <a:ext cx="304800"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990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9B7A-B9B2-47DD-B824-53E9408B3CED}"/>
              </a:ext>
            </a:extLst>
          </p:cNvPr>
          <p:cNvSpPr>
            <a:spLocks noGrp="1"/>
          </p:cNvSpPr>
          <p:nvPr>
            <p:ph type="title"/>
          </p:nvPr>
        </p:nvSpPr>
        <p:spPr/>
        <p:txBody>
          <a:bodyPr/>
          <a:lstStyle/>
          <a:p>
            <a:r>
              <a:rPr lang="en-US" dirty="0"/>
              <a:t>Example 1, OpenMP </a:t>
            </a:r>
            <a:r>
              <a:rPr lang="en-US" dirty="0">
                <a:latin typeface="Consolas" panose="020B0609020204030204" pitchFamily="49" charset="0"/>
              </a:rPr>
              <a:t>for</a:t>
            </a:r>
            <a:r>
              <a:rPr lang="en-US" dirty="0"/>
              <a:t> loop, counterintuitive behavior …</a:t>
            </a:r>
          </a:p>
        </p:txBody>
      </p:sp>
      <p:sp>
        <p:nvSpPr>
          <p:cNvPr id="3" name="Slide Number Placeholder 2">
            <a:extLst>
              <a:ext uri="{FF2B5EF4-FFF2-40B4-BE49-F238E27FC236}">
                <a16:creationId xmlns:a16="http://schemas.microsoft.com/office/drawing/2014/main" id="{4892385B-9D01-4AAB-B296-B21AF7AEE3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5DD2482-44F8-488A-B0BD-467B07965C63}"/>
              </a:ext>
            </a:extLst>
          </p:cNvPr>
          <p:cNvSpPr/>
          <p:nvPr/>
        </p:nvSpPr>
        <p:spPr>
          <a:xfrm>
            <a:off x="119170" y="881504"/>
            <a:ext cx="7147903" cy="5909310"/>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4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omp.h</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400" b="0" i="0" u="none" strike="noStrike" kern="1200" cap="none" spc="0" normalizeH="0" baseline="0" noProof="0" dirty="0">
                <a:ln>
                  <a:noFill/>
                </a:ln>
                <a:solidFill>
                  <a:srgbClr val="000000"/>
                </a:solidFill>
                <a:effectLst/>
                <a:uLnTx/>
                <a:uFillTx/>
                <a:latin typeface="Consolas"/>
                <a:ea typeface="+mn-ea"/>
                <a:cs typeface="+mn-cs"/>
              </a:rPr>
              <a:t> </a:t>
            </a:r>
            <a:r>
              <a:rPr kumimoji="0" lang="en-US" sz="1400" b="0" i="0" u="none" strike="noStrike" kern="1200" cap="none" spc="0" normalizeH="0" baseline="0" noProof="0" dirty="0">
                <a:ln>
                  <a:noFill/>
                </a:ln>
                <a:solidFill>
                  <a:srgbClr val="A31515"/>
                </a:solidFill>
                <a:effectLst/>
                <a:uLnTx/>
                <a:uFillTx/>
                <a:latin typeface="Consolas"/>
                <a:ea typeface="+mn-ea"/>
                <a:cs typeface="+mn-cs"/>
              </a:rPr>
              <a:t>&lt;</a:t>
            </a:r>
            <a:r>
              <a:rPr kumimoji="0" lang="en-US" sz="1400" b="0" i="0" u="none" strike="noStrike" kern="1200" cap="none" spc="0" normalizeH="0" baseline="0" noProof="0" dirty="0" err="1">
                <a:ln>
                  <a:noFill/>
                </a:ln>
                <a:solidFill>
                  <a:srgbClr val="A31515"/>
                </a:solidFill>
                <a:effectLst/>
                <a:uLnTx/>
                <a:uFillTx/>
                <a:latin typeface="Consolas"/>
                <a:ea typeface="+mn-ea"/>
                <a:cs typeface="+mn-cs"/>
              </a:rPr>
              <a:t>cstdio</a:t>
            </a:r>
            <a:r>
              <a:rPr kumimoji="0" lang="en-US" sz="14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4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reps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 =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single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a:ea typeface="+mn-ea"/>
                <a:cs typeface="+mn-cs"/>
              </a:rPr>
              <a:t>        std::</a:t>
            </a:r>
            <a:r>
              <a:rPr kumimoji="0" lang="en-US" sz="14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400" b="0" i="0" u="none" strike="noStrike" kern="1200" cap="none" spc="0" normalizeH="0" baseline="0" noProof="0" dirty="0">
                <a:ln>
                  <a:noFill/>
                </a:ln>
                <a:solidFill>
                  <a:srgbClr val="000000"/>
                </a:solidFill>
                <a:effectLst/>
                <a:uLnTx/>
                <a:uFillTx/>
                <a:latin typeface="Consolas"/>
                <a:ea typeface="+mn-ea"/>
                <a:cs typeface="+mn-cs"/>
              </a:rPr>
              <a:t>(</a:t>
            </a:r>
            <a:r>
              <a:rPr kumimoji="0" lang="en-US" sz="1400" b="0" i="0" u="none" strike="noStrike" kern="1200" cap="none" spc="0" normalizeH="0" baseline="0" noProof="0" dirty="0">
                <a:ln>
                  <a:noFill/>
                </a:ln>
                <a:solidFill>
                  <a:srgbClr val="A31515"/>
                </a:solidFill>
                <a:effectLst/>
                <a:uLnTx/>
                <a:uFillTx/>
                <a:latin typeface="Consolas"/>
                <a:ea typeface="+mn-ea"/>
                <a:cs typeface="+mn-cs"/>
              </a:rPr>
              <a:t>"Number of threads: %d\n"</a:t>
            </a:r>
            <a:r>
              <a:rPr kumimoji="0" lang="en-US" sz="1400" b="0" i="0" u="none" strike="noStrike" kern="1200" cap="none" spc="0" normalizeH="0" baseline="0" noProof="0" dirty="0">
                <a:ln>
                  <a:noFill/>
                </a:ln>
                <a:solidFill>
                  <a:srgbClr val="000000"/>
                </a:solidFill>
                <a:effectLst/>
                <a:uLnTx/>
                <a:uFillTx/>
                <a:latin typeface="Consolas"/>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4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0; j &lt; reps;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atomic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a:t>
            </a:r>
            <a:r>
              <a:rPr kumimoji="0" lang="en-US" sz="1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a:ea typeface="+mn-ea"/>
                <a:cs typeface="+mn-cs"/>
              </a:rPr>
              <a:t>    std::</a:t>
            </a:r>
            <a:r>
              <a:rPr kumimoji="0" lang="en-US" sz="1400" b="0" i="0" u="none" strike="noStrike" kern="1200" cap="none" spc="0" normalizeH="0" baseline="0" noProof="0" dirty="0" err="1">
                <a:ln>
                  <a:noFill/>
                </a:ln>
                <a:solidFill>
                  <a:srgbClr val="0000FF"/>
                </a:solidFill>
                <a:effectLst/>
                <a:uLnTx/>
                <a:uFillTx/>
                <a:latin typeface="Consolas"/>
                <a:ea typeface="+mn-ea"/>
                <a:cs typeface="+mn-cs"/>
              </a:rPr>
              <a:t>printf</a:t>
            </a:r>
            <a:r>
              <a:rPr kumimoji="0" lang="en-US" sz="1400" b="0" i="0" u="none" strike="noStrike" kern="1200" cap="none" spc="0" normalizeH="0" baseline="0" noProof="0" dirty="0">
                <a:ln>
                  <a:noFill/>
                </a:ln>
                <a:solidFill>
                  <a:srgbClr val="000000"/>
                </a:solidFill>
                <a:effectLst/>
                <a:uLnTx/>
                <a:uFillTx/>
                <a:latin typeface="Consolas"/>
                <a:ea typeface="+mn-ea"/>
                <a:cs typeface="+mn-cs"/>
              </a:rPr>
              <a:t>(</a:t>
            </a:r>
            <a:r>
              <a:rPr kumimoji="0" lang="en-US" sz="1400" b="0" i="0" u="none" strike="noStrike" kern="1200" cap="none" spc="0" normalizeH="0" baseline="0" noProof="0" dirty="0">
                <a:ln>
                  <a:noFill/>
                </a:ln>
                <a:solidFill>
                  <a:srgbClr val="A31515"/>
                </a:solidFill>
                <a:effectLst/>
                <a:uLnTx/>
                <a:uFillTx/>
                <a:latin typeface="Consolas"/>
                <a:ea typeface="+mn-ea"/>
                <a:cs typeface="+mn-cs"/>
              </a:rPr>
              <a:t>"Work took: %f seconds\n"</a:t>
            </a:r>
            <a:r>
              <a:rPr kumimoji="0" lang="en-US" sz="1400" b="0" i="0" u="none" strike="noStrike" kern="1200" cap="none" spc="0" normalizeH="0" baseline="0" noProof="0" dirty="0">
                <a:ln>
                  <a:noFill/>
                </a:ln>
                <a:solidFill>
                  <a:srgbClr val="000000"/>
                </a:solidFill>
                <a:effectLst/>
                <a:uLnTx/>
                <a:uFillTx/>
                <a:latin typeface="Consolas"/>
                <a:ea typeface="+mn-ea"/>
                <a:cs typeface="+mn-cs"/>
              </a:rPr>
              <a:t>, end - 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nsolas"/>
                <a:ea typeface="+mn-ea"/>
                <a:cs typeface="+mn-cs"/>
              </a:rPr>
              <a:t>    </a:t>
            </a:r>
            <a:r>
              <a:rPr kumimoji="0" lang="pt-BR" sz="1400" b="0" i="0" u="none" strike="noStrike" kern="1200" cap="none" spc="0" normalizeH="0" baseline="0" noProof="0" dirty="0" err="1">
                <a:ln>
                  <a:noFill/>
                </a:ln>
                <a:solidFill>
                  <a:srgbClr val="000000"/>
                </a:solidFill>
                <a:effectLst/>
                <a:uLnTx/>
                <a:uFillTx/>
                <a:latin typeface="Consolas"/>
                <a:ea typeface="+mn-ea"/>
                <a:cs typeface="+mn-cs"/>
              </a:rPr>
              <a:t>std</a:t>
            </a:r>
            <a:r>
              <a:rPr kumimoji="0" lang="pt-BR" sz="1400" b="0" i="0" u="none" strike="noStrike" kern="1200" cap="none" spc="0" normalizeH="0" baseline="0" noProof="0" dirty="0">
                <a:ln>
                  <a:noFill/>
                </a:ln>
                <a:solidFill>
                  <a:srgbClr val="000000"/>
                </a:solidFill>
                <a:effectLst/>
                <a:uLnTx/>
                <a:uFillTx/>
                <a:latin typeface="Consolas"/>
                <a:ea typeface="+mn-ea"/>
                <a:cs typeface="+mn-cs"/>
              </a:rPr>
              <a:t>::</a:t>
            </a:r>
            <a:r>
              <a:rPr kumimoji="0" lang="pt-BR" sz="1400" b="0" i="0" u="none" strike="noStrike" kern="1200" cap="none" spc="0" normalizeH="0" baseline="0" noProof="0" dirty="0" err="1">
                <a:ln>
                  <a:noFill/>
                </a:ln>
                <a:solidFill>
                  <a:srgbClr val="0000FF"/>
                </a:solidFill>
                <a:effectLst/>
                <a:uLnTx/>
                <a:uFillTx/>
                <a:latin typeface="Consolas"/>
                <a:ea typeface="+mn-ea"/>
                <a:cs typeface="+mn-cs"/>
              </a:rPr>
              <a:t>printf</a:t>
            </a:r>
            <a:r>
              <a:rPr kumimoji="0" lang="pt-BR" sz="1400" b="0" i="0" u="none" strike="noStrike" kern="1200" cap="none" spc="0" normalizeH="0" baseline="0" noProof="0" dirty="0">
                <a:ln>
                  <a:noFill/>
                </a:ln>
                <a:solidFill>
                  <a:srgbClr val="000000"/>
                </a:solidFill>
                <a:effectLst/>
                <a:uLnTx/>
                <a:uFillTx/>
                <a:latin typeface="Consolas"/>
                <a:ea typeface="+mn-ea"/>
                <a:cs typeface="+mn-cs"/>
              </a:rPr>
              <a:t>(</a:t>
            </a:r>
            <a:r>
              <a:rPr kumimoji="0" lang="pt-BR" sz="1400" b="0" i="0" u="none" strike="noStrike" kern="1200" cap="none" spc="0" normalizeH="0" baseline="0" noProof="0" dirty="0">
                <a:ln>
                  <a:noFill/>
                </a:ln>
                <a:solidFill>
                  <a:srgbClr val="A31515"/>
                </a:solidFill>
                <a:effectLst/>
                <a:uLnTx/>
                <a:uFillTx/>
                <a:latin typeface="Consolas"/>
                <a:ea typeface="+mn-ea"/>
                <a:cs typeface="+mn-cs"/>
              </a:rPr>
              <a:t>"</a:t>
            </a:r>
            <a:r>
              <a:rPr kumimoji="0" lang="pt-BR" sz="1400" b="0" i="0" u="none" strike="noStrike" kern="1200" cap="none" spc="0" normalizeH="0" baseline="0" noProof="0" dirty="0" err="1">
                <a:ln>
                  <a:noFill/>
                </a:ln>
                <a:solidFill>
                  <a:srgbClr val="A31515"/>
                </a:solidFill>
                <a:effectLst/>
                <a:uLnTx/>
                <a:uFillTx/>
                <a:latin typeface="Consolas"/>
                <a:ea typeface="+mn-ea"/>
                <a:cs typeface="+mn-cs"/>
              </a:rPr>
              <a:t>Result</a:t>
            </a:r>
            <a:r>
              <a:rPr kumimoji="0" lang="pt-BR" sz="1400" b="0" i="0" u="none" strike="noStrike" kern="1200" cap="none" spc="0" normalizeH="0" baseline="0" noProof="0" dirty="0">
                <a:ln>
                  <a:noFill/>
                </a:ln>
                <a:solidFill>
                  <a:srgbClr val="A31515"/>
                </a:solidFill>
                <a:effectLst/>
                <a:uLnTx/>
                <a:uFillTx/>
                <a:latin typeface="Consolas"/>
                <a:ea typeface="+mn-ea"/>
                <a:cs typeface="+mn-cs"/>
              </a:rPr>
              <a:t>: a = %d\n"</a:t>
            </a:r>
            <a:r>
              <a:rPr kumimoji="0" lang="pt-BR" sz="1400" b="0" i="0" u="none" strike="noStrike" kern="1200" cap="none" spc="0" normalizeH="0" baseline="0" noProof="0" dirty="0">
                <a:ln>
                  <a:noFill/>
                </a:ln>
                <a:solidFill>
                  <a:srgbClr val="000000"/>
                </a:solidFill>
                <a:effectLst/>
                <a:uLnTx/>
                <a:uFillTx/>
                <a:latin typeface="Consolas"/>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37151A8-1BA1-442B-AE04-0529E2D9575C}"/>
              </a:ext>
            </a:extLst>
          </p:cNvPr>
          <p:cNvSpPr/>
          <p:nvPr/>
        </p:nvSpPr>
        <p:spPr>
          <a:xfrm>
            <a:off x="7390347" y="1903172"/>
            <a:ext cx="4555958" cy="3539430"/>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ME759&gt;&gt;  OMP_NUM_THREADS=2 ./forLoopEx1.exe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 took: 0.001161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Result: a = 24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ME759&gt;&gt; OMP_NUM_THREADS=3 ./forLoopEx1.exe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 took: 0.002197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Result: a = 36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ME759&gt;&gt; OMP_NUM_THREADS=4 ./forLoopEx1.exe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 took: 0.001841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Result: a = 48                            </a:t>
            </a:r>
          </a:p>
        </p:txBody>
      </p:sp>
    </p:spTree>
    <p:extLst>
      <p:ext uri="{BB962C8B-B14F-4D97-AF65-F5344CB8AC3E}">
        <p14:creationId xmlns:p14="http://schemas.microsoft.com/office/powerpoint/2010/main" val="361423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4D3001-3C1B-4D26-9D50-30F504B33269}"/>
              </a:ext>
            </a:extLst>
          </p:cNvPr>
          <p:cNvSpPr>
            <a:spLocks noGrp="1"/>
          </p:cNvSpPr>
          <p:nvPr>
            <p:ph type="title"/>
          </p:nvPr>
        </p:nvSpPr>
        <p:spPr/>
        <p:txBody>
          <a:bodyPr/>
          <a:lstStyle/>
          <a:p>
            <a:r>
              <a:rPr lang="en-US" dirty="0"/>
              <a:t>Example 2, OpenMP </a:t>
            </a:r>
            <a:r>
              <a:rPr lang="en-US" dirty="0">
                <a:latin typeface="Consolas" panose="020B0609020204030204" pitchFamily="49" charset="0"/>
              </a:rPr>
              <a:t>for </a:t>
            </a:r>
            <a:r>
              <a:rPr lang="en-US" dirty="0"/>
              <a:t>loop, counterintuitive behavior…</a:t>
            </a:r>
          </a:p>
        </p:txBody>
      </p:sp>
      <p:sp>
        <p:nvSpPr>
          <p:cNvPr id="3" name="Slide Number Placeholder 2">
            <a:extLst>
              <a:ext uri="{FF2B5EF4-FFF2-40B4-BE49-F238E27FC236}">
                <a16:creationId xmlns:a16="http://schemas.microsoft.com/office/drawing/2014/main" id="{F421D0EF-C19C-423B-BEBE-9DA3C17566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F51D4F2-AA82-4E81-BA26-A8F4B673F44D}"/>
              </a:ext>
            </a:extLst>
          </p:cNvPr>
          <p:cNvSpPr/>
          <p:nvPr/>
        </p:nvSpPr>
        <p:spPr>
          <a:xfrm>
            <a:off x="157689" y="971161"/>
            <a:ext cx="6129091" cy="5820904"/>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omp.h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A31515"/>
                </a:solidFill>
                <a:effectLst/>
                <a:uLnTx/>
                <a:uFillTx/>
                <a:latin typeface="Consolas"/>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a:ea typeface="+mn-ea"/>
                <a:cs typeface="+mn-cs"/>
              </a:rPr>
              <a:t>cstdio</a:t>
            </a:r>
            <a:r>
              <a:rPr kumimoji="0" lang="en-US" sz="1200" b="0" i="0" u="none" strike="noStrike" kern="1200" cap="none" spc="0" normalizeH="0" baseline="0" noProof="0" dirty="0">
                <a:ln>
                  <a:noFill/>
                </a:ln>
                <a:solidFill>
                  <a:srgbClr val="A31515"/>
                </a:solidFill>
                <a:effectLst/>
                <a:uLnTx/>
                <a:uFillTx/>
                <a:latin typeface="Consolas"/>
                <a:ea typeface="+mn-ea"/>
                <a:cs typeface="+mn-cs"/>
              </a:rPr>
              <a:t>&gt;</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reps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 =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start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this part done by all threads, in parallel</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single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"Number of threads: %d\n"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0; j &lt; reps;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schedule(</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static</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atomic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end =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omp_get_wtime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"Work took: %f seconds\n"</a:t>
            </a:r>
            <a:r>
              <a:rPr kumimoji="0" lang="en-US" sz="1200" b="0" i="0" u="none" strike="noStrike" kern="1200" cap="none" spc="0" normalizeH="0" baseline="0" noProof="0" dirty="0">
                <a:ln>
                  <a:noFill/>
                </a:ln>
                <a:solidFill>
                  <a:srgbClr val="000000"/>
                </a:solidFill>
                <a:effectLst/>
                <a:uLnTx/>
                <a:uFillTx/>
                <a:latin typeface="Consolas"/>
                <a:ea typeface="+mn-ea"/>
                <a:cs typeface="+mn-cs"/>
              </a:rPr>
              <a:t>, end - 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000000"/>
                </a:solidFill>
                <a:effectLst/>
                <a:uLnTx/>
                <a:uFillTx/>
                <a:latin typeface="Consolas"/>
                <a:ea typeface="+mn-ea"/>
                <a:cs typeface="+mn-cs"/>
              </a:rPr>
              <a:t>    </a:t>
            </a:r>
            <a:r>
              <a:rPr kumimoji="0" lang="pt-BR" sz="1200" b="0" i="0" u="none" strike="noStrike" kern="1200" cap="none" spc="0" normalizeH="0" baseline="0" noProof="0" dirty="0" err="1">
                <a:ln>
                  <a:noFill/>
                </a:ln>
                <a:solidFill>
                  <a:srgbClr val="000000"/>
                </a:solidFill>
                <a:effectLst/>
                <a:uLnTx/>
                <a:uFillTx/>
                <a:latin typeface="Consolas"/>
                <a:ea typeface="+mn-ea"/>
                <a:cs typeface="+mn-cs"/>
              </a:rPr>
              <a:t>std</a:t>
            </a:r>
            <a:r>
              <a:rPr kumimoji="0" lang="pt-BR" sz="1200" b="0" i="0" u="none" strike="noStrike" kern="1200" cap="none" spc="0" normalizeH="0" baseline="0" noProof="0" dirty="0">
                <a:ln>
                  <a:noFill/>
                </a:ln>
                <a:solidFill>
                  <a:srgbClr val="000000"/>
                </a:solidFill>
                <a:effectLst/>
                <a:uLnTx/>
                <a:uFillTx/>
                <a:latin typeface="Consolas"/>
                <a:ea typeface="+mn-ea"/>
                <a:cs typeface="+mn-cs"/>
              </a:rPr>
              <a:t>::</a:t>
            </a:r>
            <a:r>
              <a:rPr kumimoji="0" lang="pt-BR" sz="1200" b="0" i="0" u="none" strike="noStrike" kern="1200" cap="none" spc="0" normalizeH="0" baseline="0" noProof="0" dirty="0" err="1">
                <a:ln>
                  <a:noFill/>
                </a:ln>
                <a:solidFill>
                  <a:srgbClr val="0000FF"/>
                </a:solidFill>
                <a:effectLst/>
                <a:uLnTx/>
                <a:uFillTx/>
                <a:latin typeface="Consolas"/>
                <a:ea typeface="+mn-ea"/>
                <a:cs typeface="+mn-cs"/>
              </a:rPr>
              <a:t>printf</a:t>
            </a:r>
            <a:r>
              <a:rPr kumimoji="0" lang="pt-BR" sz="1200" b="0" i="0" u="none" strike="noStrike" kern="1200" cap="none" spc="0" normalizeH="0" baseline="0" noProof="0" dirty="0">
                <a:ln>
                  <a:noFill/>
                </a:ln>
                <a:solidFill>
                  <a:srgbClr val="000000"/>
                </a:solidFill>
                <a:effectLst/>
                <a:uLnTx/>
                <a:uFillTx/>
                <a:latin typeface="Consolas"/>
                <a:ea typeface="+mn-ea"/>
                <a:cs typeface="+mn-cs"/>
              </a:rPr>
              <a:t>(</a:t>
            </a:r>
            <a:r>
              <a:rPr kumimoji="0" lang="pt-BR" sz="1200" b="0" i="0" u="none" strike="noStrike" kern="1200" cap="none" spc="0" normalizeH="0" baseline="0" noProof="0" dirty="0">
                <a:ln>
                  <a:noFill/>
                </a:ln>
                <a:solidFill>
                  <a:srgbClr val="A31515"/>
                </a:solidFill>
                <a:effectLst/>
                <a:uLnTx/>
                <a:uFillTx/>
                <a:latin typeface="Consolas"/>
                <a:ea typeface="+mn-ea"/>
                <a:cs typeface="+mn-cs"/>
              </a:rPr>
              <a:t>"</a:t>
            </a:r>
            <a:r>
              <a:rPr kumimoji="0" lang="pt-BR" sz="1200" b="0" i="0" u="none" strike="noStrike" kern="1200" cap="none" spc="0" normalizeH="0" baseline="0" noProof="0" dirty="0" err="1">
                <a:ln>
                  <a:noFill/>
                </a:ln>
                <a:solidFill>
                  <a:srgbClr val="A31515"/>
                </a:solidFill>
                <a:effectLst/>
                <a:uLnTx/>
                <a:uFillTx/>
                <a:latin typeface="Consolas"/>
                <a:ea typeface="+mn-ea"/>
                <a:cs typeface="+mn-cs"/>
              </a:rPr>
              <a:t>Result</a:t>
            </a:r>
            <a:r>
              <a:rPr kumimoji="0" lang="pt-BR" sz="1200" b="0" i="0" u="none" strike="noStrike" kern="1200" cap="none" spc="0" normalizeH="0" baseline="0" noProof="0" dirty="0">
                <a:ln>
                  <a:noFill/>
                </a:ln>
                <a:solidFill>
                  <a:srgbClr val="A31515"/>
                </a:solidFill>
                <a:effectLst/>
                <a:uLnTx/>
                <a:uFillTx/>
                <a:latin typeface="Consolas"/>
                <a:ea typeface="+mn-ea"/>
                <a:cs typeface="+mn-cs"/>
              </a:rPr>
              <a:t>: a = %d\n"</a:t>
            </a:r>
            <a:r>
              <a:rPr kumimoji="0" lang="pt-BR" sz="1200" b="0" i="0" u="none" strike="noStrike" kern="1200" cap="none" spc="0" normalizeH="0" baseline="0" noProof="0" dirty="0">
                <a:ln>
                  <a:noFill/>
                </a:ln>
                <a:solidFill>
                  <a:srgbClr val="000000"/>
                </a:solidFill>
                <a:effectLst/>
                <a:uLnTx/>
                <a:uFillTx/>
                <a:latin typeface="Consolas"/>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8750AAC-3549-42C6-B60B-042CA003995B}"/>
              </a:ext>
            </a:extLst>
          </p:cNvPr>
          <p:cNvSpPr/>
          <p:nvPr/>
        </p:nvSpPr>
        <p:spPr>
          <a:xfrm>
            <a:off x="6524553" y="2295306"/>
            <a:ext cx="5170141" cy="3108543"/>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ME759 &gt;&gt;</a:t>
            </a:r>
            <a:r>
              <a:rPr kumimoji="0" lang="el-GR"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OMP_NUM_THREADS=2 ./affinity.exe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Work took: 0.001240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Result: a = 12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ME759 &gt;&gt; OMP_NUM_THREADS=3 ./affinity.exe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Work took: 0.001499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Result: a = 12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ME759 &gt;&gt;</a:t>
            </a:r>
            <a:r>
              <a:rPr kumimoji="0" lang="el-GR"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OMP_NUM_THREADS=4 ./affinity.exe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Number of threads: 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Work took: 0.001271 seconds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Result: a = 12                                                 </a:t>
            </a:r>
          </a:p>
        </p:txBody>
      </p:sp>
    </p:spTree>
    <p:extLst>
      <p:ext uri="{BB962C8B-B14F-4D97-AF65-F5344CB8AC3E}">
        <p14:creationId xmlns:p14="http://schemas.microsoft.com/office/powerpoint/2010/main" val="1983741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1970D-565A-4711-9518-E54EE8AF8C02}"/>
              </a:ext>
            </a:extLst>
          </p:cNvPr>
          <p:cNvSpPr>
            <a:spLocks noGrp="1"/>
          </p:cNvSpPr>
          <p:nvPr>
            <p:ph type="title"/>
          </p:nvPr>
        </p:nvSpPr>
        <p:spPr/>
        <p:txBody>
          <a:bodyPr/>
          <a:lstStyle/>
          <a:p>
            <a:r>
              <a:rPr lang="en-US" dirty="0"/>
              <a:t>The OpenMP </a:t>
            </a:r>
            <a:r>
              <a:rPr lang="en-US" dirty="0">
                <a:solidFill>
                  <a:srgbClr val="FFCC00"/>
                </a:solidFill>
                <a:latin typeface="Consolas" panose="020B0609020204030204" pitchFamily="49" charset="0"/>
              </a:rPr>
              <a:t>collapse</a:t>
            </a:r>
            <a:r>
              <a:rPr lang="en-US" dirty="0"/>
              <a:t> clause</a:t>
            </a:r>
          </a:p>
        </p:txBody>
      </p:sp>
      <p:sp>
        <p:nvSpPr>
          <p:cNvPr id="5" name="Content Placeholder 4">
            <a:extLst>
              <a:ext uri="{FF2B5EF4-FFF2-40B4-BE49-F238E27FC236}">
                <a16:creationId xmlns:a16="http://schemas.microsoft.com/office/drawing/2014/main" id="{24F39338-32CD-458D-8B85-9360CE42E060}"/>
              </a:ext>
            </a:extLst>
          </p:cNvPr>
          <p:cNvSpPr>
            <a:spLocks noGrp="1"/>
          </p:cNvSpPr>
          <p:nvPr>
            <p:ph idx="1"/>
          </p:nvPr>
        </p:nvSpPr>
        <p:spPr/>
        <p:txBody>
          <a:bodyPr/>
          <a:lstStyle/>
          <a:p>
            <a:r>
              <a:rPr lang="en-US" dirty="0"/>
              <a:t>Backdrop: you have two embedded </a:t>
            </a:r>
            <a:r>
              <a:rPr lang="en-US" dirty="0">
                <a:latin typeface="Consolas" panose="020B0609020204030204" pitchFamily="49" charset="0"/>
              </a:rPr>
              <a:t>for</a:t>
            </a:r>
            <a:r>
              <a:rPr lang="en-US" dirty="0"/>
              <a:t> loops</a:t>
            </a:r>
          </a:p>
          <a:p>
            <a:pPr lvl="1"/>
            <a:r>
              <a:rPr lang="en-US" dirty="0"/>
              <a:t>Outer loop, 10 trips</a:t>
            </a:r>
          </a:p>
          <a:p>
            <a:pPr lvl="1"/>
            <a:r>
              <a:rPr lang="en-US" dirty="0"/>
              <a:t>Inner loop, 1,000,000 trips</a:t>
            </a:r>
          </a:p>
          <a:p>
            <a:pPr lvl="1"/>
            <a:r>
              <a:rPr lang="en-US" dirty="0"/>
              <a:t>You have 32 threads</a:t>
            </a:r>
          </a:p>
          <a:p>
            <a:endParaRPr lang="en-US" dirty="0"/>
          </a:p>
          <a:p>
            <a:r>
              <a:rPr lang="en-US" dirty="0"/>
              <a:t>OpenMP parallelizing outer loop not a good idea – only 10 of the 32 threads get to do work</a:t>
            </a:r>
          </a:p>
          <a:p>
            <a:endParaRPr lang="en-US" dirty="0"/>
          </a:p>
          <a:p>
            <a:r>
              <a:rPr lang="en-US" dirty="0"/>
              <a:t>OpenMP parallelizing inner loop ok</a:t>
            </a:r>
          </a:p>
          <a:p>
            <a:endParaRPr lang="en-US" dirty="0"/>
          </a:p>
          <a:p>
            <a:r>
              <a:rPr lang="en-US" dirty="0"/>
              <a:t>You can do better if you let OpenMP </a:t>
            </a:r>
            <a:r>
              <a:rPr lang="en-US" dirty="0">
                <a:latin typeface="Consolas" panose="020B0609020204030204" pitchFamily="49" charset="0"/>
              </a:rPr>
              <a:t>collapse</a:t>
            </a:r>
            <a:r>
              <a:rPr lang="en-US" dirty="0"/>
              <a:t> the embedded loops into one uber loop</a:t>
            </a:r>
          </a:p>
        </p:txBody>
      </p:sp>
      <p:sp>
        <p:nvSpPr>
          <p:cNvPr id="3" name="Slide Number Placeholder 2">
            <a:extLst>
              <a:ext uri="{FF2B5EF4-FFF2-40B4-BE49-F238E27FC236}">
                <a16:creationId xmlns:a16="http://schemas.microsoft.com/office/drawing/2014/main" id="{CE54EA84-1922-4137-A7BD-8BCFBEBC6F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241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1970D-565A-4711-9518-E54EE8AF8C02}"/>
              </a:ext>
            </a:extLst>
          </p:cNvPr>
          <p:cNvSpPr>
            <a:spLocks noGrp="1"/>
          </p:cNvSpPr>
          <p:nvPr>
            <p:ph type="title"/>
          </p:nvPr>
        </p:nvSpPr>
        <p:spPr/>
        <p:txBody>
          <a:bodyPr/>
          <a:lstStyle/>
          <a:p>
            <a:r>
              <a:rPr lang="en-US" dirty="0"/>
              <a:t>OpenMP </a:t>
            </a:r>
            <a:r>
              <a:rPr lang="en-US" dirty="0">
                <a:solidFill>
                  <a:srgbClr val="FFCC00"/>
                </a:solidFill>
                <a:latin typeface="Consolas" panose="020B0609020204030204" pitchFamily="49" charset="0"/>
              </a:rPr>
              <a:t>collapse</a:t>
            </a:r>
            <a:r>
              <a:rPr lang="en-US" dirty="0"/>
              <a:t>: caveats</a:t>
            </a:r>
          </a:p>
        </p:txBody>
      </p:sp>
      <p:sp>
        <p:nvSpPr>
          <p:cNvPr id="5" name="Content Placeholder 4">
            <a:extLst>
              <a:ext uri="{FF2B5EF4-FFF2-40B4-BE49-F238E27FC236}">
                <a16:creationId xmlns:a16="http://schemas.microsoft.com/office/drawing/2014/main" id="{24F39338-32CD-458D-8B85-9360CE42E060}"/>
              </a:ext>
            </a:extLst>
          </p:cNvPr>
          <p:cNvSpPr>
            <a:spLocks noGrp="1"/>
          </p:cNvSpPr>
          <p:nvPr>
            <p:ph sz="half" idx="1"/>
          </p:nvPr>
        </p:nvSpPr>
        <p:spPr/>
        <p:txBody>
          <a:bodyPr>
            <a:normAutofit/>
          </a:bodyPr>
          <a:lstStyle/>
          <a:p>
            <a:endParaRPr lang="en-US" dirty="0"/>
          </a:p>
          <a:p>
            <a:r>
              <a:rPr lang="en-US" dirty="0"/>
              <a:t>The bounds of the collapsed </a:t>
            </a:r>
            <a:r>
              <a:rPr lang="en-US" dirty="0">
                <a:latin typeface="Consolas" panose="020B0609020204030204" pitchFamily="49" charset="0"/>
              </a:rPr>
              <a:t>for</a:t>
            </a:r>
            <a:r>
              <a:rPr lang="en-US" dirty="0"/>
              <a:t> loops should be fixed and available when the execution reaches the embedded loops</a:t>
            </a:r>
          </a:p>
          <a:p>
            <a:endParaRPr lang="en-US" dirty="0"/>
          </a:p>
          <a:p>
            <a:r>
              <a:rPr lang="en-US" dirty="0"/>
              <a:t>You cannot have cross dependencies between the inner and outer loops</a:t>
            </a:r>
          </a:p>
          <a:p>
            <a:endParaRPr lang="en-US" dirty="0"/>
          </a:p>
          <a:p>
            <a:r>
              <a:rPr lang="en-US" dirty="0"/>
              <a:t>The outer loop can only consist of the inner loop</a:t>
            </a:r>
          </a:p>
          <a:p>
            <a:pPr lvl="1"/>
            <a:r>
              <a:rPr lang="en-US" dirty="0"/>
              <a:t>Any other stuff inside the outer loop ruins the feng shui of it (see example)</a:t>
            </a:r>
          </a:p>
        </p:txBody>
      </p:sp>
      <p:sp>
        <p:nvSpPr>
          <p:cNvPr id="3" name="Slide Number Placeholder 2">
            <a:extLst>
              <a:ext uri="{FF2B5EF4-FFF2-40B4-BE49-F238E27FC236}">
                <a16:creationId xmlns:a16="http://schemas.microsoft.com/office/drawing/2014/main" id="{CE54EA84-1922-4137-A7BD-8BCFBEBC6F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F6DC99D-AF90-4912-921B-6AEDAEF0818C}"/>
              </a:ext>
            </a:extLst>
          </p:cNvPr>
          <p:cNvSpPr/>
          <p:nvPr/>
        </p:nvSpPr>
        <p:spPr>
          <a:xfrm>
            <a:off x="6696432" y="3053745"/>
            <a:ext cx="4922635" cy="1477328"/>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b</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448C27"/>
                </a:solidFill>
                <a:effectLst/>
                <a:uLnTx/>
                <a:uFillTx/>
                <a:latin typeface="Consolas" panose="020B0609020204030204" pitchFamily="49" charset="0"/>
                <a:ea typeface="+mn-ea"/>
                <a:cs typeface="+mn-cs"/>
              </a:rPr>
              <a:t>// ruins the feng shui?</a:t>
            </a:r>
            <a:endPar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j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b</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A</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j</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x</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j</a:t>
            </a: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nn-NO" sz="18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p:txBody>
      </p:sp>
      <p:sp>
        <p:nvSpPr>
          <p:cNvPr id="6" name="Rectangle 5">
            <a:extLst>
              <a:ext uri="{FF2B5EF4-FFF2-40B4-BE49-F238E27FC236}">
                <a16:creationId xmlns:a16="http://schemas.microsoft.com/office/drawing/2014/main" id="{FEA0080A-54FF-423C-BF49-2D5EED032408}"/>
              </a:ext>
            </a:extLst>
          </p:cNvPr>
          <p:cNvSpPr/>
          <p:nvPr/>
        </p:nvSpPr>
        <p:spPr>
          <a:xfrm>
            <a:off x="7503491" y="5157276"/>
            <a:ext cx="40110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 How can you make this collapse-able?</a:t>
            </a:r>
          </a:p>
        </p:txBody>
      </p:sp>
    </p:spTree>
    <p:extLst>
      <p:ext uri="{BB962C8B-B14F-4D97-AF65-F5344CB8AC3E}">
        <p14:creationId xmlns:p14="http://schemas.microsoft.com/office/powerpoint/2010/main" val="3722180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81AC-2EE9-4E93-975B-C1D70B811479}"/>
              </a:ext>
            </a:extLst>
          </p:cNvPr>
          <p:cNvSpPr>
            <a:spLocks noGrp="1"/>
          </p:cNvSpPr>
          <p:nvPr>
            <p:ph type="title"/>
          </p:nvPr>
        </p:nvSpPr>
        <p:spPr/>
        <p:txBody>
          <a:bodyPr/>
          <a:lstStyle/>
          <a:p>
            <a:r>
              <a:rPr lang="en-US" dirty="0"/>
              <a:t>Example: benefits of collapsing </a:t>
            </a:r>
          </a:p>
        </p:txBody>
      </p:sp>
      <p:sp>
        <p:nvSpPr>
          <p:cNvPr id="4" name="Slide Number Placeholder 3">
            <a:extLst>
              <a:ext uri="{FF2B5EF4-FFF2-40B4-BE49-F238E27FC236}">
                <a16:creationId xmlns:a16="http://schemas.microsoft.com/office/drawing/2014/main" id="{2C48414D-EB00-4C37-8172-E09DD6C21C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7C9BCF2B-79E6-4EDE-B9C7-F3365310DC2A}"/>
                  </a:ext>
                </a:extLst>
              </p:cNvPr>
              <p:cNvSpPr>
                <a:spLocks noGrp="1"/>
              </p:cNvSpPr>
              <p:nvPr>
                <p:ph type="body" sz="quarter" idx="13"/>
              </p:nvPr>
            </p:nvSpPr>
            <p:spPr/>
            <p:txBody>
              <a:bodyPr/>
              <a:lstStyle/>
              <a:p>
                <a:r>
                  <a:rPr lang="en-US" dirty="0"/>
                  <a:t>[Lijing Yang]</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5" name="Text Placeholder 4">
                <a:extLst>
                  <a:ext uri="{FF2B5EF4-FFF2-40B4-BE49-F238E27FC236}">
                    <a16:creationId xmlns:a16="http://schemas.microsoft.com/office/drawing/2014/main" id="{7C9BCF2B-79E6-4EDE-B9C7-F3365310DC2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B45EB963-7968-4CB7-ADFE-39B2B5AB78CA}"/>
              </a:ext>
            </a:extLst>
          </p:cNvPr>
          <p:cNvSpPr/>
          <p:nvPr/>
        </p:nvSpPr>
        <p:spPr>
          <a:xfrm>
            <a:off x="35236" y="1556665"/>
            <a:ext cx="5141781" cy="3308598"/>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77777"/>
                </a:solidFill>
                <a:effectLst/>
                <a:uLnTx/>
                <a:uFillTx/>
                <a:latin typeface="Consolas"/>
                <a:ea typeface="+mn-ea"/>
                <a:cs typeface="+mn-cs"/>
              </a:rPr>
              <a:t>#</a:t>
            </a:r>
            <a:r>
              <a:rPr kumimoji="0" lang="en-US" sz="1100" b="0" i="0" u="none" strike="noStrike" kern="1200" cap="none" spc="0" normalizeH="0" baseline="0" noProof="0" dirty="0">
                <a:ln>
                  <a:noFill/>
                </a:ln>
                <a:solidFill>
                  <a:srgbClr val="4B69C6"/>
                </a:solidFill>
                <a:effectLst/>
                <a:uLnTx/>
                <a:uFillTx/>
                <a:latin typeface="Consolas"/>
                <a:ea typeface="+mn-ea"/>
                <a:cs typeface="+mn-cs"/>
              </a:rPr>
              <a:t>include</a:t>
            </a:r>
            <a:r>
              <a:rPr kumimoji="0" lang="en-US" sz="1100" b="0" i="0" u="none" strike="noStrike" kern="1200" cap="none" spc="0" normalizeH="0" baseline="0" noProof="0" dirty="0">
                <a:ln>
                  <a:noFill/>
                </a:ln>
                <a:solidFill>
                  <a:srgbClr val="333333"/>
                </a:solidFill>
                <a:effectLst/>
                <a:uLnTx/>
                <a:uFillTx/>
                <a:latin typeface="Consolas"/>
                <a:ea typeface="+mn-ea"/>
                <a:cs typeface="+mn-cs"/>
              </a:rPr>
              <a:t> </a:t>
            </a:r>
            <a:r>
              <a:rPr kumimoji="0" lang="en-US" sz="1100" b="0" i="0" u="none" strike="noStrike" kern="1200" cap="none" spc="0" normalizeH="0" baseline="0" noProof="0" dirty="0">
                <a:ln>
                  <a:noFill/>
                </a:ln>
                <a:solidFill>
                  <a:srgbClr val="777777"/>
                </a:solidFill>
                <a:effectLst/>
                <a:uLnTx/>
                <a:uFillTx/>
                <a:latin typeface="Consolas"/>
                <a:ea typeface="+mn-ea"/>
                <a:cs typeface="+mn-cs"/>
              </a:rPr>
              <a:t>&lt;</a:t>
            </a:r>
            <a:r>
              <a:rPr kumimoji="0" lang="en-US" sz="1100" b="0" i="0" u="none" strike="noStrike" kern="1200" cap="none" spc="0" normalizeH="0" baseline="0" noProof="0" dirty="0" err="1">
                <a:ln>
                  <a:noFill/>
                </a:ln>
                <a:solidFill>
                  <a:srgbClr val="448C27"/>
                </a:solidFill>
                <a:effectLst/>
                <a:uLnTx/>
                <a:uFillTx/>
                <a:latin typeface="Consolas"/>
                <a:ea typeface="+mn-ea"/>
                <a:cs typeface="+mn-cs"/>
              </a:rPr>
              <a:t>cstdlib</a:t>
            </a:r>
            <a:r>
              <a:rPr kumimoji="0" lang="en-US" sz="1100" b="0" i="0" u="none" strike="noStrike" kern="1200" cap="none" spc="0" normalizeH="0" baseline="0" noProof="0" dirty="0">
                <a:ln>
                  <a:noFill/>
                </a:ln>
                <a:solidFill>
                  <a:srgbClr val="777777"/>
                </a:solidFill>
                <a:effectLst/>
                <a:uLnTx/>
                <a:uFillTx/>
                <a:latin typeface="Consolas"/>
                <a:ea typeface="+mn-ea"/>
                <a:cs typeface="+mn-cs"/>
              </a:rPr>
              <a:t>&gt;</a:t>
            </a:r>
            <a:endParaRPr kumimoji="0" lang="en-US" sz="11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include</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100" b="0" i="0" u="none" strike="noStrike" kern="1200" cap="none" spc="0" normalizeH="0" baseline="0" noProof="0" dirty="0">
                <a:ln>
                  <a:noFill/>
                </a:ln>
                <a:solidFill>
                  <a:srgbClr val="448C27"/>
                </a:solidFill>
                <a:effectLst/>
                <a:uLnTx/>
                <a:uFillTx/>
                <a:latin typeface="Consolas" panose="020B0609020204030204" pitchFamily="49" charset="0"/>
                <a:ea typeface="+mn-ea"/>
                <a:cs typeface="+mn-cs"/>
              </a:rPr>
              <a:t>chrono</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&gt;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77777"/>
                </a:solidFill>
                <a:effectLst/>
                <a:uLnTx/>
                <a:uFillTx/>
                <a:latin typeface="Consolas"/>
                <a:ea typeface="+mn-ea"/>
                <a:cs typeface="+mn-cs"/>
              </a:rPr>
              <a:t>#</a:t>
            </a:r>
            <a:r>
              <a:rPr kumimoji="0" lang="en-US" sz="1100" b="0" i="0" u="none" strike="noStrike" kern="1200" cap="none" spc="0" normalizeH="0" baseline="0" noProof="0" dirty="0">
                <a:ln>
                  <a:noFill/>
                </a:ln>
                <a:solidFill>
                  <a:srgbClr val="4B69C6"/>
                </a:solidFill>
                <a:effectLst/>
                <a:uLnTx/>
                <a:uFillTx/>
                <a:latin typeface="Consolas"/>
                <a:ea typeface="+mn-ea"/>
                <a:cs typeface="+mn-cs"/>
              </a:rPr>
              <a:t>include</a:t>
            </a:r>
            <a:r>
              <a:rPr kumimoji="0" lang="en-US" sz="1100" b="0" i="0" u="none" strike="noStrike" kern="1200" cap="none" spc="0" normalizeH="0" baseline="0" noProof="0" dirty="0">
                <a:ln>
                  <a:noFill/>
                </a:ln>
                <a:solidFill>
                  <a:srgbClr val="333333"/>
                </a:solidFill>
                <a:effectLst/>
                <a:uLnTx/>
                <a:uFillTx/>
                <a:latin typeface="Consolas"/>
                <a:ea typeface="+mn-ea"/>
                <a:cs typeface="+mn-cs"/>
              </a:rPr>
              <a:t> </a:t>
            </a:r>
            <a:r>
              <a:rPr kumimoji="0" lang="en-US" sz="1100" b="0" i="0" u="none" strike="noStrike" kern="1200" cap="none" spc="0" normalizeH="0" baseline="0" noProof="0" dirty="0">
                <a:ln>
                  <a:noFill/>
                </a:ln>
                <a:solidFill>
                  <a:srgbClr val="777777"/>
                </a:solidFill>
                <a:effectLst/>
                <a:uLnTx/>
                <a:uFillTx/>
                <a:latin typeface="Consolas"/>
                <a:ea typeface="+mn-ea"/>
                <a:cs typeface="+mn-cs"/>
              </a:rPr>
              <a:t>&lt;</a:t>
            </a:r>
            <a:r>
              <a:rPr kumimoji="0" lang="en-US" sz="1100" b="0" i="0" u="none" strike="noStrike" kern="1200" cap="none" spc="0" normalizeH="0" baseline="0" noProof="0" dirty="0">
                <a:ln>
                  <a:noFill/>
                </a:ln>
                <a:solidFill>
                  <a:srgbClr val="448C27"/>
                </a:solidFill>
                <a:effectLst/>
                <a:uLnTx/>
                <a:uFillTx/>
                <a:latin typeface="Consolas"/>
                <a:ea typeface="+mn-ea"/>
                <a:cs typeface="+mn-cs"/>
              </a:rPr>
              <a:t>iostream</a:t>
            </a:r>
            <a:r>
              <a:rPr kumimoji="0" lang="en-US" sz="1100" b="0" i="0" u="none" strike="noStrike" kern="1200" cap="none" spc="0" normalizeH="0" baseline="0" noProof="0" dirty="0">
                <a:ln>
                  <a:noFill/>
                </a:ln>
                <a:solidFill>
                  <a:srgbClr val="777777"/>
                </a:solidFill>
                <a:effectLst/>
                <a:uLnTx/>
                <a:uFillTx/>
                <a:latin typeface="Consolas"/>
                <a:ea typeface="+mn-ea"/>
                <a:cs typeface="+mn-cs"/>
              </a:rPr>
              <a:t>&gt;</a:t>
            </a:r>
            <a:endParaRPr kumimoji="0" lang="en-US" sz="11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include</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100" b="0" i="0" u="none" strike="noStrike" kern="1200" cap="none" spc="0" normalizeH="0" baseline="0" noProof="0" dirty="0" err="1">
                <a:ln>
                  <a:noFill/>
                </a:ln>
                <a:solidFill>
                  <a:srgbClr val="448C27"/>
                </a:solidFill>
                <a:effectLst/>
                <a:uLnTx/>
                <a:uFillTx/>
                <a:latin typeface="Consolas" panose="020B0609020204030204" pitchFamily="49" charset="0"/>
                <a:ea typeface="+mn-ea"/>
                <a:cs typeface="+mn-cs"/>
              </a:rPr>
              <a:t>omp.h</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&gt;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b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using</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chrono</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high_resolution_clock</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using</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chrono</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duration</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using</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cout</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br>
            <a:r>
              <a:rPr kumimoji="0" lang="en-US" sz="11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float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1" i="0" u="none" strike="noStrike" kern="1200" cap="none" spc="0" normalizeH="0" baseline="0" noProof="0" dirty="0">
                <a:ln>
                  <a:noFill/>
                </a:ln>
                <a:solidFill>
                  <a:srgbClr val="AA3731"/>
                </a:solidFill>
                <a:effectLst/>
                <a:uLnTx/>
                <a:uFillTx/>
                <a:latin typeface="Consolas" panose="020B0609020204030204" pitchFamily="49" charset="0"/>
                <a:ea typeface="+mn-ea"/>
                <a:cs typeface="+mn-cs"/>
              </a:rPr>
              <a:t>reduce</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const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float</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const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m</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const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n</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float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sum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0.0</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pragma</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omp</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parallel for collapse(</a:t>
            </a:r>
            <a:r>
              <a:rPr kumimoji="0" lang="en-US" sz="11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2</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reduction(+:sum)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m</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j</a:t>
            </a:r>
            <a:r>
              <a:rPr kumimoji="0" lang="en-US" sz="1100" b="0" i="0" u="none" strike="noStrike" kern="1200" cap="none" spc="0" normalizeH="0" baseline="0" noProof="0" dirty="0" err="1">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sum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return</a:t>
            </a:r>
            <a:r>
              <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sum</a:t>
            </a: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p:txBody>
      </p:sp>
      <p:sp>
        <p:nvSpPr>
          <p:cNvPr id="7" name="Rectangle 6">
            <a:extLst>
              <a:ext uri="{FF2B5EF4-FFF2-40B4-BE49-F238E27FC236}">
                <a16:creationId xmlns:a16="http://schemas.microsoft.com/office/drawing/2014/main" id="{1FA1E909-B1D6-4A4A-A4AE-90AC13E55236}"/>
              </a:ext>
            </a:extLst>
          </p:cNvPr>
          <p:cNvSpPr/>
          <p:nvPr/>
        </p:nvSpPr>
        <p:spPr>
          <a:xfrm>
            <a:off x="5225143" y="1084921"/>
            <a:ext cx="6926047" cy="5016758"/>
          </a:xfrm>
          <a:prstGeom prst="rect">
            <a:avLst/>
          </a:prstGeom>
          <a:solidFill>
            <a:schemeClr val="bg1">
              <a:lumMod val="95000"/>
            </a:schemeClr>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int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a:ln>
                  <a:noFill/>
                </a:ln>
                <a:solidFill>
                  <a:srgbClr val="AA3731"/>
                </a:solidFill>
                <a:effectLst/>
                <a:uLnTx/>
                <a:uFillTx/>
                <a:latin typeface="Consolas" panose="020B0609020204030204" pitchFamily="49" charset="0"/>
                <a:ea typeface="+mn-ea"/>
                <a:cs typeface="+mn-cs"/>
              </a:rPr>
              <a:t>main</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int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argc</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char</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argv</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a:ea typeface="+mn-ea"/>
                <a:cs typeface="+mn-cs"/>
              </a:rPr>
              <a:t> m </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std::</a:t>
            </a:r>
            <a:r>
              <a:rPr kumimoji="0" lang="en-US" sz="1000" b="1" i="0" u="none" strike="noStrike" kern="1200" cap="none" spc="0" normalizeH="0" baseline="0" noProof="0" dirty="0" err="1">
                <a:ln>
                  <a:noFill/>
                </a:ln>
                <a:solidFill>
                  <a:srgbClr val="AA3731"/>
                </a:solidFill>
                <a:effectLst/>
                <a:uLnTx/>
                <a:uFillTx/>
                <a:latin typeface="Consolas"/>
                <a:ea typeface="+mn-ea"/>
                <a:cs typeface="+mn-cs"/>
              </a:rPr>
              <a:t>atoi</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argv</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9C5D27"/>
                </a:solidFill>
                <a:effectLst/>
                <a:uLnTx/>
                <a:uFillTx/>
                <a:latin typeface="Consolas"/>
                <a:ea typeface="+mn-ea"/>
                <a:cs typeface="+mn-cs"/>
              </a:rPr>
              <a:t>1</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a:ea typeface="+mn-ea"/>
                <a:cs typeface="+mn-cs"/>
              </a:rPr>
              <a:t> n </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std::</a:t>
            </a:r>
            <a:r>
              <a:rPr kumimoji="0" lang="en-US" sz="1000" b="1" i="0" u="none" strike="noStrike" kern="1200" cap="none" spc="0" normalizeH="0" baseline="0" noProof="0" dirty="0" err="1">
                <a:ln>
                  <a:noFill/>
                </a:ln>
                <a:solidFill>
                  <a:srgbClr val="AA3731"/>
                </a:solidFill>
                <a:effectLst/>
                <a:uLnTx/>
                <a:uFillTx/>
                <a:latin typeface="Consolas"/>
                <a:ea typeface="+mn-ea"/>
                <a:cs typeface="+mn-cs"/>
              </a:rPr>
              <a:t>atoi</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argv</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9C5D27"/>
                </a:solidFill>
                <a:effectLst/>
                <a:uLnTx/>
                <a:uFillTx/>
                <a:latin typeface="Consolas"/>
                <a:ea typeface="+mn-ea"/>
                <a:cs typeface="+mn-cs"/>
              </a:rPr>
              <a:t>2</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a:ea typeface="+mn-ea"/>
                <a:cs typeface="+mn-cs"/>
              </a:rPr>
              <a:t> t </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std::</a:t>
            </a:r>
            <a:r>
              <a:rPr kumimoji="0" lang="en-US" sz="1000" b="1" i="0" u="none" strike="noStrike" kern="1200" cap="none" spc="0" normalizeH="0" baseline="0" noProof="0" dirty="0" err="1">
                <a:ln>
                  <a:noFill/>
                </a:ln>
                <a:solidFill>
                  <a:srgbClr val="AA3731"/>
                </a:solidFill>
                <a:effectLst/>
                <a:uLnTx/>
                <a:uFillTx/>
                <a:latin typeface="Consolas"/>
                <a:ea typeface="+mn-ea"/>
                <a:cs typeface="+mn-cs"/>
              </a:rPr>
              <a:t>atoi</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a:ea typeface="+mn-ea"/>
                <a:cs typeface="+mn-cs"/>
              </a:rPr>
              <a:t>argv</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9C5D27"/>
                </a:solidFill>
                <a:effectLst/>
                <a:uLnTx/>
                <a:uFillTx/>
                <a:latin typeface="Consolas"/>
                <a:ea typeface="+mn-ea"/>
                <a:cs typeface="+mn-cs"/>
              </a:rPr>
              <a:t>3</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a:ln>
                  <a:noFill/>
                </a:ln>
                <a:solidFill>
                  <a:srgbClr val="7030A0"/>
                </a:solidFill>
                <a:effectLst/>
                <a:uLnTx/>
                <a:uFillTx/>
                <a:latin typeface="Consolas"/>
                <a:ea typeface="+mn-ea"/>
                <a:cs typeface="+mn-cs"/>
              </a:rPr>
              <a:t>float </a:t>
            </a:r>
            <a:r>
              <a:rPr kumimoji="0" lang="en-US" sz="1000" b="0" i="0" u="none" strike="noStrike" kern="1200" cap="none" spc="0" normalizeH="0" baseline="0" noProof="0" dirty="0">
                <a:ln>
                  <a:noFill/>
                </a:ln>
                <a:solidFill>
                  <a:prstClr val="white">
                    <a:lumMod val="50000"/>
                  </a:prstClr>
                </a:solidFill>
                <a:effectLst/>
                <a:uLnTx/>
                <a:uFillTx/>
                <a:latin typeface="Consolas"/>
                <a:ea typeface="+mn-ea"/>
                <a:cs typeface="+mn-cs"/>
              </a:rPr>
              <a:t>*</a:t>
            </a:r>
            <a:r>
              <a:rPr kumimoji="0" lang="en-US" sz="1000" b="0" i="0" u="none" strike="noStrike" kern="1200" cap="none" spc="0" normalizeH="0" baseline="0" noProof="0" dirty="0" err="1">
                <a:ln>
                  <a:noFill/>
                </a:ln>
                <a:solidFill>
                  <a:srgbClr val="333333"/>
                </a:solidFill>
                <a:effectLst/>
                <a:uLnTx/>
                <a:uFillTx/>
                <a:latin typeface="Consolas"/>
                <a:ea typeface="+mn-ea"/>
                <a:cs typeface="+mn-cs"/>
              </a:rPr>
              <a:t>arr</a:t>
            </a:r>
            <a:r>
              <a:rPr kumimoji="0" lang="en-US" sz="1000" b="0" i="0" u="none" strike="noStrike" kern="1200" cap="none" spc="0" normalizeH="0" baseline="0" noProof="0" dirty="0">
                <a:ln>
                  <a:noFill/>
                </a:ln>
                <a:solidFill>
                  <a:srgbClr val="333333"/>
                </a:solidFill>
                <a:effectLst/>
                <a:uLnTx/>
                <a:uFillTx/>
                <a:latin typeface="Consolas"/>
                <a:ea typeface="+mn-ea"/>
                <a:cs typeface="+mn-cs"/>
              </a:rPr>
              <a:t> = </a:t>
            </a:r>
            <a:r>
              <a:rPr kumimoji="0" lang="en-US" sz="1000" b="1" i="0" u="none" strike="noStrike" kern="1200" cap="none" spc="0" normalizeH="0" baseline="0" noProof="0" dirty="0">
                <a:ln>
                  <a:noFill/>
                </a:ln>
                <a:solidFill>
                  <a:srgbClr val="9E2424"/>
                </a:solidFill>
                <a:effectLst/>
                <a:uLnTx/>
                <a:uFillTx/>
                <a:latin typeface="Consolas"/>
                <a:ea typeface="+mn-ea"/>
                <a:cs typeface="+mn-cs"/>
              </a:rPr>
              <a:t>new </a:t>
            </a:r>
            <a:r>
              <a:rPr kumimoji="0" lang="en-US" sz="1000" b="0" i="0" u="none" strike="noStrike" kern="1200" cap="none" spc="0" normalizeH="0" baseline="0" noProof="0" dirty="0">
                <a:ln>
                  <a:noFill/>
                </a:ln>
                <a:solidFill>
                  <a:srgbClr val="7030A0"/>
                </a:solidFill>
                <a:effectLst/>
                <a:uLnTx/>
                <a:uFillTx/>
                <a:latin typeface="Consolas"/>
                <a:ea typeface="+mn-ea"/>
                <a:cs typeface="+mn-cs"/>
              </a:rPr>
              <a:t>float</a:t>
            </a:r>
            <a:r>
              <a:rPr kumimoji="0" lang="en-US" sz="1000" b="0" i="0" u="none" strike="noStrike" kern="1200" cap="none" spc="0" normalizeH="0" baseline="0" noProof="0" dirty="0">
                <a:ln>
                  <a:noFill/>
                </a:ln>
                <a:solidFill>
                  <a:prstClr val="white">
                    <a:lumMod val="50000"/>
                  </a:prstClr>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m</a:t>
            </a:r>
            <a:r>
              <a:rPr kumimoji="0" lang="en-US" sz="1000" b="0" i="0" u="none" strike="noStrike" kern="1200" cap="none" spc="0" normalizeH="0" baseline="0" noProof="0" dirty="0">
                <a:ln>
                  <a:noFill/>
                </a:ln>
                <a:solidFill>
                  <a:prstClr val="white">
                    <a:lumMod val="50000"/>
                  </a:prstClr>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n</a:t>
            </a:r>
            <a:r>
              <a:rPr kumimoji="0" lang="en-US" sz="1000" b="0" i="0" u="none" strike="noStrike" kern="1200" cap="none" spc="0" normalizeH="0" baseline="0" noProof="0" dirty="0">
                <a:ln>
                  <a:noFill/>
                </a:ln>
                <a:solidFill>
                  <a:prstClr val="white">
                    <a:lumMod val="50000"/>
                  </a:prstClr>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000" b="0" i="0" u="none" strike="noStrike" kern="1200" cap="none" spc="0" normalizeH="0" baseline="0" noProof="0" dirty="0">
                <a:ln>
                  <a:noFill/>
                </a:ln>
                <a:solidFill>
                  <a:prstClr val="black"/>
                </a:solidFill>
                <a:effectLst/>
                <a:uLnTx/>
                <a:uFillTx/>
                <a:latin typeface="Consolas"/>
                <a:ea typeface="+mn-ea"/>
                <a:cs typeface="+mn-cs"/>
              </a:rPr>
            </a:b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4B69C6"/>
                </a:solidFill>
                <a:effectLst/>
                <a:uLnTx/>
                <a:uFillTx/>
                <a:latin typeface="Consolas"/>
                <a:ea typeface="+mn-ea"/>
                <a:cs typeface="+mn-cs"/>
              </a:rPr>
              <a:t>pragma</a:t>
            </a: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a:ea typeface="+mn-ea"/>
                <a:cs typeface="+mn-cs"/>
              </a:rPr>
              <a:t>omp</a:t>
            </a:r>
            <a:r>
              <a:rPr kumimoji="0" lang="en-US" sz="1000" b="0" i="0" u="none" strike="noStrike" kern="1200" cap="none" spc="0" normalizeH="0" baseline="0" noProof="0" dirty="0">
                <a:ln>
                  <a:noFill/>
                </a:ln>
                <a:solidFill>
                  <a:srgbClr val="333333"/>
                </a:solidFill>
                <a:effectLst/>
                <a:uLnTx/>
                <a:uFillTx/>
                <a:latin typeface="Consolas"/>
                <a:ea typeface="+mn-ea"/>
                <a:cs typeface="+mn-cs"/>
              </a:rPr>
              <a:t> parallel for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m</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j</a:t>
            </a:r>
            <a:r>
              <a:rPr kumimoji="0" lang="en-US" sz="1000" b="0" i="0" u="none" strike="noStrike" kern="1200" cap="none" spc="0" normalizeH="0" baseline="0" noProof="0" dirty="0" err="1">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arr</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i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n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j</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1.1</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high_resolution_clock</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time_point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start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high_resolution_clock</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time_point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end</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duration</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double</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milli</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&gt;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duration_sec</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b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float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res</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err="1">
                <a:ln>
                  <a:noFill/>
                </a:ln>
                <a:solidFill>
                  <a:srgbClr val="AA3731"/>
                </a:solidFill>
                <a:effectLst/>
                <a:uLnTx/>
                <a:uFillTx/>
                <a:latin typeface="Consolas" panose="020B0609020204030204" pitchFamily="49" charset="0"/>
                <a:ea typeface="+mn-ea"/>
                <a:cs typeface="+mn-cs"/>
              </a:rPr>
              <a:t>omp_set_num_threads</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start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high_resolution_clock</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a:ln>
                  <a:noFill/>
                </a:ln>
                <a:solidFill>
                  <a:srgbClr val="AA3731"/>
                </a:solidFill>
                <a:effectLst/>
                <a:uLnTx/>
                <a:uFillTx/>
                <a:latin typeface="Consolas" panose="020B0609020204030204" pitchFamily="49" charset="0"/>
                <a:ea typeface="+mn-ea"/>
                <a:cs typeface="+mn-cs"/>
              </a:rPr>
              <a:t>now</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for</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size_t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10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i</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448C27"/>
                </a:solidFill>
                <a:effectLst/>
                <a:uLnTx/>
                <a:uFillTx/>
                <a:latin typeface="Consolas" panose="020B0609020204030204" pitchFamily="49" charset="0"/>
                <a:ea typeface="+mn-ea"/>
                <a:cs typeface="+mn-cs"/>
              </a:rPr>
              <a:t>// Run reduce 10 times, to get a good average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res </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1" i="0" u="none" strike="noStrike" kern="1200" cap="none" spc="0" normalizeH="0" baseline="0" noProof="0" dirty="0">
                <a:ln>
                  <a:noFill/>
                </a:ln>
                <a:solidFill>
                  <a:srgbClr val="AA3731"/>
                </a:solidFill>
                <a:effectLst/>
                <a:uLnTx/>
                <a:uFillTx/>
                <a:latin typeface="Consolas"/>
                <a:ea typeface="+mn-ea"/>
                <a:cs typeface="+mn-cs"/>
              </a:rPr>
              <a:t>reduce</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err="1">
                <a:ln>
                  <a:noFill/>
                </a:ln>
                <a:solidFill>
                  <a:srgbClr val="333333"/>
                </a:solidFill>
                <a:effectLst/>
                <a:uLnTx/>
                <a:uFillTx/>
                <a:latin typeface="Consolas"/>
                <a:ea typeface="+mn-ea"/>
                <a:cs typeface="+mn-cs"/>
              </a:rPr>
              <a:t>arr</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m</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n</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end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high_resolution_clock</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a:ln>
                  <a:noFill/>
                </a:ln>
                <a:solidFill>
                  <a:srgbClr val="AA3731"/>
                </a:solidFill>
                <a:effectLst/>
                <a:uLnTx/>
                <a:uFillTx/>
                <a:latin typeface="Consolas" panose="020B0609020204030204" pitchFamily="49" charset="0"/>
                <a:ea typeface="+mn-ea"/>
                <a:cs typeface="+mn-cs"/>
              </a:rPr>
              <a:t>now</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duration_sec</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chrono</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err="1">
                <a:ln>
                  <a:noFill/>
                </a:ln>
                <a:solidFill>
                  <a:srgbClr val="AA3731"/>
                </a:solidFill>
                <a:effectLst/>
                <a:uLnTx/>
                <a:uFillTx/>
                <a:latin typeface="Consolas" panose="020B0609020204030204" pitchFamily="49" charset="0"/>
                <a:ea typeface="+mn-ea"/>
                <a:cs typeface="+mn-cs"/>
              </a:rPr>
              <a:t>duration_cast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duration</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a:t>
            </a:r>
            <a:r>
              <a:rPr kumimoji="0" lang="en-US" sz="1000" b="0"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double</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std</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a:ln>
                  <a:noFill/>
                </a:ln>
                <a:solidFill>
                  <a:srgbClr val="7A3E9D"/>
                </a:solidFill>
                <a:effectLst/>
                <a:uLnTx/>
                <a:uFillTx/>
                <a:latin typeface="Consolas" panose="020B0609020204030204" pitchFamily="49" charset="0"/>
                <a:ea typeface="+mn-ea"/>
                <a:cs typeface="+mn-cs"/>
              </a:rPr>
              <a:t>milli</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&gt;&gt;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end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start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10.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cout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448C27"/>
                </a:solidFill>
                <a:effectLst/>
                <a:uLnTx/>
                <a:uFillTx/>
                <a:latin typeface="Consolas" panose="020B0609020204030204" pitchFamily="49" charset="0"/>
                <a:ea typeface="+mn-ea"/>
                <a:cs typeface="+mn-cs"/>
              </a:rPr>
              <a:t>Result: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res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"\n";</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panose="020B0609020204030204" pitchFamily="49" charset="0"/>
                <a:ea typeface="+mn-ea"/>
                <a:cs typeface="+mn-cs"/>
              </a:rPr>
              <a:t>cout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448C27"/>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err="1">
                <a:ln>
                  <a:noFill/>
                </a:ln>
                <a:solidFill>
                  <a:srgbClr val="7A3E9D"/>
                </a:solidFill>
                <a:effectLst/>
                <a:uLnTx/>
                <a:uFillTx/>
                <a:latin typeface="Consolas" panose="020B0609020204030204" pitchFamily="49" charset="0"/>
                <a:ea typeface="+mn-ea"/>
                <a:cs typeface="+mn-cs"/>
              </a:rPr>
              <a:t>duration_sec</a:t>
            </a:r>
            <a:r>
              <a:rPr kumimoji="0" lang="en-US" sz="1000" b="0" i="0" u="none" strike="noStrike" kern="1200" cap="none" spc="0" normalizeH="0" baseline="0" noProof="0" dirty="0" err="1">
                <a:ln>
                  <a:noFill/>
                </a:ln>
                <a:solidFill>
                  <a:srgbClr val="777777"/>
                </a:solidFill>
                <a:effectLst/>
                <a:uLnTx/>
                <a:uFillTx/>
                <a:latin typeface="Consolas" panose="020B0609020204030204" pitchFamily="49" charset="0"/>
                <a:ea typeface="+mn-ea"/>
                <a:cs typeface="+mn-cs"/>
              </a:rPr>
              <a:t>.</a:t>
            </a:r>
            <a:r>
              <a:rPr kumimoji="0" lang="en-US" sz="1000" b="1" i="0" u="none" strike="noStrike" kern="1200" cap="none" spc="0" normalizeH="0" baseline="0" noProof="0" dirty="0" err="1">
                <a:ln>
                  <a:noFill/>
                </a:ln>
                <a:solidFill>
                  <a:srgbClr val="AA3731"/>
                </a:solidFill>
                <a:effectLst/>
                <a:uLnTx/>
                <a:uFillTx/>
                <a:latin typeface="Consolas" panose="020B0609020204030204" pitchFamily="49" charset="0"/>
                <a:ea typeface="+mn-ea"/>
                <a:cs typeface="+mn-cs"/>
              </a:rPr>
              <a:t>count</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&lt;&lt;</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"\n";</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1" i="0" u="none" strike="noStrike" kern="1200" cap="none" spc="0" normalizeH="0" baseline="0" noProof="0" dirty="0">
                <a:ln>
                  <a:noFill/>
                </a:ln>
                <a:solidFill>
                  <a:srgbClr val="9E2424"/>
                </a:solidFill>
                <a:effectLst/>
                <a:uLnTx/>
                <a:uFillTx/>
                <a:latin typeface="Consolas"/>
                <a:ea typeface="+mn-ea"/>
                <a:cs typeface="+mn-cs"/>
              </a:rPr>
              <a:t>delete[]</a:t>
            </a: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r>
              <a:rPr kumimoji="0" lang="en-US" sz="1000" b="0" i="0" u="none" strike="noStrike" kern="1200" cap="none" spc="0" normalizeH="0" baseline="0" noProof="0" dirty="0" err="1">
                <a:ln>
                  <a:noFill/>
                </a:ln>
                <a:solidFill>
                  <a:srgbClr val="333333"/>
                </a:solidFill>
                <a:effectLst/>
                <a:uLnTx/>
                <a:uFillTx/>
                <a:latin typeface="Consolas"/>
                <a:ea typeface="+mn-ea"/>
                <a:cs typeface="+mn-cs"/>
              </a:rPr>
              <a:t>arr</a:t>
            </a:r>
            <a:r>
              <a:rPr kumimoji="0" lang="en-US" sz="1000" b="0" i="0" u="none" strike="noStrike" kern="1200" cap="none" spc="0" normalizeH="0" baseline="0" noProof="0" dirty="0">
                <a:ln>
                  <a:noFill/>
                </a:ln>
                <a:solidFill>
                  <a:srgbClr val="777777"/>
                </a:solidFill>
                <a:effectLst/>
                <a:uLnTx/>
                <a:uFillTx/>
                <a:latin typeface="Consolas"/>
                <a:ea typeface="+mn-ea"/>
                <a:cs typeface="+mn-cs"/>
              </a:rPr>
              <a:t>;</a:t>
            </a:r>
            <a:r>
              <a:rPr kumimoji="0" lang="en-US" sz="1000" b="0" i="0" u="none" strike="noStrike" kern="1200" cap="none" spc="0" normalizeH="0" baseline="0" noProof="0" dirty="0">
                <a:ln>
                  <a:noFill/>
                </a:ln>
                <a:solidFill>
                  <a:srgbClr val="333333"/>
                </a:solidFill>
                <a:effectLst/>
                <a:uLnTx/>
                <a:uFillTx/>
                <a:latin typeface="Consolas"/>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4B69C6"/>
                </a:solidFill>
                <a:effectLst/>
                <a:uLnTx/>
                <a:uFillTx/>
                <a:latin typeface="Consolas" panose="020B0609020204030204" pitchFamily="49" charset="0"/>
                <a:ea typeface="+mn-ea"/>
                <a:cs typeface="+mn-cs"/>
              </a:rPr>
              <a:t>return</a:t>
            </a:r>
            <a:r>
              <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rPr>
              <a:t> </a:t>
            </a:r>
            <a:r>
              <a:rPr kumimoji="0" lang="en-US" sz="1000" b="0" i="0" u="none" strike="noStrike" kern="1200" cap="none" spc="0" normalizeH="0" baseline="0" noProof="0" dirty="0">
                <a:ln>
                  <a:noFill/>
                </a:ln>
                <a:solidFill>
                  <a:srgbClr val="9C5D27"/>
                </a:solidFill>
                <a:effectLst/>
                <a:uLnTx/>
                <a:uFillTx/>
                <a:latin typeface="Consolas" panose="020B0609020204030204" pitchFamily="49" charset="0"/>
                <a:ea typeface="+mn-ea"/>
                <a:cs typeface="+mn-cs"/>
              </a:rPr>
              <a:t>0</a:t>
            </a: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777777"/>
                </a:solidFill>
                <a:effectLst/>
                <a:uLnTx/>
                <a:uFillTx/>
                <a:latin typeface="Consolas" panose="020B0609020204030204" pitchFamily="49" charset="0"/>
                <a:ea typeface="+mn-ea"/>
                <a:cs typeface="+mn-cs"/>
              </a:rPr>
              <a:t>}</a:t>
            </a:r>
            <a:endParaRPr kumimoji="0" lang="en-US" sz="1000" b="0" i="0" u="none" strike="noStrike" kern="1200" cap="none" spc="0" normalizeH="0" baseline="0" noProof="0" dirty="0">
              <a:ln>
                <a:noFill/>
              </a:ln>
              <a:solidFill>
                <a:srgbClr val="333333"/>
              </a:solidFill>
              <a:effectLst/>
              <a:uLnTx/>
              <a:uFillTx/>
              <a:latin typeface="Consolas" panose="020B0609020204030204" pitchFamily="49" charset="0"/>
              <a:ea typeface="+mn-ea"/>
              <a:cs typeface="+mn-cs"/>
            </a:endParaRPr>
          </a:p>
        </p:txBody>
      </p:sp>
      <p:sp>
        <p:nvSpPr>
          <p:cNvPr id="3" name="Arrow: Right 2">
            <a:extLst>
              <a:ext uri="{FF2B5EF4-FFF2-40B4-BE49-F238E27FC236}">
                <a16:creationId xmlns:a16="http://schemas.microsoft.com/office/drawing/2014/main" id="{5702AC35-9B52-41CF-B25F-52FB860126DB}"/>
              </a:ext>
            </a:extLst>
          </p:cNvPr>
          <p:cNvSpPr/>
          <p:nvPr/>
        </p:nvSpPr>
        <p:spPr>
          <a:xfrm rot="13626917">
            <a:off x="3146286" y="3638005"/>
            <a:ext cx="463731" cy="32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1101A3B9-A8B5-4B04-8D1C-4705A8D07DBA}"/>
              </a:ext>
            </a:extLst>
          </p:cNvPr>
          <p:cNvSpPr/>
          <p:nvPr/>
        </p:nvSpPr>
        <p:spPr>
          <a:xfrm>
            <a:off x="3548919" y="3924417"/>
            <a:ext cx="304800" cy="3048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56708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Directives, Examples</a:t>
            </a:r>
          </a:p>
        </p:txBody>
      </p:sp>
      <p:graphicFrame>
        <p:nvGraphicFramePr>
          <p:cNvPr id="4" name="Content Placeholder 3"/>
          <p:cNvGraphicFramePr>
            <a:graphicFrameLocks noGrp="1"/>
          </p:cNvGraphicFramePr>
          <p:nvPr>
            <p:ph idx="1"/>
          </p:nvPr>
        </p:nvGraphicFramePr>
        <p:xfrm>
          <a:off x="2438402" y="1545191"/>
          <a:ext cx="7086599" cy="4458979"/>
        </p:xfrm>
        <a:graphic>
          <a:graphicData uri="http://schemas.openxmlformats.org/drawingml/2006/table">
            <a:tbl>
              <a:tblPr/>
              <a:tblGrid>
                <a:gridCol w="1096739">
                  <a:extLst>
                    <a:ext uri="{9D8B030D-6E8A-4147-A177-3AD203B41FA5}">
                      <a16:colId xmlns:a16="http://schemas.microsoft.com/office/drawing/2014/main" val="3516892956"/>
                    </a:ext>
                  </a:extLst>
                </a:gridCol>
                <a:gridCol w="5989860">
                  <a:extLst>
                    <a:ext uri="{9D8B030D-6E8A-4147-A177-3AD203B41FA5}">
                      <a16:colId xmlns:a16="http://schemas.microsoft.com/office/drawing/2014/main" val="3042113998"/>
                    </a:ext>
                  </a:extLst>
                </a:gridCol>
              </a:tblGrid>
              <a:tr h="187161">
                <a:tc>
                  <a:txBody>
                    <a:bodyPr/>
                    <a:lstStyle/>
                    <a:p>
                      <a:pPr algn="l"/>
                      <a:r>
                        <a:rPr lang="en-US" sz="1100" b="1" dirty="0">
                          <a:solidFill>
                            <a:srgbClr val="636363"/>
                          </a:solidFill>
                          <a:effectLst/>
                        </a:rPr>
                        <a:t>Directive</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100" b="1" dirty="0">
                          <a:solidFill>
                            <a:srgbClr val="636363"/>
                          </a:solidFill>
                          <a:effectLst/>
                        </a:rPr>
                        <a:t>Description</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extLst>
                  <a:ext uri="{0D108BD9-81ED-4DB2-BD59-A6C34878D82A}">
                    <a16:rowId xmlns:a16="http://schemas.microsoft.com/office/drawing/2014/main" val="1052728723"/>
                  </a:ext>
                </a:extLst>
              </a:tr>
              <a:tr h="307479">
                <a:tc>
                  <a:txBody>
                    <a:bodyPr/>
                    <a:lstStyle/>
                    <a:p>
                      <a:pPr algn="l" fontAlgn="t"/>
                      <a:r>
                        <a:rPr lang="en-US" sz="1100" b="1" u="none" strike="noStrike" dirty="0">
                          <a:solidFill>
                            <a:srgbClr val="00709F"/>
                          </a:solidFill>
                          <a:effectLst/>
                          <a:hlinkClick r:id="rId3"/>
                        </a:rPr>
                        <a:t>atomic</a:t>
                      </a:r>
                      <a:endParaRPr lang="en-US" sz="1100" b="1" u="none"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a memory location will be updated atomically</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2143423186"/>
                  </a:ext>
                </a:extLst>
              </a:tr>
              <a:tr h="427797">
                <a:tc>
                  <a:txBody>
                    <a:bodyPr/>
                    <a:lstStyle/>
                    <a:p>
                      <a:pPr algn="l" fontAlgn="t"/>
                      <a:r>
                        <a:rPr lang="en-US" sz="1100" b="1" u="sng" strike="noStrike" dirty="0">
                          <a:solidFill>
                            <a:srgbClr val="00709F"/>
                          </a:solidFill>
                          <a:effectLst/>
                          <a:hlinkClick r:id="rId4"/>
                        </a:rPr>
                        <a:t>barrier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Synchronizes all threads in a team; all threads pause at the barrier, until all threads execute the barrier</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79718733"/>
                  </a:ext>
                </a:extLst>
              </a:tr>
              <a:tr h="307479">
                <a:tc>
                  <a:txBody>
                    <a:bodyPr/>
                    <a:lstStyle/>
                    <a:p>
                      <a:pPr algn="l" fontAlgn="t"/>
                      <a:r>
                        <a:rPr lang="en-US" sz="1100" b="1" u="sng" strike="noStrike" dirty="0">
                          <a:solidFill>
                            <a:srgbClr val="00709F"/>
                          </a:solidFill>
                          <a:effectLst/>
                          <a:hlinkClick r:id="rId5"/>
                        </a:rPr>
                        <a:t>critical</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code is only executed on one thread at a time</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341446169"/>
                  </a:ext>
                </a:extLst>
              </a:tr>
              <a:tr h="427797">
                <a:tc>
                  <a:txBody>
                    <a:bodyPr/>
                    <a:lstStyle/>
                    <a:p>
                      <a:pPr algn="l" fontAlgn="t"/>
                      <a:r>
                        <a:rPr lang="en-US" sz="1100" b="1" u="sng" strike="noStrike" dirty="0">
                          <a:solidFill>
                            <a:srgbClr val="00709F"/>
                          </a:solidFill>
                          <a:effectLst/>
                          <a:hlinkClick r:id="rId6"/>
                        </a:rPr>
                        <a:t>flush</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Enforces that all threads have the same view of memory for all shared objects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591801046"/>
                  </a:ext>
                </a:extLst>
              </a:tr>
              <a:tr h="427797">
                <a:tc>
                  <a:txBody>
                    <a:bodyPr/>
                    <a:lstStyle/>
                    <a:p>
                      <a:pPr algn="l" fontAlgn="t"/>
                      <a:r>
                        <a:rPr lang="en-US" sz="1100" b="1" u="sng" strike="noStrike" dirty="0">
                          <a:solidFill>
                            <a:srgbClr val="00709F"/>
                          </a:solidFill>
                          <a:effectLst/>
                          <a:hlinkClick r:id="rId7"/>
                        </a:rPr>
                        <a:t>for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Causes the work done in a for loop inside a parallel region to be divided among threads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2062038351"/>
                  </a:ext>
                </a:extLst>
              </a:tr>
              <a:tr h="427797">
                <a:tc>
                  <a:txBody>
                    <a:bodyPr/>
                    <a:lstStyle/>
                    <a:p>
                      <a:pPr algn="l" fontAlgn="t"/>
                      <a:r>
                        <a:rPr lang="en-US" sz="1100" b="1" u="sng" strike="noStrike" dirty="0">
                          <a:solidFill>
                            <a:srgbClr val="00709F"/>
                          </a:solidFill>
                          <a:effectLst/>
                          <a:hlinkClick r:id="rId8"/>
                        </a:rPr>
                        <a:t>master</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only the master thread should execute a section of the program</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3975440963"/>
                  </a:ext>
                </a:extLst>
              </a:tr>
              <a:tr h="427797">
                <a:tc>
                  <a:txBody>
                    <a:bodyPr/>
                    <a:lstStyle/>
                    <a:p>
                      <a:pPr algn="l" fontAlgn="t"/>
                      <a:r>
                        <a:rPr lang="en-US" sz="1100" b="1" u="sng" strike="noStrike" dirty="0">
                          <a:solidFill>
                            <a:srgbClr val="00709F"/>
                          </a:solidFill>
                          <a:effectLst/>
                          <a:hlinkClick r:id="rId9"/>
                        </a:rPr>
                        <a:t>ordered</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code under a parallelized for loop should be executed like a sequential loop</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453066655"/>
                  </a:ext>
                </a:extLst>
              </a:tr>
              <a:tr h="427797">
                <a:tc>
                  <a:txBody>
                    <a:bodyPr/>
                    <a:lstStyle/>
                    <a:p>
                      <a:pPr algn="l" fontAlgn="t"/>
                      <a:r>
                        <a:rPr lang="en-US" sz="1100" b="1" u="sng" strike="noStrike" dirty="0">
                          <a:solidFill>
                            <a:srgbClr val="00709F"/>
                          </a:solidFill>
                          <a:effectLst/>
                          <a:hlinkClick r:id="rId10"/>
                        </a:rPr>
                        <a:t>parallel</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Defines a parallel region, which is code that will be executed by multiple threads in parallel</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4202216580"/>
                  </a:ext>
                </a:extLst>
              </a:tr>
              <a:tr h="307479">
                <a:tc>
                  <a:txBody>
                    <a:bodyPr/>
                    <a:lstStyle/>
                    <a:p>
                      <a:pPr algn="l" fontAlgn="t"/>
                      <a:r>
                        <a:rPr lang="en-US" sz="1100" b="1" u="sng" strike="noStrike" dirty="0">
                          <a:solidFill>
                            <a:srgbClr val="00709F"/>
                          </a:solidFill>
                          <a:effectLst/>
                          <a:hlinkClick r:id="rId11"/>
                        </a:rPr>
                        <a:t>sections</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Identifies code sections to be divided among all threads</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727803643"/>
                  </a:ext>
                </a:extLst>
              </a:tr>
              <a:tr h="427797">
                <a:tc>
                  <a:txBody>
                    <a:bodyPr/>
                    <a:lstStyle/>
                    <a:p>
                      <a:pPr algn="l" fontAlgn="t"/>
                      <a:r>
                        <a:rPr lang="en-US" sz="1100" b="1" u="sng" strike="noStrike" dirty="0">
                          <a:solidFill>
                            <a:srgbClr val="00709F"/>
                          </a:solidFill>
                          <a:effectLst/>
                          <a:hlinkClick r:id="rId12"/>
                        </a:rPr>
                        <a:t>single</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Indicates that a section of code should be executed on a single thread, not necessarily the master thread</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547144884"/>
                  </a:ext>
                </a:extLst>
              </a:tr>
              <a:tr h="307479">
                <a:tc>
                  <a:txBody>
                    <a:bodyPr/>
                    <a:lstStyle/>
                    <a:p>
                      <a:pPr algn="l" fontAlgn="t"/>
                      <a:r>
                        <a:rPr lang="en-US" sz="1100" b="1" u="sng" strike="noStrike" dirty="0" err="1">
                          <a:solidFill>
                            <a:srgbClr val="00709F"/>
                          </a:solidFill>
                          <a:effectLst/>
                          <a:hlinkClick r:id="rId13"/>
                        </a:rPr>
                        <a:t>threadprivate</a:t>
                      </a:r>
                      <a:endParaRPr lang="en-US" sz="1100" b="1" u="sng" dirty="0">
                        <a:solidFill>
                          <a:srgbClr val="2A2A2A"/>
                        </a:solidFill>
                        <a:effectLst/>
                      </a:endParaRP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l" fontAlgn="t"/>
                      <a:r>
                        <a:rPr lang="en-US" sz="1100" dirty="0">
                          <a:solidFill>
                            <a:srgbClr val="2A2A2A"/>
                          </a:solidFill>
                          <a:effectLst/>
                        </a:rPr>
                        <a:t>Specifies that a variable is private to a thread</a:t>
                      </a:r>
                    </a:p>
                  </a:txBody>
                  <a:tcPr marL="26737" marR="26737" marT="33422" marB="33422"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42918849"/>
                  </a:ext>
                </a:extLst>
              </a:tr>
            </a:tbl>
          </a:graphicData>
        </a:graphic>
      </p:graphicFrame>
      <p:sp>
        <p:nvSpPr>
          <p:cNvPr id="5" name="Rectangle 4"/>
          <p:cNvSpPr/>
          <p:nvPr/>
        </p:nvSpPr>
        <p:spPr>
          <a:xfrm>
            <a:off x="89240" y="6559982"/>
            <a:ext cx="655949"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[MSDN]→</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40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81AC-2EE9-4E93-975B-C1D70B811479}"/>
              </a:ext>
            </a:extLst>
          </p:cNvPr>
          <p:cNvSpPr>
            <a:spLocks noGrp="1"/>
          </p:cNvSpPr>
          <p:nvPr>
            <p:ph type="title"/>
          </p:nvPr>
        </p:nvSpPr>
        <p:spPr/>
        <p:txBody>
          <a:bodyPr/>
          <a:lstStyle/>
          <a:p>
            <a:r>
              <a:rPr lang="en-US" dirty="0"/>
              <a:t>Example: benefits of collapsing </a:t>
            </a:r>
          </a:p>
        </p:txBody>
      </p:sp>
      <p:sp>
        <p:nvSpPr>
          <p:cNvPr id="4" name="Slide Number Placeholder 3">
            <a:extLst>
              <a:ext uri="{FF2B5EF4-FFF2-40B4-BE49-F238E27FC236}">
                <a16:creationId xmlns:a16="http://schemas.microsoft.com/office/drawing/2014/main" id="{2C48414D-EB00-4C37-8172-E09DD6C21C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7C9BCF2B-79E6-4EDE-B9C7-F3365310DC2A}"/>
                  </a:ext>
                </a:extLst>
              </p:cNvPr>
              <p:cNvSpPr>
                <a:spLocks noGrp="1"/>
              </p:cNvSpPr>
              <p:nvPr>
                <p:ph type="body" sz="quarter" idx="13"/>
              </p:nvPr>
            </p:nvSpPr>
            <p:spPr/>
            <p:txBody>
              <a:bodyPr/>
              <a:lstStyle/>
              <a:p>
                <a:r>
                  <a:rPr lang="en-US" dirty="0"/>
                  <a:t>[Lijing Yang]</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5" name="Text Placeholder 4">
                <a:extLst>
                  <a:ext uri="{FF2B5EF4-FFF2-40B4-BE49-F238E27FC236}">
                    <a16:creationId xmlns:a16="http://schemas.microsoft.com/office/drawing/2014/main" id="{7C9BCF2B-79E6-4EDE-B9C7-F3365310DC2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C8B51DD-E6E3-453E-8E32-1400C6F1B152}"/>
              </a:ext>
            </a:extLst>
          </p:cNvPr>
          <p:cNvSpPr/>
          <p:nvPr/>
        </p:nvSpPr>
        <p:spPr>
          <a:xfrm>
            <a:off x="7533073" y="2287773"/>
            <a:ext cx="411809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8-core AMD Processor, one NUMA 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run with m = 3, n = 1E6, t = 1 to 16. </a:t>
            </a:r>
          </a:p>
        </p:txBody>
      </p:sp>
      <p:pic>
        <p:nvPicPr>
          <p:cNvPr id="8" name="Picture 7">
            <a:extLst>
              <a:ext uri="{FF2B5EF4-FFF2-40B4-BE49-F238E27FC236}">
                <a16:creationId xmlns:a16="http://schemas.microsoft.com/office/drawing/2014/main" id="{F554DF43-191A-44C6-9C0B-F10AB01EF65D}"/>
              </a:ext>
            </a:extLst>
          </p:cNvPr>
          <p:cNvPicPr>
            <a:picLocks noChangeAspect="1"/>
          </p:cNvPicPr>
          <p:nvPr/>
        </p:nvPicPr>
        <p:blipFill>
          <a:blip r:embed="rId3"/>
          <a:stretch>
            <a:fillRect/>
          </a:stretch>
        </p:blipFill>
        <p:spPr>
          <a:xfrm>
            <a:off x="385010" y="1265035"/>
            <a:ext cx="6673675" cy="5112714"/>
          </a:xfrm>
          <a:prstGeom prst="rect">
            <a:avLst/>
          </a:prstGeom>
        </p:spPr>
      </p:pic>
    </p:spTree>
    <p:extLst>
      <p:ext uri="{BB962C8B-B14F-4D97-AF65-F5344CB8AC3E}">
        <p14:creationId xmlns:p14="http://schemas.microsoft.com/office/powerpoint/2010/main" val="2526962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Work Plan, OpenMP</a:t>
            </a:r>
          </a:p>
        </p:txBody>
      </p:sp>
      <p:sp>
        <p:nvSpPr>
          <p:cNvPr id="516099" name="Rectangle 3"/>
          <p:cNvSpPr>
            <a:spLocks noGrp="1" noChangeArrowheads="1"/>
          </p:cNvSpPr>
          <p:nvPr>
            <p:ph idx="1"/>
          </p:nvPr>
        </p:nvSpPr>
        <p:spPr/>
        <p:txBody>
          <a:bodyPr/>
          <a:lstStyle/>
          <a:p>
            <a:endParaRPr lang="en-US" sz="2800" dirty="0">
              <a:solidFill>
                <a:schemeClr val="bg1">
                  <a:lumMod val="85000"/>
                </a:schemeClr>
              </a:solidFill>
            </a:endParaRPr>
          </a:p>
          <a:p>
            <a:r>
              <a:rPr lang="en-US" sz="2800" dirty="0">
                <a:solidFill>
                  <a:schemeClr val="bg1">
                    <a:lumMod val="85000"/>
                  </a:schemeClr>
                </a:solidFill>
              </a:rPr>
              <a:t>What is OpenMP?</a:t>
            </a:r>
          </a:p>
          <a:p>
            <a:pPr lvl="1">
              <a:lnSpc>
                <a:spcPct val="94000"/>
              </a:lnSpc>
              <a:buFont typeface="Wingdings" pitchFamily="2" charset="2"/>
              <a:buNone/>
            </a:pPr>
            <a:r>
              <a:rPr lang="en-US" sz="2400" dirty="0">
                <a:solidFill>
                  <a:schemeClr val="bg1">
                    <a:lumMod val="85000"/>
                  </a:schemeClr>
                </a:solidFill>
              </a:rPr>
              <a:t>Parallel regions</a:t>
            </a:r>
          </a:p>
          <a:p>
            <a:pPr lvl="1">
              <a:lnSpc>
                <a:spcPct val="94000"/>
              </a:lnSpc>
              <a:buFont typeface="Wingdings" pitchFamily="2" charset="2"/>
              <a:buNone/>
            </a:pPr>
            <a:r>
              <a:rPr lang="en-US" sz="2400" b="1" dirty="0">
                <a:solidFill>
                  <a:srgbClr val="C00000"/>
                </a:solidFill>
              </a:rPr>
              <a:t>Work sharing – Parallel sections</a:t>
            </a:r>
          </a:p>
          <a:p>
            <a:pPr lvl="1">
              <a:lnSpc>
                <a:spcPct val="94000"/>
              </a:lnSpc>
              <a:buFont typeface="Wingdings" pitchFamily="2" charset="2"/>
              <a:buNone/>
            </a:pPr>
            <a:r>
              <a:rPr lang="en-US" sz="2400" dirty="0"/>
              <a:t>Variable Scoping Issues </a:t>
            </a:r>
          </a:p>
          <a:p>
            <a:pPr lvl="1">
              <a:lnSpc>
                <a:spcPct val="94000"/>
              </a:lnSpc>
              <a:buFont typeface="Wingdings" pitchFamily="2" charset="2"/>
              <a:buNone/>
            </a:pPr>
            <a:r>
              <a:rPr lang="en-US" sz="2400" dirty="0"/>
              <a:t>Synchronization</a:t>
            </a:r>
          </a:p>
          <a:p>
            <a:pPr lvl="1">
              <a:lnSpc>
                <a:spcPct val="94000"/>
              </a:lnSpc>
              <a:buNone/>
            </a:pPr>
            <a:r>
              <a:rPr lang="en-US" sz="2400" dirty="0"/>
              <a:t>Performance issues</a:t>
            </a:r>
          </a:p>
          <a:p>
            <a:r>
              <a:rPr lang="en-US" sz="2800" dirty="0"/>
              <a:t>Loose ends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983008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Rectangle 4"/>
          <p:cNvSpPr>
            <a:spLocks noGrp="1" noChangeArrowheads="1"/>
          </p:cNvSpPr>
          <p:nvPr>
            <p:ph type="title"/>
          </p:nvPr>
        </p:nvSpPr>
        <p:spPr/>
        <p:txBody>
          <a:bodyPr/>
          <a:lstStyle/>
          <a:p>
            <a:r>
              <a:rPr lang="en-US" dirty="0"/>
              <a:t>Function Level Parallelism</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834629" y="2012633"/>
            <a:ext cx="4523581" cy="1477328"/>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alice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b = bob();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 = boss(a,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k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kate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printf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"%6.2f\n"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bigboss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sp>
        <p:nvSpPr>
          <p:cNvPr id="27" name="Rectangle 26"/>
          <p:cNvSpPr/>
          <p:nvPr/>
        </p:nvSpPr>
        <p:spPr>
          <a:xfrm>
            <a:off x="100360" y="6572158"/>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grpSp>
        <p:nvGrpSpPr>
          <p:cNvPr id="14" name="Group 13"/>
          <p:cNvGrpSpPr/>
          <p:nvPr/>
        </p:nvGrpSpPr>
        <p:grpSpPr>
          <a:xfrm>
            <a:off x="6888957" y="1676401"/>
            <a:ext cx="3496469" cy="2809825"/>
            <a:chOff x="5364956" y="1965030"/>
            <a:chExt cx="3496469" cy="2809825"/>
          </a:xfrm>
        </p:grpSpPr>
        <p:grpSp>
          <p:nvGrpSpPr>
            <p:cNvPr id="4" name="Group 3"/>
            <p:cNvGrpSpPr/>
            <p:nvPr/>
          </p:nvGrpSpPr>
          <p:grpSpPr>
            <a:xfrm>
              <a:off x="5364956" y="1965030"/>
              <a:ext cx="827087" cy="519112"/>
              <a:chOff x="5166123" y="2000476"/>
              <a:chExt cx="827087" cy="519112"/>
            </a:xfrm>
          </p:grpSpPr>
          <p:sp>
            <p:nvSpPr>
              <p:cNvPr id="33" name="Oval 11"/>
              <p:cNvSpPr>
                <a:spLocks noChangeArrowheads="1"/>
              </p:cNvSpPr>
              <p:nvPr/>
            </p:nvSpPr>
            <p:spPr bwMode="auto">
              <a:xfrm>
                <a:off x="5166123" y="2000476"/>
                <a:ext cx="260350" cy="519112"/>
              </a:xfrm>
              <a:prstGeom prst="ellipse">
                <a:avLst/>
              </a:prstGeom>
              <a:solidFill>
                <a:srgbClr val="FF99FF"/>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4" name="Text Box 12"/>
              <p:cNvSpPr txBox="1">
                <a:spLocks noChangeArrowheads="1"/>
              </p:cNvSpPr>
              <p:nvPr/>
            </p:nvSpPr>
            <p:spPr bwMode="auto">
              <a:xfrm>
                <a:off x="5234385" y="2070326"/>
                <a:ext cx="758825" cy="396875"/>
              </a:xfrm>
              <a:prstGeom prst="rect">
                <a:avLst/>
              </a:prstGeom>
              <a:solidFill>
                <a:srgbClr val="FF99FF"/>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FF"/>
                    </a:solidFill>
                    <a:effectLst/>
                    <a:uLnTx/>
                    <a:uFillTx/>
                    <a:latin typeface="Verdana" pitchFamily="34" charset="0"/>
                    <a:ea typeface="+mn-ea"/>
                    <a:cs typeface="+mn-cs"/>
                  </a:rPr>
                  <a:t>alice</a:t>
                </a:r>
                <a:endParaRPr kumimoji="0" lang="en-US" sz="2000" b="0" i="0" u="none" strike="noStrike" kern="1200" cap="none" spc="0" normalizeH="0" baseline="0" noProof="0" dirty="0">
                  <a:ln>
                    <a:noFill/>
                  </a:ln>
                  <a:solidFill>
                    <a:srgbClr val="0000FF"/>
                  </a:solidFill>
                  <a:effectLst/>
                  <a:uLnTx/>
                  <a:uFillTx/>
                  <a:latin typeface="Verdana" pitchFamily="34" charset="0"/>
                  <a:ea typeface="+mn-ea"/>
                  <a:cs typeface="+mn-cs"/>
                </a:endParaRPr>
              </a:p>
            </p:txBody>
          </p:sp>
        </p:grpSp>
        <p:grpSp>
          <p:nvGrpSpPr>
            <p:cNvPr id="35" name="Group 13"/>
            <p:cNvGrpSpPr>
              <a:grpSpLocks/>
            </p:cNvGrpSpPr>
            <p:nvPr/>
          </p:nvGrpSpPr>
          <p:grpSpPr bwMode="auto">
            <a:xfrm>
              <a:off x="7010400" y="1965030"/>
              <a:ext cx="773113" cy="519112"/>
              <a:chOff x="4173" y="1948"/>
              <a:chExt cx="487" cy="327"/>
            </a:xfrm>
          </p:grpSpPr>
          <p:sp>
            <p:nvSpPr>
              <p:cNvPr id="36" name="Oval 14"/>
              <p:cNvSpPr>
                <a:spLocks noChangeArrowheads="1"/>
              </p:cNvSpPr>
              <p:nvPr/>
            </p:nvSpPr>
            <p:spPr bwMode="auto">
              <a:xfrm>
                <a:off x="4173" y="1948"/>
                <a:ext cx="164" cy="327"/>
              </a:xfrm>
              <a:prstGeom prst="ellipse">
                <a:avLst/>
              </a:prstGeom>
              <a:solidFill>
                <a:srgbClr val="99FF99"/>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Text Box 15"/>
              <p:cNvSpPr txBox="1">
                <a:spLocks noChangeArrowheads="1"/>
              </p:cNvSpPr>
              <p:nvPr/>
            </p:nvSpPr>
            <p:spPr bwMode="auto">
              <a:xfrm>
                <a:off x="4247" y="1983"/>
                <a:ext cx="413" cy="250"/>
              </a:xfrm>
              <a:prstGeom prst="rect">
                <a:avLst/>
              </a:prstGeom>
              <a:solidFill>
                <a:srgbClr val="99FF99"/>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Verdana" pitchFamily="34" charset="0"/>
                    <a:ea typeface="+mn-ea"/>
                    <a:cs typeface="+mn-cs"/>
                  </a:rPr>
                  <a:t>bob</a:t>
                </a:r>
              </a:p>
            </p:txBody>
          </p:sp>
        </p:grpSp>
        <p:grpSp>
          <p:nvGrpSpPr>
            <p:cNvPr id="38" name="Group 16"/>
            <p:cNvGrpSpPr>
              <a:grpSpLocks/>
            </p:cNvGrpSpPr>
            <p:nvPr/>
          </p:nvGrpSpPr>
          <p:grpSpPr bwMode="auto">
            <a:xfrm>
              <a:off x="6094412" y="3151239"/>
              <a:ext cx="820737" cy="519113"/>
              <a:chOff x="3594" y="2639"/>
              <a:chExt cx="517" cy="327"/>
            </a:xfrm>
          </p:grpSpPr>
          <p:sp>
            <p:nvSpPr>
              <p:cNvPr id="39" name="Oval 17"/>
              <p:cNvSpPr>
                <a:spLocks noChangeArrowheads="1"/>
              </p:cNvSpPr>
              <p:nvPr/>
            </p:nvSpPr>
            <p:spPr bwMode="auto">
              <a:xfrm>
                <a:off x="3594" y="2639"/>
                <a:ext cx="164" cy="327"/>
              </a:xfrm>
              <a:prstGeom prst="ellipse">
                <a:avLst/>
              </a:prstGeom>
              <a:solidFill>
                <a:srgbClr val="FFC000"/>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0" name="Text Box 18"/>
              <p:cNvSpPr txBox="1">
                <a:spLocks noChangeArrowheads="1"/>
              </p:cNvSpPr>
              <p:nvPr/>
            </p:nvSpPr>
            <p:spPr bwMode="auto">
              <a:xfrm>
                <a:off x="3632" y="2676"/>
                <a:ext cx="479" cy="250"/>
              </a:xfrm>
              <a:prstGeom prst="rect">
                <a:avLst/>
              </a:prstGeom>
              <a:solidFill>
                <a:srgbClr val="FFC00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Verdana" pitchFamily="34" charset="0"/>
                    <a:ea typeface="+mn-ea"/>
                    <a:cs typeface="+mn-cs"/>
                  </a:rPr>
                  <a:t>boss</a:t>
                </a:r>
              </a:p>
            </p:txBody>
          </p:sp>
        </p:grpSp>
        <p:grpSp>
          <p:nvGrpSpPr>
            <p:cNvPr id="41" name="Group 19"/>
            <p:cNvGrpSpPr>
              <a:grpSpLocks/>
            </p:cNvGrpSpPr>
            <p:nvPr/>
          </p:nvGrpSpPr>
          <p:grpSpPr bwMode="auto">
            <a:xfrm>
              <a:off x="7053261" y="4255742"/>
              <a:ext cx="1120776" cy="519113"/>
              <a:chOff x="4204" y="3275"/>
              <a:chExt cx="706" cy="327"/>
            </a:xfrm>
          </p:grpSpPr>
          <p:sp>
            <p:nvSpPr>
              <p:cNvPr id="42" name="Oval 20"/>
              <p:cNvSpPr>
                <a:spLocks noChangeArrowheads="1"/>
              </p:cNvSpPr>
              <p:nvPr/>
            </p:nvSpPr>
            <p:spPr bwMode="auto">
              <a:xfrm>
                <a:off x="4204" y="3275"/>
                <a:ext cx="164" cy="327"/>
              </a:xfrm>
              <a:prstGeom prst="ellipse">
                <a:avLst/>
              </a:prstGeom>
              <a:solidFill>
                <a:srgbClr val="7030A0"/>
              </a:solidFill>
              <a:ln>
                <a:noFill/>
              </a:ln>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3" name="Text Box 21"/>
              <p:cNvSpPr txBox="1">
                <a:spLocks noChangeArrowheads="1"/>
              </p:cNvSpPr>
              <p:nvPr/>
            </p:nvSpPr>
            <p:spPr bwMode="auto">
              <a:xfrm>
                <a:off x="4247" y="3333"/>
                <a:ext cx="663" cy="231"/>
              </a:xfrm>
              <a:prstGeom prst="rect">
                <a:avLst/>
              </a:prstGeom>
              <a:solidFill>
                <a:srgbClr val="7030A0"/>
              </a:solidFill>
              <a:ln>
                <a:noFill/>
              </a:ln>
              <a:effectLst/>
              <a:extLst>
                <a:ext uri="{909E8E84-426E-40dd-AFC4-6F175D3DCCD1}">
                  <a14:hiddenFill xmlns:a14="http://schemas.microsoft.com/office/drawing/2010/main" xmlns="">
                    <a:solidFill>
                      <a:srgbClr val="9966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Verdana" pitchFamily="34" charset="0"/>
                    <a:ea typeface="+mn-ea"/>
                    <a:cs typeface="+mn-cs"/>
                  </a:rPr>
                  <a:t>bigboss</a:t>
                </a:r>
                <a:endParaRPr kumimoji="0" lang="en-US" sz="1800" b="0" i="0" u="none" strike="noStrike" kern="1200" cap="none" spc="0" normalizeH="0" baseline="0" noProof="0" dirty="0">
                  <a:ln>
                    <a:noFill/>
                  </a:ln>
                  <a:solidFill>
                    <a:prstClr val="white"/>
                  </a:solidFill>
                  <a:effectLst/>
                  <a:uLnTx/>
                  <a:uFillTx/>
                  <a:latin typeface="Verdana" pitchFamily="34" charset="0"/>
                  <a:ea typeface="+mn-ea"/>
                  <a:cs typeface="+mn-cs"/>
                </a:endParaRPr>
              </a:p>
            </p:txBody>
          </p:sp>
        </p:grpSp>
        <p:grpSp>
          <p:nvGrpSpPr>
            <p:cNvPr id="44" name="Group 22"/>
            <p:cNvGrpSpPr>
              <a:grpSpLocks/>
            </p:cNvGrpSpPr>
            <p:nvPr/>
          </p:nvGrpSpPr>
          <p:grpSpPr bwMode="auto">
            <a:xfrm>
              <a:off x="8043862" y="3118643"/>
              <a:ext cx="817563" cy="519113"/>
              <a:chOff x="4173" y="1948"/>
              <a:chExt cx="515" cy="327"/>
            </a:xfrm>
          </p:grpSpPr>
          <p:sp>
            <p:nvSpPr>
              <p:cNvPr id="45" name="Oval 23"/>
              <p:cNvSpPr>
                <a:spLocks noChangeArrowheads="1"/>
              </p:cNvSpPr>
              <p:nvPr/>
            </p:nvSpPr>
            <p:spPr bwMode="auto">
              <a:xfrm>
                <a:off x="4173" y="1948"/>
                <a:ext cx="164" cy="327"/>
              </a:xfrm>
              <a:prstGeom prst="ellipse">
                <a:avLst/>
              </a:prstGeom>
              <a:solidFill>
                <a:srgbClr val="00B0F0"/>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6" name="Text Box 24"/>
              <p:cNvSpPr txBox="1">
                <a:spLocks noChangeArrowheads="1"/>
              </p:cNvSpPr>
              <p:nvPr/>
            </p:nvSpPr>
            <p:spPr bwMode="auto">
              <a:xfrm>
                <a:off x="4219" y="1983"/>
                <a:ext cx="469" cy="252"/>
              </a:xfrm>
              <a:prstGeom prst="rect">
                <a:avLst/>
              </a:prstGeom>
              <a:solidFill>
                <a:srgbClr val="00B0F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FF"/>
                    </a:solidFill>
                    <a:effectLst/>
                    <a:uLnTx/>
                    <a:uFillTx/>
                    <a:latin typeface="Verdana" pitchFamily="34" charset="0"/>
                    <a:ea typeface="+mn-ea"/>
                    <a:cs typeface="+mn-cs"/>
                  </a:rPr>
                  <a:t>kate</a:t>
                </a:r>
                <a:endParaRPr kumimoji="0" lang="en-US" sz="2000" b="0" i="0" u="none" strike="noStrike" kern="1200" cap="none" spc="0" normalizeH="0" baseline="0" noProof="0" dirty="0">
                  <a:ln>
                    <a:noFill/>
                  </a:ln>
                  <a:solidFill>
                    <a:srgbClr val="0000FF"/>
                  </a:solidFill>
                  <a:effectLst/>
                  <a:uLnTx/>
                  <a:uFillTx/>
                  <a:latin typeface="Verdana" pitchFamily="34" charset="0"/>
                  <a:ea typeface="+mn-ea"/>
                  <a:cs typeface="+mn-cs"/>
                </a:endParaRPr>
              </a:p>
            </p:txBody>
          </p:sp>
        </p:grpSp>
        <p:cxnSp>
          <p:nvCxnSpPr>
            <p:cNvPr id="6" name="Straight Arrow Connector 5"/>
            <p:cNvCxnSpPr>
              <a:stCxn id="34" idx="2"/>
              <a:endCxn id="40" idx="0"/>
            </p:cNvCxnSpPr>
            <p:nvPr/>
          </p:nvCxnSpPr>
          <p:spPr>
            <a:xfrm>
              <a:off x="5812631" y="2431755"/>
              <a:ext cx="722312" cy="778222"/>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2"/>
              <a:endCxn id="40" idx="0"/>
            </p:cNvCxnSpPr>
            <p:nvPr/>
          </p:nvCxnSpPr>
          <p:spPr>
            <a:xfrm flipH="1">
              <a:off x="6534943" y="2417467"/>
              <a:ext cx="920751" cy="792510"/>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2"/>
              <a:endCxn id="43" idx="0"/>
            </p:cNvCxnSpPr>
            <p:nvPr/>
          </p:nvCxnSpPr>
          <p:spPr>
            <a:xfrm flipH="1">
              <a:off x="7647781" y="3574256"/>
              <a:ext cx="841375" cy="773561"/>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2"/>
              <a:endCxn id="43" idx="0"/>
            </p:cNvCxnSpPr>
            <p:nvPr/>
          </p:nvCxnSpPr>
          <p:spPr>
            <a:xfrm>
              <a:off x="6534943" y="3606852"/>
              <a:ext cx="1112838" cy="740965"/>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grpSp>
      <p:sp>
        <p:nvSpPr>
          <p:cNvPr id="28" name="Rectangle 3"/>
          <p:cNvSpPr txBox="1">
            <a:spLocks noChangeArrowheads="1"/>
          </p:cNvSpPr>
          <p:nvPr/>
        </p:nvSpPr>
        <p:spPr bwMode="auto">
          <a:xfrm>
            <a:off x="1243410" y="5115879"/>
            <a:ext cx="8229600" cy="10663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44546A"/>
              </a:buClr>
              <a:buSzPct val="70000"/>
              <a:buFont typeface="Wingdings" pitchFamily="2" charset="2"/>
              <a:buChar char="l"/>
              <a:tabLst/>
              <a:defRPr/>
            </a:pPr>
            <a:r>
              <a:rPr kumimoji="0" lang="en-US" sz="2000" b="0"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alice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bob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000" b="0"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kate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can be invoked for execution in parallel</a:t>
            </a:r>
          </a:p>
          <a:p>
            <a:pPr marL="342900" marR="0" lvl="0" indent="-342900" algn="l" defTabSz="914400" rtl="0" eaLnBrk="1" fontAlgn="base" latinLnBrk="0" hangingPunct="1">
              <a:lnSpc>
                <a:spcPct val="90000"/>
              </a:lnSpc>
              <a:spcBef>
                <a:spcPct val="20000"/>
              </a:spcBef>
              <a:spcAft>
                <a:spcPct val="0"/>
              </a:spcAft>
              <a:buClr>
                <a:srgbClr val="44546A"/>
              </a:buClr>
              <a:buSzPct val="70000"/>
              <a:buFont typeface="Wingdings" pitchFamily="2" charset="2"/>
              <a:buChar char="l"/>
              <a:tabLst/>
              <a:defRPr/>
            </a:pPr>
            <a:endParaRPr kumimoji="0" lang="en-GB" alt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base" latinLnBrk="0" hangingPunct="1">
              <a:lnSpc>
                <a:spcPct val="90000"/>
              </a:lnSpc>
              <a:spcBef>
                <a:spcPct val="20000"/>
              </a:spcBef>
              <a:spcAft>
                <a:spcPct val="0"/>
              </a:spcAft>
              <a:buClr>
                <a:srgbClr val="44546A"/>
              </a:buClr>
              <a:buSzPct val="70000"/>
              <a:buFont typeface="Wingdings" pitchFamily="2" charset="2"/>
              <a:buChar char="l"/>
              <a:tabLst/>
              <a:defRPr/>
            </a:pPr>
            <a:r>
              <a:rPr kumimoji="0" lang="en-GB" altLang="en-US" sz="2000" b="0" i="0" u="none" strike="noStrike" kern="0" cap="none" spc="0" normalizeH="0" baseline="0" noProof="0" dirty="0">
                <a:ln>
                  <a:noFill/>
                </a:ln>
                <a:solidFill>
                  <a:prstClr val="black"/>
                </a:solidFill>
                <a:effectLst/>
                <a:uLnTx/>
                <a:uFillTx/>
                <a:latin typeface="Calibri" panose="020F0502020204030204"/>
                <a:ea typeface="+mn-ea"/>
                <a:cs typeface="+mn-cs"/>
              </a:rPr>
              <a:t>Example above: good illustration of the concept of </a:t>
            </a:r>
            <a:r>
              <a:rPr kumimoji="0" lang="en-GB" altLang="en-US" sz="2000" b="0" i="0" u="none" strike="noStrike" kern="0" cap="none" spc="0" normalizeH="0" baseline="0" noProof="0" dirty="0">
                <a:ln>
                  <a:noFill/>
                </a:ln>
                <a:solidFill>
                  <a:srgbClr val="0070C0"/>
                </a:solidFill>
                <a:effectLst/>
                <a:uLnTx/>
                <a:uFillTx/>
                <a:latin typeface="Calibri" panose="020F0502020204030204"/>
                <a:ea typeface="+mn-ea"/>
                <a:cs typeface="+mn-cs"/>
              </a:rPr>
              <a:t>task parallelism</a:t>
            </a:r>
          </a:p>
        </p:txBody>
      </p:sp>
    </p:spTree>
    <p:custDataLst>
      <p:tags r:id="rId1"/>
    </p:custDataLst>
    <p:extLst>
      <p:ext uri="{BB962C8B-B14F-4D97-AF65-F5344CB8AC3E}">
        <p14:creationId xmlns:p14="http://schemas.microsoft.com/office/powerpoint/2010/main" val="2648059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Parallel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sections</a:t>
            </a:r>
            <a:r>
              <a:rPr lang="en-US" dirty="0">
                <a:latin typeface="Consolas" panose="020B0609020204030204" pitchFamily="49" charset="0"/>
              </a:rPr>
              <a:t> </a:t>
            </a:r>
            <a:r>
              <a:rPr lang="en-US" dirty="0"/>
              <a:t>Directive</a:t>
            </a:r>
          </a:p>
        </p:txBody>
      </p:sp>
      <p:sp>
        <p:nvSpPr>
          <p:cNvPr id="544771" name="Rectangle 3"/>
          <p:cNvSpPr>
            <a:spLocks noGrp="1" noChangeArrowheads="1"/>
          </p:cNvSpPr>
          <p:nvPr>
            <p:ph idx="1"/>
          </p:nvPr>
        </p:nvSpPr>
        <p:spPr/>
        <p:txBody>
          <a:bodyPr/>
          <a:lstStyle/>
          <a:p>
            <a:r>
              <a:rPr lang="en-US" b="1" dirty="0">
                <a:solidFill>
                  <a:srgbClr val="0070C0"/>
                </a:solidFill>
                <a:latin typeface="Consolas" panose="020B0609020204030204" pitchFamily="49" charset="0"/>
              </a:rPr>
              <a:t>#pragma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sections</a:t>
            </a:r>
            <a:r>
              <a:rPr lang="en-US" dirty="0">
                <a:solidFill>
                  <a:srgbClr val="0070C0"/>
                </a:solidFill>
                <a:latin typeface="Consolas" panose="020B0609020204030204" pitchFamily="49" charset="0"/>
              </a:rPr>
              <a:t> </a:t>
            </a:r>
          </a:p>
          <a:p>
            <a:r>
              <a:rPr lang="en-US" dirty="0"/>
              <a:t>Must be inside a parallel region</a:t>
            </a:r>
          </a:p>
          <a:p>
            <a:r>
              <a:rPr lang="en-US" dirty="0"/>
              <a:t>Precedes a code block containing </a:t>
            </a:r>
            <a:r>
              <a:rPr lang="en-US" i="1" dirty="0"/>
              <a:t>N</a:t>
            </a:r>
            <a:r>
              <a:rPr lang="en-US" dirty="0"/>
              <a:t> sub-blocks of code that may be executed concurrently by </a:t>
            </a:r>
            <a:r>
              <a:rPr lang="en-US" i="1" dirty="0"/>
              <a:t>N</a:t>
            </a:r>
            <a:r>
              <a:rPr lang="en-US" dirty="0"/>
              <a:t> threads</a:t>
            </a:r>
          </a:p>
          <a:p>
            <a:r>
              <a:rPr lang="en-US" dirty="0"/>
              <a:t>Encompasses all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a:t>
            </a:r>
            <a:r>
              <a:rPr lang="en-US" dirty="0"/>
              <a:t> blocks, see below</a:t>
            </a:r>
          </a:p>
          <a:p>
            <a:pPr marL="0" indent="0">
              <a:buNone/>
            </a:pPr>
            <a:endParaRPr lang="en-US" dirty="0"/>
          </a:p>
          <a:p>
            <a:r>
              <a:rPr lang="en-US" b="1" dirty="0">
                <a:solidFill>
                  <a:srgbClr val="0070C0"/>
                </a:solidFill>
                <a:latin typeface="Consolas" panose="020B0609020204030204" pitchFamily="49" charset="0"/>
              </a:rPr>
              <a:t>#pragma </a:t>
            </a:r>
            <a:r>
              <a:rPr lang="en-US" b="1" dirty="0" err="1">
                <a:solidFill>
                  <a:srgbClr val="0070C0"/>
                </a:solidFill>
                <a:latin typeface="Consolas" panose="020B0609020204030204" pitchFamily="49" charset="0"/>
              </a:rPr>
              <a:t>omp</a:t>
            </a:r>
            <a:r>
              <a:rPr lang="en-US" b="1" dirty="0">
                <a:solidFill>
                  <a:srgbClr val="0070C0"/>
                </a:solidFill>
                <a:latin typeface="Consolas" panose="020B0609020204030204" pitchFamily="49" charset="0"/>
              </a:rPr>
              <a:t> section</a:t>
            </a:r>
          </a:p>
          <a:p>
            <a:r>
              <a:rPr lang="en-US" dirty="0"/>
              <a:t>Precedes each sub-block of code within the encompassing block described above</a:t>
            </a:r>
          </a:p>
          <a:p>
            <a:r>
              <a:rPr lang="en-US" dirty="0"/>
              <a:t>Enclosed program segments are distributed for parallel execution among available threads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4" name="Straight Arrow Connector 3"/>
          <p:cNvCxnSpPr>
            <a:stCxn id="6" idx="1"/>
          </p:cNvCxnSpPr>
          <p:nvPr/>
        </p:nvCxnSpPr>
        <p:spPr>
          <a:xfrm flipH="1">
            <a:off x="3832995" y="1495221"/>
            <a:ext cx="1066800" cy="1846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99796" y="1310555"/>
            <a:ext cx="2019977" cy="369332"/>
          </a:xfrm>
          <a:prstGeom prst="rect">
            <a:avLst/>
          </a:prstGeom>
          <a:ln>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is an “s” here</a:t>
            </a:r>
          </a:p>
        </p:txBody>
      </p:sp>
      <p:cxnSp>
        <p:nvCxnSpPr>
          <p:cNvPr id="13" name="Straight Arrow Connector 12"/>
          <p:cNvCxnSpPr>
            <a:stCxn id="14" idx="1"/>
          </p:cNvCxnSpPr>
          <p:nvPr/>
        </p:nvCxnSpPr>
        <p:spPr>
          <a:xfrm flipH="1">
            <a:off x="3706244" y="4049699"/>
            <a:ext cx="1193552" cy="2389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899797" y="3865033"/>
            <a:ext cx="2034403" cy="369332"/>
          </a:xfrm>
          <a:prstGeom prst="rect">
            <a:avLst/>
          </a:prstGeom>
          <a:ln>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is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 here</a:t>
            </a:r>
          </a:p>
        </p:txBody>
      </p:sp>
      <p:sp>
        <p:nvSpPr>
          <p:cNvPr id="17" name="Rectangle 16"/>
          <p:cNvSpPr/>
          <p:nvPr/>
        </p:nvSpPr>
        <p:spPr>
          <a:xfrm>
            <a:off x="45326" y="6522143"/>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spTree>
    <p:custDataLst>
      <p:tags r:id="rId1"/>
    </p:custDataLst>
    <p:extLst>
      <p:ext uri="{BB962C8B-B14F-4D97-AF65-F5344CB8AC3E}">
        <p14:creationId xmlns:p14="http://schemas.microsoft.com/office/powerpoint/2010/main" val="239489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normAutofit/>
          </a:bodyPr>
          <a:lstStyle/>
          <a:p>
            <a:r>
              <a:rPr lang="en-US" dirty="0"/>
              <a:t>Functional Level Parallelism Using </a:t>
            </a:r>
            <a:r>
              <a:rPr lang="en-US" dirty="0" err="1">
                <a:solidFill>
                  <a:srgbClr val="FFC000"/>
                </a:solidFill>
                <a:latin typeface="Consolas" panose="020B0609020204030204" pitchFamily="49" charset="0"/>
              </a:rPr>
              <a:t>omp</a:t>
            </a:r>
            <a:r>
              <a:rPr lang="en-US" dirty="0">
                <a:solidFill>
                  <a:srgbClr val="FFC000"/>
                </a:solidFill>
                <a:latin typeface="Consolas" panose="020B0609020204030204" pitchFamily="49" charset="0"/>
              </a:rPr>
              <a:t> sections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1621630" y="1981201"/>
            <a:ext cx="5105400" cy="3693319"/>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 sections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alice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 = bob();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k =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kate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double</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s = boss(a,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printf</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A31515"/>
                </a:solidFill>
                <a:effectLst/>
                <a:uLnTx/>
                <a:uFillTx/>
                <a:latin typeface="Consolas" pitchFamily="49" charset="0"/>
                <a:ea typeface="+mn-ea"/>
                <a:cs typeface="Consolas" pitchFamily="49" charset="0"/>
              </a:rPr>
              <a:t>"%6.2f\n"</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bigboss</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s,k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endParaRPr>
          </a:p>
        </p:txBody>
      </p:sp>
      <p:sp>
        <p:nvSpPr>
          <p:cNvPr id="25" name="Rectangle 24"/>
          <p:cNvSpPr/>
          <p:nvPr/>
        </p:nvSpPr>
        <p:spPr>
          <a:xfrm>
            <a:off x="50561" y="6581001"/>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grpSp>
        <p:nvGrpSpPr>
          <p:cNvPr id="26" name="Group 25"/>
          <p:cNvGrpSpPr/>
          <p:nvPr/>
        </p:nvGrpSpPr>
        <p:grpSpPr>
          <a:xfrm>
            <a:off x="6858001" y="2286001"/>
            <a:ext cx="3496469" cy="2809825"/>
            <a:chOff x="5364956" y="1965030"/>
            <a:chExt cx="3496469" cy="2809825"/>
          </a:xfrm>
        </p:grpSpPr>
        <p:grpSp>
          <p:nvGrpSpPr>
            <p:cNvPr id="27" name="Group 26"/>
            <p:cNvGrpSpPr/>
            <p:nvPr/>
          </p:nvGrpSpPr>
          <p:grpSpPr>
            <a:xfrm>
              <a:off x="5364956" y="1965030"/>
              <a:ext cx="827087" cy="519112"/>
              <a:chOff x="5166123" y="2000476"/>
              <a:chExt cx="827087" cy="519112"/>
            </a:xfrm>
          </p:grpSpPr>
          <p:sp>
            <p:nvSpPr>
              <p:cNvPr id="63" name="Oval 11"/>
              <p:cNvSpPr>
                <a:spLocks noChangeArrowheads="1"/>
              </p:cNvSpPr>
              <p:nvPr/>
            </p:nvSpPr>
            <p:spPr bwMode="auto">
              <a:xfrm>
                <a:off x="5166123" y="2000476"/>
                <a:ext cx="260350" cy="519112"/>
              </a:xfrm>
              <a:prstGeom prst="ellipse">
                <a:avLst/>
              </a:prstGeom>
              <a:solidFill>
                <a:srgbClr val="FF99FF"/>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4" name="Text Box 12"/>
              <p:cNvSpPr txBox="1">
                <a:spLocks noChangeArrowheads="1"/>
              </p:cNvSpPr>
              <p:nvPr/>
            </p:nvSpPr>
            <p:spPr bwMode="auto">
              <a:xfrm>
                <a:off x="5234385" y="2070326"/>
                <a:ext cx="758825" cy="396875"/>
              </a:xfrm>
              <a:prstGeom prst="rect">
                <a:avLst/>
              </a:prstGeom>
              <a:solidFill>
                <a:srgbClr val="FF99FF"/>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FF"/>
                    </a:solidFill>
                    <a:effectLst/>
                    <a:uLnTx/>
                    <a:uFillTx/>
                    <a:latin typeface="Verdana" pitchFamily="34" charset="0"/>
                    <a:ea typeface="+mn-ea"/>
                    <a:cs typeface="+mn-cs"/>
                  </a:rPr>
                  <a:t>alice</a:t>
                </a:r>
                <a:endParaRPr kumimoji="0" lang="en-US" sz="2000" b="0" i="0" u="none" strike="noStrike" kern="1200" cap="none" spc="0" normalizeH="0" baseline="0" noProof="0" dirty="0">
                  <a:ln>
                    <a:noFill/>
                  </a:ln>
                  <a:solidFill>
                    <a:srgbClr val="0000FF"/>
                  </a:solidFill>
                  <a:effectLst/>
                  <a:uLnTx/>
                  <a:uFillTx/>
                  <a:latin typeface="Verdana" pitchFamily="34" charset="0"/>
                  <a:ea typeface="+mn-ea"/>
                  <a:cs typeface="+mn-cs"/>
                </a:endParaRPr>
              </a:p>
            </p:txBody>
          </p:sp>
        </p:grpSp>
        <p:grpSp>
          <p:nvGrpSpPr>
            <p:cNvPr id="47" name="Group 13"/>
            <p:cNvGrpSpPr>
              <a:grpSpLocks/>
            </p:cNvGrpSpPr>
            <p:nvPr/>
          </p:nvGrpSpPr>
          <p:grpSpPr bwMode="auto">
            <a:xfrm>
              <a:off x="7010400" y="1965030"/>
              <a:ext cx="773113" cy="519112"/>
              <a:chOff x="4173" y="1948"/>
              <a:chExt cx="487" cy="327"/>
            </a:xfrm>
          </p:grpSpPr>
          <p:sp>
            <p:nvSpPr>
              <p:cNvPr id="61" name="Oval 14"/>
              <p:cNvSpPr>
                <a:spLocks noChangeArrowheads="1"/>
              </p:cNvSpPr>
              <p:nvPr/>
            </p:nvSpPr>
            <p:spPr bwMode="auto">
              <a:xfrm>
                <a:off x="4173" y="1948"/>
                <a:ext cx="164" cy="327"/>
              </a:xfrm>
              <a:prstGeom prst="ellipse">
                <a:avLst/>
              </a:prstGeom>
              <a:solidFill>
                <a:srgbClr val="99FF99"/>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2" name="Text Box 15"/>
              <p:cNvSpPr txBox="1">
                <a:spLocks noChangeArrowheads="1"/>
              </p:cNvSpPr>
              <p:nvPr/>
            </p:nvSpPr>
            <p:spPr bwMode="auto">
              <a:xfrm>
                <a:off x="4247" y="1983"/>
                <a:ext cx="413" cy="250"/>
              </a:xfrm>
              <a:prstGeom prst="rect">
                <a:avLst/>
              </a:prstGeom>
              <a:solidFill>
                <a:srgbClr val="99FF99"/>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Verdana" pitchFamily="34" charset="0"/>
                    <a:ea typeface="+mn-ea"/>
                    <a:cs typeface="+mn-cs"/>
                  </a:rPr>
                  <a:t>bob</a:t>
                </a:r>
              </a:p>
            </p:txBody>
          </p:sp>
        </p:grpSp>
        <p:grpSp>
          <p:nvGrpSpPr>
            <p:cNvPr id="48" name="Group 16"/>
            <p:cNvGrpSpPr>
              <a:grpSpLocks/>
            </p:cNvGrpSpPr>
            <p:nvPr/>
          </p:nvGrpSpPr>
          <p:grpSpPr bwMode="auto">
            <a:xfrm>
              <a:off x="6094412" y="3151239"/>
              <a:ext cx="820737" cy="519113"/>
              <a:chOff x="3594" y="2639"/>
              <a:chExt cx="517" cy="327"/>
            </a:xfrm>
          </p:grpSpPr>
          <p:sp>
            <p:nvSpPr>
              <p:cNvPr id="59" name="Oval 17"/>
              <p:cNvSpPr>
                <a:spLocks noChangeArrowheads="1"/>
              </p:cNvSpPr>
              <p:nvPr/>
            </p:nvSpPr>
            <p:spPr bwMode="auto">
              <a:xfrm>
                <a:off x="3594" y="2639"/>
                <a:ext cx="164" cy="327"/>
              </a:xfrm>
              <a:prstGeom prst="ellipse">
                <a:avLst/>
              </a:prstGeom>
              <a:solidFill>
                <a:srgbClr val="FFC000"/>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0" name="Text Box 18"/>
              <p:cNvSpPr txBox="1">
                <a:spLocks noChangeArrowheads="1"/>
              </p:cNvSpPr>
              <p:nvPr/>
            </p:nvSpPr>
            <p:spPr bwMode="auto">
              <a:xfrm>
                <a:off x="3632" y="2676"/>
                <a:ext cx="479" cy="250"/>
              </a:xfrm>
              <a:prstGeom prst="rect">
                <a:avLst/>
              </a:prstGeom>
              <a:solidFill>
                <a:srgbClr val="FFC00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Verdana" pitchFamily="34" charset="0"/>
                    <a:ea typeface="+mn-ea"/>
                    <a:cs typeface="+mn-cs"/>
                  </a:rPr>
                  <a:t>boss</a:t>
                </a:r>
              </a:p>
            </p:txBody>
          </p:sp>
        </p:grpSp>
        <p:grpSp>
          <p:nvGrpSpPr>
            <p:cNvPr id="49" name="Group 19"/>
            <p:cNvGrpSpPr>
              <a:grpSpLocks/>
            </p:cNvGrpSpPr>
            <p:nvPr/>
          </p:nvGrpSpPr>
          <p:grpSpPr bwMode="auto">
            <a:xfrm>
              <a:off x="7053261" y="4255742"/>
              <a:ext cx="1120776" cy="519113"/>
              <a:chOff x="4204" y="3275"/>
              <a:chExt cx="706" cy="327"/>
            </a:xfrm>
          </p:grpSpPr>
          <p:sp>
            <p:nvSpPr>
              <p:cNvPr id="57" name="Oval 20"/>
              <p:cNvSpPr>
                <a:spLocks noChangeArrowheads="1"/>
              </p:cNvSpPr>
              <p:nvPr/>
            </p:nvSpPr>
            <p:spPr bwMode="auto">
              <a:xfrm>
                <a:off x="4204" y="3275"/>
                <a:ext cx="164" cy="327"/>
              </a:xfrm>
              <a:prstGeom prst="ellipse">
                <a:avLst/>
              </a:prstGeom>
              <a:solidFill>
                <a:srgbClr val="7030A0"/>
              </a:solidFill>
              <a:ln>
                <a:noFill/>
              </a:ln>
              <a:effectLst/>
              <a:extLst>
                <a:ext uri="{91240B29-F687-4f45-9708-019B960494DF}">
                  <a14:hiddenLine xmlns:a14="http://schemas.microsoft.com/office/drawing/2010/main" xmlns="" w="9525" algn="ctr">
                    <a:solidFill>
                      <a:schemeClr val="tx1"/>
                    </a:solidFill>
                    <a:round/>
                    <a:headEnd/>
                    <a:tailEnd/>
                  </a14:hiddenLine>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8" name="Text Box 21"/>
              <p:cNvSpPr txBox="1">
                <a:spLocks noChangeArrowheads="1"/>
              </p:cNvSpPr>
              <p:nvPr/>
            </p:nvSpPr>
            <p:spPr bwMode="auto">
              <a:xfrm>
                <a:off x="4247" y="3333"/>
                <a:ext cx="663" cy="231"/>
              </a:xfrm>
              <a:prstGeom prst="rect">
                <a:avLst/>
              </a:prstGeom>
              <a:solidFill>
                <a:srgbClr val="7030A0"/>
              </a:solidFill>
              <a:ln>
                <a:noFill/>
              </a:ln>
              <a:effectLst/>
              <a:extLst>
                <a:ext uri="{909E8E84-426E-40dd-AFC4-6F175D3DCCD1}">
                  <a14:hiddenFill xmlns:a14="http://schemas.microsoft.com/office/drawing/2010/main" xmlns="">
                    <a:solidFill>
                      <a:srgbClr val="9966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Verdana" pitchFamily="34" charset="0"/>
                    <a:ea typeface="+mn-ea"/>
                    <a:cs typeface="+mn-cs"/>
                  </a:rPr>
                  <a:t>bigboss</a:t>
                </a:r>
                <a:endParaRPr kumimoji="0" lang="en-US" sz="1800" b="0" i="0" u="none" strike="noStrike" kern="1200" cap="none" spc="0" normalizeH="0" baseline="0" noProof="0" dirty="0">
                  <a:ln>
                    <a:noFill/>
                  </a:ln>
                  <a:solidFill>
                    <a:prstClr val="white"/>
                  </a:solidFill>
                  <a:effectLst/>
                  <a:uLnTx/>
                  <a:uFillTx/>
                  <a:latin typeface="Verdana" pitchFamily="34" charset="0"/>
                  <a:ea typeface="+mn-ea"/>
                  <a:cs typeface="+mn-cs"/>
                </a:endParaRPr>
              </a:p>
            </p:txBody>
          </p:sp>
        </p:grpSp>
        <p:grpSp>
          <p:nvGrpSpPr>
            <p:cNvPr id="50" name="Group 22"/>
            <p:cNvGrpSpPr>
              <a:grpSpLocks/>
            </p:cNvGrpSpPr>
            <p:nvPr/>
          </p:nvGrpSpPr>
          <p:grpSpPr bwMode="auto">
            <a:xfrm>
              <a:off x="8043862" y="3118643"/>
              <a:ext cx="817563" cy="519113"/>
              <a:chOff x="4173" y="1948"/>
              <a:chExt cx="515" cy="327"/>
            </a:xfrm>
          </p:grpSpPr>
          <p:sp>
            <p:nvSpPr>
              <p:cNvPr id="55" name="Oval 23"/>
              <p:cNvSpPr>
                <a:spLocks noChangeArrowheads="1"/>
              </p:cNvSpPr>
              <p:nvPr/>
            </p:nvSpPr>
            <p:spPr bwMode="auto">
              <a:xfrm>
                <a:off x="4173" y="1948"/>
                <a:ext cx="164" cy="327"/>
              </a:xfrm>
              <a:prstGeom prst="ellipse">
                <a:avLst/>
              </a:prstGeom>
              <a:solidFill>
                <a:srgbClr val="00B0F0"/>
              </a:solidFill>
              <a:ln w="9525" algn="ctr">
                <a:solidFill>
                  <a:schemeClr val="bg1"/>
                </a:solidFill>
                <a:round/>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6" name="Text Box 24"/>
              <p:cNvSpPr txBox="1">
                <a:spLocks noChangeArrowheads="1"/>
              </p:cNvSpPr>
              <p:nvPr/>
            </p:nvSpPr>
            <p:spPr bwMode="auto">
              <a:xfrm>
                <a:off x="4219" y="1983"/>
                <a:ext cx="469" cy="252"/>
              </a:xfrm>
              <a:prstGeom prst="rect">
                <a:avLst/>
              </a:prstGeom>
              <a:solidFill>
                <a:srgbClr val="00B0F0"/>
              </a:solidFill>
              <a:ln>
                <a:noFill/>
              </a:ln>
              <a:effectLst/>
              <a:extLst>
                <a:ext uri="{91240B29-F687-4f45-9708-019B960494DF}">
                  <a14:hiddenLine xmlns:a14="http://schemas.microsoft.com/office/drawing/2010/main" xmlns="" w="9525"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00FF"/>
                    </a:solidFill>
                    <a:effectLst/>
                    <a:uLnTx/>
                    <a:uFillTx/>
                    <a:latin typeface="Verdana" pitchFamily="34" charset="0"/>
                    <a:ea typeface="+mn-ea"/>
                    <a:cs typeface="+mn-cs"/>
                  </a:rPr>
                  <a:t>kate</a:t>
                </a:r>
                <a:endParaRPr kumimoji="0" lang="en-US" sz="2000" b="0" i="0" u="none" strike="noStrike" kern="1200" cap="none" spc="0" normalizeH="0" baseline="0" noProof="0" dirty="0">
                  <a:ln>
                    <a:noFill/>
                  </a:ln>
                  <a:solidFill>
                    <a:srgbClr val="0000FF"/>
                  </a:solidFill>
                  <a:effectLst/>
                  <a:uLnTx/>
                  <a:uFillTx/>
                  <a:latin typeface="Verdana" pitchFamily="34" charset="0"/>
                  <a:ea typeface="+mn-ea"/>
                  <a:cs typeface="+mn-cs"/>
                </a:endParaRPr>
              </a:p>
            </p:txBody>
          </p:sp>
        </p:grpSp>
        <p:cxnSp>
          <p:nvCxnSpPr>
            <p:cNvPr id="51" name="Straight Arrow Connector 50"/>
            <p:cNvCxnSpPr>
              <a:stCxn id="64" idx="2"/>
              <a:endCxn id="60" idx="0"/>
            </p:cNvCxnSpPr>
            <p:nvPr/>
          </p:nvCxnSpPr>
          <p:spPr>
            <a:xfrm>
              <a:off x="5812631" y="2431755"/>
              <a:ext cx="722312" cy="778222"/>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2" idx="2"/>
              <a:endCxn id="60" idx="0"/>
            </p:cNvCxnSpPr>
            <p:nvPr/>
          </p:nvCxnSpPr>
          <p:spPr>
            <a:xfrm flipH="1">
              <a:off x="6534943" y="2417467"/>
              <a:ext cx="920751" cy="792510"/>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6" idx="2"/>
              <a:endCxn id="58" idx="0"/>
            </p:cNvCxnSpPr>
            <p:nvPr/>
          </p:nvCxnSpPr>
          <p:spPr>
            <a:xfrm flipH="1">
              <a:off x="7647781" y="3574256"/>
              <a:ext cx="841375" cy="773561"/>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58" idx="0"/>
            </p:cNvCxnSpPr>
            <p:nvPr/>
          </p:nvCxnSpPr>
          <p:spPr>
            <a:xfrm>
              <a:off x="6534943" y="3606852"/>
              <a:ext cx="1112838" cy="740965"/>
            </a:xfrm>
            <a:prstGeom prst="straightConnector1">
              <a:avLst/>
            </a:prstGeom>
            <a:ln w="38100" cap="rnd">
              <a:solidFill>
                <a:schemeClr val="tx1"/>
              </a:solidFill>
              <a:bevel/>
              <a:tailEnd type="stealth" w="lg" len="lg"/>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746625" y="4233218"/>
            <a:ext cx="3175000" cy="343495"/>
          </a:xfrm>
          <a:prstGeom prst="rect">
            <a:avLst/>
          </a:prstGeom>
          <a:solidFill>
            <a:schemeClr val="bg1"/>
          </a:solidFill>
          <a:ln>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There is an implicit barrier here.</a:t>
            </a:r>
          </a:p>
        </p:txBody>
      </p:sp>
      <p:cxnSp>
        <p:nvCxnSpPr>
          <p:cNvPr id="7" name="Straight Arrow Connector 6"/>
          <p:cNvCxnSpPr>
            <a:stCxn id="66" idx="1"/>
          </p:cNvCxnSpPr>
          <p:nvPr/>
        </p:nvCxnSpPr>
        <p:spPr>
          <a:xfrm flipH="1">
            <a:off x="1981201" y="4404966"/>
            <a:ext cx="2765425" cy="1463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963622" y="6182459"/>
            <a:ext cx="4602956" cy="400110"/>
          </a:xfrm>
          <a:prstGeom prst="rect">
            <a:avLst/>
          </a:prstGeom>
          <a:solidFill>
            <a:schemeClr val="bg1"/>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Is there another way to parallelize this?</a:t>
            </a:r>
          </a:p>
        </p:txBody>
      </p:sp>
    </p:spTree>
    <p:custDataLst>
      <p:tags r:id="rId1"/>
    </p:custDataLst>
    <p:extLst>
      <p:ext uri="{BB962C8B-B14F-4D97-AF65-F5344CB8AC3E}">
        <p14:creationId xmlns:p14="http://schemas.microsoft.com/office/powerpoint/2010/main" val="239691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Way to Go at It    [Assume only </a:t>
            </a:r>
            <a:r>
              <a:rPr lang="en-US" dirty="0">
                <a:solidFill>
                  <a:srgbClr val="FFC000"/>
                </a:solidFill>
              </a:rPr>
              <a:t>two</a:t>
            </a:r>
            <a:r>
              <a:rPr lang="en-US" dirty="0"/>
              <a:t> threads available]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Approach on previous slide might be improved if only two OpenMP threads</a:t>
            </a:r>
          </a:p>
          <a:p>
            <a:pPr lvl="1"/>
            <a:r>
              <a:rPr lang="en-US" sz="1600" dirty="0"/>
              <a:t>Also depends how balanced the “</a:t>
            </a:r>
            <a:r>
              <a:rPr lang="en-US" sz="1600" dirty="0" err="1">
                <a:latin typeface="Consolas" panose="020B0609020204030204" pitchFamily="49" charset="0"/>
              </a:rPr>
              <a:t>alice</a:t>
            </a:r>
            <a:r>
              <a:rPr lang="en-US" sz="1600" dirty="0"/>
              <a:t>”, “</a:t>
            </a:r>
            <a:r>
              <a:rPr lang="en-US" sz="1600" dirty="0">
                <a:latin typeface="Consolas" panose="020B0609020204030204" pitchFamily="49" charset="0"/>
              </a:rPr>
              <a:t>bob</a:t>
            </a:r>
            <a:r>
              <a:rPr lang="en-US" sz="1600" dirty="0"/>
              <a:t>” and “</a:t>
            </a:r>
            <a:r>
              <a:rPr lang="en-US" sz="1600" dirty="0" err="1">
                <a:latin typeface="Consolas" panose="020B0609020204030204" pitchFamily="49" charset="0"/>
              </a:rPr>
              <a:t>kate</a:t>
            </a:r>
            <a:r>
              <a:rPr lang="en-US" sz="1600" dirty="0"/>
              <a:t>” jobs are</a:t>
            </a:r>
          </a:p>
          <a:p>
            <a:pPr lvl="1"/>
            <a:endParaRPr lang="en-US" sz="1800" dirty="0"/>
          </a:p>
          <a:p>
            <a:pPr lvl="1"/>
            <a:endParaRPr lang="en-US" sz="1800" dirty="0"/>
          </a:p>
          <a:p>
            <a:r>
              <a:rPr lang="en-US" sz="2000" dirty="0"/>
              <a:t>Better use of resources (consequence of </a:t>
            </a:r>
            <a:r>
              <a:rPr lang="en-US" sz="2000" i="1" dirty="0"/>
              <a:t>implicit synchronization</a:t>
            </a:r>
            <a:r>
              <a:rPr lang="en-US" sz="2000" dirty="0"/>
              <a:t> at end of parallel block):</a:t>
            </a:r>
          </a:p>
          <a:p>
            <a:pPr lvl="1"/>
            <a:r>
              <a:rPr lang="en-US" dirty="0"/>
              <a:t>Step 1: use one </a:t>
            </a:r>
            <a:r>
              <a:rPr lang="en-US" dirty="0">
                <a:latin typeface="Courier New" panose="02070309020205020404" pitchFamily="49" charset="0"/>
                <a:cs typeface="Courier New" panose="02070309020205020404" pitchFamily="49" charset="0"/>
              </a:rPr>
              <a:t>sections</a:t>
            </a:r>
            <a:r>
              <a:rPr lang="en-US" dirty="0"/>
              <a:t> to handle </a:t>
            </a:r>
            <a:r>
              <a:rPr lang="en-US" dirty="0" err="1">
                <a:latin typeface="Courier New" panose="02070309020205020404" pitchFamily="49" charset="0"/>
                <a:cs typeface="Courier New" panose="02070309020205020404" pitchFamily="49" charset="0"/>
              </a:rPr>
              <a:t>alice</a:t>
            </a:r>
            <a:r>
              <a:rPr lang="en-US" dirty="0"/>
              <a:t> and </a:t>
            </a:r>
            <a:r>
              <a:rPr lang="en-US" dirty="0">
                <a:latin typeface="Courier New" panose="02070309020205020404" pitchFamily="49" charset="0"/>
                <a:cs typeface="Courier New" panose="02070309020205020404" pitchFamily="49" charset="0"/>
              </a:rPr>
              <a:t>bob</a:t>
            </a:r>
          </a:p>
          <a:p>
            <a:pPr lvl="1"/>
            <a:r>
              <a:rPr lang="en-US" dirty="0"/>
              <a:t>Step 2: use another </a:t>
            </a:r>
            <a:r>
              <a:rPr lang="en-US" dirty="0">
                <a:latin typeface="Courier New" panose="02070309020205020404" pitchFamily="49" charset="0"/>
                <a:cs typeface="Courier New" panose="02070309020205020404" pitchFamily="49" charset="0"/>
              </a:rPr>
              <a:t>sections</a:t>
            </a:r>
            <a:r>
              <a:rPr lang="en-US" dirty="0"/>
              <a:t> to handle </a:t>
            </a:r>
            <a:r>
              <a:rPr lang="en-US" dirty="0" err="1">
                <a:latin typeface="Courier New" panose="02070309020205020404" pitchFamily="49" charset="0"/>
                <a:cs typeface="Courier New" panose="02070309020205020404" pitchFamily="49" charset="0"/>
              </a:rPr>
              <a:t>kate</a:t>
            </a:r>
            <a:r>
              <a:rPr lang="en-US" dirty="0"/>
              <a:t> and </a:t>
            </a:r>
            <a:r>
              <a:rPr lang="en-US" dirty="0">
                <a:latin typeface="Courier New" panose="02070309020205020404" pitchFamily="49" charset="0"/>
                <a:cs typeface="Courier New" panose="02070309020205020404" pitchFamily="49" charset="0"/>
              </a:rPr>
              <a:t>boss</a:t>
            </a:r>
          </a:p>
          <a:p>
            <a:pPr lvl="1"/>
            <a:r>
              <a:rPr lang="en-US" dirty="0"/>
              <a:t>Step 3: </a:t>
            </a:r>
            <a:r>
              <a:rPr lang="en-US" dirty="0" err="1">
                <a:latin typeface="Courier New" panose="02070309020205020404" pitchFamily="49" charset="0"/>
                <a:cs typeface="Courier New" panose="02070309020205020404" pitchFamily="49" charset="0"/>
              </a:rPr>
              <a:t>bigboss</a:t>
            </a:r>
            <a:r>
              <a:rPr lang="en-US" dirty="0"/>
              <a:t> executed by master threads</a:t>
            </a:r>
          </a:p>
          <a:p>
            <a:pPr lvl="1"/>
            <a:endParaRPr lang="en-US"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5" name="Picture 24"/>
          <p:cNvPicPr>
            <a:picLocks noChangeAspect="1"/>
          </p:cNvPicPr>
          <p:nvPr/>
        </p:nvPicPr>
        <p:blipFill>
          <a:blip r:embed="rId2"/>
          <a:stretch>
            <a:fillRect/>
          </a:stretch>
        </p:blipFill>
        <p:spPr>
          <a:xfrm>
            <a:off x="9431110" y="2002412"/>
            <a:ext cx="2279896" cy="1823917"/>
          </a:xfrm>
          <a:prstGeom prst="rect">
            <a:avLst/>
          </a:prstGeom>
        </p:spPr>
      </p:pic>
    </p:spTree>
    <p:extLst>
      <p:ext uri="{BB962C8B-B14F-4D97-AF65-F5344CB8AC3E}">
        <p14:creationId xmlns:p14="http://schemas.microsoft.com/office/powerpoint/2010/main" val="537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a:t>Advantage of Parallel Sections</a:t>
            </a:r>
            <a:endParaRPr lang="en-US" i="1"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CBA5F2-BA81-4598-939D-5BFFBD4009F6}"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48867" name="Rectangle 3"/>
          <p:cNvSpPr>
            <a:spLocks noGrp="1" noChangeArrowheads="1"/>
          </p:cNvSpPr>
          <p:nvPr>
            <p:ph type="body" sz="half" idx="4294967295"/>
          </p:nvPr>
        </p:nvSpPr>
        <p:spPr>
          <a:xfrm>
            <a:off x="348815" y="1893687"/>
            <a:ext cx="5674737" cy="806651"/>
          </a:xfrm>
        </p:spPr>
        <p:txBody>
          <a:bodyPr/>
          <a:lstStyle/>
          <a:p>
            <a:r>
              <a:rPr lang="en-US" dirty="0"/>
              <a:t>Independent sections of code can execute concurrently </a:t>
            </a:r>
            <a:r>
              <a:rPr lang="en-US" dirty="0">
                <a:sym typeface="Symbol"/>
              </a:rPr>
              <a:t></a:t>
            </a:r>
            <a:r>
              <a:rPr lang="en-US" dirty="0"/>
              <a:t> reduces execution time</a:t>
            </a:r>
          </a:p>
        </p:txBody>
      </p:sp>
      <p:sp>
        <p:nvSpPr>
          <p:cNvPr id="548868" name="Rectangle 4"/>
          <p:cNvSpPr>
            <a:spLocks noChangeArrowheads="1"/>
          </p:cNvSpPr>
          <p:nvPr/>
        </p:nvSpPr>
        <p:spPr bwMode="auto">
          <a:xfrm>
            <a:off x="7681913" y="1862138"/>
            <a:ext cx="228600" cy="9906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69" name="Rectangle 5"/>
          <p:cNvSpPr>
            <a:spLocks noChangeArrowheads="1"/>
          </p:cNvSpPr>
          <p:nvPr/>
        </p:nvSpPr>
        <p:spPr bwMode="auto">
          <a:xfrm>
            <a:off x="7681913" y="2852738"/>
            <a:ext cx="228600" cy="7620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0" name="Rectangle 6"/>
          <p:cNvSpPr>
            <a:spLocks noChangeArrowheads="1"/>
          </p:cNvSpPr>
          <p:nvPr/>
        </p:nvSpPr>
        <p:spPr bwMode="auto">
          <a:xfrm>
            <a:off x="7681913" y="3614738"/>
            <a:ext cx="228600" cy="1295400"/>
          </a:xfrm>
          <a:prstGeom prst="rect">
            <a:avLst/>
          </a:prstGeom>
          <a:solidFill>
            <a:srgbClr val="9966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2" name="Rectangle 8"/>
          <p:cNvSpPr>
            <a:spLocks noChangeArrowheads="1"/>
          </p:cNvSpPr>
          <p:nvPr/>
        </p:nvSpPr>
        <p:spPr bwMode="auto">
          <a:xfrm>
            <a:off x="9282113" y="1862138"/>
            <a:ext cx="228600" cy="9906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3" name="Rectangle 9"/>
          <p:cNvSpPr>
            <a:spLocks noChangeArrowheads="1"/>
          </p:cNvSpPr>
          <p:nvPr/>
        </p:nvSpPr>
        <p:spPr bwMode="auto">
          <a:xfrm>
            <a:off x="9510713" y="1862138"/>
            <a:ext cx="228600" cy="7620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4" name="Rectangle 10"/>
          <p:cNvSpPr>
            <a:spLocks noChangeArrowheads="1"/>
          </p:cNvSpPr>
          <p:nvPr/>
        </p:nvSpPr>
        <p:spPr bwMode="auto">
          <a:xfrm>
            <a:off x="9739313" y="1862138"/>
            <a:ext cx="228600" cy="1295400"/>
          </a:xfrm>
          <a:prstGeom prst="rect">
            <a:avLst/>
          </a:prstGeom>
          <a:solidFill>
            <a:srgbClr val="9966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5" name="Line 11"/>
          <p:cNvSpPr>
            <a:spLocks noChangeShapeType="1"/>
          </p:cNvSpPr>
          <p:nvPr/>
        </p:nvSpPr>
        <p:spPr bwMode="auto">
          <a:xfrm>
            <a:off x="9264651" y="1585914"/>
            <a:ext cx="17463" cy="36290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6" name="Line 12"/>
          <p:cNvSpPr>
            <a:spLocks noChangeShapeType="1"/>
          </p:cNvSpPr>
          <p:nvPr/>
        </p:nvSpPr>
        <p:spPr bwMode="auto">
          <a:xfrm>
            <a:off x="9510713" y="1862138"/>
            <a:ext cx="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7" name="Line 13"/>
          <p:cNvSpPr>
            <a:spLocks noChangeShapeType="1"/>
          </p:cNvSpPr>
          <p:nvPr/>
        </p:nvSpPr>
        <p:spPr bwMode="auto">
          <a:xfrm>
            <a:off x="9739313" y="1862138"/>
            <a:ext cx="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8" name="Line 14"/>
          <p:cNvSpPr>
            <a:spLocks noChangeShapeType="1"/>
          </p:cNvSpPr>
          <p:nvPr/>
        </p:nvSpPr>
        <p:spPr bwMode="auto">
          <a:xfrm flipH="1">
            <a:off x="9282113" y="3157538"/>
            <a:ext cx="685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79" name="Line 15"/>
          <p:cNvSpPr>
            <a:spLocks noChangeShapeType="1"/>
          </p:cNvSpPr>
          <p:nvPr/>
        </p:nvSpPr>
        <p:spPr bwMode="auto">
          <a:xfrm flipH="1">
            <a:off x="9282113" y="1862138"/>
            <a:ext cx="685800"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80" name="AutoShape 16"/>
          <p:cNvSpPr>
            <a:spLocks noChangeArrowheads="1"/>
          </p:cNvSpPr>
          <p:nvPr/>
        </p:nvSpPr>
        <p:spPr bwMode="auto">
          <a:xfrm>
            <a:off x="8139113" y="2166938"/>
            <a:ext cx="838200" cy="533400"/>
          </a:xfrm>
          <a:prstGeom prst="rightArrow">
            <a:avLst>
              <a:gd name="adj1" fmla="val 50000"/>
              <a:gd name="adj2" fmla="val 3928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48881" name="Text Box 17"/>
          <p:cNvSpPr txBox="1">
            <a:spLocks noChangeArrowheads="1"/>
          </p:cNvSpPr>
          <p:nvPr/>
        </p:nvSpPr>
        <p:spPr bwMode="auto">
          <a:xfrm>
            <a:off x="7332663" y="5160963"/>
            <a:ext cx="10144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Serial</a:t>
            </a:r>
          </a:p>
        </p:txBody>
      </p:sp>
      <p:sp>
        <p:nvSpPr>
          <p:cNvPr id="548882" name="Text Box 18"/>
          <p:cNvSpPr txBox="1">
            <a:spLocks noChangeArrowheads="1"/>
          </p:cNvSpPr>
          <p:nvPr/>
        </p:nvSpPr>
        <p:spPr bwMode="auto">
          <a:xfrm>
            <a:off x="9083676" y="5160963"/>
            <a:ext cx="12684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Parallel</a:t>
            </a:r>
          </a:p>
        </p:txBody>
      </p:sp>
      <p:sp>
        <p:nvSpPr>
          <p:cNvPr id="22" name="Line 11"/>
          <p:cNvSpPr>
            <a:spLocks noChangeShapeType="1"/>
          </p:cNvSpPr>
          <p:nvPr/>
        </p:nvSpPr>
        <p:spPr bwMode="auto">
          <a:xfrm>
            <a:off x="7677151" y="1547814"/>
            <a:ext cx="17463" cy="36290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1" name="Rectangle 20"/>
          <p:cNvSpPr/>
          <p:nvPr/>
        </p:nvSpPr>
        <p:spPr>
          <a:xfrm>
            <a:off x="985573" y="3239031"/>
            <a:ext cx="3973513" cy="2585323"/>
          </a:xfrm>
          <a:prstGeom prst="rect">
            <a:avLst/>
          </a:prstGeom>
          <a:solidFill>
            <a:schemeClr val="bg1">
              <a:lumMod val="95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parallel sections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phase1();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phase2();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itchFamily="49" charset="0"/>
                <a:ea typeface="+mn-ea"/>
                <a:cs typeface="Consolas" pitchFamily="49" charset="0"/>
              </a:rPr>
              <a:t>#pragma</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omp</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a:ln>
                  <a:noFill/>
                </a:ln>
                <a:solidFill>
                  <a:srgbClr val="FF00FF"/>
                </a:solidFill>
                <a:effectLst/>
                <a:uLnTx/>
                <a:uFillTx/>
                <a:latin typeface="Consolas" pitchFamily="49" charset="0"/>
                <a:ea typeface="+mn-ea"/>
                <a:cs typeface="Consolas" pitchFamily="49" charset="0"/>
              </a:rPr>
              <a:t>section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phase3();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grpSp>
        <p:nvGrpSpPr>
          <p:cNvPr id="5" name="Group 4"/>
          <p:cNvGrpSpPr/>
          <p:nvPr/>
        </p:nvGrpSpPr>
        <p:grpSpPr>
          <a:xfrm>
            <a:off x="6796807" y="2090738"/>
            <a:ext cx="584775" cy="2133600"/>
            <a:chOff x="4753117" y="1752600"/>
            <a:chExt cx="584775" cy="2133600"/>
          </a:xfrm>
        </p:grpSpPr>
        <p:cxnSp>
          <p:nvCxnSpPr>
            <p:cNvPr id="4" name="Straight Arrow Connector 3"/>
            <p:cNvCxnSpPr/>
            <p:nvPr/>
          </p:nvCxnSpPr>
          <p:spPr>
            <a:xfrm>
              <a:off x="5334000" y="1752600"/>
              <a:ext cx="0" cy="2133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 Box 17"/>
            <p:cNvSpPr txBox="1">
              <a:spLocks noChangeArrowheads="1"/>
            </p:cNvSpPr>
            <p:nvPr/>
          </p:nvSpPr>
          <p:spPr bwMode="auto">
            <a:xfrm rot="16200000">
              <a:off x="4190142" y="2507864"/>
              <a:ext cx="171072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Time</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0C0"/>
                  </a:solidFill>
                  <a:effectLst/>
                  <a:uLnTx/>
                  <a:uFillTx/>
                  <a:latin typeface="Arial" panose="020B0604020202020204" pitchFamily="34" charset="0"/>
                  <a:ea typeface="+mn-ea"/>
                  <a:cs typeface="+mn-cs"/>
                </a:rPr>
                <a:t>(Execution Flow)</a:t>
              </a:r>
            </a:p>
          </p:txBody>
        </p:sp>
      </p:grpSp>
      <p:sp>
        <p:nvSpPr>
          <p:cNvPr id="2" name="Rectangle 1"/>
          <p:cNvSpPr/>
          <p:nvPr/>
        </p:nvSpPr>
        <p:spPr>
          <a:xfrm>
            <a:off x="7314143" y="5778493"/>
            <a:ext cx="3819700" cy="923330"/>
          </a:xfrm>
          <a:prstGeom prst="rect">
            <a:avLst/>
          </a:prstGeom>
          <a:ln>
            <a:solidFill>
              <a:srgbClr val="FF0000"/>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pink and green tasks are executed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no additional time-penalty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shadow of the blue task</a:t>
            </a:r>
          </a:p>
        </p:txBody>
      </p:sp>
      <p:sp>
        <p:nvSpPr>
          <p:cNvPr id="26" name="Rectangle 25"/>
          <p:cNvSpPr/>
          <p:nvPr/>
        </p:nvSpPr>
        <p:spPr>
          <a:xfrm>
            <a:off x="0" y="6581001"/>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spTree>
    <p:custDataLst>
      <p:tags r:id="rId1"/>
    </p:custDataLst>
    <p:extLst>
      <p:ext uri="{BB962C8B-B14F-4D97-AF65-F5344CB8AC3E}">
        <p14:creationId xmlns:p14="http://schemas.microsoft.com/office/powerpoint/2010/main" val="313694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solidFill>
            <a:schemeClr val="accent1">
              <a:lumMod val="50000"/>
            </a:schemeClr>
          </a:solidFill>
        </p:spPr>
        <p:txBody>
          <a:bodyPr vert="horz" lIns="91440" tIns="45720" rIns="91440" bIns="45720" rtlCol="0" anchor="ctr">
            <a:normAutofit/>
          </a:bodyPr>
          <a:lstStyle/>
          <a:p>
            <a:r>
              <a:rPr lang="en-US" dirty="0"/>
              <a:t>OpenMP Beyond Directives: User-Level Runtime Routines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58435" name="Rectangle 3"/>
          <p:cNvSpPr>
            <a:spLocks noGrp="1" noChangeArrowheads="1"/>
          </p:cNvSpPr>
          <p:nvPr>
            <p:ph type="body" idx="4294967295"/>
          </p:nvPr>
        </p:nvSpPr>
        <p:spPr>
          <a:xfrm>
            <a:off x="389150" y="1223682"/>
            <a:ext cx="8458200" cy="5263945"/>
          </a:xfrm>
          <a:noFill/>
          <a:ln/>
        </p:spPr>
        <p:txBody>
          <a:bodyPr vert="horz" lIns="92075" tIns="46038" rIns="92075" bIns="46038" rtlCol="0">
            <a:normAutofit/>
          </a:bodyPr>
          <a:lstStyle/>
          <a:p>
            <a:pPr>
              <a:lnSpc>
                <a:spcPct val="94000"/>
              </a:lnSpc>
            </a:pPr>
            <a:r>
              <a:rPr lang="en-US" dirty="0"/>
              <a:t>Examples of function calls supported by </a:t>
            </a:r>
            <a:r>
              <a:rPr lang="en-US" dirty="0" err="1"/>
              <a:t>OpenMP</a:t>
            </a:r>
            <a:r>
              <a:rPr lang="en-US" dirty="0"/>
              <a:t> API:</a:t>
            </a:r>
          </a:p>
          <a:p>
            <a:pPr lvl="2">
              <a:lnSpc>
                <a:spcPct val="94000"/>
              </a:lnSpc>
            </a:pPr>
            <a:r>
              <a:rPr lang="en-US" dirty="0"/>
              <a:t>Modify/check the number of threads</a:t>
            </a:r>
          </a:p>
          <a:p>
            <a:pPr lvl="4">
              <a:lnSpc>
                <a:spcPct val="94000"/>
              </a:lnSpc>
              <a:buFont typeface="Wingdings" pitchFamily="2" charset="2"/>
              <a:buNone/>
            </a:pPr>
            <a:r>
              <a:rPr lang="en-US" b="1" dirty="0" err="1">
                <a:solidFill>
                  <a:srgbClr val="0070C0"/>
                </a:solidFill>
                <a:latin typeface="Courier New" pitchFamily="49" charset="0"/>
              </a:rPr>
              <a:t>omp</a:t>
            </a:r>
            <a:r>
              <a:rPr lang="en-US" b="1" dirty="0">
                <a:solidFill>
                  <a:srgbClr val="0070C0"/>
                </a:solidFill>
                <a:latin typeface="Courier New" pitchFamily="49" charset="0"/>
              </a:rPr>
              <a:t>_[</a:t>
            </a:r>
            <a:r>
              <a:rPr lang="en-US" b="1" dirty="0" err="1">
                <a:solidFill>
                  <a:srgbClr val="0070C0"/>
                </a:solidFill>
                <a:latin typeface="Courier New" pitchFamily="49" charset="0"/>
              </a:rPr>
              <a:t>set|get</a:t>
            </a:r>
            <a:r>
              <a:rPr lang="en-US" b="1" dirty="0">
                <a:solidFill>
                  <a:srgbClr val="0070C0"/>
                </a:solidFill>
                <a:latin typeface="Courier New" pitchFamily="49" charset="0"/>
              </a:rPr>
              <a:t>]_</a:t>
            </a:r>
            <a:r>
              <a:rPr lang="en-US" b="1" dirty="0" err="1">
                <a:solidFill>
                  <a:srgbClr val="0070C0"/>
                </a:solidFill>
                <a:latin typeface="Courier New" pitchFamily="49" charset="0"/>
              </a:rPr>
              <a:t>num_threads</a:t>
            </a:r>
            <a:r>
              <a:rPr lang="en-US" b="1" dirty="0">
                <a:solidFill>
                  <a:srgbClr val="0070C0"/>
                </a:solidFill>
                <a:latin typeface="Courier New" pitchFamily="49" charset="0"/>
              </a:rPr>
              <a:t>()</a:t>
            </a:r>
          </a:p>
          <a:p>
            <a:pPr lvl="4">
              <a:lnSpc>
                <a:spcPct val="94000"/>
              </a:lnSpc>
              <a:buFont typeface="Wingdings" pitchFamily="2" charset="2"/>
              <a:buNone/>
            </a:pPr>
            <a:r>
              <a:rPr lang="en-US" b="1" dirty="0" err="1">
                <a:solidFill>
                  <a:srgbClr val="0070C0"/>
                </a:solidFill>
                <a:latin typeface="Courier New" pitchFamily="49" charset="0"/>
              </a:rPr>
              <a:t>omp_get_thread_num</a:t>
            </a:r>
            <a:r>
              <a:rPr lang="en-US" b="1" dirty="0">
                <a:solidFill>
                  <a:srgbClr val="0070C0"/>
                </a:solidFill>
                <a:latin typeface="Courier New" pitchFamily="49" charset="0"/>
              </a:rPr>
              <a:t>()</a:t>
            </a:r>
          </a:p>
          <a:p>
            <a:pPr lvl="4">
              <a:lnSpc>
                <a:spcPct val="94000"/>
              </a:lnSpc>
              <a:buFont typeface="Wingdings" pitchFamily="2" charset="2"/>
              <a:buNone/>
            </a:pPr>
            <a:r>
              <a:rPr lang="en-US" b="1" dirty="0" err="1">
                <a:solidFill>
                  <a:srgbClr val="0070C0"/>
                </a:solidFill>
                <a:latin typeface="Courier New" pitchFamily="49" charset="0"/>
              </a:rPr>
              <a:t>omp_get_max_threads</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Are we in a parallel region?</a:t>
            </a:r>
          </a:p>
          <a:p>
            <a:pPr lvl="4">
              <a:lnSpc>
                <a:spcPct val="94000"/>
              </a:lnSpc>
              <a:buFont typeface="Wingdings" pitchFamily="2" charset="2"/>
              <a:buNone/>
            </a:pPr>
            <a:r>
              <a:rPr lang="en-US" b="1" dirty="0" err="1">
                <a:solidFill>
                  <a:srgbClr val="0070C0"/>
                </a:solidFill>
                <a:latin typeface="Courier New" pitchFamily="49" charset="0"/>
              </a:rPr>
              <a:t>omp_in_parallel</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How many processors in the system?</a:t>
            </a:r>
          </a:p>
          <a:p>
            <a:pPr lvl="4">
              <a:lnSpc>
                <a:spcPct val="94000"/>
              </a:lnSpc>
              <a:buFont typeface="Wingdings" pitchFamily="2" charset="2"/>
              <a:buNone/>
            </a:pPr>
            <a:r>
              <a:rPr lang="en-US" b="1" dirty="0" err="1">
                <a:solidFill>
                  <a:srgbClr val="0070C0"/>
                </a:solidFill>
                <a:latin typeface="Courier New" pitchFamily="49" charset="0"/>
              </a:rPr>
              <a:t>omp_get_num_procs</a:t>
            </a:r>
            <a:r>
              <a:rPr lang="en-US" b="1" dirty="0">
                <a:solidFill>
                  <a:srgbClr val="0070C0"/>
                </a:solidFill>
                <a:latin typeface="Courier New" pitchFamily="49" charset="0"/>
              </a:rPr>
              <a:t>()</a:t>
            </a:r>
          </a:p>
          <a:p>
            <a:pPr lvl="2">
              <a:lnSpc>
                <a:spcPct val="94000"/>
              </a:lnSpc>
            </a:pPr>
            <a:endParaRPr lang="en-US" dirty="0"/>
          </a:p>
          <a:p>
            <a:pPr lvl="2">
              <a:lnSpc>
                <a:spcPct val="94000"/>
              </a:lnSpc>
            </a:pPr>
            <a:r>
              <a:rPr lang="en-US" dirty="0"/>
              <a:t>Explicit locks</a:t>
            </a:r>
          </a:p>
          <a:p>
            <a:pPr lvl="4">
              <a:lnSpc>
                <a:spcPct val="94000"/>
              </a:lnSpc>
              <a:buFont typeface="Wingdings" pitchFamily="2" charset="2"/>
              <a:buNone/>
            </a:pPr>
            <a:r>
              <a:rPr lang="en-US" b="1" dirty="0" err="1">
                <a:solidFill>
                  <a:srgbClr val="0070C0"/>
                </a:solidFill>
                <a:latin typeface="Courier New" pitchFamily="49" charset="0"/>
              </a:rPr>
              <a:t>omp</a:t>
            </a:r>
            <a:r>
              <a:rPr lang="en-US" b="1" dirty="0">
                <a:solidFill>
                  <a:srgbClr val="0070C0"/>
                </a:solidFill>
                <a:latin typeface="Courier New" pitchFamily="49" charset="0"/>
              </a:rPr>
              <a:t>_[</a:t>
            </a:r>
            <a:r>
              <a:rPr lang="en-US" b="1" dirty="0" err="1">
                <a:solidFill>
                  <a:srgbClr val="0070C0"/>
                </a:solidFill>
                <a:latin typeface="Courier New" pitchFamily="49" charset="0"/>
              </a:rPr>
              <a:t>set|unset</a:t>
            </a:r>
            <a:r>
              <a:rPr lang="en-US" b="1" dirty="0">
                <a:solidFill>
                  <a:srgbClr val="0070C0"/>
                </a:solidFill>
                <a:latin typeface="Courier New" pitchFamily="49" charset="0"/>
              </a:rPr>
              <a:t>]_lock()</a:t>
            </a:r>
          </a:p>
          <a:p>
            <a:pPr lvl="2">
              <a:lnSpc>
                <a:spcPct val="94000"/>
              </a:lnSpc>
            </a:pPr>
            <a:endParaRPr lang="en-US" dirty="0"/>
          </a:p>
          <a:p>
            <a:pPr lvl="2">
              <a:lnSpc>
                <a:spcPct val="94000"/>
              </a:lnSpc>
            </a:pPr>
            <a:r>
              <a:rPr lang="en-US" dirty="0"/>
              <a:t>Many more...</a:t>
            </a:r>
            <a:endParaRPr lang="en-US" b="1" dirty="0">
              <a:latin typeface="Courier New" pitchFamily="49" charset="0"/>
            </a:endParaRPr>
          </a:p>
        </p:txBody>
      </p:sp>
      <p:sp>
        <p:nvSpPr>
          <p:cNvPr id="6" name="Rectangle 5"/>
          <p:cNvSpPr/>
          <p:nvPr/>
        </p:nvSpPr>
        <p:spPr>
          <a:xfrm>
            <a:off x="179005" y="6626127"/>
            <a:ext cx="737840"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Light" panose="020F0302020204030204"/>
                <a:ea typeface="+mn-ea"/>
                <a:cs typeface="+mn-cs"/>
              </a:rPr>
              <a:t>[IOMPP]</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custDataLst>
      <p:tags r:id="rId1"/>
    </p:custDataLst>
    <p:extLst>
      <p:ext uri="{BB962C8B-B14F-4D97-AF65-F5344CB8AC3E}">
        <p14:creationId xmlns:p14="http://schemas.microsoft.com/office/powerpoint/2010/main" val="80223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Set/Get Number of Threads</a:t>
            </a:r>
          </a:p>
        </p:txBody>
      </p:sp>
      <p:sp>
        <p:nvSpPr>
          <p:cNvPr id="4" name="Rectangle 3"/>
          <p:cNvSpPr/>
          <p:nvPr/>
        </p:nvSpPr>
        <p:spPr>
          <a:xfrm>
            <a:off x="262530" y="1042499"/>
            <a:ext cx="9142871" cy="5447645"/>
          </a:xfrm>
          <a:prstGeom prst="rect">
            <a:avLst/>
          </a:prstGeom>
          <a:solidFill>
            <a:schemeClr val="bg1">
              <a:lumMod val="95000"/>
            </a:schemeClr>
          </a:solidFill>
          <a:ln>
            <a:noFill/>
          </a:ln>
        </p:spPr>
        <p:txBody>
          <a:bodyPr wrap="square" lIns="91440" tIns="45720" rIns="91440" bIns="45720" anchor="t">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nsolas"/>
                <a:ea typeface="+mn-ea"/>
                <a:cs typeface="+mn-cs"/>
              </a:rPr>
              <a:t>// omp_get_num_threads.cpp </a:t>
            </a:r>
            <a:endParaRPr kumimoji="0" lang="en-US" sz="1200" b="0" i="0" u="none" strike="noStrike" kern="1200" cap="none" spc="0" normalizeH="0" baseline="0" noProof="0">
              <a:ln>
                <a:noFill/>
              </a:ln>
              <a:solidFill>
                <a:srgbClr val="008000"/>
              </a:solidFill>
              <a:effectLs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nsolas"/>
                <a:ea typeface="+mn-ea"/>
                <a:cs typeface="+mn-cs"/>
              </a:rPr>
              <a:t>// compile with: /</a:t>
            </a:r>
            <a:r>
              <a:rPr kumimoji="0" lang="en-US" sz="1200" b="0" i="0" u="none" strike="noStrike" kern="1200" cap="none" spc="0" normalizeH="0" baseline="0" noProof="0" dirty="0" err="1">
                <a:ln>
                  <a:noFill/>
                </a:ln>
                <a:solidFill>
                  <a:srgbClr val="008000"/>
                </a:solidFill>
                <a:effectLst/>
                <a:uLnTx/>
                <a:uFillTx/>
                <a:latin typeface="Consolas"/>
                <a:ea typeface="+mn-ea"/>
                <a:cs typeface="+mn-cs"/>
              </a:rPr>
              <a:t>openmp</a:t>
            </a:r>
            <a:r>
              <a:rPr kumimoji="0" lang="en-US" sz="1200" b="0" i="0" u="none" strike="noStrike" kern="1200" cap="none" spc="0" normalizeH="0" baseline="0" noProof="0" dirty="0">
                <a:ln>
                  <a:noFill/>
                </a:ln>
                <a:solidFill>
                  <a:srgbClr val="008000"/>
                </a:solidFill>
                <a:effectLst/>
                <a:uLnTx/>
                <a:uFillTx/>
                <a:latin typeface="Consolas"/>
                <a:ea typeface="+mn-ea"/>
                <a:cs typeface="+mn-cs"/>
              </a:rPr>
              <a:t> or -</a:t>
            </a:r>
            <a:r>
              <a:rPr kumimoji="0" lang="en-US" sz="1200" b="0" i="0" u="none" strike="noStrike" kern="1200" cap="none" spc="0" normalizeH="0" baseline="0" noProof="0" dirty="0" err="1">
                <a:ln>
                  <a:noFill/>
                </a:ln>
                <a:solidFill>
                  <a:srgbClr val="008000"/>
                </a:solidFill>
                <a:effectLst/>
                <a:uLnTx/>
                <a:uFillTx/>
                <a:latin typeface="Consolas"/>
                <a:ea typeface="+mn-ea"/>
                <a:cs typeface="+mn-cs"/>
              </a:rPr>
              <a:t>fopenmp</a:t>
            </a:r>
            <a:endPar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A31515"/>
                </a:solidFill>
                <a:effectLst/>
                <a:uLnTx/>
                <a:uFillTx/>
                <a:latin typeface="Consolas"/>
                <a:ea typeface="+mn-ea"/>
                <a:cs typeface="+mn-cs"/>
              </a:rPr>
              <a:t>&lt;iostream&gt;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omp.h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"Non parallel block, beginning of test: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a:t>
            </a:r>
            <a:r>
              <a:rPr kumimoji="0" lang="en-US" sz="1200" b="0" i="0" u="none" strike="noStrike" kern="1200" cap="none" spc="0" normalizeH="0" baseline="0" noProof="0" dirty="0">
                <a:ln>
                  <a:noFill/>
                </a:ln>
                <a:solidFill>
                  <a:srgbClr val="A31515"/>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C00000"/>
                </a:solidFill>
                <a:effectLst/>
                <a:uLnTx/>
                <a:uFillTx/>
                <a:latin typeface="Consolas"/>
                <a:ea typeface="+mn-ea"/>
                <a:cs typeface="+mn-cs"/>
              </a:rPr>
              <a:t>"\n"</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omp_set_num_threads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7030A0"/>
                </a:solidFill>
                <a:effectLst/>
                <a:uLnTx/>
                <a:uFillTx/>
                <a:latin typeface="Consolas"/>
                <a:ea typeface="+mn-ea"/>
                <a:cs typeface="+mn-cs"/>
              </a:rPr>
              <a:t>2</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008000"/>
                </a:solidFill>
                <a:effectLst/>
                <a:uLnTx/>
                <a:uFillTx/>
                <a:latin typeface="Consolas"/>
                <a:ea typeface="+mn-ea"/>
                <a:cs typeface="+mn-cs"/>
              </a:rPr>
              <a:t>// NB: run-time action, sets OpenMP behavior</a:t>
            </a:r>
            <a:endParaRPr kumimoji="0" lang="en-US" sz="12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"Non parallel block, after </a:t>
            </a:r>
            <a:r>
              <a:rPr kumimoji="0" lang="en-US" sz="1200" b="0" i="0" u="none" strike="noStrike" kern="1200" cap="none" spc="0" normalizeH="0" baseline="0" noProof="0" dirty="0" err="1">
                <a:ln>
                  <a:noFill/>
                </a:ln>
                <a:solidFill>
                  <a:srgbClr val="A31515"/>
                </a:solidFill>
                <a:effectLst/>
                <a:uLnTx/>
                <a:uFillTx/>
                <a:latin typeface="Consolas"/>
                <a:ea typeface="+mn-ea"/>
                <a:cs typeface="+mn-cs"/>
              </a:rPr>
              <a:t>omp_set_num_threads</a:t>
            </a:r>
            <a:r>
              <a:rPr kumimoji="0" lang="en-US" sz="1200" b="0" i="0" u="none" strike="noStrike" kern="1200" cap="none" spc="0" normalizeH="0" baseline="0" noProof="0" dirty="0">
                <a:ln>
                  <a:noFill/>
                </a:ln>
                <a:solidFill>
                  <a:srgbClr val="A31515"/>
                </a:solidFill>
                <a:effectLst/>
                <a:uLnTx/>
                <a:uFillTx/>
                <a:latin typeface="Consolas"/>
                <a:ea typeface="+mn-ea"/>
                <a:cs typeface="+mn-cs"/>
              </a:rPr>
              <a:t> call: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err="1">
                <a:ln>
                  <a:noFill/>
                </a:ln>
                <a:solidFill>
                  <a:prstClr val="black"/>
                </a:solidFill>
                <a:effectLst/>
                <a:uLnTx/>
                <a:uFillTx/>
                <a:latin typeface="Consolas"/>
                <a:ea typeface="+mn-ea"/>
                <a:cs typeface="+mn-cs"/>
              </a:rPr>
              <a:t>omp_get_num_threads</a:t>
            </a:r>
            <a:r>
              <a:rPr kumimoji="0" lang="en-US" sz="1200" b="0" i="0" u="none" strike="noStrike" kern="1200" cap="none" spc="0" normalizeH="0" baseline="0" noProof="0" dirty="0">
                <a:ln>
                  <a:noFill/>
                </a:ln>
                <a:solidFill>
                  <a:prstClr val="black"/>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parallel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master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"Inside a parallel block: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C00000"/>
                </a:solidFill>
                <a:effectLst/>
                <a:uLnTx/>
                <a:uFillTx/>
                <a:latin typeface="Consolas"/>
                <a:ea typeface="+mn-ea"/>
                <a:cs typeface="+mn-cs"/>
              </a:rPr>
              <a:t>"\n"</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"No parallel block here: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000000"/>
                </a:solidFill>
                <a:effectLst/>
                <a:uLnTx/>
                <a:uFillTx/>
                <a:latin typeface="Consolas"/>
                <a:ea typeface="+mn-ea"/>
                <a:cs typeface="+mn-cs"/>
              </a:rPr>
              <a:t>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endl</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changed the number of threads to be used inside parallel block;</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to that end, use a compiler directive...</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a:t>
            </a:r>
            <a:r>
              <a:rPr kumimoji="0" lang="en-US" sz="1200" b="0" i="0" u="none" strike="noStrike" kern="1200" cap="none" spc="0" normalizeH="0" baseline="0" noProof="0" dirty="0">
                <a:ln>
                  <a:noFill/>
                </a:ln>
                <a:solidFill>
                  <a:srgbClr val="0000FF"/>
                </a:solidFill>
                <a:effectLst/>
                <a:uLnTx/>
                <a:uFillTx/>
                <a:latin typeface="Consolas"/>
                <a:ea typeface="+mn-ea"/>
                <a:cs typeface="+mn-cs"/>
              </a:rPr>
              <a:t> parallel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num_threads</a:t>
            </a:r>
            <a:r>
              <a:rPr kumimoji="0" lang="en-US" sz="1200" b="0" i="0" u="none" strike="noStrike" kern="1200" cap="none" spc="0" normalizeH="0" baseline="0" noProof="0" dirty="0">
                <a:ln>
                  <a:noFill/>
                </a:ln>
                <a:solidFill>
                  <a:srgbClr val="0000FF"/>
                </a:solidFill>
                <a:effectLst/>
                <a:uLnTx/>
                <a:uFillTx/>
                <a:latin typeface="Consolas"/>
                <a:ea typeface="+mn-ea"/>
                <a:cs typeface="+mn-cs"/>
              </a:rPr>
              <a:t>(</a:t>
            </a:r>
            <a:r>
              <a:rPr kumimoji="0" lang="en-US" sz="1200" b="0" i="0" u="none" strike="noStrike" kern="1200" cap="none" spc="0" normalizeH="0" baseline="0" noProof="0" dirty="0">
                <a:ln>
                  <a:noFill/>
                </a:ln>
                <a:solidFill>
                  <a:srgbClr val="7030A0"/>
                </a:solidFill>
                <a:effectLst/>
                <a:uLnTx/>
                <a:uFillTx/>
                <a:latin typeface="Consolas"/>
                <a:ea typeface="+mn-ea"/>
                <a:cs typeface="+mn-cs"/>
              </a:rPr>
              <a:t>3</a:t>
            </a:r>
            <a:r>
              <a:rPr kumimoji="0" lang="en-US" sz="1200" b="0" i="0" u="none" strike="noStrike" kern="1200" cap="none" spc="0" normalizeH="0" baseline="0" noProof="0" dirty="0">
                <a:ln>
                  <a:noFill/>
                </a:ln>
                <a:solidFill>
                  <a:srgbClr val="0000FF"/>
                </a:solidFill>
                <a:effectLst/>
                <a:uLnTx/>
                <a:uFillTx/>
                <a:latin typeface="Consolas"/>
                <a:ea typeface="+mn-ea"/>
                <a:cs typeface="+mn-cs"/>
              </a:rPr>
              <a:t>) </a:t>
            </a:r>
            <a:r>
              <a:rPr kumimoji="0" lang="en-US" sz="1200" b="0" i="0" u="none" strike="noStrike" kern="1200" cap="none" spc="0" normalizeH="0" baseline="0" noProof="0" dirty="0">
                <a:ln>
                  <a:noFill/>
                </a:ln>
                <a:solidFill>
                  <a:srgbClr val="008000"/>
                </a:solidFill>
                <a:effectLst/>
                <a:uLnTx/>
                <a:uFillTx/>
                <a:latin typeface="Consolas"/>
                <a:ea typeface="+mn-ea"/>
                <a:cs typeface="+mn-cs"/>
              </a:rPr>
              <a:t>// NB: compile-time clause</a:t>
            </a:r>
            <a:endParaRPr kumimoji="0" lang="en-US" sz="1200" b="0" i="0" u="none" strike="noStrike" kern="1200" cap="none" spc="0" normalizeH="0" baseline="0" noProof="0" dirty="0">
              <a:ln>
                <a:noFill/>
              </a:ln>
              <a:solidFill>
                <a:srgbClr val="000000"/>
              </a:solidFill>
              <a:effectLs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master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"Second parallel block: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C00000"/>
                </a:solidFill>
                <a:effectLst/>
                <a:uLnTx/>
                <a:uFillTx/>
                <a:latin typeface="Consolas"/>
                <a:ea typeface="+mn-ea"/>
                <a:cs typeface="+mn-cs"/>
              </a:rPr>
              <a:t>"\n"</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cout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A31515"/>
                </a:solidFill>
                <a:effectLst/>
                <a:uLnTx/>
                <a:uFillTx/>
                <a:latin typeface="Consolas"/>
                <a:ea typeface="+mn-ea"/>
                <a:cs typeface="+mn-cs"/>
              </a:rPr>
              <a:t>"Outside parallel block: "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5B9BD5">
                    <a:lumMod val="75000"/>
                  </a:srgbClr>
                </a:solidFill>
                <a:effectLst/>
                <a:uLnTx/>
                <a:uFillTx/>
                <a:latin typeface="Consolas"/>
                <a:ea typeface="+mn-ea"/>
                <a:cs typeface="+mn-cs"/>
              </a:rPr>
              <a:t>&lt;&lt; </a:t>
            </a:r>
            <a:r>
              <a:rPr kumimoji="0" lang="en-US" sz="1200" b="0" i="0" u="none" strike="noStrike" kern="1200" cap="none" spc="0" normalizeH="0" baseline="0" noProof="0" dirty="0">
                <a:ln>
                  <a:noFill/>
                </a:ln>
                <a:solidFill>
                  <a:srgbClr val="000000"/>
                </a:solidFill>
                <a:effectLst/>
                <a:uLnTx/>
                <a:uFillTx/>
                <a:latin typeface="Consolas"/>
                <a:ea typeface="+mn-ea"/>
                <a:cs typeface="+mn-cs"/>
              </a:rPr>
              <a:t>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endl</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pic>
        <p:nvPicPr>
          <p:cNvPr id="7" name="Picture 6"/>
          <p:cNvPicPr>
            <a:picLocks noChangeAspect="1"/>
          </p:cNvPicPr>
          <p:nvPr/>
        </p:nvPicPr>
        <p:blipFill>
          <a:blip r:embed="rId2"/>
          <a:stretch>
            <a:fillRect/>
          </a:stretch>
        </p:blipFill>
        <p:spPr>
          <a:xfrm>
            <a:off x="7344141" y="3194502"/>
            <a:ext cx="4768691" cy="2035969"/>
          </a:xfrm>
          <a:prstGeom prst="rect">
            <a:avLst/>
          </a:prstGeom>
        </p:spPr>
      </p:pic>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7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Get Max Number of Threads</a:t>
            </a:r>
          </a:p>
        </p:txBody>
      </p:sp>
      <p:sp>
        <p:nvSpPr>
          <p:cNvPr id="3" name="Rectangle 2"/>
          <p:cNvSpPr/>
          <p:nvPr/>
        </p:nvSpPr>
        <p:spPr>
          <a:xfrm>
            <a:off x="220043" y="894178"/>
            <a:ext cx="9772277" cy="4339650"/>
          </a:xfrm>
          <a:prstGeom prst="rect">
            <a:avLst/>
          </a:prstGeom>
          <a:solidFill>
            <a:schemeClr val="bg1">
              <a:lumMod val="95000"/>
            </a:schemeClr>
          </a:solidFill>
          <a:ln>
            <a:noFill/>
          </a:ln>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A31515"/>
                </a:solidFill>
                <a:effectLst/>
                <a:uLnTx/>
                <a:uFillTx/>
                <a:latin typeface="Consolas"/>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a:ea typeface="+mn-ea"/>
                <a:cs typeface="+mn-cs"/>
              </a:rPr>
              <a:t>cstdio</a:t>
            </a:r>
            <a:r>
              <a:rPr kumimoji="0" lang="en-US" sz="1200" b="0" i="0" u="none" strike="noStrike" kern="1200" cap="none" spc="0" normalizeH="0" baseline="0" noProof="0" dirty="0">
                <a:ln>
                  <a:noFill/>
                </a:ln>
                <a:solidFill>
                  <a:srgbClr val="A31515"/>
                </a:solidFill>
                <a:effectLst/>
                <a:uLnTx/>
                <a:uFillTx/>
                <a:latin typeface="Consolas"/>
                <a:ea typeface="+mn-ea"/>
                <a:cs typeface="+mn-cs"/>
              </a:rPr>
              <a:t>&gt;</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#include</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&lt;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omp.h</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&gt;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omp_set_num_threads</a:t>
            </a:r>
            <a:r>
              <a:rPr kumimoji="0" lang="en-US" sz="1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(8);</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"I can go w/ this many threads:%d\n"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omp_get_max_threads</a:t>
            </a:r>
            <a:r>
              <a:rPr kumimoji="0" lang="en-US" sz="1200" b="0" i="0" u="none" strike="noStrike" kern="1200" cap="none" spc="0" normalizeH="0" baseline="0" noProof="0" dirty="0">
                <a:ln>
                  <a:noFill/>
                </a:ln>
                <a:solidFill>
                  <a:srgbClr val="0000FF"/>
                </a:solidFill>
                <a:effectLst/>
                <a:uLnTx/>
                <a:uFillTx/>
                <a:latin typeface="Consolas"/>
                <a:ea typeface="+mn-ea"/>
                <a:cs typeface="+mn-cs"/>
              </a:rPr>
              <a:t>()</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master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"Here's how many threads I use in this parallel region: %d\n"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0000FF"/>
                </a:solidFill>
                <a:effectLst/>
                <a:uLnTx/>
                <a:uFillTx/>
                <a:latin typeface="Consolas"/>
                <a:ea typeface="+mn-ea"/>
                <a:cs typeface="+mn-cs"/>
              </a:rPr>
              <a:t>parallel</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num_threads</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7030A0"/>
                </a:solidFill>
                <a:effectLst/>
                <a:uLnTx/>
                <a:uFillTx/>
                <a:latin typeface="Consolas"/>
                <a:ea typeface="+mn-ea"/>
                <a:cs typeface="+mn-cs"/>
              </a:rPr>
              <a:t>3</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master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"Max. number of threads: %d\n"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omp_get_max_threads</a:t>
            </a:r>
            <a:r>
              <a:rPr kumimoji="0" lang="en-US" sz="1200" b="0" i="0" u="none" strike="noStrike" kern="1200" cap="none" spc="0" normalizeH="0" baseline="0" noProof="0" dirty="0">
                <a:ln>
                  <a:noFill/>
                </a:ln>
                <a:solidFill>
                  <a:srgbClr val="0000FF"/>
                </a:solidFill>
                <a:effectLst/>
                <a:uLnTx/>
                <a:uFillTx/>
                <a:latin typeface="Consolas"/>
                <a:ea typeface="+mn-ea"/>
                <a:cs typeface="+mn-cs"/>
              </a:rPr>
              <a:t>()</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"Actual number of threads used in this other parallel region: %d\n"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omp_get_num_threads</a:t>
            </a:r>
            <a:r>
              <a:rPr kumimoji="0" lang="en-US" sz="1200" b="0" i="0" u="none" strike="noStrike" kern="1200" cap="none" spc="0" normalizeH="0" baseline="0" noProof="0" dirty="0">
                <a:ln>
                  <a:noFill/>
                </a:ln>
                <a:solidFill>
                  <a:srgbClr val="0000FF"/>
                </a:solidFill>
                <a:effectLst/>
                <a:uLnTx/>
                <a:uFillTx/>
                <a:latin typeface="Consolas"/>
                <a:ea typeface="+mn-ea"/>
                <a:cs typeface="+mn-cs"/>
              </a:rPr>
              <a:t>()</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std::</a:t>
            </a:r>
            <a:r>
              <a:rPr kumimoji="0" lang="en-US" sz="1200" b="0" i="0" u="none" strike="noStrike" kern="1200" cap="none" spc="0" normalizeH="0" baseline="0" noProof="0" dirty="0" err="1">
                <a:ln>
                  <a:noFill/>
                </a:ln>
                <a:solidFill>
                  <a:srgbClr val="000000"/>
                </a:solidFill>
                <a:effectLst/>
                <a:uLnTx/>
                <a:uFillTx/>
                <a:latin typeface="Consolas"/>
                <a:ea typeface="+mn-ea"/>
                <a:cs typeface="+mn-cs"/>
              </a:rPr>
              <a:t>printf</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r>
              <a:rPr kumimoji="0" lang="en-US" sz="1200" b="0" i="0" u="none" strike="noStrike" kern="1200" cap="none" spc="0" normalizeH="0" baseline="0" noProof="0" dirty="0">
                <a:ln>
                  <a:noFill/>
                </a:ln>
                <a:solidFill>
                  <a:srgbClr val="A31515"/>
                </a:solidFill>
                <a:effectLst/>
                <a:uLnTx/>
                <a:uFillTx/>
                <a:latin typeface="Consolas"/>
                <a:ea typeface="+mn-ea"/>
                <a:cs typeface="+mn-cs"/>
              </a:rPr>
              <a:t>"Here's the max number of threads at end:%d\n"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err="1">
                <a:ln>
                  <a:noFill/>
                </a:ln>
                <a:solidFill>
                  <a:srgbClr val="0000FF"/>
                </a:solidFill>
                <a:effectLst/>
                <a:uLnTx/>
                <a:uFillTx/>
                <a:latin typeface="Consolas"/>
                <a:ea typeface="+mn-ea"/>
                <a:cs typeface="+mn-cs"/>
              </a:rPr>
              <a:t>omp_get_max_threads</a:t>
            </a:r>
            <a:r>
              <a:rPr kumimoji="0" lang="en-US" sz="1200" b="0" i="0" u="none" strike="noStrike" kern="1200" cap="none" spc="0" normalizeH="0" baseline="0" noProof="0" dirty="0">
                <a:ln>
                  <a:noFill/>
                </a:ln>
                <a:solidFill>
                  <a:srgbClr val="0000FF"/>
                </a:solidFill>
                <a:effectLst/>
                <a:uLnTx/>
                <a:uFillTx/>
                <a:latin typeface="Consolas"/>
                <a:ea typeface="+mn-ea"/>
                <a:cs typeface="+mn-cs"/>
              </a:rPr>
              <a:t>()</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0000FF"/>
                </a:solidFill>
                <a:effectLst/>
                <a:uLnTx/>
                <a:uFillTx/>
                <a:latin typeface="Consolas"/>
                <a:ea typeface="+mn-ea"/>
                <a:cs typeface="+mn-cs"/>
              </a:rPr>
              <a:t>return</a:t>
            </a:r>
            <a:r>
              <a:rPr kumimoji="0" lang="en-US" sz="1200" b="0" i="0" u="none" strike="noStrike" kern="1200" cap="none" spc="0" normalizeH="0" baseline="0" noProof="0" dirty="0">
                <a:ln>
                  <a:noFill/>
                </a:ln>
                <a:solidFill>
                  <a:srgbClr val="000000"/>
                </a:solidFill>
                <a:effectLst/>
                <a:uLnTx/>
                <a:uFillTx/>
                <a:latin typeface="Consolas"/>
                <a:ea typeface="+mn-ea"/>
                <a:cs typeface="+mn-cs"/>
              </a:rPr>
              <a:t> </a:t>
            </a:r>
            <a:r>
              <a:rPr kumimoji="0" lang="en-US" sz="1200" b="0" i="0" u="none" strike="noStrike" kern="1200" cap="none" spc="0" normalizeH="0" baseline="0" noProof="0" dirty="0">
                <a:ln>
                  <a:noFill/>
                </a:ln>
                <a:solidFill>
                  <a:srgbClr val="7030A0"/>
                </a:solidFill>
                <a:effectLst/>
                <a:uLnTx/>
                <a:uFillTx/>
                <a:latin typeface="Consolas"/>
                <a:ea typeface="+mn-ea"/>
                <a:cs typeface="+mn-cs"/>
              </a:rPr>
              <a:t>0</a:t>
            </a:r>
            <a:r>
              <a:rPr kumimoji="0" lang="en-US" sz="1200" b="0" i="0" u="none" strike="noStrike" kern="1200" cap="none" spc="0" normalizeH="0" baseline="0" noProof="0" dirty="0">
                <a:ln>
                  <a:noFill/>
                </a:ln>
                <a:solidFill>
                  <a:srgbClr val="000000"/>
                </a:solidFill>
                <a:effectLst/>
                <a:uLnTx/>
                <a:uFillTx/>
                <a:latin typeface="Consolas"/>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220043" y="5304613"/>
            <a:ext cx="4531995" cy="1480185"/>
          </a:xfrm>
          <a:prstGeom prst="rect">
            <a:avLst/>
          </a:prstGeom>
        </p:spPr>
      </p:pic>
      <p:pic>
        <p:nvPicPr>
          <p:cNvPr id="7" name="Picture 6"/>
          <p:cNvPicPr>
            <a:picLocks noChangeAspect="1"/>
          </p:cNvPicPr>
          <p:nvPr/>
        </p:nvPicPr>
        <p:blipFill>
          <a:blip r:embed="rId3"/>
          <a:stretch>
            <a:fillRect/>
          </a:stretch>
        </p:blipFill>
        <p:spPr>
          <a:xfrm>
            <a:off x="6746427" y="5304613"/>
            <a:ext cx="5058251" cy="1485900"/>
          </a:xfrm>
          <a:prstGeom prst="rect">
            <a:avLst/>
          </a:prstGeom>
        </p:spPr>
      </p:pic>
      <p:sp>
        <p:nvSpPr>
          <p:cNvPr id="8" name="Rectangle 7"/>
          <p:cNvSpPr/>
          <p:nvPr/>
        </p:nvSpPr>
        <p:spPr>
          <a:xfrm>
            <a:off x="9992320" y="4925187"/>
            <a:ext cx="1997663"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Got this after uncommenting </a:t>
            </a:r>
            <a:b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b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the first line in </a:t>
            </a:r>
            <a:r>
              <a:rPr kumimoji="0" lang="en-US"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main()</a:t>
            </a:r>
            <a:r>
              <a:rPr kumimoji="0" lang="en-US" sz="1100" b="0" i="0" u="none" strike="noStrike" kern="1200" cap="none" spc="0" normalizeH="0" baseline="0" noProof="0" dirty="0">
                <a:ln>
                  <a:noFill/>
                </a:ln>
                <a:solidFill>
                  <a:prstClr val="black"/>
                </a:solidFill>
                <a:effectLst/>
                <a:uLnTx/>
                <a:uFillTx/>
                <a:latin typeface="Calibri Light" panose="020F0302020204030204"/>
                <a:ea typeface="+mn-ea"/>
                <a:cs typeface="+mn-cs"/>
              </a:rPr>
              <a:t> function</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C497F-F93A-415D-AE85-6EDF5BB63A7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p:cNvGrpSpPr/>
          <p:nvPr/>
        </p:nvGrpSpPr>
        <p:grpSpPr>
          <a:xfrm>
            <a:off x="6010021" y="944762"/>
            <a:ext cx="5794657" cy="923564"/>
            <a:chOff x="6010021" y="944762"/>
            <a:chExt cx="5794657" cy="923564"/>
          </a:xfrm>
        </p:grpSpPr>
        <p:sp>
          <p:nvSpPr>
            <p:cNvPr id="4" name="Rectangle 3"/>
            <p:cNvSpPr/>
            <p:nvPr/>
          </p:nvSpPr>
          <p:spPr>
            <a:xfrm>
              <a:off x="7181877" y="944762"/>
              <a:ext cx="4622801" cy="46166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maximum number of threads that can be used to form a new team if a parallel region without a </a:t>
              </a:r>
              <a:r>
                <a:rPr kumimoji="0" lang="en-US" sz="12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num_threads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clause is encountered</a:t>
              </a:r>
            </a:p>
          </p:txBody>
        </p:sp>
        <p:cxnSp>
          <p:nvCxnSpPr>
            <p:cNvPr id="10" name="Straight Arrow Connector 9"/>
            <p:cNvCxnSpPr>
              <a:stCxn id="4" idx="1"/>
            </p:cNvCxnSpPr>
            <p:nvPr/>
          </p:nvCxnSpPr>
          <p:spPr>
            <a:xfrm flipH="1">
              <a:off x="6010021" y="1175595"/>
              <a:ext cx="1171856" cy="6927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990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Anchored by Three Pillars</a:t>
            </a:r>
          </a:p>
        </p:txBody>
      </p:sp>
      <p:sp>
        <p:nvSpPr>
          <p:cNvPr id="3" name="Content Placeholder 2"/>
          <p:cNvSpPr>
            <a:spLocks noGrp="1"/>
          </p:cNvSpPr>
          <p:nvPr>
            <p:ph idx="1"/>
          </p:nvPr>
        </p:nvSpPr>
        <p:spPr/>
        <p:txBody>
          <a:bodyPr/>
          <a:lstStyle/>
          <a:p>
            <a:r>
              <a:rPr lang="en-US" sz="1800" dirty="0"/>
              <a:t>Pillar 1: Compiler directives			[introduced already]</a:t>
            </a:r>
          </a:p>
          <a:p>
            <a:pPr lvl="1"/>
            <a:r>
              <a:rPr lang="en-US" sz="1600" dirty="0"/>
              <a:t>Allows for incremental parallelization of the code</a:t>
            </a:r>
          </a:p>
          <a:p>
            <a:pPr lvl="1"/>
            <a:r>
              <a:rPr lang="en-US" sz="1600" dirty="0"/>
              <a:t>A compiler that doesn’t speak </a:t>
            </a:r>
            <a:r>
              <a:rPr lang="en-US" sz="1600" dirty="0" err="1"/>
              <a:t>OpenMP</a:t>
            </a:r>
            <a:r>
              <a:rPr lang="en-US" sz="1600" dirty="0"/>
              <a:t> simply ignores pragmas</a:t>
            </a:r>
          </a:p>
          <a:p>
            <a:pPr lvl="2"/>
            <a:r>
              <a:rPr lang="en-US" sz="1400" dirty="0"/>
              <a:t>Code runs just like before; i.e., sequentially</a:t>
            </a:r>
          </a:p>
          <a:p>
            <a:pPr lvl="1"/>
            <a:r>
              <a:rPr lang="en-US" sz="1600" dirty="0"/>
              <a:t>Directives have </a:t>
            </a:r>
            <a:r>
              <a:rPr lang="en-US" sz="1600" i="1" dirty="0"/>
              <a:t>clauses</a:t>
            </a:r>
            <a:r>
              <a:rPr lang="en-US" sz="1600" dirty="0"/>
              <a:t>, to further qualify a directive’s behavior</a:t>
            </a:r>
          </a:p>
          <a:p>
            <a:pPr lvl="2"/>
            <a:endParaRPr lang="en-US" sz="1400" dirty="0"/>
          </a:p>
          <a:p>
            <a:pPr lvl="2"/>
            <a:endParaRPr lang="en-US" sz="1400" dirty="0"/>
          </a:p>
          <a:p>
            <a:r>
              <a:rPr lang="en-US" sz="1800" dirty="0"/>
              <a:t>Pillar 2: User-level runtime function calls		[introduced already]</a:t>
            </a:r>
          </a:p>
          <a:p>
            <a:pPr lvl="1"/>
            <a:r>
              <a:rPr lang="en-US" sz="1600" dirty="0"/>
              <a:t>Your compiler needs to link against the </a:t>
            </a:r>
            <a:r>
              <a:rPr lang="en-US" sz="1600" dirty="0" err="1"/>
              <a:t>OpenMP</a:t>
            </a:r>
            <a:r>
              <a:rPr lang="en-US" sz="1600" dirty="0"/>
              <a:t> library</a:t>
            </a:r>
          </a:p>
          <a:p>
            <a:pPr lvl="1"/>
            <a:r>
              <a:rPr lang="en-US" sz="1600" dirty="0"/>
              <a:t>You really need access to </a:t>
            </a:r>
            <a:r>
              <a:rPr lang="en-US" sz="1600" dirty="0" err="1"/>
              <a:t>OpenMP</a:t>
            </a:r>
            <a:r>
              <a:rPr lang="en-US" sz="1600" dirty="0"/>
              <a:t>, directives won’t do</a:t>
            </a:r>
          </a:p>
          <a:p>
            <a:pPr lvl="2"/>
            <a:endParaRPr lang="en-US" sz="1400" dirty="0"/>
          </a:p>
          <a:p>
            <a:pPr lvl="2"/>
            <a:endParaRPr lang="en-US" sz="1400" dirty="0"/>
          </a:p>
          <a:p>
            <a:r>
              <a:rPr lang="en-US" sz="1800" dirty="0"/>
              <a:t>Pillar 3: Environment variables			[</a:t>
            </a:r>
            <a:r>
              <a:rPr lang="en-US" sz="1800" dirty="0">
                <a:solidFill>
                  <a:srgbClr val="00B050"/>
                </a:solidFill>
              </a:rPr>
              <a:t>discussed next</a:t>
            </a:r>
            <a:r>
              <a:rPr lang="en-US" sz="1800" dirty="0"/>
              <a:t>]</a:t>
            </a:r>
          </a:p>
          <a:p>
            <a:pPr lvl="1"/>
            <a:r>
              <a:rPr lang="en-US" sz="1600" dirty="0"/>
              <a:t>Another way of controlling </a:t>
            </a:r>
            <a:r>
              <a:rPr lang="en-US" sz="1600" dirty="0" err="1"/>
              <a:t>OpenMP</a:t>
            </a:r>
            <a:r>
              <a:rPr lang="en-US" sz="1600" dirty="0"/>
              <a:t> behavior</a:t>
            </a:r>
          </a:p>
          <a:p>
            <a:pPr lvl="1"/>
            <a:r>
              <a:rPr lang="en-US" sz="1600" dirty="0"/>
              <a:t>Provides some of the support that the </a:t>
            </a:r>
            <a:r>
              <a:rPr lang="en-US" sz="1600" dirty="0" err="1"/>
              <a:t>OpenMP</a:t>
            </a:r>
            <a:r>
              <a:rPr lang="en-US" sz="1600" dirty="0"/>
              <a:t> functions provide</a:t>
            </a:r>
          </a:p>
          <a:p>
            <a:pPr lvl="1"/>
            <a:r>
              <a:rPr lang="en-US" sz="1600" dirty="0"/>
              <a:t>Addresses portability issue – helps you bypass use of run-time function calls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38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10,-928365327,C:\BobC\_Mission\__Intel Software College\Courses\__SVN\FT3.0\OpenMP3.0LabsPS\02 Programming with OpenMP 3 0 rev3.0.02.ppc"/>
</p:tagLst>
</file>

<file path=ppt/tags/tag10.xml><?xml version="1.0" encoding="utf-8"?>
<p:tagLst xmlns:a="http://schemas.openxmlformats.org/drawingml/2006/main" xmlns:r="http://schemas.openxmlformats.org/officeDocument/2006/relationships" xmlns:p="http://schemas.openxmlformats.org/presentationml/2006/main">
  <p:tag name="PPSNARRATION" val="53,-928365327,C:\BobC\_Mission\__Intel Software College\Courses\__SVN\FT3.0\OpenMP3.0LabsPS\02 Programming with OpenMP 3 0 rev3.0.02.ppc"/>
</p:tagLst>
</file>

<file path=ppt/tags/tag11.xml><?xml version="1.0" encoding="utf-8"?>
<p:tagLst xmlns:a="http://schemas.openxmlformats.org/drawingml/2006/main" xmlns:r="http://schemas.openxmlformats.org/officeDocument/2006/relationships" xmlns:p="http://schemas.openxmlformats.org/presentationml/2006/main">
  <p:tag name="PPSNARRATION" val="54,-928365327,C:\BobC\_Mission\__Intel Software College\Courses\__SVN\FT3.0\OpenMP3.0LabsPS\02 Programming with OpenMP 3 0 rev3.0.02.ppc"/>
</p:tagLst>
</file>

<file path=ppt/tags/tag12.xml><?xml version="1.0" encoding="utf-8"?>
<p:tagLst xmlns:a="http://schemas.openxmlformats.org/drawingml/2006/main" xmlns:r="http://schemas.openxmlformats.org/officeDocument/2006/relationships" xmlns:p="http://schemas.openxmlformats.org/presentationml/2006/main">
  <p:tag name="PPSNARRATION" val="55,-928365327,C:\BobC\_Mission\__Intel Software College\Courses\__SVN\FT3.0\OpenMP3.0LabsPS\02 Programming with OpenMP 3 0 rev3.0.02.ppc"/>
</p:tagLst>
</file>

<file path=ppt/tags/tag13.xml><?xml version="1.0" encoding="utf-8"?>
<p:tagLst xmlns:a="http://schemas.openxmlformats.org/drawingml/2006/main" xmlns:r="http://schemas.openxmlformats.org/officeDocument/2006/relationships" xmlns:p="http://schemas.openxmlformats.org/presentationml/2006/main">
  <p:tag name="PPSNARRATION" val="56,-928365327,C:\BobC\_Mission\__Intel Software College\Courses\__SVN\FT3.0\OpenMP3.0LabsPS\02 Programming with OpenMP 3 0 rev3.0.02.ppc"/>
</p:tagLst>
</file>

<file path=ppt/tags/tag2.xml><?xml version="1.0" encoding="utf-8"?>
<p:tagLst xmlns:a="http://schemas.openxmlformats.org/drawingml/2006/main" xmlns:r="http://schemas.openxmlformats.org/officeDocument/2006/relationships" xmlns:p="http://schemas.openxmlformats.org/presentationml/2006/main">
  <p:tag name="PPSNARRATION" val="41,-928365327,C:\BobC\_Mission\__Intel Software College\Courses\__SVN\FT3.0\OpenMP3.0LabsPS\02 Programming with OpenMP 3 0 rev3.0.02.ppc"/>
</p:tagLst>
</file>

<file path=ppt/tags/tag3.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ags/tag4.xml><?xml version="1.0" encoding="utf-8"?>
<p:tagLst xmlns:a="http://schemas.openxmlformats.org/drawingml/2006/main" xmlns:r="http://schemas.openxmlformats.org/officeDocument/2006/relationships" xmlns:p="http://schemas.openxmlformats.org/presentationml/2006/main">
  <p:tag name="PPSNARRATION" val="44,-928365327,C:\BobC\_Mission\__Intel Software College\Courses\__SVN\FT3.0\OpenMP3.0LabsPS\02 Programming with OpenMP 3 0 rev3.0.02.ppc"/>
</p:tagLst>
</file>

<file path=ppt/tags/tag5.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ags/tag6.xml><?xml version="1.0" encoding="utf-8"?>
<p:tagLst xmlns:a="http://schemas.openxmlformats.org/drawingml/2006/main" xmlns:r="http://schemas.openxmlformats.org/officeDocument/2006/relationships" xmlns:p="http://schemas.openxmlformats.org/presentationml/2006/main">
  <p:tag name="PPSNARRATION" val="45,-928365327,C:\BobC\_Mission\__Intel Software College\Courses\__SVN\FT3.0\OpenMP3.0LabsPS\02 Programming with OpenMP 3 0 rev3.0.02.ppc"/>
</p:tagLst>
</file>

<file path=ppt/tags/tag7.xml><?xml version="1.0" encoding="utf-8"?>
<p:tagLst xmlns:a="http://schemas.openxmlformats.org/drawingml/2006/main" xmlns:r="http://schemas.openxmlformats.org/officeDocument/2006/relationships" xmlns:p="http://schemas.openxmlformats.org/presentationml/2006/main">
  <p:tag name="PPSNARRATION" val="46,-928365327,C:\BobC\_Mission\__Intel Software College\Courses\__SVN\FT3.0\OpenMP3.0LabsPS\02 Programming with OpenMP 3 0 rev3.0.02.ppc"/>
</p:tagLst>
</file>

<file path=ppt/tags/tag8.xml><?xml version="1.0" encoding="utf-8"?>
<p:tagLst xmlns:a="http://schemas.openxmlformats.org/drawingml/2006/main" xmlns:r="http://schemas.openxmlformats.org/officeDocument/2006/relationships" xmlns:p="http://schemas.openxmlformats.org/presentationml/2006/main">
  <p:tag name="PPSNARRATION" val="49,-928365327,C:\BobC\_Mission\__Intel Software College\Courses\__SVN\FT3.0\OpenMP3.0LabsPS\02 Programming with OpenMP 3 0 rev3.0.02.ppc"/>
</p:tagLst>
</file>

<file path=ppt/tags/tag9.xml><?xml version="1.0" encoding="utf-8"?>
<p:tagLst xmlns:a="http://schemas.openxmlformats.org/drawingml/2006/main" xmlns:r="http://schemas.openxmlformats.org/officeDocument/2006/relationships" xmlns:p="http://schemas.openxmlformats.org/presentationml/2006/main">
  <p:tag name="PPSNARRATION" val="40,-928365327,C:\BobC\_Mission\__Intel Software College\Courses\__SVN\FT3.0\OpenMP3.0LabsPS\02 Programming with OpenMP 3 0 rev3.0.02.ppc"/>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15517</TotalTime>
  <Words>7089</Words>
  <Application>Microsoft Office PowerPoint</Application>
  <PresentationFormat>Widescreen</PresentationFormat>
  <Paragraphs>1074</Paragraphs>
  <Slides>56</Slides>
  <Notes>21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56</vt:i4>
      </vt:variant>
    </vt:vector>
  </HeadingPairs>
  <TitlesOfParts>
    <vt:vector size="69" baseType="lpstr">
      <vt:lpstr>Arial</vt:lpstr>
      <vt:lpstr>Calibri</vt:lpstr>
      <vt:lpstr>Calibri Light</vt:lpstr>
      <vt:lpstr>Cambria Math</vt:lpstr>
      <vt:lpstr>Consolas</vt:lpstr>
      <vt:lpstr>Courier New</vt:lpstr>
      <vt:lpstr>Tahoma</vt:lpstr>
      <vt:lpstr>Verdana</vt:lpstr>
      <vt:lpstr>Wingdings</vt:lpstr>
      <vt:lpstr>Custom Design</vt:lpstr>
      <vt:lpstr>Main</vt:lpstr>
      <vt:lpstr>2_Custom Design</vt:lpstr>
      <vt:lpstr>1_Custom Design</vt:lpstr>
      <vt:lpstr>ME759 High Performance Computing for Applications in Engineering  [Spring 2021] </vt:lpstr>
      <vt:lpstr>Cartoon of the day</vt:lpstr>
      <vt:lpstr>PowerPoint Presentation</vt:lpstr>
      <vt:lpstr>Before we get started…</vt:lpstr>
      <vt:lpstr>Compiler Directives, Examples</vt:lpstr>
      <vt:lpstr>OpenMP Beyond Directives: User-Level Runtime Routines</vt:lpstr>
      <vt:lpstr>Example: Set/Get Number of Threads</vt:lpstr>
      <vt:lpstr>Example: Get Max Number of Threads</vt:lpstr>
      <vt:lpstr>OpenMP: Anchored by Three Pillars</vt:lpstr>
      <vt:lpstr>Example, two ways to accomplish the same thing</vt:lpstr>
      <vt:lpstr>OpenMP: Environment Variables, two quick remarks</vt:lpstr>
      <vt:lpstr>Function calls or Env Vars? Which one is better?</vt:lpstr>
      <vt:lpstr>OpenMP Env Variables, some examples… [click on links below to learn more]</vt:lpstr>
      <vt:lpstr>OpenMP: Putting Things in Perspective</vt:lpstr>
      <vt:lpstr>What’s the Scope of a Directive?</vt:lpstr>
      <vt:lpstr>Structured Blocks (C/C++)</vt:lpstr>
      <vt:lpstr>Example, Parallel Regions</vt:lpstr>
      <vt:lpstr>Another Way to Look at It</vt:lpstr>
      <vt:lpstr>Parallel Regions, Another Example</vt:lpstr>
      <vt:lpstr>whatsUpQuestionmark Example: What Happens Under the Hood</vt:lpstr>
      <vt:lpstr>Timing an OpenMP Application</vt:lpstr>
      <vt:lpstr>[new topic] Nested Parallelism in OpenMP</vt:lpstr>
      <vt:lpstr>Nested Parallelism: A closer look</vt:lpstr>
      <vt:lpstr>Nested Parallelism: What Happens &amp; How to Control</vt:lpstr>
      <vt:lpstr>Nested Parallelism: What Happens &amp; How to Control</vt:lpstr>
      <vt:lpstr>Relevant Actors, Nested Parallelism</vt:lpstr>
      <vt:lpstr>The OMP single directive</vt:lpstr>
      <vt:lpstr>Example [wicked, think about what happens in the code below]</vt:lpstr>
      <vt:lpstr>“setting” and “getting”: their scope</vt:lpstr>
      <vt:lpstr>Departing Thoughts – 1</vt:lpstr>
      <vt:lpstr>Departing Thoughts – 2</vt:lpstr>
      <vt:lpstr>Nested Parallelism: Food for Thought</vt:lpstr>
      <vt:lpstr>Work Plan, OpenMP</vt:lpstr>
      <vt:lpstr>Work Sharing</vt:lpstr>
      <vt:lpstr>Work sharing, an alternative to GPU-style parallel computing</vt:lpstr>
      <vt:lpstr>Work Plan, OpenMP</vt:lpstr>
      <vt:lpstr>The omp for Directive</vt:lpstr>
      <vt:lpstr>Combining Constructs</vt:lpstr>
      <vt:lpstr>Problems with default partitioning</vt:lpstr>
      <vt:lpstr>The schedule Clause</vt:lpstr>
      <vt:lpstr>schedule Clause Example</vt:lpstr>
      <vt:lpstr>Loop Scheduling (Assume 3 Threads)</vt:lpstr>
      <vt:lpstr>Choosing a Schedule</vt:lpstr>
      <vt:lpstr>What for loops can be parallelized?</vt:lpstr>
      <vt:lpstr>Example 1, OpenMP for loop, counterintuitive behavior …</vt:lpstr>
      <vt:lpstr>Example 2, OpenMP for loop, counterintuitive behavior…</vt:lpstr>
      <vt:lpstr>The OpenMP collapse clause</vt:lpstr>
      <vt:lpstr>OpenMP collapse: caveats</vt:lpstr>
      <vt:lpstr>Example: benefits of collapsing </vt:lpstr>
      <vt:lpstr>Example: benefits of collapsing </vt:lpstr>
      <vt:lpstr>Work Plan, OpenMP</vt:lpstr>
      <vt:lpstr>Function Level Parallelism</vt:lpstr>
      <vt:lpstr>Parallel omp sections Directive</vt:lpstr>
      <vt:lpstr>Functional Level Parallelism Using omp sections</vt:lpstr>
      <vt:lpstr>Different Way to Go at It    [Assume only two threads available]</vt:lpstr>
      <vt:lpstr>Advantage of Parallel Sections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656</cp:revision>
  <dcterms:created xsi:type="dcterms:W3CDTF">2018-05-16T17:28:20Z</dcterms:created>
  <dcterms:modified xsi:type="dcterms:W3CDTF">2021-03-10T18:32:57Z</dcterms:modified>
</cp:coreProperties>
</file>