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58"/>
  </p:notesMasterIdLst>
  <p:handoutMasterIdLst>
    <p:handoutMasterId r:id="rId59"/>
  </p:handoutMasterIdLst>
  <p:sldIdLst>
    <p:sldId id="256" r:id="rId6"/>
    <p:sldId id="1378" r:id="rId7"/>
    <p:sldId id="1377" r:id="rId8"/>
    <p:sldId id="257" r:id="rId9"/>
    <p:sldId id="1379" r:id="rId10"/>
    <p:sldId id="521" r:id="rId11"/>
    <p:sldId id="522" r:id="rId12"/>
    <p:sldId id="524" r:id="rId13"/>
    <p:sldId id="1380" r:id="rId14"/>
    <p:sldId id="718" r:id="rId15"/>
    <p:sldId id="525" r:id="rId16"/>
    <p:sldId id="526" r:id="rId17"/>
    <p:sldId id="528" r:id="rId18"/>
    <p:sldId id="717" r:id="rId19"/>
    <p:sldId id="529" r:id="rId20"/>
    <p:sldId id="787" r:id="rId21"/>
    <p:sldId id="533" r:id="rId22"/>
    <p:sldId id="734" r:id="rId23"/>
    <p:sldId id="783" r:id="rId24"/>
    <p:sldId id="786" r:id="rId25"/>
    <p:sldId id="534" r:id="rId26"/>
    <p:sldId id="535" r:id="rId27"/>
    <p:sldId id="716" r:id="rId28"/>
    <p:sldId id="724" r:id="rId29"/>
    <p:sldId id="537" r:id="rId30"/>
    <p:sldId id="536" r:id="rId31"/>
    <p:sldId id="538" r:id="rId32"/>
    <p:sldId id="723" r:id="rId33"/>
    <p:sldId id="7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52" r:id="rId46"/>
    <p:sldId id="553" r:id="rId47"/>
    <p:sldId id="554" r:id="rId48"/>
    <p:sldId id="555" r:id="rId49"/>
    <p:sldId id="556" r:id="rId50"/>
    <p:sldId id="557" r:id="rId51"/>
    <p:sldId id="558" r:id="rId52"/>
    <p:sldId id="559" r:id="rId53"/>
    <p:sldId id="560" r:id="rId54"/>
    <p:sldId id="561" r:id="rId55"/>
    <p:sldId id="562" r:id="rId56"/>
    <p:sldId id="56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08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BF0DA-4B7B-442A-9B4F-EE8DE122AAE1}" type="slidenum">
              <a:rPr lang="en-US"/>
              <a:pPr/>
              <a:t>6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7B049-9CE5-49D1-81A8-73E5C01888FD}" type="slidenum">
              <a:rPr lang="en-US"/>
              <a:pPr/>
              <a:t>18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The GPU has actually 3 engines which can be used simultaneously.</a:t>
            </a:r>
          </a:p>
          <a:p>
            <a:r>
              <a:rPr lang="en-US" sz="800" dirty="0"/>
              <a:t>We will not get into this more advanced topic (streams)</a:t>
            </a:r>
          </a:p>
          <a:p>
            <a:endParaRPr lang="en-US" sz="800" baseline="0" dirty="0"/>
          </a:p>
          <a:p>
            <a:r>
              <a:rPr lang="en-US" sz="800" baseline="0" dirty="0"/>
              <a:t>GPU cards support multiple streams so that you can execute in a stream and copy data in another stream.  The streams are independent, so you must explicitly synchronize.   Working with a single stream (0), synchronization at copying time is automatic.</a:t>
            </a:r>
            <a:endParaRPr lang="en-US" sz="8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165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7B049-9CE5-49D1-81A8-73E5C01888FD}" type="slidenum">
              <a:rPr lang="en-US"/>
              <a:pPr/>
              <a:t>19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The GPU has actually 3 engines which can be used simultaneously.</a:t>
            </a:r>
          </a:p>
          <a:p>
            <a:r>
              <a:rPr lang="en-US" sz="800" dirty="0"/>
              <a:t>We will not get into this more advanced topic (streams)</a:t>
            </a:r>
          </a:p>
          <a:p>
            <a:endParaRPr lang="en-US" sz="800" baseline="0" dirty="0"/>
          </a:p>
          <a:p>
            <a:r>
              <a:rPr lang="en-US" sz="800" baseline="0" dirty="0"/>
              <a:t>GPU cards support multiple streams so that you can execute in a stream and copy data in another stream.  The streams are independent, so you must explicitly synchronize.   Working with a single stream (0), synchronization at copying time is automatic.</a:t>
            </a:r>
            <a:endParaRPr lang="en-US" sz="8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165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7B049-9CE5-49D1-81A8-73E5C01888FD}" type="slidenum">
              <a:rPr lang="en-US"/>
              <a:pPr/>
              <a:t>21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The GPU has actually 3 engines which can be used simultaneously.</a:t>
            </a:r>
          </a:p>
          <a:p>
            <a:r>
              <a:rPr lang="en-US" sz="800" dirty="0"/>
              <a:t>We will not get into this more advanced topic (streams)</a:t>
            </a:r>
          </a:p>
          <a:p>
            <a:endParaRPr lang="en-US" sz="800" baseline="0" dirty="0"/>
          </a:p>
          <a:p>
            <a:r>
              <a:rPr lang="en-US" sz="800" baseline="0" dirty="0"/>
              <a:t>GPU cards support multiple streams so that you can execute in a stream and copy data in another stream.  The streams are independent, so you must explicitly synchronize.   Working with a single stream (0), synchronization at copying time is automatic.</a:t>
            </a:r>
            <a:endParaRPr lang="en-US" sz="8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8230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dirty="0"/>
              <a:t>C++ support for templates as well</a:t>
            </a:r>
          </a:p>
          <a:p>
            <a:r>
              <a:rPr lang="en-US" sz="900" dirty="0"/>
              <a:t>PGI (acquired</a:t>
            </a:r>
            <a:r>
              <a:rPr lang="en-US" sz="900" baseline="0" dirty="0"/>
              <a:t> by NVIDIA) provides FORTRAN support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NPP: image and signal processing</a:t>
            </a:r>
          </a:p>
          <a:p>
            <a:r>
              <a:rPr lang="en-US" dirty="0"/>
              <a:t>VSIPL: Vector Signal Image Processing Library</a:t>
            </a: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Roboto"/>
              </a:rPr>
              <a:t>MAGMA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is a collection of next generation linear algebra (LA) GPU accelerated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44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Shows the main elements of CUDA programming</a:t>
            </a:r>
            <a:r>
              <a:rPr lang="en-US" sz="900" baseline="0" dirty="0"/>
              <a:t> (80/20 rule)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__global__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cudaMalloc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kernel execution configuration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 err="1"/>
              <a:t>cudaMemcpy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nvcc</a:t>
            </a:r>
            <a:r>
              <a:rPr lang="en-US" sz="900" dirty="0"/>
              <a:t> looks for such keywords and separates code that is supposed to run on CPU and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9D74F-9827-41E0-A77C-8589CA8466DB}" type="slidenum">
              <a:rPr lang="en-US"/>
              <a:pPr/>
              <a:t>26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combine: __device__ __host__</a:t>
            </a:r>
          </a:p>
        </p:txBody>
      </p:sp>
    </p:spTree>
    <p:extLst>
      <p:ext uri="{BB962C8B-B14F-4D97-AF65-F5344CB8AC3E}">
        <p14:creationId xmlns:p14="http://schemas.microsoft.com/office/powerpoint/2010/main" val="4171702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&lt;&lt;&lt;1,12&gt;&gt;&gt; : writing out of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7B049-9CE5-49D1-81A8-73E5C01888FD}" type="slidenum">
              <a:rPr lang="en-US"/>
              <a:pPr/>
              <a:t>8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People realized quickly that GPUs can be used for more, beyond graphics.</a:t>
            </a:r>
          </a:p>
          <a:p>
            <a:r>
              <a:rPr lang="en-US" sz="1050" b="1" dirty="0"/>
              <a:t>GPGPU</a:t>
            </a:r>
            <a:r>
              <a:rPr lang="en-US" sz="1050" dirty="0"/>
              <a:t> </a:t>
            </a:r>
            <a:r>
              <a:rPr lang="en-US" sz="800" dirty="0"/>
              <a:t>– first utilization</a:t>
            </a:r>
            <a:r>
              <a:rPr lang="en-US" sz="800" baseline="0" dirty="0"/>
              <a:t> of GPUs for General Purpose.</a:t>
            </a:r>
          </a:p>
          <a:p>
            <a:r>
              <a:rPr lang="en-US" sz="800" baseline="0" dirty="0"/>
              <a:t>The idea was to “hijack” </a:t>
            </a:r>
            <a:r>
              <a:rPr lang="en-US" sz="800" baseline="0" dirty="0" err="1"/>
              <a:t>shader</a:t>
            </a:r>
            <a:r>
              <a:rPr lang="en-US" sz="800" baseline="0" dirty="0"/>
              <a:t> programs to make them do other useful computations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aseline="0" dirty="0"/>
              <a:t>very awkward and difficult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aseline="0" dirty="0"/>
              <a:t>limited (e.g. communication limited between pixels: only gather, but no scatter – could only write to 1 pixel, no support for integer arithmetic)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66512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6708B-B714-43D3-A3F0-1335EE474C07}" type="slidenum">
              <a:rPr lang="en-US"/>
              <a:pPr/>
              <a:t>30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How many threads do you want to use?</a:t>
            </a:r>
          </a:p>
          <a:p>
            <a:endParaRPr lang="en-US" sz="800" dirty="0"/>
          </a:p>
          <a:p>
            <a:r>
              <a:rPr lang="en-US" sz="800" b="1" dirty="0"/>
              <a:t>Difference with an </a:t>
            </a:r>
            <a:r>
              <a:rPr lang="en-US" sz="800" b="1" dirty="0" err="1"/>
              <a:t>OpenMP</a:t>
            </a:r>
            <a:r>
              <a:rPr lang="en-US" sz="800" b="1" dirty="0"/>
              <a:t> </a:t>
            </a:r>
            <a:r>
              <a:rPr lang="en-US" sz="800" dirty="0"/>
              <a:t>parallel for loop (forward reference)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on</a:t>
            </a:r>
            <a:r>
              <a:rPr lang="en-US" sz="800" baseline="0" dirty="0"/>
              <a:t> CPU you typically use as many threads as (virtual) cores you have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baseline="0" dirty="0"/>
              <a:t>on a GPU you launch many more threads than SPs!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aseline="0" dirty="0"/>
              <a:t>if you have a loop with 1 million iterations, those will be divided into 8 chunks on CPU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baseline="0" dirty="0"/>
              <a:t>on a GPU you launch 1 million threads</a:t>
            </a:r>
            <a:endParaRPr lang="en-US" sz="800" b="1" dirty="0"/>
          </a:p>
          <a:p>
            <a:endParaRPr lang="en-US" sz="800" dirty="0"/>
          </a:p>
          <a:p>
            <a:r>
              <a:rPr lang="en-US" sz="800" dirty="0"/>
              <a:t>You must divide the threads into blocks </a:t>
            </a:r>
            <a:r>
              <a:rPr lang="en-US" sz="800" dirty="0">
                <a:sym typeface="Wingdings" panose="05000000000000000000" pitchFamily="2" charset="2"/>
              </a:rPr>
              <a:t> these are executed by one SM (quantum of GPU scalability)</a:t>
            </a:r>
          </a:p>
          <a:p>
            <a:endParaRPr lang="en-US" sz="800" dirty="0"/>
          </a:p>
          <a:p>
            <a:r>
              <a:rPr lang="en-US" sz="800" dirty="0"/>
              <a:t>Max.</a:t>
            </a:r>
            <a:r>
              <a:rPr lang="en-US" sz="800" baseline="0" dirty="0"/>
              <a:t> number threads / block = 1024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01811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dirty="0"/>
              <a:t>These 100 blocks will be distributed (by the GPU-level scheduler) onto the available SMs (max. 32 blocks resident on an SM)</a:t>
            </a:r>
          </a:p>
          <a:p>
            <a:endParaRPr lang="en-US" sz="900" dirty="0"/>
          </a:p>
          <a:p>
            <a:r>
              <a:rPr lang="en-US" sz="900" dirty="0"/>
              <a:t>Concept of block is </a:t>
            </a:r>
            <a:r>
              <a:rPr lang="en-US" sz="900" b="1" dirty="0"/>
              <a:t>important</a:t>
            </a:r>
            <a:r>
              <a:rPr lang="en-US" sz="9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They are the unit that gets executed</a:t>
            </a:r>
            <a:r>
              <a:rPr lang="en-US" sz="900" baseline="0" dirty="0"/>
              <a:t> on an SM.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Also, </a:t>
            </a:r>
            <a:r>
              <a:rPr lang="en-US" sz="900" b="1" dirty="0"/>
              <a:t>only threads in a block can</a:t>
            </a:r>
            <a:r>
              <a:rPr lang="en-US" sz="900" b="1" baseline="0" dirty="0"/>
              <a:t> be synchronized</a:t>
            </a:r>
            <a:r>
              <a:rPr lang="en-US" sz="900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4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b="1" dirty="0">
                <a:effectLst/>
              </a:rPr>
              <a:t>Discuss 1-D,</a:t>
            </a:r>
            <a:r>
              <a:rPr lang="en-US" sz="900" b="1" baseline="0" dirty="0">
                <a:effectLst/>
              </a:rPr>
              <a:t> 2-D, 3-D configurations</a:t>
            </a:r>
            <a:r>
              <a:rPr lang="en-US" sz="900" baseline="0" dirty="0">
                <a:effectLst/>
              </a:rPr>
              <a:t>.</a:t>
            </a:r>
          </a:p>
          <a:p>
            <a:endParaRPr lang="en-US" sz="900" dirty="0">
              <a:effectLst/>
            </a:endParaRPr>
          </a:p>
          <a:p>
            <a:r>
              <a:rPr lang="en-US" sz="900" dirty="0">
                <a:effectLst/>
              </a:rPr>
              <a:t>As of compute capability 5.x: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</a:rPr>
              <a:t>Maximum number of resident blocks per</a:t>
            </a:r>
            <a:r>
              <a:rPr lang="en-US" sz="900" baseline="0" dirty="0">
                <a:effectLst/>
              </a:rPr>
              <a:t> </a:t>
            </a:r>
            <a:r>
              <a:rPr lang="en-US" sz="900" dirty="0">
                <a:effectLst/>
              </a:rPr>
              <a:t>multiprocessor:</a:t>
            </a:r>
            <a:r>
              <a:rPr lang="en-US" sz="900" baseline="0" dirty="0">
                <a:effectLst/>
              </a:rPr>
              <a:t> </a:t>
            </a:r>
            <a:r>
              <a:rPr lang="en-US" sz="900" dirty="0">
                <a:effectLst/>
              </a:rPr>
              <a:t>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</a:rPr>
              <a:t>Maximum number of resident warps per multiprocessor:</a:t>
            </a:r>
            <a:r>
              <a:rPr lang="en-US" sz="900" baseline="0" dirty="0">
                <a:effectLst/>
              </a:rPr>
              <a:t> </a:t>
            </a:r>
            <a:r>
              <a:rPr lang="en-US" sz="900" dirty="0">
                <a:effectLst/>
              </a:rPr>
              <a:t>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</a:rPr>
              <a:t>Maximum number of resident threads per multiprocessor: 2048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>
                <a:effectLst/>
              </a:rPr>
              <a:t>Question</a:t>
            </a:r>
            <a:r>
              <a:rPr lang="en-US" sz="900" dirty="0">
                <a:effectLst/>
              </a:rPr>
              <a:t>:</a:t>
            </a:r>
            <a:r>
              <a:rPr lang="en-US" sz="900" baseline="0" dirty="0">
                <a:effectLst/>
              </a:rPr>
              <a:t>  what do you do when you have more threads than possible?  Launch multiple kernels!</a:t>
            </a:r>
            <a:endParaRPr lang="en-US" sz="9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1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b="1" dirty="0">
                <a:effectLst/>
              </a:rPr>
              <a:t>Discuss 1-D,</a:t>
            </a:r>
            <a:r>
              <a:rPr lang="en-US" sz="900" b="1" baseline="0" dirty="0">
                <a:effectLst/>
              </a:rPr>
              <a:t> 2-D, 3-D configurations</a:t>
            </a:r>
            <a:r>
              <a:rPr lang="en-US" sz="900" baseline="0" dirty="0">
                <a:effectLst/>
              </a:rPr>
              <a:t>.</a:t>
            </a:r>
          </a:p>
          <a:p>
            <a:endParaRPr lang="en-US" sz="900" dirty="0">
              <a:effectLst/>
            </a:endParaRPr>
          </a:p>
          <a:p>
            <a:r>
              <a:rPr lang="en-US" sz="900" dirty="0">
                <a:effectLst/>
              </a:rPr>
              <a:t>As of compute capability 5.x: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</a:rPr>
              <a:t>Maximum number of resident blocks per</a:t>
            </a:r>
            <a:r>
              <a:rPr lang="en-US" sz="900" baseline="0" dirty="0">
                <a:effectLst/>
              </a:rPr>
              <a:t> </a:t>
            </a:r>
            <a:r>
              <a:rPr lang="en-US" sz="900" dirty="0">
                <a:effectLst/>
              </a:rPr>
              <a:t>multiprocessor:</a:t>
            </a:r>
            <a:r>
              <a:rPr lang="en-US" sz="900" baseline="0" dirty="0">
                <a:effectLst/>
              </a:rPr>
              <a:t> </a:t>
            </a:r>
            <a:r>
              <a:rPr lang="en-US" sz="900" dirty="0">
                <a:effectLst/>
              </a:rPr>
              <a:t>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</a:rPr>
              <a:t>Maximum number of resident warps per multiprocessor:</a:t>
            </a:r>
            <a:r>
              <a:rPr lang="en-US" sz="900" baseline="0" dirty="0">
                <a:effectLst/>
              </a:rPr>
              <a:t> </a:t>
            </a:r>
            <a:r>
              <a:rPr lang="en-US" sz="900" dirty="0">
                <a:effectLst/>
              </a:rPr>
              <a:t>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</a:rPr>
              <a:t>Maximum number of resident threads per multiprocessor: 2048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>
                <a:effectLst/>
              </a:rPr>
              <a:t>Question</a:t>
            </a:r>
            <a:r>
              <a:rPr lang="en-US" sz="900" dirty="0">
                <a:effectLst/>
              </a:rPr>
              <a:t>:</a:t>
            </a:r>
            <a:r>
              <a:rPr lang="en-US" sz="900" baseline="0" dirty="0">
                <a:effectLst/>
              </a:rPr>
              <a:t>  what do you do when you have more threads than possible?  Launch multiple kernels!</a:t>
            </a:r>
            <a:endParaRPr lang="en-US" sz="9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7A6CE-1950-4FB3-BBC1-478A128D08EC}" type="slidenum">
              <a:rPr lang="en-US"/>
              <a:pPr/>
              <a:t>34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A block is a collection of threads that can cooperate with each other by: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Synchronizing their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Efficiently sharing data through a low-latency shared memory</a:t>
            </a:r>
          </a:p>
          <a:p>
            <a:endParaRPr lang="en-US" sz="900" dirty="0"/>
          </a:p>
          <a:p>
            <a:r>
              <a:rPr lang="en-US" sz="900" dirty="0"/>
              <a:t>Each thread </a:t>
            </a:r>
            <a:r>
              <a:rPr lang="en-US" sz="900" b="1" dirty="0"/>
              <a:t>must know what piece</a:t>
            </a:r>
            <a:r>
              <a:rPr lang="en-US" sz="900" b="1" baseline="0" dirty="0"/>
              <a:t> of data it’s working on </a:t>
            </a:r>
            <a:r>
              <a:rPr lang="en-US" sz="900" baseline="0" dirty="0">
                <a:sym typeface="Wingdings" panose="05000000000000000000" pitchFamily="2" charset="2"/>
              </a:rPr>
              <a:t> must be able to “differentiate” itself from other threads in the same block or in a different block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Exercise: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How was the grid defined here (how many dimensions, how</a:t>
            </a:r>
            <a:r>
              <a:rPr lang="en-US" sz="900" baseline="0" dirty="0"/>
              <a:t> many blocks in each direction)?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aseline="0" dirty="0"/>
              <a:t>How was a block defined?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41221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dim3 </a:t>
            </a:r>
            <a:r>
              <a:rPr lang="en-US" sz="1000" dirty="0">
                <a:sym typeface="Wingdings" panose="05000000000000000000" pitchFamily="2" charset="2"/>
              </a:rPr>
              <a:t> unspecified</a:t>
            </a:r>
            <a:r>
              <a:rPr lang="en-US" sz="1000" baseline="0" dirty="0">
                <a:sym typeface="Wingdings" panose="05000000000000000000" pitchFamily="2" charset="2"/>
              </a:rPr>
              <a:t> dimensions are initialized to 1 (not zero!)</a:t>
            </a:r>
            <a:endParaRPr lang="en-US" sz="1000" dirty="0"/>
          </a:p>
          <a:p>
            <a:r>
              <a:rPr lang="en-US" sz="1000" dirty="0" err="1"/>
              <a:t>warpSize</a:t>
            </a:r>
            <a:r>
              <a:rPr lang="en-US" sz="1000" dirty="0"/>
              <a:t> </a:t>
            </a:r>
            <a:r>
              <a:rPr lang="en-US" sz="1000" dirty="0">
                <a:sym typeface="Wingdings" panose="05000000000000000000" pitchFamily="2" charset="2"/>
              </a:rPr>
              <a:t> not used directly by CUDA code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76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66C1F-0476-4E41-9E6A-E9A44D80F6FE}" type="slidenum">
              <a:rPr lang="en-US"/>
              <a:pPr/>
              <a:t>36</a:t>
            </a:fld>
            <a:endParaRPr lang="en-US"/>
          </a:p>
        </p:txBody>
      </p:sp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grid of blocks: (3,2)</a:t>
            </a:r>
          </a:p>
          <a:p>
            <a:r>
              <a:rPr lang="en-US" dirty="0"/>
              <a:t>The block of threads:</a:t>
            </a:r>
            <a:r>
              <a:rPr lang="en-US" baseline="0" dirty="0"/>
              <a:t> (5,3)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00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2CCA9-92B1-40C3-AC65-CA25865D0DC0}" type="slidenum">
              <a:rPr lang="en-US"/>
              <a:pPr/>
              <a:t>38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main CUDA API functions at work.</a:t>
            </a:r>
          </a:p>
        </p:txBody>
      </p:sp>
    </p:spTree>
    <p:extLst>
      <p:ext uri="{BB962C8B-B14F-4D97-AF65-F5344CB8AC3E}">
        <p14:creationId xmlns:p14="http://schemas.microsoft.com/office/powerpoint/2010/main" val="1807304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9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B2331-6A06-45FF-A3F2-1E4BFA6AE1BE}" type="slidenum">
              <a:rPr lang="en-US"/>
              <a:pPr/>
              <a:t>40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Dot product of 2 32-long</a:t>
            </a:r>
            <a:r>
              <a:rPr lang="en-US" sz="800" baseline="0" dirty="0"/>
              <a:t> array done 1024 times.</a:t>
            </a:r>
          </a:p>
          <a:p>
            <a:r>
              <a:rPr lang="en-US" sz="800" baseline="0" dirty="0"/>
              <a:t>Launch 1024 threads.</a:t>
            </a:r>
          </a:p>
          <a:p>
            <a:endParaRPr lang="en-US" sz="800" baseline="0" dirty="0"/>
          </a:p>
          <a:p>
            <a:r>
              <a:rPr lang="en-US" sz="800" baseline="0" dirty="0"/>
              <a:t>NOTES: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baseline="0" dirty="0"/>
              <a:t>from an arithmetic intensity </a:t>
            </a:r>
            <a:r>
              <a:rPr lang="en-US" sz="800" b="1" baseline="0" dirty="0" err="1"/>
              <a:t>pov</a:t>
            </a:r>
            <a:r>
              <a:rPr lang="en-US" sz="800" b="1" baseline="0" dirty="0"/>
              <a:t>, this is as bad as it gets</a:t>
            </a:r>
            <a:r>
              <a:rPr lang="en-US" sz="800" baseline="0" dirty="0"/>
              <a:t>!  Each thread brings in a lot of data to calculate only one entry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aseline="0" dirty="0"/>
              <a:t>there is a lot of wasted trips to memory, as neighboring threads will need to bring in the same data over and over from global memory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2592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7B049-9CE5-49D1-81A8-73E5C01888FD}" type="slidenum">
              <a:rPr lang="en-US"/>
              <a:pPr/>
              <a:t>10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People realized quickly that GPUs can be used for more, beyond graphics.</a:t>
            </a:r>
          </a:p>
          <a:p>
            <a:r>
              <a:rPr lang="en-US" sz="1050" b="1" dirty="0"/>
              <a:t>GPGPU</a:t>
            </a:r>
            <a:r>
              <a:rPr lang="en-US" sz="1050" dirty="0"/>
              <a:t> </a:t>
            </a:r>
            <a:r>
              <a:rPr lang="en-US" sz="800" dirty="0"/>
              <a:t>– first utilization</a:t>
            </a:r>
            <a:r>
              <a:rPr lang="en-US" sz="800" baseline="0" dirty="0"/>
              <a:t> of GPUs for General Purpose.</a:t>
            </a:r>
          </a:p>
          <a:p>
            <a:r>
              <a:rPr lang="en-US" sz="800" baseline="0" dirty="0"/>
              <a:t>The idea was to “hijack” </a:t>
            </a:r>
            <a:r>
              <a:rPr lang="en-US" sz="800" baseline="0" dirty="0" err="1"/>
              <a:t>shader</a:t>
            </a:r>
            <a:r>
              <a:rPr lang="en-US" sz="800" baseline="0" dirty="0"/>
              <a:t> programs to make them do other useful computations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aseline="0" dirty="0"/>
              <a:t>very awkward and difficult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aseline="0" dirty="0"/>
              <a:t>limited (e.g. communication limited between pixels: only gather, but no scatter – could only write to 1 pixel, no support for integer arithmetic)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3438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9C285-05EF-4D33-A034-3228E5345762}" type="slidenum">
              <a:rPr lang="en-US"/>
              <a:pPr/>
              <a:t>41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/>
              <a:t>Low arithmetic intensity</a:t>
            </a:r>
            <a:r>
              <a:rPr lang="en-US" sz="900" dirty="0"/>
              <a:t>!   We’ll come back to this (shared memory)</a:t>
            </a:r>
          </a:p>
        </p:txBody>
      </p:sp>
    </p:spTree>
    <p:extLst>
      <p:ext uri="{BB962C8B-B14F-4D97-AF65-F5344CB8AC3E}">
        <p14:creationId xmlns:p14="http://schemas.microsoft.com/office/powerpoint/2010/main" val="829502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C152C-A510-4B49-8E1F-CD3B31C7FA8F}" type="slidenum">
              <a:rPr lang="en-US"/>
              <a:pPr/>
              <a:t>42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On the CPU,</a:t>
            </a:r>
            <a:r>
              <a:rPr lang="en-US" sz="900" baseline="0" dirty="0"/>
              <a:t> you need </a:t>
            </a:r>
            <a:r>
              <a:rPr lang="en-US" sz="900" b="1" baseline="0" dirty="0"/>
              <a:t>3</a:t>
            </a:r>
            <a:r>
              <a:rPr lang="en-US" sz="900" baseline="0" dirty="0"/>
              <a:t> loops.</a:t>
            </a:r>
          </a:p>
          <a:p>
            <a:r>
              <a:rPr lang="en-US" sz="900" b="1" baseline="0" dirty="0"/>
              <a:t>On the GPU, we do not need the 2 outer loops.</a:t>
            </a:r>
          </a:p>
          <a:p>
            <a:endParaRPr lang="en-US" sz="900" baseline="0" dirty="0"/>
          </a:p>
          <a:p>
            <a:r>
              <a:rPr lang="en-US" sz="900" baseline="0" dirty="0"/>
              <a:t>Note the stride 1 when reading in a row, but width when reading in a column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56917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A6248-F0D3-4442-8DBF-D8222CBD068B}" type="slidenum">
              <a:rPr lang="en-US"/>
              <a:pPr/>
              <a:t>43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42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316F4-6164-4A4F-8589-F96561CA2581}" type="slidenum">
              <a:rPr lang="en-US"/>
              <a:pPr/>
              <a:t>44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48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AB2D0-77B6-4A31-A42B-DCCE280A2D06}" type="slidenum">
              <a:rPr lang="en-US"/>
              <a:pPr/>
              <a:t>45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/>
              <a:t>Discuss why we have the local variable </a:t>
            </a:r>
            <a:r>
              <a:rPr lang="en-US" sz="900" b="1" dirty="0" err="1"/>
              <a:t>Pvalue</a:t>
            </a:r>
            <a:endParaRPr lang="en-US" sz="9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if we updated directly into the desired entry of P, we would make trips to global memory at each iteration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Pvalue</a:t>
            </a:r>
            <a:r>
              <a:rPr lang="en-US" sz="900" dirty="0"/>
              <a:t> declared</a:t>
            </a:r>
            <a:r>
              <a:rPr lang="en-US" sz="900" baseline="0" dirty="0"/>
              <a:t> here is local (and stored in a register)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aseline="0" dirty="0"/>
              <a:t>we make a single trip to global memory to deposit the aggregate </a:t>
            </a:r>
            <a:r>
              <a:rPr lang="en-US" sz="900" baseline="0" dirty="0" err="1"/>
              <a:t>Pvalue</a:t>
            </a:r>
            <a:endParaRPr lang="en-US" sz="9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aseline="0" dirty="0"/>
              <a:t>Note: a similar “trick” used in CPU code.  There it has to do with not trashing the cache.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94400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9DA12-866A-40BB-9DAF-48E3F10F3B5F}" type="slidenum">
              <a:rPr lang="en-US"/>
              <a:pPr/>
              <a:t>46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/>
              <a:t>QUESTION</a:t>
            </a:r>
            <a:r>
              <a:rPr lang="en-US" sz="900" dirty="0"/>
              <a:t>:  why is the 1</a:t>
            </a:r>
            <a:r>
              <a:rPr lang="en-US" sz="900" baseline="30000" dirty="0"/>
              <a:t>st</a:t>
            </a:r>
            <a:r>
              <a:rPr lang="en-US" sz="900" dirty="0"/>
              <a:t> argument of </a:t>
            </a:r>
            <a:r>
              <a:rPr lang="en-US" sz="900" dirty="0" err="1"/>
              <a:t>cudaMalloc</a:t>
            </a:r>
            <a:r>
              <a:rPr lang="en-US" sz="900" dirty="0"/>
              <a:t> a void**?   Must </a:t>
            </a:r>
            <a:r>
              <a:rPr lang="en-US" sz="900" b="1" dirty="0"/>
              <a:t>return</a:t>
            </a:r>
            <a:r>
              <a:rPr lang="en-US" sz="900" dirty="0"/>
              <a:t> a pointer</a:t>
            </a:r>
          </a:p>
          <a:p>
            <a:endParaRPr lang="en-US" sz="900" dirty="0"/>
          </a:p>
          <a:p>
            <a:r>
              <a:rPr lang="en-US" sz="900" dirty="0"/>
              <a:t>Note: The C </a:t>
            </a:r>
            <a:r>
              <a:rPr lang="en-US" sz="900" dirty="0" err="1"/>
              <a:t>malloc</a:t>
            </a:r>
            <a:r>
              <a:rPr lang="en-US" sz="900" dirty="0"/>
              <a:t> returns by return value, not</a:t>
            </a:r>
            <a:r>
              <a:rPr lang="en-US" sz="900" baseline="0" dirty="0"/>
              <a:t> through an argument!   So, it can have a signature</a:t>
            </a:r>
            <a:br>
              <a:rPr lang="en-US" sz="900" baseline="0" dirty="0"/>
            </a:br>
            <a:r>
              <a:rPr lang="en-US" sz="9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void *</a:t>
            </a:r>
            <a:r>
              <a:rPr lang="en-US" sz="9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malloc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en-US" sz="9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size_t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size)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56334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RECALL:  make sure you do not access outside of bounds.</a:t>
            </a:r>
          </a:p>
          <a:p>
            <a:r>
              <a:rPr lang="en-US" sz="900" dirty="0"/>
              <a:t>Always, check the thread ID against the data size.</a:t>
            </a:r>
          </a:p>
          <a:p>
            <a:endParaRPr lang="en-US" sz="900" dirty="0"/>
          </a:p>
          <a:p>
            <a:r>
              <a:rPr lang="en-US" sz="900" dirty="0"/>
              <a:t>Mapping threads &lt;-&gt;</a:t>
            </a:r>
            <a:r>
              <a:rPr lang="en-US" sz="900" baseline="0" dirty="0"/>
              <a:t> work is a recurring theme in CUDA programming.  Important to do it right!   Frustrating arithmetic and logic.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94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Why do we use:  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blocksPerGrid</a:t>
            </a:r>
            <a:r>
              <a:rPr lang="en-US" sz="900" dirty="0"/>
              <a:t> = </a:t>
            </a:r>
            <a:r>
              <a:rPr lang="en-US" sz="900" dirty="0" err="1"/>
              <a:t>arraySize</a:t>
            </a:r>
            <a:r>
              <a:rPr lang="en-US" sz="900" dirty="0"/>
              <a:t>/</a:t>
            </a:r>
            <a:r>
              <a:rPr lang="en-US" sz="900" dirty="0" err="1"/>
              <a:t>threadsPerBlock</a:t>
            </a:r>
            <a:r>
              <a:rPr lang="en-US" sz="900" dirty="0"/>
              <a:t> </a:t>
            </a:r>
            <a:r>
              <a:rPr lang="en-US" sz="900" b="1" dirty="0"/>
              <a:t>+ 1</a:t>
            </a:r>
            <a:r>
              <a:rPr lang="en-US" sz="900" dirty="0"/>
              <a:t> ?</a:t>
            </a:r>
          </a:p>
          <a:p>
            <a:r>
              <a:rPr lang="en-US" sz="900" dirty="0"/>
              <a:t>Is this the best way to calculate the </a:t>
            </a:r>
            <a:r>
              <a:rPr lang="en-US" sz="900" dirty="0" err="1"/>
              <a:t>blockSize</a:t>
            </a:r>
            <a:r>
              <a:rPr lang="en-US" sz="900" dirty="0"/>
              <a:t>?  </a:t>
            </a:r>
            <a:r>
              <a:rPr lang="en-US" sz="900" b="1" dirty="0"/>
              <a:t>NO</a:t>
            </a:r>
          </a:p>
          <a:p>
            <a:r>
              <a:rPr lang="en-US" sz="900" dirty="0"/>
              <a:t>What happens if we have </a:t>
            </a:r>
            <a:r>
              <a:rPr lang="en-US" sz="900" dirty="0" err="1"/>
              <a:t>arraySize</a:t>
            </a:r>
            <a:r>
              <a:rPr lang="en-US" sz="900" dirty="0"/>
              <a:t> = 1024?</a:t>
            </a:r>
          </a:p>
          <a:p>
            <a:r>
              <a:rPr lang="en-US" sz="900" dirty="0"/>
              <a:t>How</a:t>
            </a:r>
            <a:r>
              <a:rPr lang="en-US" sz="900" baseline="0" dirty="0"/>
              <a:t> many blocks do we need?  </a:t>
            </a:r>
            <a:r>
              <a:rPr lang="en-US" sz="900" b="1" baseline="0" dirty="0"/>
              <a:t>2</a:t>
            </a:r>
          </a:p>
          <a:p>
            <a:r>
              <a:rPr lang="en-US" sz="900" baseline="0" dirty="0"/>
              <a:t>How many do we actually configure? </a:t>
            </a:r>
            <a:r>
              <a:rPr lang="en-US" sz="900" b="1" baseline="0" dirty="0"/>
              <a:t>3</a:t>
            </a:r>
          </a:p>
          <a:p>
            <a:endParaRPr lang="en-US" sz="900" b="0" baseline="0" dirty="0"/>
          </a:p>
          <a:p>
            <a:r>
              <a:rPr lang="en-US" sz="900" b="0" baseline="0" dirty="0"/>
              <a:t>Better:</a:t>
            </a:r>
          </a:p>
          <a:p>
            <a:r>
              <a:rPr lang="en-US" sz="900" b="1" baseline="0" dirty="0"/>
              <a:t>  </a:t>
            </a:r>
            <a:r>
              <a:rPr lang="en-US" sz="900" b="1" baseline="0" dirty="0" err="1"/>
              <a:t>blocksPerGrid</a:t>
            </a:r>
            <a:r>
              <a:rPr lang="en-US" sz="900" b="1" baseline="0" dirty="0"/>
              <a:t> = (</a:t>
            </a:r>
            <a:r>
              <a:rPr lang="en-US" sz="900" b="1" baseline="0" dirty="0" err="1"/>
              <a:t>arraySize</a:t>
            </a:r>
            <a:r>
              <a:rPr lang="en-US" sz="900" b="1" baseline="0" dirty="0"/>
              <a:t> + </a:t>
            </a:r>
            <a:r>
              <a:rPr lang="en-US" sz="900" b="1" baseline="0" dirty="0" err="1"/>
              <a:t>threadsPerBlock</a:t>
            </a:r>
            <a:r>
              <a:rPr lang="en-US" sz="900" b="1" baseline="0" dirty="0"/>
              <a:t> – 1) / </a:t>
            </a:r>
            <a:r>
              <a:rPr lang="en-US" sz="900" b="1" baseline="0" dirty="0" err="1"/>
              <a:t>threadsPerBlock</a:t>
            </a:r>
            <a:endParaRPr lang="en-US" sz="9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4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Kernel: sequence of steps that a thread performs</a:t>
            </a:r>
          </a:p>
          <a:p>
            <a:r>
              <a:rPr lang="en-US" sz="1050" dirty="0"/>
              <a:t>Discuss the mapping from thread index to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5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80C5E-DF9C-49E1-96D6-4BAA97EBE65F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8" y="3474963"/>
            <a:ext cx="7042547" cy="3292324"/>
          </a:xfrm>
        </p:spPr>
        <p:txBody>
          <a:bodyPr/>
          <a:lstStyle/>
          <a:p>
            <a:r>
              <a:rPr lang="en-US" sz="1000" dirty="0"/>
              <a:t>NVIDIA introduced CUDA (2006) to make the GPU </a:t>
            </a:r>
            <a:r>
              <a:rPr lang="en-US" sz="1000" b="1" dirty="0"/>
              <a:t>programmable</a:t>
            </a:r>
            <a:r>
              <a:rPr lang="en-US" sz="1000" dirty="0"/>
              <a:t>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2610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ADBE-3CC0-48D3-8E37-4866A12F3894}" type="slidenum">
              <a:rPr lang="en-US"/>
              <a:pPr/>
              <a:t>12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The model is:</a:t>
            </a:r>
            <a:endParaRPr lang="en-US" sz="9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aseline="0" dirty="0"/>
              <a:t>host copies data to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aseline="0" dirty="0"/>
              <a:t>host launches a computation (kernel) on the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aseline="0" dirty="0"/>
              <a:t>host copies back data from device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2658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7B049-9CE5-49D1-81A8-73E5C01888FD}" type="slidenum">
              <a:rPr lang="en-US"/>
              <a:pPr/>
              <a:t>13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Tesla V100: compute capability 7.0</a:t>
            </a:r>
          </a:p>
        </p:txBody>
      </p:sp>
    </p:spTree>
    <p:extLst>
      <p:ext uri="{BB962C8B-B14F-4D97-AF65-F5344CB8AC3E}">
        <p14:creationId xmlns:p14="http://schemas.microsoft.com/office/powerpoint/2010/main" val="381983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9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" b="1" dirty="0"/>
              <a:t>NOTE:  Execution</a:t>
            </a:r>
            <a:r>
              <a:rPr lang="en-US" sz="800" b="1" baseline="0" dirty="0"/>
              <a:t> on the GPU is ORDERED!   </a:t>
            </a:r>
          </a:p>
          <a:p>
            <a:r>
              <a:rPr lang="en-US" sz="800" b="1" baseline="0" dirty="0"/>
              <a:t>You can COUNT on this + global memory PERSISTENT </a:t>
            </a:r>
            <a:r>
              <a:rPr lang="en-US" sz="800" b="1" baseline="0" dirty="0">
                <a:sym typeface="Wingdings" panose="05000000000000000000" pitchFamily="2" charset="2"/>
              </a:rPr>
              <a:t> split work in multiple kernels.</a:t>
            </a:r>
            <a:endParaRPr lang="en-US" sz="800" b="1" dirty="0"/>
          </a:p>
          <a:p>
            <a:endParaRPr lang="en-US" sz="800" b="1" dirty="0"/>
          </a:p>
          <a:p>
            <a:r>
              <a:rPr lang="en-US" sz="800" b="1" dirty="0"/>
              <a:t>Asynchronous:  Important</a:t>
            </a:r>
            <a:r>
              <a:rPr lang="en-US" sz="800" dirty="0"/>
              <a:t> because you can do useful work on the CPU  while the GPU works</a:t>
            </a:r>
          </a:p>
          <a:p>
            <a:r>
              <a:rPr lang="en-US" sz="800" dirty="0"/>
              <a:t>Beware</a:t>
            </a:r>
            <a:r>
              <a:rPr lang="en-US" sz="800" baseline="0" dirty="0"/>
              <a:t> of this when timing kernel execution – see later</a:t>
            </a:r>
          </a:p>
          <a:p>
            <a:endParaRPr lang="en-US" sz="800" baseline="0" dirty="0"/>
          </a:p>
          <a:p>
            <a:r>
              <a:rPr lang="en-US" sz="800" baseline="0" dirty="0"/>
              <a:t>If you really need to make the CPU wait for the GPU, use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cudaDeviceSynchronize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enforces the CPU to wait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all preceding commands in all streams of all host threads have completed.</a:t>
            </a:r>
            <a:endParaRPr lang="en-US" sz="800" baseline="0" dirty="0"/>
          </a:p>
          <a:p>
            <a:endParaRPr lang="en-US" sz="800" baseline="0" dirty="0"/>
          </a:p>
          <a:p>
            <a:r>
              <a:rPr lang="en-US" sz="800" baseline="0" dirty="0"/>
              <a:t>Copying data from device back to host is a synchronization point in that stream:  </a:t>
            </a:r>
            <a:r>
              <a:rPr lang="en-US" sz="800" baseline="0" dirty="0" err="1"/>
              <a:t>cudaMemcpy</a:t>
            </a:r>
            <a:r>
              <a:rPr lang="en-US" sz="800" baseline="0" dirty="0"/>
              <a:t> is synchronous.</a:t>
            </a:r>
          </a:p>
          <a:p>
            <a:r>
              <a:rPr lang="en-US" sz="800" baseline="0" dirty="0"/>
              <a:t>There are asynchronous versions of </a:t>
            </a:r>
            <a:r>
              <a:rPr lang="en-US" sz="800" baseline="0" dirty="0" err="1"/>
              <a:t>cudaMemcpy</a:t>
            </a:r>
            <a:endParaRPr lang="en-US" sz="8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7CD3-0AAD-47D4-AA49-9D7CA2CEB419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6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7B049-9CE5-49D1-81A8-73E5C01888FD}" type="slidenum">
              <a:rPr lang="en-US"/>
              <a:pPr/>
              <a:t>17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The GPU has actually 3 engines which can be used simultaneously.</a:t>
            </a:r>
          </a:p>
          <a:p>
            <a:r>
              <a:rPr lang="en-US" sz="800" dirty="0"/>
              <a:t>We will not get into this more advanced topic (streams)</a:t>
            </a:r>
          </a:p>
          <a:p>
            <a:endParaRPr lang="en-US" sz="800" baseline="0" dirty="0"/>
          </a:p>
          <a:p>
            <a:r>
              <a:rPr lang="en-US" sz="800" baseline="0" dirty="0"/>
              <a:t>GPU cards support multiple streams so that you can execute in a stream and copy data in another stream.  The streams are independent, so you must explicitly synchronize.   Working with a single stream (0), synchronization at copying time is automatic.</a:t>
            </a:r>
            <a:endParaRPr lang="en-US" sz="8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286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552535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0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  <p:sldLayoutId id="2147483741" r:id="rId26"/>
    <p:sldLayoutId id="2147483742" r:id="rId27"/>
    <p:sldLayoutId id="214748374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hpc-sd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umen.tician.de/pycuda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cuda-c-programming-guide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3.png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6i5dLsLaFMM9bYaE7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09</a:t>
            </a:r>
          </a:p>
          <a:p>
            <a:r>
              <a:rPr lang="en-US" dirty="0"/>
              <a:t>02/12/2021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2021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GPGPU Computing: how carried 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88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The idea is to use the GPU as a co-processor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Farm out big parallel jobs to the GPU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CPU stays busy with the control of the execution and “corner” tasks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Data moved down into the GPU, and then results fetched back </a:t>
                </a:r>
                <a:br>
                  <a:rPr lang="en-US" dirty="0"/>
                </a:br>
                <a:r>
                  <a:rPr lang="en-US" dirty="0"/>
                  <a:t>(idea works ok when data transfer overhead overshadowed by the number crunching done using that data)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NOTE: up until 2.5 years ago the “Data moved down into the GPU” was the responsibility of the programmer. Not the case anymore as of recently (from Pascal on).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IMPORTANT: for now, we’ll still manage CPU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GPU data movement. Revisit issue in six lectures</a:t>
                </a:r>
              </a:p>
            </p:txBody>
          </p:sp>
        </mc:Choice>
        <mc:Fallback xmlns="">
          <p:sp>
            <p:nvSpPr>
              <p:cNvPr id="8888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83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CUDA: Making the GPU Tick…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CUDA: “</a:t>
            </a:r>
            <a:r>
              <a:rPr lang="en-US" sz="2000" dirty="0">
                <a:solidFill>
                  <a:srgbClr val="C00000"/>
                </a:solidFill>
              </a:rPr>
              <a:t>C</a:t>
            </a:r>
            <a:r>
              <a:rPr lang="en-US" sz="2000" dirty="0"/>
              <a:t>ompute </a:t>
            </a:r>
            <a:r>
              <a:rPr lang="en-US" sz="2000" dirty="0">
                <a:solidFill>
                  <a:srgbClr val="C00000"/>
                </a:solidFill>
              </a:rPr>
              <a:t>U</a:t>
            </a:r>
            <a:r>
              <a:rPr lang="en-US" sz="2000" dirty="0"/>
              <a:t>nified 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en-US" sz="2000" dirty="0"/>
              <a:t>evice 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dirty="0"/>
              <a:t>rchitecture” – freely distributed by NVIDIA</a:t>
            </a:r>
          </a:p>
          <a:p>
            <a:pPr lvl="1"/>
            <a:r>
              <a:rPr lang="en-US" sz="1600" dirty="0"/>
              <a:t>Now at version 11.2</a:t>
            </a:r>
          </a:p>
          <a:p>
            <a:pPr lvl="1"/>
            <a:endParaRPr lang="en-US" sz="1600" dirty="0"/>
          </a:p>
          <a:p>
            <a:r>
              <a:rPr lang="en-US" sz="2000" dirty="0"/>
              <a:t>When introduced (in 2006) it eliminated the graphics-constraints associated with GPGPU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CUDA enables a general-purpose programming model</a:t>
            </a:r>
          </a:p>
          <a:p>
            <a:pPr lvl="1"/>
            <a:r>
              <a:rPr lang="en-US" sz="1800" dirty="0"/>
              <a:t>User kicks off batches of threads on the GPU to execute a function (kernel)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Targeted software stack</a:t>
            </a:r>
          </a:p>
          <a:p>
            <a:pPr lvl="1"/>
            <a:r>
              <a:rPr lang="en-US" sz="1800" dirty="0"/>
              <a:t>Scientific computing-oriented drivers, language, and tools</a:t>
            </a:r>
          </a:p>
          <a:p>
            <a:pPr lvl="1"/>
            <a:r>
              <a:rPr lang="en-US" sz="1800" dirty="0"/>
              <a:t>Interface designed for compute (i.e.,  graphics-free API)</a:t>
            </a:r>
          </a:p>
          <a:p>
            <a:pPr lvl="1"/>
            <a:r>
              <a:rPr lang="en-US" sz="1800" dirty="0"/>
              <a:t>Explicit GPU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69185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CUDA Programming Model: GPU as a Highly Multithreaded Coprocessor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200" dirty="0"/>
              <a:t>The GPU is viewed as a compute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u="sng" dirty="0">
                <a:solidFill>
                  <a:schemeClr val="accent2"/>
                </a:solidFill>
              </a:rPr>
              <a:t>device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that:</a:t>
            </a:r>
          </a:p>
          <a:p>
            <a:pPr marL="974725" lvl="1" indent="-403225"/>
            <a:r>
              <a:rPr lang="en-US" dirty="0"/>
              <a:t>Is a co-processor to the CPU or </a:t>
            </a:r>
            <a:r>
              <a:rPr lang="en-US" u="sng" dirty="0">
                <a:solidFill>
                  <a:schemeClr val="accent2"/>
                </a:solidFill>
              </a:rPr>
              <a:t>host</a:t>
            </a:r>
          </a:p>
          <a:p>
            <a:pPr marL="974725" lvl="1" indent="-403225"/>
            <a:r>
              <a:rPr lang="en-US" dirty="0"/>
              <a:t>Has its own memory (</a:t>
            </a:r>
            <a:r>
              <a:rPr lang="en-US" dirty="0">
                <a:solidFill>
                  <a:schemeClr val="accent2"/>
                </a:solidFill>
              </a:rPr>
              <a:t>device memory, </a:t>
            </a:r>
            <a:r>
              <a:rPr lang="en-US" dirty="0"/>
              <a:t>in CUDA parlance)</a:t>
            </a:r>
          </a:p>
          <a:p>
            <a:pPr marL="974725" lvl="1" indent="-403225"/>
            <a:r>
              <a:rPr lang="en-US" dirty="0"/>
              <a:t>Runs many </a:t>
            </a:r>
            <a:r>
              <a:rPr lang="en-US" dirty="0">
                <a:solidFill>
                  <a:schemeClr val="accent2"/>
                </a:solidFill>
              </a:rPr>
              <a:t>threads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 parallel</a:t>
            </a:r>
            <a:endParaRPr lang="en-US" dirty="0"/>
          </a:p>
          <a:p>
            <a:pPr marL="457200" indent="-457200"/>
            <a:endParaRPr lang="en-US" sz="2200" dirty="0"/>
          </a:p>
          <a:p>
            <a:pPr marL="457200" indent="-457200"/>
            <a:r>
              <a:rPr lang="en-US" sz="2200" dirty="0"/>
              <a:t>Data-parallel portions of an app. run on the device as </a:t>
            </a:r>
            <a:r>
              <a:rPr lang="en-US" sz="2200" u="sng" dirty="0">
                <a:solidFill>
                  <a:schemeClr val="accent2"/>
                </a:solidFill>
              </a:rPr>
              <a:t>kernels</a:t>
            </a:r>
            <a:r>
              <a:rPr lang="en-US" sz="2200" dirty="0"/>
              <a:t> executed in parallel by many threads</a:t>
            </a:r>
          </a:p>
          <a:p>
            <a:pPr marL="457200" indent="-457200"/>
            <a:endParaRPr lang="en-US" sz="2200" dirty="0"/>
          </a:p>
          <a:p>
            <a:pPr marL="457200" indent="-457200"/>
            <a:r>
              <a:rPr lang="en-US" sz="2200" dirty="0"/>
              <a:t>Differences between GPU and CPU threads </a:t>
            </a:r>
          </a:p>
          <a:p>
            <a:pPr marL="974725" lvl="1" indent="-403225"/>
            <a:r>
              <a:rPr lang="en-US" dirty="0"/>
              <a:t>GPU threads are </a:t>
            </a:r>
            <a:r>
              <a:rPr lang="en-US" dirty="0">
                <a:solidFill>
                  <a:srgbClr val="C00000"/>
                </a:solidFill>
              </a:rPr>
              <a:t>extremely lightweight</a:t>
            </a:r>
          </a:p>
          <a:p>
            <a:pPr marL="1431925" lvl="2" indent="-342900"/>
            <a:r>
              <a:rPr lang="en-US" sz="1900" dirty="0"/>
              <a:t>Very little creation overhead</a:t>
            </a:r>
          </a:p>
          <a:p>
            <a:pPr marL="974725" lvl="1" indent="-403225"/>
            <a:r>
              <a:rPr lang="en-US" dirty="0"/>
              <a:t>GPU </a:t>
            </a:r>
            <a:r>
              <a:rPr lang="en-US" dirty="0">
                <a:solidFill>
                  <a:srgbClr val="C00000"/>
                </a:solidFill>
              </a:rPr>
              <a:t>needs 1000s of threads </a:t>
            </a:r>
            <a:r>
              <a:rPr lang="en-US" dirty="0"/>
              <a:t>for full efficiency</a:t>
            </a:r>
          </a:p>
          <a:p>
            <a:pPr marL="1431925" lvl="2" indent="-342900"/>
            <a:r>
              <a:rPr lang="en-US" sz="1900" dirty="0"/>
              <a:t>Multi-core CPU needs only a few heavy ones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60821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Compute Capability [of a Device] vs. CUDA Version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0070C0"/>
                </a:solidFill>
              </a:rPr>
              <a:t>Compute Capability of a Device</a:t>
            </a:r>
            <a:r>
              <a:rPr lang="en-US" sz="2000" dirty="0"/>
              <a:t>” refers to </a:t>
            </a:r>
            <a:r>
              <a:rPr lang="en-US" sz="2000" u="sng" dirty="0"/>
              <a:t>hardware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Defined by a major revision number and a minor revision number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Example: </a:t>
            </a:r>
          </a:p>
          <a:p>
            <a:pPr lvl="2">
              <a:lnSpc>
                <a:spcPct val="80000"/>
              </a:lnSpc>
            </a:pPr>
            <a:r>
              <a:rPr lang="en-US" sz="1300" dirty="0"/>
              <a:t>Tesla C1060 is compute capability 1.3 </a:t>
            </a:r>
          </a:p>
          <a:p>
            <a:pPr lvl="2">
              <a:lnSpc>
                <a:spcPct val="80000"/>
              </a:lnSpc>
            </a:pPr>
            <a:r>
              <a:rPr lang="en-US" sz="1300" dirty="0"/>
              <a:t>Fermi architecture is capability 2</a:t>
            </a:r>
          </a:p>
          <a:p>
            <a:pPr lvl="2">
              <a:lnSpc>
                <a:spcPct val="80000"/>
              </a:lnSpc>
            </a:pPr>
            <a:r>
              <a:rPr lang="en-US" sz="1300" dirty="0"/>
              <a:t>Kepler architecture is capability 3 </a:t>
            </a:r>
          </a:p>
          <a:p>
            <a:pPr lvl="2">
              <a:lnSpc>
                <a:spcPct val="80000"/>
              </a:lnSpc>
            </a:pPr>
            <a:r>
              <a:rPr lang="en-US" sz="1300" dirty="0"/>
              <a:t>Maxwell architecture is capability 5</a:t>
            </a:r>
          </a:p>
          <a:p>
            <a:pPr lvl="2">
              <a:lnSpc>
                <a:spcPct val="80000"/>
              </a:lnSpc>
            </a:pPr>
            <a:r>
              <a:rPr lang="en-US" sz="1300" dirty="0"/>
              <a:t>Pascal architecture is capability 6 (available on Euler)</a:t>
            </a:r>
          </a:p>
          <a:p>
            <a:pPr lvl="2">
              <a:lnSpc>
                <a:spcPct val="80000"/>
              </a:lnSpc>
            </a:pPr>
            <a:r>
              <a:rPr lang="en-US" sz="1300" dirty="0"/>
              <a:t>Turing and Volta are compute capability 7 (available on Euler)</a:t>
            </a:r>
          </a:p>
          <a:p>
            <a:pPr lvl="2">
              <a:lnSpc>
                <a:spcPct val="80000"/>
              </a:lnSpc>
            </a:pPr>
            <a:r>
              <a:rPr lang="en-US" sz="1300" dirty="0"/>
              <a:t>Ampere is compute capability 8 (available on Euler)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A higher compute capability indicates a more able piece of hardware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 “</a:t>
            </a:r>
            <a:r>
              <a:rPr lang="en-US" sz="2000" dirty="0">
                <a:solidFill>
                  <a:srgbClr val="0070C0"/>
                </a:solidFill>
              </a:rPr>
              <a:t>CUDA Version</a:t>
            </a:r>
            <a:r>
              <a:rPr lang="en-US" sz="2000" dirty="0"/>
              <a:t>” indicates what version of the </a:t>
            </a:r>
            <a:r>
              <a:rPr lang="en-US" sz="2000" u="sng" dirty="0"/>
              <a:t>software</a:t>
            </a:r>
            <a:r>
              <a:rPr lang="en-US" sz="2000" dirty="0"/>
              <a:t> is used to manage on the hardware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In a perfect world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You would run the most recent CUDA (version 11.2) software release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You would use the most recent architecture (compute capability 8.0)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724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Compute 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68" y="1148298"/>
            <a:ext cx="10427503" cy="53199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17356" y="1677215"/>
            <a:ext cx="557442" cy="37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Compatibility Issues, software-wise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19263"/>
            <a:ext cx="8839200" cy="1481137"/>
          </a:xfrm>
        </p:spPr>
        <p:txBody>
          <a:bodyPr/>
          <a:lstStyle/>
          <a:p>
            <a:r>
              <a:rPr lang="en-US" sz="1800" dirty="0"/>
              <a:t>The basic rule: the CUDA Driver API is backward, but not forward compatible</a:t>
            </a:r>
          </a:p>
          <a:p>
            <a:pPr lvl="1"/>
            <a:r>
              <a:rPr lang="en-US" sz="1600" dirty="0"/>
              <a:t>The functionality in later versions increased, was not there in previous versions</a:t>
            </a:r>
          </a:p>
          <a:p>
            <a:pPr lvl="1"/>
            <a:r>
              <a:rPr lang="en-US" sz="1600" dirty="0"/>
              <a:t>Code you ran ok w/ CUDA 8.0 will work w/ CUDA 10.0 as well (at least in theory)</a:t>
            </a:r>
          </a:p>
          <a:p>
            <a:pPr lvl="2"/>
            <a:r>
              <a:rPr lang="en-US" sz="1300" dirty="0"/>
              <a:t>Not the other way around though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505200" cy="301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291C74-D52C-4572-B289-76EEC7EC49ED}"/>
              </a:ext>
            </a:extLst>
          </p:cNvPr>
          <p:cNvCxnSpPr/>
          <p:nvPr/>
        </p:nvCxnSpPr>
        <p:spPr>
          <a:xfrm>
            <a:off x="2818151" y="3200400"/>
            <a:ext cx="617594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F12E0A-629F-4A00-8764-0BC313078E32}"/>
              </a:ext>
            </a:extLst>
          </p:cNvPr>
          <p:cNvSpPr txBox="1"/>
          <p:nvPr/>
        </p:nvSpPr>
        <p:spPr>
          <a:xfrm>
            <a:off x="8866682" y="3126265"/>
            <a:ext cx="173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Passing 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of time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2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495800" y="700470"/>
            <a:ext cx="60960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1080"/>
          </a:xfrm>
        </p:spPr>
        <p:txBody>
          <a:bodyPr>
            <a:normAutofit/>
          </a:bodyPr>
          <a:lstStyle/>
          <a:p>
            <a:r>
              <a:rPr lang="en-US" sz="3200" dirty="0"/>
              <a:t>The CUDA Execution Model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fld id="{04A7C484-7E24-447E-8CB0-5149A4D34DEF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4419601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j-lt"/>
              </a:rPr>
              <a:t>This is how your</a:t>
            </a:r>
            <a:br>
              <a:rPr lang="en-US" sz="1200" dirty="0">
                <a:solidFill>
                  <a:srgbClr val="000000"/>
                </a:solidFill>
                <a:latin typeface="+mj-lt"/>
              </a:rPr>
            </a:br>
            <a:r>
              <a:rPr 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u="sng" dirty="0">
                <a:solidFill>
                  <a:srgbClr val="000000"/>
                </a:solidFill>
                <a:latin typeface="+mj-lt"/>
              </a:rPr>
              <a:t>C code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 looks like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605927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This is how the code gets executed on the hardware in heterogeneous computing.  GPU calls are </a:t>
            </a:r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asynchronous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8285" y="822483"/>
            <a:ext cx="1240847" cy="5968331"/>
            <a:chOff x="3124201" y="593834"/>
            <a:chExt cx="1240847" cy="5968331"/>
          </a:xfrm>
        </p:grpSpPr>
        <p:pic>
          <p:nvPicPr>
            <p:cNvPr id="300034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65498"/>
            <a:stretch/>
          </p:blipFill>
          <p:spPr bwMode="auto">
            <a:xfrm>
              <a:off x="3124201" y="593834"/>
              <a:ext cx="1240847" cy="5952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3159932" y="609600"/>
              <a:ext cx="1177925" cy="5952565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4427" t="18300" b="52515"/>
          <a:stretch/>
        </p:blipFill>
        <p:spPr bwMode="auto">
          <a:xfrm>
            <a:off x="7155095" y="1494945"/>
            <a:ext cx="2451476" cy="180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4427" t="61271"/>
          <a:stretch/>
        </p:blipFill>
        <p:spPr bwMode="auto">
          <a:xfrm>
            <a:off x="7155095" y="3571357"/>
            <a:ext cx="2451476" cy="239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4427" t="8359" b="81186"/>
          <a:stretch/>
        </p:blipFill>
        <p:spPr bwMode="auto">
          <a:xfrm>
            <a:off x="4586951" y="1223301"/>
            <a:ext cx="2451476" cy="64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4427" t="47135" b="38273"/>
          <a:stretch/>
        </p:blipFill>
        <p:spPr bwMode="auto">
          <a:xfrm>
            <a:off x="4627419" y="5156314"/>
            <a:ext cx="2451476" cy="90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323814" y="1392879"/>
            <a:ext cx="2172390" cy="30777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Execution of Kernel0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90810" y="3450279"/>
            <a:ext cx="2172390" cy="30777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Execution of Kernel1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36421" y="1753992"/>
            <a:ext cx="1357357" cy="1538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0"/>
            <a:endCxn id="8" idx="1"/>
          </p:cNvCxnSpPr>
          <p:nvPr/>
        </p:nvCxnSpPr>
        <p:spPr>
          <a:xfrm rot="5400000" flipH="1" flipV="1">
            <a:off x="2393560" y="3653228"/>
            <a:ext cx="735012" cy="797732"/>
          </a:xfrm>
          <a:prstGeom prst="curvedConnector2">
            <a:avLst/>
          </a:prstGeom>
          <a:ln w="2222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FC76B919-CCA4-4C5E-82BE-7FD251523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4427" t="47135" b="38273"/>
          <a:stretch/>
        </p:blipFill>
        <p:spPr bwMode="auto">
          <a:xfrm>
            <a:off x="4580681" y="3105799"/>
            <a:ext cx="2451476" cy="9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50278" y="3749763"/>
            <a:ext cx="1374165" cy="28773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/>
      <p:bldP spid="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CUDA Execution Model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Data needs to be copied into GPU device memory and the results need to be fetched back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1800" dirty="0"/>
              <a:t>This happens over a PCI-Express 3.0/4.0 connection</a:t>
            </a:r>
          </a:p>
          <a:p>
            <a:pPr lvl="1"/>
            <a:r>
              <a:rPr lang="en-US" sz="1800" dirty="0"/>
              <a:t>Can also happen over </a:t>
            </a:r>
            <a:r>
              <a:rPr lang="en-US" sz="1800" dirty="0" err="1"/>
              <a:t>NVLink</a:t>
            </a:r>
            <a:r>
              <a:rPr lang="en-US" sz="1800" dirty="0"/>
              <a:t> (5-12 times faster than PCI-E) </a:t>
            </a:r>
          </a:p>
          <a:p>
            <a:pPr lvl="2"/>
            <a:r>
              <a:rPr lang="en-US" sz="1500" dirty="0" err="1"/>
              <a:t>NVLink</a:t>
            </a:r>
            <a:r>
              <a:rPr lang="en-US" sz="1500" dirty="0"/>
              <a:t>: Available on one Euler node only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IMPORTANT:</a:t>
            </a:r>
          </a:p>
          <a:p>
            <a:pPr lvl="1"/>
            <a:r>
              <a:rPr lang="en-US" sz="1800" dirty="0"/>
              <a:t>For GPU computing to pay off, the data transfer overhead should be overshadowed by the GPU number crunching that draws on that data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The CUDA kernel calls and copying to/from GPU are managed by the CUDA runtime in a </a:t>
            </a:r>
            <a:r>
              <a:rPr lang="en-US" sz="2000" dirty="0">
                <a:solidFill>
                  <a:srgbClr val="00B050"/>
                </a:solidFill>
              </a:rPr>
              <a:t>separate stream</a:t>
            </a:r>
            <a:r>
              <a:rPr lang="en-US" sz="2000" dirty="0"/>
              <a:t> associated w/ the GPU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723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concept of “CUDA host stream”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“CUDA host stream”: it has </a:t>
            </a:r>
            <a:r>
              <a:rPr lang="en-US" sz="2000" dirty="0">
                <a:solidFill>
                  <a:srgbClr val="0070C0"/>
                </a:solidFill>
              </a:rPr>
              <a:t>nothing</a:t>
            </a:r>
            <a:r>
              <a:rPr lang="en-US" sz="2000" dirty="0"/>
              <a:t> to do with the SM (Stream Multiprocessor), which is a hardware thing</a:t>
            </a:r>
          </a:p>
          <a:p>
            <a:endParaRPr lang="en-US" sz="2000" dirty="0"/>
          </a:p>
          <a:p>
            <a:r>
              <a:rPr lang="en-US" sz="2000" dirty="0"/>
              <a:t>The CUDA runtime places all calls that invoke the GPU in a stream (i.e., ordered collection) of calls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This stream is a FIFO (first-in-first-out) stream </a:t>
            </a:r>
          </a:p>
          <a:p>
            <a:pPr marL="1143000" lvl="3">
              <a:spcBef>
                <a:spcPts val="1000"/>
              </a:spcBef>
            </a:pPr>
            <a:r>
              <a:rPr lang="en-US" dirty="0"/>
              <a:t>In example of two slides ago, </a:t>
            </a:r>
            <a:r>
              <a:rPr lang="en-US" dirty="0">
                <a:latin typeface="Consolas" panose="020B0609020204030204" pitchFamily="49" charset="0"/>
              </a:rPr>
              <a:t>Kernel1</a:t>
            </a:r>
            <a:r>
              <a:rPr lang="en-US" dirty="0"/>
              <a:t> will only be called once </a:t>
            </a:r>
            <a:r>
              <a:rPr lang="en-US" dirty="0">
                <a:latin typeface="Consolas" panose="020B0609020204030204" pitchFamily="49" charset="0"/>
              </a:rPr>
              <a:t>Kernel0</a:t>
            </a:r>
            <a:r>
              <a:rPr lang="en-US" dirty="0"/>
              <a:t> finished execution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Important: there is an </a:t>
            </a:r>
            <a:r>
              <a:rPr lang="en-US" dirty="0">
                <a:solidFill>
                  <a:srgbClr val="00B050"/>
                </a:solidFill>
              </a:rPr>
              <a:t>a-synchronicity</a:t>
            </a:r>
            <a:r>
              <a:rPr lang="en-US" dirty="0"/>
              <a:t> between host and device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Host: minds its business, continuing execution right away after launching a kernel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Device: minds its business, taking on the next assignment in the stream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773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Further comments, on the “asynchronous” aspect of GPU computing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Caveat to a-synchronicity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There are implicit synchronization points: A H2D or D2H memory data copy cannot take place (stalls the host) until all other CUDA operations in the stream have completed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You can even force everything to be synchronous during the execution of the code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Simply set </a:t>
            </a:r>
            <a:r>
              <a:rPr lang="en-US" dirty="0">
                <a:latin typeface="Consolas" panose="020B0609020204030204" pitchFamily="49" charset="0"/>
              </a:rPr>
              <a:t>CUDA_LAUNCH_BLOCKING</a:t>
            </a:r>
            <a:r>
              <a:rPr lang="en-US" dirty="0"/>
              <a:t> environment variable to 1.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If you force kernel calls to be synchronous, you lose the opportunity to do something on the host while the device is busy running your kernel</a:t>
            </a:r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248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4A70-DD8F-4116-A517-31AFA118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 of the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4D315-ACD9-42A3-B05A-705699D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A7E1A-E2BA-4EFF-BF3D-3B02C751BC91}"/>
              </a:ext>
            </a:extLst>
          </p:cNvPr>
          <p:cNvSpPr txBox="1"/>
          <p:nvPr/>
        </p:nvSpPr>
        <p:spPr>
          <a:xfrm>
            <a:off x="4503738" y="3091934"/>
            <a:ext cx="65833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96 Tears</a:t>
            </a:r>
          </a:p>
          <a:p>
            <a:pPr algn="r"/>
            <a:r>
              <a:rPr lang="en-US" sz="1200" dirty="0"/>
              <a:t>? and the </a:t>
            </a:r>
            <a:r>
              <a:rPr lang="en-US" sz="1200" dirty="0" err="1"/>
              <a:t>Mysterians</a:t>
            </a:r>
            <a:r>
              <a:rPr lang="en-US" sz="1200"/>
              <a:t> (of Bay </a:t>
            </a:r>
            <a:r>
              <a:rPr lang="en-US" sz="1200" dirty="0"/>
              <a:t>City, Michigan) - #1 on the Billboard Hot 100, back in 1966</a:t>
            </a:r>
          </a:p>
          <a:p>
            <a:pPr algn="r"/>
            <a:r>
              <a:rPr lang="en-US" sz="1200" dirty="0"/>
              <a:t>(one of the first garage band hits)</a:t>
            </a:r>
          </a:p>
        </p:txBody>
      </p:sp>
    </p:spTree>
    <p:extLst>
      <p:ext uri="{BB962C8B-B14F-4D97-AF65-F5344CB8AC3E}">
        <p14:creationId xmlns:p14="http://schemas.microsoft.com/office/powerpoint/2010/main" val="133412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ECDD-F549-47D3-9BDA-9A12636B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specifics: GPU operations that are </a:t>
            </a:r>
            <a:r>
              <a:rPr lang="en-US" dirty="0">
                <a:solidFill>
                  <a:srgbClr val="FFC000"/>
                </a:solidFill>
              </a:rPr>
              <a:t>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1D43-974E-4908-8AFD-62E7CB68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following calls made on the host return the control to host right away </a:t>
            </a:r>
          </a:p>
          <a:p>
            <a:pPr lvl="1"/>
            <a:r>
              <a:rPr lang="en-US" dirty="0"/>
              <a:t>CUDA kernel launches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CUDA memory copies within a single device's memory</a:t>
            </a:r>
          </a:p>
          <a:p>
            <a:pPr lvl="2"/>
            <a:r>
              <a:rPr lang="en-US" dirty="0"/>
              <a:t>On the host, you ask the GPU to copy bytes from the GPU’s device memory to some other GPU mem location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CUDA memory copies from host to device of a memory block of 64 KB or less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CUDA memory copies performed by functions that are suffixed with </a:t>
            </a:r>
            <a:r>
              <a:rPr lang="en-US" dirty="0">
                <a:latin typeface="Consolas" panose="020B0609020204030204" pitchFamily="49" charset="0"/>
              </a:rPr>
              <a:t>Async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CUDA “memory set” function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445D-7FEB-469F-B7F4-18BA651C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16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The CUDA Execution Model: Three Opportunities for Asynchronous Execution</a:t>
            </a:r>
            <a:endParaRPr lang="en-US" sz="3200" dirty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Three opportunities, listed in increasing order of use/engagement complexity </a:t>
            </a:r>
          </a:p>
          <a:p>
            <a:endParaRPr lang="en-US" sz="2000" dirty="0"/>
          </a:p>
          <a:p>
            <a:pPr lvl="1"/>
            <a:r>
              <a:rPr lang="en-US" sz="1600" dirty="0"/>
              <a:t>Opportunity 1: The GPU and CPU work in asynchronous mode</a:t>
            </a:r>
          </a:p>
          <a:p>
            <a:pPr lvl="2"/>
            <a:r>
              <a:rPr lang="en-US" sz="1600" dirty="0"/>
              <a:t>The CPU moves on </a:t>
            </a:r>
            <a:r>
              <a:rPr lang="en-US" sz="1600" dirty="0">
                <a:solidFill>
                  <a:srgbClr val="0070C0"/>
                </a:solidFill>
              </a:rPr>
              <a:t>right away</a:t>
            </a:r>
            <a:r>
              <a:rPr lang="en-US" sz="1600" dirty="0"/>
              <a:t> after a kernel launch</a:t>
            </a:r>
          </a:p>
          <a:p>
            <a:pPr lvl="2"/>
            <a:r>
              <a:rPr lang="en-US" sz="1600" dirty="0"/>
              <a:t>The GPU works at the same time the CPU works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Opportunity 2: the GPU has three engines that can work at the same time</a:t>
            </a:r>
          </a:p>
          <a:p>
            <a:pPr lvl="2"/>
            <a:r>
              <a:rPr lang="en-US" sz="1200" dirty="0"/>
              <a:t>copy-in engine + copy-out engine + execution engine</a:t>
            </a:r>
          </a:p>
          <a:p>
            <a:pPr lvl="2"/>
            <a:r>
              <a:rPr lang="en-US" sz="1200" dirty="0"/>
              <a:t>More later (when we talk about streams)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Opportunity 3: Multiple GPUs can work at the same time on one host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728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Languages Supported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CUDA: very good friends with C and C++</a:t>
            </a:r>
            <a:endParaRPr lang="en-US" sz="2000" dirty="0">
              <a:cs typeface="Calibri"/>
            </a:endParaRPr>
          </a:p>
          <a:p>
            <a:pPr lvl="1"/>
            <a:r>
              <a:rPr lang="en-US" sz="1800" dirty="0"/>
              <a:t>Yet minor extensions are needed to flag the fact that a function actually represents a kernel, that there are functions that will only run on the device, etc.</a:t>
            </a:r>
          </a:p>
          <a:p>
            <a:pPr lvl="2"/>
            <a:r>
              <a:rPr lang="en-US" sz="1500" dirty="0"/>
              <a:t>You end up working in a superset of C and C++</a:t>
            </a:r>
            <a:endParaRPr lang="en-US" sz="1500" dirty="0">
              <a:cs typeface="Calibri"/>
            </a:endParaRPr>
          </a:p>
          <a:p>
            <a:pPr lvl="1"/>
            <a:r>
              <a:rPr lang="en-US" sz="1700" dirty="0">
                <a:ea typeface="+mn-lt"/>
                <a:cs typeface="+mn-lt"/>
              </a:rPr>
              <a:t>There is support for C++ language features (operator overload, lambda functions, etc.) up to the C++17 Standard (ISO/IEC 14882:2017)</a:t>
            </a:r>
            <a:endParaRPr lang="en-US" sz="1700" dirty="0">
              <a:cs typeface="Calibri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>
                <a:cs typeface="Calibri"/>
              </a:rPr>
              <a:t>Other language support is available:</a:t>
            </a:r>
          </a:p>
          <a:p>
            <a:pPr lvl="1"/>
            <a:r>
              <a:rPr lang="en-US" sz="1800" dirty="0">
                <a:cs typeface="Calibri"/>
              </a:rPr>
              <a:t>CUDA Fortran is available from the NVIDIA HPC SDK (</a:t>
            </a:r>
            <a:r>
              <a:rPr lang="en-US" sz="1800" dirty="0">
                <a:ea typeface="+mn-lt"/>
                <a:cs typeface="+mn-lt"/>
                <a:hlinkClick r:id="rId3"/>
              </a:rPr>
              <a:t>https://developer.nvidia.com/hpc-sdk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pPr lvl="1"/>
            <a:r>
              <a:rPr lang="en-US" sz="1800" dirty="0" err="1">
                <a:cs typeface="Calibri"/>
              </a:rPr>
              <a:t>PyCUDA</a:t>
            </a:r>
            <a:r>
              <a:rPr lang="en-US" sz="1800" dirty="0">
                <a:cs typeface="Calibri"/>
              </a:rPr>
              <a:t> maps the entire CUDA API into Python (</a:t>
            </a:r>
            <a:r>
              <a:rPr lang="en-US" sz="1800" dirty="0">
                <a:ea typeface="+mn-lt"/>
                <a:cs typeface="+mn-lt"/>
                <a:hlinkClick r:id="rId4"/>
              </a:rPr>
              <a:t>https://documen.tician.de/pycuda/</a:t>
            </a:r>
            <a:r>
              <a:rPr lang="en-US" sz="1800" dirty="0">
                <a:ea typeface="+mn-lt"/>
                <a:cs typeface="+mn-lt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809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0377"/>
          <a:stretch/>
        </p:blipFill>
        <p:spPr>
          <a:xfrm>
            <a:off x="2406616" y="2873023"/>
            <a:ext cx="7192951" cy="162898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710601" y="4078645"/>
            <a:ext cx="1681289" cy="4624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10" y="6590759"/>
            <a:ext cx="5806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[NVIDIA]→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CUDA-enabled ecosystem for GPU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4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61" y="6575370"/>
            <a:ext cx="6383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[NVIDIA]→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NVIDIA CUDA-enabled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39128"/>
          <a:stretch/>
        </p:blipFill>
        <p:spPr>
          <a:xfrm>
            <a:off x="2272378" y="1581627"/>
            <a:ext cx="7192951" cy="25026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2473" y="4713905"/>
            <a:ext cx="647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Remarks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is no CC of gen 4</a:t>
            </a:r>
          </a:p>
          <a:p>
            <a:pPr marL="285750" indent="-285750">
              <a:buFontTx/>
              <a:buChar char="-"/>
            </a:pPr>
            <a:r>
              <a:rPr lang="en-US" dirty="0"/>
              <a:t>Fermi was CC 2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name “Tesla” used for high-end GPUs for non-graphics apps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870700" y="3314700"/>
            <a:ext cx="1587500" cy="2311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0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CUDA, First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99744" y="1351497"/>
            <a:ext cx="6629400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cuda.h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simpleKernel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data)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//this adds a value to a variable stored in global memory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data[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+= 2*(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numElems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numElems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], *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//allocate memory on the device (GPU); zero out all entries in this device array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cudaMalloc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numElems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cudaMemset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numElems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//invoke GPU kernel, with one block that has four threads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simpleKernel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&lt;&lt;&lt;1,numElems&gt;&gt;&gt;(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//bring the result back from the GPU into the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hostArray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cudaMemcpy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numElems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cudaMemcpyDeviceToHost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//print out the result to confirm that things are looking good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"Values stored in 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hostArray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numElems; i++)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//release the memory allocated on the GPU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cudaFree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devArray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094" y="2683504"/>
            <a:ext cx="322326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9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CUDA Function Declarations: (the “</a:t>
            </a:r>
            <a:r>
              <a:rPr lang="en-US" sz="3200" dirty="0">
                <a:solidFill>
                  <a:srgbClr val="FFC000"/>
                </a:solidFill>
              </a:rPr>
              <a:t>C with extensions</a:t>
            </a:r>
            <a:r>
              <a:rPr lang="en-US" sz="3200" dirty="0"/>
              <a:t>” part)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FD8-5EC6-49FD-9837-172B927B7D4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graphicFrame>
        <p:nvGraphicFramePr>
          <p:cNvPr id="286723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734670" y="1528482"/>
          <a:ext cx="8305800" cy="2209801"/>
        </p:xfrm>
        <a:graphic>
          <a:graphicData uri="http://schemas.openxmlformats.org/drawingml/2006/table">
            <a:tbl>
              <a:tblPr/>
              <a:tblGrid>
                <a:gridCol w="495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Executed on the: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 callable from the: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__device__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float myDeviceFunc()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__global__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void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myKernelFunc()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</a:rPr>
                        <a:t>__host__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float myHostFunc()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745" name="Rectangle 2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5527" y="4236638"/>
            <a:ext cx="11720945" cy="2133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C00000"/>
                </a:solidFill>
                <a:latin typeface="Courier New" pitchFamily="49" charset="0"/>
              </a:rPr>
              <a:t>__global__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defines a kernel function, launched by host, executed on the device</a:t>
            </a:r>
          </a:p>
          <a:p>
            <a:pPr marL="974725" lvl="1" indent="-403225"/>
            <a:r>
              <a:rPr lang="en-US" dirty="0"/>
              <a:t>Must return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void</a:t>
            </a:r>
          </a:p>
          <a:p>
            <a:pPr marL="457200" indent="-457200"/>
            <a:r>
              <a:rPr lang="en-US" sz="2200" dirty="0"/>
              <a:t>NOTE: can combine </a:t>
            </a:r>
            <a:r>
              <a:rPr lang="en-US" sz="2200" dirty="0">
                <a:latin typeface="Consolas" panose="020B0609020204030204" pitchFamily="49" charset="0"/>
              </a:rPr>
              <a:t>__device__</a:t>
            </a:r>
            <a:r>
              <a:rPr lang="en-US" sz="2200" dirty="0"/>
              <a:t> with </a:t>
            </a:r>
            <a:r>
              <a:rPr lang="en-US" sz="2200" dirty="0">
                <a:latin typeface="Consolas" panose="020B0609020204030204" pitchFamily="49" charset="0"/>
              </a:rPr>
              <a:t>__host__</a:t>
            </a:r>
          </a:p>
          <a:p>
            <a:pPr marL="457200" indent="-457200"/>
            <a:endParaRPr lang="en-US" sz="2200" dirty="0"/>
          </a:p>
          <a:p>
            <a:pPr marL="457200" indent="-457200"/>
            <a:r>
              <a:rPr lang="en-US" sz="2200" dirty="0"/>
              <a:t>See CUDA Reference Manual </a:t>
            </a:r>
            <a:r>
              <a:rPr lang="en-US" sz="2000" dirty="0">
                <a:hlinkClick r:id="rId3"/>
              </a:rPr>
              <a:t>http://docs.nvidia.com/cuda/cuda-c-programming-guide/index.html</a:t>
            </a:r>
            <a:endParaRPr lang="en-US" sz="2000" dirty="0"/>
          </a:p>
          <a:p>
            <a:pPr marL="457200" indent="-457200"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776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Quiz: Following Up on “CUDA, First Example”</a:t>
            </a:r>
            <a:br>
              <a:rPr lang="en-US" dirty="0"/>
            </a:br>
            <a:r>
              <a:rPr lang="en-US" sz="2000" dirty="0"/>
              <a:t>[and segue into the “Execution Configuration”]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our code, we invoked the kernel like this: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simpleKernel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&lt;&lt;&lt;1,4&gt;&gt;&gt;(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devArray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551613" y="1789113"/>
            <a:ext cx="5640387" cy="4529137"/>
          </a:xfrm>
        </p:spPr>
        <p:txBody>
          <a:bodyPr/>
          <a:lstStyle/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What happens if we invoke the kernel like this:</a:t>
            </a:r>
          </a:p>
          <a:p>
            <a:pPr marL="0" lv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simpleKernel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&lt;&lt;&lt;1,12&gt;&gt;&gt;(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devArray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What happens if we invoke the kernel like this:</a:t>
            </a:r>
          </a:p>
          <a:p>
            <a:pPr marL="0" lv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simpleKernel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&lt;&lt;&lt;2,4&gt;&gt;&gt;(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devArray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54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2637" y="3334870"/>
            <a:ext cx="7183174" cy="823393"/>
          </a:xfrm>
        </p:spPr>
        <p:txBody>
          <a:bodyPr/>
          <a:lstStyle/>
          <a:p>
            <a:r>
              <a:rPr lang="en-US" dirty="0"/>
              <a:t>GPU Execution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088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Review of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2"/>
                </a:solidFill>
              </a:rPr>
              <a:t>HOST</a:t>
            </a:r>
            <a:endParaRPr lang="en-US" sz="2000" dirty="0"/>
          </a:p>
          <a:p>
            <a:pPr lvl="1"/>
            <a:r>
              <a:rPr lang="en-US" sz="1800" dirty="0"/>
              <a:t>This is your CPU executing the “master” thread</a:t>
            </a:r>
          </a:p>
          <a:p>
            <a:pPr lvl="2"/>
            <a:endParaRPr lang="en-US" sz="15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2"/>
                </a:solidFill>
              </a:rPr>
              <a:t>DEVICE</a:t>
            </a:r>
            <a:endParaRPr lang="en-US" sz="2000" dirty="0"/>
          </a:p>
          <a:p>
            <a:pPr lvl="1"/>
            <a:r>
              <a:rPr lang="en-US" sz="1800" dirty="0"/>
              <a:t>This is the GPU card, connected to the HOST through a </a:t>
            </a:r>
            <a:r>
              <a:rPr lang="en-US" sz="1800" dirty="0" err="1"/>
              <a:t>PCIe</a:t>
            </a:r>
            <a:r>
              <a:rPr lang="en-US" sz="1800" dirty="0"/>
              <a:t> connection</a:t>
            </a:r>
          </a:p>
          <a:p>
            <a:pPr lvl="2"/>
            <a:endParaRPr lang="en-US" sz="15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2"/>
                </a:solidFill>
              </a:rPr>
              <a:t>HOST</a:t>
            </a:r>
            <a:r>
              <a:rPr lang="en-US" sz="2000" dirty="0"/>
              <a:t> (the master CPU thread) instructs the </a:t>
            </a:r>
            <a:r>
              <a:rPr lang="en-US" sz="2000" dirty="0">
                <a:solidFill>
                  <a:schemeClr val="accent2"/>
                </a:solidFill>
              </a:rPr>
              <a:t>DEVICE</a:t>
            </a:r>
            <a:r>
              <a:rPr lang="en-US" sz="2000" dirty="0"/>
              <a:t> to execute </a:t>
            </a:r>
            <a:r>
              <a:rPr lang="en-US" sz="2000" dirty="0">
                <a:solidFill>
                  <a:schemeClr val="accent2"/>
                </a:solidFill>
              </a:rPr>
              <a:t>KERNEL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launching a </a:t>
            </a:r>
            <a:r>
              <a:rPr lang="en-US" sz="2000" dirty="0">
                <a:solidFill>
                  <a:schemeClr val="accent2"/>
                </a:solidFill>
              </a:rPr>
              <a:t>KERNEL</a:t>
            </a:r>
            <a:r>
              <a:rPr lang="en-US" sz="2000" dirty="0"/>
              <a:t>, the </a:t>
            </a:r>
            <a:r>
              <a:rPr lang="en-US" sz="2000" dirty="0">
                <a:solidFill>
                  <a:schemeClr val="accent2"/>
                </a:solidFill>
              </a:rPr>
              <a:t>HOST</a:t>
            </a:r>
            <a:r>
              <a:rPr lang="en-US" sz="2000" dirty="0"/>
              <a:t> has to inform the </a:t>
            </a:r>
            <a:r>
              <a:rPr lang="en-US" sz="2000" dirty="0">
                <a:solidFill>
                  <a:schemeClr val="accent2"/>
                </a:solidFill>
              </a:rPr>
              <a:t>DEVICE</a:t>
            </a:r>
            <a:r>
              <a:rPr lang="en-US" sz="2000" dirty="0"/>
              <a:t> how many threads should each execute </a:t>
            </a:r>
            <a:r>
              <a:rPr lang="en-US" sz="2000" dirty="0">
                <a:solidFill>
                  <a:schemeClr val="accent2"/>
                </a:solidFill>
              </a:rPr>
              <a:t>KERNEL</a:t>
            </a:r>
          </a:p>
          <a:p>
            <a:pPr lvl="1"/>
            <a:r>
              <a:rPr lang="en-US" sz="1800" dirty="0"/>
              <a:t>This is called “defining the </a:t>
            </a:r>
            <a:r>
              <a:rPr lang="en-US" sz="1800" b="1" dirty="0">
                <a:solidFill>
                  <a:srgbClr val="00B050"/>
                </a:solidFill>
              </a:rPr>
              <a:t>execution configuration</a:t>
            </a:r>
            <a:r>
              <a:rPr lang="en-US" sz="1800" dirty="0"/>
              <a:t>”</a:t>
            </a:r>
          </a:p>
          <a:p>
            <a:pPr lvl="1"/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487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76B76-D309-457C-8093-2FAC57B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CD130-1752-4F05-AA89-9001D2AB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Is BBC recording on?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my internet connection goes down, I’ll email from my phone to provide more information – go/no-go, next step,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1B91E-5E75-4C3F-B884-349EE03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598394" y="3143531"/>
            <a:ext cx="10995211" cy="2414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__global__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kernelFoo</a:t>
            </a:r>
            <a:r>
              <a:rPr lang="en-US" dirty="0">
                <a:latin typeface="Consolas" panose="020B0609020204030204" pitchFamily="49" charset="0"/>
              </a:rPr>
              <a:t>(...);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declaration</a:t>
            </a:r>
          </a:p>
          <a:p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dim3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DimGrid</a:t>
            </a:r>
            <a:r>
              <a:rPr lang="en-US" dirty="0">
                <a:latin typeface="Consolas" panose="020B0609020204030204" pitchFamily="49" charset="0"/>
              </a:rPr>
              <a:t>(100, 50);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2D grid structure, w/ total of 5000 thread blocks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dim3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DimBlock</a:t>
            </a:r>
            <a:r>
              <a:rPr lang="en-US" dirty="0">
                <a:latin typeface="Consolas" panose="020B0609020204030204" pitchFamily="49" charset="0"/>
              </a:rPr>
              <a:t>(4, 8, 8);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3D block structure, with 256 threads per block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kernelFoo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DimGrid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DimBlock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(...your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list comes here…);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[New Topic]</a:t>
            </a:r>
            <a:r>
              <a:rPr lang="en-US" sz="3200" dirty="0"/>
              <a:t> The concept of </a:t>
            </a:r>
            <a:r>
              <a:rPr lang="en-US" sz="3200" dirty="0">
                <a:solidFill>
                  <a:srgbClr val="FFC000"/>
                </a:solidFill>
              </a:rPr>
              <a:t>Execution Configuration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228600" y="2389094"/>
            <a:ext cx="8956675" cy="457200"/>
          </a:xfrm>
        </p:spPr>
        <p:txBody>
          <a:bodyPr/>
          <a:lstStyle/>
          <a:p>
            <a:pPr marL="457200" indent="-457200"/>
            <a:r>
              <a:rPr lang="en-US" sz="2200" dirty="0"/>
              <a:t>A kernel function must be called with an </a:t>
            </a:r>
            <a:r>
              <a:rPr lang="en-US" sz="2200" dirty="0">
                <a:solidFill>
                  <a:srgbClr val="0070C0"/>
                </a:solidFill>
              </a:rPr>
              <a:t>execution configuration</a:t>
            </a:r>
            <a:r>
              <a:rPr lang="en-US" sz="22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3331" y="3949653"/>
            <a:ext cx="2774576" cy="8023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47247" y="2693894"/>
            <a:ext cx="1640543" cy="1255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08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host call below instructs the GPU to execute the function (kernel) “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dirty="0"/>
              <a:t>” using 25,600 threads</a:t>
            </a:r>
          </a:p>
          <a:p>
            <a:pPr lvl="1"/>
            <a:r>
              <a:rPr lang="en-US" sz="1800" dirty="0"/>
              <a:t>Two arguments are passed down to each thread executing the kernel “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800" dirty="0"/>
              <a:t>”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5838" y="4294671"/>
            <a:ext cx="692482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/>
              <a:t>In this execution configuration, the host instructs the device it is supposed to run 100 blocks each having 256 threads in it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 sz="2000" kern="0" dirty="0"/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>
                <a:solidFill>
                  <a:srgbClr val="0070C0"/>
                </a:solidFill>
              </a:rPr>
              <a:t>The concept of block is important since it represents the entity that gets executed by an SM (stream multiprocessor)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068" y="3269669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foo&lt;&lt;&lt;100, 256&gt;&gt;&gt;(</a:t>
            </a:r>
            <a:r>
              <a:rPr lang="en-US" sz="2000" dirty="0" err="1">
                <a:latin typeface="Consolas" panose="020B0609020204030204" pitchFamily="49" charset="0"/>
              </a:rPr>
              <a:t>p_matrixD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p_vectorD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30" y="2710181"/>
            <a:ext cx="4485348" cy="35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2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Execution Configuration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Threads in each block:</a:t>
            </a:r>
          </a:p>
          <a:p>
            <a:pPr lvl="1"/>
            <a:r>
              <a:rPr lang="en-US" sz="1800" dirty="0"/>
              <a:t>The threads can be organized as a 3D structure (</a:t>
            </a:r>
            <a:r>
              <a:rPr lang="en-US" sz="1800" dirty="0" err="1"/>
              <a:t>x,y,z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Maximum x- or y-dimension of a block is 1024</a:t>
            </a:r>
          </a:p>
          <a:p>
            <a:pPr lvl="1"/>
            <a:r>
              <a:rPr lang="en-US" sz="1800" dirty="0"/>
              <a:t>Maximum z-dimension of a block is 64</a:t>
            </a:r>
          </a:p>
          <a:p>
            <a:pPr lvl="1"/>
            <a:r>
              <a:rPr lang="en-US" sz="1800" dirty="0"/>
              <a:t>The maximum number of threads in each block is 1024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is a limitation on the number of blocks in a grid:</a:t>
            </a:r>
          </a:p>
          <a:p>
            <a:pPr lvl="1"/>
            <a:r>
              <a:rPr lang="en-US" sz="1800" dirty="0"/>
              <a:t>The grid of blocks can be organized as a 3D structure: max of 2</a:t>
            </a:r>
            <a:r>
              <a:rPr lang="en-US" sz="1800" baseline="30000" dirty="0"/>
              <a:t>31</a:t>
            </a:r>
            <a:r>
              <a:rPr lang="en-US" sz="1800" dirty="0"/>
              <a:t>-1 by 65,535 by 65,535 grid of blocks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5907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More on the Execution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800" dirty="0"/>
              </a:p>
              <a:p>
                <a:r>
                  <a:rPr lang="en-US" sz="2000" dirty="0"/>
                  <a:t>Bottom line: max number of threads a kernel can be invoked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=2^73</m:t>
                      </m:r>
                    </m:oMath>
                  </m:oMathPara>
                </a14:m>
                <a:endParaRPr lang="en-US" sz="1800" dirty="0"/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Max count: about 9.444732965739290e+21 threads can execute a kernel</a:t>
                </a:r>
              </a:p>
              <a:p>
                <a:r>
                  <a:rPr lang="en-US" sz="2000" dirty="0"/>
                  <a:t>What if you want more threads to execute that kernel?</a:t>
                </a:r>
              </a:p>
              <a:p>
                <a:pPr lvl="1"/>
                <a:r>
                  <a:rPr lang="en-US" sz="1600" dirty="0"/>
                  <a:t>You call the kernel again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r>
                  <a:rPr lang="en-US" sz="2000" dirty="0"/>
                  <a:t>Putting things in perspective:</a:t>
                </a:r>
              </a:p>
              <a:p>
                <a:pPr lvl="1"/>
                <a:r>
                  <a:rPr lang="en-US" sz="1600" dirty="0"/>
                  <a:t>The kernel is executed by the threads you specify through your execution configuration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581095" y="2534524"/>
            <a:ext cx="24336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Max number of blocks in x-direction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5611" y="2791600"/>
            <a:ext cx="24336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Max number of blocks in y-direction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4001" y="2632801"/>
            <a:ext cx="24336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Max number of blocks in z-direction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1" y="1371601"/>
            <a:ext cx="2285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Max number of threads in a block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042794" y="2353647"/>
            <a:ext cx="561207" cy="361752"/>
          </a:xfrm>
          <a:prstGeom prst="straightConnector1">
            <a:avLst/>
          </a:prstGeom>
          <a:ln w="730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57420" y="2371150"/>
            <a:ext cx="177785" cy="524451"/>
          </a:xfrm>
          <a:prstGeom prst="straightConnector1">
            <a:avLst/>
          </a:prstGeom>
          <a:ln w="730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92586" y="2371149"/>
            <a:ext cx="279414" cy="237700"/>
          </a:xfrm>
          <a:prstGeom prst="straightConnector1">
            <a:avLst/>
          </a:prstGeom>
          <a:ln w="730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53200" y="1600201"/>
            <a:ext cx="50800" cy="591225"/>
          </a:xfrm>
          <a:prstGeom prst="straightConnector1">
            <a:avLst/>
          </a:prstGeom>
          <a:ln w="730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3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Block and Thread Index (</a:t>
            </a:r>
            <a:r>
              <a:rPr lang="en-US" sz="3200" dirty="0" err="1"/>
              <a:t>Idx</a:t>
            </a:r>
            <a:r>
              <a:rPr lang="en-US" sz="3200" dirty="0"/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719263"/>
            <a:ext cx="5257800" cy="4605337"/>
          </a:xfrm>
        </p:spPr>
        <p:txBody>
          <a:bodyPr/>
          <a:lstStyle/>
          <a:p>
            <a:pPr marL="457200" indent="-457200"/>
            <a:r>
              <a:rPr lang="en-US" sz="2200" dirty="0"/>
              <a:t>Threads and blocks have indices</a:t>
            </a:r>
          </a:p>
          <a:p>
            <a:pPr marL="974725" lvl="1" indent="-403225"/>
            <a:r>
              <a:rPr lang="en-US" b="1" dirty="0"/>
              <a:t>Used by each thread the decide what data to work on (more later)</a:t>
            </a:r>
          </a:p>
          <a:p>
            <a:pPr marL="974725" lvl="1" indent="-403225"/>
            <a:r>
              <a:rPr lang="en-US" dirty="0"/>
              <a:t>Block Index: a triplet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4725" lvl="1" indent="-403225"/>
            <a:r>
              <a:rPr lang="en-US" dirty="0"/>
              <a:t>Thread Index: a triplet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US" sz="2200" dirty="0"/>
          </a:p>
          <a:p>
            <a:pPr marL="457200" indent="-457200"/>
            <a:r>
              <a:rPr lang="en-US" sz="2200" dirty="0"/>
              <a:t>Why this 3D layout?</a:t>
            </a:r>
          </a:p>
          <a:p>
            <a:pPr marL="974725" lvl="1" indent="-403225"/>
            <a:r>
              <a:rPr lang="en-US" dirty="0"/>
              <a:t>Simplifies memory</a:t>
            </a:r>
            <a:br>
              <a:rPr lang="en-US" dirty="0"/>
            </a:br>
            <a:r>
              <a:rPr lang="en-US" dirty="0"/>
              <a:t>addressing when processing</a:t>
            </a:r>
            <a:br>
              <a:rPr lang="en-US" dirty="0"/>
            </a:br>
            <a:r>
              <a:rPr lang="en-US" dirty="0"/>
              <a:t>multidimensional data</a:t>
            </a:r>
          </a:p>
          <a:p>
            <a:pPr marL="1431925" lvl="2" indent="-342900"/>
            <a:r>
              <a:rPr lang="en-US" sz="1900" dirty="0"/>
              <a:t>Handling matrices</a:t>
            </a:r>
          </a:p>
          <a:p>
            <a:pPr marL="1431925" lvl="2" indent="-342900"/>
            <a:r>
              <a:rPr lang="en-US" sz="1900" dirty="0"/>
              <a:t>Solving PDEs on 3D subdomains</a:t>
            </a:r>
          </a:p>
          <a:p>
            <a:pPr marL="1431925" lvl="2" indent="-342900"/>
            <a:r>
              <a:rPr lang="en-US" sz="1900" dirty="0"/>
              <a:t>…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7376" y="2009775"/>
            <a:ext cx="3521075" cy="4292600"/>
            <a:chOff x="3410" y="1469"/>
            <a:chExt cx="2218" cy="2704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3410" y="1469"/>
              <a:ext cx="2218" cy="209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Device</a:t>
              </a:r>
              <a:endParaRPr lang="en-US">
                <a:solidFill>
                  <a:srgbClr val="003300"/>
                </a:solidFill>
                <a:latin typeface="Arial" pitchFamily="34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023" y="1647"/>
              <a:ext cx="1554" cy="1004"/>
              <a:chOff x="3820" y="4577"/>
              <a:chExt cx="4116" cy="2660"/>
            </a:xfrm>
          </p:grpSpPr>
          <p:sp>
            <p:nvSpPr>
              <p:cNvPr id="33799" name="Text Box 7"/>
              <p:cNvSpPr txBox="1">
                <a:spLocks noChangeArrowheads="1"/>
              </p:cNvSpPr>
              <p:nvPr/>
            </p:nvSpPr>
            <p:spPr bwMode="auto">
              <a:xfrm>
                <a:off x="3820" y="4577"/>
                <a:ext cx="4116" cy="26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 b="1">
                    <a:solidFill>
                      <a:srgbClr val="003300"/>
                    </a:solidFill>
                    <a:latin typeface="Arial" pitchFamily="34" charset="0"/>
                  </a:rPr>
                  <a:t>Grid 1</a:t>
                </a:r>
                <a:endParaRPr lang="en-US">
                  <a:solidFill>
                    <a:srgbClr val="0033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3985" y="5169"/>
                <a:ext cx="3785" cy="864"/>
                <a:chOff x="3997" y="5169"/>
                <a:chExt cx="3785" cy="864"/>
              </a:xfrm>
            </p:grpSpPr>
            <p:sp>
              <p:nvSpPr>
                <p:cNvPr id="3380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(0, 0)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380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(1, 0)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38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(2, 0)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3985" y="6187"/>
                <a:ext cx="3785" cy="864"/>
                <a:chOff x="3997" y="5169"/>
                <a:chExt cx="3785" cy="864"/>
              </a:xfrm>
            </p:grpSpPr>
            <p:sp>
              <p:nvSpPr>
                <p:cNvPr id="33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(0, 1)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380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(1, 1)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38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(2, 1)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3510" y="2878"/>
              <a:ext cx="1765" cy="1295"/>
              <a:chOff x="1972" y="8931"/>
              <a:chExt cx="4676" cy="3430"/>
            </a:xfrm>
          </p:grpSpPr>
          <p:sp>
            <p:nvSpPr>
              <p:cNvPr id="33809" name="Text Box 17"/>
              <p:cNvSpPr txBox="1">
                <a:spLocks noChangeArrowheads="1"/>
              </p:cNvSpPr>
              <p:nvPr/>
            </p:nvSpPr>
            <p:spPr bwMode="auto">
              <a:xfrm>
                <a:off x="1972" y="8931"/>
                <a:ext cx="4676" cy="34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 b="1">
                    <a:solidFill>
                      <a:srgbClr val="003300"/>
                    </a:solidFill>
                    <a:latin typeface="Arial" pitchFamily="34" charset="0"/>
                  </a:rPr>
                  <a:t>Block (1, 1)</a:t>
                </a:r>
                <a:endParaRPr lang="en-US">
                  <a:solidFill>
                    <a:srgbClr val="0033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2147" y="9559"/>
                <a:ext cx="4325" cy="2592"/>
                <a:chOff x="2630" y="11267"/>
                <a:chExt cx="4325" cy="2592"/>
              </a:xfrm>
            </p:grpSpPr>
            <p:grpSp>
              <p:nvGrpSpPr>
                <p:cNvPr id="8" name="Group 19"/>
                <p:cNvGrpSpPr>
                  <a:grpSpLocks/>
                </p:cNvGrpSpPr>
                <p:nvPr/>
              </p:nvGrpSpPr>
              <p:grpSpPr bwMode="auto">
                <a:xfrm>
                  <a:off x="2630" y="11267"/>
                  <a:ext cx="4325" cy="2592"/>
                  <a:chOff x="2160" y="10769"/>
                  <a:chExt cx="4325" cy="2592"/>
                </a:xfrm>
              </p:grpSpPr>
              <p:sp>
                <p:nvSpPr>
                  <p:cNvPr id="3381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0769"/>
                    <a:ext cx="4320" cy="2592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3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1631"/>
                    <a:ext cx="4325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161" y="12497"/>
                    <a:ext cx="4324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>
                  <a:off x="2756" y="12340"/>
                  <a:ext cx="4075" cy="448"/>
                  <a:chOff x="2364" y="10793"/>
                  <a:chExt cx="4075" cy="448"/>
                </a:xfrm>
              </p:grpSpPr>
              <p:sp>
                <p:nvSpPr>
                  <p:cNvPr id="3382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(0, 1)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2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(1, 1)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2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(2, 1)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2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(3, 1)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2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(4, 1)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0" name="Group 33"/>
                <p:cNvGrpSpPr>
                  <a:grpSpLocks/>
                </p:cNvGrpSpPr>
                <p:nvPr/>
              </p:nvGrpSpPr>
              <p:grpSpPr bwMode="auto">
                <a:xfrm>
                  <a:off x="2756" y="13201"/>
                  <a:ext cx="4075" cy="448"/>
                  <a:chOff x="2364" y="10793"/>
                  <a:chExt cx="4075" cy="448"/>
                </a:xfrm>
              </p:grpSpPr>
              <p:sp>
                <p:nvSpPr>
                  <p:cNvPr id="33826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(0, 2)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27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(1, 2)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28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(2, 2)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29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(3, 2)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3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(4, 2)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1" name="Group 39"/>
                <p:cNvGrpSpPr>
                  <a:grpSpLocks/>
                </p:cNvGrpSpPr>
                <p:nvPr/>
              </p:nvGrpSpPr>
              <p:grpSpPr bwMode="auto">
                <a:xfrm>
                  <a:off x="2755" y="11479"/>
                  <a:ext cx="4075" cy="448"/>
                  <a:chOff x="2364" y="10793"/>
                  <a:chExt cx="4075" cy="448"/>
                </a:xfrm>
              </p:grpSpPr>
              <p:sp>
                <p:nvSpPr>
                  <p:cNvPr id="3383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(0, 0)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3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(1, 0)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3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(2, 0)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(3, 0)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8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(4, 0)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H="1">
              <a:off x="3510" y="2255"/>
              <a:ext cx="1067" cy="6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>
              <a:off x="5022" y="2255"/>
              <a:ext cx="243" cy="6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 flipH="1">
              <a:off x="4144" y="2581"/>
              <a:ext cx="411" cy="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5022" y="2581"/>
              <a:ext cx="100" cy="3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841" name="Rectangle 49"/>
              <p:cNvSpPr>
                <a:spLocks noChangeArrowheads="1"/>
              </p:cNvSpPr>
              <p:nvPr/>
            </p:nvSpPr>
            <p:spPr bwMode="auto">
              <a:xfrm>
                <a:off x="9861512" y="5332413"/>
                <a:ext cx="74411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[NVIDIA]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3841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61512" y="5332413"/>
                <a:ext cx="744114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2997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Couple of Built-In Variables</a:t>
            </a:r>
            <a:br>
              <a:rPr lang="en-US" dirty="0"/>
            </a:br>
            <a:r>
              <a:rPr lang="en-US" sz="1800" dirty="0"/>
              <a:t>[Critical in supporting the SIMD parallel computing paradigm]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Each thread can find out the grid and block dimensions and its block index and thread index</a:t>
            </a:r>
          </a:p>
          <a:p>
            <a:pPr lvl="1"/>
            <a:r>
              <a:rPr lang="en-US" sz="1800" dirty="0"/>
              <a:t>This info used to figure out what work the thread needs to do</a:t>
            </a:r>
          </a:p>
          <a:p>
            <a:endParaRPr lang="en-US" sz="2200" dirty="0"/>
          </a:p>
          <a:p>
            <a:r>
              <a:rPr lang="en-US" sz="2000" dirty="0"/>
              <a:t>Each thread when executing a kernel has access to the following read-only built-in variables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threadIdx</a:t>
            </a:r>
            <a:r>
              <a:rPr lang="en-US" sz="1800" dirty="0"/>
              <a:t> 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uint3</a:t>
            </a:r>
            <a:r>
              <a:rPr lang="en-US" sz="1800" dirty="0"/>
              <a:t>) – contains the thread index within a block</a:t>
            </a:r>
          </a:p>
          <a:p>
            <a:pPr lvl="3"/>
            <a:endParaRPr lang="en-US" sz="1200" dirty="0"/>
          </a:p>
          <a:p>
            <a:pPr lvl="1"/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blockDim</a:t>
            </a:r>
            <a:r>
              <a:rPr lang="en-US" sz="1800" dirty="0"/>
              <a:t> 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dim3</a:t>
            </a:r>
            <a:r>
              <a:rPr lang="en-US" sz="1800" dirty="0"/>
              <a:t>) – contains the dimension of the block</a:t>
            </a:r>
          </a:p>
          <a:p>
            <a:pPr lvl="3"/>
            <a:endParaRPr lang="en-US" sz="1200" dirty="0"/>
          </a:p>
          <a:p>
            <a:pPr lvl="1"/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blockIdx</a:t>
            </a:r>
            <a:r>
              <a:rPr lang="en-US" sz="1800" dirty="0"/>
              <a:t> 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uint3</a:t>
            </a:r>
            <a:r>
              <a:rPr lang="en-US" sz="1800" dirty="0"/>
              <a:t>) – contains the block index within the grid</a:t>
            </a:r>
          </a:p>
          <a:p>
            <a:pPr lvl="3"/>
            <a:endParaRPr lang="en-US" sz="1200" dirty="0"/>
          </a:p>
          <a:p>
            <a:pPr lvl="1"/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gridDim</a:t>
            </a:r>
            <a:r>
              <a:rPr lang="en-US" sz="1800" dirty="0"/>
              <a:t> 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dim3</a:t>
            </a:r>
            <a:r>
              <a:rPr lang="en-US" sz="1800" dirty="0"/>
              <a:t>) – contains the dimension of the grid</a:t>
            </a:r>
          </a:p>
          <a:p>
            <a:pPr lvl="3"/>
            <a:endParaRPr lang="en-US" sz="1200" dirty="0"/>
          </a:p>
          <a:p>
            <a:pPr lvl="1"/>
            <a:r>
              <a:rPr lang="en-US" sz="1800" dirty="0"/>
              <a:t>[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warpSize</a:t>
            </a:r>
            <a:r>
              <a:rPr lang="en-US" sz="1800" dirty="0"/>
              <a:t>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uint</a:t>
            </a:r>
            <a:r>
              <a:rPr lang="en-US" sz="1800" dirty="0"/>
              <a:t>) – provides warp size, we’ll talk about this later… ]</a:t>
            </a:r>
          </a:p>
          <a:p>
            <a:pPr marL="344487" lvl="1" indent="0"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5883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Quiz: Related to Execution Configuration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849313" lvl="1" indent="-277813">
              <a:lnSpc>
                <a:spcPct val="80000"/>
              </a:lnSpc>
            </a:pPr>
            <a:endParaRPr lang="en-US" sz="1600" dirty="0"/>
          </a:p>
          <a:p>
            <a:pPr marL="849313" lvl="1" indent="-277813">
              <a:lnSpc>
                <a:spcPct val="80000"/>
              </a:lnSpc>
            </a:pPr>
            <a:endParaRPr lang="en-US" sz="1600" dirty="0"/>
          </a:p>
          <a:p>
            <a:pPr marL="849313" lvl="1" indent="-277813">
              <a:lnSpc>
                <a:spcPct val="80000"/>
              </a:lnSpc>
            </a:pPr>
            <a:endParaRPr lang="en-US" sz="1600" dirty="0"/>
          </a:p>
          <a:p>
            <a:pPr marL="849313" lvl="1" indent="-277813">
              <a:lnSpc>
                <a:spcPct val="80000"/>
              </a:lnSpc>
            </a:pPr>
            <a:endParaRPr lang="en-US" sz="1600" dirty="0"/>
          </a:p>
          <a:p>
            <a:pPr marL="398463" indent="-333375">
              <a:lnSpc>
                <a:spcPct val="80000"/>
              </a:lnSpc>
            </a:pPr>
            <a:r>
              <a:rPr lang="en-US" sz="2000" dirty="0"/>
              <a:t>How was the grid defined for this pic? </a:t>
            </a:r>
          </a:p>
          <a:p>
            <a:pPr marL="500063" lvl="1" indent="-333375">
              <a:lnSpc>
                <a:spcPct val="80000"/>
              </a:lnSpc>
            </a:pPr>
            <a:r>
              <a:rPr lang="en-US" sz="1600" dirty="0"/>
              <a:t>I.e., how many blocks in X and Y directions?</a:t>
            </a:r>
          </a:p>
          <a:p>
            <a:pPr marL="500063" lvl="1" indent="-333375">
              <a:lnSpc>
                <a:spcPct val="80000"/>
              </a:lnSpc>
            </a:pPr>
            <a:endParaRPr lang="en-US" sz="1600" dirty="0"/>
          </a:p>
          <a:p>
            <a:pPr marL="500063" lvl="1" indent="-333375">
              <a:lnSpc>
                <a:spcPct val="80000"/>
              </a:lnSpc>
            </a:pPr>
            <a:endParaRPr lang="en-US" sz="1600" dirty="0"/>
          </a:p>
          <a:p>
            <a:pPr marL="500063" lvl="1" indent="-333375">
              <a:lnSpc>
                <a:spcPct val="80000"/>
              </a:lnSpc>
            </a:pPr>
            <a:endParaRPr lang="en-US" sz="1600" dirty="0"/>
          </a:p>
          <a:p>
            <a:pPr marL="398463" indent="-333375">
              <a:lnSpc>
                <a:spcPct val="80000"/>
              </a:lnSpc>
            </a:pPr>
            <a:r>
              <a:rPr lang="en-US" sz="2000" dirty="0"/>
              <a:t>How was a block defined in this pic?</a:t>
            </a:r>
          </a:p>
          <a:p>
            <a:pPr marL="457200" indent="-457200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7001" y="1219201"/>
            <a:ext cx="4056063" cy="5381625"/>
            <a:chOff x="3034" y="690"/>
            <a:chExt cx="2555" cy="3390"/>
          </a:xfrm>
        </p:grpSpPr>
        <p:sp>
          <p:nvSpPr>
            <p:cNvPr id="1003525" name="AutoShape 5"/>
            <p:cNvSpPr>
              <a:spLocks noChangeAspect="1" noChangeArrowheads="1"/>
            </p:cNvSpPr>
            <p:nvPr/>
          </p:nvSpPr>
          <p:spPr bwMode="auto">
            <a:xfrm>
              <a:off x="3034" y="690"/>
              <a:ext cx="2555" cy="3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26" name="Text Box 6"/>
            <p:cNvSpPr txBox="1">
              <a:spLocks noChangeArrowheads="1"/>
            </p:cNvSpPr>
            <p:nvPr/>
          </p:nvSpPr>
          <p:spPr bwMode="auto">
            <a:xfrm>
              <a:off x="3037" y="693"/>
              <a:ext cx="671" cy="28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Host</a:t>
              </a:r>
              <a:endParaRPr lang="en-US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1003527" name="Text Box 7"/>
            <p:cNvSpPr txBox="1">
              <a:spLocks noChangeArrowheads="1"/>
            </p:cNvSpPr>
            <p:nvPr/>
          </p:nvSpPr>
          <p:spPr bwMode="auto">
            <a:xfrm>
              <a:off x="3199" y="1171"/>
              <a:ext cx="432" cy="3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Kernel 1</a:t>
              </a:r>
              <a:endParaRPr lang="en-US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1003528" name="Text Box 8"/>
            <p:cNvSpPr txBox="1">
              <a:spLocks noChangeArrowheads="1"/>
            </p:cNvSpPr>
            <p:nvPr/>
          </p:nvSpPr>
          <p:spPr bwMode="auto">
            <a:xfrm>
              <a:off x="3185" y="2275"/>
              <a:ext cx="430" cy="33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Kernel 2</a:t>
              </a:r>
              <a:endParaRPr lang="en-US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1003529" name="Line 9"/>
            <p:cNvSpPr>
              <a:spLocks noChangeShapeType="1"/>
            </p:cNvSpPr>
            <p:nvPr/>
          </p:nvSpPr>
          <p:spPr bwMode="auto">
            <a:xfrm>
              <a:off x="3118" y="1110"/>
              <a:ext cx="1" cy="169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30" name="Text Box 10"/>
            <p:cNvSpPr txBox="1">
              <a:spLocks noChangeArrowheads="1"/>
            </p:cNvSpPr>
            <p:nvPr/>
          </p:nvSpPr>
          <p:spPr bwMode="auto">
            <a:xfrm>
              <a:off x="3827" y="698"/>
              <a:ext cx="1759" cy="28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Device</a:t>
              </a:r>
              <a:endParaRPr lang="en-US">
                <a:solidFill>
                  <a:srgbClr val="003300"/>
                </a:solidFill>
                <a:latin typeface="Arial" pitchFamily="34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927" y="957"/>
              <a:ext cx="1554" cy="1004"/>
              <a:chOff x="3820" y="4577"/>
              <a:chExt cx="4116" cy="2660"/>
            </a:xfrm>
          </p:grpSpPr>
          <p:sp>
            <p:nvSpPr>
              <p:cNvPr id="1003532" name="Text Box 12"/>
              <p:cNvSpPr txBox="1">
                <a:spLocks noChangeArrowheads="1"/>
              </p:cNvSpPr>
              <p:nvPr/>
            </p:nvSpPr>
            <p:spPr bwMode="auto">
              <a:xfrm>
                <a:off x="3820" y="4577"/>
                <a:ext cx="4116" cy="26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 b="1">
                    <a:solidFill>
                      <a:srgbClr val="003300"/>
                    </a:solidFill>
                    <a:latin typeface="Arial" pitchFamily="34" charset="0"/>
                  </a:rPr>
                  <a:t>Grid 1</a:t>
                </a:r>
                <a:endParaRPr lang="en-US">
                  <a:solidFill>
                    <a:srgbClr val="0033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3985" y="5169"/>
                <a:ext cx="3785" cy="864"/>
                <a:chOff x="3997" y="5169"/>
                <a:chExt cx="3785" cy="864"/>
              </a:xfrm>
            </p:grpSpPr>
            <p:sp>
              <p:nvSpPr>
                <p:cNvPr id="10035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(0, 0)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(1, 0)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(2, 0)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3985" y="6187"/>
                <a:ext cx="3785" cy="864"/>
                <a:chOff x="3997" y="5169"/>
                <a:chExt cx="3785" cy="864"/>
              </a:xfrm>
            </p:grpSpPr>
            <p:sp>
              <p:nvSpPr>
                <p:cNvPr id="100353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(0, 1)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3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(1, 1)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4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Block</a:t>
                  </a:r>
                </a:p>
                <a:p>
                  <a:pPr algn="ctr"/>
                  <a:r>
                    <a:rPr lang="en-US" sz="1200" b="1">
                      <a:solidFill>
                        <a:srgbClr val="003300"/>
                      </a:solidFill>
                      <a:latin typeface="Arial" pitchFamily="34" charset="0"/>
                    </a:rPr>
                    <a:t>(2, 1)</a:t>
                  </a:r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051" y="2056"/>
              <a:ext cx="1306" cy="1416"/>
              <a:chOff x="4730" y="7615"/>
              <a:chExt cx="3458" cy="3752"/>
            </a:xfrm>
          </p:grpSpPr>
          <p:sp>
            <p:nvSpPr>
              <p:cNvPr id="1003542" name="Text Box 22"/>
              <p:cNvSpPr txBox="1">
                <a:spLocks noChangeArrowheads="1"/>
              </p:cNvSpPr>
              <p:nvPr/>
            </p:nvSpPr>
            <p:spPr bwMode="auto">
              <a:xfrm>
                <a:off x="4730" y="7615"/>
                <a:ext cx="3458" cy="375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 b="1">
                    <a:solidFill>
                      <a:srgbClr val="003300"/>
                    </a:solidFill>
                    <a:latin typeface="Arial" pitchFamily="34" charset="0"/>
                  </a:rPr>
                  <a:t>Grid 2</a:t>
                </a:r>
                <a:endParaRPr lang="en-US">
                  <a:solidFill>
                    <a:srgbClr val="0033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4902" y="8203"/>
                <a:ext cx="3114" cy="892"/>
                <a:chOff x="4391" y="8441"/>
                <a:chExt cx="3114" cy="892"/>
              </a:xfrm>
            </p:grpSpPr>
            <p:sp>
              <p:nvSpPr>
                <p:cNvPr id="10035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91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4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199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4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007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4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816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4902" y="9253"/>
                <a:ext cx="3114" cy="892"/>
                <a:chOff x="4391" y="8441"/>
                <a:chExt cx="3114" cy="892"/>
              </a:xfrm>
            </p:grpSpPr>
            <p:sp>
              <p:nvSpPr>
                <p:cNvPr id="100354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91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5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199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5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007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5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816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4902" y="10303"/>
                <a:ext cx="3114" cy="892"/>
                <a:chOff x="4391" y="8441"/>
                <a:chExt cx="3114" cy="892"/>
              </a:xfrm>
            </p:grpSpPr>
            <p:sp>
              <p:nvSpPr>
                <p:cNvPr id="100355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91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5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199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5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007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0355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816" y="8441"/>
                  <a:ext cx="689" cy="892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91440" rIns="0" bIns="0"/>
                <a:lstStyle/>
                <a:p>
                  <a:endParaRPr lang="en-US">
                    <a:solidFill>
                      <a:srgbClr val="0033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3414" y="2782"/>
              <a:ext cx="1765" cy="1295"/>
              <a:chOff x="1972" y="8931"/>
              <a:chExt cx="4676" cy="3430"/>
            </a:xfrm>
          </p:grpSpPr>
          <p:sp>
            <p:nvSpPr>
              <p:cNvPr id="1003559" name="Text Box 39"/>
              <p:cNvSpPr txBox="1">
                <a:spLocks noChangeArrowheads="1"/>
              </p:cNvSpPr>
              <p:nvPr/>
            </p:nvSpPr>
            <p:spPr bwMode="auto">
              <a:xfrm>
                <a:off x="1972" y="8931"/>
                <a:ext cx="4676" cy="34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 b="1">
                    <a:solidFill>
                      <a:srgbClr val="003300"/>
                    </a:solidFill>
                    <a:latin typeface="Arial" pitchFamily="34" charset="0"/>
                  </a:rPr>
                  <a:t>Block (1, 1)</a:t>
                </a:r>
                <a:endParaRPr lang="en-US">
                  <a:solidFill>
                    <a:srgbClr val="0033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2147" y="9559"/>
                <a:ext cx="4325" cy="2592"/>
                <a:chOff x="2630" y="11267"/>
                <a:chExt cx="4325" cy="2592"/>
              </a:xfrm>
            </p:grpSpPr>
            <p:grpSp>
              <p:nvGrpSpPr>
                <p:cNvPr id="12" name="Group 41"/>
                <p:cNvGrpSpPr>
                  <a:grpSpLocks/>
                </p:cNvGrpSpPr>
                <p:nvPr/>
              </p:nvGrpSpPr>
              <p:grpSpPr bwMode="auto">
                <a:xfrm>
                  <a:off x="2630" y="11267"/>
                  <a:ext cx="4325" cy="2592"/>
                  <a:chOff x="2160" y="10769"/>
                  <a:chExt cx="4325" cy="2592"/>
                </a:xfrm>
              </p:grpSpPr>
              <p:sp>
                <p:nvSpPr>
                  <p:cNvPr id="100356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0769"/>
                    <a:ext cx="4320" cy="2592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3563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1631"/>
                    <a:ext cx="4325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356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161" y="12497"/>
                    <a:ext cx="4324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356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356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356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35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49"/>
                <p:cNvGrpSpPr>
                  <a:grpSpLocks/>
                </p:cNvGrpSpPr>
                <p:nvPr/>
              </p:nvGrpSpPr>
              <p:grpSpPr bwMode="auto">
                <a:xfrm>
                  <a:off x="2756" y="12340"/>
                  <a:ext cx="4075" cy="448"/>
                  <a:chOff x="2364" y="10793"/>
                  <a:chExt cx="4075" cy="448"/>
                </a:xfrm>
              </p:grpSpPr>
              <p:sp>
                <p:nvSpPr>
                  <p:cNvPr id="100357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(0, 1)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71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(1, 1)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7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(2, 1)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7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(3, 1)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7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(4, 1)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4" name="Group 55"/>
                <p:cNvGrpSpPr>
                  <a:grpSpLocks/>
                </p:cNvGrpSpPr>
                <p:nvPr/>
              </p:nvGrpSpPr>
              <p:grpSpPr bwMode="auto">
                <a:xfrm>
                  <a:off x="2756" y="13201"/>
                  <a:ext cx="4075" cy="448"/>
                  <a:chOff x="2364" y="10793"/>
                  <a:chExt cx="4075" cy="448"/>
                </a:xfrm>
              </p:grpSpPr>
              <p:sp>
                <p:nvSpPr>
                  <p:cNvPr id="100357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(0, 2)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77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(1, 2)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78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(2, 2)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79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(3, 2)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80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(4, 2)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5" name="Group 61"/>
                <p:cNvGrpSpPr>
                  <a:grpSpLocks/>
                </p:cNvGrpSpPr>
                <p:nvPr/>
              </p:nvGrpSpPr>
              <p:grpSpPr bwMode="auto">
                <a:xfrm>
                  <a:off x="2755" y="11479"/>
                  <a:ext cx="4075" cy="448"/>
                  <a:chOff x="2364" y="10793"/>
                  <a:chExt cx="4075" cy="448"/>
                </a:xfrm>
              </p:grpSpPr>
              <p:sp>
                <p:nvSpPr>
                  <p:cNvPr id="1003582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(0, 0)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8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(1, 0)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84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(2, 0)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85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(3, 0)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003586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/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Thread</a:t>
                    </a:r>
                  </a:p>
                  <a:p>
                    <a:pPr algn="ctr"/>
                    <a:r>
                      <a:rPr lang="en-US" sz="1000" b="1">
                        <a:solidFill>
                          <a:srgbClr val="003300"/>
                        </a:solidFill>
                      </a:rPr>
                      <a:t>(4, 0)</a:t>
                    </a:r>
                    <a:endParaRPr lang="en-US">
                      <a:solidFill>
                        <a:srgbClr val="003300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1003587" name="Line 67"/>
            <p:cNvSpPr>
              <a:spLocks noChangeShapeType="1"/>
            </p:cNvSpPr>
            <p:nvPr/>
          </p:nvSpPr>
          <p:spPr bwMode="auto">
            <a:xfrm>
              <a:off x="3605" y="1277"/>
              <a:ext cx="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588" name="Line 68"/>
            <p:cNvSpPr>
              <a:spLocks noChangeShapeType="1"/>
            </p:cNvSpPr>
            <p:nvPr/>
          </p:nvSpPr>
          <p:spPr bwMode="auto">
            <a:xfrm>
              <a:off x="3615" y="2380"/>
              <a:ext cx="43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589" name="Line 69"/>
            <p:cNvSpPr>
              <a:spLocks noChangeShapeType="1"/>
            </p:cNvSpPr>
            <p:nvPr/>
          </p:nvSpPr>
          <p:spPr bwMode="auto">
            <a:xfrm flipH="1">
              <a:off x="3414" y="1562"/>
              <a:ext cx="1068" cy="1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90" name="Line 70"/>
            <p:cNvSpPr>
              <a:spLocks noChangeShapeType="1"/>
            </p:cNvSpPr>
            <p:nvPr/>
          </p:nvSpPr>
          <p:spPr bwMode="auto">
            <a:xfrm>
              <a:off x="4926" y="1562"/>
              <a:ext cx="243" cy="1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91" name="Line 71"/>
            <p:cNvSpPr>
              <a:spLocks noChangeShapeType="1"/>
            </p:cNvSpPr>
            <p:nvPr/>
          </p:nvSpPr>
          <p:spPr bwMode="auto">
            <a:xfrm flipH="1">
              <a:off x="4048" y="1889"/>
              <a:ext cx="434" cy="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92" name="Line 72"/>
            <p:cNvSpPr>
              <a:spLocks noChangeShapeType="1"/>
            </p:cNvSpPr>
            <p:nvPr/>
          </p:nvSpPr>
          <p:spPr bwMode="auto">
            <a:xfrm>
              <a:off x="4926" y="1895"/>
              <a:ext cx="100" cy="8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93" name="Line 73"/>
            <p:cNvSpPr>
              <a:spLocks noChangeShapeType="1"/>
            </p:cNvSpPr>
            <p:nvPr/>
          </p:nvSpPr>
          <p:spPr bwMode="auto">
            <a:xfrm flipH="1">
              <a:off x="3420" y="2777"/>
              <a:ext cx="623" cy="1295"/>
            </a:xfrm>
            <a:prstGeom prst="line">
              <a:avLst/>
            </a:prstGeom>
            <a:noFill/>
            <a:ln w="9525">
              <a:solidFill>
                <a:srgbClr val="000000">
                  <a:alpha val="10001"/>
                </a:srgb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94" name="Line 74"/>
            <p:cNvSpPr>
              <a:spLocks noChangeShapeType="1"/>
            </p:cNvSpPr>
            <p:nvPr/>
          </p:nvSpPr>
          <p:spPr bwMode="auto">
            <a:xfrm>
              <a:off x="5026" y="2777"/>
              <a:ext cx="153" cy="1300"/>
            </a:xfrm>
            <a:prstGeom prst="line">
              <a:avLst/>
            </a:prstGeom>
            <a:noFill/>
            <a:ln w="9525">
              <a:solidFill>
                <a:srgbClr val="000000">
                  <a:alpha val="10001"/>
                </a:srgb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31255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298659" y="3956288"/>
            <a:ext cx="6477000" cy="5667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Multiplication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60C-5EC0-4A30-9E3E-F1AD4B17CF0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885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Simple Example: Matrix Multiplication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r>
              <a:rPr lang="en-US" sz="2200" dirty="0"/>
              <a:t>Reason for covering: A straightforward matrix multiplication example that illustrates the basic features of memory and thread management in CUDA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Highlights:</a:t>
            </a:r>
          </a:p>
          <a:p>
            <a:pPr lvl="2"/>
            <a:r>
              <a:rPr lang="en-US" dirty="0"/>
              <a:t>Use only global memory (don’t bring shared memory into picture yet)</a:t>
            </a:r>
          </a:p>
          <a:p>
            <a:pPr lvl="2"/>
            <a:r>
              <a:rPr lang="en-US" dirty="0"/>
              <a:t>Matrix will be of small dimension; job can be done using one block of threads</a:t>
            </a:r>
          </a:p>
          <a:p>
            <a:pPr lvl="2"/>
            <a:r>
              <a:rPr lang="en-US" dirty="0"/>
              <a:t>Concentrate on </a:t>
            </a:r>
          </a:p>
          <a:p>
            <a:pPr lvl="3"/>
            <a:r>
              <a:rPr lang="en-US" sz="1500" dirty="0"/>
              <a:t>Thread ID usage</a:t>
            </a:r>
            <a:endParaRPr lang="en-US" sz="1800" dirty="0"/>
          </a:p>
          <a:p>
            <a:pPr lvl="3"/>
            <a:r>
              <a:rPr lang="en-US" sz="1500" dirty="0"/>
              <a:t>Memory data transfer API between host and device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NOTE: Related to some of your HWs</a:t>
            </a:r>
          </a:p>
          <a:p>
            <a:pPr lvl="1"/>
            <a:endParaRPr lang="en-US" sz="1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4503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Preamble: on the Matrix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371" y="2133600"/>
            <a:ext cx="12037423" cy="1633538"/>
          </a:xfrm>
        </p:spPr>
        <p:txBody>
          <a:bodyPr/>
          <a:lstStyle/>
          <a:p>
            <a:r>
              <a:rPr lang="en-US" dirty="0"/>
              <a:t>The following data structure will come in handy</a:t>
            </a:r>
          </a:p>
          <a:p>
            <a:pPr lvl="1"/>
            <a:r>
              <a:rPr lang="en-US" dirty="0"/>
              <a:t>Purpose: store matrix-related data</a:t>
            </a:r>
          </a:p>
          <a:p>
            <a:pPr lvl="1"/>
            <a:r>
              <a:rPr lang="en-US" dirty="0"/>
              <a:t>Note that the matrix is stored in </a:t>
            </a:r>
            <a:r>
              <a:rPr lang="en-US" u="sng" dirty="0"/>
              <a:t>row-major</a:t>
            </a:r>
            <a:r>
              <a:rPr lang="en-US" dirty="0"/>
              <a:t> order in a one-dimensional array pointed to by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en-US" dirty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4267201"/>
            <a:ext cx="7162800" cy="2012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600" b="1" dirty="0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IMPORTANT - Matrices are stored in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row-major</a:t>
            </a:r>
            <a:r>
              <a:rPr lang="en-US" sz="1600" b="1" dirty="0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order: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600" b="1" dirty="0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M(row, </a:t>
            </a:r>
            <a:r>
              <a:rPr lang="en-US" sz="1600" b="1" dirty="0" err="1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col</a:t>
            </a:r>
            <a:r>
              <a:rPr lang="en-US" sz="1600" b="1" dirty="0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M.elements</a:t>
            </a:r>
            <a:r>
              <a:rPr lang="en-US" sz="1600" b="1" dirty="0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[row * </a:t>
            </a:r>
            <a:r>
              <a:rPr lang="en-US" sz="1600" b="1" dirty="0" err="1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M.width</a:t>
            </a:r>
            <a:r>
              <a:rPr lang="en-US" sz="1600" b="1" dirty="0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lang="en-US" sz="1600" b="1" dirty="0" err="1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col</a:t>
            </a:r>
            <a:r>
              <a:rPr lang="en-US" sz="1600" b="1" dirty="0">
                <a:solidFill>
                  <a:srgbClr val="008A3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6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width;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height;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float* elements;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 Matrix; </a:t>
            </a:r>
          </a:p>
        </p:txBody>
      </p:sp>
    </p:spTree>
    <p:extLst>
      <p:ext uri="{BB962C8B-B14F-4D97-AF65-F5344CB8AC3E}">
        <p14:creationId xmlns:p14="http://schemas.microsoft.com/office/powerpoint/2010/main" val="17495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Flynn’s Taxonomy</a:t>
            </a:r>
          </a:p>
          <a:p>
            <a:pPr lvl="1"/>
            <a:r>
              <a:rPr lang="en-US" dirty="0"/>
              <a:t>Amdahl's Law</a:t>
            </a:r>
          </a:p>
          <a:p>
            <a:pPr lvl="1"/>
            <a:r>
              <a:rPr lang="en-US" dirty="0"/>
              <a:t>Started GPU computing: discussion of hardware aspects</a:t>
            </a:r>
          </a:p>
          <a:p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GPU computing: generalities</a:t>
            </a:r>
          </a:p>
          <a:p>
            <a:pPr lvl="1"/>
            <a:r>
              <a:rPr lang="en-US" dirty="0"/>
              <a:t>GPU computing: execution configuration</a:t>
            </a:r>
          </a:p>
          <a:p>
            <a:pPr lvl="1"/>
            <a:r>
              <a:rPr lang="en-US" dirty="0"/>
              <a:t>GPU computing: scheduling execution (start, maybe?)</a:t>
            </a:r>
          </a:p>
          <a:p>
            <a:pPr lvl="1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/>
              <a:t>Assignment due on Th, 02/18, at 9 pm</a:t>
            </a:r>
          </a:p>
          <a:p>
            <a:pPr lvl="1"/>
            <a:r>
              <a:rPr lang="en-US" dirty="0"/>
              <a:t>Do not run your code on the Euler </a:t>
            </a:r>
            <a:r>
              <a:rPr lang="en-US" dirty="0" err="1"/>
              <a:t>headnode</a:t>
            </a:r>
            <a:r>
              <a:rPr lang="en-US" dirty="0"/>
              <a:t> (use Slurm)</a:t>
            </a:r>
          </a:p>
          <a:p>
            <a:pPr lvl="1"/>
            <a:r>
              <a:rPr lang="en-US" dirty="0"/>
              <a:t>1/3 of the semester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Square Matrix Multiplication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1159" y="1100932"/>
            <a:ext cx="5886450" cy="3276600"/>
          </a:xfrm>
        </p:spPr>
        <p:txBody>
          <a:bodyPr/>
          <a:lstStyle/>
          <a:p>
            <a:pPr marL="457200" indent="-457200"/>
            <a:r>
              <a:rPr lang="en-US" sz="2200" dirty="0"/>
              <a:t>Compute P = M * N </a:t>
            </a:r>
          </a:p>
          <a:p>
            <a:pPr marL="806450" lvl="1" indent="-457200"/>
            <a:r>
              <a:rPr lang="en-US" sz="1600" dirty="0"/>
              <a:t>The matrices P, M, N are of size WIDTH x WIDTH</a:t>
            </a:r>
          </a:p>
          <a:p>
            <a:pPr marL="806450" lvl="1" indent="-457200"/>
            <a:r>
              <a:rPr lang="en-US" sz="1600" dirty="0"/>
              <a:t>Assume WIDTH was defined to be 32</a:t>
            </a:r>
            <a:endParaRPr lang="en-US" sz="1800" dirty="0"/>
          </a:p>
          <a:p>
            <a:pPr marL="457200" indent="-457200"/>
            <a:r>
              <a:rPr lang="en-US" sz="2200" dirty="0"/>
              <a:t>Software Design Decisions:</a:t>
            </a:r>
          </a:p>
          <a:p>
            <a:pPr marL="974725" lvl="1" indent="-403225"/>
            <a:r>
              <a:rPr lang="en-US" dirty="0"/>
              <a:t>One </a:t>
            </a:r>
            <a:r>
              <a:rPr lang="en-US" dirty="0">
                <a:solidFill>
                  <a:srgbClr val="C00000"/>
                </a:solidFill>
              </a:rPr>
              <a:t>thread</a:t>
            </a:r>
            <a:r>
              <a:rPr lang="en-US" dirty="0"/>
              <a:t> handles one </a:t>
            </a:r>
            <a:r>
              <a:rPr lang="en-US" dirty="0">
                <a:solidFill>
                  <a:srgbClr val="C00000"/>
                </a:solidFill>
              </a:rPr>
              <a:t>element</a:t>
            </a:r>
            <a:r>
              <a:rPr lang="en-US" dirty="0"/>
              <a:t> of P</a:t>
            </a:r>
          </a:p>
          <a:p>
            <a:pPr marL="974725" lvl="1" indent="-403225"/>
            <a:r>
              <a:rPr lang="en-US" dirty="0">
                <a:solidFill>
                  <a:schemeClr val="accent2"/>
                </a:solidFill>
              </a:rPr>
              <a:t>Each thread will access all the entries in one row of M and one column of N </a:t>
            </a:r>
          </a:p>
          <a:p>
            <a:pPr marL="1270000" lvl="2" indent="-403225"/>
            <a:r>
              <a:rPr lang="en-US" sz="1500" dirty="0">
                <a:solidFill>
                  <a:schemeClr val="accent2"/>
                </a:solidFill>
              </a:rPr>
              <a:t>2*WIDTH</a:t>
            </a:r>
            <a:r>
              <a:rPr lang="en-US" sz="1700" dirty="0">
                <a:solidFill>
                  <a:schemeClr val="accent2"/>
                </a:solidFill>
              </a:rPr>
              <a:t> read accesses to </a:t>
            </a:r>
            <a:r>
              <a:rPr lang="en-US" sz="1700" dirty="0"/>
              <a:t>global memory</a:t>
            </a:r>
          </a:p>
          <a:p>
            <a:pPr marL="1270000" lvl="2" indent="-403225"/>
            <a:r>
              <a:rPr lang="en-US" sz="1700" dirty="0"/>
              <a:t>One write access to global memory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181600" y="4237038"/>
            <a:ext cx="2468562" cy="24685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>
                <a:latin typeface="Arial" pitchFamily="34" charset="0"/>
              </a:rPr>
              <a:t>M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694613" y="1722438"/>
            <a:ext cx="2468563" cy="24685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>
                <a:latin typeface="Arial" pitchFamily="34" charset="0"/>
              </a:rPr>
              <a:t>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7694613" y="4237038"/>
            <a:ext cx="2468563" cy="2468562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 b="1" dirty="0">
                <a:latin typeface="Arial" pitchFamily="34" charset="0"/>
              </a:rPr>
              <a:t>P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066213" y="1722438"/>
            <a:ext cx="53975" cy="2468562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9121776" y="4191000"/>
            <a:ext cx="1587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9066212" y="4160839"/>
            <a:ext cx="0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H="1" flipV="1">
            <a:off x="7694613" y="6556375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181600" y="5608638"/>
            <a:ext cx="2468562" cy="55562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9066213" y="5608639"/>
            <a:ext cx="55563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200"/>
          </a:p>
          <a:p>
            <a:endParaRPr lang="en-US" sz="1200"/>
          </a:p>
          <a:p>
            <a:endParaRPr lang="en-US">
              <a:latin typeface="Arial" pitchFamily="34" charset="0"/>
            </a:endParaRP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7639051" y="5608638"/>
            <a:ext cx="1417637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7639051" y="5662613"/>
            <a:ext cx="1417637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rot="-10800000">
            <a:off x="10012363" y="1719263"/>
            <a:ext cx="4763" cy="246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 rot="-10800000">
            <a:off x="10012363" y="4237038"/>
            <a:ext cx="4763" cy="246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 flipH="1" flipV="1">
            <a:off x="5181600" y="6556375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 rot="-5400000">
            <a:off x="9712285" y="2880326"/>
            <a:ext cx="33663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 dirty="0"/>
              <a:t>WIDTH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 rot="-5400000">
            <a:off x="9712285" y="5394926"/>
            <a:ext cx="33663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 dirty="0"/>
              <a:t>WIDTH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6237247" y="6367464"/>
            <a:ext cx="33663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 dirty="0"/>
              <a:t>WIDTH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8694697" y="6365876"/>
            <a:ext cx="33663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 dirty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73079240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0" tIns="0" rIns="0" bIns="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Multiply Using One Thread Block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5018-5697-4C52-ADE9-4C1ED354D3F1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9149" y="1322388"/>
            <a:ext cx="4724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1800" dirty="0"/>
              <a:t>One Block of threads computes matrix P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Each thread computes </a:t>
            </a:r>
            <a:r>
              <a:rPr lang="en-GB" sz="1600" u="sng" dirty="0">
                <a:solidFill>
                  <a:srgbClr val="C00000"/>
                </a:solidFill>
              </a:rPr>
              <a:t>one</a:t>
            </a:r>
            <a:r>
              <a:rPr lang="en-GB" sz="1600" dirty="0"/>
              <a:t> element of P</a:t>
            </a:r>
          </a:p>
          <a:p>
            <a:pPr lvl="1">
              <a:lnSpc>
                <a:spcPct val="90000"/>
              </a:lnSpc>
            </a:pPr>
            <a:endParaRPr lang="en-GB" sz="1600" dirty="0"/>
          </a:p>
          <a:p>
            <a:pPr lvl="1">
              <a:lnSpc>
                <a:spcPct val="90000"/>
              </a:lnSpc>
            </a:pPr>
            <a:endParaRPr lang="en-GB" sz="1600" dirty="0"/>
          </a:p>
          <a:p>
            <a:pPr lvl="1"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1800" dirty="0"/>
              <a:t>Each thread does a dot product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Loads a row of matrix M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Loads a column of matrix N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Perform one multiply and addition for each pair of M and N elements</a:t>
            </a:r>
          </a:p>
          <a:p>
            <a:pPr lvl="1">
              <a:lnSpc>
                <a:spcPct val="90000"/>
              </a:lnSpc>
            </a:pPr>
            <a:r>
              <a:rPr lang="en-GB" sz="1600" dirty="0">
                <a:solidFill>
                  <a:srgbClr val="C00000"/>
                </a:solidFill>
              </a:rPr>
              <a:t>Compute to off-chip memory access ratio close to 1:1</a:t>
            </a:r>
          </a:p>
          <a:p>
            <a:pPr lvl="2">
              <a:lnSpc>
                <a:spcPct val="90000"/>
              </a:lnSpc>
            </a:pPr>
            <a:r>
              <a:rPr lang="en-GB" sz="1500" dirty="0"/>
              <a:t>Not that good…</a:t>
            </a:r>
          </a:p>
          <a:p>
            <a:pPr>
              <a:lnSpc>
                <a:spcPct val="90000"/>
              </a:lnSpc>
            </a:pPr>
            <a:endParaRPr lang="en-GB" sz="1800" dirty="0"/>
          </a:p>
          <a:p>
            <a:pPr>
              <a:lnSpc>
                <a:spcPct val="90000"/>
              </a:lnSpc>
            </a:pPr>
            <a:endParaRPr lang="en-GB" sz="1800" dirty="0"/>
          </a:p>
          <a:p>
            <a:pPr>
              <a:lnSpc>
                <a:spcPct val="90000"/>
              </a:lnSpc>
            </a:pPr>
            <a:r>
              <a:rPr lang="en-GB" sz="1800" dirty="0"/>
              <a:t>Size of matrix limited by the number of threads allowed in a thread block</a:t>
            </a:r>
            <a:endParaRPr lang="en-US" sz="1800" dirty="0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6700838" y="1420814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/>
              <a:t> </a:t>
            </a:r>
            <a:r>
              <a:rPr lang="en-GB" sz="1000" b="1"/>
              <a:t>Grid 1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6859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/>
              <a:t>Block 1</a:t>
            </a: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6846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7229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7610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7991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10"/>
          <p:cNvSpPr>
            <a:spLocks noChangeArrowheads="1"/>
          </p:cNvSpPr>
          <p:nvPr/>
        </p:nvSpPr>
        <p:spPr bwMode="auto">
          <a:xfrm>
            <a:off x="6846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7229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7610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>
            <a:off x="7991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862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6888" y="4391025"/>
            <a:ext cx="387350" cy="387350"/>
          </a:xfrm>
          <a:prstGeom prst="rect">
            <a:avLst/>
          </a:prstGeom>
          <a:noFill/>
          <a:effectLst/>
        </p:spPr>
      </p:pic>
      <p:pic>
        <p:nvPicPr>
          <p:cNvPr id="6862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9475" y="4391025"/>
            <a:ext cx="387350" cy="387350"/>
          </a:xfrm>
          <a:prstGeom prst="rect">
            <a:avLst/>
          </a:prstGeom>
          <a:noFill/>
          <a:effectLst/>
        </p:spPr>
      </p:pic>
      <p:pic>
        <p:nvPicPr>
          <p:cNvPr id="68624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10475" y="4391025"/>
            <a:ext cx="387350" cy="387350"/>
          </a:xfrm>
          <a:prstGeom prst="rect">
            <a:avLst/>
          </a:prstGeom>
          <a:noFill/>
          <a:effectLst/>
        </p:spPr>
      </p:pic>
      <p:pic>
        <p:nvPicPr>
          <p:cNvPr id="68625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1475" y="4391025"/>
            <a:ext cx="387350" cy="387350"/>
          </a:xfrm>
          <a:prstGeom prst="rect">
            <a:avLst/>
          </a:prstGeom>
          <a:noFill/>
          <a:effectLst/>
        </p:spPr>
      </p:pic>
      <p:sp>
        <p:nvSpPr>
          <p:cNvPr id="68626" name="AutoShape 18"/>
          <p:cNvSpPr>
            <a:spLocks noChangeArrowheads="1"/>
          </p:cNvSpPr>
          <p:nvPr/>
        </p:nvSpPr>
        <p:spPr bwMode="auto">
          <a:xfrm>
            <a:off x="6846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AutoShape 19"/>
          <p:cNvSpPr>
            <a:spLocks noChangeArrowheads="1"/>
          </p:cNvSpPr>
          <p:nvPr/>
        </p:nvSpPr>
        <p:spPr bwMode="auto">
          <a:xfrm>
            <a:off x="7229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AutoShape 20"/>
          <p:cNvSpPr>
            <a:spLocks noChangeArrowheads="1"/>
          </p:cNvSpPr>
          <p:nvPr/>
        </p:nvSpPr>
        <p:spPr bwMode="auto">
          <a:xfrm>
            <a:off x="7610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AutoShape 21"/>
          <p:cNvSpPr>
            <a:spLocks noChangeArrowheads="1"/>
          </p:cNvSpPr>
          <p:nvPr/>
        </p:nvSpPr>
        <p:spPr bwMode="auto">
          <a:xfrm>
            <a:off x="7991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AutoShape 22"/>
          <p:cNvSpPr>
            <a:spLocks noChangeArrowheads="1"/>
          </p:cNvSpPr>
          <p:nvPr/>
        </p:nvSpPr>
        <p:spPr bwMode="auto">
          <a:xfrm>
            <a:off x="8880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AutoShape 23"/>
          <p:cNvSpPr>
            <a:spLocks noChangeArrowheads="1"/>
          </p:cNvSpPr>
          <p:nvPr/>
        </p:nvSpPr>
        <p:spPr bwMode="auto">
          <a:xfrm>
            <a:off x="9263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8632" name="Picture 2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44063" y="1651000"/>
            <a:ext cx="387350" cy="387350"/>
          </a:xfrm>
          <a:prstGeom prst="rect">
            <a:avLst/>
          </a:prstGeom>
          <a:noFill/>
          <a:effectLst/>
        </p:spPr>
      </p:pic>
      <p:sp>
        <p:nvSpPr>
          <p:cNvPr id="68633" name="AutoShape 25"/>
          <p:cNvSpPr>
            <a:spLocks noChangeArrowheads="1"/>
          </p:cNvSpPr>
          <p:nvPr/>
        </p:nvSpPr>
        <p:spPr bwMode="auto">
          <a:xfrm>
            <a:off x="10025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AutoShape 26"/>
          <p:cNvSpPr>
            <a:spLocks noChangeArrowheads="1"/>
          </p:cNvSpPr>
          <p:nvPr/>
        </p:nvSpPr>
        <p:spPr bwMode="auto">
          <a:xfrm>
            <a:off x="8880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AutoShape 27"/>
          <p:cNvSpPr>
            <a:spLocks noChangeArrowheads="1"/>
          </p:cNvSpPr>
          <p:nvPr/>
        </p:nvSpPr>
        <p:spPr bwMode="auto">
          <a:xfrm>
            <a:off x="9263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8636" name="Picture 2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644063" y="2017713"/>
            <a:ext cx="387350" cy="387350"/>
          </a:xfrm>
          <a:prstGeom prst="rect">
            <a:avLst/>
          </a:prstGeom>
          <a:noFill/>
          <a:effectLst/>
        </p:spPr>
      </p:pic>
      <p:sp>
        <p:nvSpPr>
          <p:cNvPr id="68637" name="AutoShape 29"/>
          <p:cNvSpPr>
            <a:spLocks noChangeArrowheads="1"/>
          </p:cNvSpPr>
          <p:nvPr/>
        </p:nvSpPr>
        <p:spPr bwMode="auto">
          <a:xfrm>
            <a:off x="10025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AutoShape 30"/>
          <p:cNvSpPr>
            <a:spLocks noChangeArrowheads="1"/>
          </p:cNvSpPr>
          <p:nvPr/>
        </p:nvSpPr>
        <p:spPr bwMode="auto">
          <a:xfrm>
            <a:off x="8880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AutoShape 31"/>
          <p:cNvSpPr>
            <a:spLocks noChangeArrowheads="1"/>
          </p:cNvSpPr>
          <p:nvPr/>
        </p:nvSpPr>
        <p:spPr bwMode="auto">
          <a:xfrm>
            <a:off x="9263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8640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44063" y="2398713"/>
            <a:ext cx="387350" cy="387350"/>
          </a:xfrm>
          <a:prstGeom prst="rect">
            <a:avLst/>
          </a:prstGeom>
          <a:noFill/>
          <a:effectLst/>
        </p:spPr>
      </p:pic>
      <p:sp>
        <p:nvSpPr>
          <p:cNvPr id="68641" name="AutoShape 33"/>
          <p:cNvSpPr>
            <a:spLocks noChangeArrowheads="1"/>
          </p:cNvSpPr>
          <p:nvPr/>
        </p:nvSpPr>
        <p:spPr bwMode="auto">
          <a:xfrm>
            <a:off x="10025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AutoShape 34"/>
          <p:cNvSpPr>
            <a:spLocks noChangeArrowheads="1"/>
          </p:cNvSpPr>
          <p:nvPr/>
        </p:nvSpPr>
        <p:spPr bwMode="auto">
          <a:xfrm>
            <a:off x="8880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AutoShape 35"/>
          <p:cNvSpPr>
            <a:spLocks noChangeArrowheads="1"/>
          </p:cNvSpPr>
          <p:nvPr/>
        </p:nvSpPr>
        <p:spPr bwMode="auto">
          <a:xfrm>
            <a:off x="9263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8644" name="Picture 3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644063" y="2781300"/>
            <a:ext cx="387350" cy="387350"/>
          </a:xfrm>
          <a:prstGeom prst="rect">
            <a:avLst/>
          </a:prstGeom>
          <a:noFill/>
          <a:effectLst/>
        </p:spPr>
      </p:pic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0025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AutoShape 38"/>
          <p:cNvSpPr>
            <a:spLocks noChangeArrowheads="1"/>
          </p:cNvSpPr>
          <p:nvPr/>
        </p:nvSpPr>
        <p:spPr bwMode="auto">
          <a:xfrm>
            <a:off x="8859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AutoShape 39"/>
          <p:cNvSpPr>
            <a:spLocks noChangeArrowheads="1"/>
          </p:cNvSpPr>
          <p:nvPr/>
        </p:nvSpPr>
        <p:spPr bwMode="auto">
          <a:xfrm>
            <a:off x="9240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9621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utoShape 41"/>
          <p:cNvSpPr>
            <a:spLocks noChangeArrowheads="1"/>
          </p:cNvSpPr>
          <p:nvPr/>
        </p:nvSpPr>
        <p:spPr bwMode="auto">
          <a:xfrm>
            <a:off x="10004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AutoShape 42"/>
          <p:cNvSpPr>
            <a:spLocks noChangeArrowheads="1"/>
          </p:cNvSpPr>
          <p:nvPr/>
        </p:nvSpPr>
        <p:spPr bwMode="auto">
          <a:xfrm>
            <a:off x="8859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AutoShape 43"/>
          <p:cNvSpPr>
            <a:spLocks noChangeArrowheads="1"/>
          </p:cNvSpPr>
          <p:nvPr/>
        </p:nvSpPr>
        <p:spPr bwMode="auto">
          <a:xfrm>
            <a:off x="9240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AutoShape 44"/>
          <p:cNvSpPr>
            <a:spLocks noChangeArrowheads="1"/>
          </p:cNvSpPr>
          <p:nvPr/>
        </p:nvSpPr>
        <p:spPr bwMode="auto">
          <a:xfrm>
            <a:off x="9621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AutoShape 45"/>
          <p:cNvSpPr>
            <a:spLocks noChangeArrowheads="1"/>
          </p:cNvSpPr>
          <p:nvPr/>
        </p:nvSpPr>
        <p:spPr bwMode="auto">
          <a:xfrm>
            <a:off x="10004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AutoShape 46"/>
          <p:cNvSpPr>
            <a:spLocks noChangeArrowheads="1"/>
          </p:cNvSpPr>
          <p:nvPr/>
        </p:nvSpPr>
        <p:spPr bwMode="auto">
          <a:xfrm>
            <a:off x="8859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AutoShape 47"/>
          <p:cNvSpPr>
            <a:spLocks noChangeArrowheads="1"/>
          </p:cNvSpPr>
          <p:nvPr/>
        </p:nvSpPr>
        <p:spPr bwMode="auto">
          <a:xfrm>
            <a:off x="9240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AutoShape 48"/>
          <p:cNvSpPr>
            <a:spLocks noChangeArrowheads="1"/>
          </p:cNvSpPr>
          <p:nvPr/>
        </p:nvSpPr>
        <p:spPr bwMode="auto">
          <a:xfrm>
            <a:off x="9621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/>
              <a:t>48</a:t>
            </a:r>
          </a:p>
        </p:txBody>
      </p:sp>
      <p:sp>
        <p:nvSpPr>
          <p:cNvPr id="68657" name="AutoShape 49"/>
          <p:cNvSpPr>
            <a:spLocks noChangeArrowheads="1"/>
          </p:cNvSpPr>
          <p:nvPr/>
        </p:nvSpPr>
        <p:spPr bwMode="auto">
          <a:xfrm>
            <a:off x="10004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8" name="AutoShape 50"/>
          <p:cNvSpPr>
            <a:spLocks noChangeArrowheads="1"/>
          </p:cNvSpPr>
          <p:nvPr/>
        </p:nvSpPr>
        <p:spPr bwMode="auto">
          <a:xfrm>
            <a:off x="8859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AutoShape 51"/>
          <p:cNvSpPr>
            <a:spLocks noChangeArrowheads="1"/>
          </p:cNvSpPr>
          <p:nvPr/>
        </p:nvSpPr>
        <p:spPr bwMode="auto">
          <a:xfrm>
            <a:off x="9240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AutoShape 52"/>
          <p:cNvSpPr>
            <a:spLocks noChangeArrowheads="1"/>
          </p:cNvSpPr>
          <p:nvPr/>
        </p:nvSpPr>
        <p:spPr bwMode="auto">
          <a:xfrm>
            <a:off x="9621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AutoShape 53"/>
          <p:cNvSpPr>
            <a:spLocks noChangeArrowheads="1"/>
          </p:cNvSpPr>
          <p:nvPr/>
        </p:nvSpPr>
        <p:spPr bwMode="auto">
          <a:xfrm>
            <a:off x="10004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AutoShape 54"/>
          <p:cNvSpPr>
            <a:spLocks noChangeArrowheads="1"/>
          </p:cNvSpPr>
          <p:nvPr/>
        </p:nvSpPr>
        <p:spPr bwMode="auto">
          <a:xfrm>
            <a:off x="7016751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AutoShape 55"/>
          <p:cNvSpPr>
            <a:spLocks noChangeArrowheads="1"/>
          </p:cNvSpPr>
          <p:nvPr/>
        </p:nvSpPr>
        <p:spPr bwMode="auto">
          <a:xfrm>
            <a:off x="7356476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AutoShape 56"/>
          <p:cNvSpPr>
            <a:spLocks noChangeArrowheads="1"/>
          </p:cNvSpPr>
          <p:nvPr/>
        </p:nvSpPr>
        <p:spPr bwMode="auto">
          <a:xfrm>
            <a:off x="7715251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AutoShape 57"/>
          <p:cNvSpPr>
            <a:spLocks noChangeArrowheads="1"/>
          </p:cNvSpPr>
          <p:nvPr/>
        </p:nvSpPr>
        <p:spPr bwMode="auto">
          <a:xfrm>
            <a:off x="8054976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AutoShape 58"/>
          <p:cNvSpPr>
            <a:spLocks noChangeArrowheads="1"/>
          </p:cNvSpPr>
          <p:nvPr/>
        </p:nvSpPr>
        <p:spPr bwMode="auto">
          <a:xfrm>
            <a:off x="7016751" y="21621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AutoShape 59"/>
          <p:cNvSpPr>
            <a:spLocks noChangeArrowheads="1"/>
          </p:cNvSpPr>
          <p:nvPr/>
        </p:nvSpPr>
        <p:spPr bwMode="auto">
          <a:xfrm>
            <a:off x="7356476" y="21621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AutoShape 60"/>
          <p:cNvSpPr>
            <a:spLocks noChangeArrowheads="1"/>
          </p:cNvSpPr>
          <p:nvPr/>
        </p:nvSpPr>
        <p:spPr bwMode="auto">
          <a:xfrm>
            <a:off x="7715251" y="21621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AutoShape 61"/>
          <p:cNvSpPr>
            <a:spLocks noChangeArrowheads="1"/>
          </p:cNvSpPr>
          <p:nvPr/>
        </p:nvSpPr>
        <p:spPr bwMode="auto">
          <a:xfrm>
            <a:off x="8054976" y="21621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AutoShape 62"/>
          <p:cNvSpPr>
            <a:spLocks noChangeArrowheads="1"/>
          </p:cNvSpPr>
          <p:nvPr/>
        </p:nvSpPr>
        <p:spPr bwMode="auto">
          <a:xfrm>
            <a:off x="7016751" y="2501901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AutoShape 63"/>
          <p:cNvSpPr>
            <a:spLocks noChangeArrowheads="1"/>
          </p:cNvSpPr>
          <p:nvPr/>
        </p:nvSpPr>
        <p:spPr bwMode="auto">
          <a:xfrm>
            <a:off x="7356476" y="2501901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AutoShape 64"/>
          <p:cNvSpPr>
            <a:spLocks noChangeArrowheads="1"/>
          </p:cNvSpPr>
          <p:nvPr/>
        </p:nvSpPr>
        <p:spPr bwMode="auto">
          <a:xfrm>
            <a:off x="7715251" y="2501901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/>
              <a:t>Thread</a:t>
            </a:r>
          </a:p>
          <a:p>
            <a:pPr algn="ctr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/>
              <a:t>(2, 2)</a:t>
            </a:r>
          </a:p>
        </p:txBody>
      </p:sp>
      <p:sp>
        <p:nvSpPr>
          <p:cNvPr id="68673" name="AutoShape 65"/>
          <p:cNvSpPr>
            <a:spLocks noChangeArrowheads="1"/>
          </p:cNvSpPr>
          <p:nvPr/>
        </p:nvSpPr>
        <p:spPr bwMode="auto">
          <a:xfrm>
            <a:off x="8054976" y="2501901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4" name="AutoShape 66"/>
          <p:cNvSpPr>
            <a:spLocks noChangeArrowheads="1"/>
          </p:cNvSpPr>
          <p:nvPr/>
        </p:nvSpPr>
        <p:spPr bwMode="auto">
          <a:xfrm>
            <a:off x="7016751" y="28606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AutoShape 67"/>
          <p:cNvSpPr>
            <a:spLocks noChangeArrowheads="1"/>
          </p:cNvSpPr>
          <p:nvPr/>
        </p:nvSpPr>
        <p:spPr bwMode="auto">
          <a:xfrm>
            <a:off x="7356476" y="28606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AutoShape 68"/>
          <p:cNvSpPr>
            <a:spLocks noChangeArrowheads="1"/>
          </p:cNvSpPr>
          <p:nvPr/>
        </p:nvSpPr>
        <p:spPr bwMode="auto">
          <a:xfrm>
            <a:off x="7715251" y="28606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AutoShape 69"/>
          <p:cNvSpPr>
            <a:spLocks noChangeArrowheads="1"/>
          </p:cNvSpPr>
          <p:nvPr/>
        </p:nvSpPr>
        <p:spPr bwMode="auto">
          <a:xfrm>
            <a:off x="8054976" y="2860676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Line 70"/>
          <p:cNvSpPr>
            <a:spLocks noChangeShapeType="1"/>
          </p:cNvSpPr>
          <p:nvPr/>
        </p:nvSpPr>
        <p:spPr bwMode="auto">
          <a:xfrm>
            <a:off x="7735889" y="2765426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79" name="Line 71"/>
          <p:cNvSpPr>
            <a:spLocks noChangeShapeType="1"/>
          </p:cNvSpPr>
          <p:nvPr/>
        </p:nvSpPr>
        <p:spPr bwMode="auto">
          <a:xfrm>
            <a:off x="7967664" y="2489201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80" name="Line 72"/>
          <p:cNvSpPr>
            <a:spLocks noChangeShapeType="1"/>
          </p:cNvSpPr>
          <p:nvPr/>
        </p:nvSpPr>
        <p:spPr bwMode="auto">
          <a:xfrm>
            <a:off x="6916739" y="5430839"/>
            <a:ext cx="14065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7161214" y="5489575"/>
            <a:ext cx="1055687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/>
              <a:t>width</a:t>
            </a:r>
          </a:p>
        </p:txBody>
      </p:sp>
      <p:sp>
        <p:nvSpPr>
          <p:cNvPr id="68682" name="Text Box 74"/>
          <p:cNvSpPr txBox="1">
            <a:spLocks noChangeArrowheads="1"/>
          </p:cNvSpPr>
          <p:nvPr/>
        </p:nvSpPr>
        <p:spPr bwMode="auto">
          <a:xfrm>
            <a:off x="6553200" y="4953000"/>
            <a:ext cx="368300" cy="36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/>
              <a:t>M</a:t>
            </a:r>
          </a:p>
        </p:txBody>
      </p:sp>
      <p:sp>
        <p:nvSpPr>
          <p:cNvPr id="68683" name="Text Box 75"/>
          <p:cNvSpPr txBox="1">
            <a:spLocks noChangeArrowheads="1"/>
          </p:cNvSpPr>
          <p:nvPr/>
        </p:nvSpPr>
        <p:spPr bwMode="auto">
          <a:xfrm>
            <a:off x="10210801" y="5257800"/>
            <a:ext cx="207963" cy="36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/>
              <a:t>P</a:t>
            </a:r>
          </a:p>
        </p:txBody>
      </p:sp>
      <p:sp>
        <p:nvSpPr>
          <p:cNvPr id="68684" name="Text Box 76"/>
          <p:cNvSpPr txBox="1">
            <a:spLocks noChangeArrowheads="1"/>
          </p:cNvSpPr>
          <p:nvPr/>
        </p:nvSpPr>
        <p:spPr bwMode="auto">
          <a:xfrm>
            <a:off x="9067800" y="1295400"/>
            <a:ext cx="323850" cy="36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86" name="Rectangle 78"/>
              <p:cNvSpPr>
                <a:spLocks noChangeArrowheads="1"/>
              </p:cNvSpPr>
              <p:nvPr/>
            </p:nvSpPr>
            <p:spPr bwMode="auto">
              <a:xfrm>
                <a:off x="239198" y="6553200"/>
                <a:ext cx="67678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</a:rPr>
                  <a:t>[UIUC]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8686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198" y="6553200"/>
                <a:ext cx="676788" cy="246221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169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Matrix Multiplication: </a:t>
            </a:r>
            <a:r>
              <a:rPr lang="en-US" sz="3200" dirty="0">
                <a:solidFill>
                  <a:srgbClr val="FFC000"/>
                </a:solidFill>
              </a:rPr>
              <a:t>sequential</a:t>
            </a:r>
            <a:r>
              <a:rPr lang="en-US" sz="3200" dirty="0"/>
              <a:t> approach, coded in C++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317-70AC-4AE5-9CBB-AC3D12EDE090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810247" y="2133600"/>
            <a:ext cx="853440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Matrix multiplication on the (CPU) host in double precision;</a:t>
            </a:r>
          </a:p>
          <a:p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MatrixMulOnHost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Matrix M, 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Matrix N, Matrix P)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nn-NO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 = 0; i &lt; M.height; ++i)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N.width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++j)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M.width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++k)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[i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M.width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 k];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//march along a row of M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b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[k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N.width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 j];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//march along a column of N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sum += a * b;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[i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N.width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 j] = sum;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7"/>
              <p:cNvSpPr>
                <a:spLocks noChangeArrowheads="1"/>
              </p:cNvSpPr>
              <p:nvPr/>
            </p:nvSpPr>
            <p:spPr bwMode="auto">
              <a:xfrm>
                <a:off x="179615" y="6550957"/>
                <a:ext cx="67678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</a:rPr>
                  <a:t>[UIUC]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615" y="6550957"/>
                <a:ext cx="676788" cy="246221"/>
              </a:xfrm>
              <a:prstGeom prst="rect">
                <a:avLst/>
              </a:prstGeom>
              <a:blipFill>
                <a:blip r:embed="rId3"/>
                <a:stretch>
                  <a:fillRect t="-2500" b="-10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318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Matrix Multiplication, </a:t>
            </a:r>
            <a:r>
              <a:rPr lang="en-US" sz="3200" dirty="0">
                <a:solidFill>
                  <a:srgbClr val="FFC000"/>
                </a:solidFill>
              </a:rPr>
              <a:t>Host-side</a:t>
            </a:r>
            <a:r>
              <a:rPr lang="en-US" sz="3200" dirty="0"/>
              <a:t>. Main Program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676400" y="1647886"/>
            <a:ext cx="88392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Allocate and initialize the matrices.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The last argument in </a:t>
            </a:r>
            <a:r>
              <a:rPr 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AllocateMatrix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: should an initialization with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random numbers be done? Yes: 1.  No: 0 (everything is set to zero)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Matrix  M  =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AllocateMatrix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(WIDTH, WIDTH, 1);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Matrix  N  =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AllocateMatrix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(WIDTH, WIDTH, 1);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Matrix  P  =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AllocateMatrix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(WIDTH, WIDTH, 0);</a:t>
            </a:r>
          </a:p>
          <a:p>
            <a:endParaRPr 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 * N on the device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MatrixMulOnDevice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(M, N, P);</a:t>
            </a:r>
          </a:p>
          <a:p>
            <a:endParaRPr 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Free matrices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FreeMatrix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FreeMatrix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FreeMatrix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(P);</a:t>
            </a:r>
          </a:p>
          <a:p>
            <a:endParaRPr 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9" name="Rectangle 7"/>
              <p:cNvSpPr>
                <a:spLocks noChangeArrowheads="1"/>
              </p:cNvSpPr>
              <p:nvPr/>
            </p:nvSpPr>
            <p:spPr bwMode="auto">
              <a:xfrm>
                <a:off x="179615" y="6550957"/>
                <a:ext cx="67678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</a:rPr>
                  <a:t>[UIUC]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963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615" y="6550957"/>
                <a:ext cx="676788" cy="246221"/>
              </a:xfrm>
              <a:prstGeom prst="rect">
                <a:avLst/>
              </a:prstGeom>
              <a:blipFill>
                <a:blip r:embed="rId3"/>
                <a:stretch>
                  <a:fillRect t="-2500" b="-10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058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2: Matrix Multiplication [</a:t>
            </a:r>
            <a:r>
              <a:rPr lang="en-US" sz="3200" dirty="0">
                <a:solidFill>
                  <a:srgbClr val="FFC000"/>
                </a:solidFill>
              </a:rPr>
              <a:t>host-side</a:t>
            </a:r>
            <a:r>
              <a:rPr lang="en-US" sz="3200" dirty="0"/>
              <a:t> code]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590800" y="914396"/>
            <a:ext cx="6781800" cy="5693866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MatrixMulOnDevice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Matrix M, 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Matrix N, Matrix P)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Load M and N to the device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Matrix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AllocateDeviceMatrix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CopyToDeviceMatrix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M);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Matrix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AllocateDeviceMatrix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CopyToDeviceMatrix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N);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Allocate P on the device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Matrix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AllocateDeviceMatrix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Setup the execution configuration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dim3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dimGrid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(1, 1, 1);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dim3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dimBlock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(WIDTH, WIDTH);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Launch the kernel on the device</a:t>
            </a:r>
          </a:p>
          <a:p>
            <a:pPr lvl="0"/>
            <a:r>
              <a:rPr lang="sv-SE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MatrixMulKernel&lt;&lt;&lt;dimGrid, dimBlock&gt;&gt;&gt;(Md, Nd, Pd);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Read P from the device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CopyFromDeviceMatrix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Free device matrices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FreeDeviceMatrix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FreeDeviceMatrix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FreeDeviceMatrix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179615" y="6550957"/>
                <a:ext cx="67678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</a:rPr>
                  <a:t>[UIUC]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615" y="6550957"/>
                <a:ext cx="676788" cy="246221"/>
              </a:xfrm>
              <a:prstGeom prst="rect">
                <a:avLst/>
              </a:prstGeom>
              <a:blipFill>
                <a:blip r:embed="rId3"/>
                <a:stretch>
                  <a:fillRect t="-2500" b="-10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33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3: Matrix Multiplication - </a:t>
            </a:r>
            <a:r>
              <a:rPr lang="en-US" sz="3200" dirty="0">
                <a:solidFill>
                  <a:srgbClr val="FFC000"/>
                </a:solidFill>
              </a:rPr>
              <a:t>Device-side</a:t>
            </a:r>
            <a:r>
              <a:rPr lang="en-US" sz="3200" dirty="0"/>
              <a:t> Kernel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77397" y="1034202"/>
            <a:ext cx="6430963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Matrix multiplication kernel – thread specification</a:t>
            </a:r>
          </a:p>
          <a:p>
            <a:r>
              <a:rPr lang="fr-FR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__global__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MatrixMulKernel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(Matrix M, Matrix N, Matrix P)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2D Thread Index; computing P[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ty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tx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]…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Pvalue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will end up storing the value of P[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ty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tx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].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That is,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P.elements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ty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* P. width +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tx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Pvalue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Pvalue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M.width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++k)  {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Melement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M.width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 k];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Nelement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[k * N. width +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Pvalue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Melement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Nelement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matrix to device memory; each thread one element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P. width +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Pvalue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87748" y="1804477"/>
            <a:ext cx="4981574" cy="4986337"/>
            <a:chOff x="5562601" y="1871663"/>
            <a:chExt cx="4981574" cy="4986337"/>
          </a:xfrm>
        </p:grpSpPr>
        <p:sp>
          <p:nvSpPr>
            <p:cNvPr id="75781" name="Text Box 5"/>
            <p:cNvSpPr txBox="1">
              <a:spLocks noChangeArrowheads="1"/>
            </p:cNvSpPr>
            <p:nvPr/>
          </p:nvSpPr>
          <p:spPr bwMode="auto">
            <a:xfrm>
              <a:off x="5562601" y="4389438"/>
              <a:ext cx="2468563" cy="24685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>
                  <a:latin typeface="Arial" pitchFamily="34" charset="0"/>
                </a:rPr>
                <a:t>M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8075613" y="1874838"/>
              <a:ext cx="2468562" cy="246856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>
                  <a:latin typeface="Arial" pitchFamily="34" charset="0"/>
                </a:rPr>
                <a:t>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8075613" y="4389438"/>
              <a:ext cx="2468562" cy="2468562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 dirty="0">
                  <a:latin typeface="Arial" pitchFamily="34" charset="0"/>
                </a:rPr>
                <a:t>P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9447214" y="1874838"/>
              <a:ext cx="53975" cy="24685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>
                <a:latin typeface="Arial" pitchFamily="34" charset="0"/>
              </a:endParaRPr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9502775" y="4343400"/>
              <a:ext cx="1588" cy="141763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9447213" y="4313239"/>
              <a:ext cx="0" cy="141763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 flipH="1" flipV="1">
              <a:off x="8075613" y="6708775"/>
              <a:ext cx="246856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5562601" y="5761038"/>
              <a:ext cx="2468563" cy="5556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>
                <a:latin typeface="Arial" pitchFamily="34" charset="0"/>
              </a:endParaRPr>
            </a:p>
          </p:txBody>
        </p:sp>
        <p:sp>
          <p:nvSpPr>
            <p:cNvPr id="75789" name="Text Box 13"/>
            <p:cNvSpPr txBox="1">
              <a:spLocks noChangeArrowheads="1"/>
            </p:cNvSpPr>
            <p:nvPr/>
          </p:nvSpPr>
          <p:spPr bwMode="auto">
            <a:xfrm>
              <a:off x="9447213" y="5761039"/>
              <a:ext cx="55562" cy="5397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200"/>
            </a:p>
            <a:p>
              <a:endParaRPr lang="en-US" sz="1200"/>
            </a:p>
            <a:p>
              <a:endParaRPr lang="en-US">
                <a:latin typeface="Arial" pitchFamily="34" charset="0"/>
              </a:endParaRPr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8020050" y="5761038"/>
              <a:ext cx="14176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>
              <a:off x="8020050" y="5815013"/>
              <a:ext cx="141763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 rot="-10800000">
              <a:off x="10393363" y="1871663"/>
              <a:ext cx="4762" cy="24685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 rot="-10800000">
              <a:off x="10393363" y="4389438"/>
              <a:ext cx="4762" cy="24685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 flipH="1" flipV="1">
              <a:off x="5562601" y="6708775"/>
              <a:ext cx="246856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Text Box 19"/>
            <p:cNvSpPr txBox="1">
              <a:spLocks noChangeArrowheads="1"/>
            </p:cNvSpPr>
            <p:nvPr/>
          </p:nvSpPr>
          <p:spPr bwMode="auto">
            <a:xfrm rot="-5400000">
              <a:off x="10093286" y="3032726"/>
              <a:ext cx="33663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 dirty="0"/>
                <a:t>WIDTH</a:t>
              </a:r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 rot="-5400000">
              <a:off x="10093286" y="5547326"/>
              <a:ext cx="33663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 dirty="0"/>
                <a:t>WIDTH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6618248" y="6519864"/>
              <a:ext cx="33663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 dirty="0"/>
                <a:t>WIDTH</a:t>
              </a:r>
            </a:p>
          </p:txBody>
        </p:sp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9075698" y="6518276"/>
              <a:ext cx="33663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 dirty="0"/>
                <a:t>WIDTH</a:t>
              </a:r>
            </a:p>
          </p:txBody>
        </p:sp>
        <p:sp>
          <p:nvSpPr>
            <p:cNvPr id="75799" name="Text Box 23"/>
            <p:cNvSpPr txBox="1">
              <a:spLocks noChangeArrowheads="1"/>
            </p:cNvSpPr>
            <p:nvPr/>
          </p:nvSpPr>
          <p:spPr bwMode="auto">
            <a:xfrm>
              <a:off x="9613900" y="47498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Palatino" pitchFamily="18" charset="0"/>
                </a:rPr>
                <a:t>tx</a:t>
              </a:r>
            </a:p>
          </p:txBody>
        </p:sp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8470901" y="5740400"/>
              <a:ext cx="4222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Palatino" pitchFamily="18" charset="0"/>
                </a:rPr>
                <a:t>ty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24000" y="4068347"/>
            <a:ext cx="3666068" cy="2623959"/>
            <a:chOff x="0" y="4068346"/>
            <a:chExt cx="3666068" cy="2623959"/>
          </a:xfrm>
        </p:grpSpPr>
        <p:sp>
          <p:nvSpPr>
            <p:cNvPr id="2" name="Rectangle 1"/>
            <p:cNvSpPr/>
            <p:nvPr/>
          </p:nvSpPr>
          <p:spPr>
            <a:xfrm>
              <a:off x="0" y="5768975"/>
              <a:ext cx="366606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+mj-lt"/>
                  <a:cs typeface="Consolas" pitchFamily="49" charset="0"/>
                </a:rPr>
                <a:t>Note: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Pvalue</a:t>
              </a:r>
              <a:r>
                <a:rPr lang="en-US" dirty="0">
                  <a:solidFill>
                    <a:prstClr val="black"/>
                  </a:solidFill>
                  <a:latin typeface="+mj-lt"/>
                  <a:cs typeface="Consolas" pitchFamily="49" charset="0"/>
                </a:rPr>
                <a:t> is a local value; stored</a:t>
              </a:r>
              <a:br>
                <a:rPr lang="en-US" dirty="0">
                  <a:solidFill>
                    <a:prstClr val="black"/>
                  </a:solidFill>
                  <a:latin typeface="+mj-lt"/>
                  <a:cs typeface="Consolas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+mj-lt"/>
                  <a:cs typeface="Consolas" pitchFamily="49" charset="0"/>
                </a:rPr>
                <a:t>in a register. Access global memory</a:t>
              </a:r>
              <a:br>
                <a:rPr lang="en-US" dirty="0">
                  <a:solidFill>
                    <a:prstClr val="black"/>
                  </a:solidFill>
                  <a:latin typeface="+mj-lt"/>
                  <a:cs typeface="Consolas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+mj-lt"/>
                  <a:cs typeface="Consolas" pitchFamily="49" charset="0"/>
                </a:rPr>
                <a:t>once at the very end</a:t>
              </a:r>
              <a:endParaRPr lang="en-US" dirty="0">
                <a:latin typeface="+mj-lt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128766" y="4068346"/>
              <a:ext cx="1494722" cy="233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8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Step 4: Some Loose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606" y="881504"/>
            <a:ext cx="8751183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Allocate a device matrix of same size as M.</a:t>
            </a:r>
          </a:p>
          <a:p>
            <a:pPr lvl="0"/>
            <a:r>
              <a:rPr lang="en-US" sz="1400" dirty="0">
                <a:latin typeface="Consolas"/>
                <a:cs typeface="Consolas" pitchFamily="49" charset="0"/>
              </a:rPr>
              <a:t>Matrix </a:t>
            </a:r>
            <a:r>
              <a:rPr lang="en-US" sz="1400" dirty="0" err="1">
                <a:latin typeface="Consolas"/>
                <a:cs typeface="Consolas" pitchFamily="49" charset="0"/>
              </a:rPr>
              <a:t>AllocateDeviceMatrix</a:t>
            </a:r>
            <a:r>
              <a:rPr lang="en-US" sz="1400" dirty="0">
                <a:latin typeface="Consolas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const</a:t>
            </a:r>
            <a:r>
              <a:rPr lang="en-US" sz="1400" dirty="0">
                <a:latin typeface="Consolas"/>
                <a:cs typeface="Consolas" pitchFamily="49" charset="0"/>
              </a:rPr>
              <a:t> Matrix M)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Matrix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Mdevice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M;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size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M.width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M.height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cudaMalloc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**)&amp;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Mdevice.elements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size);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Mdevice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Copy a host matrix to a device matrix.</a:t>
            </a:r>
          </a:p>
          <a:p>
            <a:pPr lvl="0"/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CopyToDeviceMatrix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(Matrix </a:t>
            </a:r>
            <a:r>
              <a:rPr lang="fr-FR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Mdevice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Matrix </a:t>
            </a:r>
            <a:r>
              <a:rPr lang="fr-FR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Mhost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size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Mhost.width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Mhost.height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Mdevice.elements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Mhost.elements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size,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HostToDevice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Copy a device matrix to a host matrix.</a:t>
            </a:r>
          </a:p>
          <a:p>
            <a:pPr lvl="0"/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CopyFromDeviceMatrix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(Matrix </a:t>
            </a:r>
            <a:r>
              <a:rPr lang="fr-FR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Mhost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Matrix </a:t>
            </a:r>
            <a:r>
              <a:rPr lang="fr-FR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Mdevice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size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Mdevice.width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Mdevice.height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Mhost.elements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Mdevice.elements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size,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DeviceToHost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Free a device matrix.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FreeDeviceMatrix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(Matrix M)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cudaFree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M.elements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FreeMatrix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(Matrix M) {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C00000"/>
                </a:solidFill>
                <a:latin typeface="Consolas"/>
                <a:cs typeface="Consolas" pitchFamily="49" charset="0"/>
              </a:rPr>
              <a:t>delete[]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 err="1">
                <a:latin typeface="Consolas"/>
                <a:cs typeface="Consolas" pitchFamily="49" charset="0"/>
              </a:rPr>
              <a:t>M.elements</a:t>
            </a:r>
            <a:r>
              <a:rPr lang="en-US" sz="1400" dirty="0">
                <a:latin typeface="Consolas"/>
                <a:cs typeface="Consolas" pitchFamily="49" charset="0"/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179615" y="6550957"/>
                <a:ext cx="67678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</a:rPr>
                  <a:t>[UIUC]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615" y="6550957"/>
                <a:ext cx="676788" cy="246221"/>
              </a:xfrm>
              <a:prstGeom prst="rect">
                <a:avLst/>
              </a:prstGeom>
              <a:blipFill>
                <a:blip r:embed="rId3"/>
                <a:stretch>
                  <a:fillRect t="-2500" b="-10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445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Moving On…</a:t>
            </a:r>
            <a:br>
              <a:rPr lang="en-US" dirty="0"/>
            </a:br>
            <a:r>
              <a:rPr lang="en-US" sz="2000" dirty="0"/>
              <a:t>[Some Words of Wisdom]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GPU computing you use as many threads as data items (tasks, jobs) you have to perform</a:t>
            </a:r>
          </a:p>
          <a:p>
            <a:pPr lvl="1"/>
            <a:r>
              <a:rPr lang="en-US" dirty="0"/>
              <a:t>This replaces the purpose in life of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” loop</a:t>
            </a:r>
          </a:p>
          <a:p>
            <a:pPr lvl="1"/>
            <a:r>
              <a:rPr lang="en-US" dirty="0"/>
              <a:t>Number of threads &amp; blocks is established at run-time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r>
              <a:rPr lang="en-US" dirty="0"/>
              <a:t>In many cases, the rule is </a:t>
            </a:r>
            <a:r>
              <a:rPr lang="en-US" dirty="0">
                <a:solidFill>
                  <a:srgbClr val="0070C0"/>
                </a:solidFill>
              </a:rPr>
              <a:t>Number of threads = Number of data items</a:t>
            </a:r>
          </a:p>
          <a:p>
            <a:pPr lvl="1"/>
            <a:r>
              <a:rPr lang="en-US" dirty="0"/>
              <a:t>You’ll have to come up with a rule to match a thread to data item that this thread needs to process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Understanding what thread does what job: very common source of errors in GPU computing</a:t>
            </a:r>
          </a:p>
          <a:p>
            <a:pPr lvl="1"/>
            <a:r>
              <a:rPr lang="en-US" sz="1900" dirty="0"/>
              <a:t>This issue never fails to deliver (frustration) </a:t>
            </a:r>
          </a:p>
          <a:p>
            <a:pPr marL="344487" lvl="1" indent="0">
              <a:buNone/>
            </a:pPr>
            <a:r>
              <a:rPr lang="en-US" dirty="0"/>
              <a:t>		:-(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154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CUDA, Another Example (1/2)</a:t>
            </a:r>
            <a:br>
              <a:rPr lang="en-US" sz="3200" dirty="0"/>
            </a:br>
            <a:r>
              <a:rPr lang="en-US" sz="2200" dirty="0"/>
              <a:t>[</a:t>
            </a:r>
            <a:r>
              <a:rPr lang="en-US" sz="2200" dirty="0">
                <a:solidFill>
                  <a:srgbClr val="FFC000"/>
                </a:solidFill>
              </a:rPr>
              <a:t>Highlighted aspect: a thread figuring out its work order</a:t>
            </a:r>
            <a:r>
              <a:rPr lang="en-US" sz="2200" dirty="0"/>
              <a:t>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95400"/>
            <a:ext cx="8229600" cy="436563"/>
          </a:xfrm>
        </p:spPr>
        <p:txBody>
          <a:bodyPr/>
          <a:lstStyle/>
          <a:p>
            <a:r>
              <a:rPr lang="en-US" sz="2000" dirty="0"/>
              <a:t>Multiply, pairwise, two arrays of 3 million integers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305" y="1905001"/>
            <a:ext cx="8229600" cy="455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3000000;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hB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setupHost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hB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*dB, *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setupDevice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&amp;dB, &amp;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cudaMemcpy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cudaMemcpyHostToDevice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cudaMemcpy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(dB,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hB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cudaMemcpyHostToDevice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threadsPerBlock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512;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blocksPerGrid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threadsPerBlock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1)/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threadsPerBlock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multiply_ab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&lt;&lt;&lt;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blocksPerGrid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threadsPerBlock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&gt;&gt;&gt;(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dB,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cudaMemcpy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cudaMemcpyDeviceToHost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cleanupHost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hB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cleanupDevice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dB,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3471" y="4653280"/>
            <a:ext cx="1621972" cy="264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CUDA, Another Example (2/2)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1142535"/>
            <a:ext cx="8077200" cy="1578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__global__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multiply_ab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a,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b,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c,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whichEntry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threadIdx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blockIdx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blockDim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if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whichEntry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&lt;size 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whichEntry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a[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whichEntry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* b[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whichEntry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064332"/>
            <a:ext cx="8077200" cy="3313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setupDevice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**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pdA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**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pdB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**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pdC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cudaMalloc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**)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pdA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cudaMalloc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**)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pdB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cudaMalloc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**)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pdC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arraySize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cleanupDevice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*dB,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cudaFree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cudaFree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(dB);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cudaFree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SzPts val="600"/>
              <a:buFont typeface="Calibri" panose="020F0502020204030204" pitchFamily="34" charset="0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9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6B9-66D9-48EB-BEB8-341F4C0A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1/3 of lectures behind us. Your feedback makes a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97F4-3B4F-44AC-AF70-3F91C942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link to an anonymous google form emailed to you. Also, it’s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Please take 60 second to provide input:</a:t>
            </a:r>
          </a:p>
          <a:p>
            <a:pPr lvl="1"/>
            <a:r>
              <a:rPr lang="en-US" dirty="0"/>
              <a:t>What works ok?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Lijing, Ruochun, Colin and Dan tweak things for a better ME759 experience?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 comments</a:t>
            </a:r>
          </a:p>
          <a:p>
            <a:endParaRPr lang="en-US" dirty="0"/>
          </a:p>
          <a:p>
            <a:r>
              <a:rPr lang="en-US" dirty="0"/>
              <a:t>Why bother?</a:t>
            </a:r>
          </a:p>
          <a:p>
            <a:pPr lvl="1"/>
            <a:r>
              <a:rPr lang="en-US" dirty="0"/>
              <a:t>Perhaps there are things that can be tweaked to improve the 759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BBF5B-E1CF-4ED1-8F66-E3FCEABE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6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221C-5BEF-406D-8E6E-AF3B8686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if( </a:t>
            </a:r>
            <a:r>
              <a:rPr lang="en-US" sz="3200" dirty="0" err="1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whichEntry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&lt;size )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/>
              <a:t>Why Do I Need this Test</a:t>
            </a:r>
            <a:r>
              <a:rPr lang="en-US" sz="3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B51605-6E62-4617-B390-44F041E47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Important observation before answering question above</a:t>
                </a:r>
              </a:p>
              <a:p>
                <a:pPr lvl="1"/>
                <a:r>
                  <a:rPr lang="en-US" sz="1400" dirty="0"/>
                  <a:t>All blocks launched have the same number of threads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Answer to our question:  the 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800" dirty="0"/>
                  <a:t> is needed to prevent out of bounds indexing </a:t>
                </a:r>
              </a:p>
              <a:p>
                <a:pPr lvl="1"/>
                <a:r>
                  <a:rPr lang="en-US" sz="1400" dirty="0"/>
                  <a:t>Sometimes the product of the number of blocks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/>
                  <a:t> number of threads per block is not exactly how many jobs need to be done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B51605-6E62-4617-B390-44F041E47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FD1F7-E4BC-49E2-836F-56599B6C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906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221C-5BEF-406D-8E6E-AF3B8686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Configuration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1605-6E62-4617-B390-44F041E4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Assume arrays of 1493 elements (instead of 3,000,000)</a:t>
            </a:r>
          </a:p>
          <a:p>
            <a:endParaRPr lang="en-US" sz="1800" dirty="0"/>
          </a:p>
          <a:p>
            <a:r>
              <a:rPr lang="en-US" sz="1800" dirty="0"/>
              <a:t>Largest CUDA block that you can get has 1024 threads</a:t>
            </a:r>
          </a:p>
          <a:p>
            <a:endParaRPr lang="en-US" sz="1800" dirty="0"/>
          </a:p>
          <a:p>
            <a:r>
              <a:rPr lang="en-US" sz="1800" dirty="0"/>
              <a:t>Also, 1493 is a prime number</a:t>
            </a:r>
          </a:p>
          <a:p>
            <a:endParaRPr lang="en-US" sz="1800" dirty="0"/>
          </a:p>
          <a:p>
            <a:r>
              <a:rPr lang="en-US" sz="1800" dirty="0"/>
              <a:t>You’ll have to use at least two CUDA blocks of threads</a:t>
            </a:r>
          </a:p>
          <a:p>
            <a:pPr lvl="1"/>
            <a:r>
              <a:rPr lang="en-US" sz="1400" dirty="0"/>
              <a:t>Perhaps you want to use three blocks of 512 each…</a:t>
            </a:r>
          </a:p>
          <a:p>
            <a:pPr lvl="1"/>
            <a:endParaRPr lang="en-US" sz="1400" dirty="0"/>
          </a:p>
          <a:p>
            <a:r>
              <a:rPr lang="en-US" sz="1800" dirty="0"/>
              <a:t>You’ll have some threads that do no work (there’ll be an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/>
              <a:t> statement in there)</a:t>
            </a:r>
          </a:p>
          <a:p>
            <a:endParaRPr lang="en-US" sz="1800" dirty="0"/>
          </a:p>
          <a:p>
            <a:r>
              <a:rPr lang="en-US" sz="1800" dirty="0"/>
              <a:t>Problem becomes more interesting in two dimension when you have square blocks to pad a matrix and end up overshooting in two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FD1F7-E4BC-49E2-836F-56599B6C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0829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52</a:t>
            </a:fld>
            <a:endParaRPr lang="en-US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67334" y="1325007"/>
            <a:ext cx="1752600" cy="0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96134" y="1325007"/>
            <a:ext cx="1752600" cy="0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24934" y="1325007"/>
            <a:ext cx="1752600" cy="0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67334" y="1096407"/>
            <a:ext cx="5105400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8996" y="685800"/>
            <a:ext cx="2425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1493 entries in 1D array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1590" y="1401208"/>
            <a:ext cx="1457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Block 0: 512 threads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0390" y="1401208"/>
            <a:ext cx="1457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Block 1: 512 threads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09190" y="1391684"/>
            <a:ext cx="1457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Block 2: 512 threads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1478" y="2567760"/>
            <a:ext cx="2688922" cy="3604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321478" y="2567761"/>
            <a:ext cx="2895600" cy="3860840"/>
            <a:chOff x="5486400" y="1373188"/>
            <a:chExt cx="2895600" cy="3860840"/>
          </a:xfrm>
        </p:grpSpPr>
        <p:sp>
          <p:nvSpPr>
            <p:cNvPr id="16" name="Rectangle 15"/>
            <p:cNvSpPr/>
            <p:nvPr/>
          </p:nvSpPr>
          <p:spPr>
            <a:xfrm>
              <a:off x="5486400" y="1373188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Block </a:t>
              </a:r>
              <a:br>
                <a:rPr lang="en-US" sz="1200" dirty="0"/>
              </a:br>
              <a:r>
                <a:rPr lang="en-US" sz="1200" dirty="0"/>
                <a:t>16 by 16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0" y="1373188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67600" y="1373188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86400" y="2355851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0" y="2355851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67600" y="2355851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3336926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0" y="3336926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7600" y="3336926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4319628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0" y="4319628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67600" y="4319628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>
                  <a:alpha val="5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>
                  <a:solidFill>
                    <a:srgbClr val="FFFFFF"/>
                  </a:solidFill>
                </a:rPr>
                <a:t>Block </a:t>
              </a:r>
              <a:br>
                <a:rPr lang="en-US" sz="1200">
                  <a:solidFill>
                    <a:srgbClr val="FFFFFF"/>
                  </a:solidFill>
                </a:rPr>
              </a:br>
              <a:r>
                <a:rPr lang="en-US" sz="1200">
                  <a:solidFill>
                    <a:srgbClr val="FFFFFF"/>
                  </a:solidFill>
                </a:rPr>
                <a:t>16 by 16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320318" y="1267798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1D Example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0630" y="4500653"/>
            <a:ext cx="4056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Here’s what can happen in a 2D problem: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010400" y="2133600"/>
            <a:ext cx="206678" cy="381000"/>
            <a:chOff x="5486400" y="2133600"/>
            <a:chExt cx="206678" cy="381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5486400" y="21336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693078" y="21336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86400" y="2362200"/>
              <a:ext cx="206678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7162800" y="2199718"/>
            <a:ext cx="11560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You are overshooting here</a:t>
            </a:r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7365873" y="6109900"/>
            <a:ext cx="256401" cy="381000"/>
            <a:chOff x="5486400" y="2133600"/>
            <a:chExt cx="206678" cy="3810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486400" y="21336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693078" y="21336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86400" y="2362200"/>
              <a:ext cx="206678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7445553" y="6210673"/>
            <a:ext cx="142699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You are overshooting here as well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83259" y="700661"/>
            <a:ext cx="213552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You are overshooting here, some threads do no 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083259" y="868990"/>
            <a:ext cx="294275" cy="381000"/>
            <a:chOff x="5486400" y="2133600"/>
            <a:chExt cx="206678" cy="3810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486400" y="21336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93078" y="21336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86400" y="2362200"/>
              <a:ext cx="206678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4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30" grpId="0"/>
      <p:bldP spid="31" grpId="0"/>
      <p:bldP spid="35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Coarse Grain</a:t>
            </a:r>
            <a:r>
              <a:rPr lang="en-US" dirty="0"/>
              <a:t> vs. </a:t>
            </a:r>
            <a:r>
              <a:rPr lang="en-US" dirty="0">
                <a:solidFill>
                  <a:srgbClr val="FFC000"/>
                </a:solidFill>
              </a:rPr>
              <a:t>Fine Grain</a:t>
            </a:r>
            <a:r>
              <a:rPr lang="en-US" dirty="0"/>
              <a:t> Parallelism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044663" y="933048"/>
            <a:ext cx="355044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parallel sections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section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a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section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 = bob();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section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kate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 = boss(a, b);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bigboss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27616" y="3766933"/>
            <a:ext cx="3322722" cy="2665939"/>
            <a:chOff x="2204324" y="3725281"/>
            <a:chExt cx="3322722" cy="2665939"/>
          </a:xfrm>
        </p:grpSpPr>
        <p:sp>
          <p:nvSpPr>
            <p:cNvPr id="25" name="Rectangle 24"/>
            <p:cNvSpPr/>
            <p:nvPr/>
          </p:nvSpPr>
          <p:spPr>
            <a:xfrm>
              <a:off x="2783869" y="4196265"/>
              <a:ext cx="71893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/>
                <a:t>[IOMPP]→</a:t>
              </a:r>
            </a:p>
          </p:txBody>
        </p: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2204324" y="3725281"/>
              <a:ext cx="3322722" cy="2665939"/>
              <a:chOff x="5364956" y="1947486"/>
              <a:chExt cx="3545686" cy="284483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364956" y="1947486"/>
                <a:ext cx="884546" cy="554200"/>
                <a:chOff x="5166123" y="1982932"/>
                <a:chExt cx="884546" cy="554200"/>
              </a:xfrm>
            </p:grpSpPr>
            <p:sp>
              <p:nvSpPr>
                <p:cNvPr id="63" name="Oval 11"/>
                <p:cNvSpPr>
                  <a:spLocks noChangeArrowheads="1"/>
                </p:cNvSpPr>
                <p:nvPr/>
              </p:nvSpPr>
              <p:spPr bwMode="auto">
                <a:xfrm>
                  <a:off x="5166123" y="1982932"/>
                  <a:ext cx="277197" cy="554200"/>
                </a:xfrm>
                <a:prstGeom prst="ellipse">
                  <a:avLst/>
                </a:prstGeom>
                <a:solidFill>
                  <a:srgbClr val="FF99FF"/>
                </a:solidFill>
                <a:ln w="9525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234385" y="2070326"/>
                  <a:ext cx="816284" cy="426959"/>
                </a:xfrm>
                <a:prstGeom prst="rect">
                  <a:avLst/>
                </a:prstGeom>
                <a:solidFill>
                  <a:srgbClr val="FF99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dirty="0" err="1">
                      <a:solidFill>
                        <a:srgbClr val="0000FF"/>
                      </a:solidFill>
                      <a:latin typeface="Verdana" pitchFamily="34" charset="0"/>
                    </a:rPr>
                    <a:t>alice</a:t>
                  </a:r>
                  <a:endParaRPr lang="en-US" sz="2000" dirty="0">
                    <a:solidFill>
                      <a:srgbClr val="0000FF"/>
                    </a:solidFill>
                    <a:latin typeface="Verdana" pitchFamily="34" charset="0"/>
                  </a:endParaRPr>
                </a:p>
              </p:txBody>
            </p:sp>
          </p:grpSp>
          <p:grpSp>
            <p:nvGrpSpPr>
              <p:cNvPr id="47" name="Group 13"/>
              <p:cNvGrpSpPr>
                <a:grpSpLocks/>
              </p:cNvGrpSpPr>
              <p:nvPr/>
            </p:nvGrpSpPr>
            <p:grpSpPr bwMode="auto">
              <a:xfrm>
                <a:off x="7010404" y="1947568"/>
                <a:ext cx="822326" cy="554037"/>
                <a:chOff x="4173" y="1937"/>
                <a:chExt cx="518" cy="349"/>
              </a:xfrm>
            </p:grpSpPr>
            <p:sp>
              <p:nvSpPr>
                <p:cNvPr id="61" name="Oval 14"/>
                <p:cNvSpPr>
                  <a:spLocks noChangeArrowheads="1"/>
                </p:cNvSpPr>
                <p:nvPr/>
              </p:nvSpPr>
              <p:spPr bwMode="auto">
                <a:xfrm>
                  <a:off x="4173" y="1937"/>
                  <a:ext cx="175" cy="349"/>
                </a:xfrm>
                <a:prstGeom prst="ellipse">
                  <a:avLst/>
                </a:prstGeom>
                <a:solidFill>
                  <a:srgbClr val="99FF99"/>
                </a:solidFill>
                <a:ln w="9525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47" y="1983"/>
                  <a:ext cx="444" cy="269"/>
                </a:xfrm>
                <a:prstGeom prst="rect">
                  <a:avLst/>
                </a:prstGeom>
                <a:solidFill>
                  <a:srgbClr val="99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solidFill>
                        <a:srgbClr val="0000FF"/>
                      </a:solidFill>
                      <a:latin typeface="Verdana" pitchFamily="34" charset="0"/>
                    </a:rPr>
                    <a:t>bob</a:t>
                  </a:r>
                </a:p>
              </p:txBody>
            </p:sp>
          </p:grpSp>
          <p:grpSp>
            <p:nvGrpSpPr>
              <p:cNvPr id="48" name="Group 16"/>
              <p:cNvGrpSpPr>
                <a:grpSpLocks/>
              </p:cNvGrpSpPr>
              <p:nvPr/>
            </p:nvGrpSpPr>
            <p:grpSpPr bwMode="auto">
              <a:xfrm>
                <a:off x="6094412" y="3133776"/>
                <a:ext cx="877887" cy="554038"/>
                <a:chOff x="3594" y="2628"/>
                <a:chExt cx="553" cy="349"/>
              </a:xfrm>
            </p:grpSpPr>
            <p:sp>
              <p:nvSpPr>
                <p:cNvPr id="59" name="Oval 17"/>
                <p:cNvSpPr>
                  <a:spLocks noChangeArrowheads="1"/>
                </p:cNvSpPr>
                <p:nvPr/>
              </p:nvSpPr>
              <p:spPr bwMode="auto">
                <a:xfrm>
                  <a:off x="3594" y="2628"/>
                  <a:ext cx="175" cy="349"/>
                </a:xfrm>
                <a:prstGeom prst="ellipse">
                  <a:avLst/>
                </a:prstGeom>
                <a:solidFill>
                  <a:srgbClr val="FFC000"/>
                </a:solidFill>
                <a:ln w="9525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32" y="2676"/>
                  <a:ext cx="515" cy="26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solidFill>
                        <a:srgbClr val="0000FF"/>
                      </a:solidFill>
                      <a:latin typeface="Verdana" pitchFamily="34" charset="0"/>
                    </a:rPr>
                    <a:t>boss</a:t>
                  </a:r>
                </a:p>
              </p:txBody>
            </p:sp>
          </p:grpSp>
          <p:grpSp>
            <p:nvGrpSpPr>
              <p:cNvPr id="49" name="Group 19"/>
              <p:cNvGrpSpPr>
                <a:grpSpLocks/>
              </p:cNvGrpSpPr>
              <p:nvPr/>
            </p:nvGrpSpPr>
            <p:grpSpPr bwMode="auto">
              <a:xfrm>
                <a:off x="7053263" y="4238279"/>
                <a:ext cx="1201739" cy="554038"/>
                <a:chOff x="4204" y="3264"/>
                <a:chExt cx="757" cy="349"/>
              </a:xfrm>
            </p:grpSpPr>
            <p:sp>
              <p:nvSpPr>
                <p:cNvPr id="57" name="Oval 20"/>
                <p:cNvSpPr>
                  <a:spLocks noChangeArrowheads="1"/>
                </p:cNvSpPr>
                <p:nvPr/>
              </p:nvSpPr>
              <p:spPr bwMode="auto">
                <a:xfrm>
                  <a:off x="4204" y="3264"/>
                  <a:ext cx="175" cy="34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47" y="3333"/>
                  <a:ext cx="714" cy="24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9966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dirty="0" err="1">
                      <a:solidFill>
                        <a:schemeClr val="bg1"/>
                      </a:solidFill>
                      <a:latin typeface="Verdana" pitchFamily="34" charset="0"/>
                    </a:rPr>
                    <a:t>bigboss</a:t>
                  </a:r>
                  <a:endParaRPr lang="en-US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</p:grpSp>
          <p:grpSp>
            <p:nvGrpSpPr>
              <p:cNvPr id="50" name="Group 22"/>
              <p:cNvGrpSpPr>
                <a:grpSpLocks/>
              </p:cNvGrpSpPr>
              <p:nvPr/>
            </p:nvGrpSpPr>
            <p:grpSpPr bwMode="auto">
              <a:xfrm>
                <a:off x="8043866" y="3101180"/>
                <a:ext cx="866776" cy="554038"/>
                <a:chOff x="4173" y="1937"/>
                <a:chExt cx="546" cy="349"/>
              </a:xfrm>
            </p:grpSpPr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4173" y="1937"/>
                  <a:ext cx="175" cy="349"/>
                </a:xfrm>
                <a:prstGeom prst="ellipse">
                  <a:avLst/>
                </a:prstGeom>
                <a:solidFill>
                  <a:srgbClr val="00B0F0"/>
                </a:solidFill>
                <a:ln w="9525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219" y="1983"/>
                  <a:ext cx="500" cy="26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dirty="0" err="1">
                      <a:solidFill>
                        <a:srgbClr val="0000FF"/>
                      </a:solidFill>
                      <a:latin typeface="Verdana" pitchFamily="34" charset="0"/>
                    </a:rPr>
                    <a:t>kate</a:t>
                  </a:r>
                  <a:endParaRPr lang="en-US" sz="2000" dirty="0">
                    <a:solidFill>
                      <a:srgbClr val="0000FF"/>
                    </a:solidFill>
                    <a:latin typeface="Verdana" pitchFamily="34" charset="0"/>
                  </a:endParaRPr>
                </a:p>
              </p:txBody>
            </p:sp>
          </p:grpSp>
          <p:cxnSp>
            <p:nvCxnSpPr>
              <p:cNvPr id="51" name="Straight Arrow Connector 50"/>
              <p:cNvCxnSpPr>
                <a:stCxn id="64" idx="2"/>
                <a:endCxn id="60" idx="0"/>
              </p:cNvCxnSpPr>
              <p:nvPr/>
            </p:nvCxnSpPr>
            <p:spPr>
              <a:xfrm>
                <a:off x="5812631" y="2431755"/>
                <a:ext cx="722312" cy="778222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beve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62" idx="2"/>
                <a:endCxn id="60" idx="0"/>
              </p:cNvCxnSpPr>
              <p:nvPr/>
            </p:nvCxnSpPr>
            <p:spPr>
              <a:xfrm flipH="1">
                <a:off x="6534943" y="2417467"/>
                <a:ext cx="920751" cy="79251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beve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6" idx="2"/>
                <a:endCxn id="58" idx="0"/>
              </p:cNvCxnSpPr>
              <p:nvPr/>
            </p:nvCxnSpPr>
            <p:spPr>
              <a:xfrm flipH="1">
                <a:off x="7647781" y="3574256"/>
                <a:ext cx="841375" cy="773561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beve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60" idx="2"/>
                <a:endCxn id="58" idx="0"/>
              </p:cNvCxnSpPr>
              <p:nvPr/>
            </p:nvCxnSpPr>
            <p:spPr>
              <a:xfrm>
                <a:off x="6534943" y="3606852"/>
                <a:ext cx="1112838" cy="740965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beve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/>
          <p:cNvSpPr/>
          <p:nvPr/>
        </p:nvSpPr>
        <p:spPr>
          <a:xfrm>
            <a:off x="3645282" y="2505795"/>
            <a:ext cx="2083199" cy="523220"/>
          </a:xfrm>
          <a:prstGeom prst="rect">
            <a:avLst/>
          </a:prstGeom>
          <a:solidFill>
            <a:srgbClr val="FFEBAB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Coarse Grain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530830" y="1020542"/>
            <a:ext cx="1676400" cy="3506869"/>
            <a:chOff x="6019800" y="1616081"/>
            <a:chExt cx="1676400" cy="3506869"/>
          </a:xfrm>
          <a:solidFill>
            <a:schemeClr val="bg1">
              <a:lumMod val="65000"/>
            </a:schemeClr>
          </a:solidFill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348"/>
            <a:stretch/>
          </p:blipFill>
          <p:spPr>
            <a:xfrm>
              <a:off x="6019800" y="2116709"/>
              <a:ext cx="1676400" cy="2514605"/>
            </a:xfrm>
            <a:prstGeom prst="rect">
              <a:avLst/>
            </a:prstGeom>
            <a:grpFill/>
          </p:spPr>
        </p:pic>
        <p:cxnSp>
          <p:nvCxnSpPr>
            <p:cNvPr id="6" name="Straight Connector 5"/>
            <p:cNvCxnSpPr/>
            <p:nvPr/>
          </p:nvCxnSpPr>
          <p:spPr>
            <a:xfrm>
              <a:off x="6172200" y="1616081"/>
              <a:ext cx="0" cy="500628"/>
            </a:xfrm>
            <a:prstGeom prst="line">
              <a:avLst/>
            </a:prstGeom>
            <a:grpFill/>
            <a:ln w="444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00850" y="1616081"/>
              <a:ext cx="0" cy="500628"/>
            </a:xfrm>
            <a:prstGeom prst="line">
              <a:avLst/>
            </a:prstGeom>
            <a:grpFill/>
            <a:ln w="444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426325" y="1622431"/>
              <a:ext cx="0" cy="500628"/>
            </a:xfrm>
            <a:prstGeom prst="line">
              <a:avLst/>
            </a:prstGeom>
            <a:grpFill/>
            <a:ln w="444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6172200" y="4622322"/>
              <a:ext cx="1219200" cy="500628"/>
              <a:chOff x="6324600" y="1768481"/>
              <a:chExt cx="1219200" cy="500628"/>
            </a:xfrm>
            <a:grpFill/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6324600" y="1768481"/>
                <a:ext cx="0" cy="500628"/>
              </a:xfrm>
              <a:prstGeom prst="line">
                <a:avLst/>
              </a:prstGeom>
              <a:grpFill/>
              <a:ln w="444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953250" y="1768481"/>
                <a:ext cx="0" cy="500628"/>
              </a:xfrm>
              <a:prstGeom prst="line">
                <a:avLst/>
              </a:prstGeom>
              <a:grpFill/>
              <a:ln w="444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1768481"/>
                <a:ext cx="0" cy="500628"/>
              </a:xfrm>
              <a:prstGeom prst="line">
                <a:avLst/>
              </a:prstGeom>
              <a:grpFill/>
              <a:ln w="444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ectangle 30"/>
          <p:cNvSpPr/>
          <p:nvPr/>
        </p:nvSpPr>
        <p:spPr>
          <a:xfrm>
            <a:off x="9143622" y="1185396"/>
            <a:ext cx="1701235" cy="523220"/>
          </a:xfrm>
          <a:prstGeom prst="rect">
            <a:avLst/>
          </a:prstGeom>
          <a:solidFill>
            <a:srgbClr val="FFEBAB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Fine Grain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026507" y="4423569"/>
            <a:ext cx="2678113" cy="1943100"/>
            <a:chOff x="7864492" y="1211122"/>
            <a:chExt cx="2678113" cy="1943100"/>
          </a:xfrm>
        </p:grpSpPr>
        <p:grpSp>
          <p:nvGrpSpPr>
            <p:cNvPr id="67" name="Group 4"/>
            <p:cNvGrpSpPr>
              <a:grpSpLocks/>
            </p:cNvGrpSpPr>
            <p:nvPr/>
          </p:nvGrpSpPr>
          <p:grpSpPr bwMode="auto">
            <a:xfrm>
              <a:off x="7864492" y="1211122"/>
              <a:ext cx="2678113" cy="1943100"/>
              <a:chOff x="3044" y="1052"/>
              <a:chExt cx="1987" cy="1441"/>
            </a:xfrm>
          </p:grpSpPr>
          <p:sp>
            <p:nvSpPr>
              <p:cNvPr id="68" name="Rectangle 5"/>
              <p:cNvSpPr>
                <a:spLocks noChangeArrowheads="1"/>
              </p:cNvSpPr>
              <p:nvPr/>
            </p:nvSpPr>
            <p:spPr bwMode="auto">
              <a:xfrm>
                <a:off x="3044" y="2245"/>
                <a:ext cx="1987" cy="248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tIns="0" rIns="0" bIns="0" anchor="ctr"/>
              <a:lstStyle/>
              <a:p>
                <a:r>
                  <a:rPr lang="en-US" sz="1200" b="1">
                    <a:solidFill>
                      <a:schemeClr val="bg1"/>
                    </a:solidFill>
                    <a:latin typeface="Arial" pitchFamily="34" charset="0"/>
                  </a:rPr>
                  <a:t>DRAM</a:t>
                </a:r>
              </a:p>
            </p:txBody>
          </p:sp>
          <p:grpSp>
            <p:nvGrpSpPr>
              <p:cNvPr id="69" name="Group 6"/>
              <p:cNvGrpSpPr>
                <a:grpSpLocks/>
              </p:cNvGrpSpPr>
              <p:nvPr/>
            </p:nvGrpSpPr>
            <p:grpSpPr bwMode="auto">
              <a:xfrm>
                <a:off x="3046" y="1052"/>
                <a:ext cx="1984" cy="1086"/>
                <a:chOff x="1888" y="2761"/>
                <a:chExt cx="1984" cy="1086"/>
              </a:xfrm>
            </p:grpSpPr>
            <p:grpSp>
              <p:nvGrpSpPr>
                <p:cNvPr id="70" name="Group 7"/>
                <p:cNvGrpSpPr>
                  <a:grpSpLocks/>
                </p:cNvGrpSpPr>
                <p:nvPr/>
              </p:nvGrpSpPr>
              <p:grpSpPr bwMode="auto">
                <a:xfrm>
                  <a:off x="1888" y="2761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211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22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29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21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4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1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5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6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7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" name="Group 27"/>
                <p:cNvGrpSpPr>
                  <a:grpSpLocks/>
                </p:cNvGrpSpPr>
                <p:nvPr/>
              </p:nvGrpSpPr>
              <p:grpSpPr bwMode="auto">
                <a:xfrm>
                  <a:off x="1888" y="2899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19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209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10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19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4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9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9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0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" name="Group 47"/>
                <p:cNvGrpSpPr>
                  <a:grpSpLocks/>
                </p:cNvGrpSpPr>
                <p:nvPr/>
              </p:nvGrpSpPr>
              <p:grpSpPr bwMode="auto">
                <a:xfrm>
                  <a:off x="1888" y="3037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173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190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91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1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4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7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" name="Group 67"/>
                <p:cNvGrpSpPr>
                  <a:grpSpLocks/>
                </p:cNvGrpSpPr>
                <p:nvPr/>
              </p:nvGrpSpPr>
              <p:grpSpPr bwMode="auto">
                <a:xfrm>
                  <a:off x="1888" y="3175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154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171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72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15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4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5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7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0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Line 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Line 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Line 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Line 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" name="Group 87"/>
                <p:cNvGrpSpPr>
                  <a:grpSpLocks/>
                </p:cNvGrpSpPr>
                <p:nvPr/>
              </p:nvGrpSpPr>
              <p:grpSpPr bwMode="auto">
                <a:xfrm>
                  <a:off x="1888" y="3314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135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152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53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13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4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37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Line 1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Line 1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" name="Group 107"/>
                <p:cNvGrpSpPr>
                  <a:grpSpLocks/>
                </p:cNvGrpSpPr>
                <p:nvPr/>
              </p:nvGrpSpPr>
              <p:grpSpPr bwMode="auto">
                <a:xfrm>
                  <a:off x="1888" y="3452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116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133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3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11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4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1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9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Line 1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Line 1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5" name="Line 1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Line 1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Line 1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Line 1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Line 1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Line 1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Line 1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" name="Group 127"/>
                <p:cNvGrpSpPr>
                  <a:grpSpLocks/>
                </p:cNvGrpSpPr>
                <p:nvPr/>
              </p:nvGrpSpPr>
              <p:grpSpPr bwMode="auto">
                <a:xfrm>
                  <a:off x="1888" y="3590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97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114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15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98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4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99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Line 1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Line 1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Line 1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Line 1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Line 1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Line 1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Line 1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Line 1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7" name="Group 147"/>
                <p:cNvGrpSpPr>
                  <a:grpSpLocks/>
                </p:cNvGrpSpPr>
                <p:nvPr/>
              </p:nvGrpSpPr>
              <p:grpSpPr bwMode="auto">
                <a:xfrm>
                  <a:off x="1888" y="3729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78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95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96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45720" tIns="0" rIns="0" bIns="0" anchor="ctr"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7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400" b="1">
                      <a:solidFill>
                        <a:schemeClr val="bg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80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Line 1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Line 1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Line 1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Line 1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Line 1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Line 1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0" name="Text Box 176"/>
            <p:cNvSpPr txBox="1">
              <a:spLocks noChangeArrowheads="1"/>
            </p:cNvSpPr>
            <p:nvPr/>
          </p:nvSpPr>
          <p:spPr bwMode="auto">
            <a:xfrm>
              <a:off x="8855092" y="1820722"/>
              <a:ext cx="7572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Arial" pitchFamily="34" charset="0"/>
                </a:rPr>
                <a:t>GPU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39280" y="4680727"/>
            <a:ext cx="2679700" cy="1946275"/>
            <a:chOff x="1600200" y="3616325"/>
            <a:chExt cx="2679700" cy="1946275"/>
          </a:xfrm>
        </p:grpSpPr>
        <p:grpSp>
          <p:nvGrpSpPr>
            <p:cNvPr id="232" name="Group 167"/>
            <p:cNvGrpSpPr>
              <a:grpSpLocks/>
            </p:cNvGrpSpPr>
            <p:nvPr/>
          </p:nvGrpSpPr>
          <p:grpSpPr bwMode="auto">
            <a:xfrm>
              <a:off x="1600200" y="3616325"/>
              <a:ext cx="2679700" cy="1946275"/>
              <a:chOff x="991" y="1935"/>
              <a:chExt cx="1688" cy="1226"/>
            </a:xfrm>
          </p:grpSpPr>
          <p:sp>
            <p:nvSpPr>
              <p:cNvPr id="234" name="Rectangle 168"/>
              <p:cNvSpPr>
                <a:spLocks noChangeArrowheads="1"/>
              </p:cNvSpPr>
              <p:nvPr/>
            </p:nvSpPr>
            <p:spPr bwMode="auto">
              <a:xfrm>
                <a:off x="992" y="2425"/>
                <a:ext cx="1687" cy="43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Arial" pitchFamily="34" charset="0"/>
                  </a:rPr>
                  <a:t>Cache</a:t>
                </a:r>
              </a:p>
            </p:txBody>
          </p:sp>
          <p:sp>
            <p:nvSpPr>
              <p:cNvPr id="235" name="Rectangle 169"/>
              <p:cNvSpPr>
                <a:spLocks noChangeArrowheads="1"/>
              </p:cNvSpPr>
              <p:nvPr/>
            </p:nvSpPr>
            <p:spPr bwMode="auto">
              <a:xfrm>
                <a:off x="2285" y="1935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  <a:latin typeface="Arial" pitchFamily="34" charset="0"/>
                  </a:rPr>
                  <a:t>ALU</a:t>
                </a:r>
              </a:p>
            </p:txBody>
          </p:sp>
          <p:sp>
            <p:nvSpPr>
              <p:cNvPr id="236" name="Rectangle 170"/>
              <p:cNvSpPr>
                <a:spLocks noChangeArrowheads="1"/>
              </p:cNvSpPr>
              <p:nvPr/>
            </p:nvSpPr>
            <p:spPr bwMode="auto">
              <a:xfrm>
                <a:off x="992" y="1935"/>
                <a:ext cx="836" cy="46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  <a:latin typeface="Arial" pitchFamily="34" charset="0"/>
                  </a:rPr>
                  <a:t>Control</a:t>
                </a:r>
              </a:p>
            </p:txBody>
          </p:sp>
          <p:sp>
            <p:nvSpPr>
              <p:cNvPr id="237" name="Rectangle 171"/>
              <p:cNvSpPr>
                <a:spLocks noChangeArrowheads="1"/>
              </p:cNvSpPr>
              <p:nvPr/>
            </p:nvSpPr>
            <p:spPr bwMode="auto">
              <a:xfrm>
                <a:off x="2285" y="2178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  <a:latin typeface="Arial" pitchFamily="34" charset="0"/>
                  </a:rPr>
                  <a:t>ALU</a:t>
                </a:r>
              </a:p>
            </p:txBody>
          </p:sp>
          <p:sp>
            <p:nvSpPr>
              <p:cNvPr id="238" name="Rectangle 172"/>
              <p:cNvSpPr>
                <a:spLocks noChangeArrowheads="1"/>
              </p:cNvSpPr>
              <p:nvPr/>
            </p:nvSpPr>
            <p:spPr bwMode="auto">
              <a:xfrm>
                <a:off x="1870" y="1935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  <a:latin typeface="Arial" pitchFamily="34" charset="0"/>
                  </a:rPr>
                  <a:t>ALU</a:t>
                </a:r>
              </a:p>
            </p:txBody>
          </p:sp>
          <p:sp>
            <p:nvSpPr>
              <p:cNvPr id="239" name="Rectangle 173"/>
              <p:cNvSpPr>
                <a:spLocks noChangeArrowheads="1"/>
              </p:cNvSpPr>
              <p:nvPr/>
            </p:nvSpPr>
            <p:spPr bwMode="auto">
              <a:xfrm>
                <a:off x="1870" y="2178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  <a:latin typeface="Arial" pitchFamily="34" charset="0"/>
                  </a:rPr>
                  <a:t>ALU</a:t>
                </a:r>
              </a:p>
            </p:txBody>
          </p:sp>
          <p:sp>
            <p:nvSpPr>
              <p:cNvPr id="240" name="Rectangle 174"/>
              <p:cNvSpPr>
                <a:spLocks noChangeArrowheads="1"/>
              </p:cNvSpPr>
              <p:nvPr/>
            </p:nvSpPr>
            <p:spPr bwMode="auto">
              <a:xfrm>
                <a:off x="991" y="2950"/>
                <a:ext cx="1687" cy="211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tIns="0" rIns="0" bIns="0" anchor="ctr"/>
              <a:lstStyle/>
              <a:p>
                <a:r>
                  <a:rPr lang="en-US" sz="1200" b="1">
                    <a:solidFill>
                      <a:schemeClr val="bg1"/>
                    </a:solidFill>
                    <a:latin typeface="Arial" pitchFamily="34" charset="0"/>
                  </a:rPr>
                  <a:t>DRAM</a:t>
                </a:r>
              </a:p>
            </p:txBody>
          </p:sp>
        </p:grpSp>
        <p:sp>
          <p:nvSpPr>
            <p:cNvPr id="233" name="Text Box 175"/>
            <p:cNvSpPr txBox="1">
              <a:spLocks noChangeArrowheads="1"/>
            </p:cNvSpPr>
            <p:nvPr/>
          </p:nvSpPr>
          <p:spPr bwMode="auto">
            <a:xfrm>
              <a:off x="2514600" y="4149725"/>
              <a:ext cx="7572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Arial" pitchFamily="34" charset="0"/>
                </a:rPr>
                <a:t>CPU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61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Coarse Grain</a:t>
            </a:r>
            <a:r>
              <a:rPr lang="en-US" dirty="0"/>
              <a:t> vs. </a:t>
            </a:r>
            <a:r>
              <a:rPr lang="en-US" dirty="0">
                <a:solidFill>
                  <a:srgbClr val="FFC000"/>
                </a:solidFill>
              </a:rPr>
              <a:t>Fine Grain</a:t>
            </a:r>
            <a:r>
              <a:rPr lang="en-US" dirty="0"/>
              <a:t> Parallelism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Coarse grain parallelism (good for CPUs)</a:t>
            </a:r>
          </a:p>
          <a:p>
            <a:pPr lvl="1"/>
            <a:r>
              <a:rPr lang="en-US" sz="1800" dirty="0"/>
              <a:t>Few tasks</a:t>
            </a:r>
          </a:p>
          <a:p>
            <a:pPr lvl="1"/>
            <a:r>
              <a:rPr lang="en-US" sz="1800" dirty="0"/>
              <a:t>Tasks are heterogeneous</a:t>
            </a:r>
          </a:p>
          <a:p>
            <a:pPr lvl="1"/>
            <a:r>
              <a:rPr lang="en-US" sz="1800" dirty="0"/>
              <a:t>Tasks are in general complex, lots of control flow</a:t>
            </a:r>
          </a:p>
          <a:p>
            <a:pPr lvl="1"/>
            <a:r>
              <a:rPr lang="en-US" sz="1800" dirty="0"/>
              <a:t>Example: baking a cake, making coffee, broiling fish – all at the same time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Fine grain parallelism (very good for GPU, ok for CPU)</a:t>
            </a:r>
          </a:p>
          <a:p>
            <a:pPr lvl="1"/>
            <a:r>
              <a:rPr lang="en-US" sz="1800" dirty="0"/>
              <a:t>Many, many tasks</a:t>
            </a:r>
          </a:p>
          <a:p>
            <a:pPr lvl="1"/>
            <a:r>
              <a:rPr lang="en-US" sz="1800" dirty="0"/>
              <a:t>Tasks are basically identical</a:t>
            </a:r>
          </a:p>
          <a:p>
            <a:pPr lvl="1"/>
            <a:r>
              <a:rPr lang="en-US" sz="1800" dirty="0"/>
              <a:t>Tasks are in general pretty straightforward, lots of math, not much control flow</a:t>
            </a:r>
          </a:p>
          <a:p>
            <a:pPr lvl="1"/>
            <a:r>
              <a:rPr lang="en-US" sz="1800" dirty="0"/>
              <a:t>Example application: image processing – lots of pixels to deal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973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GPGPU Computing: when it started, why it started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r>
              <a:rPr lang="en-US" sz="2200" dirty="0"/>
              <a:t>GPGPU: General Purpose GPU Computing</a:t>
            </a:r>
          </a:p>
          <a:p>
            <a:pPr lvl="1"/>
            <a:r>
              <a:rPr lang="en-US" dirty="0"/>
              <a:t>Done in early 2000s using graphics libraries </a:t>
            </a:r>
          </a:p>
          <a:p>
            <a:pPr lvl="1"/>
            <a:r>
              <a:rPr lang="en-US" dirty="0"/>
              <a:t>Piggyback on the gaming hardware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was GPGPU attractive?</a:t>
            </a:r>
          </a:p>
          <a:p>
            <a:pPr lvl="1"/>
            <a:r>
              <a:rPr lang="en-US" dirty="0"/>
              <a:t>GPUs had high bandwidths</a:t>
            </a:r>
          </a:p>
          <a:p>
            <a:pPr lvl="1"/>
            <a:r>
              <a:rPr lang="en-US" dirty="0"/>
              <a:t>Something dampening everybody’s enthusiasm: data needs to be moved into the GPU to process it</a:t>
            </a:r>
          </a:p>
          <a:p>
            <a:pPr lvl="2"/>
            <a:r>
              <a:rPr lang="en-US" dirty="0"/>
              <a:t>16-32 GB/s is typical today (PCIe)</a:t>
            </a:r>
          </a:p>
          <a:p>
            <a:pPr lvl="2"/>
            <a:r>
              <a:rPr lang="en-US" dirty="0" err="1"/>
              <a:t>NVLink</a:t>
            </a:r>
            <a:r>
              <a:rPr lang="en-US" dirty="0"/>
              <a:t>: 5-12 times faster than </a:t>
            </a:r>
            <a:r>
              <a:rPr lang="en-US" dirty="0" err="1"/>
              <a:t>PCIe</a:t>
            </a:r>
            <a:r>
              <a:rPr lang="en-US" dirty="0"/>
              <a:t> 3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920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0FA2-1B35-4C57-98E9-90E29F0C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GPU computing: the basic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9AB56-809B-4DB9-9571-D6B5A427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98A552D-A068-4D8C-A6DF-1F63B3F00AB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[Christopher </a:t>
                </a:r>
                <a:r>
                  <a:rPr lang="en-US" dirty="0" err="1"/>
                  <a:t>Weyant</a:t>
                </a:r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98A552D-A068-4D8C-A6DF-1F63B3F00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F95F90E-6100-421A-BB8B-8C8630D48E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08" y="1190244"/>
            <a:ext cx="6196584" cy="4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5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5,-928365327,C:\BobC\_Mission\__Intel Software College\Courses\__SVN\FT3.0\OpenMP3.0LabsPS\02 Programming with OpenMP 3 0 rev3.0.02.ppc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14133</TotalTime>
  <Words>6655</Words>
  <Application>Microsoft Office PowerPoint</Application>
  <PresentationFormat>Widescreen</PresentationFormat>
  <Paragraphs>1047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Consolas</vt:lpstr>
      <vt:lpstr>Courier New</vt:lpstr>
      <vt:lpstr>Palatino</vt:lpstr>
      <vt:lpstr>Roboto</vt:lpstr>
      <vt:lpstr>Tahoma</vt:lpstr>
      <vt:lpstr>Verdana</vt:lpstr>
      <vt:lpstr>Wingdings</vt:lpstr>
      <vt:lpstr>Custom Design</vt:lpstr>
      <vt:lpstr>Main</vt:lpstr>
      <vt:lpstr>1_Main</vt:lpstr>
      <vt:lpstr>2_Main</vt:lpstr>
      <vt:lpstr>3_Main</vt:lpstr>
      <vt:lpstr>ME759 High Performance Computing for Applications in Engineering  [Spring 2021] </vt:lpstr>
      <vt:lpstr>Tune of the day</vt:lpstr>
      <vt:lpstr>PowerPoint Presentation</vt:lpstr>
      <vt:lpstr>Before we get started…</vt:lpstr>
      <vt:lpstr>1/3 of lectures behind us. Your feedback makes a difference</vt:lpstr>
      <vt:lpstr>Coarse Grain vs. Fine Grain Parallelism</vt:lpstr>
      <vt:lpstr>Coarse Grain vs. Fine Grain Parallelism</vt:lpstr>
      <vt:lpstr>GPGPU Computing: when it started, why it started</vt:lpstr>
      <vt:lpstr>GPU computing: the basic idea</vt:lpstr>
      <vt:lpstr>GPGPU Computing: how carried out</vt:lpstr>
      <vt:lpstr>CUDA: Making the GPU Tick…</vt:lpstr>
      <vt:lpstr>CUDA Programming Model: GPU as a Highly Multithreaded Coprocessor</vt:lpstr>
      <vt:lpstr>Compute Capability [of a Device] vs. CUDA Version</vt:lpstr>
      <vt:lpstr>NVIDIA Compute Capability</vt:lpstr>
      <vt:lpstr>Compatibility Issues, software-wise</vt:lpstr>
      <vt:lpstr>The CUDA Execution Model</vt:lpstr>
      <vt:lpstr>The CUDA Execution Model</vt:lpstr>
      <vt:lpstr>The concept of “CUDA host stream”</vt:lpstr>
      <vt:lpstr>Further comments, on the “asynchronous” aspect of GPU computing</vt:lpstr>
      <vt:lpstr>More specifics: GPU operations that are asynchronous</vt:lpstr>
      <vt:lpstr>The CUDA Execution Model: Three Opportunities for Asynchronous Execution</vt:lpstr>
      <vt:lpstr>Languages Supported in CUDA</vt:lpstr>
      <vt:lpstr>The CUDA-enabled ecosystem for GPU Computing</vt:lpstr>
      <vt:lpstr>The NVIDIA CUDA-enabled hardware</vt:lpstr>
      <vt:lpstr>CUDA, First Example</vt:lpstr>
      <vt:lpstr>CUDA Function Declarations: (the “C with extensions” part)</vt:lpstr>
      <vt:lpstr>Quiz: Following Up on “CUDA, First Example” [and segue into the “Execution Configuration”]</vt:lpstr>
      <vt:lpstr>GPU Execution Configuration</vt:lpstr>
      <vt:lpstr>Review of Nomenclature</vt:lpstr>
      <vt:lpstr>[New Topic] The concept of Execution Configuration</vt:lpstr>
      <vt:lpstr>Example</vt:lpstr>
      <vt:lpstr>Execution Configuration Constraints</vt:lpstr>
      <vt:lpstr>More on the Execution Configuration</vt:lpstr>
      <vt:lpstr>Block and Thread Index (Idx)</vt:lpstr>
      <vt:lpstr>A Couple of Built-In Variables [Critical in supporting the SIMD parallel computing paradigm]</vt:lpstr>
      <vt:lpstr>Quiz: Related to Execution Configuration</vt:lpstr>
      <vt:lpstr>PowerPoint Presentation</vt:lpstr>
      <vt:lpstr>Simple Example: Matrix Multiplication</vt:lpstr>
      <vt:lpstr>Preamble: on the Matrix Data Structure</vt:lpstr>
      <vt:lpstr>Square Matrix Multiplication Example</vt:lpstr>
      <vt:lpstr>Multiply Using One Thread Block</vt:lpstr>
      <vt:lpstr>Matrix Multiplication: sequential approach, coded in C++</vt:lpstr>
      <vt:lpstr>Step 1: Matrix Multiplication, Host-side. Main Program Code</vt:lpstr>
      <vt:lpstr>Step 2: Matrix Multiplication [host-side code]</vt:lpstr>
      <vt:lpstr>Step 3: Matrix Multiplication - Device-side Kernel Function</vt:lpstr>
      <vt:lpstr>Step 4: Some Loose Ends</vt:lpstr>
      <vt:lpstr>Before Moving On… [Some Words of Wisdom]</vt:lpstr>
      <vt:lpstr>CUDA, Another Example (1/2) [Highlighted aspect: a thread figuring out its work order]</vt:lpstr>
      <vt:lpstr>CUDA, Another Example (2/2) </vt:lpstr>
      <vt:lpstr>if( whichEntry&lt;size ): Why Do I Need this Test?</vt:lpstr>
      <vt:lpstr>Execution Configuration Related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570</cp:revision>
  <dcterms:created xsi:type="dcterms:W3CDTF">2018-05-16T17:28:20Z</dcterms:created>
  <dcterms:modified xsi:type="dcterms:W3CDTF">2021-02-12T19:25:55Z</dcterms:modified>
</cp:coreProperties>
</file>