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71"/>
  </p:notesMasterIdLst>
  <p:handoutMasterIdLst>
    <p:handoutMasterId r:id="rId72"/>
  </p:handoutMasterIdLst>
  <p:sldIdLst>
    <p:sldId id="256" r:id="rId6"/>
    <p:sldId id="1362" r:id="rId7"/>
    <p:sldId id="1363" r:id="rId8"/>
    <p:sldId id="1377" r:id="rId9"/>
    <p:sldId id="257" r:id="rId10"/>
    <p:sldId id="475" r:id="rId11"/>
    <p:sldId id="1312" r:id="rId12"/>
    <p:sldId id="476" r:id="rId13"/>
    <p:sldId id="1315" r:id="rId14"/>
    <p:sldId id="1263" r:id="rId15"/>
    <p:sldId id="1366" r:id="rId16"/>
    <p:sldId id="1361" r:id="rId17"/>
    <p:sldId id="1375" r:id="rId18"/>
    <p:sldId id="747" r:id="rId19"/>
    <p:sldId id="1376" r:id="rId20"/>
    <p:sldId id="1354" r:id="rId21"/>
    <p:sldId id="890" r:id="rId22"/>
    <p:sldId id="1339" r:id="rId23"/>
    <p:sldId id="1340" r:id="rId24"/>
    <p:sldId id="479" r:id="rId25"/>
    <p:sldId id="1316" r:id="rId26"/>
    <p:sldId id="481" r:id="rId27"/>
    <p:sldId id="309" r:id="rId28"/>
    <p:sldId id="1287" r:id="rId29"/>
    <p:sldId id="1365" r:id="rId30"/>
    <p:sldId id="1369" r:id="rId31"/>
    <p:sldId id="1341" r:id="rId32"/>
    <p:sldId id="1364" r:id="rId33"/>
    <p:sldId id="1373" r:id="rId34"/>
    <p:sldId id="1286" r:id="rId35"/>
    <p:sldId id="1289" r:id="rId36"/>
    <p:sldId id="484" r:id="rId37"/>
    <p:sldId id="893" r:id="rId38"/>
    <p:sldId id="1334" r:id="rId39"/>
    <p:sldId id="1271" r:id="rId40"/>
    <p:sldId id="485" r:id="rId41"/>
    <p:sldId id="1324" r:id="rId42"/>
    <p:sldId id="1372" r:id="rId43"/>
    <p:sldId id="487" r:id="rId44"/>
    <p:sldId id="891" r:id="rId45"/>
    <p:sldId id="1374" r:id="rId46"/>
    <p:sldId id="659" r:id="rId47"/>
    <p:sldId id="1355" r:id="rId48"/>
    <p:sldId id="514" r:id="rId49"/>
    <p:sldId id="642" r:id="rId50"/>
    <p:sldId id="1264" r:id="rId51"/>
    <p:sldId id="1353" r:id="rId52"/>
    <p:sldId id="1370" r:id="rId53"/>
    <p:sldId id="1371" r:id="rId54"/>
    <p:sldId id="1262" r:id="rId55"/>
    <p:sldId id="1368" r:id="rId56"/>
    <p:sldId id="896" r:id="rId57"/>
    <p:sldId id="658" r:id="rId58"/>
    <p:sldId id="895" r:id="rId59"/>
    <p:sldId id="1303" r:id="rId60"/>
    <p:sldId id="899" r:id="rId61"/>
    <p:sldId id="1331" r:id="rId62"/>
    <p:sldId id="645" r:id="rId63"/>
    <p:sldId id="643" r:id="rId64"/>
    <p:sldId id="1344" r:id="rId65"/>
    <p:sldId id="1345" r:id="rId66"/>
    <p:sldId id="1356" r:id="rId67"/>
    <p:sldId id="1357" r:id="rId68"/>
    <p:sldId id="1359" r:id="rId69"/>
    <p:sldId id="136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5ED68-D0C2-4D04-AABD-2C8DAF145A13}" v="809" dt="2021-01-19T20:24:09.618"/>
    <p1510:client id="{D52FBD16-0976-41BE-9437-9FD8AE5DD78F}" v="501" dt="2021-01-19T20:10:16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243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D6A57-4566-4B2D-82DC-A23EE95C919F}" type="slidenum">
              <a:rPr lang="en-US"/>
              <a:pPr/>
              <a:t>6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8772E-A104-4BC4-9B93-972C9DA9D67B}" type="slidenum">
              <a:rPr lang="en-US"/>
              <a:pPr/>
              <a:t>22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r>
              <a:rPr lang="en-US" dirty="0"/>
              <a:t>DAN: say about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039566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8772E-A104-4BC4-9B93-972C9DA9D67B}" type="slidenum">
              <a:rPr lang="en-US"/>
              <a:pPr/>
              <a:t>25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r>
              <a:rPr lang="en-US" dirty="0"/>
              <a:t>DAN: say about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892944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59692-C21B-4549-9138-9870B3B7D54B}" type="slidenum">
              <a:rPr lang="en-US"/>
              <a:pPr/>
              <a:t>27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2020E-F2A8-400E-A8FA-C2D9BD704659}" type="slidenum">
              <a:rPr lang="en-US"/>
              <a:pPr/>
              <a:t>32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2020E-F2A8-400E-A8FA-C2D9BD704659}" type="slidenum">
              <a:rPr lang="en-US"/>
              <a:pPr/>
              <a:t>33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5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2020E-F2A8-400E-A8FA-C2D9BD704659}" type="slidenum">
              <a:rPr lang="en-US"/>
              <a:pPr/>
              <a:t>35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0205D-6DE9-489A-A0E7-D5935691BCFE}" type="slidenum">
              <a:rPr lang="en-US"/>
              <a:pPr/>
              <a:t>36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9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352D1-2FEB-49E3-8BCB-3EC4B6D375C3}" type="slidenum">
              <a:rPr lang="en-US"/>
              <a:pPr/>
              <a:t>39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65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7F780-89C4-4331-86A7-9B79DA19CC73}" type="slidenum">
              <a:rPr lang="en-US"/>
              <a:pPr/>
              <a:t>42</a:t>
            </a:fld>
            <a:endParaRPr lang="en-US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7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NOTE:</a:t>
            </a:r>
            <a:r>
              <a:rPr lang="en-US" dirty="0"/>
              <a:t> The vast majority of C programs are also valid C++ programs!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513C9-1F74-4DEA-9608-7363D18C1EA3}" type="slidenum">
              <a:rPr lang="en-US"/>
              <a:pPr/>
              <a:t>8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1549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B7200-EA71-4ED8-B40C-534FF5627459}" type="slidenum">
              <a:rPr lang="en-US"/>
              <a:pPr/>
              <a:t>45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9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B7200-EA71-4ED8-B40C-534FF5627459}" type="slidenum">
              <a:rPr lang="en-US"/>
              <a:pPr/>
              <a:t>50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2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B7200-EA71-4ED8-B40C-534FF5627459}" type="slidenum">
              <a:rPr lang="en-US"/>
              <a:pPr/>
              <a:t>51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6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A35A-136E-4806-B867-B31368EA758F}" type="slidenum">
              <a:rPr lang="en-US"/>
              <a:pPr/>
              <a:t>52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1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A35A-136E-4806-B867-B31368EA758F}" type="slidenum">
              <a:rPr lang="en-US"/>
              <a:pPr/>
              <a:t>53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50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CED48-58B2-4923-877D-862F41FAC923}" type="slidenum">
              <a:rPr lang="en-US"/>
              <a:pPr/>
              <a:t>58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91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44F54-8A59-4690-A756-0FC3174C6CFD}" type="slidenum">
              <a:rPr lang="en-US"/>
              <a:pPr/>
              <a:t>59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3724C-B236-428E-932E-5FE6CD367D54}" type="slidenum">
              <a:rPr lang="en-US"/>
              <a:pPr/>
              <a:t>9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3724C-B236-428E-932E-5FE6CD367D54}" type="slidenum">
              <a:rPr lang="en-US"/>
              <a:pPr/>
              <a:t>10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16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3724C-B236-428E-932E-5FE6CD367D54}" type="slidenum">
              <a:rPr lang="en-US"/>
              <a:pPr/>
              <a:t>11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7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3724C-B236-428E-932E-5FE6CD367D54}" type="slidenum">
              <a:rPr lang="en-US"/>
              <a:pPr/>
              <a:t>12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C37E5-A3BE-454E-894F-4B524F3EF161}" type="slidenum">
              <a:rPr lang="en-US"/>
              <a:pPr/>
              <a:t>16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3724C-B236-428E-932E-5FE6CD367D54}" type="slidenum">
              <a:rPr lang="en-US"/>
              <a:pPr/>
              <a:t>20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C9E4A-47B9-44CC-9C94-0A1FCD037D1A}" type="slidenum">
              <a:rPr lang="en-US"/>
              <a:pPr/>
              <a:t>21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0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wmadison.box.com/s/itxfbwaqek67fu5talshf6sx9irxo5m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uwmadison.box.com/s/4jwznk2oaz4qm9y1zgtk2jmx6c9f65n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itxfbwaqek67fu5talshf6sx9irxo5m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engr.wisc.edu/ecow/get/me/340/thel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pdf/CUDA_C_Programming_Guide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943jyv29y4u145uajfedgxamhn4ru9q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ory.stanford.edu/~aiken/mos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class/kk8nocehzng6v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iversity.wisc.edu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uwmadison.box.com/s/943jyv29y4u145uajfedgxamhn4ru9q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acc.wisc.edu/infrastructure/" TargetMode="Externa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itxfbwaqek67fu5talshf6sx9irxo5mh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bel.wisc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en.wikipedia.org/wiki/FLOPS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yang296@wisc.edu" TargetMode="External"/><Relationship Id="rId2" Type="http://schemas.openxmlformats.org/officeDocument/2006/relationships/hyperlink" Target="mailto:rzhang294@wisc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egrut@wisc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wisc.edu/courses/2431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class/kk8nocehzng6v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2021]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01</a:t>
            </a:r>
          </a:p>
          <a:p>
            <a:r>
              <a:rPr lang="en-US" dirty="0"/>
              <a:t>01/25/2021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2021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related information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A link to the “today’s slides” emailed to you 15 mins before the beginning of each lecture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Call this “slide deck A”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Link to PPT slides is also available online at class website (Canvas)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Call this “slide deck B”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In theory, no difference between “slide deck A” and “slide deck B”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The official deck of slides is “slide deck B”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Rationale: 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I correct/amend the slides in the “slide deck A”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Usually, I email out more slides than I end up covering in the lecture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Bottom line: What’s in Canvas (“slide deck B”) it’s what you’ll be probed on in the comprehensive exam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F0CD6-27A4-4473-9429-BA1F7943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Related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0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endParaRPr lang="en-US" sz="1800" dirty="0"/>
              </a:p>
              <a:p>
                <a:pPr>
                  <a:lnSpc>
                    <a:spcPct val="80000"/>
                  </a:lnSpc>
                </a:pPr>
                <a:endParaRPr lang="en-US" sz="1800" dirty="0"/>
              </a:p>
              <a:p>
                <a:pPr>
                  <a:lnSpc>
                    <a:spcPct val="80000"/>
                  </a:lnSpc>
                </a:pPr>
                <a:endParaRPr lang="en-US" sz="1800" dirty="0"/>
              </a:p>
              <a:p>
                <a:pPr>
                  <a:lnSpc>
                    <a:spcPct val="80000"/>
                  </a:lnSpc>
                </a:pPr>
                <a:r>
                  <a:rPr lang="en-US" sz="1800" dirty="0"/>
                  <a:t>Syllabus </a:t>
                </a:r>
                <a:r>
                  <a:rPr lang="en-US" sz="1600" dirty="0"/>
                  <a:t>will contain info about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600" dirty="0"/>
                  <a:t>Suggested readings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1600" dirty="0"/>
                  <a:t> these are useful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600" dirty="0"/>
                  <a:t>Topics we cover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600" dirty="0"/>
                  <a:t>Homework due dates</a:t>
                </a:r>
              </a:p>
              <a:p>
                <a:pPr lvl="2">
                  <a:lnSpc>
                    <a:spcPct val="80000"/>
                  </a:lnSpc>
                </a:pPr>
                <a:endParaRPr lang="en-US" sz="1600" dirty="0"/>
              </a:p>
              <a:p>
                <a:pPr>
                  <a:lnSpc>
                    <a:spcPct val="80000"/>
                  </a:lnSpc>
                </a:pPr>
                <a:r>
                  <a:rPr lang="en-US" sz="1800" dirty="0"/>
                  <a:t>Syllabus will likely change to reflect the day-to-day progress</a:t>
                </a:r>
              </a:p>
              <a:p>
                <a:pPr lvl="1">
                  <a:lnSpc>
                    <a:spcPct val="80000"/>
                  </a:lnSpc>
                </a:pPr>
                <a:endParaRPr lang="en-US" sz="1600" dirty="0"/>
              </a:p>
              <a:p>
                <a:pPr lvl="1">
                  <a:lnSpc>
                    <a:spcPct val="80000"/>
                  </a:lnSpc>
                </a:pPr>
                <a:endParaRPr lang="en-US" sz="16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Both the </a:t>
                </a:r>
                <a:r>
                  <a:rPr lang="en-US" sz="2000" dirty="0">
                    <a:hlinkClick r:id="rId3"/>
                  </a:rPr>
                  <a:t>syllabus</a:t>
                </a:r>
                <a:r>
                  <a:rPr lang="en-US" sz="2000" dirty="0"/>
                  <a:t> &amp; </a:t>
                </a:r>
                <a:r>
                  <a:rPr lang="en-US" sz="2000" dirty="0">
                    <a:hlinkClick r:id="rId4"/>
                  </a:rPr>
                  <a:t>course description</a:t>
                </a:r>
                <a:r>
                  <a:rPr lang="en-US" sz="2000" dirty="0"/>
                  <a:t> available at the Canvas course website</a:t>
                </a:r>
              </a:p>
              <a:p>
                <a:pPr lvl="2">
                  <a:lnSpc>
                    <a:spcPct val="80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472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F0CD6-27A4-4473-9429-BA1F7943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Related Information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Lectures are video recorded. Available online, probably 15 mins after class is over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Download the recording: can be done from Canvas, under Blackboard Collaborate Ultra, look under “Recordings”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 lvl="2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F0CD6-27A4-4473-9429-BA1F7943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B461A-EB2B-4A05-9B96-02D58FF9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on a tangent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C515C-5140-4EE3-9185-69A6CF37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slide with this orange heading means we’re going on a tangent, leaving the topic at hand behind to briefly pursue something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52EF9-71A5-4C0A-BD8A-5498C1E0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3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Quiz-type question heading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11430326" cy="483194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slide with this reddish heading indicates that this is a quiz-type slide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prepare for the exam, make sure you understand well what is on these slides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0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1B6975-74F6-4466-A6CF-984C3C90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conventions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C8679-E582-40DE-9D9D-D1A3AEB8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word that has </a:t>
            </a:r>
            <a:r>
              <a:rPr lang="en-US" dirty="0">
                <a:solidFill>
                  <a:srgbClr val="0070C0"/>
                </a:solidFill>
              </a:rPr>
              <a:t>this color</a:t>
            </a:r>
            <a:r>
              <a:rPr lang="en-US" dirty="0"/>
              <a:t> highlights something that it’s more important</a:t>
            </a:r>
          </a:p>
          <a:p>
            <a:endParaRPr lang="en-US" dirty="0"/>
          </a:p>
          <a:p>
            <a:r>
              <a:rPr lang="en-US" dirty="0"/>
              <a:t>A word that has </a:t>
            </a:r>
            <a:r>
              <a:rPr lang="en-US" dirty="0">
                <a:solidFill>
                  <a:srgbClr val="C00000"/>
                </a:solidFill>
              </a:rPr>
              <a:t>this color</a:t>
            </a:r>
            <a:r>
              <a:rPr lang="en-US" dirty="0"/>
              <a:t> highlights something that it’s very important</a:t>
            </a:r>
          </a:p>
          <a:p>
            <a:endParaRPr lang="en-US" dirty="0"/>
          </a:p>
          <a:p>
            <a:r>
              <a:rPr lang="en-US" dirty="0"/>
              <a:t>A word that has </a:t>
            </a:r>
            <a:r>
              <a:rPr lang="en-US" dirty="0">
                <a:solidFill>
                  <a:srgbClr val="00B050"/>
                </a:solidFill>
              </a:rPr>
              <a:t>this color</a:t>
            </a:r>
            <a:r>
              <a:rPr lang="en-US" dirty="0"/>
              <a:t> means that it’s going to be discussed in the very next slide</a:t>
            </a:r>
          </a:p>
          <a:p>
            <a:endParaRPr lang="en-US" dirty="0"/>
          </a:p>
          <a:p>
            <a:r>
              <a:rPr lang="en-US" dirty="0"/>
              <a:t>An underlined word like </a:t>
            </a:r>
            <a:r>
              <a:rPr lang="en-US" dirty="0">
                <a:hlinkClick r:id="rId2"/>
              </a:rPr>
              <a:t>syllabus</a:t>
            </a:r>
            <a:r>
              <a:rPr lang="en-US" dirty="0"/>
              <a:t> - click on it and it’ll take you to an online resource</a:t>
            </a:r>
          </a:p>
          <a:p>
            <a:endParaRPr lang="en-US" dirty="0"/>
          </a:p>
          <a:p>
            <a:r>
              <a:rPr lang="en-US" dirty="0"/>
              <a:t>The name of utilities such as </a:t>
            </a:r>
            <a:r>
              <a:rPr lang="en-US" dirty="0">
                <a:latin typeface="Consolas" panose="020B0609020204030204" pitchFamily="49" charset="0"/>
              </a:rPr>
              <a:t>git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scp</a:t>
            </a:r>
            <a:r>
              <a:rPr lang="en-US" dirty="0"/>
              <a:t>, etc. will be in a different font (</a:t>
            </a:r>
            <a:r>
              <a:rPr lang="en-US" dirty="0" err="1">
                <a:latin typeface="Consolas" panose="020B0609020204030204" pitchFamily="49" charset="0"/>
              </a:rPr>
              <a:t>consolas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EF622-1C89-41AF-9624-01FB00CD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100" dirty="0"/>
              <a:t>All times CST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100" dirty="0"/>
              <a:t>Notes: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sz="1700" dirty="0"/>
              <a:t>Call or email to arrange for meetings outside office hours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D245-00B2-4037-857C-54C45050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90222-462C-44DE-BD16-7C38CAFAD2B4}"/>
              </a:ext>
            </a:extLst>
          </p:cNvPr>
          <p:cNvSpPr txBox="1"/>
          <p:nvPr/>
        </p:nvSpPr>
        <p:spPr>
          <a:xfrm>
            <a:off x="2716696" y="1958083"/>
            <a:ext cx="7434469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-285750">
              <a:buFont typeface="Symbol" panose="05050102010706020507" pitchFamily="18" charset="2"/>
              <a:buChar char="·"/>
            </a:pPr>
            <a:r>
              <a:rPr lang="en-US" b="1" dirty="0">
                <a:cs typeface="Times New Roman" panose="02020603050405020304" pitchFamily="18" charset="0"/>
              </a:rPr>
              <a:t>Office Hours (all online, in Canvas)</a:t>
            </a:r>
          </a:p>
          <a:p>
            <a:pPr marR="0" algn="l" rtl="0"/>
            <a:r>
              <a:rPr lang="en-US" sz="1800" b="0" i="0" u="none" strike="noStrike" baseline="0" dirty="0">
                <a:cs typeface="Times New Roman" panose="02020603050405020304" pitchFamily="18" charset="0"/>
              </a:rPr>
              <a:t>	Monday: 		1:00 – 2:30 PM (Ruochun)</a:t>
            </a:r>
            <a:endParaRPr lang="en-US" sz="1800" b="1" i="0" u="none" strike="noStrike" baseline="0" dirty="0">
              <a:cs typeface="Times New Roman" panose="02020603050405020304" pitchFamily="18" charset="0"/>
              <a:hlinkClick r:id="rId3"/>
            </a:endParaRPr>
          </a:p>
          <a:p>
            <a:pPr marR="0" algn="l" rtl="0"/>
            <a:r>
              <a:rPr lang="en-US" sz="1800" b="0" i="0" u="none" strike="noStrike" baseline="0" dirty="0">
                <a:cs typeface="Times New Roman" panose="02020603050405020304" pitchFamily="18" charset="0"/>
              </a:rPr>
              <a:t>	Monday: 		7:30 – 8:30 PM (Dan)</a:t>
            </a:r>
          </a:p>
          <a:p>
            <a:pPr marR="0" algn="l" rtl="0"/>
            <a:r>
              <a:rPr lang="en-US" sz="1800" b="0" i="0" u="none" strike="noStrike" baseline="0" dirty="0">
                <a:cs typeface="Times New Roman" panose="02020603050405020304" pitchFamily="18" charset="0"/>
              </a:rPr>
              <a:t>	Tuesday:		1:00 – 2:30 PM (Lijing)</a:t>
            </a:r>
          </a:p>
          <a:p>
            <a:pPr marR="0" algn="l" rtl="0"/>
            <a:r>
              <a:rPr lang="en-US" sz="1800" b="0" i="0" u="none" strike="noStrike" baseline="0" dirty="0">
                <a:cs typeface="Times New Roman" panose="02020603050405020304" pitchFamily="18" charset="0"/>
              </a:rPr>
              <a:t>	Tuesday: 		7:00 – 8:00 PM (Ruochun, Lijing, alternating)</a:t>
            </a:r>
          </a:p>
          <a:p>
            <a:pPr marR="0" algn="l" rtl="0"/>
            <a:r>
              <a:rPr lang="en-US" sz="1800" b="0" i="0" u="none" strike="noStrike" baseline="0" dirty="0">
                <a:cs typeface="Times New Roman" panose="02020603050405020304" pitchFamily="18" charset="0"/>
              </a:rPr>
              <a:t>	Wednesday:	1:00 – 2:30 PM (Lijing)</a:t>
            </a:r>
            <a:endParaRPr lang="en-US" sz="1800" b="1" i="0" u="none" strike="noStrike" baseline="0" dirty="0">
              <a:cs typeface="Times New Roman" panose="02020603050405020304" pitchFamily="18" charset="0"/>
              <a:hlinkClick r:id="rId3"/>
            </a:endParaRPr>
          </a:p>
          <a:p>
            <a:pPr marR="0" algn="l" rtl="0"/>
            <a:r>
              <a:rPr lang="en-US" sz="1800" b="0" i="0" u="none" strike="noStrike" baseline="0" dirty="0">
                <a:cs typeface="Times New Roman" panose="02020603050405020304" pitchFamily="18" charset="0"/>
              </a:rPr>
              <a:t>	Wednesday:	7:30 – 8:30 PM (Dan)</a:t>
            </a:r>
          </a:p>
          <a:p>
            <a:pPr marR="0" algn="l" rtl="0"/>
            <a:r>
              <a:rPr lang="en-US" sz="1800" b="0" i="0" u="none" strike="noStrike" baseline="0" dirty="0">
                <a:cs typeface="Times New Roman" panose="02020603050405020304" pitchFamily="18" charset="0"/>
              </a:rPr>
              <a:t>	Thursday:		2:00 – 3:30 </a:t>
            </a:r>
            <a:r>
              <a:rPr lang="en-US" altLang="zh-CN" sz="1800" b="0" i="0" u="none" strike="noStrike" baseline="0" dirty="0">
                <a:cs typeface="Times New Roman" panose="02020603050405020304" pitchFamily="18" charset="0"/>
              </a:rPr>
              <a:t>PM (Ruochun)</a:t>
            </a:r>
          </a:p>
          <a:p>
            <a:pPr marR="0" algn="l" rtl="0"/>
            <a:endParaRPr lang="en-US" altLang="zh-CN" sz="1800" b="0" i="0" u="none" strike="noStrike" baseline="0" dirty="0">
              <a:cs typeface="Times New Roman" panose="02020603050405020304" pitchFamily="18" charset="0"/>
              <a:hlinkClick r:id="rId3"/>
            </a:endParaRPr>
          </a:p>
          <a:p>
            <a:pPr indent="-285750">
              <a:buFont typeface="Symbol" panose="05050102010706020507" pitchFamily="18" charset="2"/>
              <a:buChar char="·"/>
            </a:pPr>
            <a:r>
              <a:rPr lang="en-US" b="1" dirty="0">
                <a:cs typeface="Times New Roman" panose="02020603050405020304" pitchFamily="18" charset="0"/>
              </a:rPr>
              <a:t>Euler Supercomputer consultation</a:t>
            </a:r>
          </a:p>
          <a:p>
            <a:pPr marR="0" algn="l" rtl="0"/>
            <a:r>
              <a:rPr lang="en-US" sz="1800" b="0" i="0" u="none" strike="noStrike" baseline="0" dirty="0">
                <a:cs typeface="Times New Roman" panose="02020603050405020304" pitchFamily="18" charset="0"/>
              </a:rPr>
              <a:t>Any workday, by appointment with Colin, the Sysadmin </a:t>
            </a:r>
          </a:p>
        </p:txBody>
      </p:sp>
    </p:spTree>
    <p:extLst>
      <p:ext uri="{BB962C8B-B14F-4D97-AF65-F5344CB8AC3E}">
        <p14:creationId xmlns:p14="http://schemas.microsoft.com/office/powerpoint/2010/main" val="337319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Textbook/Pointers to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743200" algn="l"/>
              </a:tabLst>
            </a:pPr>
            <a:r>
              <a:rPr lang="en-US" sz="2800" dirty="0">
                <a:latin typeface="Arial" pitchFamily="34" charset="0"/>
              </a:rPr>
              <a:t>No textbook required, but there are some recommended books/docs: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R. Bryant and D. </a:t>
            </a:r>
            <a:r>
              <a:rPr lang="en-US" sz="1600" dirty="0" err="1"/>
              <a:t>O’Hallaron</a:t>
            </a:r>
            <a:r>
              <a:rPr lang="en-US" sz="1600" dirty="0"/>
              <a:t>, </a:t>
            </a:r>
            <a:r>
              <a:rPr lang="en-US" sz="1600" i="1" dirty="0"/>
              <a:t>Computer Systems: A Programmer’s Perspective</a:t>
            </a:r>
            <a:r>
              <a:rPr lang="en-US" sz="1600" dirty="0"/>
              <a:t>, Prentice Hall, 3rd Edition, 2015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NVIDIA, </a:t>
            </a:r>
            <a:r>
              <a:rPr lang="en-US" sz="1600" i="1" dirty="0">
                <a:hlinkClick r:id="rId2"/>
              </a:rPr>
              <a:t>GPU Programming Guide</a:t>
            </a:r>
            <a:r>
              <a:rPr lang="en-US" sz="1600" dirty="0"/>
              <a:t>, </a:t>
            </a:r>
            <a:r>
              <a:rPr lang="en-US" sz="1600"/>
              <a:t>version 11.2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David B. Kirk and Wen-</a:t>
            </a:r>
            <a:r>
              <a:rPr lang="en-US" sz="1600" dirty="0" err="1"/>
              <a:t>mei</a:t>
            </a:r>
            <a:r>
              <a:rPr lang="en-US" sz="1600" dirty="0"/>
              <a:t> W. </a:t>
            </a:r>
            <a:r>
              <a:rPr lang="en-US" sz="1600" dirty="0" err="1"/>
              <a:t>Hwu</a:t>
            </a:r>
            <a:r>
              <a:rPr lang="en-US" sz="1600" dirty="0"/>
              <a:t>: </a:t>
            </a:r>
            <a:r>
              <a:rPr lang="en-US" sz="1600" i="1" dirty="0"/>
              <a:t>Programming Massively Parallel Processors: A Hands-on Approach</a:t>
            </a:r>
            <a:r>
              <a:rPr lang="en-US" sz="1600" dirty="0"/>
              <a:t>, Morgan Kaufmann, 2016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Jason Sanders and Edward </a:t>
            </a:r>
            <a:r>
              <a:rPr lang="en-US" sz="1600" dirty="0" err="1"/>
              <a:t>Kandrot</a:t>
            </a:r>
            <a:r>
              <a:rPr lang="en-US" sz="1600" dirty="0"/>
              <a:t>: </a:t>
            </a:r>
            <a:r>
              <a:rPr lang="en-US" sz="1600" i="1" dirty="0"/>
              <a:t>CUDA by Example: An Introduction to General-Purpose GPU Programming</a:t>
            </a:r>
            <a:r>
              <a:rPr lang="en-US" sz="1600" dirty="0"/>
              <a:t>, Addison-Wesley, 2010 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Peter Pacheco: </a:t>
            </a:r>
            <a:r>
              <a:rPr lang="en-US" sz="1600" i="1" dirty="0"/>
              <a:t>An Introduction to Parallel Programming</a:t>
            </a:r>
            <a:r>
              <a:rPr lang="en-US" sz="1600" dirty="0"/>
              <a:t>, Morgan Kaufmann, 2011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T. Mattson, et al.: </a:t>
            </a:r>
            <a:r>
              <a:rPr lang="en-US" sz="1600" i="1" dirty="0"/>
              <a:t>Patterns for Parallel Programming</a:t>
            </a:r>
            <a:r>
              <a:rPr lang="en-US" sz="1600" dirty="0"/>
              <a:t>, Addison Wesley, 2005 </a:t>
            </a:r>
          </a:p>
          <a:p>
            <a:pPr lvl="1"/>
            <a:endParaRPr lang="en-US" sz="16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15FF-0176-4E8E-8465-252EEE46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5608-CA45-4146-8BA8-5666C949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source of info: ME459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DEBD-2B19-4756-8C76-BA959463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ME459: “Computing Concepts for Applications in Engineering”</a:t>
            </a:r>
          </a:p>
          <a:p>
            <a:pPr lvl="1"/>
            <a:r>
              <a:rPr lang="en-US" dirty="0"/>
              <a:t>The less mature brother of ME759</a:t>
            </a:r>
          </a:p>
          <a:p>
            <a:endParaRPr lang="en-US" dirty="0"/>
          </a:p>
          <a:p>
            <a:r>
              <a:rPr lang="en-US" dirty="0"/>
              <a:t>ME459 vs ME759: how they compare</a:t>
            </a:r>
          </a:p>
          <a:p>
            <a:pPr lvl="1"/>
            <a:r>
              <a:rPr lang="en-US" dirty="0"/>
              <a:t>ME459: getting started with computing in science and engineering</a:t>
            </a:r>
          </a:p>
          <a:p>
            <a:pPr lvl="1"/>
            <a:r>
              <a:rPr lang="en-US" dirty="0"/>
              <a:t>ME759: using parallel processing, in the pursuit of speed</a:t>
            </a:r>
          </a:p>
          <a:p>
            <a:endParaRPr lang="en-US" dirty="0"/>
          </a:p>
          <a:p>
            <a:r>
              <a:rPr lang="en-US" dirty="0"/>
              <a:t>There is a 2.5 weeks worth of content overlap between ME459 &amp; ME759 </a:t>
            </a:r>
          </a:p>
          <a:p>
            <a:endParaRPr lang="en-US" dirty="0"/>
          </a:p>
          <a:p>
            <a:r>
              <a:rPr lang="en-US" dirty="0"/>
              <a:t>A lot of reading assigned from the ME459 slides (</a:t>
            </a:r>
            <a:r>
              <a:rPr lang="en-US" dirty="0">
                <a:hlinkClick r:id="rId2"/>
              </a:rPr>
              <a:t>Fall 2020 slides are here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02A6-D967-47A9-9680-6DEDA9A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4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0E16EC-CEB2-4F64-8A42-66653C44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ME459: quick overview of topics covered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EC72C-C165-44A3-9423-156690075E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Shell programming (bash,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Linux command line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Scheduling for execution on Euler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Version control with git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Interpreted languages: Matlab/Python/R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Elements of C programming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Building/linking/debugging/profiling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 management with CMake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BBFF42-9FDB-488E-AA9B-B40345D76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Instruction Level Parallelism issues</a:t>
            </a:r>
          </a:p>
          <a:p>
            <a:r>
              <a:rPr lang="en-US" dirty="0"/>
              <a:t>The memory hierarch</a:t>
            </a:r>
          </a:p>
          <a:p>
            <a:r>
              <a:rPr lang="en-US" dirty="0"/>
              <a:t>Caches</a:t>
            </a:r>
          </a:p>
          <a:p>
            <a:r>
              <a:rPr lang="en-US" dirty="0"/>
              <a:t>Virtual memory</a:t>
            </a:r>
          </a:p>
          <a:p>
            <a:r>
              <a:rPr lang="en-US" dirty="0"/>
              <a:t>Elements of code optimization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Finite precision arithmetic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Elements of operating systems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parallel computing w/ OpenMP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30DDB-C31C-4455-B246-5E128C95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AB56D-6539-4D05-9816-0610106A409E}"/>
              </a:ext>
            </a:extLst>
          </p:cNvPr>
          <p:cNvSpPr/>
          <p:nvPr/>
        </p:nvSpPr>
        <p:spPr>
          <a:xfrm>
            <a:off x="2182590" y="5871259"/>
            <a:ext cx="765872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There is an expectation that you are familiar with the concepts above or are </a:t>
            </a:r>
            <a:br>
              <a:rPr lang="en-US" dirty="0"/>
            </a:br>
            <a:r>
              <a:rPr lang="en-US" dirty="0"/>
              <a:t>ready to go through some of the ME459 slides and assigned readings</a:t>
            </a:r>
          </a:p>
        </p:txBody>
      </p:sp>
    </p:spTree>
    <p:extLst>
      <p:ext uri="{BB962C8B-B14F-4D97-AF65-F5344CB8AC3E}">
        <p14:creationId xmlns:p14="http://schemas.microsoft.com/office/powerpoint/2010/main" val="30779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75F-4542-40D4-9B41-D58C2B7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0A33-4CE3-4A9A-BF67-04594C1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C759-BA4A-46B6-A798-F089FA9902EE}"/>
              </a:ext>
            </a:extLst>
          </p:cNvPr>
          <p:cNvSpPr/>
          <p:nvPr/>
        </p:nvSpPr>
        <p:spPr>
          <a:xfrm>
            <a:off x="613666" y="3071191"/>
            <a:ext cx="1096466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“Human beings only use ten percent of their brains. Ten percent! Can you imagine how much we could accomplish </a:t>
            </a:r>
            <a:br>
              <a:rPr lang="en-US" dirty="0"/>
            </a:br>
            <a:r>
              <a:rPr lang="en-US" dirty="0"/>
              <a:t>if we used the other sixty percent?”</a:t>
            </a:r>
          </a:p>
          <a:p>
            <a:pPr algn="r"/>
            <a:r>
              <a:rPr lang="en-US" sz="1200" dirty="0"/>
              <a:t>Ellen DeGeneres, American comedian, television host, actress, writer, and producer [1958 - ]</a:t>
            </a:r>
          </a:p>
        </p:txBody>
      </p:sp>
    </p:spTree>
    <p:extLst>
      <p:ext uri="{BB962C8B-B14F-4D97-AF65-F5344CB8AC3E}">
        <p14:creationId xmlns:p14="http://schemas.microsoft.com/office/powerpoint/2010/main" val="508893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Course Related Information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Course offered on an accelerated track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Three lectures per week, each 75 minutes long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Why accelerated track?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Gives us one month to work on a meaningful Final Project (more on this later)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Last lecture: March 29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28 lectures: Just like a regular semester yet compressed in about 2 months</a:t>
            </a:r>
            <a:endParaRPr lang="en-US" sz="14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After March 29: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Office hours will run as before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Homework will continue to be assigned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E16B5-1132-423E-A987-A8181D7C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grade breakdown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Homework		 	45%</a:t>
            </a:r>
          </a:p>
          <a:p>
            <a:r>
              <a:rPr lang="en-US" sz="2000" dirty="0"/>
              <a:t>Final Project			25%</a:t>
            </a:r>
          </a:p>
          <a:p>
            <a:r>
              <a:rPr lang="en-US" sz="2000" dirty="0"/>
              <a:t>Final Exam			25%</a:t>
            </a:r>
          </a:p>
          <a:p>
            <a:r>
              <a:rPr lang="en-US" sz="2000" dirty="0"/>
              <a:t>Course Participation		5%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Total				100%</a:t>
            </a:r>
          </a:p>
        </p:txBody>
      </p:sp>
      <p:sp>
        <p:nvSpPr>
          <p:cNvPr id="474116" name="Line 4"/>
          <p:cNvSpPr>
            <a:spLocks noChangeShapeType="1"/>
          </p:cNvSpPr>
          <p:nvPr/>
        </p:nvSpPr>
        <p:spPr bwMode="auto">
          <a:xfrm>
            <a:off x="2438401" y="3733800"/>
            <a:ext cx="5348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672151" y="5267037"/>
            <a:ext cx="10664754" cy="10855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en-US" sz="1700" b="1" dirty="0">
                <a:latin typeface="Arial" pitchFamily="34" charset="0"/>
              </a:rPr>
              <a:t>NOTE</a:t>
            </a:r>
            <a:r>
              <a:rPr lang="en-US" sz="1700" dirty="0">
                <a:latin typeface="Arial" pitchFamily="34" charset="0"/>
              </a:rPr>
              <a:t>: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Questions related to homework/exam scores must be raised within seven days after receiving the grade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B9CB4-39C1-4882-919D-B1B860E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Assignments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5E40-7853-42D2-A3F9-508DD190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There will be 10 assignments</a:t>
            </a:r>
          </a:p>
          <a:p>
            <a:pPr lvl="1"/>
            <a:r>
              <a:rPr lang="en-US" dirty="0"/>
              <a:t>Assigned on Th, due next Th (one week turnaround) </a:t>
            </a:r>
          </a:p>
          <a:p>
            <a:pPr lvl="1"/>
            <a:r>
              <a:rPr lang="en-US" dirty="0"/>
              <a:t>Homework due at 9 PM on 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demanding because of the time-consuming assignments, particularly early on</a:t>
            </a:r>
          </a:p>
          <a:p>
            <a:pPr lvl="1"/>
            <a:r>
              <a:rPr lang="en-US" dirty="0"/>
              <a:t>First three or four assignments: start early, give yourself plenty of time</a:t>
            </a:r>
          </a:p>
          <a:p>
            <a:pPr lvl="2"/>
            <a:r>
              <a:rPr lang="en-US" dirty="0"/>
              <a:t>It’ll be challenging to set up a process to work on your assignment</a:t>
            </a:r>
          </a:p>
          <a:p>
            <a:pPr lvl="2"/>
            <a:r>
              <a:rPr lang="en-US" dirty="0"/>
              <a:t>Use Piazza to ask questions about how to get going on Euler, about the work process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6DFC7-27D0-4D6B-828D-4649FC7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Assignment, the work cycle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en-US" dirty="0"/>
              <a:t>Write your solution using your favorite editor/IDE (Atom/Vis. Studio/Vis. Code) on </a:t>
            </a:r>
            <a:r>
              <a:rPr lang="en-US" b="1" dirty="0"/>
              <a:t>your</a:t>
            </a:r>
            <a:r>
              <a:rPr lang="en-US" dirty="0"/>
              <a:t> computer </a:t>
            </a:r>
          </a:p>
          <a:p>
            <a:pPr marL="457200" indent="-457200">
              <a:buAutoNum type="arabicParenR"/>
            </a:pPr>
            <a:r>
              <a:rPr lang="en-US" dirty="0"/>
              <a:t>Build &amp; test the code on </a:t>
            </a:r>
            <a:r>
              <a:rPr lang="en-US" b="1" dirty="0"/>
              <a:t>your</a:t>
            </a:r>
            <a:r>
              <a:rPr lang="en-US" dirty="0"/>
              <a:t> computer until you are convinced that it works as intended</a:t>
            </a:r>
          </a:p>
          <a:p>
            <a:pPr marL="457200" indent="-457200">
              <a:buAutoNum type="arabicParenR"/>
            </a:pPr>
            <a:r>
              <a:rPr lang="en-US" dirty="0"/>
              <a:t>Get your files over to Euler using </a:t>
            </a:r>
            <a:r>
              <a:rPr lang="en-US" dirty="0" err="1">
                <a:latin typeface="Consolas" panose="020B0609020204030204" pitchFamily="49" charset="0"/>
              </a:rPr>
              <a:t>scp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git</a:t>
            </a:r>
          </a:p>
          <a:p>
            <a:pPr marL="457200" indent="-457200">
              <a:buAutoNum type="arabicParenR"/>
            </a:pPr>
            <a:r>
              <a:rPr lang="en-US" dirty="0"/>
              <a:t>Build your executable on Euler, on the head node</a:t>
            </a:r>
          </a:p>
          <a:p>
            <a:pPr marL="457200" indent="-457200">
              <a:buAutoNum type="arabicParenR"/>
            </a:pPr>
            <a:r>
              <a:rPr lang="en-US" dirty="0"/>
              <a:t>Write/Recycle </a:t>
            </a:r>
            <a:r>
              <a:rPr lang="en-US" dirty="0" err="1">
                <a:latin typeface="Consolas" panose="020B0609020204030204" pitchFamily="49" charset="0"/>
              </a:rPr>
              <a:t>slurm</a:t>
            </a:r>
            <a:r>
              <a:rPr lang="en-US" dirty="0"/>
              <a:t> script to define how your executable will be managed by Slurm</a:t>
            </a:r>
          </a:p>
          <a:p>
            <a:pPr marL="457200" indent="-457200">
              <a:buAutoNum type="arabicParenR"/>
            </a:pPr>
            <a:r>
              <a:rPr lang="en-US" dirty="0"/>
              <a:t>Run </a:t>
            </a:r>
            <a:r>
              <a:rPr lang="en-US" dirty="0" err="1">
                <a:latin typeface="Consolas" panose="020B0609020204030204" pitchFamily="49" charset="0"/>
              </a:rPr>
              <a:t>slurm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script to place your executable in the Slurm queue</a:t>
            </a:r>
          </a:p>
          <a:p>
            <a:pPr marL="457200" indent="-457200">
              <a:buAutoNum type="arabicParenR"/>
            </a:pPr>
            <a:r>
              <a:rPr lang="en-US" dirty="0"/>
              <a:t>Examine the output of your job once it has finished</a:t>
            </a:r>
          </a:p>
          <a:p>
            <a:pPr lvl="1"/>
            <a:r>
              <a:rPr lang="en-US" dirty="0"/>
              <a:t>By default, output of your program is written to a file starting with "</a:t>
            </a:r>
            <a:r>
              <a:rPr lang="en-US" dirty="0" err="1"/>
              <a:t>slurm</a:t>
            </a:r>
            <a:r>
              <a:rPr lang="en-US" dirty="0"/>
              <a:t>-"</a:t>
            </a:r>
          </a:p>
          <a:p>
            <a:pPr marL="457200" indent="-457200">
              <a:buAutoNum type="arabicParenR"/>
            </a:pPr>
            <a:r>
              <a:rPr lang="en-US" dirty="0"/>
              <a:t>If there are any small problems, use a terminal text editor on Euler (like </a:t>
            </a:r>
            <a:r>
              <a:rPr lang="en-US" dirty="0">
                <a:latin typeface="Consolas" panose="020B0609020204030204" pitchFamily="49" charset="0"/>
              </a:rPr>
              <a:t>vim</a:t>
            </a:r>
            <a:r>
              <a:rPr lang="en-US" dirty="0"/>
              <a:t>) to make minor changes to your code and then rerun your </a:t>
            </a:r>
            <a:r>
              <a:rPr lang="en-US" dirty="0" err="1">
                <a:latin typeface="Consolas" panose="020B0609020204030204" pitchFamily="49" charset="0"/>
              </a:rPr>
              <a:t>slurm</a:t>
            </a:r>
            <a:r>
              <a:rPr lang="en-US" dirty="0"/>
              <a:t> script to test your program again on Euler</a:t>
            </a:r>
          </a:p>
          <a:p>
            <a:pPr marL="457200" lvl="1" indent="0">
              <a:buNone/>
            </a:pPr>
            <a:r>
              <a:rPr lang="en-US" dirty="0"/>
              <a:t>NOTE: If the results look bad, you might need to go back to 1)</a:t>
            </a:r>
          </a:p>
          <a:p>
            <a:pPr marL="457200" indent="-457200">
              <a:buAutoNum type="arabicParenR"/>
            </a:pPr>
            <a:r>
              <a:rPr lang="en-US" dirty="0"/>
              <a:t>Once you are convinced that program works as expected on Euler, push solution into your </a:t>
            </a:r>
            <a:r>
              <a:rPr lang="en-US" dirty="0">
                <a:latin typeface="Consolas" panose="020B0609020204030204" pitchFamily="49" charset="0"/>
              </a:rPr>
              <a:t>git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Note: Your code will be graded based on how it runs </a:t>
            </a:r>
            <a:r>
              <a:rPr lang="en-US" b="1" dirty="0"/>
              <a:t>on Euler</a:t>
            </a:r>
            <a:r>
              <a:rPr lang="en-US" dirty="0"/>
              <a:t>, not how it works on your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[Nic Olsen]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5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Assignments: Nuts and Bolts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Each of you will have own </a:t>
            </a:r>
            <a:r>
              <a:rPr lang="en-US" sz="2000" dirty="0">
                <a:latin typeface="Consolas" panose="020B0609020204030204" pitchFamily="49" charset="0"/>
              </a:rPr>
              <a:t>git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repo. Everything will be under </a:t>
            </a:r>
            <a:r>
              <a:rPr lang="en-US" sz="2000" dirty="0">
                <a:latin typeface="Consolas" panose="020B0609020204030204" pitchFamily="49" charset="0"/>
              </a:rPr>
              <a:t>git</a:t>
            </a:r>
            <a:r>
              <a:rPr lang="en-US" sz="2000" dirty="0"/>
              <a:t>-enabled version control</a:t>
            </a:r>
          </a:p>
          <a:p>
            <a:pPr lvl="1"/>
            <a:r>
              <a:rPr lang="en-US" sz="1600" dirty="0"/>
              <a:t>Setting up your </a:t>
            </a:r>
            <a:r>
              <a:rPr lang="en-US" sz="1600" dirty="0">
                <a:latin typeface="Consolas" panose="020B0609020204030204" pitchFamily="49" charset="0"/>
              </a:rPr>
              <a:t>git</a:t>
            </a:r>
            <a:r>
              <a:rPr lang="en-US" sz="1600" dirty="0"/>
              <a:t> repo: part of the first assignment, instructions provided to you</a:t>
            </a:r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TAs and instructor have access to your private </a:t>
            </a:r>
            <a:r>
              <a:rPr lang="en-US" sz="2000" dirty="0">
                <a:latin typeface="Consolas" panose="020B0609020204030204" pitchFamily="49" charset="0"/>
              </a:rPr>
              <a:t>git</a:t>
            </a:r>
            <a:r>
              <a:rPr lang="en-US" sz="2000" dirty="0"/>
              <a:t> repo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More instruction provided in each assignment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18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Assignments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5E40-7853-42D2-A3F9-508DD190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 the due date, the TAs will pull your </a:t>
            </a:r>
            <a:r>
              <a:rPr lang="en-US" dirty="0">
                <a:latin typeface="Consolas" panose="020B0609020204030204" pitchFamily="49" charset="0"/>
              </a:rPr>
              <a:t>git</a:t>
            </a:r>
            <a:r>
              <a:rPr lang="en-US" dirty="0"/>
              <a:t> repo at 9:01 pm to start grading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Anything that goes into your repo after 9 pm will not be picked up</a:t>
            </a:r>
          </a:p>
          <a:p>
            <a:pPr lvl="1"/>
            <a:r>
              <a:rPr lang="en-US" dirty="0"/>
              <a:t>No exceptions made, a matter of keeping the playing field level</a:t>
            </a:r>
          </a:p>
          <a:p>
            <a:pPr lvl="1"/>
            <a:r>
              <a:rPr lang="en-US" dirty="0"/>
              <a:t>Trying to submit at 9:04 pm: not fun to not be able to, but it is fair that way</a:t>
            </a:r>
          </a:p>
          <a:p>
            <a:endParaRPr lang="en-US" dirty="0"/>
          </a:p>
          <a:p>
            <a:r>
              <a:rPr lang="en-US" dirty="0"/>
              <a:t>If you must change due date of homework/project: contact us at least 3 weeks in advance</a:t>
            </a:r>
          </a:p>
          <a:p>
            <a:pPr lvl="1"/>
            <a:r>
              <a:rPr lang="en-US" dirty="0"/>
              <a:t>Examples, what would fly: deadline for research project, conference paper deadline, prelim exam, etc.</a:t>
            </a:r>
          </a:p>
          <a:p>
            <a:pPr lvl="1"/>
            <a:r>
              <a:rPr lang="en-US" dirty="0"/>
              <a:t>In most cases, homework deadline will be moved early for you (and you’ll get the assignment early too)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6DFC7-27D0-4D6B-828D-4649FC7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9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Re-emphasizing, the “late homework”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more than 100 students registered right now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not offer exceptions for late work (keeping the playing field level)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Mechanism in place for accommodating unforeseen circumstances: </a:t>
            </a:r>
          </a:p>
          <a:p>
            <a:pPr lvl="1"/>
            <a:r>
              <a:rPr lang="en-US" dirty="0"/>
              <a:t>Two assignments with lowest scores will be </a:t>
            </a:r>
            <a:r>
              <a:rPr lang="en-US" dirty="0">
                <a:solidFill>
                  <a:srgbClr val="0070C0"/>
                </a:solidFill>
              </a:rPr>
              <a:t>automatically dropped</a:t>
            </a:r>
            <a:r>
              <a:rPr lang="en-US" dirty="0"/>
              <a:t> when computing your final HW score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of Academic Conduct</a:t>
            </a:r>
            <a:br>
              <a:rPr lang="en-US" dirty="0"/>
            </a:br>
            <a:r>
              <a:rPr lang="en-US" sz="1800" dirty="0"/>
              <a:t>[</a:t>
            </a:r>
            <a:r>
              <a:rPr lang="en-US" sz="1800" b="1" dirty="0">
                <a:solidFill>
                  <a:srgbClr val="FFC000"/>
                </a:solidFill>
              </a:rPr>
              <a:t>read the Course Description for a detailed account of what constitutes cheating &amp; what the consequences are</a:t>
            </a:r>
            <a:r>
              <a:rPr lang="en-US" sz="1800" dirty="0"/>
              <a:t>]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You are encouraged to discuss assignments with other class students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Post and read posts on Piazza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Getting </a:t>
            </a:r>
            <a:r>
              <a:rPr lang="en-US" sz="2000" b="1" u="sng" dirty="0"/>
              <a:t>verbal</a:t>
            </a:r>
            <a:r>
              <a:rPr lang="en-US" sz="2000" dirty="0"/>
              <a:t> advice and suggestions from anybody when all parties are away from a computer is fine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copy/paste of non-trivial code is not acceptable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Non-trivial = more than a line or so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Includes reading someone else’s code and then going off to write your own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Use of third-party libraries that directly implement the solution of a HW/Project is not acceptable unless explicitly asked to do so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We will use Stanford’s </a:t>
            </a:r>
            <a:r>
              <a:rPr lang="en-US" sz="2000" dirty="0">
                <a:hlinkClick r:id="rId3"/>
              </a:rPr>
              <a:t>Moss</a:t>
            </a:r>
            <a:r>
              <a:rPr lang="en-US" sz="2000" dirty="0"/>
              <a:t> to detect code plagiarism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7DC57-00B3-4787-B94D-C7ADFC24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4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BAAE-4ECD-46F1-9DCB-0C6796B7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Cheating,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6DF4-DFBA-45C0-8CFD-0E8FC6EB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First time</a:t>
            </a:r>
          </a:p>
          <a:p>
            <a:pPr lvl="1"/>
            <a:r>
              <a:rPr lang="en-US" dirty="0"/>
              <a:t>Everybody involved gets the assignment[s] score to be zero</a:t>
            </a:r>
          </a:p>
          <a:p>
            <a:pPr lvl="1"/>
            <a:r>
              <a:rPr lang="en-US" dirty="0"/>
              <a:t>The 5% associated with the Class Participations forfeited</a:t>
            </a:r>
          </a:p>
          <a:p>
            <a:pPr lvl="1"/>
            <a:r>
              <a:rPr lang="en-US" dirty="0"/>
              <a:t>The assignment[s] of concern cannot be dropped anymore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Second time</a:t>
            </a:r>
          </a:p>
          <a:p>
            <a:pPr lvl="1"/>
            <a:r>
              <a:rPr lang="en-US" dirty="0"/>
              <a:t>The Dean of your college will be brought into the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9C212-8A78-4567-8B4C-6E97661E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4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A143-CD79-493B-8E3C-BBFA5FD0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2858-9A15-4751-B723-A5BC408D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People cut corners mid-semester</a:t>
            </a:r>
          </a:p>
          <a:p>
            <a:pPr lvl="1"/>
            <a:r>
              <a:rPr lang="en-US" dirty="0"/>
              <a:t>Most often issues show up in assignments 4-5-6</a:t>
            </a:r>
          </a:p>
          <a:p>
            <a:pPr lvl="2"/>
            <a:r>
              <a:rPr lang="en-US" dirty="0"/>
              <a:t>In the early part of the GPU computing part of the course</a:t>
            </a:r>
          </a:p>
          <a:p>
            <a:pPr lvl="1"/>
            <a:endParaRPr lang="en-US" dirty="0"/>
          </a:p>
          <a:p>
            <a:r>
              <a:rPr lang="en-US" dirty="0"/>
              <a:t>Typically, three cases of cheating each semester</a:t>
            </a:r>
          </a:p>
          <a:p>
            <a:endParaRPr lang="en-US" dirty="0"/>
          </a:p>
          <a:p>
            <a:r>
              <a:rPr lang="en-US" dirty="0"/>
              <a:t>Most of the people who have cheated in the past were actually very knowledgeable </a:t>
            </a:r>
          </a:p>
          <a:p>
            <a:pPr lvl="1"/>
            <a:r>
              <a:rPr lang="en-US" dirty="0"/>
              <a:t>Assignment was too simple until it was not too simple</a:t>
            </a:r>
          </a:p>
          <a:p>
            <a:endParaRPr lang="en-US" dirty="0"/>
          </a:p>
          <a:p>
            <a:r>
              <a:rPr lang="en-US" dirty="0"/>
              <a:t>Please, please, please: if you can’t finish a homework, drop it (you can drop two of them)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CB474-D96E-4C14-B2BE-08F374D1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75F-4542-40D4-9B41-D58C2B7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Dwelling on the 60%, ME759 relation to “Quote of the Day”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0A33-4CE3-4A9A-BF67-04594C1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C759-BA4A-46B6-A798-F089FA9902EE}"/>
              </a:ext>
            </a:extLst>
          </p:cNvPr>
          <p:cNvSpPr/>
          <p:nvPr/>
        </p:nvSpPr>
        <p:spPr>
          <a:xfrm>
            <a:off x="3420010" y="3110948"/>
            <a:ext cx="76318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“In most cases, we use 10% of the compute power at our disposal. Ten percent!</a:t>
            </a:r>
            <a:br>
              <a:rPr lang="en-US" dirty="0"/>
            </a:br>
            <a:r>
              <a:rPr lang="en-US" dirty="0"/>
              <a:t>Can you imagine what we could accomplish if we used the other 60 %?”</a:t>
            </a:r>
          </a:p>
          <a:p>
            <a:pPr algn="r"/>
            <a:r>
              <a:rPr lang="en-US" sz="1200" dirty="0"/>
              <a:t>Dan Negrut, Romanian wannabe comedian, television host, actor, writer, and producer [1968 - ]</a:t>
            </a:r>
          </a:p>
        </p:txBody>
      </p:sp>
    </p:spTree>
    <p:extLst>
      <p:ext uri="{BB962C8B-B14F-4D97-AF65-F5344CB8AC3E}">
        <p14:creationId xmlns:p14="http://schemas.microsoft.com/office/powerpoint/2010/main" val="2755190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the Ground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First assignment goes out on Th (emailed to you)</a:t>
            </a:r>
          </a:p>
          <a:p>
            <a:pPr lvl="1"/>
            <a:r>
              <a:rPr lang="en-US" sz="1600" dirty="0"/>
              <a:t>Perhaps even earlier week, as early as tomorrow – more time to get going</a:t>
            </a:r>
          </a:p>
          <a:p>
            <a:endParaRPr lang="en-US" sz="2000" dirty="0"/>
          </a:p>
          <a:p>
            <a:r>
              <a:rPr lang="en-US" sz="2000" dirty="0"/>
              <a:t>Available on Canvas</a:t>
            </a:r>
          </a:p>
          <a:p>
            <a:endParaRPr lang="en-US" sz="2000" dirty="0"/>
          </a:p>
          <a:p>
            <a:r>
              <a:rPr lang="en-US" sz="2000" dirty="0"/>
              <a:t>Due on Th of subsequent week</a:t>
            </a:r>
          </a:p>
          <a:p>
            <a:endParaRPr lang="en-US" sz="2000" dirty="0"/>
          </a:p>
          <a:p>
            <a:r>
              <a:rPr lang="en-US" sz="2000" dirty="0"/>
              <a:t>Assignment is a C/C++ programming warm up + learning the Euler ropes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8FA29-DD31-4535-98D8-A2D15DFF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68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Exams-related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 midterm exam</a:t>
            </a:r>
          </a:p>
          <a:p>
            <a:endParaRPr lang="en-US" dirty="0"/>
          </a:p>
          <a:p>
            <a:r>
              <a:rPr lang="en-US" dirty="0"/>
              <a:t>Final exam will be comprehensive – Tuesday, April 13, at 7 pm</a:t>
            </a:r>
          </a:p>
          <a:p>
            <a:endParaRPr lang="da-DK" dirty="0"/>
          </a:p>
          <a:p>
            <a:r>
              <a:rPr lang="da-DK" dirty="0"/>
              <a:t>There will be a review session for the Final Exam</a:t>
            </a:r>
          </a:p>
          <a:p>
            <a:pPr lvl="1"/>
            <a:r>
              <a:rPr lang="da-DK" dirty="0"/>
              <a:t>April 12, at 7 pm</a:t>
            </a:r>
          </a:p>
          <a:p>
            <a:pPr lvl="1"/>
            <a:r>
              <a:rPr lang="da-DK" dirty="0"/>
              <a:t>Organized online, through Canvas</a:t>
            </a:r>
          </a:p>
          <a:p>
            <a:pPr lvl="1"/>
            <a:r>
              <a:rPr lang="da-DK" dirty="0"/>
              <a:t>Review session will be recorded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190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759 Final Project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Final Project </a:t>
            </a:r>
            <a:r>
              <a:rPr lang="en-US" sz="2800" u="sng" dirty="0"/>
              <a:t>Proposal</a:t>
            </a:r>
            <a:r>
              <a:rPr lang="en-US" sz="2800" dirty="0"/>
              <a:t> due on March 22 (9 PM, in Canvas)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You’ll receive feedback no later than March 29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2800" dirty="0"/>
              <a:t>Final Project due date: </a:t>
            </a:r>
            <a:r>
              <a:rPr lang="en-US" sz="2400" dirty="0"/>
              <a:t>05/07/2021, 10:05 AM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21EC0-3629-41F3-9803-542C6E73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Final Project (accounts for 25% of final grade)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It is an individual project or outcome of a 2- or 3-student team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You choose a problem that suites your research or interests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I encourage you to tackle a meaningful problem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Attempt to solve a useful problem rather than a problem that you are confident you can solve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Projects that are not successful are ok, provided you aim high enough and demonstrate good work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6FC5A-BD13-468E-B2C0-E717717C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Example, Previous Final Project: GPU Scheduling on a Cluster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2011 Final Project</a:t>
            </a:r>
          </a:p>
          <a:p>
            <a:endParaRPr lang="en-US" sz="2000" dirty="0"/>
          </a:p>
          <a:p>
            <a:r>
              <a:rPr lang="en-US" sz="2000" dirty="0"/>
              <a:t>Used today at the Large Hadron Collider (LHC) – CERN</a:t>
            </a:r>
          </a:p>
          <a:p>
            <a:pPr lvl="1"/>
            <a:r>
              <a:rPr lang="en-US" sz="1600" dirty="0"/>
              <a:t>One petabyte of data processed every day</a:t>
            </a:r>
          </a:p>
          <a:p>
            <a:pPr lvl="2"/>
            <a:r>
              <a:rPr lang="en-US" sz="1500" dirty="0"/>
              <a:t>The equivalent of around 210,000 DVDs</a:t>
            </a:r>
          </a:p>
          <a:p>
            <a:pPr lvl="1"/>
            <a:r>
              <a:rPr lang="en-US" sz="1600" dirty="0"/>
              <a:t>The center hosts 11,000 servers with 100,000 processor cores</a:t>
            </a:r>
          </a:p>
          <a:p>
            <a:pPr lvl="1"/>
            <a:r>
              <a:rPr lang="en-US" sz="1600" dirty="0"/>
              <a:t>Some 6000 changes in the database are performed every second</a:t>
            </a:r>
          </a:p>
          <a:p>
            <a:pPr lvl="1"/>
            <a:r>
              <a:rPr lang="en-US" sz="1600" dirty="0"/>
              <a:t>The Grid runs more than two million jobs per day</a:t>
            </a:r>
          </a:p>
          <a:p>
            <a:endParaRPr lang="en-US" sz="2000" dirty="0"/>
          </a:p>
          <a:p>
            <a:r>
              <a:rPr lang="en-US" sz="2000" dirty="0"/>
              <a:t>For some jobs, LHC used the Condor Scheduler</a:t>
            </a:r>
          </a:p>
          <a:p>
            <a:pPr lvl="1"/>
            <a:r>
              <a:rPr lang="en-US" sz="1600" dirty="0"/>
              <a:t>Started at UW-Madison, Professor </a:t>
            </a:r>
            <a:r>
              <a:rPr lang="en-US" sz="1600" dirty="0" err="1"/>
              <a:t>Miron</a:t>
            </a:r>
            <a:r>
              <a:rPr lang="en-US" sz="1600" dirty="0"/>
              <a:t> </a:t>
            </a:r>
            <a:r>
              <a:rPr lang="en-US" sz="1600" dirty="0" err="1"/>
              <a:t>Livny</a:t>
            </a:r>
            <a:endParaRPr lang="en-US" sz="1600" dirty="0"/>
          </a:p>
          <a:p>
            <a:pPr lvl="1"/>
            <a:r>
              <a:rPr lang="en-US" sz="1600" dirty="0"/>
              <a:t>Two Condor students took 759 back in the day…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0810" y="6522143"/>
            <a:ext cx="23903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+mj-lt"/>
              </a:rPr>
              <a:t>[https://home.cern/about/computing]→</a:t>
            </a:r>
          </a:p>
        </p:txBody>
      </p:sp>
    </p:spTree>
    <p:extLst>
      <p:ext uri="{BB962C8B-B14F-4D97-AF65-F5344CB8AC3E}">
        <p14:creationId xmlns:p14="http://schemas.microsoft.com/office/powerpoint/2010/main" val="435351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Project: Default Options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In case you don’t have any research topic that you could use as a vehicle for this project there will be at least two default choices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Here’re the choices of 2020, they might get changed though: 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Project 1: work with a granular dynamics code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Profile existing code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Improve performance of the implementation via parallel computing</a:t>
            </a:r>
          </a:p>
          <a:p>
            <a:pPr lvl="3">
              <a:lnSpc>
                <a:spcPct val="80000"/>
              </a:lnSpc>
            </a:pPr>
            <a:endParaRPr lang="en-US" sz="1000" dirty="0"/>
          </a:p>
          <a:p>
            <a:pPr lvl="3">
              <a:lnSpc>
                <a:spcPct val="80000"/>
              </a:lnSpc>
            </a:pPr>
            <a:endParaRPr lang="en-US" sz="1000" dirty="0"/>
          </a:p>
          <a:p>
            <a:pPr lvl="3">
              <a:lnSpc>
                <a:spcPct val="80000"/>
              </a:lnSpc>
            </a:pPr>
            <a:endParaRPr lang="en-US" sz="10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Project 2: work on fluid dynamics code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Profile existing code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Improve performance of the implementation via parallel computing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2B31F-728D-49B8-BD20-4389EFD4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6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Class Participation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sz="2100" dirty="0"/>
          </a:p>
          <a:p>
            <a:r>
              <a:rPr lang="en-US" sz="2500" dirty="0"/>
              <a:t>Accounts for 5% of final grade</a:t>
            </a:r>
          </a:p>
          <a:p>
            <a:pPr lvl="1"/>
            <a:endParaRPr lang="en-US" dirty="0"/>
          </a:p>
          <a:p>
            <a:pPr lvl="1"/>
            <a:endParaRPr lang="en-US" sz="1900" dirty="0"/>
          </a:p>
          <a:p>
            <a:r>
              <a:rPr lang="en-US" sz="2300" dirty="0"/>
              <a:t>The mechanics of getting the 5% credit</a:t>
            </a:r>
          </a:p>
          <a:p>
            <a:pPr lvl="1"/>
            <a:r>
              <a:rPr lang="en-US" sz="1900" dirty="0"/>
              <a:t>Before 05/07/2021, 10:05 AM, drop in the Canvas folder called “</a:t>
            </a:r>
            <a:r>
              <a:rPr lang="en-US" sz="1900" dirty="0" err="1">
                <a:latin typeface="Consolas" panose="020B0609020204030204" pitchFamily="49" charset="0"/>
              </a:rPr>
              <a:t>ClassParticipationFolder</a:t>
            </a:r>
            <a:r>
              <a:rPr lang="en-US" sz="1900" dirty="0"/>
              <a:t>” your participation portfolio file (</a:t>
            </a:r>
            <a:r>
              <a:rPr lang="en-US" sz="1700" dirty="0">
                <a:latin typeface="Consolas" panose="020B0609020204030204" pitchFamily="49" charset="0"/>
              </a:rPr>
              <a:t>participationPortfolio.pdf</a:t>
            </a:r>
            <a:r>
              <a:rPr lang="en-US" sz="1700" dirty="0"/>
              <a:t>) </a:t>
            </a:r>
          </a:p>
          <a:p>
            <a:pPr lvl="2"/>
            <a:r>
              <a:rPr lang="en-US" sz="1500" dirty="0"/>
              <a:t>Provide links to up to five of your posts on Piazza that you are most proud of</a:t>
            </a:r>
          </a:p>
          <a:p>
            <a:pPr lvl="2"/>
            <a:r>
              <a:rPr lang="en-US" sz="1500" dirty="0"/>
              <a:t>Provide links to other things that demonstrate your engagement in ME759:</a:t>
            </a:r>
          </a:p>
          <a:p>
            <a:pPr lvl="3"/>
            <a:r>
              <a:rPr lang="en-US" dirty="0"/>
              <a:t>Two “Good Answer” badges that you got from instructor/TA</a:t>
            </a:r>
          </a:p>
          <a:p>
            <a:pPr lvl="3"/>
            <a:r>
              <a:rPr lang="en-US" dirty="0"/>
              <a:t>A report of a couple of “Recommended Readings”</a:t>
            </a:r>
          </a:p>
          <a:p>
            <a:pPr lvl="3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Why do this?</a:t>
            </a:r>
          </a:p>
          <a:p>
            <a:pPr lvl="1"/>
            <a:r>
              <a:rPr lang="en-US" dirty="0"/>
              <a:t>To stay engaged</a:t>
            </a:r>
          </a:p>
          <a:p>
            <a:pPr lvl="1"/>
            <a:r>
              <a:rPr lang="en-US" dirty="0"/>
              <a:t>To contribute to the “ME759 community” – sad &amp; depressing when nobody cares/engages/participates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51C9E-3C3F-47CB-B128-245259A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Examples, Piazza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Post on </a:t>
            </a:r>
            <a:r>
              <a:rPr lang="en-US" sz="2000" dirty="0">
                <a:hlinkClick r:id="rId2"/>
              </a:rPr>
              <a:t>Piazza</a:t>
            </a:r>
            <a:r>
              <a:rPr lang="en-US" sz="2000" dirty="0"/>
              <a:t> your approach to working on your Windows box and interacting with Euler, which runs Linux</a:t>
            </a:r>
          </a:p>
          <a:p>
            <a:r>
              <a:rPr lang="en-US" sz="2000" dirty="0"/>
              <a:t>Comment on an IDE such as Visual Studio Code</a:t>
            </a:r>
          </a:p>
          <a:p>
            <a:r>
              <a:rPr lang="en-US" sz="2000" dirty="0"/>
              <a:t>How to clone the </a:t>
            </a:r>
            <a:r>
              <a:rPr lang="en-US" sz="2000" dirty="0">
                <a:latin typeface="Consolas" panose="020B0609020204030204" pitchFamily="49" charset="0"/>
              </a:rPr>
              <a:t>git</a:t>
            </a:r>
            <a:r>
              <a:rPr lang="en-US" sz="2000" dirty="0"/>
              <a:t> repo</a:t>
            </a:r>
          </a:p>
          <a:p>
            <a:r>
              <a:rPr lang="en-US" sz="2000" dirty="0"/>
              <a:t>How to use a debugger other than </a:t>
            </a:r>
            <a:r>
              <a:rPr lang="en-US" sz="2000" dirty="0" err="1">
                <a:latin typeface="Consolas" panose="020B0609020204030204" pitchFamily="49" charset="0"/>
              </a:rPr>
              <a:t>gdb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Etc.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507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 has been a great resource for ME759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all you good citizens out there: please answer questions on Piazza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Ideally, you’d beat the TAs and instructor to suggesting a fix or answering a question</a:t>
            </a:r>
          </a:p>
          <a:p>
            <a:pPr lvl="1"/>
            <a:r>
              <a:rPr lang="en-US" sz="1600" dirty="0"/>
              <a:t>Don’t worry if you only get it 75% right – no problem…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92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Scores and Grades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</a:pPr>
            <a:endParaRPr lang="en-US" sz="2100"/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2293938" y="2660651"/>
            <a:ext cx="2995612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u="sng" dirty="0">
                <a:latin typeface="Arial" pitchFamily="34" charset="0"/>
              </a:rPr>
              <a:t>Score</a:t>
            </a:r>
            <a:r>
              <a:rPr lang="en-US" sz="2100" dirty="0">
                <a:latin typeface="Arial" pitchFamily="34" charset="0"/>
              </a:rPr>
              <a:t>	</a:t>
            </a:r>
            <a:r>
              <a:rPr lang="en-US" sz="2100" u="sng" dirty="0">
                <a:latin typeface="Arial" pitchFamily="34" charset="0"/>
              </a:rPr>
              <a:t>Grade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93-100		A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86-91		AB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78-85		B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70-77		BC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60-69		C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50-59		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562600" y="3006726"/>
            <a:ext cx="4872038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+mj-lt"/>
              </a:rPr>
              <a:t>Grading will </a:t>
            </a:r>
            <a:r>
              <a:rPr lang="en-US" sz="2100" u="sng" dirty="0">
                <a:latin typeface="+mj-lt"/>
              </a:rPr>
              <a:t>not</a:t>
            </a:r>
            <a:r>
              <a:rPr lang="en-US" sz="2100" dirty="0">
                <a:latin typeface="+mj-lt"/>
              </a:rPr>
              <a:t> be done on a curve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endParaRPr lang="en-US" sz="2100" dirty="0">
              <a:latin typeface="+mj-lt"/>
            </a:endParaRP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+mj-lt"/>
              </a:rPr>
              <a:t>Final score will be rounded to the nearest integer prior to having a letter assigned</a:t>
            </a:r>
          </a:p>
          <a:p>
            <a:pPr marL="800100" lvl="1" indent="-342900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r>
              <a:rPr lang="en-US" sz="2000" dirty="0">
                <a:latin typeface="+mj-lt"/>
              </a:rPr>
              <a:t>Example</a:t>
            </a:r>
            <a:r>
              <a:rPr lang="en-US" sz="2100" dirty="0">
                <a:latin typeface="+mj-lt"/>
              </a:rPr>
              <a:t>:</a:t>
            </a:r>
          </a:p>
          <a:p>
            <a:pPr marL="1200150" lvl="2" indent="-285750">
              <a:spcBef>
                <a:spcPct val="1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r>
              <a:rPr lang="en-US" dirty="0">
                <a:latin typeface="+mj-lt"/>
              </a:rPr>
              <a:t>85.59 becomes AB</a:t>
            </a:r>
          </a:p>
          <a:p>
            <a:pPr marL="1200150" lvl="2" indent="-285750">
              <a:spcBef>
                <a:spcPct val="1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r>
              <a:rPr lang="en-US" dirty="0">
                <a:latin typeface="+mj-lt"/>
              </a:rPr>
              <a:t>85.27 becomes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46DBF-C8A6-476C-9E3C-505CDD7D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76B76-D309-457C-8093-2FAC57B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CD130-1752-4F05-AA89-9001D2AB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BBC recording 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1B91E-5E75-4C3F-B884-349EE03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8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in Touch…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Email me only if you have a personal problem</a:t>
            </a:r>
          </a:p>
          <a:p>
            <a:pPr lvl="1"/>
            <a:r>
              <a:rPr lang="en-US" sz="1800" dirty="0"/>
              <a:t>Examples: </a:t>
            </a:r>
          </a:p>
          <a:p>
            <a:pPr lvl="2"/>
            <a:r>
              <a:rPr lang="en-US" sz="1500" dirty="0"/>
              <a:t>Good: Schedule a one-on-one meeting outside office hours</a:t>
            </a:r>
          </a:p>
          <a:p>
            <a:pPr lvl="2"/>
            <a:r>
              <a:rPr lang="en-US" sz="1500" dirty="0"/>
              <a:t>Bad: Asking me clarifications on Problem 2 of the current assignment (this needs to be on the Forum)</a:t>
            </a:r>
          </a:p>
          <a:p>
            <a:pPr lvl="2"/>
            <a:r>
              <a:rPr lang="en-US" sz="1500" dirty="0"/>
              <a:t>Bad: telling me that you can’t compile your code (this should also go to the Forum)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000" dirty="0"/>
              <a:t>Any course-related question should be posted on the Forum</a:t>
            </a:r>
          </a:p>
          <a:p>
            <a:pPr lvl="1"/>
            <a:r>
              <a:rPr lang="en-US" sz="1800" dirty="0"/>
              <a:t>We continuously monitor the Forum</a:t>
            </a:r>
          </a:p>
          <a:p>
            <a:pPr lvl="1"/>
            <a:r>
              <a:rPr lang="en-US" sz="1800" dirty="0"/>
              <a:t>If you can answer a Forum post, please do so (counts towards your 5% class participation and helps me as well)</a:t>
            </a:r>
          </a:p>
          <a:p>
            <a:pPr lvl="1"/>
            <a:r>
              <a:rPr lang="en-US" sz="1800" dirty="0"/>
              <a:t>Keeps all of us on the same page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The forum is **very** useful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D833-3311-4E57-BF35-80FF83B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Diversity, at UW-Madison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Statements below lifted from </a:t>
            </a:r>
            <a:r>
              <a:rPr lang="en-US" sz="2000" dirty="0">
                <a:hlinkClick r:id="rId2"/>
              </a:rPr>
              <a:t>https://diversity.wisc.edu</a:t>
            </a:r>
            <a:endParaRPr lang="en-US" sz="2000" dirty="0"/>
          </a:p>
          <a:p>
            <a:endParaRPr lang="en-US" sz="2000" dirty="0"/>
          </a:p>
          <a:p>
            <a:endParaRPr lang="en-US" sz="2000" i="1" dirty="0"/>
          </a:p>
          <a:p>
            <a:r>
              <a:rPr lang="en-US" sz="2000" dirty="0"/>
              <a:t>Diversity is a source of strength, creativity, and innovation for UW-Madison</a:t>
            </a:r>
          </a:p>
          <a:p>
            <a:pPr lvl="1"/>
            <a:r>
              <a:rPr lang="en-US" sz="1600" i="1" dirty="0"/>
              <a:t>We value the contributions of each person and respect the profound ways their identity, culture, background, experience, status, abilities, and opinion enrich the university community</a:t>
            </a:r>
          </a:p>
          <a:p>
            <a:pPr lvl="1"/>
            <a:endParaRPr lang="en-US" sz="1600" i="1" dirty="0"/>
          </a:p>
          <a:p>
            <a:pPr lvl="1"/>
            <a:r>
              <a:rPr lang="en-US" sz="1600" i="1" dirty="0"/>
              <a:t>We commit ourselves to the pursuit of excellence in teaching, research, outreach, and diversity as inextricably linked goals </a:t>
            </a:r>
          </a:p>
          <a:p>
            <a:pPr lvl="1"/>
            <a:endParaRPr lang="en-US" sz="1600" i="1" dirty="0"/>
          </a:p>
          <a:p>
            <a:pPr lvl="1"/>
            <a:r>
              <a:rPr lang="en-US" sz="1600" i="1" dirty="0"/>
              <a:t>The University of Wisconsin-Madison fulfills its public mission by creating a welcoming and inclusive community for people from every background - people who as students, faculty, and staff serve Wisconsin and the world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AF95-83F2-44B9-8B39-1ED4751E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0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This is a high-level graduate class in a fluid topic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  <a:p>
            <a:r>
              <a:rPr lang="en-US" sz="1900" dirty="0"/>
              <a:t>Familiarity with C or C++ is expected</a:t>
            </a:r>
            <a:endParaRPr lang="en-US" sz="1900" dirty="0">
              <a:cs typeface="Calibri"/>
            </a:endParaRPr>
          </a:p>
          <a:p>
            <a:pPr lvl="1"/>
            <a:r>
              <a:rPr lang="en-US" sz="1500" dirty="0"/>
              <a:t>You can probably be fine if you are a friend of Java or another C-like language</a:t>
            </a:r>
            <a:endParaRPr lang="en-US" sz="15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You are expected to be at ease with handling ME459 concepts. Skim through these </a:t>
            </a:r>
            <a:r>
              <a:rPr lang="en-US" sz="1900" dirty="0">
                <a:hlinkClick r:id="rId3"/>
              </a:rPr>
              <a:t>ME459 slides</a:t>
            </a: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Modest programming skills and a perseverant spirit are necessary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Understanding pointers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Being able to wrestle on your own with a compiler error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You have heard of a debugger 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You have heard of a profiler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9318F-99C7-4ADD-B829-DC33D0A7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speak C++ in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ME759: it’s a one-semester journey in the pursuit of speed (high-performance computing)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C++ supports all of the features of C, plus some extra capabilities that make things less clunky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C programming is what’s being used for low level stuff. Because it’s fast.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The Linux kernel and the Windows kernel are both written in C.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CUDA, OpenMP, MPI: they cater to the C/C++ programmer (and FORTRAN too)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 low-level language like C is not friendly but the sky is the limit: you can do as you wish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50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5AA9-9AE8-443E-9F8C-01E22E8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 tidbit of the day…</a:t>
            </a:r>
            <a:br>
              <a:rPr lang="en-US" dirty="0"/>
            </a:br>
            <a:r>
              <a:rPr lang="en-US" sz="2000" dirty="0"/>
              <a:t>[ME459 slide, recycled]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CBE34-0FC4-4DD6-8900-BFE002AE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1B7E62-B306-4D47-8379-5C79F32B5AE3}"/>
                  </a:ext>
                </a:extLst>
              </p:cNvPr>
              <p:cNvSpPr txBox="1"/>
              <p:nvPr/>
            </p:nvSpPr>
            <p:spPr>
              <a:xfrm>
                <a:off x="7417614" y="6019864"/>
                <a:ext cx="40405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[https://www.tiobe.com/tiobe-index]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1B7E62-B306-4D47-8379-5C79F32B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614" y="6019864"/>
                <a:ext cx="4040553" cy="369332"/>
              </a:xfrm>
              <a:prstGeom prst="rect">
                <a:avLst/>
              </a:prstGeom>
              <a:blipFill>
                <a:blip r:embed="rId2"/>
                <a:stretch>
                  <a:fillRect l="-135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2207FFD-8A0F-4F40-BFA8-F5C6B69D7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8" t="16737" r="28013" b="14434"/>
          <a:stretch/>
        </p:blipFill>
        <p:spPr>
          <a:xfrm>
            <a:off x="3235569" y="1227015"/>
            <a:ext cx="5541108" cy="455637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337624F-3107-44ED-83AA-09D66834056D}"/>
              </a:ext>
            </a:extLst>
          </p:cNvPr>
          <p:cNvSpPr/>
          <p:nvPr/>
        </p:nvSpPr>
        <p:spPr>
          <a:xfrm>
            <a:off x="2790092" y="1453662"/>
            <a:ext cx="265723" cy="1875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941E1C-4526-4F89-892B-27409F0F64FC}"/>
              </a:ext>
            </a:extLst>
          </p:cNvPr>
          <p:cNvSpPr/>
          <p:nvPr/>
        </p:nvSpPr>
        <p:spPr>
          <a:xfrm>
            <a:off x="2790091" y="1852246"/>
            <a:ext cx="265723" cy="1875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728286-0DA3-4EC5-AEB7-8D25AD9A2131}"/>
              </a:ext>
            </a:extLst>
          </p:cNvPr>
          <p:cNvSpPr/>
          <p:nvPr/>
        </p:nvSpPr>
        <p:spPr>
          <a:xfrm>
            <a:off x="2794003" y="2934671"/>
            <a:ext cx="265723" cy="1875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9B3B4F-BAF5-49AD-91E6-A5B1E494CD12}"/>
              </a:ext>
            </a:extLst>
          </p:cNvPr>
          <p:cNvSpPr/>
          <p:nvPr/>
        </p:nvSpPr>
        <p:spPr>
          <a:xfrm>
            <a:off x="2774465" y="4681409"/>
            <a:ext cx="265723" cy="1875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8D2A7-7CC7-4865-AF09-87BCA364948E}"/>
              </a:ext>
            </a:extLst>
          </p:cNvPr>
          <p:cNvSpPr txBox="1"/>
          <p:nvPr/>
        </p:nvSpPr>
        <p:spPr>
          <a:xfrm>
            <a:off x="5961406" y="6333312"/>
            <a:ext cx="5847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>
                <a:solidFill>
                  <a:srgbClr val="0070C0"/>
                </a:solidFill>
              </a:rPr>
              <a:t>R is on schedule to become TIOBE's programming language of the year 2020</a:t>
            </a:r>
            <a:r>
              <a:rPr lang="en-US" sz="1400" dirty="0"/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5500D-3CA8-46BC-A92E-68950F3407DC}"/>
              </a:ext>
            </a:extLst>
          </p:cNvPr>
          <p:cNvSpPr txBox="1"/>
          <p:nvPr/>
        </p:nvSpPr>
        <p:spPr>
          <a:xfrm>
            <a:off x="961291" y="2852781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Discussed in ME459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6A4B0-6DEE-4A9E-A7E7-561E63770873}"/>
              </a:ext>
            </a:extLst>
          </p:cNvPr>
          <p:cNvSpPr txBox="1"/>
          <p:nvPr/>
        </p:nvSpPr>
        <p:spPr>
          <a:xfrm>
            <a:off x="961291" y="4605916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Discussed in ME459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6271F-D766-428C-8868-78FA960E7276}"/>
              </a:ext>
            </a:extLst>
          </p:cNvPr>
          <p:cNvSpPr txBox="1"/>
          <p:nvPr/>
        </p:nvSpPr>
        <p:spPr>
          <a:xfrm>
            <a:off x="961291" y="1776753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Discussed in ME459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B3687-F924-4AA9-B8C6-EBA632EC1A55}"/>
              </a:ext>
            </a:extLst>
          </p:cNvPr>
          <p:cNvSpPr txBox="1"/>
          <p:nvPr/>
        </p:nvSpPr>
        <p:spPr>
          <a:xfrm>
            <a:off x="961291" y="1371201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Discussed in ME459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07BB2B-8A8F-429C-8C89-A7008E7E7C13}"/>
              </a:ext>
            </a:extLst>
          </p:cNvPr>
          <p:cNvSpPr/>
          <p:nvPr/>
        </p:nvSpPr>
        <p:spPr>
          <a:xfrm>
            <a:off x="2790091" y="2112277"/>
            <a:ext cx="265723" cy="18756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8F7F2-50B8-4E90-B59D-47126C463058}"/>
              </a:ext>
            </a:extLst>
          </p:cNvPr>
          <p:cNvSpPr txBox="1"/>
          <p:nvPr/>
        </p:nvSpPr>
        <p:spPr>
          <a:xfrm>
            <a:off x="961291" y="2036784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Discussed in ME759</a:t>
            </a:r>
          </a:p>
        </p:txBody>
      </p:sp>
    </p:spTree>
    <p:extLst>
      <p:ext uri="{BB962C8B-B14F-4D97-AF65-F5344CB8AC3E}">
        <p14:creationId xmlns:p14="http://schemas.microsoft.com/office/powerpoint/2010/main" val="1512812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aspects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course designed to leverage a dedicated CPU/GPU cluster</a:t>
            </a:r>
          </a:p>
          <a:p>
            <a:pPr lvl="1"/>
            <a:r>
              <a:rPr lang="en-US" sz="1400" dirty="0"/>
              <a:t>Called Euler</a:t>
            </a:r>
          </a:p>
          <a:p>
            <a:pPr lvl="2"/>
            <a:r>
              <a:rPr lang="en-US" sz="1200" dirty="0">
                <a:ea typeface="+mn-lt"/>
                <a:cs typeface="+mn-lt"/>
              </a:rPr>
              <a:t>pronounced: </a:t>
            </a:r>
            <a:r>
              <a:rPr lang="en-US" sz="1000" b="1" dirty="0">
                <a:ea typeface="+mn-lt"/>
                <a:cs typeface="+mn-lt"/>
              </a:rPr>
              <a:t>/ˈ</a:t>
            </a:r>
            <a:r>
              <a:rPr lang="en-US" sz="1000" b="1" dirty="0" err="1">
                <a:ea typeface="+mn-lt"/>
                <a:cs typeface="+mn-lt"/>
              </a:rPr>
              <a:t>ɔɪlər</a:t>
            </a:r>
            <a:r>
              <a:rPr lang="en-US" sz="1000" b="1" dirty="0">
                <a:ea typeface="+mn-lt"/>
                <a:cs typeface="+mn-lt"/>
              </a:rPr>
              <a:t>/</a:t>
            </a:r>
            <a:r>
              <a:rPr lang="en-US" sz="1000" dirty="0">
                <a:ea typeface="+mn-lt"/>
                <a:cs typeface="+mn-lt"/>
              </a:rPr>
              <a:t> (IPA) or </a:t>
            </a:r>
            <a:r>
              <a:rPr lang="en-US" sz="1000" b="1" i="1" dirty="0">
                <a:ea typeface="+mn-lt"/>
                <a:cs typeface="+mn-lt"/>
              </a:rPr>
              <a:t>OY-</a:t>
            </a:r>
            <a:r>
              <a:rPr lang="en-US" sz="1000" b="1" i="1" dirty="0" err="1">
                <a:ea typeface="+mn-lt"/>
                <a:cs typeface="+mn-lt"/>
              </a:rPr>
              <a:t>lər</a:t>
            </a:r>
            <a:r>
              <a:rPr lang="en-US" sz="1000" i="1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(Phonetic) or "</a:t>
            </a:r>
            <a:r>
              <a:rPr lang="en-US" sz="1000" b="1" dirty="0">
                <a:ea typeface="+mn-lt"/>
                <a:cs typeface="+mn-lt"/>
              </a:rPr>
              <a:t>oiler</a:t>
            </a:r>
            <a:r>
              <a:rPr lang="en-US" sz="1000" dirty="0">
                <a:ea typeface="+mn-lt"/>
                <a:cs typeface="+mn-lt"/>
              </a:rPr>
              <a:t>"</a:t>
            </a:r>
            <a:r>
              <a:rPr lang="en-US" sz="1000" b="1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(approximate)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000" dirty="0"/>
              <a:t>Each student receives an individual account that will be used for </a:t>
            </a:r>
          </a:p>
          <a:p>
            <a:pPr lvl="1"/>
            <a:r>
              <a:rPr lang="en-US" sz="1600" dirty="0"/>
              <a:t>GPU computing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OpenMP multi-core computing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MPI-enabled parallel computing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Version control (through </a:t>
            </a:r>
            <a:r>
              <a:rPr lang="en-US" sz="1600" dirty="0">
                <a:latin typeface="Consolas" panose="020B0609020204030204" pitchFamily="49" charset="0"/>
              </a:rPr>
              <a:t>git</a:t>
            </a:r>
            <a:r>
              <a:rPr lang="en-US" sz="1600" dirty="0"/>
              <a:t>)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/>
              <a:t>Advice: if possible, do all the programming on a </a:t>
            </a:r>
            <a:r>
              <a:rPr lang="en-US" sz="2000" dirty="0">
                <a:solidFill>
                  <a:srgbClr val="0070C0"/>
                </a:solidFill>
              </a:rPr>
              <a:t>local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70C0"/>
                </a:solidFill>
              </a:rPr>
              <a:t>CAE</a:t>
            </a:r>
            <a:r>
              <a:rPr lang="en-US" sz="2000" dirty="0"/>
              <a:t> machine.  Move to Euler for “production” runs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Do the homework on your favorite laptop or desktop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Caveat: make sure your code runs on Euler since there’s where the TA will run your code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marL="344487" lvl="1" indent="0">
              <a:buNone/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F47DA-CA49-4591-B3A1-47F642A5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Euler Cluster [pic is obsolete, but gives you an idea]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9" b="8761"/>
          <a:stretch/>
        </p:blipFill>
        <p:spPr bwMode="auto">
          <a:xfrm>
            <a:off x="8534400" y="4459247"/>
            <a:ext cx="1645920" cy="181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newtonEuler-crop.jpg"/>
          <p:cNvPicPr>
            <a:picLocks noChangeAspect="1"/>
          </p:cNvPicPr>
          <p:nvPr/>
        </p:nvPicPr>
        <p:blipFill rotWithShape="1">
          <a:blip r:embed="rId3" cstate="print"/>
          <a:srcRect l="7213" r="4755"/>
          <a:stretch/>
        </p:blipFill>
        <p:spPr>
          <a:xfrm>
            <a:off x="8245136" y="1818042"/>
            <a:ext cx="2270465" cy="2514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057400"/>
            <a:ext cx="6588539" cy="434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B86F85-3812-4299-B984-01590D0F4CBA}"/>
              </a:ext>
            </a:extLst>
          </p:cNvPr>
          <p:cNvSpPr/>
          <p:nvPr/>
        </p:nvSpPr>
        <p:spPr>
          <a:xfrm>
            <a:off x="3640875" y="1136051"/>
            <a:ext cx="361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hlinkClick r:id="rId5"/>
              </a:rPr>
              <a:t>http://wacc.wisc.edu/infrastructure/</a:t>
            </a:r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532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an Euler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IBM POWER 9 architecture node – one year old</a:t>
                </a:r>
              </a:p>
              <a:p>
                <a:pPr lvl="1"/>
                <a:r>
                  <a:rPr lang="en-US" dirty="0"/>
                  <a:t>$54,000</a:t>
                </a:r>
              </a:p>
              <a:p>
                <a:endParaRPr lang="en-US" dirty="0"/>
              </a:p>
              <a:p>
                <a:r>
                  <a:rPr lang="en-US" dirty="0"/>
                  <a:t>128 logical CPU cores via 4-way SMT (Symmetric Multi-Threading)</a:t>
                </a:r>
              </a:p>
              <a:p>
                <a:endParaRPr lang="en-US" dirty="0"/>
              </a:p>
              <a:p>
                <a:r>
                  <a:rPr lang="en-US" dirty="0"/>
                  <a:t>Four NVIDIA Volta V100 GPUs connected to host using </a:t>
                </a:r>
                <a:r>
                  <a:rPr lang="en-US" dirty="0" err="1"/>
                  <a:t>NVLink</a:t>
                </a:r>
                <a:r>
                  <a:rPr lang="en-US" dirty="0"/>
                  <a:t> 2.0 interconnect</a:t>
                </a:r>
              </a:p>
              <a:p>
                <a:pPr lvl="1"/>
                <a:r>
                  <a:rPr lang="en-US" dirty="0"/>
                  <a:t>Each GPU has 32GB of memory</a:t>
                </a:r>
              </a:p>
              <a:p>
                <a:endParaRPr lang="en-US" dirty="0"/>
              </a:p>
              <a:p>
                <a:r>
                  <a:rPr lang="en-US" dirty="0"/>
                  <a:t>Host-to-Device (CPU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GPU) data transfers over the </a:t>
                </a:r>
                <a:r>
                  <a:rPr lang="en-US" dirty="0" err="1"/>
                  <a:t>NVLink</a:t>
                </a:r>
                <a:r>
                  <a:rPr lang="en-US" dirty="0"/>
                  <a:t> interconnect allows programs to move data at nearly 25x the speed of the </a:t>
                </a:r>
                <a:r>
                  <a:rPr lang="en-US" dirty="0" err="1"/>
                  <a:t>PCIe</a:t>
                </a:r>
                <a:r>
                  <a:rPr lang="en-US" dirty="0"/>
                  <a:t> 3.0 bus on Intel x86 systems</a:t>
                </a:r>
              </a:p>
              <a:p>
                <a:pPr lvl="1"/>
                <a:r>
                  <a:rPr lang="en-US" dirty="0"/>
                  <a:t>CPU-to-GPU Bandwidth: approx. 300 GB/s</a:t>
                </a:r>
              </a:p>
              <a:p>
                <a:endParaRPr lang="en-US" dirty="0"/>
              </a:p>
              <a:p>
                <a:r>
                  <a:rPr lang="en-US" dirty="0"/>
                  <a:t>About 30,000 billion double precision operations per second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1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Supercomputer [</a:t>
            </a:r>
            <a:r>
              <a:rPr lang="en-US" dirty="0" err="1"/>
              <a:t>mis</a:t>
            </a:r>
            <a:r>
              <a:rPr lang="en-US" dirty="0"/>
              <a:t>]use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Euler: over 200 accounts each year</a:t>
            </a:r>
          </a:p>
          <a:p>
            <a:endParaRPr lang="en-US" dirty="0"/>
          </a:p>
          <a:p>
            <a:r>
              <a:rPr lang="en-US" dirty="0"/>
              <a:t>Crashing Euler is not good</a:t>
            </a:r>
          </a:p>
          <a:p>
            <a:pPr lvl="1"/>
            <a:r>
              <a:rPr lang="en-US" dirty="0"/>
              <a:t>Stuff is due 24/7 on Euler: assignments, project deadlines, research, papers, conference presentations, etc.</a:t>
            </a:r>
          </a:p>
          <a:p>
            <a:pPr lvl="1"/>
            <a:endParaRPr lang="en-US" dirty="0"/>
          </a:p>
          <a:p>
            <a:r>
              <a:rPr lang="en-US" dirty="0"/>
              <a:t>Gold rule: do not run your code on the Euler *head* node </a:t>
            </a:r>
          </a:p>
          <a:p>
            <a:pPr lvl="1"/>
            <a:r>
              <a:rPr lang="en-US" dirty="0"/>
              <a:t>“head node” – where you land when you </a:t>
            </a: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/>
              <a:t> into Euler</a:t>
            </a:r>
          </a:p>
          <a:p>
            <a:pPr lvl="1"/>
            <a:r>
              <a:rPr lang="en-US" dirty="0"/>
              <a:t>Head node used to schedule how the entire supercomputer works</a:t>
            </a:r>
          </a:p>
          <a:p>
            <a:pPr lvl="1"/>
            <a:r>
              <a:rPr lang="en-US" dirty="0"/>
              <a:t>Through </a:t>
            </a:r>
            <a:r>
              <a:rPr lang="en-US" dirty="0">
                <a:latin typeface="Consolas" panose="020B0609020204030204" pitchFamily="49" charset="0"/>
              </a:rPr>
              <a:t>Slurm</a:t>
            </a:r>
            <a:r>
              <a:rPr lang="en-US" dirty="0"/>
              <a:t> scheduling you will get your job scheduled for execution</a:t>
            </a:r>
          </a:p>
          <a:p>
            <a:pPr lvl="2"/>
            <a:r>
              <a:rPr lang="en-US" dirty="0"/>
              <a:t>Execution will take place on a Euler node </a:t>
            </a:r>
          </a:p>
          <a:p>
            <a:pPr lvl="3"/>
            <a:r>
              <a:rPr lang="en-US" dirty="0"/>
              <a:t>The said Euler node is chosen by the scheduler, in a process transparent to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6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Supercomputer [</a:t>
            </a:r>
            <a:r>
              <a:rPr lang="en-US" dirty="0" err="1"/>
              <a:t>mis</a:t>
            </a:r>
            <a:r>
              <a:rPr lang="en-US" dirty="0"/>
              <a:t>]use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Your account will be temporarily blocked if you run code on the head node</a:t>
            </a:r>
          </a:p>
          <a:p>
            <a:pPr lvl="1"/>
            <a:r>
              <a:rPr lang="en-US" dirty="0"/>
              <a:t>You’ll need to email Dan and Euler sysadmin to unblock your account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Pay attention, particularly right before the homework is due</a:t>
            </a:r>
          </a:p>
          <a:p>
            <a:pPr lvl="1"/>
            <a:r>
              <a:rPr lang="en-US" dirty="0"/>
              <a:t>That’s the worst time to get your account frozen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8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30,000 feet perspective of ME759</a:t>
            </a:r>
          </a:p>
          <a:p>
            <a:pPr lvl="2"/>
            <a:r>
              <a:rPr lang="en-US" dirty="0"/>
              <a:t>All sorts of disjoint information</a:t>
            </a:r>
          </a:p>
          <a:p>
            <a:pPr lvl="2"/>
            <a:r>
              <a:rPr lang="en-US" dirty="0"/>
              <a:t>Note: everything in blue and underlined, like </a:t>
            </a:r>
            <a:r>
              <a:rPr lang="en-US" dirty="0">
                <a:hlinkClick r:id="rId2"/>
              </a:rPr>
              <a:t>syllabus</a:t>
            </a:r>
            <a:r>
              <a:rPr lang="en-US" dirty="0"/>
              <a:t>, contains a link that you can follow to a relevant doc/page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/>
              <a:t>Additional Reading: check the on-line </a:t>
            </a:r>
            <a:r>
              <a:rPr lang="en-US" dirty="0">
                <a:hlinkClick r:id="rId2"/>
              </a:rPr>
              <a:t>syllabus</a:t>
            </a:r>
            <a:endParaRPr lang="en-US" dirty="0"/>
          </a:p>
          <a:p>
            <a:pPr lvl="1"/>
            <a:r>
              <a:rPr lang="en-US" dirty="0"/>
              <a:t>First assignment, goes out on Th</a:t>
            </a:r>
          </a:p>
          <a:p>
            <a:pPr lvl="2"/>
            <a:r>
              <a:rPr lang="en-US" dirty="0"/>
              <a:t>Due one week later, on Th, 02/04, at 9 pm</a:t>
            </a:r>
          </a:p>
          <a:p>
            <a:pPr lvl="2"/>
            <a:r>
              <a:rPr lang="en-US" dirty="0"/>
              <a:t>Information on homework submission provided in the text of the assignment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0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Issues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Operating system of choice in ME759: Linux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Euler runs CentOS Linux release 8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Miscellaenous</a:t>
            </a:r>
            <a:r>
              <a:rPr lang="en-US" sz="2000" dirty="0"/>
              <a:t> libraries/releases: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CUDA: 11.2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OpenMPI</a:t>
            </a:r>
            <a:r>
              <a:rPr lang="en-US" sz="1600" dirty="0"/>
              <a:t>: 4.0.2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OpenMP: 5.0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r>
              <a:rPr lang="en-US" sz="2000" dirty="0"/>
              <a:t>Compilers and such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</a:rPr>
              <a:t>gcc</a:t>
            </a:r>
            <a:r>
              <a:rPr lang="en-US" sz="1600" dirty="0"/>
              <a:t> 8.2.1 for most of your homework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clang</a:t>
            </a:r>
            <a:r>
              <a:rPr lang="en-US" sz="1600" dirty="0"/>
              <a:t> 9.0.0 and PGI 19.10 for some OpenMP/</a:t>
            </a:r>
            <a:r>
              <a:rPr lang="en-US" sz="1600" dirty="0" err="1"/>
              <a:t>OpenACC</a:t>
            </a:r>
            <a:r>
              <a:rPr lang="en-US" sz="1600" dirty="0"/>
              <a:t> jobs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D58BE-CD98-4255-AAA0-2798B82B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90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Issues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800" dirty="0"/>
              <a:t>Debugging and profiling tools:</a:t>
            </a:r>
          </a:p>
          <a:p>
            <a:pPr lvl="1"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/>
              <a:t>: debugger under Linux</a:t>
            </a:r>
          </a:p>
          <a:p>
            <a:pPr lvl="1"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1400" dirty="0"/>
              <a:t>: debugger for CUDA applications running on the GPU</a:t>
            </a:r>
          </a:p>
          <a:p>
            <a:pPr lvl="1"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cuda-memcheck</a:t>
            </a:r>
            <a:r>
              <a:rPr lang="en-US" sz="1400" dirty="0"/>
              <a:t>: memory checker, for CUDA applications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NVIDIA Profiler: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Nsight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800" dirty="0"/>
              <a:t>Most of these tools are embedded in Visual Studio and Eclipse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OK to work under Windows, yet make sure your code compiles/runs on Euler before submitting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D58BE-CD98-4255-AAA0-2798B82B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6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Emphasis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multiple choices when it comes to implementing parallelism</a:t>
            </a:r>
          </a:p>
          <a:p>
            <a:pPr lvl="1"/>
            <a:r>
              <a:rPr lang="en-US" sz="1800" dirty="0" err="1"/>
              <a:t>PThreads</a:t>
            </a:r>
            <a:r>
              <a:rPr lang="en-US" sz="1800" dirty="0"/>
              <a:t>, Intel’s TBB, </a:t>
            </a:r>
            <a:r>
              <a:rPr lang="en-US" sz="1800" dirty="0" err="1"/>
              <a:t>OpenMP</a:t>
            </a:r>
            <a:r>
              <a:rPr lang="en-US" sz="1800" dirty="0"/>
              <a:t>, MPI, Ct, </a:t>
            </a:r>
            <a:r>
              <a:rPr lang="en-US" sz="1800" dirty="0" err="1"/>
              <a:t>Cilk</a:t>
            </a:r>
            <a:r>
              <a:rPr lang="en-US" sz="1800" dirty="0"/>
              <a:t>, CUDA, etc.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Course focuses on parallelism enabled by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800" dirty="0"/>
              <a:t> running on Graphics Processing Unit (GPU) cards, for fine-grain parallelism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US" sz="1800" dirty="0"/>
              <a:t> standard, aimed both at fine and coarse-grain parallelism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Passing Interface</a:t>
            </a:r>
            <a:r>
              <a:rPr lang="en-US" sz="1800" dirty="0"/>
              <a:t>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800" dirty="0"/>
              <a:t>) standard, aimed at coarse grain parallelism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5CE44-7473-4ECA-A26F-FE01F0DC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Recognize applications/problems that can draw on advanced computing</a:t>
            </a:r>
          </a:p>
          <a:p>
            <a:endParaRPr lang="en-US" sz="1800" dirty="0"/>
          </a:p>
          <a:p>
            <a:r>
              <a:rPr lang="en-US" sz="1800" dirty="0"/>
              <a:t>Get familiar with today’s software and hardware that can speed up your code</a:t>
            </a:r>
          </a:p>
          <a:p>
            <a:pPr lvl="1"/>
            <a:r>
              <a:rPr lang="en-US" sz="1400" dirty="0"/>
              <a:t>Mostly done through parallel computing, at multiple levels</a:t>
            </a:r>
          </a:p>
          <a:p>
            <a:pPr lvl="1"/>
            <a:endParaRPr lang="en-US" sz="1600" dirty="0"/>
          </a:p>
          <a:p>
            <a:r>
              <a:rPr lang="en-US" sz="1800" dirty="0"/>
              <a:t>Gain basic skills that will help you map these applications onto a parallel computing hardware/software stack</a:t>
            </a:r>
          </a:p>
          <a:p>
            <a:pPr lvl="1"/>
            <a:r>
              <a:rPr lang="en-US" sz="1400" dirty="0"/>
              <a:t>Write code, build, link, run, debug, profile</a:t>
            </a:r>
          </a:p>
          <a:p>
            <a:endParaRPr lang="en-US" sz="1800" dirty="0"/>
          </a:p>
          <a:p>
            <a:r>
              <a:rPr lang="en-US" sz="1800" dirty="0"/>
              <a:t>Help you approach the task of writing software from a different (and hopefully better) point of view (mindset)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A2DD7-220E-46EF-ACAD-D982983C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 </a:t>
            </a:r>
            <a:r>
              <a:rPr lang="en-US" sz="1800" dirty="0"/>
              <a:t>[</a:t>
            </a:r>
            <a:r>
              <a:rPr lang="en-US" sz="1800" dirty="0" err="1"/>
              <a:t>Cntd</a:t>
            </a:r>
            <a:r>
              <a:rPr lang="en-US" sz="1800" dirty="0"/>
              <a:t>.]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What I’ll try to accomplish, in plain English</a:t>
            </a:r>
          </a:p>
          <a:p>
            <a:pPr lvl="1"/>
            <a:r>
              <a:rPr lang="en-US" sz="1800" dirty="0"/>
              <a:t>Provide enough information for you to start writing software that can leverage parallel computing to hopefully reduce the amount of time required by your simulations to complete</a:t>
            </a:r>
          </a:p>
          <a:p>
            <a:endParaRPr lang="en-US" sz="2200" dirty="0"/>
          </a:p>
          <a:p>
            <a:r>
              <a:rPr lang="en-US" sz="2000" dirty="0"/>
              <a:t>I will </a:t>
            </a:r>
            <a:r>
              <a:rPr lang="en-US" sz="2000" u="sng" dirty="0"/>
              <a:t>not</a:t>
            </a:r>
            <a:r>
              <a:rPr lang="en-US" sz="2000" dirty="0"/>
              <a:t> attempt to…</a:t>
            </a:r>
          </a:p>
          <a:p>
            <a:pPr lvl="1"/>
            <a:r>
              <a:rPr lang="en-US" sz="1800" dirty="0"/>
              <a:t>Propose new parallel computing languages or language features</a:t>
            </a:r>
          </a:p>
          <a:p>
            <a:pPr lvl="1"/>
            <a:r>
              <a:rPr lang="en-US" sz="1800" dirty="0"/>
              <a:t>Establish how compilers should support advanced computing</a:t>
            </a:r>
          </a:p>
          <a:p>
            <a:pPr lvl="1"/>
            <a:r>
              <a:rPr lang="en-US" sz="1800" dirty="0"/>
              <a:t>Etc.</a:t>
            </a:r>
          </a:p>
          <a:p>
            <a:endParaRPr lang="en-US" sz="2200" dirty="0"/>
          </a:p>
          <a:p>
            <a:r>
              <a:rPr lang="en-US" sz="2200" dirty="0"/>
              <a:t>To summarize, </a:t>
            </a:r>
          </a:p>
          <a:p>
            <a:pPr lvl="1"/>
            <a:r>
              <a:rPr lang="en-US" sz="1800" dirty="0"/>
              <a:t>We are interested in this stuff since we are consumers of parallel computing</a:t>
            </a:r>
          </a:p>
          <a:p>
            <a:pPr lvl="1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1147-F8D1-4464-8305-162B2F68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we’ll go about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Before talking about how to write software to run on a piece of hardware, we’ll learn something about that hardware asset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800" dirty="0"/>
              <a:t>“learn something” – pick up those things we need to know as *programmers*</a:t>
            </a:r>
          </a:p>
          <a:p>
            <a:pPr lvl="1"/>
            <a:r>
              <a:rPr lang="en-US" sz="1400" dirty="0"/>
              <a:t>Level of detail provided not enough to be useful to people whose interests are in hardware</a:t>
            </a:r>
          </a:p>
          <a:p>
            <a:pPr lvl="1"/>
            <a:r>
              <a:rPr lang="en-US" sz="1400" dirty="0"/>
              <a:t>One theme of this course “know your hardware before you write your software”</a:t>
            </a:r>
          </a:p>
          <a:p>
            <a:endParaRPr lang="en-US" sz="1800" dirty="0"/>
          </a:p>
          <a:p>
            <a:r>
              <a:rPr lang="en-US" sz="1800" dirty="0"/>
              <a:t>Focus not on low level hardware detail</a:t>
            </a:r>
          </a:p>
          <a:p>
            <a:pPr lvl="1"/>
            <a:r>
              <a:rPr lang="en-US" sz="1600" dirty="0"/>
              <a:t>Dedicated courses already available </a:t>
            </a:r>
          </a:p>
          <a:p>
            <a:pPr lvl="2"/>
            <a:r>
              <a:rPr lang="en-US" sz="1400" dirty="0"/>
              <a:t>E C E 353: Introduction to Microprocessor Systems</a:t>
            </a:r>
          </a:p>
          <a:p>
            <a:pPr lvl="2"/>
            <a:r>
              <a:rPr lang="en-US" sz="1400" dirty="0"/>
              <a:t>E C E 354: Machine Organization and Programming</a:t>
            </a:r>
          </a:p>
          <a:p>
            <a:pPr lvl="2"/>
            <a:r>
              <a:rPr lang="en-US" sz="1400" dirty="0"/>
              <a:t>E C E 552: Introduction to Computer Architecture</a:t>
            </a:r>
          </a:p>
          <a:p>
            <a:pPr lvl="2"/>
            <a:r>
              <a:rPr lang="en-US" sz="1400" dirty="0"/>
              <a:t>E C E 752: Advanced Computer Architecture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41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“High Performance Computing for Applications in Engineering.” Why This Title?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Computer Science</a:t>
            </a:r>
            <a:r>
              <a:rPr lang="en-US" sz="2000" dirty="0"/>
              <a:t>: ISA, Limits to Instruction Level Parallelism and Multithreading, Speculative Execution, Pipelining, Memory Hierarchy, Memory Models, Cache Coherence, etc.</a:t>
            </a:r>
          </a:p>
          <a:p>
            <a:pPr lvl="1"/>
            <a:r>
              <a:rPr lang="en-US" sz="1800" dirty="0"/>
              <a:t>Long story short: how should a processor be built?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000" dirty="0">
                <a:solidFill>
                  <a:srgbClr val="0070C0"/>
                </a:solidFill>
              </a:rPr>
              <a:t>Computer Engineering</a:t>
            </a:r>
            <a:r>
              <a:rPr lang="en-US" sz="2000" dirty="0"/>
              <a:t>: how can we build the processor that the CS colleagues have in mind?</a:t>
            </a:r>
          </a:p>
          <a:p>
            <a:pPr lvl="1"/>
            <a:r>
              <a:rPr lang="en-US" sz="1600" dirty="0"/>
              <a:t>Lots of microarchitecture issues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Science &amp; Engineering</a:t>
            </a:r>
            <a:r>
              <a:rPr lang="en-US" sz="2000" dirty="0"/>
              <a:t>: we’re faced with solving large problems</a:t>
            </a:r>
          </a:p>
          <a:p>
            <a:pPr lvl="1"/>
            <a:r>
              <a:rPr lang="en-US" sz="1600" dirty="0"/>
              <a:t>This class: Use parallel computing to solve these large problems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2028-2D40-4088-B9E2-D6D6F417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9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“Big Data”: everybody’s talking about it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Two parts to “Big Data”</a:t>
            </a:r>
          </a:p>
          <a:p>
            <a:pPr lvl="1"/>
            <a:r>
              <a:rPr lang="en-US" sz="1600" dirty="0"/>
              <a:t>Producing it (data collection/sensing/computer simulation)</a:t>
            </a:r>
          </a:p>
          <a:p>
            <a:pPr lvl="1"/>
            <a:r>
              <a:rPr lang="en-US" sz="1600" dirty="0"/>
              <a:t>Processing it (data analysis)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are not going to always works with big data, but the methods discussed that are aimed at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868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Material Covered</a:t>
            </a:r>
            <a:endParaRPr lang="en-US" sz="2000" dirty="0"/>
          </a:p>
        </p:txBody>
      </p:sp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Warm up: Basic concepts related to sequential computing (review, mostly ME459 material)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Overview of parallel computation paradigms and supporting hardware/software</a:t>
            </a:r>
          </a:p>
          <a:p>
            <a:endParaRPr lang="en-US" sz="1800" dirty="0"/>
          </a:p>
          <a:p>
            <a:r>
              <a:rPr lang="en-US" sz="1800" dirty="0"/>
              <a:t>GPU computing and the CUDA programming model</a:t>
            </a:r>
          </a:p>
          <a:p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OpenMP programming</a:t>
            </a:r>
          </a:p>
          <a:p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MPI programming</a:t>
            </a:r>
          </a:p>
          <a:p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Heterogeneous parallel computing with CUDA and/or OpenMP and/or MPI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F33C0-3564-460B-86F3-A8A46509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beginning of the road…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This field (advanced computing) is very much in flux, high rate of change</a:t>
            </a:r>
          </a:p>
          <a:p>
            <a:endParaRPr lang="en-US" sz="2200" dirty="0"/>
          </a:p>
          <a:p>
            <a:r>
              <a:rPr lang="en-US" sz="2200" dirty="0"/>
              <a:t>There will be issues that I don’t know and/or don’t understand </a:t>
            </a:r>
          </a:p>
          <a:p>
            <a:pPr lvl="1"/>
            <a:r>
              <a:rPr lang="en-US" sz="1800" dirty="0"/>
              <a:t>I always end up learning something new, in most cases with your help</a:t>
            </a:r>
          </a:p>
          <a:p>
            <a:endParaRPr lang="en-US" sz="2200" dirty="0"/>
          </a:p>
          <a:p>
            <a:r>
              <a:rPr lang="en-US" sz="2200" dirty="0"/>
              <a:t>There might be questions that you ask for which I don’t have an answer</a:t>
            </a:r>
          </a:p>
          <a:p>
            <a:pPr lvl="1"/>
            <a:r>
              <a:rPr lang="en-US" sz="1800" dirty="0"/>
              <a:t>I’ll follow up on these and get back with you (on the Forum)</a:t>
            </a:r>
          </a:p>
          <a:p>
            <a:endParaRPr lang="en-US" sz="2200" dirty="0"/>
          </a:p>
          <a:p>
            <a:r>
              <a:rPr lang="en-US" sz="2200" dirty="0"/>
              <a:t>Most of my statements should be qualified by the preamble “</a:t>
            </a:r>
            <a:r>
              <a:rPr lang="en-US" sz="2200" i="1" dirty="0"/>
              <a:t>On most systems</a:t>
            </a:r>
            <a:r>
              <a:rPr lang="en-US" sz="2200" dirty="0"/>
              <a:t>…”, or “</a:t>
            </a:r>
            <a:r>
              <a:rPr lang="en-US" sz="2200" i="1" dirty="0"/>
              <a:t>By and large…</a:t>
            </a:r>
            <a:r>
              <a:rPr lang="en-US" sz="2200" dirty="0"/>
              <a:t>”</a:t>
            </a:r>
          </a:p>
          <a:p>
            <a:pPr lvl="1"/>
            <a:r>
              <a:rPr lang="en-US" sz="1800" dirty="0"/>
              <a:t>You can always find exceptions, relatively few true blanket statements that can be made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8B11A-BDCD-4888-AA1F-026AF065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Instructor: Dan Negrut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80000"/>
              </a:lnSpc>
            </a:pPr>
            <a:r>
              <a:rPr lang="en-US" sz="1500" dirty="0"/>
              <a:t>Polytechnic Institute of Bucharest, Romania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B.S. – Aerospace Engineering (1992)</a:t>
            </a:r>
          </a:p>
          <a:p>
            <a:pPr lvl="2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University of Iowa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Ph.D. – Mechanical Engineering (1998)</a:t>
            </a:r>
          </a:p>
          <a:p>
            <a:pPr lvl="2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MSC.Software 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Product Development Engineer 1998-2005</a:t>
            </a:r>
          </a:p>
          <a:p>
            <a:pPr lvl="2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University of Michigan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Adjunct Assistant Professor, Dept. of Mathematics  (2004) </a:t>
            </a:r>
          </a:p>
          <a:p>
            <a:pPr lvl="2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Division of Mathematics and Computer Science, Argonne National Laboratory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Visiting Scientist 2004-2005, 2006, 2010</a:t>
            </a:r>
          </a:p>
          <a:p>
            <a:pPr lvl="2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University of Wisconsin-Madison, Joined in Nov. 2005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Research Focus: Computational Dynamics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Technical lead, Simulation-Based Engineering Lab (</a:t>
            </a:r>
            <a:r>
              <a:rPr lang="en-US" sz="1400" dirty="0">
                <a:hlinkClick r:id="rId3"/>
              </a:rPr>
              <a:t>http://sbel.wisc.edu</a:t>
            </a:r>
            <a:r>
              <a:rPr lang="en-US" sz="1400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71FED-AD9F-47AA-B456-901F27E0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ME759, how I see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Class is time consuming because of the assignments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Piazza forum is a place where you learn a 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will be a lot of “googling” for the class</a:t>
            </a:r>
          </a:p>
          <a:p>
            <a:pPr lvl="1"/>
            <a:r>
              <a:rPr lang="en-US" dirty="0"/>
              <a:t>Dealing w/ situations when you’ll have to address pesky hurdles on your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32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ME759 offers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Access to top of the line hardware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Exposure to new programming techniques for speeding up computing in your work/research</a:t>
            </a:r>
          </a:p>
          <a:p>
            <a:pPr lvl="1"/>
            <a:r>
              <a:rPr lang="en-US" dirty="0"/>
              <a:t>In some cases, this might be a game changer</a:t>
            </a:r>
          </a:p>
          <a:p>
            <a:pPr lvl="2"/>
            <a:r>
              <a:rPr lang="en-US" dirty="0"/>
              <a:t>Winning ticket: top notch hardware + new programming approaches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 opportunity to try something big (the opportunity presents itself w/ the Final Project)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73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Price of reaching 1 </a:t>
            </a:r>
            <a:r>
              <a:rPr lang="en-US" dirty="0" err="1"/>
              <a:t>Gflop</a:t>
            </a:r>
            <a:r>
              <a:rPr lang="en-US" dirty="0"/>
              <a:t>/second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1961: </a:t>
            </a:r>
          </a:p>
          <a:p>
            <a:pPr lvl="1"/>
            <a:r>
              <a:rPr lang="en-US" dirty="0"/>
              <a:t>Combine 17 million IBM-1620 computers</a:t>
            </a:r>
          </a:p>
          <a:p>
            <a:pPr lvl="1"/>
            <a:r>
              <a:rPr lang="en-US" dirty="0"/>
              <a:t>At $64K apiece, when adjusted for inflation, this would cost $160 billion (adjusted for inflation, 2019 US dollars)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2000:</a:t>
            </a:r>
          </a:p>
          <a:p>
            <a:pPr lvl="1"/>
            <a:r>
              <a:rPr lang="en-US" dirty="0"/>
              <a:t>About $1,000 </a:t>
            </a:r>
          </a:p>
          <a:p>
            <a:pPr lvl="1"/>
            <a:r>
              <a:rPr lang="en-US" dirty="0"/>
              <a:t>Kentucky Linux Athlon Testbed, a 64+2 node Beowulf cluster built by the University of Kentucky COE in 2000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2015:</a:t>
            </a:r>
          </a:p>
          <a:p>
            <a:pPr lvl="1"/>
            <a:r>
              <a:rPr lang="en-US" dirty="0"/>
              <a:t>8 cents</a:t>
            </a:r>
          </a:p>
          <a:p>
            <a:pPr lvl="1"/>
            <a:r>
              <a:rPr lang="sv-SE" dirty="0"/>
              <a:t>Celeron G1830 &amp; Radeon R9 295X2 System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2018: 6 cents</a:t>
            </a:r>
          </a:p>
          <a:p>
            <a:pPr lvl="1"/>
            <a:r>
              <a:rPr lang="en-US" dirty="0"/>
              <a:t>NVIDIA GTX 1080 </a:t>
            </a:r>
            <a:r>
              <a:rPr lang="en-US" dirty="0" err="1"/>
              <a:t>Ti</a:t>
            </a:r>
            <a:r>
              <a:rPr lang="en-US" dirty="0"/>
              <a:t> @ $699 apiece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2020 (November): 3 cents</a:t>
            </a:r>
          </a:p>
          <a:p>
            <a:pPr lvl="1"/>
            <a:r>
              <a:rPr lang="en-US" dirty="0"/>
              <a:t>AMD Ryzen 3600 </a:t>
            </a:r>
            <a:r>
              <a:rPr lang="en-US"/>
              <a:t>&amp; NVIDIA </a:t>
            </a:r>
            <a:r>
              <a:rPr lang="en-US" dirty="0"/>
              <a:t>RTX 3080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dirty="0">
                    <a:hlinkClick r:id="rId2"/>
                  </a:rPr>
                  <a:t>Wikipedia</a:t>
                </a:r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96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5CAC02-474A-45B1-AFB8-298ED77F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Acceleration: Ampere A100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D1DDC9-878F-4755-85F8-78108705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Ampere A100: </a:t>
            </a:r>
            <a:r>
              <a:rPr lang="en-US" dirty="0">
                <a:solidFill>
                  <a:srgbClr val="0070C0"/>
                </a:solidFill>
              </a:rPr>
              <a:t>9,000,000,000,000</a:t>
            </a:r>
            <a:r>
              <a:rPr lang="en-US" dirty="0"/>
              <a:t> double precision FMA operations </a:t>
            </a:r>
            <a:r>
              <a:rPr lang="en-US" dirty="0">
                <a:solidFill>
                  <a:srgbClr val="0070C0"/>
                </a:solidFill>
              </a:rPr>
              <a:t>per second</a:t>
            </a:r>
          </a:p>
          <a:p>
            <a:endParaRPr lang="en-US" dirty="0"/>
          </a:p>
          <a:p>
            <a:r>
              <a:rPr lang="en-US" dirty="0"/>
              <a:t>Very high bandwidth: 1555 GB/sec (HBM2)</a:t>
            </a:r>
          </a:p>
          <a:p>
            <a:pPr lvl="1"/>
            <a:r>
              <a:rPr lang="en-US" dirty="0"/>
              <a:t>Previous generation, Pascal had 720 GB/s</a:t>
            </a:r>
          </a:p>
          <a:p>
            <a:endParaRPr lang="en-US" dirty="0"/>
          </a:p>
          <a:p>
            <a:r>
              <a:rPr lang="en-US" dirty="0"/>
              <a:t>Amazing at data processing (data parallelism)</a:t>
            </a:r>
          </a:p>
          <a:p>
            <a:endParaRPr lang="en-US" dirty="0"/>
          </a:p>
          <a:p>
            <a:r>
              <a:rPr lang="en-US" dirty="0"/>
              <a:t>Euler has four A100s GPUs right now; eight more to come before the end of the semester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F1A873-E732-46DB-90BB-8BA0BB0D26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D7FB1-59F6-4B2B-A0F7-4669E40F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7DE0-CD33-4544-89D1-5E733A6C2D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531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Computing, as a means to a goal: from information to wisdom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Lots of data </a:t>
                </a:r>
              </a:p>
              <a:p>
                <a:pPr lvl="1"/>
                <a:r>
                  <a:rPr lang="en-US" dirty="0"/>
                  <a:t>Sensing (ubiquitous sensing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lots of data)</a:t>
                </a:r>
              </a:p>
              <a:p>
                <a:pPr lvl="1"/>
                <a:r>
                  <a:rPr lang="en-US" dirty="0"/>
                  <a:t>Data collection (customers, industrial processes, stock market, sports, etc.)</a:t>
                </a:r>
              </a:p>
              <a:p>
                <a:pPr lvl="1"/>
                <a:r>
                  <a:rPr lang="en-US" dirty="0"/>
                  <a:t>Generated through simulation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be useful, data requires processing</a:t>
                </a:r>
              </a:p>
              <a:p>
                <a:pPr lvl="1"/>
                <a:r>
                  <a:rPr lang="en-US" dirty="0"/>
                  <a:t>This is where ME759 is meant to help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498644" y="6258815"/>
                <a:ext cx="3319928" cy="205819"/>
              </a:xfrm>
            </p:spPr>
            <p:txBody>
              <a:bodyPr/>
              <a:lstStyle/>
              <a:p>
                <a:r>
                  <a:rPr lang="en-US" dirty="0"/>
                  <a:t>[https://www.sciencedirect.com/science/article/pii/S1472029916301813]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498644" y="6258815"/>
                <a:ext cx="3319928" cy="2058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952" y="3527708"/>
            <a:ext cx="3261360" cy="2699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623" y="901916"/>
            <a:ext cx="2899410" cy="2051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6"/>
              <p:cNvSpPr txBox="1">
                <a:spLocks/>
              </p:cNvSpPr>
              <p:nvPr/>
            </p:nvSpPr>
            <p:spPr>
              <a:xfrm>
                <a:off x="7498644" y="2931926"/>
                <a:ext cx="3319928" cy="205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[https://www.w3.org/community/kiss/files/2017/02/DIKW.png]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644" y="2931926"/>
                <a:ext cx="3319928" cy="205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0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Performance Computing (HPC), and where useful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People from Oakridge National Lab, Argonne National Lab, Los Alamos National Lab:</a:t>
            </a:r>
          </a:p>
          <a:p>
            <a:pPr lvl="1"/>
            <a:r>
              <a:rPr lang="en-US" dirty="0"/>
              <a:t>HPC: The activity of using, for instance, 10,000 nodes to run </a:t>
            </a:r>
            <a:r>
              <a:rPr lang="en-US" u="sng" dirty="0"/>
              <a:t>one</a:t>
            </a:r>
            <a:r>
              <a:rPr lang="en-US" dirty="0"/>
              <a:t> very large application</a:t>
            </a:r>
          </a:p>
          <a:p>
            <a:pPr lvl="2"/>
            <a:r>
              <a:rPr lang="en-US" dirty="0"/>
              <a:t>This application can’t be run on one machine: not enough memory space, for instance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People from ME759 and many other folks</a:t>
            </a:r>
          </a:p>
          <a:p>
            <a:pPr lvl="1"/>
            <a:r>
              <a:rPr lang="en-US" dirty="0"/>
              <a:t>HPC: The ability to tap into the resources of commodity hardware to extract speed for data generation and/or processing</a:t>
            </a:r>
          </a:p>
          <a:p>
            <a:pPr lvl="2"/>
            <a:r>
              <a:rPr lang="en-US" dirty="0"/>
              <a:t>Unlikely: You might have 10,000 nodes to use</a:t>
            </a:r>
          </a:p>
          <a:p>
            <a:pPr lvl="2"/>
            <a:r>
              <a:rPr lang="en-US" dirty="0"/>
              <a:t>Likely: you have one GPU, or four multi-core CPUs on one motherboard, or perhaps 10 nodes in a cluster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45" y="3118770"/>
            <a:ext cx="1857375" cy="1000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835031" y="3434166"/>
            <a:ext cx="118442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7527" y="3434166"/>
            <a:ext cx="90120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Sensing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06819" y="2188251"/>
            <a:ext cx="15084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Measurement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17317" y="5426857"/>
            <a:ext cx="2087431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dirty="0"/>
              <a:t>Knowledge/Wisdom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9104214" y="2628469"/>
            <a:ext cx="313635" cy="38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137345" y="4485717"/>
            <a:ext cx="313635" cy="700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10355557" y="3458798"/>
            <a:ext cx="313635" cy="38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 flipH="1">
            <a:off x="7868722" y="3424467"/>
            <a:ext cx="313635" cy="38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264041" y="3784899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HPC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78092" y="4605878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HPC</a:t>
            </a:r>
          </a:p>
        </p:txBody>
      </p:sp>
    </p:spTree>
    <p:extLst>
      <p:ext uri="{BB962C8B-B14F-4D97-AF65-F5344CB8AC3E}">
        <p14:creationId xmlns:p14="http://schemas.microsoft.com/office/powerpoint/2010/main" val="15528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the crew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TA: Ruochun Zhang, Department of Mechanical Engineering</a:t>
            </a:r>
          </a:p>
          <a:p>
            <a:pPr lvl="1"/>
            <a:r>
              <a:rPr lang="nl-NL" sz="1600" dirty="0">
                <a:hlinkClick r:id="rId2"/>
              </a:rPr>
              <a:t>rzhang294@wisc.edu</a:t>
            </a:r>
            <a:r>
              <a:rPr lang="nl-NL" sz="1600" dirty="0"/>
              <a:t> </a:t>
            </a:r>
          </a:p>
          <a:p>
            <a:pPr lvl="1"/>
            <a:r>
              <a:rPr lang="nl-NL" sz="1600" dirty="0"/>
              <a:t>PhD student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  <a:p>
            <a:r>
              <a:rPr lang="en-US" sz="1800" dirty="0"/>
              <a:t>TA: Lijing Yang, Department of Mechanical Engineering</a:t>
            </a:r>
          </a:p>
          <a:p>
            <a:pPr lvl="1"/>
            <a:r>
              <a:rPr lang="en-US" sz="1600" dirty="0">
                <a:hlinkClick r:id="rId3"/>
              </a:rPr>
              <a:t>lyang296@wisc.edu</a:t>
            </a:r>
            <a:r>
              <a:rPr lang="en-US" sz="1600" dirty="0"/>
              <a:t>  </a:t>
            </a:r>
          </a:p>
          <a:p>
            <a:pPr lvl="1"/>
            <a:r>
              <a:rPr lang="en-US" sz="1600" dirty="0"/>
              <a:t>PhD student</a:t>
            </a:r>
          </a:p>
          <a:p>
            <a:pPr lvl="1"/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Sysadmin: Colin Vanden Heuvel</a:t>
            </a:r>
          </a:p>
          <a:p>
            <a:pPr lvl="1"/>
            <a:r>
              <a:rPr lang="en-US" sz="1400" dirty="0"/>
              <a:t>Will take care of the hardware &amp; software side of things</a:t>
            </a:r>
          </a:p>
          <a:p>
            <a:pPr lvl="1"/>
            <a:r>
              <a:rPr lang="en-US" sz="1400" dirty="0"/>
              <a:t>The person taking care of Euler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A25A3-93A4-41BF-9445-2BEAE432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61" b="68908"/>
          <a:stretch/>
        </p:blipFill>
        <p:spPr>
          <a:xfrm>
            <a:off x="7413214" y="2927281"/>
            <a:ext cx="766737" cy="928043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70802" y="4761124"/>
            <a:ext cx="651560" cy="97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5F0508C8-FAA6-434F-A9FC-99AE294D93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44" y="1454397"/>
            <a:ext cx="783627" cy="82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Know…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800" b="1" dirty="0"/>
              <a:t>Lecture Time</a:t>
            </a:r>
            <a:r>
              <a:rPr lang="en-US" sz="1800" dirty="0"/>
              <a:t>			11:00-12:15 PM → Mo &amp; Wd &amp; Fr (75 minutes lectures)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800" b="1" dirty="0"/>
              <a:t>Course Delivery</a:t>
            </a:r>
            <a:r>
              <a:rPr lang="en-US" sz="1800" dirty="0"/>
              <a:t>			On-line, synchronous</a:t>
            </a: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800" b="1" dirty="0"/>
              <a:t>Office (as though it’s relevant)</a:t>
            </a:r>
            <a:r>
              <a:rPr lang="en-US" sz="1800" dirty="0"/>
              <a:t>	4150ME</a:t>
            </a: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800" b="1" dirty="0"/>
              <a:t>Phone</a:t>
            </a:r>
            <a:r>
              <a:rPr lang="en-US" sz="1800" dirty="0"/>
              <a:t>				608 772 0914</a:t>
            </a: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800" b="1" dirty="0"/>
              <a:t>E-Mail</a:t>
            </a:r>
            <a:r>
              <a:rPr lang="en-US" sz="1800" dirty="0"/>
              <a:t>				</a:t>
            </a:r>
            <a:r>
              <a:rPr lang="en-US" sz="1800" dirty="0">
                <a:hlinkClick r:id="rId3"/>
              </a:rPr>
              <a:t>negrut@wisc.edu</a:t>
            </a: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800" b="1" dirty="0"/>
              <a:t>How people call me</a:t>
            </a:r>
            <a:r>
              <a:rPr lang="en-US" sz="1800" dirty="0"/>
              <a:t>		Dan (because my name is Dan)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C13FD-4574-4482-8271-94299BFB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Webpage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Course website managed under Canvas: </a:t>
            </a:r>
            <a:r>
              <a:rPr lang="en-US" dirty="0">
                <a:hlinkClick r:id="rId3"/>
              </a:rPr>
              <a:t>https://canvas.wisc.edu/courses/243107</a:t>
            </a:r>
            <a:r>
              <a:rPr lang="en-US" dirty="0"/>
              <a:t> 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Canvas page contains links to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Piazza </a:t>
            </a:r>
            <a:r>
              <a:rPr lang="en-US" sz="1800" dirty="0">
                <a:hlinkClick r:id="rId4"/>
              </a:rPr>
              <a:t>discussion forum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Conferencing tool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Drop box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Grades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7AB74-53A1-4D81-8A53-569FFE6C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3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12124</TotalTime>
  <Words>5165</Words>
  <Application>Microsoft Office PowerPoint</Application>
  <PresentationFormat>Widescreen</PresentationFormat>
  <Paragraphs>894</Paragraphs>
  <Slides>65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65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Tahoma</vt:lpstr>
      <vt:lpstr>Wingdings</vt:lpstr>
      <vt:lpstr>Custom Design</vt:lpstr>
      <vt:lpstr>Main</vt:lpstr>
      <vt:lpstr>1_Main</vt:lpstr>
      <vt:lpstr>2_Main</vt:lpstr>
      <vt:lpstr>3_Main</vt:lpstr>
      <vt:lpstr>ME759 High Performance Computing for Applications in Engineering  [Spring 2021] </vt:lpstr>
      <vt:lpstr>Quote of the day</vt:lpstr>
      <vt:lpstr>Dwelling on the 60%, ME759 relation to “Quote of the Day”</vt:lpstr>
      <vt:lpstr>PowerPoint Presentation</vt:lpstr>
      <vt:lpstr>Before we get started…</vt:lpstr>
      <vt:lpstr>Instructor: Dan Negrut</vt:lpstr>
      <vt:lpstr>The rest of the crew</vt:lpstr>
      <vt:lpstr>Good to Know…</vt:lpstr>
      <vt:lpstr>The Course Webpage</vt:lpstr>
      <vt:lpstr>Course related information</vt:lpstr>
      <vt:lpstr>Course Related Information</vt:lpstr>
      <vt:lpstr>Course Related Information</vt:lpstr>
      <vt:lpstr>Going on a tangent</vt:lpstr>
      <vt:lpstr>Quiz-type question heading</vt:lpstr>
      <vt:lpstr>Other conventions</vt:lpstr>
      <vt:lpstr>Office Hours</vt:lpstr>
      <vt:lpstr>Textbook/Pointers to Info</vt:lpstr>
      <vt:lpstr>Another source of info: ME459</vt:lpstr>
      <vt:lpstr>ME459: quick overview of topics covered</vt:lpstr>
      <vt:lpstr>ME759: Course Related Information</vt:lpstr>
      <vt:lpstr>Final grade breakdown</vt:lpstr>
      <vt:lpstr>Assignments</vt:lpstr>
      <vt:lpstr>ME759: Assignment, the work cycle</vt:lpstr>
      <vt:lpstr>Assignments: Nuts and Bolts</vt:lpstr>
      <vt:lpstr>Assignments</vt:lpstr>
      <vt:lpstr>Re-emphasizing, the “late homework” issue</vt:lpstr>
      <vt:lpstr>Rules of Academic Conduct [read the Course Description for a detailed account of what constitutes cheating &amp; what the consequences are]</vt:lpstr>
      <vt:lpstr>Cheating, consequences</vt:lpstr>
      <vt:lpstr>Historical perspective</vt:lpstr>
      <vt:lpstr>Hitting the Ground Running</vt:lpstr>
      <vt:lpstr>Exams-related issues</vt:lpstr>
      <vt:lpstr>759 Final Project</vt:lpstr>
      <vt:lpstr>Final Project</vt:lpstr>
      <vt:lpstr>Example, Previous Final Project: GPU Scheduling on a Cluster  </vt:lpstr>
      <vt:lpstr>Final Project: Default Options</vt:lpstr>
      <vt:lpstr>Class Participation</vt:lpstr>
      <vt:lpstr>Examples, Piazza related</vt:lpstr>
      <vt:lpstr>Piazza has been a great resource for ME759</vt:lpstr>
      <vt:lpstr>Scores and Grades</vt:lpstr>
      <vt:lpstr>Staying in Touch…</vt:lpstr>
      <vt:lpstr>Diversity, at UW-Madison</vt:lpstr>
      <vt:lpstr>Prerequisites</vt:lpstr>
      <vt:lpstr>We’ll speak C++ in this class</vt:lpstr>
      <vt:lpstr>Info tidbit of the day… [ME459 slide, recycled]</vt:lpstr>
      <vt:lpstr>Hardware aspects</vt:lpstr>
      <vt:lpstr>The Euler Cluster [pic is obsolete, but gives you an idea]</vt:lpstr>
      <vt:lpstr>Example, an Euler node</vt:lpstr>
      <vt:lpstr>Supercomputer [mis]use</vt:lpstr>
      <vt:lpstr>Supercomputer [mis]use</vt:lpstr>
      <vt:lpstr>Software Issues</vt:lpstr>
      <vt:lpstr>Software Issues</vt:lpstr>
      <vt:lpstr>Course Emphasis</vt:lpstr>
      <vt:lpstr>Course Objectives</vt:lpstr>
      <vt:lpstr>Course Objectives [Cntd.]</vt:lpstr>
      <vt:lpstr>How we’ll go about it…</vt:lpstr>
      <vt:lpstr>“High Performance Computing for Applications in Engineering.” Why This Title?</vt:lpstr>
      <vt:lpstr>The Big Picture</vt:lpstr>
      <vt:lpstr>Overview of Material Covered</vt:lpstr>
      <vt:lpstr>At the beginning of the road…</vt:lpstr>
      <vt:lpstr>The ME759, how I see it</vt:lpstr>
      <vt:lpstr>What ME759 offers</vt:lpstr>
      <vt:lpstr>The Price of reaching 1 Gflop/second</vt:lpstr>
      <vt:lpstr>GPU Acceleration: Ampere A100</vt:lpstr>
      <vt:lpstr>Computing, as a means to a goal: from information to wisdom</vt:lpstr>
      <vt:lpstr>High Performance Computing (HPC), and where useful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506</cp:revision>
  <dcterms:created xsi:type="dcterms:W3CDTF">2018-05-16T17:28:20Z</dcterms:created>
  <dcterms:modified xsi:type="dcterms:W3CDTF">2021-01-25T20:10:32Z</dcterms:modified>
</cp:coreProperties>
</file>