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44" r:id="rId3"/>
    <p:sldMasterId id="2147483775" r:id="rId4"/>
  </p:sldMasterIdLst>
  <p:notesMasterIdLst>
    <p:notesMasterId r:id="rId56"/>
  </p:notesMasterIdLst>
  <p:handoutMasterIdLst>
    <p:handoutMasterId r:id="rId57"/>
  </p:handoutMasterIdLst>
  <p:sldIdLst>
    <p:sldId id="256" r:id="rId5"/>
    <p:sldId id="1383" r:id="rId6"/>
    <p:sldId id="1377" r:id="rId7"/>
    <p:sldId id="257" r:id="rId8"/>
    <p:sldId id="701" r:id="rId9"/>
    <p:sldId id="703" r:id="rId10"/>
    <p:sldId id="714" r:id="rId11"/>
    <p:sldId id="693" r:id="rId12"/>
    <p:sldId id="689" r:id="rId13"/>
    <p:sldId id="692" r:id="rId14"/>
    <p:sldId id="674" r:id="rId15"/>
    <p:sldId id="684" r:id="rId16"/>
    <p:sldId id="685" r:id="rId17"/>
    <p:sldId id="604" r:id="rId18"/>
    <p:sldId id="673" r:id="rId19"/>
    <p:sldId id="606" r:id="rId20"/>
    <p:sldId id="607" r:id="rId21"/>
    <p:sldId id="608" r:id="rId22"/>
    <p:sldId id="610" r:id="rId23"/>
    <p:sldId id="705" r:id="rId24"/>
    <p:sldId id="731" r:id="rId25"/>
    <p:sldId id="732" r:id="rId26"/>
    <p:sldId id="698" r:id="rId27"/>
    <p:sldId id="702" r:id="rId28"/>
    <p:sldId id="615" r:id="rId29"/>
    <p:sldId id="678" r:id="rId30"/>
    <p:sldId id="679" r:id="rId31"/>
    <p:sldId id="616" r:id="rId32"/>
    <p:sldId id="720" r:id="rId33"/>
    <p:sldId id="716" r:id="rId34"/>
    <p:sldId id="717" r:id="rId35"/>
    <p:sldId id="718" r:id="rId36"/>
    <p:sldId id="719" r:id="rId37"/>
    <p:sldId id="721" r:id="rId38"/>
    <p:sldId id="715" r:id="rId39"/>
    <p:sldId id="696" r:id="rId40"/>
    <p:sldId id="695" r:id="rId41"/>
    <p:sldId id="617" r:id="rId42"/>
    <p:sldId id="724" r:id="rId43"/>
    <p:sldId id="681" r:id="rId44"/>
    <p:sldId id="621" r:id="rId45"/>
    <p:sldId id="624" r:id="rId46"/>
    <p:sldId id="622" r:id="rId47"/>
    <p:sldId id="625" r:id="rId48"/>
    <p:sldId id="626" r:id="rId49"/>
    <p:sldId id="627" r:id="rId50"/>
    <p:sldId id="628" r:id="rId51"/>
    <p:sldId id="682" r:id="rId52"/>
    <p:sldId id="630" r:id="rId53"/>
    <p:sldId id="722" r:id="rId54"/>
    <p:sldId id="63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08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AE-4E4E-A950-044064010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706880"/>
        <c:axId val="67709184"/>
      </c:scatterChart>
      <c:valAx>
        <c:axId val="6770688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709184"/>
        <c:crosses val="autoZero"/>
        <c:crossBetween val="midCat"/>
      </c:valAx>
      <c:valAx>
        <c:axId val="67709184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7706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27-4821-A727-41710C7E1586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27-4821-A727-41710C7E1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93376"/>
        <c:axId val="68295680"/>
      </c:scatterChart>
      <c:valAx>
        <c:axId val="68293376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295680"/>
        <c:crosses val="autoZero"/>
        <c:crossBetween val="midCat"/>
      </c:valAx>
      <c:valAx>
        <c:axId val="6829568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829337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0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7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1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4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1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0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49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numbers are by now obsolete,</a:t>
            </a:r>
            <a:r>
              <a:rPr lang="en-US" baseline="0" dirty="0"/>
              <a:t> but orders of magnitude still relevant.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b="1" dirty="0"/>
              <a:t>What does this imply?</a:t>
            </a:r>
          </a:p>
          <a:p>
            <a:r>
              <a:rPr lang="en-US" dirty="0"/>
              <a:t>For a frequency of 2GHz, 100ns for a memory access translates into 200 cycles.</a:t>
            </a:r>
          </a:p>
          <a:p>
            <a:r>
              <a:rPr lang="en-US" dirty="0"/>
              <a:t>But in one single cycle, a multi-core CPU, e.g. AMD </a:t>
            </a:r>
            <a:r>
              <a:rPr lang="en-US" dirty="0" err="1"/>
              <a:t>Intralagos</a:t>
            </a:r>
            <a:r>
              <a:rPr lang="en-US" dirty="0"/>
              <a:t>, can perform</a:t>
            </a:r>
            <a:r>
              <a:rPr lang="en-US" baseline="0" dirty="0"/>
              <a:t> 32 fused multiply-add (FMA).</a:t>
            </a:r>
          </a:p>
          <a:p>
            <a:endParaRPr lang="en-US" baseline="0" dirty="0"/>
          </a:p>
          <a:p>
            <a:r>
              <a:rPr lang="en-US" baseline="0" dirty="0"/>
              <a:t>Conclusion: </a:t>
            </a:r>
            <a:r>
              <a:rPr lang="en-US" b="1" baseline="0" dirty="0"/>
              <a:t>performance is dictated by efficiency of memory transactions &lt;-&gt; number crunching is free.</a:t>
            </a:r>
          </a:p>
          <a:p>
            <a:endParaRPr lang="en-US" b="1" baseline="0" dirty="0"/>
          </a:p>
          <a:p>
            <a:r>
              <a:rPr lang="en-US" b="0" baseline="0" dirty="0"/>
              <a:t>Goal:  </a:t>
            </a:r>
            <a:r>
              <a:rPr lang="en-US" b="1" baseline="0" dirty="0"/>
              <a:t>try to keep data in cache</a:t>
            </a:r>
            <a:r>
              <a:rPr lang="en-US" b="0" baseline="0" dirty="0"/>
              <a:t>.   You cannot directly control this, but you can arrange your code to provide good </a:t>
            </a:r>
            <a:r>
              <a:rPr lang="en-US" b="1" baseline="0" dirty="0"/>
              <a:t>temporal and spatial locality</a:t>
            </a:r>
            <a:r>
              <a:rPr lang="en-US" b="0" baseline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4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7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60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8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0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7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1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can we do to maximize the work we do for the same amount of data transferred?</a:t>
            </a:r>
          </a:p>
          <a:p>
            <a:endParaRPr lang="en-US" dirty="0"/>
          </a:p>
          <a:p>
            <a:r>
              <a:rPr lang="en-US" dirty="0"/>
              <a:t>Simple</a:t>
            </a:r>
            <a:r>
              <a:rPr lang="en-US" baseline="0" dirty="0"/>
              <a:t> idea…  But powerful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fusing get us?</a:t>
            </a:r>
          </a:p>
          <a:p>
            <a:r>
              <a:rPr lang="en-US" dirty="0"/>
              <a:t>Since the operation</a:t>
            </a:r>
            <a:r>
              <a:rPr lang="en-US" baseline="0" dirty="0"/>
              <a:t> is completely memory bound the e</a:t>
            </a:r>
            <a:r>
              <a:rPr lang="en-US" dirty="0"/>
              <a:t>xpected speedup is ~1.6x (=32/20)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4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 of loop 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21D61-D015-4274-B894-3144140038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operation</a:t>
            </a:r>
            <a:r>
              <a:rPr lang="en-US" baseline="0" dirty="0"/>
              <a:t> is completely memory bound the e</a:t>
            </a:r>
            <a:r>
              <a:rPr lang="en-US" dirty="0"/>
              <a:t>xpected speedup is ~3x (=12/4)</a:t>
            </a:r>
          </a:p>
          <a:p>
            <a:r>
              <a:rPr lang="en-US" dirty="0"/>
              <a:t>The numbers of</a:t>
            </a:r>
            <a:r>
              <a:rPr lang="en-US" baseline="0" dirty="0"/>
              <a:t> bytes are showing what happens for each i, from i=1 to 3 (or lengths of array)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1875A0-8466-43A5-AAB6-6831D8D06C8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5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52535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0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18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79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468960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282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418183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88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321486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5191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4478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0312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981805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228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5955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057182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407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0932325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614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964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719490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3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039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95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291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6707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E725018-5697-4C52-ADE9-4C1ED354D3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466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73ECFD8-5EC6-49FD-9837-172B927B7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597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10310" y="1599850"/>
            <a:ext cx="11158361" cy="2329206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0310" y="4029067"/>
            <a:ext cx="11158361" cy="2296241"/>
          </a:xfrm>
        </p:spPr>
        <p:txBody>
          <a:bodyPr/>
          <a:lstStyle>
            <a:lvl1pPr marL="342874" indent="-342874">
              <a:buSzPct val="100000"/>
              <a:buFont typeface="Wingdings" pitchFamily="2" charset="2"/>
              <a:buChar char="§"/>
              <a:defRPr/>
            </a:lvl1pPr>
            <a:lvl2pPr marL="914328" indent="-342874">
              <a:buSzPct val="90000"/>
              <a:buFont typeface="Wingdings" pitchFamily="2" charset="2"/>
              <a:buChar char="§"/>
              <a:defRPr/>
            </a:lvl2pPr>
            <a:lvl3pPr marL="1371490" indent="-282553">
              <a:buSzPct val="100000"/>
              <a:buFont typeface="Arial" pitchFamily="34" charset="0"/>
              <a:buChar char="-"/>
              <a:defRPr sz="1800"/>
            </a:lvl3pPr>
            <a:lvl4pPr marL="1774684" indent="-228581">
              <a:buFont typeface="Arial" pitchFamily="34" charset="0"/>
              <a:buChar char="-"/>
              <a:defRPr>
                <a:solidFill>
                  <a:schemeClr val="tx1"/>
                </a:solidFill>
              </a:defRPr>
            </a:lvl4pPr>
            <a:lvl5pPr marL="2117555" indent="-228581">
              <a:buSzPct val="90000"/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357863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66889CB-F60A-4C2A-81E8-30C53FF816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2822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4C55B35-C61C-44BE-B148-85AD522827A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704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22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33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9976246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22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0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0008734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480269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50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311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SideCode_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3382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99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905677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079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451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2019308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4953400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80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5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401004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802082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7880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973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98230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962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822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981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22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  <p:sldLayoutId id="2147483741" r:id="rId26"/>
    <p:sldLayoutId id="2147483742" r:id="rId27"/>
    <p:sldLayoutId id="2147483743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100777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University of </a:t>
            </a:r>
            <a:r>
              <a:rPr lang="en-US" sz="800" dirty="0">
                <a:solidFill>
                  <a:srgbClr val="C00000"/>
                </a:solidFill>
              </a:rPr>
              <a:t>Wisconsin</a:t>
            </a:r>
            <a:r>
              <a:rPr lang="en-US" sz="800" dirty="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9882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  <p:sldLayoutId id="2147483800" r:id="rId25"/>
    <p:sldLayoutId id="2147483801" r:id="rId26"/>
    <p:sldLayoutId id="2147483802" r:id="rId27"/>
    <p:sldLayoutId id="2147483803" r:id="rId28"/>
    <p:sldLayoutId id="214748380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box.com/s/ektg8k0m4p2zj6vs1n9tvehwcvcdloqw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wmadison.box.com/s/jbty8hs2w8j027uukydkrvg1w40fy7zm" TargetMode="External"/><Relationship Id="rId2" Type="http://schemas.openxmlformats.org/officeDocument/2006/relationships/hyperlink" Target="https://uwmadison.box.com/s/ic2k59gvsuz09nd9upu2bnn0tm0x1od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wmadison.box.com/s/oboe3t95di8rne0g002ydj8tpd0pwwk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2021]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24</a:t>
            </a:r>
          </a:p>
          <a:p>
            <a:r>
              <a:rPr lang="en-US" dirty="0"/>
              <a:t>03/19/2021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581001"/>
            <a:ext cx="8611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600" dirty="0">
                <a:latin typeface="Tahoma" pitchFamily="34" charset="0"/>
              </a:rPr>
              <a:t>Dan Negrut, 2021</a:t>
            </a:r>
            <a:br>
              <a:rPr lang="en-US" sz="600" dirty="0">
                <a:latin typeface="Tahoma" pitchFamily="34" charset="0"/>
              </a:rPr>
            </a:br>
            <a:r>
              <a:rPr lang="en-US" sz="600" dirty="0">
                <a:latin typeface="Tahoma" pitchFamily="34" charset="0"/>
              </a:rPr>
              <a:t>ME759 UW-Madison</a:t>
            </a:r>
          </a:p>
        </p:txBody>
      </p:sp>
    </p:spTree>
    <p:extLst>
      <p:ext uri="{BB962C8B-B14F-4D97-AF65-F5344CB8AC3E}">
        <p14:creationId xmlns:p14="http://schemas.microsoft.com/office/powerpoint/2010/main" val="33603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bandwidths/latencies in your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4799" y="1685500"/>
            <a:ext cx="2174544" cy="43343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4648200"/>
            <a:ext cx="2667000" cy="13716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1905000"/>
            <a:ext cx="2819400" cy="99060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05800" y="1828801"/>
            <a:ext cx="1447800" cy="10023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cores</a:t>
            </a:r>
          </a:p>
        </p:txBody>
      </p:sp>
      <p:cxnSp>
        <p:nvCxnSpPr>
          <p:cNvPr id="10" name="Straight Connector 9"/>
          <p:cNvCxnSpPr>
            <a:stCxn id="7" idx="3"/>
            <a:endCxn id="29" idx="1"/>
          </p:cNvCxnSpPr>
          <p:nvPr/>
        </p:nvCxnSpPr>
        <p:spPr>
          <a:xfrm>
            <a:off x="6324600" y="5334000"/>
            <a:ext cx="1981200" cy="0"/>
          </a:xfrm>
          <a:prstGeom prst="line">
            <a:avLst/>
          </a:prstGeom>
          <a:ln w="1524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2"/>
            <a:endCxn id="29" idx="0"/>
          </p:cNvCxnSpPr>
          <p:nvPr/>
        </p:nvCxnSpPr>
        <p:spPr>
          <a:xfrm>
            <a:off x="9029700" y="2831122"/>
            <a:ext cx="0" cy="2011680"/>
          </a:xfrm>
          <a:prstGeom prst="line">
            <a:avLst/>
          </a:prstGeom>
          <a:ln w="5080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8" idx="2"/>
          </p:cNvCxnSpPr>
          <p:nvPr/>
        </p:nvCxnSpPr>
        <p:spPr>
          <a:xfrm flipV="1">
            <a:off x="4991100" y="2895600"/>
            <a:ext cx="0" cy="1752600"/>
          </a:xfrm>
          <a:prstGeom prst="line">
            <a:avLst/>
          </a:prstGeom>
          <a:ln w="2159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20" idx="3"/>
            <a:endCxn id="7" idx="1"/>
          </p:cNvCxnSpPr>
          <p:nvPr/>
        </p:nvCxnSpPr>
        <p:spPr>
          <a:xfrm>
            <a:off x="1997379" y="5334000"/>
            <a:ext cx="1660221" cy="0"/>
          </a:xfrm>
          <a:prstGeom prst="line">
            <a:avLst/>
          </a:prstGeom>
          <a:ln w="76200" cmpd="sng"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97719" y="3362980"/>
            <a:ext cx="8290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50-100</a:t>
            </a:r>
          </a:p>
          <a:p>
            <a:pPr algn="r"/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GB/s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9061" y="4991069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8-16 GB/s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34290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1550</a:t>
            </a:r>
          </a:p>
          <a:p>
            <a:pPr algn="r"/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GB/s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7600" y="1981201"/>
            <a:ext cx="838200" cy="83819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0200" y="1981201"/>
            <a:ext cx="914400" cy="83819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5928" y="5030689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6GB/s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6728" y="4964668"/>
            <a:ext cx="15606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latin typeface="Courier"/>
                <a:cs typeface="Courier"/>
              </a:rPr>
              <a:t>Infiniband</a:t>
            </a:r>
            <a:r>
              <a:rPr lang="en-US" sz="1400" dirty="0">
                <a:latin typeface="Courier"/>
                <a:cs typeface="Courier"/>
              </a:rPr>
              <a:t> to next Compute Node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51653" y="2488300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Courier"/>
                <a:cs typeface="Courier"/>
              </a:rPr>
              <a:t>80GB/s</a:t>
            </a:r>
          </a:p>
        </p:txBody>
      </p:sp>
      <p:cxnSp>
        <p:nvCxnSpPr>
          <p:cNvPr id="22" name="Straight Connector 21"/>
          <p:cNvCxnSpPr>
            <a:stCxn id="18" idx="1"/>
            <a:endCxn id="17" idx="3"/>
          </p:cNvCxnSpPr>
          <p:nvPr/>
        </p:nvCxnSpPr>
        <p:spPr>
          <a:xfrm flipH="1">
            <a:off x="4495800" y="2400300"/>
            <a:ext cx="914400" cy="0"/>
          </a:xfrm>
          <a:prstGeom prst="line">
            <a:avLst/>
          </a:prstGeom>
          <a:ln w="2540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77665" y="5410954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High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0632" y="5404308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Medium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34731" y="3915399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pPr algn="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Medium Low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9581" y="1882942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Low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1" y="4130842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rgbClr val="FFC000"/>
                </a:solidFill>
                <a:latin typeface="Courier"/>
                <a:cs typeface="Courier"/>
              </a:rPr>
              <a:t>Latency:</a:t>
            </a:r>
          </a:p>
          <a:p>
            <a:pPr algn="r"/>
            <a:r>
              <a:rPr lang="en-US" sz="1100" b="1" dirty="0" err="1">
                <a:solidFill>
                  <a:srgbClr val="FFC000"/>
                </a:solidFill>
                <a:latin typeface="Courier"/>
                <a:cs typeface="Courier"/>
              </a:rPr>
              <a:t>Rel.Low</a:t>
            </a:r>
            <a:endParaRPr lang="en-US" sz="1100" b="1" dirty="0">
              <a:solidFill>
                <a:srgbClr val="FFC000"/>
              </a:solidFill>
              <a:latin typeface="Courier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9570" y="2424261"/>
            <a:ext cx="20349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NOTE: The </a:t>
            </a:r>
            <a:r>
              <a:rPr lang="en-US" b="1" u="sng" dirty="0"/>
              <a:t>width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the black lines is</a:t>
            </a:r>
            <a:br>
              <a:rPr lang="en-US" dirty="0"/>
            </a:br>
            <a:r>
              <a:rPr lang="en-US" dirty="0"/>
              <a:t>proportional to the </a:t>
            </a:r>
            <a:br>
              <a:rPr lang="en-US" dirty="0"/>
            </a:br>
            <a:r>
              <a:rPr lang="en-US" dirty="0"/>
              <a:t>bandwidth.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05800" y="4762500"/>
            <a:ext cx="14478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568D6E-335D-4C4A-AA31-3F69968FA70F}"/>
              </a:ext>
            </a:extLst>
          </p:cNvPr>
          <p:cNvSpPr/>
          <p:nvPr/>
        </p:nvSpPr>
        <p:spPr>
          <a:xfrm>
            <a:off x="2736376" y="1296537"/>
            <a:ext cx="7949821" cy="5059812"/>
          </a:xfrm>
          <a:prstGeom prst="rect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1FBE-6DB6-4B72-B0B0-9E3DE112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critically about the expected speedup outcome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3AE8-D23F-4A83-AE0A-DFB2280A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You are trying to optimize your code for speed</a:t>
            </a:r>
          </a:p>
          <a:p>
            <a:endParaRPr lang="en-US" dirty="0"/>
          </a:p>
          <a:p>
            <a:r>
              <a:rPr lang="en-US" dirty="0"/>
              <a:t>What makes for a good speed-up? What would make you happy?</a:t>
            </a:r>
          </a:p>
          <a:p>
            <a:pPr lvl="1"/>
            <a:r>
              <a:rPr lang="en-US" dirty="0"/>
              <a:t>1.2X speedup? </a:t>
            </a:r>
          </a:p>
          <a:p>
            <a:pPr lvl="1"/>
            <a:r>
              <a:rPr lang="en-US" dirty="0"/>
              <a:t>1.5X speedup? </a:t>
            </a:r>
          </a:p>
          <a:p>
            <a:pPr lvl="1"/>
            <a:r>
              <a:rPr lang="en-US" dirty="0"/>
              <a:t>2X speedup? </a:t>
            </a:r>
          </a:p>
          <a:p>
            <a:pPr lvl="1"/>
            <a:r>
              <a:rPr lang="en-US" dirty="0"/>
              <a:t>10X speedup? </a:t>
            </a:r>
          </a:p>
          <a:p>
            <a:endParaRPr lang="en-US" dirty="0"/>
          </a:p>
          <a:p>
            <a:r>
              <a:rPr lang="en-US" dirty="0"/>
              <a:t>Answer depends on how polished the code is when you pick it up; whether or not hardware is changed</a:t>
            </a:r>
          </a:p>
          <a:p>
            <a:endParaRPr lang="en-US" dirty="0"/>
          </a:p>
          <a:p>
            <a:r>
              <a:rPr lang="en-US" dirty="0"/>
              <a:t>Rule of thumb in engineering: if your job finishes overnight, it’s most often ok</a:t>
            </a:r>
          </a:p>
          <a:p>
            <a:endParaRPr lang="en-US" dirty="0"/>
          </a:p>
          <a:p>
            <a:r>
              <a:rPr lang="en-US" dirty="0"/>
              <a:t>“Job”: might be running a long program once, or running a short one a million times</a:t>
            </a:r>
          </a:p>
          <a:p>
            <a:pPr lvl="1"/>
            <a:r>
              <a:rPr lang="en-US" dirty="0"/>
              <a:t>“Job”: something that when completed produces data that yields information that leads to knowledge that produces insights that assist your decision 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54422-C1FB-45A8-93DA-B6CA1AE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4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off on the right foot: choose the right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pPr>
                  <a:defRPr/>
                </a:pPr>
                <a:r>
                  <a:rPr lang="en-US" dirty="0"/>
                  <a:t>Choose the algorithm that is a good fit for your architecture and type of data you’re handling</a:t>
                </a:r>
              </a:p>
              <a:p>
                <a:pPr lvl="1"/>
                <a:r>
                  <a:rPr lang="en-US" sz="1500" dirty="0"/>
                  <a:t>Selecting a </a:t>
                </a:r>
                <a:r>
                  <a:rPr lang="en-US" sz="1500" i="1" dirty="0"/>
                  <a:t>mediocre algorithm</a:t>
                </a:r>
                <a:r>
                  <a:rPr lang="en-US" sz="1500" dirty="0"/>
                  <a:t> ices all your other efforts</a:t>
                </a:r>
              </a:p>
              <a:p>
                <a:pPr lvl="1"/>
                <a:r>
                  <a:rPr lang="en-US" sz="1500" dirty="0"/>
                  <a:t>Consider what </a:t>
                </a:r>
                <a:r>
                  <a:rPr lang="en-US" sz="1500" i="1" dirty="0"/>
                  <a:t>data</a:t>
                </a:r>
                <a:r>
                  <a:rPr lang="en-US" sz="1500" dirty="0"/>
                  <a:t> the algorithm needs, how much of it, where you read from/write to, how often. That is, data access/movement</a:t>
                </a:r>
              </a:p>
              <a:p>
                <a:pPr lvl="2"/>
                <a:r>
                  <a:rPr lang="en-US" sz="1400" dirty="0"/>
                  <a:t>Select </a:t>
                </a:r>
                <a:r>
                  <a:rPr lang="en-US" sz="1400" i="1" dirty="0"/>
                  <a:t>data structures</a:t>
                </a:r>
                <a:r>
                  <a:rPr lang="en-US" sz="1400" dirty="0"/>
                  <a:t> in a way that leads to advantageous memory accesses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>
                  <a:defRPr/>
                </a:pPr>
                <a:r>
                  <a:rPr lang="en-US" dirty="0"/>
                  <a:t>Concept good to know: “asymptotic complexity” of an algorithm</a:t>
                </a:r>
              </a:p>
              <a:p>
                <a:pPr lvl="1">
                  <a:defRPr/>
                </a:pPr>
                <a:r>
                  <a:rPr lang="en-US" dirty="0"/>
                  <a:t>What you study in an “Algorithms” class, tells you about level of effort to solve a certain class of problems</a:t>
                </a:r>
              </a:p>
              <a:p>
                <a:pPr lvl="2">
                  <a:defRPr/>
                </a:pPr>
                <a:r>
                  <a:rPr lang="en-US" dirty="0"/>
                  <a:t>Example: </a:t>
                </a:r>
              </a:p>
              <a:p>
                <a:pPr lvl="3">
                  <a:defRPr/>
                </a:pPr>
                <a:r>
                  <a:rPr lang="en-US" dirty="0"/>
                  <a:t>Solution of a linear system - LU factorization: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(2n^3/3) vs Cholesky factorization: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(n^3/3)</a:t>
                </a:r>
              </a:p>
              <a:p>
                <a:pPr lvl="3">
                  <a:defRPr/>
                </a:pPr>
                <a:r>
                  <a:rPr lang="en-US" dirty="0"/>
                  <a:t>Prefix scan – Hillies &amp; Steele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vs Harris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(n)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EFA3-406F-4E56-9DD2-4C036976C4CD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948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Starting off on the right foot: choose the right algorithm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When working on problem, there’s more to performance than asymptotic complexity</a:t>
            </a:r>
          </a:p>
          <a:p>
            <a:pPr lvl="1">
              <a:defRPr/>
            </a:pPr>
            <a:r>
              <a:rPr lang="en-US" dirty="0"/>
              <a:t>Why? </a:t>
            </a:r>
          </a:p>
          <a:p>
            <a:pPr lvl="2">
              <a:defRPr/>
            </a:pPr>
            <a:r>
              <a:rPr lang="en-US" dirty="0"/>
              <a:t>Because asymptotic complexity is most often defined by number of operations</a:t>
            </a:r>
          </a:p>
          <a:p>
            <a:pPr lvl="2">
              <a:defRPr/>
            </a:pPr>
            <a:r>
              <a:rPr lang="en-US" dirty="0"/>
              <a:t>Memory transactions are rarely considered – they are specific to the hardware you’ll eventually use to run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you understand how the computer works, it can guide you in designing a good/fast solution</a:t>
            </a:r>
          </a:p>
          <a:p>
            <a:pPr lvl="1">
              <a:defRPr/>
            </a:pPr>
            <a:r>
              <a:rPr lang="en-US" dirty="0"/>
              <a:t>Indeed, there is hope:</a:t>
            </a:r>
          </a:p>
          <a:p>
            <a:pPr lvl="2">
              <a:defRPr/>
            </a:pPr>
            <a:r>
              <a:rPr lang="en-US" dirty="0"/>
              <a:t>A problem can be solved by </a:t>
            </a:r>
            <a:r>
              <a:rPr lang="en-US" i="1" dirty="0"/>
              <a:t>many algorithms</a:t>
            </a:r>
            <a:r>
              <a:rPr lang="en-US" dirty="0"/>
              <a:t> (or approaches)</a:t>
            </a:r>
          </a:p>
          <a:p>
            <a:pPr lvl="2">
              <a:defRPr/>
            </a:pPr>
            <a:r>
              <a:rPr lang="en-US" dirty="0"/>
              <a:t>Also, one algorithm can have many implementations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NOTE: You should spend time reflecting on your solution before writing any line of code!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1F150-1537-42E2-9CC3-61B7A60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0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 the “Arithmetic Intensity” associated w/ your 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CE04F34-E466-4D03-8E46-B538AB3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9" y="1448726"/>
            <a:ext cx="11960872" cy="4933050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Arithmetic intensity</a:t>
            </a:r>
            <a:r>
              <a:rPr lang="en-US" dirty="0"/>
              <a:t>: how much math you do per byte of data you bring from memory</a:t>
            </a:r>
          </a:p>
          <a:p>
            <a:pPr lvl="1"/>
            <a:r>
              <a:rPr lang="en-US" dirty="0"/>
              <a:t>FLOPs/Byte</a:t>
            </a:r>
          </a:p>
          <a:p>
            <a:endParaRPr lang="en-US" dirty="0"/>
          </a:p>
          <a:p>
            <a:r>
              <a:rPr lang="en-US" dirty="0"/>
              <a:t>You can be in one of three cases: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1:  high arithmetic intensity</a:t>
            </a:r>
          </a:p>
          <a:p>
            <a:pPr lvl="2"/>
            <a:r>
              <a:rPr lang="en-US" dirty="0"/>
              <a:t>You’ll likely be compute-bound – the ALU works a lot, not a whole amount of data movement to/from memory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2: low arithmetic intensity</a:t>
            </a:r>
          </a:p>
          <a:p>
            <a:pPr lvl="2"/>
            <a:r>
              <a:rPr lang="en-US" dirty="0"/>
              <a:t>You’ll likely be memory bound</a:t>
            </a:r>
          </a:p>
          <a:p>
            <a:pPr lvl="2"/>
            <a:r>
              <a:rPr lang="en-US" dirty="0"/>
              <a:t>You are moving data back and forth, likely only small parts of the data moved gets changed and/or used</a:t>
            </a:r>
          </a:p>
          <a:p>
            <a:pPr lvl="2"/>
            <a:r>
              <a:rPr lang="en-US" dirty="0"/>
              <a:t>Think cache misses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3: “middle-earth” (J. R. R. Tolkien)</a:t>
            </a:r>
          </a:p>
          <a:p>
            <a:pPr lvl="2"/>
            <a:r>
              <a:rPr lang="en-US" dirty="0"/>
              <a:t>Somewhere in between </a:t>
            </a:r>
          </a:p>
          <a:p>
            <a:pPr lvl="2"/>
            <a:r>
              <a:rPr lang="en-US" dirty="0"/>
              <a:t>Your HPC mission in this case: become either compute-bound or memory-bound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4117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2645571" y="3657600"/>
            <a:ext cx="6172200" cy="1219200"/>
          </a:xfrm>
          <a:prstGeom prst="rtTriangle">
            <a:avLst/>
          </a:prstGeom>
          <a:solidFill>
            <a:srgbClr val="FF993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Intensity: Putting things in perspective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82091" y="403637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FLOP/Byte</a:t>
            </a:r>
          </a:p>
        </p:txBody>
      </p:sp>
      <p:sp>
        <p:nvSpPr>
          <p:cNvPr id="6" name="Left Arrow 5"/>
          <p:cNvSpPr/>
          <p:nvPr/>
        </p:nvSpPr>
        <p:spPr>
          <a:xfrm>
            <a:off x="2529664" y="3409438"/>
            <a:ext cx="1170883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75137" y="2843430"/>
            <a:ext cx="2363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Increasingly likely to be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memory bound</a:t>
            </a:r>
          </a:p>
        </p:txBody>
      </p:sp>
      <p:sp>
        <p:nvSpPr>
          <p:cNvPr id="8" name="Left Arrow 7"/>
          <p:cNvSpPr/>
          <p:nvPr/>
        </p:nvSpPr>
        <p:spPr>
          <a:xfrm flipH="1">
            <a:off x="7826644" y="3139828"/>
            <a:ext cx="991127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26028" y="2587163"/>
            <a:ext cx="241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Increasingly likely to be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compute bound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9664" y="5269468"/>
            <a:ext cx="77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SAXPY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796364" y="5067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2513" y="5269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FFT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265071" y="5067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1472" y="5269468"/>
            <a:ext cx="187102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SGEMM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sz="1100" dirty="0">
                <a:solidFill>
                  <a:srgbClr val="000000"/>
                </a:solidFill>
              </a:rPr>
              <a:t>(matrix-matrix multiplication)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7494371" y="5067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700DC1-18A2-4886-8F7D-F0A52FCCAF36}"/>
              </a:ext>
            </a:extLst>
          </p:cNvPr>
          <p:cNvCxnSpPr>
            <a:cxnSpLocks/>
          </p:cNvCxnSpPr>
          <p:nvPr/>
        </p:nvCxnSpPr>
        <p:spPr>
          <a:xfrm>
            <a:off x="2084599" y="4888468"/>
            <a:ext cx="753405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B4B94D-AC77-49D0-A850-02A90A7E7F09}"/>
              </a:ext>
            </a:extLst>
          </p:cNvPr>
          <p:cNvSpPr txBox="1"/>
          <p:nvPr/>
        </p:nvSpPr>
        <p:spPr>
          <a:xfrm>
            <a:off x="1314828" y="4611803"/>
            <a:ext cx="1323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Low arithmetic 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intensity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1EEE9-66BD-4A30-9FF0-7CFE7CAB9605}"/>
              </a:ext>
            </a:extLst>
          </p:cNvPr>
          <p:cNvSpPr txBox="1"/>
          <p:nvPr/>
        </p:nvSpPr>
        <p:spPr>
          <a:xfrm>
            <a:off x="8503618" y="4644368"/>
            <a:ext cx="1672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High 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arithmetic intensity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BD6AA08-AC97-44D9-AC78-942F2E62EC85}"/>
              </a:ext>
            </a:extLst>
          </p:cNvPr>
          <p:cNvSpPr/>
          <p:nvPr/>
        </p:nvSpPr>
        <p:spPr>
          <a:xfrm rot="16200000">
            <a:off x="5571819" y="2068271"/>
            <a:ext cx="232476" cy="2091073"/>
          </a:xfrm>
          <a:prstGeom prst="rightBrace">
            <a:avLst>
              <a:gd name="adj1" fmla="val 25307"/>
              <a:gd name="adj2" fmla="val 5249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6AD7D6-402F-4761-8C15-118ACE7C4237}"/>
              </a:ext>
            </a:extLst>
          </p:cNvPr>
          <p:cNvSpPr/>
          <p:nvPr/>
        </p:nvSpPr>
        <p:spPr>
          <a:xfrm>
            <a:off x="5046016" y="2266384"/>
            <a:ext cx="1687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J. R. R. Tolkien’s </a:t>
            </a:r>
            <a:br>
              <a:rPr lang="en-US" dirty="0"/>
            </a:br>
            <a:r>
              <a:rPr lang="en-US" dirty="0"/>
              <a:t>“Middle-earth”</a:t>
            </a:r>
          </a:p>
        </p:txBody>
      </p:sp>
    </p:spTree>
    <p:extLst>
      <p:ext uri="{BB962C8B-B14F-4D97-AF65-F5344CB8AC3E}">
        <p14:creationId xmlns:p14="http://schemas.microsoft.com/office/powerpoint/2010/main" val="3340962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Optimization Technique: Fusing Transformations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83044" y="423232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U[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endParaRPr lang="en-US" sz="1600" dirty="0">
              <a:solidFill>
                <a:srgbClr val="D0D0D0"/>
              </a:solidFill>
              <a:latin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83044" y="5123155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V[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endParaRPr lang="en-US" sz="1600" dirty="0">
              <a:solidFill>
                <a:srgbClr val="D0D0D0"/>
              </a:solidFill>
              <a:latin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7444" y="423233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sz="1600" b="1" dirty="0">
                <a:solidFill>
                  <a:srgbClr val="6AB825"/>
                </a:solidFill>
                <a:latin typeface="Courier New"/>
              </a:rPr>
              <a:t>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6AB82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0; i &lt; N; i++)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U[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V[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 = </a:t>
            </a:r>
            <a:r>
              <a:rPr lang="en-US" sz="1600" dirty="0">
                <a:solidFill>
                  <a:srgbClr val="0070C0"/>
                </a:solidFill>
                <a:latin typeface="Courier New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(X[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],Y[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],Z[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]);</a:t>
            </a:r>
          </a:p>
          <a:p>
            <a:r>
              <a:rPr lang="nn-NO" sz="16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7" name="Left Brace 6"/>
          <p:cNvSpPr/>
          <p:nvPr/>
        </p:nvSpPr>
        <p:spPr>
          <a:xfrm flipH="1">
            <a:off x="6059101" y="4462333"/>
            <a:ext cx="259884" cy="1283949"/>
          </a:xfrm>
          <a:prstGeom prst="leftBrace">
            <a:avLst>
              <a:gd name="adj1" fmla="val 47491"/>
              <a:gd name="adj2" fmla="val 4219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7660" y="598492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Loop Fusion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A26E65-13C1-4BB1-AE7A-1EA93AF6E423}"/>
              </a:ext>
            </a:extLst>
          </p:cNvPr>
          <p:cNvSpPr txBox="1">
            <a:spLocks/>
          </p:cNvSpPr>
          <p:nvPr/>
        </p:nvSpPr>
        <p:spPr>
          <a:xfrm>
            <a:off x="453871" y="1348993"/>
            <a:ext cx="11096787" cy="258774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Fusing: One way to move towards higher arithmetic intensity</a:t>
            </a:r>
          </a:p>
          <a:p>
            <a:r>
              <a:rPr lang="en-US" sz="2400" dirty="0"/>
              <a:t>Basic idea</a:t>
            </a:r>
          </a:p>
          <a:p>
            <a:pPr lvl="1"/>
            <a:r>
              <a:rPr lang="en-US" sz="2000" dirty="0"/>
              <a:t>Do not bring data into cache twice</a:t>
            </a:r>
          </a:p>
          <a:p>
            <a:pPr lvl="1"/>
            <a:r>
              <a:rPr lang="en-US" sz="2000" dirty="0"/>
              <a:t>If you use data X, Y, and Z – bring this data from memory once and then forget about it</a:t>
            </a:r>
          </a:p>
          <a:p>
            <a:r>
              <a:rPr lang="en-US" sz="2400" dirty="0"/>
              <a:t>Why is it better?</a:t>
            </a:r>
          </a:p>
          <a:p>
            <a:pPr lvl="1"/>
            <a:r>
              <a:rPr lang="en-US" sz="2000" dirty="0"/>
              <a:t>You avoid memory traffic</a:t>
            </a:r>
          </a:p>
        </p:txBody>
      </p:sp>
    </p:spTree>
    <p:extLst>
      <p:ext uri="{BB962C8B-B14F-4D97-AF65-F5344CB8AC3E}">
        <p14:creationId xmlns:p14="http://schemas.microsoft.com/office/powerpoint/2010/main" val="3410684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transformations on previous slide</a:t>
            </a: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600201" y="1903550"/>
            <a:ext cx="319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Original implementation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897059" y="1905349"/>
            <a:ext cx="4278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More thoughtful implementation</a:t>
            </a:r>
          </a:p>
        </p:txBody>
      </p:sp>
      <p:grpSp>
        <p:nvGrpSpPr>
          <p:cNvPr id="3" name="Group 96"/>
          <p:cNvGrpSpPr/>
          <p:nvPr/>
        </p:nvGrpSpPr>
        <p:grpSpPr>
          <a:xfrm>
            <a:off x="6010760" y="2667711"/>
            <a:ext cx="3708404" cy="1795641"/>
            <a:chOff x="457200" y="2331914"/>
            <a:chExt cx="3708404" cy="1795641"/>
          </a:xfrm>
        </p:grpSpPr>
        <p:sp>
          <p:nvSpPr>
            <p:cNvPr id="98" name="Rectangle 97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2264020" y="3544276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57200" y="37582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82067" y="3758223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46652" y="2485465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57490" y="3198619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Bytes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2264020" y="2819400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/>
          <p:cNvGrpSpPr/>
          <p:nvPr/>
        </p:nvGrpSpPr>
        <p:grpSpPr>
          <a:xfrm>
            <a:off x="1438760" y="2545597"/>
            <a:ext cx="3708404" cy="1917755"/>
            <a:chOff x="457200" y="2209800"/>
            <a:chExt cx="3708404" cy="1917755"/>
          </a:xfrm>
        </p:grpSpPr>
        <p:sp>
          <p:nvSpPr>
            <p:cNvPr id="6" name="Rectangle 5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264020" y="2936457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" y="37582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82067" y="3758223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46652" y="2209800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57490" y="2590800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264020" y="2543735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64020" y="4003257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2368632" y="3288268"/>
              <a:ext cx="979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Bytes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79470" y="3657600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2264020" y="3622203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Content Placeholder 2"/>
          <p:cNvSpPr txBox="1">
            <a:spLocks/>
          </p:cNvSpPr>
          <p:nvPr/>
        </p:nvSpPr>
        <p:spPr>
          <a:xfrm>
            <a:off x="1222408" y="5562600"/>
            <a:ext cx="9216992" cy="41657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Memory traffic cut by a factor of 1.6 (=32/20)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68770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Fusing Transformations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1819175" y="2541069"/>
            <a:ext cx="9296400" cy="2045732"/>
            <a:chOff x="1819175" y="2541069"/>
            <a:chExt cx="9296400" cy="2045732"/>
          </a:xfrm>
        </p:grpSpPr>
        <p:sp>
          <p:nvSpPr>
            <p:cNvPr id="3" name="Rectangle 2"/>
            <p:cNvSpPr/>
            <p:nvPr/>
          </p:nvSpPr>
          <p:spPr>
            <a:xfrm>
              <a:off x="1819175" y="2541069"/>
              <a:ext cx="4572000" cy="8617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for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int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i = </a:t>
              </a:r>
              <a:r>
                <a:rPr lang="nn-NO" sz="1600" b="1" dirty="0">
                  <a:solidFill>
                    <a:srgbClr val="3677A9"/>
                  </a:solidFill>
                  <a:latin typeface="Courier New"/>
                </a:rPr>
                <a:t>0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; i &lt; N; i++)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    Y[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 = F(X[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]);</a:t>
              </a:r>
            </a:p>
            <a:p>
              <a:endParaRPr lang="en-US" sz="1600" dirty="0">
                <a:solidFill>
                  <a:srgbClr val="D0D0D0"/>
                </a:solidFill>
                <a:latin typeface="Courier New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19175" y="3431896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for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int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i = </a:t>
              </a:r>
              <a:r>
                <a:rPr lang="nn-NO" sz="1600" b="1" dirty="0">
                  <a:solidFill>
                    <a:srgbClr val="3677A9"/>
                  </a:solidFill>
                  <a:latin typeface="Courier New"/>
                </a:rPr>
                <a:t>0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; i &lt; N; i++)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    sum += Y[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];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43575" y="3023095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for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nn-NO" sz="1600" b="1" dirty="0">
                  <a:solidFill>
                    <a:srgbClr val="6AB825"/>
                  </a:solidFill>
                  <a:latin typeface="Courier New"/>
                </a:rPr>
                <a:t>int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 i = </a:t>
              </a:r>
              <a:r>
                <a:rPr lang="nn-NO" sz="1600" b="1" dirty="0">
                  <a:solidFill>
                    <a:srgbClr val="3677A9"/>
                  </a:solidFill>
                  <a:latin typeface="Courier New"/>
                </a:rPr>
                <a:t>0</a:t>
              </a:r>
              <a:r>
                <a:rPr lang="nn-NO" sz="1600" b="1" dirty="0">
                  <a:solidFill>
                    <a:srgbClr val="000000"/>
                  </a:solidFill>
                  <a:latin typeface="Courier New"/>
                </a:rPr>
                <a:t>; i &lt; N; i++)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    sum += F(X[</a:t>
              </a:r>
              <a:r>
                <a:rPr lang="en-US" sz="1600" dirty="0" err="1">
                  <a:solidFill>
                    <a:srgbClr val="000000"/>
                  </a:solidFill>
                  <a:latin typeface="Courier New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latin typeface="Courier New"/>
                </a:rPr>
                <a:t>]);</a:t>
              </a:r>
              <a:endParaRPr lang="nn-NO" sz="1600" b="1" dirty="0">
                <a:solidFill>
                  <a:srgbClr val="000000"/>
                </a:solidFill>
                <a:latin typeface="Courier New"/>
              </a:endParaRPr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5857775" y="2541069"/>
              <a:ext cx="304800" cy="1524000"/>
            </a:xfrm>
            <a:prstGeom prst="leftBrace">
              <a:avLst>
                <a:gd name="adj1" fmla="val 8333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24375" y="4217469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Loop Fusion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0099" y="6522143"/>
            <a:ext cx="10134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+mj-lt"/>
              </a:rPr>
              <a:t>NVIDIA [N. Bell]</a:t>
            </a:r>
            <a:r>
              <a:rPr lang="en-US" sz="900" dirty="0">
                <a:latin typeface="+mj-lt"/>
                <a:cs typeface="Calibri"/>
              </a:rPr>
              <a:t>→</a:t>
            </a:r>
            <a:endParaRPr lang="en-US" sz="900" dirty="0">
              <a:latin typeface="+mj-lt"/>
            </a:endParaRPr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2123948" y="5447899"/>
            <a:ext cx="8686800" cy="82052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Mem traffic cut by a factor of 3</a:t>
            </a:r>
          </a:p>
          <a:p>
            <a:r>
              <a:rPr lang="en-US" sz="1600" dirty="0"/>
              <a:t>Less memory used (no need to have Y)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94509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Fusing Transformations in Previous Example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97F-F93A-415D-AE85-6EDF5BB63A7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873215" y="1571215"/>
            <a:ext cx="3236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Original Implementation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72537" y="1559547"/>
            <a:ext cx="354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Optimized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624739" y="2443660"/>
            <a:ext cx="1782886" cy="17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8673" y="2443660"/>
            <a:ext cx="784470" cy="178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31560" y="3388346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4739" y="386996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9607" y="386996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96054" y="2514975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67371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317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67371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81317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66578" y="2514975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7895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51841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37895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51841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37102" y="2514975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08418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122364" y="258629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08418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2364" y="2800238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7102" y="3085499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08418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2364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08418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22364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66578" y="3085499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37895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51841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337895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551841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96054" y="3085499"/>
            <a:ext cx="499208" cy="499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67371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81317" y="3156815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67371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981317" y="3370762"/>
            <a:ext cx="142631" cy="14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14191" y="2550146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25029" y="3019014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3431560" y="2884081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6"/>
          <p:cNvGrpSpPr/>
          <p:nvPr/>
        </p:nvGrpSpPr>
        <p:grpSpPr>
          <a:xfrm>
            <a:off x="6196739" y="2443661"/>
            <a:ext cx="3708404" cy="1795641"/>
            <a:chOff x="457200" y="2331914"/>
            <a:chExt cx="3708404" cy="1795641"/>
          </a:xfrm>
        </p:grpSpPr>
        <p:sp>
          <p:nvSpPr>
            <p:cNvPr id="98" name="Rectangle 97"/>
            <p:cNvSpPr/>
            <p:nvPr/>
          </p:nvSpPr>
          <p:spPr>
            <a:xfrm>
              <a:off x="457200" y="2331914"/>
              <a:ext cx="1782886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381134" y="2331914"/>
              <a:ext cx="784470" cy="17828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7200" y="3758223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82067" y="3758223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DRAM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28515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9983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13777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9983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13777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99039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70355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84301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170355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384301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69563" y="2403229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740878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54824" y="247454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740878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54824" y="2688491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69563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740878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954824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740878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954824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99039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170355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38430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0355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38430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28515" y="2973753"/>
              <a:ext cx="499208" cy="49920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99831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13777" y="3045068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99831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813777" y="3259015"/>
              <a:ext cx="142631" cy="1426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346652" y="2907268"/>
              <a:ext cx="862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Bytes</a:t>
              </a: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2264020" y="3241203"/>
              <a:ext cx="1141047" cy="148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538124" y="3552414"/>
            <a:ext cx="86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 Bytes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31560" y="3886349"/>
            <a:ext cx="1141047" cy="1486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/>
          <p:cNvSpPr txBox="1">
            <a:spLocks/>
          </p:cNvSpPr>
          <p:nvPr/>
        </p:nvSpPr>
        <p:spPr>
          <a:xfrm>
            <a:off x="1493494" y="5637842"/>
            <a:ext cx="8686800" cy="88051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TAKE AWAY MESSAGE: Think if you can reduce in your code data movement since it is expensive:</a:t>
            </a:r>
          </a:p>
          <a:p>
            <a:pPr lvl="1"/>
            <a:r>
              <a:rPr lang="en-US" sz="1200" dirty="0"/>
              <a:t>Power costs</a:t>
            </a:r>
          </a:p>
          <a:p>
            <a:pPr lvl="1"/>
            <a:r>
              <a:rPr lang="en-US" sz="1200" dirty="0"/>
              <a:t>Time waiting for data to move around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13938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CD97-8277-4563-975A-36E30C6B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Quote of the day</a:t>
            </a:r>
            <a:br>
              <a:rPr lang="en-US" dirty="0"/>
            </a:br>
            <a:r>
              <a:rPr lang="en-US" sz="2200" dirty="0"/>
              <a:t>[</a:t>
            </a:r>
            <a:r>
              <a:rPr lang="en-US" sz="2200" dirty="0" err="1"/>
              <a:t>reminging</a:t>
            </a:r>
            <a:r>
              <a:rPr lang="en-US" sz="2200" dirty="0"/>
              <a:t> you how far you’ve made it already; you are already living somebody’s dream here.]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7497D-EE03-4785-AEDC-E197C97D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3CFB8-60EA-410F-A679-2FF8B784C1FA}"/>
              </a:ext>
            </a:extLst>
          </p:cNvPr>
          <p:cNvSpPr txBox="1"/>
          <p:nvPr/>
        </p:nvSpPr>
        <p:spPr>
          <a:xfrm>
            <a:off x="698500" y="3353485"/>
            <a:ext cx="1087755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“Quiet you kids. If I hear one more word, Bart doesn't get to watch cartoons, and Lisa doesn't get to go to college.”</a:t>
            </a:r>
          </a:p>
          <a:p>
            <a:pPr algn="r"/>
            <a:r>
              <a:rPr lang="en-US" sz="1100" dirty="0"/>
              <a:t>-- Homer Simpson, nuclear safety inspector at the Springfield Nuclear Power Plant (1989-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13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Outside the scope of course: The roofline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encourage you to read about the “roofline model” to assess code performance</a:t>
            </a:r>
          </a:p>
          <a:p>
            <a:pPr lvl="1"/>
            <a:r>
              <a:rPr lang="en-US" dirty="0"/>
              <a:t>“Are you compute bound?” ; “Am I memory bound?” ; “What chip/architecture might help me?”</a:t>
            </a:r>
          </a:p>
          <a:p>
            <a:endParaRPr lang="en-US" dirty="0"/>
          </a:p>
          <a:p>
            <a:r>
              <a:rPr lang="en-US" dirty="0"/>
              <a:t>Access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“roofline model” material from Supercomputing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C2E387-695D-4440-97D3-E999AC18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BA3D8-5273-43C2-ABF0-9BF9B7E0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" y="11490"/>
            <a:ext cx="12026804" cy="65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9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EEE9BB-D384-4B63-81B9-0D942E86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roofline model, in one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781FB-FE28-4375-BA35-6D548F2C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On the previous slide, the “roofline” is an attribute of the hardware you use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the roofline analysis gives you: the point (circle) on the previous slide</a:t>
            </a:r>
          </a:p>
          <a:p>
            <a:pPr lvl="1"/>
            <a:r>
              <a:rPr lang="en-US" dirty="0"/>
              <a:t>The X coordinate of the point plotted by the tool:</a:t>
            </a:r>
          </a:p>
          <a:p>
            <a:pPr lvl="2"/>
            <a:r>
              <a:rPr lang="en-US" dirty="0"/>
              <a:t>Aggregate arithmetic intensity for the piece of code you’re analyzing</a:t>
            </a:r>
          </a:p>
          <a:p>
            <a:pPr lvl="1"/>
            <a:r>
              <a:rPr lang="en-US" dirty="0"/>
              <a:t>The Y coordinate of the point plotted by the tool</a:t>
            </a:r>
          </a:p>
          <a:p>
            <a:pPr lvl="2"/>
            <a:r>
              <a:rPr lang="en-US" dirty="0"/>
              <a:t>Aggregate flops/second rate for the piece of code you’re analyzing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point/circle is not close to the roof, you are not doing “high-performance computing”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33067-5BA3-4E54-8724-4253FC9E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276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“High Performance Computing”: Questions to 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lvl="1"/>
                <a:r>
                  <a:rPr lang="en-US" dirty="0"/>
                  <a:t>Is my code compute-bound or memory-bound? Or maybe neither?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performance for my code on a given machine?</a:t>
                </a:r>
              </a:p>
              <a:p>
                <a:pPr lvl="2"/>
                <a:r>
                  <a:rPr lang="en-US" dirty="0"/>
                  <a:t>High Performance Computing == Computing at the bounds of your hardware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Do I understand the performance behavior of my code?</a:t>
                </a:r>
              </a:p>
              <a:p>
                <a:pPr lvl="2"/>
                <a:r>
                  <a:rPr lang="en-US" dirty="0"/>
                  <a:t>Does the performance match a model I have made? For instance, matrix-matrix multiplication should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I change my code so that the “point” in the roofline analysis moves to the right and up?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talk next about the </a:t>
            </a:r>
            <a:r>
              <a:rPr lang="en-US" dirty="0">
                <a:solidFill>
                  <a:srgbClr val="FFC000"/>
                </a:solidFill>
              </a:rPr>
              <a:t>compiler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r>
              <a:rPr lang="en-US" dirty="0"/>
              <a:t>When you time/profile your code, you’ll have to play with the compile flags </a:t>
            </a:r>
          </a:p>
          <a:p>
            <a:pPr lvl="1"/>
            <a:r>
              <a:rPr lang="en-US" dirty="0"/>
              <a:t>Execution speed impacted heavily by compiling flags (3-4X speedup)</a:t>
            </a:r>
          </a:p>
          <a:p>
            <a:endParaRPr lang="en-US" dirty="0"/>
          </a:p>
          <a:p>
            <a:r>
              <a:rPr lang="en-US" dirty="0"/>
              <a:t>NOTE: Aggressive optimization done by compiler might change behavior of your code</a:t>
            </a:r>
          </a:p>
          <a:p>
            <a:pPr lvl="1"/>
            <a:r>
              <a:rPr lang="en-US" dirty="0"/>
              <a:t>Might change results</a:t>
            </a:r>
          </a:p>
          <a:p>
            <a:pPr lvl="1"/>
            <a:r>
              <a:rPr lang="en-US" dirty="0"/>
              <a:t>Might uncover skeletons in the closet</a:t>
            </a:r>
          </a:p>
          <a:p>
            <a:endParaRPr lang="en-US" dirty="0"/>
          </a:p>
          <a:p>
            <a:r>
              <a:rPr lang="en-US" dirty="0"/>
              <a:t>Side note: fair comparison of </a:t>
            </a:r>
            <a:r>
              <a:rPr lang="en-US"/>
              <a:t>compilers is </a:t>
            </a:r>
            <a:r>
              <a:rPr lang="en-US" dirty="0"/>
              <a:t>tricky</a:t>
            </a:r>
          </a:p>
          <a:p>
            <a:pPr lvl="1"/>
            <a:r>
              <a:rPr lang="en-US" dirty="0"/>
              <a:t>Different compilers have different flags</a:t>
            </a:r>
          </a:p>
          <a:p>
            <a:pPr lvl="2"/>
            <a:r>
              <a:rPr lang="en-US" dirty="0"/>
              <a:t>Tons of compilers out there: </a:t>
            </a:r>
            <a:r>
              <a:rPr lang="en-US" dirty="0" err="1"/>
              <a:t>gcc</a:t>
            </a:r>
            <a:r>
              <a:rPr lang="en-US" dirty="0"/>
              <a:t>, clang, g++, </a:t>
            </a:r>
            <a:r>
              <a:rPr lang="en-US" dirty="0" err="1"/>
              <a:t>icl</a:t>
            </a:r>
            <a:r>
              <a:rPr lang="en-US" dirty="0"/>
              <a:t>, cl, xl, etc.</a:t>
            </a:r>
          </a:p>
          <a:p>
            <a:pPr lvl="1"/>
            <a:r>
              <a:rPr lang="en-US" dirty="0"/>
              <a:t>Some compilers very adept at leveraging the underlying processor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7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compilers</a:t>
            </a:r>
            <a:r>
              <a:rPr lang="en-US" dirty="0"/>
              <a:t> come into play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fontScale="92500" lnSpcReduction="10000"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compiler has a tough job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Instruction selection and ordering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Fix minor inefficiencies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expectation is that the compiler will provide an efficient mapping of program onto the chip</a:t>
            </a:r>
          </a:p>
          <a:p>
            <a:pPr lvl="1">
              <a:defRPr/>
            </a:pPr>
            <a:r>
              <a:rPr lang="en-US" dirty="0"/>
              <a:t>Compilers may or may not support features that have been included in a language recently (C++11, C++14, C++17, C++20, C++23, etc.)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Something to think about:</a:t>
            </a:r>
          </a:p>
          <a:p>
            <a:pPr lvl="1">
              <a:defRPr/>
            </a:pPr>
            <a:r>
              <a:rPr lang="en-US" dirty="0"/>
              <a:t>At least in theory, Intel compiler ought to be best positioned when it comes to compiling code for Intel chips</a:t>
            </a:r>
          </a:p>
          <a:p>
            <a:pPr lvl="2">
              <a:defRPr/>
            </a:pPr>
            <a:r>
              <a:rPr lang="en-US" dirty="0"/>
              <a:t>It ought to know all the dark corners of the microarchitecture</a:t>
            </a:r>
          </a:p>
          <a:p>
            <a:pPr lvl="3">
              <a:defRPr/>
            </a:pPr>
            <a:r>
              <a:rPr lang="en-US" dirty="0"/>
              <a:t>Well positioned to first implement any new/exotic ISA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EF7DB-BA95-42C2-BECA-8F74D41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76152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How </a:t>
            </a:r>
            <a:r>
              <a:rPr lang="en-US" dirty="0">
                <a:solidFill>
                  <a:srgbClr val="FFC000"/>
                </a:solidFill>
              </a:rPr>
              <a:t>compilers</a:t>
            </a:r>
            <a:r>
              <a:rPr lang="en-US" dirty="0"/>
              <a:t> come into play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Compilers don’t improve asymptotic efficiency of your algorithm</a:t>
            </a:r>
          </a:p>
          <a:p>
            <a:pPr lvl="1" eaLnBrk="1" hangingPunct="1">
              <a:defRPr/>
            </a:pPr>
            <a:r>
              <a:rPr lang="en-US" dirty="0"/>
              <a:t>Up to programmer to select the right algorithm for the problem &amp; the architecture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Compilers 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B050"/>
                </a:solidFill>
              </a:rPr>
              <a:t>“function call” side-effects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EF7DB-BA95-42C2-BECA-8F74D417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1428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compiler has a tough job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Most often, compiler ends up doing analysis only at the function level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Newer versions of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clang</a:t>
            </a:r>
            <a:r>
              <a:rPr lang="en-US" dirty="0"/>
              <a:t> do inter-procedural analysis within </a:t>
            </a:r>
            <a:r>
              <a:rPr lang="en-US" dirty="0">
                <a:solidFill>
                  <a:srgbClr val="0070C0"/>
                </a:solidFill>
              </a:rPr>
              <a:t>individual</a:t>
            </a:r>
            <a:r>
              <a:rPr lang="en-US" dirty="0"/>
              <a:t> files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Whole-program analysis for some reason not done too often</a:t>
            </a:r>
          </a:p>
          <a:p>
            <a:pPr lvl="1">
              <a:defRPr/>
            </a:pPr>
            <a:r>
              <a:rPr lang="en-US" dirty="0"/>
              <a:t>More on this later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5AE-EFC7-4047-92D8-6C89FDAD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A1D2B-68B0-4A76-8A87-73D48163EAF0}"/>
              </a:ext>
            </a:extLst>
          </p:cNvPr>
          <p:cNvSpPr/>
          <p:nvPr/>
        </p:nvSpPr>
        <p:spPr>
          <a:xfrm>
            <a:off x="6011952" y="2563585"/>
            <a:ext cx="60960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functionFromOtherFile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someOtherRemoteFunc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1024;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foo[N];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accumulator = 0.;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functionFromOtherFile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(foo);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accumulator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someOtherRemoteFunc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(foo);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accumulator;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70A66-D88B-4B09-A326-3096D3A7F107}"/>
              </a:ext>
            </a:extLst>
          </p:cNvPr>
          <p:cNvSpPr/>
          <p:nvPr/>
        </p:nvSpPr>
        <p:spPr>
          <a:xfrm>
            <a:off x="6828659" y="5433479"/>
            <a:ext cx="4462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Compiler in a tough spot: function bodies are often hidden from call sites, compiler can only see their declaration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1C2F0D7-E79C-468C-978B-6FDA350C8645}"/>
              </a:ext>
            </a:extLst>
          </p:cNvPr>
          <p:cNvSpPr/>
          <p:nvPr/>
        </p:nvSpPr>
        <p:spPr>
          <a:xfrm rot="10800000">
            <a:off x="7121736" y="5241241"/>
            <a:ext cx="296984" cy="26867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77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compiler has a tough job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sz="2000" dirty="0"/>
          </a:p>
          <a:p>
            <a:pPr>
              <a:defRPr/>
            </a:pPr>
            <a:r>
              <a:rPr lang="en-US" sz="2200" dirty="0"/>
              <a:t>The compiler operates under tight constraints</a:t>
            </a:r>
          </a:p>
          <a:p>
            <a:pPr lvl="1" eaLnBrk="1" hangingPunct="1">
              <a:defRPr/>
            </a:pPr>
            <a:r>
              <a:rPr lang="en-US" sz="1800" dirty="0"/>
              <a:t>It must obey all the rules in the C/C++ standard</a:t>
            </a:r>
          </a:p>
          <a:p>
            <a:pPr lvl="2">
              <a:defRPr/>
            </a:pPr>
            <a:r>
              <a:rPr lang="en-US" sz="1600" dirty="0"/>
              <a:t>Often prevents compiler from making optimizations that would only affect behavior under pathological conditions</a:t>
            </a:r>
          </a:p>
          <a:p>
            <a:pPr lvl="1">
              <a:defRPr/>
            </a:pPr>
            <a:r>
              <a:rPr lang="en-US" sz="1800" dirty="0"/>
              <a:t>Rule above possibly ignored though when your code is making use of nonstandard language features</a:t>
            </a:r>
          </a:p>
          <a:p>
            <a:pPr lvl="2">
              <a:defRPr/>
            </a:pPr>
            <a:r>
              <a:rPr lang="en-US" sz="1600" dirty="0"/>
              <a:t>This is what gets the compiler confused and it needs to play it super safe so that you are not mad at it</a:t>
            </a:r>
          </a:p>
          <a:p>
            <a:pPr lvl="1">
              <a:defRPr/>
            </a:pPr>
            <a:endParaRPr lang="en-US" sz="1800" dirty="0"/>
          </a:p>
          <a:p>
            <a:pPr eaLnBrk="1" hangingPunct="1">
              <a:defRPr/>
            </a:pPr>
            <a:endParaRPr lang="en-US" sz="2000" dirty="0"/>
          </a:p>
          <a:p>
            <a:pPr>
              <a:defRPr/>
            </a:pPr>
            <a:r>
              <a:rPr lang="en-US" sz="2200" dirty="0"/>
              <a:t>Behavior that may be obvious to the programmer can  be obfuscated by coding styles and poor understanding of the language</a:t>
            </a:r>
          </a:p>
          <a:p>
            <a:pPr lvl="1">
              <a:defRPr/>
            </a:pPr>
            <a:r>
              <a:rPr lang="en-US" sz="1800" dirty="0"/>
              <a:t>Don’t be too smart/cute when you write code; keep it simple and trust the compiler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Use of pointers is a big stumbling block (see more in 10 slides)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5AE-EFC7-4047-92D8-6C89FDAD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7176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compiler has a tough job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Most analysis based only on static information</a:t>
            </a:r>
          </a:p>
          <a:p>
            <a:pPr lvl="1" eaLnBrk="1" hangingPunct="1">
              <a:defRPr/>
            </a:pPr>
            <a:r>
              <a:rPr lang="en-US" dirty="0"/>
              <a:t>Compiler can’t anticipate run-time inputs (in general)</a:t>
            </a:r>
          </a:p>
          <a:p>
            <a:pPr lvl="1" eaLnBrk="1" hangingPunct="1">
              <a:defRPr/>
            </a:pPr>
            <a:endParaRPr lang="en-US" sz="2400" dirty="0"/>
          </a:p>
          <a:p>
            <a:pPr>
              <a:defRPr/>
            </a:pPr>
            <a:r>
              <a:rPr lang="en-US" dirty="0"/>
              <a:t>One way in which we don’t help compilers is by writing code that is ambiguous, open to interpretation</a:t>
            </a:r>
          </a:p>
          <a:p>
            <a:pPr lvl="1">
              <a:defRPr/>
            </a:pPr>
            <a:r>
              <a:rPr lang="en-US" dirty="0"/>
              <a:t>The compilers can’t read our minds</a:t>
            </a:r>
          </a:p>
          <a:p>
            <a:pPr eaLnBrk="1" hangingPunct="1"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B5AE-EFC7-4047-92D8-6C89FDAD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4852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76B76-D309-457C-8093-2FAC57B0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CD130-1752-4F05-AA89-9001D2AB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Is BBC recording on?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If my internet connection goes down, I’ll email from my phone to provide more information – go/no-go, next step,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1B91E-5E75-4C3F-B884-349EE03F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8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C86-CA3D-4CBB-8E57-BE220BA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of the trade, done by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93F0-2142-4822-B1E5-739B95B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inlining</a:t>
            </a:r>
            <a:r>
              <a:rPr lang="en-US" dirty="0"/>
              <a:t> – this is a big one</a:t>
            </a:r>
          </a:p>
          <a:p>
            <a:pPr lvl="1"/>
            <a:r>
              <a:rPr lang="en-US" dirty="0"/>
              <a:t>Wherever you call a function, the compiler simply replaces the call to function </a:t>
            </a:r>
            <a:r>
              <a:rPr lang="en-US" dirty="0">
                <a:latin typeface="Consolas" panose="020B0609020204030204" pitchFamily="49" charset="0"/>
              </a:rPr>
              <a:t>foo</a:t>
            </a:r>
            <a:r>
              <a:rPr lang="en-US" dirty="0"/>
              <a:t> with the entire body of function </a:t>
            </a:r>
            <a:r>
              <a:rPr lang="en-US" dirty="0">
                <a:latin typeface="Consolas" panose="020B0609020204030204" pitchFamily="49" charset="0"/>
              </a:rPr>
              <a:t>foo</a:t>
            </a:r>
            <a:r>
              <a:rPr lang="en-US" dirty="0"/>
              <a:t> (the entire function body dropped in)</a:t>
            </a:r>
          </a:p>
          <a:p>
            <a:pPr lvl="1"/>
            <a:r>
              <a:rPr lang="en-US" dirty="0"/>
              <a:t>Not always possible, you must explicitly call for it (by function decoration and/or compile flags)</a:t>
            </a:r>
          </a:p>
          <a:p>
            <a:pPr lvl="2"/>
            <a:r>
              <a:rPr lang="en-US" dirty="0"/>
              <a:t>Nowadays you can ask the compiler to report back what functions it successfully </a:t>
            </a:r>
            <a:r>
              <a:rPr lang="en-US" dirty="0" err="1"/>
              <a:t>inlined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Quick consequences, if you can inline:</a:t>
            </a:r>
          </a:p>
          <a:p>
            <a:pPr lvl="1"/>
            <a:r>
              <a:rPr lang="en-US" dirty="0"/>
              <a:t>You have one less jump</a:t>
            </a:r>
          </a:p>
          <a:p>
            <a:pPr lvl="1"/>
            <a:r>
              <a:rPr lang="en-US" dirty="0"/>
              <a:t>No stack operations</a:t>
            </a:r>
          </a:p>
          <a:p>
            <a:pPr lvl="1"/>
            <a:r>
              <a:rPr lang="en-US" dirty="0"/>
              <a:t>More important: the compiler sees way more code and therefore engages in more fruitful optimizations</a:t>
            </a:r>
          </a:p>
          <a:p>
            <a:pPr lvl="2"/>
            <a:r>
              <a:rPr lang="en-US" dirty="0"/>
              <a:t>It’s one thing to optimize when you have 5 lines of code, and a different one for 500 lines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0AED-83E0-4BB0-B973-9A574C86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F00461-3CED-422B-BB27-F82D747A0DB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[Matt Godbolt]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4F00461-3CED-422B-BB27-F82D747A0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26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C86-CA3D-4CBB-8E57-BE220BA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tricks of the trade, done by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93F0-2142-4822-B1E5-739B95B5F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Constant propagation</a:t>
            </a:r>
          </a:p>
          <a:p>
            <a:pPr lvl="1"/>
            <a:r>
              <a:rPr lang="en-US" dirty="0"/>
              <a:t>Compiler substitutes all references to </a:t>
            </a:r>
            <a:r>
              <a:rPr lang="en-US" dirty="0" err="1">
                <a:latin typeface="Consolas" panose="020B0609020204030204" pitchFamily="49" charset="0"/>
              </a:rPr>
              <a:t>myApplePie</a:t>
            </a:r>
            <a:r>
              <a:rPr lang="en-US" dirty="0"/>
              <a:t> with the constant value</a:t>
            </a:r>
          </a:p>
          <a:p>
            <a:pPr lvl="1"/>
            <a:endParaRPr lang="en-US" dirty="0"/>
          </a:p>
          <a:p>
            <a:r>
              <a:rPr lang="en-US" dirty="0"/>
              <a:t>Common subexpression elimination</a:t>
            </a:r>
          </a:p>
          <a:p>
            <a:pPr lvl="1"/>
            <a:endParaRPr lang="en-US" dirty="0"/>
          </a:p>
          <a:p>
            <a:r>
              <a:rPr lang="en-US" dirty="0"/>
              <a:t>Dead code removal</a:t>
            </a:r>
          </a:p>
          <a:p>
            <a:pPr lvl="1"/>
            <a:r>
              <a:rPr lang="en-US" dirty="0"/>
              <a:t>There may be areas of the code that have no effect on the output, and these can be removed </a:t>
            </a:r>
          </a:p>
          <a:p>
            <a:pPr lvl="2"/>
            <a:r>
              <a:rPr lang="en-US" dirty="0"/>
              <a:t>This includes loads and stores whose values are unused, as well as entire functions and expressions</a:t>
            </a:r>
          </a:p>
          <a:p>
            <a:pPr lvl="1"/>
            <a:endParaRPr lang="en-US" dirty="0"/>
          </a:p>
          <a:p>
            <a:r>
              <a:rPr lang="en-US" dirty="0"/>
              <a:t>Tail call removal</a:t>
            </a:r>
          </a:p>
          <a:p>
            <a:pPr lvl="1"/>
            <a:r>
              <a:rPr lang="en-US" dirty="0"/>
              <a:t>Set of recursive calls to same function get replaced by a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0AED-83E0-4BB0-B973-9A574C86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DFF0E-B5FC-4DDB-A843-6670690FF1F3}"/>
              </a:ext>
            </a:extLst>
          </p:cNvPr>
          <p:cNvSpPr/>
          <p:nvPr/>
        </p:nvSpPr>
        <p:spPr>
          <a:xfrm>
            <a:off x="3218583" y="1893804"/>
            <a:ext cx="43636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myApplePie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3.1415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6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E3B5-60BB-4E00-8152-4A5990DD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help the compiler?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1478-856A-44D7-A5A8-BC0EE745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A) Allow it to see as much code as possible</a:t>
            </a:r>
          </a:p>
          <a:p>
            <a:pPr lvl="1"/>
            <a:r>
              <a:rPr lang="en-US" dirty="0"/>
              <a:t>You set it free, so to speak</a:t>
            </a:r>
          </a:p>
          <a:p>
            <a:pPr lvl="1"/>
            <a:r>
              <a:rPr lang="en-US" dirty="0"/>
              <a:t>Recall that typically compiler sees only one file at a time</a:t>
            </a:r>
          </a:p>
          <a:p>
            <a:pPr lvl="2"/>
            <a:r>
              <a:rPr lang="en-US" dirty="0"/>
              <a:t>Can’t peek at some function you use that is defined in a different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B) Provide flags to convey to it information</a:t>
            </a:r>
          </a:p>
          <a:p>
            <a:pPr lvl="1"/>
            <a:r>
              <a:rPr lang="en-US" dirty="0"/>
              <a:t>E.g.: telling compiler your target architecture can help quite a 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7718A-A65A-4055-9AC7-A7BFFDD6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033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2FF6-CBD8-4296-834F-EF8C0026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Compilers, and </a:t>
            </a:r>
            <a:r>
              <a:rPr lang="en-US" dirty="0">
                <a:solidFill>
                  <a:srgbClr val="FFCC00"/>
                </a:solidFill>
              </a:rPr>
              <a:t>link time optimization</a:t>
            </a:r>
            <a:r>
              <a:rPr lang="en-US" dirty="0"/>
              <a:t> (LTO)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1DC1-30B9-4367-A71E-7CB6FB2C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Compilers are becoming faster and smarter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It’s affordable and profitable to do program-level, not function level optimization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LTO (also known as LTCG, for “link time code generation”) can be used to allow the compiler to see across translation unit boundaries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Likely to provide good speed up for complex codes with many source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6FA5-BAD7-41DB-9377-3C71A4E8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236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2FF6-CBD8-4296-834F-EF8C0026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LTO: Done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1DC1-30B9-4367-A71E-7CB6FB2C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Individual translation units compiled to an </a:t>
            </a:r>
            <a:r>
              <a:rPr lang="en-US" dirty="0">
                <a:solidFill>
                  <a:srgbClr val="0070C0"/>
                </a:solidFill>
              </a:rPr>
              <a:t>intermediate representation</a:t>
            </a:r>
            <a:r>
              <a:rPr lang="en-US" dirty="0"/>
              <a:t> (IR) instead of machine code</a:t>
            </a:r>
          </a:p>
          <a:p>
            <a:endParaRPr lang="en-US" dirty="0"/>
          </a:p>
          <a:p>
            <a:r>
              <a:rPr lang="en-US" dirty="0"/>
              <a:t>Machine code is generated during the link process—when the entire program is visible</a:t>
            </a:r>
          </a:p>
          <a:p>
            <a:endParaRPr lang="en-US" dirty="0"/>
          </a:p>
          <a:p>
            <a:r>
              <a:rPr lang="en-US" dirty="0"/>
              <a:t>The compiler can take advantage of this to inline across translation units, or at least use information about the side effects of called functions</a:t>
            </a:r>
          </a:p>
          <a:p>
            <a:endParaRPr lang="en-US" dirty="0"/>
          </a:p>
          <a:p>
            <a:r>
              <a:rPr lang="en-US" dirty="0"/>
              <a:t>NOTE: Invoking LTO can be done today; controlled through compile flags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F6FA5-BAD7-41DB-9377-3C71A4E8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40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21A2-ECE0-4AAE-A46C-A0F2E3FF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tricks pulled off by the compiler </a:t>
            </a:r>
            <a:r>
              <a:rPr lang="en-US" sz="2400" dirty="0"/>
              <a:t>[called “strength reduction”]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66456-22E2-4719-9F47-2FE5BC19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17A6AB33-2623-4928-BC7E-ED7A2A6E9D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[Matt Godbolt]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17A6AB33-2623-4928-BC7E-ED7A2A6E9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8EC5F37-02E4-407A-A68D-2C84F342738C}"/>
              </a:ext>
            </a:extLst>
          </p:cNvPr>
          <p:cNvSpPr/>
          <p:nvPr/>
        </p:nvSpPr>
        <p:spPr>
          <a:xfrm>
            <a:off x="3610707" y="1348753"/>
            <a:ext cx="420467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i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i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i 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nn-NO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9C5D27"/>
                </a:solidFill>
                <a:latin typeface="Consolas" panose="020B0609020204030204" pitchFamily="49" charset="0"/>
              </a:rPr>
              <a:t>1234</a:t>
            </a:r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nn-NO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F9517-D384-4593-9359-45ACECCFBD89}"/>
              </a:ext>
            </a:extLst>
          </p:cNvPr>
          <p:cNvSpPr/>
          <p:nvPr/>
        </p:nvSpPr>
        <p:spPr>
          <a:xfrm>
            <a:off x="1879599" y="4308918"/>
            <a:ext cx="793261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iTimes1234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iTimes1234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1234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i 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1234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iTimes1234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52799-76B1-452E-826B-E4455206BC55}"/>
              </a:ext>
            </a:extLst>
          </p:cNvPr>
          <p:cNvSpPr/>
          <p:nvPr/>
        </p:nvSpPr>
        <p:spPr>
          <a:xfrm>
            <a:off x="1727865" y="1764251"/>
            <a:ext cx="158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wrote this: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2FDF6-3CC9-4ADB-ACE1-AB93697BD435}"/>
              </a:ext>
            </a:extLst>
          </p:cNvPr>
          <p:cNvSpPr/>
          <p:nvPr/>
        </p:nvSpPr>
        <p:spPr>
          <a:xfrm>
            <a:off x="2278849" y="3020220"/>
            <a:ext cx="2957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This is what the compiler will </a:t>
            </a:r>
            <a:br>
              <a:rPr lang="en-US" dirty="0"/>
            </a:br>
            <a:r>
              <a:rPr lang="en-US" dirty="0"/>
              <a:t>generate on your behalf: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6034A49-6D46-42BF-9701-2DCAC23A3835}"/>
              </a:ext>
            </a:extLst>
          </p:cNvPr>
          <p:cNvSpPr/>
          <p:nvPr/>
        </p:nvSpPr>
        <p:spPr>
          <a:xfrm>
            <a:off x="5337907" y="3020220"/>
            <a:ext cx="468923" cy="578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Other lesser trick: 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r>
              <a:rPr lang="en-US" dirty="0"/>
              <a:t>Reuse portions of expressions</a:t>
            </a:r>
          </a:p>
          <a:p>
            <a:r>
              <a:rPr lang="en-US" dirty="0"/>
              <a:t>GCC will take care of this for you with –O1 flag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59B6A-254E-4028-B095-B5B92EF1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C10F64-63FE-4CF0-993D-1DB5DCCE664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7C10F64-63FE-4CF0-993D-1DB5DCCE6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249138" y="2593521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/* Sum neighbors of </a:t>
            </a:r>
            <a:r>
              <a:rPr lang="en-US" sz="1400" b="1" dirty="0" err="1">
                <a:latin typeface="Courier New" pitchFamily="49" charset="0"/>
              </a:rPr>
              <a:t>i,j</a:t>
            </a:r>
            <a:r>
              <a:rPr lang="en-US" sz="1400" b="1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up =  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(i-1)*n</a:t>
            </a:r>
            <a:r>
              <a:rPr lang="en-US" sz="1400" b="1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down =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(i+1)*n</a:t>
            </a:r>
            <a:r>
              <a:rPr lang="en-US" sz="1400" b="1" dirty="0">
                <a:latin typeface="Courier New" pitchFamily="49" charset="0"/>
              </a:rPr>
              <a:t> + j  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left =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b="1" dirty="0">
                <a:latin typeface="Courier New" pitchFamily="49" charset="0"/>
              </a:rPr>
              <a:t>     + j-1];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right =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b="1" dirty="0">
                <a:latin typeface="Courier New" pitchFamily="49" charset="0"/>
              </a:rPr>
              <a:t>     + j+1];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8008656" y="2649209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long 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*n</a:t>
            </a:r>
            <a:r>
              <a:rPr lang="en-US" sz="1400" b="1" dirty="0">
                <a:latin typeface="Courier New" pitchFamily="49" charset="0"/>
              </a:rPr>
              <a:t> + j;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up =  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down =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left = 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right = </a:t>
            </a:r>
            <a:r>
              <a:rPr lang="en-US" sz="1400" b="1" dirty="0" err="1">
                <a:latin typeface="Courier New" pitchFamily="49" charset="0"/>
              </a:rPr>
              <a:t>val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inj</a:t>
            </a:r>
            <a:r>
              <a:rPr lang="en-US" sz="1400" b="1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179288" y="4100060"/>
            <a:ext cx="399795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–1)*n</a:t>
            </a:r>
            <a:r>
              <a:rPr lang="en-US" sz="1600" dirty="0">
                <a:latin typeface="Calibri"/>
                <a:cs typeface="Calibri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243605" y="4155748"/>
            <a:ext cx="198939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249137" y="4574722"/>
            <a:ext cx="3733800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leaq</a:t>
            </a:r>
            <a:r>
              <a:rPr lang="en-US" sz="1400" b="1" dirty="0">
                <a:latin typeface="Courier New" pitchFamily="49" charset="0"/>
              </a:rPr>
              <a:t>   1(%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), %</a:t>
            </a:r>
            <a:r>
              <a:rPr lang="en-US" sz="1400" b="1" dirty="0" err="1">
                <a:latin typeface="Courier New" pitchFamily="49" charset="0"/>
              </a:rPr>
              <a:t>rax</a:t>
            </a:r>
            <a:r>
              <a:rPr lang="en-US" sz="1400" b="1" dirty="0">
                <a:latin typeface="Courier New" pitchFamily="49" charset="0"/>
              </a:rPr>
              <a:t>  # i+1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leaq</a:t>
            </a:r>
            <a:r>
              <a:rPr lang="en-US" sz="1400" b="1" dirty="0">
                <a:latin typeface="Courier New" pitchFamily="49" charset="0"/>
              </a:rPr>
              <a:t>   -1(%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   # i*n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rax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   # (i+1)*n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addq</a:t>
            </a:r>
            <a:r>
              <a:rPr lang="en-US" sz="1400" b="1" dirty="0">
                <a:latin typeface="Courier New" pitchFamily="49" charset="0"/>
              </a:rPr>
              <a:t>   %</a:t>
            </a:r>
            <a:r>
              <a:rPr lang="en-US" sz="1400" b="1" dirty="0" err="1">
                <a:latin typeface="Courier New" pitchFamily="49" charset="0"/>
              </a:rPr>
              <a:t>rdx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     # i*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addq</a:t>
            </a:r>
            <a:r>
              <a:rPr lang="en-US" sz="1400" b="1" dirty="0">
                <a:latin typeface="Courier New" pitchFamily="49" charset="0"/>
              </a:rPr>
              <a:t>   %</a:t>
            </a:r>
            <a:r>
              <a:rPr lang="en-US" sz="1400" b="1" dirty="0" err="1">
                <a:latin typeface="Courier New" pitchFamily="49" charset="0"/>
              </a:rPr>
              <a:t>rdx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rax</a:t>
            </a:r>
            <a:r>
              <a:rPr lang="en-US" sz="1400" b="1" dirty="0">
                <a:latin typeface="Courier New" pitchFamily="49" charset="0"/>
              </a:rPr>
              <a:t>     # (i+1)*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addq</a:t>
            </a:r>
            <a:r>
              <a:rPr lang="en-US" sz="1400" b="1" dirty="0">
                <a:latin typeface="Courier New" pitchFamily="49" charset="0"/>
              </a:rPr>
              <a:t>   %</a:t>
            </a:r>
            <a:r>
              <a:rPr lang="en-US" sz="1400" b="1" dirty="0" err="1">
                <a:latin typeface="Courier New" pitchFamily="49" charset="0"/>
              </a:rPr>
              <a:t>rdx</a:t>
            </a:r>
            <a:r>
              <a:rPr lang="en-US" sz="1400" b="1" dirty="0">
                <a:latin typeface="Courier New" pitchFamily="49" charset="0"/>
              </a:rPr>
              <a:t>, %r8      # (i-1)*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8008655" y="4630410"/>
            <a:ext cx="4027737" cy="119062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</a:rPr>
              <a:t>rsi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</a:rPr>
              <a:t>  # i*n</a:t>
            </a: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addq</a:t>
            </a:r>
            <a:r>
              <a:rPr lang="en-US" sz="1400" b="1" dirty="0">
                <a:latin typeface="Courier New" pitchFamily="49" charset="0"/>
              </a:rPr>
              <a:t>	%</a:t>
            </a:r>
            <a:r>
              <a:rPr lang="en-US" sz="1400" b="1" dirty="0" err="1">
                <a:latin typeface="Courier New" pitchFamily="49" charset="0"/>
              </a:rPr>
              <a:t>rdx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  # i*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movq</a:t>
            </a:r>
            <a:r>
              <a:rPr lang="en-US" sz="1400" b="1" dirty="0">
                <a:latin typeface="Courier New" pitchFamily="49" charset="0"/>
              </a:rPr>
              <a:t>	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rax</a:t>
            </a:r>
            <a:r>
              <a:rPr lang="en-US" sz="1400" b="1" dirty="0">
                <a:latin typeface="Courier New" pitchFamily="49" charset="0"/>
              </a:rPr>
              <a:t>  # i*</a:t>
            </a:r>
            <a:r>
              <a:rPr lang="en-US" sz="1400" b="1" dirty="0" err="1">
                <a:latin typeface="Courier New" pitchFamily="49" charset="0"/>
              </a:rPr>
              <a:t>n+j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subq</a:t>
            </a:r>
            <a:r>
              <a:rPr lang="en-US" sz="1400" b="1" dirty="0">
                <a:latin typeface="Courier New" pitchFamily="49" charset="0"/>
              </a:rPr>
              <a:t>	%</a:t>
            </a:r>
            <a:r>
              <a:rPr lang="en-US" sz="1400" b="1" dirty="0" err="1">
                <a:latin typeface="Courier New" pitchFamily="49" charset="0"/>
              </a:rPr>
              <a:t>rcx</a:t>
            </a:r>
            <a:r>
              <a:rPr lang="en-US" sz="1400" b="1" dirty="0">
                <a:latin typeface="Courier New" pitchFamily="49" charset="0"/>
              </a:rPr>
              <a:t>, %</a:t>
            </a:r>
            <a:r>
              <a:rPr lang="en-US" sz="1400" b="1" dirty="0" err="1">
                <a:latin typeface="Courier New" pitchFamily="49" charset="0"/>
              </a:rPr>
              <a:t>rax</a:t>
            </a:r>
            <a:r>
              <a:rPr lang="en-US" sz="1400" b="1" dirty="0">
                <a:latin typeface="Courier New" pitchFamily="49" charset="0"/>
              </a:rPr>
              <a:t>  # i*</a:t>
            </a:r>
            <a:r>
              <a:rPr lang="en-US" sz="1400" b="1" dirty="0" err="1">
                <a:latin typeface="Courier New" pitchFamily="49" charset="0"/>
              </a:rPr>
              <a:t>n+j-n</a:t>
            </a:r>
            <a:endParaRPr lang="en-US" sz="14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b="1" dirty="0" err="1">
                <a:latin typeface="Courier New" pitchFamily="49" charset="0"/>
              </a:rPr>
              <a:t>leaq</a:t>
            </a:r>
            <a:r>
              <a:rPr lang="en-US" sz="1400" b="1" dirty="0">
                <a:latin typeface="Courier New" pitchFamily="49" charset="0"/>
              </a:rPr>
              <a:t>	(%</a:t>
            </a:r>
            <a:r>
              <a:rPr lang="en-US" sz="1400" b="1" dirty="0" err="1">
                <a:latin typeface="Courier New" pitchFamily="49" charset="0"/>
              </a:rPr>
              <a:t>rsi</a:t>
            </a:r>
            <a:r>
              <a:rPr lang="en-US" sz="1400" b="1" dirty="0">
                <a:latin typeface="Courier New" pitchFamily="49" charset="0"/>
              </a:rPr>
              <a:t>,%</a:t>
            </a:r>
            <a:r>
              <a:rPr lang="en-US" sz="1400" b="1" dirty="0" err="1">
                <a:latin typeface="Courier New" pitchFamily="49" charset="0"/>
              </a:rPr>
              <a:t>rcx</a:t>
            </a:r>
            <a:r>
              <a:rPr lang="en-US" sz="1400" b="1" dirty="0">
                <a:latin typeface="Courier New" pitchFamily="49" charset="0"/>
              </a:rPr>
              <a:t>), %</a:t>
            </a:r>
            <a:r>
              <a:rPr lang="en-US" sz="1400" b="1" dirty="0" err="1">
                <a:latin typeface="Courier New" pitchFamily="49" charset="0"/>
              </a:rPr>
              <a:t>rcx</a:t>
            </a:r>
            <a:r>
              <a:rPr lang="en-US" sz="1400" b="1" dirty="0">
                <a:latin typeface="Courier New" pitchFamily="49" charset="0"/>
              </a:rPr>
              <a:t> # i*</a:t>
            </a:r>
            <a:r>
              <a:rPr lang="en-US" sz="1400" b="1" dirty="0" err="1">
                <a:latin typeface="Courier New" pitchFamily="49" charset="0"/>
              </a:rPr>
              <a:t>n+j+n</a:t>
            </a:r>
            <a:endParaRPr lang="en-US" sz="1400" b="1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55952" y="2763071"/>
            <a:ext cx="1424768" cy="1101036"/>
            <a:chOff x="4755952" y="2763071"/>
            <a:chExt cx="1424768" cy="1101036"/>
          </a:xfrm>
        </p:grpSpPr>
        <p:sp>
          <p:nvSpPr>
            <p:cNvPr id="4" name="Rectangle 3"/>
            <p:cNvSpPr/>
            <p:nvPr/>
          </p:nvSpPr>
          <p:spPr>
            <a:xfrm>
              <a:off x="4755952" y="2763071"/>
              <a:ext cx="4235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Up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55952" y="3010639"/>
              <a:ext cx="6743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Down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55952" y="3235592"/>
              <a:ext cx="503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Left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65451" y="3460545"/>
              <a:ext cx="6139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Right</a:t>
              </a: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433711" y="2797301"/>
              <a:ext cx="123790" cy="1066806"/>
            </a:xfrm>
            <a:prstGeom prst="rightBrace">
              <a:avLst>
                <a:gd name="adj1" fmla="val 138968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5413619" y="3052837"/>
              <a:ext cx="10109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</a:rPr>
                <a:t>Stencil</a:t>
              </a:r>
              <a:br>
                <a:rPr lang="en-US" sz="1400" b="1" dirty="0">
                  <a:solidFill>
                    <a:srgbClr val="0070C0"/>
                  </a:solidFill>
                </a:rPr>
              </a:br>
              <a:r>
                <a:rPr lang="en-US" sz="1400" b="1" dirty="0">
                  <a:solidFill>
                    <a:srgbClr val="0070C0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99153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Other lesser tricks: Replace costly operations with simpler ones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7" tIns="44450" rIns="90487" bIns="44450" rtlCol="0">
            <a:normAutofit/>
          </a:bodyPr>
          <a:lstStyle/>
          <a:p>
            <a:r>
              <a:rPr lang="en-US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Compiler will use “shift” whenever you multiply by a power of 2</a:t>
            </a:r>
          </a:p>
          <a:p>
            <a:pPr lvl="2"/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Do not do this yourself, let the compiler do it, since it’s machine dependent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Compiler will go to great lengths to avoid divisions </a:t>
            </a:r>
            <a:r>
              <a:rPr lang="en-US" dirty="0">
                <a:solidFill>
                  <a:srgbClr val="0070C0"/>
                </a:solidFill>
              </a:rPr>
              <a:t>of integers</a:t>
            </a:r>
          </a:p>
          <a:p>
            <a:pPr lvl="2"/>
            <a:r>
              <a:rPr lang="en-US" dirty="0"/>
              <a:t>Around 20 times slower than an addition, and 5 times more expensive than multiplication</a:t>
            </a:r>
          </a:p>
          <a:p>
            <a:pPr lvl="2"/>
            <a:r>
              <a:rPr lang="en-US" dirty="0"/>
              <a:t>Division by power of 2 is simple (shift the other way, let the compiler do it)</a:t>
            </a:r>
          </a:p>
          <a:p>
            <a:pPr lvl="2"/>
            <a:r>
              <a:rPr lang="en-US" dirty="0"/>
              <a:t>Here’s a divide by 3, there is no division, actually: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C03DF-A93A-49C7-9BCC-2A038447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4D70DBCE-A002-464A-AC7E-B4643CBE92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[Matt Godbolt]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4D70DBCE-A002-464A-AC7E-B4643CBE9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7D60034-1FD9-41D2-8153-DB7594389501}"/>
              </a:ext>
            </a:extLst>
          </p:cNvPr>
          <p:cNvSpPr/>
          <p:nvPr/>
        </p:nvSpPr>
        <p:spPr>
          <a:xfrm>
            <a:off x="124472" y="5090212"/>
            <a:ext cx="459602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, 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, "/>
              </a:rPr>
              <a:t>divideByThree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x){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x /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A4A91-CF78-4914-9A02-8D7C98B13BD7}"/>
              </a:ext>
            </a:extLst>
          </p:cNvPr>
          <p:cNvSpPr/>
          <p:nvPr/>
        </p:nvSpPr>
        <p:spPr>
          <a:xfrm>
            <a:off x="4962767" y="4485616"/>
            <a:ext cx="713659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80"/>
                </a:solidFill>
                <a:latin typeface="Consolas, "/>
              </a:rPr>
              <a:t>divideByThree</a:t>
            </a:r>
            <a:r>
              <a:rPr lang="en-US" dirty="0">
                <a:solidFill>
                  <a:srgbClr val="008080"/>
                </a:solidFill>
                <a:latin typeface="Consolas, "/>
              </a:rPr>
              <a:t>(unsigned int):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eax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edi</a:t>
            </a:r>
            <a:r>
              <a:rPr lang="en-US" dirty="0">
                <a:solidFill>
                  <a:srgbClr val="4864AA"/>
                </a:solidFill>
                <a:latin typeface="Consolas, "/>
              </a:rPr>
              <a:t>		</a:t>
            </a:r>
            <a:r>
              <a:rPr lang="en-US" i="1" dirty="0"/>
              <a:t> ; </a:t>
            </a:r>
            <a:r>
              <a:rPr lang="en-US" i="1" dirty="0" err="1"/>
              <a:t>eax</a:t>
            </a:r>
            <a:r>
              <a:rPr lang="en-US" i="1" dirty="0"/>
              <a:t> = </a:t>
            </a:r>
            <a:r>
              <a:rPr lang="en-US" i="1" dirty="0" err="1"/>
              <a:t>edi</a:t>
            </a:r>
            <a:r>
              <a:rPr lang="en-US" i="1" dirty="0"/>
              <a:t> 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mov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edi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2863311531	</a:t>
            </a:r>
            <a:r>
              <a:rPr lang="en-US" i="1" dirty="0"/>
              <a:t> ; </a:t>
            </a:r>
            <a:r>
              <a:rPr lang="en-US" i="1" dirty="0" err="1"/>
              <a:t>edi</a:t>
            </a:r>
            <a:r>
              <a:rPr lang="en-US" i="1" dirty="0"/>
              <a:t> = 0xaaaaaaab 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imul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rdi</a:t>
            </a:r>
            <a:r>
              <a:rPr lang="en-US" dirty="0">
                <a:solidFill>
                  <a:srgbClr val="4864AA"/>
                </a:solidFill>
                <a:latin typeface="Consolas, "/>
              </a:rPr>
              <a:t>		</a:t>
            </a:r>
            <a:r>
              <a:rPr lang="en-US" i="1" dirty="0"/>
              <a:t> ; </a:t>
            </a:r>
            <a:r>
              <a:rPr lang="en-US" i="1" dirty="0" err="1"/>
              <a:t>rax</a:t>
            </a:r>
            <a:r>
              <a:rPr lang="en-US" i="1" dirty="0"/>
              <a:t> = </a:t>
            </a:r>
            <a:r>
              <a:rPr lang="en-US" i="1" dirty="0" err="1"/>
              <a:t>rax</a:t>
            </a:r>
            <a:r>
              <a:rPr lang="en-US" i="1" dirty="0"/>
              <a:t> * 0xaaaaaaab 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shr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33		</a:t>
            </a:r>
            <a:r>
              <a:rPr lang="en-US" i="1" dirty="0"/>
              <a:t> ; </a:t>
            </a:r>
            <a:r>
              <a:rPr lang="en-US" i="1" dirty="0" err="1"/>
              <a:t>rax</a:t>
            </a:r>
            <a:r>
              <a:rPr lang="en-US" i="1" dirty="0"/>
              <a:t> &gt;&gt;= 33 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ret</a:t>
            </a:r>
            <a:endParaRPr lang="en-US" dirty="0">
              <a:solidFill>
                <a:srgbClr val="000000"/>
              </a:solidFill>
              <a:latin typeface="Consolas, 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B567E-C7B5-484B-9E6D-20EE33912265}"/>
              </a:ext>
            </a:extLst>
          </p:cNvPr>
          <p:cNvSpPr/>
          <p:nvPr/>
        </p:nvSpPr>
        <p:spPr>
          <a:xfrm>
            <a:off x="7008348" y="6243605"/>
            <a:ext cx="4515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Computes 0.33333333337213844 of the input</a:t>
            </a:r>
          </a:p>
        </p:txBody>
      </p:sp>
      <p:sp>
        <p:nvSpPr>
          <p:cNvPr id="15" name="Down Arrow 4">
            <a:extLst>
              <a:ext uri="{FF2B5EF4-FFF2-40B4-BE49-F238E27FC236}">
                <a16:creationId xmlns:a16="http://schemas.microsoft.com/office/drawing/2014/main" id="{2BAC3172-E40C-40A6-A954-28B70BA86F2B}"/>
              </a:ext>
            </a:extLst>
          </p:cNvPr>
          <p:cNvSpPr/>
          <p:nvPr/>
        </p:nvSpPr>
        <p:spPr>
          <a:xfrm rot="16200000">
            <a:off x="5723171" y="5367592"/>
            <a:ext cx="274320" cy="26469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One common theme for speeding up code: </a:t>
            </a:r>
            <a:r>
              <a:rPr lang="en-US" b="1" dirty="0">
                <a:solidFill>
                  <a:srgbClr val="FFC000"/>
                </a:solidFill>
              </a:rPr>
              <a:t>code motion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some computation is performed</a:t>
            </a:r>
          </a:p>
          <a:p>
            <a:pPr lvl="2" eaLnBrk="1" hangingPunct="1">
              <a:defRPr/>
            </a:pPr>
            <a:r>
              <a:rPr lang="en-US" dirty="0"/>
              <a:t>Particularly rewarding when a piece of code can get moved out of a loop</a:t>
            </a:r>
          </a:p>
          <a:p>
            <a:pPr lvl="2" eaLnBrk="1" hangingPunct="1">
              <a:defRPr/>
            </a:pPr>
            <a:r>
              <a:rPr lang="en-US" dirty="0"/>
              <a:t>Typically done by the compiler, under higher optimization levels – if this is possible (more later)</a:t>
            </a:r>
          </a:p>
          <a:p>
            <a:pPr lvl="1">
              <a:defRPr/>
            </a:pPr>
            <a:r>
              <a:rPr lang="en-US" dirty="0"/>
              <a:t>Caveat: Make sure the new code produces same result (if you, rather than the compiler goes for it)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Code motion, basic idea, captured in this code snippet: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EBDCFF-1B3C-4F8D-A78F-17673645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E037D-8BAA-4D94-95C4-7C5CA7C4012C}"/>
              </a:ext>
            </a:extLst>
          </p:cNvPr>
          <p:cNvSpPr/>
          <p:nvPr/>
        </p:nvSpPr>
        <p:spPr>
          <a:xfrm>
            <a:off x="146543" y="3977060"/>
            <a:ext cx="6588369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j] =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8A8F6-4032-4A06-9AB9-098FAEF395D4}"/>
              </a:ext>
            </a:extLst>
          </p:cNvPr>
          <p:cNvSpPr/>
          <p:nvPr/>
        </p:nvSpPr>
        <p:spPr>
          <a:xfrm>
            <a:off x="4751754" y="5224279"/>
            <a:ext cx="692443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set_row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dummy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+ j] =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917347-DA73-4B43-A2D1-D0C5CC57240A}"/>
              </a:ext>
            </a:extLst>
          </p:cNvPr>
          <p:cNvSpPr/>
          <p:nvPr/>
        </p:nvSpPr>
        <p:spPr>
          <a:xfrm rot="20414944">
            <a:off x="3897329" y="5094045"/>
            <a:ext cx="585836" cy="1070968"/>
          </a:xfrm>
          <a:custGeom>
            <a:avLst/>
            <a:gdLst>
              <a:gd name="connsiteX0" fmla="*/ 6172 w 585836"/>
              <a:gd name="connsiteY0" fmla="*/ 0 h 997487"/>
              <a:gd name="connsiteX1" fmla="*/ 38829 w 585836"/>
              <a:gd name="connsiteY1" fmla="*/ 563336 h 997487"/>
              <a:gd name="connsiteX2" fmla="*/ 300086 w 585836"/>
              <a:gd name="connsiteY2" fmla="*/ 930729 h 997487"/>
              <a:gd name="connsiteX3" fmla="*/ 585836 w 585836"/>
              <a:gd name="connsiteY3" fmla="*/ 996043 h 99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836" h="997487">
                <a:moveTo>
                  <a:pt x="6172" y="0"/>
                </a:moveTo>
                <a:cubicBezTo>
                  <a:pt x="-1993" y="204107"/>
                  <a:pt x="-10157" y="408215"/>
                  <a:pt x="38829" y="563336"/>
                </a:cubicBezTo>
                <a:cubicBezTo>
                  <a:pt x="87815" y="718457"/>
                  <a:pt x="208918" y="858611"/>
                  <a:pt x="300086" y="930729"/>
                </a:cubicBezTo>
                <a:cubicBezTo>
                  <a:pt x="391254" y="1002847"/>
                  <a:pt x="488545" y="999445"/>
                  <a:pt x="585836" y="996043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C9856-CC24-4663-B8E8-8780566D2694}"/>
              </a:ext>
            </a:extLst>
          </p:cNvPr>
          <p:cNvSpPr/>
          <p:nvPr/>
        </p:nvSpPr>
        <p:spPr>
          <a:xfrm>
            <a:off x="1290565" y="5639777"/>
            <a:ext cx="2709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Typically done by compiler,</a:t>
            </a:r>
            <a:br>
              <a:rPr lang="en-US" dirty="0"/>
            </a:br>
            <a:r>
              <a:rPr lang="en-US" dirty="0"/>
              <a:t>if no red flags encountered</a:t>
            </a:r>
          </a:p>
        </p:txBody>
      </p:sp>
    </p:spTree>
    <p:extLst>
      <p:ext uri="{BB962C8B-B14F-4D97-AF65-F5344CB8AC3E}">
        <p14:creationId xmlns:p14="http://schemas.microsoft.com/office/powerpoint/2010/main" val="2898304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0D8B-5E58-4068-9906-B8CED8B5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Assembly code, </a:t>
            </a:r>
            <a:r>
              <a:rPr lang="en-US" b="1" dirty="0">
                <a:solidFill>
                  <a:srgbClr val="FFC000"/>
                </a:solidFill>
              </a:rPr>
              <a:t>no optimization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A1518-79D8-4CD3-AF75-FEBDB707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1B63-C7C5-45B3-8CD0-F2B051AFA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20" r="72500" b="74928"/>
          <a:stretch/>
        </p:blipFill>
        <p:spPr>
          <a:xfrm>
            <a:off x="203199" y="2849374"/>
            <a:ext cx="5790741" cy="823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34868-25C2-4457-8785-78F12ED3B0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74" t="15385" r="45192" b="21481"/>
          <a:stretch/>
        </p:blipFill>
        <p:spPr>
          <a:xfrm>
            <a:off x="7227868" y="900066"/>
            <a:ext cx="3455763" cy="589074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E605441-D8A6-4101-886D-BAF13C228BB6}"/>
              </a:ext>
            </a:extLst>
          </p:cNvPr>
          <p:cNvSpPr/>
          <p:nvPr/>
        </p:nvSpPr>
        <p:spPr>
          <a:xfrm>
            <a:off x="7471507" y="4165600"/>
            <a:ext cx="586155" cy="289170"/>
          </a:xfrm>
          <a:prstGeom prst="rightArrow">
            <a:avLst>
              <a:gd name="adj1" fmla="val 50000"/>
              <a:gd name="adj2" fmla="val 797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E9050-0D45-4F0D-B46C-6DF6E4684C30}"/>
              </a:ext>
            </a:extLst>
          </p:cNvPr>
          <p:cNvSpPr/>
          <p:nvPr/>
        </p:nvSpPr>
        <p:spPr>
          <a:xfrm>
            <a:off x="1357866" y="5200800"/>
            <a:ext cx="3317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line 3 (left) and line 19 (right)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33BF0-7AA0-4902-9AEE-CD9FF81E62A2}"/>
                  </a:ext>
                </a:extLst>
              </p:cNvPr>
              <p:cNvSpPr/>
              <p:nvPr/>
            </p:nvSpPr>
            <p:spPr>
              <a:xfrm>
                <a:off x="64735" y="6564586"/>
                <a:ext cx="13083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[https://godbolt.org/]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833BF0-7AA0-4902-9AEE-CD9FF81E6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" y="6564586"/>
                <a:ext cx="1308371" cy="230832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9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n-US" dirty="0"/>
          </a:p>
          <a:p>
            <a:r>
              <a:rPr lang="en-US" dirty="0"/>
              <a:t>Last time</a:t>
            </a:r>
          </a:p>
          <a:p>
            <a:pPr lvl="1"/>
            <a:r>
              <a:rPr lang="en-US" dirty="0"/>
              <a:t>Parallel computing, multi-core: how caches come into play</a:t>
            </a:r>
          </a:p>
          <a:p>
            <a:pPr lvl="1"/>
            <a:r>
              <a:rPr lang="en-US" dirty="0"/>
              <a:t>Critical thinking, and similar tricks for speeding up your code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Critical thinking, and other similar tricks for speeding up your code</a:t>
            </a:r>
          </a:p>
          <a:p>
            <a:pPr lvl="1"/>
            <a:endParaRPr lang="en-US" dirty="0"/>
          </a:p>
          <a:p>
            <a:r>
              <a:rPr lang="en-US" dirty="0"/>
              <a:t>Other tidbits:</a:t>
            </a:r>
          </a:p>
          <a:p>
            <a:pPr lvl="1"/>
            <a:r>
              <a:rPr lang="en-US" dirty="0"/>
              <a:t>Assignment due on Th, 03/18, at 9 pm. Novelty: you’ll have to deal w/ OpenMP</a:t>
            </a:r>
          </a:p>
          <a:p>
            <a:pPr lvl="1"/>
            <a:r>
              <a:rPr lang="en-US" dirty="0"/>
              <a:t>Final Project *Proposal*, due Monday at 9 pm. Post related questions on Piazza</a:t>
            </a:r>
          </a:p>
          <a:p>
            <a:pPr lvl="2"/>
            <a:r>
              <a:rPr lang="en-US" dirty="0"/>
              <a:t>Details about the proposal are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The template for the two-page proposal is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2"/>
            <a:r>
              <a:rPr lang="en-US" dirty="0"/>
              <a:t>Suggestion: we discussed “Case Studies”; re-study a Case Study to see how modern </a:t>
            </a:r>
            <a:r>
              <a:rPr lang="en-US"/>
              <a:t>architecture changes outcomes</a:t>
            </a:r>
            <a:endParaRPr lang="en-US" dirty="0"/>
          </a:p>
          <a:p>
            <a:pPr lvl="1"/>
            <a:r>
              <a:rPr lang="en-US" dirty="0"/>
              <a:t>Big ME759 PDF is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pPr lvl="1"/>
            <a:r>
              <a:rPr lang="en-US" dirty="0"/>
              <a:t>Do not run your code on the Euler head-node (use Slurm)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0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904248-5CFE-4A51-93E4-F0C6581337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9" t="13333" r="44872" b="50000"/>
          <a:stretch/>
        </p:blipFill>
        <p:spPr>
          <a:xfrm>
            <a:off x="5995337" y="1350053"/>
            <a:ext cx="4652493" cy="442445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253187B-434D-42C2-A538-4673FC03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code, optimization </a:t>
            </a:r>
            <a:r>
              <a:rPr lang="en-US" b="1" dirty="0">
                <a:solidFill>
                  <a:srgbClr val="FFC000"/>
                </a:solidFill>
              </a:rPr>
              <a:t>–O1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D8D3-E03E-46CD-8E0B-C3CA7F0D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F2E0B-056A-419B-A4B8-57352BCE7E98}"/>
              </a:ext>
            </a:extLst>
          </p:cNvPr>
          <p:cNvSpPr/>
          <p:nvPr/>
        </p:nvSpPr>
        <p:spPr>
          <a:xfrm>
            <a:off x="4596846" y="820825"/>
            <a:ext cx="4510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Multiplication moved out of loop by compiler!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F7A87E-89D2-4018-9DA1-302273E41300}"/>
              </a:ext>
            </a:extLst>
          </p:cNvPr>
          <p:cNvSpPr/>
          <p:nvPr/>
        </p:nvSpPr>
        <p:spPr>
          <a:xfrm>
            <a:off x="5409501" y="1083492"/>
            <a:ext cx="585836" cy="2157224"/>
          </a:xfrm>
          <a:custGeom>
            <a:avLst/>
            <a:gdLst>
              <a:gd name="connsiteX0" fmla="*/ 6172 w 585836"/>
              <a:gd name="connsiteY0" fmla="*/ 0 h 997487"/>
              <a:gd name="connsiteX1" fmla="*/ 38829 w 585836"/>
              <a:gd name="connsiteY1" fmla="*/ 563336 h 997487"/>
              <a:gd name="connsiteX2" fmla="*/ 300086 w 585836"/>
              <a:gd name="connsiteY2" fmla="*/ 930729 h 997487"/>
              <a:gd name="connsiteX3" fmla="*/ 585836 w 585836"/>
              <a:gd name="connsiteY3" fmla="*/ 996043 h 99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836" h="997487">
                <a:moveTo>
                  <a:pt x="6172" y="0"/>
                </a:moveTo>
                <a:cubicBezTo>
                  <a:pt x="-1993" y="204107"/>
                  <a:pt x="-10157" y="408215"/>
                  <a:pt x="38829" y="563336"/>
                </a:cubicBezTo>
                <a:cubicBezTo>
                  <a:pt x="87815" y="718457"/>
                  <a:pt x="208918" y="858611"/>
                  <a:pt x="300086" y="930729"/>
                </a:cubicBezTo>
                <a:cubicBezTo>
                  <a:pt x="391254" y="1002847"/>
                  <a:pt x="488545" y="999445"/>
                  <a:pt x="585836" y="996043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D9C83-52C3-4257-B256-6DFAD9FBE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3" r="73568" b="74725"/>
          <a:stretch/>
        </p:blipFill>
        <p:spPr>
          <a:xfrm>
            <a:off x="139065" y="2350477"/>
            <a:ext cx="4809474" cy="10472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C43F67-C318-470F-993B-2ACF7EC6C50B}"/>
              </a:ext>
            </a:extLst>
          </p:cNvPr>
          <p:cNvSpPr/>
          <p:nvPr/>
        </p:nvSpPr>
        <p:spPr>
          <a:xfrm>
            <a:off x="1210648" y="4771129"/>
            <a:ext cx="26663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Take home message: </a:t>
            </a:r>
            <a:br>
              <a:rPr lang="en-US" dirty="0"/>
            </a:br>
            <a:r>
              <a:rPr lang="en-US" dirty="0"/>
              <a:t>the compiler is your friend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BF3AFC-0FA0-40E5-8460-5E9206BD2124}"/>
              </a:ext>
            </a:extLst>
          </p:cNvPr>
          <p:cNvSpPr/>
          <p:nvPr/>
        </p:nvSpPr>
        <p:spPr>
          <a:xfrm>
            <a:off x="8915771" y="1197071"/>
            <a:ext cx="382954" cy="447147"/>
          </a:xfrm>
          <a:prstGeom prst="downArrow">
            <a:avLst>
              <a:gd name="adj1" fmla="val 50000"/>
              <a:gd name="adj2" fmla="val 744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FA2F6E7-51A1-4964-B7FE-B34C6E6D7576}"/>
                  </a:ext>
                </a:extLst>
              </p:cNvPr>
              <p:cNvSpPr/>
              <p:nvPr/>
            </p:nvSpPr>
            <p:spPr>
              <a:xfrm>
                <a:off x="40810" y="6611665"/>
                <a:ext cx="1308371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/>
                  <a:t>[https://godbolt.org/]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9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FA2F6E7-51A1-4964-B7FE-B34C6E6D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" y="6611665"/>
                <a:ext cx="1308371" cy="230832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A47B19B-F65B-4069-8DAE-CD136BB7863E}"/>
              </a:ext>
            </a:extLst>
          </p:cNvPr>
          <p:cNvSpPr/>
          <p:nvPr/>
        </p:nvSpPr>
        <p:spPr>
          <a:xfrm>
            <a:off x="10611604" y="4074918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Bring b[j] into xmm0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3371A-E0CB-4865-9962-16CB98B229AD}"/>
              </a:ext>
            </a:extLst>
          </p:cNvPr>
          <p:cNvSpPr/>
          <p:nvPr/>
        </p:nvSpPr>
        <p:spPr>
          <a:xfrm>
            <a:off x="10611604" y="4287988"/>
            <a:ext cx="11641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Move xmm0 into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AAAD6-C9AD-45CF-A1A4-DA31161B7CA2}"/>
              </a:ext>
            </a:extLst>
          </p:cNvPr>
          <p:cNvSpPr/>
          <p:nvPr/>
        </p:nvSpPr>
        <p:spPr>
          <a:xfrm>
            <a:off x="10611604" y="4501058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Move value of j into </a:t>
            </a:r>
            <a:r>
              <a:rPr lang="en-US" sz="1000" dirty="0" err="1"/>
              <a:t>rdx</a:t>
            </a:r>
            <a:endParaRPr lang="en-US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1E88F9-9910-4390-B659-42DE9CB6CE42}"/>
              </a:ext>
            </a:extLst>
          </p:cNvPr>
          <p:cNvSpPr/>
          <p:nvPr/>
        </p:nvSpPr>
        <p:spPr>
          <a:xfrm>
            <a:off x="10611604" y="4714128"/>
            <a:ext cx="15359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Increment </a:t>
            </a:r>
            <a:r>
              <a:rPr lang="en-US" sz="1000" dirty="0" err="1"/>
              <a:t>rax</a:t>
            </a:r>
            <a:r>
              <a:rPr lang="en-US" sz="1000" dirty="0"/>
              <a:t>; i.e., j,  by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1A3D4E-87F8-4962-AA69-EC02820A6C32}"/>
              </a:ext>
            </a:extLst>
          </p:cNvPr>
          <p:cNvSpPr/>
          <p:nvPr/>
        </p:nvSpPr>
        <p:spPr>
          <a:xfrm>
            <a:off x="10611604" y="4896449"/>
            <a:ext cx="1417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Compare j with n (in r8)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6D1234-F8AB-4536-A67F-4E6E8C9B8F83}"/>
              </a:ext>
            </a:extLst>
          </p:cNvPr>
          <p:cNvSpPr/>
          <p:nvPr/>
        </p:nvSpPr>
        <p:spPr>
          <a:xfrm>
            <a:off x="10611604" y="5090579"/>
            <a:ext cx="14157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Jump to .L3 if not equal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85434A-A7AB-45B9-91B7-3A0FA42D313B}"/>
              </a:ext>
            </a:extLst>
          </p:cNvPr>
          <p:cNvSpPr/>
          <p:nvPr/>
        </p:nvSpPr>
        <p:spPr>
          <a:xfrm>
            <a:off x="5343277" y="129751"/>
            <a:ext cx="1009814" cy="549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FE5DAF-01B8-413B-957D-76C4FD6983ED}"/>
              </a:ext>
            </a:extLst>
          </p:cNvPr>
          <p:cNvSpPr/>
          <p:nvPr/>
        </p:nvSpPr>
        <p:spPr>
          <a:xfrm rot="12812982">
            <a:off x="7602338" y="3601076"/>
            <a:ext cx="382954" cy="447147"/>
          </a:xfrm>
          <a:prstGeom prst="downArrow">
            <a:avLst>
              <a:gd name="adj1" fmla="val 50000"/>
              <a:gd name="adj2" fmla="val 744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73242D9-F511-45C2-B27A-71C4300B9C3F}"/>
              </a:ext>
            </a:extLst>
          </p:cNvPr>
          <p:cNvSpPr/>
          <p:nvPr/>
        </p:nvSpPr>
        <p:spPr>
          <a:xfrm rot="10800000">
            <a:off x="8785120" y="4501058"/>
            <a:ext cx="382954" cy="447147"/>
          </a:xfrm>
          <a:prstGeom prst="downArrow">
            <a:avLst>
              <a:gd name="adj1" fmla="val 50000"/>
              <a:gd name="adj2" fmla="val 7449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1" grpId="0"/>
      <p:bldP spid="9" grpId="0" animBg="1"/>
      <p:bldP spid="2" grpId="0"/>
      <p:bldP spid="12" grpId="0"/>
      <p:bldP spid="13" grpId="0"/>
      <p:bldP spid="14" grpId="0"/>
      <p:bldP spid="15" grpId="0"/>
      <p:bldP spid="16" grpId="0"/>
      <p:bldP spid="17" grpId="0" animBg="1"/>
      <p:bldP spid="19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solidFill>
                  <a:prstClr val="white"/>
                </a:solidFill>
              </a:rPr>
              <a:t>[Next thing to consider:] </a:t>
            </a:r>
            <a:r>
              <a:rPr lang="en-US" dirty="0"/>
              <a:t>Function calls are optimization blockers</a:t>
            </a:r>
          </a:p>
        </p:txBody>
      </p:sp>
      <p:sp>
        <p:nvSpPr>
          <p:cNvPr id="65331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UPPER case characters in a string to lower case characters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5CABE-79EB-4BB3-94E9-D510F60C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CB987A-6F28-47AD-B3FC-04E1A67CEFC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548" y="6614114"/>
                <a:ext cx="2567110" cy="205819"/>
              </a:xfrm>
            </p:spPr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CB987A-6F28-47AD-B3FC-04E1A67CE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548" y="6614114"/>
                <a:ext cx="2567110" cy="2058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38489" y="2622918"/>
            <a:ext cx="7279341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lower(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strlen(</a:t>
            </a:r>
            <a:r>
              <a:rPr lang="nn-NO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&gt;=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-=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20111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>
                <a:latin typeface="Consolas" panose="020B0609020204030204" pitchFamily="49" charset="0"/>
              </a:rPr>
              <a:t>strlen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7209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 err="1">
                <a:latin typeface="Consolas" panose="020B0609020204030204" pitchFamily="49" charset="0"/>
              </a:rPr>
              <a:t>strlen</a:t>
            </a:r>
            <a:r>
              <a:rPr lang="en-US" dirty="0"/>
              <a:t>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Only way to determine length of string is to scan its entire length, looking for </a:t>
            </a:r>
            <a:r>
              <a:rPr lang="en-US" sz="1800" dirty="0">
                <a:latin typeface="Consolas" panose="020B0609020204030204" pitchFamily="49" charset="0"/>
              </a:rPr>
              <a:t>null</a:t>
            </a:r>
            <a:r>
              <a:rPr lang="en-US" sz="1800" dirty="0"/>
              <a:t> ‘</a:t>
            </a:r>
            <a:r>
              <a:rPr lang="en-US" sz="1800" dirty="0">
                <a:latin typeface="Consolas" panose="020B0609020204030204" pitchFamily="49" charset="0"/>
              </a:rPr>
              <a:t>\0</a:t>
            </a:r>
            <a:r>
              <a:rPr lang="en-US" sz="1800" dirty="0"/>
              <a:t>’ character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>
              <a:defRPr/>
            </a:pPr>
            <a:r>
              <a:rPr lang="en-US" dirty="0"/>
              <a:t>We have N calls to </a:t>
            </a:r>
            <a:r>
              <a:rPr lang="en-US" dirty="0" err="1">
                <a:latin typeface="Consolas" panose="020B0609020204030204" pitchFamily="49" charset="0"/>
              </a:rPr>
              <a:t>strlen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Each call runs loop over N elements to find ‘</a:t>
            </a:r>
            <a:r>
              <a:rPr lang="en-US" sz="1800" dirty="0">
                <a:latin typeface="Consolas" panose="020B0609020204030204" pitchFamily="49" charset="0"/>
              </a:rPr>
              <a:t>\0</a:t>
            </a:r>
            <a:r>
              <a:rPr lang="en-US" sz="1800" dirty="0"/>
              <a:t>’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dirty="0"/>
              <a:t>What’s the impact?</a:t>
            </a:r>
            <a:endParaRPr lang="en-US" sz="2200" dirty="0"/>
          </a:p>
          <a:p>
            <a:pPr lvl="1">
              <a:defRPr/>
            </a:pPr>
            <a:r>
              <a:rPr lang="en-US" sz="1800" dirty="0"/>
              <a:t>Overall, this will lead to O(N</a:t>
            </a:r>
            <a:r>
              <a:rPr lang="en-US" sz="1800" baseline="30000" dirty="0"/>
              <a:t>2</a:t>
            </a:r>
            <a:r>
              <a:rPr lang="en-US" sz="1800" dirty="0"/>
              <a:t>) performance of our solution for conversion to lower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AC9AC-1088-406F-8D7B-5307A489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727A91-17B4-41B2-999F-AC9C84A1A969}"/>
                  </a:ext>
                </a:extLst>
              </p:cNvPr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0" y="6526213"/>
                <a:ext cx="2566988" cy="204787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727A91-17B4-41B2-999F-AC9C84A1A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0" y="6526213"/>
                <a:ext cx="2566988" cy="204787"/>
              </a:xfrm>
              <a:blipFill>
                <a:blip r:embed="rId3"/>
                <a:stretch>
                  <a:fillRect t="-1818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219414" y="2165349"/>
            <a:ext cx="4400856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/* My version of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length++;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1467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Lower Case Conversion Performance: version V1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quadruples when double string length</a:t>
            </a:r>
          </a:p>
          <a:p>
            <a:r>
              <a:rPr lang="en-US" dirty="0"/>
              <a:t>Quadratic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4B76F-879D-4C1A-A4E8-EDAEC66B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A09EC6-E763-4DFF-AA76-857F804A17B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A09EC6-E763-4DFF-AA76-857F804A1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1838779" y="25059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47575" y="3853912"/>
            <a:ext cx="678519" cy="21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lowerV1</a:t>
            </a:r>
          </a:p>
        </p:txBody>
      </p:sp>
    </p:spTree>
    <p:extLst>
      <p:ext uri="{BB962C8B-B14F-4D97-AF65-F5344CB8AC3E}">
        <p14:creationId xmlns:p14="http://schemas.microsoft.com/office/powerpoint/2010/main" val="266659348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2"/>
            <a:r>
              <a:rPr lang="en-US" dirty="0"/>
              <a:t>Note that you know that the length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/>
              <a:t> does not change from one iteration to another</a:t>
            </a:r>
          </a:p>
          <a:p>
            <a:pPr lvl="1" eaLnBrk="1" hangingPunct="1"/>
            <a:r>
              <a:rPr lang="en-US" dirty="0"/>
              <a:t>You took it upon yourself to perform “</a:t>
            </a:r>
            <a:r>
              <a:rPr lang="en-US" dirty="0">
                <a:solidFill>
                  <a:srgbClr val="0070C0"/>
                </a:solidFill>
              </a:rPr>
              <a:t>code motion</a:t>
            </a:r>
            <a:r>
              <a:rPr lang="en-US" dirty="0"/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C76119-BD24-4867-80E7-D29491CE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87C86F-A4E3-4D7E-B27B-3D5238803CA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87C86F-A4E3-4D7E-B27B-3D5238803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4548494-1AE0-4437-8B8C-66D1A340AE41}"/>
              </a:ext>
            </a:extLst>
          </p:cNvPr>
          <p:cNvSpPr/>
          <p:nvPr/>
        </p:nvSpPr>
        <p:spPr>
          <a:xfrm>
            <a:off x="2039815" y="2797574"/>
            <a:ext cx="772159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lower(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&gt;=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[i] -=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80776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Lower Case Conversion Performance: version V2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556F3-3C7F-4A69-BF06-DE0078AF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BA659B-9FED-4B97-AA15-0C26A275B4D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BA659B-9FED-4B97-AA15-0C26A275B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993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65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lowerV1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65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lowerV2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68803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6B786A-3465-481F-86B2-D5E82A5D688D}"/>
              </a:ext>
            </a:extLst>
          </p:cNvPr>
          <p:cNvSpPr/>
          <p:nvPr/>
        </p:nvSpPr>
        <p:spPr>
          <a:xfrm>
            <a:off x="9418631" y="1117051"/>
            <a:ext cx="2662717" cy="646331"/>
          </a:xfrm>
          <a:prstGeom prst="rect">
            <a:avLst/>
          </a:prstGeom>
          <a:solidFill>
            <a:srgbClr val="FFCC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This, and nothing more, is the content </a:t>
            </a:r>
            <a:br>
              <a:rPr lang="en-US" sz="1200" dirty="0"/>
            </a:br>
            <a:r>
              <a:rPr lang="en-US" sz="1200" dirty="0"/>
              <a:t>of a file in which your </a:t>
            </a:r>
            <a:r>
              <a:rPr lang="en-US" sz="1200" dirty="0" err="1">
                <a:latin typeface="Consolas" panose="020B0609020204030204" pitchFamily="49" charset="0"/>
              </a:rPr>
              <a:t>strlen</a:t>
            </a:r>
            <a:r>
              <a:rPr lang="en-US" sz="1200" dirty="0"/>
              <a:t> function </a:t>
            </a:r>
            <a:br>
              <a:rPr lang="en-US" sz="1200" dirty="0"/>
            </a:br>
            <a:r>
              <a:rPr lang="en-US" sz="1200" dirty="0"/>
              <a:t>is defined</a:t>
            </a: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0070C0"/>
                </a:solidFill>
              </a:rPr>
              <a:t>Why couldn’t compiler move</a:t>
            </a:r>
            <a:r>
              <a:rPr lang="en-US" sz="2000" dirty="0"/>
              <a:t>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out of  inner loop</a:t>
            </a:r>
            <a:r>
              <a:rPr lang="en-US" sz="2000" i="1" dirty="0"/>
              <a:t>?</a:t>
            </a:r>
          </a:p>
          <a:p>
            <a:pPr lvl="1" eaLnBrk="1" hangingPunct="1">
              <a:defRPr/>
            </a:pPr>
            <a:r>
              <a:rPr lang="en-US" sz="1800" dirty="0"/>
              <a:t>A function might have side effects</a:t>
            </a:r>
          </a:p>
          <a:p>
            <a:pPr lvl="2" eaLnBrk="1" hangingPunct="1">
              <a:defRPr/>
            </a:pPr>
            <a:r>
              <a:rPr lang="en-US" sz="1600" dirty="0"/>
              <a:t>e.g., alters global state each time called</a:t>
            </a:r>
          </a:p>
          <a:p>
            <a:pPr lvl="1">
              <a:defRPr/>
            </a:pPr>
            <a:r>
              <a:rPr lang="en-US" sz="1800" dirty="0"/>
              <a:t>Function might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e.g., depends on global state (for instance, in multi-core parallelism)</a:t>
            </a:r>
          </a:p>
          <a:p>
            <a:pPr>
              <a:defRPr/>
            </a:pPr>
            <a:endParaRPr lang="en-US" sz="2200" b="1" dirty="0"/>
          </a:p>
          <a:p>
            <a:pPr eaLnBrk="1" hangingPunct="1">
              <a:defRPr/>
            </a:pPr>
            <a:r>
              <a:rPr lang="en-US" sz="2000" dirty="0"/>
              <a:t>The takeaway message</a:t>
            </a:r>
          </a:p>
          <a:p>
            <a:pPr lvl="1" eaLnBrk="1" hangingPunct="1">
              <a:defRPr/>
            </a:pPr>
            <a:r>
              <a:rPr lang="en-US" sz="1800" dirty="0"/>
              <a:t>Compiler must treat procedure call as a black box</a:t>
            </a:r>
          </a:p>
          <a:p>
            <a:pPr lvl="1">
              <a:defRPr/>
            </a:pPr>
            <a:r>
              <a:rPr lang="en-US" sz="1800" dirty="0"/>
              <a:t>Weak optimizations near/around procedure call (stumbling block)</a:t>
            </a:r>
          </a:p>
          <a:p>
            <a:pPr lvl="1">
              <a:defRPr/>
            </a:pPr>
            <a:r>
              <a:rPr lang="en-US" sz="1800" dirty="0"/>
              <a:t>Compiler cannot read your mind; it does exactly what you told it to do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Possible remedies:</a:t>
            </a:r>
          </a:p>
          <a:p>
            <a:pPr lvl="1">
              <a:defRPr/>
            </a:pPr>
            <a:r>
              <a:rPr lang="en-US" sz="1800" dirty="0"/>
              <a:t>Try to do your own code motion (you should know if it’s safe or not)</a:t>
            </a:r>
          </a:p>
          <a:p>
            <a:pPr lvl="1" eaLnBrk="1" hangingPunct="1">
              <a:defRPr/>
            </a:pPr>
            <a:r>
              <a:rPr lang="en-US" sz="1800" dirty="0"/>
              <a:t>C++: Use of inline functions</a:t>
            </a:r>
          </a:p>
          <a:p>
            <a:pPr lvl="2">
              <a:defRPr/>
            </a:pPr>
            <a:r>
              <a:rPr lang="en-US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>
              <a:defRPr/>
            </a:pPr>
            <a:r>
              <a:rPr lang="en-US" sz="1800" dirty="0"/>
              <a:t>Use LTO (as we discussed)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D69CE-C694-46AF-994A-1E35F717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[15-213 @ CMU]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773642" y="1767992"/>
            <a:ext cx="4334574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static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++; length++;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lencnt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length;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length;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491476" y="2177716"/>
            <a:ext cx="3282166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/>
          <p:cNvSpPr/>
          <p:nvPr/>
        </p:nvSpPr>
        <p:spPr>
          <a:xfrm>
            <a:off x="8069655" y="1465352"/>
            <a:ext cx="371628" cy="33250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54570" y="5207888"/>
            <a:ext cx="40979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this example, each time this </a:t>
            </a:r>
            <a:r>
              <a:rPr lang="en-US" dirty="0" err="1">
                <a:latin typeface="Consolas" panose="020B0609020204030204" pitchFamily="49" charset="0"/>
              </a:rPr>
              <a:t>strlen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called a variable is incremented</a:t>
            </a:r>
            <a:br>
              <a:rPr lang="en-US" dirty="0"/>
            </a:br>
            <a:r>
              <a:rPr lang="en-US" dirty="0"/>
              <a:t>(cooked up, but makes a point)</a:t>
            </a:r>
          </a:p>
        </p:txBody>
      </p:sp>
    </p:spTree>
    <p:extLst>
      <p:ext uri="{BB962C8B-B14F-4D97-AF65-F5344CB8AC3E}">
        <p14:creationId xmlns:p14="http://schemas.microsoft.com/office/powerpoint/2010/main" val="142540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8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FDB22D-016E-4228-9738-0067B929BE97}"/>
              </a:ext>
            </a:extLst>
          </p:cNvPr>
          <p:cNvSpPr/>
          <p:nvPr/>
        </p:nvSpPr>
        <p:spPr>
          <a:xfrm>
            <a:off x="1055077" y="917179"/>
            <a:ext cx="7385538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sum entries in each row of A and store in vector 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sum_rows1(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i, j;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[i]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[i] +=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[i*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j];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</a:rPr>
              <a:t>[Next thing to consider:]</a:t>
            </a:r>
            <a:r>
              <a:rPr lang="en-US" dirty="0"/>
              <a:t> Memory matters, and the trickiness of pointers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315337" y="5742197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dirty="0">
                <a:latin typeface="Consolas" panose="020B0609020204030204" pitchFamily="49" charset="0"/>
              </a:rPr>
              <a:t>b[i]</a:t>
            </a:r>
            <a:r>
              <a:rPr lang="en-US" dirty="0"/>
              <a:t> </a:t>
            </a:r>
            <a:r>
              <a:rPr lang="en-US" i="1" dirty="0"/>
              <a:t>in memory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</a:rPr>
              <a:t>Why couldn’t compiler optimize this away?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D03A5-612B-4710-95CB-5B43E421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586623" y="3285143"/>
            <a:ext cx="322446" cy="35132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33E6-A4B4-43AB-A6E0-ECA336CD3A81}"/>
              </a:ext>
            </a:extLst>
          </p:cNvPr>
          <p:cNvSpPr/>
          <p:nvPr/>
        </p:nvSpPr>
        <p:spPr>
          <a:xfrm>
            <a:off x="1814513" y="3656865"/>
            <a:ext cx="8052365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nsolas, "/>
              </a:rPr>
              <a:t>.L3: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movsd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rdx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addsd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movsd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rdx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],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, "/>
              </a:rPr>
              <a:t>8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cmp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rcx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jne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>
                <a:solidFill>
                  <a:srgbClr val="008080"/>
                </a:solidFill>
                <a:latin typeface="Consolas, "/>
              </a:rPr>
              <a:t>.L3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7BB9-C77F-40B3-AA09-BB10EB2C1B4B}"/>
              </a:ext>
            </a:extLst>
          </p:cNvPr>
          <p:cNvSpPr/>
          <p:nvPr/>
        </p:nvSpPr>
        <p:spPr>
          <a:xfrm>
            <a:off x="4999826" y="3105834"/>
            <a:ext cx="501355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Assembly code, </a:t>
            </a:r>
            <a:r>
              <a:rPr lang="en-US" dirty="0">
                <a:latin typeface="Consolas" panose="020B0609020204030204" pitchFamily="49" charset="0"/>
              </a:rPr>
              <a:t>sum_rows1</a:t>
            </a:r>
            <a:r>
              <a:rPr lang="en-US" dirty="0"/>
              <a:t>, inner loop (after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, optimized w/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-O1</a:t>
            </a:r>
            <a:r>
              <a:rPr lang="en-US" dirty="0"/>
              <a:t>, from </a:t>
            </a:r>
            <a:r>
              <a:rPr lang="en-US" dirty="0">
                <a:hlinkClick r:id="rId3"/>
              </a:rPr>
              <a:t>https://godbolt.org/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EBBFD8-2A38-4748-8828-3699D3E561BD}"/>
              </a:ext>
            </a:extLst>
          </p:cNvPr>
          <p:cNvSpPr/>
          <p:nvPr/>
        </p:nvSpPr>
        <p:spPr>
          <a:xfrm>
            <a:off x="6157209" y="3939710"/>
            <a:ext cx="24336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Bring b[i] from memory into register xmm0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99285-FAEE-441D-AF9F-F0D14D538390}"/>
              </a:ext>
            </a:extLst>
          </p:cNvPr>
          <p:cNvSpPr/>
          <p:nvPr/>
        </p:nvSpPr>
        <p:spPr>
          <a:xfrm>
            <a:off x="6157209" y="4185100"/>
            <a:ext cx="29546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Add to register xmm0 the right A entry from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51D67B-CE57-4D00-8174-BB49C1CC6BA9}"/>
              </a:ext>
            </a:extLst>
          </p:cNvPr>
          <p:cNvSpPr/>
          <p:nvPr/>
        </p:nvSpPr>
        <p:spPr>
          <a:xfrm>
            <a:off x="6157209" y="4443028"/>
            <a:ext cx="2435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Move updated b[i] value back into 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F8B79-35C1-45AB-8B2F-C80AC3CF0F3F}"/>
              </a:ext>
            </a:extLst>
          </p:cNvPr>
          <p:cNvSpPr/>
          <p:nvPr/>
        </p:nvSpPr>
        <p:spPr>
          <a:xfrm>
            <a:off x="6157209" y="4702030"/>
            <a:ext cx="37096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Make  </a:t>
            </a:r>
            <a:r>
              <a:rPr lang="en-US" sz="1000" dirty="0" err="1"/>
              <a:t>rax</a:t>
            </a:r>
            <a:r>
              <a:rPr lang="en-US" sz="1000" dirty="0"/>
              <a:t> have the address to next entry in A (double takes 8 bytes)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F4A5F2-90F4-4AA3-8965-3505352A5EE7}"/>
              </a:ext>
            </a:extLst>
          </p:cNvPr>
          <p:cNvSpPr/>
          <p:nvPr/>
        </p:nvSpPr>
        <p:spPr>
          <a:xfrm>
            <a:off x="6157209" y="4935822"/>
            <a:ext cx="2140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Compare i with n (latter stored in </a:t>
            </a:r>
            <a:r>
              <a:rPr lang="en-US" sz="1000" dirty="0" err="1"/>
              <a:t>rcx</a:t>
            </a:r>
            <a:r>
              <a:rPr lang="en-US" sz="1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CD8AE-992B-43D0-A911-240BE1A1794D}"/>
              </a:ext>
            </a:extLst>
          </p:cNvPr>
          <p:cNvSpPr/>
          <p:nvPr/>
        </p:nvSpPr>
        <p:spPr>
          <a:xfrm>
            <a:off x="6157209" y="5225756"/>
            <a:ext cx="14157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Jump to .L3 if not equal</a:t>
            </a:r>
          </a:p>
        </p:txBody>
      </p:sp>
    </p:spTree>
    <p:extLst>
      <p:ext uri="{BB962C8B-B14F-4D97-AF65-F5344CB8AC3E}">
        <p14:creationId xmlns:p14="http://schemas.microsoft.com/office/powerpoint/2010/main" val="441214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3" grpId="0" animBg="1"/>
      <p:bldP spid="5" grpId="0" animBg="1"/>
      <p:bldP spid="6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0285" y="5715693"/>
            <a:ext cx="9314761" cy="806450"/>
          </a:xfrm>
        </p:spPr>
        <p:txBody>
          <a:bodyPr>
            <a:normAutofit fontScale="92500" lnSpcReduction="20000"/>
          </a:bodyPr>
          <a:lstStyle/>
          <a:p>
            <a:pPr lvl="1" eaLnBrk="1" hangingPunct="1"/>
            <a:r>
              <a:rPr lang="en-US" dirty="0"/>
              <a:t>The code updates </a:t>
            </a:r>
            <a:r>
              <a:rPr lang="en-US" b="1" dirty="0">
                <a:latin typeface="Courier New" pitchFamily="49" charset="0"/>
              </a:rPr>
              <a:t>b[i]</a:t>
            </a:r>
            <a:r>
              <a:rPr lang="en-US" dirty="0"/>
              <a:t> on every iteration. It does so because:</a:t>
            </a:r>
          </a:p>
          <a:p>
            <a:pPr lvl="2"/>
            <a:r>
              <a:rPr lang="en-US" dirty="0"/>
              <a:t>Must consider possibility that these updates will affect program behavior</a:t>
            </a:r>
          </a:p>
          <a:p>
            <a:pPr lvl="2"/>
            <a:r>
              <a:rPr lang="en-US" dirty="0"/>
              <a:t>Value of “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” might change from when </a:t>
            </a:r>
            <a:r>
              <a:rPr lang="en-US" dirty="0">
                <a:latin typeface="Consolas" panose="020B0609020204030204" pitchFamily="49" charset="0"/>
              </a:rPr>
              <a:t>i=3</a:t>
            </a:r>
            <a:r>
              <a:rPr lang="en-US" dirty="0"/>
              <a:t> to when </a:t>
            </a:r>
            <a:r>
              <a:rPr lang="en-US" dirty="0">
                <a:latin typeface="Consolas" panose="020B0609020204030204" pitchFamily="49" charset="0"/>
              </a:rPr>
              <a:t>i=4</a:t>
            </a:r>
            <a:r>
              <a:rPr lang="en-US" dirty="0"/>
              <a:t> (parallel thread might interfere)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6630484" y="4193848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6630484" y="3736648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6630484" y="4651048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6630484" y="5130473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503484" y="3279448"/>
            <a:ext cx="111024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</a:rPr>
              <a:t>Value of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: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0,</a:t>
            </a:r>
            <a:r>
              <a:rPr lang="en-US" sz="1400" dirty="0">
                <a:latin typeface="Courier New" pitchFamily="49" charset="0"/>
              </a:rPr>
              <a:t>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1,</a:t>
            </a:r>
            <a:r>
              <a:rPr lang="en-US" sz="1400" dirty="0">
                <a:latin typeface="Courier New" pitchFamily="49" charset="0"/>
              </a:rPr>
              <a:t>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1,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3,   </a:t>
            </a:r>
            <a:r>
              <a:rPr lang="en-US" sz="1400" dirty="0">
                <a:latin typeface="Courier New" pitchFamily="49" charset="0"/>
              </a:rPr>
              <a:t>8,  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0,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3,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sz="1400" dirty="0">
                <a:latin typeface="Courier New" pitchFamily="49" charset="0"/>
              </a:rPr>
              <a:t>16},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22,</a:t>
            </a: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  0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32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32,</a:t>
            </a:r>
            <a:r>
              <a:rPr lang="en-US" sz="1400" dirty="0">
                <a:latin typeface="Courier New" pitchFamily="49" charset="0"/>
              </a:rPr>
              <a:t>  64, 128};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96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64,</a:t>
            </a:r>
            <a:r>
              <a:rPr lang="en-US" sz="1400" dirty="0">
                <a:latin typeface="Courier New" pitchFamily="49" charset="0"/>
              </a:rPr>
              <a:t> 128};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253065" y="1746381"/>
            <a:ext cx="2311400" cy="9515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7150" cmpd="thickThin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3,  22, 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224</a:t>
            </a:r>
            <a:r>
              <a:rPr lang="en-US" sz="1400" dirty="0">
                <a:latin typeface="Courier New" pitchFamily="49" charset="0"/>
              </a:rPr>
              <a:t>},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</a:rPr>
              <a:t>128</a:t>
            </a:r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6AF57-7B40-4781-B8DF-1DD95E83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565" y="6581819"/>
                <a:ext cx="2567110" cy="2058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700" dirty="0"/>
                  <a:t>[15-213 @ CMU]</a:t>
                </a:r>
                <a14:m>
                  <m:oMath xmlns:m="http://schemas.openxmlformats.org/officeDocument/2006/math">
                    <m:r>
                      <a:rPr lang="en-US" sz="7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700" dirty="0"/>
              </a:p>
            </p:txBody>
          </p:sp>
        </mc:Choice>
        <mc:Fallback xmlns="">
          <p:sp>
            <p:nvSpPr>
              <p:cNvPr id="28" name="Text Placeholder 2">
                <a:extLst>
                  <a:ext uri="{FF2B5EF4-FFF2-40B4-BE49-F238E27FC236}">
                    <a16:creationId xmlns:a16="http://schemas.microsoft.com/office/drawing/2014/main" id="{C88E8E56-6D9D-4AA3-9DF2-FF71D45F1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5" y="6581819"/>
                <a:ext cx="2567110" cy="2058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396540" y="859864"/>
          <a:ext cx="2616200" cy="25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88104539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820628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946388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A,9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0x000000ff3a8ffc60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double[9]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31865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62189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45239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75140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28990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[4]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255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[5]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88097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[6]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17743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[7]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57393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56606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0x000000ff3a8ffc78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74184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88945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35290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double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68903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0955" y="1022773"/>
            <a:ext cx="5619056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Sum rows of n X n matrix A and store in vector b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sum_rows1(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j;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[i]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[i] +=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 *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j];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50955" y="3703379"/>
            <a:ext cx="5619056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A[9] = {0, 1, 2, 4, 8, 16, 32, 64, 128};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*b;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b = A + 3;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sum_rows1(A, b, 3);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116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Assume that there is no aliasing</a:t>
            </a:r>
          </a:p>
          <a:p>
            <a:pPr lvl="1"/>
            <a:r>
              <a:rPr lang="en-US" dirty="0"/>
              <a:t>That is, no monkey business in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driver</a:t>
            </a:r>
          </a:p>
          <a:p>
            <a:endParaRPr lang="en-US" dirty="0"/>
          </a:p>
          <a:p>
            <a:r>
              <a:rPr lang="en-US" dirty="0"/>
              <a:t>You can do code motion</a:t>
            </a:r>
          </a:p>
          <a:p>
            <a:pPr lvl="1"/>
            <a:r>
              <a:rPr lang="en-US" dirty="0"/>
              <a:t>Result: Accessing array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only once!!!</a:t>
            </a:r>
          </a:p>
          <a:p>
            <a:pPr lvl="1"/>
            <a:endParaRPr lang="en-US" dirty="0"/>
          </a:p>
          <a:p>
            <a:r>
              <a:rPr lang="en-US" dirty="0"/>
              <a:t>Number of instructions drops down</a:t>
            </a:r>
          </a:p>
          <a:p>
            <a:pPr lvl="1"/>
            <a:r>
              <a:rPr lang="en-US" dirty="0"/>
              <a:t>Performance goes 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07D05-7E70-447C-9661-E878BE5F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2419" y="2173666"/>
            <a:ext cx="5522259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 Sum rows of n X n matrix A and store in vector b */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sum_rows2(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i, j;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[i*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j];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1F2A2-B3C6-4890-8BC5-D6C76B9AA6A6}"/>
              </a:ext>
            </a:extLst>
          </p:cNvPr>
          <p:cNvSpPr/>
          <p:nvPr/>
        </p:nvSpPr>
        <p:spPr>
          <a:xfrm>
            <a:off x="2017351" y="4854914"/>
            <a:ext cx="495495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, "/>
              </a:rPr>
              <a:t>.L3: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addsd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8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cmp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rcx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jne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>
                <a:solidFill>
                  <a:srgbClr val="008080"/>
                </a:solidFill>
                <a:latin typeface="Consolas, "/>
              </a:rPr>
              <a:t>.L3</a:t>
            </a:r>
            <a:endParaRPr lang="en-US" dirty="0">
              <a:solidFill>
                <a:srgbClr val="000000"/>
              </a:solidFill>
              <a:latin typeface="Consolas, 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C8F175-9FDB-4861-A73F-517527F4DB1A}"/>
              </a:ext>
            </a:extLst>
          </p:cNvPr>
          <p:cNvSpPr/>
          <p:nvPr/>
        </p:nvSpPr>
        <p:spPr>
          <a:xfrm>
            <a:off x="7061593" y="4097269"/>
            <a:ext cx="501355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Assembly code, </a:t>
            </a:r>
            <a:r>
              <a:rPr lang="en-US" dirty="0">
                <a:latin typeface="Consolas" panose="020B0609020204030204" pitchFamily="49" charset="0"/>
              </a:rPr>
              <a:t>sum_rows2</a:t>
            </a:r>
            <a:r>
              <a:rPr lang="en-US" dirty="0"/>
              <a:t>, inner loop (after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, optimized w/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-O2</a:t>
            </a:r>
            <a:r>
              <a:rPr lang="en-US" dirty="0"/>
              <a:t>, from </a:t>
            </a:r>
            <a:r>
              <a:rPr lang="en-US" dirty="0">
                <a:hlinkClick r:id="rId3"/>
              </a:rPr>
              <a:t>https://godbolt.org/</a:t>
            </a:r>
            <a:r>
              <a:rPr lang="en-US" dirty="0"/>
              <a:t>)</a:t>
            </a:r>
          </a:p>
        </p:txBody>
      </p:sp>
      <p:sp>
        <p:nvSpPr>
          <p:cNvPr id="10" name="Down Arrow 2">
            <a:extLst>
              <a:ext uri="{FF2B5EF4-FFF2-40B4-BE49-F238E27FC236}">
                <a16:creationId xmlns:a16="http://schemas.microsoft.com/office/drawing/2014/main" id="{86987D07-D348-4992-8244-91865795FD3D}"/>
              </a:ext>
            </a:extLst>
          </p:cNvPr>
          <p:cNvSpPr/>
          <p:nvPr/>
        </p:nvSpPr>
        <p:spPr>
          <a:xfrm>
            <a:off x="6375549" y="4476091"/>
            <a:ext cx="322446" cy="35132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F8976-CFC4-4B3D-B215-609BB04F3159}"/>
              </a:ext>
            </a:extLst>
          </p:cNvPr>
          <p:cNvSpPr/>
          <p:nvPr/>
        </p:nvSpPr>
        <p:spPr>
          <a:xfrm>
            <a:off x="7087970" y="5239915"/>
            <a:ext cx="30588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Bring A entry from memory and add to what’s in xmm0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678EEE-2575-4E83-B652-4FA80C6A3101}"/>
              </a:ext>
            </a:extLst>
          </p:cNvPr>
          <p:cNvSpPr/>
          <p:nvPr/>
        </p:nvSpPr>
        <p:spPr>
          <a:xfrm>
            <a:off x="7087970" y="5485305"/>
            <a:ext cx="22573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Make </a:t>
            </a:r>
            <a:r>
              <a:rPr lang="en-US" sz="1000" dirty="0" err="1"/>
              <a:t>rax</a:t>
            </a:r>
            <a:r>
              <a:rPr lang="en-US" sz="1000" dirty="0"/>
              <a:t> point to next entry in row of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2DFEB-CB75-449B-99EC-EEE480E24A9F}"/>
              </a:ext>
            </a:extLst>
          </p:cNvPr>
          <p:cNvSpPr/>
          <p:nvPr/>
        </p:nvSpPr>
        <p:spPr>
          <a:xfrm>
            <a:off x="7087970" y="5743233"/>
            <a:ext cx="25811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Have you exhausted all entries in row “i” of A?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71D8E-50B2-4C9D-B33F-A4ECEC25D532}"/>
              </a:ext>
            </a:extLst>
          </p:cNvPr>
          <p:cNvSpPr/>
          <p:nvPr/>
        </p:nvSpPr>
        <p:spPr>
          <a:xfrm>
            <a:off x="7087970" y="6002235"/>
            <a:ext cx="32464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Jump back and do another trip if not more </a:t>
            </a:r>
            <a:r>
              <a:rPr lang="en-US" sz="1000" dirty="0" err="1"/>
              <a:t>elems</a:t>
            </a:r>
            <a:r>
              <a:rPr lang="en-US" sz="1000" dirty="0"/>
              <a:t> in row “i”</a:t>
            </a:r>
          </a:p>
        </p:txBody>
      </p:sp>
    </p:spTree>
    <p:extLst>
      <p:ext uri="{BB962C8B-B14F-4D97-AF65-F5344CB8AC3E}">
        <p14:creationId xmlns:p14="http://schemas.microsoft.com/office/powerpoint/2010/main" val="1532752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performance, common sense 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endParaRPr lang="en-US" dirty="0"/>
          </a:p>
          <a:p>
            <a:r>
              <a:rPr lang="en-US" dirty="0"/>
              <a:t>“cold start” also applies to loading </a:t>
            </a:r>
            <a:r>
              <a:rPr lang="en-US" u="sng" dirty="0"/>
              <a:t>data</a:t>
            </a:r>
            <a:r>
              <a:rPr lang="en-US" dirty="0"/>
              <a:t> into memory</a:t>
            </a:r>
          </a:p>
          <a:p>
            <a:pPr lvl="1"/>
            <a:r>
              <a:rPr lang="en-US" dirty="0"/>
              <a:t>“memory”: can be L1 cache, L2 cache, L3 cache, main memory, secondary memory, etc.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Suppose your program uses 20 KB of data </a:t>
            </a:r>
          </a:p>
          <a:p>
            <a:pPr lvl="2"/>
            <a:r>
              <a:rPr lang="en-US" dirty="0"/>
              <a:t>This would fit in L1 cache, on a </a:t>
            </a:r>
            <a:r>
              <a:rPr lang="en-US" dirty="0">
                <a:solidFill>
                  <a:srgbClr val="00B050"/>
                </a:solidFill>
              </a:rPr>
              <a:t>quiet machine</a:t>
            </a:r>
            <a:r>
              <a:rPr lang="en-US" dirty="0"/>
              <a:t> with a decent chip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20KB of data: </a:t>
            </a:r>
          </a:p>
          <a:p>
            <a:pPr lvl="2"/>
            <a:r>
              <a:rPr lang="en-US" dirty="0"/>
              <a:t>It can be buried on the disk since you haven’t used it since last year: cold start</a:t>
            </a:r>
          </a:p>
          <a:p>
            <a:pPr lvl="2"/>
            <a:r>
              <a:rPr lang="en-US" dirty="0"/>
              <a:t>It can be already in L1 since you run your code 1000 times to get statistical info about run times: hot start</a:t>
            </a:r>
          </a:p>
          <a:p>
            <a:endParaRPr lang="en-US" dirty="0"/>
          </a:p>
          <a:p>
            <a:r>
              <a:rPr lang="en-US" dirty="0"/>
              <a:t>Thus, if you measure repeatedly, your </a:t>
            </a:r>
            <a:r>
              <a:rPr lang="en-US" u="sng" dirty="0"/>
              <a:t>data</a:t>
            </a:r>
            <a:r>
              <a:rPr lang="en-US" dirty="0"/>
              <a:t> is not going to be brought over from disk</a:t>
            </a:r>
          </a:p>
          <a:p>
            <a:pPr lvl="1"/>
            <a:r>
              <a:rPr lang="en-US" dirty="0"/>
              <a:t>Thus, you’re not going to have a “cold start” if you measure repeatedly with a </a:t>
            </a:r>
            <a:r>
              <a:rPr lang="en-US" i="1" dirty="0"/>
              <a:t>code-embedded timer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572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solidFill>
                  <a:prstClr val="white"/>
                </a:solidFill>
              </a:rPr>
              <a:t>[Next thing to consider:]</a:t>
            </a:r>
            <a:r>
              <a:rPr lang="en-US" dirty="0"/>
              <a:t> Memory Matters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9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70992" y="5369831"/>
                <a:ext cx="9796006" cy="82339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Bottom line: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BBB5A3"/>
                    </a:solidFill>
                  </a:rPr>
                  <a:t>QWORD PTR</a:t>
                </a:r>
                <a:r>
                  <a:rPr lang="en-US" dirty="0"/>
                  <a:t> shows up: three times (left)  vs. one time (right)</a:t>
                </a:r>
              </a:p>
              <a:p>
                <a:pPr lvl="1"/>
                <a:r>
                  <a:rPr lang="en-US" dirty="0"/>
                  <a:t>That is, three vs. one memory accesses. Leads to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significant speedup </a:t>
                </a:r>
              </a:p>
            </p:txBody>
          </p:sp>
        </mc:Choice>
        <mc:Fallback xmlns="">
          <p:sp>
            <p:nvSpPr>
              <p:cNvPr id="18435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70992" y="5369831"/>
                <a:ext cx="9796006" cy="823392"/>
              </a:xfrm>
              <a:blipFill>
                <a:blip r:embed="rId3"/>
                <a:stretch>
                  <a:fillRect l="-685" t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D03A5-612B-4710-95CB-5B43E421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133E6-A4B4-43AB-A6E0-ECA336CD3A81}"/>
              </a:ext>
            </a:extLst>
          </p:cNvPr>
          <p:cNvSpPr/>
          <p:nvPr/>
        </p:nvSpPr>
        <p:spPr>
          <a:xfrm>
            <a:off x="290514" y="2625234"/>
            <a:ext cx="513470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  <a:latin typeface="Consolas, "/>
              </a:rPr>
              <a:t>.L3: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movsd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rdx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addsd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movsd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1600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rdx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], </a:t>
            </a:r>
            <a:r>
              <a:rPr lang="en-US" sz="1600" dirty="0">
                <a:solidFill>
                  <a:srgbClr val="4864AA"/>
                </a:solidFill>
                <a:latin typeface="Consolas, "/>
              </a:rPr>
              <a:t>xmm0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, 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nsolas, "/>
              </a:rPr>
              <a:t>8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cmp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1600" dirty="0" err="1">
                <a:solidFill>
                  <a:srgbClr val="4864AA"/>
                </a:solidFill>
                <a:latin typeface="Consolas, "/>
              </a:rPr>
              <a:t>rcx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, "/>
              </a:rPr>
              <a:t>jne</a:t>
            </a:r>
            <a:r>
              <a:rPr lang="en-US" sz="1600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sz="1600" dirty="0">
                <a:solidFill>
                  <a:srgbClr val="008080"/>
                </a:solidFill>
                <a:latin typeface="Consolas, "/>
              </a:rPr>
              <a:t>.L3</a:t>
            </a:r>
            <a:endParaRPr lang="en-US" sz="1600" dirty="0">
              <a:solidFill>
                <a:srgbClr val="000000"/>
              </a:solidFill>
              <a:latin typeface="Consolas, 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4571FC-5EEC-422D-91A9-B8CA84388CA4}"/>
              </a:ext>
            </a:extLst>
          </p:cNvPr>
          <p:cNvSpPr/>
          <p:nvPr/>
        </p:nvSpPr>
        <p:spPr>
          <a:xfrm>
            <a:off x="6681004" y="2625234"/>
            <a:ext cx="495495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, "/>
              </a:rPr>
              <a:t>.L3: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addsd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</a:t>
            </a:r>
            <a:r>
              <a:rPr lang="en-US" dirty="0">
                <a:solidFill>
                  <a:srgbClr val="4864AA"/>
                </a:solidFill>
                <a:latin typeface="Consolas, "/>
              </a:rPr>
              <a:t>xmm0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808080"/>
                </a:solidFill>
                <a:latin typeface="Consolas, "/>
              </a:rPr>
              <a:t>QWORD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, 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[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, 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>
                <a:solidFill>
                  <a:srgbClr val="09885A"/>
                </a:solidFill>
                <a:latin typeface="Consolas, "/>
              </a:rPr>
              <a:t>8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cmp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dirty="0" err="1">
                <a:solidFill>
                  <a:srgbClr val="4864AA"/>
                </a:solidFill>
                <a:latin typeface="Consolas, "/>
              </a:rPr>
              <a:t>rcx</a:t>
            </a:r>
            <a:endParaRPr lang="en-US" dirty="0">
              <a:solidFill>
                <a:srgbClr val="000000"/>
              </a:solidFill>
              <a:latin typeface="Consolas, "/>
            </a:endParaRPr>
          </a:p>
          <a:p>
            <a:r>
              <a:rPr lang="en-US" dirty="0">
                <a:solidFill>
                  <a:srgbClr val="000000"/>
                </a:solidFill>
                <a:latin typeface="Consolas, 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, "/>
              </a:rPr>
              <a:t>jne</a:t>
            </a:r>
            <a:r>
              <a:rPr lang="en-US" dirty="0">
                <a:solidFill>
                  <a:srgbClr val="000000"/>
                </a:solidFill>
                <a:latin typeface="Consolas, "/>
              </a:rPr>
              <a:t>     </a:t>
            </a:r>
            <a:r>
              <a:rPr lang="en-US" dirty="0">
                <a:solidFill>
                  <a:srgbClr val="008080"/>
                </a:solidFill>
                <a:latin typeface="Consolas, "/>
              </a:rPr>
              <a:t>.L3</a:t>
            </a:r>
            <a:endParaRPr lang="en-US" dirty="0">
              <a:solidFill>
                <a:srgbClr val="000000"/>
              </a:solidFill>
              <a:latin typeface="Consolas, 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C73E3E-12D8-4064-84F9-3E97EEDA757A}"/>
              </a:ext>
            </a:extLst>
          </p:cNvPr>
          <p:cNvCxnSpPr>
            <a:cxnSpLocks/>
          </p:cNvCxnSpPr>
          <p:nvPr/>
        </p:nvCxnSpPr>
        <p:spPr>
          <a:xfrm flipV="1">
            <a:off x="4479089" y="3099188"/>
            <a:ext cx="3178138" cy="16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7703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marL="223838" indent="-223838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endParaRPr lang="en-US" dirty="0"/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endParaRPr lang="en-US" dirty="0"/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 - you have low level access to memory through pointers</a:t>
            </a:r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endParaRPr lang="en-US" dirty="0"/>
          </a:p>
          <a:p>
            <a:pPr marL="560388" lvl="1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Way around it:</a:t>
            </a:r>
          </a:p>
          <a:p>
            <a:pPr marL="1017588" lvl="2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Used local variables, like in the previous example – handy to accumulate within loops</a:t>
            </a:r>
          </a:p>
          <a:p>
            <a:pPr marL="1474788" lvl="3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You’ll help the compiler – it can issue better instructions</a:t>
            </a:r>
          </a:p>
          <a:p>
            <a:pPr marL="1017588" lvl="2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restrict</a:t>
            </a:r>
            <a:r>
              <a:rPr lang="en-US" dirty="0"/>
              <a:t> keyword, see code snippet</a:t>
            </a:r>
          </a:p>
          <a:p>
            <a:pPr marL="1474788" lvl="3" indent="-222250" defTabSz="895350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Feature added to the standard in 1999 (C99)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32F86-5E7D-45F0-9F3D-13C1A0D8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9624" y="2668693"/>
            <a:ext cx="5619056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Sum rows of n X n matrix A and store in vector b 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sum_rows1(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restrict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i, j;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 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0; j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[i] +=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[i 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j];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8686800" y="3270913"/>
            <a:ext cx="274320" cy="26469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10446619" y="3270914"/>
            <a:ext cx="274320" cy="26469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performance, common sense things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“quiet machine”</a:t>
            </a:r>
          </a:p>
          <a:p>
            <a:pPr lvl="1"/>
            <a:r>
              <a:rPr lang="en-US" dirty="0"/>
              <a:t>Recall difference between “wall-clock time” and “execution time”</a:t>
            </a:r>
          </a:p>
          <a:p>
            <a:pPr lvl="1"/>
            <a:r>
              <a:rPr lang="en-US" dirty="0"/>
              <a:t>Good idea to time on a quiet machine</a:t>
            </a:r>
          </a:p>
          <a:p>
            <a:pPr lvl="2"/>
            <a:r>
              <a:rPr lang="en-US" dirty="0"/>
              <a:t>Alternative 1: You are one of 40 programs running, and you do so at some sad priority level</a:t>
            </a:r>
          </a:p>
          <a:p>
            <a:pPr lvl="2"/>
            <a:r>
              <a:rPr lang="en-US" dirty="0"/>
              <a:t>Alternative 2: Other than the kernel, you are perhaps the only show in town, on that machine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62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Profile on the target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  <a:p>
            <a:r>
              <a:rPr lang="en-US" dirty="0"/>
              <a:t>In general, if you are assessing performance for improving speed, carry out timing/profiling exercise on the platform/chip on which you’ll be running the code</a:t>
            </a:r>
          </a:p>
          <a:p>
            <a:pPr lvl="1"/>
            <a:r>
              <a:rPr lang="en-US" dirty="0"/>
              <a:t>Assessing &amp; improving performance for on a Windows machine w/ Microsoft compiler and a fat Intel chip with large caches will produce different results than running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-compiled code on Raspberry Pi w/ Linux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34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Rules of thumb, squeezing performance out of solution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Get to know your </a:t>
            </a:r>
            <a:r>
              <a:rPr lang="en-US" dirty="0">
                <a:solidFill>
                  <a:srgbClr val="00B050"/>
                </a:solidFill>
              </a:rPr>
              <a:t>hardware</a:t>
            </a:r>
            <a:r>
              <a:rPr lang="en-US" dirty="0"/>
              <a:t>: core count, how much memory, what latencies, bandwidth, etc.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Choose the </a:t>
            </a:r>
            <a:r>
              <a:rPr lang="en-US" dirty="0">
                <a:solidFill>
                  <a:srgbClr val="92D050"/>
                </a:solidFill>
              </a:rPr>
              <a:t>right algorithm</a:t>
            </a:r>
            <a:r>
              <a:rPr lang="en-US" dirty="0"/>
              <a:t> for your problem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Write compiler-friendly code [more to come, on this topic]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blockers; i.e., procedure calls &amp; memory references</a:t>
            </a:r>
          </a:p>
          <a:p>
            <a:pPr lvl="2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ACE25-A51E-482A-B495-6445E2D5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9688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Know your memory latencies</a:t>
            </a:r>
            <a:br>
              <a:rPr lang="en-US" dirty="0"/>
            </a:br>
            <a:r>
              <a:rPr lang="en-US" sz="2200" dirty="0"/>
              <a:t>[typical embedded, desktop, and server computers]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484-7E24-447E-8CB0-5149A4D34DEF}" type="slidenum">
              <a:rPr lang="en-US" altLang="en-US" smtClean="0"/>
              <a:pPr/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2943" y="6549996"/>
                <a:ext cx="3758665" cy="24544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1000" dirty="0"/>
                  <a:t>[Computer Architecture, Hennessey and Patterson, fourth edition]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2943" y="6549996"/>
                <a:ext cx="3758665" cy="245444"/>
              </a:xfrm>
              <a:blipFill>
                <a:blip r:embed="rId3"/>
                <a:stretch>
                  <a:fillRect t="-243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Ch5-fig01"/>
          <p:cNvPicPr>
            <a:picLocks noChangeAspect="1" noChangeArrowheads="1"/>
          </p:cNvPicPr>
          <p:nvPr/>
        </p:nvPicPr>
        <p:blipFill rotWithShape="1">
          <a:blip r:embed="rId4" cstate="print"/>
          <a:srcRect b="3960"/>
          <a:stretch/>
        </p:blipFill>
        <p:spPr bwMode="auto">
          <a:xfrm>
            <a:off x="1752601" y="2209802"/>
            <a:ext cx="8632825" cy="308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438400" y="4724400"/>
            <a:ext cx="9906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4724400"/>
            <a:ext cx="8382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4724400"/>
            <a:ext cx="7620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0" y="4724400"/>
            <a:ext cx="7620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9335294" y="4533106"/>
            <a:ext cx="3810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630194" y="4571206"/>
            <a:ext cx="3048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267994" y="4571206"/>
            <a:ext cx="3048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743994" y="4571206"/>
            <a:ext cx="304800" cy="15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16062</TotalTime>
  <Words>6341</Words>
  <Application>Microsoft Office PowerPoint</Application>
  <PresentationFormat>Widescreen</PresentationFormat>
  <Paragraphs>893</Paragraphs>
  <Slides>51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Consolas</vt:lpstr>
      <vt:lpstr>Consolas, </vt:lpstr>
      <vt:lpstr>Courier</vt:lpstr>
      <vt:lpstr>Courier New</vt:lpstr>
      <vt:lpstr>Tahoma</vt:lpstr>
      <vt:lpstr>Wingdings</vt:lpstr>
      <vt:lpstr>Custom Design</vt:lpstr>
      <vt:lpstr>Main</vt:lpstr>
      <vt:lpstr>2_Custom Design</vt:lpstr>
      <vt:lpstr>1_Custom Design</vt:lpstr>
      <vt:lpstr>ME759 High Performance Computing for Applications in Engineering  [Spring 2021] </vt:lpstr>
      <vt:lpstr>Quote of the day [reminging you how far you’ve made it already; you are already living somebody’s dream here.]</vt:lpstr>
      <vt:lpstr>PowerPoint Presentation</vt:lpstr>
      <vt:lpstr>Before we get started…</vt:lpstr>
      <vt:lpstr>Assessing performance, common sense things to keep in mind</vt:lpstr>
      <vt:lpstr>Assessing performance, common sense things to keep in mind</vt:lpstr>
      <vt:lpstr>Profile on the target machine</vt:lpstr>
      <vt:lpstr>Rules of thumb, squeezing performance out of solution</vt:lpstr>
      <vt:lpstr>Know your memory latencies [typical embedded, desktop, and server computers]</vt:lpstr>
      <vt:lpstr>Know bandwidths/latencies in your system</vt:lpstr>
      <vt:lpstr>Thinking critically about the expected speedup outcome </vt:lpstr>
      <vt:lpstr>Starting off on the right foot: choose the right algorithm</vt:lpstr>
      <vt:lpstr>Starting off on the right foot: choose the right algorithm</vt:lpstr>
      <vt:lpstr>Asses the “Arithmetic Intensity” associated w/ your problem</vt:lpstr>
      <vt:lpstr>Arithmetic Intensity: Putting things in perspective</vt:lpstr>
      <vt:lpstr>Simple Optimization Technique: Fusing Transformations</vt:lpstr>
      <vt:lpstr>Fusing transformations on previous slide</vt:lpstr>
      <vt:lpstr>Fusing Transformations</vt:lpstr>
      <vt:lpstr>Fusing Transformations in Previous Example</vt:lpstr>
      <vt:lpstr>Outside the scope of course: The roofline model </vt:lpstr>
      <vt:lpstr>PowerPoint Presentation</vt:lpstr>
      <vt:lpstr>The roofline model, in one slide</vt:lpstr>
      <vt:lpstr>“High Performance Computing”: Questions to Ask</vt:lpstr>
      <vt:lpstr>Let’s talk next about the compiler…</vt:lpstr>
      <vt:lpstr>How compilers come into play</vt:lpstr>
      <vt:lpstr>How compilers come into play</vt:lpstr>
      <vt:lpstr>The compiler has a tough job</vt:lpstr>
      <vt:lpstr>The compiler has a tough job</vt:lpstr>
      <vt:lpstr>The compiler has a tough job</vt:lpstr>
      <vt:lpstr>Tricks of the trade, done by compiler</vt:lpstr>
      <vt:lpstr>Other tricks of the trade, done by compiler</vt:lpstr>
      <vt:lpstr>How can you help the compiler?</vt:lpstr>
      <vt:lpstr>Compilers, and link time optimization (LTO)</vt:lpstr>
      <vt:lpstr>LTO: Done how?</vt:lpstr>
      <vt:lpstr>Other tricks pulled off by the compiler [called “strength reduction”]</vt:lpstr>
      <vt:lpstr>Other lesser trick: Share Common Subexpressions</vt:lpstr>
      <vt:lpstr>Other lesser tricks: Replace costly operations with simpler ones</vt:lpstr>
      <vt:lpstr>One common theme for speeding up code: code motion</vt:lpstr>
      <vt:lpstr>Assembly code, no optimization</vt:lpstr>
      <vt:lpstr>Assembly code, optimization –O1</vt:lpstr>
      <vt:lpstr>[Next thing to consider:] Function calls are optimization blockers</vt:lpstr>
      <vt:lpstr>Calling strlen</vt:lpstr>
      <vt:lpstr>Lower Case Conversion Performance: version V1</vt:lpstr>
      <vt:lpstr>Improving Performance</vt:lpstr>
      <vt:lpstr>Lower Case Conversion Performance: version V2</vt:lpstr>
      <vt:lpstr>Optimization Blocker: Procedure Calls</vt:lpstr>
      <vt:lpstr>[Next thing to consider:] Memory matters, and the trickiness of pointers</vt:lpstr>
      <vt:lpstr>Memory Aliasing</vt:lpstr>
      <vt:lpstr>Removing Aliasing</vt:lpstr>
      <vt:lpstr>[Next thing to consider:] Memory Matters</vt:lpstr>
      <vt:lpstr>Optimization Blocker: Memory Aliasing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Dan Negrut</cp:lastModifiedBy>
  <cp:revision>689</cp:revision>
  <dcterms:created xsi:type="dcterms:W3CDTF">2018-05-16T17:28:20Z</dcterms:created>
  <dcterms:modified xsi:type="dcterms:W3CDTF">2021-03-19T17:17:27Z</dcterms:modified>
</cp:coreProperties>
</file>