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57"/>
  </p:notesMasterIdLst>
  <p:handoutMasterIdLst>
    <p:handoutMasterId r:id="rId58"/>
  </p:handoutMasterIdLst>
  <p:sldIdLst>
    <p:sldId id="256" r:id="rId6"/>
    <p:sldId id="1378" r:id="rId7"/>
    <p:sldId id="1377" r:id="rId8"/>
    <p:sldId id="257" r:id="rId9"/>
    <p:sldId id="847" r:id="rId10"/>
    <p:sldId id="509" r:id="rId11"/>
    <p:sldId id="738" r:id="rId12"/>
    <p:sldId id="740" r:id="rId13"/>
    <p:sldId id="741" r:id="rId14"/>
    <p:sldId id="836" r:id="rId15"/>
    <p:sldId id="837" r:id="rId16"/>
    <p:sldId id="514" r:id="rId17"/>
    <p:sldId id="838" r:id="rId18"/>
    <p:sldId id="846" r:id="rId19"/>
    <p:sldId id="515" r:id="rId20"/>
    <p:sldId id="747" r:id="rId21"/>
    <p:sldId id="749" r:id="rId22"/>
    <p:sldId id="750" r:id="rId23"/>
    <p:sldId id="832" r:id="rId24"/>
    <p:sldId id="751" r:id="rId25"/>
    <p:sldId id="752" r:id="rId26"/>
    <p:sldId id="753" r:id="rId27"/>
    <p:sldId id="754" r:id="rId28"/>
    <p:sldId id="755" r:id="rId29"/>
    <p:sldId id="756" r:id="rId30"/>
    <p:sldId id="757" r:id="rId31"/>
    <p:sldId id="833" r:id="rId32"/>
    <p:sldId id="758" r:id="rId33"/>
    <p:sldId id="734" r:id="rId34"/>
    <p:sldId id="498" r:id="rId35"/>
    <p:sldId id="634" r:id="rId36"/>
    <p:sldId id="554" r:id="rId37"/>
    <p:sldId id="849" r:id="rId38"/>
    <p:sldId id="614" r:id="rId39"/>
    <p:sldId id="617" r:id="rId40"/>
    <p:sldId id="555" r:id="rId41"/>
    <p:sldId id="850" r:id="rId42"/>
    <p:sldId id="615" r:id="rId43"/>
    <p:sldId id="616" r:id="rId44"/>
    <p:sldId id="556" r:id="rId45"/>
    <p:sldId id="844" r:id="rId46"/>
    <p:sldId id="845" r:id="rId47"/>
    <p:sldId id="630" r:id="rId48"/>
    <p:sldId id="631" r:id="rId49"/>
    <p:sldId id="505" r:id="rId50"/>
    <p:sldId id="503" r:id="rId51"/>
    <p:sldId id="504" r:id="rId52"/>
    <p:sldId id="506" r:id="rId53"/>
    <p:sldId id="736" r:id="rId54"/>
    <p:sldId id="827" r:id="rId55"/>
    <p:sldId id="73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0" d="100"/>
          <a:sy n="150" d="100"/>
        </p:scale>
        <p:origin x="576" y="120"/>
      </p:cViewPr>
      <p:guideLst/>
    </p:cSldViewPr>
  </p:slideViewPr>
  <p:notesTextViewPr>
    <p:cViewPr>
      <p:scale>
        <a:sx n="1" d="1"/>
        <a:sy n="1" d="1"/>
      </p:scale>
      <p:origin x="0" y="0"/>
    </p:cViewPr>
  </p:notesTextViewPr>
  <p:sorterViewPr>
    <p:cViewPr varScale="1">
      <p:scale>
        <a:sx n="1" d="1"/>
        <a:sy n="1" d="1"/>
      </p:scale>
      <p:origin x="0" y="-4008"/>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2/3/2021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a:t>
            </a:fld>
            <a:endParaRPr lang="en-US"/>
          </a:p>
        </p:txBody>
      </p:sp>
    </p:spTree>
    <p:extLst>
      <p:ext uri="{BB962C8B-B14F-4D97-AF65-F5344CB8AC3E}">
        <p14:creationId xmlns:p14="http://schemas.microsoft.com/office/powerpoint/2010/main" val="4179225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2338420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1352904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2271691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bits for cache line + 6 bits for set index: 12 bits.</a:t>
            </a:r>
          </a:p>
          <a:p>
            <a:r>
              <a:rPr lang="en-US" dirty="0"/>
              <a:t>32-12=20.</a:t>
            </a:r>
          </a:p>
          <a:p>
            <a:r>
              <a:rPr lang="en-US" dirty="0"/>
              <a:t>Therefore,</a:t>
            </a:r>
            <a:r>
              <a:rPr lang="en-US" baseline="0" dirty="0"/>
              <a:t> there are 2^20, about 4 million neighborhoods that send folks to the same floor of the hotel.</a:t>
            </a:r>
          </a:p>
          <a:p>
            <a:r>
              <a:rPr lang="en-US" baseline="0" dirty="0"/>
              <a:t>Having K-way associativity saves eviction</a:t>
            </a:r>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27</a:t>
            </a:fld>
            <a:endParaRPr lang="en-US"/>
          </a:p>
        </p:txBody>
      </p:sp>
    </p:spTree>
    <p:extLst>
      <p:ext uri="{BB962C8B-B14F-4D97-AF65-F5344CB8AC3E}">
        <p14:creationId xmlns:p14="http://schemas.microsoft.com/office/powerpoint/2010/main" val="3746419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4961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9476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632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a:t>
            </a:fld>
            <a:endParaRPr lang="en-US"/>
          </a:p>
        </p:txBody>
      </p:sp>
    </p:spTree>
    <p:extLst>
      <p:ext uri="{BB962C8B-B14F-4D97-AF65-F5344CB8AC3E}">
        <p14:creationId xmlns:p14="http://schemas.microsoft.com/office/powerpoint/2010/main" val="3540134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a:p>
        </p:txBody>
      </p:sp>
    </p:spTree>
    <p:extLst>
      <p:ext uri="{BB962C8B-B14F-4D97-AF65-F5344CB8AC3E}">
        <p14:creationId xmlns:p14="http://schemas.microsoft.com/office/powerpoint/2010/main" val="314170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346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408399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20</a:t>
            </a:fld>
            <a:endParaRPr lang="en-US"/>
          </a:p>
        </p:txBody>
      </p:sp>
    </p:spTree>
    <p:extLst>
      <p:ext uri="{BB962C8B-B14F-4D97-AF65-F5344CB8AC3E}">
        <p14:creationId xmlns:p14="http://schemas.microsoft.com/office/powerpoint/2010/main" val="318851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90590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265118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23</a:t>
            </a:fld>
            <a:endParaRPr lang="en-US"/>
          </a:p>
        </p:txBody>
      </p:sp>
    </p:spTree>
    <p:extLst>
      <p:ext uri="{BB962C8B-B14F-4D97-AF65-F5344CB8AC3E}">
        <p14:creationId xmlns:p14="http://schemas.microsoft.com/office/powerpoint/2010/main" val="114245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253610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3.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4.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1.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5.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 id="2147483743" r:id="rId28"/>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05</a:t>
            </a:r>
          </a:p>
          <a:p>
            <a:r>
              <a:rPr lang="en-US" dirty="0"/>
              <a:t>02/03/2021</a:t>
            </a:r>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a:t>
            </a:r>
            <a:r>
              <a:rPr lang="en-US" b="1" dirty="0"/>
              <a:t>Miss</a:t>
            </a:r>
            <a:r>
              <a:rPr lang="en-US" dirty="0"/>
              <a:t> Classification, by Request Type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1800" dirty="0"/>
              </a:p>
              <a:p>
                <a:r>
                  <a:rPr lang="en-US" sz="1800" dirty="0"/>
                  <a:t>One possible way to classify cache misses </a:t>
                </a:r>
                <a14:m>
                  <m:oMath xmlns:m="http://schemas.openxmlformats.org/officeDocument/2006/math">
                    <m:r>
                      <a:rPr lang="en-US" sz="1800" b="0" i="1" smtClean="0">
                        <a:solidFill>
                          <a:srgbClr val="00B0F0"/>
                        </a:solidFill>
                        <a:latin typeface="Cambria Math" panose="02040503050406030204" pitchFamily="18" charset="0"/>
                      </a:rPr>
                      <m:t>→</m:t>
                    </m:r>
                  </m:oMath>
                </a14:m>
                <a:r>
                  <a:rPr lang="en-US" sz="1800" dirty="0"/>
                  <a:t> by the type of request leading to miss</a:t>
                </a:r>
              </a:p>
              <a:p>
                <a:pPr lvl="1"/>
                <a:endParaRPr lang="en-US" sz="1400" dirty="0"/>
              </a:p>
              <a:p>
                <a:endParaRPr lang="en-US" sz="1800" dirty="0"/>
              </a:p>
              <a:p>
                <a:r>
                  <a:rPr lang="en-US" sz="1800" dirty="0"/>
                  <a:t>Cache misses, by request type:</a:t>
                </a:r>
              </a:p>
              <a:p>
                <a:pPr lvl="1"/>
                <a:r>
                  <a:rPr lang="en-US" sz="1400" u="sng" dirty="0"/>
                  <a:t>Cache </a:t>
                </a:r>
                <a:r>
                  <a:rPr lang="en-US" sz="1400" u="sng" dirty="0">
                    <a:solidFill>
                      <a:srgbClr val="0070C0"/>
                    </a:solidFill>
                  </a:rPr>
                  <a:t>read</a:t>
                </a:r>
                <a:r>
                  <a:rPr lang="en-US" sz="1400" u="sng" dirty="0"/>
                  <a:t> miss from an </a:t>
                </a:r>
                <a:r>
                  <a:rPr lang="en-US" sz="1400" u="sng" dirty="0">
                    <a:solidFill>
                      <a:srgbClr val="0070C0"/>
                    </a:solidFill>
                  </a:rPr>
                  <a:t>instruction</a:t>
                </a:r>
                <a:r>
                  <a:rPr lang="en-US" sz="1400" u="sng" dirty="0"/>
                  <a:t> cache</a:t>
                </a:r>
                <a:r>
                  <a:rPr lang="en-US" sz="1400" dirty="0"/>
                  <a:t>: generally causes the most delay, because the processor, or at least the thread of execution, has to wait (stall) until the instruction is fetched from main memory</a:t>
                </a:r>
              </a:p>
              <a:p>
                <a:pPr lvl="1"/>
                <a:endParaRPr lang="en-US" sz="1400" dirty="0"/>
              </a:p>
              <a:p>
                <a:pPr lvl="1"/>
                <a:r>
                  <a:rPr lang="en-US" sz="1400" u="sng" dirty="0"/>
                  <a:t>A cache </a:t>
                </a:r>
                <a:r>
                  <a:rPr lang="en-US" sz="1400" u="sng" dirty="0">
                    <a:solidFill>
                      <a:srgbClr val="0070C0"/>
                    </a:solidFill>
                  </a:rPr>
                  <a:t>read</a:t>
                </a:r>
                <a:r>
                  <a:rPr lang="en-US" sz="1400" u="sng" dirty="0"/>
                  <a:t> miss from a </a:t>
                </a:r>
                <a:r>
                  <a:rPr lang="en-US" sz="1400" u="sng" dirty="0">
                    <a:solidFill>
                      <a:srgbClr val="0070C0"/>
                    </a:solidFill>
                  </a:rPr>
                  <a:t>data</a:t>
                </a:r>
                <a:r>
                  <a:rPr lang="en-US" sz="1400" u="sng" dirty="0"/>
                  <a:t> cache</a:t>
                </a:r>
                <a:r>
                  <a:rPr lang="en-US" sz="1400" dirty="0"/>
                  <a:t>: usually causes less delay (compared to instruction cache miss)</a:t>
                </a:r>
              </a:p>
              <a:p>
                <a:pPr lvl="2"/>
                <a:r>
                  <a:rPr lang="en-US" sz="1100" dirty="0"/>
                  <a:t>OOOE: Instructions not dependent on the cache read (if any) can be issued and executed until the data is fetched from main memory and the stalled instructions can resume execution</a:t>
                </a:r>
              </a:p>
              <a:p>
                <a:pPr lvl="2"/>
                <a:r>
                  <a:rPr lang="en-US" sz="1100" dirty="0"/>
                  <a:t>TLP: Another thread can be picked up for execution</a:t>
                </a:r>
              </a:p>
              <a:p>
                <a:pPr lvl="1"/>
                <a:endParaRPr lang="en-US" sz="1400" dirty="0"/>
              </a:p>
              <a:p>
                <a:pPr lvl="1"/>
                <a:r>
                  <a:rPr lang="en-US" sz="1400" u="sng" dirty="0"/>
                  <a:t>A cache </a:t>
                </a:r>
                <a:r>
                  <a:rPr lang="en-US" sz="1400" u="sng" dirty="0">
                    <a:solidFill>
                      <a:srgbClr val="0070C0"/>
                    </a:solidFill>
                  </a:rPr>
                  <a:t>write</a:t>
                </a:r>
                <a:r>
                  <a:rPr lang="en-US" sz="1400" u="sng" dirty="0"/>
                  <a:t> miss to a </a:t>
                </a:r>
                <a:r>
                  <a:rPr lang="en-US" sz="1400" u="sng" dirty="0">
                    <a:solidFill>
                      <a:srgbClr val="0070C0"/>
                    </a:solidFill>
                  </a:rPr>
                  <a:t>data</a:t>
                </a:r>
                <a:r>
                  <a:rPr lang="en-US" sz="1400" u="sng" dirty="0"/>
                  <a:t> cache</a:t>
                </a:r>
                <a:r>
                  <a:rPr lang="en-US" sz="1400" dirty="0"/>
                  <a:t>: generally causes the least delay, because the write can be queued and there are few limitations on the execution of subsequent instructions. The processor can continue unless the queue is full and then it has to stall for the write buffer to partially drain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6"/>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04A7C484-7E24-447E-8CB0-5149A4D34DEF}" type="slidenum">
              <a:rPr lang="en-US" altLang="en-US" smtClean="0"/>
              <a:pPr/>
              <a:t>10</a:t>
            </a:fld>
            <a:endParaRPr lang="en-US" altLang="en-US"/>
          </a:p>
        </p:txBody>
      </p:sp>
    </p:spTree>
    <p:extLst>
      <p:ext uri="{BB962C8B-B14F-4D97-AF65-F5344CB8AC3E}">
        <p14:creationId xmlns:p14="http://schemas.microsoft.com/office/powerpoint/2010/main" val="277887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normAutofit/>
          </a:bodyPr>
          <a:lstStyle/>
          <a:p>
            <a:r>
              <a:rPr lang="en-US" dirty="0"/>
              <a:t>Reasons for Cache Misses</a:t>
            </a:r>
          </a:p>
        </p:txBody>
      </p:sp>
      <mc:AlternateContent xmlns:mc="http://schemas.openxmlformats.org/markup-compatibility/2006" xmlns:a14="http://schemas.microsoft.com/office/drawing/2010/main">
        <mc:Choice Requires="a14">
          <p:sp>
            <p:nvSpPr>
              <p:cNvPr id="138245" name="Rectangle 5"/>
              <p:cNvSpPr>
                <a:spLocks noGrp="1" noChangeArrowheads="1"/>
              </p:cNvSpPr>
              <p:nvPr>
                <p:ph idx="1"/>
              </p:nvPr>
            </p:nvSpPr>
            <p:spPr/>
            <p:txBody>
              <a:bodyPr>
                <a:normAutofit lnSpcReduction="10000"/>
              </a:bodyPr>
              <a:lstStyle/>
              <a:p>
                <a:endParaRPr lang="en-US" sz="1800" dirty="0">
                  <a:solidFill>
                    <a:srgbClr val="C00000"/>
                  </a:solidFill>
                </a:endParaRPr>
              </a:p>
              <a:p>
                <a:r>
                  <a:rPr lang="en-US" sz="1800" dirty="0">
                    <a:solidFill>
                      <a:srgbClr val="C00000"/>
                    </a:solidFill>
                  </a:rPr>
                  <a:t>Cold (compulsory) miss</a:t>
                </a:r>
              </a:p>
              <a:p>
                <a:pPr lvl="1"/>
                <a:r>
                  <a:rPr lang="en-US" sz="1600" dirty="0"/>
                  <a:t>When happens: cache is empty (e.g., beginning of the program, time slicing while having multiple programs in flight)</a:t>
                </a:r>
              </a:p>
              <a:p>
                <a:endParaRPr lang="en-US" sz="1800" dirty="0">
                  <a:solidFill>
                    <a:srgbClr val="C00000"/>
                  </a:solidFill>
                </a:endParaRPr>
              </a:p>
              <a:p>
                <a:endParaRPr lang="en-US" sz="1800" dirty="0">
                  <a:solidFill>
                    <a:srgbClr val="C00000"/>
                  </a:solidFill>
                </a:endParaRPr>
              </a:p>
              <a:p>
                <a:r>
                  <a:rPr lang="en-US" sz="1800" dirty="0">
                    <a:solidFill>
                      <a:srgbClr val="C00000"/>
                    </a:solidFill>
                  </a:rPr>
                  <a:t>Capacity miss</a:t>
                </a:r>
              </a:p>
              <a:p>
                <a:pPr lvl="1"/>
                <a:r>
                  <a:rPr lang="en-US" sz="1600" dirty="0"/>
                  <a:t>When happens: Not enough space, working set is too large</a:t>
                </a:r>
              </a:p>
              <a:p>
                <a:pPr lvl="2"/>
                <a:r>
                  <a:rPr lang="en-US" sz="1400" dirty="0"/>
                  <a:t>Example: the active part of main memory overwhelms in size what can be accommodated by the cache</a:t>
                </a:r>
              </a:p>
              <a:p>
                <a:pPr lvl="3"/>
                <a:r>
                  <a:rPr lang="en-US" sz="1100" dirty="0"/>
                  <a:t>You are asking for more than what level </a:t>
                </a:r>
                <a14:m>
                  <m:oMath xmlns:m="http://schemas.openxmlformats.org/officeDocument/2006/math">
                    <m:r>
                      <a:rPr lang="en-US" sz="1100" i="1" dirty="0">
                        <a:latin typeface="Cambria Math" panose="02040503050406030204" pitchFamily="18" charset="0"/>
                      </a:rPr>
                      <m:t>𝑘</m:t>
                    </m:r>
                  </m:oMath>
                </a14:m>
                <a:r>
                  <a:rPr lang="en-US" sz="1100" dirty="0"/>
                  <a:t> can accommodate (fit)</a:t>
                </a:r>
              </a:p>
              <a:p>
                <a:endParaRPr lang="en-US" sz="1800" dirty="0">
                  <a:solidFill>
                    <a:srgbClr val="C00000"/>
                  </a:solidFill>
                </a:endParaRPr>
              </a:p>
              <a:p>
                <a:r>
                  <a:rPr lang="en-US" sz="1800" dirty="0">
                    <a:solidFill>
                      <a:srgbClr val="C00000"/>
                    </a:solidFill>
                  </a:rPr>
                  <a:t>Conflict miss</a:t>
                </a:r>
              </a:p>
              <a:p>
                <a:pPr lvl="1"/>
                <a:r>
                  <a:rPr lang="en-US" sz="1600" dirty="0"/>
                  <a:t>When happens: Enough space, but you have bad luck (lots of “conflicts”, as dictated by </a:t>
                </a:r>
                <a:r>
                  <a:rPr lang="en-US" sz="1600" dirty="0">
                    <a:solidFill>
                      <a:srgbClr val="00B050"/>
                    </a:solidFill>
                  </a:rPr>
                  <a:t>placement</a:t>
                </a:r>
                <a:r>
                  <a:rPr lang="en-US" sz="1600" dirty="0"/>
                  <a:t>/</a:t>
                </a:r>
                <a:r>
                  <a:rPr lang="en-US" sz="1600" dirty="0">
                    <a:solidFill>
                      <a:srgbClr val="00B050"/>
                    </a:solidFill>
                  </a:rPr>
                  <a:t>replacement</a:t>
                </a:r>
                <a:r>
                  <a:rPr lang="en-US" sz="1600" dirty="0"/>
                  <a:t> policy in place)</a:t>
                </a:r>
              </a:p>
              <a:p>
                <a:pPr lvl="1"/>
                <a:r>
                  <a:rPr lang="en-US" sz="1600" dirty="0"/>
                  <a:t>Fact: In the memory hierarchy, the cache blocks at level </a:t>
                </a:r>
                <a14:m>
                  <m:oMath xmlns:m="http://schemas.openxmlformats.org/officeDocument/2006/math">
                    <m:r>
                      <a:rPr lang="en-US" sz="1600" i="1" dirty="0">
                        <a:latin typeface="Cambria Math" panose="02040503050406030204" pitchFamily="18" charset="0"/>
                      </a:rPr>
                      <m:t>𝑘</m:t>
                    </m:r>
                    <m:r>
                      <a:rPr lang="en-US" sz="1600" i="1" dirty="0">
                        <a:latin typeface="Cambria Math" panose="02040503050406030204" pitchFamily="18" charset="0"/>
                      </a:rPr>
                      <m:t>+1</m:t>
                    </m:r>
                  </m:oMath>
                </a14:m>
                <a:r>
                  <a:rPr lang="en-US" sz="1600" dirty="0"/>
                  <a:t> map into a small subset of block positions at level </a:t>
                </a:r>
                <a14:m>
                  <m:oMath xmlns:m="http://schemas.openxmlformats.org/officeDocument/2006/math">
                    <m:r>
                      <a:rPr lang="en-US" sz="1600" i="1" dirty="0">
                        <a:latin typeface="Cambria Math" panose="02040503050406030204" pitchFamily="18" charset="0"/>
                      </a:rPr>
                      <m:t>𝑘</m:t>
                    </m:r>
                  </m:oMath>
                </a14:m>
                <a:endParaRPr lang="en-US" sz="1600" dirty="0"/>
              </a:p>
              <a:p>
                <a:pPr lvl="2"/>
                <a:r>
                  <a:rPr lang="en-US" sz="1400" dirty="0">
                    <a:solidFill>
                      <a:srgbClr val="0070C0"/>
                    </a:solidFill>
                  </a:rPr>
                  <a:t>Example</a:t>
                </a:r>
                <a:r>
                  <a:rPr lang="en-US" sz="1400" dirty="0"/>
                  <a:t>: block </a:t>
                </a:r>
                <a14:m>
                  <m:oMath xmlns:m="http://schemas.openxmlformats.org/officeDocument/2006/math">
                    <m:r>
                      <a:rPr lang="en-US" sz="1400" i="1" dirty="0">
                        <a:latin typeface="Cambria Math" panose="02040503050406030204" pitchFamily="18" charset="0"/>
                      </a:rPr>
                      <m:t>𝑖</m:t>
                    </m:r>
                  </m:oMath>
                </a14:m>
                <a:r>
                  <a:rPr lang="en-US" sz="1400" dirty="0"/>
                  <a:t> at level </a:t>
                </a:r>
                <a14:m>
                  <m:oMath xmlns:m="http://schemas.openxmlformats.org/officeDocument/2006/math">
                    <m:r>
                      <a:rPr lang="en-US" sz="1400" i="1" dirty="0">
                        <a:latin typeface="Cambria Math" panose="02040503050406030204" pitchFamily="18" charset="0"/>
                      </a:rPr>
                      <m:t>𝑘</m:t>
                    </m:r>
                    <m:r>
                      <a:rPr lang="en-US" sz="1400" i="1" dirty="0">
                        <a:latin typeface="Cambria Math" panose="02040503050406030204" pitchFamily="18" charset="0"/>
                      </a:rPr>
                      <m:t>+1</m:t>
                    </m:r>
                  </m:oMath>
                </a14:m>
                <a:r>
                  <a:rPr lang="en-US" sz="1400" dirty="0"/>
                  <a:t> must be placed in block (</a:t>
                </a:r>
                <a14:m>
                  <m:oMath xmlns:m="http://schemas.openxmlformats.org/officeDocument/2006/math">
                    <m:r>
                      <a:rPr lang="en-US" sz="1400" i="1" dirty="0">
                        <a:latin typeface="Cambria Math" panose="02040503050406030204" pitchFamily="18" charset="0"/>
                      </a:rPr>
                      <m:t>𝑖</m:t>
                    </m:r>
                    <m:r>
                      <a:rPr lang="en-US" sz="1400" i="1" dirty="0">
                        <a:latin typeface="Cambria Math" panose="02040503050406030204" pitchFamily="18" charset="0"/>
                      </a:rPr>
                      <m:t> % 4</m:t>
                    </m:r>
                  </m:oMath>
                </a14:m>
                <a:r>
                  <a:rPr lang="en-US" sz="1400" dirty="0"/>
                  <a:t>) at level </a:t>
                </a:r>
                <a14:m>
                  <m:oMath xmlns:m="http://schemas.openxmlformats.org/officeDocument/2006/math">
                    <m:r>
                      <a:rPr lang="en-US" sz="1400" i="1" dirty="0">
                        <a:latin typeface="Cambria Math" panose="02040503050406030204" pitchFamily="18" charset="0"/>
                      </a:rPr>
                      <m:t>𝑘</m:t>
                    </m:r>
                  </m:oMath>
                </a14:m>
                <a:endParaRPr lang="en-US" sz="1400" dirty="0"/>
              </a:p>
              <a:p>
                <a:pPr lvl="1"/>
                <a:r>
                  <a:rPr lang="en-US" sz="1600" dirty="0"/>
                  <a:t>Conflict misses occur when the level </a:t>
                </a:r>
                <a14:m>
                  <m:oMath xmlns:m="http://schemas.openxmlformats.org/officeDocument/2006/math">
                    <m:r>
                      <a:rPr lang="en-US" sz="1600" i="1" dirty="0">
                        <a:latin typeface="Cambria Math" panose="02040503050406030204" pitchFamily="18" charset="0"/>
                      </a:rPr>
                      <m:t>𝑘</m:t>
                    </m:r>
                  </m:oMath>
                </a14:m>
                <a:r>
                  <a:rPr lang="en-US" sz="1600" dirty="0"/>
                  <a:t> cache is large enough, but multiple data objects all map to the same block in the level </a:t>
                </a:r>
                <a14:m>
                  <m:oMath xmlns:m="http://schemas.openxmlformats.org/officeDocument/2006/math">
                    <m:r>
                      <a:rPr lang="en-US" sz="1600" i="1" dirty="0">
                        <a:latin typeface="Cambria Math" panose="02040503050406030204" pitchFamily="18" charset="0"/>
                      </a:rPr>
                      <m:t>𝑘</m:t>
                    </m:r>
                  </m:oMath>
                </a14:m>
                <a:r>
                  <a:rPr lang="en-US" sz="1600" dirty="0"/>
                  <a:t> cache.</a:t>
                </a:r>
              </a:p>
              <a:p>
                <a:pPr lvl="2"/>
                <a:r>
                  <a:rPr lang="en-US" sz="1400" dirty="0">
                    <a:solidFill>
                      <a:srgbClr val="0070C0"/>
                    </a:solidFill>
                  </a:rPr>
                  <a:t>Example</a:t>
                </a:r>
                <a:r>
                  <a:rPr lang="en-US" sz="1400" dirty="0"/>
                  <a:t>: Referencing in this order blocks 0, 8, 0, 8, 0, 8, ... would miss every time (since </a:t>
                </a:r>
                <a14:m>
                  <m:oMath xmlns:m="http://schemas.openxmlformats.org/officeDocument/2006/math">
                    <m:r>
                      <a:rPr lang="en-US" sz="1400" i="1" dirty="0">
                        <a:latin typeface="Cambria Math" panose="02040503050406030204" pitchFamily="18" charset="0"/>
                      </a:rPr>
                      <m:t>0 </m:t>
                    </m:r>
                    <m:r>
                      <a:rPr lang="en-US" sz="1400" b="0" i="1" dirty="0" smtClean="0">
                        <a:latin typeface="Cambria Math" panose="02040503050406030204" pitchFamily="18" charset="0"/>
                      </a:rPr>
                      <m:t>%</m:t>
                    </m:r>
                    <m:r>
                      <a:rPr lang="en-US" sz="1400" i="1" dirty="0">
                        <a:latin typeface="Cambria Math" panose="02040503050406030204" pitchFamily="18" charset="0"/>
                      </a:rPr>
                      <m:t> 4</m:t>
                    </m:r>
                    <m:r>
                      <a:rPr lang="en-US" sz="1400" dirty="0">
                        <a:latin typeface="Cambria Math" panose="02040503050406030204" pitchFamily="18" charset="0"/>
                      </a:rPr>
                      <m:t>=</m:t>
                    </m:r>
                    <m:r>
                      <a:rPr lang="en-US" sz="1400" i="1" dirty="0">
                        <a:latin typeface="Cambria Math" panose="02040503050406030204" pitchFamily="18" charset="0"/>
                      </a:rPr>
                      <m:t>8 </m:t>
                    </m:r>
                    <m:r>
                      <a:rPr lang="en-US" sz="1400" b="0" i="1" dirty="0" smtClean="0">
                        <a:latin typeface="Cambria Math" panose="02040503050406030204" pitchFamily="18" charset="0"/>
                      </a:rPr>
                      <m:t>%</m:t>
                    </m:r>
                    <m:r>
                      <a:rPr lang="en-US" sz="1400" i="1" dirty="0">
                        <a:latin typeface="Cambria Math" panose="02040503050406030204" pitchFamily="18" charset="0"/>
                      </a:rPr>
                      <m:t> 4</m:t>
                    </m:r>
                  </m:oMath>
                </a14:m>
                <a:r>
                  <a:rPr lang="en-US" sz="1400" dirty="0"/>
                  <a:t>)</a:t>
                </a:r>
              </a:p>
              <a:p>
                <a:endParaRPr lang="en-US" sz="1800" dirty="0">
                  <a:solidFill>
                    <a:srgbClr val="C00000"/>
                  </a:solidFill>
                </a:endParaRPr>
              </a:p>
              <a:p>
                <a:endParaRPr lang="en-US" sz="1800" dirty="0">
                  <a:solidFill>
                    <a:srgbClr val="C00000"/>
                  </a:solidFill>
                </a:endParaRPr>
              </a:p>
            </p:txBody>
          </p:sp>
        </mc:Choice>
        <mc:Fallback xmlns="">
          <p:sp>
            <p:nvSpPr>
              <p:cNvPr id="138245" name="Rectangle 5"/>
              <p:cNvSpPr>
                <a:spLocks noGrp="1" noRot="1" noChangeAspect="1" noMove="1" noResize="1" noEditPoints="1" noAdjustHandles="1" noChangeArrowheads="1" noChangeShapeType="1" noTextEdit="1"/>
              </p:cNvSpPr>
              <p:nvPr>
                <p:ph idx="1"/>
              </p:nvPr>
            </p:nvSpPr>
            <p:spPr>
              <a:blipFill>
                <a:blip r:embed="rId3"/>
                <a:stretch>
                  <a:fillRect l="-306"/>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04A7C484-7E24-447E-8CB0-5149A4D34DEF}" type="slidenum">
              <a:rPr lang="en-US" altLang="en-US" smtClean="0"/>
              <a:pPr/>
              <a:t>11</a:t>
            </a:fld>
            <a:endParaRPr lang="en-US" altLang="en-US"/>
          </a:p>
        </p:txBody>
      </p:sp>
    </p:spTree>
    <p:extLst>
      <p:ext uri="{BB962C8B-B14F-4D97-AF65-F5344CB8AC3E}">
        <p14:creationId xmlns:p14="http://schemas.microsoft.com/office/powerpoint/2010/main" val="266717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Placement</a:t>
            </a:r>
            <a:r>
              <a:rPr lang="en-US" dirty="0"/>
              <a:t> &amp; </a:t>
            </a:r>
            <a:r>
              <a:rPr lang="en-US" dirty="0">
                <a:solidFill>
                  <a:srgbClr val="FFC000"/>
                </a:solidFill>
              </a:rPr>
              <a:t>Replacement</a:t>
            </a:r>
            <a:r>
              <a:rPr lang="en-US" dirty="0"/>
              <a:t> Policies</a:t>
            </a:r>
          </a:p>
        </p:txBody>
      </p:sp>
      <p:sp>
        <p:nvSpPr>
          <p:cNvPr id="3" name="Content Placeholder 2"/>
          <p:cNvSpPr>
            <a:spLocks noGrp="1"/>
          </p:cNvSpPr>
          <p:nvPr>
            <p:ph idx="1"/>
          </p:nvPr>
        </p:nvSpPr>
        <p:spPr/>
        <p:txBody>
          <a:bodyPr>
            <a:normAutofit/>
          </a:bodyPr>
          <a:lstStyle/>
          <a:p>
            <a:endParaRPr lang="en-US" sz="2000" dirty="0"/>
          </a:p>
          <a:p>
            <a:r>
              <a:rPr lang="en-US" sz="2000" dirty="0"/>
              <a:t>The cache is small, while the memory that you try to cache in this cache is large</a:t>
            </a:r>
          </a:p>
          <a:p>
            <a:pPr lvl="1"/>
            <a:r>
              <a:rPr lang="en-US" sz="1600" dirty="0"/>
              <a:t>The cache: prime real estate – when somebody comes in, somebody else has to be evicted</a:t>
            </a:r>
          </a:p>
          <a:p>
            <a:endParaRPr lang="en-US" sz="2000" dirty="0"/>
          </a:p>
          <a:p>
            <a:r>
              <a:rPr lang="en-US" sz="2000" dirty="0"/>
              <a:t>Caching: like bringing visitors from a large city to live in one apartment building next to some prime attraction</a:t>
            </a:r>
          </a:p>
          <a:p>
            <a:pPr lvl="1"/>
            <a:r>
              <a:rPr lang="en-US" sz="1600" dirty="0"/>
              <a:t>“prime attraction”: the registers and the ALU/CU</a:t>
            </a:r>
          </a:p>
          <a:p>
            <a:endParaRPr lang="en-US" sz="2000" dirty="0"/>
          </a:p>
          <a:p>
            <a:r>
              <a:rPr lang="en-US" sz="2000" dirty="0">
                <a:solidFill>
                  <a:srgbClr val="00B050"/>
                </a:solidFill>
              </a:rPr>
              <a:t>placement</a:t>
            </a:r>
            <a:r>
              <a:rPr lang="en-US" sz="2000" dirty="0"/>
              <a:t> </a:t>
            </a:r>
            <a:r>
              <a:rPr lang="en-US" sz="2000" dirty="0">
                <a:solidFill>
                  <a:srgbClr val="00B050"/>
                </a:solidFill>
              </a:rPr>
              <a:t>policy</a:t>
            </a:r>
            <a:r>
              <a:rPr lang="en-US" sz="2000" dirty="0"/>
              <a:t>: deciding at which “floor of the building” to host the new visitors (the new cache line)</a:t>
            </a:r>
            <a:endParaRPr lang="en-US" sz="2000" dirty="0">
              <a:solidFill>
                <a:srgbClr val="00B050"/>
              </a:solidFill>
            </a:endParaRPr>
          </a:p>
          <a:p>
            <a:endParaRPr lang="en-US" sz="2000" dirty="0"/>
          </a:p>
          <a:p>
            <a:r>
              <a:rPr lang="en-US" sz="2000" dirty="0"/>
              <a:t>If there are 2 or 4 or 8, etc. apartments (cache lines) at each floor level, which apartment do you choose?</a:t>
            </a:r>
          </a:p>
          <a:p>
            <a:pPr lvl="1"/>
            <a:r>
              <a:rPr lang="en-US" sz="1600" dirty="0"/>
              <a:t>“</a:t>
            </a:r>
            <a:r>
              <a:rPr lang="en-US" sz="1600" dirty="0">
                <a:solidFill>
                  <a:srgbClr val="0070C0"/>
                </a:solidFill>
              </a:rPr>
              <a:t>replacement policy</a:t>
            </a:r>
            <a:r>
              <a:rPr lang="en-US" sz="1600" dirty="0"/>
              <a:t>” – if you have </a:t>
            </a:r>
            <a:r>
              <a:rPr lang="en-US" sz="1600" i="1" dirty="0"/>
              <a:t>Option A</a:t>
            </a:r>
            <a:r>
              <a:rPr lang="en-US" sz="1600" dirty="0"/>
              <a:t> and </a:t>
            </a:r>
            <a:r>
              <a:rPr lang="en-US" sz="1600" i="1" dirty="0"/>
              <a:t>Option B</a:t>
            </a:r>
            <a:r>
              <a:rPr lang="en-US" sz="1600" dirty="0"/>
              <a:t>, which one should you choose: A or B?</a:t>
            </a:r>
          </a:p>
          <a:p>
            <a:pPr lvl="2"/>
            <a:r>
              <a:rPr lang="en-US" sz="1400" dirty="0"/>
              <a:t>You’ll kick out tenants from apartment A, or tenants from apartment B?</a:t>
            </a:r>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12</a:t>
            </a:fld>
            <a:endParaRPr lang="en-US" altLang="en-US"/>
          </a:p>
        </p:txBody>
      </p:sp>
    </p:spTree>
    <p:extLst>
      <p:ext uri="{BB962C8B-B14F-4D97-AF65-F5344CB8AC3E}">
        <p14:creationId xmlns:p14="http://schemas.microsoft.com/office/powerpoint/2010/main" val="344298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000"/>
                </a:solidFill>
              </a:rPr>
              <a:t>Placement</a:t>
            </a:r>
            <a:r>
              <a:rPr lang="en-US" dirty="0"/>
              <a:t> &amp; </a:t>
            </a:r>
            <a:r>
              <a:rPr lang="en-US" dirty="0">
                <a:solidFill>
                  <a:srgbClr val="FFC000"/>
                </a:solidFill>
              </a:rPr>
              <a:t>Replacement</a:t>
            </a:r>
            <a:r>
              <a:rPr lang="en-US" dirty="0"/>
              <a:t> Policies </a:t>
            </a:r>
            <a:r>
              <a:rPr lang="en-US" sz="2400" dirty="0"/>
              <a:t>[continued]</a:t>
            </a:r>
          </a:p>
        </p:txBody>
      </p:sp>
      <p:sp>
        <p:nvSpPr>
          <p:cNvPr id="3" name="Content Placeholder 2"/>
          <p:cNvSpPr>
            <a:spLocks noGrp="1"/>
          </p:cNvSpPr>
          <p:nvPr>
            <p:ph idx="1"/>
          </p:nvPr>
        </p:nvSpPr>
        <p:spPr/>
        <p:txBody>
          <a:bodyPr>
            <a:normAutofit lnSpcReduction="10000"/>
          </a:bodyPr>
          <a:lstStyle/>
          <a:p>
            <a:endParaRPr lang="en-US" sz="2800" dirty="0"/>
          </a:p>
          <a:p>
            <a:r>
              <a:rPr lang="en-US" sz="2800" dirty="0"/>
              <a:t>Policies that are common: </a:t>
            </a:r>
          </a:p>
          <a:p>
            <a:pPr lvl="1"/>
            <a:r>
              <a:rPr lang="en-US" dirty="0"/>
              <a:t>“When you bring a line of cache…”</a:t>
            </a:r>
          </a:p>
          <a:p>
            <a:pPr lvl="2"/>
            <a:endParaRPr lang="en-US" dirty="0"/>
          </a:p>
          <a:p>
            <a:pPr lvl="2"/>
            <a:r>
              <a:rPr lang="en-US" dirty="0"/>
              <a:t>You can only put it in one place (</a:t>
            </a:r>
            <a:r>
              <a:rPr lang="en-US" dirty="0">
                <a:solidFill>
                  <a:srgbClr val="0070C0"/>
                </a:solidFill>
              </a:rPr>
              <a:t>direct mapped</a:t>
            </a:r>
            <a:r>
              <a:rPr lang="en-US" dirty="0"/>
              <a:t> cache): skyscraper, but with one apartment per floor </a:t>
            </a:r>
          </a:p>
          <a:p>
            <a:pPr lvl="2"/>
            <a:endParaRPr lang="en-US" dirty="0"/>
          </a:p>
          <a:p>
            <a:pPr lvl="2"/>
            <a:r>
              <a:rPr lang="en-US" dirty="0"/>
              <a:t>Based on the address of the request you can put it in one of the 4 floors (many floors, and four apartments at each floor level)</a:t>
            </a:r>
          </a:p>
          <a:p>
            <a:pPr lvl="3"/>
            <a:r>
              <a:rPr lang="en-US" dirty="0"/>
              <a:t>You can have, for instance, 2 apartments, or 8 apartments, or k places (for </a:t>
            </a:r>
            <a:r>
              <a:rPr lang="en-US" dirty="0">
                <a:solidFill>
                  <a:srgbClr val="0070C0"/>
                </a:solidFill>
              </a:rPr>
              <a:t>k-way associative</a:t>
            </a:r>
            <a:r>
              <a:rPr lang="en-US" dirty="0"/>
              <a:t> cache)</a:t>
            </a:r>
          </a:p>
          <a:p>
            <a:pPr lvl="2"/>
            <a:endParaRPr lang="en-US" dirty="0"/>
          </a:p>
          <a:p>
            <a:pPr lvl="2"/>
            <a:r>
              <a:rPr lang="en-US" dirty="0"/>
              <a:t>You are free to place wherever (</a:t>
            </a:r>
            <a:r>
              <a:rPr lang="en-US" dirty="0">
                <a:solidFill>
                  <a:srgbClr val="0070C0"/>
                </a:solidFill>
              </a:rPr>
              <a:t>fully associative</a:t>
            </a:r>
            <a:r>
              <a:rPr lang="en-US" dirty="0"/>
              <a:t> cache): Only 1 floor in the building (ranch-style apartment building), but lots of apartments </a:t>
            </a:r>
          </a:p>
          <a:p>
            <a:pPr lvl="2"/>
            <a:endParaRPr lang="en-US" dirty="0"/>
          </a:p>
          <a:p>
            <a:pPr lvl="2"/>
            <a:endParaRPr lang="en-US" dirty="0"/>
          </a:p>
          <a:p>
            <a:pPr lvl="1"/>
            <a:endParaRPr lang="en-US" dirty="0"/>
          </a:p>
          <a:p>
            <a:pPr lvl="1"/>
            <a:r>
              <a:rPr lang="en-US" dirty="0"/>
              <a:t>Note: you always have to place; sometimes you have to replace, too</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13</a:t>
            </a:fld>
            <a:endParaRPr lang="en-US" altLang="en-US"/>
          </a:p>
        </p:txBody>
      </p:sp>
    </p:spTree>
    <p:extLst>
      <p:ext uri="{BB962C8B-B14F-4D97-AF65-F5344CB8AC3E}">
        <p14:creationId xmlns:p14="http://schemas.microsoft.com/office/powerpoint/2010/main" val="94870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07A6-4D40-4689-9B5F-3D01A67F46FA}"/>
              </a:ext>
            </a:extLst>
          </p:cNvPr>
          <p:cNvSpPr>
            <a:spLocks noGrp="1"/>
          </p:cNvSpPr>
          <p:nvPr>
            <p:ph type="title"/>
          </p:nvPr>
        </p:nvSpPr>
        <p:spPr/>
        <p:txBody>
          <a:bodyPr/>
          <a:lstStyle/>
          <a:p>
            <a:r>
              <a:rPr lang="en-US" dirty="0">
                <a:solidFill>
                  <a:srgbClr val="FFC000"/>
                </a:solidFill>
              </a:rPr>
              <a:t>Placement</a:t>
            </a:r>
            <a:r>
              <a:rPr lang="en-US" dirty="0"/>
              <a:t> &amp; </a:t>
            </a:r>
            <a:r>
              <a:rPr lang="en-US" dirty="0">
                <a:solidFill>
                  <a:srgbClr val="FFC000"/>
                </a:solidFill>
              </a:rPr>
              <a:t>Replacement</a:t>
            </a:r>
            <a:r>
              <a:rPr lang="en-US" dirty="0"/>
              <a:t> Policies </a:t>
            </a:r>
            <a:r>
              <a:rPr lang="en-US" sz="2400" dirty="0"/>
              <a:t>[continued]</a:t>
            </a:r>
            <a:endParaRPr lang="en-US" dirty="0"/>
          </a:p>
        </p:txBody>
      </p:sp>
      <p:sp>
        <p:nvSpPr>
          <p:cNvPr id="3" name="Content Placeholder 2">
            <a:extLst>
              <a:ext uri="{FF2B5EF4-FFF2-40B4-BE49-F238E27FC236}">
                <a16:creationId xmlns:a16="http://schemas.microsoft.com/office/drawing/2014/main" id="{60183630-BC99-467F-87CC-7969BBB82A07}"/>
              </a:ext>
            </a:extLst>
          </p:cNvPr>
          <p:cNvSpPr>
            <a:spLocks noGrp="1"/>
          </p:cNvSpPr>
          <p:nvPr>
            <p:ph sz="half" idx="1"/>
          </p:nvPr>
        </p:nvSpPr>
        <p:spPr/>
        <p:txBody>
          <a:bodyPr>
            <a:normAutofit lnSpcReduction="10000"/>
          </a:bodyPr>
          <a:lstStyle/>
          <a:p>
            <a:endParaRPr lang="en-US" dirty="0"/>
          </a:p>
          <a:p>
            <a:r>
              <a:rPr lang="en-US" dirty="0"/>
              <a:t>Direct mapped: cache is skinny skyscraper, with one apartment per floor</a:t>
            </a:r>
          </a:p>
          <a:p>
            <a:pPr lvl="1"/>
            <a:r>
              <a:rPr lang="en-US" dirty="0"/>
              <a:t>Recall that apartment is large enough to accommodate 64 folks (Bytes)</a:t>
            </a:r>
          </a:p>
          <a:p>
            <a:endParaRPr lang="en-US" dirty="0"/>
          </a:p>
          <a:p>
            <a:endParaRPr lang="en-US" dirty="0"/>
          </a:p>
          <a:p>
            <a:r>
              <a:rPr lang="en-US" dirty="0"/>
              <a:t>Associative, K-way: a certain number of floors, each with K apartments</a:t>
            </a:r>
          </a:p>
          <a:p>
            <a:endParaRPr lang="en-US" dirty="0"/>
          </a:p>
          <a:p>
            <a:r>
              <a:rPr lang="en-US" dirty="0"/>
              <a:t>Fully associative cache: apartment level with ground level only</a:t>
            </a:r>
          </a:p>
        </p:txBody>
      </p:sp>
      <p:sp>
        <p:nvSpPr>
          <p:cNvPr id="4" name="Slide Number Placeholder 3">
            <a:extLst>
              <a:ext uri="{FF2B5EF4-FFF2-40B4-BE49-F238E27FC236}">
                <a16:creationId xmlns:a16="http://schemas.microsoft.com/office/drawing/2014/main" id="{88D2794E-036C-4703-91DF-6B83D69820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descr="Town House Motel – Once a guest, always a friend.">
            <a:extLst>
              <a:ext uri="{FF2B5EF4-FFF2-40B4-BE49-F238E27FC236}">
                <a16:creationId xmlns:a16="http://schemas.microsoft.com/office/drawing/2014/main" id="{D9D5F643-AB1E-4DAD-B021-66638843ABF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9100" b="24662"/>
          <a:stretch/>
        </p:blipFill>
        <p:spPr bwMode="auto">
          <a:xfrm>
            <a:off x="6321750" y="5306120"/>
            <a:ext cx="3601244" cy="135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p Rated Schaumburg Hotel - Hilton Garden Inn Schaumburg">
            <a:extLst>
              <a:ext uri="{FF2B5EF4-FFF2-40B4-BE49-F238E27FC236}">
                <a16:creationId xmlns:a16="http://schemas.microsoft.com/office/drawing/2014/main" id="{3E059839-7CCE-41CD-84AA-613B5622E9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08" b="9787"/>
          <a:stretch/>
        </p:blipFill>
        <p:spPr bwMode="auto">
          <a:xfrm>
            <a:off x="6967068" y="3704444"/>
            <a:ext cx="3601245" cy="14780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other view of the new ultra-thin &amp; tall skyscrapers going up in New York.  [1080x1350] #city #cities #b… | New york city buildings, New york  architecture, New york">
            <a:extLst>
              <a:ext uri="{FF2B5EF4-FFF2-40B4-BE49-F238E27FC236}">
                <a16:creationId xmlns:a16="http://schemas.microsoft.com/office/drawing/2014/main" id="{2042ED35-69C4-473D-A27F-3D7E41BE58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978" y="854582"/>
            <a:ext cx="2181006" cy="2726257"/>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21207E5D-6C08-48D2-BF63-B76C58612A18}"/>
              </a:ext>
            </a:extLst>
          </p:cNvPr>
          <p:cNvSpPr/>
          <p:nvPr/>
        </p:nvSpPr>
        <p:spPr>
          <a:xfrm>
            <a:off x="6011952" y="4319874"/>
            <a:ext cx="518448" cy="28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A3F0BF1E-DC83-4851-A937-A3D3BAA9EDFA}"/>
              </a:ext>
            </a:extLst>
          </p:cNvPr>
          <p:cNvSpPr/>
          <p:nvPr/>
        </p:nvSpPr>
        <p:spPr>
          <a:xfrm>
            <a:off x="5752728" y="5630235"/>
            <a:ext cx="518448" cy="28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79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000"/>
                </a:solidFill>
              </a:rPr>
              <a:t>Placement</a:t>
            </a:r>
            <a:r>
              <a:rPr lang="en-US" dirty="0"/>
              <a:t> &amp; </a:t>
            </a:r>
            <a:r>
              <a:rPr lang="en-US" dirty="0">
                <a:solidFill>
                  <a:srgbClr val="FFC000"/>
                </a:solidFill>
              </a:rPr>
              <a:t>Replacement</a:t>
            </a:r>
            <a:r>
              <a:rPr lang="en-US" dirty="0"/>
              <a:t> Policies: further discussion</a:t>
            </a:r>
          </a:p>
        </p:txBody>
      </p:sp>
      <p:sp>
        <p:nvSpPr>
          <p:cNvPr id="3" name="Content Placeholder 2"/>
          <p:cNvSpPr>
            <a:spLocks noGrp="1"/>
          </p:cNvSpPr>
          <p:nvPr>
            <p:ph idx="1"/>
          </p:nvPr>
        </p:nvSpPr>
        <p:spPr/>
        <p:txBody>
          <a:bodyPr>
            <a:normAutofit fontScale="92500" lnSpcReduction="10000"/>
          </a:bodyPr>
          <a:lstStyle/>
          <a:p>
            <a:endParaRPr lang="en-US" sz="2000" dirty="0"/>
          </a:p>
          <a:p>
            <a:r>
              <a:rPr lang="en-US" sz="2000" dirty="0"/>
              <a:t>Direct mapped (the tall skinny skyscraper)</a:t>
            </a:r>
          </a:p>
          <a:p>
            <a:pPr lvl="1"/>
            <a:r>
              <a:rPr lang="en-US" sz="1800" dirty="0"/>
              <a:t>Pros: very fast to find if in cache or not</a:t>
            </a:r>
          </a:p>
          <a:p>
            <a:pPr lvl="1"/>
            <a:r>
              <a:rPr lang="en-US" sz="1800" dirty="0"/>
              <a:t>Cons: sometimes, you’ll have to evict a line cache that sees a lot of use (no freedom at all in the placement policy)</a:t>
            </a:r>
          </a:p>
          <a:p>
            <a:endParaRPr lang="en-US" sz="2000" dirty="0"/>
          </a:p>
          <a:p>
            <a:r>
              <a:rPr lang="en-US" sz="2000" dirty="0"/>
              <a:t>K-way associative (Hilton Garden Inn)</a:t>
            </a:r>
          </a:p>
          <a:p>
            <a:pPr lvl="1"/>
            <a:r>
              <a:rPr lang="en-US" sz="1800" dirty="0"/>
              <a:t>Decent compromise:</a:t>
            </a:r>
          </a:p>
          <a:p>
            <a:pPr lvl="2"/>
            <a:r>
              <a:rPr lang="en-US" sz="1600" dirty="0"/>
              <a:t>It yields a reasonably decent replacement policy – you have K options to choose from</a:t>
            </a:r>
          </a:p>
          <a:p>
            <a:pPr lvl="2"/>
            <a:r>
              <a:rPr lang="en-US" sz="1600" dirty="0"/>
              <a:t>At the same time, you don’t have to search too many apartments at a floor level</a:t>
            </a:r>
          </a:p>
          <a:p>
            <a:pPr lvl="1"/>
            <a:r>
              <a:rPr lang="en-US" sz="1800" dirty="0"/>
              <a:t>NOTE: Intel and AMD chips - 2, 4, 8, 16-way associative</a:t>
            </a:r>
          </a:p>
          <a:p>
            <a:pPr lvl="2"/>
            <a:r>
              <a:rPr lang="en-US" sz="1600" dirty="0"/>
              <a:t>Depends on cache level and which chip model</a:t>
            </a:r>
          </a:p>
          <a:p>
            <a:pPr lvl="2"/>
            <a:endParaRPr lang="en-US" sz="1600" dirty="0"/>
          </a:p>
          <a:p>
            <a:r>
              <a:rPr lang="en-US" sz="2000" dirty="0"/>
              <a:t>Fully associative (the ranch)</a:t>
            </a:r>
          </a:p>
          <a:p>
            <a:pPr lvl="1"/>
            <a:r>
              <a:rPr lang="en-US" sz="1800" dirty="0"/>
              <a:t>Pros: you have full control which old cache line you want to kick out (lots of freedom for </a:t>
            </a:r>
            <a:r>
              <a:rPr lang="en-US" sz="1800" dirty="0">
                <a:solidFill>
                  <a:srgbClr val="0070C0"/>
                </a:solidFill>
              </a:rPr>
              <a:t>replacement policy</a:t>
            </a:r>
            <a:r>
              <a:rPr lang="en-US" sz="1800" dirty="0"/>
              <a:t>)</a:t>
            </a:r>
          </a:p>
          <a:p>
            <a:pPr lvl="1"/>
            <a:r>
              <a:rPr lang="en-US" sz="1800" dirty="0"/>
              <a:t>Cons: </a:t>
            </a:r>
          </a:p>
          <a:p>
            <a:pPr lvl="2"/>
            <a:r>
              <a:rPr lang="en-US" sz="1500" dirty="0"/>
              <a:t>Higher overhead to find what you’re looking for (data can be anywhere in cache)</a:t>
            </a:r>
          </a:p>
          <a:p>
            <a:pPr lvl="2"/>
            <a:r>
              <a:rPr lang="en-US" sz="1500" dirty="0"/>
              <a:t>Higher overhead to decide whom to evict (the “victim”)</a:t>
            </a:r>
          </a:p>
          <a:p>
            <a:endParaRPr lang="en-US" sz="2000" dirty="0"/>
          </a:p>
          <a:p>
            <a:endParaRPr lang="en-US" sz="22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15</a:t>
            </a:fld>
            <a:endParaRPr lang="en-US" altLang="en-US"/>
          </a:p>
        </p:txBody>
      </p:sp>
    </p:spTree>
    <p:extLst>
      <p:ext uri="{BB962C8B-B14F-4D97-AF65-F5344CB8AC3E}">
        <p14:creationId xmlns:p14="http://schemas.microsoft.com/office/powerpoint/2010/main" val="95024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[New Topic:] General Cache Organization</a:t>
            </a:r>
            <a:br>
              <a:rPr lang="en-US" dirty="0"/>
            </a:br>
            <a:r>
              <a:rPr lang="en-US" sz="1600" dirty="0"/>
              <a:t>[Symbols Used and Their Meaning]</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endParaRPr lang="en-US" dirty="0"/>
              </a:p>
              <a:p>
                <a:r>
                  <a:rPr lang="en-US" dirty="0">
                    <a:solidFill>
                      <a:srgbClr val="C00000"/>
                    </a:solidFill>
                  </a:rPr>
                  <a:t>B</a:t>
                </a:r>
                <a:r>
                  <a:rPr lang="en-US" dirty="0"/>
                  <a:t>: Number of bytes in a cache line</a:t>
                </a:r>
              </a:p>
              <a:p>
                <a:pPr lvl="1"/>
                <a:r>
                  <a:rPr lang="en-US" dirty="0"/>
                  <a:t>Typically, B is 64 (number of folks in an apartment)</a:t>
                </a:r>
              </a:p>
              <a:p>
                <a:pPr lvl="1"/>
                <a:endParaRPr lang="en-US" dirty="0"/>
              </a:p>
              <a:p>
                <a:r>
                  <a:rPr lang="en-US" dirty="0">
                    <a:solidFill>
                      <a:srgbClr val="C00000"/>
                    </a:solidFill>
                  </a:rPr>
                  <a:t>E</a:t>
                </a:r>
                <a:r>
                  <a:rPr lang="en-US" dirty="0"/>
                  <a:t>: The number of cache lines (“</a:t>
                </a:r>
                <a:r>
                  <a:rPr lang="en-US" u="sng" dirty="0"/>
                  <a:t>E</a:t>
                </a:r>
                <a:r>
                  <a:rPr lang="en-US" dirty="0"/>
                  <a:t>lements”) that combine to make up a set</a:t>
                </a:r>
              </a:p>
              <a:p>
                <a:pPr lvl="1"/>
                <a:r>
                  <a:rPr lang="en-US" dirty="0"/>
                  <a:t>Typically, E is 1, 2, 4, 8, or 16, but other values possible (number of apartments at a floor)</a:t>
                </a:r>
              </a:p>
              <a:p>
                <a:pPr lvl="1"/>
                <a:endParaRPr lang="en-US" dirty="0"/>
              </a:p>
              <a:p>
                <a:r>
                  <a:rPr lang="en-US" dirty="0">
                    <a:solidFill>
                      <a:srgbClr val="C00000"/>
                    </a:solidFill>
                  </a:rPr>
                  <a:t>S</a:t>
                </a:r>
                <a:r>
                  <a:rPr lang="en-US" dirty="0"/>
                  <a:t>: the number of “</a:t>
                </a:r>
                <a:r>
                  <a:rPr lang="en-US" u="sng" dirty="0"/>
                  <a:t>S</a:t>
                </a:r>
                <a:r>
                  <a:rPr lang="en-US" dirty="0"/>
                  <a:t>ets” that make up the cache (number of “floors”)</a:t>
                </a:r>
              </a:p>
              <a:p>
                <a:endParaRPr lang="en-US" dirty="0"/>
              </a:p>
              <a:p>
                <a14:m>
                  <m:oMath xmlns:m="http://schemas.openxmlformats.org/officeDocument/2006/math">
                    <m:r>
                      <m:rPr>
                        <m:sty m:val="p"/>
                      </m:rPr>
                      <a:rPr lang="en-US" i="0" dirty="0" smtClean="0">
                        <a:solidFill>
                          <a:srgbClr val="C00000"/>
                        </a:solidFill>
                        <a:latin typeface="Cambria Math" panose="02040503050406030204" pitchFamily="18" charset="0"/>
                      </a:rPr>
                      <m:t>T</m:t>
                    </m:r>
                  </m:oMath>
                </a14:m>
                <a:r>
                  <a:rPr lang="en-US" dirty="0"/>
                  <a:t>: total cache size			</a:t>
                </a:r>
                <a14:m>
                  <m:oMath xmlns:m="http://schemas.openxmlformats.org/officeDocument/2006/math">
                    <m:r>
                      <m:rPr>
                        <m:sty m:val="p"/>
                      </m:rPr>
                      <a:rPr lang="en-US">
                        <a:solidFill>
                          <a:srgbClr val="C00000"/>
                        </a:solidFill>
                        <a:latin typeface="Cambria Math" panose="02040503050406030204" pitchFamily="18" charset="0"/>
                      </a:rPr>
                      <m:t>B</m:t>
                    </m:r>
                    <m:r>
                      <a:rPr lang="en-US">
                        <a:latin typeface="Cambria Math" panose="02040503050406030204" pitchFamily="18" charset="0"/>
                      </a:rPr>
                      <m:t>×</m:t>
                    </m:r>
                    <m:r>
                      <m:rPr>
                        <m:sty m:val="p"/>
                      </m:rPr>
                      <a:rPr lang="en-US">
                        <a:solidFill>
                          <a:srgbClr val="C00000"/>
                        </a:solidFill>
                        <a:latin typeface="Cambria Math" panose="02040503050406030204" pitchFamily="18" charset="0"/>
                      </a:rPr>
                      <m:t>E</m:t>
                    </m:r>
                    <m:r>
                      <a:rPr lang="en-US">
                        <a:latin typeface="Cambria Math" panose="02040503050406030204" pitchFamily="18" charset="0"/>
                      </a:rPr>
                      <m:t>×</m:t>
                    </m:r>
                    <m:r>
                      <m:rPr>
                        <m:sty m:val="p"/>
                      </m:rPr>
                      <a:rPr lang="en-US">
                        <a:solidFill>
                          <a:srgbClr val="C00000"/>
                        </a:solidFill>
                        <a:latin typeface="Cambria Math" panose="02040503050406030204" pitchFamily="18" charset="0"/>
                      </a:rPr>
                      <m:t>S</m:t>
                    </m:r>
                    <m:r>
                      <a:rPr lang="en-US" b="0" i="0" smtClean="0">
                        <a:solidFill>
                          <a:schemeClr val="tx1"/>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T</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663"/>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198C497F-F93A-415D-AE85-6EDF5BB63A7F}" type="slidenum">
              <a:rPr lang="en-US" altLang="en-US" smtClean="0"/>
              <a:pPr/>
              <a:t>16</a:t>
            </a:fld>
            <a:endParaRPr lang="en-US" altLang="en-US"/>
          </a:p>
        </p:txBody>
      </p:sp>
    </p:spTree>
    <p:extLst>
      <p:ext uri="{BB962C8B-B14F-4D97-AF65-F5344CB8AC3E}">
        <p14:creationId xmlns:p14="http://schemas.microsoft.com/office/powerpoint/2010/main" val="84357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Cache Organization (B, E, S)</a:t>
            </a:r>
          </a:p>
        </p:txBody>
      </p:sp>
      <p:sp>
        <p:nvSpPr>
          <p:cNvPr id="8" name="AutoShape 16"/>
          <p:cNvSpPr>
            <a:spLocks/>
          </p:cNvSpPr>
          <p:nvPr/>
        </p:nvSpPr>
        <p:spPr bwMode="auto">
          <a:xfrm rot="5400000">
            <a:off x="5213385" y="-717926"/>
            <a:ext cx="228600" cy="4648201"/>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grpSp>
        <p:nvGrpSpPr>
          <p:cNvPr id="3" name="Group 79"/>
          <p:cNvGrpSpPr/>
          <p:nvPr/>
        </p:nvGrpSpPr>
        <p:grpSpPr>
          <a:xfrm>
            <a:off x="3003584" y="1856908"/>
            <a:ext cx="4648200"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cxnSp>
        <p:nvCxnSpPr>
          <p:cNvPr id="45" name="Straight Connector 44"/>
          <p:cNvCxnSpPr/>
          <p:nvPr/>
        </p:nvCxnSpPr>
        <p:spPr bwMode="auto">
          <a:xfrm>
            <a:off x="3232184" y="3797192"/>
            <a:ext cx="4267200" cy="1111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2622584" y="184564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56" name="TextBox 55"/>
          <p:cNvSpPr txBox="1"/>
          <p:nvPr/>
        </p:nvSpPr>
        <p:spPr>
          <a:xfrm>
            <a:off x="4984785" y="1122543"/>
            <a:ext cx="1972399" cy="369332"/>
          </a:xfrm>
          <a:prstGeom prst="rect">
            <a:avLst/>
          </a:prstGeom>
          <a:noFill/>
        </p:spPr>
        <p:txBody>
          <a:bodyPr wrap="none" rtlCol="0">
            <a:spAutoFit/>
          </a:bodyPr>
          <a:lstStyle/>
          <a:p>
            <a:r>
              <a:rPr lang="en-US" dirty="0">
                <a:latin typeface="Calibri" pitchFamily="34" charset="0"/>
              </a:rPr>
              <a:t>E = 2</a:t>
            </a:r>
            <a:r>
              <a:rPr lang="en-US" baseline="30000" dirty="0">
                <a:latin typeface="Calibri" pitchFamily="34" charset="0"/>
              </a:rPr>
              <a:t>e</a:t>
            </a:r>
            <a:r>
              <a:rPr lang="en-US" dirty="0">
                <a:latin typeface="Calibri" pitchFamily="34" charset="0"/>
              </a:rPr>
              <a:t> lines per set</a:t>
            </a:r>
          </a:p>
        </p:txBody>
      </p:sp>
      <p:sp>
        <p:nvSpPr>
          <p:cNvPr id="57" name="TextBox 56"/>
          <p:cNvSpPr txBox="1"/>
          <p:nvPr/>
        </p:nvSpPr>
        <p:spPr>
          <a:xfrm>
            <a:off x="1339057" y="3022314"/>
            <a:ext cx="1113190" cy="369332"/>
          </a:xfrm>
          <a:prstGeom prst="rect">
            <a:avLst/>
          </a:prstGeom>
          <a:noFill/>
        </p:spPr>
        <p:txBody>
          <a:bodyPr wrap="none" rtlCol="0">
            <a:spAutoFit/>
          </a:bodyPr>
          <a:lstStyle/>
          <a:p>
            <a:r>
              <a:rPr lang="en-US" dirty="0">
                <a:latin typeface="Calibri" pitchFamily="34" charset="0"/>
              </a:rPr>
              <a:t>S = 2</a:t>
            </a:r>
            <a:r>
              <a:rPr lang="en-US" baseline="30000" dirty="0">
                <a:latin typeface="Calibri" pitchFamily="34" charset="0"/>
              </a:rPr>
              <a:t>s</a:t>
            </a:r>
            <a:r>
              <a:rPr lang="en-US" dirty="0">
                <a:latin typeface="Calibri" pitchFamily="34" charset="0"/>
              </a:rPr>
              <a:t> sets</a:t>
            </a:r>
          </a:p>
        </p:txBody>
      </p:sp>
      <p:cxnSp>
        <p:nvCxnSpPr>
          <p:cNvPr id="59" name="Straight Connector 58"/>
          <p:cNvCxnSpPr>
            <a:endCxn id="61" idx="1"/>
          </p:cNvCxnSpPr>
          <p:nvPr/>
        </p:nvCxnSpPr>
        <p:spPr bwMode="auto">
          <a:xfrm flipV="1">
            <a:off x="7651786" y="1848258"/>
            <a:ext cx="596798" cy="104168"/>
          </a:xfrm>
          <a:prstGeom prst="line">
            <a:avLst/>
          </a:prstGeom>
          <a:noFill/>
          <a:ln w="9525" cap="flat" cmpd="sng" algn="ctr">
            <a:solidFill>
              <a:schemeClr val="tx1"/>
            </a:solidFill>
            <a:prstDash val="solid"/>
            <a:round/>
            <a:headEnd type="triangle" w="med" len="med"/>
            <a:tailEnd type="none" w="med" len="med"/>
          </a:ln>
          <a:effectLst/>
        </p:spPr>
      </p:cxnSp>
      <p:sp>
        <p:nvSpPr>
          <p:cNvPr id="61" name="TextBox 60"/>
          <p:cNvSpPr txBox="1"/>
          <p:nvPr/>
        </p:nvSpPr>
        <p:spPr>
          <a:xfrm>
            <a:off x="8248584" y="1663592"/>
            <a:ext cx="1429174" cy="369332"/>
          </a:xfrm>
          <a:prstGeom prst="rect">
            <a:avLst/>
          </a:prstGeom>
          <a:noFill/>
        </p:spPr>
        <p:txBody>
          <a:bodyPr wrap="none" rtlCol="0" anchor="ctr" anchorCtr="0">
            <a:spAutoFit/>
          </a:bodyPr>
          <a:lstStyle/>
          <a:p>
            <a:r>
              <a:rPr lang="en-US" dirty="0">
                <a:solidFill>
                  <a:schemeClr val="accent2">
                    <a:lumMod val="60000"/>
                    <a:lumOff val="40000"/>
                  </a:schemeClr>
                </a:solidFill>
                <a:latin typeface="Calibri" pitchFamily="34" charset="0"/>
              </a:rPr>
              <a:t>a “cache </a:t>
            </a:r>
            <a:r>
              <a:rPr lang="en-US" u="sng" dirty="0">
                <a:solidFill>
                  <a:schemeClr val="accent2">
                    <a:lumMod val="60000"/>
                    <a:lumOff val="40000"/>
                  </a:schemeClr>
                </a:solidFill>
                <a:latin typeface="Calibri" pitchFamily="34" charset="0"/>
              </a:rPr>
              <a:t>S</a:t>
            </a:r>
            <a:r>
              <a:rPr lang="en-US" dirty="0">
                <a:solidFill>
                  <a:schemeClr val="accent2">
                    <a:lumMod val="60000"/>
                    <a:lumOff val="40000"/>
                  </a:schemeClr>
                </a:solidFill>
                <a:latin typeface="Calibri" pitchFamily="34" charset="0"/>
              </a:rPr>
              <a:t>et”</a:t>
            </a:r>
          </a:p>
        </p:txBody>
      </p:sp>
      <p:cxnSp>
        <p:nvCxnSpPr>
          <p:cNvPr id="62" name="Straight Connector 61"/>
          <p:cNvCxnSpPr/>
          <p:nvPr/>
        </p:nvCxnSpPr>
        <p:spPr bwMode="auto">
          <a:xfrm>
            <a:off x="7526956" y="2170497"/>
            <a:ext cx="582028" cy="84447"/>
          </a:xfrm>
          <a:prstGeom prst="line">
            <a:avLst/>
          </a:prstGeom>
          <a:noFill/>
          <a:ln w="9525" cap="flat" cmpd="sng" algn="ctr">
            <a:solidFill>
              <a:schemeClr val="tx1"/>
            </a:solidFill>
            <a:prstDash val="solid"/>
            <a:round/>
            <a:headEnd type="triangle" w="med" len="med"/>
            <a:tailEnd type="none" w="med" len="med"/>
          </a:ln>
          <a:effectLst/>
        </p:spPr>
      </p:cxnSp>
      <p:sp>
        <p:nvSpPr>
          <p:cNvPr id="63" name="TextBox 62"/>
          <p:cNvSpPr txBox="1"/>
          <p:nvPr/>
        </p:nvSpPr>
        <p:spPr>
          <a:xfrm>
            <a:off x="8070350" y="2056260"/>
            <a:ext cx="3941785" cy="923330"/>
          </a:xfrm>
          <a:prstGeom prst="rect">
            <a:avLst/>
          </a:prstGeom>
          <a:noFill/>
        </p:spPr>
        <p:txBody>
          <a:bodyPr wrap="none" rtlCol="0">
            <a:spAutoFit/>
          </a:bodyPr>
          <a:lstStyle/>
          <a:p>
            <a:r>
              <a:rPr lang="en-US" dirty="0">
                <a:solidFill>
                  <a:schemeClr val="accent2">
                    <a:lumMod val="60000"/>
                    <a:lumOff val="40000"/>
                  </a:schemeClr>
                </a:solidFill>
                <a:latin typeface="Calibri" pitchFamily="34" charset="0"/>
              </a:rPr>
              <a:t>a “</a:t>
            </a:r>
            <a:r>
              <a:rPr lang="en-US" b="1" dirty="0">
                <a:solidFill>
                  <a:schemeClr val="accent2">
                    <a:lumMod val="60000"/>
                    <a:lumOff val="40000"/>
                  </a:schemeClr>
                </a:solidFill>
                <a:latin typeface="Calibri" pitchFamily="34" charset="0"/>
              </a:rPr>
              <a:t>cache </a:t>
            </a:r>
            <a:r>
              <a:rPr lang="en-US" b="1" u="sng" dirty="0">
                <a:solidFill>
                  <a:schemeClr val="accent2">
                    <a:lumMod val="60000"/>
                    <a:lumOff val="40000"/>
                  </a:schemeClr>
                </a:solidFill>
                <a:latin typeface="Calibri" pitchFamily="34" charset="0"/>
              </a:rPr>
              <a:t>E</a:t>
            </a:r>
            <a:r>
              <a:rPr lang="en-US" b="1" dirty="0">
                <a:solidFill>
                  <a:schemeClr val="accent2">
                    <a:lumMod val="60000"/>
                    <a:lumOff val="40000"/>
                  </a:schemeClr>
                </a:solidFill>
                <a:latin typeface="Calibri" pitchFamily="34" charset="0"/>
              </a:rPr>
              <a:t>lement</a:t>
            </a:r>
            <a:r>
              <a:rPr lang="en-US" dirty="0">
                <a:solidFill>
                  <a:schemeClr val="accent2">
                    <a:lumMod val="60000"/>
                    <a:lumOff val="40000"/>
                  </a:schemeClr>
                </a:solidFill>
                <a:latin typeface="Calibri" pitchFamily="34" charset="0"/>
              </a:rPr>
              <a:t>” </a:t>
            </a:r>
            <a:br>
              <a:rPr lang="en-US" dirty="0">
                <a:solidFill>
                  <a:schemeClr val="accent2">
                    <a:lumMod val="60000"/>
                    <a:lumOff val="40000"/>
                  </a:schemeClr>
                </a:solidFill>
                <a:latin typeface="Calibri" pitchFamily="34" charset="0"/>
              </a:rPr>
            </a:br>
            <a:r>
              <a:rPr lang="en-US" dirty="0">
                <a:solidFill>
                  <a:schemeClr val="accent2">
                    <a:lumMod val="60000"/>
                    <a:lumOff val="40000"/>
                  </a:schemeClr>
                </a:solidFill>
                <a:latin typeface="Calibri" pitchFamily="34" charset="0"/>
              </a:rPr>
              <a:t>(it wraps inside a cache line; an element</a:t>
            </a:r>
            <a:br>
              <a:rPr lang="en-US" dirty="0">
                <a:solidFill>
                  <a:schemeClr val="accent2">
                    <a:lumMod val="60000"/>
                    <a:lumOff val="40000"/>
                  </a:schemeClr>
                </a:solidFill>
                <a:latin typeface="Calibri" pitchFamily="34" charset="0"/>
              </a:rPr>
            </a:br>
            <a:r>
              <a:rPr lang="en-US" dirty="0">
                <a:solidFill>
                  <a:schemeClr val="accent2">
                    <a:lumMod val="60000"/>
                    <a:lumOff val="40000"/>
                  </a:schemeClr>
                </a:solidFill>
                <a:latin typeface="Calibri" pitchFamily="34" charset="0"/>
              </a:rPr>
              <a:t>belongs to a set)</a:t>
            </a:r>
          </a:p>
        </p:txBody>
      </p:sp>
      <p:grpSp>
        <p:nvGrpSpPr>
          <p:cNvPr id="4" name="Group 80"/>
          <p:cNvGrpSpPr/>
          <p:nvPr/>
        </p:nvGrpSpPr>
        <p:grpSpPr>
          <a:xfrm>
            <a:off x="3003584" y="2425592"/>
            <a:ext cx="4648200"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grpSp>
        <p:nvGrpSpPr>
          <p:cNvPr id="5" name="Group 86"/>
          <p:cNvGrpSpPr/>
          <p:nvPr/>
        </p:nvGrpSpPr>
        <p:grpSpPr>
          <a:xfrm>
            <a:off x="3003584" y="2999908"/>
            <a:ext cx="4648200"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grpSp>
        <p:nvGrpSpPr>
          <p:cNvPr id="6" name="Group 92"/>
          <p:cNvGrpSpPr/>
          <p:nvPr/>
        </p:nvGrpSpPr>
        <p:grpSpPr>
          <a:xfrm>
            <a:off x="3003584" y="4066708"/>
            <a:ext cx="4648200"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sp>
        <p:nvSpPr>
          <p:cNvPr id="99" name="Trapezoid 98"/>
          <p:cNvSpPr/>
          <p:nvPr/>
        </p:nvSpPr>
        <p:spPr bwMode="auto">
          <a:xfrm>
            <a:off x="3245409" y="4487473"/>
            <a:ext cx="3523449" cy="865914"/>
          </a:xfrm>
          <a:prstGeom prst="trapezoid">
            <a:avLst>
              <a:gd name="adj" fmla="val 135061"/>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64" name="Rectangle 63"/>
          <p:cNvSpPr/>
          <p:nvPr/>
        </p:nvSpPr>
        <p:spPr bwMode="auto">
          <a:xfrm>
            <a:off x="3245409" y="5353387"/>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65" name="Rectangle 64"/>
          <p:cNvSpPr/>
          <p:nvPr/>
        </p:nvSpPr>
        <p:spPr bwMode="auto">
          <a:xfrm>
            <a:off x="4743653" y="5467687"/>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0</a:t>
            </a:r>
          </a:p>
        </p:txBody>
      </p:sp>
      <p:sp>
        <p:nvSpPr>
          <p:cNvPr id="66" name="Rectangle 65"/>
          <p:cNvSpPr/>
          <p:nvPr/>
        </p:nvSpPr>
        <p:spPr bwMode="auto">
          <a:xfrm>
            <a:off x="5016258" y="5467687"/>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1</a:t>
            </a:r>
          </a:p>
        </p:txBody>
      </p:sp>
      <p:sp>
        <p:nvSpPr>
          <p:cNvPr id="67" name="Rectangle 66"/>
          <p:cNvSpPr/>
          <p:nvPr/>
        </p:nvSpPr>
        <p:spPr bwMode="auto">
          <a:xfrm>
            <a:off x="5277053" y="5467687"/>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2</a:t>
            </a:r>
          </a:p>
        </p:txBody>
      </p:sp>
      <p:sp>
        <p:nvSpPr>
          <p:cNvPr id="68" name="Rectangle 67"/>
          <p:cNvSpPr/>
          <p:nvPr/>
        </p:nvSpPr>
        <p:spPr bwMode="auto">
          <a:xfrm>
            <a:off x="6191452" y="5467687"/>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algn="ctr" eaLnBrk="0" fontAlgn="base" hangingPunct="0">
              <a:spcBef>
                <a:spcPct val="0"/>
              </a:spcBef>
              <a:spcAft>
                <a:spcPct val="0"/>
              </a:spcAft>
            </a:pPr>
            <a:r>
              <a:rPr lang="en-US" sz="1600" dirty="0">
                <a:latin typeface="Calibri" pitchFamily="34" charset="0"/>
              </a:rPr>
              <a:t>B-1</a:t>
            </a:r>
          </a:p>
        </p:txBody>
      </p:sp>
      <p:sp>
        <p:nvSpPr>
          <p:cNvPr id="69" name="Rectangle 68"/>
          <p:cNvSpPr/>
          <p:nvPr/>
        </p:nvSpPr>
        <p:spPr bwMode="auto">
          <a:xfrm>
            <a:off x="5549658" y="5467687"/>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cxnSp>
        <p:nvCxnSpPr>
          <p:cNvPr id="70" name="Straight Connector 69"/>
          <p:cNvCxnSpPr/>
          <p:nvPr/>
        </p:nvCxnSpPr>
        <p:spPr bwMode="auto">
          <a:xfrm>
            <a:off x="5683808" y="5619293"/>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3841063" y="5467687"/>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73" name="Rectangle 72"/>
          <p:cNvSpPr/>
          <p:nvPr/>
        </p:nvSpPr>
        <p:spPr bwMode="auto">
          <a:xfrm>
            <a:off x="3372053" y="5480031"/>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v</a:t>
            </a:r>
          </a:p>
        </p:txBody>
      </p:sp>
      <p:sp>
        <p:nvSpPr>
          <p:cNvPr id="77" name="AutoShape 16"/>
          <p:cNvSpPr>
            <a:spLocks/>
          </p:cNvSpPr>
          <p:nvPr/>
        </p:nvSpPr>
        <p:spPr bwMode="auto">
          <a:xfrm rot="16200000" flipV="1">
            <a:off x="5594729" y="5005490"/>
            <a:ext cx="228600" cy="1905000"/>
          </a:xfrm>
          <a:prstGeom prst="leftBrace">
            <a:avLst>
              <a:gd name="adj1" fmla="val 136972"/>
              <a:gd name="adj2" fmla="val 50000"/>
            </a:avLst>
          </a:prstGeom>
          <a:noFill/>
          <a:ln w="25400">
            <a:solidFill>
              <a:schemeClr val="accent4">
                <a:lumMod val="75000"/>
              </a:schemeClr>
            </a:solidFill>
            <a:round/>
            <a:headEnd/>
            <a:tailEnd/>
          </a:ln>
          <a:effectLst/>
        </p:spPr>
        <p:txBody>
          <a:bodyPr wrap="none" anchor="ctr"/>
          <a:lstStyle/>
          <a:p>
            <a:endParaRPr lang="en-US" dirty="0">
              <a:latin typeface="Calibri" pitchFamily="34" charset="0"/>
            </a:endParaRPr>
          </a:p>
        </p:txBody>
      </p:sp>
      <p:sp>
        <p:nvSpPr>
          <p:cNvPr id="78" name="TextBox 77"/>
          <p:cNvSpPr txBox="1"/>
          <p:nvPr/>
        </p:nvSpPr>
        <p:spPr>
          <a:xfrm>
            <a:off x="5110643" y="6152811"/>
            <a:ext cx="4647362" cy="369332"/>
          </a:xfrm>
          <a:prstGeom prst="rect">
            <a:avLst/>
          </a:prstGeom>
          <a:noFill/>
        </p:spPr>
        <p:txBody>
          <a:bodyPr wrap="none" rtlCol="0">
            <a:spAutoFit/>
          </a:bodyPr>
          <a:lstStyle/>
          <a:p>
            <a:r>
              <a:rPr lang="en-US" dirty="0">
                <a:latin typeface="Calibri" pitchFamily="34" charset="0"/>
              </a:rPr>
              <a:t>B = 2</a:t>
            </a:r>
            <a:r>
              <a:rPr lang="en-US" baseline="30000" dirty="0">
                <a:latin typeface="Calibri" pitchFamily="34" charset="0"/>
              </a:rPr>
              <a:t>b</a:t>
            </a:r>
            <a:r>
              <a:rPr lang="en-US" dirty="0">
                <a:latin typeface="Calibri" pitchFamily="34" charset="0"/>
              </a:rPr>
              <a:t> bytes of data per cache block (cache </a:t>
            </a:r>
            <a:r>
              <a:rPr lang="en-US" b="1" dirty="0">
                <a:latin typeface="Calibri" pitchFamily="34" charset="0"/>
              </a:rPr>
              <a:t>line</a:t>
            </a:r>
            <a:r>
              <a:rPr lang="en-US" dirty="0">
                <a:latin typeface="Calibri" pitchFamily="34" charset="0"/>
              </a:rPr>
              <a:t>)</a:t>
            </a:r>
          </a:p>
        </p:txBody>
      </p:sp>
      <p:sp>
        <p:nvSpPr>
          <p:cNvPr id="100" name="TextBox 99"/>
          <p:cNvSpPr txBox="1"/>
          <p:nvPr/>
        </p:nvSpPr>
        <p:spPr>
          <a:xfrm>
            <a:off x="7194585" y="4890513"/>
            <a:ext cx="2195601" cy="646331"/>
          </a:xfrm>
          <a:prstGeom prst="rect">
            <a:avLst/>
          </a:prstGeom>
          <a:noFill/>
        </p:spPr>
        <p:txBody>
          <a:bodyPr wrap="none" rtlCol="0">
            <a:spAutoFit/>
          </a:bodyPr>
          <a:lstStyle/>
          <a:p>
            <a:r>
              <a:rPr lang="en-US" i="1" dirty="0">
                <a:solidFill>
                  <a:srgbClr val="C00000"/>
                </a:solidFill>
                <a:latin typeface="Calibri" pitchFamily="34" charset="0"/>
              </a:rPr>
              <a:t>Cache size:</a:t>
            </a:r>
          </a:p>
          <a:p>
            <a:r>
              <a:rPr lang="en-US" i="1" dirty="0">
                <a:latin typeface="Calibri" pitchFamily="34" charset="0"/>
              </a:rPr>
              <a:t>B x E x S=T data bytes</a:t>
            </a:r>
          </a:p>
        </p:txBody>
      </p:sp>
      <p:sp>
        <p:nvSpPr>
          <p:cNvPr id="53" name="TextBox 52"/>
          <p:cNvSpPr txBox="1"/>
          <p:nvPr/>
        </p:nvSpPr>
        <p:spPr>
          <a:xfrm>
            <a:off x="3041872" y="6114177"/>
            <a:ext cx="952312" cy="369332"/>
          </a:xfrm>
          <a:prstGeom prst="rect">
            <a:avLst/>
          </a:prstGeom>
          <a:noFill/>
        </p:spPr>
        <p:txBody>
          <a:bodyPr wrap="none" rtlCol="0">
            <a:spAutoFit/>
          </a:bodyPr>
          <a:lstStyle/>
          <a:p>
            <a:r>
              <a:rPr lang="en-US" dirty="0">
                <a:latin typeface="Calibri" pitchFamily="34" charset="0"/>
              </a:rPr>
              <a:t>valid bit</a:t>
            </a:r>
          </a:p>
        </p:txBody>
      </p:sp>
      <p:cxnSp>
        <p:nvCxnSpPr>
          <p:cNvPr id="55" name="Straight Connector 54"/>
          <p:cNvCxnSpPr/>
          <p:nvPr/>
        </p:nvCxnSpPr>
        <p:spPr bwMode="auto">
          <a:xfrm rot="5400000" flipH="1" flipV="1">
            <a:off x="3383790" y="5936437"/>
            <a:ext cx="304800" cy="1588"/>
          </a:xfrm>
          <a:prstGeom prst="line">
            <a:avLst/>
          </a:prstGeom>
          <a:noFill/>
          <a:ln w="25400" cap="flat" cmpd="sng" algn="ctr">
            <a:solidFill>
              <a:schemeClr val="accent4">
                <a:lumMod val="75000"/>
              </a:schemeClr>
            </a:solidFill>
            <a:prstDash val="solid"/>
            <a:round/>
            <a:headEnd type="none" w="med" len="med"/>
            <a:tailEnd type="arrow" w="med" len="med"/>
          </a:ln>
          <a:effectLst/>
        </p:spPr>
      </p:cxnSp>
      <p:sp>
        <p:nvSpPr>
          <p:cNvPr id="51" name="Rectangle 50"/>
          <p:cNvSpPr/>
          <p:nvPr/>
        </p:nvSpPr>
        <p:spPr>
          <a:xfrm>
            <a:off x="0" y="6644206"/>
            <a:ext cx="1371600" cy="200055"/>
          </a:xfrm>
          <a:prstGeom prst="rect">
            <a:avLst/>
          </a:prstGeom>
          <a:solidFill>
            <a:schemeClr val="bg1"/>
          </a:solidFill>
        </p:spPr>
        <p:txBody>
          <a:bodyPr wrap="square">
            <a:spAutoFit/>
          </a:bodyPr>
          <a:lstStyle/>
          <a:p>
            <a:r>
              <a:rPr lang="en-US" sz="700" dirty="0">
                <a:latin typeface="Calibri" panose="020F0502020204030204" pitchFamily="34" charset="0"/>
                <a:cs typeface="Calibri" panose="020F0502020204030204" pitchFamily="34" charset="0"/>
              </a:rPr>
              <a:t>[Bryant and </a:t>
            </a:r>
            <a:r>
              <a:rPr lang="en-US" sz="700" dirty="0" err="1">
                <a:latin typeface="Calibri" panose="020F0502020204030204" pitchFamily="34" charset="0"/>
                <a:cs typeface="Calibri" panose="020F0502020204030204" pitchFamily="34" charset="0"/>
              </a:rPr>
              <a:t>O‘Hallaron</a:t>
            </a:r>
            <a:r>
              <a:rPr lang="en-US" sz="700" dirty="0">
                <a:latin typeface="Calibri" panose="020F0502020204030204" pitchFamily="34" charset="0"/>
                <a:cs typeface="Calibri" panose="020F0502020204030204" pitchFamily="34" charset="0"/>
              </a:rPr>
              <a:t>: CMU] →</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17</a:t>
            </a:fld>
            <a:endParaRPr lang="en-US" altLang="en-US" dirty="0"/>
          </a:p>
        </p:txBody>
      </p:sp>
      <p:sp>
        <p:nvSpPr>
          <p:cNvPr id="58" name="TextBox 57"/>
          <p:cNvSpPr txBox="1"/>
          <p:nvPr/>
        </p:nvSpPr>
        <p:spPr>
          <a:xfrm>
            <a:off x="60857" y="5563621"/>
            <a:ext cx="2455993" cy="646331"/>
          </a:xfrm>
          <a:prstGeom prst="rect">
            <a:avLst/>
          </a:prstGeom>
          <a:noFill/>
        </p:spPr>
        <p:txBody>
          <a:bodyPr wrap="none" rtlCol="0">
            <a:spAutoFit/>
          </a:bodyPr>
          <a:lstStyle/>
          <a:p>
            <a:pPr algn="r"/>
            <a:r>
              <a:rPr lang="en-US" dirty="0">
                <a:solidFill>
                  <a:schemeClr val="accent2">
                    <a:lumMod val="60000"/>
                    <a:lumOff val="40000"/>
                  </a:schemeClr>
                </a:solidFill>
                <a:latin typeface="Calibri" pitchFamily="34" charset="0"/>
              </a:rPr>
              <a:t>How a “cache </a:t>
            </a:r>
            <a:r>
              <a:rPr lang="en-US" u="sng" dirty="0">
                <a:solidFill>
                  <a:schemeClr val="accent2">
                    <a:lumMod val="60000"/>
                    <a:lumOff val="40000"/>
                  </a:schemeClr>
                </a:solidFill>
                <a:latin typeface="Calibri" pitchFamily="34" charset="0"/>
              </a:rPr>
              <a:t>E</a:t>
            </a:r>
            <a:r>
              <a:rPr lang="en-US" dirty="0">
                <a:solidFill>
                  <a:schemeClr val="accent2">
                    <a:lumMod val="60000"/>
                    <a:lumOff val="40000"/>
                  </a:schemeClr>
                </a:solidFill>
                <a:latin typeface="Calibri" pitchFamily="34" charset="0"/>
              </a:rPr>
              <a:t>lement” </a:t>
            </a:r>
            <a:br>
              <a:rPr lang="en-US" dirty="0">
                <a:solidFill>
                  <a:schemeClr val="accent2">
                    <a:lumMod val="60000"/>
                    <a:lumOff val="40000"/>
                  </a:schemeClr>
                </a:solidFill>
                <a:latin typeface="Calibri" pitchFamily="34" charset="0"/>
              </a:rPr>
            </a:br>
            <a:r>
              <a:rPr lang="en-US" dirty="0">
                <a:solidFill>
                  <a:schemeClr val="accent2">
                    <a:lumMod val="60000"/>
                    <a:lumOff val="40000"/>
                  </a:schemeClr>
                </a:solidFill>
                <a:latin typeface="Calibri" pitchFamily="34" charset="0"/>
              </a:rPr>
              <a:t>is organized</a:t>
            </a:r>
          </a:p>
        </p:txBody>
      </p:sp>
      <p:cxnSp>
        <p:nvCxnSpPr>
          <p:cNvPr id="60" name="Straight Connector 59"/>
          <p:cNvCxnSpPr/>
          <p:nvPr/>
        </p:nvCxnSpPr>
        <p:spPr bwMode="auto">
          <a:xfrm flipV="1">
            <a:off x="2420051" y="5730893"/>
            <a:ext cx="767407" cy="41594"/>
          </a:xfrm>
          <a:prstGeom prst="line">
            <a:avLst/>
          </a:prstGeom>
          <a:noFill/>
          <a:ln w="25400" cap="flat" cmpd="sng" algn="ctr">
            <a:solidFill>
              <a:schemeClr val="accent4">
                <a:lumMod val="75000"/>
              </a:schemeClr>
            </a:solidFill>
            <a:prstDash val="solid"/>
            <a:round/>
            <a:headEnd type="none" w="med" len="med"/>
            <a:tailEnd type="arrow" w="med" len="med"/>
          </a:ln>
          <a:effectLst/>
        </p:spPr>
      </p:cxnSp>
    </p:spTree>
    <p:extLst>
      <p:ext uri="{BB962C8B-B14F-4D97-AF65-F5344CB8AC3E}">
        <p14:creationId xmlns:p14="http://schemas.microsoft.com/office/powerpoint/2010/main" val="407836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7" grpId="0" animBg="1"/>
      <p:bldP spid="78" grpId="0"/>
      <p:bldP spid="100"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finding if data from a main memory address is in cache</a:t>
            </a:r>
          </a:p>
        </p:txBody>
      </p:sp>
      <p:sp>
        <p:nvSpPr>
          <p:cNvPr id="3" name="Content Placeholder 2"/>
          <p:cNvSpPr>
            <a:spLocks noGrp="1"/>
          </p:cNvSpPr>
          <p:nvPr>
            <p:ph idx="1"/>
          </p:nvPr>
        </p:nvSpPr>
        <p:spPr/>
        <p:txBody>
          <a:bodyPr/>
          <a:lstStyle/>
          <a:p>
            <a:endParaRPr lang="en-US" dirty="0"/>
          </a:p>
          <a:p>
            <a:r>
              <a:rPr lang="en-US" dirty="0"/>
              <a:t>The mission: Read into register a variable at a given memory address</a:t>
            </a:r>
          </a:p>
          <a:p>
            <a:endParaRPr lang="en-US" dirty="0"/>
          </a:p>
          <a:p>
            <a:r>
              <a:rPr lang="en-US" dirty="0"/>
              <a:t>The important question: Is the value stored at this address by any chance in cache?</a:t>
            </a:r>
          </a:p>
          <a:p>
            <a:endParaRPr lang="en-US" dirty="0"/>
          </a:p>
          <a:p>
            <a:r>
              <a:rPr lang="en-US" dirty="0"/>
              <a:t>To answer this question, the </a:t>
            </a:r>
            <a:r>
              <a:rPr lang="en-US" dirty="0">
                <a:solidFill>
                  <a:srgbClr val="0070C0"/>
                </a:solidFill>
              </a:rPr>
              <a:t>addressed is partitioned</a:t>
            </a:r>
            <a:r>
              <a:rPr lang="en-US" dirty="0"/>
              <a:t> in three chunks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 name="Group 4"/>
          <p:cNvGrpSpPr/>
          <p:nvPr/>
        </p:nvGrpSpPr>
        <p:grpSpPr>
          <a:xfrm>
            <a:off x="4449535" y="4626292"/>
            <a:ext cx="3004477" cy="1647250"/>
            <a:chOff x="4069337" y="4433787"/>
            <a:chExt cx="3004477" cy="1647250"/>
          </a:xfrm>
        </p:grpSpPr>
        <p:sp>
          <p:nvSpPr>
            <p:cNvPr id="10" name="Rectangle 9"/>
            <p:cNvSpPr/>
            <p:nvPr/>
          </p:nvSpPr>
          <p:spPr bwMode="auto">
            <a:xfrm>
              <a:off x="4199976" y="4923589"/>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 bits</a:t>
              </a:r>
            </a:p>
          </p:txBody>
        </p:sp>
        <p:sp>
          <p:nvSpPr>
            <p:cNvPr id="11" name="Rectangle 10"/>
            <p:cNvSpPr/>
            <p:nvPr/>
          </p:nvSpPr>
          <p:spPr bwMode="auto">
            <a:xfrm>
              <a:off x="5190576" y="4923589"/>
              <a:ext cx="762000" cy="270848"/>
            </a:xfrm>
            <a:prstGeom prst="rect">
              <a:avLst/>
            </a:prstGeom>
            <a:solidFill>
              <a:srgbClr val="FFC000"/>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s bits</a:t>
              </a:r>
            </a:p>
          </p:txBody>
        </p:sp>
        <p:sp>
          <p:nvSpPr>
            <p:cNvPr id="12" name="Rectangle 11"/>
            <p:cNvSpPr/>
            <p:nvPr/>
          </p:nvSpPr>
          <p:spPr bwMode="auto">
            <a:xfrm>
              <a:off x="5952576" y="4923589"/>
              <a:ext cx="685800" cy="270848"/>
            </a:xfrm>
            <a:prstGeom prst="rect">
              <a:avLst/>
            </a:prstGeom>
            <a:solidFill>
              <a:srgbClr val="92D050"/>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b bits</a:t>
              </a:r>
            </a:p>
          </p:txBody>
        </p:sp>
        <p:sp>
          <p:nvSpPr>
            <p:cNvPr id="13" name="TextBox 12"/>
            <p:cNvSpPr txBox="1"/>
            <p:nvPr/>
          </p:nvSpPr>
          <p:spPr>
            <a:xfrm>
              <a:off x="4069337" y="4433787"/>
              <a:ext cx="3004477" cy="307777"/>
            </a:xfrm>
            <a:prstGeom prst="rect">
              <a:avLst/>
            </a:prstGeom>
            <a:noFill/>
          </p:spPr>
          <p:txBody>
            <a:bodyPr wrap="none" rtlCol="0">
              <a:spAutoFit/>
            </a:bodyPr>
            <a:lstStyle/>
            <a:p>
              <a:r>
                <a:rPr lang="en-US" sz="1400" dirty="0">
                  <a:solidFill>
                    <a:schemeClr val="accent2">
                      <a:lumMod val="75000"/>
                    </a:schemeClr>
                  </a:solidFill>
                  <a:latin typeface="Calibri" pitchFamily="34" charset="0"/>
                </a:rPr>
                <a:t>Memory address (either 32 or 64 bits)</a:t>
              </a:r>
            </a:p>
          </p:txBody>
        </p:sp>
        <p:sp>
          <p:nvSpPr>
            <p:cNvPr id="14" name="AutoShape 16"/>
            <p:cNvSpPr>
              <a:spLocks/>
            </p:cNvSpPr>
            <p:nvPr/>
          </p:nvSpPr>
          <p:spPr bwMode="auto">
            <a:xfrm rot="16200000" flipV="1">
              <a:off x="4580976" y="4892455"/>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15" name="AutoShape 16"/>
            <p:cNvSpPr>
              <a:spLocks/>
            </p:cNvSpPr>
            <p:nvPr/>
          </p:nvSpPr>
          <p:spPr bwMode="auto">
            <a:xfrm rot="16200000" flipV="1">
              <a:off x="5457277" y="5003939"/>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16" name="AutoShape 16"/>
            <p:cNvSpPr>
              <a:spLocks/>
            </p:cNvSpPr>
            <p:nvPr/>
          </p:nvSpPr>
          <p:spPr bwMode="auto">
            <a:xfrm rot="16200000" flipV="1">
              <a:off x="6143076" y="5080138"/>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17" name="TextBox 16"/>
            <p:cNvSpPr txBox="1"/>
            <p:nvPr/>
          </p:nvSpPr>
          <p:spPr>
            <a:xfrm>
              <a:off x="4457271" y="5435915"/>
              <a:ext cx="485389" cy="369332"/>
            </a:xfrm>
            <a:prstGeom prst="rect">
              <a:avLst/>
            </a:prstGeom>
            <a:noFill/>
          </p:spPr>
          <p:txBody>
            <a:bodyPr wrap="none" rtlCol="0">
              <a:spAutoFit/>
            </a:bodyPr>
            <a:lstStyle/>
            <a:p>
              <a:r>
                <a:rPr lang="en-US" dirty="0">
                  <a:latin typeface="Calibri" pitchFamily="34" charset="0"/>
                </a:rPr>
                <a:t>tag</a:t>
              </a:r>
            </a:p>
          </p:txBody>
        </p:sp>
        <p:sp>
          <p:nvSpPr>
            <p:cNvPr id="18" name="TextBox 17"/>
            <p:cNvSpPr txBox="1"/>
            <p:nvPr/>
          </p:nvSpPr>
          <p:spPr>
            <a:xfrm>
              <a:off x="5222771" y="5434706"/>
              <a:ext cx="705258" cy="646331"/>
            </a:xfrm>
            <a:prstGeom prst="rect">
              <a:avLst/>
            </a:prstGeom>
            <a:noFill/>
          </p:spPr>
          <p:txBody>
            <a:bodyPr wrap="none" rtlCol="0">
              <a:spAutoFit/>
            </a:bodyPr>
            <a:lstStyle/>
            <a:p>
              <a:pPr algn="ctr"/>
              <a:r>
                <a:rPr lang="en-US" dirty="0">
                  <a:latin typeface="Calibri" pitchFamily="34" charset="0"/>
                </a:rPr>
                <a:t>set</a:t>
              </a:r>
            </a:p>
            <a:p>
              <a:pPr algn="ctr"/>
              <a:r>
                <a:rPr lang="en-US" dirty="0">
                  <a:latin typeface="Calibri" pitchFamily="34" charset="0"/>
                </a:rPr>
                <a:t>index</a:t>
              </a:r>
            </a:p>
          </p:txBody>
        </p:sp>
        <p:sp>
          <p:nvSpPr>
            <p:cNvPr id="19" name="TextBox 18"/>
            <p:cNvSpPr txBox="1"/>
            <p:nvPr/>
          </p:nvSpPr>
          <p:spPr>
            <a:xfrm>
              <a:off x="5895693" y="5434706"/>
              <a:ext cx="738664" cy="646331"/>
            </a:xfrm>
            <a:prstGeom prst="rect">
              <a:avLst/>
            </a:prstGeom>
            <a:noFill/>
          </p:spPr>
          <p:txBody>
            <a:bodyPr wrap="none" rtlCol="0">
              <a:spAutoFit/>
            </a:bodyPr>
            <a:lstStyle/>
            <a:p>
              <a:pPr algn="ctr"/>
              <a:r>
                <a:rPr lang="en-US" dirty="0">
                  <a:latin typeface="Calibri" pitchFamily="34" charset="0"/>
                </a:rPr>
                <a:t>block</a:t>
              </a:r>
            </a:p>
            <a:p>
              <a:pPr algn="ctr"/>
              <a:r>
                <a:rPr lang="en-US" dirty="0">
                  <a:latin typeface="Calibri" pitchFamily="34" charset="0"/>
                </a:rPr>
                <a:t>offset</a:t>
              </a:r>
            </a:p>
          </p:txBody>
        </p:sp>
        <p:sp>
          <p:nvSpPr>
            <p:cNvPr id="20" name="AutoShape 16"/>
            <p:cNvSpPr>
              <a:spLocks/>
            </p:cNvSpPr>
            <p:nvPr/>
          </p:nvSpPr>
          <p:spPr bwMode="auto">
            <a:xfrm rot="5400000">
              <a:off x="5355029" y="3586510"/>
              <a:ext cx="124274" cy="2434381"/>
            </a:xfrm>
            <a:prstGeom prst="leftBrace">
              <a:avLst>
                <a:gd name="adj1" fmla="val 75000"/>
                <a:gd name="adj2" fmla="val 82960"/>
              </a:avLst>
            </a:prstGeom>
            <a:noFill/>
            <a:ln w="19050">
              <a:solidFill>
                <a:srgbClr val="C55A11"/>
              </a:solidFill>
              <a:round/>
              <a:headEnd/>
              <a:tailEnd/>
            </a:ln>
            <a:effectLst/>
          </p:spPr>
          <p:txBody>
            <a:bodyPr wrap="none" anchor="ctr"/>
            <a:lstStyle/>
            <a:p>
              <a:endParaRPr lang="en-US" dirty="0">
                <a:latin typeface="Calibri" pitchFamily="34" charset="0"/>
              </a:endParaRPr>
            </a:p>
          </p:txBody>
        </p:sp>
      </p:grpSp>
    </p:spTree>
    <p:extLst>
      <p:ext uri="{BB962C8B-B14F-4D97-AF65-F5344CB8AC3E}">
        <p14:creationId xmlns:p14="http://schemas.microsoft.com/office/powerpoint/2010/main" val="158630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ingredient is the set index</a:t>
            </a:r>
          </a:p>
        </p:txBody>
      </p:sp>
      <p:sp>
        <p:nvSpPr>
          <p:cNvPr id="5" name="Content Placeholder 4"/>
          <p:cNvSpPr>
            <a:spLocks noGrp="1"/>
          </p:cNvSpPr>
          <p:nvPr>
            <p:ph sz="half" idx="1"/>
          </p:nvPr>
        </p:nvSpPr>
        <p:spPr/>
        <p:txBody>
          <a:bodyPr/>
          <a:lstStyle/>
          <a:p>
            <a:endParaRPr lang="en-US" dirty="0"/>
          </a:p>
          <a:p>
            <a:r>
              <a:rPr lang="en-US" dirty="0"/>
              <a:t>The set index give me “the floor in the hotel where I should look for Joe who lives at 12 Main St.</a:t>
            </a:r>
          </a:p>
          <a:p>
            <a:pPr lvl="1"/>
            <a:r>
              <a:rPr lang="en-US" dirty="0"/>
              <a:t>The s bits of the address</a:t>
            </a:r>
          </a:p>
          <a:p>
            <a:pPr lvl="1"/>
            <a:r>
              <a:rPr lang="en-US" dirty="0"/>
              <a:t>Hotel must have 2</a:t>
            </a:r>
            <a:r>
              <a:rPr lang="en-US" baseline="30000" dirty="0"/>
              <a:t>s</a:t>
            </a:r>
            <a:r>
              <a:rPr lang="en-US" dirty="0"/>
              <a:t> floors</a:t>
            </a:r>
          </a:p>
          <a:p>
            <a:endParaRPr lang="en-US" dirty="0"/>
          </a:p>
          <a:p>
            <a:r>
              <a:rPr lang="en-US" dirty="0"/>
              <a:t>Important remark: there are many addresses in main memory that will have the same set index</a:t>
            </a:r>
          </a:p>
          <a:p>
            <a:pPr lvl="1"/>
            <a:r>
              <a:rPr lang="en-US" dirty="0"/>
              <a:t>Translation: folks from many neighborhoods of the town assigned to the same hotel floor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p:cNvGrpSpPr/>
          <p:nvPr/>
        </p:nvGrpSpPr>
        <p:grpSpPr>
          <a:xfrm>
            <a:off x="7731750" y="2980372"/>
            <a:ext cx="3004477" cy="1647250"/>
            <a:chOff x="4069337" y="4433787"/>
            <a:chExt cx="3004477" cy="1647250"/>
          </a:xfrm>
        </p:grpSpPr>
        <p:sp>
          <p:nvSpPr>
            <p:cNvPr id="7" name="Rectangle 6"/>
            <p:cNvSpPr/>
            <p:nvPr/>
          </p:nvSpPr>
          <p:spPr bwMode="auto">
            <a:xfrm>
              <a:off x="4199976" y="4923589"/>
              <a:ext cx="990600" cy="270848"/>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 bits</a:t>
              </a:r>
            </a:p>
          </p:txBody>
        </p:sp>
        <p:sp>
          <p:nvSpPr>
            <p:cNvPr id="8" name="Rectangle 7"/>
            <p:cNvSpPr/>
            <p:nvPr/>
          </p:nvSpPr>
          <p:spPr bwMode="auto">
            <a:xfrm>
              <a:off x="5190576" y="4923589"/>
              <a:ext cx="762000" cy="270848"/>
            </a:xfrm>
            <a:prstGeom prst="rect">
              <a:avLst/>
            </a:prstGeom>
            <a:solidFill>
              <a:srgbClr val="FFC000"/>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s bits</a:t>
              </a:r>
            </a:p>
          </p:txBody>
        </p:sp>
        <p:sp>
          <p:nvSpPr>
            <p:cNvPr id="9" name="Rectangle 8"/>
            <p:cNvSpPr/>
            <p:nvPr/>
          </p:nvSpPr>
          <p:spPr bwMode="auto">
            <a:xfrm>
              <a:off x="5952576" y="4923589"/>
              <a:ext cx="6858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b bits</a:t>
              </a:r>
            </a:p>
          </p:txBody>
        </p:sp>
        <p:sp>
          <p:nvSpPr>
            <p:cNvPr id="10" name="TextBox 9"/>
            <p:cNvSpPr txBox="1"/>
            <p:nvPr/>
          </p:nvSpPr>
          <p:spPr>
            <a:xfrm>
              <a:off x="4069337" y="4433787"/>
              <a:ext cx="3004477" cy="307777"/>
            </a:xfrm>
            <a:prstGeom prst="rect">
              <a:avLst/>
            </a:prstGeom>
            <a:noFill/>
          </p:spPr>
          <p:txBody>
            <a:bodyPr wrap="none" rtlCol="0">
              <a:spAutoFit/>
            </a:bodyPr>
            <a:lstStyle/>
            <a:p>
              <a:r>
                <a:rPr lang="en-US" sz="1400" dirty="0">
                  <a:solidFill>
                    <a:schemeClr val="accent2">
                      <a:lumMod val="75000"/>
                    </a:schemeClr>
                  </a:solidFill>
                  <a:latin typeface="Calibri" pitchFamily="34" charset="0"/>
                </a:rPr>
                <a:t>Memory address (either 32 or 64 bits)</a:t>
              </a:r>
            </a:p>
          </p:txBody>
        </p:sp>
        <p:sp>
          <p:nvSpPr>
            <p:cNvPr id="11" name="AutoShape 16"/>
            <p:cNvSpPr>
              <a:spLocks/>
            </p:cNvSpPr>
            <p:nvPr/>
          </p:nvSpPr>
          <p:spPr bwMode="auto">
            <a:xfrm rot="16200000" flipV="1">
              <a:off x="4580976" y="4892455"/>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12" name="AutoShape 16"/>
            <p:cNvSpPr>
              <a:spLocks/>
            </p:cNvSpPr>
            <p:nvPr/>
          </p:nvSpPr>
          <p:spPr bwMode="auto">
            <a:xfrm rot="16200000" flipV="1">
              <a:off x="5457277" y="5003939"/>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13" name="AutoShape 16"/>
            <p:cNvSpPr>
              <a:spLocks/>
            </p:cNvSpPr>
            <p:nvPr/>
          </p:nvSpPr>
          <p:spPr bwMode="auto">
            <a:xfrm rot="16200000" flipV="1">
              <a:off x="6143076" y="5080138"/>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14" name="TextBox 13"/>
            <p:cNvSpPr txBox="1"/>
            <p:nvPr/>
          </p:nvSpPr>
          <p:spPr>
            <a:xfrm>
              <a:off x="4457271" y="5435915"/>
              <a:ext cx="485389" cy="369332"/>
            </a:xfrm>
            <a:prstGeom prst="rect">
              <a:avLst/>
            </a:prstGeom>
            <a:noFill/>
          </p:spPr>
          <p:txBody>
            <a:bodyPr wrap="none" rtlCol="0">
              <a:spAutoFit/>
            </a:bodyPr>
            <a:lstStyle/>
            <a:p>
              <a:r>
                <a:rPr lang="en-US" dirty="0">
                  <a:latin typeface="Calibri" pitchFamily="34" charset="0"/>
                </a:rPr>
                <a:t>tag</a:t>
              </a:r>
            </a:p>
          </p:txBody>
        </p:sp>
        <p:sp>
          <p:nvSpPr>
            <p:cNvPr id="15" name="TextBox 14"/>
            <p:cNvSpPr txBox="1"/>
            <p:nvPr/>
          </p:nvSpPr>
          <p:spPr>
            <a:xfrm>
              <a:off x="5222771" y="5434706"/>
              <a:ext cx="705258" cy="646331"/>
            </a:xfrm>
            <a:prstGeom prst="rect">
              <a:avLst/>
            </a:prstGeom>
            <a:noFill/>
          </p:spPr>
          <p:txBody>
            <a:bodyPr wrap="none" rtlCol="0">
              <a:spAutoFit/>
            </a:bodyPr>
            <a:lstStyle/>
            <a:p>
              <a:pPr algn="ctr"/>
              <a:r>
                <a:rPr lang="en-US" dirty="0">
                  <a:latin typeface="Calibri" pitchFamily="34" charset="0"/>
                </a:rPr>
                <a:t>set</a:t>
              </a:r>
            </a:p>
            <a:p>
              <a:pPr algn="ctr"/>
              <a:r>
                <a:rPr lang="en-US" dirty="0">
                  <a:latin typeface="Calibri" pitchFamily="34" charset="0"/>
                </a:rPr>
                <a:t>index</a:t>
              </a:r>
            </a:p>
          </p:txBody>
        </p:sp>
        <p:sp>
          <p:nvSpPr>
            <p:cNvPr id="16" name="TextBox 15"/>
            <p:cNvSpPr txBox="1"/>
            <p:nvPr/>
          </p:nvSpPr>
          <p:spPr>
            <a:xfrm>
              <a:off x="5895693" y="5434706"/>
              <a:ext cx="738664" cy="646331"/>
            </a:xfrm>
            <a:prstGeom prst="rect">
              <a:avLst/>
            </a:prstGeom>
            <a:noFill/>
          </p:spPr>
          <p:txBody>
            <a:bodyPr wrap="none" rtlCol="0">
              <a:spAutoFit/>
            </a:bodyPr>
            <a:lstStyle/>
            <a:p>
              <a:pPr algn="ctr"/>
              <a:r>
                <a:rPr lang="en-US" dirty="0">
                  <a:latin typeface="Calibri" pitchFamily="34" charset="0"/>
                </a:rPr>
                <a:t>block</a:t>
              </a:r>
            </a:p>
            <a:p>
              <a:pPr algn="ctr"/>
              <a:r>
                <a:rPr lang="en-US" dirty="0">
                  <a:latin typeface="Calibri" pitchFamily="34" charset="0"/>
                </a:rPr>
                <a:t>offset</a:t>
              </a:r>
            </a:p>
          </p:txBody>
        </p:sp>
        <p:sp>
          <p:nvSpPr>
            <p:cNvPr id="17" name="AutoShape 16"/>
            <p:cNvSpPr>
              <a:spLocks/>
            </p:cNvSpPr>
            <p:nvPr/>
          </p:nvSpPr>
          <p:spPr bwMode="auto">
            <a:xfrm rot="5400000">
              <a:off x="5355029" y="3586510"/>
              <a:ext cx="124274" cy="2434381"/>
            </a:xfrm>
            <a:prstGeom prst="leftBrace">
              <a:avLst>
                <a:gd name="adj1" fmla="val 75000"/>
                <a:gd name="adj2" fmla="val 82960"/>
              </a:avLst>
            </a:prstGeom>
            <a:noFill/>
            <a:ln w="19050">
              <a:solidFill>
                <a:srgbClr val="C55A11"/>
              </a:solidFill>
              <a:round/>
              <a:headEnd/>
              <a:tailEnd/>
            </a:ln>
            <a:effectLst/>
          </p:spPr>
          <p:txBody>
            <a:bodyPr wrap="none" anchor="ctr"/>
            <a:lstStyle/>
            <a:p>
              <a:endParaRPr lang="en-US" dirty="0">
                <a:latin typeface="Calibri" pitchFamily="34" charset="0"/>
              </a:endParaRPr>
            </a:p>
          </p:txBody>
        </p:sp>
      </p:grpSp>
    </p:spTree>
    <p:extLst>
      <p:ext uri="{BB962C8B-B14F-4D97-AF65-F5344CB8AC3E}">
        <p14:creationId xmlns:p14="http://schemas.microsoft.com/office/powerpoint/2010/main" val="126867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4A70-DD8F-4116-A517-31AFA11860EC}"/>
              </a:ext>
            </a:extLst>
          </p:cNvPr>
          <p:cNvSpPr>
            <a:spLocks noGrp="1"/>
          </p:cNvSpPr>
          <p:nvPr>
            <p:ph type="title"/>
          </p:nvPr>
        </p:nvSpPr>
        <p:spPr/>
        <p:txBody>
          <a:bodyPr/>
          <a:lstStyle/>
          <a:p>
            <a:r>
              <a:rPr lang="en-US" dirty="0"/>
              <a:t>Quote of the day</a:t>
            </a:r>
          </a:p>
        </p:txBody>
      </p:sp>
      <p:sp>
        <p:nvSpPr>
          <p:cNvPr id="3" name="Slide Number Placeholder 2">
            <a:extLst>
              <a:ext uri="{FF2B5EF4-FFF2-40B4-BE49-F238E27FC236}">
                <a16:creationId xmlns:a16="http://schemas.microsoft.com/office/drawing/2014/main" id="{18F4D315-ACD9-42A3-B05A-705699D8AB69}"/>
              </a:ext>
            </a:extLst>
          </p:cNvPr>
          <p:cNvSpPr>
            <a:spLocks noGrp="1"/>
          </p:cNvSpPr>
          <p:nvPr>
            <p:ph type="sldNum" sz="quarter" idx="12"/>
          </p:nvPr>
        </p:nvSpPr>
        <p:spPr/>
        <p:txBody>
          <a:bodyPr/>
          <a:lstStyle/>
          <a:p>
            <a:fld id="{67D2203D-769A-4D5A-AE4C-EA73FDE6A130}" type="slidenum">
              <a:rPr lang="en-US" smtClean="0"/>
              <a:t>2</a:t>
            </a:fld>
            <a:endParaRPr lang="en-US"/>
          </a:p>
        </p:txBody>
      </p:sp>
      <p:sp>
        <p:nvSpPr>
          <p:cNvPr id="7" name="TextBox 6">
            <a:extLst>
              <a:ext uri="{FF2B5EF4-FFF2-40B4-BE49-F238E27FC236}">
                <a16:creationId xmlns:a16="http://schemas.microsoft.com/office/drawing/2014/main" id="{44997339-4D77-441B-9ADF-2411B616527D}"/>
              </a:ext>
            </a:extLst>
          </p:cNvPr>
          <p:cNvSpPr txBox="1"/>
          <p:nvPr/>
        </p:nvSpPr>
        <p:spPr>
          <a:xfrm>
            <a:off x="642938" y="3482886"/>
            <a:ext cx="10310812" cy="553998"/>
          </a:xfrm>
          <a:prstGeom prst="rect">
            <a:avLst/>
          </a:prstGeom>
          <a:noFill/>
        </p:spPr>
        <p:txBody>
          <a:bodyPr wrap="square">
            <a:spAutoFit/>
          </a:bodyPr>
          <a:lstStyle/>
          <a:p>
            <a:pPr algn="r"/>
            <a:r>
              <a:rPr lang="en-US" dirty="0"/>
              <a:t>“Weaseling out of things is important to learn. It's what separates us from the animals... except the weasel.”</a:t>
            </a:r>
          </a:p>
          <a:p>
            <a:pPr algn="r"/>
            <a:r>
              <a:rPr lang="en-US" sz="1200" dirty="0"/>
              <a:t>-- Homer Simpson, Safety Inspector [1989 - ]. Regarding his son’s upbringing.</a:t>
            </a:r>
          </a:p>
        </p:txBody>
      </p:sp>
    </p:spTree>
    <p:extLst>
      <p:ext uri="{BB962C8B-B14F-4D97-AF65-F5344CB8AC3E}">
        <p14:creationId xmlns:p14="http://schemas.microsoft.com/office/powerpoint/2010/main" val="1334126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Cache Read Takes Place</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20</a:t>
            </a:fld>
            <a:endParaRPr lang="en-US" altLang="en-US"/>
          </a:p>
        </p:txBody>
      </p:sp>
      <p:sp>
        <p:nvSpPr>
          <p:cNvPr id="8" name="AutoShape 16"/>
          <p:cNvSpPr>
            <a:spLocks/>
          </p:cNvSpPr>
          <p:nvPr/>
        </p:nvSpPr>
        <p:spPr bwMode="auto">
          <a:xfrm rot="5400000">
            <a:off x="3536916" y="-745649"/>
            <a:ext cx="228600" cy="4237334"/>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grpSp>
        <p:nvGrpSpPr>
          <p:cNvPr id="3" name="Group 79"/>
          <p:cNvGrpSpPr/>
          <p:nvPr/>
        </p:nvGrpSpPr>
        <p:grpSpPr>
          <a:xfrm>
            <a:off x="1532549" y="1623751"/>
            <a:ext cx="4237333"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cxnSp>
        <p:nvCxnSpPr>
          <p:cNvPr id="45" name="Straight Connector 44"/>
          <p:cNvCxnSpPr/>
          <p:nvPr/>
        </p:nvCxnSpPr>
        <p:spPr bwMode="auto">
          <a:xfrm>
            <a:off x="1761149" y="3564035"/>
            <a:ext cx="3875673" cy="1009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151548" y="1612488"/>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56" name="TextBox 55"/>
          <p:cNvSpPr txBox="1"/>
          <p:nvPr/>
        </p:nvSpPr>
        <p:spPr>
          <a:xfrm>
            <a:off x="3278895" y="889386"/>
            <a:ext cx="1957587" cy="369332"/>
          </a:xfrm>
          <a:prstGeom prst="rect">
            <a:avLst/>
          </a:prstGeom>
          <a:noFill/>
        </p:spPr>
        <p:txBody>
          <a:bodyPr wrap="none" rtlCol="0">
            <a:spAutoFit/>
          </a:bodyPr>
          <a:lstStyle/>
          <a:p>
            <a:r>
              <a:rPr lang="en-US" dirty="0">
                <a:latin typeface="Calibri" pitchFamily="34" charset="0"/>
              </a:rPr>
              <a:t>E = 2</a:t>
            </a:r>
            <a:r>
              <a:rPr lang="en-US" baseline="30000" dirty="0">
                <a:latin typeface="Calibri" pitchFamily="34" charset="0"/>
              </a:rPr>
              <a:t>e</a:t>
            </a:r>
            <a:r>
              <a:rPr lang="en-US" dirty="0">
                <a:latin typeface="Calibri" pitchFamily="34" charset="0"/>
              </a:rPr>
              <a:t> lines per set</a:t>
            </a:r>
          </a:p>
        </p:txBody>
      </p:sp>
      <p:sp>
        <p:nvSpPr>
          <p:cNvPr id="57" name="TextBox 56"/>
          <p:cNvSpPr txBox="1"/>
          <p:nvPr/>
        </p:nvSpPr>
        <p:spPr>
          <a:xfrm>
            <a:off x="54882" y="2789157"/>
            <a:ext cx="1122423" cy="369332"/>
          </a:xfrm>
          <a:prstGeom prst="rect">
            <a:avLst/>
          </a:prstGeom>
          <a:noFill/>
        </p:spPr>
        <p:txBody>
          <a:bodyPr wrap="none" rtlCol="0">
            <a:spAutoFit/>
          </a:bodyPr>
          <a:lstStyle/>
          <a:p>
            <a:r>
              <a:rPr lang="en-US" dirty="0">
                <a:latin typeface="Calibri" pitchFamily="34" charset="0"/>
              </a:rPr>
              <a:t>S = 2</a:t>
            </a:r>
            <a:r>
              <a:rPr lang="en-US" baseline="30000" dirty="0">
                <a:latin typeface="Calibri" pitchFamily="34" charset="0"/>
              </a:rPr>
              <a:t>s</a:t>
            </a:r>
            <a:r>
              <a:rPr lang="en-US" dirty="0">
                <a:latin typeface="Calibri" pitchFamily="34" charset="0"/>
              </a:rPr>
              <a:t> sets</a:t>
            </a:r>
          </a:p>
        </p:txBody>
      </p:sp>
      <p:grpSp>
        <p:nvGrpSpPr>
          <p:cNvPr id="4" name="Group 80"/>
          <p:cNvGrpSpPr/>
          <p:nvPr/>
        </p:nvGrpSpPr>
        <p:grpSpPr>
          <a:xfrm>
            <a:off x="1532549" y="2192435"/>
            <a:ext cx="4237333"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5" name="Group 86"/>
          <p:cNvGrpSpPr/>
          <p:nvPr/>
        </p:nvGrpSpPr>
        <p:grpSpPr>
          <a:xfrm>
            <a:off x="1532549" y="2766751"/>
            <a:ext cx="4237333"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6" name="Group 92"/>
          <p:cNvGrpSpPr/>
          <p:nvPr/>
        </p:nvGrpSpPr>
        <p:grpSpPr>
          <a:xfrm>
            <a:off x="1532549" y="3833551"/>
            <a:ext cx="4237333"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sp>
        <p:nvSpPr>
          <p:cNvPr id="99" name="Trapezoid 98"/>
          <p:cNvSpPr/>
          <p:nvPr/>
        </p:nvSpPr>
        <p:spPr bwMode="auto">
          <a:xfrm>
            <a:off x="1598545" y="4254316"/>
            <a:ext cx="3523449" cy="865914"/>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64" name="Rectangle 63"/>
          <p:cNvSpPr/>
          <p:nvPr/>
        </p:nvSpPr>
        <p:spPr bwMode="auto">
          <a:xfrm>
            <a:off x="1598545" y="5120230"/>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65" name="Rectangle 64"/>
          <p:cNvSpPr/>
          <p:nvPr/>
        </p:nvSpPr>
        <p:spPr bwMode="auto">
          <a:xfrm>
            <a:off x="3096789" y="523453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0</a:t>
            </a:r>
          </a:p>
        </p:txBody>
      </p:sp>
      <p:sp>
        <p:nvSpPr>
          <p:cNvPr id="66" name="Rectangle 65"/>
          <p:cNvSpPr/>
          <p:nvPr/>
        </p:nvSpPr>
        <p:spPr bwMode="auto">
          <a:xfrm>
            <a:off x="3369394" y="523453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1</a:t>
            </a:r>
          </a:p>
        </p:txBody>
      </p:sp>
      <p:sp>
        <p:nvSpPr>
          <p:cNvPr id="67" name="Rectangle 66"/>
          <p:cNvSpPr/>
          <p:nvPr/>
        </p:nvSpPr>
        <p:spPr bwMode="auto">
          <a:xfrm>
            <a:off x="3630189" y="523453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2</a:t>
            </a:r>
          </a:p>
        </p:txBody>
      </p:sp>
      <p:sp>
        <p:nvSpPr>
          <p:cNvPr id="68" name="Rectangle 67"/>
          <p:cNvSpPr/>
          <p:nvPr/>
        </p:nvSpPr>
        <p:spPr bwMode="auto">
          <a:xfrm>
            <a:off x="4544588" y="5234530"/>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algn="ctr" eaLnBrk="0" fontAlgn="base" hangingPunct="0">
              <a:spcBef>
                <a:spcPct val="0"/>
              </a:spcBef>
              <a:spcAft>
                <a:spcPct val="0"/>
              </a:spcAft>
            </a:pPr>
            <a:r>
              <a:rPr lang="en-US" sz="1600" dirty="0">
                <a:latin typeface="Calibri" pitchFamily="34" charset="0"/>
              </a:rPr>
              <a:t>B-1</a:t>
            </a:r>
          </a:p>
        </p:txBody>
      </p:sp>
      <p:sp>
        <p:nvSpPr>
          <p:cNvPr id="69" name="Rectangle 68"/>
          <p:cNvSpPr/>
          <p:nvPr/>
        </p:nvSpPr>
        <p:spPr bwMode="auto">
          <a:xfrm>
            <a:off x="3902794" y="5234530"/>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algn="ctr" eaLnBrk="0" fontAlgn="base" hangingPunct="0">
              <a:spcBef>
                <a:spcPct val="0"/>
              </a:spcBef>
              <a:spcAft>
                <a:spcPct val="0"/>
              </a:spcAft>
            </a:pPr>
            <a:endParaRPr lang="en-US" sz="1600" dirty="0">
              <a:latin typeface="Calibri" pitchFamily="34" charset="0"/>
            </a:endParaRPr>
          </a:p>
        </p:txBody>
      </p:sp>
      <p:cxnSp>
        <p:nvCxnSpPr>
          <p:cNvPr id="70" name="Straight Connector 69"/>
          <p:cNvCxnSpPr/>
          <p:nvPr/>
        </p:nvCxnSpPr>
        <p:spPr bwMode="auto">
          <a:xfrm>
            <a:off x="4036944" y="5386136"/>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194199" y="5234530"/>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algn="ctr" eaLnBrk="0" fontAlgn="base" hangingPunct="0">
              <a:spcBef>
                <a:spcPct val="0"/>
              </a:spcBef>
              <a:spcAft>
                <a:spcPct val="0"/>
              </a:spcAft>
            </a:pPr>
            <a:r>
              <a:rPr lang="en-US" sz="1600" dirty="0">
                <a:latin typeface="Calibri" pitchFamily="34" charset="0"/>
              </a:rPr>
              <a:t>tag</a:t>
            </a:r>
          </a:p>
        </p:txBody>
      </p:sp>
      <p:sp>
        <p:nvSpPr>
          <p:cNvPr id="73" name="Rectangle 72"/>
          <p:cNvSpPr/>
          <p:nvPr/>
        </p:nvSpPr>
        <p:spPr bwMode="auto">
          <a:xfrm>
            <a:off x="1725189" y="523453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v</a:t>
            </a:r>
          </a:p>
        </p:txBody>
      </p:sp>
      <p:sp>
        <p:nvSpPr>
          <p:cNvPr id="74" name="TextBox 73"/>
          <p:cNvSpPr txBox="1"/>
          <p:nvPr/>
        </p:nvSpPr>
        <p:spPr>
          <a:xfrm>
            <a:off x="1241887" y="5877532"/>
            <a:ext cx="952312" cy="369332"/>
          </a:xfrm>
          <a:prstGeom prst="rect">
            <a:avLst/>
          </a:prstGeom>
          <a:noFill/>
        </p:spPr>
        <p:txBody>
          <a:bodyPr wrap="none" rtlCol="0">
            <a:spAutoFit/>
          </a:bodyPr>
          <a:lstStyle/>
          <a:p>
            <a:r>
              <a:rPr lang="en-US" dirty="0">
                <a:latin typeface="Calibri" pitchFamily="34" charset="0"/>
              </a:rPr>
              <a:t>valid bit</a:t>
            </a:r>
          </a:p>
        </p:txBody>
      </p:sp>
      <p:cxnSp>
        <p:nvCxnSpPr>
          <p:cNvPr id="76" name="Straight Connector 75"/>
          <p:cNvCxnSpPr/>
          <p:nvPr/>
        </p:nvCxnSpPr>
        <p:spPr bwMode="auto">
          <a:xfrm flipV="1">
            <a:off x="1856482" y="5553414"/>
            <a:ext cx="0" cy="361011"/>
          </a:xfrm>
          <a:prstGeom prst="line">
            <a:avLst/>
          </a:prstGeom>
          <a:noFill/>
          <a:ln w="25400" cap="flat" cmpd="sng" algn="ctr">
            <a:solidFill>
              <a:schemeClr val="accent2">
                <a:lumMod val="75000"/>
              </a:schemeClr>
            </a:solidFill>
            <a:prstDash val="solid"/>
            <a:round/>
            <a:headEnd type="none" w="med" len="med"/>
            <a:tailEnd type="arrow" w="med" len="med"/>
          </a:ln>
          <a:effectLst/>
        </p:spPr>
      </p:cxnSp>
      <p:sp>
        <p:nvSpPr>
          <p:cNvPr id="77" name="AutoShape 16"/>
          <p:cNvSpPr>
            <a:spLocks/>
          </p:cNvSpPr>
          <p:nvPr/>
        </p:nvSpPr>
        <p:spPr bwMode="auto">
          <a:xfrm rot="16200000" flipV="1">
            <a:off x="3947865" y="4878219"/>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78" name="TextBox 77"/>
          <p:cNvSpPr txBox="1"/>
          <p:nvPr/>
        </p:nvSpPr>
        <p:spPr>
          <a:xfrm>
            <a:off x="3463779" y="5919654"/>
            <a:ext cx="3996863" cy="369332"/>
          </a:xfrm>
          <a:prstGeom prst="rect">
            <a:avLst/>
          </a:prstGeom>
          <a:noFill/>
        </p:spPr>
        <p:txBody>
          <a:bodyPr wrap="none" rtlCol="0">
            <a:spAutoFit/>
          </a:bodyPr>
          <a:lstStyle/>
          <a:p>
            <a:r>
              <a:rPr lang="en-US" dirty="0">
                <a:latin typeface="Calibri" pitchFamily="34" charset="0"/>
              </a:rPr>
              <a:t>B = 2</a:t>
            </a:r>
            <a:r>
              <a:rPr lang="en-US" baseline="30000" dirty="0">
                <a:latin typeface="Calibri" pitchFamily="34" charset="0"/>
              </a:rPr>
              <a:t>b</a:t>
            </a:r>
            <a:r>
              <a:rPr lang="en-US" dirty="0">
                <a:latin typeface="Calibri" pitchFamily="34" charset="0"/>
              </a:rPr>
              <a:t> bytes – the cache block (the data)</a:t>
            </a:r>
          </a:p>
        </p:txBody>
      </p:sp>
      <p:sp>
        <p:nvSpPr>
          <p:cNvPr id="51" name="Rectangle 50"/>
          <p:cNvSpPr/>
          <p:nvPr/>
        </p:nvSpPr>
        <p:spPr bwMode="auto">
          <a:xfrm>
            <a:off x="6316159" y="2398104"/>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 bits</a:t>
            </a:r>
          </a:p>
        </p:txBody>
      </p:sp>
      <p:sp>
        <p:nvSpPr>
          <p:cNvPr id="52" name="Rectangle 51"/>
          <p:cNvSpPr/>
          <p:nvPr/>
        </p:nvSpPr>
        <p:spPr bwMode="auto">
          <a:xfrm>
            <a:off x="7306759" y="2398104"/>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s bits</a:t>
            </a:r>
          </a:p>
        </p:txBody>
      </p:sp>
      <p:sp>
        <p:nvSpPr>
          <p:cNvPr id="53" name="Rectangle 52"/>
          <p:cNvSpPr/>
          <p:nvPr/>
        </p:nvSpPr>
        <p:spPr bwMode="auto">
          <a:xfrm>
            <a:off x="8068759" y="2398104"/>
            <a:ext cx="6858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b bits</a:t>
            </a:r>
          </a:p>
        </p:txBody>
      </p:sp>
      <p:sp>
        <p:nvSpPr>
          <p:cNvPr id="55" name="TextBox 54"/>
          <p:cNvSpPr txBox="1"/>
          <p:nvPr/>
        </p:nvSpPr>
        <p:spPr>
          <a:xfrm>
            <a:off x="6031484" y="2121712"/>
            <a:ext cx="3004477" cy="307777"/>
          </a:xfrm>
          <a:prstGeom prst="rect">
            <a:avLst/>
          </a:prstGeom>
          <a:noFill/>
        </p:spPr>
        <p:txBody>
          <a:bodyPr wrap="none" rtlCol="0">
            <a:spAutoFit/>
          </a:bodyPr>
          <a:lstStyle/>
          <a:p>
            <a:r>
              <a:rPr lang="en-US" sz="1400" dirty="0">
                <a:solidFill>
                  <a:schemeClr val="accent2">
                    <a:lumMod val="75000"/>
                  </a:schemeClr>
                </a:solidFill>
                <a:latin typeface="Calibri" pitchFamily="34" charset="0"/>
              </a:rPr>
              <a:t>Memory address (either 32 or 64 bits):</a:t>
            </a:r>
          </a:p>
        </p:txBody>
      </p:sp>
      <p:sp>
        <p:nvSpPr>
          <p:cNvPr id="58" name="AutoShape 16"/>
          <p:cNvSpPr>
            <a:spLocks/>
          </p:cNvSpPr>
          <p:nvPr/>
        </p:nvSpPr>
        <p:spPr bwMode="auto">
          <a:xfrm rot="16200000" flipV="1">
            <a:off x="6697159" y="2366970"/>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60" name="AutoShape 16"/>
          <p:cNvSpPr>
            <a:spLocks/>
          </p:cNvSpPr>
          <p:nvPr/>
        </p:nvSpPr>
        <p:spPr bwMode="auto">
          <a:xfrm rot="16200000" flipV="1">
            <a:off x="7573460" y="2478454"/>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71" name="AutoShape 16"/>
          <p:cNvSpPr>
            <a:spLocks/>
          </p:cNvSpPr>
          <p:nvPr/>
        </p:nvSpPr>
        <p:spPr bwMode="auto">
          <a:xfrm rot="16200000" flipV="1">
            <a:off x="8259259" y="2554653"/>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75" name="TextBox 74"/>
          <p:cNvSpPr txBox="1"/>
          <p:nvPr/>
        </p:nvSpPr>
        <p:spPr>
          <a:xfrm>
            <a:off x="6573454" y="2910430"/>
            <a:ext cx="485389" cy="369332"/>
          </a:xfrm>
          <a:prstGeom prst="rect">
            <a:avLst/>
          </a:prstGeom>
          <a:noFill/>
        </p:spPr>
        <p:txBody>
          <a:bodyPr wrap="none" rtlCol="0">
            <a:spAutoFit/>
          </a:bodyPr>
          <a:lstStyle/>
          <a:p>
            <a:r>
              <a:rPr lang="en-US" dirty="0">
                <a:latin typeface="Calibri" pitchFamily="34" charset="0"/>
              </a:rPr>
              <a:t>tag</a:t>
            </a:r>
          </a:p>
        </p:txBody>
      </p:sp>
      <p:sp>
        <p:nvSpPr>
          <p:cNvPr id="80" name="TextBox 79"/>
          <p:cNvSpPr txBox="1"/>
          <p:nvPr/>
        </p:nvSpPr>
        <p:spPr>
          <a:xfrm>
            <a:off x="7338954" y="2909221"/>
            <a:ext cx="705258" cy="646331"/>
          </a:xfrm>
          <a:prstGeom prst="rect">
            <a:avLst/>
          </a:prstGeom>
          <a:noFill/>
        </p:spPr>
        <p:txBody>
          <a:bodyPr wrap="none" rtlCol="0">
            <a:spAutoFit/>
          </a:bodyPr>
          <a:lstStyle/>
          <a:p>
            <a:pPr algn="ctr"/>
            <a:r>
              <a:rPr lang="en-US" dirty="0">
                <a:latin typeface="Calibri" pitchFamily="34" charset="0"/>
              </a:rPr>
              <a:t>set</a:t>
            </a:r>
          </a:p>
          <a:p>
            <a:pPr algn="ctr"/>
            <a:r>
              <a:rPr lang="en-US" dirty="0">
                <a:latin typeface="Calibri" pitchFamily="34" charset="0"/>
              </a:rPr>
              <a:t>index</a:t>
            </a:r>
          </a:p>
        </p:txBody>
      </p:sp>
      <p:sp>
        <p:nvSpPr>
          <p:cNvPr id="81" name="TextBox 80"/>
          <p:cNvSpPr txBox="1"/>
          <p:nvPr/>
        </p:nvSpPr>
        <p:spPr>
          <a:xfrm>
            <a:off x="8011876" y="2909221"/>
            <a:ext cx="738664" cy="646331"/>
          </a:xfrm>
          <a:prstGeom prst="rect">
            <a:avLst/>
          </a:prstGeom>
          <a:noFill/>
        </p:spPr>
        <p:txBody>
          <a:bodyPr wrap="none" rtlCol="0">
            <a:spAutoFit/>
          </a:bodyPr>
          <a:lstStyle/>
          <a:p>
            <a:pPr algn="ctr"/>
            <a:r>
              <a:rPr lang="en-US" dirty="0">
                <a:latin typeface="Calibri" pitchFamily="34" charset="0"/>
              </a:rPr>
              <a:t>block</a:t>
            </a:r>
          </a:p>
          <a:p>
            <a:pPr algn="ctr"/>
            <a:r>
              <a:rPr lang="en-US" dirty="0">
                <a:latin typeface="Calibri" pitchFamily="34" charset="0"/>
              </a:rPr>
              <a:t>offset</a:t>
            </a:r>
          </a:p>
        </p:txBody>
      </p:sp>
      <p:cxnSp>
        <p:nvCxnSpPr>
          <p:cNvPr id="93" name="Shape 92"/>
          <p:cNvCxnSpPr>
            <a:stCxn id="80" idx="2"/>
            <a:endCxn id="94" idx="3"/>
          </p:cNvCxnSpPr>
          <p:nvPr/>
        </p:nvCxnSpPr>
        <p:spPr bwMode="auto">
          <a:xfrm rot="5400000">
            <a:off x="6468611" y="2856821"/>
            <a:ext cx="524242" cy="1921702"/>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102" name="Elbow Connector 101"/>
          <p:cNvCxnSpPr/>
          <p:nvPr/>
        </p:nvCxnSpPr>
        <p:spPr bwMode="auto">
          <a:xfrm rot="5400000">
            <a:off x="5250685" y="2087682"/>
            <a:ext cx="1678979" cy="4614717"/>
          </a:xfrm>
          <a:prstGeom prst="bentConnector3">
            <a:avLst>
              <a:gd name="adj1" fmla="val 63807"/>
            </a:avLst>
          </a:prstGeom>
          <a:noFill/>
          <a:ln w="25400" cap="flat" cmpd="sng" algn="ctr">
            <a:solidFill>
              <a:schemeClr val="accent2">
                <a:lumMod val="75000"/>
              </a:schemeClr>
            </a:solidFill>
            <a:prstDash val="solid"/>
            <a:round/>
            <a:headEnd type="none" w="med" len="med"/>
            <a:tailEnd type="none" w="med" len="med"/>
          </a:ln>
          <a:effectLst/>
        </p:spPr>
      </p:cxnSp>
      <p:sp>
        <p:nvSpPr>
          <p:cNvPr id="104" name="TextBox 103"/>
          <p:cNvSpPr txBox="1"/>
          <p:nvPr/>
        </p:nvSpPr>
        <p:spPr>
          <a:xfrm>
            <a:off x="6449980" y="4599709"/>
            <a:ext cx="2015295" cy="307777"/>
          </a:xfrm>
          <a:prstGeom prst="rect">
            <a:avLst/>
          </a:prstGeom>
          <a:noFill/>
        </p:spPr>
        <p:txBody>
          <a:bodyPr wrap="none" rtlCol="0">
            <a:spAutoFit/>
          </a:bodyPr>
          <a:lstStyle/>
          <a:p>
            <a:r>
              <a:rPr lang="en-US" sz="1400" dirty="0">
                <a:solidFill>
                  <a:schemeClr val="accent2">
                    <a:lumMod val="75000"/>
                  </a:schemeClr>
                </a:solidFill>
                <a:latin typeface="Calibri" pitchFamily="34" charset="0"/>
              </a:rPr>
              <a:t>data begins at this offset</a:t>
            </a:r>
          </a:p>
        </p:txBody>
      </p:sp>
      <p:sp>
        <p:nvSpPr>
          <p:cNvPr id="105" name="TextBox 104"/>
          <p:cNvSpPr txBox="1"/>
          <p:nvPr/>
        </p:nvSpPr>
        <p:spPr>
          <a:xfrm>
            <a:off x="8170922" y="5283125"/>
            <a:ext cx="3531726" cy="1477328"/>
          </a:xfrm>
          <a:prstGeom prst="rect">
            <a:avLst/>
          </a:prstGeom>
          <a:solidFill>
            <a:schemeClr val="bg1"/>
          </a:solidFill>
          <a:ln>
            <a:solidFill>
              <a:schemeClr val="accent1"/>
            </a:solidFill>
          </a:ln>
        </p:spPr>
        <p:txBody>
          <a:bodyPr wrap="square" rtlCol="0">
            <a:spAutoFit/>
          </a:bodyPr>
          <a:lstStyle/>
          <a:p>
            <a:pPr marL="115888" indent="-115888">
              <a:buFont typeface="Arial" pitchFamily="34" charset="0"/>
              <a:buChar char="•"/>
            </a:pPr>
            <a:r>
              <a:rPr lang="en-US" i="1" dirty="0">
                <a:solidFill>
                  <a:srgbClr val="C00000"/>
                </a:solidFill>
                <a:latin typeface="Calibri" pitchFamily="34" charset="0"/>
              </a:rPr>
              <a:t>Locate set</a:t>
            </a:r>
          </a:p>
          <a:p>
            <a:pPr marL="115888" indent="-115888">
              <a:buFont typeface="Arial" pitchFamily="34" charset="0"/>
              <a:buChar char="•"/>
            </a:pPr>
            <a:r>
              <a:rPr lang="en-US" i="1" dirty="0">
                <a:solidFill>
                  <a:srgbClr val="C00000"/>
                </a:solidFill>
                <a:latin typeface="Calibri" pitchFamily="34" charset="0"/>
              </a:rPr>
              <a:t>Check if any element in set</a:t>
            </a:r>
            <a:br>
              <a:rPr lang="en-US" i="1" dirty="0">
                <a:solidFill>
                  <a:srgbClr val="C00000"/>
                </a:solidFill>
                <a:latin typeface="Calibri" pitchFamily="34" charset="0"/>
              </a:rPr>
            </a:br>
            <a:r>
              <a:rPr lang="en-US" i="1" dirty="0">
                <a:solidFill>
                  <a:srgbClr val="C00000"/>
                </a:solidFill>
                <a:latin typeface="Calibri" pitchFamily="34" charset="0"/>
              </a:rPr>
              <a:t>has matching tag</a:t>
            </a:r>
          </a:p>
          <a:p>
            <a:pPr marL="115888" indent="-115888">
              <a:buFont typeface="Arial" pitchFamily="34" charset="0"/>
              <a:buChar char="•"/>
            </a:pPr>
            <a:r>
              <a:rPr lang="en-US" i="1" dirty="0">
                <a:solidFill>
                  <a:srgbClr val="C00000"/>
                </a:solidFill>
                <a:latin typeface="Calibri" pitchFamily="34" charset="0"/>
              </a:rPr>
              <a:t>Yes + line valid = hit</a:t>
            </a:r>
          </a:p>
          <a:p>
            <a:pPr marL="573088" lvl="1" indent="-115888">
              <a:buFont typeface="Arial" pitchFamily="34" charset="0"/>
              <a:buChar char="•"/>
            </a:pPr>
            <a:r>
              <a:rPr lang="en-US" i="1" dirty="0">
                <a:solidFill>
                  <a:srgbClr val="C00000"/>
                </a:solidFill>
                <a:latin typeface="Calibri" pitchFamily="34" charset="0"/>
              </a:rPr>
              <a:t>Locate data starting at offset</a:t>
            </a:r>
          </a:p>
        </p:txBody>
      </p:sp>
      <p:sp>
        <p:nvSpPr>
          <p:cNvPr id="79" name="Rectangle 78"/>
          <p:cNvSpPr/>
          <p:nvPr/>
        </p:nvSpPr>
        <p:spPr>
          <a:xfrm>
            <a:off x="17604" y="6642556"/>
            <a:ext cx="3944796" cy="215444"/>
          </a:xfrm>
          <a:prstGeom prst="rect">
            <a:avLst/>
          </a:prstGeom>
          <a:solidFill>
            <a:schemeClr val="bg1"/>
          </a:solidFill>
        </p:spPr>
        <p:txBody>
          <a:bodyPr wrap="square">
            <a:spAutoFit/>
          </a:bodyPr>
          <a:lstStyle/>
          <a:p>
            <a:r>
              <a:rPr lang="en-US" sz="800" dirty="0">
                <a:latin typeface="Calibri" panose="020F0502020204030204" pitchFamily="34" charset="0"/>
                <a:cs typeface="Calibri" panose="020F0502020204030204" pitchFamily="34" charset="0"/>
              </a:rPr>
              <a:t>[Bryant and </a:t>
            </a:r>
            <a:r>
              <a:rPr lang="en-US" sz="800" dirty="0" err="1">
                <a:latin typeface="Calibri" panose="020F0502020204030204" pitchFamily="34" charset="0"/>
                <a:cs typeface="Calibri" panose="020F0502020204030204" pitchFamily="34" charset="0"/>
              </a:rPr>
              <a:t>O‘Hallaron</a:t>
            </a:r>
            <a:r>
              <a:rPr lang="en-US" sz="800" dirty="0">
                <a:latin typeface="Calibri" panose="020F0502020204030204" pitchFamily="34" charset="0"/>
                <a:cs typeface="Calibri" panose="020F0502020204030204" pitchFamily="34" charset="0"/>
              </a:rPr>
              <a:t>: Computer Systems - A Programmer's Perspective 3rd edition] →</a:t>
            </a:r>
          </a:p>
        </p:txBody>
      </p:sp>
      <p:sp>
        <p:nvSpPr>
          <p:cNvPr id="12" name="Rectangle 11"/>
          <p:cNvSpPr/>
          <p:nvPr/>
        </p:nvSpPr>
        <p:spPr>
          <a:xfrm>
            <a:off x="9221969" y="4916604"/>
            <a:ext cx="2480679" cy="369332"/>
          </a:xfrm>
          <a:prstGeom prst="rect">
            <a:avLst/>
          </a:prstGeom>
          <a:ln>
            <a:solidFill>
              <a:srgbClr val="0070C0"/>
            </a:solidFill>
          </a:ln>
        </p:spPr>
        <p:txBody>
          <a:bodyPr wrap="none">
            <a:spAutoFit/>
          </a:bodyPr>
          <a:lstStyle/>
          <a:p>
            <a:r>
              <a:rPr lang="en-US" dirty="0">
                <a:latin typeface="Calibri" pitchFamily="34" charset="0"/>
              </a:rPr>
              <a:t>How the game is played:</a:t>
            </a:r>
            <a:endParaRPr lang="en-US" dirty="0"/>
          </a:p>
        </p:txBody>
      </p:sp>
    </p:spTree>
    <p:extLst>
      <p:ext uri="{BB962C8B-B14F-4D97-AF65-F5344CB8AC3E}">
        <p14:creationId xmlns:p14="http://schemas.microsoft.com/office/powerpoint/2010/main" val="150376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4" grpId="0"/>
      <p:bldP spid="77" grpId="0" animBg="1"/>
      <p:bldP spid="78" grpId="0"/>
      <p:bldP spid="1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Direct Mapped Cache (</a:t>
            </a:r>
            <a:r>
              <a:rPr lang="en-US" dirty="0">
                <a:solidFill>
                  <a:srgbClr val="00B050"/>
                </a:solidFill>
              </a:rPr>
              <a:t>E = 1</a:t>
            </a:r>
            <a:r>
              <a:rPr lang="en-US" dirty="0"/>
              <a:t>)</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21</a:t>
            </a:fld>
            <a:endParaRPr lang="en-US" altLang="en-US"/>
          </a:p>
        </p:txBody>
      </p:sp>
      <p:sp>
        <p:nvSpPr>
          <p:cNvPr id="54" name="AutoShape 16"/>
          <p:cNvSpPr>
            <a:spLocks/>
          </p:cNvSpPr>
          <p:nvPr/>
        </p:nvSpPr>
        <p:spPr bwMode="auto">
          <a:xfrm>
            <a:off x="2696867" y="2448736"/>
            <a:ext cx="228600" cy="29614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400" dirty="0">
              <a:latin typeface="Calibri" pitchFamily="34" charset="0"/>
            </a:endParaRPr>
          </a:p>
        </p:txBody>
      </p:sp>
      <p:sp>
        <p:nvSpPr>
          <p:cNvPr id="57" name="TextBox 56"/>
          <p:cNvSpPr txBox="1"/>
          <p:nvPr/>
        </p:nvSpPr>
        <p:spPr>
          <a:xfrm>
            <a:off x="1600201" y="3625405"/>
            <a:ext cx="1122423" cy="369332"/>
          </a:xfrm>
          <a:prstGeom prst="rect">
            <a:avLst/>
          </a:prstGeom>
          <a:noFill/>
        </p:spPr>
        <p:txBody>
          <a:bodyPr wrap="none" rtlCol="0">
            <a:spAutoFit/>
          </a:bodyPr>
          <a:lstStyle/>
          <a:p>
            <a:r>
              <a:rPr lang="en-US" dirty="0">
                <a:latin typeface="Calibri" pitchFamily="34" charset="0"/>
              </a:rPr>
              <a:t>S = 2</a:t>
            </a:r>
            <a:r>
              <a:rPr lang="en-US" baseline="30000" dirty="0">
                <a:latin typeface="Calibri" pitchFamily="34" charset="0"/>
              </a:rPr>
              <a:t>s</a:t>
            </a:r>
            <a:r>
              <a:rPr lang="en-US" dirty="0">
                <a:latin typeface="Calibri" pitchFamily="34" charset="0"/>
              </a:rPr>
              <a:t> sets</a:t>
            </a:r>
          </a:p>
        </p:txBody>
      </p:sp>
      <p:cxnSp>
        <p:nvCxnSpPr>
          <p:cNvPr id="125" name="Straight Connector 124"/>
          <p:cNvCxnSpPr/>
          <p:nvPr/>
        </p:nvCxnSpPr>
        <p:spPr bwMode="auto">
          <a:xfrm>
            <a:off x="3429002" y="4640062"/>
            <a:ext cx="3124199" cy="8138"/>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1905000" y="1154669"/>
            <a:ext cx="4663200" cy="646331"/>
          </a:xfrm>
          <a:prstGeom prst="rect">
            <a:avLst/>
          </a:prstGeom>
          <a:noFill/>
        </p:spPr>
        <p:txBody>
          <a:bodyPr wrap="none" rtlCol="0">
            <a:spAutoFit/>
          </a:bodyPr>
          <a:lstStyle/>
          <a:p>
            <a:r>
              <a:rPr lang="en-US" dirty="0">
                <a:latin typeface="Calibri" pitchFamily="34" charset="0"/>
              </a:rPr>
              <a:t>Direct mapped: One line per set</a:t>
            </a:r>
          </a:p>
          <a:p>
            <a:r>
              <a:rPr lang="en-US" dirty="0">
                <a:latin typeface="Calibri" pitchFamily="34" charset="0"/>
              </a:rPr>
              <a:t>Assume: cache block size 8 bytes (instead of 64)</a:t>
            </a:r>
          </a:p>
        </p:txBody>
      </p:sp>
      <p:sp>
        <p:nvSpPr>
          <p:cNvPr id="128" name="Rectangle 127"/>
          <p:cNvSpPr/>
          <p:nvPr/>
        </p:nvSpPr>
        <p:spPr bwMode="auto">
          <a:xfrm>
            <a:off x="7785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8775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537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7696201" y="2362200"/>
            <a:ext cx="1674048" cy="369332"/>
          </a:xfrm>
          <a:prstGeom prst="rect">
            <a:avLst/>
          </a:prstGeom>
          <a:noFill/>
        </p:spPr>
        <p:txBody>
          <a:bodyPr wrap="none" rtlCol="0">
            <a:spAutoFit/>
          </a:bodyPr>
          <a:lstStyle/>
          <a:p>
            <a:r>
              <a:rPr lang="en-US" dirty="0">
                <a:latin typeface="Calibri" pitchFamily="34" charset="0"/>
              </a:rPr>
              <a:t>Address of </a:t>
            </a:r>
            <a:r>
              <a:rPr lang="en-US" dirty="0" err="1">
                <a:solidFill>
                  <a:srgbClr val="00B0F0"/>
                </a:solidFill>
                <a:latin typeface="Consolas" panose="020B0609020204030204" pitchFamily="49" charset="0"/>
              </a:rPr>
              <a:t>int</a:t>
            </a:r>
            <a:r>
              <a:rPr lang="en-US" dirty="0">
                <a:latin typeface="Calibri" pitchFamily="34" charset="0"/>
              </a:rPr>
              <a:t>:</a:t>
            </a:r>
          </a:p>
        </p:txBody>
      </p:sp>
      <p:sp>
        <p:nvSpPr>
          <p:cNvPr id="132" name="Rectangle 131"/>
          <p:cNvSpPr/>
          <p:nvPr/>
        </p:nvSpPr>
        <p:spPr bwMode="auto">
          <a:xfrm>
            <a:off x="3048000" y="38100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dirty="0">
              <a:latin typeface="Calibri" pitchFamily="34" charset="0"/>
            </a:endParaRPr>
          </a:p>
        </p:txBody>
      </p:sp>
      <p:sp>
        <p:nvSpPr>
          <p:cNvPr id="133" name="Rectangle 132"/>
          <p:cNvSpPr/>
          <p:nvPr/>
        </p:nvSpPr>
        <p:spPr bwMode="auto">
          <a:xfrm>
            <a:off x="4546244"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0</a:t>
            </a:r>
          </a:p>
        </p:txBody>
      </p:sp>
      <p:sp>
        <p:nvSpPr>
          <p:cNvPr id="134" name="Rectangle 133"/>
          <p:cNvSpPr/>
          <p:nvPr/>
        </p:nvSpPr>
        <p:spPr bwMode="auto">
          <a:xfrm>
            <a:off x="4818849"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1</a:t>
            </a:r>
          </a:p>
        </p:txBody>
      </p:sp>
      <p:sp>
        <p:nvSpPr>
          <p:cNvPr id="135" name="Rectangle 134"/>
          <p:cNvSpPr/>
          <p:nvPr/>
        </p:nvSpPr>
        <p:spPr bwMode="auto">
          <a:xfrm>
            <a:off x="5079644"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2</a:t>
            </a:r>
          </a:p>
        </p:txBody>
      </p:sp>
      <p:sp>
        <p:nvSpPr>
          <p:cNvPr id="136" name="Rectangle 135"/>
          <p:cNvSpPr/>
          <p:nvPr/>
        </p:nvSpPr>
        <p:spPr bwMode="auto">
          <a:xfrm>
            <a:off x="6501688"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7</a:t>
            </a:r>
          </a:p>
        </p:txBody>
      </p:sp>
      <p:sp>
        <p:nvSpPr>
          <p:cNvPr id="139" name="Rectangle 138"/>
          <p:cNvSpPr/>
          <p:nvPr/>
        </p:nvSpPr>
        <p:spPr bwMode="auto">
          <a:xfrm>
            <a:off x="3643654" y="39243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tag</a:t>
            </a:r>
          </a:p>
        </p:txBody>
      </p:sp>
      <p:sp>
        <p:nvSpPr>
          <p:cNvPr id="140" name="Rectangle 139"/>
          <p:cNvSpPr/>
          <p:nvPr/>
        </p:nvSpPr>
        <p:spPr bwMode="auto">
          <a:xfrm>
            <a:off x="3174644"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v</a:t>
            </a:r>
          </a:p>
        </p:txBody>
      </p:sp>
      <p:sp>
        <p:nvSpPr>
          <p:cNvPr id="141" name="Rectangle 140"/>
          <p:cNvSpPr/>
          <p:nvPr/>
        </p:nvSpPr>
        <p:spPr bwMode="auto">
          <a:xfrm>
            <a:off x="5352972"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3</a:t>
            </a:r>
          </a:p>
        </p:txBody>
      </p:sp>
      <p:sp>
        <p:nvSpPr>
          <p:cNvPr id="142" name="Rectangle 141"/>
          <p:cNvSpPr/>
          <p:nvPr/>
        </p:nvSpPr>
        <p:spPr bwMode="auto">
          <a:xfrm>
            <a:off x="6210488"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6</a:t>
            </a:r>
          </a:p>
        </p:txBody>
      </p:sp>
      <p:sp>
        <p:nvSpPr>
          <p:cNvPr id="143" name="Rectangle 142"/>
          <p:cNvSpPr/>
          <p:nvPr/>
        </p:nvSpPr>
        <p:spPr bwMode="auto">
          <a:xfrm>
            <a:off x="5918566"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5</a:t>
            </a:r>
          </a:p>
        </p:txBody>
      </p:sp>
      <p:sp>
        <p:nvSpPr>
          <p:cNvPr id="144" name="Rectangle 143"/>
          <p:cNvSpPr/>
          <p:nvPr/>
        </p:nvSpPr>
        <p:spPr bwMode="auto">
          <a:xfrm>
            <a:off x="5626644"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4</a:t>
            </a:r>
          </a:p>
        </p:txBody>
      </p:sp>
      <p:sp>
        <p:nvSpPr>
          <p:cNvPr id="147" name="Rectangle 146"/>
          <p:cNvSpPr/>
          <p:nvPr/>
        </p:nvSpPr>
        <p:spPr bwMode="auto">
          <a:xfrm>
            <a:off x="3048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dirty="0">
              <a:latin typeface="Calibri" pitchFamily="34" charset="0"/>
            </a:endParaRPr>
          </a:p>
        </p:txBody>
      </p:sp>
      <p:sp>
        <p:nvSpPr>
          <p:cNvPr id="148" name="Rectangle 147"/>
          <p:cNvSpPr/>
          <p:nvPr/>
        </p:nvSpPr>
        <p:spPr bwMode="auto">
          <a:xfrm>
            <a:off x="4546244"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0</a:t>
            </a:r>
          </a:p>
        </p:txBody>
      </p:sp>
      <p:sp>
        <p:nvSpPr>
          <p:cNvPr id="149" name="Rectangle 148"/>
          <p:cNvSpPr/>
          <p:nvPr/>
        </p:nvSpPr>
        <p:spPr bwMode="auto">
          <a:xfrm>
            <a:off x="4818849"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1</a:t>
            </a:r>
          </a:p>
        </p:txBody>
      </p:sp>
      <p:sp>
        <p:nvSpPr>
          <p:cNvPr id="150" name="Rectangle 149"/>
          <p:cNvSpPr/>
          <p:nvPr/>
        </p:nvSpPr>
        <p:spPr bwMode="auto">
          <a:xfrm>
            <a:off x="5079644"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2</a:t>
            </a:r>
          </a:p>
        </p:txBody>
      </p:sp>
      <p:sp>
        <p:nvSpPr>
          <p:cNvPr id="151" name="Rectangle 150"/>
          <p:cNvSpPr/>
          <p:nvPr/>
        </p:nvSpPr>
        <p:spPr bwMode="auto">
          <a:xfrm>
            <a:off x="65016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7</a:t>
            </a:r>
          </a:p>
        </p:txBody>
      </p:sp>
      <p:sp>
        <p:nvSpPr>
          <p:cNvPr id="152" name="Rectangle 151"/>
          <p:cNvSpPr/>
          <p:nvPr/>
        </p:nvSpPr>
        <p:spPr bwMode="auto">
          <a:xfrm>
            <a:off x="3643654" y="32385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tag</a:t>
            </a:r>
          </a:p>
        </p:txBody>
      </p:sp>
      <p:sp>
        <p:nvSpPr>
          <p:cNvPr id="153" name="Rectangle 152"/>
          <p:cNvSpPr/>
          <p:nvPr/>
        </p:nvSpPr>
        <p:spPr bwMode="auto">
          <a:xfrm>
            <a:off x="3174644"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v</a:t>
            </a:r>
          </a:p>
        </p:txBody>
      </p:sp>
      <p:sp>
        <p:nvSpPr>
          <p:cNvPr id="154" name="Rectangle 153"/>
          <p:cNvSpPr/>
          <p:nvPr/>
        </p:nvSpPr>
        <p:spPr bwMode="auto">
          <a:xfrm>
            <a:off x="5352972"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3</a:t>
            </a:r>
          </a:p>
        </p:txBody>
      </p:sp>
      <p:sp>
        <p:nvSpPr>
          <p:cNvPr id="155" name="Rectangle 154"/>
          <p:cNvSpPr/>
          <p:nvPr/>
        </p:nvSpPr>
        <p:spPr bwMode="auto">
          <a:xfrm>
            <a:off x="62104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6</a:t>
            </a:r>
          </a:p>
        </p:txBody>
      </p:sp>
      <p:sp>
        <p:nvSpPr>
          <p:cNvPr id="156" name="Rectangle 155"/>
          <p:cNvSpPr/>
          <p:nvPr/>
        </p:nvSpPr>
        <p:spPr bwMode="auto">
          <a:xfrm>
            <a:off x="5918566"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5</a:t>
            </a:r>
          </a:p>
        </p:txBody>
      </p:sp>
      <p:sp>
        <p:nvSpPr>
          <p:cNvPr id="157" name="Rectangle 156"/>
          <p:cNvSpPr/>
          <p:nvPr/>
        </p:nvSpPr>
        <p:spPr bwMode="auto">
          <a:xfrm>
            <a:off x="5626644"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4</a:t>
            </a:r>
          </a:p>
        </p:txBody>
      </p:sp>
      <p:sp>
        <p:nvSpPr>
          <p:cNvPr id="159" name="Rectangle 158"/>
          <p:cNvSpPr/>
          <p:nvPr/>
        </p:nvSpPr>
        <p:spPr bwMode="auto">
          <a:xfrm>
            <a:off x="3048000" y="24384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rmAutofit/>
          </a:bodyPr>
          <a:lstStyle/>
          <a:p>
            <a:pPr algn="ctr" eaLnBrk="0" fontAlgn="base" hangingPunct="0">
              <a:spcBef>
                <a:spcPct val="0"/>
              </a:spcBef>
              <a:spcAft>
                <a:spcPct val="0"/>
              </a:spcAft>
            </a:pPr>
            <a:endParaRPr lang="en-US" sz="1400" dirty="0">
              <a:latin typeface="Calibri" pitchFamily="34" charset="0"/>
            </a:endParaRPr>
          </a:p>
        </p:txBody>
      </p:sp>
      <p:sp>
        <p:nvSpPr>
          <p:cNvPr id="160" name="Rectangle 159"/>
          <p:cNvSpPr/>
          <p:nvPr/>
        </p:nvSpPr>
        <p:spPr bwMode="auto">
          <a:xfrm>
            <a:off x="4546244"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0</a:t>
            </a:r>
          </a:p>
        </p:txBody>
      </p:sp>
      <p:sp>
        <p:nvSpPr>
          <p:cNvPr id="161" name="Rectangle 160"/>
          <p:cNvSpPr/>
          <p:nvPr/>
        </p:nvSpPr>
        <p:spPr bwMode="auto">
          <a:xfrm>
            <a:off x="4818849"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1</a:t>
            </a:r>
          </a:p>
        </p:txBody>
      </p:sp>
      <p:sp>
        <p:nvSpPr>
          <p:cNvPr id="162" name="Rectangle 161"/>
          <p:cNvSpPr/>
          <p:nvPr/>
        </p:nvSpPr>
        <p:spPr bwMode="auto">
          <a:xfrm>
            <a:off x="5079644"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2</a:t>
            </a:r>
          </a:p>
        </p:txBody>
      </p:sp>
      <p:sp>
        <p:nvSpPr>
          <p:cNvPr id="163" name="Rectangle 162"/>
          <p:cNvSpPr/>
          <p:nvPr/>
        </p:nvSpPr>
        <p:spPr bwMode="auto">
          <a:xfrm>
            <a:off x="6501688"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7</a:t>
            </a:r>
          </a:p>
        </p:txBody>
      </p:sp>
      <p:sp>
        <p:nvSpPr>
          <p:cNvPr id="164" name="Rectangle 163"/>
          <p:cNvSpPr/>
          <p:nvPr/>
        </p:nvSpPr>
        <p:spPr bwMode="auto">
          <a:xfrm>
            <a:off x="3643654" y="25527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tag</a:t>
            </a:r>
          </a:p>
        </p:txBody>
      </p:sp>
      <p:sp>
        <p:nvSpPr>
          <p:cNvPr id="165" name="Rectangle 164"/>
          <p:cNvSpPr/>
          <p:nvPr/>
        </p:nvSpPr>
        <p:spPr bwMode="auto">
          <a:xfrm>
            <a:off x="3174644"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v</a:t>
            </a:r>
          </a:p>
        </p:txBody>
      </p:sp>
      <p:sp>
        <p:nvSpPr>
          <p:cNvPr id="166" name="Rectangle 165"/>
          <p:cNvSpPr/>
          <p:nvPr/>
        </p:nvSpPr>
        <p:spPr bwMode="auto">
          <a:xfrm>
            <a:off x="5352972"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3</a:t>
            </a:r>
          </a:p>
        </p:txBody>
      </p:sp>
      <p:sp>
        <p:nvSpPr>
          <p:cNvPr id="167" name="Rectangle 166"/>
          <p:cNvSpPr/>
          <p:nvPr/>
        </p:nvSpPr>
        <p:spPr bwMode="auto">
          <a:xfrm>
            <a:off x="6210488"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6</a:t>
            </a:r>
          </a:p>
        </p:txBody>
      </p:sp>
      <p:sp>
        <p:nvSpPr>
          <p:cNvPr id="168" name="Rectangle 167"/>
          <p:cNvSpPr/>
          <p:nvPr/>
        </p:nvSpPr>
        <p:spPr bwMode="auto">
          <a:xfrm>
            <a:off x="5918566"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5</a:t>
            </a:r>
          </a:p>
        </p:txBody>
      </p:sp>
      <p:sp>
        <p:nvSpPr>
          <p:cNvPr id="169" name="Rectangle 168"/>
          <p:cNvSpPr/>
          <p:nvPr/>
        </p:nvSpPr>
        <p:spPr bwMode="auto">
          <a:xfrm>
            <a:off x="5626644"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4</a:t>
            </a:r>
          </a:p>
        </p:txBody>
      </p:sp>
      <p:sp>
        <p:nvSpPr>
          <p:cNvPr id="171" name="Rectangle 170"/>
          <p:cNvSpPr/>
          <p:nvPr/>
        </p:nvSpPr>
        <p:spPr bwMode="auto">
          <a:xfrm>
            <a:off x="3048000" y="48768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dirty="0">
              <a:latin typeface="Calibri" pitchFamily="34" charset="0"/>
            </a:endParaRPr>
          </a:p>
        </p:txBody>
      </p:sp>
      <p:sp>
        <p:nvSpPr>
          <p:cNvPr id="172" name="Rectangle 171"/>
          <p:cNvSpPr/>
          <p:nvPr/>
        </p:nvSpPr>
        <p:spPr bwMode="auto">
          <a:xfrm>
            <a:off x="4546244"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0</a:t>
            </a:r>
          </a:p>
        </p:txBody>
      </p:sp>
      <p:sp>
        <p:nvSpPr>
          <p:cNvPr id="173" name="Rectangle 172"/>
          <p:cNvSpPr/>
          <p:nvPr/>
        </p:nvSpPr>
        <p:spPr bwMode="auto">
          <a:xfrm>
            <a:off x="4818849"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1</a:t>
            </a:r>
          </a:p>
        </p:txBody>
      </p:sp>
      <p:sp>
        <p:nvSpPr>
          <p:cNvPr id="174" name="Rectangle 173"/>
          <p:cNvSpPr/>
          <p:nvPr/>
        </p:nvSpPr>
        <p:spPr bwMode="auto">
          <a:xfrm>
            <a:off x="5079644"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2</a:t>
            </a:r>
          </a:p>
        </p:txBody>
      </p:sp>
      <p:sp>
        <p:nvSpPr>
          <p:cNvPr id="175" name="Rectangle 174"/>
          <p:cNvSpPr/>
          <p:nvPr/>
        </p:nvSpPr>
        <p:spPr bwMode="auto">
          <a:xfrm>
            <a:off x="6501688"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7</a:t>
            </a:r>
          </a:p>
        </p:txBody>
      </p:sp>
      <p:sp>
        <p:nvSpPr>
          <p:cNvPr id="176" name="Rectangle 175"/>
          <p:cNvSpPr/>
          <p:nvPr/>
        </p:nvSpPr>
        <p:spPr bwMode="auto">
          <a:xfrm>
            <a:off x="3643654" y="49911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algn="ctr" eaLnBrk="0" fontAlgn="base" hangingPunct="0">
              <a:spcBef>
                <a:spcPct val="0"/>
              </a:spcBef>
              <a:spcAft>
                <a:spcPct val="0"/>
              </a:spcAft>
            </a:pPr>
            <a:r>
              <a:rPr lang="en-US" sz="1600" dirty="0">
                <a:latin typeface="Calibri" pitchFamily="34" charset="0"/>
              </a:rPr>
              <a:t>tag</a:t>
            </a:r>
          </a:p>
        </p:txBody>
      </p:sp>
      <p:sp>
        <p:nvSpPr>
          <p:cNvPr id="177" name="Rectangle 176"/>
          <p:cNvSpPr/>
          <p:nvPr/>
        </p:nvSpPr>
        <p:spPr bwMode="auto">
          <a:xfrm>
            <a:off x="3174644"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v</a:t>
            </a:r>
          </a:p>
        </p:txBody>
      </p:sp>
      <p:sp>
        <p:nvSpPr>
          <p:cNvPr id="178" name="Rectangle 177"/>
          <p:cNvSpPr/>
          <p:nvPr/>
        </p:nvSpPr>
        <p:spPr bwMode="auto">
          <a:xfrm>
            <a:off x="5352972"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3</a:t>
            </a:r>
          </a:p>
        </p:txBody>
      </p:sp>
      <p:sp>
        <p:nvSpPr>
          <p:cNvPr id="179" name="Rectangle 178"/>
          <p:cNvSpPr/>
          <p:nvPr/>
        </p:nvSpPr>
        <p:spPr bwMode="auto">
          <a:xfrm>
            <a:off x="6210488"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6</a:t>
            </a:r>
          </a:p>
        </p:txBody>
      </p:sp>
      <p:sp>
        <p:nvSpPr>
          <p:cNvPr id="180" name="Rectangle 179"/>
          <p:cNvSpPr/>
          <p:nvPr/>
        </p:nvSpPr>
        <p:spPr bwMode="auto">
          <a:xfrm>
            <a:off x="5918566"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5</a:t>
            </a:r>
          </a:p>
        </p:txBody>
      </p:sp>
      <p:sp>
        <p:nvSpPr>
          <p:cNvPr id="181" name="Rectangle 180"/>
          <p:cNvSpPr/>
          <p:nvPr/>
        </p:nvSpPr>
        <p:spPr bwMode="auto">
          <a:xfrm>
            <a:off x="5626644"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4</a:t>
            </a:r>
          </a:p>
        </p:txBody>
      </p:sp>
      <p:cxnSp>
        <p:nvCxnSpPr>
          <p:cNvPr id="183" name="Shape 182"/>
          <p:cNvCxnSpPr>
            <a:stCxn id="129" idx="2"/>
          </p:cNvCxnSpPr>
          <p:nvPr/>
        </p:nvCxnSpPr>
        <p:spPr bwMode="auto">
          <a:xfrm rot="5400000">
            <a:off x="7817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sp>
        <p:nvSpPr>
          <p:cNvPr id="60" name="TextBox 59"/>
          <p:cNvSpPr txBox="1"/>
          <p:nvPr/>
        </p:nvSpPr>
        <p:spPr>
          <a:xfrm>
            <a:off x="8399253" y="3344174"/>
            <a:ext cx="899605" cy="369332"/>
          </a:xfrm>
          <a:prstGeom prst="rect">
            <a:avLst/>
          </a:prstGeom>
          <a:noFill/>
        </p:spPr>
        <p:txBody>
          <a:bodyPr wrap="none" rtlCol="0">
            <a:spAutoFit/>
          </a:bodyPr>
          <a:lstStyle/>
          <a:p>
            <a:r>
              <a:rPr lang="en-US" dirty="0">
                <a:latin typeface="Calibri" pitchFamily="34" charset="0"/>
              </a:rPr>
              <a:t>find set</a:t>
            </a:r>
          </a:p>
        </p:txBody>
      </p:sp>
      <p:sp>
        <p:nvSpPr>
          <p:cNvPr id="58" name="Rectangle 57"/>
          <p:cNvSpPr/>
          <p:nvPr/>
        </p:nvSpPr>
        <p:spPr>
          <a:xfrm>
            <a:off x="156411" y="6590759"/>
            <a:ext cx="1371600" cy="200055"/>
          </a:xfrm>
          <a:prstGeom prst="rect">
            <a:avLst/>
          </a:prstGeom>
          <a:solidFill>
            <a:schemeClr val="bg1"/>
          </a:solidFill>
        </p:spPr>
        <p:txBody>
          <a:bodyPr wrap="square">
            <a:spAutoFit/>
          </a:bodyPr>
          <a:lstStyle/>
          <a:p>
            <a:r>
              <a:rPr lang="en-US" sz="700" dirty="0">
                <a:latin typeface="Calibri" panose="020F0502020204030204" pitchFamily="34" charset="0"/>
                <a:cs typeface="Calibri" panose="020F0502020204030204" pitchFamily="34" charset="0"/>
              </a:rPr>
              <a:t>[Bryant and </a:t>
            </a:r>
            <a:r>
              <a:rPr lang="en-US" sz="700" dirty="0" err="1">
                <a:latin typeface="Calibri" panose="020F0502020204030204" pitchFamily="34" charset="0"/>
                <a:cs typeface="Calibri" panose="020F0502020204030204" pitchFamily="34" charset="0"/>
              </a:rPr>
              <a:t>O‘Hallaron</a:t>
            </a:r>
            <a:r>
              <a:rPr lang="en-US" sz="700" dirty="0">
                <a:latin typeface="Calibri" panose="020F0502020204030204" pitchFamily="34" charset="0"/>
                <a:cs typeface="Calibri" panose="020F0502020204030204" pitchFamily="34" charset="0"/>
              </a:rPr>
              <a:t>: CMU] →</a:t>
            </a:r>
          </a:p>
        </p:txBody>
      </p:sp>
    </p:spTree>
    <p:extLst>
      <p:ext uri="{BB962C8B-B14F-4D97-AF65-F5344CB8AC3E}">
        <p14:creationId xmlns:p14="http://schemas.microsoft.com/office/powerpoint/2010/main" val="2897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26"/>
          <p:cNvSpPr txBox="1"/>
          <p:nvPr/>
        </p:nvSpPr>
        <p:spPr>
          <a:xfrm>
            <a:off x="1905000" y="1154669"/>
            <a:ext cx="4663200" cy="646331"/>
          </a:xfrm>
          <a:prstGeom prst="rect">
            <a:avLst/>
          </a:prstGeom>
          <a:noFill/>
        </p:spPr>
        <p:txBody>
          <a:bodyPr wrap="none" rtlCol="0">
            <a:spAutoFit/>
          </a:bodyPr>
          <a:lstStyle/>
          <a:p>
            <a:r>
              <a:rPr lang="en-US" dirty="0">
                <a:latin typeface="Calibri" pitchFamily="34" charset="0"/>
              </a:rPr>
              <a:t>Direct mapped: One line per set</a:t>
            </a:r>
          </a:p>
          <a:p>
            <a:r>
              <a:rPr lang="en-US" dirty="0">
                <a:latin typeface="Calibri" pitchFamily="34" charset="0"/>
              </a:rPr>
              <a:t>Assume: cache block size 8 bytes (instead of 64)</a:t>
            </a:r>
          </a:p>
        </p:txBody>
      </p:sp>
      <p:sp>
        <p:nvSpPr>
          <p:cNvPr id="128" name="Rectangle 127"/>
          <p:cNvSpPr/>
          <p:nvPr/>
        </p:nvSpPr>
        <p:spPr bwMode="auto">
          <a:xfrm>
            <a:off x="7785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8775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537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7696201" y="2362200"/>
            <a:ext cx="1674048" cy="369332"/>
          </a:xfrm>
          <a:prstGeom prst="rect">
            <a:avLst/>
          </a:prstGeom>
          <a:noFill/>
        </p:spPr>
        <p:txBody>
          <a:bodyPr wrap="none" rtlCol="0">
            <a:spAutoFit/>
          </a:bodyPr>
          <a:lstStyle/>
          <a:p>
            <a:r>
              <a:rPr lang="en-US" dirty="0">
                <a:latin typeface="Calibri" pitchFamily="34" charset="0"/>
              </a:rPr>
              <a:t>Address of </a:t>
            </a:r>
            <a:r>
              <a:rPr lang="en-US" dirty="0" err="1">
                <a:solidFill>
                  <a:srgbClr val="00B0F0"/>
                </a:solidFill>
                <a:latin typeface="Consolas" panose="020B0609020204030204" pitchFamily="49" charset="0"/>
              </a:rPr>
              <a:t>int</a:t>
            </a:r>
            <a:r>
              <a:rPr lang="en-US" dirty="0">
                <a:latin typeface="Calibri" pitchFamily="34" charset="0"/>
              </a:rPr>
              <a:t>:</a:t>
            </a:r>
          </a:p>
        </p:txBody>
      </p:sp>
      <p:sp>
        <p:nvSpPr>
          <p:cNvPr id="147" name="Rectangle 146"/>
          <p:cNvSpPr/>
          <p:nvPr/>
        </p:nvSpPr>
        <p:spPr bwMode="auto">
          <a:xfrm>
            <a:off x="3048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dirty="0">
              <a:latin typeface="Calibri" pitchFamily="34" charset="0"/>
            </a:endParaRPr>
          </a:p>
        </p:txBody>
      </p:sp>
      <p:sp>
        <p:nvSpPr>
          <p:cNvPr id="148" name="Rectangle 147"/>
          <p:cNvSpPr/>
          <p:nvPr/>
        </p:nvSpPr>
        <p:spPr bwMode="auto">
          <a:xfrm>
            <a:off x="4546244"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0</a:t>
            </a:r>
          </a:p>
        </p:txBody>
      </p:sp>
      <p:sp>
        <p:nvSpPr>
          <p:cNvPr id="149" name="Rectangle 148"/>
          <p:cNvSpPr/>
          <p:nvPr/>
        </p:nvSpPr>
        <p:spPr bwMode="auto">
          <a:xfrm>
            <a:off x="4818849"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1</a:t>
            </a:r>
          </a:p>
        </p:txBody>
      </p:sp>
      <p:sp>
        <p:nvSpPr>
          <p:cNvPr id="150" name="Rectangle 149"/>
          <p:cNvSpPr/>
          <p:nvPr/>
        </p:nvSpPr>
        <p:spPr bwMode="auto">
          <a:xfrm>
            <a:off x="5079644"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2</a:t>
            </a:r>
          </a:p>
        </p:txBody>
      </p:sp>
      <p:sp>
        <p:nvSpPr>
          <p:cNvPr id="151" name="Rectangle 150"/>
          <p:cNvSpPr/>
          <p:nvPr/>
        </p:nvSpPr>
        <p:spPr bwMode="auto">
          <a:xfrm>
            <a:off x="65016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7</a:t>
            </a:r>
          </a:p>
        </p:txBody>
      </p:sp>
      <p:sp>
        <p:nvSpPr>
          <p:cNvPr id="152" name="Rectangle 151"/>
          <p:cNvSpPr/>
          <p:nvPr/>
        </p:nvSpPr>
        <p:spPr bwMode="auto">
          <a:xfrm>
            <a:off x="3643654" y="3238500"/>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tag</a:t>
            </a:r>
          </a:p>
        </p:txBody>
      </p:sp>
      <p:sp>
        <p:nvSpPr>
          <p:cNvPr id="153" name="Rectangle 152"/>
          <p:cNvSpPr/>
          <p:nvPr/>
        </p:nvSpPr>
        <p:spPr bwMode="auto">
          <a:xfrm>
            <a:off x="3174644"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v</a:t>
            </a:r>
          </a:p>
        </p:txBody>
      </p:sp>
      <p:sp>
        <p:nvSpPr>
          <p:cNvPr id="154" name="Rectangle 153"/>
          <p:cNvSpPr/>
          <p:nvPr/>
        </p:nvSpPr>
        <p:spPr bwMode="auto">
          <a:xfrm>
            <a:off x="5352972"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3</a:t>
            </a:r>
          </a:p>
        </p:txBody>
      </p:sp>
      <p:sp>
        <p:nvSpPr>
          <p:cNvPr id="155" name="Rectangle 154"/>
          <p:cNvSpPr/>
          <p:nvPr/>
        </p:nvSpPr>
        <p:spPr bwMode="auto">
          <a:xfrm>
            <a:off x="62104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6</a:t>
            </a:r>
          </a:p>
        </p:txBody>
      </p:sp>
      <p:sp>
        <p:nvSpPr>
          <p:cNvPr id="156" name="Rectangle 155"/>
          <p:cNvSpPr/>
          <p:nvPr/>
        </p:nvSpPr>
        <p:spPr bwMode="auto">
          <a:xfrm>
            <a:off x="5918566"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5</a:t>
            </a:r>
          </a:p>
        </p:txBody>
      </p:sp>
      <p:sp>
        <p:nvSpPr>
          <p:cNvPr id="157" name="Rectangle 156"/>
          <p:cNvSpPr/>
          <p:nvPr/>
        </p:nvSpPr>
        <p:spPr bwMode="auto">
          <a:xfrm>
            <a:off x="5626644"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4</a:t>
            </a:r>
          </a:p>
        </p:txBody>
      </p:sp>
      <p:cxnSp>
        <p:nvCxnSpPr>
          <p:cNvPr id="183" name="Shape 182"/>
          <p:cNvCxnSpPr>
            <a:stCxn id="129" idx="2"/>
          </p:cNvCxnSpPr>
          <p:nvPr/>
        </p:nvCxnSpPr>
        <p:spPr bwMode="auto">
          <a:xfrm rot="5400000">
            <a:off x="7817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4002653" y="2837586"/>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3892640" y="2514600"/>
            <a:ext cx="2467663" cy="369332"/>
          </a:xfrm>
          <a:prstGeom prst="rect">
            <a:avLst/>
          </a:prstGeom>
          <a:noFill/>
        </p:spPr>
        <p:txBody>
          <a:bodyPr wrap="none" rtlCol="0">
            <a:spAutoFit/>
          </a:bodyPr>
          <a:lstStyle/>
          <a:p>
            <a:r>
              <a:rPr lang="en-US" dirty="0">
                <a:latin typeface="Calibri" pitchFamily="34" charset="0"/>
              </a:rPr>
              <a:t>match: assume yes = hit</a:t>
            </a:r>
          </a:p>
        </p:txBody>
      </p:sp>
      <p:cxnSp>
        <p:nvCxnSpPr>
          <p:cNvPr id="68" name="Straight Connector 67"/>
          <p:cNvCxnSpPr/>
          <p:nvPr/>
        </p:nvCxnSpPr>
        <p:spPr bwMode="auto">
          <a:xfrm rot="5400000">
            <a:off x="3106476" y="303804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2926727" y="2514600"/>
            <a:ext cx="1021242" cy="369332"/>
          </a:xfrm>
          <a:prstGeom prst="rect">
            <a:avLst/>
          </a:prstGeom>
          <a:noFill/>
        </p:spPr>
        <p:txBody>
          <a:bodyPr wrap="none" rtlCol="0">
            <a:spAutoFit/>
          </a:bodyPr>
          <a:lstStyle/>
          <a:p>
            <a:r>
              <a:rPr lang="en-US" dirty="0">
                <a:latin typeface="Calibri" pitchFamily="34" charset="0"/>
              </a:rPr>
              <a:t>valid?   +</a:t>
            </a:r>
          </a:p>
        </p:txBody>
      </p:sp>
      <p:cxnSp>
        <p:nvCxnSpPr>
          <p:cNvPr id="71" name="Elbow Connector 70"/>
          <p:cNvCxnSpPr>
            <a:stCxn id="130" idx="2"/>
          </p:cNvCxnSpPr>
          <p:nvPr/>
        </p:nvCxnSpPr>
        <p:spPr bwMode="auto">
          <a:xfrm rot="5400000">
            <a:off x="7500408" y="1245570"/>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7239000" y="3962400"/>
            <a:ext cx="1301318" cy="369332"/>
          </a:xfrm>
          <a:prstGeom prst="rect">
            <a:avLst/>
          </a:prstGeom>
          <a:noFill/>
        </p:spPr>
        <p:txBody>
          <a:bodyPr wrap="none" rtlCol="0">
            <a:spAutoFit/>
          </a:bodyPr>
          <a:lstStyle/>
          <a:p>
            <a:r>
              <a:rPr lang="en-US" dirty="0">
                <a:latin typeface="Calibri" pitchFamily="34" charset="0"/>
              </a:rPr>
              <a:t>block offset</a:t>
            </a:r>
          </a:p>
        </p:txBody>
      </p:sp>
      <p:sp>
        <p:nvSpPr>
          <p:cNvPr id="27" name="Rectangle 26"/>
          <p:cNvSpPr/>
          <p:nvPr/>
        </p:nvSpPr>
        <p:spPr bwMode="auto">
          <a:xfrm>
            <a:off x="3648975" y="3242096"/>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tag</a:t>
            </a:r>
          </a:p>
        </p:txBody>
      </p:sp>
      <p:sp>
        <p:nvSpPr>
          <p:cNvPr id="28" name="Rectangle 27"/>
          <p:cNvSpPr/>
          <p:nvPr/>
        </p:nvSpPr>
        <p:spPr>
          <a:xfrm>
            <a:off x="0" y="6590759"/>
            <a:ext cx="1371600" cy="200055"/>
          </a:xfrm>
          <a:prstGeom prst="rect">
            <a:avLst/>
          </a:prstGeom>
          <a:solidFill>
            <a:schemeClr val="bg1"/>
          </a:solidFill>
        </p:spPr>
        <p:txBody>
          <a:bodyPr wrap="square">
            <a:spAutoFit/>
          </a:bodyPr>
          <a:lstStyle/>
          <a:p>
            <a:r>
              <a:rPr lang="en-US" sz="700" dirty="0">
                <a:latin typeface="Calibri" panose="020F0502020204030204" pitchFamily="34" charset="0"/>
                <a:cs typeface="Calibri" panose="020F0502020204030204" pitchFamily="34" charset="0"/>
              </a:rPr>
              <a:t>[Bryant and </a:t>
            </a:r>
            <a:r>
              <a:rPr lang="en-US" sz="700" dirty="0" err="1">
                <a:latin typeface="Calibri" panose="020F0502020204030204" pitchFamily="34" charset="0"/>
                <a:cs typeface="Calibri" panose="020F0502020204030204" pitchFamily="34" charset="0"/>
              </a:rPr>
              <a:t>O‘Hallaron</a:t>
            </a:r>
            <a:r>
              <a:rPr lang="en-US" sz="700" dirty="0">
                <a:latin typeface="Calibri" panose="020F0502020204030204" pitchFamily="34" charset="0"/>
                <a:cs typeface="Calibri" panose="020F0502020204030204" pitchFamily="34" charset="0"/>
              </a:rPr>
              <a:t>: CMU] →</a:t>
            </a:r>
          </a:p>
        </p:txBody>
      </p:sp>
      <p:sp>
        <p:nvSpPr>
          <p:cNvPr id="30" name="Title 1"/>
          <p:cNvSpPr>
            <a:spLocks noGrp="1"/>
          </p:cNvSpPr>
          <p:nvPr>
            <p:ph type="title"/>
          </p:nvPr>
        </p:nvSpPr>
        <p:spPr/>
        <p:txBody>
          <a:bodyPr/>
          <a:lstStyle/>
          <a:p>
            <a:r>
              <a:rPr lang="en-US" dirty="0"/>
              <a:t>Example: Direct Mapped Cache (E = 1)</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22</a:t>
            </a:fld>
            <a:endParaRPr lang="en-US" altLang="en-US"/>
          </a:p>
        </p:txBody>
      </p:sp>
    </p:spTree>
    <p:extLst>
      <p:ext uri="{BB962C8B-B14F-4D97-AF65-F5344CB8AC3E}">
        <p14:creationId xmlns:p14="http://schemas.microsoft.com/office/powerpoint/2010/main" val="69507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26" grpId="0"/>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26"/>
          <p:cNvSpPr txBox="1"/>
          <p:nvPr/>
        </p:nvSpPr>
        <p:spPr>
          <a:xfrm>
            <a:off x="1905000" y="1154669"/>
            <a:ext cx="4663200" cy="646331"/>
          </a:xfrm>
          <a:prstGeom prst="rect">
            <a:avLst/>
          </a:prstGeom>
          <a:noFill/>
        </p:spPr>
        <p:txBody>
          <a:bodyPr wrap="none" rtlCol="0">
            <a:spAutoFit/>
          </a:bodyPr>
          <a:lstStyle/>
          <a:p>
            <a:r>
              <a:rPr lang="en-US" dirty="0">
                <a:latin typeface="Calibri" pitchFamily="34" charset="0"/>
              </a:rPr>
              <a:t>Direct mapped: One line per set</a:t>
            </a:r>
          </a:p>
          <a:p>
            <a:r>
              <a:rPr lang="en-US" dirty="0">
                <a:latin typeface="Calibri" pitchFamily="34" charset="0"/>
              </a:rPr>
              <a:t>Assume: cache block size 8 bytes (instead of 64)</a:t>
            </a:r>
          </a:p>
        </p:txBody>
      </p:sp>
      <p:sp>
        <p:nvSpPr>
          <p:cNvPr id="128" name="Rectangle 127"/>
          <p:cNvSpPr/>
          <p:nvPr/>
        </p:nvSpPr>
        <p:spPr bwMode="auto">
          <a:xfrm>
            <a:off x="7785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8775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537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7696201" y="2362200"/>
            <a:ext cx="1674048" cy="369332"/>
          </a:xfrm>
          <a:prstGeom prst="rect">
            <a:avLst/>
          </a:prstGeom>
          <a:noFill/>
        </p:spPr>
        <p:txBody>
          <a:bodyPr wrap="none" rtlCol="0">
            <a:spAutoFit/>
          </a:bodyPr>
          <a:lstStyle/>
          <a:p>
            <a:r>
              <a:rPr lang="en-US" dirty="0">
                <a:latin typeface="Calibri" pitchFamily="34" charset="0"/>
              </a:rPr>
              <a:t>Address of </a:t>
            </a:r>
            <a:r>
              <a:rPr lang="en-US" dirty="0" err="1">
                <a:solidFill>
                  <a:srgbClr val="00B0F0"/>
                </a:solidFill>
                <a:latin typeface="Consolas" panose="020B0609020204030204" pitchFamily="49" charset="0"/>
              </a:rPr>
              <a:t>int</a:t>
            </a:r>
            <a:r>
              <a:rPr lang="en-US" dirty="0">
                <a:latin typeface="Calibri" pitchFamily="34" charset="0"/>
              </a:rPr>
              <a:t>:</a:t>
            </a:r>
          </a:p>
        </p:txBody>
      </p:sp>
      <p:sp>
        <p:nvSpPr>
          <p:cNvPr id="147" name="Rectangle 146"/>
          <p:cNvSpPr/>
          <p:nvPr/>
        </p:nvSpPr>
        <p:spPr bwMode="auto">
          <a:xfrm>
            <a:off x="3048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endParaRPr lang="en-US" sz="1600" dirty="0">
              <a:latin typeface="Calibri" pitchFamily="34" charset="0"/>
            </a:endParaRPr>
          </a:p>
        </p:txBody>
      </p:sp>
      <p:sp>
        <p:nvSpPr>
          <p:cNvPr id="148" name="Rectangle 147"/>
          <p:cNvSpPr/>
          <p:nvPr/>
        </p:nvSpPr>
        <p:spPr bwMode="auto">
          <a:xfrm>
            <a:off x="4546244"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0</a:t>
            </a:r>
          </a:p>
        </p:txBody>
      </p:sp>
      <p:sp>
        <p:nvSpPr>
          <p:cNvPr id="149" name="Rectangle 148"/>
          <p:cNvSpPr/>
          <p:nvPr/>
        </p:nvSpPr>
        <p:spPr bwMode="auto">
          <a:xfrm>
            <a:off x="4818849"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1</a:t>
            </a:r>
          </a:p>
        </p:txBody>
      </p:sp>
      <p:sp>
        <p:nvSpPr>
          <p:cNvPr id="150" name="Rectangle 149"/>
          <p:cNvSpPr/>
          <p:nvPr/>
        </p:nvSpPr>
        <p:spPr bwMode="auto">
          <a:xfrm>
            <a:off x="5079644"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2</a:t>
            </a:r>
          </a:p>
        </p:txBody>
      </p:sp>
      <p:sp>
        <p:nvSpPr>
          <p:cNvPr id="151" name="Rectangle 150"/>
          <p:cNvSpPr/>
          <p:nvPr/>
        </p:nvSpPr>
        <p:spPr bwMode="auto">
          <a:xfrm>
            <a:off x="6501688"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7</a:t>
            </a:r>
          </a:p>
        </p:txBody>
      </p:sp>
      <p:sp>
        <p:nvSpPr>
          <p:cNvPr id="152" name="Rectangle 151"/>
          <p:cNvSpPr/>
          <p:nvPr/>
        </p:nvSpPr>
        <p:spPr bwMode="auto">
          <a:xfrm>
            <a:off x="3643654" y="3238500"/>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tag</a:t>
            </a:r>
          </a:p>
        </p:txBody>
      </p:sp>
      <p:sp>
        <p:nvSpPr>
          <p:cNvPr id="153" name="Rectangle 152"/>
          <p:cNvSpPr/>
          <p:nvPr/>
        </p:nvSpPr>
        <p:spPr bwMode="auto">
          <a:xfrm>
            <a:off x="3174644"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v</a:t>
            </a:r>
          </a:p>
        </p:txBody>
      </p:sp>
      <p:sp>
        <p:nvSpPr>
          <p:cNvPr id="154" name="Rectangle 153"/>
          <p:cNvSpPr/>
          <p:nvPr/>
        </p:nvSpPr>
        <p:spPr bwMode="auto">
          <a:xfrm>
            <a:off x="5352972"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3</a:t>
            </a:r>
          </a:p>
        </p:txBody>
      </p:sp>
      <p:sp>
        <p:nvSpPr>
          <p:cNvPr id="155" name="Rectangle 154"/>
          <p:cNvSpPr/>
          <p:nvPr/>
        </p:nvSpPr>
        <p:spPr bwMode="auto">
          <a:xfrm>
            <a:off x="6210488"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6</a:t>
            </a:r>
          </a:p>
        </p:txBody>
      </p:sp>
      <p:sp>
        <p:nvSpPr>
          <p:cNvPr id="156" name="Rectangle 155"/>
          <p:cNvSpPr/>
          <p:nvPr/>
        </p:nvSpPr>
        <p:spPr bwMode="auto">
          <a:xfrm>
            <a:off x="5918566"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5</a:t>
            </a:r>
          </a:p>
        </p:txBody>
      </p:sp>
      <p:sp>
        <p:nvSpPr>
          <p:cNvPr id="157" name="Rectangle 156"/>
          <p:cNvSpPr/>
          <p:nvPr/>
        </p:nvSpPr>
        <p:spPr bwMode="auto">
          <a:xfrm>
            <a:off x="5626644"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eaLnBrk="0" fontAlgn="base" hangingPunct="0">
              <a:spcBef>
                <a:spcPct val="0"/>
              </a:spcBef>
              <a:spcAft>
                <a:spcPct val="0"/>
              </a:spcAft>
            </a:pPr>
            <a:r>
              <a:rPr lang="en-US" sz="1600" dirty="0">
                <a:latin typeface="Calibri" pitchFamily="34" charset="0"/>
              </a:rPr>
              <a:t>4</a:t>
            </a:r>
          </a:p>
        </p:txBody>
      </p:sp>
      <p:cxnSp>
        <p:nvCxnSpPr>
          <p:cNvPr id="183" name="Shape 182"/>
          <p:cNvCxnSpPr>
            <a:stCxn id="129" idx="2"/>
          </p:cNvCxnSpPr>
          <p:nvPr/>
        </p:nvCxnSpPr>
        <p:spPr bwMode="auto">
          <a:xfrm rot="5400000">
            <a:off x="7817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4002653" y="2837586"/>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3892640" y="2514600"/>
            <a:ext cx="2467663" cy="369332"/>
          </a:xfrm>
          <a:prstGeom prst="rect">
            <a:avLst/>
          </a:prstGeom>
          <a:noFill/>
        </p:spPr>
        <p:txBody>
          <a:bodyPr wrap="none" rtlCol="0">
            <a:spAutoFit/>
          </a:bodyPr>
          <a:lstStyle/>
          <a:p>
            <a:r>
              <a:rPr lang="en-US" dirty="0">
                <a:latin typeface="Calibri" pitchFamily="34" charset="0"/>
              </a:rPr>
              <a:t>match: assume yes = hit</a:t>
            </a:r>
          </a:p>
        </p:txBody>
      </p:sp>
      <p:cxnSp>
        <p:nvCxnSpPr>
          <p:cNvPr id="68" name="Straight Connector 67"/>
          <p:cNvCxnSpPr/>
          <p:nvPr/>
        </p:nvCxnSpPr>
        <p:spPr bwMode="auto">
          <a:xfrm rot="5400000">
            <a:off x="3106476" y="303804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2926727" y="2514600"/>
            <a:ext cx="1021242" cy="369332"/>
          </a:xfrm>
          <a:prstGeom prst="rect">
            <a:avLst/>
          </a:prstGeom>
          <a:noFill/>
        </p:spPr>
        <p:txBody>
          <a:bodyPr wrap="none" rtlCol="0">
            <a:spAutoFit/>
          </a:bodyPr>
          <a:lstStyle/>
          <a:p>
            <a:r>
              <a:rPr lang="en-US" dirty="0">
                <a:latin typeface="Calibri" pitchFamily="34" charset="0"/>
              </a:rPr>
              <a:t>valid?   +</a:t>
            </a:r>
          </a:p>
        </p:txBody>
      </p:sp>
      <p:cxnSp>
        <p:nvCxnSpPr>
          <p:cNvPr id="71" name="Elbow Connector 70"/>
          <p:cNvCxnSpPr>
            <a:stCxn id="130" idx="2"/>
          </p:cNvCxnSpPr>
          <p:nvPr/>
        </p:nvCxnSpPr>
        <p:spPr bwMode="auto">
          <a:xfrm rot="5400000">
            <a:off x="7500408" y="1245570"/>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Down Arrow 25"/>
          <p:cNvSpPr/>
          <p:nvPr/>
        </p:nvSpPr>
        <p:spPr bwMode="auto">
          <a:xfrm flipV="1">
            <a:off x="5854522" y="3581400"/>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27" name="TextBox 26"/>
          <p:cNvSpPr txBox="1"/>
          <p:nvPr/>
        </p:nvSpPr>
        <p:spPr>
          <a:xfrm>
            <a:off x="5064657" y="4659868"/>
            <a:ext cx="4007507" cy="369332"/>
          </a:xfrm>
          <a:prstGeom prst="rect">
            <a:avLst/>
          </a:prstGeom>
          <a:noFill/>
        </p:spPr>
        <p:txBody>
          <a:bodyPr wrap="none" rtlCol="0">
            <a:spAutoFit/>
          </a:bodyPr>
          <a:lstStyle/>
          <a:p>
            <a:r>
              <a:rPr lang="en-US" dirty="0">
                <a:latin typeface="Consolas" panose="020B0609020204030204" pitchFamily="49" charset="0"/>
              </a:rPr>
              <a:t>int</a:t>
            </a:r>
            <a:r>
              <a:rPr lang="en-US" dirty="0">
                <a:latin typeface="Calibri" pitchFamily="34" charset="0"/>
              </a:rPr>
              <a:t> (4 Bytes) that you care about is here</a:t>
            </a:r>
          </a:p>
        </p:txBody>
      </p:sp>
      <p:sp>
        <p:nvSpPr>
          <p:cNvPr id="28" name="TextBox 27"/>
          <p:cNvSpPr txBox="1"/>
          <p:nvPr/>
        </p:nvSpPr>
        <p:spPr>
          <a:xfrm>
            <a:off x="7239000" y="3962400"/>
            <a:ext cx="1301318" cy="369332"/>
          </a:xfrm>
          <a:prstGeom prst="rect">
            <a:avLst/>
          </a:prstGeom>
          <a:noFill/>
        </p:spPr>
        <p:txBody>
          <a:bodyPr wrap="none" rtlCol="0">
            <a:spAutoFit/>
          </a:bodyPr>
          <a:lstStyle/>
          <a:p>
            <a:r>
              <a:rPr lang="en-US" dirty="0">
                <a:latin typeface="Calibri" pitchFamily="34" charset="0"/>
              </a:rPr>
              <a:t>block offset</a:t>
            </a:r>
          </a:p>
        </p:txBody>
      </p:sp>
      <p:sp>
        <p:nvSpPr>
          <p:cNvPr id="29" name="TextBox 28"/>
          <p:cNvSpPr txBox="1"/>
          <p:nvPr/>
        </p:nvSpPr>
        <p:spPr>
          <a:xfrm>
            <a:off x="1981201" y="5715000"/>
            <a:ext cx="5067413" cy="369332"/>
          </a:xfrm>
          <a:prstGeom prst="rect">
            <a:avLst/>
          </a:prstGeom>
          <a:noFill/>
        </p:spPr>
        <p:txBody>
          <a:bodyPr wrap="none" rtlCol="0">
            <a:spAutoFit/>
          </a:bodyPr>
          <a:lstStyle/>
          <a:p>
            <a:r>
              <a:rPr lang="en-US" dirty="0">
                <a:solidFill>
                  <a:srgbClr val="C00000"/>
                </a:solidFill>
                <a:latin typeface="Calibri" pitchFamily="34" charset="0"/>
              </a:rPr>
              <a:t>If tag doesn’t match: </a:t>
            </a:r>
            <a:r>
              <a:rPr lang="en-US" dirty="0">
                <a:latin typeface="Calibri" pitchFamily="34" charset="0"/>
              </a:rPr>
              <a:t>old line is evicted and replaced</a:t>
            </a:r>
          </a:p>
        </p:txBody>
      </p:sp>
      <p:sp>
        <p:nvSpPr>
          <p:cNvPr id="30" name="Rectangle 29"/>
          <p:cNvSpPr/>
          <p:nvPr/>
        </p:nvSpPr>
        <p:spPr>
          <a:xfrm>
            <a:off x="59901" y="6657945"/>
            <a:ext cx="1371600" cy="200055"/>
          </a:xfrm>
          <a:prstGeom prst="rect">
            <a:avLst/>
          </a:prstGeom>
          <a:solidFill>
            <a:schemeClr val="bg1"/>
          </a:solidFill>
        </p:spPr>
        <p:txBody>
          <a:bodyPr wrap="square">
            <a:spAutoFit/>
          </a:bodyPr>
          <a:lstStyle/>
          <a:p>
            <a:r>
              <a:rPr lang="en-US" sz="700" dirty="0">
                <a:latin typeface="Calibri" panose="020F0502020204030204" pitchFamily="34" charset="0"/>
                <a:cs typeface="Calibri" panose="020F0502020204030204" pitchFamily="34" charset="0"/>
              </a:rPr>
              <a:t>[Bryant and </a:t>
            </a:r>
            <a:r>
              <a:rPr lang="en-US" sz="700" dirty="0" err="1">
                <a:latin typeface="Calibri" panose="020F0502020204030204" pitchFamily="34" charset="0"/>
                <a:cs typeface="Calibri" panose="020F0502020204030204" pitchFamily="34" charset="0"/>
              </a:rPr>
              <a:t>O‘Hallaron</a:t>
            </a:r>
            <a:r>
              <a:rPr lang="en-US" sz="700" dirty="0">
                <a:latin typeface="Calibri" panose="020F0502020204030204" pitchFamily="34" charset="0"/>
                <a:cs typeface="Calibri" panose="020F0502020204030204" pitchFamily="34" charset="0"/>
              </a:rPr>
              <a:t>: CMU] →</a:t>
            </a:r>
          </a:p>
        </p:txBody>
      </p:sp>
      <p:sp>
        <p:nvSpPr>
          <p:cNvPr id="32" name="Title 1"/>
          <p:cNvSpPr>
            <a:spLocks noGrp="1"/>
          </p:cNvSpPr>
          <p:nvPr>
            <p:ph type="title"/>
          </p:nvPr>
        </p:nvSpPr>
        <p:spPr/>
        <p:txBody>
          <a:bodyPr/>
          <a:lstStyle/>
          <a:p>
            <a:r>
              <a:rPr lang="en-US" dirty="0"/>
              <a:t>Example: Direct Mapped Cache (E = 1)</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23</a:t>
            </a:fld>
            <a:endParaRPr lang="en-US" altLang="en-US"/>
          </a:p>
        </p:txBody>
      </p:sp>
    </p:spTree>
    <p:extLst>
      <p:ext uri="{BB962C8B-B14F-4D97-AF65-F5344CB8AC3E}">
        <p14:creationId xmlns:p14="http://schemas.microsoft.com/office/powerpoint/2010/main" val="417870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E-way Set Associative Cache (Here: </a:t>
            </a:r>
            <a:r>
              <a:rPr lang="en-US" sz="2800" dirty="0">
                <a:solidFill>
                  <a:srgbClr val="00B050"/>
                </a:solidFill>
              </a:rPr>
              <a:t>E = 2</a:t>
            </a:r>
            <a:r>
              <a:rPr lang="en-US" sz="2800" dirty="0"/>
              <a:t>)</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24</a:t>
            </a:fld>
            <a:endParaRPr lang="en-US" altLang="en-US"/>
          </a:p>
        </p:txBody>
      </p:sp>
      <p:cxnSp>
        <p:nvCxnSpPr>
          <p:cNvPr id="125" name="Straight Connector 124"/>
          <p:cNvCxnSpPr/>
          <p:nvPr/>
        </p:nvCxnSpPr>
        <p:spPr bwMode="auto">
          <a:xfrm>
            <a:off x="2514600" y="4800601"/>
            <a:ext cx="6598924" cy="17189"/>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1905000" y="1030070"/>
            <a:ext cx="4716099" cy="646331"/>
          </a:xfrm>
          <a:prstGeom prst="rect">
            <a:avLst/>
          </a:prstGeom>
          <a:noFill/>
        </p:spPr>
        <p:txBody>
          <a:bodyPr wrap="none" rtlCol="0">
            <a:spAutoFit/>
          </a:bodyPr>
          <a:lstStyle/>
          <a:p>
            <a:r>
              <a:rPr lang="en-US" dirty="0">
                <a:latin typeface="Calibri" pitchFamily="34" charset="0"/>
              </a:rPr>
              <a:t>E = 2: Two elements/lines per set</a:t>
            </a:r>
          </a:p>
          <a:p>
            <a:r>
              <a:rPr lang="en-US" dirty="0">
                <a:latin typeface="Calibri" pitchFamily="34" charset="0"/>
              </a:rPr>
              <a:t>Assume: cache block size 8 bytes (instead of 64)</a:t>
            </a:r>
          </a:p>
        </p:txBody>
      </p:sp>
      <p:sp>
        <p:nvSpPr>
          <p:cNvPr id="128" name="Rectangle 127"/>
          <p:cNvSpPr/>
          <p:nvPr/>
        </p:nvSpPr>
        <p:spPr bwMode="auto">
          <a:xfrm>
            <a:off x="83186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93092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100712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8229601" y="1522790"/>
            <a:ext cx="2433871" cy="369332"/>
          </a:xfrm>
          <a:prstGeom prst="rect">
            <a:avLst/>
          </a:prstGeom>
          <a:noFill/>
        </p:spPr>
        <p:txBody>
          <a:bodyPr wrap="none" rtlCol="0">
            <a:spAutoFit/>
          </a:bodyPr>
          <a:lstStyle/>
          <a:p>
            <a:r>
              <a:rPr lang="en-US" dirty="0">
                <a:latin typeface="Calibri" pitchFamily="34" charset="0"/>
              </a:rPr>
              <a:t>Address of </a:t>
            </a:r>
            <a:r>
              <a:rPr lang="en-US" dirty="0">
                <a:solidFill>
                  <a:srgbClr val="00B0F0"/>
                </a:solidFill>
                <a:latin typeface="Consolas" panose="020B0609020204030204" pitchFamily="49" charset="0"/>
              </a:rPr>
              <a:t>short </a:t>
            </a:r>
            <a:r>
              <a:rPr lang="en-US" dirty="0" err="1">
                <a:solidFill>
                  <a:srgbClr val="00B0F0"/>
                </a:solidFill>
                <a:latin typeface="Consolas" panose="020B0609020204030204" pitchFamily="49" charset="0"/>
              </a:rPr>
              <a:t>int</a:t>
            </a:r>
            <a:r>
              <a:rPr lang="en-US" dirty="0">
                <a:latin typeface="Calibri" pitchFamily="34" charset="0"/>
              </a:rPr>
              <a:t>:</a:t>
            </a:r>
          </a:p>
        </p:txBody>
      </p:sp>
      <p:sp>
        <p:nvSpPr>
          <p:cNvPr id="73" name="Rectangle 72"/>
          <p:cNvSpPr/>
          <p:nvPr/>
        </p:nvSpPr>
        <p:spPr bwMode="auto">
          <a:xfrm>
            <a:off x="2209800" y="2514601"/>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75" name="Rectangle 74"/>
          <p:cNvSpPr/>
          <p:nvPr/>
        </p:nvSpPr>
        <p:spPr bwMode="auto">
          <a:xfrm>
            <a:off x="2359207" y="2590804"/>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76" name="Rectangle 75"/>
          <p:cNvSpPr/>
          <p:nvPr/>
        </p:nvSpPr>
        <p:spPr bwMode="auto">
          <a:xfrm>
            <a:off x="3652525"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77" name="Rectangle 76"/>
          <p:cNvSpPr/>
          <p:nvPr/>
        </p:nvSpPr>
        <p:spPr bwMode="auto">
          <a:xfrm>
            <a:off x="3887843"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78" name="Rectangle 77"/>
          <p:cNvSpPr/>
          <p:nvPr/>
        </p:nvSpPr>
        <p:spPr bwMode="auto">
          <a:xfrm>
            <a:off x="4112968"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79" name="Rectangle 78"/>
          <p:cNvSpPr/>
          <p:nvPr/>
        </p:nvSpPr>
        <p:spPr bwMode="auto">
          <a:xfrm>
            <a:off x="5340508"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80" name="Rectangle 79"/>
          <p:cNvSpPr/>
          <p:nvPr/>
        </p:nvSpPr>
        <p:spPr bwMode="auto">
          <a:xfrm>
            <a:off x="2873389" y="26894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81" name="Rectangle 80"/>
          <p:cNvSpPr/>
          <p:nvPr/>
        </p:nvSpPr>
        <p:spPr bwMode="auto">
          <a:xfrm>
            <a:off x="2468529"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82" name="Rectangle 81"/>
          <p:cNvSpPr/>
          <p:nvPr/>
        </p:nvSpPr>
        <p:spPr bwMode="auto">
          <a:xfrm>
            <a:off x="4348910"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83" name="Rectangle 82"/>
          <p:cNvSpPr/>
          <p:nvPr/>
        </p:nvSpPr>
        <p:spPr bwMode="auto">
          <a:xfrm>
            <a:off x="5089138"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84" name="Rectangle 83"/>
          <p:cNvSpPr/>
          <p:nvPr/>
        </p:nvSpPr>
        <p:spPr bwMode="auto">
          <a:xfrm>
            <a:off x="4837145"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85" name="Rectangle 84"/>
          <p:cNvSpPr/>
          <p:nvPr/>
        </p:nvSpPr>
        <p:spPr bwMode="auto">
          <a:xfrm>
            <a:off x="4585151"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sp>
        <p:nvSpPr>
          <p:cNvPr id="87" name="Rectangle 86"/>
          <p:cNvSpPr/>
          <p:nvPr/>
        </p:nvSpPr>
        <p:spPr bwMode="auto">
          <a:xfrm>
            <a:off x="5833535" y="2594047"/>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88" name="Rectangle 87"/>
          <p:cNvSpPr/>
          <p:nvPr/>
        </p:nvSpPr>
        <p:spPr bwMode="auto">
          <a:xfrm>
            <a:off x="7126853"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89" name="Rectangle 88"/>
          <p:cNvSpPr/>
          <p:nvPr/>
        </p:nvSpPr>
        <p:spPr bwMode="auto">
          <a:xfrm>
            <a:off x="7362171"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90" name="Rectangle 89"/>
          <p:cNvSpPr/>
          <p:nvPr/>
        </p:nvSpPr>
        <p:spPr bwMode="auto">
          <a:xfrm>
            <a:off x="7587296"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91" name="Rectangle 90"/>
          <p:cNvSpPr/>
          <p:nvPr/>
        </p:nvSpPr>
        <p:spPr bwMode="auto">
          <a:xfrm>
            <a:off x="8814836"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92" name="Rectangle 91"/>
          <p:cNvSpPr/>
          <p:nvPr/>
        </p:nvSpPr>
        <p:spPr bwMode="auto">
          <a:xfrm>
            <a:off x="6347717" y="26927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93" name="Rectangle 92"/>
          <p:cNvSpPr/>
          <p:nvPr/>
        </p:nvSpPr>
        <p:spPr bwMode="auto">
          <a:xfrm>
            <a:off x="5942857"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94" name="Rectangle 93"/>
          <p:cNvSpPr/>
          <p:nvPr/>
        </p:nvSpPr>
        <p:spPr bwMode="auto">
          <a:xfrm>
            <a:off x="7823238"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95" name="Rectangle 94"/>
          <p:cNvSpPr/>
          <p:nvPr/>
        </p:nvSpPr>
        <p:spPr bwMode="auto">
          <a:xfrm>
            <a:off x="8563466"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96" name="Rectangle 95"/>
          <p:cNvSpPr/>
          <p:nvPr/>
        </p:nvSpPr>
        <p:spPr bwMode="auto">
          <a:xfrm>
            <a:off x="8311473"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97" name="Rectangle 96"/>
          <p:cNvSpPr/>
          <p:nvPr/>
        </p:nvSpPr>
        <p:spPr bwMode="auto">
          <a:xfrm>
            <a:off x="8059479"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sp>
        <p:nvSpPr>
          <p:cNvPr id="100" name="Rectangle 99"/>
          <p:cNvSpPr/>
          <p:nvPr/>
        </p:nvSpPr>
        <p:spPr bwMode="auto">
          <a:xfrm>
            <a:off x="2209800" y="3200401"/>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114" name="Rectangle 113"/>
          <p:cNvSpPr/>
          <p:nvPr/>
        </p:nvSpPr>
        <p:spPr bwMode="auto">
          <a:xfrm>
            <a:off x="2359207" y="3276604"/>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115" name="Rectangle 114"/>
          <p:cNvSpPr/>
          <p:nvPr/>
        </p:nvSpPr>
        <p:spPr bwMode="auto">
          <a:xfrm>
            <a:off x="3652525"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116" name="Rectangle 115"/>
          <p:cNvSpPr/>
          <p:nvPr/>
        </p:nvSpPr>
        <p:spPr bwMode="auto">
          <a:xfrm>
            <a:off x="3887843"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117" name="Rectangle 116"/>
          <p:cNvSpPr/>
          <p:nvPr/>
        </p:nvSpPr>
        <p:spPr bwMode="auto">
          <a:xfrm>
            <a:off x="411296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118" name="Rectangle 117"/>
          <p:cNvSpPr/>
          <p:nvPr/>
        </p:nvSpPr>
        <p:spPr bwMode="auto">
          <a:xfrm>
            <a:off x="5340508"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119" name="Rectangle 118"/>
          <p:cNvSpPr/>
          <p:nvPr/>
        </p:nvSpPr>
        <p:spPr bwMode="auto">
          <a:xfrm>
            <a:off x="2873389" y="33752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120" name="Rectangle 119"/>
          <p:cNvSpPr/>
          <p:nvPr/>
        </p:nvSpPr>
        <p:spPr bwMode="auto">
          <a:xfrm>
            <a:off x="246852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121" name="Rectangle 120"/>
          <p:cNvSpPr/>
          <p:nvPr/>
        </p:nvSpPr>
        <p:spPr bwMode="auto">
          <a:xfrm>
            <a:off x="4348910"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122" name="Rectangle 121"/>
          <p:cNvSpPr/>
          <p:nvPr/>
        </p:nvSpPr>
        <p:spPr bwMode="auto">
          <a:xfrm>
            <a:off x="5089138"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123" name="Rectangle 122"/>
          <p:cNvSpPr/>
          <p:nvPr/>
        </p:nvSpPr>
        <p:spPr bwMode="auto">
          <a:xfrm>
            <a:off x="4837145"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124" name="Rectangle 123"/>
          <p:cNvSpPr/>
          <p:nvPr/>
        </p:nvSpPr>
        <p:spPr bwMode="auto">
          <a:xfrm>
            <a:off x="4585151"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sp>
        <p:nvSpPr>
          <p:cNvPr id="103" name="Rectangle 102"/>
          <p:cNvSpPr/>
          <p:nvPr/>
        </p:nvSpPr>
        <p:spPr bwMode="auto">
          <a:xfrm>
            <a:off x="5833535" y="3279847"/>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104" name="Rectangle 103"/>
          <p:cNvSpPr/>
          <p:nvPr/>
        </p:nvSpPr>
        <p:spPr bwMode="auto">
          <a:xfrm>
            <a:off x="7126853"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105" name="Rectangle 104"/>
          <p:cNvSpPr/>
          <p:nvPr/>
        </p:nvSpPr>
        <p:spPr bwMode="auto">
          <a:xfrm>
            <a:off x="7362171"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106" name="Rectangle 105"/>
          <p:cNvSpPr/>
          <p:nvPr/>
        </p:nvSpPr>
        <p:spPr bwMode="auto">
          <a:xfrm>
            <a:off x="758729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107" name="Rectangle 106"/>
          <p:cNvSpPr/>
          <p:nvPr/>
        </p:nvSpPr>
        <p:spPr bwMode="auto">
          <a:xfrm>
            <a:off x="8814836"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108" name="Rectangle 107"/>
          <p:cNvSpPr/>
          <p:nvPr/>
        </p:nvSpPr>
        <p:spPr bwMode="auto">
          <a:xfrm>
            <a:off x="6347717"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109" name="Rectangle 108"/>
          <p:cNvSpPr/>
          <p:nvPr/>
        </p:nvSpPr>
        <p:spPr bwMode="auto">
          <a:xfrm>
            <a:off x="594285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110" name="Rectangle 109"/>
          <p:cNvSpPr/>
          <p:nvPr/>
        </p:nvSpPr>
        <p:spPr bwMode="auto">
          <a:xfrm>
            <a:off x="7823238"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111" name="Rectangle 110"/>
          <p:cNvSpPr/>
          <p:nvPr/>
        </p:nvSpPr>
        <p:spPr bwMode="auto">
          <a:xfrm>
            <a:off x="8563466"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112" name="Rectangle 111"/>
          <p:cNvSpPr/>
          <p:nvPr/>
        </p:nvSpPr>
        <p:spPr bwMode="auto">
          <a:xfrm>
            <a:off x="8311473"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113" name="Rectangle 112"/>
          <p:cNvSpPr/>
          <p:nvPr/>
        </p:nvSpPr>
        <p:spPr bwMode="auto">
          <a:xfrm>
            <a:off x="8059479"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sp>
        <p:nvSpPr>
          <p:cNvPr id="137" name="Rectangle 136"/>
          <p:cNvSpPr/>
          <p:nvPr/>
        </p:nvSpPr>
        <p:spPr bwMode="auto">
          <a:xfrm>
            <a:off x="2209800" y="3886201"/>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191" name="Rectangle 190"/>
          <p:cNvSpPr/>
          <p:nvPr/>
        </p:nvSpPr>
        <p:spPr bwMode="auto">
          <a:xfrm>
            <a:off x="2359207" y="3962404"/>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192" name="Rectangle 191"/>
          <p:cNvSpPr/>
          <p:nvPr/>
        </p:nvSpPr>
        <p:spPr bwMode="auto">
          <a:xfrm>
            <a:off x="3652525"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193" name="Rectangle 192"/>
          <p:cNvSpPr/>
          <p:nvPr/>
        </p:nvSpPr>
        <p:spPr bwMode="auto">
          <a:xfrm>
            <a:off x="3887843"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194" name="Rectangle 193"/>
          <p:cNvSpPr/>
          <p:nvPr/>
        </p:nvSpPr>
        <p:spPr bwMode="auto">
          <a:xfrm>
            <a:off x="4112968"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195" name="Rectangle 194"/>
          <p:cNvSpPr/>
          <p:nvPr/>
        </p:nvSpPr>
        <p:spPr bwMode="auto">
          <a:xfrm>
            <a:off x="5340508"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196" name="Rectangle 195"/>
          <p:cNvSpPr/>
          <p:nvPr/>
        </p:nvSpPr>
        <p:spPr bwMode="auto">
          <a:xfrm>
            <a:off x="2873389" y="40610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197" name="Rectangle 196"/>
          <p:cNvSpPr/>
          <p:nvPr/>
        </p:nvSpPr>
        <p:spPr bwMode="auto">
          <a:xfrm>
            <a:off x="2468529"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198" name="Rectangle 197"/>
          <p:cNvSpPr/>
          <p:nvPr/>
        </p:nvSpPr>
        <p:spPr bwMode="auto">
          <a:xfrm>
            <a:off x="4348910"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199" name="Rectangle 198"/>
          <p:cNvSpPr/>
          <p:nvPr/>
        </p:nvSpPr>
        <p:spPr bwMode="auto">
          <a:xfrm>
            <a:off x="5089138"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200" name="Rectangle 199"/>
          <p:cNvSpPr/>
          <p:nvPr/>
        </p:nvSpPr>
        <p:spPr bwMode="auto">
          <a:xfrm>
            <a:off x="4837145"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201" name="Rectangle 200"/>
          <p:cNvSpPr/>
          <p:nvPr/>
        </p:nvSpPr>
        <p:spPr bwMode="auto">
          <a:xfrm>
            <a:off x="4585151"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sp>
        <p:nvSpPr>
          <p:cNvPr id="146" name="Rectangle 145"/>
          <p:cNvSpPr/>
          <p:nvPr/>
        </p:nvSpPr>
        <p:spPr bwMode="auto">
          <a:xfrm>
            <a:off x="5833535" y="3965647"/>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158" name="Rectangle 157"/>
          <p:cNvSpPr/>
          <p:nvPr/>
        </p:nvSpPr>
        <p:spPr bwMode="auto">
          <a:xfrm>
            <a:off x="7126853"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170" name="Rectangle 169"/>
          <p:cNvSpPr/>
          <p:nvPr/>
        </p:nvSpPr>
        <p:spPr bwMode="auto">
          <a:xfrm>
            <a:off x="7362171"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182" name="Rectangle 181"/>
          <p:cNvSpPr/>
          <p:nvPr/>
        </p:nvSpPr>
        <p:spPr bwMode="auto">
          <a:xfrm>
            <a:off x="7587296"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184" name="Rectangle 183"/>
          <p:cNvSpPr/>
          <p:nvPr/>
        </p:nvSpPr>
        <p:spPr bwMode="auto">
          <a:xfrm>
            <a:off x="8814836"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185" name="Rectangle 184"/>
          <p:cNvSpPr/>
          <p:nvPr/>
        </p:nvSpPr>
        <p:spPr bwMode="auto">
          <a:xfrm>
            <a:off x="6347717" y="40643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186" name="Rectangle 185"/>
          <p:cNvSpPr/>
          <p:nvPr/>
        </p:nvSpPr>
        <p:spPr bwMode="auto">
          <a:xfrm>
            <a:off x="5942857"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187" name="Rectangle 186"/>
          <p:cNvSpPr/>
          <p:nvPr/>
        </p:nvSpPr>
        <p:spPr bwMode="auto">
          <a:xfrm>
            <a:off x="7823238"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188" name="Rectangle 187"/>
          <p:cNvSpPr/>
          <p:nvPr/>
        </p:nvSpPr>
        <p:spPr bwMode="auto">
          <a:xfrm>
            <a:off x="8563466"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189" name="Rectangle 188"/>
          <p:cNvSpPr/>
          <p:nvPr/>
        </p:nvSpPr>
        <p:spPr bwMode="auto">
          <a:xfrm>
            <a:off x="8311473"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190" name="Rectangle 189"/>
          <p:cNvSpPr/>
          <p:nvPr/>
        </p:nvSpPr>
        <p:spPr bwMode="auto">
          <a:xfrm>
            <a:off x="8059479"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sp>
        <p:nvSpPr>
          <p:cNvPr id="205" name="Rectangle 204"/>
          <p:cNvSpPr/>
          <p:nvPr/>
        </p:nvSpPr>
        <p:spPr bwMode="auto">
          <a:xfrm>
            <a:off x="2209800" y="5102158"/>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219" name="Rectangle 218"/>
          <p:cNvSpPr/>
          <p:nvPr/>
        </p:nvSpPr>
        <p:spPr bwMode="auto">
          <a:xfrm>
            <a:off x="2359207" y="5178361"/>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220" name="Rectangle 219"/>
          <p:cNvSpPr/>
          <p:nvPr/>
        </p:nvSpPr>
        <p:spPr bwMode="auto">
          <a:xfrm>
            <a:off x="3652525"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221" name="Rectangle 220"/>
          <p:cNvSpPr/>
          <p:nvPr/>
        </p:nvSpPr>
        <p:spPr bwMode="auto">
          <a:xfrm>
            <a:off x="3887843"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222" name="Rectangle 221"/>
          <p:cNvSpPr/>
          <p:nvPr/>
        </p:nvSpPr>
        <p:spPr bwMode="auto">
          <a:xfrm>
            <a:off x="4112968"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223" name="Rectangle 222"/>
          <p:cNvSpPr/>
          <p:nvPr/>
        </p:nvSpPr>
        <p:spPr bwMode="auto">
          <a:xfrm>
            <a:off x="5340508"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224" name="Rectangle 223"/>
          <p:cNvSpPr/>
          <p:nvPr/>
        </p:nvSpPr>
        <p:spPr bwMode="auto">
          <a:xfrm>
            <a:off x="2873389" y="5277026"/>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225" name="Rectangle 224"/>
          <p:cNvSpPr/>
          <p:nvPr/>
        </p:nvSpPr>
        <p:spPr bwMode="auto">
          <a:xfrm>
            <a:off x="2468529"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226" name="Rectangle 225"/>
          <p:cNvSpPr/>
          <p:nvPr/>
        </p:nvSpPr>
        <p:spPr bwMode="auto">
          <a:xfrm>
            <a:off x="4348910"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227" name="Rectangle 226"/>
          <p:cNvSpPr/>
          <p:nvPr/>
        </p:nvSpPr>
        <p:spPr bwMode="auto">
          <a:xfrm>
            <a:off x="5089138"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228" name="Rectangle 227"/>
          <p:cNvSpPr/>
          <p:nvPr/>
        </p:nvSpPr>
        <p:spPr bwMode="auto">
          <a:xfrm>
            <a:off x="4837145"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229" name="Rectangle 228"/>
          <p:cNvSpPr/>
          <p:nvPr/>
        </p:nvSpPr>
        <p:spPr bwMode="auto">
          <a:xfrm>
            <a:off x="4585151"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sp>
        <p:nvSpPr>
          <p:cNvPr id="208" name="Rectangle 207"/>
          <p:cNvSpPr/>
          <p:nvPr/>
        </p:nvSpPr>
        <p:spPr bwMode="auto">
          <a:xfrm>
            <a:off x="5833535" y="5181604"/>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209" name="Rectangle 208"/>
          <p:cNvSpPr/>
          <p:nvPr/>
        </p:nvSpPr>
        <p:spPr bwMode="auto">
          <a:xfrm>
            <a:off x="7126853"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210" name="Rectangle 209"/>
          <p:cNvSpPr/>
          <p:nvPr/>
        </p:nvSpPr>
        <p:spPr bwMode="auto">
          <a:xfrm>
            <a:off x="7362171"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211" name="Rectangle 210"/>
          <p:cNvSpPr/>
          <p:nvPr/>
        </p:nvSpPr>
        <p:spPr bwMode="auto">
          <a:xfrm>
            <a:off x="7587296"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212" name="Rectangle 211"/>
          <p:cNvSpPr/>
          <p:nvPr/>
        </p:nvSpPr>
        <p:spPr bwMode="auto">
          <a:xfrm>
            <a:off x="8814836"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213" name="Rectangle 212"/>
          <p:cNvSpPr/>
          <p:nvPr/>
        </p:nvSpPr>
        <p:spPr bwMode="auto">
          <a:xfrm>
            <a:off x="6347717" y="52802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214" name="Rectangle 213"/>
          <p:cNvSpPr/>
          <p:nvPr/>
        </p:nvSpPr>
        <p:spPr bwMode="auto">
          <a:xfrm>
            <a:off x="5942857"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215" name="Rectangle 214"/>
          <p:cNvSpPr/>
          <p:nvPr/>
        </p:nvSpPr>
        <p:spPr bwMode="auto">
          <a:xfrm>
            <a:off x="7823238"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216" name="Rectangle 215"/>
          <p:cNvSpPr/>
          <p:nvPr/>
        </p:nvSpPr>
        <p:spPr bwMode="auto">
          <a:xfrm>
            <a:off x="8563466"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217" name="Rectangle 216"/>
          <p:cNvSpPr/>
          <p:nvPr/>
        </p:nvSpPr>
        <p:spPr bwMode="auto">
          <a:xfrm>
            <a:off x="8311473"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218" name="Rectangle 217"/>
          <p:cNvSpPr/>
          <p:nvPr/>
        </p:nvSpPr>
        <p:spPr bwMode="auto">
          <a:xfrm>
            <a:off x="8059479"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cxnSp>
        <p:nvCxnSpPr>
          <p:cNvPr id="231" name="Shape 230"/>
          <p:cNvCxnSpPr>
            <a:stCxn id="129" idx="2"/>
            <a:endCxn id="100" idx="3"/>
          </p:cNvCxnSpPr>
          <p:nvPr/>
        </p:nvCxnSpPr>
        <p:spPr bwMode="auto">
          <a:xfrm rot="5400000">
            <a:off x="88067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sp>
        <p:nvSpPr>
          <p:cNvPr id="132" name="TextBox 131"/>
          <p:cNvSpPr txBox="1"/>
          <p:nvPr/>
        </p:nvSpPr>
        <p:spPr>
          <a:xfrm>
            <a:off x="9677401" y="3246572"/>
            <a:ext cx="899605" cy="369332"/>
          </a:xfrm>
          <a:prstGeom prst="rect">
            <a:avLst/>
          </a:prstGeom>
          <a:noFill/>
        </p:spPr>
        <p:txBody>
          <a:bodyPr wrap="none" rtlCol="0">
            <a:spAutoFit/>
          </a:bodyPr>
          <a:lstStyle/>
          <a:p>
            <a:r>
              <a:rPr lang="en-US" dirty="0">
                <a:latin typeface="Calibri" pitchFamily="34" charset="0"/>
              </a:rPr>
              <a:t>find set</a:t>
            </a:r>
          </a:p>
        </p:txBody>
      </p:sp>
      <p:sp>
        <p:nvSpPr>
          <p:cNvPr id="126" name="AutoShape 16"/>
          <p:cNvSpPr>
            <a:spLocks/>
          </p:cNvSpPr>
          <p:nvPr/>
        </p:nvSpPr>
        <p:spPr bwMode="auto">
          <a:xfrm rot="5400000">
            <a:off x="5646817" y="-1157386"/>
            <a:ext cx="228601" cy="7062996"/>
          </a:xfrm>
          <a:prstGeom prst="leftBrace">
            <a:avLst>
              <a:gd name="adj1" fmla="val 75000"/>
              <a:gd name="adj2" fmla="val 50000"/>
            </a:avLst>
          </a:prstGeom>
          <a:noFill/>
          <a:ln w="25400">
            <a:solidFill>
              <a:schemeClr val="bg2"/>
            </a:solidFill>
            <a:round/>
            <a:headEnd/>
            <a:tailEnd/>
          </a:ln>
          <a:effectLst/>
        </p:spPr>
        <p:txBody>
          <a:bodyPr wrap="none" anchor="ctr"/>
          <a:lstStyle/>
          <a:p>
            <a:endParaRPr lang="en-US" dirty="0">
              <a:solidFill>
                <a:schemeClr val="bg2">
                  <a:lumMod val="75000"/>
                </a:schemeClr>
              </a:solidFill>
              <a:latin typeface="Calibri" pitchFamily="34" charset="0"/>
            </a:endParaRPr>
          </a:p>
        </p:txBody>
      </p:sp>
      <p:sp>
        <p:nvSpPr>
          <p:cNvPr id="133" name="AutoShape 16"/>
          <p:cNvSpPr>
            <a:spLocks/>
          </p:cNvSpPr>
          <p:nvPr/>
        </p:nvSpPr>
        <p:spPr bwMode="auto">
          <a:xfrm>
            <a:off x="1898772" y="2561442"/>
            <a:ext cx="228600" cy="3153559"/>
          </a:xfrm>
          <a:prstGeom prst="leftBrace">
            <a:avLst>
              <a:gd name="adj1" fmla="val 75000"/>
              <a:gd name="adj2" fmla="val 50000"/>
            </a:avLst>
          </a:prstGeom>
          <a:noFill/>
          <a:ln w="25400">
            <a:solidFill>
              <a:schemeClr val="bg2"/>
            </a:solidFill>
            <a:round/>
            <a:headEnd/>
            <a:tailEnd/>
          </a:ln>
          <a:effectLst/>
        </p:spPr>
        <p:txBody>
          <a:bodyPr wrap="none" anchor="ctr"/>
          <a:lstStyle/>
          <a:p>
            <a:endParaRPr lang="en-US" dirty="0">
              <a:solidFill>
                <a:schemeClr val="bg2">
                  <a:lumMod val="75000"/>
                </a:schemeClr>
              </a:solidFill>
              <a:latin typeface="Calibri" pitchFamily="34" charset="0"/>
            </a:endParaRPr>
          </a:p>
        </p:txBody>
      </p:sp>
      <p:sp>
        <p:nvSpPr>
          <p:cNvPr id="134" name="TextBox 133"/>
          <p:cNvSpPr txBox="1"/>
          <p:nvPr/>
        </p:nvSpPr>
        <p:spPr>
          <a:xfrm>
            <a:off x="4856419" y="1818018"/>
            <a:ext cx="1928605" cy="369332"/>
          </a:xfrm>
          <a:prstGeom prst="rect">
            <a:avLst/>
          </a:prstGeom>
          <a:noFill/>
          <a:ln>
            <a:noFill/>
          </a:ln>
        </p:spPr>
        <p:txBody>
          <a:bodyPr wrap="none" rtlCol="0">
            <a:spAutoFit/>
          </a:bodyPr>
          <a:lstStyle/>
          <a:p>
            <a:r>
              <a:rPr lang="en-US" dirty="0">
                <a:solidFill>
                  <a:schemeClr val="bg2">
                    <a:lumMod val="75000"/>
                  </a:schemeClr>
                </a:solidFill>
                <a:latin typeface="Calibri" pitchFamily="34" charset="0"/>
              </a:rPr>
              <a:t>2 elements per set</a:t>
            </a:r>
          </a:p>
        </p:txBody>
      </p:sp>
      <p:sp>
        <p:nvSpPr>
          <p:cNvPr id="135" name="TextBox 134"/>
          <p:cNvSpPr txBox="1"/>
          <p:nvPr/>
        </p:nvSpPr>
        <p:spPr>
          <a:xfrm>
            <a:off x="1722984" y="5867400"/>
            <a:ext cx="723275" cy="369332"/>
          </a:xfrm>
          <a:prstGeom prst="rect">
            <a:avLst/>
          </a:prstGeom>
          <a:noFill/>
          <a:ln>
            <a:noFill/>
          </a:ln>
        </p:spPr>
        <p:txBody>
          <a:bodyPr wrap="none" rtlCol="0">
            <a:spAutoFit/>
          </a:bodyPr>
          <a:lstStyle/>
          <a:p>
            <a:r>
              <a:rPr lang="en-US" dirty="0">
                <a:solidFill>
                  <a:schemeClr val="bg2">
                    <a:lumMod val="75000"/>
                  </a:schemeClr>
                </a:solidFill>
                <a:latin typeface="Calibri" pitchFamily="34" charset="0"/>
              </a:rPr>
              <a:t>S sets</a:t>
            </a:r>
          </a:p>
        </p:txBody>
      </p:sp>
      <p:sp>
        <p:nvSpPr>
          <p:cNvPr id="136" name="Rectangle 135"/>
          <p:cNvSpPr/>
          <p:nvPr/>
        </p:nvSpPr>
        <p:spPr>
          <a:xfrm>
            <a:off x="0" y="6656478"/>
            <a:ext cx="1371600" cy="200055"/>
          </a:xfrm>
          <a:prstGeom prst="rect">
            <a:avLst/>
          </a:prstGeom>
          <a:solidFill>
            <a:schemeClr val="bg1"/>
          </a:solidFill>
        </p:spPr>
        <p:txBody>
          <a:bodyPr wrap="square">
            <a:spAutoFit/>
          </a:bodyPr>
          <a:lstStyle/>
          <a:p>
            <a:r>
              <a:rPr lang="en-US" sz="700" dirty="0">
                <a:latin typeface="Calibri" panose="020F0502020204030204" pitchFamily="34" charset="0"/>
                <a:cs typeface="Calibri" panose="020F0502020204030204" pitchFamily="34" charset="0"/>
              </a:rPr>
              <a:t>[Bryant and </a:t>
            </a:r>
            <a:r>
              <a:rPr lang="en-US" sz="700" dirty="0" err="1">
                <a:latin typeface="Calibri" panose="020F0502020204030204" pitchFamily="34" charset="0"/>
                <a:cs typeface="Calibri" panose="020F0502020204030204" pitchFamily="34" charset="0"/>
              </a:rPr>
              <a:t>O‘Hallaron</a:t>
            </a:r>
            <a:r>
              <a:rPr lang="en-US" sz="700" dirty="0">
                <a:latin typeface="Calibri" panose="020F0502020204030204" pitchFamily="34" charset="0"/>
                <a:cs typeface="Calibri" panose="020F0502020204030204" pitchFamily="34" charset="0"/>
              </a:rPr>
              <a:t>: CMU] →</a:t>
            </a:r>
          </a:p>
        </p:txBody>
      </p:sp>
    </p:spTree>
    <p:extLst>
      <p:ext uri="{BB962C8B-B14F-4D97-AF65-F5344CB8AC3E}">
        <p14:creationId xmlns:p14="http://schemas.microsoft.com/office/powerpoint/2010/main" val="244670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26"/>
          <p:cNvSpPr txBox="1"/>
          <p:nvPr/>
        </p:nvSpPr>
        <p:spPr>
          <a:xfrm>
            <a:off x="1905000" y="1154669"/>
            <a:ext cx="4663200" cy="646331"/>
          </a:xfrm>
          <a:prstGeom prst="rect">
            <a:avLst/>
          </a:prstGeom>
          <a:noFill/>
        </p:spPr>
        <p:txBody>
          <a:bodyPr wrap="none" rtlCol="0">
            <a:spAutoFit/>
          </a:bodyPr>
          <a:lstStyle/>
          <a:p>
            <a:r>
              <a:rPr lang="en-US" dirty="0">
                <a:latin typeface="Calibri" pitchFamily="34" charset="0"/>
              </a:rPr>
              <a:t>E = 2: Two elements/lines per set</a:t>
            </a:r>
          </a:p>
          <a:p>
            <a:r>
              <a:rPr lang="en-US" dirty="0">
                <a:latin typeface="Calibri" pitchFamily="34" charset="0"/>
              </a:rPr>
              <a:t>Assume: cache block size 8 bytes (instead of 64)</a:t>
            </a:r>
          </a:p>
        </p:txBody>
      </p:sp>
      <p:sp>
        <p:nvSpPr>
          <p:cNvPr id="128" name="Rectangle 127"/>
          <p:cNvSpPr/>
          <p:nvPr/>
        </p:nvSpPr>
        <p:spPr bwMode="auto">
          <a:xfrm>
            <a:off x="8090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9080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842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8001001" y="1522790"/>
            <a:ext cx="2433871" cy="369332"/>
          </a:xfrm>
          <a:prstGeom prst="rect">
            <a:avLst/>
          </a:prstGeom>
          <a:noFill/>
        </p:spPr>
        <p:txBody>
          <a:bodyPr wrap="none" rtlCol="0">
            <a:spAutoFit/>
          </a:bodyPr>
          <a:lstStyle/>
          <a:p>
            <a:r>
              <a:rPr lang="en-US" dirty="0">
                <a:latin typeface="Calibri" pitchFamily="34" charset="0"/>
              </a:rPr>
              <a:t>Address of </a:t>
            </a:r>
            <a:r>
              <a:rPr lang="en-US" dirty="0">
                <a:solidFill>
                  <a:srgbClr val="00B0F0"/>
                </a:solidFill>
                <a:latin typeface="Consolas" panose="020B0609020204030204" pitchFamily="49" charset="0"/>
              </a:rPr>
              <a:t>short int</a:t>
            </a:r>
            <a:r>
              <a:rPr lang="en-US" dirty="0">
                <a:latin typeface="Calibri" pitchFamily="34" charset="0"/>
              </a:rPr>
              <a:t>:</a:t>
            </a:r>
          </a:p>
        </p:txBody>
      </p:sp>
      <p:sp>
        <p:nvSpPr>
          <p:cNvPr id="100" name="Rectangle 99"/>
          <p:cNvSpPr/>
          <p:nvPr/>
        </p:nvSpPr>
        <p:spPr bwMode="auto">
          <a:xfrm>
            <a:off x="1981200" y="3200401"/>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114" name="Rectangle 113"/>
          <p:cNvSpPr/>
          <p:nvPr/>
        </p:nvSpPr>
        <p:spPr bwMode="auto">
          <a:xfrm>
            <a:off x="2130607" y="3276604"/>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115" name="Rectangle 114"/>
          <p:cNvSpPr/>
          <p:nvPr/>
        </p:nvSpPr>
        <p:spPr bwMode="auto">
          <a:xfrm>
            <a:off x="3423925"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116" name="Rectangle 115"/>
          <p:cNvSpPr/>
          <p:nvPr/>
        </p:nvSpPr>
        <p:spPr bwMode="auto">
          <a:xfrm>
            <a:off x="3659243"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117" name="Rectangle 116"/>
          <p:cNvSpPr/>
          <p:nvPr/>
        </p:nvSpPr>
        <p:spPr bwMode="auto">
          <a:xfrm>
            <a:off x="388436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118" name="Rectangle 117"/>
          <p:cNvSpPr/>
          <p:nvPr/>
        </p:nvSpPr>
        <p:spPr bwMode="auto">
          <a:xfrm>
            <a:off x="5111908"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119" name="Rectangle 118"/>
          <p:cNvSpPr/>
          <p:nvPr/>
        </p:nvSpPr>
        <p:spPr bwMode="auto">
          <a:xfrm>
            <a:off x="2644789" y="3375269"/>
            <a:ext cx="61978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120" name="Rectangle 119"/>
          <p:cNvSpPr/>
          <p:nvPr/>
        </p:nvSpPr>
        <p:spPr bwMode="auto">
          <a:xfrm>
            <a:off x="223992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121" name="Rectangle 120"/>
          <p:cNvSpPr/>
          <p:nvPr/>
        </p:nvSpPr>
        <p:spPr bwMode="auto">
          <a:xfrm>
            <a:off x="4120310"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122" name="Rectangle 121"/>
          <p:cNvSpPr/>
          <p:nvPr/>
        </p:nvSpPr>
        <p:spPr bwMode="auto">
          <a:xfrm>
            <a:off x="4860538"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123" name="Rectangle 122"/>
          <p:cNvSpPr/>
          <p:nvPr/>
        </p:nvSpPr>
        <p:spPr bwMode="auto">
          <a:xfrm>
            <a:off x="4608545"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124" name="Rectangle 123"/>
          <p:cNvSpPr/>
          <p:nvPr/>
        </p:nvSpPr>
        <p:spPr bwMode="auto">
          <a:xfrm>
            <a:off x="4356551"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sp>
        <p:nvSpPr>
          <p:cNvPr id="103" name="Rectangle 102"/>
          <p:cNvSpPr/>
          <p:nvPr/>
        </p:nvSpPr>
        <p:spPr bwMode="auto">
          <a:xfrm>
            <a:off x="5604935" y="3279847"/>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104" name="Rectangle 103"/>
          <p:cNvSpPr/>
          <p:nvPr/>
        </p:nvSpPr>
        <p:spPr bwMode="auto">
          <a:xfrm>
            <a:off x="6898253"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105" name="Rectangle 104"/>
          <p:cNvSpPr/>
          <p:nvPr/>
        </p:nvSpPr>
        <p:spPr bwMode="auto">
          <a:xfrm>
            <a:off x="7133571"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106" name="Rectangle 105"/>
          <p:cNvSpPr/>
          <p:nvPr/>
        </p:nvSpPr>
        <p:spPr bwMode="auto">
          <a:xfrm>
            <a:off x="735869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107" name="Rectangle 106"/>
          <p:cNvSpPr/>
          <p:nvPr/>
        </p:nvSpPr>
        <p:spPr bwMode="auto">
          <a:xfrm>
            <a:off x="8586236"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108" name="Rectangle 107"/>
          <p:cNvSpPr/>
          <p:nvPr/>
        </p:nvSpPr>
        <p:spPr bwMode="auto">
          <a:xfrm>
            <a:off x="6119117"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109" name="Rectangle 108"/>
          <p:cNvSpPr/>
          <p:nvPr/>
        </p:nvSpPr>
        <p:spPr bwMode="auto">
          <a:xfrm>
            <a:off x="571425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110" name="Rectangle 109"/>
          <p:cNvSpPr/>
          <p:nvPr/>
        </p:nvSpPr>
        <p:spPr bwMode="auto">
          <a:xfrm>
            <a:off x="7594638"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111" name="Rectangle 110"/>
          <p:cNvSpPr/>
          <p:nvPr/>
        </p:nvSpPr>
        <p:spPr bwMode="auto">
          <a:xfrm>
            <a:off x="8334866"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112" name="Rectangle 111"/>
          <p:cNvSpPr/>
          <p:nvPr/>
        </p:nvSpPr>
        <p:spPr bwMode="auto">
          <a:xfrm>
            <a:off x="8082873"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113" name="Rectangle 112"/>
          <p:cNvSpPr/>
          <p:nvPr/>
        </p:nvSpPr>
        <p:spPr bwMode="auto">
          <a:xfrm>
            <a:off x="7830879"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cxnSp>
        <p:nvCxnSpPr>
          <p:cNvPr id="231" name="Shape 230"/>
          <p:cNvCxnSpPr>
            <a:stCxn id="129" idx="2"/>
            <a:endCxn id="100" idx="3"/>
          </p:cNvCxnSpPr>
          <p:nvPr/>
        </p:nvCxnSpPr>
        <p:spPr bwMode="auto">
          <a:xfrm rot="5400000">
            <a:off x="8578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6429013" y="1998176"/>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2954685" y="1998176"/>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4953001" y="1981200"/>
            <a:ext cx="1525867" cy="369332"/>
          </a:xfrm>
          <a:prstGeom prst="rect">
            <a:avLst/>
          </a:prstGeom>
          <a:noFill/>
        </p:spPr>
        <p:txBody>
          <a:bodyPr wrap="none" rtlCol="0">
            <a:spAutoFit/>
          </a:bodyPr>
          <a:lstStyle/>
          <a:p>
            <a:r>
              <a:rPr lang="en-US" dirty="0">
                <a:latin typeface="Calibri" pitchFamily="34" charset="0"/>
              </a:rPr>
              <a:t>compare both</a:t>
            </a:r>
          </a:p>
        </p:txBody>
      </p:sp>
      <p:cxnSp>
        <p:nvCxnSpPr>
          <p:cNvPr id="136" name="Straight Connector 135"/>
          <p:cNvCxnSpPr/>
          <p:nvPr/>
        </p:nvCxnSpPr>
        <p:spPr bwMode="auto">
          <a:xfrm rot="5400000">
            <a:off x="2160949" y="317146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1981200" y="2628106"/>
            <a:ext cx="1021242" cy="369332"/>
          </a:xfrm>
          <a:prstGeom prst="rect">
            <a:avLst/>
          </a:prstGeom>
          <a:noFill/>
        </p:spPr>
        <p:txBody>
          <a:bodyPr wrap="none" rtlCol="0">
            <a:spAutoFit/>
          </a:bodyPr>
          <a:lstStyle/>
          <a:p>
            <a:r>
              <a:rPr lang="en-US" dirty="0">
                <a:latin typeface="Calibri" pitchFamily="34" charset="0"/>
              </a:rPr>
              <a:t>valid?  + </a:t>
            </a:r>
          </a:p>
        </p:txBody>
      </p:sp>
      <p:sp>
        <p:nvSpPr>
          <p:cNvPr id="139" name="TextBox 138"/>
          <p:cNvSpPr txBox="1"/>
          <p:nvPr/>
        </p:nvSpPr>
        <p:spPr>
          <a:xfrm>
            <a:off x="2942537" y="2641599"/>
            <a:ext cx="1691810" cy="369332"/>
          </a:xfrm>
          <a:prstGeom prst="rect">
            <a:avLst/>
          </a:prstGeom>
          <a:noFill/>
        </p:spPr>
        <p:txBody>
          <a:bodyPr wrap="none" rtlCol="0">
            <a:spAutoFit/>
          </a:bodyPr>
          <a:lstStyle/>
          <a:p>
            <a:r>
              <a:rPr lang="en-US" dirty="0">
                <a:latin typeface="Calibri" pitchFamily="34" charset="0"/>
              </a:rPr>
              <a:t>match: yes = hit</a:t>
            </a:r>
          </a:p>
        </p:txBody>
      </p:sp>
      <p:cxnSp>
        <p:nvCxnSpPr>
          <p:cNvPr id="143" name="Elbow Connector 142"/>
          <p:cNvCxnSpPr>
            <a:stCxn id="130" idx="2"/>
            <a:endCxn id="124" idx="2"/>
          </p:cNvCxnSpPr>
          <p:nvPr/>
        </p:nvCxnSpPr>
        <p:spPr bwMode="auto">
          <a:xfrm rot="5400000">
            <a:off x="6540511" y="75949"/>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6629400" y="4355068"/>
            <a:ext cx="1301318" cy="369332"/>
          </a:xfrm>
          <a:prstGeom prst="rect">
            <a:avLst/>
          </a:prstGeom>
          <a:noFill/>
        </p:spPr>
        <p:txBody>
          <a:bodyPr wrap="none" rtlCol="0">
            <a:spAutoFit/>
          </a:bodyPr>
          <a:lstStyle/>
          <a:p>
            <a:r>
              <a:rPr lang="en-US" dirty="0">
                <a:latin typeface="Calibri" pitchFamily="34" charset="0"/>
              </a:rPr>
              <a:t>block offset</a:t>
            </a:r>
          </a:p>
        </p:txBody>
      </p:sp>
      <p:sp>
        <p:nvSpPr>
          <p:cNvPr id="43" name="Rectangle 42"/>
          <p:cNvSpPr/>
          <p:nvPr/>
        </p:nvSpPr>
        <p:spPr bwMode="auto">
          <a:xfrm>
            <a:off x="2648186" y="3377238"/>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41" name="Rectangle 40"/>
          <p:cNvSpPr/>
          <p:nvPr/>
        </p:nvSpPr>
        <p:spPr>
          <a:xfrm>
            <a:off x="8417" y="6657945"/>
            <a:ext cx="1371600" cy="200055"/>
          </a:xfrm>
          <a:prstGeom prst="rect">
            <a:avLst/>
          </a:prstGeom>
          <a:solidFill>
            <a:schemeClr val="bg1"/>
          </a:solidFill>
        </p:spPr>
        <p:txBody>
          <a:bodyPr wrap="square">
            <a:spAutoFit/>
          </a:bodyPr>
          <a:lstStyle/>
          <a:p>
            <a:r>
              <a:rPr lang="en-US" sz="700" dirty="0">
                <a:latin typeface="Calibri" panose="020F0502020204030204" pitchFamily="34" charset="0"/>
                <a:cs typeface="Calibri" panose="020F0502020204030204" pitchFamily="34" charset="0"/>
              </a:rPr>
              <a:t>[Bryant and </a:t>
            </a:r>
            <a:r>
              <a:rPr lang="en-US" sz="700" dirty="0" err="1">
                <a:latin typeface="Calibri" panose="020F0502020204030204" pitchFamily="34" charset="0"/>
                <a:cs typeface="Calibri" panose="020F0502020204030204" pitchFamily="34" charset="0"/>
              </a:rPr>
              <a:t>O‘Hallaron</a:t>
            </a:r>
            <a:r>
              <a:rPr lang="en-US" sz="700" dirty="0">
                <a:latin typeface="Calibri" panose="020F0502020204030204" pitchFamily="34" charset="0"/>
                <a:cs typeface="Calibri" panose="020F0502020204030204" pitchFamily="34" charset="0"/>
              </a:rPr>
              <a:t>: CMU] →</a:t>
            </a:r>
          </a:p>
        </p:txBody>
      </p:sp>
      <p:sp>
        <p:nvSpPr>
          <p:cNvPr id="44" name="Title 1"/>
          <p:cNvSpPr>
            <a:spLocks noGrp="1"/>
          </p:cNvSpPr>
          <p:nvPr>
            <p:ph type="title"/>
          </p:nvPr>
        </p:nvSpPr>
        <p:spPr/>
        <p:txBody>
          <a:bodyPr/>
          <a:lstStyle/>
          <a:p>
            <a:r>
              <a:rPr lang="en-US" sz="2800" dirty="0"/>
              <a:t>E-way Set Associative Cache (Here: </a:t>
            </a:r>
            <a:r>
              <a:rPr lang="en-US" sz="2800" dirty="0">
                <a:solidFill>
                  <a:srgbClr val="00B050"/>
                </a:solidFill>
              </a:rPr>
              <a:t>E = 2</a:t>
            </a:r>
            <a:r>
              <a:rPr lang="en-US" sz="2800" dirty="0"/>
              <a:t>)</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25</a:t>
            </a:fld>
            <a:endParaRPr lang="en-US" altLang="en-US"/>
          </a:p>
        </p:txBody>
      </p:sp>
    </p:spTree>
    <p:extLst>
      <p:ext uri="{BB962C8B-B14F-4D97-AF65-F5344CB8AC3E}">
        <p14:creationId xmlns:p14="http://schemas.microsoft.com/office/powerpoint/2010/main" val="180403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8" grpId="0"/>
      <p:bldP spid="139" grpId="0"/>
      <p:bldP spid="145" grpId="0"/>
      <p:bldP spid="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26"/>
          <p:cNvSpPr txBox="1"/>
          <p:nvPr/>
        </p:nvSpPr>
        <p:spPr>
          <a:xfrm>
            <a:off x="1905000" y="1154669"/>
            <a:ext cx="4716099" cy="646331"/>
          </a:xfrm>
          <a:prstGeom prst="rect">
            <a:avLst/>
          </a:prstGeom>
          <a:noFill/>
        </p:spPr>
        <p:txBody>
          <a:bodyPr wrap="none" rtlCol="0">
            <a:spAutoFit/>
          </a:bodyPr>
          <a:lstStyle/>
          <a:p>
            <a:r>
              <a:rPr lang="en-US" dirty="0">
                <a:latin typeface="Calibri" pitchFamily="34" charset="0"/>
              </a:rPr>
              <a:t>E = 2: Two elements/lines per set</a:t>
            </a:r>
          </a:p>
          <a:p>
            <a:r>
              <a:rPr lang="en-US" dirty="0">
                <a:latin typeface="Calibri" pitchFamily="34" charset="0"/>
              </a:rPr>
              <a:t>Assume: cache block size 8 bytes (instead of 64)</a:t>
            </a:r>
          </a:p>
        </p:txBody>
      </p:sp>
      <p:sp>
        <p:nvSpPr>
          <p:cNvPr id="128" name="Rectangle 127"/>
          <p:cNvSpPr/>
          <p:nvPr/>
        </p:nvSpPr>
        <p:spPr bwMode="auto">
          <a:xfrm>
            <a:off x="8090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9080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842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8001001" y="1522790"/>
            <a:ext cx="2433871" cy="369332"/>
          </a:xfrm>
          <a:prstGeom prst="rect">
            <a:avLst/>
          </a:prstGeom>
          <a:noFill/>
        </p:spPr>
        <p:txBody>
          <a:bodyPr wrap="none" rtlCol="0">
            <a:spAutoFit/>
          </a:bodyPr>
          <a:lstStyle/>
          <a:p>
            <a:r>
              <a:rPr lang="en-US" dirty="0">
                <a:latin typeface="Calibri" pitchFamily="34" charset="0"/>
              </a:rPr>
              <a:t>Address of </a:t>
            </a:r>
            <a:r>
              <a:rPr lang="en-US" dirty="0">
                <a:solidFill>
                  <a:srgbClr val="00B0F0"/>
                </a:solidFill>
                <a:latin typeface="Consolas" panose="020B0609020204030204" pitchFamily="49" charset="0"/>
              </a:rPr>
              <a:t>short </a:t>
            </a:r>
            <a:r>
              <a:rPr lang="en-US" dirty="0" err="1">
                <a:solidFill>
                  <a:srgbClr val="00B0F0"/>
                </a:solidFill>
                <a:latin typeface="Consolas" panose="020B0609020204030204" pitchFamily="49" charset="0"/>
              </a:rPr>
              <a:t>int</a:t>
            </a:r>
            <a:r>
              <a:rPr lang="en-US" dirty="0">
                <a:latin typeface="Calibri" pitchFamily="34" charset="0"/>
              </a:rPr>
              <a:t>:</a:t>
            </a:r>
          </a:p>
        </p:txBody>
      </p:sp>
      <p:sp>
        <p:nvSpPr>
          <p:cNvPr id="100" name="Rectangle 99"/>
          <p:cNvSpPr/>
          <p:nvPr/>
        </p:nvSpPr>
        <p:spPr bwMode="auto">
          <a:xfrm>
            <a:off x="1981200" y="3200401"/>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114" name="Rectangle 113"/>
          <p:cNvSpPr/>
          <p:nvPr/>
        </p:nvSpPr>
        <p:spPr bwMode="auto">
          <a:xfrm>
            <a:off x="2130607" y="3276604"/>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115" name="Rectangle 114"/>
          <p:cNvSpPr/>
          <p:nvPr/>
        </p:nvSpPr>
        <p:spPr bwMode="auto">
          <a:xfrm>
            <a:off x="3423925"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116" name="Rectangle 115"/>
          <p:cNvSpPr/>
          <p:nvPr/>
        </p:nvSpPr>
        <p:spPr bwMode="auto">
          <a:xfrm>
            <a:off x="3659243"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117" name="Rectangle 116"/>
          <p:cNvSpPr/>
          <p:nvPr/>
        </p:nvSpPr>
        <p:spPr bwMode="auto">
          <a:xfrm>
            <a:off x="388436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118" name="Rectangle 117"/>
          <p:cNvSpPr/>
          <p:nvPr/>
        </p:nvSpPr>
        <p:spPr bwMode="auto">
          <a:xfrm>
            <a:off x="5111908"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119" name="Rectangle 118"/>
          <p:cNvSpPr/>
          <p:nvPr/>
        </p:nvSpPr>
        <p:spPr bwMode="auto">
          <a:xfrm>
            <a:off x="2644789" y="3375269"/>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120" name="Rectangle 119"/>
          <p:cNvSpPr/>
          <p:nvPr/>
        </p:nvSpPr>
        <p:spPr bwMode="auto">
          <a:xfrm>
            <a:off x="223992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121" name="Rectangle 120"/>
          <p:cNvSpPr/>
          <p:nvPr/>
        </p:nvSpPr>
        <p:spPr bwMode="auto">
          <a:xfrm>
            <a:off x="4120310"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122" name="Rectangle 121"/>
          <p:cNvSpPr/>
          <p:nvPr/>
        </p:nvSpPr>
        <p:spPr bwMode="auto">
          <a:xfrm>
            <a:off x="4860538"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123" name="Rectangle 122"/>
          <p:cNvSpPr/>
          <p:nvPr/>
        </p:nvSpPr>
        <p:spPr bwMode="auto">
          <a:xfrm>
            <a:off x="4608545" y="3375269"/>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124" name="Rectangle 123"/>
          <p:cNvSpPr/>
          <p:nvPr/>
        </p:nvSpPr>
        <p:spPr bwMode="auto">
          <a:xfrm>
            <a:off x="4356551" y="3375269"/>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sp>
        <p:nvSpPr>
          <p:cNvPr id="103" name="Rectangle 102"/>
          <p:cNvSpPr/>
          <p:nvPr/>
        </p:nvSpPr>
        <p:spPr bwMode="auto">
          <a:xfrm>
            <a:off x="5604935" y="3279847"/>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600" dirty="0">
              <a:latin typeface="Calibri" pitchFamily="34" charset="0"/>
            </a:endParaRPr>
          </a:p>
        </p:txBody>
      </p:sp>
      <p:sp>
        <p:nvSpPr>
          <p:cNvPr id="104" name="Rectangle 103"/>
          <p:cNvSpPr/>
          <p:nvPr/>
        </p:nvSpPr>
        <p:spPr bwMode="auto">
          <a:xfrm>
            <a:off x="6898253"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0</a:t>
            </a:r>
          </a:p>
        </p:txBody>
      </p:sp>
      <p:sp>
        <p:nvSpPr>
          <p:cNvPr id="105" name="Rectangle 104"/>
          <p:cNvSpPr/>
          <p:nvPr/>
        </p:nvSpPr>
        <p:spPr bwMode="auto">
          <a:xfrm>
            <a:off x="7133571"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1</a:t>
            </a:r>
          </a:p>
        </p:txBody>
      </p:sp>
      <p:sp>
        <p:nvSpPr>
          <p:cNvPr id="106" name="Rectangle 105"/>
          <p:cNvSpPr/>
          <p:nvPr/>
        </p:nvSpPr>
        <p:spPr bwMode="auto">
          <a:xfrm>
            <a:off x="735869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2</a:t>
            </a:r>
          </a:p>
        </p:txBody>
      </p:sp>
      <p:sp>
        <p:nvSpPr>
          <p:cNvPr id="107" name="Rectangle 106"/>
          <p:cNvSpPr/>
          <p:nvPr/>
        </p:nvSpPr>
        <p:spPr bwMode="auto">
          <a:xfrm>
            <a:off x="8586236"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7</a:t>
            </a:r>
          </a:p>
        </p:txBody>
      </p:sp>
      <p:sp>
        <p:nvSpPr>
          <p:cNvPr id="108" name="Rectangle 107"/>
          <p:cNvSpPr/>
          <p:nvPr/>
        </p:nvSpPr>
        <p:spPr bwMode="auto">
          <a:xfrm>
            <a:off x="6119117"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tag</a:t>
            </a:r>
          </a:p>
        </p:txBody>
      </p:sp>
      <p:sp>
        <p:nvSpPr>
          <p:cNvPr id="109" name="Rectangle 108"/>
          <p:cNvSpPr/>
          <p:nvPr/>
        </p:nvSpPr>
        <p:spPr bwMode="auto">
          <a:xfrm>
            <a:off x="571425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v</a:t>
            </a:r>
          </a:p>
        </p:txBody>
      </p:sp>
      <p:sp>
        <p:nvSpPr>
          <p:cNvPr id="110" name="Rectangle 109"/>
          <p:cNvSpPr/>
          <p:nvPr/>
        </p:nvSpPr>
        <p:spPr bwMode="auto">
          <a:xfrm>
            <a:off x="7594638"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3</a:t>
            </a:r>
          </a:p>
        </p:txBody>
      </p:sp>
      <p:sp>
        <p:nvSpPr>
          <p:cNvPr id="111" name="Rectangle 110"/>
          <p:cNvSpPr/>
          <p:nvPr/>
        </p:nvSpPr>
        <p:spPr bwMode="auto">
          <a:xfrm>
            <a:off x="8334866"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6</a:t>
            </a:r>
          </a:p>
        </p:txBody>
      </p:sp>
      <p:sp>
        <p:nvSpPr>
          <p:cNvPr id="112" name="Rectangle 111"/>
          <p:cNvSpPr/>
          <p:nvPr/>
        </p:nvSpPr>
        <p:spPr bwMode="auto">
          <a:xfrm>
            <a:off x="8082873"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5</a:t>
            </a:r>
          </a:p>
        </p:txBody>
      </p:sp>
      <p:sp>
        <p:nvSpPr>
          <p:cNvPr id="113" name="Rectangle 112"/>
          <p:cNvSpPr/>
          <p:nvPr/>
        </p:nvSpPr>
        <p:spPr bwMode="auto">
          <a:xfrm>
            <a:off x="7830879"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4</a:t>
            </a:r>
          </a:p>
        </p:txBody>
      </p:sp>
      <p:cxnSp>
        <p:nvCxnSpPr>
          <p:cNvPr id="231" name="Shape 230"/>
          <p:cNvCxnSpPr>
            <a:stCxn id="129" idx="2"/>
            <a:endCxn id="100" idx="3"/>
          </p:cNvCxnSpPr>
          <p:nvPr/>
        </p:nvCxnSpPr>
        <p:spPr bwMode="auto">
          <a:xfrm rot="5400000">
            <a:off x="8578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6429013" y="1998176"/>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2954685" y="1998176"/>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4953001" y="1981200"/>
            <a:ext cx="1529535" cy="369332"/>
          </a:xfrm>
          <a:prstGeom prst="rect">
            <a:avLst/>
          </a:prstGeom>
          <a:noFill/>
        </p:spPr>
        <p:txBody>
          <a:bodyPr wrap="none" rtlCol="0">
            <a:spAutoFit/>
          </a:bodyPr>
          <a:lstStyle/>
          <a:p>
            <a:r>
              <a:rPr lang="en-US" dirty="0">
                <a:latin typeface="Calibri" pitchFamily="34" charset="0"/>
              </a:rPr>
              <a:t>compare both</a:t>
            </a:r>
          </a:p>
        </p:txBody>
      </p:sp>
      <p:cxnSp>
        <p:nvCxnSpPr>
          <p:cNvPr id="136" name="Straight Connector 135"/>
          <p:cNvCxnSpPr/>
          <p:nvPr/>
        </p:nvCxnSpPr>
        <p:spPr bwMode="auto">
          <a:xfrm rot="5400000">
            <a:off x="2160949" y="317146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1981200" y="2641599"/>
            <a:ext cx="1021242" cy="369332"/>
          </a:xfrm>
          <a:prstGeom prst="rect">
            <a:avLst/>
          </a:prstGeom>
          <a:noFill/>
        </p:spPr>
        <p:txBody>
          <a:bodyPr wrap="none" rtlCol="0">
            <a:spAutoFit/>
          </a:bodyPr>
          <a:lstStyle/>
          <a:p>
            <a:r>
              <a:rPr lang="en-US" dirty="0">
                <a:latin typeface="Calibri" pitchFamily="34" charset="0"/>
              </a:rPr>
              <a:t>valid?  + </a:t>
            </a:r>
          </a:p>
        </p:txBody>
      </p:sp>
      <p:sp>
        <p:nvSpPr>
          <p:cNvPr id="139" name="TextBox 138"/>
          <p:cNvSpPr txBox="1"/>
          <p:nvPr/>
        </p:nvSpPr>
        <p:spPr>
          <a:xfrm>
            <a:off x="2942537" y="2641599"/>
            <a:ext cx="1691810" cy="369332"/>
          </a:xfrm>
          <a:prstGeom prst="rect">
            <a:avLst/>
          </a:prstGeom>
          <a:noFill/>
        </p:spPr>
        <p:txBody>
          <a:bodyPr wrap="none" rtlCol="0">
            <a:spAutoFit/>
          </a:bodyPr>
          <a:lstStyle/>
          <a:p>
            <a:r>
              <a:rPr lang="en-US" dirty="0">
                <a:latin typeface="Calibri" pitchFamily="34" charset="0"/>
              </a:rPr>
              <a:t>match: yes = hit</a:t>
            </a:r>
          </a:p>
        </p:txBody>
      </p:sp>
      <p:cxnSp>
        <p:nvCxnSpPr>
          <p:cNvPr id="143" name="Elbow Connector 142"/>
          <p:cNvCxnSpPr>
            <a:stCxn id="130" idx="2"/>
            <a:endCxn id="124" idx="2"/>
          </p:cNvCxnSpPr>
          <p:nvPr/>
        </p:nvCxnSpPr>
        <p:spPr bwMode="auto">
          <a:xfrm rot="5400000">
            <a:off x="6540511" y="75949"/>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6629400" y="4355068"/>
            <a:ext cx="1301318" cy="369332"/>
          </a:xfrm>
          <a:prstGeom prst="rect">
            <a:avLst/>
          </a:prstGeom>
          <a:noFill/>
        </p:spPr>
        <p:txBody>
          <a:bodyPr wrap="none" rtlCol="0">
            <a:spAutoFit/>
          </a:bodyPr>
          <a:lstStyle/>
          <a:p>
            <a:r>
              <a:rPr lang="en-US" dirty="0">
                <a:latin typeface="Calibri" pitchFamily="34" charset="0"/>
              </a:rPr>
              <a:t>block offset</a:t>
            </a:r>
          </a:p>
        </p:txBody>
      </p:sp>
      <p:sp>
        <p:nvSpPr>
          <p:cNvPr id="43" name="Down Arrow 42"/>
          <p:cNvSpPr/>
          <p:nvPr/>
        </p:nvSpPr>
        <p:spPr bwMode="auto">
          <a:xfrm flipV="1">
            <a:off x="4241407" y="3733800"/>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4" name="TextBox 43"/>
          <p:cNvSpPr txBox="1"/>
          <p:nvPr/>
        </p:nvSpPr>
        <p:spPr>
          <a:xfrm>
            <a:off x="3327399" y="4812268"/>
            <a:ext cx="2657907" cy="369332"/>
          </a:xfrm>
          <a:prstGeom prst="rect">
            <a:avLst/>
          </a:prstGeom>
          <a:noFill/>
        </p:spPr>
        <p:txBody>
          <a:bodyPr wrap="none" rtlCol="0">
            <a:spAutoFit/>
          </a:bodyPr>
          <a:lstStyle/>
          <a:p>
            <a:r>
              <a:rPr lang="en-US" dirty="0">
                <a:latin typeface="Calibri" pitchFamily="34" charset="0"/>
              </a:rPr>
              <a:t>short </a:t>
            </a:r>
            <a:r>
              <a:rPr lang="en-US" dirty="0" err="1">
                <a:latin typeface="Consolas" panose="020B0609020204030204" pitchFamily="49" charset="0"/>
              </a:rPr>
              <a:t>int</a:t>
            </a:r>
            <a:r>
              <a:rPr lang="en-US" dirty="0">
                <a:latin typeface="Calibri" pitchFamily="34" charset="0"/>
              </a:rPr>
              <a:t> (2 Bytes) is here</a:t>
            </a:r>
          </a:p>
        </p:txBody>
      </p:sp>
      <p:sp>
        <p:nvSpPr>
          <p:cNvPr id="45" name="TextBox 44"/>
          <p:cNvSpPr txBox="1"/>
          <p:nvPr/>
        </p:nvSpPr>
        <p:spPr>
          <a:xfrm>
            <a:off x="1981201" y="5334000"/>
            <a:ext cx="5957721" cy="923330"/>
          </a:xfrm>
          <a:prstGeom prst="rect">
            <a:avLst/>
          </a:prstGeom>
          <a:noFill/>
        </p:spPr>
        <p:txBody>
          <a:bodyPr wrap="none" rtlCol="0">
            <a:spAutoFit/>
          </a:bodyPr>
          <a:lstStyle/>
          <a:p>
            <a:r>
              <a:rPr lang="en-US" dirty="0">
                <a:solidFill>
                  <a:srgbClr val="C00000"/>
                </a:solidFill>
                <a:latin typeface="Calibri" pitchFamily="34" charset="0"/>
              </a:rPr>
              <a:t>No match: </a:t>
            </a:r>
          </a:p>
          <a:p>
            <a:pPr marL="228600" indent="-228600">
              <a:buFont typeface="Arial" pitchFamily="34" charset="0"/>
              <a:buChar char="•"/>
            </a:pPr>
            <a:r>
              <a:rPr lang="en-US" dirty="0">
                <a:latin typeface="Calibri" pitchFamily="34" charset="0"/>
              </a:rPr>
              <a:t>One line in set is selected for eviction and replacement</a:t>
            </a:r>
          </a:p>
          <a:p>
            <a:pPr marL="228600" indent="-228600">
              <a:buFont typeface="Arial" pitchFamily="34" charset="0"/>
              <a:buChar char="•"/>
            </a:pPr>
            <a:r>
              <a:rPr lang="en-US" dirty="0">
                <a:latin typeface="Calibri" pitchFamily="34" charset="0"/>
              </a:rPr>
              <a:t>Replacement policies: random, least recently used (LRU), …</a:t>
            </a:r>
          </a:p>
        </p:txBody>
      </p:sp>
      <p:sp>
        <p:nvSpPr>
          <p:cNvPr id="46" name="Rectangle 45"/>
          <p:cNvSpPr/>
          <p:nvPr/>
        </p:nvSpPr>
        <p:spPr>
          <a:xfrm>
            <a:off x="74570" y="6590759"/>
            <a:ext cx="1371600" cy="200055"/>
          </a:xfrm>
          <a:prstGeom prst="rect">
            <a:avLst/>
          </a:prstGeom>
          <a:solidFill>
            <a:schemeClr val="bg1"/>
          </a:solidFill>
        </p:spPr>
        <p:txBody>
          <a:bodyPr wrap="square">
            <a:spAutoFit/>
          </a:bodyPr>
          <a:lstStyle/>
          <a:p>
            <a:r>
              <a:rPr lang="en-US" sz="700" dirty="0">
                <a:latin typeface="Calibri" panose="020F0502020204030204" pitchFamily="34" charset="0"/>
                <a:cs typeface="Calibri" panose="020F0502020204030204" pitchFamily="34" charset="0"/>
              </a:rPr>
              <a:t>[Bryant and </a:t>
            </a:r>
            <a:r>
              <a:rPr lang="en-US" sz="700" dirty="0" err="1">
                <a:latin typeface="Calibri" panose="020F0502020204030204" pitchFamily="34" charset="0"/>
                <a:cs typeface="Calibri" panose="020F0502020204030204" pitchFamily="34" charset="0"/>
              </a:rPr>
              <a:t>O‘Hallaron</a:t>
            </a:r>
            <a:r>
              <a:rPr lang="en-US" sz="700" dirty="0">
                <a:latin typeface="Calibri" panose="020F0502020204030204" pitchFamily="34" charset="0"/>
                <a:cs typeface="Calibri" panose="020F0502020204030204" pitchFamily="34" charset="0"/>
              </a:rPr>
              <a:t>: CMU] →</a:t>
            </a:r>
          </a:p>
        </p:txBody>
      </p:sp>
      <p:sp>
        <p:nvSpPr>
          <p:cNvPr id="47" name="Title 1"/>
          <p:cNvSpPr>
            <a:spLocks noGrp="1"/>
          </p:cNvSpPr>
          <p:nvPr>
            <p:ph type="title"/>
          </p:nvPr>
        </p:nvSpPr>
        <p:spPr/>
        <p:txBody>
          <a:bodyPr/>
          <a:lstStyle/>
          <a:p>
            <a:r>
              <a:rPr lang="en-US" sz="2800" dirty="0"/>
              <a:t>E-way Set Associative Cache (Here: E = 2)</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26</a:t>
            </a:fld>
            <a:endParaRPr lang="en-US" altLang="en-US"/>
          </a:p>
        </p:txBody>
      </p:sp>
    </p:spTree>
    <p:extLst>
      <p:ext uri="{BB962C8B-B14F-4D97-AF65-F5344CB8AC3E}">
        <p14:creationId xmlns:p14="http://schemas.microsoft.com/office/powerpoint/2010/main" val="421937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How many neighborhoods sent folks to same hotel floor?</a:t>
            </a:r>
          </a:p>
        </p:txBody>
      </p:sp>
      <p:sp>
        <p:nvSpPr>
          <p:cNvPr id="5" name="Content Placeholder 4"/>
          <p:cNvSpPr>
            <a:spLocks noGrp="1"/>
          </p:cNvSpPr>
          <p:nvPr>
            <p:ph sz="half" idx="1"/>
          </p:nvPr>
        </p:nvSpPr>
        <p:spPr/>
        <p:txBody>
          <a:bodyPr/>
          <a:lstStyle/>
          <a:p>
            <a:r>
              <a:rPr lang="en-US" dirty="0"/>
              <a:t>There are many addresses in main memory that will have the same set index</a:t>
            </a:r>
          </a:p>
          <a:p>
            <a:pPr lvl="1"/>
            <a:r>
              <a:rPr lang="en-US" dirty="0"/>
              <a:t>Translation: folks from many neighborhoods of the town assigned to the same hotel floor</a:t>
            </a:r>
          </a:p>
          <a:p>
            <a:endParaRPr lang="en-US" dirty="0"/>
          </a:p>
          <a:p>
            <a:r>
              <a:rPr lang="en-US" dirty="0"/>
              <a:t>Assume 32 bit OS, and the set index is 6 bits wide (64 sets)</a:t>
            </a:r>
          </a:p>
          <a:p>
            <a:endParaRPr lang="en-US" dirty="0"/>
          </a:p>
          <a:p>
            <a:r>
              <a:rPr lang="en-US" dirty="0"/>
              <a:t>How many “neighborhoods” of the main memory send folks to the same floor of the hotel?</a:t>
            </a:r>
          </a:p>
          <a:p>
            <a:r>
              <a:rPr lang="en-US" dirty="0"/>
              <a:t>How is associativity helping?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p:cNvGrpSpPr/>
          <p:nvPr/>
        </p:nvGrpSpPr>
        <p:grpSpPr>
          <a:xfrm>
            <a:off x="7731750" y="2980372"/>
            <a:ext cx="3004477" cy="1647250"/>
            <a:chOff x="4069337" y="4433787"/>
            <a:chExt cx="3004477" cy="1647250"/>
          </a:xfrm>
        </p:grpSpPr>
        <p:sp>
          <p:nvSpPr>
            <p:cNvPr id="7" name="Rectangle 6"/>
            <p:cNvSpPr/>
            <p:nvPr/>
          </p:nvSpPr>
          <p:spPr bwMode="auto">
            <a:xfrm>
              <a:off x="4199976" y="4923589"/>
              <a:ext cx="990600" cy="270848"/>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t bits</a:t>
              </a:r>
            </a:p>
          </p:txBody>
        </p:sp>
        <p:sp>
          <p:nvSpPr>
            <p:cNvPr id="8" name="Rectangle 7"/>
            <p:cNvSpPr/>
            <p:nvPr/>
          </p:nvSpPr>
          <p:spPr bwMode="auto">
            <a:xfrm>
              <a:off x="5190576" y="4923589"/>
              <a:ext cx="762000" cy="270848"/>
            </a:xfrm>
            <a:prstGeom prst="rect">
              <a:avLst/>
            </a:prstGeom>
            <a:solidFill>
              <a:srgbClr val="FFC000"/>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600" dirty="0">
                  <a:latin typeface="Calibri" pitchFamily="34" charset="0"/>
                </a:rPr>
                <a:t>s bits</a:t>
              </a:r>
            </a:p>
          </p:txBody>
        </p:sp>
        <p:sp>
          <p:nvSpPr>
            <p:cNvPr id="9" name="Rectangle 8"/>
            <p:cNvSpPr/>
            <p:nvPr/>
          </p:nvSpPr>
          <p:spPr bwMode="auto">
            <a:xfrm>
              <a:off x="5952576" y="4923589"/>
              <a:ext cx="6858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b bits</a:t>
              </a:r>
            </a:p>
          </p:txBody>
        </p:sp>
        <p:sp>
          <p:nvSpPr>
            <p:cNvPr id="10" name="TextBox 9"/>
            <p:cNvSpPr txBox="1"/>
            <p:nvPr/>
          </p:nvSpPr>
          <p:spPr>
            <a:xfrm>
              <a:off x="4069337" y="4433787"/>
              <a:ext cx="3004477" cy="307777"/>
            </a:xfrm>
            <a:prstGeom prst="rect">
              <a:avLst/>
            </a:prstGeom>
            <a:noFill/>
          </p:spPr>
          <p:txBody>
            <a:bodyPr wrap="none" rtlCol="0">
              <a:spAutoFit/>
            </a:bodyPr>
            <a:lstStyle/>
            <a:p>
              <a:r>
                <a:rPr lang="en-US" sz="1400" dirty="0">
                  <a:solidFill>
                    <a:schemeClr val="accent2">
                      <a:lumMod val="75000"/>
                    </a:schemeClr>
                  </a:solidFill>
                  <a:latin typeface="Calibri" pitchFamily="34" charset="0"/>
                </a:rPr>
                <a:t>Memory address (either 32 or 64 bits)</a:t>
              </a:r>
            </a:p>
          </p:txBody>
        </p:sp>
        <p:sp>
          <p:nvSpPr>
            <p:cNvPr id="11" name="AutoShape 16"/>
            <p:cNvSpPr>
              <a:spLocks/>
            </p:cNvSpPr>
            <p:nvPr/>
          </p:nvSpPr>
          <p:spPr bwMode="auto">
            <a:xfrm rot="16200000" flipV="1">
              <a:off x="4580976" y="4892455"/>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12" name="AutoShape 16"/>
            <p:cNvSpPr>
              <a:spLocks/>
            </p:cNvSpPr>
            <p:nvPr/>
          </p:nvSpPr>
          <p:spPr bwMode="auto">
            <a:xfrm rot="16200000" flipV="1">
              <a:off x="5457277" y="5003939"/>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13" name="AutoShape 16"/>
            <p:cNvSpPr>
              <a:spLocks/>
            </p:cNvSpPr>
            <p:nvPr/>
          </p:nvSpPr>
          <p:spPr bwMode="auto">
            <a:xfrm rot="16200000" flipV="1">
              <a:off x="6143076" y="5080138"/>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14" name="TextBox 13"/>
            <p:cNvSpPr txBox="1"/>
            <p:nvPr/>
          </p:nvSpPr>
          <p:spPr>
            <a:xfrm>
              <a:off x="4457271" y="5435915"/>
              <a:ext cx="485389" cy="369332"/>
            </a:xfrm>
            <a:prstGeom prst="rect">
              <a:avLst/>
            </a:prstGeom>
            <a:noFill/>
          </p:spPr>
          <p:txBody>
            <a:bodyPr wrap="none" rtlCol="0">
              <a:spAutoFit/>
            </a:bodyPr>
            <a:lstStyle/>
            <a:p>
              <a:r>
                <a:rPr lang="en-US" dirty="0">
                  <a:latin typeface="Calibri" pitchFamily="34" charset="0"/>
                </a:rPr>
                <a:t>tag</a:t>
              </a:r>
            </a:p>
          </p:txBody>
        </p:sp>
        <p:sp>
          <p:nvSpPr>
            <p:cNvPr id="15" name="TextBox 14"/>
            <p:cNvSpPr txBox="1"/>
            <p:nvPr/>
          </p:nvSpPr>
          <p:spPr>
            <a:xfrm>
              <a:off x="5222771" y="5434706"/>
              <a:ext cx="705258" cy="646331"/>
            </a:xfrm>
            <a:prstGeom prst="rect">
              <a:avLst/>
            </a:prstGeom>
            <a:noFill/>
          </p:spPr>
          <p:txBody>
            <a:bodyPr wrap="none" rtlCol="0">
              <a:spAutoFit/>
            </a:bodyPr>
            <a:lstStyle/>
            <a:p>
              <a:pPr algn="ctr"/>
              <a:r>
                <a:rPr lang="en-US" dirty="0">
                  <a:latin typeface="Calibri" pitchFamily="34" charset="0"/>
                </a:rPr>
                <a:t>set</a:t>
              </a:r>
            </a:p>
            <a:p>
              <a:pPr algn="ctr"/>
              <a:r>
                <a:rPr lang="en-US" dirty="0">
                  <a:latin typeface="Calibri" pitchFamily="34" charset="0"/>
                </a:rPr>
                <a:t>index</a:t>
              </a:r>
            </a:p>
          </p:txBody>
        </p:sp>
        <p:sp>
          <p:nvSpPr>
            <p:cNvPr id="16" name="TextBox 15"/>
            <p:cNvSpPr txBox="1"/>
            <p:nvPr/>
          </p:nvSpPr>
          <p:spPr>
            <a:xfrm>
              <a:off x="5895693" y="5434706"/>
              <a:ext cx="738664" cy="646331"/>
            </a:xfrm>
            <a:prstGeom prst="rect">
              <a:avLst/>
            </a:prstGeom>
            <a:noFill/>
          </p:spPr>
          <p:txBody>
            <a:bodyPr wrap="none" rtlCol="0">
              <a:spAutoFit/>
            </a:bodyPr>
            <a:lstStyle/>
            <a:p>
              <a:pPr algn="ctr"/>
              <a:r>
                <a:rPr lang="en-US" dirty="0">
                  <a:latin typeface="Calibri" pitchFamily="34" charset="0"/>
                </a:rPr>
                <a:t>block</a:t>
              </a:r>
            </a:p>
            <a:p>
              <a:pPr algn="ctr"/>
              <a:r>
                <a:rPr lang="en-US" dirty="0">
                  <a:latin typeface="Calibri" pitchFamily="34" charset="0"/>
                </a:rPr>
                <a:t>offset</a:t>
              </a:r>
            </a:p>
          </p:txBody>
        </p:sp>
        <p:sp>
          <p:nvSpPr>
            <p:cNvPr id="17" name="AutoShape 16"/>
            <p:cNvSpPr>
              <a:spLocks/>
            </p:cNvSpPr>
            <p:nvPr/>
          </p:nvSpPr>
          <p:spPr bwMode="auto">
            <a:xfrm rot="5400000">
              <a:off x="5355029" y="3586510"/>
              <a:ext cx="124274" cy="2434381"/>
            </a:xfrm>
            <a:prstGeom prst="leftBrace">
              <a:avLst>
                <a:gd name="adj1" fmla="val 75000"/>
                <a:gd name="adj2" fmla="val 82960"/>
              </a:avLst>
            </a:prstGeom>
            <a:noFill/>
            <a:ln w="19050">
              <a:solidFill>
                <a:srgbClr val="C55A11"/>
              </a:solidFill>
              <a:round/>
              <a:headEnd/>
              <a:tailEnd/>
            </a:ln>
            <a:effectLst/>
          </p:spPr>
          <p:txBody>
            <a:bodyPr wrap="none" anchor="ctr"/>
            <a:lstStyle/>
            <a:p>
              <a:endParaRPr lang="en-US" dirty="0">
                <a:latin typeface="Calibri" pitchFamily="34" charset="0"/>
              </a:endParaRPr>
            </a:p>
          </p:txBody>
        </p:sp>
      </p:grpSp>
    </p:spTree>
    <p:extLst>
      <p:ext uri="{BB962C8B-B14F-4D97-AF65-F5344CB8AC3E}">
        <p14:creationId xmlns:p14="http://schemas.microsoft.com/office/powerpoint/2010/main" val="17027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these acrobatics?</a:t>
            </a:r>
          </a:p>
        </p:txBody>
      </p:sp>
      <p:sp>
        <p:nvSpPr>
          <p:cNvPr id="5" name="Content Placeholder 4"/>
          <p:cNvSpPr>
            <a:spLocks noGrp="1"/>
          </p:cNvSpPr>
          <p:nvPr>
            <p:ph idx="1"/>
          </p:nvPr>
        </p:nvSpPr>
        <p:spPr/>
        <p:txBody>
          <a:bodyPr/>
          <a:lstStyle/>
          <a:p>
            <a:endParaRPr lang="en-US" dirty="0"/>
          </a:p>
          <a:p>
            <a:r>
              <a:rPr lang="en-US" dirty="0"/>
              <a:t>Trying to fit a lot of memory (system memory, GBs of it) into little memory (cache, MBs of it)</a:t>
            </a:r>
          </a:p>
          <a:p>
            <a:endParaRPr lang="en-US" dirty="0"/>
          </a:p>
          <a:p>
            <a:endParaRPr lang="en-US" dirty="0"/>
          </a:p>
          <a:p>
            <a:r>
              <a:rPr lang="en-US" dirty="0"/>
              <a:t>Common sense: you have to use tricks to accommodate stuff from a big pot into a small pot</a:t>
            </a:r>
          </a:p>
          <a:p>
            <a:endParaRPr lang="en-US" dirty="0"/>
          </a:p>
          <a:p>
            <a:endParaRPr lang="en-US" dirty="0"/>
          </a:p>
          <a:p>
            <a:r>
              <a:rPr lang="en-US" dirty="0"/>
              <a:t>This dilemma of storing a lot of information in a small space is pervasive </a:t>
            </a:r>
          </a:p>
          <a:p>
            <a:pPr lvl="1"/>
            <a:r>
              <a:rPr lang="en-US" dirty="0"/>
              <a:t>Because of the memory hierarchy reality we are operating under</a:t>
            </a:r>
          </a:p>
          <a:p>
            <a:pPr lvl="1"/>
            <a:r>
              <a:rPr lang="en-US" dirty="0"/>
              <a:t>Similar tricks for placing data in main memory relative to placing in secondary memory</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p:nvPicPr>
        <p:blipFill>
          <a:blip r:embed="rId2"/>
          <a:stretch>
            <a:fillRect/>
          </a:stretch>
        </p:blipFill>
        <p:spPr>
          <a:xfrm>
            <a:off x="9918835" y="4334858"/>
            <a:ext cx="2084334" cy="1893716"/>
          </a:xfrm>
          <a:prstGeom prst="rect">
            <a:avLst/>
          </a:prstGeom>
        </p:spPr>
      </p:pic>
    </p:spTree>
    <p:extLst>
      <p:ext uri="{BB962C8B-B14F-4D97-AF65-F5344CB8AC3E}">
        <p14:creationId xmlns:p14="http://schemas.microsoft.com/office/powerpoint/2010/main" val="16635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Adding the Entries in a 2D Matrix</a:t>
            </a:r>
          </a:p>
        </p:txBody>
      </p:sp>
      <p:sp>
        <p:nvSpPr>
          <p:cNvPr id="3" name="Content Placeholder 2"/>
          <p:cNvSpPr>
            <a:spLocks noGrp="1"/>
          </p:cNvSpPr>
          <p:nvPr>
            <p:ph idx="1"/>
          </p:nvPr>
        </p:nvSpPr>
        <p:spPr>
          <a:xfrm>
            <a:off x="147344" y="1510461"/>
            <a:ext cx="11960872" cy="4933050"/>
          </a:xfrm>
        </p:spPr>
        <p:txBody>
          <a:bodyPr>
            <a:normAutofit/>
          </a:bodyPr>
          <a:lstStyle/>
          <a:p>
            <a:endParaRPr lang="en-US" dirty="0"/>
          </a:p>
          <a:p>
            <a:endParaRPr lang="en-US" dirty="0"/>
          </a:p>
          <a:p>
            <a:endParaRPr lang="en-US" dirty="0"/>
          </a:p>
          <a:p>
            <a:endParaRPr lang="en-US" dirty="0"/>
          </a:p>
          <a:p>
            <a:r>
              <a:rPr lang="en-US" dirty="0"/>
              <a:t>Example is used over several slides to show how “locality” and caches impact performance</a:t>
            </a:r>
          </a:p>
          <a:p>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29</a:t>
            </a:fld>
            <a:endParaRPr lang="en-US" altLang="en-US"/>
          </a:p>
        </p:txBody>
      </p:sp>
    </p:spTree>
    <p:extLst>
      <p:ext uri="{BB962C8B-B14F-4D97-AF65-F5344CB8AC3E}">
        <p14:creationId xmlns:p14="http://schemas.microsoft.com/office/powerpoint/2010/main" val="7886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[motivation]: Adding the Entries in a 2D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344" y="1510461"/>
                <a:ext cx="11960872" cy="4933050"/>
              </a:xfrm>
            </p:spPr>
            <p:txBody>
              <a:bodyPr>
                <a:normAutofit lnSpcReduction="10000"/>
              </a:bodyPr>
              <a:lstStyle/>
              <a:p>
                <a:r>
                  <a:rPr lang="en-US" dirty="0"/>
                  <a:t>Two equivalent ways to add the entries in a matrix</a:t>
                </a:r>
              </a:p>
              <a:p>
                <a:endParaRPr lang="en-US" dirty="0"/>
              </a:p>
              <a:p>
                <a:endParaRPr lang="en-US" dirty="0"/>
              </a:p>
              <a:p>
                <a:endParaRPr lang="en-US" dirty="0"/>
              </a:p>
              <a:p>
                <a:r>
                  <a:rPr lang="en-US" dirty="0"/>
                  <a:t>Row-wise:</a:t>
                </a:r>
              </a:p>
              <a:p>
                <a:pPr marL="0" indent="0">
                  <a:buNone/>
                </a:pPr>
                <a:r>
                  <a:rPr lang="en-US" dirty="0"/>
                  <a:t> 		</a:t>
                </a:r>
                <a14:m>
                  <m:oMath xmlns:m="http://schemas.openxmlformats.org/officeDocument/2006/math">
                    <m:r>
                      <a:rPr lang="en-US" i="1">
                        <a:latin typeface="Cambria Math" panose="02040503050406030204" pitchFamily="18" charset="0"/>
                      </a:rPr>
                      <m:t>𝑠𝑢𝑚𝐸𝑙𝑒𝑚𝑒𝑛𝑡𝑠</m:t>
                    </m:r>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2 −3+0</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−1+1+7</m:t>
                    </m:r>
                    <m:r>
                      <a:rPr lang="en-US" b="0" i="1" smtClean="0">
                        <a:latin typeface="Cambria Math" panose="02040503050406030204" pitchFamily="18" charset="0"/>
                      </a:rPr>
                      <m:t>−1)</m:t>
                    </m:r>
                    <m:r>
                      <a:rPr lang="en-US" i="1">
                        <a:latin typeface="Cambria Math" panose="02040503050406030204" pitchFamily="18" charset="0"/>
                      </a:rPr>
                      <m:t>=6</m:t>
                    </m:r>
                  </m:oMath>
                </a14:m>
                <a:endParaRPr lang="en-US" dirty="0"/>
              </a:p>
              <a:p>
                <a:endParaRPr lang="en-US" dirty="0"/>
              </a:p>
              <a:p>
                <a:r>
                  <a:rPr lang="en-US" dirty="0"/>
                  <a:t>Column-wise:</a:t>
                </a:r>
              </a:p>
              <a:p>
                <a:pPr marL="0" indent="0">
                  <a:buNone/>
                </a:pPr>
                <a:r>
                  <a:rPr lang="en-US" dirty="0"/>
                  <a:t> 		</a:t>
                </a:r>
                <a14:m>
                  <m:oMath xmlns:m="http://schemas.openxmlformats.org/officeDocument/2006/math">
                    <m:r>
                      <a:rPr lang="en-US" i="1">
                        <a:latin typeface="Cambria Math" panose="02040503050406030204" pitchFamily="18" charset="0"/>
                      </a:rPr>
                      <m:t>𝑠𝑢𝑚𝐸𝑙𝑒𝑚𝑒𝑛𝑡𝑠</m:t>
                    </m:r>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2 −1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−3+1</m:t>
                        </m:r>
                      </m:e>
                    </m:d>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0+7</m:t>
                        </m:r>
                      </m:e>
                    </m:d>
                    <m:r>
                      <a:rPr lang="en-US" i="1">
                        <a:latin typeface="Cambria Math" panose="02040503050406030204" pitchFamily="18" charset="0"/>
                      </a:rPr>
                      <m:t>+(</m:t>
                    </m:r>
                    <m:r>
                      <a:rPr lang="en-US" b="0" i="1" smtClean="0">
                        <a:latin typeface="Cambria Math" panose="02040503050406030204" pitchFamily="18" charset="0"/>
                      </a:rPr>
                      <m:t>1−1</m:t>
                    </m:r>
                    <m:r>
                      <a:rPr lang="en-US" i="1">
                        <a:latin typeface="Cambria Math" panose="02040503050406030204" pitchFamily="18" charset="0"/>
                      </a:rPr>
                      <m:t>)=6</m:t>
                    </m:r>
                  </m:oMath>
                </a14:m>
                <a:endParaRPr lang="en-US" dirty="0"/>
              </a:p>
              <a:p>
                <a:endParaRPr lang="en-US" dirty="0"/>
              </a:p>
              <a:p>
                <a:r>
                  <a:rPr lang="en-US" dirty="0"/>
                  <a:t>Example used over several slides to show how “locality” and caches impact performance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7344" y="1510461"/>
                <a:ext cx="11960872" cy="4933050"/>
              </a:xfrm>
              <a:blipFill>
                <a:blip r:embed="rId3"/>
                <a:stretch>
                  <a:fillRect l="-663" t="-23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A7C484-7E24-447E-8CB0-5149A4D34DEF}" type="slidenum">
              <a:rPr lang="en-US" altLang="en-US" smtClean="0"/>
              <a:pPr/>
              <a:t>30</a:t>
            </a:fld>
            <a:endParaRPr lang="en-US" altLang="en-US"/>
          </a:p>
        </p:txBody>
      </p:sp>
      <p:grpSp>
        <p:nvGrpSpPr>
          <p:cNvPr id="7" name="Group 6"/>
          <p:cNvGrpSpPr/>
          <p:nvPr/>
        </p:nvGrpSpPr>
        <p:grpSpPr>
          <a:xfrm>
            <a:off x="6763067" y="3116729"/>
            <a:ext cx="2167573" cy="416634"/>
            <a:chOff x="6313487" y="3116729"/>
            <a:chExt cx="1571095" cy="416634"/>
          </a:xfrm>
        </p:grpSpPr>
        <p:sp>
          <p:nvSpPr>
            <p:cNvPr id="5" name="Left Brace 4"/>
            <p:cNvSpPr/>
            <p:nvPr/>
          </p:nvSpPr>
          <p:spPr>
            <a:xfrm rot="5400000">
              <a:off x="7051733" y="2700514"/>
              <a:ext cx="94603" cy="1571095"/>
            </a:xfrm>
            <a:prstGeom prst="leftBrace">
              <a:avLst>
                <a:gd name="adj1" fmla="val 3765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6507091" y="3116729"/>
              <a:ext cx="1282595" cy="369332"/>
            </a:xfrm>
            <a:prstGeom prst="rect">
              <a:avLst/>
            </a:prstGeom>
          </p:spPr>
          <p:txBody>
            <a:bodyPr wrap="none">
              <a:spAutoFit/>
            </a:bodyPr>
            <a:lstStyle/>
            <a:p>
              <a:r>
                <a:rPr lang="en-US" dirty="0">
                  <a:solidFill>
                    <a:srgbClr val="0070C0"/>
                  </a:solidFill>
                </a:rPr>
                <a:t>Second row</a:t>
              </a:r>
            </a:p>
          </p:txBody>
        </p:sp>
      </p:grpSp>
      <p:grpSp>
        <p:nvGrpSpPr>
          <p:cNvPr id="10" name="Group 9"/>
          <p:cNvGrpSpPr/>
          <p:nvPr/>
        </p:nvGrpSpPr>
        <p:grpSpPr>
          <a:xfrm>
            <a:off x="4612534" y="3116729"/>
            <a:ext cx="1571095" cy="416634"/>
            <a:chOff x="6313487" y="3116729"/>
            <a:chExt cx="1571095" cy="416634"/>
          </a:xfrm>
        </p:grpSpPr>
        <p:sp>
          <p:nvSpPr>
            <p:cNvPr id="11" name="Left Brace 10"/>
            <p:cNvSpPr/>
            <p:nvPr/>
          </p:nvSpPr>
          <p:spPr>
            <a:xfrm rot="5400000">
              <a:off x="7051733" y="2700514"/>
              <a:ext cx="94603" cy="1571095"/>
            </a:xfrm>
            <a:prstGeom prst="leftBrace">
              <a:avLst>
                <a:gd name="adj1" fmla="val 3765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6507091" y="3116729"/>
              <a:ext cx="999056" cy="369332"/>
            </a:xfrm>
            <a:prstGeom prst="rect">
              <a:avLst/>
            </a:prstGeom>
          </p:spPr>
          <p:txBody>
            <a:bodyPr wrap="none">
              <a:spAutoFit/>
            </a:bodyPr>
            <a:lstStyle/>
            <a:p>
              <a:r>
                <a:rPr lang="en-US" dirty="0">
                  <a:solidFill>
                    <a:srgbClr val="0070C0"/>
                  </a:solidFill>
                </a:rPr>
                <a:t>First row</a:t>
              </a:r>
            </a:p>
          </p:txBody>
        </p:sp>
      </p:grpSp>
      <p:grpSp>
        <p:nvGrpSpPr>
          <p:cNvPr id="13" name="Group 12"/>
          <p:cNvGrpSpPr/>
          <p:nvPr/>
        </p:nvGrpSpPr>
        <p:grpSpPr>
          <a:xfrm>
            <a:off x="4134863" y="4428892"/>
            <a:ext cx="1335174" cy="449686"/>
            <a:chOff x="6319263" y="3130613"/>
            <a:chExt cx="1335174" cy="449686"/>
          </a:xfrm>
        </p:grpSpPr>
        <p:sp>
          <p:nvSpPr>
            <p:cNvPr id="14" name="Left Brace 13"/>
            <p:cNvSpPr/>
            <p:nvPr/>
          </p:nvSpPr>
          <p:spPr>
            <a:xfrm rot="5400000">
              <a:off x="6939549" y="3007801"/>
              <a:ext cx="94603" cy="1050394"/>
            </a:xfrm>
            <a:prstGeom prst="leftBrace">
              <a:avLst>
                <a:gd name="adj1" fmla="val 37654"/>
                <a:gd name="adj2" fmla="val 50000"/>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5" name="Rectangle 14"/>
            <p:cNvSpPr/>
            <p:nvPr/>
          </p:nvSpPr>
          <p:spPr>
            <a:xfrm>
              <a:off x="6319263" y="3130613"/>
              <a:ext cx="1335174" cy="369332"/>
            </a:xfrm>
            <a:prstGeom prst="rect">
              <a:avLst/>
            </a:prstGeom>
          </p:spPr>
          <p:txBody>
            <a:bodyPr wrap="none">
              <a:spAutoFit/>
            </a:bodyPr>
            <a:lstStyle/>
            <a:p>
              <a:r>
                <a:rPr lang="en-US" dirty="0">
                  <a:solidFill>
                    <a:srgbClr val="00B050"/>
                  </a:solidFill>
                </a:rPr>
                <a:t>First column</a:t>
              </a:r>
            </a:p>
          </p:txBody>
        </p:sp>
      </p:grpSp>
      <p:grpSp>
        <p:nvGrpSpPr>
          <p:cNvPr id="19" name="Group 18"/>
          <p:cNvGrpSpPr/>
          <p:nvPr/>
        </p:nvGrpSpPr>
        <p:grpSpPr>
          <a:xfrm>
            <a:off x="5529675" y="4426443"/>
            <a:ext cx="1618713" cy="454585"/>
            <a:chOff x="6203038" y="3125714"/>
            <a:chExt cx="1618713" cy="454585"/>
          </a:xfrm>
        </p:grpSpPr>
        <p:sp>
          <p:nvSpPr>
            <p:cNvPr id="20" name="Left Brace 19"/>
            <p:cNvSpPr/>
            <p:nvPr/>
          </p:nvSpPr>
          <p:spPr>
            <a:xfrm rot="5400000">
              <a:off x="6939549" y="3007801"/>
              <a:ext cx="94603" cy="1050394"/>
            </a:xfrm>
            <a:prstGeom prst="leftBrace">
              <a:avLst>
                <a:gd name="adj1" fmla="val 37654"/>
                <a:gd name="adj2" fmla="val 50000"/>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1" name="Rectangle 20"/>
            <p:cNvSpPr/>
            <p:nvPr/>
          </p:nvSpPr>
          <p:spPr>
            <a:xfrm>
              <a:off x="6203038" y="3125714"/>
              <a:ext cx="1618713" cy="369332"/>
            </a:xfrm>
            <a:prstGeom prst="rect">
              <a:avLst/>
            </a:prstGeom>
          </p:spPr>
          <p:txBody>
            <a:bodyPr wrap="none">
              <a:spAutoFit/>
            </a:bodyPr>
            <a:lstStyle/>
            <a:p>
              <a:r>
                <a:rPr lang="en-US" dirty="0">
                  <a:solidFill>
                    <a:srgbClr val="00B050"/>
                  </a:solidFill>
                </a:rPr>
                <a:t>Second column</a:t>
              </a:r>
            </a:p>
          </p:txBody>
        </p:sp>
      </p:grpSp>
      <p:grpSp>
        <p:nvGrpSpPr>
          <p:cNvPr id="22" name="Group 21"/>
          <p:cNvGrpSpPr/>
          <p:nvPr/>
        </p:nvGrpSpPr>
        <p:grpSpPr>
          <a:xfrm>
            <a:off x="7106214" y="4428892"/>
            <a:ext cx="1421928" cy="449686"/>
            <a:chOff x="6319263" y="3130613"/>
            <a:chExt cx="1421928" cy="449686"/>
          </a:xfrm>
        </p:grpSpPr>
        <p:sp>
          <p:nvSpPr>
            <p:cNvPr id="23" name="Left Brace 22"/>
            <p:cNvSpPr/>
            <p:nvPr/>
          </p:nvSpPr>
          <p:spPr>
            <a:xfrm rot="5400000">
              <a:off x="6939549" y="3007801"/>
              <a:ext cx="94603" cy="1050394"/>
            </a:xfrm>
            <a:prstGeom prst="leftBrace">
              <a:avLst>
                <a:gd name="adj1" fmla="val 37654"/>
                <a:gd name="adj2" fmla="val 50000"/>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4" name="Rectangle 23"/>
            <p:cNvSpPr/>
            <p:nvPr/>
          </p:nvSpPr>
          <p:spPr>
            <a:xfrm>
              <a:off x="6319263" y="3130613"/>
              <a:ext cx="1421928" cy="369332"/>
            </a:xfrm>
            <a:prstGeom prst="rect">
              <a:avLst/>
            </a:prstGeom>
          </p:spPr>
          <p:txBody>
            <a:bodyPr wrap="none">
              <a:spAutoFit/>
            </a:bodyPr>
            <a:lstStyle/>
            <a:p>
              <a:r>
                <a:rPr lang="en-US" dirty="0">
                  <a:solidFill>
                    <a:srgbClr val="00B050"/>
                  </a:solidFill>
                </a:rPr>
                <a:t>Third column</a:t>
              </a:r>
            </a:p>
          </p:txBody>
        </p:sp>
      </p:grpSp>
      <p:pic>
        <p:nvPicPr>
          <p:cNvPr id="16" name="Picture 15">
            <a:extLst>
              <a:ext uri="{FF2B5EF4-FFF2-40B4-BE49-F238E27FC236}">
                <a16:creationId xmlns:a16="http://schemas.microsoft.com/office/drawing/2014/main" id="{2C93B870-78D7-48F5-BF9F-23170E51EDF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27648" y="2055228"/>
            <a:ext cx="1996190" cy="608000"/>
          </a:xfrm>
          <a:prstGeom prst="rect">
            <a:avLst/>
          </a:prstGeom>
        </p:spPr>
      </p:pic>
      <p:grpSp>
        <p:nvGrpSpPr>
          <p:cNvPr id="25" name="Group 24">
            <a:extLst>
              <a:ext uri="{FF2B5EF4-FFF2-40B4-BE49-F238E27FC236}">
                <a16:creationId xmlns:a16="http://schemas.microsoft.com/office/drawing/2014/main" id="{E66E6927-E5CC-46CF-AAAA-F4554C3C6C14}"/>
              </a:ext>
            </a:extLst>
          </p:cNvPr>
          <p:cNvGrpSpPr/>
          <p:nvPr/>
        </p:nvGrpSpPr>
        <p:grpSpPr>
          <a:xfrm>
            <a:off x="8473231" y="4428893"/>
            <a:ext cx="1561389" cy="449687"/>
            <a:chOff x="6319263" y="3130613"/>
            <a:chExt cx="1561389" cy="449687"/>
          </a:xfrm>
        </p:grpSpPr>
        <p:sp>
          <p:nvSpPr>
            <p:cNvPr id="26" name="Left Brace 25">
              <a:extLst>
                <a:ext uri="{FF2B5EF4-FFF2-40B4-BE49-F238E27FC236}">
                  <a16:creationId xmlns:a16="http://schemas.microsoft.com/office/drawing/2014/main" id="{6C8000F7-C8A3-4A2D-AEA6-845831E3F84C}"/>
                </a:ext>
              </a:extLst>
            </p:cNvPr>
            <p:cNvSpPr/>
            <p:nvPr/>
          </p:nvSpPr>
          <p:spPr>
            <a:xfrm rot="5400000">
              <a:off x="6835319" y="3112032"/>
              <a:ext cx="94603" cy="841934"/>
            </a:xfrm>
            <a:prstGeom prst="leftBrace">
              <a:avLst>
                <a:gd name="adj1" fmla="val 37654"/>
                <a:gd name="adj2" fmla="val 50000"/>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7" name="Rectangle 26">
              <a:extLst>
                <a:ext uri="{FF2B5EF4-FFF2-40B4-BE49-F238E27FC236}">
                  <a16:creationId xmlns:a16="http://schemas.microsoft.com/office/drawing/2014/main" id="{BA0FE7A3-E0D1-496E-AE60-A5A1865FCEF8}"/>
                </a:ext>
              </a:extLst>
            </p:cNvPr>
            <p:cNvSpPr/>
            <p:nvPr/>
          </p:nvSpPr>
          <p:spPr>
            <a:xfrm>
              <a:off x="6319263" y="3130613"/>
              <a:ext cx="1561389" cy="369332"/>
            </a:xfrm>
            <a:prstGeom prst="rect">
              <a:avLst/>
            </a:prstGeom>
          </p:spPr>
          <p:txBody>
            <a:bodyPr wrap="none">
              <a:spAutoFit/>
            </a:bodyPr>
            <a:lstStyle/>
            <a:p>
              <a:r>
                <a:rPr lang="en-US" dirty="0">
                  <a:solidFill>
                    <a:srgbClr val="00B050"/>
                  </a:solidFill>
                </a:rPr>
                <a:t>Fourth column</a:t>
              </a:r>
            </a:p>
          </p:txBody>
        </p:sp>
      </p:grpSp>
    </p:spTree>
    <p:extLst>
      <p:ext uri="{BB962C8B-B14F-4D97-AF65-F5344CB8AC3E}">
        <p14:creationId xmlns:p14="http://schemas.microsoft.com/office/powerpoint/2010/main" val="168797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Squashed format vs. 2D format</a:t>
            </a:r>
          </a:p>
        </p:txBody>
      </p:sp>
      <p:sp>
        <p:nvSpPr>
          <p:cNvPr id="3" name="Content Placeholder 2"/>
          <p:cNvSpPr>
            <a:spLocks noGrp="1"/>
          </p:cNvSpPr>
          <p:nvPr>
            <p:ph idx="1"/>
          </p:nvPr>
        </p:nvSpPr>
        <p:spPr/>
        <p:txBody>
          <a:bodyPr/>
          <a:lstStyle/>
          <a:p>
            <a:r>
              <a:rPr lang="en-US" dirty="0"/>
              <a:t>Storing a matrix: </a:t>
            </a:r>
            <a:r>
              <a:rPr lang="en-US" dirty="0">
                <a:solidFill>
                  <a:srgbClr val="0070C0"/>
                </a:solidFill>
              </a:rPr>
              <a:t>squashed format</a:t>
            </a:r>
            <a:r>
              <a:rPr lang="en-US" dirty="0"/>
              <a:t> OR </a:t>
            </a:r>
            <a:r>
              <a:rPr lang="en-US" dirty="0">
                <a:solidFill>
                  <a:srgbClr val="0070C0"/>
                </a:solidFill>
              </a:rPr>
              <a:t>2D format</a:t>
            </a:r>
          </a:p>
          <a:p>
            <a:endParaRPr lang="en-US" dirty="0"/>
          </a:p>
          <a:p>
            <a:r>
              <a:rPr lang="en-US" dirty="0"/>
              <a:t>Example:</a:t>
            </a:r>
          </a:p>
          <a:p>
            <a:endParaRPr lang="en-US" dirty="0"/>
          </a:p>
          <a:p>
            <a:endParaRPr lang="en-US" dirty="0"/>
          </a:p>
          <a:p>
            <a:r>
              <a:rPr lang="en-US" dirty="0">
                <a:solidFill>
                  <a:srgbClr val="0070C0"/>
                </a:solidFill>
              </a:rPr>
              <a:t>The 1D (squashed) format</a:t>
            </a:r>
            <a:r>
              <a:rPr lang="en-US" dirty="0"/>
              <a:t> – using one long contiguous array of 8 entries. Used in homework</a:t>
            </a:r>
          </a:p>
          <a:p>
            <a:endParaRPr lang="en-US" dirty="0"/>
          </a:p>
          <a:p>
            <a:r>
              <a:rPr lang="en-US" dirty="0">
                <a:solidFill>
                  <a:srgbClr val="0070C0"/>
                </a:solidFill>
              </a:rPr>
              <a:t>The 2D format</a:t>
            </a:r>
            <a:r>
              <a:rPr lang="en-US" dirty="0"/>
              <a:t> – using two arrays: </a:t>
            </a:r>
          </a:p>
          <a:p>
            <a:pPr lvl="1"/>
            <a:r>
              <a:rPr lang="en-US" dirty="0"/>
              <a:t>Each has 4 entries </a:t>
            </a:r>
          </a:p>
          <a:p>
            <a:pPr lvl="1"/>
            <a:r>
              <a:rPr lang="en-US" dirty="0"/>
              <a:t>Each of the two arrays stored somewhere in the memory (they might be far from each other)</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2055FCBB-B993-44D1-8E36-95D32D7374E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860548" y="2299068"/>
            <a:ext cx="1996190" cy="608000"/>
          </a:xfrm>
          <a:prstGeom prst="rect">
            <a:avLst/>
          </a:prstGeom>
        </p:spPr>
      </p:pic>
    </p:spTree>
    <p:extLst>
      <p:ext uri="{BB962C8B-B14F-4D97-AF65-F5344CB8AC3E}">
        <p14:creationId xmlns:p14="http://schemas.microsoft.com/office/powerpoint/2010/main" val="793360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p>
            <a:r>
              <a:rPr lang="en-US" dirty="0">
                <a:solidFill>
                  <a:schemeClr val="accent2">
                    <a:lumMod val="50000"/>
                  </a:schemeClr>
                </a:solidFill>
              </a:rPr>
              <a:t>First way to represent 2D matrix: the “squashed,” 1D approach</a:t>
            </a:r>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normAutofit fontScale="92500" lnSpcReduction="10000"/>
              </a:bodyPr>
              <a:lstStyle/>
              <a:p>
                <a:r>
                  <a:rPr lang="en-US" dirty="0"/>
                  <a:t>One long array stores all entries in the matrix</a:t>
                </a:r>
              </a:p>
              <a:p>
                <a:pPr lvl="1"/>
                <a:r>
                  <a:rPr lang="en-US" dirty="0"/>
                  <a:t>E.g., a 2</a:t>
                </a:r>
                <a14:m>
                  <m:oMath xmlns:m="http://schemas.openxmlformats.org/officeDocument/2006/math">
                    <m:r>
                      <a:rPr lang="en-US" b="0" i="1" smtClean="0">
                        <a:latin typeface="Cambria Math" panose="02040503050406030204" pitchFamily="18" charset="0"/>
                      </a:rPr>
                      <m:t>×</m:t>
                    </m:r>
                    <m:r>
                      <a:rPr lang="en-US" b="0" i="0" smtClean="0">
                        <a:latin typeface="Cambria Math" panose="02040503050406030204" pitchFamily="18" charset="0"/>
                      </a:rPr>
                      <m:t>4</m:t>
                    </m:r>
                  </m:oMath>
                </a14:m>
                <a:r>
                  <a:rPr lang="en-US" dirty="0"/>
                  <a:t> matrix will have an array of size 8</a:t>
                </a:r>
              </a:p>
              <a:p>
                <a:pPr lvl="1"/>
                <a:endParaRPr lang="en-US" dirty="0"/>
              </a:p>
              <a:p>
                <a:pPr lvl="1"/>
                <a:endParaRPr lang="en-US" dirty="0"/>
              </a:p>
              <a:p>
                <a:r>
                  <a:rPr lang="en-US" dirty="0"/>
                  <a:t>2D matrix stored in 1D array, row-wise fashion</a:t>
                </a:r>
              </a:p>
              <a:p>
                <a:pPr lvl="1"/>
                <a:r>
                  <a:rPr lang="en-US" dirty="0"/>
                  <a:t>All the entries in the first row are stored first, followed by the entries in the second row, which are followed by the matrix in the third row, etc.</a:t>
                </a:r>
              </a:p>
              <a:p>
                <a:endParaRPr lang="en-US" dirty="0"/>
              </a:p>
              <a:p>
                <a:r>
                  <a:rPr lang="en-US" dirty="0"/>
                  <a:t>Note that we use </a:t>
                </a:r>
                <a:r>
                  <a:rPr lang="en-US" dirty="0">
                    <a:latin typeface="Consolas" panose="020B0609020204030204" pitchFamily="49" charset="0"/>
                  </a:rPr>
                  <a:t>malloc/new</a:t>
                </a:r>
                <a:r>
                  <a:rPr lang="en-US" dirty="0"/>
                  <a:t> once</a:t>
                </a:r>
              </a:p>
              <a:p>
                <a:pPr lvl="1"/>
                <a:r>
                  <a:rPr lang="en-US" dirty="0"/>
                  <a:t>We use </a:t>
                </a:r>
                <a:r>
                  <a:rPr lang="en-US" dirty="0">
                    <a:latin typeface="Consolas" panose="020B0609020204030204" pitchFamily="49" charset="0"/>
                  </a:rPr>
                  <a:t>delete</a:t>
                </a:r>
                <a:r>
                  <a:rPr lang="en-US" dirty="0"/>
                  <a:t> once, when done with the array</a:t>
                </a:r>
              </a:p>
              <a:p>
                <a:endParaRPr lang="en-US" dirty="0"/>
              </a:p>
              <a:p>
                <a:r>
                  <a:rPr lang="en-US" dirty="0"/>
                  <a:t>Windows executable called “</a:t>
                </a:r>
                <a:r>
                  <a:rPr lang="en-US" dirty="0">
                    <a:latin typeface="Consolas" panose="020B0609020204030204" pitchFamily="49" charset="0"/>
                  </a:rPr>
                  <a:t>matrix1D.exe</a:t>
                </a:r>
                <a:r>
                  <a:rPr lang="en-US" dirty="0"/>
                  <a:t>”</a:t>
                </a: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a:blip r:embed="rId2"/>
                <a:stretch>
                  <a:fillRect l="-1297" t="-2291" r="-140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253761" y="1423628"/>
            <a:ext cx="5354885" cy="4939814"/>
          </a:xfrm>
          <a:prstGeom prst="rect">
            <a:avLst/>
          </a:prstGeom>
          <a:solidFill>
            <a:schemeClr val="bg1">
              <a:lumMod val="95000"/>
            </a:schemeClr>
          </a:solidFill>
        </p:spPr>
        <p:txBody>
          <a:bodyPr wrap="square" lIns="91440" tIns="45720" rIns="91440" bIns="45720" anchor="t">
            <a:spAutoFit/>
          </a:bodyPr>
          <a:lstStyle/>
          <a:p>
            <a:r>
              <a:rPr lang="en-US" sz="900" dirty="0">
                <a:solidFill>
                  <a:srgbClr val="808080"/>
                </a:solidFill>
                <a:latin typeface="Consolas"/>
              </a:rPr>
              <a:t>#include</a:t>
            </a:r>
            <a:r>
              <a:rPr lang="en-US" sz="900" dirty="0">
                <a:solidFill>
                  <a:srgbClr val="000000"/>
                </a:solidFill>
                <a:latin typeface="Consolas"/>
              </a:rPr>
              <a:t> </a:t>
            </a:r>
            <a:r>
              <a:rPr lang="en-US" sz="900" dirty="0">
                <a:solidFill>
                  <a:srgbClr val="A31515"/>
                </a:solidFill>
                <a:latin typeface="Consolas"/>
              </a:rPr>
              <a:t>&lt;</a:t>
            </a:r>
            <a:r>
              <a:rPr lang="en-US" sz="900" dirty="0" err="1">
                <a:solidFill>
                  <a:srgbClr val="A31515"/>
                </a:solidFill>
                <a:latin typeface="Consolas"/>
              </a:rPr>
              <a:t>cstdio</a:t>
            </a:r>
            <a:r>
              <a:rPr lang="en-US" sz="900" dirty="0">
                <a:solidFill>
                  <a:srgbClr val="A31515"/>
                </a:solidFill>
                <a:latin typeface="Consolas"/>
              </a:rPr>
              <a:t>&gt;</a:t>
            </a:r>
            <a:endParaRPr lang="en-US" sz="900" dirty="0">
              <a:solidFill>
                <a:srgbClr val="000000"/>
              </a:solidFill>
              <a:latin typeface="Consolas"/>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a:rPr>
              <a:t>struct</a:t>
            </a:r>
            <a:r>
              <a:rPr lang="en-US" sz="900" dirty="0">
                <a:solidFill>
                  <a:srgbClr val="000000"/>
                </a:solidFill>
                <a:latin typeface="Consolas"/>
              </a:rPr>
              <a:t> </a:t>
            </a:r>
            <a:r>
              <a:rPr lang="en-US" sz="900" dirty="0" err="1">
                <a:solidFill>
                  <a:srgbClr val="2B91AF"/>
                </a:solidFill>
                <a:latin typeface="Consolas"/>
              </a:rPr>
              <a:t>squashedMatrix</a:t>
            </a:r>
            <a:r>
              <a:rPr lang="en-US" sz="900" dirty="0">
                <a:solidFill>
                  <a:srgbClr val="000000"/>
                </a:solidFill>
                <a:latin typeface="Consolas"/>
              </a:rPr>
              <a:t> {</a:t>
            </a:r>
          </a:p>
          <a:p>
            <a:r>
              <a:rPr lang="en-US" sz="900" dirty="0">
                <a:solidFill>
                  <a:srgbClr val="000000"/>
                </a:solidFill>
                <a:latin typeface="Consolas" panose="020B0609020204030204" pitchFamily="49" charset="0"/>
              </a:rPr>
              <a:t>  </a:t>
            </a:r>
            <a:r>
              <a:rPr lang="en-US" sz="900" dirty="0">
                <a:solidFill>
                  <a:srgbClr val="006400"/>
                </a:solidFill>
                <a:latin typeface="Consolas" panose="020B0609020204030204" pitchFamily="49" charset="0"/>
              </a:rPr>
              <a:t>/// 2D matrix stored row-wise in a one dimensional array</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height; </a:t>
            </a:r>
            <a:r>
              <a:rPr lang="en-US" sz="900" dirty="0">
                <a:solidFill>
                  <a:srgbClr val="006400"/>
                </a:solidFill>
                <a:latin typeface="Consolas" panose="020B0609020204030204" pitchFamily="49" charset="0"/>
              </a:rPr>
              <a:t>/// number of rows in matrix</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width;  </a:t>
            </a:r>
            <a:r>
              <a:rPr lang="en-US" sz="900" dirty="0">
                <a:solidFill>
                  <a:srgbClr val="006400"/>
                </a:solidFill>
                <a:latin typeface="Consolas" panose="020B0609020204030204" pitchFamily="49" charset="0"/>
              </a:rPr>
              <a:t>/// number of columns in matrix</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pMatVals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main() {</a:t>
            </a:r>
          </a:p>
          <a:p>
            <a:r>
              <a:rPr lang="en-US" sz="900" dirty="0">
                <a:solidFill>
                  <a:srgbClr val="000000"/>
                </a:solidFill>
                <a:latin typeface="Consolas"/>
              </a:rPr>
              <a:t>  </a:t>
            </a:r>
            <a:r>
              <a:rPr lang="en-US" sz="900" dirty="0">
                <a:solidFill>
                  <a:srgbClr val="0000FF"/>
                </a:solidFill>
                <a:latin typeface="Consolas"/>
              </a:rPr>
              <a:t>struct</a:t>
            </a:r>
            <a:r>
              <a:rPr lang="en-US" sz="900" dirty="0">
                <a:solidFill>
                  <a:srgbClr val="000000"/>
                </a:solidFill>
                <a:latin typeface="Consolas"/>
              </a:rPr>
              <a:t> </a:t>
            </a:r>
            <a:r>
              <a:rPr lang="en-US" sz="900" dirty="0" err="1">
                <a:solidFill>
                  <a:srgbClr val="2B91AF"/>
                </a:solidFill>
                <a:latin typeface="Consolas"/>
              </a:rPr>
              <a:t>squashedMatrix</a:t>
            </a:r>
            <a:r>
              <a:rPr lang="en-US" sz="900" dirty="0">
                <a:solidFill>
                  <a:srgbClr val="000000"/>
                </a:solidFill>
                <a:latin typeface="Consolas"/>
              </a:rPr>
              <a:t> mat1D;</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mat1D.height = </a:t>
            </a:r>
            <a:r>
              <a:rPr lang="en-US" sz="900" dirty="0">
                <a:solidFill>
                  <a:srgbClr val="7030A0"/>
                </a:solidFill>
                <a:latin typeface="Consolas"/>
              </a:rPr>
              <a:t>1000</a:t>
            </a:r>
            <a:r>
              <a:rPr lang="en-US" sz="900" dirty="0">
                <a:solidFill>
                  <a:srgbClr val="000000"/>
                </a:solidFill>
                <a:latin typeface="Consolas"/>
              </a:rPr>
              <a:t>; </a:t>
            </a:r>
            <a:r>
              <a:rPr lang="en-US" sz="900" dirty="0">
                <a:solidFill>
                  <a:srgbClr val="008000"/>
                </a:solidFill>
                <a:latin typeface="Consolas"/>
              </a:rPr>
              <a:t>// perhaps you set this based on user input</a:t>
            </a:r>
            <a:endParaRPr lang="en-US" sz="900" dirty="0">
              <a:solidFill>
                <a:srgbClr val="000000"/>
              </a:solidFill>
              <a:latin typeface="Consolas"/>
            </a:endParaRPr>
          </a:p>
          <a:p>
            <a:r>
              <a:rPr lang="en-US" sz="900" dirty="0">
                <a:solidFill>
                  <a:srgbClr val="000000"/>
                </a:solidFill>
                <a:latin typeface="Consolas"/>
              </a:rPr>
              <a:t>  mat1D.width = </a:t>
            </a:r>
            <a:r>
              <a:rPr lang="en-US" sz="900" dirty="0">
                <a:solidFill>
                  <a:srgbClr val="7030A0"/>
                </a:solidFill>
                <a:latin typeface="Consolas"/>
              </a:rPr>
              <a:t>2000</a:t>
            </a:r>
            <a:r>
              <a:rPr lang="en-US" sz="900" dirty="0">
                <a:solidFill>
                  <a:srgbClr val="000000"/>
                </a:solidFill>
                <a:latin typeface="Consolas"/>
              </a:rPr>
              <a:t>;  </a:t>
            </a:r>
            <a:r>
              <a:rPr lang="en-US" sz="900" dirty="0">
                <a:solidFill>
                  <a:srgbClr val="008000"/>
                </a:solidFill>
                <a:latin typeface="Consolas"/>
              </a:rPr>
              <a:t>// perhaps you set this based on user input</a:t>
            </a:r>
            <a:endParaRPr lang="en-US" sz="900" dirty="0">
              <a:solidFill>
                <a:srgbClr val="000000"/>
              </a:solidFill>
              <a:latin typeface="Consolas"/>
            </a:endParaRPr>
          </a:p>
          <a:p>
            <a:r>
              <a:rPr lang="en-US" sz="900" dirty="0">
                <a:solidFill>
                  <a:srgbClr val="000000"/>
                </a:solidFill>
                <a:latin typeface="Consolas"/>
              </a:rPr>
              <a:t>  mat1D.pMatVals = </a:t>
            </a:r>
            <a:r>
              <a:rPr lang="en-US" sz="900" dirty="0">
                <a:solidFill>
                  <a:srgbClr val="C00000"/>
                </a:solidFill>
                <a:latin typeface="Consolas"/>
              </a:rPr>
              <a:t>new</a:t>
            </a:r>
            <a:r>
              <a:rPr lang="en-US" sz="900" dirty="0">
                <a:solidFill>
                  <a:srgbClr val="000000"/>
                </a:solidFill>
                <a:latin typeface="Consolas"/>
              </a:rPr>
              <a:t> </a:t>
            </a:r>
            <a:r>
              <a:rPr lang="en-US" sz="900" dirty="0">
                <a:solidFill>
                  <a:srgbClr val="1E00FF"/>
                </a:solidFill>
                <a:latin typeface="Consolas"/>
              </a:rPr>
              <a:t>double</a:t>
            </a:r>
            <a:r>
              <a:rPr lang="en-US" sz="900" dirty="0">
                <a:solidFill>
                  <a:srgbClr val="000000"/>
                </a:solidFill>
                <a:latin typeface="Consolas"/>
              </a:rPr>
              <a:t>[mat1D.height * mat1D.width];</a:t>
            </a:r>
            <a:endParaRPr lang="en-US" sz="900" dirty="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i, j;</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mat1D.height; i++)</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mat1D.width; </a:t>
            </a:r>
            <a:r>
              <a:rPr lang="en-US" sz="900" dirty="0" err="1">
                <a:solidFill>
                  <a:srgbClr val="000000"/>
                </a:solidFill>
                <a:latin typeface="Consolas"/>
              </a:rPr>
              <a:t>j++</a:t>
            </a:r>
            <a:r>
              <a:rPr lang="en-US" sz="900" dirty="0">
                <a:solidFill>
                  <a:srgbClr val="000000"/>
                </a:solidFill>
                <a:latin typeface="Consolas"/>
              </a:rPr>
              <a:t>)</a:t>
            </a:r>
          </a:p>
          <a:p>
            <a:r>
              <a:rPr lang="en-US" sz="900" dirty="0">
                <a:solidFill>
                  <a:srgbClr val="000000"/>
                </a:solidFill>
                <a:latin typeface="Consolas"/>
              </a:rPr>
              <a:t>      mat1D.pMatVals[i * mat1D.width + j] = </a:t>
            </a:r>
            <a:r>
              <a:rPr lang="en-US" sz="900" dirty="0">
                <a:solidFill>
                  <a:srgbClr val="7030A0"/>
                </a:solidFill>
                <a:latin typeface="Consolas"/>
              </a:rPr>
              <a:t>1.</a:t>
            </a:r>
            <a:r>
              <a:rPr lang="en-US" sz="900" dirty="0">
                <a:solidFill>
                  <a:srgbClr val="000000"/>
                </a:solidFill>
                <a:latin typeface="Consolas"/>
              </a:rPr>
              <a:t> / (i + j + </a:t>
            </a:r>
            <a:r>
              <a:rPr lang="en-US" sz="900" dirty="0">
                <a:solidFill>
                  <a:srgbClr val="7030A0"/>
                </a:solidFill>
                <a:latin typeface="Consolas"/>
              </a:rPr>
              <a:t>1.</a:t>
            </a:r>
            <a:r>
              <a:rPr lang="en-US" sz="900" dirty="0">
                <a:solidFill>
                  <a:srgbClr val="000000"/>
                </a:solidFill>
                <a:latin typeface="Consolas"/>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Compute sum of elements</a:t>
            </a:r>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double</a:t>
            </a:r>
            <a:r>
              <a:rPr lang="en-US" sz="900" dirty="0">
                <a:solidFill>
                  <a:srgbClr val="000000"/>
                </a:solidFill>
                <a:latin typeface="Consolas"/>
              </a:rPr>
              <a:t> sum = </a:t>
            </a:r>
            <a:r>
              <a:rPr lang="en-US" sz="900" dirty="0">
                <a:solidFill>
                  <a:srgbClr val="7030A0"/>
                </a:solidFill>
                <a:latin typeface="Consolas"/>
              </a:rPr>
              <a:t>0.</a:t>
            </a:r>
            <a:r>
              <a:rPr lang="en-US" sz="900" dirty="0">
                <a:solidFill>
                  <a:srgbClr val="000000"/>
                </a:solidFill>
                <a:latin typeface="Consolas"/>
              </a:rPr>
              <a:t>;</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mat1D.height; i++)</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mat1D.width; </a:t>
            </a:r>
            <a:r>
              <a:rPr lang="en-US" sz="900" dirty="0" err="1">
                <a:solidFill>
                  <a:srgbClr val="000000"/>
                </a:solidFill>
                <a:latin typeface="Consolas"/>
              </a:rPr>
              <a:t>j++</a:t>
            </a:r>
            <a:r>
              <a:rPr lang="en-US" sz="900" dirty="0">
                <a:solidFill>
                  <a:srgbClr val="000000"/>
                </a:solidFill>
                <a:latin typeface="Consolas"/>
              </a:rPr>
              <a:t>)</a:t>
            </a:r>
          </a:p>
          <a:p>
            <a:r>
              <a:rPr lang="en-US" sz="900" dirty="0">
                <a:solidFill>
                  <a:srgbClr val="000000"/>
                </a:solidFill>
                <a:latin typeface="Consolas" panose="020B0609020204030204" pitchFamily="49" charset="0"/>
              </a:rPr>
              <a:t>      sum += mat1D.pMatVals[i * mat1D.width + j];</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std::</a:t>
            </a:r>
            <a:r>
              <a:rPr lang="en-US" sz="900" dirty="0" err="1">
                <a:solidFill>
                  <a:srgbClr val="000000"/>
                </a:solidFill>
                <a:latin typeface="Consolas"/>
              </a:rPr>
              <a:t>printf</a:t>
            </a:r>
            <a:r>
              <a:rPr lang="en-US" sz="900" dirty="0">
                <a:solidFill>
                  <a:srgbClr val="000000"/>
                </a:solidFill>
                <a:latin typeface="Consolas"/>
              </a:rPr>
              <a:t>(</a:t>
            </a:r>
            <a:r>
              <a:rPr lang="en-US" sz="900" dirty="0">
                <a:solidFill>
                  <a:srgbClr val="A31515"/>
                </a:solidFill>
                <a:latin typeface="Consolas"/>
              </a:rPr>
              <a:t>"The sum of the elements is: %f\n"</a:t>
            </a:r>
            <a:r>
              <a:rPr lang="en-US" sz="900" dirty="0">
                <a:solidFill>
                  <a:srgbClr val="000000"/>
                </a:solidFill>
                <a:latin typeface="Consolas"/>
              </a:rPr>
              <a:t>, sum);</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8000"/>
                </a:solidFill>
                <a:latin typeface="Consolas"/>
              </a:rPr>
              <a:t>// Done with the matrix; free the memory</a:t>
            </a:r>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C00000"/>
                </a:solidFill>
                <a:latin typeface="Consolas"/>
              </a:rPr>
              <a:t>delete[]</a:t>
            </a:r>
            <a:r>
              <a:rPr lang="en-US" sz="900" dirty="0">
                <a:solidFill>
                  <a:srgbClr val="000000"/>
                </a:solidFill>
                <a:latin typeface="Consolas"/>
              </a:rPr>
              <a:t> mat1D.pMatVals;</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0</a:t>
            </a:r>
            <a:r>
              <a:rPr lang="en-US" sz="900" dirty="0">
                <a:solidFill>
                  <a:srgbClr val="000000"/>
                </a:solidFill>
                <a:latin typeface="Consolas"/>
              </a:rPr>
              <a:t>;</a:t>
            </a:r>
          </a:p>
          <a:p>
            <a:r>
              <a:rPr lang="en-US"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8394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8C98785C-2852-4BD9-98E5-C343C9E73699}"/>
              </a:ext>
            </a:extLst>
          </p:cNvPr>
          <p:cNvSpPr/>
          <p:nvPr/>
        </p:nvSpPr>
        <p:spPr>
          <a:xfrm>
            <a:off x="711200" y="1735563"/>
            <a:ext cx="10631714" cy="4622348"/>
          </a:xfrm>
          <a:prstGeom prst="cloud">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 name="Title 4">
            <a:extLst>
              <a:ext uri="{FF2B5EF4-FFF2-40B4-BE49-F238E27FC236}">
                <a16:creationId xmlns:a16="http://schemas.microsoft.com/office/drawing/2014/main" id="{FB606A06-4515-401C-A0DD-A31BACD72AD0}"/>
              </a:ext>
            </a:extLst>
          </p:cNvPr>
          <p:cNvSpPr>
            <a:spLocks noGrp="1"/>
          </p:cNvSpPr>
          <p:nvPr>
            <p:ph type="title"/>
          </p:nvPr>
        </p:nvSpPr>
        <p:spPr/>
        <p:txBody>
          <a:bodyPr/>
          <a:lstStyle/>
          <a:p>
            <a:r>
              <a:rPr lang="en-US" dirty="0"/>
              <a:t>Example: matrix stored in </a:t>
            </a:r>
            <a:r>
              <a:rPr lang="en-US" b="1" dirty="0">
                <a:solidFill>
                  <a:schemeClr val="accent1">
                    <a:lumMod val="50000"/>
                  </a:schemeClr>
                </a:solidFill>
              </a:rPr>
              <a:t>squashed (1D)</a:t>
            </a:r>
            <a:r>
              <a:rPr lang="en-US" dirty="0"/>
              <a:t> format</a:t>
            </a:r>
          </a:p>
        </p:txBody>
      </p:sp>
      <p:sp>
        <p:nvSpPr>
          <p:cNvPr id="4" name="Slide Number Placeholder 3">
            <a:extLst>
              <a:ext uri="{FF2B5EF4-FFF2-40B4-BE49-F238E27FC236}">
                <a16:creationId xmlns:a16="http://schemas.microsoft.com/office/drawing/2014/main" id="{70E560CB-7D27-4528-9E42-8F718DD9A2F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A854474-CB86-4BF0-ACCA-A12C3E315ED3}"/>
              </a:ext>
            </a:extLst>
          </p:cNvPr>
          <p:cNvSpPr/>
          <p:nvPr/>
        </p:nvSpPr>
        <p:spPr bwMode="auto">
          <a:xfrm>
            <a:off x="7527878" y="1085935"/>
            <a:ext cx="4515934" cy="367813"/>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Matrix dimensions: 250,000 rows </a:t>
            </a:r>
            <a:r>
              <a:rPr lang="en-US" altLang="zh-CN" dirty="0">
                <a:latin typeface="Calibri" pitchFamily="34" charset="0"/>
              </a:rPr>
              <a:t>× 4 columns</a:t>
            </a:r>
            <a:endParaRPr lang="en-US" dirty="0">
              <a:latin typeface="Calibri" pitchFamily="34" charset="0"/>
            </a:endParaRPr>
          </a:p>
        </p:txBody>
      </p:sp>
      <p:sp>
        <p:nvSpPr>
          <p:cNvPr id="10" name="TextBox 9">
            <a:extLst>
              <a:ext uri="{FF2B5EF4-FFF2-40B4-BE49-F238E27FC236}">
                <a16:creationId xmlns:a16="http://schemas.microsoft.com/office/drawing/2014/main" id="{7B39D5BA-6690-41BB-B65D-414D677380E0}"/>
              </a:ext>
            </a:extLst>
          </p:cNvPr>
          <p:cNvSpPr txBox="1"/>
          <p:nvPr/>
        </p:nvSpPr>
        <p:spPr>
          <a:xfrm>
            <a:off x="5686842" y="2269698"/>
            <a:ext cx="2369751" cy="584775"/>
          </a:xfrm>
          <a:prstGeom prst="rect">
            <a:avLst/>
          </a:prstGeom>
          <a:noFill/>
        </p:spPr>
        <p:txBody>
          <a:bodyPr wrap="none" rtlCol="0">
            <a:spAutoFit/>
          </a:bodyPr>
          <a:lstStyle/>
          <a:p>
            <a:r>
              <a:rPr lang="en-US" sz="3200" b="1" dirty="0">
                <a:solidFill>
                  <a:srgbClr val="0070C0"/>
                </a:solidFill>
                <a:latin typeface="Calibri" pitchFamily="34" charset="0"/>
              </a:rPr>
              <a:t>The </a:t>
            </a:r>
            <a:r>
              <a:rPr lang="en-US" altLang="zh-CN" sz="3200" b="1" dirty="0">
                <a:solidFill>
                  <a:srgbClr val="0070C0"/>
                </a:solidFill>
                <a:latin typeface="Calibri" pitchFamily="34" charset="0"/>
              </a:rPr>
              <a:t>Memory</a:t>
            </a:r>
            <a:endParaRPr lang="en-US" sz="3200" b="1" dirty="0">
              <a:solidFill>
                <a:srgbClr val="0070C0"/>
              </a:solidFill>
              <a:latin typeface="Calibri" pitchFamily="34" charset="0"/>
            </a:endParaRPr>
          </a:p>
        </p:txBody>
      </p:sp>
      <p:sp>
        <p:nvSpPr>
          <p:cNvPr id="13" name="Rectangle 12">
            <a:extLst>
              <a:ext uri="{FF2B5EF4-FFF2-40B4-BE49-F238E27FC236}">
                <a16:creationId xmlns:a16="http://schemas.microsoft.com/office/drawing/2014/main" id="{358A54A0-911F-47A1-9292-5CE9A81BF48F}"/>
              </a:ext>
            </a:extLst>
          </p:cNvPr>
          <p:cNvSpPr/>
          <p:nvPr/>
        </p:nvSpPr>
        <p:spPr bwMode="auto">
          <a:xfrm>
            <a:off x="2350258" y="429160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0</a:t>
            </a:r>
            <a:endParaRPr lang="en-US" sz="1200" dirty="0">
              <a:latin typeface="Calibri" pitchFamily="34" charset="0"/>
            </a:endParaRPr>
          </a:p>
        </p:txBody>
      </p:sp>
      <p:sp>
        <p:nvSpPr>
          <p:cNvPr id="16" name="Rectangle 15">
            <a:extLst>
              <a:ext uri="{FF2B5EF4-FFF2-40B4-BE49-F238E27FC236}">
                <a16:creationId xmlns:a16="http://schemas.microsoft.com/office/drawing/2014/main" id="{3CED2173-67CF-4AE6-A0CD-06457B253572}"/>
              </a:ext>
            </a:extLst>
          </p:cNvPr>
          <p:cNvSpPr/>
          <p:nvPr/>
        </p:nvSpPr>
        <p:spPr bwMode="auto">
          <a:xfrm>
            <a:off x="2768316" y="429160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1</a:t>
            </a:r>
            <a:endParaRPr lang="en-US" sz="1200" dirty="0">
              <a:latin typeface="Calibri" pitchFamily="34" charset="0"/>
            </a:endParaRPr>
          </a:p>
        </p:txBody>
      </p:sp>
      <p:sp>
        <p:nvSpPr>
          <p:cNvPr id="17" name="Rectangle 16">
            <a:extLst>
              <a:ext uri="{FF2B5EF4-FFF2-40B4-BE49-F238E27FC236}">
                <a16:creationId xmlns:a16="http://schemas.microsoft.com/office/drawing/2014/main" id="{F54B5792-98C4-4053-B409-976D1241130A}"/>
              </a:ext>
            </a:extLst>
          </p:cNvPr>
          <p:cNvSpPr/>
          <p:nvPr/>
        </p:nvSpPr>
        <p:spPr bwMode="auto">
          <a:xfrm>
            <a:off x="3207524" y="429160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2</a:t>
            </a:r>
            <a:endParaRPr lang="en-US" sz="1200" dirty="0">
              <a:latin typeface="Calibri" pitchFamily="34" charset="0"/>
            </a:endParaRPr>
          </a:p>
        </p:txBody>
      </p:sp>
      <p:sp>
        <p:nvSpPr>
          <p:cNvPr id="18" name="Rectangle 17">
            <a:extLst>
              <a:ext uri="{FF2B5EF4-FFF2-40B4-BE49-F238E27FC236}">
                <a16:creationId xmlns:a16="http://schemas.microsoft.com/office/drawing/2014/main" id="{4770F310-9270-426A-9532-10F2902937F4}"/>
              </a:ext>
            </a:extLst>
          </p:cNvPr>
          <p:cNvSpPr/>
          <p:nvPr/>
        </p:nvSpPr>
        <p:spPr bwMode="auto">
          <a:xfrm>
            <a:off x="3646732" y="429160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3</a:t>
            </a:r>
            <a:endParaRPr lang="en-US" sz="1200" dirty="0">
              <a:latin typeface="Calibri" pitchFamily="34" charset="0"/>
            </a:endParaRPr>
          </a:p>
        </p:txBody>
      </p:sp>
      <p:sp>
        <p:nvSpPr>
          <p:cNvPr id="19" name="Rectangle 18">
            <a:extLst>
              <a:ext uri="{FF2B5EF4-FFF2-40B4-BE49-F238E27FC236}">
                <a16:creationId xmlns:a16="http://schemas.microsoft.com/office/drawing/2014/main" id="{360AD247-4EA8-4AD9-9962-9362B10B24A7}"/>
              </a:ext>
            </a:extLst>
          </p:cNvPr>
          <p:cNvSpPr/>
          <p:nvPr/>
        </p:nvSpPr>
        <p:spPr bwMode="auto">
          <a:xfrm>
            <a:off x="2343908" y="4608160"/>
            <a:ext cx="355600"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0</a:t>
            </a:r>
            <a:endParaRPr lang="en-US" sz="1200" dirty="0">
              <a:latin typeface="Calibri" pitchFamily="34" charset="0"/>
            </a:endParaRPr>
          </a:p>
        </p:txBody>
      </p:sp>
      <p:sp>
        <p:nvSpPr>
          <p:cNvPr id="20" name="Rectangle 19">
            <a:extLst>
              <a:ext uri="{FF2B5EF4-FFF2-40B4-BE49-F238E27FC236}">
                <a16:creationId xmlns:a16="http://schemas.microsoft.com/office/drawing/2014/main" id="{55912741-71E0-42AA-95BE-28ECC45F5465}"/>
              </a:ext>
            </a:extLst>
          </p:cNvPr>
          <p:cNvSpPr/>
          <p:nvPr/>
        </p:nvSpPr>
        <p:spPr bwMode="auto">
          <a:xfrm>
            <a:off x="4473241" y="3831485"/>
            <a:ext cx="425448" cy="30480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21" name="Rectangle 20">
            <a:extLst>
              <a:ext uri="{FF2B5EF4-FFF2-40B4-BE49-F238E27FC236}">
                <a16:creationId xmlns:a16="http://schemas.microsoft.com/office/drawing/2014/main" id="{23E6311B-DA53-4E34-8469-34756C6998D4}"/>
              </a:ext>
            </a:extLst>
          </p:cNvPr>
          <p:cNvSpPr/>
          <p:nvPr/>
        </p:nvSpPr>
        <p:spPr bwMode="auto">
          <a:xfrm>
            <a:off x="5323637" y="3831485"/>
            <a:ext cx="425448" cy="30480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22" name="Rectangle 21">
            <a:extLst>
              <a:ext uri="{FF2B5EF4-FFF2-40B4-BE49-F238E27FC236}">
                <a16:creationId xmlns:a16="http://schemas.microsoft.com/office/drawing/2014/main" id="{A10B8698-87A6-4819-86AD-B5D0B3BC0AC8}"/>
              </a:ext>
            </a:extLst>
          </p:cNvPr>
          <p:cNvSpPr/>
          <p:nvPr/>
        </p:nvSpPr>
        <p:spPr bwMode="auto">
          <a:xfrm>
            <a:off x="4048041" y="3831030"/>
            <a:ext cx="425450" cy="30571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23" name="Rectangle 22">
            <a:extLst>
              <a:ext uri="{FF2B5EF4-FFF2-40B4-BE49-F238E27FC236}">
                <a16:creationId xmlns:a16="http://schemas.microsoft.com/office/drawing/2014/main" id="{50280574-B014-4735-ABF6-B00197191336}"/>
              </a:ext>
            </a:extLst>
          </p:cNvPr>
          <p:cNvSpPr/>
          <p:nvPr/>
        </p:nvSpPr>
        <p:spPr bwMode="auto">
          <a:xfrm>
            <a:off x="5785519" y="429160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8</a:t>
            </a:r>
          </a:p>
        </p:txBody>
      </p:sp>
      <p:sp>
        <p:nvSpPr>
          <p:cNvPr id="24" name="Rectangle 23">
            <a:extLst>
              <a:ext uri="{FF2B5EF4-FFF2-40B4-BE49-F238E27FC236}">
                <a16:creationId xmlns:a16="http://schemas.microsoft.com/office/drawing/2014/main" id="{3D10B462-3F83-43BE-B755-0CDB0EE4A59C}"/>
              </a:ext>
            </a:extLst>
          </p:cNvPr>
          <p:cNvSpPr/>
          <p:nvPr/>
        </p:nvSpPr>
        <p:spPr bwMode="auto">
          <a:xfrm>
            <a:off x="4898439" y="3831485"/>
            <a:ext cx="425448" cy="30480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25" name="Rectangle 24">
            <a:extLst>
              <a:ext uri="{FF2B5EF4-FFF2-40B4-BE49-F238E27FC236}">
                <a16:creationId xmlns:a16="http://schemas.microsoft.com/office/drawing/2014/main" id="{E821D1F2-FCD0-4868-8F5A-F280A3DC575C}"/>
              </a:ext>
            </a:extLst>
          </p:cNvPr>
          <p:cNvSpPr/>
          <p:nvPr/>
        </p:nvSpPr>
        <p:spPr bwMode="auto">
          <a:xfrm>
            <a:off x="6224406" y="429160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9</a:t>
            </a:r>
          </a:p>
        </p:txBody>
      </p:sp>
      <p:sp>
        <p:nvSpPr>
          <p:cNvPr id="28" name="Rectangle 27">
            <a:extLst>
              <a:ext uri="{FF2B5EF4-FFF2-40B4-BE49-F238E27FC236}">
                <a16:creationId xmlns:a16="http://schemas.microsoft.com/office/drawing/2014/main" id="{C15A29E8-F66C-4219-9697-0785F1861411}"/>
              </a:ext>
            </a:extLst>
          </p:cNvPr>
          <p:cNvSpPr/>
          <p:nvPr/>
        </p:nvSpPr>
        <p:spPr bwMode="auto">
          <a:xfrm>
            <a:off x="5785519" y="4610988"/>
            <a:ext cx="355600"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2</a:t>
            </a:r>
          </a:p>
        </p:txBody>
      </p:sp>
      <p:sp>
        <p:nvSpPr>
          <p:cNvPr id="30" name="Rectangle 29">
            <a:extLst>
              <a:ext uri="{FF2B5EF4-FFF2-40B4-BE49-F238E27FC236}">
                <a16:creationId xmlns:a16="http://schemas.microsoft.com/office/drawing/2014/main" id="{BF057AE9-C1B8-4A41-A150-7094E6F49BB5}"/>
              </a:ext>
            </a:extLst>
          </p:cNvPr>
          <p:cNvSpPr/>
          <p:nvPr/>
        </p:nvSpPr>
        <p:spPr bwMode="auto">
          <a:xfrm>
            <a:off x="7602247" y="3831485"/>
            <a:ext cx="425448" cy="30480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37" name="Rectangle 36">
            <a:extLst>
              <a:ext uri="{FF2B5EF4-FFF2-40B4-BE49-F238E27FC236}">
                <a16:creationId xmlns:a16="http://schemas.microsoft.com/office/drawing/2014/main" id="{0E6666D2-EB92-4467-B295-577CBEBAEED4}"/>
              </a:ext>
            </a:extLst>
          </p:cNvPr>
          <p:cNvSpPr/>
          <p:nvPr/>
        </p:nvSpPr>
        <p:spPr bwMode="auto">
          <a:xfrm>
            <a:off x="2805162" y="4932402"/>
            <a:ext cx="812817"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250000</a:t>
            </a:r>
          </a:p>
        </p:txBody>
      </p:sp>
      <p:sp>
        <p:nvSpPr>
          <p:cNvPr id="45" name="Rectangle 44">
            <a:extLst>
              <a:ext uri="{FF2B5EF4-FFF2-40B4-BE49-F238E27FC236}">
                <a16:creationId xmlns:a16="http://schemas.microsoft.com/office/drawing/2014/main" id="{219ECE28-1AAC-4F17-8B3B-BDBE0BCE6EF9}"/>
              </a:ext>
            </a:extLst>
          </p:cNvPr>
          <p:cNvSpPr/>
          <p:nvPr/>
        </p:nvSpPr>
        <p:spPr bwMode="auto">
          <a:xfrm>
            <a:off x="9907670" y="4279578"/>
            <a:ext cx="744502" cy="277837"/>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999999</a:t>
            </a:r>
          </a:p>
        </p:txBody>
      </p:sp>
      <p:sp>
        <p:nvSpPr>
          <p:cNvPr id="47" name="Rectangle 46">
            <a:extLst>
              <a:ext uri="{FF2B5EF4-FFF2-40B4-BE49-F238E27FC236}">
                <a16:creationId xmlns:a16="http://schemas.microsoft.com/office/drawing/2014/main" id="{25ECABE8-D98A-4B4F-98F3-1C1760023372}"/>
              </a:ext>
            </a:extLst>
          </p:cNvPr>
          <p:cNvSpPr/>
          <p:nvPr/>
        </p:nvSpPr>
        <p:spPr bwMode="auto">
          <a:xfrm>
            <a:off x="8452645" y="3831030"/>
            <a:ext cx="425448" cy="30571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8" name="Rectangle 47">
            <a:extLst>
              <a:ext uri="{FF2B5EF4-FFF2-40B4-BE49-F238E27FC236}">
                <a16:creationId xmlns:a16="http://schemas.microsoft.com/office/drawing/2014/main" id="{087EBE83-F353-4093-A489-F11F946A6507}"/>
              </a:ext>
            </a:extLst>
          </p:cNvPr>
          <p:cNvSpPr/>
          <p:nvPr/>
        </p:nvSpPr>
        <p:spPr bwMode="auto">
          <a:xfrm>
            <a:off x="9303042" y="3829557"/>
            <a:ext cx="425448" cy="308656"/>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9" name="Rectangle 48">
            <a:extLst>
              <a:ext uri="{FF2B5EF4-FFF2-40B4-BE49-F238E27FC236}">
                <a16:creationId xmlns:a16="http://schemas.microsoft.com/office/drawing/2014/main" id="{9EA13ED8-133E-418C-AEC9-2B4F0644A465}"/>
              </a:ext>
            </a:extLst>
          </p:cNvPr>
          <p:cNvSpPr/>
          <p:nvPr/>
        </p:nvSpPr>
        <p:spPr bwMode="auto">
          <a:xfrm>
            <a:off x="8027445" y="3831030"/>
            <a:ext cx="425450" cy="30571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0" name="Rectangle 49">
            <a:extLst>
              <a:ext uri="{FF2B5EF4-FFF2-40B4-BE49-F238E27FC236}">
                <a16:creationId xmlns:a16="http://schemas.microsoft.com/office/drawing/2014/main" id="{20E88F0C-44AA-46F5-8EFD-4E8A356CD743}"/>
              </a:ext>
            </a:extLst>
          </p:cNvPr>
          <p:cNvSpPr/>
          <p:nvPr/>
        </p:nvSpPr>
        <p:spPr bwMode="auto">
          <a:xfrm>
            <a:off x="4092290" y="429160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4</a:t>
            </a:r>
          </a:p>
        </p:txBody>
      </p:sp>
      <p:sp>
        <p:nvSpPr>
          <p:cNvPr id="51" name="Rectangle 50">
            <a:extLst>
              <a:ext uri="{FF2B5EF4-FFF2-40B4-BE49-F238E27FC236}">
                <a16:creationId xmlns:a16="http://schemas.microsoft.com/office/drawing/2014/main" id="{BB808C2F-CEFF-42C9-80B9-506ABBC86DC4}"/>
              </a:ext>
            </a:extLst>
          </p:cNvPr>
          <p:cNvSpPr/>
          <p:nvPr/>
        </p:nvSpPr>
        <p:spPr bwMode="auto">
          <a:xfrm>
            <a:off x="8877843" y="3831030"/>
            <a:ext cx="425448" cy="30571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2" name="Rectangle 51">
            <a:extLst>
              <a:ext uri="{FF2B5EF4-FFF2-40B4-BE49-F238E27FC236}">
                <a16:creationId xmlns:a16="http://schemas.microsoft.com/office/drawing/2014/main" id="{1638E295-016B-4856-9B67-C75573493206}"/>
              </a:ext>
            </a:extLst>
          </p:cNvPr>
          <p:cNvSpPr/>
          <p:nvPr/>
        </p:nvSpPr>
        <p:spPr bwMode="auto">
          <a:xfrm>
            <a:off x="4517740" y="429160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5</a:t>
            </a:r>
          </a:p>
        </p:txBody>
      </p:sp>
      <p:sp>
        <p:nvSpPr>
          <p:cNvPr id="53" name="Rectangle 52">
            <a:extLst>
              <a:ext uri="{FF2B5EF4-FFF2-40B4-BE49-F238E27FC236}">
                <a16:creationId xmlns:a16="http://schemas.microsoft.com/office/drawing/2014/main" id="{C52C98EC-3CFE-4CAB-B571-FFC57245F4B5}"/>
              </a:ext>
            </a:extLst>
          </p:cNvPr>
          <p:cNvSpPr/>
          <p:nvPr/>
        </p:nvSpPr>
        <p:spPr bwMode="auto">
          <a:xfrm>
            <a:off x="4935798" y="429160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6</a:t>
            </a:r>
          </a:p>
        </p:txBody>
      </p:sp>
      <p:sp>
        <p:nvSpPr>
          <p:cNvPr id="54" name="Rectangle 53">
            <a:extLst>
              <a:ext uri="{FF2B5EF4-FFF2-40B4-BE49-F238E27FC236}">
                <a16:creationId xmlns:a16="http://schemas.microsoft.com/office/drawing/2014/main" id="{BF31C742-BBF5-440B-AC9B-50F35B0107A4}"/>
              </a:ext>
            </a:extLst>
          </p:cNvPr>
          <p:cNvSpPr/>
          <p:nvPr/>
        </p:nvSpPr>
        <p:spPr bwMode="auto">
          <a:xfrm>
            <a:off x="5371073" y="429160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7</a:t>
            </a:r>
          </a:p>
        </p:txBody>
      </p:sp>
      <p:sp>
        <p:nvSpPr>
          <p:cNvPr id="55" name="Rectangle 54">
            <a:extLst>
              <a:ext uri="{FF2B5EF4-FFF2-40B4-BE49-F238E27FC236}">
                <a16:creationId xmlns:a16="http://schemas.microsoft.com/office/drawing/2014/main" id="{1E78653A-F6BD-4B74-929A-65938766CDDC}"/>
              </a:ext>
            </a:extLst>
          </p:cNvPr>
          <p:cNvSpPr/>
          <p:nvPr/>
        </p:nvSpPr>
        <p:spPr bwMode="auto">
          <a:xfrm>
            <a:off x="4085940" y="4604143"/>
            <a:ext cx="355600"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1</a:t>
            </a:r>
          </a:p>
        </p:txBody>
      </p:sp>
      <p:sp>
        <p:nvSpPr>
          <p:cNvPr id="56" name="Rectangle 55">
            <a:extLst>
              <a:ext uri="{FF2B5EF4-FFF2-40B4-BE49-F238E27FC236}">
                <a16:creationId xmlns:a16="http://schemas.microsoft.com/office/drawing/2014/main" id="{629FDB97-2D6D-498F-BF9F-CFA13CA2B747}"/>
              </a:ext>
            </a:extLst>
          </p:cNvPr>
          <p:cNvSpPr/>
          <p:nvPr/>
        </p:nvSpPr>
        <p:spPr bwMode="auto">
          <a:xfrm>
            <a:off x="2772447" y="3831485"/>
            <a:ext cx="425448" cy="30480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7" name="Rectangle 56">
            <a:extLst>
              <a:ext uri="{FF2B5EF4-FFF2-40B4-BE49-F238E27FC236}">
                <a16:creationId xmlns:a16="http://schemas.microsoft.com/office/drawing/2014/main" id="{8D872DE4-7A7F-4411-8976-5DDBB25D006B}"/>
              </a:ext>
            </a:extLst>
          </p:cNvPr>
          <p:cNvSpPr/>
          <p:nvPr/>
        </p:nvSpPr>
        <p:spPr bwMode="auto">
          <a:xfrm>
            <a:off x="3622843" y="3831485"/>
            <a:ext cx="425448" cy="30480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9" name="Rectangle 58">
            <a:extLst>
              <a:ext uri="{FF2B5EF4-FFF2-40B4-BE49-F238E27FC236}">
                <a16:creationId xmlns:a16="http://schemas.microsoft.com/office/drawing/2014/main" id="{E2B8A617-0835-4197-9836-4444A0F26651}"/>
              </a:ext>
            </a:extLst>
          </p:cNvPr>
          <p:cNvSpPr/>
          <p:nvPr/>
        </p:nvSpPr>
        <p:spPr bwMode="auto">
          <a:xfrm>
            <a:off x="3197645" y="3831485"/>
            <a:ext cx="425448" cy="30480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64" name="Rectangle 63">
            <a:extLst>
              <a:ext uri="{FF2B5EF4-FFF2-40B4-BE49-F238E27FC236}">
                <a16:creationId xmlns:a16="http://schemas.microsoft.com/office/drawing/2014/main" id="{983480B9-8564-42BA-82A6-9EA5C02377C1}"/>
              </a:ext>
            </a:extLst>
          </p:cNvPr>
          <p:cNvSpPr/>
          <p:nvPr/>
        </p:nvSpPr>
        <p:spPr bwMode="auto">
          <a:xfrm>
            <a:off x="6174035" y="3831485"/>
            <a:ext cx="425448" cy="30480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66" name="Rectangle 65">
            <a:extLst>
              <a:ext uri="{FF2B5EF4-FFF2-40B4-BE49-F238E27FC236}">
                <a16:creationId xmlns:a16="http://schemas.microsoft.com/office/drawing/2014/main" id="{32225C2F-9211-4335-9F39-03384AAACA6B}"/>
              </a:ext>
            </a:extLst>
          </p:cNvPr>
          <p:cNvSpPr/>
          <p:nvPr/>
        </p:nvSpPr>
        <p:spPr bwMode="auto">
          <a:xfrm>
            <a:off x="5748835" y="3831030"/>
            <a:ext cx="425450" cy="30571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67" name="Rectangle 66">
            <a:extLst>
              <a:ext uri="{FF2B5EF4-FFF2-40B4-BE49-F238E27FC236}">
                <a16:creationId xmlns:a16="http://schemas.microsoft.com/office/drawing/2014/main" id="{70B2A1E0-3108-4858-9F32-CB89DC0E3245}"/>
              </a:ext>
            </a:extLst>
          </p:cNvPr>
          <p:cNvSpPr/>
          <p:nvPr/>
        </p:nvSpPr>
        <p:spPr bwMode="auto">
          <a:xfrm>
            <a:off x="6599233" y="3831485"/>
            <a:ext cx="1003264" cy="30480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a:t>
            </a:r>
          </a:p>
        </p:txBody>
      </p:sp>
      <p:sp>
        <p:nvSpPr>
          <p:cNvPr id="73" name="Rectangle 72">
            <a:extLst>
              <a:ext uri="{FF2B5EF4-FFF2-40B4-BE49-F238E27FC236}">
                <a16:creationId xmlns:a16="http://schemas.microsoft.com/office/drawing/2014/main" id="{BDCEC282-BE6C-460F-98CC-717E5F1FA22D}"/>
              </a:ext>
            </a:extLst>
          </p:cNvPr>
          <p:cNvSpPr/>
          <p:nvPr/>
        </p:nvSpPr>
        <p:spPr bwMode="auto">
          <a:xfrm>
            <a:off x="4529389" y="4932402"/>
            <a:ext cx="812817"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250001</a:t>
            </a:r>
          </a:p>
        </p:txBody>
      </p:sp>
      <p:sp>
        <p:nvSpPr>
          <p:cNvPr id="74" name="Rectangle 73">
            <a:extLst>
              <a:ext uri="{FF2B5EF4-FFF2-40B4-BE49-F238E27FC236}">
                <a16:creationId xmlns:a16="http://schemas.microsoft.com/office/drawing/2014/main" id="{E9E0BBA4-22AA-40A0-9432-DD943369D29A}"/>
              </a:ext>
            </a:extLst>
          </p:cNvPr>
          <p:cNvSpPr/>
          <p:nvPr/>
        </p:nvSpPr>
        <p:spPr bwMode="auto">
          <a:xfrm>
            <a:off x="7833011" y="4565762"/>
            <a:ext cx="812817"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249999</a:t>
            </a:r>
          </a:p>
        </p:txBody>
      </p:sp>
      <p:cxnSp>
        <p:nvCxnSpPr>
          <p:cNvPr id="75" name="Straight Arrow Connector 74">
            <a:extLst>
              <a:ext uri="{FF2B5EF4-FFF2-40B4-BE49-F238E27FC236}">
                <a16:creationId xmlns:a16="http://schemas.microsoft.com/office/drawing/2014/main" id="{B975E180-F077-493D-88BB-8B8324736DBE}"/>
              </a:ext>
            </a:extLst>
          </p:cNvPr>
          <p:cNvCxnSpPr>
            <a:cxnSpLocks/>
          </p:cNvCxnSpPr>
          <p:nvPr/>
        </p:nvCxnSpPr>
        <p:spPr>
          <a:xfrm flipH="1" flipV="1">
            <a:off x="8207005" y="4164433"/>
            <a:ext cx="32414" cy="3809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4EEA4964-0A77-46F3-9E0F-9B2AADE3FF21}"/>
              </a:ext>
            </a:extLst>
          </p:cNvPr>
          <p:cNvCxnSpPr>
            <a:cxnSpLocks/>
          </p:cNvCxnSpPr>
          <p:nvPr/>
        </p:nvCxnSpPr>
        <p:spPr>
          <a:xfrm rot="10800000">
            <a:off x="9599836" y="4035285"/>
            <a:ext cx="372537" cy="218281"/>
          </a:xfrm>
          <a:prstGeom prst="bentConnector3">
            <a:avLst>
              <a:gd name="adj1" fmla="val 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Curved 87">
            <a:extLst>
              <a:ext uri="{FF2B5EF4-FFF2-40B4-BE49-F238E27FC236}">
                <a16:creationId xmlns:a16="http://schemas.microsoft.com/office/drawing/2014/main" id="{406EF5DE-0C5C-4951-B705-1E47C684C4CE}"/>
              </a:ext>
            </a:extLst>
          </p:cNvPr>
          <p:cNvCxnSpPr>
            <a:cxnSpLocks/>
          </p:cNvCxnSpPr>
          <p:nvPr/>
        </p:nvCxnSpPr>
        <p:spPr>
          <a:xfrm rot="16200000" flipV="1">
            <a:off x="2659871" y="4327052"/>
            <a:ext cx="833508" cy="258916"/>
          </a:xfrm>
          <a:prstGeom prst="curvedConnector3">
            <a:avLst>
              <a:gd name="adj1" fmla="val 7539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Curved 98">
            <a:extLst>
              <a:ext uri="{FF2B5EF4-FFF2-40B4-BE49-F238E27FC236}">
                <a16:creationId xmlns:a16="http://schemas.microsoft.com/office/drawing/2014/main" id="{FDBFD169-FA63-46FA-813E-9437F42AC82F}"/>
              </a:ext>
            </a:extLst>
          </p:cNvPr>
          <p:cNvCxnSpPr>
            <a:cxnSpLocks/>
          </p:cNvCxnSpPr>
          <p:nvPr/>
        </p:nvCxnSpPr>
        <p:spPr>
          <a:xfrm rot="16200000" flipV="1">
            <a:off x="4395538" y="4327052"/>
            <a:ext cx="833508" cy="258916"/>
          </a:xfrm>
          <a:prstGeom prst="curvedConnector3">
            <a:avLst>
              <a:gd name="adj1" fmla="val 7539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61257CE-0791-4A50-AE45-565DABB6B9A8}"/>
              </a:ext>
            </a:extLst>
          </p:cNvPr>
          <p:cNvGrpSpPr/>
          <p:nvPr/>
        </p:nvGrpSpPr>
        <p:grpSpPr>
          <a:xfrm>
            <a:off x="2335482" y="3131481"/>
            <a:ext cx="1694769" cy="644780"/>
            <a:chOff x="2335482" y="3131481"/>
            <a:chExt cx="1694769" cy="644780"/>
          </a:xfrm>
        </p:grpSpPr>
        <p:sp>
          <p:nvSpPr>
            <p:cNvPr id="100" name="Left Brace 99">
              <a:extLst>
                <a:ext uri="{FF2B5EF4-FFF2-40B4-BE49-F238E27FC236}">
                  <a16:creationId xmlns:a16="http://schemas.microsoft.com/office/drawing/2014/main" id="{2971FDD3-C664-4AB8-9564-634E32613E02}"/>
                </a:ext>
              </a:extLst>
            </p:cNvPr>
            <p:cNvSpPr/>
            <p:nvPr/>
          </p:nvSpPr>
          <p:spPr>
            <a:xfrm rot="5400000">
              <a:off x="3093274" y="2839284"/>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TextBox 101">
              <a:extLst>
                <a:ext uri="{FF2B5EF4-FFF2-40B4-BE49-F238E27FC236}">
                  <a16:creationId xmlns:a16="http://schemas.microsoft.com/office/drawing/2014/main" id="{65F0D018-A127-44F2-9DC9-F3ACBB213CBE}"/>
                </a:ext>
              </a:extLst>
            </p:cNvPr>
            <p:cNvSpPr txBox="1"/>
            <p:nvPr/>
          </p:nvSpPr>
          <p:spPr>
            <a:xfrm>
              <a:off x="2733778" y="3131481"/>
              <a:ext cx="827534" cy="369332"/>
            </a:xfrm>
            <a:prstGeom prst="rect">
              <a:avLst/>
            </a:prstGeom>
            <a:noFill/>
          </p:spPr>
          <p:txBody>
            <a:bodyPr wrap="none" rtlCol="0">
              <a:spAutoFit/>
            </a:bodyPr>
            <a:lstStyle/>
            <a:p>
              <a:r>
                <a:rPr lang="en-US" dirty="0">
                  <a:latin typeface="Calibri" pitchFamily="34" charset="0"/>
                </a:rPr>
                <a:t>1</a:t>
              </a:r>
              <a:r>
                <a:rPr lang="en-US" baseline="30000" dirty="0">
                  <a:latin typeface="Calibri" pitchFamily="34" charset="0"/>
                </a:rPr>
                <a:t>st</a:t>
              </a:r>
              <a:r>
                <a:rPr lang="en-US" dirty="0">
                  <a:latin typeface="Calibri" pitchFamily="34" charset="0"/>
                </a:rPr>
                <a:t> row</a:t>
              </a:r>
            </a:p>
          </p:txBody>
        </p:sp>
      </p:grpSp>
      <p:sp>
        <p:nvSpPr>
          <p:cNvPr id="107" name="TextBox 106">
            <a:extLst>
              <a:ext uri="{FF2B5EF4-FFF2-40B4-BE49-F238E27FC236}">
                <a16:creationId xmlns:a16="http://schemas.microsoft.com/office/drawing/2014/main" id="{F479EEBB-D162-41CD-9A11-0913D71B4E85}"/>
              </a:ext>
            </a:extLst>
          </p:cNvPr>
          <p:cNvSpPr txBox="1"/>
          <p:nvPr/>
        </p:nvSpPr>
        <p:spPr>
          <a:xfrm>
            <a:off x="8361059" y="3210832"/>
            <a:ext cx="1491306" cy="369332"/>
          </a:xfrm>
          <a:prstGeom prst="rect">
            <a:avLst/>
          </a:prstGeom>
          <a:noFill/>
        </p:spPr>
        <p:txBody>
          <a:bodyPr wrap="none" rtlCol="0">
            <a:spAutoFit/>
          </a:bodyPr>
          <a:lstStyle/>
          <a:p>
            <a:r>
              <a:rPr lang="en-US" dirty="0">
                <a:latin typeface="Calibri" pitchFamily="34" charset="0"/>
              </a:rPr>
              <a:t>250,000</a:t>
            </a:r>
            <a:r>
              <a:rPr lang="en-US" baseline="30000" dirty="0">
                <a:latin typeface="Calibri" pitchFamily="34" charset="0"/>
              </a:rPr>
              <a:t>th</a:t>
            </a:r>
            <a:r>
              <a:rPr lang="en-US" dirty="0">
                <a:latin typeface="Calibri" pitchFamily="34" charset="0"/>
              </a:rPr>
              <a:t> row</a:t>
            </a:r>
          </a:p>
        </p:txBody>
      </p:sp>
      <p:sp>
        <p:nvSpPr>
          <p:cNvPr id="70" name="Rectangle 69">
            <a:extLst>
              <a:ext uri="{FF2B5EF4-FFF2-40B4-BE49-F238E27FC236}">
                <a16:creationId xmlns:a16="http://schemas.microsoft.com/office/drawing/2014/main" id="{A97DC813-065F-438B-A8EE-F26857DC2D28}"/>
              </a:ext>
            </a:extLst>
          </p:cNvPr>
          <p:cNvSpPr/>
          <p:nvPr/>
        </p:nvSpPr>
        <p:spPr bwMode="auto">
          <a:xfrm>
            <a:off x="2347247" y="3831030"/>
            <a:ext cx="425450" cy="305710"/>
          </a:xfrm>
          <a:prstGeom prst="rect">
            <a:avLst/>
          </a:prstGeom>
          <a:solidFill>
            <a:schemeClr val="accent1">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71" name="Rectangle 70">
            <a:extLst>
              <a:ext uri="{FF2B5EF4-FFF2-40B4-BE49-F238E27FC236}">
                <a16:creationId xmlns:a16="http://schemas.microsoft.com/office/drawing/2014/main" id="{F85818F3-FE6E-475B-BBC4-CA4B18183211}"/>
              </a:ext>
            </a:extLst>
          </p:cNvPr>
          <p:cNvSpPr/>
          <p:nvPr/>
        </p:nvSpPr>
        <p:spPr bwMode="auto">
          <a:xfrm>
            <a:off x="8380611" y="4873264"/>
            <a:ext cx="812817"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499999</a:t>
            </a:r>
          </a:p>
        </p:txBody>
      </p:sp>
      <p:cxnSp>
        <p:nvCxnSpPr>
          <p:cNvPr id="76" name="Straight Arrow Connector 75">
            <a:extLst>
              <a:ext uri="{FF2B5EF4-FFF2-40B4-BE49-F238E27FC236}">
                <a16:creationId xmlns:a16="http://schemas.microsoft.com/office/drawing/2014/main" id="{70061E82-33E2-46E6-8F73-929ECB4A8757}"/>
              </a:ext>
            </a:extLst>
          </p:cNvPr>
          <p:cNvCxnSpPr>
            <a:cxnSpLocks/>
            <a:stCxn id="71" idx="0"/>
            <a:endCxn id="47" idx="2"/>
          </p:cNvCxnSpPr>
          <p:nvPr/>
        </p:nvCxnSpPr>
        <p:spPr>
          <a:xfrm flipH="1" flipV="1">
            <a:off x="8665369" y="4136740"/>
            <a:ext cx="121651" cy="7365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19DCC33-FF91-4562-8566-071BD98CE1C8}"/>
              </a:ext>
            </a:extLst>
          </p:cNvPr>
          <p:cNvSpPr/>
          <p:nvPr/>
        </p:nvSpPr>
        <p:spPr bwMode="auto">
          <a:xfrm>
            <a:off x="533400" y="104204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200" dirty="0">
              <a:latin typeface="Calibri" pitchFamily="34" charset="0"/>
            </a:endParaRPr>
          </a:p>
        </p:txBody>
      </p:sp>
      <p:sp>
        <p:nvSpPr>
          <p:cNvPr id="60" name="TextBox 59">
            <a:extLst>
              <a:ext uri="{FF2B5EF4-FFF2-40B4-BE49-F238E27FC236}">
                <a16:creationId xmlns:a16="http://schemas.microsoft.com/office/drawing/2014/main" id="{7EF49961-6B97-4595-87F5-1155F520D02F}"/>
              </a:ext>
            </a:extLst>
          </p:cNvPr>
          <p:cNvSpPr txBox="1"/>
          <p:nvPr/>
        </p:nvSpPr>
        <p:spPr>
          <a:xfrm>
            <a:off x="1165068" y="984270"/>
            <a:ext cx="5534793" cy="369332"/>
          </a:xfrm>
          <a:prstGeom prst="rect">
            <a:avLst/>
          </a:prstGeom>
          <a:noFill/>
        </p:spPr>
        <p:txBody>
          <a:bodyPr wrap="square">
            <a:spAutoFit/>
          </a:bodyPr>
          <a:lstStyle/>
          <a:p>
            <a:r>
              <a:rPr lang="en-US" dirty="0"/>
              <a:t>Color used with indexing when accessing (visiting) by row</a:t>
            </a:r>
          </a:p>
        </p:txBody>
      </p:sp>
      <p:sp>
        <p:nvSpPr>
          <p:cNvPr id="61" name="Rectangle 60">
            <a:extLst>
              <a:ext uri="{FF2B5EF4-FFF2-40B4-BE49-F238E27FC236}">
                <a16:creationId xmlns:a16="http://schemas.microsoft.com/office/drawing/2014/main" id="{F72155A5-C45A-42B0-A213-EE4B3AE5C063}"/>
              </a:ext>
            </a:extLst>
          </p:cNvPr>
          <p:cNvSpPr/>
          <p:nvPr/>
        </p:nvSpPr>
        <p:spPr bwMode="auto">
          <a:xfrm>
            <a:off x="537576" y="1430719"/>
            <a:ext cx="355600"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200" dirty="0">
              <a:latin typeface="Calibri" pitchFamily="34" charset="0"/>
            </a:endParaRPr>
          </a:p>
        </p:txBody>
      </p:sp>
      <p:sp>
        <p:nvSpPr>
          <p:cNvPr id="62" name="TextBox 61">
            <a:extLst>
              <a:ext uri="{FF2B5EF4-FFF2-40B4-BE49-F238E27FC236}">
                <a16:creationId xmlns:a16="http://schemas.microsoft.com/office/drawing/2014/main" id="{D56E2455-439A-4C40-8F99-E3DDD0A981BF}"/>
              </a:ext>
            </a:extLst>
          </p:cNvPr>
          <p:cNvSpPr txBox="1"/>
          <p:nvPr/>
        </p:nvSpPr>
        <p:spPr>
          <a:xfrm>
            <a:off x="1161203" y="1374556"/>
            <a:ext cx="5916672" cy="369332"/>
          </a:xfrm>
          <a:prstGeom prst="rect">
            <a:avLst/>
          </a:prstGeom>
          <a:noFill/>
        </p:spPr>
        <p:txBody>
          <a:bodyPr wrap="square">
            <a:spAutoFit/>
          </a:bodyPr>
          <a:lstStyle/>
          <a:p>
            <a:r>
              <a:rPr lang="en-US" dirty="0"/>
              <a:t>Color used with indexing when accessing (visiting) by column</a:t>
            </a:r>
          </a:p>
        </p:txBody>
      </p:sp>
      <p:grpSp>
        <p:nvGrpSpPr>
          <p:cNvPr id="11" name="Group 10">
            <a:extLst>
              <a:ext uri="{FF2B5EF4-FFF2-40B4-BE49-F238E27FC236}">
                <a16:creationId xmlns:a16="http://schemas.microsoft.com/office/drawing/2014/main" id="{FC6EF104-E201-4AB3-BA22-224EE1CA9A63}"/>
              </a:ext>
            </a:extLst>
          </p:cNvPr>
          <p:cNvGrpSpPr/>
          <p:nvPr/>
        </p:nvGrpSpPr>
        <p:grpSpPr>
          <a:xfrm>
            <a:off x="4065394" y="3148721"/>
            <a:ext cx="1694769" cy="626376"/>
            <a:chOff x="4065394" y="3148721"/>
            <a:chExt cx="1694769" cy="626376"/>
          </a:xfrm>
        </p:grpSpPr>
        <p:sp>
          <p:nvSpPr>
            <p:cNvPr id="105" name="TextBox 104">
              <a:extLst>
                <a:ext uri="{FF2B5EF4-FFF2-40B4-BE49-F238E27FC236}">
                  <a16:creationId xmlns:a16="http://schemas.microsoft.com/office/drawing/2014/main" id="{F0090C34-3C21-47E1-A1EF-5AB0B1DD1FC1}"/>
                </a:ext>
              </a:extLst>
            </p:cNvPr>
            <p:cNvSpPr txBox="1"/>
            <p:nvPr/>
          </p:nvSpPr>
          <p:spPr>
            <a:xfrm>
              <a:off x="4419945" y="3148721"/>
              <a:ext cx="877356" cy="369332"/>
            </a:xfrm>
            <a:prstGeom prst="rect">
              <a:avLst/>
            </a:prstGeom>
            <a:noFill/>
          </p:spPr>
          <p:txBody>
            <a:bodyPr wrap="none" rtlCol="0">
              <a:spAutoFit/>
            </a:bodyPr>
            <a:lstStyle/>
            <a:p>
              <a:r>
                <a:rPr lang="en-US" dirty="0">
                  <a:latin typeface="Calibri" pitchFamily="34" charset="0"/>
                </a:rPr>
                <a:t>2</a:t>
              </a:r>
              <a:r>
                <a:rPr lang="en-US" baseline="30000" dirty="0">
                  <a:latin typeface="Calibri" pitchFamily="34" charset="0"/>
                </a:rPr>
                <a:t>nd</a:t>
              </a:r>
              <a:r>
                <a:rPr lang="en-US" dirty="0">
                  <a:latin typeface="Calibri" pitchFamily="34" charset="0"/>
                </a:rPr>
                <a:t> row</a:t>
              </a:r>
            </a:p>
          </p:txBody>
        </p:sp>
        <p:sp>
          <p:nvSpPr>
            <p:cNvPr id="63" name="Left Brace 62">
              <a:extLst>
                <a:ext uri="{FF2B5EF4-FFF2-40B4-BE49-F238E27FC236}">
                  <a16:creationId xmlns:a16="http://schemas.microsoft.com/office/drawing/2014/main" id="{D28ECAC7-8C1C-4110-AA23-FDD6F197CFDD}"/>
                </a:ext>
              </a:extLst>
            </p:cNvPr>
            <p:cNvSpPr/>
            <p:nvPr/>
          </p:nvSpPr>
          <p:spPr>
            <a:xfrm rot="5400000">
              <a:off x="4823186" y="2838120"/>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5" name="Left Brace 64">
            <a:extLst>
              <a:ext uri="{FF2B5EF4-FFF2-40B4-BE49-F238E27FC236}">
                <a16:creationId xmlns:a16="http://schemas.microsoft.com/office/drawing/2014/main" id="{F78A13F2-7B22-49FE-8F1F-1D6117C7D1CB}"/>
              </a:ext>
            </a:extLst>
          </p:cNvPr>
          <p:cNvSpPr/>
          <p:nvPr/>
        </p:nvSpPr>
        <p:spPr>
          <a:xfrm rot="5400000">
            <a:off x="8794265" y="2865724"/>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07397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a:t>
            </a:r>
            <a:r>
              <a:rPr lang="en-US" b="1" dirty="0"/>
              <a:t>squashed</a:t>
            </a:r>
            <a:r>
              <a:rPr lang="en-US" dirty="0"/>
              <a:t> approach, </a:t>
            </a:r>
            <a:r>
              <a:rPr lang="en-US" u="sng" dirty="0"/>
              <a:t>revisited</a:t>
            </a:r>
            <a:r>
              <a:rPr lang="en-US" dirty="0"/>
              <a:t>: locality vs. non-locality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279400" y="1847260"/>
            <a:ext cx="5435600" cy="3970318"/>
          </a:xfrm>
          <a:prstGeom prst="rect">
            <a:avLst/>
          </a:prstGeom>
          <a:solidFill>
            <a:schemeClr val="bg1">
              <a:lumMod val="95000"/>
            </a:schemeClr>
          </a:solidFill>
        </p:spPr>
        <p:txBody>
          <a:bodyPr wrap="square" lIns="91440" tIns="45720" rIns="91440" bIns="45720" anchor="t">
            <a:spAutoFit/>
          </a:bodyPr>
          <a:lstStyle/>
          <a:p>
            <a:r>
              <a:rPr lang="en-US" sz="900" dirty="0">
                <a:solidFill>
                  <a:srgbClr val="808080"/>
                </a:solidFill>
                <a:latin typeface="Consolas"/>
              </a:rPr>
              <a:t>#include</a:t>
            </a:r>
            <a:r>
              <a:rPr lang="en-US" sz="900" dirty="0">
                <a:solidFill>
                  <a:srgbClr val="000000"/>
                </a:solidFill>
                <a:latin typeface="Consolas"/>
              </a:rPr>
              <a:t> </a:t>
            </a:r>
            <a:r>
              <a:rPr lang="en-US" sz="900" dirty="0">
                <a:solidFill>
                  <a:srgbClr val="A31515"/>
                </a:solidFill>
                <a:latin typeface="Consolas"/>
              </a:rPr>
              <a:t>&lt;chrono&gt;</a:t>
            </a:r>
            <a:r>
              <a:rPr lang="en-US" sz="900" dirty="0">
                <a:solidFill>
                  <a:srgbClr val="000000"/>
                </a:solidFill>
                <a:latin typeface="Consolas"/>
              </a:rPr>
              <a:t> </a:t>
            </a:r>
            <a:r>
              <a:rPr lang="en-US" sz="900" dirty="0">
                <a:solidFill>
                  <a:srgbClr val="008000"/>
                </a:solidFill>
                <a:latin typeface="Consolas"/>
              </a:rPr>
              <a:t>// need this for cross-platform timers in C++</a:t>
            </a:r>
            <a:endParaRPr lang="en-US" sz="900" dirty="0">
              <a:solidFill>
                <a:srgbClr val="000000"/>
              </a:solidFill>
              <a:latin typeface="Consolas"/>
            </a:endParaRPr>
          </a:p>
          <a:p>
            <a:r>
              <a:rPr lang="en-US" sz="900" dirty="0">
                <a:solidFill>
                  <a:srgbClr val="808080"/>
                </a:solidFill>
                <a:latin typeface="Consolas"/>
              </a:rPr>
              <a:t>#include</a:t>
            </a:r>
            <a:r>
              <a:rPr lang="en-US" sz="900" dirty="0">
                <a:solidFill>
                  <a:srgbClr val="000000"/>
                </a:solidFill>
                <a:latin typeface="Consolas"/>
              </a:rPr>
              <a:t> </a:t>
            </a:r>
            <a:r>
              <a:rPr lang="en-US" sz="900" dirty="0">
                <a:solidFill>
                  <a:srgbClr val="A31515"/>
                </a:solidFill>
                <a:latin typeface="Consolas"/>
              </a:rPr>
              <a:t>&lt;</a:t>
            </a:r>
            <a:r>
              <a:rPr lang="en-US" sz="900" dirty="0" err="1">
                <a:solidFill>
                  <a:srgbClr val="A31515"/>
                </a:solidFill>
                <a:latin typeface="Consolas"/>
              </a:rPr>
              <a:t>cstdio</a:t>
            </a:r>
            <a:r>
              <a:rPr lang="en-US" sz="900" dirty="0">
                <a:solidFill>
                  <a:srgbClr val="A31515"/>
                </a:solidFill>
                <a:latin typeface="Consolas"/>
              </a:rPr>
              <a:t>&gt;</a:t>
            </a:r>
            <a:endParaRPr lang="en-US" sz="900" dirty="0">
              <a:solidFill>
                <a:srgbClr val="000000"/>
              </a:solidFill>
              <a:latin typeface="Consolas" panose="020B0609020204030204" pitchFamily="49" charset="0"/>
            </a:endParaRPr>
          </a:p>
          <a:p>
            <a:r>
              <a:rPr lang="en-US" sz="900" dirty="0">
                <a:solidFill>
                  <a:schemeClr val="bg1">
                    <a:lumMod val="50000"/>
                  </a:schemeClr>
                </a:solidFill>
                <a:latin typeface="Consolas"/>
              </a:rPr>
              <a:t>#include</a:t>
            </a:r>
            <a:r>
              <a:rPr lang="en-US" sz="900" dirty="0">
                <a:solidFill>
                  <a:srgbClr val="A31515"/>
                </a:solidFill>
                <a:latin typeface="Consolas"/>
              </a:rPr>
              <a:t> &lt;</a:t>
            </a:r>
            <a:r>
              <a:rPr lang="en-US" sz="900" dirty="0" err="1">
                <a:solidFill>
                  <a:srgbClr val="A31515"/>
                </a:solidFill>
                <a:latin typeface="Consolas"/>
              </a:rPr>
              <a:t>cstdlib</a:t>
            </a:r>
            <a:r>
              <a:rPr lang="en-US" sz="900" dirty="0">
                <a:solidFill>
                  <a:srgbClr val="A31515"/>
                </a:solidFill>
                <a:latin typeface="Consolas"/>
              </a:rPr>
              <a:t>&gt;</a:t>
            </a:r>
            <a:endParaRPr lang="en-US" sz="900" dirty="0">
              <a:solidFill>
                <a:srgbClr val="A31515"/>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a:rPr>
              <a:t>struct</a:t>
            </a:r>
            <a:r>
              <a:rPr lang="en-US" sz="900" dirty="0">
                <a:solidFill>
                  <a:srgbClr val="000000"/>
                </a:solidFill>
                <a:latin typeface="Consolas"/>
              </a:rPr>
              <a:t> </a:t>
            </a:r>
            <a:r>
              <a:rPr lang="en-US" sz="900" dirty="0" err="1">
                <a:solidFill>
                  <a:srgbClr val="2B91AF"/>
                </a:solidFill>
                <a:latin typeface="Consolas"/>
              </a:rPr>
              <a:t>squashedMatrix</a:t>
            </a:r>
            <a:r>
              <a:rPr lang="en-US" sz="900" dirty="0">
                <a:solidFill>
                  <a:srgbClr val="000000"/>
                </a:solidFill>
                <a:latin typeface="Consolas"/>
              </a:rPr>
              <a:t> {</a:t>
            </a:r>
          </a:p>
          <a:p>
            <a:r>
              <a:rPr lang="en-US" sz="900" dirty="0">
                <a:solidFill>
                  <a:srgbClr val="000000"/>
                </a:solidFill>
                <a:latin typeface="Consolas" panose="020B0609020204030204" pitchFamily="49" charset="0"/>
              </a:rPr>
              <a:t>  </a:t>
            </a:r>
            <a:r>
              <a:rPr lang="en-US" sz="900" dirty="0">
                <a:solidFill>
                  <a:srgbClr val="006400"/>
                </a:solidFill>
                <a:latin typeface="Consolas" panose="020B0609020204030204" pitchFamily="49" charset="0"/>
              </a:rPr>
              <a:t>/// 2D matrix stored row-wise in a one dimensional array</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height; </a:t>
            </a:r>
            <a:r>
              <a:rPr lang="en-US" sz="900" dirty="0">
                <a:solidFill>
                  <a:srgbClr val="006400"/>
                </a:solidFill>
                <a:latin typeface="Consolas" panose="020B0609020204030204" pitchFamily="49" charset="0"/>
              </a:rPr>
              <a:t>/// number of rows in matrix</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width;  </a:t>
            </a:r>
            <a:r>
              <a:rPr lang="en-US" sz="900" dirty="0">
                <a:solidFill>
                  <a:srgbClr val="006400"/>
                </a:solidFill>
                <a:latin typeface="Consolas" panose="020B0609020204030204" pitchFamily="49" charset="0"/>
              </a:rPr>
              <a:t>/// number of columns in matrix</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pMatVals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a:rPr>
              <a:t>int</a:t>
            </a:r>
            <a:r>
              <a:rPr lang="en-US" sz="900" dirty="0">
                <a:solidFill>
                  <a:srgbClr val="000000"/>
                </a:solidFill>
                <a:latin typeface="Consolas"/>
              </a:rPr>
              <a:t> main(</a:t>
            </a:r>
            <a:r>
              <a:rPr lang="en-US" sz="900" dirty="0">
                <a:solidFill>
                  <a:srgbClr val="0000FF"/>
                </a:solidFill>
                <a:latin typeface="Consolas"/>
              </a:rPr>
              <a:t>int</a:t>
            </a:r>
            <a:r>
              <a:rPr lang="en-US" sz="900" dirty="0">
                <a:solidFill>
                  <a:srgbClr val="000000"/>
                </a:solidFill>
                <a:latin typeface="Consolas"/>
              </a:rPr>
              <a:t> </a:t>
            </a:r>
            <a:r>
              <a:rPr lang="en-US" sz="900" b="1" dirty="0" err="1">
                <a:solidFill>
                  <a:srgbClr val="808080"/>
                </a:solidFill>
                <a:latin typeface="Consolas"/>
              </a:rPr>
              <a:t>argc</a:t>
            </a:r>
            <a:r>
              <a:rPr lang="en-US" sz="900" dirty="0">
                <a:solidFill>
                  <a:srgbClr val="000000"/>
                </a:solidFill>
                <a:latin typeface="Consolas"/>
              </a:rPr>
              <a:t>, </a:t>
            </a:r>
            <a:r>
              <a:rPr lang="en-US" sz="900" dirty="0">
                <a:solidFill>
                  <a:srgbClr val="0000FF"/>
                </a:solidFill>
                <a:latin typeface="Consolas"/>
              </a:rPr>
              <a:t>char</a:t>
            </a:r>
            <a:r>
              <a:rPr lang="en-US" sz="900" dirty="0">
                <a:solidFill>
                  <a:srgbClr val="000000"/>
                </a:solidFill>
                <a:latin typeface="Consolas"/>
              </a:rPr>
              <a:t> *</a:t>
            </a:r>
            <a:r>
              <a:rPr lang="en-US" sz="900" b="1" dirty="0" err="1">
                <a:solidFill>
                  <a:srgbClr val="808080"/>
                </a:solidFill>
                <a:latin typeface="Consolas"/>
              </a:rPr>
              <a:t>argv</a:t>
            </a:r>
            <a:r>
              <a:rPr lang="en-US" sz="900" dirty="0">
                <a:solidFill>
                  <a:srgbClr val="000000"/>
                </a:solidFill>
                <a:latin typeface="Consolas"/>
              </a:rPr>
              <a:t>[]) {</a:t>
            </a:r>
          </a:p>
          <a:p>
            <a:r>
              <a:rPr lang="en-US" sz="900" dirty="0">
                <a:solidFill>
                  <a:srgbClr val="000000"/>
                </a:solidFill>
                <a:latin typeface="Consolas"/>
              </a:rPr>
              <a:t>  </a:t>
            </a:r>
            <a:r>
              <a:rPr lang="en-US" sz="900" dirty="0">
                <a:solidFill>
                  <a:srgbClr val="0000FF"/>
                </a:solidFill>
                <a:latin typeface="Consolas"/>
              </a:rPr>
              <a:t>if</a:t>
            </a:r>
            <a:r>
              <a:rPr lang="en-US" sz="900" dirty="0">
                <a:solidFill>
                  <a:srgbClr val="000000"/>
                </a:solidFill>
                <a:latin typeface="Consolas"/>
              </a:rPr>
              <a:t> (</a:t>
            </a:r>
            <a:r>
              <a:rPr lang="en-US" sz="900" b="1" dirty="0" err="1">
                <a:solidFill>
                  <a:srgbClr val="808080"/>
                </a:solidFill>
                <a:latin typeface="Consolas"/>
              </a:rPr>
              <a:t>argc</a:t>
            </a:r>
            <a:r>
              <a:rPr lang="en-US" sz="900" b="1" dirty="0">
                <a:solidFill>
                  <a:srgbClr val="000000"/>
                </a:solidFill>
                <a:latin typeface="Consolas"/>
              </a:rPr>
              <a:t> </a:t>
            </a:r>
            <a:r>
              <a:rPr lang="en-US" sz="900" dirty="0">
                <a:solidFill>
                  <a:srgbClr val="000000"/>
                </a:solidFill>
                <a:latin typeface="Consolas"/>
              </a:rPr>
              <a:t>!= </a:t>
            </a:r>
            <a:r>
              <a:rPr lang="en-US" sz="900" dirty="0">
                <a:solidFill>
                  <a:srgbClr val="7030A0"/>
                </a:solidFill>
                <a:latin typeface="Consolas"/>
              </a:rPr>
              <a:t>2</a:t>
            </a:r>
            <a:r>
              <a:rPr lang="en-US" sz="900" dirty="0">
                <a:solidFill>
                  <a:srgbClr val="000000"/>
                </a:solidFill>
                <a:latin typeface="Consolas"/>
              </a:rPr>
              <a:t>) {</a:t>
            </a:r>
          </a:p>
          <a:p>
            <a:r>
              <a:rPr lang="nb-NO" sz="900" dirty="0">
                <a:solidFill>
                  <a:srgbClr val="000000"/>
                </a:solidFill>
                <a:latin typeface="Consolas"/>
              </a:rPr>
              <a:t>    </a:t>
            </a:r>
            <a:r>
              <a:rPr lang="nb-NO" sz="900" dirty="0" err="1">
                <a:solidFill>
                  <a:srgbClr val="000000"/>
                </a:solidFill>
                <a:latin typeface="Consolas"/>
              </a:rPr>
              <a:t>std</a:t>
            </a:r>
            <a:r>
              <a:rPr lang="nb-NO" sz="900" dirty="0">
                <a:solidFill>
                  <a:srgbClr val="000000"/>
                </a:solidFill>
                <a:latin typeface="Consolas"/>
              </a:rPr>
              <a:t>::</a:t>
            </a:r>
            <a:r>
              <a:rPr lang="nb-NO" sz="900" dirty="0" err="1">
                <a:solidFill>
                  <a:srgbClr val="000000"/>
                </a:solidFill>
                <a:latin typeface="Consolas"/>
              </a:rPr>
              <a:t>printf</a:t>
            </a:r>
            <a:r>
              <a:rPr lang="nb-NO" sz="900" dirty="0">
                <a:solidFill>
                  <a:srgbClr val="000000"/>
                </a:solidFill>
                <a:latin typeface="Consolas"/>
              </a:rPr>
              <a:t>(</a:t>
            </a:r>
            <a:r>
              <a:rPr lang="nb-NO" sz="900" dirty="0">
                <a:solidFill>
                  <a:srgbClr val="A31515"/>
                </a:solidFill>
                <a:latin typeface="Consolas"/>
              </a:rPr>
              <a:t>"Pass 1 for row-wise, pass 2 for column-wise sum.\n"</a:t>
            </a:r>
            <a:r>
              <a:rPr lang="nb-NO" sz="900" dirty="0">
                <a:solidFill>
                  <a:srgbClr val="000000"/>
                </a:solidFill>
                <a:latin typeface="Consolas"/>
              </a:rPr>
              <a:t>);</a:t>
            </a: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1</a:t>
            </a:r>
            <a:r>
              <a:rPr lang="en-US" sz="900" dirty="0">
                <a:solidFill>
                  <a:srgbClr val="000000"/>
                </a:solidFill>
                <a:latin typeface="Consolas"/>
              </a:rPr>
              <a:t>;</a:t>
            </a:r>
          </a:p>
          <a:p>
            <a:r>
              <a:rPr lang="en-US" sz="900" dirty="0">
                <a:solidFill>
                  <a:srgbClr val="000000"/>
                </a:solidFill>
                <a:latin typeface="Consolas" panose="020B0609020204030204" pitchFamily="49" charset="0"/>
              </a:rPr>
              <a:t>  }</a:t>
            </a:r>
          </a:p>
          <a:p>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option = std::</a:t>
            </a:r>
            <a:r>
              <a:rPr lang="en-US" sz="900" dirty="0" err="1">
                <a:solidFill>
                  <a:srgbClr val="000000"/>
                </a:solidFill>
                <a:latin typeface="Consolas"/>
              </a:rPr>
              <a:t>atoi</a:t>
            </a:r>
            <a:r>
              <a:rPr lang="en-US" sz="900" dirty="0">
                <a:solidFill>
                  <a:srgbClr val="000000"/>
                </a:solidFill>
                <a:latin typeface="Consolas"/>
              </a:rPr>
              <a:t>(</a:t>
            </a:r>
            <a:r>
              <a:rPr lang="en-US" sz="900" b="1" dirty="0" err="1">
                <a:solidFill>
                  <a:srgbClr val="808080"/>
                </a:solidFill>
                <a:latin typeface="Consolas"/>
              </a:rPr>
              <a:t>argv</a:t>
            </a:r>
            <a:r>
              <a:rPr lang="en-US" sz="900" dirty="0">
                <a:solidFill>
                  <a:srgbClr val="000000"/>
                </a:solidFill>
                <a:latin typeface="Consolas"/>
              </a:rPr>
              <a:t>[</a:t>
            </a:r>
            <a:r>
              <a:rPr lang="en-US" sz="900" dirty="0">
                <a:solidFill>
                  <a:srgbClr val="7030A0"/>
                </a:solidFill>
                <a:latin typeface="Consolas"/>
              </a:rPr>
              <a:t>1</a:t>
            </a:r>
            <a:r>
              <a:rPr lang="en-US" sz="900" dirty="0">
                <a:solidFill>
                  <a:srgbClr val="000000"/>
                </a:solidFill>
                <a:latin typeface="Consolas"/>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struct</a:t>
            </a:r>
            <a:r>
              <a:rPr lang="en-US" sz="900" dirty="0">
                <a:solidFill>
                  <a:srgbClr val="000000"/>
                </a:solidFill>
                <a:latin typeface="Consolas"/>
              </a:rPr>
              <a:t> </a:t>
            </a:r>
            <a:r>
              <a:rPr lang="en-US" sz="900" dirty="0" err="1">
                <a:solidFill>
                  <a:srgbClr val="2B91AF"/>
                </a:solidFill>
                <a:latin typeface="Consolas"/>
              </a:rPr>
              <a:t>squashedMatrix</a:t>
            </a:r>
            <a:r>
              <a:rPr lang="en-US" sz="900" dirty="0">
                <a:solidFill>
                  <a:srgbClr val="000000"/>
                </a:solidFill>
                <a:latin typeface="Consolas"/>
              </a:rPr>
              <a:t> mat1D;</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mat1D.height = </a:t>
            </a:r>
            <a:r>
              <a:rPr lang="en-US" sz="900" dirty="0">
                <a:solidFill>
                  <a:srgbClr val="7030A0"/>
                </a:solidFill>
                <a:latin typeface="Consolas"/>
              </a:rPr>
              <a:t>2000</a:t>
            </a:r>
            <a:r>
              <a:rPr lang="en-US" sz="900" dirty="0">
                <a:solidFill>
                  <a:srgbClr val="000000"/>
                </a:solidFill>
                <a:latin typeface="Consolas"/>
              </a:rPr>
              <a:t>; </a:t>
            </a:r>
            <a:r>
              <a:rPr lang="en-US" sz="900" dirty="0">
                <a:solidFill>
                  <a:srgbClr val="008000"/>
                </a:solidFill>
                <a:latin typeface="Consolas"/>
              </a:rPr>
              <a:t>// perhaps you set this based on user input</a:t>
            </a:r>
            <a:endParaRPr lang="en-US" sz="900" dirty="0">
              <a:solidFill>
                <a:srgbClr val="000000"/>
              </a:solidFill>
              <a:latin typeface="Consolas"/>
            </a:endParaRPr>
          </a:p>
          <a:p>
            <a:r>
              <a:rPr lang="en-US" sz="900" dirty="0">
                <a:solidFill>
                  <a:srgbClr val="000000"/>
                </a:solidFill>
                <a:latin typeface="Consolas"/>
              </a:rPr>
              <a:t>  mat1D.width = </a:t>
            </a:r>
            <a:r>
              <a:rPr lang="en-US" sz="900" dirty="0">
                <a:solidFill>
                  <a:srgbClr val="7030A0"/>
                </a:solidFill>
                <a:latin typeface="Consolas"/>
              </a:rPr>
              <a:t>2000</a:t>
            </a:r>
            <a:r>
              <a:rPr lang="en-US" sz="900" dirty="0">
                <a:solidFill>
                  <a:srgbClr val="000000"/>
                </a:solidFill>
                <a:latin typeface="Consolas"/>
              </a:rPr>
              <a:t>;  </a:t>
            </a:r>
            <a:r>
              <a:rPr lang="en-US" sz="900" dirty="0">
                <a:solidFill>
                  <a:srgbClr val="008000"/>
                </a:solidFill>
                <a:latin typeface="Consolas"/>
              </a:rPr>
              <a:t>// perhaps you set this based on user input</a:t>
            </a:r>
            <a:endParaRPr lang="en-US" sz="900" dirty="0">
              <a:solidFill>
                <a:srgbClr val="000000"/>
              </a:solidFill>
              <a:latin typeface="Consolas"/>
            </a:endParaRPr>
          </a:p>
          <a:p>
            <a:r>
              <a:rPr lang="en-US" sz="900" dirty="0">
                <a:solidFill>
                  <a:srgbClr val="000000"/>
                </a:solidFill>
                <a:latin typeface="Consolas"/>
              </a:rPr>
              <a:t>  mat1D.pMatVals = </a:t>
            </a:r>
            <a:r>
              <a:rPr lang="en-US" sz="900" dirty="0">
                <a:solidFill>
                  <a:srgbClr val="C00000"/>
                </a:solidFill>
                <a:latin typeface="Consolas"/>
              </a:rPr>
              <a:t>new</a:t>
            </a:r>
            <a:r>
              <a:rPr lang="en-US" sz="900" dirty="0">
                <a:solidFill>
                  <a:srgbClr val="000000"/>
                </a:solidFill>
                <a:latin typeface="Consolas"/>
              </a:rPr>
              <a:t> </a:t>
            </a:r>
            <a:r>
              <a:rPr lang="en-US" sz="900" dirty="0">
                <a:solidFill>
                  <a:srgbClr val="1E00FF"/>
                </a:solidFill>
                <a:latin typeface="Consolas"/>
              </a:rPr>
              <a:t>double</a:t>
            </a:r>
            <a:r>
              <a:rPr lang="en-US" sz="900" dirty="0">
                <a:solidFill>
                  <a:srgbClr val="000000"/>
                </a:solidFill>
                <a:latin typeface="Consolas"/>
              </a:rPr>
              <a:t>[mat1D.height * mat1D.width];</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i, j;</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mat1D.height; i++)</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mat1D.width; </a:t>
            </a:r>
            <a:r>
              <a:rPr lang="en-US" sz="900" dirty="0" err="1">
                <a:solidFill>
                  <a:srgbClr val="000000"/>
                </a:solidFill>
                <a:latin typeface="Consolas"/>
              </a:rPr>
              <a:t>j++</a:t>
            </a:r>
            <a:r>
              <a:rPr lang="en-US" sz="900" dirty="0">
                <a:solidFill>
                  <a:srgbClr val="000000"/>
                </a:solidFill>
                <a:latin typeface="Consolas"/>
              </a:rPr>
              <a:t>)</a:t>
            </a:r>
          </a:p>
          <a:p>
            <a:r>
              <a:rPr lang="en-US" sz="900" dirty="0">
                <a:solidFill>
                  <a:srgbClr val="000000"/>
                </a:solidFill>
                <a:latin typeface="Consolas"/>
              </a:rPr>
              <a:t>      mat1D.pMatVals[i * mat1D.width + j] = </a:t>
            </a:r>
            <a:r>
              <a:rPr lang="en-US" sz="900" dirty="0">
                <a:solidFill>
                  <a:srgbClr val="7030A0"/>
                </a:solidFill>
                <a:latin typeface="Consolas"/>
              </a:rPr>
              <a:t>1.</a:t>
            </a:r>
            <a:r>
              <a:rPr lang="en-US" sz="900" dirty="0">
                <a:solidFill>
                  <a:srgbClr val="000000"/>
                </a:solidFill>
                <a:latin typeface="Consolas"/>
              </a:rPr>
              <a:t> / (i + j + </a:t>
            </a:r>
            <a:r>
              <a:rPr lang="en-US" sz="900" dirty="0">
                <a:solidFill>
                  <a:srgbClr val="7030A0"/>
                </a:solidFill>
                <a:latin typeface="Consolas"/>
              </a:rPr>
              <a:t>1.</a:t>
            </a:r>
            <a:r>
              <a:rPr lang="en-US" sz="900" dirty="0">
                <a:solidFill>
                  <a:srgbClr val="000000"/>
                </a:solidFill>
                <a:latin typeface="Consolas"/>
              </a:rPr>
              <a:t>);</a:t>
            </a:r>
          </a:p>
        </p:txBody>
      </p:sp>
      <p:sp>
        <p:nvSpPr>
          <p:cNvPr id="8" name="Rectangle 7"/>
          <p:cNvSpPr/>
          <p:nvPr/>
        </p:nvSpPr>
        <p:spPr>
          <a:xfrm>
            <a:off x="6802120" y="1847260"/>
            <a:ext cx="5013960" cy="3970318"/>
          </a:xfrm>
          <a:prstGeom prst="rect">
            <a:avLst/>
          </a:prstGeom>
          <a:solidFill>
            <a:schemeClr val="bg1">
              <a:lumMod val="95000"/>
            </a:schemeClr>
          </a:solidFill>
        </p:spPr>
        <p:txBody>
          <a:bodyPr wrap="square" lIns="91440" tIns="45720" rIns="91440" bIns="45720" anchor="t">
            <a:spAutoFit/>
          </a:bodyPr>
          <a:lstStyle/>
          <a:p>
            <a:r>
              <a:rPr lang="en-US" sz="900" dirty="0">
                <a:solidFill>
                  <a:srgbClr val="008000"/>
                </a:solidFill>
                <a:latin typeface="Consolas" panose="020B0609020204030204" pitchFamily="49" charset="0"/>
              </a:rPr>
              <a:t>// Compute sum of elements</a:t>
            </a:r>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double</a:t>
            </a:r>
            <a:r>
              <a:rPr lang="en-US" sz="900" dirty="0">
                <a:solidFill>
                  <a:srgbClr val="000000"/>
                </a:solidFill>
                <a:latin typeface="Consolas"/>
              </a:rPr>
              <a:t> sum = </a:t>
            </a:r>
            <a:r>
              <a:rPr lang="en-US" sz="900" dirty="0">
                <a:solidFill>
                  <a:srgbClr val="7030A0"/>
                </a:solidFill>
                <a:latin typeface="Consolas"/>
              </a:rPr>
              <a:t>0.</a:t>
            </a:r>
            <a:r>
              <a:rPr lang="en-US" sz="900" dirty="0">
                <a:solidFill>
                  <a:srgbClr val="000000"/>
                </a:solidFill>
                <a:latin typeface="Consolas"/>
              </a:rPr>
              <a:t>;</a:t>
            </a:r>
          </a:p>
          <a:p>
            <a:r>
              <a:rPr lang="en-US" sz="900" dirty="0">
                <a:solidFill>
                  <a:srgbClr val="008000"/>
                </a:solidFill>
                <a:latin typeface="Consolas"/>
              </a:rPr>
              <a:t>  </a:t>
            </a:r>
            <a:r>
              <a:rPr lang="en-US" sz="900" dirty="0">
                <a:solidFill>
                  <a:srgbClr val="1E00FF"/>
                </a:solidFill>
                <a:latin typeface="Consolas"/>
              </a:rPr>
              <a:t>auto</a:t>
            </a:r>
            <a:r>
              <a:rPr lang="en-US" sz="900" dirty="0">
                <a:solidFill>
                  <a:srgbClr val="008000"/>
                </a:solidFill>
                <a:latin typeface="Consolas"/>
              </a:rPr>
              <a:t> </a:t>
            </a:r>
            <a:r>
              <a:rPr lang="en-US" sz="900" b="1" dirty="0">
                <a:solidFill>
                  <a:schemeClr val="bg1">
                    <a:lumMod val="50000"/>
                  </a:schemeClr>
                </a:solidFill>
                <a:latin typeface="Consolas"/>
              </a:rPr>
              <a:t>start </a:t>
            </a:r>
            <a:r>
              <a:rPr lang="en-US" sz="900" dirty="0">
                <a:latin typeface="Consolas"/>
              </a:rPr>
              <a:t>= std::chrono::</a:t>
            </a:r>
            <a:r>
              <a:rPr lang="en-US" sz="900" dirty="0" err="1">
                <a:solidFill>
                  <a:srgbClr val="1E00FF"/>
                </a:solidFill>
                <a:latin typeface="Consolas"/>
              </a:rPr>
              <a:t>high_resolution_clock</a:t>
            </a:r>
            <a:r>
              <a:rPr lang="en-US" sz="900" dirty="0">
                <a:latin typeface="Consolas"/>
              </a:rPr>
              <a:t>::now(); </a:t>
            </a:r>
            <a:r>
              <a:rPr lang="en-US" sz="900" dirty="0">
                <a:solidFill>
                  <a:schemeClr val="accent6">
                    <a:lumMod val="75000"/>
                  </a:schemeClr>
                </a:solidFill>
                <a:latin typeface="Consolas"/>
              </a:rPr>
              <a:t>// Get a timestamp</a:t>
            </a:r>
          </a:p>
          <a:p>
            <a:r>
              <a:rPr lang="en-US" sz="900" dirty="0">
                <a:solidFill>
                  <a:srgbClr val="000000"/>
                </a:solidFill>
                <a:latin typeface="Consolas"/>
              </a:rPr>
              <a:t>  </a:t>
            </a:r>
            <a:r>
              <a:rPr lang="en-US" sz="900" dirty="0">
                <a:solidFill>
                  <a:srgbClr val="0000FF"/>
                </a:solidFill>
                <a:latin typeface="Consolas"/>
              </a:rPr>
              <a:t>if</a:t>
            </a:r>
            <a:r>
              <a:rPr lang="en-US" sz="900" dirty="0">
                <a:solidFill>
                  <a:srgbClr val="000000"/>
                </a:solidFill>
                <a:latin typeface="Consolas"/>
              </a:rPr>
              <a:t> (option == </a:t>
            </a:r>
            <a:r>
              <a:rPr lang="en-US" sz="900" dirty="0">
                <a:solidFill>
                  <a:srgbClr val="7030A0"/>
                </a:solidFill>
                <a:latin typeface="Consolas"/>
              </a:rPr>
              <a:t>1</a:t>
            </a:r>
            <a:r>
              <a:rPr lang="en-US" sz="900" dirty="0">
                <a:solidFill>
                  <a:srgbClr val="000000"/>
                </a:solidFill>
                <a:latin typeface="Consolas"/>
              </a:rPr>
              <a:t>) {</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mat1D.height; i++)</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mat1D.width; </a:t>
            </a:r>
            <a:r>
              <a:rPr lang="en-US" sz="900" dirty="0" err="1">
                <a:solidFill>
                  <a:srgbClr val="000000"/>
                </a:solidFill>
                <a:latin typeface="Consolas"/>
              </a:rPr>
              <a:t>j++</a:t>
            </a:r>
            <a:r>
              <a:rPr lang="en-US" sz="900" dirty="0">
                <a:solidFill>
                  <a:srgbClr val="000000"/>
                </a:solidFill>
                <a:latin typeface="Consolas"/>
              </a:rPr>
              <a:t>)</a:t>
            </a:r>
          </a:p>
          <a:p>
            <a:r>
              <a:rPr lang="en-US" sz="900" dirty="0">
                <a:solidFill>
                  <a:srgbClr val="000000"/>
                </a:solidFill>
                <a:latin typeface="Consolas"/>
              </a:rPr>
              <a:t>        sum += mat1D.pMatVals[</a:t>
            </a:r>
            <a:r>
              <a:rPr lang="en-US" sz="900" dirty="0" err="1">
                <a:solidFill>
                  <a:srgbClr val="000000"/>
                </a:solidFill>
                <a:latin typeface="Consolas"/>
              </a:rPr>
              <a:t>i</a:t>
            </a:r>
            <a:r>
              <a:rPr lang="en-US" sz="900" dirty="0">
                <a:solidFill>
                  <a:srgbClr val="000000"/>
                </a:solidFill>
                <a:latin typeface="Consolas"/>
              </a:rPr>
              <a:t> * mat1D.width + j];</a:t>
            </a:r>
          </a:p>
          <a:p>
            <a:r>
              <a:rPr lang="en-US" sz="900" dirty="0">
                <a:solidFill>
                  <a:srgbClr val="000000"/>
                </a:solidFill>
                <a:latin typeface="Consolas"/>
              </a:rPr>
              <a:t>  } </a:t>
            </a:r>
            <a:r>
              <a:rPr lang="en-US" sz="900" dirty="0">
                <a:solidFill>
                  <a:srgbClr val="0000FF"/>
                </a:solidFill>
                <a:latin typeface="Consolas"/>
              </a:rPr>
              <a:t>else</a:t>
            </a:r>
            <a:r>
              <a:rPr lang="en-US" sz="900" dirty="0">
                <a:solidFill>
                  <a:srgbClr val="000000"/>
                </a:solidFill>
                <a:latin typeface="Consolas"/>
              </a:rPr>
              <a:t> </a:t>
            </a:r>
            <a:r>
              <a:rPr lang="en-US" sz="900" dirty="0">
                <a:solidFill>
                  <a:srgbClr val="0000FF"/>
                </a:solidFill>
                <a:latin typeface="Consolas"/>
              </a:rPr>
              <a:t>if</a:t>
            </a:r>
            <a:r>
              <a:rPr lang="en-US" sz="900" dirty="0">
                <a:solidFill>
                  <a:srgbClr val="000000"/>
                </a:solidFill>
                <a:latin typeface="Consolas"/>
              </a:rPr>
              <a:t> (option == </a:t>
            </a:r>
            <a:r>
              <a:rPr lang="en-US" sz="900" dirty="0">
                <a:solidFill>
                  <a:srgbClr val="7030A0"/>
                </a:solidFill>
                <a:latin typeface="Consolas"/>
              </a:rPr>
              <a:t>2</a:t>
            </a:r>
            <a:r>
              <a:rPr lang="en-US" sz="900" dirty="0">
                <a:solidFill>
                  <a:srgbClr val="000000"/>
                </a:solidFill>
                <a:latin typeface="Consolas"/>
              </a:rPr>
              <a:t>) {</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mat1D.width; </a:t>
            </a:r>
            <a:r>
              <a:rPr lang="en-US" sz="900" dirty="0" err="1">
                <a:solidFill>
                  <a:srgbClr val="000000"/>
                </a:solidFill>
                <a:latin typeface="Consolas"/>
              </a:rPr>
              <a:t>j++</a:t>
            </a:r>
            <a:r>
              <a:rPr lang="en-US" sz="900" dirty="0">
                <a:solidFill>
                  <a:srgbClr val="000000"/>
                </a:solidFill>
                <a:latin typeface="Consolas"/>
              </a:rPr>
              <a:t>) </a:t>
            </a:r>
            <a:endParaRPr lang="en-US" sz="900" dirty="0">
              <a:solidFill>
                <a:srgbClr val="000000"/>
              </a:solidFill>
              <a:latin typeface="Consolas" panose="020B0609020204030204" pitchFamily="49" charset="0"/>
            </a:endParaRP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mat1D.height; i++)</a:t>
            </a:r>
          </a:p>
          <a:p>
            <a:r>
              <a:rPr lang="en-US" sz="900" dirty="0">
                <a:solidFill>
                  <a:srgbClr val="000000"/>
                </a:solidFill>
                <a:latin typeface="Consolas"/>
              </a:rPr>
              <a:t>        sum += mat1D.pMatVals[</a:t>
            </a:r>
            <a:r>
              <a:rPr lang="en-US" sz="900" dirty="0" err="1">
                <a:solidFill>
                  <a:srgbClr val="000000"/>
                </a:solidFill>
                <a:latin typeface="Consolas"/>
              </a:rPr>
              <a:t>i</a:t>
            </a:r>
            <a:r>
              <a:rPr lang="en-US" sz="900" dirty="0">
                <a:solidFill>
                  <a:srgbClr val="000000"/>
                </a:solidFill>
                <a:latin typeface="Consolas"/>
              </a:rPr>
              <a:t> * mat1D.width + j];      </a:t>
            </a:r>
            <a:endParaRPr lang="en-US" sz="900" dirty="0">
              <a:solidFill>
                <a:srgbClr val="000000"/>
              </a:solidFill>
              <a:latin typeface="Consolas" panose="020B0609020204030204" pitchFamily="49" charset="0"/>
            </a:endParaRPr>
          </a:p>
          <a:p>
            <a:r>
              <a:rPr lang="en-US" sz="900" dirty="0">
                <a:solidFill>
                  <a:srgbClr val="000000"/>
                </a:solidFill>
                <a:latin typeface="Consolas"/>
              </a:rPr>
              <a:t>  } </a:t>
            </a:r>
            <a:r>
              <a:rPr lang="en-US" sz="900" dirty="0">
                <a:solidFill>
                  <a:srgbClr val="0000FF"/>
                </a:solidFill>
                <a:latin typeface="Consolas"/>
              </a:rPr>
              <a:t>else</a:t>
            </a:r>
            <a:r>
              <a:rPr lang="en-US" sz="900" dirty="0">
                <a:solidFill>
                  <a:srgbClr val="000000"/>
                </a:solidFill>
                <a:latin typeface="Consolas"/>
              </a:rPr>
              <a:t> {</a:t>
            </a:r>
          </a:p>
          <a:p>
            <a:r>
              <a:rPr lang="en-US" sz="900" dirty="0">
                <a:solidFill>
                  <a:srgbClr val="000000"/>
                </a:solidFill>
                <a:latin typeface="Consolas"/>
              </a:rPr>
              <a:t>    std::</a:t>
            </a:r>
            <a:r>
              <a:rPr lang="en-US" sz="900" dirty="0" err="1">
                <a:solidFill>
                  <a:srgbClr val="000000"/>
                </a:solidFill>
                <a:latin typeface="Consolas"/>
              </a:rPr>
              <a:t>printf</a:t>
            </a:r>
            <a:r>
              <a:rPr lang="en-US" sz="900" dirty="0">
                <a:solidFill>
                  <a:srgbClr val="000000"/>
                </a:solidFill>
                <a:latin typeface="Consolas"/>
              </a:rPr>
              <a:t>(</a:t>
            </a:r>
            <a:r>
              <a:rPr lang="en-US" sz="900" dirty="0">
                <a:solidFill>
                  <a:srgbClr val="A31515"/>
                </a:solidFill>
                <a:latin typeface="Consolas"/>
              </a:rPr>
              <a:t>"Bad input option.\n"</a:t>
            </a:r>
            <a:r>
              <a:rPr lang="en-US" sz="900" dirty="0">
                <a:solidFill>
                  <a:srgbClr val="000000"/>
                </a:solidFill>
                <a:latin typeface="Consolas"/>
              </a:rPr>
              <a:t>);</a:t>
            </a: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1</a:t>
            </a:r>
            <a:r>
              <a:rPr lang="en-US" sz="900" dirty="0">
                <a:solidFill>
                  <a:srgbClr val="000000"/>
                </a:solidFill>
                <a:latin typeface="Consolas"/>
              </a:rPr>
              <a:t>;</a:t>
            </a:r>
          </a:p>
          <a:p>
            <a:r>
              <a:rPr lang="en-US" sz="900" dirty="0">
                <a:solidFill>
                  <a:srgbClr val="000000"/>
                </a:solidFill>
                <a:latin typeface="Consolas"/>
              </a:rPr>
              <a:t>  }</a:t>
            </a:r>
          </a:p>
          <a:p>
            <a:r>
              <a:rPr lang="en-US" sz="900" dirty="0">
                <a:solidFill>
                  <a:srgbClr val="000000"/>
                </a:solidFill>
                <a:latin typeface="Consolas"/>
              </a:rPr>
              <a:t>  </a:t>
            </a:r>
            <a:r>
              <a:rPr lang="en-US" sz="900" dirty="0">
                <a:solidFill>
                  <a:srgbClr val="1E00FF"/>
                </a:solidFill>
                <a:latin typeface="Consolas"/>
              </a:rPr>
              <a:t>auto </a:t>
            </a:r>
            <a:r>
              <a:rPr lang="en-US" sz="900" b="1" dirty="0">
                <a:solidFill>
                  <a:schemeClr val="bg1">
                    <a:lumMod val="50000"/>
                  </a:schemeClr>
                </a:solidFill>
                <a:latin typeface="Consolas"/>
              </a:rPr>
              <a:t>end </a:t>
            </a:r>
            <a:r>
              <a:rPr lang="en-US" sz="900" dirty="0">
                <a:solidFill>
                  <a:srgbClr val="000000"/>
                </a:solidFill>
                <a:latin typeface="Consolas"/>
              </a:rPr>
              <a:t>= std::chrono::</a:t>
            </a:r>
            <a:r>
              <a:rPr lang="en-US" sz="900" dirty="0" err="1">
                <a:solidFill>
                  <a:srgbClr val="1E00FF"/>
                </a:solidFill>
                <a:latin typeface="Consolas"/>
              </a:rPr>
              <a:t>high_resolution_clock</a:t>
            </a:r>
            <a:r>
              <a:rPr lang="en-US" sz="900" dirty="0">
                <a:solidFill>
                  <a:srgbClr val="000000"/>
                </a:solidFill>
                <a:latin typeface="Consolas"/>
              </a:rPr>
              <a:t>::now(); </a:t>
            </a:r>
            <a:r>
              <a:rPr lang="en-US" sz="900" dirty="0">
                <a:solidFill>
                  <a:schemeClr val="accent6">
                    <a:lumMod val="75000"/>
                  </a:schemeClr>
                </a:solidFill>
                <a:latin typeface="Consolas"/>
              </a:rPr>
              <a:t>// Get a timestamp</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1E00FF"/>
                </a:solidFill>
                <a:latin typeface="Consolas"/>
              </a:rPr>
              <a:t>auto</a:t>
            </a:r>
            <a:r>
              <a:rPr lang="en-US" sz="900" dirty="0">
                <a:solidFill>
                  <a:srgbClr val="000000"/>
                </a:solidFill>
                <a:latin typeface="Consolas"/>
              </a:rPr>
              <a:t> </a:t>
            </a:r>
            <a:r>
              <a:rPr lang="en-US" sz="900" b="1" dirty="0">
                <a:solidFill>
                  <a:schemeClr val="bg1">
                    <a:lumMod val="50000"/>
                  </a:schemeClr>
                </a:solidFill>
                <a:latin typeface="Consolas"/>
              </a:rPr>
              <a:t>elapsed </a:t>
            </a:r>
            <a:r>
              <a:rPr lang="en-US" sz="900" dirty="0">
                <a:solidFill>
                  <a:srgbClr val="000000"/>
                </a:solidFill>
                <a:latin typeface="Consolas"/>
              </a:rPr>
              <a:t>= </a:t>
            </a:r>
            <a:r>
              <a:rPr lang="en-US" sz="900" b="1" dirty="0">
                <a:solidFill>
                  <a:schemeClr val="bg1">
                    <a:lumMod val="50000"/>
                  </a:schemeClr>
                </a:solidFill>
                <a:latin typeface="Consolas"/>
              </a:rPr>
              <a:t>end </a:t>
            </a:r>
            <a:r>
              <a:rPr lang="en-US" sz="900" dirty="0">
                <a:solidFill>
                  <a:srgbClr val="000000"/>
                </a:solidFill>
                <a:latin typeface="Consolas"/>
              </a:rPr>
              <a:t>– </a:t>
            </a:r>
            <a:r>
              <a:rPr lang="en-US" sz="900" b="1" dirty="0">
                <a:solidFill>
                  <a:schemeClr val="bg1">
                    <a:lumMod val="50000"/>
                  </a:schemeClr>
                </a:solidFill>
                <a:latin typeface="Consolas"/>
              </a:rPr>
              <a:t>start</a:t>
            </a:r>
            <a:r>
              <a:rPr lang="en-US" sz="900" dirty="0">
                <a:solidFill>
                  <a:srgbClr val="000000"/>
                </a:solidFill>
                <a:latin typeface="Consolas"/>
              </a:rPr>
              <a:t>; </a:t>
            </a:r>
            <a:r>
              <a:rPr lang="en-US" sz="900" dirty="0">
                <a:solidFill>
                  <a:schemeClr val="accent6">
                    <a:lumMod val="75000"/>
                  </a:schemeClr>
                </a:solidFill>
                <a:latin typeface="Consolas"/>
              </a:rPr>
              <a:t>// Get difference between timestamps</a:t>
            </a:r>
          </a:p>
          <a:p>
            <a:r>
              <a:rPr lang="en-US" sz="900" dirty="0">
                <a:solidFill>
                  <a:srgbClr val="000000"/>
                </a:solidFill>
                <a:latin typeface="Consolas"/>
              </a:rPr>
              <a:t>  std::</a:t>
            </a:r>
            <a:r>
              <a:rPr lang="en-US" sz="900" dirty="0" err="1">
                <a:solidFill>
                  <a:srgbClr val="000000"/>
                </a:solidFill>
                <a:latin typeface="Consolas"/>
              </a:rPr>
              <a:t>printf</a:t>
            </a:r>
            <a:r>
              <a:rPr lang="en-US" sz="900" dirty="0">
                <a:solidFill>
                  <a:srgbClr val="000000"/>
                </a:solidFill>
                <a:latin typeface="Consolas"/>
              </a:rPr>
              <a:t>(</a:t>
            </a:r>
            <a:r>
              <a:rPr lang="en-US" sz="900" dirty="0">
                <a:solidFill>
                  <a:srgbClr val="A31515"/>
                </a:solidFill>
                <a:latin typeface="Consolas"/>
              </a:rPr>
              <a:t>"The sum of the elements is: %f\n"</a:t>
            </a:r>
            <a:r>
              <a:rPr lang="en-US" sz="900" dirty="0">
                <a:solidFill>
                  <a:srgbClr val="000000"/>
                </a:solidFill>
                <a:latin typeface="Consolas"/>
              </a:rPr>
              <a:t>, sum);</a:t>
            </a:r>
          </a:p>
          <a:p>
            <a:r>
              <a:rPr lang="en-US" sz="900" dirty="0">
                <a:solidFill>
                  <a:srgbClr val="000000"/>
                </a:solidFill>
                <a:latin typeface="Consolas"/>
              </a:rPr>
              <a:t>  std::</a:t>
            </a:r>
            <a:r>
              <a:rPr lang="en-US" sz="900" dirty="0" err="1">
                <a:solidFill>
                  <a:srgbClr val="000000"/>
                </a:solidFill>
                <a:latin typeface="Consolas"/>
              </a:rPr>
              <a:t>printf</a:t>
            </a:r>
            <a:r>
              <a:rPr lang="en-US" sz="900" dirty="0">
                <a:solidFill>
                  <a:srgbClr val="000000"/>
                </a:solidFill>
                <a:latin typeface="Consolas"/>
              </a:rPr>
              <a:t>(</a:t>
            </a:r>
            <a:r>
              <a:rPr lang="en-US" sz="900" dirty="0">
                <a:solidFill>
                  <a:srgbClr val="A31515"/>
                </a:solidFill>
                <a:latin typeface="Consolas"/>
              </a:rPr>
              <a:t>"Time spent in nanoseconds: %d\n"</a:t>
            </a:r>
            <a:r>
              <a:rPr lang="en-US" sz="900" dirty="0">
                <a:solidFill>
                  <a:srgbClr val="000000"/>
                </a:solidFill>
                <a:latin typeface="Consolas"/>
              </a:rPr>
              <a:t>, </a:t>
            </a:r>
          </a:p>
          <a:p>
            <a:r>
              <a:rPr lang="en-US" sz="900" dirty="0">
                <a:solidFill>
                  <a:srgbClr val="000000"/>
                </a:solidFill>
                <a:latin typeface="Consolas"/>
              </a:rPr>
              <a:t>    std::chrono::</a:t>
            </a:r>
            <a:r>
              <a:rPr lang="en-US" sz="900" dirty="0" err="1">
                <a:solidFill>
                  <a:srgbClr val="1E00FF"/>
                </a:solidFill>
                <a:latin typeface="Consolas"/>
              </a:rPr>
              <a:t>duration_cast</a:t>
            </a:r>
            <a:r>
              <a:rPr lang="en-US" sz="900" b="1" dirty="0">
                <a:latin typeface="Consolas"/>
              </a:rPr>
              <a:t>&lt;</a:t>
            </a:r>
            <a:r>
              <a:rPr lang="en-US" sz="900" dirty="0">
                <a:solidFill>
                  <a:srgbClr val="000000"/>
                </a:solidFill>
                <a:latin typeface="Consolas"/>
              </a:rPr>
              <a:t>std::chrono::</a:t>
            </a:r>
            <a:r>
              <a:rPr lang="en-US" sz="900" dirty="0">
                <a:solidFill>
                  <a:srgbClr val="1E00FF"/>
                </a:solidFill>
                <a:latin typeface="Consolas"/>
              </a:rPr>
              <a:t>nanoseconds</a:t>
            </a:r>
            <a:r>
              <a:rPr lang="en-US" sz="900" b="1" dirty="0">
                <a:latin typeface="Consolas"/>
              </a:rPr>
              <a:t>&gt;</a:t>
            </a:r>
            <a:r>
              <a:rPr lang="en-US" sz="900" dirty="0">
                <a:solidFill>
                  <a:srgbClr val="000000"/>
                </a:solidFill>
                <a:latin typeface="Consolas"/>
              </a:rPr>
              <a:t>(</a:t>
            </a:r>
            <a:r>
              <a:rPr lang="en-US" sz="900" b="1" dirty="0">
                <a:solidFill>
                  <a:schemeClr val="bg1">
                    <a:lumMod val="50000"/>
                  </a:schemeClr>
                </a:solidFill>
                <a:latin typeface="Consolas"/>
              </a:rPr>
              <a:t>elapsed</a:t>
            </a:r>
            <a:r>
              <a:rPr lang="en-US" sz="900" dirty="0">
                <a:solidFill>
                  <a:srgbClr val="000000"/>
                </a:solidFill>
                <a:latin typeface="Consolas"/>
              </a:rPr>
              <a:t>)</a:t>
            </a:r>
            <a:r>
              <a:rPr lang="en-US" sz="900" dirty="0">
                <a:latin typeface="Consolas"/>
              </a:rPr>
              <a:t>.count()</a:t>
            </a:r>
            <a:endParaRPr lang="en-US" dirty="0">
              <a:latin typeface="Calibri" panose="020F0502020204030204"/>
              <a:cs typeface="Calibri" panose="020F0502020204030204"/>
            </a:endParaRPr>
          </a:p>
          <a:p>
            <a:r>
              <a:rPr lang="en-US" sz="900" dirty="0">
                <a:solidFill>
                  <a:srgbClr val="000000"/>
                </a:solidFill>
                <a:latin typeface="Consolas"/>
              </a:rPr>
              <a:t>  );</a:t>
            </a:r>
            <a:endParaRPr lang="en-US" dirty="0">
              <a:cs typeface="Calibri"/>
            </a:endParaRP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Done with the matrix; free the mem</a:t>
            </a:r>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C00000"/>
                </a:solidFill>
                <a:latin typeface="Consolas"/>
              </a:rPr>
              <a:t>delete[]</a:t>
            </a:r>
            <a:r>
              <a:rPr lang="en-US" sz="900" dirty="0">
                <a:solidFill>
                  <a:srgbClr val="000000"/>
                </a:solidFill>
                <a:latin typeface="Consolas"/>
              </a:rPr>
              <a:t> mat1D.pMatVals;</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0</a:t>
            </a:r>
            <a:r>
              <a:rPr lang="en-US" sz="900" dirty="0">
                <a:solidFill>
                  <a:srgbClr val="000000"/>
                </a:solidFill>
                <a:latin typeface="Consolas"/>
              </a:rPr>
              <a:t>;</a:t>
            </a:r>
          </a:p>
          <a:p>
            <a:r>
              <a:rPr lang="en-US" sz="900" dirty="0">
                <a:solidFill>
                  <a:srgbClr val="000000"/>
                </a:solidFill>
                <a:latin typeface="Consolas" panose="020B0609020204030204" pitchFamily="49" charset="0"/>
              </a:rPr>
              <a:t>}</a:t>
            </a:r>
          </a:p>
        </p:txBody>
      </p:sp>
      <p:sp>
        <p:nvSpPr>
          <p:cNvPr id="9" name="Freeform 8"/>
          <p:cNvSpPr/>
          <p:nvPr/>
        </p:nvSpPr>
        <p:spPr>
          <a:xfrm>
            <a:off x="5715000" y="1787584"/>
            <a:ext cx="995680" cy="4120456"/>
          </a:xfrm>
          <a:custGeom>
            <a:avLst/>
            <a:gdLst>
              <a:gd name="connsiteX0" fmla="*/ 0 w 1087120"/>
              <a:gd name="connsiteY0" fmla="*/ 4166176 h 4166176"/>
              <a:gd name="connsiteX1" fmla="*/ 548640 w 1087120"/>
              <a:gd name="connsiteY1" fmla="*/ 3973136 h 4166176"/>
              <a:gd name="connsiteX2" fmla="*/ 731520 w 1087120"/>
              <a:gd name="connsiteY2" fmla="*/ 3216216 h 4166176"/>
              <a:gd name="connsiteX3" fmla="*/ 787400 w 1087120"/>
              <a:gd name="connsiteY3" fmla="*/ 396816 h 4166176"/>
              <a:gd name="connsiteX4" fmla="*/ 1087120 w 1087120"/>
              <a:gd name="connsiteY4" fmla="*/ 86936 h 4166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120" h="4166176">
                <a:moveTo>
                  <a:pt x="0" y="4166176"/>
                </a:moveTo>
                <a:cubicBezTo>
                  <a:pt x="213360" y="4148819"/>
                  <a:pt x="426720" y="4131463"/>
                  <a:pt x="548640" y="3973136"/>
                </a:cubicBezTo>
                <a:cubicBezTo>
                  <a:pt x="670560" y="3814809"/>
                  <a:pt x="691727" y="3812269"/>
                  <a:pt x="731520" y="3216216"/>
                </a:cubicBezTo>
                <a:cubicBezTo>
                  <a:pt x="771313" y="2620163"/>
                  <a:pt x="728133" y="918363"/>
                  <a:pt x="787400" y="396816"/>
                </a:cubicBezTo>
                <a:cubicBezTo>
                  <a:pt x="846667" y="-124731"/>
                  <a:pt x="966893" y="-18898"/>
                  <a:pt x="1087120" y="86936"/>
                </a:cubicBezTo>
              </a:path>
            </a:pathLst>
          </a:custGeom>
          <a:noFill/>
          <a:ln>
            <a:prstDash val="sysDot"/>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92AA0BC-353E-4AE0-80E9-29E664A9DE43}"/>
              </a:ext>
            </a:extLst>
          </p:cNvPr>
          <p:cNvGrpSpPr/>
          <p:nvPr/>
        </p:nvGrpSpPr>
        <p:grpSpPr>
          <a:xfrm>
            <a:off x="10269414" y="2423048"/>
            <a:ext cx="594946" cy="429846"/>
            <a:chOff x="10269414" y="2594707"/>
            <a:chExt cx="594946" cy="429846"/>
          </a:xfrm>
        </p:grpSpPr>
        <p:sp>
          <p:nvSpPr>
            <p:cNvPr id="2" name="Right Brace 1">
              <a:extLst>
                <a:ext uri="{FF2B5EF4-FFF2-40B4-BE49-F238E27FC236}">
                  <a16:creationId xmlns:a16="http://schemas.microsoft.com/office/drawing/2014/main" id="{9FEBDDF8-23C6-4754-BB9D-0C5730C19C29}"/>
                </a:ext>
              </a:extLst>
            </p:cNvPr>
            <p:cNvSpPr/>
            <p:nvPr/>
          </p:nvSpPr>
          <p:spPr>
            <a:xfrm>
              <a:off x="10269414" y="2594707"/>
              <a:ext cx="187569" cy="429846"/>
            </a:xfrm>
            <a:prstGeom prst="rightBrace">
              <a:avLst/>
            </a:prstGeom>
            <a:ln w="25400">
              <a:solidFill>
                <a:srgbClr val="FE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a:extLst>
                <a:ext uri="{FF2B5EF4-FFF2-40B4-BE49-F238E27FC236}">
                  <a16:creationId xmlns:a16="http://schemas.microsoft.com/office/drawing/2014/main" id="{B29F5FE0-DA3C-45A3-A8D3-A0FEC7B2FE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6983" y="2617176"/>
              <a:ext cx="407377" cy="4073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F0375C5A-2734-43D1-A7CA-5B3C6CF18046}"/>
              </a:ext>
            </a:extLst>
          </p:cNvPr>
          <p:cNvGrpSpPr/>
          <p:nvPr/>
        </p:nvGrpSpPr>
        <p:grpSpPr>
          <a:xfrm>
            <a:off x="10269414" y="2998459"/>
            <a:ext cx="594946" cy="429846"/>
            <a:chOff x="10269414" y="2594707"/>
            <a:chExt cx="594946" cy="429846"/>
          </a:xfrm>
        </p:grpSpPr>
        <p:sp>
          <p:nvSpPr>
            <p:cNvPr id="12" name="Right Brace 11">
              <a:extLst>
                <a:ext uri="{FF2B5EF4-FFF2-40B4-BE49-F238E27FC236}">
                  <a16:creationId xmlns:a16="http://schemas.microsoft.com/office/drawing/2014/main" id="{93314844-6AB8-4BE5-A74E-C02A922423AB}"/>
                </a:ext>
              </a:extLst>
            </p:cNvPr>
            <p:cNvSpPr/>
            <p:nvPr/>
          </p:nvSpPr>
          <p:spPr>
            <a:xfrm>
              <a:off x="10269414" y="2594707"/>
              <a:ext cx="187569" cy="429846"/>
            </a:xfrm>
            <a:prstGeom prst="rightBrace">
              <a:avLst/>
            </a:prstGeom>
            <a:ln w="25400">
              <a:solidFill>
                <a:srgbClr val="FE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
              <a:extLst>
                <a:ext uri="{FF2B5EF4-FFF2-40B4-BE49-F238E27FC236}">
                  <a16:creationId xmlns:a16="http://schemas.microsoft.com/office/drawing/2014/main" id="{A5D34189-5A57-4F24-81B4-EEB347C428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6983" y="2617176"/>
              <a:ext cx="407377" cy="40737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5274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release</a:t>
            </a:r>
            <a:r>
              <a:rPr lang="en-US" dirty="0"/>
              <a:t> build: 6 to 7 times faster if accessed w/ locality</a:t>
            </a:r>
          </a:p>
        </p:txBody>
      </p:sp>
      <p:sp>
        <p:nvSpPr>
          <p:cNvPr id="3" name="Slide Number Placeholder 2"/>
          <p:cNvSpPr>
            <a:spLocks noGrp="1"/>
          </p:cNvSpPr>
          <p:nvPr>
            <p:ph type="sldNum" sz="quarter" idx="12"/>
          </p:nvPr>
        </p:nvSpPr>
        <p:spPr/>
        <p:txBody>
          <a:bodyPr/>
          <a:lstStyle/>
          <a:p>
            <a:fld id="{67D2203D-769A-4D5A-AE4C-EA73FDE6A130}" type="slidenum">
              <a:rPr lang="en-US" smtClean="0"/>
              <a:t>35</a:t>
            </a:fld>
            <a:endParaRPr lang="en-US"/>
          </a:p>
        </p:txBody>
      </p:sp>
      <p:sp>
        <p:nvSpPr>
          <p:cNvPr id="4" name="Rectangle 3"/>
          <p:cNvSpPr/>
          <p:nvPr/>
        </p:nvSpPr>
        <p:spPr>
          <a:xfrm>
            <a:off x="2418735" y="1681511"/>
            <a:ext cx="7462520" cy="3693319"/>
          </a:xfrm>
          <a:prstGeom prst="rect">
            <a:avLst/>
          </a:prstGeom>
          <a:solidFill>
            <a:schemeClr val="accent4">
              <a:lumMod val="20000"/>
              <a:lumOff val="80000"/>
            </a:schemeClr>
          </a:solidFill>
        </p:spPr>
        <p:txBody>
          <a:bodyPr wrap="square" lIns="91440" tIns="45720" rIns="91440" bIns="45720" anchor="t">
            <a:spAutoFit/>
          </a:bodyPr>
          <a:lstStyle/>
          <a:p>
            <a:r>
              <a:rPr lang="en-US" dirty="0">
                <a:solidFill>
                  <a:schemeClr val="bg1">
                    <a:lumMod val="50000"/>
                  </a:schemeClr>
                </a:solidFill>
                <a:latin typeface="Consolas"/>
              </a:rPr>
              <a:t>TRUMAN Release&gt;</a:t>
            </a:r>
            <a:r>
              <a:rPr lang="en-US" dirty="0">
                <a:latin typeface="Consolas"/>
              </a:rPr>
              <a:t> ./matrixRep1D.exe               </a:t>
            </a:r>
            <a:endParaRPr lang="en-US" dirty="0">
              <a:latin typeface="Consolas" panose="020B0609020204030204" pitchFamily="49" charset="0"/>
            </a:endParaRPr>
          </a:p>
          <a:p>
            <a:r>
              <a:rPr lang="en-US" dirty="0">
                <a:latin typeface="Consolas" panose="020B0609020204030204" pitchFamily="49" charset="0"/>
              </a:rPr>
              <a:t>Pass 1 for row-wise, pass 2 for column-wise sum.</a:t>
            </a:r>
          </a:p>
          <a:p>
            <a:endParaRPr lang="en-US" dirty="0">
              <a:latin typeface="Consolas"/>
            </a:endParaRPr>
          </a:p>
          <a:p>
            <a:r>
              <a:rPr lang="en-US" dirty="0">
                <a:latin typeface="Consolas"/>
              </a:rPr>
              <a:t>                                </a:t>
            </a:r>
            <a:endParaRPr lang="en-US">
              <a:latin typeface="Consolas" panose="020B0609020204030204" pitchFamily="49" charset="0"/>
            </a:endParaRPr>
          </a:p>
          <a:p>
            <a:r>
              <a:rPr lang="en-US" dirty="0">
                <a:solidFill>
                  <a:schemeClr val="bg1">
                    <a:lumMod val="50000"/>
                  </a:schemeClr>
                </a:solidFill>
                <a:latin typeface="Consolas"/>
              </a:rPr>
              <a:t>TRUMAN Release&gt;</a:t>
            </a:r>
            <a:r>
              <a:rPr lang="en-US" dirty="0">
                <a:latin typeface="Consolas"/>
              </a:rPr>
              <a:t> ./matrixRep1D.exe 1             </a:t>
            </a:r>
            <a:endParaRPr lang="en-US" dirty="0">
              <a:latin typeface="Consolas" panose="020B0609020204030204" pitchFamily="49" charset="0"/>
            </a:endParaRPr>
          </a:p>
          <a:p>
            <a:r>
              <a:rPr lang="en-US" dirty="0">
                <a:latin typeface="Consolas" panose="020B0609020204030204" pitchFamily="49" charset="0"/>
              </a:rPr>
              <a:t>The sum of the elements is: 2772.088785         </a:t>
            </a:r>
          </a:p>
          <a:p>
            <a:r>
              <a:rPr lang="en-US" dirty="0">
                <a:latin typeface="Consolas"/>
              </a:rPr>
              <a:t>Time spent in nanoseconds:  3            </a:t>
            </a:r>
            <a:endParaRPr lang="en-US" dirty="0">
              <a:latin typeface="Consolas" panose="020B0609020204030204" pitchFamily="49" charset="0"/>
            </a:endParaRPr>
          </a:p>
          <a:p>
            <a:endParaRPr lang="en-US" dirty="0">
              <a:latin typeface="Consolas"/>
            </a:endParaRPr>
          </a:p>
          <a:p>
            <a:r>
              <a:rPr lang="en-US" dirty="0">
                <a:latin typeface="Consolas"/>
              </a:rPr>
              <a:t>                                </a:t>
            </a:r>
            <a:endParaRPr lang="en-US"/>
          </a:p>
          <a:p>
            <a:r>
              <a:rPr lang="en-US" dirty="0">
                <a:solidFill>
                  <a:schemeClr val="bg1">
                    <a:lumMod val="50000"/>
                  </a:schemeClr>
                </a:solidFill>
                <a:latin typeface="Consolas"/>
              </a:rPr>
              <a:t>TRUMAN Release&gt;</a:t>
            </a:r>
            <a:r>
              <a:rPr lang="en-US" dirty="0">
                <a:latin typeface="Consolas"/>
              </a:rPr>
              <a:t> ./matrixRep1D.exe 2             </a:t>
            </a:r>
            <a:endParaRPr lang="en-US" dirty="0">
              <a:latin typeface="Consolas" panose="020B0609020204030204" pitchFamily="49" charset="0"/>
            </a:endParaRPr>
          </a:p>
          <a:p>
            <a:r>
              <a:rPr lang="en-US" dirty="0">
                <a:latin typeface="Consolas" panose="020B0609020204030204" pitchFamily="49" charset="0"/>
              </a:rPr>
              <a:t>The sum of the elements is: 2772.088785         </a:t>
            </a:r>
          </a:p>
          <a:p>
            <a:r>
              <a:rPr lang="en-US" dirty="0">
                <a:latin typeface="Consolas"/>
              </a:rPr>
              <a:t>Time spent in nanoseconds:  23            </a:t>
            </a:r>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p:cNvSpPr/>
          <p:nvPr/>
        </p:nvSpPr>
        <p:spPr>
          <a:xfrm>
            <a:off x="2983230" y="5857267"/>
            <a:ext cx="6032500" cy="707886"/>
          </a:xfrm>
          <a:prstGeom prst="rect">
            <a:avLst/>
          </a:prstGeom>
          <a:ln>
            <a:solidFill>
              <a:schemeClr val="tx1"/>
            </a:solidFill>
          </a:ln>
        </p:spPr>
        <p:txBody>
          <a:bodyPr wrap="square">
            <a:spAutoFit/>
          </a:bodyPr>
          <a:lstStyle/>
          <a:p>
            <a:r>
              <a:rPr lang="en-US" sz="800" dirty="0"/>
              <a:t>OS Name		Microsoft Windows 10 Enterprise 2016 LTSB</a:t>
            </a:r>
          </a:p>
          <a:p>
            <a:r>
              <a:rPr lang="en-US" sz="800" dirty="0"/>
              <a:t>System Type		x64-based PC</a:t>
            </a:r>
          </a:p>
          <a:p>
            <a:r>
              <a:rPr lang="en-US" sz="800" dirty="0"/>
              <a:t>Processor		Intel(R) Core(TM) i7-6800K CPU @ 3.40GHz, 3401 </a:t>
            </a:r>
            <a:r>
              <a:rPr lang="en-US" sz="800" dirty="0" err="1"/>
              <a:t>Mhz</a:t>
            </a:r>
            <a:r>
              <a:rPr lang="en-US" sz="800" dirty="0"/>
              <a:t>, 6 Core(s), 12 Logical Processor(s)</a:t>
            </a:r>
          </a:p>
          <a:p>
            <a:r>
              <a:rPr lang="en-US" sz="800" dirty="0"/>
              <a:t>Installed Physical Memory (RAM)	32.0 GB</a:t>
            </a:r>
          </a:p>
          <a:p>
            <a:r>
              <a:rPr lang="en-US" sz="800" dirty="0"/>
              <a:t>Compiler		Visual Studio 2015 (Enterprise)</a:t>
            </a:r>
          </a:p>
        </p:txBody>
      </p:sp>
      <p:sp>
        <p:nvSpPr>
          <p:cNvPr id="6" name="Rectangle 5">
            <a:extLst>
              <a:ext uri="{FF2B5EF4-FFF2-40B4-BE49-F238E27FC236}">
                <a16:creationId xmlns:a16="http://schemas.microsoft.com/office/drawing/2014/main" id="{A431DC0B-E591-4928-BC76-E42CA927561F}"/>
              </a:ext>
            </a:extLst>
          </p:cNvPr>
          <p:cNvSpPr/>
          <p:nvPr/>
        </p:nvSpPr>
        <p:spPr>
          <a:xfrm>
            <a:off x="5952531" y="3359354"/>
            <a:ext cx="396159" cy="335280"/>
          </a:xfrm>
          <a:prstGeom prst="rect">
            <a:avLst/>
          </a:prstGeom>
          <a:no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161BF765-97B3-471B-B3B1-2D2C71C145D5}"/>
              </a:ext>
            </a:extLst>
          </p:cNvPr>
          <p:cNvSpPr/>
          <p:nvPr/>
        </p:nvSpPr>
        <p:spPr>
          <a:xfrm>
            <a:off x="5953678" y="4714568"/>
            <a:ext cx="396159" cy="335280"/>
          </a:xfrm>
          <a:prstGeom prst="rect">
            <a:avLst/>
          </a:prstGeom>
          <a:no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96698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p>
            <a:r>
              <a:rPr lang="en-US" dirty="0">
                <a:solidFill>
                  <a:schemeClr val="accent2">
                    <a:lumMod val="50000"/>
                  </a:schemeClr>
                </a:solidFill>
              </a:rPr>
              <a:t>A second way to represent the matrix: the 2D approach</a:t>
            </a:r>
          </a:p>
        </p:txBody>
      </p:sp>
      <p:sp>
        <p:nvSpPr>
          <p:cNvPr id="3" name="Content Placeholder 2"/>
          <p:cNvSpPr>
            <a:spLocks noGrp="1"/>
          </p:cNvSpPr>
          <p:nvPr>
            <p:ph sz="half" idx="2"/>
          </p:nvPr>
        </p:nvSpPr>
        <p:spPr/>
        <p:txBody>
          <a:bodyPr>
            <a:normAutofit fontScale="85000" lnSpcReduction="10000"/>
          </a:bodyPr>
          <a:lstStyle/>
          <a:p>
            <a:r>
              <a:rPr lang="en-US" dirty="0"/>
              <a:t>First, we allocate room to store a bunch of pointers to </a:t>
            </a:r>
            <a:r>
              <a:rPr lang="en-US" dirty="0">
                <a:latin typeface="Consolas" panose="020B0609020204030204" pitchFamily="49" charset="0"/>
              </a:rPr>
              <a:t>double</a:t>
            </a:r>
          </a:p>
          <a:p>
            <a:pPr lvl="1"/>
            <a:r>
              <a:rPr lang="en-US" dirty="0"/>
              <a:t>There are “</a:t>
            </a:r>
            <a:r>
              <a:rPr lang="en-US" dirty="0">
                <a:latin typeface="Consolas" panose="020B0609020204030204" pitchFamily="49" charset="0"/>
              </a:rPr>
              <a:t>height</a:t>
            </a:r>
            <a:r>
              <a:rPr lang="en-US" dirty="0"/>
              <a:t>” of these “</a:t>
            </a:r>
            <a:r>
              <a:rPr lang="en-US" dirty="0">
                <a:latin typeface="Consolas" panose="020B0609020204030204" pitchFamily="49" charset="0"/>
              </a:rPr>
              <a:t>double *</a:t>
            </a:r>
            <a:r>
              <a:rPr lang="en-US" dirty="0"/>
              <a:t>” pointers</a:t>
            </a:r>
          </a:p>
          <a:p>
            <a:pPr lvl="1"/>
            <a:r>
              <a:rPr lang="en-US" dirty="0"/>
              <a:t>These pointers stored in the array </a:t>
            </a:r>
            <a:r>
              <a:rPr lang="en-US" dirty="0" err="1">
                <a:latin typeface="Consolas" panose="020B0609020204030204" pitchFamily="49" charset="0"/>
              </a:rPr>
              <a:t>pRows</a:t>
            </a:r>
            <a:endParaRPr lang="en-US" dirty="0">
              <a:latin typeface="Consolas" panose="020B0609020204030204" pitchFamily="49" charset="0"/>
            </a:endParaRPr>
          </a:p>
          <a:p>
            <a:endParaRPr lang="en-US" dirty="0"/>
          </a:p>
          <a:p>
            <a:r>
              <a:rPr lang="en-US" dirty="0"/>
              <a:t>For each matrix row (and there are “</a:t>
            </a:r>
            <a:r>
              <a:rPr lang="en-US" dirty="0">
                <a:latin typeface="Consolas" panose="020B0609020204030204" pitchFamily="49" charset="0"/>
              </a:rPr>
              <a:t>height</a:t>
            </a:r>
            <a:r>
              <a:rPr lang="en-US" dirty="0"/>
              <a:t>” of them), we allocate enough room to store “</a:t>
            </a:r>
            <a:r>
              <a:rPr lang="en-US" dirty="0">
                <a:latin typeface="Consolas" panose="020B0609020204030204" pitchFamily="49" charset="0"/>
              </a:rPr>
              <a:t>width</a:t>
            </a:r>
            <a:r>
              <a:rPr lang="en-US" dirty="0"/>
              <a:t>” doubles</a:t>
            </a:r>
          </a:p>
          <a:p>
            <a:pPr lvl="1"/>
            <a:r>
              <a:rPr lang="en-US" dirty="0"/>
              <a:t>These are the values that show up in a row of the matrix</a:t>
            </a:r>
          </a:p>
          <a:p>
            <a:endParaRPr lang="en-US" dirty="0"/>
          </a:p>
          <a:p>
            <a:r>
              <a:rPr lang="en-US" dirty="0"/>
              <a:t>Note that we use </a:t>
            </a:r>
            <a:r>
              <a:rPr lang="en-US" dirty="0">
                <a:latin typeface="Consolas" panose="020B0609020204030204" pitchFamily="49" charset="0"/>
              </a:rPr>
              <a:t>new/malloc</a:t>
            </a:r>
            <a:r>
              <a:rPr lang="en-US" dirty="0"/>
              <a:t> multiple times</a:t>
            </a:r>
          </a:p>
          <a:p>
            <a:pPr lvl="1"/>
            <a:r>
              <a:rPr lang="en-US" dirty="0"/>
              <a:t>We’ll have to use </a:t>
            </a:r>
            <a:r>
              <a:rPr lang="en-US" dirty="0">
                <a:latin typeface="Consolas" panose="020B0609020204030204" pitchFamily="49" charset="0"/>
              </a:rPr>
              <a:t>delete</a:t>
            </a:r>
            <a:r>
              <a:rPr lang="en-US" dirty="0"/>
              <a:t> multiple times</a:t>
            </a:r>
          </a:p>
          <a:p>
            <a:pPr lvl="1"/>
            <a:endParaRPr lang="en-US" dirty="0"/>
          </a:p>
          <a:p>
            <a:r>
              <a:rPr lang="en-US" dirty="0"/>
              <a:t>Windows executable called “</a:t>
            </a:r>
            <a:r>
              <a:rPr lang="en-US" dirty="0">
                <a:latin typeface="Consolas" panose="020B0609020204030204" pitchFamily="49" charset="0"/>
              </a:rPr>
              <a:t>matrix2D.exe</a:t>
            </a:r>
            <a:r>
              <a:rPr lang="en-US" dirty="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7"/>
          <p:cNvSpPr/>
          <p:nvPr/>
        </p:nvSpPr>
        <p:spPr>
          <a:xfrm>
            <a:off x="422156" y="881504"/>
            <a:ext cx="4648608" cy="5909310"/>
          </a:xfrm>
          <a:prstGeom prst="rect">
            <a:avLst/>
          </a:prstGeom>
          <a:solidFill>
            <a:schemeClr val="bg1">
              <a:lumMod val="95000"/>
            </a:schemeClr>
          </a:solidFill>
        </p:spPr>
        <p:txBody>
          <a:bodyPr wrap="square" lIns="91440" tIns="45720" rIns="91440" bIns="45720" anchor="t">
            <a:spAutoFit/>
          </a:bodyPr>
          <a:lstStyle/>
          <a:p>
            <a:r>
              <a:rPr lang="en-US" sz="900" dirty="0">
                <a:solidFill>
                  <a:srgbClr val="808080"/>
                </a:solidFill>
                <a:latin typeface="Consolas"/>
              </a:rPr>
              <a:t>#include</a:t>
            </a:r>
            <a:r>
              <a:rPr lang="en-US" sz="900" dirty="0">
                <a:solidFill>
                  <a:srgbClr val="000000"/>
                </a:solidFill>
                <a:latin typeface="Consolas"/>
              </a:rPr>
              <a:t> </a:t>
            </a:r>
            <a:r>
              <a:rPr lang="en-US" sz="900" dirty="0">
                <a:solidFill>
                  <a:srgbClr val="A31515"/>
                </a:solidFill>
                <a:latin typeface="Consolas"/>
              </a:rPr>
              <a:t>&lt;</a:t>
            </a:r>
            <a:r>
              <a:rPr lang="en-US" sz="900" dirty="0" err="1">
                <a:solidFill>
                  <a:srgbClr val="A31515"/>
                </a:solidFill>
                <a:latin typeface="Consolas"/>
              </a:rPr>
              <a:t>cstdio</a:t>
            </a:r>
            <a:r>
              <a:rPr lang="en-US" sz="900" dirty="0">
                <a:solidFill>
                  <a:srgbClr val="A31515"/>
                </a:solidFill>
                <a:latin typeface="Consolas"/>
              </a:rPr>
              <a:t>&gt;</a:t>
            </a:r>
            <a:endParaRPr lang="en-US" sz="900" dirty="0">
              <a:solidFill>
                <a:srgbClr val="000000"/>
              </a:solidFill>
              <a:latin typeface="Consolas"/>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a:rPr>
              <a:t>struct</a:t>
            </a:r>
            <a:r>
              <a:rPr lang="en-US" sz="900" dirty="0">
                <a:solidFill>
                  <a:srgbClr val="000000"/>
                </a:solidFill>
                <a:latin typeface="Consolas"/>
              </a:rPr>
              <a:t> </a:t>
            </a:r>
            <a:r>
              <a:rPr lang="en-US" sz="900" dirty="0">
                <a:solidFill>
                  <a:srgbClr val="2B91AF"/>
                </a:solidFill>
                <a:latin typeface="Consolas"/>
              </a:rPr>
              <a:t>Matrix2D</a:t>
            </a:r>
            <a:r>
              <a:rPr lang="en-US" sz="900" dirty="0">
                <a:solidFill>
                  <a:srgbClr val="000000"/>
                </a:solidFill>
                <a:latin typeface="Consolas"/>
              </a:rPr>
              <a:t> {</a:t>
            </a:r>
          </a:p>
          <a:p>
            <a:r>
              <a:rPr lang="en-US" sz="900" dirty="0">
                <a:solidFill>
                  <a:srgbClr val="000000"/>
                </a:solidFill>
                <a:latin typeface="Consolas" panose="020B0609020204030204" pitchFamily="49" charset="0"/>
              </a:rPr>
              <a:t>  </a:t>
            </a:r>
            <a:r>
              <a:rPr lang="en-US" sz="900" dirty="0">
                <a:solidFill>
                  <a:srgbClr val="006400"/>
                </a:solidFill>
                <a:latin typeface="Consolas" panose="020B0609020204030204" pitchFamily="49" charset="0"/>
              </a:rPr>
              <a:t>/// 2D matrix stored row-wise in a one dimensional array</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height; </a:t>
            </a:r>
            <a:r>
              <a:rPr lang="en-US" sz="900" dirty="0">
                <a:solidFill>
                  <a:srgbClr val="006400"/>
                </a:solidFill>
                <a:latin typeface="Consolas" panose="020B0609020204030204" pitchFamily="49" charset="0"/>
              </a:rPr>
              <a:t>/// number of rows in matrix</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width;  </a:t>
            </a:r>
            <a:r>
              <a:rPr lang="en-US" sz="900" dirty="0">
                <a:solidFill>
                  <a:srgbClr val="006400"/>
                </a:solidFill>
                <a:latin typeface="Consolas" panose="020B0609020204030204" pitchFamily="49" charset="0"/>
              </a:rPr>
              <a:t>/// number of columns in matrix</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pRows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main() {</a:t>
            </a:r>
          </a:p>
          <a:p>
            <a:r>
              <a:rPr lang="en-US" sz="900" dirty="0">
                <a:solidFill>
                  <a:srgbClr val="000000"/>
                </a:solidFill>
                <a:latin typeface="Consolas"/>
              </a:rPr>
              <a:t>  </a:t>
            </a:r>
            <a:r>
              <a:rPr lang="en-US" sz="900" dirty="0">
                <a:solidFill>
                  <a:srgbClr val="0000FF"/>
                </a:solidFill>
                <a:latin typeface="Consolas"/>
              </a:rPr>
              <a:t>struct</a:t>
            </a:r>
            <a:r>
              <a:rPr lang="en-US" sz="900" dirty="0">
                <a:solidFill>
                  <a:srgbClr val="000000"/>
                </a:solidFill>
                <a:latin typeface="Consolas"/>
              </a:rPr>
              <a:t> </a:t>
            </a:r>
            <a:r>
              <a:rPr lang="en-US" sz="900" dirty="0">
                <a:solidFill>
                  <a:srgbClr val="2B91AF"/>
                </a:solidFill>
                <a:latin typeface="Consolas"/>
              </a:rPr>
              <a:t>Matrix2D</a:t>
            </a:r>
            <a:r>
              <a:rPr lang="en-US" sz="900" dirty="0">
                <a:solidFill>
                  <a:srgbClr val="000000"/>
                </a:solidFill>
                <a:latin typeface="Consolas"/>
              </a:rPr>
              <a:t> mat2D;</a:t>
            </a:r>
          </a:p>
          <a:p>
            <a:r>
              <a:rPr lang="en-US" sz="900" dirty="0">
                <a:solidFill>
                  <a:srgbClr val="000000"/>
                </a:solidFill>
                <a:latin typeface="Consolas"/>
              </a:rPr>
              <a:t>  mat2D.height = </a:t>
            </a:r>
            <a:r>
              <a:rPr lang="en-US" sz="900" dirty="0">
                <a:solidFill>
                  <a:srgbClr val="7030A0"/>
                </a:solidFill>
                <a:latin typeface="Consolas"/>
              </a:rPr>
              <a:t>1000</a:t>
            </a:r>
            <a:r>
              <a:rPr lang="en-US" sz="900" dirty="0">
                <a:solidFill>
                  <a:srgbClr val="000000"/>
                </a:solidFill>
                <a:latin typeface="Consolas"/>
              </a:rPr>
              <a:t>; </a:t>
            </a:r>
            <a:r>
              <a:rPr lang="en-US" sz="900" dirty="0">
                <a:solidFill>
                  <a:srgbClr val="008000"/>
                </a:solidFill>
                <a:latin typeface="Consolas"/>
              </a:rPr>
              <a:t>// perhaps you set this based on user input</a:t>
            </a:r>
            <a:endParaRPr lang="en-US" sz="900" dirty="0">
              <a:solidFill>
                <a:srgbClr val="000000"/>
              </a:solidFill>
              <a:latin typeface="Consolas"/>
            </a:endParaRPr>
          </a:p>
          <a:p>
            <a:r>
              <a:rPr lang="en-US" sz="900" dirty="0">
                <a:solidFill>
                  <a:srgbClr val="000000"/>
                </a:solidFill>
                <a:latin typeface="Consolas"/>
              </a:rPr>
              <a:t>  mat2D.width = </a:t>
            </a:r>
            <a:r>
              <a:rPr lang="en-US" sz="900" dirty="0">
                <a:solidFill>
                  <a:srgbClr val="7030A0"/>
                </a:solidFill>
                <a:latin typeface="Consolas"/>
              </a:rPr>
              <a:t>2000</a:t>
            </a:r>
            <a:r>
              <a:rPr lang="en-US" sz="900" dirty="0">
                <a:solidFill>
                  <a:srgbClr val="000000"/>
                </a:solidFill>
                <a:latin typeface="Consolas"/>
              </a:rPr>
              <a:t>;  </a:t>
            </a:r>
            <a:r>
              <a:rPr lang="en-US" sz="900" dirty="0">
                <a:solidFill>
                  <a:srgbClr val="008000"/>
                </a:solidFill>
                <a:latin typeface="Consolas"/>
              </a:rPr>
              <a:t>// perhaps you set this based on user input</a:t>
            </a:r>
            <a:endParaRPr lang="en-US" sz="900" dirty="0">
              <a:solidFill>
                <a:srgbClr val="000000"/>
              </a:solidFill>
              <a:latin typeface="Consolas"/>
            </a:endParaRPr>
          </a:p>
          <a:p>
            <a:endParaRPr lang="en-US" sz="900" dirty="0">
              <a:solidFill>
                <a:srgbClr val="000000"/>
              </a:solidFill>
              <a:latin typeface="Consolas" panose="020B0609020204030204" pitchFamily="49" charset="0"/>
            </a:endParaRPr>
          </a:p>
          <a:p>
            <a:r>
              <a:rPr lang="en-US" sz="900" dirty="0">
                <a:solidFill>
                  <a:srgbClr val="000000"/>
                </a:solidFill>
                <a:latin typeface="Consolas"/>
              </a:rPr>
              <a:t>  mat2D.pRows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[mat2D.height];</a:t>
            </a:r>
            <a:endParaRPr lang="en-US" sz="90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i;</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mat2D.height; i++)</a:t>
            </a:r>
          </a:p>
          <a:p>
            <a:r>
              <a:rPr lang="en-US" sz="900" dirty="0">
                <a:solidFill>
                  <a:srgbClr val="000000"/>
                </a:solidFill>
                <a:latin typeface="Consolas"/>
              </a:rPr>
              <a:t>    mat2D.pRows[</a:t>
            </a:r>
            <a:r>
              <a:rPr lang="en-US" sz="900" dirty="0" err="1">
                <a:solidFill>
                  <a:srgbClr val="000000"/>
                </a:solidFill>
                <a:latin typeface="Consolas"/>
              </a:rPr>
              <a:t>i</a:t>
            </a:r>
            <a:r>
              <a:rPr lang="en-US" sz="900" dirty="0">
                <a:solidFill>
                  <a:srgbClr val="000000"/>
                </a:solidFill>
                <a:latin typeface="Consolas"/>
              </a:rPr>
              <a:t>]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[mat2D.width];</a:t>
            </a:r>
            <a:endParaRPr lang="en-US" sz="900" dirty="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Get meaningful values in this matrix</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j;</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mat2D.height; i++)</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mat2D.width; </a:t>
            </a:r>
            <a:r>
              <a:rPr lang="en-US" sz="900" dirty="0" err="1">
                <a:solidFill>
                  <a:srgbClr val="000000"/>
                </a:solidFill>
                <a:latin typeface="Consolas"/>
              </a:rPr>
              <a:t>j++</a:t>
            </a:r>
            <a:r>
              <a:rPr lang="en-US" sz="900" dirty="0">
                <a:solidFill>
                  <a:srgbClr val="000000"/>
                </a:solidFill>
                <a:latin typeface="Consolas"/>
              </a:rPr>
              <a:t>)</a:t>
            </a:r>
          </a:p>
          <a:p>
            <a:r>
              <a:rPr lang="en-US" sz="900" dirty="0">
                <a:solidFill>
                  <a:srgbClr val="000000"/>
                </a:solidFill>
                <a:latin typeface="Consolas"/>
              </a:rPr>
              <a:t>      mat2D.pRows[i][j] = </a:t>
            </a:r>
            <a:r>
              <a:rPr lang="en-US" sz="900" dirty="0">
                <a:solidFill>
                  <a:srgbClr val="7030A0"/>
                </a:solidFill>
                <a:latin typeface="Consolas"/>
              </a:rPr>
              <a:t>1.</a:t>
            </a:r>
            <a:r>
              <a:rPr lang="en-US" sz="900" dirty="0">
                <a:solidFill>
                  <a:srgbClr val="000000"/>
                </a:solidFill>
                <a:latin typeface="Consolas"/>
              </a:rPr>
              <a:t> / (i + j + </a:t>
            </a:r>
            <a:r>
              <a:rPr lang="en-US" sz="900" dirty="0">
                <a:solidFill>
                  <a:srgbClr val="7030A0"/>
                </a:solidFill>
                <a:latin typeface="Consolas"/>
              </a:rPr>
              <a:t>1.</a:t>
            </a:r>
            <a:r>
              <a:rPr lang="en-US" sz="900" dirty="0">
                <a:solidFill>
                  <a:srgbClr val="000000"/>
                </a:solidFill>
                <a:latin typeface="Consolas"/>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Compute sum of elements</a:t>
            </a:r>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double</a:t>
            </a:r>
            <a:r>
              <a:rPr lang="en-US" sz="900" dirty="0">
                <a:solidFill>
                  <a:srgbClr val="000000"/>
                </a:solidFill>
                <a:latin typeface="Consolas"/>
              </a:rPr>
              <a:t> sum = </a:t>
            </a:r>
            <a:r>
              <a:rPr lang="en-US" sz="900" dirty="0">
                <a:solidFill>
                  <a:srgbClr val="7030A0"/>
                </a:solidFill>
                <a:latin typeface="Consolas"/>
              </a:rPr>
              <a:t>0</a:t>
            </a:r>
            <a:r>
              <a:rPr lang="en-US" sz="900" dirty="0">
                <a:solidFill>
                  <a:srgbClr val="000000"/>
                </a:solidFill>
                <a:latin typeface="Consolas"/>
              </a:rPr>
              <a:t>;</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mat2D.height; i++)</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mat2D.width; </a:t>
            </a:r>
            <a:r>
              <a:rPr lang="en-US" sz="900" dirty="0" err="1">
                <a:solidFill>
                  <a:srgbClr val="000000"/>
                </a:solidFill>
                <a:latin typeface="Consolas"/>
              </a:rPr>
              <a:t>j++</a:t>
            </a:r>
            <a:r>
              <a:rPr lang="en-US" sz="900" dirty="0">
                <a:solidFill>
                  <a:srgbClr val="000000"/>
                </a:solidFill>
                <a:latin typeface="Consolas"/>
              </a:rPr>
              <a:t>)</a:t>
            </a:r>
          </a:p>
          <a:p>
            <a:r>
              <a:rPr lang="en-US" sz="900" dirty="0">
                <a:solidFill>
                  <a:srgbClr val="000000"/>
                </a:solidFill>
                <a:latin typeface="Consolas" panose="020B0609020204030204" pitchFamily="49" charset="0"/>
              </a:rPr>
              <a:t>      sum += mat2D.pRows[i][j];</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std::</a:t>
            </a:r>
            <a:r>
              <a:rPr lang="en-US" sz="900" dirty="0" err="1">
                <a:solidFill>
                  <a:srgbClr val="000000"/>
                </a:solidFill>
                <a:latin typeface="Consolas"/>
              </a:rPr>
              <a:t>printf</a:t>
            </a:r>
            <a:r>
              <a:rPr lang="en-US" sz="900" dirty="0">
                <a:solidFill>
                  <a:srgbClr val="000000"/>
                </a:solidFill>
                <a:latin typeface="Consolas"/>
              </a:rPr>
              <a:t>(</a:t>
            </a:r>
            <a:r>
              <a:rPr lang="en-US" sz="900" dirty="0">
                <a:solidFill>
                  <a:srgbClr val="A31515"/>
                </a:solidFill>
                <a:latin typeface="Consolas"/>
              </a:rPr>
              <a:t>"The sum of the elements is: %f\n"</a:t>
            </a:r>
            <a:r>
              <a:rPr lang="en-US" sz="900" dirty="0">
                <a:solidFill>
                  <a:srgbClr val="000000"/>
                </a:solidFill>
                <a:latin typeface="Consolas"/>
              </a:rPr>
              <a:t>, sum);</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Don't data anymore, free mem; note that free is used twice</a:t>
            </a:r>
            <a:endParaRPr lang="en-US" sz="900" dirty="0">
              <a:solidFill>
                <a:srgbClr val="000000"/>
              </a:solidFill>
              <a:latin typeface="Consolas" panose="020B0609020204030204" pitchFamily="49" charset="0"/>
            </a:endParaRP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mat2D.height; i++)</a:t>
            </a:r>
          </a:p>
          <a:p>
            <a:r>
              <a:rPr lang="en-US" sz="900" dirty="0">
                <a:solidFill>
                  <a:srgbClr val="000000"/>
                </a:solidFill>
                <a:latin typeface="Consolas"/>
              </a:rPr>
              <a:t>    </a:t>
            </a:r>
            <a:r>
              <a:rPr lang="en-US" sz="900" dirty="0">
                <a:solidFill>
                  <a:srgbClr val="C00000"/>
                </a:solidFill>
                <a:latin typeface="Consolas"/>
              </a:rPr>
              <a:t>delete[]</a:t>
            </a:r>
            <a:r>
              <a:rPr lang="en-US" sz="900" dirty="0">
                <a:solidFill>
                  <a:srgbClr val="000000"/>
                </a:solidFill>
                <a:latin typeface="Consolas"/>
              </a:rPr>
              <a:t> mat2D.pRows[</a:t>
            </a:r>
            <a:r>
              <a:rPr lang="en-US" sz="900" dirty="0" err="1">
                <a:solidFill>
                  <a:srgbClr val="000000"/>
                </a:solidFill>
                <a:latin typeface="Consolas"/>
              </a:rPr>
              <a:t>i</a:t>
            </a:r>
            <a:r>
              <a:rPr lang="en-US" sz="900" dirty="0">
                <a:solidFill>
                  <a:srgbClr val="000000"/>
                </a:solidFill>
                <a:latin typeface="Consolas"/>
              </a:rPr>
              <a:t>];</a:t>
            </a:r>
          </a:p>
          <a:p>
            <a:r>
              <a:rPr lang="en-US" sz="900" dirty="0">
                <a:solidFill>
                  <a:srgbClr val="000000"/>
                </a:solidFill>
                <a:latin typeface="Consolas"/>
              </a:rPr>
              <a:t>  </a:t>
            </a:r>
            <a:r>
              <a:rPr lang="en-US" sz="900" dirty="0">
                <a:solidFill>
                  <a:srgbClr val="C00000"/>
                </a:solidFill>
                <a:latin typeface="Consolas"/>
              </a:rPr>
              <a:t>delete[]</a:t>
            </a:r>
            <a:r>
              <a:rPr lang="en-US" sz="900" dirty="0">
                <a:solidFill>
                  <a:srgbClr val="000000"/>
                </a:solidFill>
                <a:latin typeface="Consolas"/>
              </a:rPr>
              <a:t> mat2D.pRows;</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0</a:t>
            </a:r>
            <a:r>
              <a:rPr lang="en-US" sz="900" dirty="0">
                <a:solidFill>
                  <a:srgbClr val="000000"/>
                </a:solidFill>
                <a:latin typeface="Consolas"/>
              </a:rPr>
              <a:t>;</a:t>
            </a:r>
          </a:p>
          <a:p>
            <a:r>
              <a:rPr lang="en-US"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00325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loud 97">
            <a:extLst>
              <a:ext uri="{FF2B5EF4-FFF2-40B4-BE49-F238E27FC236}">
                <a16:creationId xmlns:a16="http://schemas.microsoft.com/office/drawing/2014/main" id="{38CBC95D-DEC5-490C-B213-95F1FD4B9F39}"/>
              </a:ext>
            </a:extLst>
          </p:cNvPr>
          <p:cNvSpPr/>
          <p:nvPr/>
        </p:nvSpPr>
        <p:spPr>
          <a:xfrm>
            <a:off x="722995" y="1906887"/>
            <a:ext cx="10631714" cy="4622348"/>
          </a:xfrm>
          <a:prstGeom prst="cloud">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 name="Title 4">
            <a:extLst>
              <a:ext uri="{FF2B5EF4-FFF2-40B4-BE49-F238E27FC236}">
                <a16:creationId xmlns:a16="http://schemas.microsoft.com/office/drawing/2014/main" id="{FB606A06-4515-401C-A0DD-A31BACD72AD0}"/>
              </a:ext>
            </a:extLst>
          </p:cNvPr>
          <p:cNvSpPr>
            <a:spLocks noGrp="1"/>
          </p:cNvSpPr>
          <p:nvPr>
            <p:ph type="title"/>
          </p:nvPr>
        </p:nvSpPr>
        <p:spPr/>
        <p:txBody>
          <a:bodyPr/>
          <a:lstStyle/>
          <a:p>
            <a:r>
              <a:rPr lang="en-US" dirty="0"/>
              <a:t>Example: matrix stored in </a:t>
            </a:r>
            <a:r>
              <a:rPr lang="en-US" b="1" dirty="0">
                <a:solidFill>
                  <a:schemeClr val="accent1">
                    <a:lumMod val="50000"/>
                  </a:schemeClr>
                </a:solidFill>
              </a:rPr>
              <a:t>2D</a:t>
            </a:r>
            <a:r>
              <a:rPr lang="en-US" dirty="0"/>
              <a:t> format</a:t>
            </a:r>
          </a:p>
        </p:txBody>
      </p:sp>
      <p:sp>
        <p:nvSpPr>
          <p:cNvPr id="4" name="Slide Number Placeholder 3">
            <a:extLst>
              <a:ext uri="{FF2B5EF4-FFF2-40B4-BE49-F238E27FC236}">
                <a16:creationId xmlns:a16="http://schemas.microsoft.com/office/drawing/2014/main" id="{70E560CB-7D27-4528-9E42-8F718DD9A2F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C248A1FF-978C-44C3-B922-BEB618440B14}"/>
              </a:ext>
            </a:extLst>
          </p:cNvPr>
          <p:cNvSpPr/>
          <p:nvPr/>
        </p:nvSpPr>
        <p:spPr bwMode="auto">
          <a:xfrm>
            <a:off x="2901949" y="2708468"/>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30" name="Rectangle 29">
            <a:extLst>
              <a:ext uri="{FF2B5EF4-FFF2-40B4-BE49-F238E27FC236}">
                <a16:creationId xmlns:a16="http://schemas.microsoft.com/office/drawing/2014/main" id="{375CA19F-7CE2-4D20-B95A-EE64960E12DE}"/>
              </a:ext>
            </a:extLst>
          </p:cNvPr>
          <p:cNvSpPr/>
          <p:nvPr/>
        </p:nvSpPr>
        <p:spPr bwMode="auto">
          <a:xfrm>
            <a:off x="3752845" y="2708468"/>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35" name="Rectangle 34">
            <a:extLst>
              <a:ext uri="{FF2B5EF4-FFF2-40B4-BE49-F238E27FC236}">
                <a16:creationId xmlns:a16="http://schemas.microsoft.com/office/drawing/2014/main" id="{0BFEC171-D1F6-4788-8181-B572E1A06352}"/>
              </a:ext>
            </a:extLst>
          </p:cNvPr>
          <p:cNvSpPr/>
          <p:nvPr/>
        </p:nvSpPr>
        <p:spPr bwMode="auto">
          <a:xfrm>
            <a:off x="2476498" y="2707558"/>
            <a:ext cx="425450" cy="30571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37" name="Rectangle 36">
            <a:extLst>
              <a:ext uri="{FF2B5EF4-FFF2-40B4-BE49-F238E27FC236}">
                <a16:creationId xmlns:a16="http://schemas.microsoft.com/office/drawing/2014/main" id="{5350E085-FDE5-4FBB-BA28-DF5A80F81604}"/>
              </a:ext>
            </a:extLst>
          </p:cNvPr>
          <p:cNvSpPr/>
          <p:nvPr/>
        </p:nvSpPr>
        <p:spPr bwMode="auto">
          <a:xfrm>
            <a:off x="2489197" y="3065012"/>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0</a:t>
            </a:r>
            <a:endParaRPr lang="en-US" sz="1200" dirty="0">
              <a:latin typeface="Calibri" pitchFamily="34" charset="0"/>
            </a:endParaRPr>
          </a:p>
        </p:txBody>
      </p:sp>
      <p:sp>
        <p:nvSpPr>
          <p:cNvPr id="38" name="Rectangle 37">
            <a:extLst>
              <a:ext uri="{FF2B5EF4-FFF2-40B4-BE49-F238E27FC236}">
                <a16:creationId xmlns:a16="http://schemas.microsoft.com/office/drawing/2014/main" id="{1AF0AF73-7021-4C77-B374-2C47C8A31C99}"/>
              </a:ext>
            </a:extLst>
          </p:cNvPr>
          <p:cNvSpPr/>
          <p:nvPr/>
        </p:nvSpPr>
        <p:spPr bwMode="auto">
          <a:xfrm>
            <a:off x="3327397" y="2708468"/>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1" name="Rectangle 40">
            <a:extLst>
              <a:ext uri="{FF2B5EF4-FFF2-40B4-BE49-F238E27FC236}">
                <a16:creationId xmlns:a16="http://schemas.microsoft.com/office/drawing/2014/main" id="{A3082B4D-256B-49DC-AFBC-DE19B18168CB}"/>
              </a:ext>
            </a:extLst>
          </p:cNvPr>
          <p:cNvSpPr/>
          <p:nvPr/>
        </p:nvSpPr>
        <p:spPr bwMode="auto">
          <a:xfrm>
            <a:off x="2914647" y="3069433"/>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1</a:t>
            </a:r>
            <a:endParaRPr lang="en-US" sz="1200" dirty="0">
              <a:latin typeface="Calibri" pitchFamily="34" charset="0"/>
            </a:endParaRPr>
          </a:p>
        </p:txBody>
      </p:sp>
      <p:sp>
        <p:nvSpPr>
          <p:cNvPr id="42" name="Rectangle 41">
            <a:extLst>
              <a:ext uri="{FF2B5EF4-FFF2-40B4-BE49-F238E27FC236}">
                <a16:creationId xmlns:a16="http://schemas.microsoft.com/office/drawing/2014/main" id="{44CD779A-2292-427F-BFF5-5BDDEE7331BD}"/>
              </a:ext>
            </a:extLst>
          </p:cNvPr>
          <p:cNvSpPr/>
          <p:nvPr/>
        </p:nvSpPr>
        <p:spPr bwMode="auto">
          <a:xfrm>
            <a:off x="3352797" y="3065012"/>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2</a:t>
            </a:r>
            <a:endParaRPr lang="en-US" sz="1200" dirty="0">
              <a:latin typeface="Calibri" pitchFamily="34" charset="0"/>
            </a:endParaRPr>
          </a:p>
        </p:txBody>
      </p:sp>
      <p:sp>
        <p:nvSpPr>
          <p:cNvPr id="43" name="Rectangle 42">
            <a:extLst>
              <a:ext uri="{FF2B5EF4-FFF2-40B4-BE49-F238E27FC236}">
                <a16:creationId xmlns:a16="http://schemas.microsoft.com/office/drawing/2014/main" id="{81BEF303-7CCC-4571-8380-EA3953042D6C}"/>
              </a:ext>
            </a:extLst>
          </p:cNvPr>
          <p:cNvSpPr/>
          <p:nvPr/>
        </p:nvSpPr>
        <p:spPr bwMode="auto">
          <a:xfrm>
            <a:off x="3790947" y="3063083"/>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3</a:t>
            </a:r>
            <a:endParaRPr lang="en-US" sz="1200" dirty="0">
              <a:latin typeface="Calibri" pitchFamily="34" charset="0"/>
            </a:endParaRPr>
          </a:p>
        </p:txBody>
      </p:sp>
      <p:sp>
        <p:nvSpPr>
          <p:cNvPr id="45" name="Rectangle 44">
            <a:extLst>
              <a:ext uri="{FF2B5EF4-FFF2-40B4-BE49-F238E27FC236}">
                <a16:creationId xmlns:a16="http://schemas.microsoft.com/office/drawing/2014/main" id="{89036246-E681-4785-9636-01ECC8E0047D}"/>
              </a:ext>
            </a:extLst>
          </p:cNvPr>
          <p:cNvSpPr/>
          <p:nvPr/>
        </p:nvSpPr>
        <p:spPr bwMode="auto">
          <a:xfrm>
            <a:off x="5502282" y="2791752"/>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6" name="Rectangle 45">
            <a:extLst>
              <a:ext uri="{FF2B5EF4-FFF2-40B4-BE49-F238E27FC236}">
                <a16:creationId xmlns:a16="http://schemas.microsoft.com/office/drawing/2014/main" id="{733F678F-CDB7-4E78-AF25-62852A0C71C3}"/>
              </a:ext>
            </a:extLst>
          </p:cNvPr>
          <p:cNvSpPr/>
          <p:nvPr/>
        </p:nvSpPr>
        <p:spPr bwMode="auto">
          <a:xfrm>
            <a:off x="6353178" y="2791752"/>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7" name="Rectangle 46">
            <a:extLst>
              <a:ext uri="{FF2B5EF4-FFF2-40B4-BE49-F238E27FC236}">
                <a16:creationId xmlns:a16="http://schemas.microsoft.com/office/drawing/2014/main" id="{833AAFA9-901D-41B8-9285-6EEA5D52191E}"/>
              </a:ext>
            </a:extLst>
          </p:cNvPr>
          <p:cNvSpPr/>
          <p:nvPr/>
        </p:nvSpPr>
        <p:spPr bwMode="auto">
          <a:xfrm>
            <a:off x="5076831" y="2790842"/>
            <a:ext cx="425450" cy="30571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8" name="Rectangle 47">
            <a:extLst>
              <a:ext uri="{FF2B5EF4-FFF2-40B4-BE49-F238E27FC236}">
                <a16:creationId xmlns:a16="http://schemas.microsoft.com/office/drawing/2014/main" id="{7327FE25-22C7-4C3E-8013-5174DAC26DD1}"/>
              </a:ext>
            </a:extLst>
          </p:cNvPr>
          <p:cNvSpPr/>
          <p:nvPr/>
        </p:nvSpPr>
        <p:spPr bwMode="auto">
          <a:xfrm>
            <a:off x="5089530" y="3149542"/>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8</a:t>
            </a:r>
          </a:p>
        </p:txBody>
      </p:sp>
      <p:sp>
        <p:nvSpPr>
          <p:cNvPr id="49" name="Rectangle 48">
            <a:extLst>
              <a:ext uri="{FF2B5EF4-FFF2-40B4-BE49-F238E27FC236}">
                <a16:creationId xmlns:a16="http://schemas.microsoft.com/office/drawing/2014/main" id="{0F623323-CBB1-45E5-9222-7F1A289D11BB}"/>
              </a:ext>
            </a:extLst>
          </p:cNvPr>
          <p:cNvSpPr/>
          <p:nvPr/>
        </p:nvSpPr>
        <p:spPr bwMode="auto">
          <a:xfrm>
            <a:off x="5927730" y="2791752"/>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0" name="Rectangle 49">
            <a:extLst>
              <a:ext uri="{FF2B5EF4-FFF2-40B4-BE49-F238E27FC236}">
                <a16:creationId xmlns:a16="http://schemas.microsoft.com/office/drawing/2014/main" id="{BB51970A-A8C7-40CE-B1FF-8556E0AF8931}"/>
              </a:ext>
            </a:extLst>
          </p:cNvPr>
          <p:cNvSpPr/>
          <p:nvPr/>
        </p:nvSpPr>
        <p:spPr bwMode="auto">
          <a:xfrm>
            <a:off x="5514980" y="3149542"/>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9</a:t>
            </a:r>
          </a:p>
        </p:txBody>
      </p:sp>
      <p:sp>
        <p:nvSpPr>
          <p:cNvPr id="51" name="Rectangle 50">
            <a:extLst>
              <a:ext uri="{FF2B5EF4-FFF2-40B4-BE49-F238E27FC236}">
                <a16:creationId xmlns:a16="http://schemas.microsoft.com/office/drawing/2014/main" id="{1B0C8D5E-CA43-418D-82FE-3050D4728852}"/>
              </a:ext>
            </a:extLst>
          </p:cNvPr>
          <p:cNvSpPr/>
          <p:nvPr/>
        </p:nvSpPr>
        <p:spPr bwMode="auto">
          <a:xfrm>
            <a:off x="5953130" y="3149542"/>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10</a:t>
            </a:r>
          </a:p>
        </p:txBody>
      </p:sp>
      <p:sp>
        <p:nvSpPr>
          <p:cNvPr id="52" name="Rectangle 51">
            <a:extLst>
              <a:ext uri="{FF2B5EF4-FFF2-40B4-BE49-F238E27FC236}">
                <a16:creationId xmlns:a16="http://schemas.microsoft.com/office/drawing/2014/main" id="{DB533BEA-3AD7-4F0C-8C9C-B122FD9C03B4}"/>
              </a:ext>
            </a:extLst>
          </p:cNvPr>
          <p:cNvSpPr/>
          <p:nvPr/>
        </p:nvSpPr>
        <p:spPr bwMode="auto">
          <a:xfrm>
            <a:off x="6391280" y="3149542"/>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11</a:t>
            </a:r>
          </a:p>
        </p:txBody>
      </p:sp>
      <p:sp>
        <p:nvSpPr>
          <p:cNvPr id="53" name="Rectangle 52">
            <a:extLst>
              <a:ext uri="{FF2B5EF4-FFF2-40B4-BE49-F238E27FC236}">
                <a16:creationId xmlns:a16="http://schemas.microsoft.com/office/drawing/2014/main" id="{CF413738-A2A9-4DD9-BA97-D9FCF6913DCD}"/>
              </a:ext>
            </a:extLst>
          </p:cNvPr>
          <p:cNvSpPr/>
          <p:nvPr/>
        </p:nvSpPr>
        <p:spPr bwMode="auto">
          <a:xfrm>
            <a:off x="5083180" y="3466881"/>
            <a:ext cx="355600"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2</a:t>
            </a:r>
          </a:p>
        </p:txBody>
      </p:sp>
      <p:sp>
        <p:nvSpPr>
          <p:cNvPr id="54" name="Rectangle 53">
            <a:extLst>
              <a:ext uri="{FF2B5EF4-FFF2-40B4-BE49-F238E27FC236}">
                <a16:creationId xmlns:a16="http://schemas.microsoft.com/office/drawing/2014/main" id="{5B0259F0-BF71-44E3-BAE3-87AC4B2A4A00}"/>
              </a:ext>
            </a:extLst>
          </p:cNvPr>
          <p:cNvSpPr/>
          <p:nvPr/>
        </p:nvSpPr>
        <p:spPr bwMode="auto">
          <a:xfrm>
            <a:off x="3338207" y="4898012"/>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5" name="Rectangle 54">
            <a:extLst>
              <a:ext uri="{FF2B5EF4-FFF2-40B4-BE49-F238E27FC236}">
                <a16:creationId xmlns:a16="http://schemas.microsoft.com/office/drawing/2014/main" id="{2B7A87A7-165A-4E57-B412-4FA4CE2FD467}"/>
              </a:ext>
            </a:extLst>
          </p:cNvPr>
          <p:cNvSpPr/>
          <p:nvPr/>
        </p:nvSpPr>
        <p:spPr bwMode="auto">
          <a:xfrm>
            <a:off x="4189103" y="4898012"/>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6" name="Rectangle 55">
            <a:extLst>
              <a:ext uri="{FF2B5EF4-FFF2-40B4-BE49-F238E27FC236}">
                <a16:creationId xmlns:a16="http://schemas.microsoft.com/office/drawing/2014/main" id="{183EC61B-5A8F-48AE-A524-307980D6A96A}"/>
              </a:ext>
            </a:extLst>
          </p:cNvPr>
          <p:cNvSpPr/>
          <p:nvPr/>
        </p:nvSpPr>
        <p:spPr bwMode="auto">
          <a:xfrm>
            <a:off x="2912756" y="4897102"/>
            <a:ext cx="425450" cy="30571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7" name="Rectangle 56">
            <a:extLst>
              <a:ext uri="{FF2B5EF4-FFF2-40B4-BE49-F238E27FC236}">
                <a16:creationId xmlns:a16="http://schemas.microsoft.com/office/drawing/2014/main" id="{EEE478B2-6B01-4745-8EC7-41C902159AEA}"/>
              </a:ext>
            </a:extLst>
          </p:cNvPr>
          <p:cNvSpPr/>
          <p:nvPr/>
        </p:nvSpPr>
        <p:spPr bwMode="auto">
          <a:xfrm>
            <a:off x="2925455" y="5255802"/>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16</a:t>
            </a:r>
          </a:p>
        </p:txBody>
      </p:sp>
      <p:sp>
        <p:nvSpPr>
          <p:cNvPr id="58" name="Rectangle 57">
            <a:extLst>
              <a:ext uri="{FF2B5EF4-FFF2-40B4-BE49-F238E27FC236}">
                <a16:creationId xmlns:a16="http://schemas.microsoft.com/office/drawing/2014/main" id="{7AA30C5D-2A24-4F55-A99E-7328E23F93F7}"/>
              </a:ext>
            </a:extLst>
          </p:cNvPr>
          <p:cNvSpPr/>
          <p:nvPr/>
        </p:nvSpPr>
        <p:spPr bwMode="auto">
          <a:xfrm>
            <a:off x="3763655" y="4898012"/>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9" name="Rectangle 58">
            <a:extLst>
              <a:ext uri="{FF2B5EF4-FFF2-40B4-BE49-F238E27FC236}">
                <a16:creationId xmlns:a16="http://schemas.microsoft.com/office/drawing/2014/main" id="{CCCFA15C-BB54-4F83-A47C-EA395B426707}"/>
              </a:ext>
            </a:extLst>
          </p:cNvPr>
          <p:cNvSpPr/>
          <p:nvPr/>
        </p:nvSpPr>
        <p:spPr bwMode="auto">
          <a:xfrm>
            <a:off x="3359372" y="5255802"/>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17</a:t>
            </a:r>
            <a:endParaRPr lang="en-US" sz="1200" dirty="0">
              <a:latin typeface="Calibri" pitchFamily="34" charset="0"/>
            </a:endParaRPr>
          </a:p>
        </p:txBody>
      </p:sp>
      <p:sp>
        <p:nvSpPr>
          <p:cNvPr id="60" name="Rectangle 59">
            <a:extLst>
              <a:ext uri="{FF2B5EF4-FFF2-40B4-BE49-F238E27FC236}">
                <a16:creationId xmlns:a16="http://schemas.microsoft.com/office/drawing/2014/main" id="{4ACE5E27-53D5-43D1-90D7-8C6B01B40D4A}"/>
              </a:ext>
            </a:extLst>
          </p:cNvPr>
          <p:cNvSpPr/>
          <p:nvPr/>
        </p:nvSpPr>
        <p:spPr bwMode="auto">
          <a:xfrm>
            <a:off x="3793289" y="5255802"/>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18</a:t>
            </a:r>
          </a:p>
        </p:txBody>
      </p:sp>
      <p:sp>
        <p:nvSpPr>
          <p:cNvPr id="61" name="Rectangle 60">
            <a:extLst>
              <a:ext uri="{FF2B5EF4-FFF2-40B4-BE49-F238E27FC236}">
                <a16:creationId xmlns:a16="http://schemas.microsoft.com/office/drawing/2014/main" id="{E1F6DB03-6092-4D01-AD7E-AF585A090FD4}"/>
              </a:ext>
            </a:extLst>
          </p:cNvPr>
          <p:cNvSpPr/>
          <p:nvPr/>
        </p:nvSpPr>
        <p:spPr bwMode="auto">
          <a:xfrm>
            <a:off x="4227205" y="5255802"/>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19</a:t>
            </a:r>
          </a:p>
        </p:txBody>
      </p:sp>
      <p:sp>
        <p:nvSpPr>
          <p:cNvPr id="62" name="Rectangle 61">
            <a:extLst>
              <a:ext uri="{FF2B5EF4-FFF2-40B4-BE49-F238E27FC236}">
                <a16:creationId xmlns:a16="http://schemas.microsoft.com/office/drawing/2014/main" id="{9A17547B-647A-4FD1-9C94-23E272BA72E4}"/>
              </a:ext>
            </a:extLst>
          </p:cNvPr>
          <p:cNvSpPr/>
          <p:nvPr/>
        </p:nvSpPr>
        <p:spPr bwMode="auto">
          <a:xfrm>
            <a:off x="2919105" y="5573141"/>
            <a:ext cx="355600"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4</a:t>
            </a:r>
          </a:p>
        </p:txBody>
      </p:sp>
      <p:sp>
        <p:nvSpPr>
          <p:cNvPr id="63" name="Rectangle 62">
            <a:extLst>
              <a:ext uri="{FF2B5EF4-FFF2-40B4-BE49-F238E27FC236}">
                <a16:creationId xmlns:a16="http://schemas.microsoft.com/office/drawing/2014/main" id="{CAB62D81-ED35-4422-A0A3-BBDC82A762A9}"/>
              </a:ext>
            </a:extLst>
          </p:cNvPr>
          <p:cNvSpPr/>
          <p:nvPr/>
        </p:nvSpPr>
        <p:spPr bwMode="auto">
          <a:xfrm>
            <a:off x="6102354" y="5280498"/>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64" name="Rectangle 63">
            <a:extLst>
              <a:ext uri="{FF2B5EF4-FFF2-40B4-BE49-F238E27FC236}">
                <a16:creationId xmlns:a16="http://schemas.microsoft.com/office/drawing/2014/main" id="{B3EFC326-702B-405C-B2DB-5F0E408E72C9}"/>
              </a:ext>
            </a:extLst>
          </p:cNvPr>
          <p:cNvSpPr/>
          <p:nvPr/>
        </p:nvSpPr>
        <p:spPr bwMode="auto">
          <a:xfrm>
            <a:off x="6953250" y="5280498"/>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65" name="Rectangle 64">
            <a:extLst>
              <a:ext uri="{FF2B5EF4-FFF2-40B4-BE49-F238E27FC236}">
                <a16:creationId xmlns:a16="http://schemas.microsoft.com/office/drawing/2014/main" id="{8E8177DE-FAD7-44CA-A6D0-C02F2ED6B590}"/>
              </a:ext>
            </a:extLst>
          </p:cNvPr>
          <p:cNvSpPr/>
          <p:nvPr/>
        </p:nvSpPr>
        <p:spPr bwMode="auto">
          <a:xfrm>
            <a:off x="5676903" y="5280497"/>
            <a:ext cx="425450" cy="305255"/>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66" name="Rectangle 65">
            <a:extLst>
              <a:ext uri="{FF2B5EF4-FFF2-40B4-BE49-F238E27FC236}">
                <a16:creationId xmlns:a16="http://schemas.microsoft.com/office/drawing/2014/main" id="{55760877-00F8-4BAC-81EF-07EBA1FB9D49}"/>
              </a:ext>
            </a:extLst>
          </p:cNvPr>
          <p:cNvSpPr/>
          <p:nvPr/>
        </p:nvSpPr>
        <p:spPr bwMode="auto">
          <a:xfrm>
            <a:off x="5689602" y="5638743"/>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12</a:t>
            </a:r>
          </a:p>
        </p:txBody>
      </p:sp>
      <p:sp>
        <p:nvSpPr>
          <p:cNvPr id="67" name="Rectangle 66">
            <a:extLst>
              <a:ext uri="{FF2B5EF4-FFF2-40B4-BE49-F238E27FC236}">
                <a16:creationId xmlns:a16="http://schemas.microsoft.com/office/drawing/2014/main" id="{ADE06249-2715-41CD-AB62-5D104377DB52}"/>
              </a:ext>
            </a:extLst>
          </p:cNvPr>
          <p:cNvSpPr/>
          <p:nvPr/>
        </p:nvSpPr>
        <p:spPr bwMode="auto">
          <a:xfrm>
            <a:off x="6527802" y="5280498"/>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68" name="Rectangle 67">
            <a:extLst>
              <a:ext uri="{FF2B5EF4-FFF2-40B4-BE49-F238E27FC236}">
                <a16:creationId xmlns:a16="http://schemas.microsoft.com/office/drawing/2014/main" id="{326C307E-A588-4556-BFB8-BDEB32AB3F6D}"/>
              </a:ext>
            </a:extLst>
          </p:cNvPr>
          <p:cNvSpPr/>
          <p:nvPr/>
        </p:nvSpPr>
        <p:spPr bwMode="auto">
          <a:xfrm>
            <a:off x="6115052" y="5638743"/>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13</a:t>
            </a:r>
            <a:endParaRPr lang="en-US" sz="1200" dirty="0">
              <a:latin typeface="Calibri" pitchFamily="34" charset="0"/>
            </a:endParaRPr>
          </a:p>
        </p:txBody>
      </p:sp>
      <p:sp>
        <p:nvSpPr>
          <p:cNvPr id="69" name="Rectangle 68">
            <a:extLst>
              <a:ext uri="{FF2B5EF4-FFF2-40B4-BE49-F238E27FC236}">
                <a16:creationId xmlns:a16="http://schemas.microsoft.com/office/drawing/2014/main" id="{E93610B2-963E-485E-8442-839D5B88118D}"/>
              </a:ext>
            </a:extLst>
          </p:cNvPr>
          <p:cNvSpPr/>
          <p:nvPr/>
        </p:nvSpPr>
        <p:spPr bwMode="auto">
          <a:xfrm>
            <a:off x="6553202" y="5638743"/>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14</a:t>
            </a:r>
          </a:p>
        </p:txBody>
      </p:sp>
      <p:sp>
        <p:nvSpPr>
          <p:cNvPr id="70" name="Rectangle 69">
            <a:extLst>
              <a:ext uri="{FF2B5EF4-FFF2-40B4-BE49-F238E27FC236}">
                <a16:creationId xmlns:a16="http://schemas.microsoft.com/office/drawing/2014/main" id="{4354913C-B656-4037-A108-F3267D641E8A}"/>
              </a:ext>
            </a:extLst>
          </p:cNvPr>
          <p:cNvSpPr/>
          <p:nvPr/>
        </p:nvSpPr>
        <p:spPr bwMode="auto">
          <a:xfrm>
            <a:off x="6991352" y="5638743"/>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15</a:t>
            </a:r>
          </a:p>
        </p:txBody>
      </p:sp>
      <p:sp>
        <p:nvSpPr>
          <p:cNvPr id="71" name="Rectangle 70">
            <a:extLst>
              <a:ext uri="{FF2B5EF4-FFF2-40B4-BE49-F238E27FC236}">
                <a16:creationId xmlns:a16="http://schemas.microsoft.com/office/drawing/2014/main" id="{F98F06E0-54E7-4E75-81A5-5A21889F140C}"/>
              </a:ext>
            </a:extLst>
          </p:cNvPr>
          <p:cNvSpPr/>
          <p:nvPr/>
        </p:nvSpPr>
        <p:spPr bwMode="auto">
          <a:xfrm>
            <a:off x="5683252" y="5956082"/>
            <a:ext cx="355600"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3</a:t>
            </a:r>
          </a:p>
        </p:txBody>
      </p:sp>
      <p:sp>
        <p:nvSpPr>
          <p:cNvPr id="72" name="Rectangle 71">
            <a:extLst>
              <a:ext uri="{FF2B5EF4-FFF2-40B4-BE49-F238E27FC236}">
                <a16:creationId xmlns:a16="http://schemas.microsoft.com/office/drawing/2014/main" id="{BC307745-20EE-4B3C-B06F-D21309BCDBA8}"/>
              </a:ext>
            </a:extLst>
          </p:cNvPr>
          <p:cNvSpPr/>
          <p:nvPr/>
        </p:nvSpPr>
        <p:spPr bwMode="auto">
          <a:xfrm>
            <a:off x="8934466" y="3254107"/>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73" name="Rectangle 72">
            <a:extLst>
              <a:ext uri="{FF2B5EF4-FFF2-40B4-BE49-F238E27FC236}">
                <a16:creationId xmlns:a16="http://schemas.microsoft.com/office/drawing/2014/main" id="{C97299CD-FDD4-4793-B31F-2C60FD54B504}"/>
              </a:ext>
            </a:extLst>
          </p:cNvPr>
          <p:cNvSpPr/>
          <p:nvPr/>
        </p:nvSpPr>
        <p:spPr bwMode="auto">
          <a:xfrm>
            <a:off x="9785362" y="3254107"/>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74" name="Rectangle 73">
            <a:extLst>
              <a:ext uri="{FF2B5EF4-FFF2-40B4-BE49-F238E27FC236}">
                <a16:creationId xmlns:a16="http://schemas.microsoft.com/office/drawing/2014/main" id="{081BC489-F304-4B02-8715-4D0AE07C6604}"/>
              </a:ext>
            </a:extLst>
          </p:cNvPr>
          <p:cNvSpPr/>
          <p:nvPr/>
        </p:nvSpPr>
        <p:spPr bwMode="auto">
          <a:xfrm>
            <a:off x="8509015" y="3253197"/>
            <a:ext cx="425450" cy="30571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75" name="Rectangle 74">
            <a:extLst>
              <a:ext uri="{FF2B5EF4-FFF2-40B4-BE49-F238E27FC236}">
                <a16:creationId xmlns:a16="http://schemas.microsoft.com/office/drawing/2014/main" id="{A8F44451-63C6-49C6-B4B2-D7C0C4DE4353}"/>
              </a:ext>
            </a:extLst>
          </p:cNvPr>
          <p:cNvSpPr/>
          <p:nvPr/>
        </p:nvSpPr>
        <p:spPr bwMode="auto">
          <a:xfrm>
            <a:off x="8521714" y="3611897"/>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4</a:t>
            </a:r>
          </a:p>
        </p:txBody>
      </p:sp>
      <p:sp>
        <p:nvSpPr>
          <p:cNvPr id="76" name="Rectangle 75">
            <a:extLst>
              <a:ext uri="{FF2B5EF4-FFF2-40B4-BE49-F238E27FC236}">
                <a16:creationId xmlns:a16="http://schemas.microsoft.com/office/drawing/2014/main" id="{488481D7-7D02-4BF6-9D22-04AA7A7D394F}"/>
              </a:ext>
            </a:extLst>
          </p:cNvPr>
          <p:cNvSpPr/>
          <p:nvPr/>
        </p:nvSpPr>
        <p:spPr bwMode="auto">
          <a:xfrm>
            <a:off x="9359914" y="3254107"/>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77" name="Rectangle 76">
            <a:extLst>
              <a:ext uri="{FF2B5EF4-FFF2-40B4-BE49-F238E27FC236}">
                <a16:creationId xmlns:a16="http://schemas.microsoft.com/office/drawing/2014/main" id="{769EE5D6-F0CB-4326-BF1E-C9A02A945C4B}"/>
              </a:ext>
            </a:extLst>
          </p:cNvPr>
          <p:cNvSpPr/>
          <p:nvPr/>
        </p:nvSpPr>
        <p:spPr bwMode="auto">
          <a:xfrm>
            <a:off x="8947164" y="3611897"/>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5</a:t>
            </a:r>
          </a:p>
        </p:txBody>
      </p:sp>
      <p:sp>
        <p:nvSpPr>
          <p:cNvPr id="78" name="Rectangle 77">
            <a:extLst>
              <a:ext uri="{FF2B5EF4-FFF2-40B4-BE49-F238E27FC236}">
                <a16:creationId xmlns:a16="http://schemas.microsoft.com/office/drawing/2014/main" id="{2FFF13C5-D398-471D-BA59-57E775726550}"/>
              </a:ext>
            </a:extLst>
          </p:cNvPr>
          <p:cNvSpPr/>
          <p:nvPr/>
        </p:nvSpPr>
        <p:spPr bwMode="auto">
          <a:xfrm>
            <a:off x="9385314" y="3611897"/>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6</a:t>
            </a:r>
          </a:p>
        </p:txBody>
      </p:sp>
      <p:sp>
        <p:nvSpPr>
          <p:cNvPr id="79" name="Rectangle 78">
            <a:extLst>
              <a:ext uri="{FF2B5EF4-FFF2-40B4-BE49-F238E27FC236}">
                <a16:creationId xmlns:a16="http://schemas.microsoft.com/office/drawing/2014/main" id="{AF85E409-73F9-48C7-91C3-950A1974C514}"/>
              </a:ext>
            </a:extLst>
          </p:cNvPr>
          <p:cNvSpPr/>
          <p:nvPr/>
        </p:nvSpPr>
        <p:spPr bwMode="auto">
          <a:xfrm>
            <a:off x="9823464" y="3611897"/>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7</a:t>
            </a:r>
          </a:p>
        </p:txBody>
      </p:sp>
      <p:sp>
        <p:nvSpPr>
          <p:cNvPr id="80" name="Rectangle 79">
            <a:extLst>
              <a:ext uri="{FF2B5EF4-FFF2-40B4-BE49-F238E27FC236}">
                <a16:creationId xmlns:a16="http://schemas.microsoft.com/office/drawing/2014/main" id="{61B8BD88-4C9E-4378-AE31-18210D2B022A}"/>
              </a:ext>
            </a:extLst>
          </p:cNvPr>
          <p:cNvSpPr/>
          <p:nvPr/>
        </p:nvSpPr>
        <p:spPr bwMode="auto">
          <a:xfrm>
            <a:off x="8515364" y="3929236"/>
            <a:ext cx="355600"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1</a:t>
            </a:r>
          </a:p>
        </p:txBody>
      </p:sp>
      <p:grpSp>
        <p:nvGrpSpPr>
          <p:cNvPr id="3" name="Group 2">
            <a:extLst>
              <a:ext uri="{FF2B5EF4-FFF2-40B4-BE49-F238E27FC236}">
                <a16:creationId xmlns:a16="http://schemas.microsoft.com/office/drawing/2014/main" id="{B45E2B39-E666-4279-8C9F-607A995A17D8}"/>
              </a:ext>
            </a:extLst>
          </p:cNvPr>
          <p:cNvGrpSpPr/>
          <p:nvPr/>
        </p:nvGrpSpPr>
        <p:grpSpPr>
          <a:xfrm>
            <a:off x="1174998" y="4229837"/>
            <a:ext cx="1701795" cy="305710"/>
            <a:chOff x="1825613" y="3567879"/>
            <a:chExt cx="1701795" cy="305710"/>
          </a:xfrm>
        </p:grpSpPr>
        <p:sp>
          <p:nvSpPr>
            <p:cNvPr id="44" name="Rectangle 43">
              <a:extLst>
                <a:ext uri="{FF2B5EF4-FFF2-40B4-BE49-F238E27FC236}">
                  <a16:creationId xmlns:a16="http://schemas.microsoft.com/office/drawing/2014/main" id="{903EE1C9-3FD0-466B-ADE3-2727309EC7E1}"/>
                </a:ext>
              </a:extLst>
            </p:cNvPr>
            <p:cNvSpPr/>
            <p:nvPr/>
          </p:nvSpPr>
          <p:spPr bwMode="auto">
            <a:xfrm>
              <a:off x="2257410" y="3593839"/>
              <a:ext cx="355600" cy="253790"/>
            </a:xfrm>
            <a:prstGeom prst="rect">
              <a:avLst/>
            </a:prstGeom>
            <a:solidFill>
              <a:srgbClr val="DEEBF7"/>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altLang="zh-CN" sz="1200" dirty="0">
                  <a:latin typeface="Calibri" pitchFamily="34" charset="0"/>
                </a:rPr>
                <a:t>0</a:t>
              </a:r>
              <a:endParaRPr lang="en-US" sz="1200" dirty="0">
                <a:latin typeface="Calibri" pitchFamily="34" charset="0"/>
              </a:endParaRPr>
            </a:p>
          </p:txBody>
        </p:sp>
        <p:sp>
          <p:nvSpPr>
            <p:cNvPr id="81" name="Rectangle 80">
              <a:extLst>
                <a:ext uri="{FF2B5EF4-FFF2-40B4-BE49-F238E27FC236}">
                  <a16:creationId xmlns:a16="http://schemas.microsoft.com/office/drawing/2014/main" id="{4590C6C3-3BA6-494F-8F7C-9F3A504A87ED}"/>
                </a:ext>
              </a:extLst>
            </p:cNvPr>
            <p:cNvSpPr/>
            <p:nvPr/>
          </p:nvSpPr>
          <p:spPr bwMode="auto">
            <a:xfrm>
              <a:off x="2251064" y="3568334"/>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2" name="Rectangle 81">
              <a:extLst>
                <a:ext uri="{FF2B5EF4-FFF2-40B4-BE49-F238E27FC236}">
                  <a16:creationId xmlns:a16="http://schemas.microsoft.com/office/drawing/2014/main" id="{A0EE2AA9-4CA5-4ED5-A872-BE9ED0AE2085}"/>
                </a:ext>
              </a:extLst>
            </p:cNvPr>
            <p:cNvSpPr/>
            <p:nvPr/>
          </p:nvSpPr>
          <p:spPr bwMode="auto">
            <a:xfrm>
              <a:off x="3101960" y="3568334"/>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3" name="Rectangle 82">
              <a:extLst>
                <a:ext uri="{FF2B5EF4-FFF2-40B4-BE49-F238E27FC236}">
                  <a16:creationId xmlns:a16="http://schemas.microsoft.com/office/drawing/2014/main" id="{1E487EF6-BE18-4C6B-8E3F-E5528587FDBE}"/>
                </a:ext>
              </a:extLst>
            </p:cNvPr>
            <p:cNvSpPr/>
            <p:nvPr/>
          </p:nvSpPr>
          <p:spPr bwMode="auto">
            <a:xfrm>
              <a:off x="1825613" y="3567879"/>
              <a:ext cx="425450" cy="30571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84" name="Rectangle 83">
              <a:extLst>
                <a:ext uri="{FF2B5EF4-FFF2-40B4-BE49-F238E27FC236}">
                  <a16:creationId xmlns:a16="http://schemas.microsoft.com/office/drawing/2014/main" id="{EF10F20C-5818-4F16-AD5D-C12787991E51}"/>
                </a:ext>
              </a:extLst>
            </p:cNvPr>
            <p:cNvSpPr/>
            <p:nvPr/>
          </p:nvSpPr>
          <p:spPr bwMode="auto">
            <a:xfrm>
              <a:off x="2676512" y="3568334"/>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grpSp>
        <p:nvGrpSpPr>
          <p:cNvPr id="6" name="Group 5">
            <a:extLst>
              <a:ext uri="{FF2B5EF4-FFF2-40B4-BE49-F238E27FC236}">
                <a16:creationId xmlns:a16="http://schemas.microsoft.com/office/drawing/2014/main" id="{68186CFC-0158-4405-A653-94204E056255}"/>
              </a:ext>
            </a:extLst>
          </p:cNvPr>
          <p:cNvGrpSpPr/>
          <p:nvPr/>
        </p:nvGrpSpPr>
        <p:grpSpPr>
          <a:xfrm>
            <a:off x="5675586" y="4144575"/>
            <a:ext cx="1701795" cy="305710"/>
            <a:chOff x="5123667" y="4384308"/>
            <a:chExt cx="1701795" cy="305710"/>
          </a:xfrm>
        </p:grpSpPr>
        <p:sp>
          <p:nvSpPr>
            <p:cNvPr id="89" name="Rectangle 88">
              <a:extLst>
                <a:ext uri="{FF2B5EF4-FFF2-40B4-BE49-F238E27FC236}">
                  <a16:creationId xmlns:a16="http://schemas.microsoft.com/office/drawing/2014/main" id="{613ED560-0088-4C5E-ADA9-C54BBAB8E3CA}"/>
                </a:ext>
              </a:extLst>
            </p:cNvPr>
            <p:cNvSpPr/>
            <p:nvPr/>
          </p:nvSpPr>
          <p:spPr bwMode="auto">
            <a:xfrm>
              <a:off x="5549118" y="4385218"/>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0" name="Rectangle 89">
              <a:extLst>
                <a:ext uri="{FF2B5EF4-FFF2-40B4-BE49-F238E27FC236}">
                  <a16:creationId xmlns:a16="http://schemas.microsoft.com/office/drawing/2014/main" id="{95323CD5-C74B-4BBA-9178-45599D27BE93}"/>
                </a:ext>
              </a:extLst>
            </p:cNvPr>
            <p:cNvSpPr/>
            <p:nvPr/>
          </p:nvSpPr>
          <p:spPr bwMode="auto">
            <a:xfrm>
              <a:off x="6400014" y="4385218"/>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1" name="Rectangle 90">
              <a:extLst>
                <a:ext uri="{FF2B5EF4-FFF2-40B4-BE49-F238E27FC236}">
                  <a16:creationId xmlns:a16="http://schemas.microsoft.com/office/drawing/2014/main" id="{AF918335-857C-4D84-A855-FFEF2E36331F}"/>
                </a:ext>
              </a:extLst>
            </p:cNvPr>
            <p:cNvSpPr/>
            <p:nvPr/>
          </p:nvSpPr>
          <p:spPr bwMode="auto">
            <a:xfrm>
              <a:off x="5123667" y="4384308"/>
              <a:ext cx="425450" cy="30571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2" name="Rectangle 91">
              <a:extLst>
                <a:ext uri="{FF2B5EF4-FFF2-40B4-BE49-F238E27FC236}">
                  <a16:creationId xmlns:a16="http://schemas.microsoft.com/office/drawing/2014/main" id="{0393CD55-6A9A-4B7F-A1EC-E5F3DE784135}"/>
                </a:ext>
              </a:extLst>
            </p:cNvPr>
            <p:cNvSpPr/>
            <p:nvPr/>
          </p:nvSpPr>
          <p:spPr bwMode="auto">
            <a:xfrm>
              <a:off x="5974566" y="4385218"/>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sp>
        <p:nvSpPr>
          <p:cNvPr id="93" name="Rectangle 92">
            <a:extLst>
              <a:ext uri="{FF2B5EF4-FFF2-40B4-BE49-F238E27FC236}">
                <a16:creationId xmlns:a16="http://schemas.microsoft.com/office/drawing/2014/main" id="{288ECA67-3C42-4F42-B05C-9E815FE51E2A}"/>
              </a:ext>
            </a:extLst>
          </p:cNvPr>
          <p:cNvSpPr/>
          <p:nvPr/>
        </p:nvSpPr>
        <p:spPr bwMode="auto">
          <a:xfrm>
            <a:off x="8311711" y="4959261"/>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4" name="Rectangle 93">
            <a:extLst>
              <a:ext uri="{FF2B5EF4-FFF2-40B4-BE49-F238E27FC236}">
                <a16:creationId xmlns:a16="http://schemas.microsoft.com/office/drawing/2014/main" id="{ABA67BB2-51E2-4CB6-B519-023409FCC3D4}"/>
              </a:ext>
            </a:extLst>
          </p:cNvPr>
          <p:cNvSpPr/>
          <p:nvPr/>
        </p:nvSpPr>
        <p:spPr bwMode="auto">
          <a:xfrm>
            <a:off x="9162607" y="4959261"/>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5" name="Rectangle 94">
            <a:extLst>
              <a:ext uri="{FF2B5EF4-FFF2-40B4-BE49-F238E27FC236}">
                <a16:creationId xmlns:a16="http://schemas.microsoft.com/office/drawing/2014/main" id="{1636ECFB-654B-4279-881E-1029EBF1C004}"/>
              </a:ext>
            </a:extLst>
          </p:cNvPr>
          <p:cNvSpPr/>
          <p:nvPr/>
        </p:nvSpPr>
        <p:spPr bwMode="auto">
          <a:xfrm>
            <a:off x="7886260" y="4958806"/>
            <a:ext cx="425450" cy="30571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6" name="Rectangle 95">
            <a:extLst>
              <a:ext uri="{FF2B5EF4-FFF2-40B4-BE49-F238E27FC236}">
                <a16:creationId xmlns:a16="http://schemas.microsoft.com/office/drawing/2014/main" id="{21AAD0D6-B728-4594-B7DF-B2624D9AC040}"/>
              </a:ext>
            </a:extLst>
          </p:cNvPr>
          <p:cNvSpPr/>
          <p:nvPr/>
        </p:nvSpPr>
        <p:spPr bwMode="auto">
          <a:xfrm>
            <a:off x="8737159" y="4959261"/>
            <a:ext cx="425448" cy="304800"/>
          </a:xfrm>
          <a:prstGeom prst="rect">
            <a:avLst/>
          </a:prstGeom>
          <a:solidFill>
            <a:srgbClr val="DEEBF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99" name="TextBox 98">
            <a:extLst>
              <a:ext uri="{FF2B5EF4-FFF2-40B4-BE49-F238E27FC236}">
                <a16:creationId xmlns:a16="http://schemas.microsoft.com/office/drawing/2014/main" id="{E425FD45-1110-418C-948D-3A8C8246365E}"/>
              </a:ext>
            </a:extLst>
          </p:cNvPr>
          <p:cNvSpPr txBox="1"/>
          <p:nvPr/>
        </p:nvSpPr>
        <p:spPr>
          <a:xfrm>
            <a:off x="7359048" y="2131545"/>
            <a:ext cx="2369751" cy="584775"/>
          </a:xfrm>
          <a:prstGeom prst="rect">
            <a:avLst/>
          </a:prstGeom>
          <a:noFill/>
        </p:spPr>
        <p:txBody>
          <a:bodyPr wrap="none" rtlCol="0">
            <a:spAutoFit/>
          </a:bodyPr>
          <a:lstStyle/>
          <a:p>
            <a:r>
              <a:rPr lang="en-US" sz="3200" b="1" dirty="0">
                <a:solidFill>
                  <a:srgbClr val="0070C0"/>
                </a:solidFill>
                <a:latin typeface="Calibri" pitchFamily="34" charset="0"/>
              </a:rPr>
              <a:t>The </a:t>
            </a:r>
            <a:r>
              <a:rPr lang="en-US" altLang="zh-CN" sz="3200" b="1" dirty="0">
                <a:solidFill>
                  <a:srgbClr val="0070C0"/>
                </a:solidFill>
                <a:latin typeface="Calibri" pitchFamily="34" charset="0"/>
              </a:rPr>
              <a:t>Memory</a:t>
            </a:r>
            <a:endParaRPr lang="en-US" sz="3200" b="1" dirty="0">
              <a:solidFill>
                <a:srgbClr val="0070C0"/>
              </a:solidFill>
              <a:latin typeface="Calibri" pitchFamily="34" charset="0"/>
            </a:endParaRPr>
          </a:p>
        </p:txBody>
      </p:sp>
      <p:sp>
        <p:nvSpPr>
          <p:cNvPr id="101" name="Rectangle 100">
            <a:extLst>
              <a:ext uri="{FF2B5EF4-FFF2-40B4-BE49-F238E27FC236}">
                <a16:creationId xmlns:a16="http://schemas.microsoft.com/office/drawing/2014/main" id="{77CE10BE-B37F-441D-A435-6944E4BE52A7}"/>
              </a:ext>
            </a:extLst>
          </p:cNvPr>
          <p:cNvSpPr/>
          <p:nvPr/>
        </p:nvSpPr>
        <p:spPr bwMode="auto">
          <a:xfrm>
            <a:off x="7527878" y="1085935"/>
            <a:ext cx="4515934" cy="367813"/>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Matrix dimensions: 250,000 rows </a:t>
            </a:r>
            <a:r>
              <a:rPr lang="en-US" altLang="zh-CN" dirty="0">
                <a:latin typeface="Calibri" pitchFamily="34" charset="0"/>
              </a:rPr>
              <a:t>× 4 columns</a:t>
            </a:r>
            <a:endParaRPr lang="en-US" dirty="0">
              <a:latin typeface="Calibri" pitchFamily="34" charset="0"/>
            </a:endParaRPr>
          </a:p>
        </p:txBody>
      </p:sp>
      <p:sp>
        <p:nvSpPr>
          <p:cNvPr id="102" name="Rectangle 101">
            <a:extLst>
              <a:ext uri="{FF2B5EF4-FFF2-40B4-BE49-F238E27FC236}">
                <a16:creationId xmlns:a16="http://schemas.microsoft.com/office/drawing/2014/main" id="{148B476F-14C8-4BAE-9F64-B240E5E3E285}"/>
              </a:ext>
            </a:extLst>
          </p:cNvPr>
          <p:cNvSpPr/>
          <p:nvPr/>
        </p:nvSpPr>
        <p:spPr bwMode="auto">
          <a:xfrm>
            <a:off x="533400" y="1042041"/>
            <a:ext cx="355600" cy="253790"/>
          </a:xfrm>
          <a:prstGeom prst="rect">
            <a:avLst/>
          </a:prstGeom>
          <a:solidFill>
            <a:schemeClr val="accent6">
              <a:lumMod val="40000"/>
              <a:lumOff val="60000"/>
            </a:schemeClr>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200" dirty="0">
              <a:latin typeface="Calibri" pitchFamily="34" charset="0"/>
            </a:endParaRPr>
          </a:p>
        </p:txBody>
      </p:sp>
      <p:sp>
        <p:nvSpPr>
          <p:cNvPr id="103" name="TextBox 102">
            <a:extLst>
              <a:ext uri="{FF2B5EF4-FFF2-40B4-BE49-F238E27FC236}">
                <a16:creationId xmlns:a16="http://schemas.microsoft.com/office/drawing/2014/main" id="{6E027DDF-AB34-476E-8E5E-F90835034E81}"/>
              </a:ext>
            </a:extLst>
          </p:cNvPr>
          <p:cNvSpPr txBox="1"/>
          <p:nvPr/>
        </p:nvSpPr>
        <p:spPr>
          <a:xfrm>
            <a:off x="1165068" y="984270"/>
            <a:ext cx="5534793" cy="369332"/>
          </a:xfrm>
          <a:prstGeom prst="rect">
            <a:avLst/>
          </a:prstGeom>
          <a:noFill/>
        </p:spPr>
        <p:txBody>
          <a:bodyPr wrap="square">
            <a:spAutoFit/>
          </a:bodyPr>
          <a:lstStyle/>
          <a:p>
            <a:r>
              <a:rPr lang="en-US" dirty="0"/>
              <a:t>Color used with indexing when accessing (visiting) by row</a:t>
            </a:r>
          </a:p>
        </p:txBody>
      </p:sp>
      <p:sp>
        <p:nvSpPr>
          <p:cNvPr id="104" name="Rectangle 103">
            <a:extLst>
              <a:ext uri="{FF2B5EF4-FFF2-40B4-BE49-F238E27FC236}">
                <a16:creationId xmlns:a16="http://schemas.microsoft.com/office/drawing/2014/main" id="{F79AAA46-B247-4535-98DB-8519AB409C28}"/>
              </a:ext>
            </a:extLst>
          </p:cNvPr>
          <p:cNvSpPr/>
          <p:nvPr/>
        </p:nvSpPr>
        <p:spPr bwMode="auto">
          <a:xfrm>
            <a:off x="537576" y="1430719"/>
            <a:ext cx="355600"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200" dirty="0">
              <a:latin typeface="Calibri" pitchFamily="34" charset="0"/>
            </a:endParaRPr>
          </a:p>
        </p:txBody>
      </p:sp>
      <p:sp>
        <p:nvSpPr>
          <p:cNvPr id="105" name="TextBox 104">
            <a:extLst>
              <a:ext uri="{FF2B5EF4-FFF2-40B4-BE49-F238E27FC236}">
                <a16:creationId xmlns:a16="http://schemas.microsoft.com/office/drawing/2014/main" id="{41D4BA70-B58B-4D0B-A29B-6F2FEFB9F7F4}"/>
              </a:ext>
            </a:extLst>
          </p:cNvPr>
          <p:cNvSpPr txBox="1"/>
          <p:nvPr/>
        </p:nvSpPr>
        <p:spPr>
          <a:xfrm>
            <a:off x="1161203" y="1374556"/>
            <a:ext cx="5916672" cy="369332"/>
          </a:xfrm>
          <a:prstGeom prst="rect">
            <a:avLst/>
          </a:prstGeom>
          <a:noFill/>
        </p:spPr>
        <p:txBody>
          <a:bodyPr wrap="square">
            <a:spAutoFit/>
          </a:bodyPr>
          <a:lstStyle/>
          <a:p>
            <a:r>
              <a:rPr lang="en-US" dirty="0"/>
              <a:t>Color used with indexing when accessing (visiting) by column</a:t>
            </a:r>
          </a:p>
        </p:txBody>
      </p:sp>
      <p:grpSp>
        <p:nvGrpSpPr>
          <p:cNvPr id="106" name="Group 105">
            <a:extLst>
              <a:ext uri="{FF2B5EF4-FFF2-40B4-BE49-F238E27FC236}">
                <a16:creationId xmlns:a16="http://schemas.microsoft.com/office/drawing/2014/main" id="{17B13F5F-E06A-4032-B618-893D4C36FFA8}"/>
              </a:ext>
            </a:extLst>
          </p:cNvPr>
          <p:cNvGrpSpPr/>
          <p:nvPr/>
        </p:nvGrpSpPr>
        <p:grpSpPr>
          <a:xfrm>
            <a:off x="2477192" y="2023849"/>
            <a:ext cx="1694769" cy="644780"/>
            <a:chOff x="2335482" y="3131481"/>
            <a:chExt cx="1694769" cy="644780"/>
          </a:xfrm>
        </p:grpSpPr>
        <p:sp>
          <p:nvSpPr>
            <p:cNvPr id="107" name="Left Brace 106">
              <a:extLst>
                <a:ext uri="{FF2B5EF4-FFF2-40B4-BE49-F238E27FC236}">
                  <a16:creationId xmlns:a16="http://schemas.microsoft.com/office/drawing/2014/main" id="{8D76E4EA-40AF-4563-BB3F-05C3BA2D9FDD}"/>
                </a:ext>
              </a:extLst>
            </p:cNvPr>
            <p:cNvSpPr/>
            <p:nvPr/>
          </p:nvSpPr>
          <p:spPr>
            <a:xfrm rot="5400000">
              <a:off x="3093274" y="2839284"/>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TextBox 107">
              <a:extLst>
                <a:ext uri="{FF2B5EF4-FFF2-40B4-BE49-F238E27FC236}">
                  <a16:creationId xmlns:a16="http://schemas.microsoft.com/office/drawing/2014/main" id="{A15DE778-FC44-4C7E-A1C5-D917FFCE2E6F}"/>
                </a:ext>
              </a:extLst>
            </p:cNvPr>
            <p:cNvSpPr txBox="1"/>
            <p:nvPr/>
          </p:nvSpPr>
          <p:spPr>
            <a:xfrm>
              <a:off x="2733778" y="3131481"/>
              <a:ext cx="827534" cy="369332"/>
            </a:xfrm>
            <a:prstGeom prst="rect">
              <a:avLst/>
            </a:prstGeom>
            <a:noFill/>
          </p:spPr>
          <p:txBody>
            <a:bodyPr wrap="none" rtlCol="0">
              <a:spAutoFit/>
            </a:bodyPr>
            <a:lstStyle/>
            <a:p>
              <a:r>
                <a:rPr lang="en-US" dirty="0">
                  <a:latin typeface="Calibri" pitchFamily="34" charset="0"/>
                </a:rPr>
                <a:t>1</a:t>
              </a:r>
              <a:r>
                <a:rPr lang="en-US" baseline="30000" dirty="0">
                  <a:latin typeface="Calibri" pitchFamily="34" charset="0"/>
                </a:rPr>
                <a:t>st</a:t>
              </a:r>
              <a:r>
                <a:rPr lang="en-US" dirty="0">
                  <a:latin typeface="Calibri" pitchFamily="34" charset="0"/>
                </a:rPr>
                <a:t> row</a:t>
              </a:r>
            </a:p>
          </p:txBody>
        </p:sp>
      </p:grpSp>
      <p:grpSp>
        <p:nvGrpSpPr>
          <p:cNvPr id="2" name="Group 1">
            <a:extLst>
              <a:ext uri="{FF2B5EF4-FFF2-40B4-BE49-F238E27FC236}">
                <a16:creationId xmlns:a16="http://schemas.microsoft.com/office/drawing/2014/main" id="{886D5FC0-FFF5-4CB8-A97C-BB68508FD098}"/>
              </a:ext>
            </a:extLst>
          </p:cNvPr>
          <p:cNvGrpSpPr/>
          <p:nvPr/>
        </p:nvGrpSpPr>
        <p:grpSpPr>
          <a:xfrm>
            <a:off x="8504593" y="2595939"/>
            <a:ext cx="1694769" cy="626376"/>
            <a:chOff x="4065394" y="3148721"/>
            <a:chExt cx="1694769" cy="626376"/>
          </a:xfrm>
        </p:grpSpPr>
        <p:sp>
          <p:nvSpPr>
            <p:cNvPr id="109" name="TextBox 108">
              <a:extLst>
                <a:ext uri="{FF2B5EF4-FFF2-40B4-BE49-F238E27FC236}">
                  <a16:creationId xmlns:a16="http://schemas.microsoft.com/office/drawing/2014/main" id="{2D0DF76C-44DF-4277-A58D-2FC240C74DCF}"/>
                </a:ext>
              </a:extLst>
            </p:cNvPr>
            <p:cNvSpPr txBox="1"/>
            <p:nvPr/>
          </p:nvSpPr>
          <p:spPr>
            <a:xfrm>
              <a:off x="4419945" y="3148721"/>
              <a:ext cx="877356" cy="369332"/>
            </a:xfrm>
            <a:prstGeom prst="rect">
              <a:avLst/>
            </a:prstGeom>
            <a:noFill/>
          </p:spPr>
          <p:txBody>
            <a:bodyPr wrap="none" rtlCol="0">
              <a:spAutoFit/>
            </a:bodyPr>
            <a:lstStyle/>
            <a:p>
              <a:r>
                <a:rPr lang="en-US" dirty="0">
                  <a:latin typeface="Calibri" pitchFamily="34" charset="0"/>
                </a:rPr>
                <a:t>2</a:t>
              </a:r>
              <a:r>
                <a:rPr lang="en-US" baseline="30000" dirty="0">
                  <a:latin typeface="Calibri" pitchFamily="34" charset="0"/>
                </a:rPr>
                <a:t>nd</a:t>
              </a:r>
              <a:r>
                <a:rPr lang="en-US" dirty="0">
                  <a:latin typeface="Calibri" pitchFamily="34" charset="0"/>
                </a:rPr>
                <a:t> row</a:t>
              </a:r>
            </a:p>
          </p:txBody>
        </p:sp>
        <p:sp>
          <p:nvSpPr>
            <p:cNvPr id="110" name="Left Brace 109">
              <a:extLst>
                <a:ext uri="{FF2B5EF4-FFF2-40B4-BE49-F238E27FC236}">
                  <a16:creationId xmlns:a16="http://schemas.microsoft.com/office/drawing/2014/main" id="{AB645795-18DF-46AC-80D9-58C238BB2C7D}"/>
                </a:ext>
              </a:extLst>
            </p:cNvPr>
            <p:cNvSpPr/>
            <p:nvPr/>
          </p:nvSpPr>
          <p:spPr>
            <a:xfrm rot="5400000">
              <a:off x="4823186" y="2838120"/>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1" name="Rectangle 110">
            <a:extLst>
              <a:ext uri="{FF2B5EF4-FFF2-40B4-BE49-F238E27FC236}">
                <a16:creationId xmlns:a16="http://schemas.microsoft.com/office/drawing/2014/main" id="{B4DA2FDA-A01A-4E26-92F7-4557E8AF44EC}"/>
              </a:ext>
            </a:extLst>
          </p:cNvPr>
          <p:cNvSpPr/>
          <p:nvPr/>
        </p:nvSpPr>
        <p:spPr bwMode="auto">
          <a:xfrm>
            <a:off x="2476496" y="3365899"/>
            <a:ext cx="355600" cy="253790"/>
          </a:xfrm>
          <a:prstGeom prst="rect">
            <a:avLst/>
          </a:prstGeom>
          <a:solidFill>
            <a:srgbClr val="FFCC00"/>
          </a:solidFill>
          <a:ln w="28575" cap="flat" cmpd="sng" algn="ctr">
            <a:noFill/>
            <a:prstDash val="solid"/>
            <a:round/>
            <a:headEnd type="none" w="med" len="med"/>
            <a:tailEnd type="triangle" w="med" len="med"/>
          </a:ln>
          <a:effectLst>
            <a:outerShdw blurRad="50800" dist="50800" dir="5400000" algn="ctr" rotWithShape="0">
              <a:srgbClr val="000000">
                <a:alpha val="0"/>
              </a:srgbClr>
            </a:outerShdw>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200" dirty="0">
                <a:latin typeface="Calibri" pitchFamily="34" charset="0"/>
              </a:rPr>
              <a:t>0</a:t>
            </a:r>
          </a:p>
        </p:txBody>
      </p:sp>
      <p:grpSp>
        <p:nvGrpSpPr>
          <p:cNvPr id="113" name="Group 112">
            <a:extLst>
              <a:ext uri="{FF2B5EF4-FFF2-40B4-BE49-F238E27FC236}">
                <a16:creationId xmlns:a16="http://schemas.microsoft.com/office/drawing/2014/main" id="{A8D94E79-82CF-49E4-85A7-813FE9F89E2A}"/>
              </a:ext>
            </a:extLst>
          </p:cNvPr>
          <p:cNvGrpSpPr/>
          <p:nvPr/>
        </p:nvGrpSpPr>
        <p:grpSpPr>
          <a:xfrm>
            <a:off x="5083857" y="2100117"/>
            <a:ext cx="1694769" cy="626376"/>
            <a:chOff x="4065394" y="3148721"/>
            <a:chExt cx="1694769" cy="626376"/>
          </a:xfrm>
        </p:grpSpPr>
        <p:sp>
          <p:nvSpPr>
            <p:cNvPr id="114" name="TextBox 113">
              <a:extLst>
                <a:ext uri="{FF2B5EF4-FFF2-40B4-BE49-F238E27FC236}">
                  <a16:creationId xmlns:a16="http://schemas.microsoft.com/office/drawing/2014/main" id="{546BBABD-56BB-499E-8396-E8BD24B040A2}"/>
                </a:ext>
              </a:extLst>
            </p:cNvPr>
            <p:cNvSpPr txBox="1"/>
            <p:nvPr/>
          </p:nvSpPr>
          <p:spPr>
            <a:xfrm>
              <a:off x="4419945" y="3148721"/>
              <a:ext cx="847989" cy="369332"/>
            </a:xfrm>
            <a:prstGeom prst="rect">
              <a:avLst/>
            </a:prstGeom>
            <a:noFill/>
          </p:spPr>
          <p:txBody>
            <a:bodyPr wrap="none" rtlCol="0">
              <a:spAutoFit/>
            </a:bodyPr>
            <a:lstStyle/>
            <a:p>
              <a:r>
                <a:rPr lang="en-US" dirty="0">
                  <a:latin typeface="Calibri" pitchFamily="34" charset="0"/>
                </a:rPr>
                <a:t>3</a:t>
              </a:r>
              <a:r>
                <a:rPr lang="en-US" baseline="30000" dirty="0">
                  <a:latin typeface="Calibri" pitchFamily="34" charset="0"/>
                </a:rPr>
                <a:t>rd</a:t>
              </a:r>
              <a:r>
                <a:rPr lang="en-US" dirty="0">
                  <a:latin typeface="Calibri" pitchFamily="34" charset="0"/>
                </a:rPr>
                <a:t> row</a:t>
              </a:r>
            </a:p>
          </p:txBody>
        </p:sp>
        <p:sp>
          <p:nvSpPr>
            <p:cNvPr id="115" name="Left Brace 114">
              <a:extLst>
                <a:ext uri="{FF2B5EF4-FFF2-40B4-BE49-F238E27FC236}">
                  <a16:creationId xmlns:a16="http://schemas.microsoft.com/office/drawing/2014/main" id="{11D05B13-07E2-46D6-9EE4-0A1CAC76216D}"/>
                </a:ext>
              </a:extLst>
            </p:cNvPr>
            <p:cNvSpPr/>
            <p:nvPr/>
          </p:nvSpPr>
          <p:spPr>
            <a:xfrm rot="5400000">
              <a:off x="4823186" y="2838120"/>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D40255B3-C740-4BA1-87DC-DA01948CE839}"/>
              </a:ext>
            </a:extLst>
          </p:cNvPr>
          <p:cNvGrpSpPr/>
          <p:nvPr/>
        </p:nvGrpSpPr>
        <p:grpSpPr>
          <a:xfrm>
            <a:off x="5650607" y="4595876"/>
            <a:ext cx="1694769" cy="626376"/>
            <a:chOff x="4065394" y="3148721"/>
            <a:chExt cx="1694769" cy="626376"/>
          </a:xfrm>
        </p:grpSpPr>
        <p:sp>
          <p:nvSpPr>
            <p:cNvPr id="117" name="TextBox 116">
              <a:extLst>
                <a:ext uri="{FF2B5EF4-FFF2-40B4-BE49-F238E27FC236}">
                  <a16:creationId xmlns:a16="http://schemas.microsoft.com/office/drawing/2014/main" id="{A5BEAAFE-2EAC-45B9-B06F-30E900D39B1B}"/>
                </a:ext>
              </a:extLst>
            </p:cNvPr>
            <p:cNvSpPr txBox="1"/>
            <p:nvPr/>
          </p:nvSpPr>
          <p:spPr>
            <a:xfrm>
              <a:off x="4419945" y="3148721"/>
              <a:ext cx="848502" cy="369332"/>
            </a:xfrm>
            <a:prstGeom prst="rect">
              <a:avLst/>
            </a:prstGeom>
            <a:noFill/>
          </p:spPr>
          <p:txBody>
            <a:bodyPr wrap="none" rtlCol="0">
              <a:spAutoFit/>
            </a:bodyPr>
            <a:lstStyle/>
            <a:p>
              <a:r>
                <a:rPr lang="en-US" dirty="0">
                  <a:latin typeface="Calibri" pitchFamily="34" charset="0"/>
                </a:rPr>
                <a:t>4</a:t>
              </a:r>
              <a:r>
                <a:rPr lang="en-US" baseline="30000" dirty="0">
                  <a:latin typeface="Calibri" pitchFamily="34" charset="0"/>
                </a:rPr>
                <a:t>th</a:t>
              </a:r>
              <a:r>
                <a:rPr lang="en-US" dirty="0">
                  <a:latin typeface="Calibri" pitchFamily="34" charset="0"/>
                </a:rPr>
                <a:t> row</a:t>
              </a:r>
            </a:p>
          </p:txBody>
        </p:sp>
        <p:sp>
          <p:nvSpPr>
            <p:cNvPr id="118" name="Left Brace 117">
              <a:extLst>
                <a:ext uri="{FF2B5EF4-FFF2-40B4-BE49-F238E27FC236}">
                  <a16:creationId xmlns:a16="http://schemas.microsoft.com/office/drawing/2014/main" id="{34618EA9-BE76-435B-A417-EF939AAE0B31}"/>
                </a:ext>
              </a:extLst>
            </p:cNvPr>
            <p:cNvSpPr/>
            <p:nvPr/>
          </p:nvSpPr>
          <p:spPr>
            <a:xfrm rot="5400000">
              <a:off x="4823186" y="2838120"/>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1AE2B45B-87CE-4605-8CCA-A5B23DAA884D}"/>
              </a:ext>
            </a:extLst>
          </p:cNvPr>
          <p:cNvGrpSpPr/>
          <p:nvPr/>
        </p:nvGrpSpPr>
        <p:grpSpPr>
          <a:xfrm>
            <a:off x="2950747" y="4230498"/>
            <a:ext cx="1694769" cy="626376"/>
            <a:chOff x="4065394" y="3148721"/>
            <a:chExt cx="1694769" cy="626376"/>
          </a:xfrm>
        </p:grpSpPr>
        <p:sp>
          <p:nvSpPr>
            <p:cNvPr id="120" name="TextBox 119">
              <a:extLst>
                <a:ext uri="{FF2B5EF4-FFF2-40B4-BE49-F238E27FC236}">
                  <a16:creationId xmlns:a16="http://schemas.microsoft.com/office/drawing/2014/main" id="{05835FFD-9ABD-48F7-9DBA-1028A5C94BF9}"/>
                </a:ext>
              </a:extLst>
            </p:cNvPr>
            <p:cNvSpPr txBox="1"/>
            <p:nvPr/>
          </p:nvSpPr>
          <p:spPr>
            <a:xfrm>
              <a:off x="4419945" y="3148721"/>
              <a:ext cx="848502" cy="369332"/>
            </a:xfrm>
            <a:prstGeom prst="rect">
              <a:avLst/>
            </a:prstGeom>
            <a:noFill/>
          </p:spPr>
          <p:txBody>
            <a:bodyPr wrap="none" rtlCol="0">
              <a:spAutoFit/>
            </a:bodyPr>
            <a:lstStyle/>
            <a:p>
              <a:r>
                <a:rPr lang="en-US" dirty="0">
                  <a:latin typeface="Calibri" pitchFamily="34" charset="0"/>
                </a:rPr>
                <a:t>5</a:t>
              </a:r>
              <a:r>
                <a:rPr lang="en-US" baseline="30000" dirty="0">
                  <a:latin typeface="Calibri" pitchFamily="34" charset="0"/>
                </a:rPr>
                <a:t>th</a:t>
              </a:r>
              <a:r>
                <a:rPr lang="en-US" dirty="0">
                  <a:latin typeface="Calibri" pitchFamily="34" charset="0"/>
                </a:rPr>
                <a:t> row</a:t>
              </a:r>
            </a:p>
          </p:txBody>
        </p:sp>
        <p:sp>
          <p:nvSpPr>
            <p:cNvPr id="121" name="Left Brace 120">
              <a:extLst>
                <a:ext uri="{FF2B5EF4-FFF2-40B4-BE49-F238E27FC236}">
                  <a16:creationId xmlns:a16="http://schemas.microsoft.com/office/drawing/2014/main" id="{376BC5F8-AF6F-4F91-9B5F-F2D5F969C58C}"/>
                </a:ext>
              </a:extLst>
            </p:cNvPr>
            <p:cNvSpPr/>
            <p:nvPr/>
          </p:nvSpPr>
          <p:spPr>
            <a:xfrm rot="5400000">
              <a:off x="4823186" y="2838120"/>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83276C92-516C-434C-8F7E-E1EDF190921A}"/>
              </a:ext>
            </a:extLst>
          </p:cNvPr>
          <p:cNvGrpSpPr/>
          <p:nvPr/>
        </p:nvGrpSpPr>
        <p:grpSpPr>
          <a:xfrm>
            <a:off x="7893286" y="4309383"/>
            <a:ext cx="2035011" cy="626376"/>
            <a:chOff x="4065394" y="3148721"/>
            <a:chExt cx="2035011" cy="626376"/>
          </a:xfrm>
        </p:grpSpPr>
        <p:sp>
          <p:nvSpPr>
            <p:cNvPr id="123" name="TextBox 122">
              <a:extLst>
                <a:ext uri="{FF2B5EF4-FFF2-40B4-BE49-F238E27FC236}">
                  <a16:creationId xmlns:a16="http://schemas.microsoft.com/office/drawing/2014/main" id="{9EE53ADB-225F-4EB1-ADFB-6B8D74EB3E18}"/>
                </a:ext>
              </a:extLst>
            </p:cNvPr>
            <p:cNvSpPr txBox="1"/>
            <p:nvPr/>
          </p:nvSpPr>
          <p:spPr>
            <a:xfrm>
              <a:off x="4419945" y="3148721"/>
              <a:ext cx="1680460" cy="369332"/>
            </a:xfrm>
            <a:prstGeom prst="rect">
              <a:avLst/>
            </a:prstGeom>
            <a:noFill/>
          </p:spPr>
          <p:txBody>
            <a:bodyPr wrap="none" rtlCol="0">
              <a:spAutoFit/>
            </a:bodyPr>
            <a:lstStyle/>
            <a:p>
              <a:r>
                <a:rPr lang="en-US" dirty="0">
                  <a:latin typeface="Calibri" pitchFamily="34" charset="0"/>
                </a:rPr>
                <a:t>some other row</a:t>
              </a:r>
            </a:p>
          </p:txBody>
        </p:sp>
        <p:sp>
          <p:nvSpPr>
            <p:cNvPr id="124" name="Left Brace 123">
              <a:extLst>
                <a:ext uri="{FF2B5EF4-FFF2-40B4-BE49-F238E27FC236}">
                  <a16:creationId xmlns:a16="http://schemas.microsoft.com/office/drawing/2014/main" id="{31FD2163-2285-4620-A55E-70994563B33C}"/>
                </a:ext>
              </a:extLst>
            </p:cNvPr>
            <p:cNvSpPr/>
            <p:nvPr/>
          </p:nvSpPr>
          <p:spPr>
            <a:xfrm rot="5400000">
              <a:off x="4823186" y="2838120"/>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DF8AFF1D-8B8A-4636-9020-A7758F28E454}"/>
              </a:ext>
            </a:extLst>
          </p:cNvPr>
          <p:cNvGrpSpPr/>
          <p:nvPr/>
        </p:nvGrpSpPr>
        <p:grpSpPr>
          <a:xfrm>
            <a:off x="5672844" y="3471147"/>
            <a:ext cx="2035011" cy="626376"/>
            <a:chOff x="4065394" y="3148721"/>
            <a:chExt cx="2035011" cy="626376"/>
          </a:xfrm>
        </p:grpSpPr>
        <p:sp>
          <p:nvSpPr>
            <p:cNvPr id="126" name="TextBox 125">
              <a:extLst>
                <a:ext uri="{FF2B5EF4-FFF2-40B4-BE49-F238E27FC236}">
                  <a16:creationId xmlns:a16="http://schemas.microsoft.com/office/drawing/2014/main" id="{297B8037-0991-4B83-9E1C-9E0D4B379B0E}"/>
                </a:ext>
              </a:extLst>
            </p:cNvPr>
            <p:cNvSpPr txBox="1"/>
            <p:nvPr/>
          </p:nvSpPr>
          <p:spPr>
            <a:xfrm>
              <a:off x="4419945" y="3148721"/>
              <a:ext cx="1680460" cy="369332"/>
            </a:xfrm>
            <a:prstGeom prst="rect">
              <a:avLst/>
            </a:prstGeom>
            <a:noFill/>
          </p:spPr>
          <p:txBody>
            <a:bodyPr wrap="none" rtlCol="0">
              <a:spAutoFit/>
            </a:bodyPr>
            <a:lstStyle/>
            <a:p>
              <a:r>
                <a:rPr lang="en-US" dirty="0">
                  <a:latin typeface="Calibri" pitchFamily="34" charset="0"/>
                </a:rPr>
                <a:t>some other row</a:t>
              </a:r>
            </a:p>
          </p:txBody>
        </p:sp>
        <p:sp>
          <p:nvSpPr>
            <p:cNvPr id="127" name="Left Brace 126">
              <a:extLst>
                <a:ext uri="{FF2B5EF4-FFF2-40B4-BE49-F238E27FC236}">
                  <a16:creationId xmlns:a16="http://schemas.microsoft.com/office/drawing/2014/main" id="{6073485A-37BD-453C-86F4-35A97F8352F2}"/>
                </a:ext>
              </a:extLst>
            </p:cNvPr>
            <p:cNvSpPr/>
            <p:nvPr/>
          </p:nvSpPr>
          <p:spPr>
            <a:xfrm rot="5400000">
              <a:off x="4823186" y="2838120"/>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021F7C40-6671-4716-BED2-30C4EEA1F9E9}"/>
              </a:ext>
            </a:extLst>
          </p:cNvPr>
          <p:cNvGrpSpPr/>
          <p:nvPr/>
        </p:nvGrpSpPr>
        <p:grpSpPr>
          <a:xfrm>
            <a:off x="1174998" y="3581209"/>
            <a:ext cx="2035011" cy="626376"/>
            <a:chOff x="4065394" y="3148721"/>
            <a:chExt cx="2035011" cy="626376"/>
          </a:xfrm>
        </p:grpSpPr>
        <p:sp>
          <p:nvSpPr>
            <p:cNvPr id="129" name="TextBox 128">
              <a:extLst>
                <a:ext uri="{FF2B5EF4-FFF2-40B4-BE49-F238E27FC236}">
                  <a16:creationId xmlns:a16="http://schemas.microsoft.com/office/drawing/2014/main" id="{2894B011-1AEA-4221-AF40-466D30125A14}"/>
                </a:ext>
              </a:extLst>
            </p:cNvPr>
            <p:cNvSpPr txBox="1"/>
            <p:nvPr/>
          </p:nvSpPr>
          <p:spPr>
            <a:xfrm>
              <a:off x="4419945" y="3148721"/>
              <a:ext cx="1680460" cy="369332"/>
            </a:xfrm>
            <a:prstGeom prst="rect">
              <a:avLst/>
            </a:prstGeom>
            <a:noFill/>
          </p:spPr>
          <p:txBody>
            <a:bodyPr wrap="none" rtlCol="0">
              <a:spAutoFit/>
            </a:bodyPr>
            <a:lstStyle/>
            <a:p>
              <a:r>
                <a:rPr lang="en-US" dirty="0">
                  <a:latin typeface="Calibri" pitchFamily="34" charset="0"/>
                </a:rPr>
                <a:t>some other row</a:t>
              </a:r>
            </a:p>
          </p:txBody>
        </p:sp>
        <p:sp>
          <p:nvSpPr>
            <p:cNvPr id="130" name="Left Brace 129">
              <a:extLst>
                <a:ext uri="{FF2B5EF4-FFF2-40B4-BE49-F238E27FC236}">
                  <a16:creationId xmlns:a16="http://schemas.microsoft.com/office/drawing/2014/main" id="{8B8BB194-7868-42E8-92BD-3DE5ECB8037A}"/>
                </a:ext>
              </a:extLst>
            </p:cNvPr>
            <p:cNvSpPr/>
            <p:nvPr/>
          </p:nvSpPr>
          <p:spPr>
            <a:xfrm rot="5400000">
              <a:off x="4823186" y="2838120"/>
              <a:ext cx="179185" cy="1694769"/>
            </a:xfrm>
            <a:prstGeom prst="leftBrace">
              <a:avLst>
                <a:gd name="adj1" fmla="val 58479"/>
                <a:gd name="adj2" fmla="val 496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730744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a:t>
            </a:r>
            <a:r>
              <a:rPr lang="en-US" b="1" dirty="0"/>
              <a:t>2D</a:t>
            </a:r>
            <a:r>
              <a:rPr lang="en-US" dirty="0"/>
              <a:t> approach, </a:t>
            </a:r>
            <a:r>
              <a:rPr lang="en-US" u="sng" dirty="0"/>
              <a:t>revisited</a:t>
            </a:r>
            <a:r>
              <a:rPr lang="en-US" dirty="0"/>
              <a:t>: locality vs. non-locality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548640" y="1307671"/>
            <a:ext cx="4963160" cy="4801314"/>
          </a:xfrm>
          <a:prstGeom prst="rect">
            <a:avLst/>
          </a:prstGeom>
          <a:solidFill>
            <a:schemeClr val="bg1">
              <a:lumMod val="95000"/>
            </a:schemeClr>
          </a:solidFill>
        </p:spPr>
        <p:txBody>
          <a:bodyPr wrap="square" lIns="91440" tIns="45720" rIns="91440" bIns="45720" anchor="t">
            <a:spAutoFit/>
          </a:bodyPr>
          <a:lstStyle/>
          <a:p>
            <a:r>
              <a:rPr lang="en-US" sz="900" dirty="0">
                <a:solidFill>
                  <a:srgbClr val="808080"/>
                </a:solidFill>
                <a:latin typeface="Consolas"/>
              </a:rPr>
              <a:t>#include</a:t>
            </a:r>
            <a:r>
              <a:rPr lang="en-US" sz="900" dirty="0">
                <a:solidFill>
                  <a:srgbClr val="000000"/>
                </a:solidFill>
                <a:latin typeface="Consolas"/>
              </a:rPr>
              <a:t> </a:t>
            </a:r>
            <a:r>
              <a:rPr lang="en-US" sz="900" dirty="0">
                <a:solidFill>
                  <a:srgbClr val="A31515"/>
                </a:solidFill>
                <a:latin typeface="Consolas"/>
              </a:rPr>
              <a:t>&lt;chrono&gt;</a:t>
            </a:r>
            <a:r>
              <a:rPr lang="en-US" sz="900" dirty="0">
                <a:solidFill>
                  <a:srgbClr val="000000"/>
                </a:solidFill>
                <a:latin typeface="Consolas"/>
              </a:rPr>
              <a:t> </a:t>
            </a:r>
            <a:r>
              <a:rPr lang="en-US" sz="900" dirty="0">
                <a:solidFill>
                  <a:srgbClr val="008000"/>
                </a:solidFill>
                <a:latin typeface="Consolas"/>
              </a:rPr>
              <a:t>// need this for cross-platform timers in C++</a:t>
            </a:r>
            <a:endParaRPr lang="en-US" sz="900" dirty="0">
              <a:solidFill>
                <a:srgbClr val="000000"/>
              </a:solidFill>
              <a:latin typeface="Consolas"/>
            </a:endParaRPr>
          </a:p>
          <a:p>
            <a:r>
              <a:rPr lang="en-US" sz="900" dirty="0">
                <a:solidFill>
                  <a:srgbClr val="808080"/>
                </a:solidFill>
                <a:latin typeface="Consolas"/>
              </a:rPr>
              <a:t>#include</a:t>
            </a:r>
            <a:r>
              <a:rPr lang="en-US" sz="900" dirty="0">
                <a:solidFill>
                  <a:srgbClr val="000000"/>
                </a:solidFill>
                <a:latin typeface="Consolas"/>
              </a:rPr>
              <a:t> </a:t>
            </a:r>
            <a:r>
              <a:rPr lang="en-US" sz="900" dirty="0">
                <a:solidFill>
                  <a:srgbClr val="A31515"/>
                </a:solidFill>
                <a:latin typeface="Consolas"/>
              </a:rPr>
              <a:t>&lt;</a:t>
            </a:r>
            <a:r>
              <a:rPr lang="en-US" sz="900" dirty="0" err="1">
                <a:solidFill>
                  <a:srgbClr val="A31515"/>
                </a:solidFill>
                <a:latin typeface="Consolas"/>
              </a:rPr>
              <a:t>cstdio</a:t>
            </a:r>
            <a:r>
              <a:rPr lang="en-US" sz="900" dirty="0">
                <a:solidFill>
                  <a:srgbClr val="A31515"/>
                </a:solidFill>
                <a:latin typeface="Consolas"/>
              </a:rPr>
              <a:t>&gt;</a:t>
            </a:r>
            <a:endParaRPr lang="en-US" sz="900" dirty="0">
              <a:solidFill>
                <a:srgbClr val="000000"/>
              </a:solidFill>
              <a:latin typeface="Consolas"/>
            </a:endParaRPr>
          </a:p>
          <a:p>
            <a:r>
              <a:rPr lang="en-US" sz="900" dirty="0">
                <a:solidFill>
                  <a:srgbClr val="808080"/>
                </a:solidFill>
                <a:latin typeface="Consolas"/>
              </a:rPr>
              <a:t>#include</a:t>
            </a:r>
            <a:r>
              <a:rPr lang="en-US" sz="900" dirty="0">
                <a:solidFill>
                  <a:srgbClr val="000000"/>
                </a:solidFill>
                <a:latin typeface="Consolas"/>
              </a:rPr>
              <a:t> </a:t>
            </a:r>
            <a:r>
              <a:rPr lang="en-US" sz="900" dirty="0">
                <a:solidFill>
                  <a:srgbClr val="A31515"/>
                </a:solidFill>
                <a:latin typeface="Consolas"/>
              </a:rPr>
              <a:t>&lt;</a:t>
            </a:r>
            <a:r>
              <a:rPr lang="en-US" sz="900" dirty="0" err="1">
                <a:solidFill>
                  <a:srgbClr val="A31515"/>
                </a:solidFill>
                <a:latin typeface="Consolas"/>
              </a:rPr>
              <a:t>cstdlib</a:t>
            </a:r>
            <a:r>
              <a:rPr lang="en-US" sz="900" dirty="0">
                <a:solidFill>
                  <a:srgbClr val="A31515"/>
                </a:solidFill>
                <a:latin typeface="Consolas"/>
              </a:rPr>
              <a:t>&gt;</a:t>
            </a:r>
            <a:endParaRPr lang="en-US" sz="900" dirty="0">
              <a:solidFill>
                <a:srgbClr val="000000"/>
              </a:solidFill>
              <a:latin typeface="Consolas"/>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a:rPr>
              <a:t>struct</a:t>
            </a:r>
            <a:r>
              <a:rPr lang="en-US" sz="900" dirty="0">
                <a:solidFill>
                  <a:srgbClr val="000000"/>
                </a:solidFill>
                <a:latin typeface="Consolas"/>
              </a:rPr>
              <a:t> </a:t>
            </a:r>
            <a:r>
              <a:rPr lang="en-US" sz="900" dirty="0">
                <a:solidFill>
                  <a:srgbClr val="2B91AF"/>
                </a:solidFill>
                <a:latin typeface="Consolas"/>
              </a:rPr>
              <a:t>Matrix2D</a:t>
            </a:r>
            <a:r>
              <a:rPr lang="en-US" sz="900" dirty="0">
                <a:solidFill>
                  <a:srgbClr val="000000"/>
                </a:solidFill>
                <a:latin typeface="Consolas"/>
              </a:rPr>
              <a:t> {</a:t>
            </a:r>
          </a:p>
          <a:p>
            <a:r>
              <a:rPr lang="en-US" sz="900" dirty="0">
                <a:solidFill>
                  <a:srgbClr val="000000"/>
                </a:solidFill>
                <a:latin typeface="Consolas" panose="020B0609020204030204" pitchFamily="49" charset="0"/>
              </a:rPr>
              <a:t>  </a:t>
            </a:r>
            <a:r>
              <a:rPr lang="en-US" sz="900" dirty="0">
                <a:solidFill>
                  <a:srgbClr val="006400"/>
                </a:solidFill>
                <a:latin typeface="Consolas" panose="020B0609020204030204" pitchFamily="49" charset="0"/>
              </a:rPr>
              <a:t>/// 2D matrix stored row-wise in a one dimensional array</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height; </a:t>
            </a:r>
            <a:r>
              <a:rPr lang="en-US" sz="900" dirty="0">
                <a:solidFill>
                  <a:srgbClr val="006400"/>
                </a:solidFill>
                <a:latin typeface="Consolas" panose="020B0609020204030204" pitchFamily="49" charset="0"/>
              </a:rPr>
              <a:t>/// number of rows in matrix</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width;  </a:t>
            </a:r>
            <a:r>
              <a:rPr lang="en-US" sz="900" dirty="0">
                <a:solidFill>
                  <a:srgbClr val="006400"/>
                </a:solidFill>
                <a:latin typeface="Consolas" panose="020B0609020204030204" pitchFamily="49" charset="0"/>
              </a:rPr>
              <a:t>/// number of columns in matrix</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pRows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a:rPr>
              <a:t>int</a:t>
            </a:r>
            <a:r>
              <a:rPr lang="en-US" sz="900" dirty="0">
                <a:solidFill>
                  <a:srgbClr val="000000"/>
                </a:solidFill>
                <a:latin typeface="Consolas"/>
              </a:rPr>
              <a:t> main(</a:t>
            </a:r>
            <a:r>
              <a:rPr lang="en-US" sz="900" dirty="0">
                <a:solidFill>
                  <a:srgbClr val="0000FF"/>
                </a:solidFill>
                <a:latin typeface="Consolas"/>
              </a:rPr>
              <a:t>int</a:t>
            </a:r>
            <a:r>
              <a:rPr lang="en-US" sz="900" dirty="0">
                <a:solidFill>
                  <a:srgbClr val="000000"/>
                </a:solidFill>
                <a:latin typeface="Consolas"/>
              </a:rPr>
              <a:t> </a:t>
            </a:r>
            <a:r>
              <a:rPr lang="en-US" sz="900" b="1" dirty="0" err="1">
                <a:solidFill>
                  <a:srgbClr val="808080"/>
                </a:solidFill>
                <a:latin typeface="Consolas"/>
              </a:rPr>
              <a:t>argc</a:t>
            </a:r>
            <a:r>
              <a:rPr lang="en-US" sz="900" dirty="0">
                <a:solidFill>
                  <a:srgbClr val="000000"/>
                </a:solidFill>
                <a:latin typeface="Consolas"/>
              </a:rPr>
              <a:t>, </a:t>
            </a:r>
            <a:r>
              <a:rPr lang="en-US" sz="900" dirty="0">
                <a:solidFill>
                  <a:srgbClr val="0000FF"/>
                </a:solidFill>
                <a:latin typeface="Consolas"/>
              </a:rPr>
              <a:t>char</a:t>
            </a:r>
            <a:r>
              <a:rPr lang="en-US" sz="900" dirty="0">
                <a:solidFill>
                  <a:srgbClr val="000000"/>
                </a:solidFill>
                <a:latin typeface="Consolas"/>
              </a:rPr>
              <a:t> *</a:t>
            </a:r>
            <a:r>
              <a:rPr lang="en-US" sz="900" b="1" dirty="0" err="1">
                <a:solidFill>
                  <a:srgbClr val="808080"/>
                </a:solidFill>
                <a:latin typeface="Consolas"/>
              </a:rPr>
              <a:t>argv</a:t>
            </a:r>
            <a:r>
              <a:rPr lang="en-US" sz="900" dirty="0">
                <a:solidFill>
                  <a:srgbClr val="000000"/>
                </a:solidFill>
                <a:latin typeface="Consolas"/>
              </a:rPr>
              <a:t>[]) {</a:t>
            </a:r>
          </a:p>
          <a:p>
            <a:r>
              <a:rPr lang="en-US" sz="900" dirty="0">
                <a:solidFill>
                  <a:srgbClr val="000000"/>
                </a:solidFill>
                <a:latin typeface="Consolas"/>
              </a:rPr>
              <a:t>  </a:t>
            </a:r>
            <a:r>
              <a:rPr lang="en-US" sz="900" dirty="0">
                <a:solidFill>
                  <a:srgbClr val="0000FF"/>
                </a:solidFill>
                <a:latin typeface="Consolas"/>
              </a:rPr>
              <a:t>if</a:t>
            </a:r>
            <a:r>
              <a:rPr lang="en-US" sz="900" dirty="0">
                <a:solidFill>
                  <a:srgbClr val="000000"/>
                </a:solidFill>
                <a:latin typeface="Consolas"/>
              </a:rPr>
              <a:t> (</a:t>
            </a:r>
            <a:r>
              <a:rPr lang="en-US" sz="900" b="1" dirty="0" err="1">
                <a:solidFill>
                  <a:srgbClr val="808080"/>
                </a:solidFill>
                <a:latin typeface="Consolas"/>
              </a:rPr>
              <a:t>argc</a:t>
            </a:r>
            <a:r>
              <a:rPr lang="en-US" sz="900" b="1" dirty="0">
                <a:solidFill>
                  <a:srgbClr val="000000"/>
                </a:solidFill>
                <a:latin typeface="Consolas"/>
              </a:rPr>
              <a:t> </a:t>
            </a:r>
            <a:r>
              <a:rPr lang="en-US" sz="900" dirty="0">
                <a:solidFill>
                  <a:srgbClr val="000000"/>
                </a:solidFill>
                <a:latin typeface="Consolas"/>
              </a:rPr>
              <a:t>!= </a:t>
            </a:r>
            <a:r>
              <a:rPr lang="en-US" sz="900" dirty="0">
                <a:solidFill>
                  <a:srgbClr val="7030A0"/>
                </a:solidFill>
                <a:latin typeface="Consolas"/>
              </a:rPr>
              <a:t>2</a:t>
            </a:r>
            <a:r>
              <a:rPr lang="en-US" sz="900" dirty="0">
                <a:solidFill>
                  <a:srgbClr val="000000"/>
                </a:solidFill>
                <a:latin typeface="Consolas"/>
              </a:rPr>
              <a:t>) {</a:t>
            </a:r>
          </a:p>
          <a:p>
            <a:r>
              <a:rPr lang="en-US" sz="900" dirty="0">
                <a:solidFill>
                  <a:srgbClr val="000000"/>
                </a:solidFill>
                <a:latin typeface="Consolas"/>
              </a:rPr>
              <a:t>    std::</a:t>
            </a:r>
            <a:r>
              <a:rPr lang="en-US" sz="900" dirty="0" err="1">
                <a:solidFill>
                  <a:srgbClr val="000000"/>
                </a:solidFill>
                <a:latin typeface="Consolas"/>
              </a:rPr>
              <a:t>printf</a:t>
            </a:r>
            <a:r>
              <a:rPr lang="en-US" sz="900" dirty="0">
                <a:solidFill>
                  <a:srgbClr val="000000"/>
                </a:solidFill>
                <a:latin typeface="Consolas"/>
              </a:rPr>
              <a:t>(</a:t>
            </a:r>
            <a:r>
              <a:rPr lang="en-US" sz="900" dirty="0">
                <a:solidFill>
                  <a:srgbClr val="A31515"/>
                </a:solidFill>
                <a:latin typeface="Consolas"/>
              </a:rPr>
              <a:t>"Pass 1 for row-wise, pass 2 for column-wise sum.\n"</a:t>
            </a:r>
            <a:r>
              <a:rPr lang="en-US" sz="900" dirty="0">
                <a:solidFill>
                  <a:srgbClr val="000000"/>
                </a:solidFill>
                <a:latin typeface="Consolas"/>
              </a:rPr>
              <a:t>);</a:t>
            </a: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1</a:t>
            </a:r>
            <a:r>
              <a:rPr lang="en-US" sz="900" dirty="0">
                <a:solidFill>
                  <a:srgbClr val="000000"/>
                </a:solidFill>
                <a:latin typeface="Consolas"/>
              </a:rPr>
              <a:t>;</a:t>
            </a:r>
          </a:p>
          <a:p>
            <a:r>
              <a:rPr lang="en-US" sz="900" dirty="0">
                <a:solidFill>
                  <a:srgbClr val="000000"/>
                </a:solidFill>
                <a:latin typeface="Consolas" panose="020B0609020204030204" pitchFamily="49" charset="0"/>
              </a:rPr>
              <a:t>  }</a:t>
            </a:r>
          </a:p>
          <a:p>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option = std::</a:t>
            </a:r>
            <a:r>
              <a:rPr lang="en-US" sz="900" dirty="0" err="1">
                <a:solidFill>
                  <a:srgbClr val="000000"/>
                </a:solidFill>
                <a:latin typeface="Consolas"/>
              </a:rPr>
              <a:t>atoi</a:t>
            </a:r>
            <a:r>
              <a:rPr lang="en-US" sz="900" dirty="0">
                <a:solidFill>
                  <a:srgbClr val="000000"/>
                </a:solidFill>
                <a:latin typeface="Consolas"/>
              </a:rPr>
              <a:t>(</a:t>
            </a:r>
            <a:r>
              <a:rPr lang="en-US" sz="900" b="1" dirty="0" err="1">
                <a:solidFill>
                  <a:srgbClr val="808080"/>
                </a:solidFill>
                <a:latin typeface="Consolas"/>
              </a:rPr>
              <a:t>argv</a:t>
            </a:r>
            <a:r>
              <a:rPr lang="en-US" sz="900" dirty="0">
                <a:solidFill>
                  <a:srgbClr val="000000"/>
                </a:solidFill>
                <a:latin typeface="Consolas"/>
              </a:rPr>
              <a:t>[1]);</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struct</a:t>
            </a:r>
            <a:r>
              <a:rPr lang="en-US" sz="900" dirty="0">
                <a:solidFill>
                  <a:srgbClr val="000000"/>
                </a:solidFill>
                <a:latin typeface="Consolas"/>
              </a:rPr>
              <a:t> </a:t>
            </a:r>
            <a:r>
              <a:rPr lang="en-US" sz="900" dirty="0">
                <a:solidFill>
                  <a:srgbClr val="2B91AF"/>
                </a:solidFill>
                <a:latin typeface="Consolas"/>
              </a:rPr>
              <a:t>Matrix2D</a:t>
            </a:r>
            <a:r>
              <a:rPr lang="en-US" sz="900" dirty="0">
                <a:solidFill>
                  <a:srgbClr val="000000"/>
                </a:solidFill>
                <a:latin typeface="Consolas"/>
              </a:rPr>
              <a:t> mat2D;</a:t>
            </a:r>
          </a:p>
          <a:p>
            <a:r>
              <a:rPr lang="en-US" sz="900" dirty="0">
                <a:solidFill>
                  <a:srgbClr val="000000"/>
                </a:solidFill>
                <a:latin typeface="Consolas"/>
              </a:rPr>
              <a:t>  mat2D.height = </a:t>
            </a:r>
            <a:r>
              <a:rPr lang="en-US" sz="900" dirty="0">
                <a:solidFill>
                  <a:srgbClr val="7030A0"/>
                </a:solidFill>
                <a:latin typeface="Consolas"/>
              </a:rPr>
              <a:t>2000</a:t>
            </a:r>
            <a:r>
              <a:rPr lang="en-US" sz="900" dirty="0">
                <a:solidFill>
                  <a:srgbClr val="000000"/>
                </a:solidFill>
                <a:latin typeface="Consolas"/>
              </a:rPr>
              <a:t>; </a:t>
            </a:r>
            <a:r>
              <a:rPr lang="en-US" sz="900" dirty="0">
                <a:solidFill>
                  <a:srgbClr val="008000"/>
                </a:solidFill>
                <a:latin typeface="Consolas"/>
              </a:rPr>
              <a:t>// perhaps you set this based on user input</a:t>
            </a:r>
            <a:endParaRPr lang="en-US" sz="900" dirty="0">
              <a:solidFill>
                <a:srgbClr val="000000"/>
              </a:solidFill>
              <a:latin typeface="Consolas"/>
            </a:endParaRPr>
          </a:p>
          <a:p>
            <a:r>
              <a:rPr lang="en-US" sz="900" dirty="0">
                <a:solidFill>
                  <a:srgbClr val="000000"/>
                </a:solidFill>
                <a:latin typeface="Consolas"/>
              </a:rPr>
              <a:t>  mat2D.width = </a:t>
            </a:r>
            <a:r>
              <a:rPr lang="en-US" sz="900" dirty="0">
                <a:solidFill>
                  <a:srgbClr val="7030A0"/>
                </a:solidFill>
                <a:latin typeface="Consolas"/>
              </a:rPr>
              <a:t>2000</a:t>
            </a:r>
            <a:r>
              <a:rPr lang="en-US" sz="900" dirty="0">
                <a:solidFill>
                  <a:srgbClr val="000000"/>
                </a:solidFill>
                <a:latin typeface="Consolas"/>
              </a:rPr>
              <a:t>;  </a:t>
            </a:r>
            <a:r>
              <a:rPr lang="en-US" sz="900" dirty="0">
                <a:solidFill>
                  <a:srgbClr val="008000"/>
                </a:solidFill>
                <a:latin typeface="Consolas"/>
              </a:rPr>
              <a:t>// perhaps you set this based on user input</a:t>
            </a:r>
            <a:endParaRPr lang="en-US" sz="900" dirty="0">
              <a:solidFill>
                <a:srgbClr val="000000"/>
              </a:solidFill>
              <a:latin typeface="Consolas"/>
            </a:endParaRPr>
          </a:p>
          <a:p>
            <a:endParaRPr lang="en-US" sz="900" dirty="0">
              <a:solidFill>
                <a:srgbClr val="000000"/>
              </a:solidFill>
              <a:latin typeface="Consolas" panose="020B0609020204030204" pitchFamily="49" charset="0"/>
            </a:endParaRPr>
          </a:p>
          <a:p>
            <a:r>
              <a:rPr lang="en-US" sz="900" dirty="0">
                <a:solidFill>
                  <a:srgbClr val="000000"/>
                </a:solidFill>
                <a:latin typeface="Consolas"/>
              </a:rPr>
              <a:t>  mat2D.pRows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[mat2D.height];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i;</a:t>
            </a:r>
          </a:p>
          <a:p>
            <a:endParaRPr lang="en-US" sz="900" dirty="0">
              <a:solidFill>
                <a:srgbClr val="000000"/>
              </a:solidFill>
              <a:latin typeface="Consolas" panose="020B0609020204030204" pitchFamily="49" charset="0"/>
            </a:endParaRP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mat2D.height; i++)</a:t>
            </a:r>
          </a:p>
          <a:p>
            <a:r>
              <a:rPr lang="en-US" sz="900" dirty="0">
                <a:solidFill>
                  <a:srgbClr val="000000"/>
                </a:solidFill>
                <a:latin typeface="Consolas"/>
              </a:rPr>
              <a:t>    mat2D.pRows[</a:t>
            </a:r>
            <a:r>
              <a:rPr lang="en-US" sz="900" dirty="0" err="1">
                <a:solidFill>
                  <a:srgbClr val="000000"/>
                </a:solidFill>
                <a:latin typeface="Consolas"/>
              </a:rPr>
              <a:t>i</a:t>
            </a:r>
            <a:r>
              <a:rPr lang="en-US" sz="900" dirty="0">
                <a:solidFill>
                  <a:srgbClr val="000000"/>
                </a:solidFill>
                <a:latin typeface="Consolas"/>
              </a:rPr>
              <a:t>]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[mat2D.width];</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Get meaningful values in this matrix</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j;</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mat2D.height; i++)</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mat2D.width; </a:t>
            </a:r>
            <a:r>
              <a:rPr lang="en-US" sz="900" dirty="0" err="1">
                <a:solidFill>
                  <a:srgbClr val="000000"/>
                </a:solidFill>
                <a:latin typeface="Consolas"/>
              </a:rPr>
              <a:t>j++</a:t>
            </a:r>
            <a:r>
              <a:rPr lang="en-US" sz="900" dirty="0">
                <a:solidFill>
                  <a:srgbClr val="000000"/>
                </a:solidFill>
                <a:latin typeface="Consolas"/>
              </a:rPr>
              <a:t>)</a:t>
            </a:r>
          </a:p>
          <a:p>
            <a:r>
              <a:rPr lang="en-US" sz="900" dirty="0">
                <a:solidFill>
                  <a:srgbClr val="000000"/>
                </a:solidFill>
                <a:latin typeface="Consolas"/>
              </a:rPr>
              <a:t>      mat2D.pRows[i][j] = </a:t>
            </a:r>
            <a:r>
              <a:rPr lang="en-US" sz="900" dirty="0">
                <a:solidFill>
                  <a:srgbClr val="7030A0"/>
                </a:solidFill>
                <a:latin typeface="Consolas"/>
              </a:rPr>
              <a:t>1.</a:t>
            </a:r>
            <a:r>
              <a:rPr lang="en-US" sz="900" dirty="0">
                <a:solidFill>
                  <a:srgbClr val="000000"/>
                </a:solidFill>
                <a:latin typeface="Consolas"/>
              </a:rPr>
              <a:t> / (i + j + </a:t>
            </a:r>
            <a:r>
              <a:rPr lang="en-US" sz="900" dirty="0">
                <a:solidFill>
                  <a:srgbClr val="7030A0"/>
                </a:solidFill>
                <a:latin typeface="Consolas"/>
              </a:rPr>
              <a:t>1.</a:t>
            </a:r>
            <a:r>
              <a:rPr lang="en-US" sz="900" dirty="0">
                <a:solidFill>
                  <a:srgbClr val="000000"/>
                </a:solidFill>
                <a:latin typeface="Consolas"/>
              </a:rPr>
              <a:t>);</a:t>
            </a:r>
          </a:p>
        </p:txBody>
      </p:sp>
      <p:sp>
        <p:nvSpPr>
          <p:cNvPr id="7" name="Rectangle 6"/>
          <p:cNvSpPr/>
          <p:nvPr/>
        </p:nvSpPr>
        <p:spPr>
          <a:xfrm>
            <a:off x="6695440" y="1640042"/>
            <a:ext cx="5051083" cy="4108817"/>
          </a:xfrm>
          <a:prstGeom prst="rect">
            <a:avLst/>
          </a:prstGeom>
          <a:solidFill>
            <a:schemeClr val="bg1">
              <a:lumMod val="95000"/>
            </a:schemeClr>
          </a:solidFill>
        </p:spPr>
        <p:txBody>
          <a:bodyPr wrap="square" lIns="91440" tIns="45720" rIns="91440" bIns="45720" anchor="t">
            <a:spAutoFit/>
          </a:bodyPr>
          <a:lstStyle/>
          <a:p>
            <a:r>
              <a:rPr lang="en-US" sz="900" dirty="0">
                <a:solidFill>
                  <a:srgbClr val="008000"/>
                </a:solidFill>
                <a:latin typeface="Consolas" panose="020B0609020204030204" pitchFamily="49" charset="0"/>
              </a:rPr>
              <a:t>// Compute sum of elements</a:t>
            </a:r>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double</a:t>
            </a:r>
            <a:r>
              <a:rPr lang="en-US" sz="900" dirty="0">
                <a:solidFill>
                  <a:srgbClr val="000000"/>
                </a:solidFill>
                <a:latin typeface="Consolas"/>
              </a:rPr>
              <a:t> sum = </a:t>
            </a:r>
            <a:r>
              <a:rPr lang="en-US" sz="900" dirty="0">
                <a:solidFill>
                  <a:srgbClr val="7030A0"/>
                </a:solidFill>
                <a:latin typeface="Consolas"/>
              </a:rPr>
              <a:t>0</a:t>
            </a:r>
            <a:r>
              <a:rPr lang="en-US" sz="900" dirty="0">
                <a:solidFill>
                  <a:srgbClr val="000000"/>
                </a:solidFill>
                <a:latin typeface="Consolas"/>
              </a:rPr>
              <a:t>;</a:t>
            </a:r>
          </a:p>
          <a:p>
            <a:r>
              <a:rPr lang="en-US" sz="900" dirty="0">
                <a:solidFill>
                  <a:srgbClr val="000000"/>
                </a:solidFill>
                <a:latin typeface="Consolas"/>
              </a:rPr>
              <a:t>  </a:t>
            </a:r>
            <a:r>
              <a:rPr lang="en-US" sz="900" dirty="0">
                <a:solidFill>
                  <a:srgbClr val="1E00FF"/>
                </a:solidFill>
                <a:latin typeface="Consolas"/>
              </a:rPr>
              <a:t>auto</a:t>
            </a:r>
            <a:r>
              <a:rPr lang="en-US" sz="900" dirty="0">
                <a:solidFill>
                  <a:srgbClr val="008000"/>
                </a:solidFill>
                <a:latin typeface="Consolas"/>
              </a:rPr>
              <a:t> </a:t>
            </a:r>
            <a:r>
              <a:rPr lang="en-US" sz="900" b="1" dirty="0">
                <a:solidFill>
                  <a:schemeClr val="bg1">
                    <a:lumMod val="50000"/>
                  </a:schemeClr>
                </a:solidFill>
                <a:latin typeface="Consolas"/>
              </a:rPr>
              <a:t>start </a:t>
            </a:r>
            <a:r>
              <a:rPr lang="en-US" sz="900" dirty="0">
                <a:latin typeface="Consolas"/>
              </a:rPr>
              <a:t>= std::chrono::</a:t>
            </a:r>
            <a:r>
              <a:rPr lang="en-US" sz="900" dirty="0" err="1">
                <a:solidFill>
                  <a:srgbClr val="1E00FF"/>
                </a:solidFill>
                <a:latin typeface="Consolas"/>
              </a:rPr>
              <a:t>high_resolution_clock</a:t>
            </a:r>
            <a:r>
              <a:rPr lang="en-US" sz="900" dirty="0">
                <a:latin typeface="Consolas"/>
              </a:rPr>
              <a:t>::now(); </a:t>
            </a:r>
            <a:r>
              <a:rPr lang="en-US" sz="900" dirty="0">
                <a:solidFill>
                  <a:schemeClr val="accent6">
                    <a:lumMod val="75000"/>
                  </a:schemeClr>
                </a:solidFill>
                <a:latin typeface="Consolas"/>
              </a:rPr>
              <a:t>// Get a timestamp</a:t>
            </a:r>
            <a:endParaRPr lang="en-US" sz="900" dirty="0">
              <a:solidFill>
                <a:schemeClr val="accent6">
                  <a:lumMod val="75000"/>
                </a:schemeClr>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if</a:t>
            </a:r>
            <a:r>
              <a:rPr lang="en-US" sz="900" dirty="0">
                <a:solidFill>
                  <a:srgbClr val="000000"/>
                </a:solidFill>
                <a:latin typeface="Consolas"/>
              </a:rPr>
              <a:t> (option == </a:t>
            </a:r>
            <a:r>
              <a:rPr lang="en-US" sz="900" dirty="0">
                <a:solidFill>
                  <a:srgbClr val="7030A0"/>
                </a:solidFill>
                <a:latin typeface="Consolas"/>
              </a:rPr>
              <a:t>1</a:t>
            </a:r>
            <a:r>
              <a:rPr lang="en-US" sz="900" dirty="0">
                <a:solidFill>
                  <a:srgbClr val="000000"/>
                </a:solidFill>
                <a:latin typeface="Consolas"/>
              </a:rPr>
              <a:t>) {</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mat2D.height; i++)</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mat2D.width; </a:t>
            </a:r>
            <a:r>
              <a:rPr lang="en-US" sz="900" dirty="0" err="1">
                <a:solidFill>
                  <a:srgbClr val="000000"/>
                </a:solidFill>
                <a:latin typeface="Consolas"/>
              </a:rPr>
              <a:t>j++</a:t>
            </a:r>
            <a:r>
              <a:rPr lang="en-US" sz="900" dirty="0">
                <a:solidFill>
                  <a:srgbClr val="000000"/>
                </a:solidFill>
                <a:latin typeface="Consolas"/>
              </a:rPr>
              <a:t>)</a:t>
            </a:r>
          </a:p>
          <a:p>
            <a:r>
              <a:rPr lang="en-US" sz="900" dirty="0">
                <a:solidFill>
                  <a:srgbClr val="000000"/>
                </a:solidFill>
                <a:latin typeface="Consolas"/>
              </a:rPr>
              <a:t>        sum += mat2D.pRows[</a:t>
            </a:r>
            <a:r>
              <a:rPr lang="en-US" sz="900" dirty="0" err="1">
                <a:solidFill>
                  <a:srgbClr val="000000"/>
                </a:solidFill>
                <a:latin typeface="Consolas"/>
              </a:rPr>
              <a:t>i</a:t>
            </a:r>
            <a:r>
              <a:rPr lang="en-US" sz="900" dirty="0">
                <a:solidFill>
                  <a:srgbClr val="000000"/>
                </a:solidFill>
                <a:latin typeface="Consolas"/>
              </a:rPr>
              <a:t>][j];</a:t>
            </a:r>
          </a:p>
          <a:p>
            <a:r>
              <a:rPr lang="en-US" sz="900" dirty="0">
                <a:solidFill>
                  <a:srgbClr val="000000"/>
                </a:solidFill>
                <a:latin typeface="Consolas"/>
              </a:rPr>
              <a:t>  } </a:t>
            </a:r>
            <a:r>
              <a:rPr lang="en-US" sz="900" dirty="0">
                <a:solidFill>
                  <a:srgbClr val="0000FF"/>
                </a:solidFill>
                <a:latin typeface="Consolas"/>
              </a:rPr>
              <a:t>else</a:t>
            </a:r>
            <a:r>
              <a:rPr lang="en-US" sz="900" dirty="0">
                <a:solidFill>
                  <a:srgbClr val="000000"/>
                </a:solidFill>
                <a:latin typeface="Consolas"/>
              </a:rPr>
              <a:t> </a:t>
            </a:r>
            <a:r>
              <a:rPr lang="en-US" sz="900" dirty="0">
                <a:solidFill>
                  <a:srgbClr val="0000FF"/>
                </a:solidFill>
                <a:latin typeface="Consolas"/>
              </a:rPr>
              <a:t>if</a:t>
            </a:r>
            <a:r>
              <a:rPr lang="en-US" sz="900" dirty="0">
                <a:solidFill>
                  <a:srgbClr val="000000"/>
                </a:solidFill>
                <a:latin typeface="Consolas"/>
              </a:rPr>
              <a:t> (option == 2) {</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mat2D.width; </a:t>
            </a:r>
            <a:r>
              <a:rPr lang="en-US" sz="900" dirty="0" err="1">
                <a:solidFill>
                  <a:srgbClr val="000000"/>
                </a:solidFill>
                <a:latin typeface="Consolas"/>
              </a:rPr>
              <a:t>j++</a:t>
            </a:r>
            <a:r>
              <a:rPr lang="en-US" sz="900" dirty="0">
                <a:solidFill>
                  <a:srgbClr val="000000"/>
                </a:solidFill>
                <a:latin typeface="Consolas"/>
              </a:rPr>
              <a:t>)</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mat2D.height; i++)</a:t>
            </a:r>
          </a:p>
          <a:p>
            <a:r>
              <a:rPr lang="en-US" sz="900" dirty="0">
                <a:solidFill>
                  <a:srgbClr val="000000"/>
                </a:solidFill>
                <a:latin typeface="Consolas"/>
              </a:rPr>
              <a:t>        sum += mat2D.pRows[</a:t>
            </a:r>
            <a:r>
              <a:rPr lang="en-US" sz="900" dirty="0" err="1">
                <a:solidFill>
                  <a:srgbClr val="000000"/>
                </a:solidFill>
                <a:latin typeface="Consolas"/>
              </a:rPr>
              <a:t>i</a:t>
            </a:r>
            <a:r>
              <a:rPr lang="en-US" sz="900" dirty="0">
                <a:solidFill>
                  <a:srgbClr val="000000"/>
                </a:solidFill>
                <a:latin typeface="Consolas"/>
              </a:rPr>
              <a:t>][j];</a:t>
            </a:r>
          </a:p>
          <a:p>
            <a:r>
              <a:rPr lang="en-US" sz="900" dirty="0">
                <a:solidFill>
                  <a:srgbClr val="000000"/>
                </a:solidFill>
                <a:latin typeface="Consolas"/>
              </a:rPr>
              <a:t>  } </a:t>
            </a:r>
            <a:r>
              <a:rPr lang="en-US" sz="900" dirty="0">
                <a:solidFill>
                  <a:srgbClr val="0000FF"/>
                </a:solidFill>
                <a:latin typeface="Consolas"/>
              </a:rPr>
              <a:t>else</a:t>
            </a:r>
            <a:r>
              <a:rPr lang="en-US" sz="900" dirty="0">
                <a:solidFill>
                  <a:srgbClr val="000000"/>
                </a:solidFill>
                <a:latin typeface="Consolas"/>
              </a:rPr>
              <a:t> {</a:t>
            </a:r>
          </a:p>
          <a:p>
            <a:r>
              <a:rPr lang="en-US" sz="900" dirty="0">
                <a:solidFill>
                  <a:srgbClr val="000000"/>
                </a:solidFill>
                <a:latin typeface="Consolas"/>
              </a:rPr>
              <a:t>    std::</a:t>
            </a:r>
            <a:r>
              <a:rPr lang="en-US" sz="900" dirty="0" err="1">
                <a:solidFill>
                  <a:srgbClr val="000000"/>
                </a:solidFill>
                <a:latin typeface="Consolas"/>
              </a:rPr>
              <a:t>printf</a:t>
            </a:r>
            <a:r>
              <a:rPr lang="en-US" sz="900" dirty="0">
                <a:solidFill>
                  <a:srgbClr val="000000"/>
                </a:solidFill>
                <a:latin typeface="Consolas"/>
              </a:rPr>
              <a:t>(</a:t>
            </a:r>
            <a:r>
              <a:rPr lang="en-US" sz="900" dirty="0">
                <a:solidFill>
                  <a:srgbClr val="A31515"/>
                </a:solidFill>
                <a:latin typeface="Consolas"/>
              </a:rPr>
              <a:t>"Bad input option.\n"</a:t>
            </a:r>
            <a:r>
              <a:rPr lang="en-US" sz="900" dirty="0">
                <a:solidFill>
                  <a:srgbClr val="000000"/>
                </a:solidFill>
                <a:latin typeface="Consolas"/>
              </a:rPr>
              <a:t>);</a:t>
            </a: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1</a:t>
            </a:r>
            <a:r>
              <a:rPr lang="en-US" sz="900" dirty="0">
                <a:solidFill>
                  <a:srgbClr val="000000"/>
                </a:solidFill>
                <a:latin typeface="Consolas"/>
              </a:rPr>
              <a:t>;</a:t>
            </a:r>
          </a:p>
          <a:p>
            <a:r>
              <a:rPr lang="en-US" sz="900" dirty="0">
                <a:solidFill>
                  <a:srgbClr val="000000"/>
                </a:solidFill>
                <a:latin typeface="Consolas"/>
              </a:rPr>
              <a:t>  }</a:t>
            </a:r>
          </a:p>
          <a:p>
            <a:r>
              <a:rPr lang="en-US" sz="900" dirty="0">
                <a:solidFill>
                  <a:srgbClr val="000000"/>
                </a:solidFill>
                <a:latin typeface="Consolas"/>
              </a:rPr>
              <a:t>  </a:t>
            </a:r>
            <a:r>
              <a:rPr lang="en-US" sz="900" dirty="0">
                <a:solidFill>
                  <a:srgbClr val="1E00FF"/>
                </a:solidFill>
                <a:latin typeface="Consolas"/>
              </a:rPr>
              <a:t>auto </a:t>
            </a:r>
            <a:r>
              <a:rPr lang="en-US" sz="900" b="1" dirty="0">
                <a:solidFill>
                  <a:schemeClr val="bg1">
                    <a:lumMod val="50000"/>
                  </a:schemeClr>
                </a:solidFill>
                <a:latin typeface="Consolas"/>
              </a:rPr>
              <a:t>end </a:t>
            </a:r>
            <a:r>
              <a:rPr lang="en-US" sz="900" dirty="0">
                <a:solidFill>
                  <a:srgbClr val="000000"/>
                </a:solidFill>
                <a:latin typeface="Consolas"/>
              </a:rPr>
              <a:t>= std::chrono::</a:t>
            </a:r>
            <a:r>
              <a:rPr lang="en-US" sz="900" dirty="0" err="1">
                <a:solidFill>
                  <a:srgbClr val="1E00FF"/>
                </a:solidFill>
                <a:latin typeface="Consolas"/>
              </a:rPr>
              <a:t>high_resolution_clock</a:t>
            </a:r>
            <a:r>
              <a:rPr lang="en-US" sz="900" dirty="0">
                <a:solidFill>
                  <a:srgbClr val="000000"/>
                </a:solidFill>
                <a:latin typeface="Consolas"/>
              </a:rPr>
              <a:t>::now(); </a:t>
            </a:r>
            <a:r>
              <a:rPr lang="en-US" sz="900" dirty="0">
                <a:solidFill>
                  <a:schemeClr val="accent6">
                    <a:lumMod val="75000"/>
                  </a:schemeClr>
                </a:solidFill>
                <a:latin typeface="Consolas"/>
              </a:rPr>
              <a:t>// Get a timestamp</a:t>
            </a:r>
            <a:endParaRPr lang="en-US" sz="900" dirty="0">
              <a:solidFill>
                <a:schemeClr val="accent6">
                  <a:lumMod val="75000"/>
                </a:schemeClr>
              </a:solidFill>
              <a:ea typeface="+mn-lt"/>
              <a:cs typeface="+mn-lt"/>
            </a:endParaRPr>
          </a:p>
          <a:p>
            <a:endParaRPr lang="en-US" sz="900" dirty="0">
              <a:solidFill>
                <a:srgbClr val="000000"/>
              </a:solidFill>
              <a:latin typeface="Consolas"/>
            </a:endParaRPr>
          </a:p>
          <a:p>
            <a:r>
              <a:rPr lang="en-US" sz="900" dirty="0">
                <a:solidFill>
                  <a:srgbClr val="000000"/>
                </a:solidFill>
                <a:latin typeface="Consolas"/>
              </a:rPr>
              <a:t>  </a:t>
            </a:r>
            <a:r>
              <a:rPr lang="en-US" sz="900" dirty="0">
                <a:solidFill>
                  <a:srgbClr val="1E00FF"/>
                </a:solidFill>
                <a:latin typeface="Consolas"/>
              </a:rPr>
              <a:t>auto</a:t>
            </a:r>
            <a:r>
              <a:rPr lang="en-US" sz="900" dirty="0">
                <a:solidFill>
                  <a:srgbClr val="000000"/>
                </a:solidFill>
                <a:latin typeface="Consolas"/>
              </a:rPr>
              <a:t> </a:t>
            </a:r>
            <a:r>
              <a:rPr lang="en-US" sz="900" b="1" dirty="0">
                <a:solidFill>
                  <a:schemeClr val="bg1">
                    <a:lumMod val="50000"/>
                  </a:schemeClr>
                </a:solidFill>
                <a:latin typeface="Consolas"/>
              </a:rPr>
              <a:t>elapsed </a:t>
            </a:r>
            <a:r>
              <a:rPr lang="en-US" sz="900" dirty="0">
                <a:solidFill>
                  <a:srgbClr val="000000"/>
                </a:solidFill>
                <a:latin typeface="Consolas"/>
              </a:rPr>
              <a:t>= </a:t>
            </a:r>
            <a:r>
              <a:rPr lang="en-US" sz="900" b="1" dirty="0">
                <a:solidFill>
                  <a:schemeClr val="bg1">
                    <a:lumMod val="50000"/>
                  </a:schemeClr>
                </a:solidFill>
                <a:latin typeface="Consolas"/>
              </a:rPr>
              <a:t>end </a:t>
            </a:r>
            <a:r>
              <a:rPr lang="en-US" sz="900" dirty="0">
                <a:solidFill>
                  <a:srgbClr val="000000"/>
                </a:solidFill>
                <a:latin typeface="Consolas"/>
              </a:rPr>
              <a:t>– </a:t>
            </a:r>
            <a:r>
              <a:rPr lang="en-US" sz="900" b="1" dirty="0">
                <a:solidFill>
                  <a:schemeClr val="bg1">
                    <a:lumMod val="50000"/>
                  </a:schemeClr>
                </a:solidFill>
                <a:latin typeface="Consolas"/>
              </a:rPr>
              <a:t>start</a:t>
            </a:r>
            <a:r>
              <a:rPr lang="en-US" sz="900" dirty="0">
                <a:solidFill>
                  <a:srgbClr val="000000"/>
                </a:solidFill>
                <a:latin typeface="Consolas"/>
              </a:rPr>
              <a:t>; </a:t>
            </a:r>
            <a:r>
              <a:rPr lang="en-US" sz="900" dirty="0">
                <a:solidFill>
                  <a:schemeClr val="accent6">
                    <a:lumMod val="75000"/>
                  </a:schemeClr>
                </a:solidFill>
                <a:latin typeface="Consolas"/>
              </a:rPr>
              <a:t>// Get difference between timestamps</a:t>
            </a:r>
            <a:endParaRPr lang="en-US" sz="900">
              <a:solidFill>
                <a:schemeClr val="accent6">
                  <a:lumMod val="75000"/>
                </a:schemeClr>
              </a:solidFill>
              <a:ea typeface="+mn-lt"/>
              <a:cs typeface="+mn-lt"/>
            </a:endParaRPr>
          </a:p>
          <a:p>
            <a:r>
              <a:rPr lang="en-US" sz="900" dirty="0">
                <a:solidFill>
                  <a:srgbClr val="000000"/>
                </a:solidFill>
                <a:latin typeface="Consolas"/>
              </a:rPr>
              <a:t>  std::</a:t>
            </a:r>
            <a:r>
              <a:rPr lang="en-US" sz="900" dirty="0" err="1">
                <a:solidFill>
                  <a:srgbClr val="000000"/>
                </a:solidFill>
                <a:latin typeface="Consolas"/>
              </a:rPr>
              <a:t>printf</a:t>
            </a:r>
            <a:r>
              <a:rPr lang="en-US" sz="900" dirty="0">
                <a:solidFill>
                  <a:srgbClr val="000000"/>
                </a:solidFill>
                <a:latin typeface="Consolas"/>
              </a:rPr>
              <a:t>(</a:t>
            </a:r>
            <a:r>
              <a:rPr lang="en-US" sz="900" dirty="0">
                <a:solidFill>
                  <a:srgbClr val="A31515"/>
                </a:solidFill>
                <a:latin typeface="Consolas"/>
              </a:rPr>
              <a:t>"The sum of the elements is: %f\n"</a:t>
            </a:r>
            <a:r>
              <a:rPr lang="en-US" sz="900" dirty="0">
                <a:solidFill>
                  <a:srgbClr val="000000"/>
                </a:solidFill>
                <a:latin typeface="Consolas"/>
              </a:rPr>
              <a:t>, sum);</a:t>
            </a:r>
          </a:p>
          <a:p>
            <a:r>
              <a:rPr lang="en-US" sz="900" dirty="0">
                <a:solidFill>
                  <a:srgbClr val="000000"/>
                </a:solidFill>
                <a:latin typeface="Consolas"/>
              </a:rPr>
              <a:t>  std::</a:t>
            </a:r>
            <a:r>
              <a:rPr lang="en-US" sz="900" dirty="0" err="1">
                <a:solidFill>
                  <a:srgbClr val="000000"/>
                </a:solidFill>
                <a:latin typeface="Consolas"/>
              </a:rPr>
              <a:t>printf</a:t>
            </a:r>
            <a:r>
              <a:rPr lang="en-US" sz="900" dirty="0">
                <a:solidFill>
                  <a:srgbClr val="000000"/>
                </a:solidFill>
                <a:latin typeface="Consolas"/>
              </a:rPr>
              <a:t>(</a:t>
            </a:r>
            <a:r>
              <a:rPr lang="en-US" sz="900" dirty="0">
                <a:solidFill>
                  <a:srgbClr val="A31515"/>
                </a:solidFill>
                <a:latin typeface="Consolas"/>
              </a:rPr>
              <a:t>"Time spent in nanoseconds: %d\n"</a:t>
            </a:r>
            <a:r>
              <a:rPr lang="en-US" sz="900" dirty="0">
                <a:solidFill>
                  <a:srgbClr val="000000"/>
                </a:solidFill>
                <a:latin typeface="Consolas"/>
              </a:rPr>
              <a:t>, </a:t>
            </a:r>
            <a:endParaRPr lang="en-US" sz="900" dirty="0">
              <a:solidFill>
                <a:srgbClr val="000000"/>
              </a:solidFill>
              <a:latin typeface="Consolas" panose="020B0609020204030204" pitchFamily="49" charset="0"/>
            </a:endParaRPr>
          </a:p>
          <a:p>
            <a:r>
              <a:rPr lang="en-US" sz="900" dirty="0">
                <a:solidFill>
                  <a:srgbClr val="000000"/>
                </a:solidFill>
                <a:latin typeface="Consolas"/>
              </a:rPr>
              <a:t>    std::chrono::</a:t>
            </a:r>
            <a:r>
              <a:rPr lang="en-US" sz="900" dirty="0" err="1">
                <a:solidFill>
                  <a:srgbClr val="1E00FF"/>
                </a:solidFill>
                <a:latin typeface="Consolas"/>
              </a:rPr>
              <a:t>duration_cast</a:t>
            </a:r>
            <a:r>
              <a:rPr lang="en-US" sz="900" b="1" dirty="0">
                <a:latin typeface="Consolas"/>
              </a:rPr>
              <a:t>&lt;</a:t>
            </a:r>
            <a:r>
              <a:rPr lang="en-US" sz="900" dirty="0">
                <a:solidFill>
                  <a:srgbClr val="000000"/>
                </a:solidFill>
                <a:latin typeface="Consolas"/>
              </a:rPr>
              <a:t>std::chrono::</a:t>
            </a:r>
            <a:r>
              <a:rPr lang="en-US" sz="900" dirty="0">
                <a:solidFill>
                  <a:srgbClr val="1E00FF"/>
                </a:solidFill>
                <a:latin typeface="Consolas"/>
              </a:rPr>
              <a:t>nanoseconds</a:t>
            </a:r>
            <a:r>
              <a:rPr lang="en-US" sz="900" b="1" dirty="0">
                <a:latin typeface="Consolas"/>
              </a:rPr>
              <a:t>&gt;</a:t>
            </a:r>
            <a:r>
              <a:rPr lang="en-US" sz="900" dirty="0">
                <a:solidFill>
                  <a:srgbClr val="000000"/>
                </a:solidFill>
                <a:latin typeface="Consolas"/>
              </a:rPr>
              <a:t>(</a:t>
            </a:r>
            <a:r>
              <a:rPr lang="en-US" sz="900" b="1" dirty="0">
                <a:solidFill>
                  <a:schemeClr val="bg1">
                    <a:lumMod val="50000"/>
                  </a:schemeClr>
                </a:solidFill>
                <a:latin typeface="Consolas"/>
              </a:rPr>
              <a:t>elapsed</a:t>
            </a:r>
            <a:r>
              <a:rPr lang="en-US" sz="900" dirty="0">
                <a:solidFill>
                  <a:srgbClr val="000000"/>
                </a:solidFill>
                <a:latin typeface="Consolas"/>
              </a:rPr>
              <a:t>)</a:t>
            </a:r>
            <a:r>
              <a:rPr lang="en-US" sz="900" dirty="0">
                <a:latin typeface="Consolas"/>
              </a:rPr>
              <a:t>.count()</a:t>
            </a:r>
            <a:endParaRPr lang="en-US" sz="900" dirty="0">
              <a:solidFill>
                <a:srgbClr val="000000"/>
              </a:solidFill>
              <a:latin typeface="Consolas"/>
            </a:endParaRPr>
          </a:p>
          <a:p>
            <a:r>
              <a:rPr lang="en-US" sz="900" dirty="0">
                <a:solidFill>
                  <a:srgbClr val="000000"/>
                </a:solidFill>
                <a:latin typeface="Consolas"/>
              </a:rPr>
              <a:t>  );</a:t>
            </a:r>
          </a:p>
          <a:p>
            <a:r>
              <a:rPr lang="en-US" sz="900" dirty="0">
                <a:solidFill>
                  <a:srgbClr val="000000"/>
                </a:solidFill>
                <a:latin typeface="Consolas"/>
              </a:rPr>
              <a:t>  </a:t>
            </a:r>
            <a:r>
              <a:rPr lang="en-US" sz="900" dirty="0">
                <a:solidFill>
                  <a:srgbClr val="008000"/>
                </a:solidFill>
                <a:latin typeface="Consolas"/>
              </a:rPr>
              <a:t>// Don't need data anymore, free mem; note that delete is needed twice</a:t>
            </a:r>
            <a:endParaRPr lang="en-US" sz="900" dirty="0">
              <a:solidFill>
                <a:srgbClr val="000000"/>
              </a:solidFill>
              <a:latin typeface="Consolas"/>
            </a:endParaRP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mat2D.height; i++)</a:t>
            </a:r>
          </a:p>
          <a:p>
            <a:r>
              <a:rPr lang="en-US" sz="900" dirty="0">
                <a:solidFill>
                  <a:srgbClr val="000000"/>
                </a:solidFill>
                <a:latin typeface="Consolas"/>
              </a:rPr>
              <a:t>    </a:t>
            </a:r>
            <a:r>
              <a:rPr lang="en-US" sz="900" dirty="0">
                <a:solidFill>
                  <a:srgbClr val="C00000"/>
                </a:solidFill>
                <a:latin typeface="Consolas"/>
              </a:rPr>
              <a:t>delete[]</a:t>
            </a:r>
            <a:r>
              <a:rPr lang="en-US" sz="900" dirty="0">
                <a:solidFill>
                  <a:srgbClr val="000000"/>
                </a:solidFill>
                <a:latin typeface="Consolas"/>
              </a:rPr>
              <a:t> mat2D.pRows[</a:t>
            </a:r>
            <a:r>
              <a:rPr lang="en-US" sz="900" dirty="0" err="1">
                <a:solidFill>
                  <a:srgbClr val="000000"/>
                </a:solidFill>
                <a:latin typeface="Consolas"/>
              </a:rPr>
              <a:t>i</a:t>
            </a:r>
            <a:r>
              <a:rPr lang="en-US" sz="900" dirty="0">
                <a:solidFill>
                  <a:srgbClr val="000000"/>
                </a:solidFill>
                <a:latin typeface="Consolas"/>
              </a:rPr>
              <a:t>];</a:t>
            </a:r>
          </a:p>
          <a:p>
            <a:r>
              <a:rPr lang="en-US" sz="900" dirty="0">
                <a:solidFill>
                  <a:srgbClr val="000000"/>
                </a:solidFill>
                <a:latin typeface="Consolas"/>
              </a:rPr>
              <a:t>  </a:t>
            </a:r>
            <a:r>
              <a:rPr lang="en-US" sz="900" dirty="0">
                <a:solidFill>
                  <a:srgbClr val="C00000"/>
                </a:solidFill>
                <a:latin typeface="Consolas"/>
              </a:rPr>
              <a:t>delete[]</a:t>
            </a:r>
            <a:r>
              <a:rPr lang="en-US" sz="900" dirty="0">
                <a:solidFill>
                  <a:srgbClr val="000000"/>
                </a:solidFill>
                <a:latin typeface="Consolas"/>
              </a:rPr>
              <a:t> mat2D.pRows;</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0</a:t>
            </a:r>
            <a:r>
              <a:rPr lang="en-US" sz="900" dirty="0">
                <a:solidFill>
                  <a:srgbClr val="000000"/>
                </a:solidFill>
                <a:latin typeface="Consolas"/>
              </a:rPr>
              <a:t>;</a:t>
            </a:r>
          </a:p>
          <a:p>
            <a:r>
              <a:rPr lang="en-US" sz="900" dirty="0">
                <a:solidFill>
                  <a:srgbClr val="000000"/>
                </a:solidFill>
                <a:latin typeface="Consolas" panose="020B0609020204030204" pitchFamily="49" charset="0"/>
              </a:rPr>
              <a:t>}</a:t>
            </a:r>
          </a:p>
        </p:txBody>
      </p:sp>
      <p:sp>
        <p:nvSpPr>
          <p:cNvPr id="8" name="Freeform 7"/>
          <p:cNvSpPr/>
          <p:nvPr/>
        </p:nvSpPr>
        <p:spPr>
          <a:xfrm>
            <a:off x="5562600" y="1579881"/>
            <a:ext cx="995680" cy="4493544"/>
          </a:xfrm>
          <a:custGeom>
            <a:avLst/>
            <a:gdLst>
              <a:gd name="connsiteX0" fmla="*/ 0 w 1087120"/>
              <a:gd name="connsiteY0" fmla="*/ 4166176 h 4166176"/>
              <a:gd name="connsiteX1" fmla="*/ 548640 w 1087120"/>
              <a:gd name="connsiteY1" fmla="*/ 3973136 h 4166176"/>
              <a:gd name="connsiteX2" fmla="*/ 731520 w 1087120"/>
              <a:gd name="connsiteY2" fmla="*/ 3216216 h 4166176"/>
              <a:gd name="connsiteX3" fmla="*/ 787400 w 1087120"/>
              <a:gd name="connsiteY3" fmla="*/ 396816 h 4166176"/>
              <a:gd name="connsiteX4" fmla="*/ 1087120 w 1087120"/>
              <a:gd name="connsiteY4" fmla="*/ 86936 h 4166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120" h="4166176">
                <a:moveTo>
                  <a:pt x="0" y="4166176"/>
                </a:moveTo>
                <a:cubicBezTo>
                  <a:pt x="213360" y="4148819"/>
                  <a:pt x="426720" y="4131463"/>
                  <a:pt x="548640" y="3973136"/>
                </a:cubicBezTo>
                <a:cubicBezTo>
                  <a:pt x="670560" y="3814809"/>
                  <a:pt x="691727" y="3812269"/>
                  <a:pt x="731520" y="3216216"/>
                </a:cubicBezTo>
                <a:cubicBezTo>
                  <a:pt x="771313" y="2620163"/>
                  <a:pt x="728133" y="918363"/>
                  <a:pt x="787400" y="396816"/>
                </a:cubicBezTo>
                <a:cubicBezTo>
                  <a:pt x="846667" y="-124731"/>
                  <a:pt x="966893" y="-18898"/>
                  <a:pt x="1087120" y="86936"/>
                </a:cubicBezTo>
              </a:path>
            </a:pathLst>
          </a:custGeom>
          <a:noFill/>
          <a:ln>
            <a:solidFill>
              <a:srgbClr val="00B050"/>
            </a:solidFill>
            <a:prstDash val="sysDot"/>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CBDE332-ED3D-448B-B3C4-37B50285C9E2}"/>
              </a:ext>
            </a:extLst>
          </p:cNvPr>
          <p:cNvGrpSpPr/>
          <p:nvPr/>
        </p:nvGrpSpPr>
        <p:grpSpPr>
          <a:xfrm>
            <a:off x="9476934" y="2232129"/>
            <a:ext cx="594946" cy="429846"/>
            <a:chOff x="10269414" y="2594707"/>
            <a:chExt cx="594946" cy="429846"/>
          </a:xfrm>
        </p:grpSpPr>
        <p:sp>
          <p:nvSpPr>
            <p:cNvPr id="10" name="Right Brace 9">
              <a:extLst>
                <a:ext uri="{FF2B5EF4-FFF2-40B4-BE49-F238E27FC236}">
                  <a16:creationId xmlns:a16="http://schemas.microsoft.com/office/drawing/2014/main" id="{6E9A9326-1E2C-4270-9601-7EA9F25D57FA}"/>
                </a:ext>
              </a:extLst>
            </p:cNvPr>
            <p:cNvSpPr/>
            <p:nvPr/>
          </p:nvSpPr>
          <p:spPr>
            <a:xfrm>
              <a:off x="10269414" y="2594707"/>
              <a:ext cx="187569" cy="429846"/>
            </a:xfrm>
            <a:prstGeom prst="rightBrace">
              <a:avLst/>
            </a:prstGeom>
            <a:ln w="25400">
              <a:solidFill>
                <a:srgbClr val="FE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 name="Picture 2">
              <a:extLst>
                <a:ext uri="{FF2B5EF4-FFF2-40B4-BE49-F238E27FC236}">
                  <a16:creationId xmlns:a16="http://schemas.microsoft.com/office/drawing/2014/main" id="{BBD45920-8EB5-4508-993C-1ADB898C12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6983" y="2617176"/>
              <a:ext cx="407377" cy="4073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15F0A115-4C14-403F-9179-B38390E8FB9D}"/>
              </a:ext>
            </a:extLst>
          </p:cNvPr>
          <p:cNvGrpSpPr/>
          <p:nvPr/>
        </p:nvGrpSpPr>
        <p:grpSpPr>
          <a:xfrm>
            <a:off x="9476934" y="2793137"/>
            <a:ext cx="594946" cy="429846"/>
            <a:chOff x="10269414" y="2594707"/>
            <a:chExt cx="594946" cy="429846"/>
          </a:xfrm>
        </p:grpSpPr>
        <p:sp>
          <p:nvSpPr>
            <p:cNvPr id="13" name="Right Brace 12">
              <a:extLst>
                <a:ext uri="{FF2B5EF4-FFF2-40B4-BE49-F238E27FC236}">
                  <a16:creationId xmlns:a16="http://schemas.microsoft.com/office/drawing/2014/main" id="{F7351200-6A02-46B1-B035-30371757C974}"/>
                </a:ext>
              </a:extLst>
            </p:cNvPr>
            <p:cNvSpPr/>
            <p:nvPr/>
          </p:nvSpPr>
          <p:spPr>
            <a:xfrm>
              <a:off x="10269414" y="2594707"/>
              <a:ext cx="187569" cy="429846"/>
            </a:xfrm>
            <a:prstGeom prst="rightBrace">
              <a:avLst/>
            </a:prstGeom>
            <a:ln w="25400">
              <a:solidFill>
                <a:srgbClr val="FE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2">
              <a:extLst>
                <a:ext uri="{FF2B5EF4-FFF2-40B4-BE49-F238E27FC236}">
                  <a16:creationId xmlns:a16="http://schemas.microsoft.com/office/drawing/2014/main" id="{C12C15FA-A85F-44F9-A1D0-9C8783A864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6983" y="2617176"/>
              <a:ext cx="407377" cy="40737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9235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Results, </a:t>
                </a:r>
                <a:r>
                  <a:rPr lang="en-US" b="1" dirty="0"/>
                  <a:t>release</a:t>
                </a:r>
                <a:r>
                  <a:rPr lang="en-US" dirty="0"/>
                  <a:t> build: </a:t>
                </a:r>
                <a14:m>
                  <m:oMath xmlns:m="http://schemas.openxmlformats.org/officeDocument/2006/math">
                    <m:r>
                      <a:rPr lang="en-US" b="0" i="1" dirty="0" smtClean="0">
                        <a:latin typeface="Cambria Math" panose="02040503050406030204" pitchFamily="18" charset="0"/>
                      </a:rPr>
                      <m:t>≈</m:t>
                    </m:r>
                  </m:oMath>
                </a14:m>
                <a:r>
                  <a:rPr lang="en-US" dirty="0"/>
                  <a:t> 5 times faster if accessed w/ locality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500" t="-3704" b="-14074"/>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7D2203D-769A-4D5A-AE4C-EA73FDE6A130}" type="slidenum">
              <a:rPr lang="en-US" smtClean="0"/>
              <a:t>39</a:t>
            </a:fld>
            <a:endParaRPr lang="en-US"/>
          </a:p>
        </p:txBody>
      </p:sp>
      <p:sp>
        <p:nvSpPr>
          <p:cNvPr id="4" name="Rectangle 3"/>
          <p:cNvSpPr/>
          <p:nvPr/>
        </p:nvSpPr>
        <p:spPr>
          <a:xfrm>
            <a:off x="2423439" y="1661143"/>
            <a:ext cx="7462520" cy="3693319"/>
          </a:xfrm>
          <a:prstGeom prst="rect">
            <a:avLst/>
          </a:prstGeom>
          <a:solidFill>
            <a:schemeClr val="accent4">
              <a:lumMod val="20000"/>
              <a:lumOff val="80000"/>
            </a:schemeClr>
          </a:solidFill>
        </p:spPr>
        <p:txBody>
          <a:bodyPr wrap="square" lIns="91440" tIns="45720" rIns="91440" bIns="45720" anchor="t">
            <a:spAutoFit/>
          </a:bodyPr>
          <a:lstStyle/>
          <a:p>
            <a:r>
              <a:rPr lang="en-US" dirty="0">
                <a:solidFill>
                  <a:schemeClr val="bg1">
                    <a:lumMod val="50000"/>
                  </a:schemeClr>
                </a:solidFill>
                <a:latin typeface="Consolas"/>
              </a:rPr>
              <a:t>TRUMAN Release&gt;</a:t>
            </a:r>
            <a:r>
              <a:rPr lang="en-US" dirty="0">
                <a:latin typeface="Consolas"/>
              </a:rPr>
              <a:t> ./matrixRep2D.exe               </a:t>
            </a:r>
            <a:endParaRPr lang="en-US" dirty="0">
              <a:latin typeface="Consolas" panose="020B0609020204030204" pitchFamily="49" charset="0"/>
            </a:endParaRPr>
          </a:p>
          <a:p>
            <a:r>
              <a:rPr lang="en-US" dirty="0">
                <a:latin typeface="Consolas" panose="020B0609020204030204" pitchFamily="49" charset="0"/>
              </a:rPr>
              <a:t>Pass 1 for row-wise, pass 2 for column-wise sum.</a:t>
            </a:r>
          </a:p>
          <a:p>
            <a:endParaRPr lang="en-US" dirty="0">
              <a:latin typeface="Consolas"/>
            </a:endParaRPr>
          </a:p>
          <a:p>
            <a:r>
              <a:rPr lang="en-US" dirty="0">
                <a:latin typeface="Consolas"/>
              </a:rPr>
              <a:t>                                </a:t>
            </a:r>
            <a:endParaRPr lang="en-US"/>
          </a:p>
          <a:p>
            <a:r>
              <a:rPr lang="en-US" dirty="0">
                <a:solidFill>
                  <a:schemeClr val="bg1">
                    <a:lumMod val="50000"/>
                  </a:schemeClr>
                </a:solidFill>
                <a:latin typeface="Consolas"/>
              </a:rPr>
              <a:t>TRUMAN Release&gt;</a:t>
            </a:r>
            <a:r>
              <a:rPr lang="en-US" dirty="0">
                <a:latin typeface="Consolas"/>
              </a:rPr>
              <a:t> ./matrixRep2D.exe 1             </a:t>
            </a:r>
            <a:endParaRPr lang="en-US" dirty="0">
              <a:latin typeface="Consolas" panose="020B0609020204030204" pitchFamily="49" charset="0"/>
            </a:endParaRPr>
          </a:p>
          <a:p>
            <a:r>
              <a:rPr lang="en-US" dirty="0">
                <a:latin typeface="Consolas" panose="020B0609020204030204" pitchFamily="49" charset="0"/>
              </a:rPr>
              <a:t>The sum of the elements is: 2772.088785         </a:t>
            </a:r>
          </a:p>
          <a:p>
            <a:r>
              <a:rPr lang="en-US" dirty="0">
                <a:latin typeface="Consolas"/>
              </a:rPr>
              <a:t>Time spent in nanoseconds:  4            </a:t>
            </a:r>
            <a:endParaRPr lang="en-US" dirty="0">
              <a:latin typeface="Consolas" panose="020B0609020204030204" pitchFamily="49" charset="0"/>
            </a:endParaRPr>
          </a:p>
          <a:p>
            <a:endParaRPr lang="en-US" dirty="0">
              <a:latin typeface="Consolas"/>
            </a:endParaRPr>
          </a:p>
          <a:p>
            <a:r>
              <a:rPr lang="en-US" dirty="0">
                <a:latin typeface="Consolas"/>
              </a:rPr>
              <a:t>                                 </a:t>
            </a:r>
            <a:endParaRPr lang="en-US"/>
          </a:p>
          <a:p>
            <a:r>
              <a:rPr lang="en-US" dirty="0">
                <a:solidFill>
                  <a:schemeClr val="bg1">
                    <a:lumMod val="50000"/>
                  </a:schemeClr>
                </a:solidFill>
                <a:latin typeface="Consolas"/>
              </a:rPr>
              <a:t>TRUMAN Release&gt;</a:t>
            </a:r>
            <a:r>
              <a:rPr lang="en-US" dirty="0">
                <a:latin typeface="Consolas"/>
              </a:rPr>
              <a:t> ./matrixRep2D.exe 2             </a:t>
            </a:r>
            <a:endParaRPr lang="en-US" dirty="0">
              <a:latin typeface="Consolas" panose="020B0609020204030204" pitchFamily="49" charset="0"/>
            </a:endParaRPr>
          </a:p>
          <a:p>
            <a:r>
              <a:rPr lang="en-US" dirty="0">
                <a:latin typeface="Consolas" panose="020B0609020204030204" pitchFamily="49" charset="0"/>
              </a:rPr>
              <a:t>The sum of the elements is: 2772.088785         </a:t>
            </a:r>
          </a:p>
          <a:p>
            <a:r>
              <a:rPr lang="en-US" dirty="0">
                <a:latin typeface="Consolas"/>
              </a:rPr>
              <a:t>Time spent in nanoseconds:  20            </a:t>
            </a:r>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p:cNvSpPr/>
          <p:nvPr/>
        </p:nvSpPr>
        <p:spPr>
          <a:xfrm>
            <a:off x="2983230" y="5857267"/>
            <a:ext cx="6032500" cy="707886"/>
          </a:xfrm>
          <a:prstGeom prst="rect">
            <a:avLst/>
          </a:prstGeom>
          <a:ln>
            <a:solidFill>
              <a:schemeClr val="tx1"/>
            </a:solidFill>
          </a:ln>
        </p:spPr>
        <p:txBody>
          <a:bodyPr wrap="square">
            <a:spAutoFit/>
          </a:bodyPr>
          <a:lstStyle/>
          <a:p>
            <a:r>
              <a:rPr lang="en-US" sz="800" dirty="0"/>
              <a:t>OS Name		Microsoft Windows 10 Enterprise 2016 LTSB</a:t>
            </a:r>
          </a:p>
          <a:p>
            <a:r>
              <a:rPr lang="en-US" sz="800" dirty="0"/>
              <a:t>System Type		x64-based PC</a:t>
            </a:r>
          </a:p>
          <a:p>
            <a:r>
              <a:rPr lang="en-US" sz="800" dirty="0"/>
              <a:t>Processor		Intel(R) Core(TM) i7-6800K CPU @ 3.40GHz, 3401 </a:t>
            </a:r>
            <a:r>
              <a:rPr lang="en-US" sz="800" dirty="0" err="1"/>
              <a:t>Mhz</a:t>
            </a:r>
            <a:r>
              <a:rPr lang="en-US" sz="800" dirty="0"/>
              <a:t>, 6 Core(s), 12 Logical Processor(s)</a:t>
            </a:r>
          </a:p>
          <a:p>
            <a:r>
              <a:rPr lang="en-US" sz="800" dirty="0"/>
              <a:t>Installed Physical Memory (RAM)	32.0 GB</a:t>
            </a:r>
          </a:p>
          <a:p>
            <a:r>
              <a:rPr lang="en-US" sz="800" dirty="0"/>
              <a:t>Compiler		Visual Studio 2015 (Enterprise)</a:t>
            </a:r>
          </a:p>
        </p:txBody>
      </p:sp>
      <p:sp>
        <p:nvSpPr>
          <p:cNvPr id="12" name="Rectangle 11">
            <a:extLst>
              <a:ext uri="{FF2B5EF4-FFF2-40B4-BE49-F238E27FC236}">
                <a16:creationId xmlns:a16="http://schemas.microsoft.com/office/drawing/2014/main" id="{34F10D0A-A66B-4F25-B9A8-CF6112328FF5}"/>
              </a:ext>
            </a:extLst>
          </p:cNvPr>
          <p:cNvSpPr/>
          <p:nvPr/>
        </p:nvSpPr>
        <p:spPr>
          <a:xfrm>
            <a:off x="5982873" y="3295524"/>
            <a:ext cx="342900" cy="335280"/>
          </a:xfrm>
          <a:prstGeom prst="rect">
            <a:avLst/>
          </a:prstGeom>
          <a:no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Rectangle 12">
            <a:extLst>
              <a:ext uri="{FF2B5EF4-FFF2-40B4-BE49-F238E27FC236}">
                <a16:creationId xmlns:a16="http://schemas.microsoft.com/office/drawing/2014/main" id="{6F743381-CB3D-498C-8464-65F1DB52FA04}"/>
              </a:ext>
            </a:extLst>
          </p:cNvPr>
          <p:cNvSpPr/>
          <p:nvPr/>
        </p:nvSpPr>
        <p:spPr>
          <a:xfrm>
            <a:off x="5984379" y="4692245"/>
            <a:ext cx="338715" cy="335280"/>
          </a:xfrm>
          <a:prstGeom prst="rect">
            <a:avLst/>
          </a:prstGeom>
          <a:no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210421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fontScale="92500" lnSpcReduction="10000"/>
          </a:bodyPr>
          <a:lstStyle/>
          <a:p>
            <a:r>
              <a:rPr lang="en-US" dirty="0"/>
              <a:t>Last time</a:t>
            </a:r>
          </a:p>
          <a:p>
            <a:pPr lvl="1"/>
            <a:r>
              <a:rPr lang="en-US" dirty="0"/>
              <a:t>Execution times</a:t>
            </a:r>
          </a:p>
          <a:p>
            <a:pPr lvl="1"/>
            <a:r>
              <a:rPr lang="en-US" dirty="0"/>
              <a:t>Memory related issues </a:t>
            </a:r>
          </a:p>
          <a:p>
            <a:pPr lvl="1"/>
            <a:r>
              <a:rPr lang="en-US" dirty="0"/>
              <a:t>The memory hierarchy </a:t>
            </a:r>
          </a:p>
          <a:p>
            <a:pPr lvl="1"/>
            <a:r>
              <a:rPr lang="en-US" dirty="0"/>
              <a:t>Caches</a:t>
            </a:r>
          </a:p>
          <a:p>
            <a:pPr lvl="1"/>
            <a:endParaRPr lang="en-US" dirty="0"/>
          </a:p>
          <a:p>
            <a:r>
              <a:rPr lang="en-US" dirty="0"/>
              <a:t>Today</a:t>
            </a:r>
          </a:p>
          <a:p>
            <a:pPr lvl="1"/>
            <a:r>
              <a:rPr lang="en-US" dirty="0"/>
              <a:t>Caches, wrap up</a:t>
            </a:r>
          </a:p>
          <a:p>
            <a:pPr lvl="1"/>
            <a:r>
              <a:rPr lang="en-US" dirty="0"/>
              <a:t>Virtual memory</a:t>
            </a:r>
          </a:p>
          <a:p>
            <a:pPr lvl="1"/>
            <a:endParaRPr lang="en-US" dirty="0"/>
          </a:p>
          <a:p>
            <a:r>
              <a:rPr lang="en-US" dirty="0"/>
              <a:t>Other tidbits:</a:t>
            </a:r>
          </a:p>
          <a:p>
            <a:pPr lvl="1"/>
            <a:r>
              <a:rPr lang="en-US" dirty="0"/>
              <a:t>Assignment due tomorrow evening at 9 pm</a:t>
            </a:r>
          </a:p>
          <a:p>
            <a:pPr lvl="1"/>
            <a:r>
              <a:rPr lang="en-US" dirty="0"/>
              <a:t>Please be mindful of how to use Euler (see doc that emailed on Sat night)</a:t>
            </a:r>
          </a:p>
          <a:p>
            <a:pPr lvl="1"/>
            <a:r>
              <a:rPr lang="en-US" dirty="0"/>
              <a:t>Please register for an Euler account (details provided in email of Th night)</a:t>
            </a:r>
          </a:p>
          <a:p>
            <a:pPr lvl="1"/>
            <a:r>
              <a:rPr lang="en-US" dirty="0"/>
              <a:t>Please read the ME459 “elements of C” material if </a:t>
            </a:r>
            <a:r>
              <a:rPr lang="en-US" dirty="0">
                <a:latin typeface="Consolas" panose="020B0609020204030204" pitchFamily="49" charset="0"/>
              </a:rPr>
              <a:t>malloc</a:t>
            </a:r>
            <a:r>
              <a:rPr lang="en-US" dirty="0"/>
              <a:t>/</a:t>
            </a:r>
            <a:r>
              <a:rPr lang="en-US" sz="2100" dirty="0">
                <a:latin typeface="Consolas" panose="020B0609020204030204" pitchFamily="49" charset="0"/>
              </a:rPr>
              <a:t>new</a:t>
            </a:r>
            <a:r>
              <a:rPr lang="en-US" dirty="0"/>
              <a:t> &amp; pointers are not your friends</a:t>
            </a:r>
          </a:p>
          <a:p>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66"/>
          </a:solidFill>
        </p:spPr>
        <p:txBody>
          <a:bodyPr>
            <a:normAutofit/>
          </a:bodyPr>
          <a:lstStyle/>
          <a:p>
            <a:r>
              <a:rPr lang="en-US" dirty="0">
                <a:solidFill>
                  <a:schemeClr val="accent2">
                    <a:lumMod val="50000"/>
                  </a:schemeClr>
                </a:solidFill>
              </a:rPr>
              <a:t>The two scenarios, side by side: squashed and proper 2D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3030851" y="5727720"/>
            <a:ext cx="6032500" cy="707886"/>
          </a:xfrm>
          <a:prstGeom prst="rect">
            <a:avLst/>
          </a:prstGeom>
          <a:ln>
            <a:solidFill>
              <a:schemeClr val="tx1"/>
            </a:solidFill>
          </a:ln>
        </p:spPr>
        <p:txBody>
          <a:bodyPr wrap="square">
            <a:spAutoFit/>
          </a:bodyPr>
          <a:lstStyle/>
          <a:p>
            <a:r>
              <a:rPr lang="en-US" sz="800" dirty="0"/>
              <a:t>OS Name		Microsoft Windows 10 Enterprise 2016 LTSB</a:t>
            </a:r>
          </a:p>
          <a:p>
            <a:r>
              <a:rPr lang="en-US" sz="800" dirty="0"/>
              <a:t>System Type		x64-based PC</a:t>
            </a:r>
          </a:p>
          <a:p>
            <a:r>
              <a:rPr lang="en-US" sz="800" dirty="0"/>
              <a:t>Processor		Intel(R) Core(TM) i7-6800K CPU @ 3.40GHz, 3401 </a:t>
            </a:r>
            <a:r>
              <a:rPr lang="en-US" sz="800" dirty="0" err="1"/>
              <a:t>Mhz</a:t>
            </a:r>
            <a:r>
              <a:rPr lang="en-US" sz="800" dirty="0"/>
              <a:t>, 6 Core(s), 12 Logical Processor(s)</a:t>
            </a:r>
          </a:p>
          <a:p>
            <a:r>
              <a:rPr lang="en-US" sz="800" dirty="0"/>
              <a:t>Installed Physical Memory (RAM)	32.0 GB</a:t>
            </a:r>
          </a:p>
          <a:p>
            <a:r>
              <a:rPr lang="en-US" sz="800" dirty="0"/>
              <a:t>Compiler		Visual Studio 2015 (Enterprise)</a:t>
            </a:r>
          </a:p>
        </p:txBody>
      </p:sp>
      <p:sp>
        <p:nvSpPr>
          <p:cNvPr id="7" name="Rectangle 6"/>
          <p:cNvSpPr/>
          <p:nvPr/>
        </p:nvSpPr>
        <p:spPr>
          <a:xfrm>
            <a:off x="6410579" y="2118364"/>
            <a:ext cx="5125157" cy="2893100"/>
          </a:xfrm>
          <a:prstGeom prst="rect">
            <a:avLst/>
          </a:prstGeom>
          <a:solidFill>
            <a:schemeClr val="accent4">
              <a:lumMod val="20000"/>
              <a:lumOff val="80000"/>
            </a:schemeClr>
          </a:solidFill>
        </p:spPr>
        <p:txBody>
          <a:bodyPr wrap="square" lIns="91440" tIns="45720" rIns="91440" bIns="45720" anchor="t">
            <a:spAutoFit/>
          </a:bodyPr>
          <a:lstStyle/>
          <a:p>
            <a:r>
              <a:rPr lang="en-US" sz="1400" dirty="0">
                <a:solidFill>
                  <a:schemeClr val="bg1">
                    <a:lumMod val="50000"/>
                  </a:schemeClr>
                </a:solidFill>
                <a:latin typeface="Consolas"/>
              </a:rPr>
              <a:t>TRUMAN Release&gt;</a:t>
            </a:r>
            <a:r>
              <a:rPr lang="en-US" sz="1400" dirty="0">
                <a:latin typeface="Consolas"/>
              </a:rPr>
              <a:t> ./matrixRep2D.exe               </a:t>
            </a:r>
            <a:endParaRPr lang="en-US" sz="1400" dirty="0">
              <a:latin typeface="Consolas" panose="020B0609020204030204" pitchFamily="49" charset="0"/>
            </a:endParaRPr>
          </a:p>
          <a:p>
            <a:r>
              <a:rPr lang="en-US" sz="1400" dirty="0">
                <a:latin typeface="Consolas" panose="020B0609020204030204" pitchFamily="49" charset="0"/>
              </a:rPr>
              <a:t>Pass 1 for row-wise, pass 2 for column-wise sum.</a:t>
            </a:r>
          </a:p>
          <a:p>
            <a:endParaRPr lang="en-US" sz="1400" dirty="0">
              <a:latin typeface="Consolas"/>
            </a:endParaRPr>
          </a:p>
          <a:p>
            <a:r>
              <a:rPr lang="en-US" sz="1400" dirty="0">
                <a:latin typeface="Consolas"/>
              </a:rPr>
              <a:t>                              </a:t>
            </a:r>
            <a:endParaRPr lang="en-US"/>
          </a:p>
          <a:p>
            <a:r>
              <a:rPr lang="en-US" sz="1400" dirty="0">
                <a:solidFill>
                  <a:schemeClr val="bg1">
                    <a:lumMod val="50000"/>
                  </a:schemeClr>
                </a:solidFill>
                <a:latin typeface="Consolas"/>
              </a:rPr>
              <a:t>TRUMAN Release&gt;</a:t>
            </a:r>
            <a:r>
              <a:rPr lang="en-US" sz="1400" dirty="0">
                <a:latin typeface="Consolas"/>
              </a:rPr>
              <a:t> ./matrixRep2D.exe 1             </a:t>
            </a:r>
            <a:endParaRPr lang="en-US" sz="1400" dirty="0">
              <a:latin typeface="Consolas" panose="020B0609020204030204" pitchFamily="49" charset="0"/>
            </a:endParaRPr>
          </a:p>
          <a:p>
            <a:r>
              <a:rPr lang="en-US" sz="1400" dirty="0">
                <a:latin typeface="Consolas" panose="020B0609020204030204" pitchFamily="49" charset="0"/>
              </a:rPr>
              <a:t>The sum of the elements is: 2772.088785         </a:t>
            </a:r>
          </a:p>
          <a:p>
            <a:r>
              <a:rPr lang="en-US" sz="1400" dirty="0">
                <a:latin typeface="Consolas"/>
              </a:rPr>
              <a:t>Time spent in nanoseconds: </a:t>
            </a:r>
            <a:r>
              <a:rPr lang="en-US" sz="1400" b="1" dirty="0">
                <a:solidFill>
                  <a:srgbClr val="C00000"/>
                </a:solidFill>
                <a:latin typeface="Consolas"/>
              </a:rPr>
              <a:t>4</a:t>
            </a:r>
            <a:r>
              <a:rPr lang="en-US" sz="1400" dirty="0">
                <a:latin typeface="Consolas"/>
              </a:rPr>
              <a:t>            </a:t>
            </a:r>
            <a:endParaRPr lang="en-US" sz="1400" dirty="0">
              <a:latin typeface="Consolas" panose="020B0609020204030204" pitchFamily="49" charset="0"/>
            </a:endParaRPr>
          </a:p>
          <a:p>
            <a:endParaRPr lang="en-US" sz="1400" dirty="0">
              <a:latin typeface="Consolas"/>
            </a:endParaRPr>
          </a:p>
          <a:p>
            <a:r>
              <a:rPr lang="en-US" sz="1400" dirty="0">
                <a:latin typeface="Consolas"/>
              </a:rPr>
              <a:t>                               </a:t>
            </a:r>
            <a:endParaRPr lang="en-US"/>
          </a:p>
          <a:p>
            <a:r>
              <a:rPr lang="en-US" sz="1400" dirty="0">
                <a:solidFill>
                  <a:schemeClr val="bg1">
                    <a:lumMod val="50000"/>
                  </a:schemeClr>
                </a:solidFill>
                <a:latin typeface="Consolas"/>
              </a:rPr>
              <a:t>TRUMAN Release&gt;</a:t>
            </a:r>
            <a:r>
              <a:rPr lang="en-US" sz="1400" dirty="0">
                <a:latin typeface="Consolas"/>
              </a:rPr>
              <a:t> ./matrixRep2D.exe 2             </a:t>
            </a:r>
            <a:endParaRPr lang="en-US" sz="1400" dirty="0">
              <a:latin typeface="Consolas" panose="020B0609020204030204" pitchFamily="49" charset="0"/>
            </a:endParaRPr>
          </a:p>
          <a:p>
            <a:r>
              <a:rPr lang="en-US" sz="1400" dirty="0">
                <a:latin typeface="Consolas" panose="020B0609020204030204" pitchFamily="49" charset="0"/>
              </a:rPr>
              <a:t>The sum of the elements is: 2772.088785         </a:t>
            </a:r>
          </a:p>
          <a:p>
            <a:r>
              <a:rPr lang="en-US" sz="1400" dirty="0">
                <a:latin typeface="Consolas"/>
              </a:rPr>
              <a:t>Time spent in nanoseconds: </a:t>
            </a:r>
            <a:r>
              <a:rPr lang="en-US" sz="1400" b="1" dirty="0">
                <a:solidFill>
                  <a:srgbClr val="C00000"/>
                </a:solidFill>
                <a:latin typeface="Consolas"/>
              </a:rPr>
              <a:t>20</a:t>
            </a:r>
            <a:r>
              <a:rPr lang="en-US" sz="1400" dirty="0">
                <a:latin typeface="Consolas"/>
              </a:rPr>
              <a:t>           </a:t>
            </a:r>
            <a:endParaRPr lang="en-US" sz="1400" dirty="0">
              <a:latin typeface="Consolas" panose="020B0609020204030204" pitchFamily="49" charset="0"/>
            </a:endParaRPr>
          </a:p>
          <a:p>
            <a:endParaRPr lang="en-US" sz="1400" dirty="0">
              <a:latin typeface="Consolas" panose="020B0609020204030204" pitchFamily="49" charset="0"/>
            </a:endParaRPr>
          </a:p>
        </p:txBody>
      </p:sp>
      <p:sp>
        <p:nvSpPr>
          <p:cNvPr id="8" name="Rectangle 7"/>
          <p:cNvSpPr/>
          <p:nvPr/>
        </p:nvSpPr>
        <p:spPr>
          <a:xfrm>
            <a:off x="715172" y="2118364"/>
            <a:ext cx="4944307" cy="2893100"/>
          </a:xfrm>
          <a:prstGeom prst="rect">
            <a:avLst/>
          </a:prstGeom>
          <a:solidFill>
            <a:schemeClr val="accent4">
              <a:lumMod val="20000"/>
              <a:lumOff val="80000"/>
            </a:schemeClr>
          </a:solidFill>
        </p:spPr>
        <p:txBody>
          <a:bodyPr wrap="square" lIns="91440" tIns="45720" rIns="91440" bIns="45720" anchor="t">
            <a:spAutoFit/>
          </a:bodyPr>
          <a:lstStyle/>
          <a:p>
            <a:r>
              <a:rPr lang="en-US" sz="1400" dirty="0">
                <a:solidFill>
                  <a:schemeClr val="bg1">
                    <a:lumMod val="50000"/>
                  </a:schemeClr>
                </a:solidFill>
                <a:latin typeface="Consolas"/>
              </a:rPr>
              <a:t>TRUMAN Release&gt;</a:t>
            </a:r>
            <a:r>
              <a:rPr lang="en-US" sz="1400" dirty="0">
                <a:latin typeface="Consolas"/>
              </a:rPr>
              <a:t> ./matrixRep1D.exe               </a:t>
            </a:r>
            <a:endParaRPr lang="en-US" sz="1400" dirty="0">
              <a:latin typeface="Consolas" panose="020B0609020204030204" pitchFamily="49" charset="0"/>
            </a:endParaRPr>
          </a:p>
          <a:p>
            <a:r>
              <a:rPr lang="en-US" sz="1400" dirty="0">
                <a:latin typeface="Consolas" panose="020B0609020204030204" pitchFamily="49" charset="0"/>
              </a:rPr>
              <a:t>Pass 1 for row-wise, pass 2 for column-wise sum.</a:t>
            </a:r>
          </a:p>
          <a:p>
            <a:endParaRPr lang="en-US" sz="1400" dirty="0">
              <a:latin typeface="Consolas"/>
            </a:endParaRPr>
          </a:p>
          <a:p>
            <a:r>
              <a:rPr lang="en-US" sz="1400" dirty="0">
                <a:latin typeface="Consolas"/>
              </a:rPr>
              <a:t>                                </a:t>
            </a:r>
            <a:endParaRPr lang="en-US" sz="1400">
              <a:latin typeface="Consolas" panose="020B0609020204030204" pitchFamily="49" charset="0"/>
            </a:endParaRPr>
          </a:p>
          <a:p>
            <a:r>
              <a:rPr lang="en-US" sz="1400" dirty="0">
                <a:solidFill>
                  <a:schemeClr val="bg1">
                    <a:lumMod val="50000"/>
                  </a:schemeClr>
                </a:solidFill>
                <a:latin typeface="Consolas"/>
              </a:rPr>
              <a:t>TRUMAN Release&gt;</a:t>
            </a:r>
            <a:r>
              <a:rPr lang="en-US" sz="1400" dirty="0">
                <a:latin typeface="Consolas"/>
              </a:rPr>
              <a:t> ./matrixRep1D.exe 1             </a:t>
            </a:r>
            <a:endParaRPr lang="en-US" sz="1400" dirty="0">
              <a:latin typeface="Consolas" panose="020B0609020204030204" pitchFamily="49" charset="0"/>
            </a:endParaRPr>
          </a:p>
          <a:p>
            <a:r>
              <a:rPr lang="en-US" sz="1400" dirty="0">
                <a:latin typeface="Consolas" panose="020B0609020204030204" pitchFamily="49" charset="0"/>
              </a:rPr>
              <a:t>The sum of the elements is: 2772.088785         </a:t>
            </a:r>
          </a:p>
          <a:p>
            <a:r>
              <a:rPr lang="en-US" sz="1400" dirty="0">
                <a:latin typeface="Consolas"/>
              </a:rPr>
              <a:t>Time spent in nanoseconds: </a:t>
            </a:r>
            <a:r>
              <a:rPr lang="en-US" sz="1400" b="1" dirty="0">
                <a:solidFill>
                  <a:srgbClr val="C00000"/>
                </a:solidFill>
                <a:latin typeface="Consolas"/>
              </a:rPr>
              <a:t>3</a:t>
            </a:r>
            <a:r>
              <a:rPr lang="en-US" sz="1400" dirty="0">
                <a:latin typeface="Consolas"/>
              </a:rPr>
              <a:t>            </a:t>
            </a:r>
            <a:endParaRPr lang="en-US" sz="1400" dirty="0">
              <a:latin typeface="Consolas" panose="020B0609020204030204" pitchFamily="49" charset="0"/>
            </a:endParaRPr>
          </a:p>
          <a:p>
            <a:r>
              <a:rPr lang="en-US" sz="1400" dirty="0">
                <a:latin typeface="Consolas"/>
              </a:rPr>
              <a:t>         </a:t>
            </a:r>
            <a:endParaRPr lang="en-US" sz="1400" dirty="0">
              <a:latin typeface="Consolas" panose="020B0609020204030204" pitchFamily="49" charset="0"/>
            </a:endParaRPr>
          </a:p>
          <a:p>
            <a:r>
              <a:rPr lang="en-US" sz="1400" dirty="0">
                <a:latin typeface="Consolas"/>
              </a:rPr>
              <a:t>                        </a:t>
            </a:r>
            <a:endParaRPr lang="en-US" sz="1400">
              <a:latin typeface="Consolas" panose="020B0609020204030204" pitchFamily="49" charset="0"/>
            </a:endParaRPr>
          </a:p>
          <a:p>
            <a:r>
              <a:rPr lang="en-US" sz="1400" dirty="0">
                <a:solidFill>
                  <a:schemeClr val="bg1">
                    <a:lumMod val="50000"/>
                  </a:schemeClr>
                </a:solidFill>
                <a:latin typeface="Consolas"/>
              </a:rPr>
              <a:t>TRUMAN Release&gt;</a:t>
            </a:r>
            <a:r>
              <a:rPr lang="en-US" sz="1400" dirty="0">
                <a:latin typeface="Consolas"/>
              </a:rPr>
              <a:t> ./matrixRep1D.exe 2             </a:t>
            </a:r>
            <a:endParaRPr lang="en-US" sz="1400" dirty="0">
              <a:latin typeface="Consolas" panose="020B0609020204030204" pitchFamily="49" charset="0"/>
            </a:endParaRPr>
          </a:p>
          <a:p>
            <a:r>
              <a:rPr lang="en-US" sz="1400" dirty="0">
                <a:latin typeface="Consolas" panose="020B0609020204030204" pitchFamily="49" charset="0"/>
              </a:rPr>
              <a:t>The sum of the elements is: 2772.088785         </a:t>
            </a:r>
          </a:p>
          <a:p>
            <a:r>
              <a:rPr lang="en-US" sz="1400" dirty="0">
                <a:latin typeface="Consolas"/>
              </a:rPr>
              <a:t>Time spent in nanoseconds: </a:t>
            </a:r>
            <a:r>
              <a:rPr lang="en-US" sz="1400" b="1" dirty="0">
                <a:solidFill>
                  <a:srgbClr val="C00000"/>
                </a:solidFill>
                <a:latin typeface="Consolas"/>
              </a:rPr>
              <a:t>23           </a:t>
            </a:r>
            <a:endParaRPr lang="en-US" sz="1400" dirty="0">
              <a:latin typeface="Consolas" panose="020B0609020204030204" pitchFamily="49" charset="0"/>
            </a:endParaRPr>
          </a:p>
          <a:p>
            <a:endParaRPr lang="en-US" sz="1400" dirty="0">
              <a:latin typeface="Consolas" panose="020B0609020204030204" pitchFamily="49" charset="0"/>
            </a:endParaRPr>
          </a:p>
        </p:txBody>
      </p:sp>
    </p:spTree>
    <p:extLst>
      <p:ext uri="{BB962C8B-B14F-4D97-AF65-F5344CB8AC3E}">
        <p14:creationId xmlns:p14="http://schemas.microsoft.com/office/powerpoint/2010/main" val="3364054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p:txBody>
          <a:bodyPr/>
          <a:lstStyle/>
          <a:p>
            <a:r>
              <a:rPr lang="en-US" dirty="0"/>
              <a:t>Final Exam type question: Qualitative Estimates of Locality</a:t>
            </a:r>
          </a:p>
        </p:txBody>
      </p:sp>
      <p:sp>
        <p:nvSpPr>
          <p:cNvPr id="132102" name="Rectangle 1030"/>
          <p:cNvSpPr>
            <a:spLocks noGrp="1" noChangeArrowheads="1"/>
          </p:cNvSpPr>
          <p:nvPr>
            <p:ph idx="1"/>
          </p:nvPr>
        </p:nvSpPr>
        <p:spPr/>
        <p:txBody>
          <a:bodyPr/>
          <a:lstStyle/>
          <a:p>
            <a:endParaRPr lang="en-US" sz="2000" dirty="0"/>
          </a:p>
          <a:p>
            <a:r>
              <a:rPr lang="en-US" sz="2000" dirty="0"/>
              <a:t>Being able to look at code and get a qualitative sense of its locality is a key skill for a professional programmer</a:t>
            </a:r>
          </a:p>
          <a:p>
            <a:endParaRPr lang="en-US" sz="2000" dirty="0"/>
          </a:p>
          <a:p>
            <a:r>
              <a:rPr lang="en-US" sz="2000" dirty="0">
                <a:solidFill>
                  <a:srgbClr val="C00000"/>
                </a:solidFill>
              </a:rPr>
              <a:t>Question: </a:t>
            </a:r>
            <a:r>
              <a:rPr lang="en-US" sz="2000" dirty="0"/>
              <a:t>Below, do we have good locality with respect to array </a:t>
            </a:r>
            <a:r>
              <a:rPr lang="en-US" sz="2000" dirty="0">
                <a:latin typeface="Consolas" panose="020B0609020204030204" pitchFamily="49" charset="0"/>
                <a:cs typeface="Courier New"/>
              </a:rPr>
              <a:t>a</a:t>
            </a:r>
            <a:r>
              <a:rPr lang="en-US" sz="2000" dirty="0"/>
              <a:t>?</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41</a:t>
            </a:fld>
            <a:endParaRPr lang="en-US" altLang="en-US"/>
          </a:p>
        </p:txBody>
      </p:sp>
      <p:sp>
        <p:nvSpPr>
          <p:cNvPr id="5" name="Rectangle 4"/>
          <p:cNvSpPr/>
          <p:nvPr/>
        </p:nvSpPr>
        <p:spPr>
          <a:xfrm>
            <a:off x="52158" y="6642556"/>
            <a:ext cx="3944796" cy="215444"/>
          </a:xfrm>
          <a:prstGeom prst="rect">
            <a:avLst/>
          </a:prstGeom>
          <a:solidFill>
            <a:schemeClr val="bg1"/>
          </a:solidFill>
        </p:spPr>
        <p:txBody>
          <a:bodyPr wrap="square">
            <a:spAutoFit/>
          </a:bodyPr>
          <a:lstStyle/>
          <a:p>
            <a:r>
              <a:rPr lang="en-US" sz="800" dirty="0">
                <a:latin typeface="Calibri" panose="020F0502020204030204" pitchFamily="34" charset="0"/>
                <a:cs typeface="Calibri" panose="020F0502020204030204" pitchFamily="34" charset="0"/>
              </a:rPr>
              <a:t>[Bryant and </a:t>
            </a:r>
            <a:r>
              <a:rPr lang="en-US" sz="800" dirty="0" err="1">
                <a:latin typeface="Calibri" panose="020F0502020204030204" pitchFamily="34" charset="0"/>
                <a:cs typeface="Calibri" panose="020F0502020204030204" pitchFamily="34" charset="0"/>
              </a:rPr>
              <a:t>O‘Hallaron</a:t>
            </a:r>
            <a:r>
              <a:rPr lang="en-US" sz="800" dirty="0">
                <a:latin typeface="Calibri" panose="020F0502020204030204" pitchFamily="34" charset="0"/>
                <a:cs typeface="Calibri" panose="020F0502020204030204" pitchFamily="34" charset="0"/>
              </a:rPr>
              <a:t>: Computer Systems - A Programmer's Perspective 3rd edition] →</a:t>
            </a:r>
          </a:p>
        </p:txBody>
      </p:sp>
      <p:sp>
        <p:nvSpPr>
          <p:cNvPr id="3" name="Rectangle 2"/>
          <p:cNvSpPr/>
          <p:nvPr/>
        </p:nvSpPr>
        <p:spPr>
          <a:xfrm>
            <a:off x="3371353" y="3597966"/>
            <a:ext cx="4603805" cy="2308324"/>
          </a:xfrm>
          <a:prstGeom prst="rect">
            <a:avLst/>
          </a:prstGeom>
          <a:solidFill>
            <a:schemeClr val="bg1">
              <a:lumMod val="85000"/>
            </a:schemeClr>
          </a:solidFill>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sum_array_rows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a:t>
            </a:r>
          </a:p>
          <a:p>
            <a:r>
              <a:rPr lang="en-US" sz="1600" dirty="0">
                <a:solidFill>
                  <a:srgbClr val="000000"/>
                </a:solidFill>
                <a:latin typeface="Consolas" panose="020B0609020204030204" pitchFamily="49" charset="0"/>
              </a:rPr>
              <a:t> {</a:t>
            </a:r>
          </a:p>
          <a:p>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int</a:t>
            </a:r>
            <a:r>
              <a:rPr lang="nn-NO" sz="1600" dirty="0">
                <a:solidFill>
                  <a:srgbClr val="000000"/>
                </a:solidFill>
                <a:latin typeface="Consolas" panose="020B0609020204030204" pitchFamily="49" charset="0"/>
              </a:rPr>
              <a:t> i, j, sum = 0;</a:t>
            </a:r>
          </a:p>
          <a:p>
            <a:endParaRPr lang="en-US" sz="1600" dirty="0">
              <a:solidFill>
                <a:srgbClr val="000000"/>
              </a:solidFill>
              <a:latin typeface="Consolas" panose="020B0609020204030204" pitchFamily="49" charset="0"/>
            </a:endParaRPr>
          </a:p>
          <a:p>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for</a:t>
            </a:r>
            <a:r>
              <a:rPr lang="nn-NO" sz="1600" dirty="0">
                <a:solidFill>
                  <a:srgbClr val="000000"/>
                </a:solidFill>
                <a:latin typeface="Consolas" panose="020B0609020204030204" pitchFamily="49" charset="0"/>
              </a:rPr>
              <a:t> (i = 0; i &lt; M; i++)</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(j = 0; j &lt; N; </a:t>
            </a:r>
            <a:r>
              <a:rPr lang="en-US" sz="1600" dirty="0" err="1">
                <a:solidFill>
                  <a:srgbClr val="000000"/>
                </a:solidFill>
                <a:latin typeface="Consolas" panose="020B0609020204030204" pitchFamily="49" charset="0"/>
              </a:rPr>
              <a:t>j++</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sum += a[i][j];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sum;</a:t>
            </a:r>
          </a:p>
          <a:p>
            <a:r>
              <a:rPr lang="en-US" sz="1600" dirty="0">
                <a:solidFill>
                  <a:srgbClr val="000000"/>
                </a:solidFill>
                <a:latin typeface="Consolas" panose="020B0609020204030204" pitchFamily="49" charset="0"/>
              </a:rPr>
              <a:t> }</a:t>
            </a:r>
            <a:endParaRPr lang="en-US" sz="4000" dirty="0"/>
          </a:p>
        </p:txBody>
      </p:sp>
    </p:spTree>
    <p:extLst>
      <p:ext uri="{BB962C8B-B14F-4D97-AF65-F5344CB8AC3E}">
        <p14:creationId xmlns:p14="http://schemas.microsoft.com/office/powerpoint/2010/main" val="3613831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dirty="0"/>
              <a:t>Final Exam type question: Qualitative Estimates of Locality</a:t>
            </a:r>
          </a:p>
        </p:txBody>
      </p:sp>
      <p:sp>
        <p:nvSpPr>
          <p:cNvPr id="133126" name="Rectangle 6"/>
          <p:cNvSpPr>
            <a:spLocks noGrp="1" noChangeArrowheads="1"/>
          </p:cNvSpPr>
          <p:nvPr>
            <p:ph idx="1"/>
          </p:nvPr>
        </p:nvSpPr>
        <p:spPr/>
        <p:txBody>
          <a:bodyPr/>
          <a:lstStyle/>
          <a:p>
            <a:r>
              <a:rPr lang="en-US" sz="1800" dirty="0">
                <a:solidFill>
                  <a:srgbClr val="C00000"/>
                </a:solidFill>
              </a:rPr>
              <a:t>Question: </a:t>
            </a:r>
            <a:r>
              <a:rPr lang="en-US" sz="1800" dirty="0"/>
              <a:t>Does this function have good locality with respect to array </a:t>
            </a:r>
            <a:r>
              <a:rPr lang="en-US" sz="1800" dirty="0">
                <a:latin typeface="Consolas" panose="020B0609020204030204" pitchFamily="49" charset="0"/>
                <a:cs typeface="Courier New"/>
              </a:rPr>
              <a:t>a</a:t>
            </a:r>
            <a:r>
              <a:rPr lang="en-US" sz="1800" dirty="0"/>
              <a:t>?</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42</a:t>
            </a:fld>
            <a:endParaRPr lang="en-US" altLang="en-US"/>
          </a:p>
        </p:txBody>
      </p:sp>
      <p:sp>
        <p:nvSpPr>
          <p:cNvPr id="5" name="Rectangle 4"/>
          <p:cNvSpPr/>
          <p:nvPr/>
        </p:nvSpPr>
        <p:spPr>
          <a:xfrm>
            <a:off x="17604" y="6632106"/>
            <a:ext cx="3944796" cy="215444"/>
          </a:xfrm>
          <a:prstGeom prst="rect">
            <a:avLst/>
          </a:prstGeom>
          <a:solidFill>
            <a:schemeClr val="bg1"/>
          </a:solidFill>
        </p:spPr>
        <p:txBody>
          <a:bodyPr wrap="square">
            <a:spAutoFit/>
          </a:bodyPr>
          <a:lstStyle/>
          <a:p>
            <a:r>
              <a:rPr lang="en-US" sz="800" dirty="0">
                <a:latin typeface="Calibri" panose="020F0502020204030204" pitchFamily="34" charset="0"/>
                <a:cs typeface="Calibri" panose="020F0502020204030204" pitchFamily="34" charset="0"/>
              </a:rPr>
              <a:t>[Bryant and </a:t>
            </a:r>
            <a:r>
              <a:rPr lang="en-US" sz="800" dirty="0" err="1">
                <a:latin typeface="Calibri" panose="020F0502020204030204" pitchFamily="34" charset="0"/>
                <a:cs typeface="Calibri" panose="020F0502020204030204" pitchFamily="34" charset="0"/>
              </a:rPr>
              <a:t>O‘Hallaron</a:t>
            </a:r>
            <a:r>
              <a:rPr lang="en-US" sz="800" dirty="0">
                <a:latin typeface="Calibri" panose="020F0502020204030204" pitchFamily="34" charset="0"/>
                <a:cs typeface="Calibri" panose="020F0502020204030204" pitchFamily="34" charset="0"/>
              </a:rPr>
              <a:t>: Computer Systems - A Programmer's Perspective 3rd edition] →</a:t>
            </a:r>
          </a:p>
        </p:txBody>
      </p:sp>
      <p:sp>
        <p:nvSpPr>
          <p:cNvPr id="7" name="Rectangle 6"/>
          <p:cNvSpPr/>
          <p:nvPr/>
        </p:nvSpPr>
        <p:spPr>
          <a:xfrm>
            <a:off x="3438730" y="3067703"/>
            <a:ext cx="4603805" cy="2308324"/>
          </a:xfrm>
          <a:prstGeom prst="rect">
            <a:avLst/>
          </a:prstGeom>
          <a:solidFill>
            <a:schemeClr val="bg1">
              <a:lumMod val="85000"/>
            </a:schemeClr>
          </a:solidFill>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sum_array_cols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a:t>
            </a:r>
          </a:p>
          <a:p>
            <a:r>
              <a:rPr lang="en-US" sz="1600" dirty="0">
                <a:solidFill>
                  <a:srgbClr val="000000"/>
                </a:solidFill>
                <a:latin typeface="Consolas" panose="020B0609020204030204" pitchFamily="49" charset="0"/>
              </a:rPr>
              <a:t> {</a:t>
            </a:r>
          </a:p>
          <a:p>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int</a:t>
            </a:r>
            <a:r>
              <a:rPr lang="nn-NO" sz="1600" dirty="0">
                <a:solidFill>
                  <a:srgbClr val="000000"/>
                </a:solidFill>
                <a:latin typeface="Consolas" panose="020B0609020204030204" pitchFamily="49" charset="0"/>
              </a:rPr>
              <a:t> i, j, sum = 0;</a:t>
            </a:r>
          </a:p>
          <a:p>
            <a:endParaRPr lang="en-US" sz="1600" dirty="0">
              <a:solidFill>
                <a:srgbClr val="000000"/>
              </a:solidFill>
              <a:latin typeface="Consolas" panose="020B0609020204030204" pitchFamily="49" charset="0"/>
            </a:endParaRPr>
          </a:p>
          <a:p>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for</a:t>
            </a:r>
            <a:r>
              <a:rPr lang="nn-NO" sz="1600" dirty="0">
                <a:solidFill>
                  <a:srgbClr val="000000"/>
                </a:solidFill>
                <a:latin typeface="Consolas" panose="020B0609020204030204" pitchFamily="49" charset="0"/>
              </a:rPr>
              <a:t> (j = 0; j &lt; N;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(i = 0; i &lt; M; i++)</a:t>
            </a:r>
          </a:p>
          <a:p>
            <a:r>
              <a:rPr lang="en-US" sz="1600" dirty="0">
                <a:solidFill>
                  <a:srgbClr val="000000"/>
                </a:solidFill>
                <a:latin typeface="Consolas" panose="020B0609020204030204" pitchFamily="49" charset="0"/>
              </a:rPr>
              <a:t>                sum += a[i][j];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sum;</a:t>
            </a:r>
          </a:p>
          <a:p>
            <a:r>
              <a:rPr lang="en-US" sz="1600" dirty="0">
                <a:solidFill>
                  <a:srgbClr val="000000"/>
                </a:solidFill>
                <a:latin typeface="Consolas" panose="020B0609020204030204" pitchFamily="49" charset="0"/>
              </a:rPr>
              <a:t> }</a:t>
            </a:r>
            <a:endParaRPr lang="en-US" sz="4000" dirty="0"/>
          </a:p>
        </p:txBody>
      </p:sp>
    </p:spTree>
    <p:extLst>
      <p:ext uri="{BB962C8B-B14F-4D97-AF65-F5344CB8AC3E}">
        <p14:creationId xmlns:p14="http://schemas.microsoft.com/office/powerpoint/2010/main" val="3557091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Taking it to the next level: 3D Matrices – good locality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1677213" y="1786073"/>
            <a:ext cx="6553200" cy="4524315"/>
          </a:xfrm>
          <a:prstGeom prst="rect">
            <a:avLst/>
          </a:prstGeom>
          <a:solidFill>
            <a:schemeClr val="bg1">
              <a:lumMod val="95000"/>
            </a:schemeClr>
          </a:solidFill>
        </p:spPr>
        <p:txBody>
          <a:bodyPr wrap="square" lIns="91440" tIns="45720" rIns="91440" bIns="45720" anchor="t">
            <a:spAutoFit/>
          </a:bodyPr>
          <a:lstStyle/>
          <a:p>
            <a:r>
              <a:rPr lang="en-US" sz="900" dirty="0">
                <a:solidFill>
                  <a:srgbClr val="808080"/>
                </a:solidFill>
                <a:latin typeface="Consolas"/>
              </a:rPr>
              <a:t>#include </a:t>
            </a:r>
            <a:r>
              <a:rPr lang="en-US" sz="900" dirty="0">
                <a:solidFill>
                  <a:srgbClr val="A31515"/>
                </a:solidFill>
                <a:latin typeface="Consolas"/>
              </a:rPr>
              <a:t>&lt;iostream&gt;</a:t>
            </a:r>
            <a:endParaRPr lang="en-US" sz="900" dirty="0">
              <a:solidFill>
                <a:srgbClr val="000000"/>
              </a:solidFill>
              <a:latin typeface="Consolas"/>
            </a:endParaRPr>
          </a:p>
          <a:p>
            <a:r>
              <a:rPr lang="en-US" sz="900" dirty="0">
                <a:solidFill>
                  <a:srgbClr val="808080"/>
                </a:solidFill>
                <a:latin typeface="Consolas"/>
              </a:rPr>
              <a:t>#include </a:t>
            </a:r>
            <a:r>
              <a:rPr lang="en-US" sz="900" dirty="0">
                <a:solidFill>
                  <a:srgbClr val="A31515"/>
                </a:solidFill>
                <a:latin typeface="Consolas"/>
              </a:rPr>
              <a:t>&lt;chrono&gt;</a:t>
            </a:r>
            <a:r>
              <a:rPr lang="en-US" sz="900" dirty="0">
                <a:solidFill>
                  <a:srgbClr val="000000"/>
                </a:solidFill>
                <a:latin typeface="Consolas"/>
              </a:rPr>
              <a:t> </a:t>
            </a:r>
            <a:r>
              <a:rPr lang="en-US" sz="900" dirty="0">
                <a:solidFill>
                  <a:srgbClr val="008000"/>
                </a:solidFill>
                <a:latin typeface="Consolas"/>
              </a:rPr>
              <a:t>// need this for timing</a:t>
            </a:r>
            <a:endParaRPr lang="en-US" sz="900" dirty="0">
              <a:solidFill>
                <a:srgbClr val="000000"/>
              </a:solidFill>
              <a:latin typeface="Consolas"/>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a:rPr>
              <a:t>int</a:t>
            </a:r>
            <a:r>
              <a:rPr lang="en-US" sz="900" dirty="0">
                <a:solidFill>
                  <a:srgbClr val="000000"/>
                </a:solidFill>
                <a:latin typeface="Consolas"/>
              </a:rPr>
              <a:t> main() {</a:t>
            </a:r>
          </a:p>
          <a:p>
            <a:r>
              <a:rPr lang="en-US" sz="900" dirty="0">
                <a:solidFill>
                  <a:srgbClr val="000000"/>
                </a:solidFill>
                <a:latin typeface="Consolas"/>
              </a:rPr>
              <a:t>   </a:t>
            </a:r>
            <a:r>
              <a:rPr lang="en-US" sz="900" dirty="0">
                <a:solidFill>
                  <a:srgbClr val="0000FF"/>
                </a:solidFill>
                <a:latin typeface="Consolas"/>
              </a:rPr>
              <a:t>const</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M = </a:t>
            </a:r>
            <a:r>
              <a:rPr lang="en-US" sz="900" dirty="0">
                <a:solidFill>
                  <a:srgbClr val="7030A0"/>
                </a:solidFill>
                <a:latin typeface="Consolas"/>
              </a:rPr>
              <a:t>700</a:t>
            </a:r>
            <a:r>
              <a:rPr lang="en-US" sz="900" dirty="0">
                <a:solidFill>
                  <a:srgbClr val="000000"/>
                </a:solidFill>
                <a:latin typeface="Consolas"/>
              </a:rPr>
              <a:t>;</a:t>
            </a:r>
          </a:p>
          <a:p>
            <a:r>
              <a:rPr lang="en-US" sz="900" dirty="0">
                <a:solidFill>
                  <a:srgbClr val="000000"/>
                </a:solidFill>
                <a:latin typeface="Consolas"/>
              </a:rPr>
              <a:t>   </a:t>
            </a:r>
            <a:r>
              <a:rPr lang="en-US" sz="900" dirty="0">
                <a:solidFill>
                  <a:srgbClr val="0000FF"/>
                </a:solidFill>
                <a:latin typeface="Consolas"/>
              </a:rPr>
              <a:t>double</a:t>
            </a:r>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                            </a:t>
            </a:r>
            <a:r>
              <a:rPr lang="en-US" sz="900" dirty="0">
                <a:solidFill>
                  <a:srgbClr val="008000"/>
                </a:solidFill>
                <a:latin typeface="Consolas"/>
              </a:rPr>
              <a:t>// use this to store 3d matrix</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a:t>
            </a:r>
            <a:r>
              <a:rPr lang="nn-NO" sz="900" dirty="0" err="1">
                <a:solidFill>
                  <a:srgbClr val="0000FF"/>
                </a:solidFill>
                <a:latin typeface="Consolas"/>
              </a:rPr>
              <a:t>int</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 i++) {</a:t>
            </a:r>
          </a:p>
          <a:p>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 </a:t>
            </a:r>
            <a:r>
              <a:rPr lang="en-US" sz="900" dirty="0" err="1">
                <a:solidFill>
                  <a:srgbClr val="000000"/>
                </a:solidFill>
                <a:latin typeface="Consolas"/>
              </a:rPr>
              <a:t>j++</a:t>
            </a:r>
            <a:r>
              <a:rPr lang="en-US" sz="900" dirty="0">
                <a:solidFill>
                  <a:srgbClr val="000000"/>
                </a:solidFill>
                <a:latin typeface="Consolas"/>
              </a:rPr>
              <a:t>) {</a:t>
            </a:r>
          </a:p>
          <a:p>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][j]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a:t>
            </a:r>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k = </a:t>
            </a:r>
            <a:r>
              <a:rPr lang="en-US" sz="900" dirty="0">
                <a:solidFill>
                  <a:srgbClr val="7030A0"/>
                </a:solidFill>
                <a:latin typeface="Consolas"/>
              </a:rPr>
              <a:t>0</a:t>
            </a:r>
            <a:r>
              <a:rPr lang="en-US" sz="900" dirty="0">
                <a:solidFill>
                  <a:srgbClr val="000000"/>
                </a:solidFill>
                <a:latin typeface="Consolas"/>
              </a:rPr>
              <a:t>; k &lt; M; k++)</a:t>
            </a:r>
          </a:p>
          <a:p>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][j][k] = </a:t>
            </a:r>
            <a:r>
              <a:rPr lang="en-US" sz="900" dirty="0">
                <a:solidFill>
                  <a:srgbClr val="7030A0"/>
                </a:solidFill>
                <a:latin typeface="Consolas"/>
              </a:rPr>
              <a:t>1.</a:t>
            </a:r>
            <a:r>
              <a:rPr lang="en-US" sz="900" dirty="0">
                <a:solidFill>
                  <a:srgbClr val="000000"/>
                </a:solidFill>
                <a:latin typeface="Consolas"/>
              </a:rPr>
              <a:t> / (</a:t>
            </a:r>
            <a:r>
              <a:rPr lang="en-US" sz="900" dirty="0" err="1">
                <a:solidFill>
                  <a:srgbClr val="000000"/>
                </a:solidFill>
                <a:latin typeface="Consolas"/>
              </a:rPr>
              <a:t>i</a:t>
            </a:r>
            <a:r>
              <a:rPr lang="en-US" sz="900" dirty="0">
                <a:solidFill>
                  <a:srgbClr val="000000"/>
                </a:solidFill>
                <a:latin typeface="Consolas"/>
              </a:rPr>
              <a:t> + j + k + </a:t>
            </a:r>
            <a:r>
              <a:rPr lang="en-US" sz="900" dirty="0">
                <a:solidFill>
                  <a:srgbClr val="7030A0"/>
                </a:solidFill>
                <a:latin typeface="Consolas"/>
              </a:rPr>
              <a:t>1.</a:t>
            </a:r>
            <a:r>
              <a:rPr lang="en-US" sz="900" dirty="0">
                <a:solidFill>
                  <a:srgbClr val="000000"/>
                </a:solidFill>
                <a:latin typeface="Consolas"/>
              </a:rPr>
              <a:t>);          </a:t>
            </a:r>
            <a:r>
              <a:rPr lang="en-US" sz="900" dirty="0">
                <a:solidFill>
                  <a:schemeClr val="accent6">
                    <a:lumMod val="50000"/>
                  </a:schemeClr>
                </a:solidFill>
                <a:latin typeface="Consolas"/>
              </a:rPr>
              <a:t>// storing some smallish number</a:t>
            </a:r>
            <a:r>
              <a:rPr lang="en-US" sz="900" dirty="0">
                <a:solidFill>
                  <a:srgbClr val="000000"/>
                </a:solidFill>
                <a:latin typeface="Consolas"/>
              </a:rPr>
              <a:t> </a:t>
            </a:r>
            <a:r>
              <a:rPr lang="en-US" sz="900" dirty="0">
                <a:solidFill>
                  <a:srgbClr val="008000"/>
                </a:solidFill>
                <a:latin typeface="Consolas"/>
              </a:rPr>
              <a:t> </a:t>
            </a:r>
            <a:endParaRPr lang="en-US" sz="900" dirty="0">
              <a:solidFill>
                <a:srgbClr val="000000"/>
              </a:solidFill>
              <a:latin typeface="Consolas" panose="020B0609020204030204" pitchFamily="49" charset="0"/>
            </a:endParaRPr>
          </a:p>
          <a:p>
            <a:r>
              <a:rPr lang="en-US" sz="900" dirty="0">
                <a:solidFill>
                  <a:srgbClr val="000000"/>
                </a:solidFill>
                <a:latin typeface="Consolas"/>
              </a:rPr>
              <a:t>      }</a:t>
            </a:r>
          </a:p>
          <a:p>
            <a:r>
              <a:rPr lang="en-US" sz="900" dirty="0">
                <a:solidFill>
                  <a:srgbClr val="000000"/>
                </a:solidFill>
                <a:latin typeface="Consolas"/>
              </a:rPr>
              <a:t>   }</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double</a:t>
            </a:r>
            <a:r>
              <a:rPr lang="en-US" sz="900" dirty="0">
                <a:solidFill>
                  <a:srgbClr val="000000"/>
                </a:solidFill>
                <a:latin typeface="Consolas"/>
              </a:rPr>
              <a:t> sum = </a:t>
            </a:r>
            <a:r>
              <a:rPr lang="en-US" sz="900" dirty="0">
                <a:solidFill>
                  <a:srgbClr val="7030A0"/>
                </a:solidFill>
                <a:latin typeface="Consolas"/>
              </a:rPr>
              <a:t>0.</a:t>
            </a:r>
            <a:r>
              <a:rPr lang="en-US" sz="900" dirty="0">
                <a:solidFill>
                  <a:srgbClr val="000000"/>
                </a:solidFill>
                <a:latin typeface="Consolas"/>
              </a:rPr>
              <a:t>;</a:t>
            </a:r>
          </a:p>
          <a:p>
            <a:r>
              <a:rPr lang="en-US" sz="900" dirty="0">
                <a:solidFill>
                  <a:srgbClr val="000000"/>
                </a:solidFill>
                <a:latin typeface="Consolas"/>
              </a:rPr>
              <a:t>   </a:t>
            </a:r>
            <a:r>
              <a:rPr lang="en-US" sz="900" dirty="0">
                <a:solidFill>
                  <a:srgbClr val="1E00FF"/>
                </a:solidFill>
                <a:latin typeface="Consolas"/>
              </a:rPr>
              <a:t>auto </a:t>
            </a:r>
            <a:r>
              <a:rPr lang="en-US" sz="900" b="1" dirty="0">
                <a:solidFill>
                  <a:schemeClr val="bg1">
                    <a:lumMod val="50000"/>
                  </a:schemeClr>
                </a:solidFill>
                <a:latin typeface="Consolas"/>
              </a:rPr>
              <a:t>start </a:t>
            </a:r>
            <a:r>
              <a:rPr lang="en-US" sz="900" dirty="0">
                <a:solidFill>
                  <a:srgbClr val="000000"/>
                </a:solidFill>
                <a:latin typeface="Consolas"/>
              </a:rPr>
              <a:t>= std::chrono::</a:t>
            </a:r>
            <a:r>
              <a:rPr lang="en-US" sz="900" dirty="0" err="1">
                <a:solidFill>
                  <a:srgbClr val="1E00FF"/>
                </a:solidFill>
                <a:latin typeface="Consolas"/>
              </a:rPr>
              <a:t>high_resolution_clock</a:t>
            </a:r>
            <a:r>
              <a:rPr lang="en-US" sz="900" dirty="0">
                <a:solidFill>
                  <a:srgbClr val="000000"/>
                </a:solidFill>
                <a:latin typeface="Consolas"/>
              </a:rPr>
              <a:t>::now();</a:t>
            </a:r>
            <a:endParaRPr lang="en-US" sz="900" dirty="0">
              <a:solidFill>
                <a:srgbClr val="0000FF"/>
              </a:solidFill>
              <a:latin typeface="Consolas" panose="020B0609020204030204" pitchFamily="49" charset="0"/>
            </a:endParaRPr>
          </a:p>
          <a:p>
            <a:r>
              <a:rPr lang="en-US" sz="900" dirty="0">
                <a:solidFill>
                  <a:srgbClr val="000000"/>
                </a:solidFill>
                <a:latin typeface="Consolas"/>
              </a:rPr>
              <a:t>   </a:t>
            </a:r>
            <a:r>
              <a:rPr lang="en-US" sz="900" dirty="0">
                <a:solidFill>
                  <a:srgbClr val="008000"/>
                </a:solidFill>
                <a:latin typeface="Consolas"/>
              </a:rPr>
              <a:t>// sum up all entries in 3D array</a:t>
            </a:r>
            <a:endParaRPr lang="en-US" sz="900" dirty="0">
              <a:solidFill>
                <a:srgbClr val="000000"/>
              </a:solidFill>
              <a:latin typeface="Consolas" panose="020B0609020204030204" pitchFamily="49" charset="0"/>
            </a:endParaRP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a:t>
            </a:r>
            <a:r>
              <a:rPr lang="nn-NO" sz="900" dirty="0" err="1">
                <a:solidFill>
                  <a:srgbClr val="0000FF"/>
                </a:solidFill>
                <a:latin typeface="Consolas"/>
              </a:rPr>
              <a:t>int</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 i++)</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 </a:t>
            </a:r>
            <a:r>
              <a:rPr lang="en-US" sz="900" dirty="0" err="1">
                <a:solidFill>
                  <a:srgbClr val="000000"/>
                </a:solidFill>
                <a:latin typeface="Consolas"/>
              </a:rPr>
              <a:t>j++</a:t>
            </a:r>
            <a:r>
              <a:rPr lang="en-US" sz="900" dirty="0">
                <a:solidFill>
                  <a:srgbClr val="000000"/>
                </a:solidFill>
                <a:latin typeface="Consolas"/>
              </a:rPr>
              <a:t>)</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k = </a:t>
            </a:r>
            <a:r>
              <a:rPr lang="en-US" sz="900" dirty="0">
                <a:solidFill>
                  <a:srgbClr val="7030A0"/>
                </a:solidFill>
                <a:latin typeface="Consolas"/>
              </a:rPr>
              <a:t>0</a:t>
            </a:r>
            <a:r>
              <a:rPr lang="en-US" sz="900" dirty="0">
                <a:solidFill>
                  <a:srgbClr val="000000"/>
                </a:solidFill>
                <a:latin typeface="Consolas"/>
              </a:rPr>
              <a:t>; k &lt; M; k++)</a:t>
            </a:r>
          </a:p>
          <a:p>
            <a:r>
              <a:rPr lang="en-US" sz="900" dirty="0">
                <a:solidFill>
                  <a:srgbClr val="000000"/>
                </a:solidFill>
                <a:latin typeface="Consolas"/>
              </a:rPr>
              <a:t>               sum +=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][j][k];</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1E00FF"/>
                </a:solidFill>
                <a:latin typeface="Consolas"/>
              </a:rPr>
              <a:t>auto </a:t>
            </a:r>
            <a:r>
              <a:rPr lang="en-US" sz="900" b="1" dirty="0">
                <a:solidFill>
                  <a:schemeClr val="bg1">
                    <a:lumMod val="50000"/>
                  </a:schemeClr>
                </a:solidFill>
                <a:latin typeface="Consolas"/>
              </a:rPr>
              <a:t>end </a:t>
            </a:r>
            <a:r>
              <a:rPr lang="en-US" sz="900" dirty="0">
                <a:solidFill>
                  <a:srgbClr val="000000"/>
                </a:solidFill>
                <a:latin typeface="Consolas"/>
              </a:rPr>
              <a:t>= std::chrono::</a:t>
            </a:r>
            <a:r>
              <a:rPr lang="en-US" sz="900" dirty="0" err="1">
                <a:solidFill>
                  <a:srgbClr val="1E00FF"/>
                </a:solidFill>
                <a:latin typeface="Consolas"/>
              </a:rPr>
              <a:t>high_resolution_clock</a:t>
            </a:r>
            <a:r>
              <a:rPr lang="en-US" sz="900" dirty="0">
                <a:solidFill>
                  <a:srgbClr val="000000"/>
                </a:solidFill>
                <a:latin typeface="Consolas"/>
              </a:rPr>
              <a:t>::now();</a:t>
            </a:r>
          </a:p>
          <a:p>
            <a:r>
              <a:rPr lang="en-US" sz="900" dirty="0">
                <a:solidFill>
                  <a:srgbClr val="000000"/>
                </a:solidFill>
                <a:latin typeface="Consolas"/>
              </a:rPr>
              <a:t>   </a:t>
            </a:r>
            <a:r>
              <a:rPr lang="en-US" sz="900" dirty="0">
                <a:solidFill>
                  <a:srgbClr val="1E00FF"/>
                </a:solidFill>
                <a:latin typeface="Consolas"/>
              </a:rPr>
              <a:t>auto </a:t>
            </a:r>
            <a:r>
              <a:rPr lang="en-US" sz="900" b="1" dirty="0">
                <a:solidFill>
                  <a:schemeClr val="bg1">
                    <a:lumMod val="50000"/>
                  </a:schemeClr>
                </a:solidFill>
                <a:latin typeface="Consolas"/>
              </a:rPr>
              <a:t>elapsed </a:t>
            </a:r>
            <a:r>
              <a:rPr lang="en-US" sz="900" dirty="0">
                <a:solidFill>
                  <a:srgbClr val="000000"/>
                </a:solidFill>
                <a:latin typeface="Consolas"/>
              </a:rPr>
              <a:t>= </a:t>
            </a:r>
            <a:r>
              <a:rPr lang="en-US" sz="900" b="1" dirty="0">
                <a:solidFill>
                  <a:schemeClr val="bg1">
                    <a:lumMod val="50000"/>
                  </a:schemeClr>
                </a:solidFill>
                <a:latin typeface="Consolas"/>
              </a:rPr>
              <a:t>end </a:t>
            </a:r>
            <a:r>
              <a:rPr lang="en-US" sz="900" dirty="0">
                <a:solidFill>
                  <a:srgbClr val="000000"/>
                </a:solidFill>
                <a:latin typeface="Consolas"/>
              </a:rPr>
              <a:t>– </a:t>
            </a:r>
            <a:r>
              <a:rPr lang="en-US" sz="900" b="1" dirty="0">
                <a:solidFill>
                  <a:schemeClr val="bg1">
                    <a:lumMod val="50000"/>
                  </a:schemeClr>
                </a:solidFill>
                <a:latin typeface="Consolas"/>
              </a:rPr>
              <a:t>start</a:t>
            </a:r>
            <a:r>
              <a:rPr lang="en-US" sz="900" dirty="0">
                <a:solidFill>
                  <a:srgbClr val="000000"/>
                </a:solidFill>
                <a:latin typeface="Consolas"/>
              </a:rPr>
              <a:t>;</a:t>
            </a:r>
          </a:p>
          <a:p>
            <a:r>
              <a:rPr lang="en-US" sz="900" dirty="0">
                <a:solidFill>
                  <a:srgbClr val="000000"/>
                </a:solidFill>
                <a:latin typeface="Consolas"/>
              </a:rPr>
              <a:t>   </a:t>
            </a:r>
            <a:r>
              <a:rPr lang="en-US" sz="900" dirty="0">
                <a:solidFill>
                  <a:srgbClr val="1E00FF"/>
                </a:solidFill>
                <a:latin typeface="Consolas"/>
              </a:rPr>
              <a:t>auto </a:t>
            </a:r>
            <a:r>
              <a:rPr lang="en-US" sz="900" b="1" dirty="0" err="1">
                <a:solidFill>
                  <a:schemeClr val="bg1">
                    <a:lumMod val="50000"/>
                  </a:schemeClr>
                </a:solidFill>
                <a:latin typeface="Consolas"/>
              </a:rPr>
              <a:t>as_micro</a:t>
            </a:r>
            <a:r>
              <a:rPr lang="en-US" sz="900" dirty="0">
                <a:solidFill>
                  <a:srgbClr val="000000"/>
                </a:solidFill>
                <a:latin typeface="Consolas"/>
              </a:rPr>
              <a:t> = std::chrono::</a:t>
            </a:r>
            <a:r>
              <a:rPr lang="en-US" sz="900" dirty="0" err="1">
                <a:solidFill>
                  <a:srgbClr val="1E00FF"/>
                </a:solidFill>
                <a:latin typeface="Consolas"/>
              </a:rPr>
              <a:t>duration_cast</a:t>
            </a:r>
            <a:r>
              <a:rPr lang="en-US" sz="900" dirty="0">
                <a:solidFill>
                  <a:srgbClr val="000000"/>
                </a:solidFill>
                <a:latin typeface="Consolas"/>
              </a:rPr>
              <a:t>&lt;std::chrono::</a:t>
            </a:r>
            <a:r>
              <a:rPr lang="en-US" sz="900" dirty="0">
                <a:solidFill>
                  <a:srgbClr val="1E00FF"/>
                </a:solidFill>
                <a:latin typeface="Consolas"/>
              </a:rPr>
              <a:t>duration</a:t>
            </a:r>
            <a:r>
              <a:rPr lang="en-US" sz="900" dirty="0">
                <a:solidFill>
                  <a:srgbClr val="000000"/>
                </a:solidFill>
                <a:latin typeface="Consolas"/>
              </a:rPr>
              <a:t>&lt;</a:t>
            </a:r>
            <a:r>
              <a:rPr lang="en-US" sz="900" dirty="0">
                <a:solidFill>
                  <a:srgbClr val="1E00FF"/>
                </a:solidFill>
                <a:latin typeface="Consolas"/>
              </a:rPr>
              <a:t>double</a:t>
            </a:r>
            <a:r>
              <a:rPr lang="en-US" sz="900" dirty="0">
                <a:solidFill>
                  <a:srgbClr val="000000"/>
                </a:solidFill>
                <a:latin typeface="Consolas"/>
              </a:rPr>
              <a:t>, std::</a:t>
            </a:r>
            <a:r>
              <a:rPr lang="en-US" sz="900" dirty="0">
                <a:solidFill>
                  <a:srgbClr val="1E00FF"/>
                </a:solidFill>
                <a:latin typeface="Consolas"/>
              </a:rPr>
              <a:t>micro</a:t>
            </a:r>
            <a:r>
              <a:rPr lang="en-US" sz="900" dirty="0">
                <a:solidFill>
                  <a:srgbClr val="000000"/>
                </a:solidFill>
                <a:latin typeface="Consolas"/>
              </a:rPr>
              <a:t>&gt;&gt;(</a:t>
            </a:r>
            <a:r>
              <a:rPr lang="en-US" sz="900" b="1" dirty="0">
                <a:solidFill>
                  <a:schemeClr val="bg1">
                    <a:lumMod val="50000"/>
                  </a:schemeClr>
                </a:solidFill>
                <a:latin typeface="Consolas"/>
              </a:rPr>
              <a:t>elapsed</a:t>
            </a:r>
            <a:r>
              <a:rPr lang="en-US" sz="900" dirty="0">
                <a:solidFill>
                  <a:srgbClr val="000000"/>
                </a:solidFill>
                <a:latin typeface="Consolas"/>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a:rPr>
              <a:t>   std::</a:t>
            </a:r>
            <a:r>
              <a:rPr lang="en-US" sz="900" dirty="0" err="1">
                <a:solidFill>
                  <a:srgbClr val="000000"/>
                </a:solidFill>
                <a:latin typeface="Consolas"/>
              </a:rPr>
              <a:t>cout</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a:t>
            </a:r>
            <a:r>
              <a:rPr lang="en-US" sz="900" dirty="0">
                <a:solidFill>
                  <a:srgbClr val="A31515"/>
                </a:solidFill>
                <a:latin typeface="Consolas"/>
              </a:rPr>
              <a:t>"Sum is: "</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sum </a:t>
            </a:r>
            <a:r>
              <a:rPr lang="en-US" sz="900" dirty="0">
                <a:solidFill>
                  <a:srgbClr val="008080"/>
                </a:solidFill>
                <a:latin typeface="Consolas"/>
              </a:rPr>
              <a:t>&lt;&lt;</a:t>
            </a:r>
            <a:r>
              <a:rPr lang="en-US" sz="900" dirty="0">
                <a:solidFill>
                  <a:srgbClr val="000000"/>
                </a:solidFill>
                <a:latin typeface="Consolas"/>
              </a:rPr>
              <a:t> std::</a:t>
            </a:r>
            <a:r>
              <a:rPr lang="en-US" sz="900" dirty="0" err="1">
                <a:solidFill>
                  <a:srgbClr val="000000"/>
                </a:solidFill>
                <a:latin typeface="Consolas"/>
              </a:rPr>
              <a:t>endl</a:t>
            </a:r>
            <a:r>
              <a:rPr lang="en-US" sz="900" dirty="0">
                <a:solidFill>
                  <a:srgbClr val="000000"/>
                </a:solidFill>
                <a:latin typeface="Consolas"/>
              </a:rPr>
              <a:t>;</a:t>
            </a:r>
          </a:p>
          <a:p>
            <a:r>
              <a:rPr lang="en-US" sz="900" dirty="0">
                <a:solidFill>
                  <a:srgbClr val="000000"/>
                </a:solidFill>
                <a:latin typeface="Consolas"/>
              </a:rPr>
              <a:t>   std::</a:t>
            </a:r>
            <a:r>
              <a:rPr lang="en-US" sz="900" dirty="0" err="1">
                <a:solidFill>
                  <a:srgbClr val="000000"/>
                </a:solidFill>
                <a:latin typeface="Consolas"/>
              </a:rPr>
              <a:t>cout</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a:t>
            </a:r>
            <a:r>
              <a:rPr lang="en-US" sz="900" dirty="0">
                <a:solidFill>
                  <a:srgbClr val="A31515"/>
                </a:solidFill>
                <a:latin typeface="Consolas"/>
              </a:rPr>
              <a:t>"Time spent in microseconds: "</a:t>
            </a:r>
            <a:r>
              <a:rPr lang="en-US" sz="900" dirty="0">
                <a:solidFill>
                  <a:srgbClr val="000000"/>
                </a:solidFill>
                <a:latin typeface="Consolas"/>
              </a:rPr>
              <a:t> </a:t>
            </a:r>
            <a:r>
              <a:rPr lang="en-US" sz="900" dirty="0">
                <a:solidFill>
                  <a:srgbClr val="008080"/>
                </a:solidFill>
                <a:latin typeface="Consolas"/>
              </a:rPr>
              <a:t>&lt;&lt; </a:t>
            </a:r>
            <a:r>
              <a:rPr lang="en-US" sz="900" b="1" dirty="0" err="1">
                <a:solidFill>
                  <a:schemeClr val="bg1">
                    <a:lumMod val="50000"/>
                  </a:schemeClr>
                </a:solidFill>
                <a:latin typeface="Consolas"/>
              </a:rPr>
              <a:t>as_micro</a:t>
            </a:r>
            <a:r>
              <a:rPr lang="en-US" sz="900" dirty="0" err="1">
                <a:solidFill>
                  <a:srgbClr val="000000"/>
                </a:solidFill>
                <a:latin typeface="Consolas"/>
              </a:rPr>
              <a:t>.count</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std::</a:t>
            </a:r>
            <a:r>
              <a:rPr lang="en-US" sz="900" dirty="0" err="1">
                <a:solidFill>
                  <a:srgbClr val="000000"/>
                </a:solidFill>
                <a:latin typeface="Consolas"/>
              </a:rPr>
              <a:t>endl</a:t>
            </a:r>
            <a:r>
              <a:rPr lang="en-US" sz="900" dirty="0">
                <a:solidFill>
                  <a:srgbClr val="000000"/>
                </a:solidFill>
                <a:latin typeface="Consolas"/>
              </a:rPr>
              <a:t>;</a:t>
            </a:r>
            <a:endParaRPr lang="en-US">
              <a:cs typeface="Calibri"/>
            </a:endParaRPr>
          </a:p>
          <a:p>
            <a:endParaRPr lang="en-US" sz="900" dirty="0">
              <a:solidFill>
                <a:srgbClr val="000000"/>
              </a:solidFill>
              <a:latin typeface="Consolas"/>
            </a:endParaRP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0</a:t>
            </a:r>
            <a:r>
              <a:rPr lang="en-US" sz="900" dirty="0">
                <a:solidFill>
                  <a:srgbClr val="000000"/>
                </a:solidFill>
                <a:latin typeface="Consolas"/>
              </a:rPr>
              <a:t>;</a:t>
            </a:r>
          </a:p>
          <a:p>
            <a:r>
              <a:rPr lang="en-US" sz="900" dirty="0">
                <a:solidFill>
                  <a:srgbClr val="000000"/>
                </a:solidFill>
                <a:latin typeface="Consolas" panose="020B0609020204030204" pitchFamily="49" charset="0"/>
              </a:rPr>
              <a:t>}</a:t>
            </a:r>
          </a:p>
        </p:txBody>
      </p:sp>
      <p:sp>
        <p:nvSpPr>
          <p:cNvPr id="7" name="Rectangle 6"/>
          <p:cNvSpPr/>
          <p:nvPr/>
        </p:nvSpPr>
        <p:spPr>
          <a:xfrm>
            <a:off x="6361679" y="1007283"/>
            <a:ext cx="5637924" cy="707886"/>
          </a:xfrm>
          <a:prstGeom prst="rect">
            <a:avLst/>
          </a:prstGeom>
          <a:ln>
            <a:solidFill>
              <a:schemeClr val="tx1"/>
            </a:solidFill>
          </a:ln>
        </p:spPr>
        <p:txBody>
          <a:bodyPr wrap="square">
            <a:spAutoFit/>
          </a:bodyPr>
          <a:lstStyle/>
          <a:p>
            <a:r>
              <a:rPr lang="en-US" sz="800" dirty="0"/>
              <a:t>OS Name		Microsoft Windows 10 Enterprise 2016 LTSB</a:t>
            </a:r>
          </a:p>
          <a:p>
            <a:r>
              <a:rPr lang="en-US" sz="800" dirty="0"/>
              <a:t>System Type		x64-based PC</a:t>
            </a:r>
          </a:p>
          <a:p>
            <a:r>
              <a:rPr lang="en-US" sz="800" dirty="0"/>
              <a:t>Processor		Intel(R) Core(TM) i7-6800K CPU @ 3.40GHz, 3401 </a:t>
            </a:r>
            <a:r>
              <a:rPr lang="en-US" sz="800" dirty="0" err="1"/>
              <a:t>Mhz</a:t>
            </a:r>
            <a:r>
              <a:rPr lang="en-US" sz="800" dirty="0"/>
              <a:t>, 6 Core(s), 12 Logical Processor(s)</a:t>
            </a:r>
          </a:p>
          <a:p>
            <a:r>
              <a:rPr lang="en-US" sz="800" dirty="0"/>
              <a:t>Installed Physical Memory (RAM)	32.0 GB</a:t>
            </a:r>
          </a:p>
          <a:p>
            <a:r>
              <a:rPr lang="en-US" sz="800" dirty="0"/>
              <a:t>Compiler		Visual Studio 2015 (Enterprise)</a:t>
            </a:r>
          </a:p>
        </p:txBody>
      </p:sp>
      <p:pic>
        <p:nvPicPr>
          <p:cNvPr id="8" name="Picture 7"/>
          <p:cNvPicPr>
            <a:picLocks noChangeAspect="1"/>
          </p:cNvPicPr>
          <p:nvPr/>
        </p:nvPicPr>
        <p:blipFill>
          <a:blip r:embed="rId2"/>
          <a:stretch>
            <a:fillRect/>
          </a:stretch>
        </p:blipFill>
        <p:spPr>
          <a:xfrm>
            <a:off x="8766875" y="3610228"/>
            <a:ext cx="2519362" cy="873295"/>
          </a:xfrm>
          <a:prstGeom prst="rect">
            <a:avLst/>
          </a:prstGeom>
        </p:spPr>
      </p:pic>
      <p:sp>
        <p:nvSpPr>
          <p:cNvPr id="2" name="TextBox 1">
            <a:extLst>
              <a:ext uri="{FF2B5EF4-FFF2-40B4-BE49-F238E27FC236}">
                <a16:creationId xmlns:a16="http://schemas.microsoft.com/office/drawing/2014/main" id="{8A2E7DB4-0644-49C5-B579-73AC8A3974DC}"/>
              </a:ext>
            </a:extLst>
          </p:cNvPr>
          <p:cNvSpPr txBox="1"/>
          <p:nvPr/>
        </p:nvSpPr>
        <p:spPr>
          <a:xfrm>
            <a:off x="8840038" y="5884147"/>
            <a:ext cx="2596662" cy="738664"/>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NOTE: We didn't </a:t>
            </a:r>
            <a:r>
              <a:rPr lang="en-US" sz="1400" b="1" dirty="0">
                <a:solidFill>
                  <a:srgbClr val="C00000"/>
                </a:solidFill>
                <a:latin typeface="Consolas"/>
              </a:rPr>
              <a:t>delete[]</a:t>
            </a:r>
            <a:r>
              <a:rPr lang="en-US" sz="1400" dirty="0"/>
              <a:t> our memory in this example, but you should always do it in your code.</a:t>
            </a:r>
            <a:endParaRPr lang="en-US" sz="1400" dirty="0">
              <a:cs typeface="Calibri"/>
            </a:endParaRPr>
          </a:p>
        </p:txBody>
      </p:sp>
    </p:spTree>
    <p:extLst>
      <p:ext uri="{BB962C8B-B14F-4D97-AF65-F5344CB8AC3E}">
        <p14:creationId xmlns:p14="http://schemas.microsoft.com/office/powerpoint/2010/main" val="368065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Taking it to the next level: 3D Matrices – bad locality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5" name="Rectangle 14"/>
          <p:cNvSpPr/>
          <p:nvPr/>
        </p:nvSpPr>
        <p:spPr>
          <a:xfrm>
            <a:off x="1681130" y="1783939"/>
            <a:ext cx="6629400" cy="4524315"/>
          </a:xfrm>
          <a:prstGeom prst="rect">
            <a:avLst/>
          </a:prstGeom>
          <a:solidFill>
            <a:schemeClr val="bg1">
              <a:lumMod val="95000"/>
            </a:schemeClr>
          </a:solidFill>
        </p:spPr>
        <p:txBody>
          <a:bodyPr wrap="square" lIns="91440" tIns="45720" rIns="91440" bIns="45720" anchor="t">
            <a:spAutoFit/>
          </a:bodyPr>
          <a:lstStyle/>
          <a:p>
            <a:r>
              <a:rPr lang="en-US" sz="900" dirty="0">
                <a:solidFill>
                  <a:srgbClr val="808080"/>
                </a:solidFill>
                <a:latin typeface="Consolas"/>
              </a:rPr>
              <a:t>#include </a:t>
            </a:r>
            <a:r>
              <a:rPr lang="en-US" sz="900" dirty="0">
                <a:solidFill>
                  <a:srgbClr val="A31515"/>
                </a:solidFill>
                <a:latin typeface="Consolas"/>
              </a:rPr>
              <a:t>&lt;iostream&gt;</a:t>
            </a:r>
            <a:endParaRPr lang="en-US" sz="900">
              <a:ea typeface="+mn-lt"/>
              <a:cs typeface="+mn-lt"/>
            </a:endParaRPr>
          </a:p>
          <a:p>
            <a:r>
              <a:rPr lang="en-US" sz="900" dirty="0">
                <a:solidFill>
                  <a:srgbClr val="808080"/>
                </a:solidFill>
                <a:latin typeface="Consolas"/>
              </a:rPr>
              <a:t>#include </a:t>
            </a:r>
            <a:r>
              <a:rPr lang="en-US" sz="900" dirty="0">
                <a:solidFill>
                  <a:srgbClr val="A31515"/>
                </a:solidFill>
                <a:latin typeface="Consolas"/>
              </a:rPr>
              <a:t>&lt;chrono&gt;</a:t>
            </a:r>
            <a:r>
              <a:rPr lang="en-US" sz="900" dirty="0">
                <a:solidFill>
                  <a:srgbClr val="000000"/>
                </a:solidFill>
                <a:latin typeface="Consolas"/>
              </a:rPr>
              <a:t> </a:t>
            </a:r>
            <a:r>
              <a:rPr lang="en-US" sz="900" dirty="0">
                <a:solidFill>
                  <a:srgbClr val="008000"/>
                </a:solidFill>
                <a:latin typeface="Consolas"/>
              </a:rPr>
              <a:t>// need this for timing</a:t>
            </a:r>
            <a:endParaRPr lang="en-US" sz="900">
              <a:ea typeface="+mn-lt"/>
              <a:cs typeface="+mn-lt"/>
            </a:endParaRPr>
          </a:p>
          <a:p>
            <a:endParaRPr lang="en-US" sz="900" dirty="0">
              <a:ea typeface="+mn-lt"/>
              <a:cs typeface="+mn-lt"/>
            </a:endParaRPr>
          </a:p>
          <a:p>
            <a:r>
              <a:rPr lang="en-US" sz="900" dirty="0">
                <a:solidFill>
                  <a:srgbClr val="0000FF"/>
                </a:solidFill>
                <a:latin typeface="Consolas"/>
              </a:rPr>
              <a:t>int</a:t>
            </a:r>
            <a:r>
              <a:rPr lang="en-US" sz="900" dirty="0">
                <a:solidFill>
                  <a:srgbClr val="000000"/>
                </a:solidFill>
                <a:latin typeface="Consolas"/>
              </a:rPr>
              <a:t> main() {</a:t>
            </a:r>
            <a:endParaRPr lang="en-US" sz="900">
              <a:ea typeface="+mn-lt"/>
              <a:cs typeface="+mn-lt"/>
            </a:endParaRPr>
          </a:p>
          <a:p>
            <a:r>
              <a:rPr lang="en-US" sz="900" dirty="0">
                <a:solidFill>
                  <a:srgbClr val="000000"/>
                </a:solidFill>
                <a:latin typeface="Consolas"/>
              </a:rPr>
              <a:t>   </a:t>
            </a:r>
            <a:r>
              <a:rPr lang="en-US" sz="900" dirty="0">
                <a:solidFill>
                  <a:srgbClr val="0000FF"/>
                </a:solidFill>
                <a:latin typeface="Consolas"/>
              </a:rPr>
              <a:t>const</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M = </a:t>
            </a:r>
            <a:r>
              <a:rPr lang="en-US" sz="900" dirty="0">
                <a:solidFill>
                  <a:srgbClr val="7030A0"/>
                </a:solidFill>
                <a:latin typeface="Consolas"/>
              </a:rPr>
              <a:t>700</a:t>
            </a:r>
            <a:r>
              <a:rPr lang="en-US" sz="900" dirty="0">
                <a:solidFill>
                  <a:srgbClr val="000000"/>
                </a:solidFill>
                <a:latin typeface="Consolas"/>
              </a:rPr>
              <a:t>;</a:t>
            </a:r>
            <a:endParaRPr lang="en-US" sz="900">
              <a:ea typeface="+mn-lt"/>
              <a:cs typeface="+mn-lt"/>
            </a:endParaRPr>
          </a:p>
          <a:p>
            <a:r>
              <a:rPr lang="en-US" sz="900" dirty="0">
                <a:solidFill>
                  <a:srgbClr val="000000"/>
                </a:solidFill>
                <a:latin typeface="Consolas"/>
              </a:rPr>
              <a:t>   </a:t>
            </a:r>
            <a:r>
              <a:rPr lang="en-US" sz="900" dirty="0">
                <a:solidFill>
                  <a:srgbClr val="0000FF"/>
                </a:solidFill>
                <a:latin typeface="Consolas"/>
              </a:rPr>
              <a:t>double</a:t>
            </a:r>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                            </a:t>
            </a:r>
            <a:r>
              <a:rPr lang="en-US" sz="900" dirty="0">
                <a:solidFill>
                  <a:srgbClr val="008000"/>
                </a:solidFill>
                <a:latin typeface="Consolas"/>
              </a:rPr>
              <a:t>// use this to store 3d matrix</a:t>
            </a:r>
            <a:endParaRPr lang="en-US" sz="900" dirty="0">
              <a:ea typeface="+mn-lt"/>
              <a:cs typeface="+mn-lt"/>
            </a:endParaRP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a:t>
            </a:r>
            <a:r>
              <a:rPr lang="nn-NO" sz="900" dirty="0" err="1">
                <a:solidFill>
                  <a:srgbClr val="0000FF"/>
                </a:solidFill>
                <a:latin typeface="Consolas"/>
              </a:rPr>
              <a:t>int</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 i++) {</a:t>
            </a:r>
            <a:endParaRPr lang="en-US" sz="900" dirty="0">
              <a:ea typeface="+mn-lt"/>
              <a:cs typeface="+mn-lt"/>
            </a:endParaRPr>
          </a:p>
          <a:p>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a:t>
            </a:r>
            <a:endParaRPr lang="en-US" sz="900" dirty="0">
              <a:ea typeface="+mn-lt"/>
              <a:cs typeface="+mn-lt"/>
            </a:endParaRP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 </a:t>
            </a:r>
            <a:r>
              <a:rPr lang="en-US" sz="900" dirty="0" err="1">
                <a:solidFill>
                  <a:srgbClr val="000000"/>
                </a:solidFill>
                <a:latin typeface="Consolas"/>
              </a:rPr>
              <a:t>j++</a:t>
            </a:r>
            <a:r>
              <a:rPr lang="en-US" sz="900" dirty="0">
                <a:solidFill>
                  <a:srgbClr val="000000"/>
                </a:solidFill>
                <a:latin typeface="Consolas"/>
              </a:rPr>
              <a:t>) {</a:t>
            </a:r>
            <a:endParaRPr lang="en-US" sz="900" dirty="0">
              <a:ea typeface="+mn-lt"/>
              <a:cs typeface="+mn-lt"/>
            </a:endParaRPr>
          </a:p>
          <a:p>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][j]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a:t>
            </a:r>
            <a:endParaRPr lang="en-US" sz="900" dirty="0">
              <a:ea typeface="+mn-lt"/>
              <a:cs typeface="+mn-lt"/>
            </a:endParaRP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k = </a:t>
            </a:r>
            <a:r>
              <a:rPr lang="en-US" sz="900" dirty="0">
                <a:solidFill>
                  <a:srgbClr val="7030A0"/>
                </a:solidFill>
                <a:latin typeface="Consolas"/>
              </a:rPr>
              <a:t>0</a:t>
            </a:r>
            <a:r>
              <a:rPr lang="en-US" sz="900" dirty="0">
                <a:solidFill>
                  <a:srgbClr val="000000"/>
                </a:solidFill>
                <a:latin typeface="Consolas"/>
              </a:rPr>
              <a:t>; k &lt; M; k++)</a:t>
            </a:r>
            <a:endParaRPr lang="en-US" sz="900" dirty="0">
              <a:ea typeface="+mn-lt"/>
              <a:cs typeface="+mn-lt"/>
            </a:endParaRPr>
          </a:p>
          <a:p>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][j][k] = </a:t>
            </a:r>
            <a:r>
              <a:rPr lang="en-US" sz="900" dirty="0">
                <a:solidFill>
                  <a:srgbClr val="7030A0"/>
                </a:solidFill>
                <a:latin typeface="Consolas"/>
              </a:rPr>
              <a:t>1.</a:t>
            </a:r>
            <a:r>
              <a:rPr lang="en-US" sz="900" dirty="0">
                <a:solidFill>
                  <a:srgbClr val="000000"/>
                </a:solidFill>
                <a:latin typeface="Consolas"/>
              </a:rPr>
              <a:t> / (</a:t>
            </a:r>
            <a:r>
              <a:rPr lang="en-US" sz="900" dirty="0" err="1">
                <a:solidFill>
                  <a:srgbClr val="000000"/>
                </a:solidFill>
                <a:latin typeface="Consolas"/>
              </a:rPr>
              <a:t>i</a:t>
            </a:r>
            <a:r>
              <a:rPr lang="en-US" sz="900" dirty="0">
                <a:solidFill>
                  <a:srgbClr val="000000"/>
                </a:solidFill>
                <a:latin typeface="Consolas"/>
              </a:rPr>
              <a:t> + j + k + </a:t>
            </a:r>
            <a:r>
              <a:rPr lang="en-US" sz="900" dirty="0">
                <a:solidFill>
                  <a:srgbClr val="7030A0"/>
                </a:solidFill>
                <a:latin typeface="Consolas"/>
              </a:rPr>
              <a:t>1.</a:t>
            </a:r>
            <a:r>
              <a:rPr lang="en-US" sz="900" dirty="0">
                <a:solidFill>
                  <a:srgbClr val="000000"/>
                </a:solidFill>
                <a:latin typeface="Consolas"/>
              </a:rPr>
              <a:t>);          </a:t>
            </a:r>
            <a:r>
              <a:rPr lang="en-US" sz="900" dirty="0">
                <a:solidFill>
                  <a:schemeClr val="accent6">
                    <a:lumMod val="50000"/>
                  </a:schemeClr>
                </a:solidFill>
                <a:latin typeface="Consolas"/>
              </a:rPr>
              <a:t>// storing some smallish number</a:t>
            </a:r>
            <a:r>
              <a:rPr lang="en-US" sz="900" dirty="0">
                <a:solidFill>
                  <a:srgbClr val="000000"/>
                </a:solidFill>
                <a:latin typeface="Consolas"/>
              </a:rPr>
              <a:t> </a:t>
            </a:r>
            <a:r>
              <a:rPr lang="en-US" sz="900" dirty="0">
                <a:solidFill>
                  <a:srgbClr val="008000"/>
                </a:solidFill>
                <a:latin typeface="Consolas"/>
              </a:rPr>
              <a:t> </a:t>
            </a:r>
            <a:endParaRPr lang="en-US" sz="900" dirty="0">
              <a:ea typeface="+mn-lt"/>
              <a:cs typeface="+mn-lt"/>
            </a:endParaRPr>
          </a:p>
          <a:p>
            <a:r>
              <a:rPr lang="en-US" sz="900" dirty="0">
                <a:solidFill>
                  <a:srgbClr val="000000"/>
                </a:solidFill>
                <a:latin typeface="Consolas"/>
              </a:rPr>
              <a:t>      }</a:t>
            </a:r>
            <a:endParaRPr lang="en-US" sz="900" dirty="0">
              <a:ea typeface="+mn-lt"/>
              <a:cs typeface="+mn-lt"/>
            </a:endParaRPr>
          </a:p>
          <a:p>
            <a:r>
              <a:rPr lang="en-US" sz="900" dirty="0">
                <a:solidFill>
                  <a:srgbClr val="000000"/>
                </a:solidFill>
                <a:latin typeface="Consolas"/>
              </a:rPr>
              <a:t>   }</a:t>
            </a:r>
            <a:endParaRPr lang="en-US" sz="900" dirty="0">
              <a:latin typeface="Consolas"/>
            </a:endParaRPr>
          </a:p>
          <a:p>
            <a:endParaRPr lang="en-US" sz="900" dirty="0">
              <a:solidFill>
                <a:srgbClr val="000000"/>
              </a:solidFill>
              <a:latin typeface="Consolas" panose="020B0609020204030204" pitchFamily="49" charset="0"/>
            </a:endParaRPr>
          </a:p>
          <a:p>
            <a:r>
              <a:rPr lang="en-US" sz="900" dirty="0">
                <a:solidFill>
                  <a:srgbClr val="000000"/>
                </a:solidFill>
                <a:latin typeface="Consolas"/>
              </a:rPr>
              <a:t>   </a:t>
            </a:r>
            <a:r>
              <a:rPr lang="en-US" sz="900" dirty="0">
                <a:solidFill>
                  <a:srgbClr val="0000FF"/>
                </a:solidFill>
                <a:latin typeface="Consolas"/>
              </a:rPr>
              <a:t>double</a:t>
            </a:r>
            <a:r>
              <a:rPr lang="en-US" sz="900" dirty="0">
                <a:solidFill>
                  <a:srgbClr val="000000"/>
                </a:solidFill>
                <a:latin typeface="Consolas"/>
              </a:rPr>
              <a:t> sum = </a:t>
            </a:r>
            <a:r>
              <a:rPr lang="en-US" sz="900" dirty="0">
                <a:solidFill>
                  <a:srgbClr val="7030A0"/>
                </a:solidFill>
                <a:latin typeface="Consolas"/>
              </a:rPr>
              <a:t>0.</a:t>
            </a:r>
            <a:r>
              <a:rPr lang="en-US" sz="900" dirty="0">
                <a:solidFill>
                  <a:srgbClr val="000000"/>
                </a:solidFill>
                <a:latin typeface="Consolas"/>
              </a:rPr>
              <a:t>;</a:t>
            </a:r>
            <a:endParaRPr lang="en-US" sz="900" dirty="0">
              <a:ea typeface="+mn-lt"/>
              <a:cs typeface="+mn-lt"/>
            </a:endParaRPr>
          </a:p>
          <a:p>
            <a:r>
              <a:rPr lang="en-US" sz="900" dirty="0">
                <a:solidFill>
                  <a:srgbClr val="000000"/>
                </a:solidFill>
                <a:latin typeface="Consolas"/>
              </a:rPr>
              <a:t>   </a:t>
            </a:r>
            <a:r>
              <a:rPr lang="en-US" sz="900" dirty="0">
                <a:solidFill>
                  <a:srgbClr val="1E00FF"/>
                </a:solidFill>
                <a:latin typeface="Consolas"/>
              </a:rPr>
              <a:t>auto </a:t>
            </a:r>
            <a:r>
              <a:rPr lang="en-US" sz="900" b="1" dirty="0">
                <a:solidFill>
                  <a:schemeClr val="bg1">
                    <a:lumMod val="50000"/>
                  </a:schemeClr>
                </a:solidFill>
                <a:latin typeface="Consolas"/>
              </a:rPr>
              <a:t>start </a:t>
            </a:r>
            <a:r>
              <a:rPr lang="en-US" sz="900" dirty="0">
                <a:solidFill>
                  <a:srgbClr val="000000"/>
                </a:solidFill>
                <a:latin typeface="Consolas"/>
              </a:rPr>
              <a:t>= std::chrono::</a:t>
            </a:r>
            <a:r>
              <a:rPr lang="en-US" sz="900" dirty="0" err="1">
                <a:solidFill>
                  <a:srgbClr val="1E00FF"/>
                </a:solidFill>
                <a:latin typeface="Consolas"/>
              </a:rPr>
              <a:t>high_resolution_clock</a:t>
            </a:r>
            <a:r>
              <a:rPr lang="en-US" sz="900" dirty="0">
                <a:solidFill>
                  <a:srgbClr val="000000"/>
                </a:solidFill>
                <a:latin typeface="Consolas"/>
              </a:rPr>
              <a:t>::now();</a:t>
            </a:r>
            <a:endParaRPr lang="en-US" dirty="0"/>
          </a:p>
          <a:p>
            <a:r>
              <a:rPr lang="en-US" sz="900" dirty="0">
                <a:solidFill>
                  <a:srgbClr val="000000"/>
                </a:solidFill>
                <a:latin typeface="Consolas"/>
              </a:rPr>
              <a:t>   </a:t>
            </a:r>
            <a:r>
              <a:rPr lang="en-US" sz="900" dirty="0">
                <a:solidFill>
                  <a:srgbClr val="008000"/>
                </a:solidFill>
                <a:latin typeface="Consolas"/>
              </a:rPr>
              <a:t>// sum up all entries in 3D array</a:t>
            </a:r>
            <a:endParaRPr lang="en-US" sz="900" dirty="0">
              <a:solidFill>
                <a:srgbClr val="000000"/>
              </a:solidFill>
              <a:latin typeface="Consolas"/>
            </a:endParaRP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k = </a:t>
            </a:r>
            <a:r>
              <a:rPr lang="en-US" sz="900" dirty="0">
                <a:solidFill>
                  <a:srgbClr val="7030A0"/>
                </a:solidFill>
                <a:latin typeface="Consolas"/>
              </a:rPr>
              <a:t>0</a:t>
            </a:r>
            <a:r>
              <a:rPr lang="en-US" sz="900" dirty="0">
                <a:solidFill>
                  <a:srgbClr val="000000"/>
                </a:solidFill>
                <a:latin typeface="Consolas"/>
              </a:rPr>
              <a:t>; k &lt; M; k++)</a:t>
            </a: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j = 0; j &lt; M; </a:t>
            </a:r>
            <a:r>
              <a:rPr lang="en-US" sz="900" dirty="0" err="1">
                <a:solidFill>
                  <a:srgbClr val="000000"/>
                </a:solidFill>
                <a:latin typeface="Consolas"/>
              </a:rPr>
              <a:t>j++</a:t>
            </a:r>
            <a:r>
              <a:rPr lang="en-US" sz="900" dirty="0">
                <a:solidFill>
                  <a:srgbClr val="000000"/>
                </a:solidFill>
                <a:latin typeface="Consolas"/>
              </a:rPr>
              <a:t>)</a:t>
            </a: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a:t>
            </a:r>
            <a:r>
              <a:rPr lang="nn-NO" sz="900" dirty="0">
                <a:solidFill>
                  <a:srgbClr val="0000FF"/>
                </a:solidFill>
                <a:latin typeface="Consolas"/>
              </a:rPr>
              <a:t>int</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 i++)</a:t>
            </a:r>
          </a:p>
          <a:p>
            <a:r>
              <a:rPr lang="en-US" sz="900" dirty="0">
                <a:solidFill>
                  <a:srgbClr val="000000"/>
                </a:solidFill>
                <a:latin typeface="Consolas"/>
              </a:rPr>
              <a:t>               sum +=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][j][k];</a:t>
            </a:r>
          </a:p>
          <a:p>
            <a:endParaRPr lang="en-US" sz="900" dirty="0">
              <a:solidFill>
                <a:srgbClr val="000000"/>
              </a:solidFill>
              <a:latin typeface="Consolas" panose="020B0609020204030204" pitchFamily="49" charset="0"/>
            </a:endParaRPr>
          </a:p>
          <a:p>
            <a:r>
              <a:rPr lang="en-US" sz="900" dirty="0">
                <a:solidFill>
                  <a:srgbClr val="1E00FF"/>
                </a:solidFill>
                <a:latin typeface="Consolas"/>
              </a:rPr>
              <a:t>   auto </a:t>
            </a:r>
            <a:r>
              <a:rPr lang="en-US" sz="900" b="1" dirty="0">
                <a:solidFill>
                  <a:schemeClr val="bg1">
                    <a:lumMod val="50000"/>
                  </a:schemeClr>
                </a:solidFill>
                <a:latin typeface="Consolas"/>
              </a:rPr>
              <a:t>end </a:t>
            </a:r>
            <a:r>
              <a:rPr lang="en-US" sz="900" dirty="0">
                <a:solidFill>
                  <a:srgbClr val="000000"/>
                </a:solidFill>
                <a:latin typeface="Consolas"/>
              </a:rPr>
              <a:t>= std::chrono::</a:t>
            </a:r>
            <a:r>
              <a:rPr lang="en-US" sz="900" dirty="0" err="1">
                <a:solidFill>
                  <a:srgbClr val="1E00FF"/>
                </a:solidFill>
                <a:latin typeface="Consolas"/>
              </a:rPr>
              <a:t>high_resolution_clock</a:t>
            </a:r>
            <a:r>
              <a:rPr lang="en-US" sz="900" dirty="0">
                <a:solidFill>
                  <a:srgbClr val="000000"/>
                </a:solidFill>
                <a:latin typeface="Consolas"/>
              </a:rPr>
              <a:t>::now();</a:t>
            </a:r>
            <a:endParaRPr lang="en-US" sz="900" dirty="0">
              <a:latin typeface="Consolas"/>
              <a:ea typeface="+mn-lt"/>
              <a:cs typeface="+mn-lt"/>
            </a:endParaRPr>
          </a:p>
          <a:p>
            <a:r>
              <a:rPr lang="en-US" sz="900" dirty="0">
                <a:solidFill>
                  <a:srgbClr val="000000"/>
                </a:solidFill>
                <a:latin typeface="Consolas"/>
              </a:rPr>
              <a:t>   </a:t>
            </a:r>
            <a:r>
              <a:rPr lang="en-US" sz="900" dirty="0">
                <a:solidFill>
                  <a:srgbClr val="1E00FF"/>
                </a:solidFill>
                <a:latin typeface="Consolas"/>
              </a:rPr>
              <a:t>auto </a:t>
            </a:r>
            <a:r>
              <a:rPr lang="en-US" sz="900" b="1" dirty="0">
                <a:solidFill>
                  <a:schemeClr val="bg1">
                    <a:lumMod val="50000"/>
                  </a:schemeClr>
                </a:solidFill>
                <a:latin typeface="Consolas"/>
              </a:rPr>
              <a:t>elapsed </a:t>
            </a:r>
            <a:r>
              <a:rPr lang="en-US" sz="900" dirty="0">
                <a:solidFill>
                  <a:srgbClr val="000000"/>
                </a:solidFill>
                <a:latin typeface="Consolas"/>
              </a:rPr>
              <a:t>= </a:t>
            </a:r>
            <a:r>
              <a:rPr lang="en-US" sz="900" b="1" dirty="0">
                <a:solidFill>
                  <a:schemeClr val="bg1">
                    <a:lumMod val="50000"/>
                  </a:schemeClr>
                </a:solidFill>
                <a:latin typeface="Consolas"/>
              </a:rPr>
              <a:t>end </a:t>
            </a:r>
            <a:r>
              <a:rPr lang="en-US" sz="900" dirty="0">
                <a:solidFill>
                  <a:srgbClr val="000000"/>
                </a:solidFill>
                <a:latin typeface="Consolas"/>
              </a:rPr>
              <a:t>– </a:t>
            </a:r>
            <a:r>
              <a:rPr lang="en-US" sz="900" b="1" dirty="0">
                <a:solidFill>
                  <a:schemeClr val="bg1">
                    <a:lumMod val="50000"/>
                  </a:schemeClr>
                </a:solidFill>
                <a:latin typeface="Consolas"/>
              </a:rPr>
              <a:t>start</a:t>
            </a:r>
            <a:r>
              <a:rPr lang="en-US" sz="900" dirty="0">
                <a:solidFill>
                  <a:srgbClr val="000000"/>
                </a:solidFill>
                <a:latin typeface="Consolas"/>
              </a:rPr>
              <a:t>;</a:t>
            </a:r>
            <a:endParaRPr lang="en-US" sz="900" dirty="0">
              <a:latin typeface="Consolas"/>
              <a:ea typeface="+mn-lt"/>
              <a:cs typeface="+mn-lt"/>
            </a:endParaRPr>
          </a:p>
          <a:p>
            <a:r>
              <a:rPr lang="en-US" sz="900" dirty="0">
                <a:solidFill>
                  <a:srgbClr val="000000"/>
                </a:solidFill>
                <a:latin typeface="Consolas"/>
              </a:rPr>
              <a:t>   </a:t>
            </a:r>
            <a:r>
              <a:rPr lang="en-US" sz="900" dirty="0">
                <a:solidFill>
                  <a:srgbClr val="1E00FF"/>
                </a:solidFill>
                <a:latin typeface="Consolas"/>
              </a:rPr>
              <a:t>auto </a:t>
            </a:r>
            <a:r>
              <a:rPr lang="en-US" sz="900" b="1" dirty="0" err="1">
                <a:solidFill>
                  <a:schemeClr val="bg1">
                    <a:lumMod val="50000"/>
                  </a:schemeClr>
                </a:solidFill>
                <a:latin typeface="Consolas"/>
              </a:rPr>
              <a:t>as_micro</a:t>
            </a:r>
            <a:r>
              <a:rPr lang="en-US" sz="900" dirty="0">
                <a:solidFill>
                  <a:srgbClr val="000000"/>
                </a:solidFill>
                <a:latin typeface="Consolas"/>
              </a:rPr>
              <a:t> = std::chrono::</a:t>
            </a:r>
            <a:r>
              <a:rPr lang="en-US" sz="900" dirty="0" err="1">
                <a:solidFill>
                  <a:srgbClr val="1E00FF"/>
                </a:solidFill>
                <a:latin typeface="Consolas"/>
              </a:rPr>
              <a:t>duration_cast</a:t>
            </a:r>
            <a:r>
              <a:rPr lang="en-US" sz="900" dirty="0">
                <a:solidFill>
                  <a:srgbClr val="000000"/>
                </a:solidFill>
                <a:latin typeface="Consolas"/>
              </a:rPr>
              <a:t>&lt;std::chrono::</a:t>
            </a:r>
            <a:r>
              <a:rPr lang="en-US" sz="900" dirty="0">
                <a:solidFill>
                  <a:srgbClr val="1E00FF"/>
                </a:solidFill>
                <a:latin typeface="Consolas"/>
              </a:rPr>
              <a:t>duration</a:t>
            </a:r>
            <a:r>
              <a:rPr lang="en-US" sz="900" dirty="0">
                <a:solidFill>
                  <a:srgbClr val="000000"/>
                </a:solidFill>
                <a:latin typeface="Consolas"/>
              </a:rPr>
              <a:t>&lt;</a:t>
            </a:r>
            <a:r>
              <a:rPr lang="en-US" sz="900" dirty="0">
                <a:solidFill>
                  <a:srgbClr val="1E00FF"/>
                </a:solidFill>
                <a:latin typeface="Consolas"/>
              </a:rPr>
              <a:t>double</a:t>
            </a:r>
            <a:r>
              <a:rPr lang="en-US" sz="900" dirty="0">
                <a:solidFill>
                  <a:srgbClr val="000000"/>
                </a:solidFill>
                <a:latin typeface="Consolas"/>
              </a:rPr>
              <a:t>, std::</a:t>
            </a:r>
            <a:r>
              <a:rPr lang="en-US" sz="900" dirty="0">
                <a:solidFill>
                  <a:srgbClr val="1E00FF"/>
                </a:solidFill>
                <a:latin typeface="Consolas"/>
              </a:rPr>
              <a:t>micro</a:t>
            </a:r>
            <a:r>
              <a:rPr lang="en-US" sz="900" dirty="0">
                <a:solidFill>
                  <a:srgbClr val="000000"/>
                </a:solidFill>
                <a:latin typeface="Consolas"/>
              </a:rPr>
              <a:t>&gt;&gt;(</a:t>
            </a:r>
            <a:r>
              <a:rPr lang="en-US" sz="900" b="1" dirty="0">
                <a:solidFill>
                  <a:schemeClr val="bg1">
                    <a:lumMod val="50000"/>
                  </a:schemeClr>
                </a:solidFill>
                <a:latin typeface="Consolas"/>
              </a:rPr>
              <a:t>elapsed</a:t>
            </a:r>
            <a:r>
              <a:rPr lang="en-US" sz="900" dirty="0">
                <a:solidFill>
                  <a:srgbClr val="000000"/>
                </a:solidFill>
                <a:latin typeface="Consolas"/>
              </a:rPr>
              <a:t>);</a:t>
            </a:r>
            <a:endParaRPr lang="en-US" sz="900" dirty="0">
              <a:ea typeface="+mn-lt"/>
              <a:cs typeface="+mn-lt"/>
            </a:endParaRPr>
          </a:p>
          <a:p>
            <a:endParaRPr lang="en-US" sz="900" dirty="0">
              <a:ea typeface="+mn-lt"/>
              <a:cs typeface="+mn-lt"/>
            </a:endParaRPr>
          </a:p>
          <a:p>
            <a:r>
              <a:rPr lang="en-US" sz="900" dirty="0">
                <a:solidFill>
                  <a:srgbClr val="000000"/>
                </a:solidFill>
                <a:latin typeface="Consolas"/>
              </a:rPr>
              <a:t>   std::</a:t>
            </a:r>
            <a:r>
              <a:rPr lang="en-US" sz="900" dirty="0" err="1">
                <a:solidFill>
                  <a:srgbClr val="000000"/>
                </a:solidFill>
                <a:latin typeface="Consolas"/>
              </a:rPr>
              <a:t>cout</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a:t>
            </a:r>
            <a:r>
              <a:rPr lang="en-US" sz="900" dirty="0">
                <a:solidFill>
                  <a:srgbClr val="A31515"/>
                </a:solidFill>
                <a:latin typeface="Consolas"/>
              </a:rPr>
              <a:t>"Sum is: "</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sum </a:t>
            </a:r>
            <a:r>
              <a:rPr lang="en-US" sz="900" dirty="0">
                <a:solidFill>
                  <a:srgbClr val="008080"/>
                </a:solidFill>
                <a:latin typeface="Consolas"/>
              </a:rPr>
              <a:t>&lt;&lt;</a:t>
            </a:r>
            <a:r>
              <a:rPr lang="en-US" sz="900" dirty="0">
                <a:solidFill>
                  <a:srgbClr val="000000"/>
                </a:solidFill>
                <a:latin typeface="Consolas"/>
              </a:rPr>
              <a:t> std::</a:t>
            </a:r>
            <a:r>
              <a:rPr lang="en-US" sz="900" dirty="0" err="1">
                <a:solidFill>
                  <a:srgbClr val="000000"/>
                </a:solidFill>
                <a:latin typeface="Consolas"/>
              </a:rPr>
              <a:t>endl</a:t>
            </a:r>
            <a:r>
              <a:rPr lang="en-US" sz="900" dirty="0">
                <a:solidFill>
                  <a:srgbClr val="000000"/>
                </a:solidFill>
                <a:latin typeface="Consolas"/>
              </a:rPr>
              <a:t>;</a:t>
            </a:r>
            <a:endParaRPr lang="en-US" sz="900" dirty="0">
              <a:ea typeface="+mn-lt"/>
              <a:cs typeface="+mn-lt"/>
            </a:endParaRPr>
          </a:p>
          <a:p>
            <a:r>
              <a:rPr lang="en-US" sz="900" dirty="0">
                <a:solidFill>
                  <a:srgbClr val="000000"/>
                </a:solidFill>
                <a:latin typeface="Consolas"/>
              </a:rPr>
              <a:t>   std::</a:t>
            </a:r>
            <a:r>
              <a:rPr lang="en-US" sz="900" dirty="0" err="1">
                <a:solidFill>
                  <a:srgbClr val="000000"/>
                </a:solidFill>
                <a:latin typeface="Consolas"/>
              </a:rPr>
              <a:t>cout</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a:t>
            </a:r>
            <a:r>
              <a:rPr lang="en-US" sz="900" dirty="0">
                <a:solidFill>
                  <a:srgbClr val="A31515"/>
                </a:solidFill>
                <a:latin typeface="Consolas"/>
              </a:rPr>
              <a:t>"Time spent in microseconds: "</a:t>
            </a:r>
            <a:r>
              <a:rPr lang="en-US" sz="900" dirty="0">
                <a:solidFill>
                  <a:srgbClr val="000000"/>
                </a:solidFill>
                <a:latin typeface="Consolas"/>
              </a:rPr>
              <a:t> </a:t>
            </a:r>
            <a:r>
              <a:rPr lang="en-US" sz="900" dirty="0">
                <a:solidFill>
                  <a:srgbClr val="008080"/>
                </a:solidFill>
                <a:latin typeface="Consolas"/>
              </a:rPr>
              <a:t>&lt;&lt; </a:t>
            </a:r>
            <a:r>
              <a:rPr lang="en-US" sz="900" b="1" dirty="0" err="1">
                <a:solidFill>
                  <a:schemeClr val="bg1">
                    <a:lumMod val="50000"/>
                  </a:schemeClr>
                </a:solidFill>
                <a:latin typeface="Consolas"/>
              </a:rPr>
              <a:t>as_micro</a:t>
            </a:r>
            <a:r>
              <a:rPr lang="en-US" sz="900" dirty="0" err="1">
                <a:solidFill>
                  <a:srgbClr val="000000"/>
                </a:solidFill>
                <a:latin typeface="Consolas"/>
              </a:rPr>
              <a:t>.count</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std::</a:t>
            </a:r>
            <a:r>
              <a:rPr lang="en-US" sz="900" dirty="0" err="1">
                <a:solidFill>
                  <a:srgbClr val="000000"/>
                </a:solidFill>
                <a:latin typeface="Consolas"/>
              </a:rPr>
              <a:t>endl</a:t>
            </a:r>
            <a:r>
              <a:rPr lang="en-US" sz="900" dirty="0">
                <a:solidFill>
                  <a:srgbClr val="000000"/>
                </a:solidFill>
                <a:latin typeface="Consolas"/>
              </a:rPr>
              <a:t>;</a:t>
            </a:r>
            <a:endParaRPr lang="en-US" dirty="0"/>
          </a:p>
          <a:p>
            <a:endParaRPr lang="en-US" sz="900" dirty="0">
              <a:solidFill>
                <a:srgbClr val="000000"/>
              </a:solidFill>
              <a:latin typeface="Consolas"/>
            </a:endParaRP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0</a:t>
            </a:r>
            <a:r>
              <a:rPr lang="en-US" sz="900" dirty="0">
                <a:solidFill>
                  <a:srgbClr val="000000"/>
                </a:solidFill>
                <a:latin typeface="Consolas"/>
              </a:rPr>
              <a:t>;</a:t>
            </a:r>
          </a:p>
          <a:p>
            <a:r>
              <a:rPr lang="en-US" sz="900" dirty="0">
                <a:solidFill>
                  <a:srgbClr val="000000"/>
                </a:solidFill>
                <a:latin typeface="Consolas" panose="020B0609020204030204" pitchFamily="49" charset="0"/>
              </a:rPr>
              <a:t>}</a:t>
            </a:r>
          </a:p>
        </p:txBody>
      </p:sp>
      <p:pic>
        <p:nvPicPr>
          <p:cNvPr id="16" name="Picture 15"/>
          <p:cNvPicPr>
            <a:picLocks noChangeAspect="1"/>
          </p:cNvPicPr>
          <p:nvPr/>
        </p:nvPicPr>
        <p:blipFill>
          <a:blip r:embed="rId2"/>
          <a:stretch>
            <a:fillRect/>
          </a:stretch>
        </p:blipFill>
        <p:spPr>
          <a:xfrm>
            <a:off x="8802373" y="3576683"/>
            <a:ext cx="2559844" cy="937243"/>
          </a:xfrm>
          <a:prstGeom prst="rect">
            <a:avLst/>
          </a:prstGeom>
        </p:spPr>
      </p:pic>
      <p:sp>
        <p:nvSpPr>
          <p:cNvPr id="17" name="Rectangle 16"/>
          <p:cNvSpPr/>
          <p:nvPr/>
        </p:nvSpPr>
        <p:spPr>
          <a:xfrm>
            <a:off x="2194784" y="4291398"/>
            <a:ext cx="15240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97837" y="4561258"/>
            <a:ext cx="15240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66346" y="1006970"/>
            <a:ext cx="5659174" cy="707886"/>
          </a:xfrm>
          <a:prstGeom prst="rect">
            <a:avLst/>
          </a:prstGeom>
          <a:ln>
            <a:solidFill>
              <a:schemeClr val="tx1"/>
            </a:solidFill>
          </a:ln>
        </p:spPr>
        <p:txBody>
          <a:bodyPr wrap="square">
            <a:spAutoFit/>
          </a:bodyPr>
          <a:lstStyle/>
          <a:p>
            <a:r>
              <a:rPr lang="en-US" sz="800" dirty="0"/>
              <a:t>OS Name		Microsoft Windows 10 Enterprise 2016 LTSB</a:t>
            </a:r>
          </a:p>
          <a:p>
            <a:r>
              <a:rPr lang="en-US" sz="800" dirty="0"/>
              <a:t>System Type		x64-based PC</a:t>
            </a:r>
          </a:p>
          <a:p>
            <a:r>
              <a:rPr lang="en-US" sz="800" dirty="0"/>
              <a:t>Processor		Intel(R) Core(TM) i7-6800K CPU @ 3.40GHz, 3401 </a:t>
            </a:r>
            <a:r>
              <a:rPr lang="en-US" sz="800" dirty="0" err="1"/>
              <a:t>Mhz</a:t>
            </a:r>
            <a:r>
              <a:rPr lang="en-US" sz="800" dirty="0"/>
              <a:t>, 6 Core(s), 12 Logical Processor(s)</a:t>
            </a:r>
          </a:p>
          <a:p>
            <a:r>
              <a:rPr lang="en-US" sz="800" dirty="0"/>
              <a:t>Installed Physical Memory (RAM)	32.0 GB</a:t>
            </a:r>
          </a:p>
          <a:p>
            <a:r>
              <a:rPr lang="en-US" sz="800" dirty="0"/>
              <a:t>Compiler		Visual Studio 2015 (Enterprise)</a:t>
            </a:r>
          </a:p>
        </p:txBody>
      </p:sp>
      <p:sp>
        <p:nvSpPr>
          <p:cNvPr id="2" name="TextBox 1">
            <a:extLst>
              <a:ext uri="{FF2B5EF4-FFF2-40B4-BE49-F238E27FC236}">
                <a16:creationId xmlns:a16="http://schemas.microsoft.com/office/drawing/2014/main" id="{301AFC31-CA55-4D82-90B4-8BEDA444C2CD}"/>
              </a:ext>
            </a:extLst>
          </p:cNvPr>
          <p:cNvSpPr txBox="1"/>
          <p:nvPr/>
        </p:nvSpPr>
        <p:spPr>
          <a:xfrm>
            <a:off x="8840038" y="5884147"/>
            <a:ext cx="2596662" cy="738664"/>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NOTE: We didn't </a:t>
            </a:r>
            <a:r>
              <a:rPr lang="en-US" sz="1400" b="1" dirty="0">
                <a:solidFill>
                  <a:srgbClr val="C00000"/>
                </a:solidFill>
                <a:latin typeface="Consolas"/>
              </a:rPr>
              <a:t>delete[]</a:t>
            </a:r>
            <a:r>
              <a:rPr lang="en-US" sz="1400" dirty="0"/>
              <a:t> our memory in this example, but you should always do it in your code.</a:t>
            </a:r>
            <a:endParaRPr lang="en-US" sz="1400" dirty="0">
              <a:cs typeface="Calibri"/>
            </a:endParaRPr>
          </a:p>
        </p:txBody>
      </p:sp>
    </p:spTree>
    <p:extLst>
      <p:ext uri="{BB962C8B-B14F-4D97-AF65-F5344CB8AC3E}">
        <p14:creationId xmlns:p14="http://schemas.microsoft.com/office/powerpoint/2010/main" val="3771834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code in Debug vs. Release mode: big difference?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45</a:t>
            </a:fld>
            <a:endParaRPr lang="en-US" altLang="en-US"/>
          </a:p>
        </p:txBody>
      </p:sp>
      <p:sp>
        <p:nvSpPr>
          <p:cNvPr id="8" name="Rectangle 7"/>
          <p:cNvSpPr/>
          <p:nvPr/>
        </p:nvSpPr>
        <p:spPr>
          <a:xfrm>
            <a:off x="1828800" y="1585586"/>
            <a:ext cx="6553200" cy="4662815"/>
          </a:xfrm>
          <a:prstGeom prst="rect">
            <a:avLst/>
          </a:prstGeom>
          <a:solidFill>
            <a:schemeClr val="bg1">
              <a:lumMod val="95000"/>
            </a:schemeClr>
          </a:solidFill>
        </p:spPr>
        <p:txBody>
          <a:bodyPr wrap="square" lIns="91440" tIns="45720" rIns="91440" bIns="45720" anchor="t">
            <a:spAutoFit/>
          </a:bodyPr>
          <a:lstStyle/>
          <a:p>
            <a:r>
              <a:rPr lang="en-US" sz="900" dirty="0">
                <a:solidFill>
                  <a:srgbClr val="808080"/>
                </a:solidFill>
                <a:latin typeface="Consolas"/>
              </a:rPr>
              <a:t>#include </a:t>
            </a:r>
            <a:r>
              <a:rPr lang="en-US" sz="900" dirty="0">
                <a:solidFill>
                  <a:srgbClr val="A31515"/>
                </a:solidFill>
                <a:latin typeface="Consolas"/>
              </a:rPr>
              <a:t>&lt;iostream&gt;</a:t>
            </a:r>
            <a:endParaRPr lang="en-US" sz="900">
              <a:latin typeface="Consolas"/>
              <a:ea typeface="+mn-lt"/>
              <a:cs typeface="+mn-lt"/>
            </a:endParaRPr>
          </a:p>
          <a:p>
            <a:r>
              <a:rPr lang="en-US" sz="900" dirty="0">
                <a:solidFill>
                  <a:srgbClr val="808080"/>
                </a:solidFill>
                <a:latin typeface="Consolas"/>
              </a:rPr>
              <a:t>#include </a:t>
            </a:r>
            <a:r>
              <a:rPr lang="en-US" sz="900" dirty="0">
                <a:solidFill>
                  <a:srgbClr val="A31515"/>
                </a:solidFill>
                <a:latin typeface="Consolas"/>
              </a:rPr>
              <a:t>&lt;chrono&gt;</a:t>
            </a:r>
            <a:r>
              <a:rPr lang="en-US" sz="900" dirty="0">
                <a:solidFill>
                  <a:srgbClr val="000000"/>
                </a:solidFill>
                <a:latin typeface="Consolas"/>
              </a:rPr>
              <a:t> </a:t>
            </a:r>
            <a:r>
              <a:rPr lang="en-US" sz="900" dirty="0">
                <a:solidFill>
                  <a:srgbClr val="008000"/>
                </a:solidFill>
                <a:latin typeface="Consolas"/>
              </a:rPr>
              <a:t>// need this for timing</a:t>
            </a:r>
            <a:endParaRPr lang="en-US" sz="900">
              <a:latin typeface="Consolas"/>
              <a:ea typeface="+mn-lt"/>
              <a:cs typeface="+mn-lt"/>
            </a:endParaRPr>
          </a:p>
          <a:p>
            <a:endParaRPr lang="en-US" sz="900" dirty="0">
              <a:ea typeface="+mn-lt"/>
              <a:cs typeface="+mn-lt"/>
            </a:endParaRPr>
          </a:p>
          <a:p>
            <a:r>
              <a:rPr lang="en-US" sz="900" dirty="0">
                <a:solidFill>
                  <a:srgbClr val="0000FF"/>
                </a:solidFill>
                <a:latin typeface="Consolas"/>
              </a:rPr>
              <a:t>int</a:t>
            </a:r>
            <a:r>
              <a:rPr lang="en-US" sz="900" dirty="0">
                <a:solidFill>
                  <a:srgbClr val="000000"/>
                </a:solidFill>
                <a:latin typeface="Consolas"/>
              </a:rPr>
              <a:t> main() {</a:t>
            </a:r>
            <a:endParaRPr lang="en-US" sz="900">
              <a:latin typeface="Consolas"/>
              <a:ea typeface="+mn-lt"/>
              <a:cs typeface="+mn-lt"/>
            </a:endParaRPr>
          </a:p>
          <a:p>
            <a:r>
              <a:rPr lang="en-US" sz="900" dirty="0">
                <a:solidFill>
                  <a:srgbClr val="000000"/>
                </a:solidFill>
                <a:latin typeface="Consolas"/>
              </a:rPr>
              <a:t>   </a:t>
            </a:r>
            <a:r>
              <a:rPr lang="en-US" sz="900" dirty="0">
                <a:solidFill>
                  <a:srgbClr val="0000FF"/>
                </a:solidFill>
                <a:latin typeface="Consolas"/>
              </a:rPr>
              <a:t>const</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M = </a:t>
            </a:r>
            <a:r>
              <a:rPr lang="en-US" sz="900" dirty="0">
                <a:solidFill>
                  <a:srgbClr val="7030A0"/>
                </a:solidFill>
                <a:latin typeface="Consolas"/>
              </a:rPr>
              <a:t>700</a:t>
            </a:r>
            <a:r>
              <a:rPr lang="en-US" sz="900" dirty="0">
                <a:solidFill>
                  <a:srgbClr val="000000"/>
                </a:solidFill>
                <a:latin typeface="Consolas"/>
              </a:rPr>
              <a:t>;</a:t>
            </a:r>
            <a:endParaRPr lang="en-US" sz="900">
              <a:latin typeface="Consolas"/>
              <a:ea typeface="+mn-lt"/>
              <a:cs typeface="+mn-lt"/>
            </a:endParaRPr>
          </a:p>
          <a:p>
            <a:r>
              <a:rPr lang="en-US" sz="900" dirty="0">
                <a:solidFill>
                  <a:srgbClr val="000000"/>
                </a:solidFill>
                <a:latin typeface="Consolas"/>
              </a:rPr>
              <a:t>   </a:t>
            </a:r>
            <a:r>
              <a:rPr lang="en-US" sz="900" dirty="0">
                <a:solidFill>
                  <a:srgbClr val="0000FF"/>
                </a:solidFill>
                <a:latin typeface="Consolas"/>
              </a:rPr>
              <a:t>double</a:t>
            </a:r>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                            </a:t>
            </a:r>
            <a:r>
              <a:rPr lang="en-US" sz="900" dirty="0">
                <a:solidFill>
                  <a:srgbClr val="008000"/>
                </a:solidFill>
                <a:latin typeface="Consolas"/>
              </a:rPr>
              <a:t>// use this to store 3d matrix</a:t>
            </a:r>
            <a:endParaRPr lang="en-US" sz="900" dirty="0">
              <a:ea typeface="+mn-lt"/>
              <a:cs typeface="+mn-lt"/>
            </a:endParaRP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a:t>
            </a:r>
            <a:r>
              <a:rPr lang="nn-NO" sz="900" dirty="0" err="1">
                <a:solidFill>
                  <a:srgbClr val="0000FF"/>
                </a:solidFill>
                <a:latin typeface="Consolas"/>
              </a:rPr>
              <a:t>int</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 i++) {</a:t>
            </a:r>
            <a:endParaRPr lang="en-US" sz="900">
              <a:latin typeface="Consolas"/>
              <a:ea typeface="+mn-lt"/>
              <a:cs typeface="+mn-lt"/>
            </a:endParaRPr>
          </a:p>
          <a:p>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a:t>
            </a:r>
            <a:endParaRPr lang="en-US" sz="900" dirty="0">
              <a:ea typeface="+mn-lt"/>
              <a:cs typeface="+mn-lt"/>
            </a:endParaRP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 </a:t>
            </a:r>
            <a:r>
              <a:rPr lang="en-US" sz="900" dirty="0" err="1">
                <a:solidFill>
                  <a:srgbClr val="000000"/>
                </a:solidFill>
                <a:latin typeface="Consolas"/>
              </a:rPr>
              <a:t>j++</a:t>
            </a:r>
            <a:r>
              <a:rPr lang="en-US" sz="900" dirty="0">
                <a:solidFill>
                  <a:srgbClr val="000000"/>
                </a:solidFill>
                <a:latin typeface="Consolas"/>
              </a:rPr>
              <a:t>) {</a:t>
            </a:r>
            <a:endParaRPr lang="en-US" sz="900" dirty="0">
              <a:latin typeface="Consolas"/>
              <a:ea typeface="+mn-lt"/>
              <a:cs typeface="+mn-lt"/>
            </a:endParaRPr>
          </a:p>
          <a:p>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][j] = </a:t>
            </a:r>
            <a:r>
              <a:rPr lang="en-US" sz="900" dirty="0">
                <a:solidFill>
                  <a:srgbClr val="C00000"/>
                </a:solidFill>
                <a:latin typeface="Consolas"/>
              </a:rPr>
              <a:t>new </a:t>
            </a:r>
            <a:r>
              <a:rPr lang="en-US" sz="900" dirty="0">
                <a:solidFill>
                  <a:srgbClr val="1E00FF"/>
                </a:solidFill>
                <a:latin typeface="Consolas"/>
              </a:rPr>
              <a:t>double</a:t>
            </a:r>
            <a:r>
              <a:rPr lang="en-US" sz="900" dirty="0">
                <a:solidFill>
                  <a:srgbClr val="000000"/>
                </a:solidFill>
                <a:latin typeface="Consolas"/>
              </a:rPr>
              <a:t>[M];</a:t>
            </a:r>
            <a:endParaRPr lang="en-US" sz="900" dirty="0">
              <a:ea typeface="+mn-lt"/>
              <a:cs typeface="+mn-lt"/>
            </a:endParaRP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k = </a:t>
            </a:r>
            <a:r>
              <a:rPr lang="en-US" sz="900" dirty="0">
                <a:solidFill>
                  <a:srgbClr val="7030A0"/>
                </a:solidFill>
                <a:latin typeface="Consolas"/>
              </a:rPr>
              <a:t>0</a:t>
            </a:r>
            <a:r>
              <a:rPr lang="en-US" sz="900" dirty="0">
                <a:solidFill>
                  <a:srgbClr val="000000"/>
                </a:solidFill>
                <a:latin typeface="Consolas"/>
              </a:rPr>
              <a:t>; k &lt; M; k++)</a:t>
            </a:r>
            <a:endParaRPr lang="en-US" sz="900" dirty="0">
              <a:latin typeface="Consolas"/>
              <a:ea typeface="+mn-lt"/>
              <a:cs typeface="+mn-lt"/>
            </a:endParaRPr>
          </a:p>
          <a:p>
            <a:r>
              <a:rPr lang="en-US" sz="900" dirty="0">
                <a:solidFill>
                  <a:srgbClr val="000000"/>
                </a:solidFill>
                <a:latin typeface="Consolas"/>
              </a:rPr>
              <a:t>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][j][k] = </a:t>
            </a:r>
            <a:r>
              <a:rPr lang="en-US" sz="900" dirty="0">
                <a:solidFill>
                  <a:srgbClr val="7030A0"/>
                </a:solidFill>
                <a:latin typeface="Consolas"/>
              </a:rPr>
              <a:t>1.</a:t>
            </a:r>
            <a:r>
              <a:rPr lang="en-US" sz="900" dirty="0">
                <a:solidFill>
                  <a:srgbClr val="000000"/>
                </a:solidFill>
                <a:latin typeface="Consolas"/>
              </a:rPr>
              <a:t> / (</a:t>
            </a:r>
            <a:r>
              <a:rPr lang="en-US" sz="900" dirty="0" err="1">
                <a:solidFill>
                  <a:srgbClr val="000000"/>
                </a:solidFill>
                <a:latin typeface="Consolas"/>
              </a:rPr>
              <a:t>i</a:t>
            </a:r>
            <a:r>
              <a:rPr lang="en-US" sz="900" dirty="0">
                <a:solidFill>
                  <a:srgbClr val="000000"/>
                </a:solidFill>
                <a:latin typeface="Consolas"/>
              </a:rPr>
              <a:t> + j + k + </a:t>
            </a:r>
            <a:r>
              <a:rPr lang="en-US" sz="900" dirty="0">
                <a:solidFill>
                  <a:srgbClr val="7030A0"/>
                </a:solidFill>
                <a:latin typeface="Consolas"/>
              </a:rPr>
              <a:t>1.</a:t>
            </a:r>
            <a:r>
              <a:rPr lang="en-US" sz="900" dirty="0">
                <a:solidFill>
                  <a:srgbClr val="000000"/>
                </a:solidFill>
                <a:latin typeface="Consolas"/>
              </a:rPr>
              <a:t>);          </a:t>
            </a:r>
            <a:r>
              <a:rPr lang="en-US" sz="900" dirty="0">
                <a:solidFill>
                  <a:schemeClr val="accent6">
                    <a:lumMod val="50000"/>
                  </a:schemeClr>
                </a:solidFill>
                <a:latin typeface="Consolas"/>
              </a:rPr>
              <a:t>// storing some smallish number</a:t>
            </a:r>
            <a:r>
              <a:rPr lang="en-US" sz="900" dirty="0">
                <a:solidFill>
                  <a:srgbClr val="000000"/>
                </a:solidFill>
                <a:latin typeface="Consolas"/>
              </a:rPr>
              <a:t> </a:t>
            </a:r>
            <a:r>
              <a:rPr lang="en-US" sz="900" dirty="0">
                <a:solidFill>
                  <a:srgbClr val="008000"/>
                </a:solidFill>
                <a:latin typeface="Consolas"/>
              </a:rPr>
              <a:t> </a:t>
            </a:r>
            <a:endParaRPr lang="en-US" sz="900" dirty="0">
              <a:ea typeface="+mn-lt"/>
              <a:cs typeface="+mn-lt"/>
            </a:endParaRPr>
          </a:p>
          <a:p>
            <a:r>
              <a:rPr lang="en-US" sz="900" dirty="0">
                <a:solidFill>
                  <a:srgbClr val="000000"/>
                </a:solidFill>
                <a:latin typeface="Consolas"/>
              </a:rPr>
              <a:t>      }</a:t>
            </a:r>
            <a:endParaRPr lang="en-US" sz="900">
              <a:latin typeface="Consolas"/>
              <a:ea typeface="+mn-lt"/>
              <a:cs typeface="+mn-lt"/>
            </a:endParaRPr>
          </a:p>
          <a:p>
            <a:r>
              <a:rPr lang="en-US" sz="900" dirty="0">
                <a:solidFill>
                  <a:srgbClr val="000000"/>
                </a:solidFill>
                <a:latin typeface="Consolas"/>
              </a:rPr>
              <a:t>   }</a:t>
            </a:r>
            <a:endParaRPr lang="en-US" sz="900" dirty="0">
              <a:latin typeface="Consolas"/>
              <a:ea typeface="+mn-lt"/>
              <a:cs typeface="+mn-lt"/>
            </a:endParaRPr>
          </a:p>
          <a:p>
            <a:endParaRPr lang="en-US" sz="900" dirty="0">
              <a:ea typeface="+mn-lt"/>
              <a:cs typeface="+mn-lt"/>
            </a:endParaRPr>
          </a:p>
          <a:p>
            <a:r>
              <a:rPr lang="en-US" sz="900" dirty="0">
                <a:solidFill>
                  <a:srgbClr val="000000"/>
                </a:solidFill>
                <a:latin typeface="Consolas"/>
              </a:rPr>
              <a:t>   </a:t>
            </a:r>
            <a:r>
              <a:rPr lang="en-US" sz="900" dirty="0">
                <a:solidFill>
                  <a:srgbClr val="0000FF"/>
                </a:solidFill>
                <a:latin typeface="Consolas"/>
              </a:rPr>
              <a:t>double</a:t>
            </a:r>
            <a:r>
              <a:rPr lang="en-US" sz="900" dirty="0">
                <a:solidFill>
                  <a:srgbClr val="000000"/>
                </a:solidFill>
                <a:latin typeface="Consolas"/>
              </a:rPr>
              <a:t> sum = </a:t>
            </a:r>
            <a:r>
              <a:rPr lang="en-US" sz="900" dirty="0">
                <a:solidFill>
                  <a:srgbClr val="7030A0"/>
                </a:solidFill>
                <a:latin typeface="Consolas"/>
              </a:rPr>
              <a:t>0.</a:t>
            </a:r>
            <a:r>
              <a:rPr lang="en-US" sz="900" dirty="0">
                <a:solidFill>
                  <a:srgbClr val="000000"/>
                </a:solidFill>
                <a:latin typeface="Consolas"/>
              </a:rPr>
              <a:t>;</a:t>
            </a:r>
            <a:endParaRPr lang="en-US" sz="900" dirty="0">
              <a:latin typeface="Consolas"/>
              <a:ea typeface="+mn-lt"/>
              <a:cs typeface="+mn-lt"/>
            </a:endParaRPr>
          </a:p>
          <a:p>
            <a:r>
              <a:rPr lang="en-US" sz="900" dirty="0">
                <a:solidFill>
                  <a:srgbClr val="000000"/>
                </a:solidFill>
                <a:latin typeface="Consolas"/>
              </a:rPr>
              <a:t>   </a:t>
            </a:r>
            <a:r>
              <a:rPr lang="en-US" sz="900" dirty="0">
                <a:solidFill>
                  <a:srgbClr val="1E00FF"/>
                </a:solidFill>
                <a:latin typeface="Consolas"/>
              </a:rPr>
              <a:t>auto </a:t>
            </a:r>
            <a:r>
              <a:rPr lang="en-US" sz="900" b="1" dirty="0">
                <a:solidFill>
                  <a:schemeClr val="bg1">
                    <a:lumMod val="50000"/>
                  </a:schemeClr>
                </a:solidFill>
                <a:latin typeface="Consolas"/>
              </a:rPr>
              <a:t>start </a:t>
            </a:r>
            <a:r>
              <a:rPr lang="en-US" sz="900" dirty="0">
                <a:solidFill>
                  <a:srgbClr val="000000"/>
                </a:solidFill>
                <a:latin typeface="Consolas"/>
              </a:rPr>
              <a:t>= std::chrono::</a:t>
            </a:r>
            <a:r>
              <a:rPr lang="en-US" sz="900" dirty="0" err="1">
                <a:solidFill>
                  <a:srgbClr val="1E00FF"/>
                </a:solidFill>
                <a:latin typeface="Consolas"/>
              </a:rPr>
              <a:t>high_resolution_clock</a:t>
            </a:r>
            <a:r>
              <a:rPr lang="en-US" sz="900" dirty="0">
                <a:solidFill>
                  <a:srgbClr val="000000"/>
                </a:solidFill>
                <a:latin typeface="Consolas"/>
              </a:rPr>
              <a:t>::now();</a:t>
            </a:r>
            <a:endParaRPr lang="en-US" sz="900" dirty="0">
              <a:ea typeface="+mn-lt"/>
              <a:cs typeface="+mn-lt"/>
            </a:endParaRPr>
          </a:p>
          <a:p>
            <a:r>
              <a:rPr lang="en-US" sz="900" dirty="0">
                <a:solidFill>
                  <a:srgbClr val="000000"/>
                </a:solidFill>
                <a:latin typeface="Consolas"/>
              </a:rPr>
              <a:t>   </a:t>
            </a:r>
            <a:r>
              <a:rPr lang="en-US" sz="900" dirty="0">
                <a:solidFill>
                  <a:srgbClr val="008000"/>
                </a:solidFill>
                <a:latin typeface="Consolas"/>
              </a:rPr>
              <a:t>// sum up all entries in 3D array</a:t>
            </a:r>
            <a:endParaRPr lang="en-US" sz="900" dirty="0">
              <a:latin typeface="Consolas"/>
              <a:ea typeface="+mn-lt"/>
              <a:cs typeface="+mn-lt"/>
            </a:endParaRPr>
          </a:p>
          <a:p>
            <a:r>
              <a:rPr lang="nn-NO" sz="900" dirty="0">
                <a:solidFill>
                  <a:srgbClr val="000000"/>
                </a:solidFill>
                <a:latin typeface="Consolas"/>
              </a:rPr>
              <a:t>   </a:t>
            </a:r>
            <a:r>
              <a:rPr lang="nn-NO" sz="900" dirty="0">
                <a:solidFill>
                  <a:srgbClr val="0000FF"/>
                </a:solidFill>
                <a:latin typeface="Consolas"/>
              </a:rPr>
              <a:t>for</a:t>
            </a:r>
            <a:r>
              <a:rPr lang="nn-NO" sz="900" dirty="0">
                <a:solidFill>
                  <a:srgbClr val="000000"/>
                </a:solidFill>
                <a:latin typeface="Consolas"/>
              </a:rPr>
              <a:t> (</a:t>
            </a:r>
            <a:r>
              <a:rPr lang="nn-NO" sz="900" dirty="0" err="1">
                <a:solidFill>
                  <a:srgbClr val="0000FF"/>
                </a:solidFill>
                <a:latin typeface="Consolas"/>
              </a:rPr>
              <a:t>int</a:t>
            </a:r>
            <a:r>
              <a:rPr lang="nn-NO" sz="900" dirty="0">
                <a:solidFill>
                  <a:srgbClr val="000000"/>
                </a:solidFill>
                <a:latin typeface="Consolas"/>
              </a:rPr>
              <a:t> i = </a:t>
            </a:r>
            <a:r>
              <a:rPr lang="nn-NO" sz="900" dirty="0">
                <a:solidFill>
                  <a:srgbClr val="7030A0"/>
                </a:solidFill>
                <a:latin typeface="Consolas"/>
              </a:rPr>
              <a:t>0</a:t>
            </a:r>
            <a:r>
              <a:rPr lang="nn-NO" sz="900" dirty="0">
                <a:solidFill>
                  <a:srgbClr val="000000"/>
                </a:solidFill>
                <a:latin typeface="Consolas"/>
              </a:rPr>
              <a:t>; i &lt; M; i++)</a:t>
            </a:r>
            <a:endParaRPr lang="en-US" sz="900" dirty="0">
              <a:latin typeface="Consolas"/>
              <a:ea typeface="+mn-lt"/>
              <a:cs typeface="+mn-lt"/>
            </a:endParaRP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j = </a:t>
            </a:r>
            <a:r>
              <a:rPr lang="en-US" sz="900" dirty="0">
                <a:solidFill>
                  <a:srgbClr val="7030A0"/>
                </a:solidFill>
                <a:latin typeface="Consolas"/>
              </a:rPr>
              <a:t>0</a:t>
            </a:r>
            <a:r>
              <a:rPr lang="en-US" sz="900" dirty="0">
                <a:solidFill>
                  <a:srgbClr val="000000"/>
                </a:solidFill>
                <a:latin typeface="Consolas"/>
              </a:rPr>
              <a:t>; j &lt; M; </a:t>
            </a:r>
            <a:r>
              <a:rPr lang="en-US" sz="900" dirty="0" err="1">
                <a:solidFill>
                  <a:srgbClr val="000000"/>
                </a:solidFill>
                <a:latin typeface="Consolas"/>
              </a:rPr>
              <a:t>j++</a:t>
            </a:r>
            <a:r>
              <a:rPr lang="en-US" sz="900" dirty="0">
                <a:solidFill>
                  <a:srgbClr val="000000"/>
                </a:solidFill>
                <a:latin typeface="Consolas"/>
              </a:rPr>
              <a:t>)</a:t>
            </a:r>
            <a:endParaRPr lang="en-US" sz="900" dirty="0">
              <a:latin typeface="Consolas"/>
              <a:ea typeface="+mn-lt"/>
              <a:cs typeface="+mn-lt"/>
            </a:endParaRPr>
          </a:p>
          <a:p>
            <a:r>
              <a:rPr lang="en-US" sz="900" dirty="0">
                <a:solidFill>
                  <a:srgbClr val="000000"/>
                </a:solidFill>
                <a:latin typeface="Consolas"/>
              </a:rPr>
              <a:t>           </a:t>
            </a:r>
            <a:r>
              <a:rPr lang="en-US" sz="900" dirty="0">
                <a:solidFill>
                  <a:srgbClr val="0000FF"/>
                </a:solidFill>
                <a:latin typeface="Consolas"/>
              </a:rPr>
              <a:t>for</a:t>
            </a:r>
            <a:r>
              <a:rPr lang="en-US" sz="900" dirty="0">
                <a:solidFill>
                  <a:srgbClr val="000000"/>
                </a:solidFill>
                <a:latin typeface="Consolas"/>
              </a:rPr>
              <a:t> (</a:t>
            </a:r>
            <a:r>
              <a:rPr lang="en-US" sz="900" dirty="0">
                <a:solidFill>
                  <a:srgbClr val="0000FF"/>
                </a:solidFill>
                <a:latin typeface="Consolas"/>
              </a:rPr>
              <a:t>int</a:t>
            </a:r>
            <a:r>
              <a:rPr lang="en-US" sz="900" dirty="0">
                <a:solidFill>
                  <a:srgbClr val="000000"/>
                </a:solidFill>
                <a:latin typeface="Consolas"/>
              </a:rPr>
              <a:t> k = </a:t>
            </a:r>
            <a:r>
              <a:rPr lang="en-US" sz="900" dirty="0">
                <a:solidFill>
                  <a:srgbClr val="7030A0"/>
                </a:solidFill>
                <a:latin typeface="Consolas"/>
              </a:rPr>
              <a:t>0</a:t>
            </a:r>
            <a:r>
              <a:rPr lang="en-US" sz="900" dirty="0">
                <a:solidFill>
                  <a:srgbClr val="000000"/>
                </a:solidFill>
                <a:latin typeface="Consolas"/>
              </a:rPr>
              <a:t>; k &lt; M; k++)</a:t>
            </a:r>
            <a:endParaRPr lang="en-US" sz="900" dirty="0">
              <a:latin typeface="Consolas"/>
              <a:ea typeface="+mn-lt"/>
              <a:cs typeface="+mn-lt"/>
            </a:endParaRPr>
          </a:p>
          <a:p>
            <a:r>
              <a:rPr lang="en-US" sz="900" dirty="0">
                <a:solidFill>
                  <a:srgbClr val="000000"/>
                </a:solidFill>
                <a:latin typeface="Consolas"/>
              </a:rPr>
              <a:t>               sum += </a:t>
            </a:r>
            <a:r>
              <a:rPr lang="en-US" sz="900" dirty="0" err="1">
                <a:solidFill>
                  <a:srgbClr val="000000"/>
                </a:solidFill>
                <a:latin typeface="Consolas"/>
              </a:rPr>
              <a:t>bPPP</a:t>
            </a:r>
            <a:r>
              <a:rPr lang="en-US" sz="900" dirty="0">
                <a:solidFill>
                  <a:srgbClr val="000000"/>
                </a:solidFill>
                <a:latin typeface="Consolas"/>
              </a:rPr>
              <a:t>[</a:t>
            </a:r>
            <a:r>
              <a:rPr lang="en-US" sz="900" dirty="0" err="1">
                <a:solidFill>
                  <a:srgbClr val="000000"/>
                </a:solidFill>
                <a:latin typeface="Consolas"/>
              </a:rPr>
              <a:t>i</a:t>
            </a:r>
            <a:r>
              <a:rPr lang="en-US" sz="900" dirty="0">
                <a:solidFill>
                  <a:srgbClr val="000000"/>
                </a:solidFill>
                <a:latin typeface="Consolas"/>
              </a:rPr>
              <a:t>][j][k];</a:t>
            </a:r>
            <a:endParaRPr lang="en-US" sz="900">
              <a:latin typeface="Consolas"/>
              <a:ea typeface="+mn-lt"/>
              <a:cs typeface="+mn-lt"/>
            </a:endParaRPr>
          </a:p>
          <a:p>
            <a:endParaRPr lang="en-US" sz="900" dirty="0">
              <a:ea typeface="+mn-lt"/>
              <a:cs typeface="+mn-lt"/>
            </a:endParaRPr>
          </a:p>
          <a:p>
            <a:r>
              <a:rPr lang="en-US" sz="900" dirty="0">
                <a:solidFill>
                  <a:srgbClr val="000000"/>
                </a:solidFill>
                <a:latin typeface="Consolas"/>
              </a:rPr>
              <a:t>   </a:t>
            </a:r>
            <a:r>
              <a:rPr lang="en-US" sz="900" dirty="0">
                <a:solidFill>
                  <a:srgbClr val="1E00FF"/>
                </a:solidFill>
                <a:latin typeface="Consolas"/>
              </a:rPr>
              <a:t>auto </a:t>
            </a:r>
            <a:r>
              <a:rPr lang="en-US" sz="900" b="1" dirty="0">
                <a:solidFill>
                  <a:schemeClr val="bg1">
                    <a:lumMod val="50000"/>
                  </a:schemeClr>
                </a:solidFill>
                <a:latin typeface="Consolas"/>
              </a:rPr>
              <a:t>end </a:t>
            </a:r>
            <a:r>
              <a:rPr lang="en-US" sz="900" dirty="0">
                <a:solidFill>
                  <a:srgbClr val="000000"/>
                </a:solidFill>
                <a:latin typeface="Consolas"/>
              </a:rPr>
              <a:t>= std::chrono::</a:t>
            </a:r>
            <a:r>
              <a:rPr lang="en-US" sz="900" dirty="0" err="1">
                <a:solidFill>
                  <a:srgbClr val="1E00FF"/>
                </a:solidFill>
                <a:latin typeface="Consolas"/>
              </a:rPr>
              <a:t>high_resolution_clock</a:t>
            </a:r>
            <a:r>
              <a:rPr lang="en-US" sz="900" dirty="0">
                <a:solidFill>
                  <a:srgbClr val="000000"/>
                </a:solidFill>
                <a:latin typeface="Consolas"/>
              </a:rPr>
              <a:t>::now();</a:t>
            </a:r>
            <a:endParaRPr lang="en-US" sz="900" dirty="0">
              <a:ea typeface="+mn-lt"/>
              <a:cs typeface="+mn-lt"/>
            </a:endParaRPr>
          </a:p>
          <a:p>
            <a:r>
              <a:rPr lang="en-US" sz="900" dirty="0">
                <a:solidFill>
                  <a:srgbClr val="000000"/>
                </a:solidFill>
                <a:latin typeface="Consolas"/>
              </a:rPr>
              <a:t>   </a:t>
            </a:r>
            <a:r>
              <a:rPr lang="en-US" sz="900" dirty="0">
                <a:solidFill>
                  <a:srgbClr val="1E00FF"/>
                </a:solidFill>
                <a:latin typeface="Consolas"/>
              </a:rPr>
              <a:t>auto </a:t>
            </a:r>
            <a:r>
              <a:rPr lang="en-US" sz="900" b="1" dirty="0">
                <a:solidFill>
                  <a:schemeClr val="bg1">
                    <a:lumMod val="50000"/>
                  </a:schemeClr>
                </a:solidFill>
                <a:latin typeface="Consolas"/>
              </a:rPr>
              <a:t>elapsed </a:t>
            </a:r>
            <a:r>
              <a:rPr lang="en-US" sz="900" dirty="0">
                <a:solidFill>
                  <a:srgbClr val="000000"/>
                </a:solidFill>
                <a:latin typeface="Consolas"/>
              </a:rPr>
              <a:t>= </a:t>
            </a:r>
            <a:r>
              <a:rPr lang="en-US" sz="900" b="1" dirty="0">
                <a:solidFill>
                  <a:schemeClr val="bg1">
                    <a:lumMod val="50000"/>
                  </a:schemeClr>
                </a:solidFill>
                <a:latin typeface="Consolas"/>
              </a:rPr>
              <a:t>end </a:t>
            </a:r>
            <a:r>
              <a:rPr lang="en-US" sz="900" dirty="0">
                <a:solidFill>
                  <a:srgbClr val="000000"/>
                </a:solidFill>
                <a:latin typeface="Consolas"/>
              </a:rPr>
              <a:t>– </a:t>
            </a:r>
            <a:r>
              <a:rPr lang="en-US" sz="900" b="1" dirty="0">
                <a:solidFill>
                  <a:schemeClr val="bg1">
                    <a:lumMod val="50000"/>
                  </a:schemeClr>
                </a:solidFill>
                <a:latin typeface="Consolas"/>
              </a:rPr>
              <a:t>start</a:t>
            </a:r>
            <a:r>
              <a:rPr lang="en-US" sz="900" dirty="0">
                <a:solidFill>
                  <a:srgbClr val="000000"/>
                </a:solidFill>
                <a:latin typeface="Consolas"/>
              </a:rPr>
              <a:t>;</a:t>
            </a:r>
            <a:endParaRPr lang="en-US" sz="900" dirty="0">
              <a:ea typeface="+mn-lt"/>
              <a:cs typeface="+mn-lt"/>
            </a:endParaRPr>
          </a:p>
          <a:p>
            <a:r>
              <a:rPr lang="en-US" sz="900" dirty="0">
                <a:solidFill>
                  <a:srgbClr val="000000"/>
                </a:solidFill>
                <a:latin typeface="Consolas"/>
              </a:rPr>
              <a:t>   </a:t>
            </a:r>
            <a:r>
              <a:rPr lang="en-US" sz="900" dirty="0">
                <a:solidFill>
                  <a:srgbClr val="1E00FF"/>
                </a:solidFill>
                <a:latin typeface="Consolas"/>
              </a:rPr>
              <a:t>auto </a:t>
            </a:r>
            <a:r>
              <a:rPr lang="en-US" sz="900" b="1" dirty="0" err="1">
                <a:solidFill>
                  <a:schemeClr val="bg1">
                    <a:lumMod val="50000"/>
                  </a:schemeClr>
                </a:solidFill>
                <a:latin typeface="Consolas"/>
              </a:rPr>
              <a:t>as_micro</a:t>
            </a:r>
            <a:r>
              <a:rPr lang="en-US" sz="900" dirty="0">
                <a:solidFill>
                  <a:srgbClr val="000000"/>
                </a:solidFill>
                <a:latin typeface="Consolas"/>
              </a:rPr>
              <a:t> = std::chrono::</a:t>
            </a:r>
            <a:r>
              <a:rPr lang="en-US" sz="900" dirty="0" err="1">
                <a:solidFill>
                  <a:srgbClr val="1E00FF"/>
                </a:solidFill>
                <a:latin typeface="Consolas"/>
              </a:rPr>
              <a:t>duration_cast</a:t>
            </a:r>
            <a:r>
              <a:rPr lang="en-US" sz="900" dirty="0">
                <a:solidFill>
                  <a:srgbClr val="000000"/>
                </a:solidFill>
                <a:latin typeface="Consolas"/>
              </a:rPr>
              <a:t>&lt;std::chrono::</a:t>
            </a:r>
            <a:r>
              <a:rPr lang="en-US" sz="900" dirty="0">
                <a:solidFill>
                  <a:srgbClr val="1E00FF"/>
                </a:solidFill>
                <a:latin typeface="Consolas"/>
              </a:rPr>
              <a:t>duration</a:t>
            </a:r>
            <a:r>
              <a:rPr lang="en-US" sz="900" dirty="0">
                <a:solidFill>
                  <a:srgbClr val="000000"/>
                </a:solidFill>
                <a:latin typeface="Consolas"/>
              </a:rPr>
              <a:t>&lt;</a:t>
            </a:r>
            <a:r>
              <a:rPr lang="en-US" sz="900" dirty="0">
                <a:solidFill>
                  <a:srgbClr val="1E00FF"/>
                </a:solidFill>
                <a:latin typeface="Consolas"/>
              </a:rPr>
              <a:t>double</a:t>
            </a:r>
            <a:r>
              <a:rPr lang="en-US" sz="900" dirty="0">
                <a:solidFill>
                  <a:srgbClr val="000000"/>
                </a:solidFill>
                <a:latin typeface="Consolas"/>
              </a:rPr>
              <a:t>, std::</a:t>
            </a:r>
            <a:r>
              <a:rPr lang="en-US" sz="900" dirty="0">
                <a:solidFill>
                  <a:srgbClr val="1E00FF"/>
                </a:solidFill>
                <a:latin typeface="Consolas"/>
              </a:rPr>
              <a:t>micro</a:t>
            </a:r>
            <a:r>
              <a:rPr lang="en-US" sz="900" dirty="0">
                <a:solidFill>
                  <a:srgbClr val="000000"/>
                </a:solidFill>
                <a:latin typeface="Consolas"/>
              </a:rPr>
              <a:t>&gt;&gt;(</a:t>
            </a:r>
            <a:r>
              <a:rPr lang="en-US" sz="900" b="1" dirty="0">
                <a:solidFill>
                  <a:schemeClr val="bg1">
                    <a:lumMod val="50000"/>
                  </a:schemeClr>
                </a:solidFill>
                <a:latin typeface="Consolas"/>
              </a:rPr>
              <a:t>elapsed</a:t>
            </a:r>
            <a:r>
              <a:rPr lang="en-US" sz="900" dirty="0">
                <a:solidFill>
                  <a:srgbClr val="000000"/>
                </a:solidFill>
                <a:latin typeface="Consolas"/>
              </a:rPr>
              <a:t>);</a:t>
            </a:r>
            <a:endParaRPr lang="en-US" sz="900">
              <a:latin typeface="Consolas"/>
              <a:ea typeface="+mn-lt"/>
              <a:cs typeface="+mn-lt"/>
            </a:endParaRPr>
          </a:p>
          <a:p>
            <a:endParaRPr lang="en-US" sz="900" dirty="0">
              <a:ea typeface="+mn-lt"/>
              <a:cs typeface="+mn-lt"/>
            </a:endParaRPr>
          </a:p>
          <a:p>
            <a:r>
              <a:rPr lang="en-US" sz="900" dirty="0">
                <a:solidFill>
                  <a:srgbClr val="000000"/>
                </a:solidFill>
                <a:latin typeface="Consolas"/>
              </a:rPr>
              <a:t>   std::</a:t>
            </a:r>
            <a:r>
              <a:rPr lang="en-US" sz="900" dirty="0" err="1">
                <a:solidFill>
                  <a:srgbClr val="000000"/>
                </a:solidFill>
                <a:latin typeface="Consolas"/>
              </a:rPr>
              <a:t>cout</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a:t>
            </a:r>
            <a:r>
              <a:rPr lang="en-US" sz="900" dirty="0">
                <a:solidFill>
                  <a:srgbClr val="A31515"/>
                </a:solidFill>
                <a:latin typeface="Consolas"/>
              </a:rPr>
              <a:t>"Sum is: "</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sum </a:t>
            </a:r>
            <a:r>
              <a:rPr lang="en-US" sz="900" dirty="0">
                <a:solidFill>
                  <a:srgbClr val="008080"/>
                </a:solidFill>
                <a:latin typeface="Consolas"/>
              </a:rPr>
              <a:t>&lt;&lt;</a:t>
            </a:r>
            <a:r>
              <a:rPr lang="en-US" sz="900" dirty="0">
                <a:solidFill>
                  <a:srgbClr val="000000"/>
                </a:solidFill>
                <a:latin typeface="Consolas"/>
              </a:rPr>
              <a:t> std::</a:t>
            </a:r>
            <a:r>
              <a:rPr lang="en-US" sz="900" dirty="0" err="1">
                <a:solidFill>
                  <a:srgbClr val="000000"/>
                </a:solidFill>
                <a:latin typeface="Consolas"/>
              </a:rPr>
              <a:t>endl</a:t>
            </a:r>
            <a:r>
              <a:rPr lang="en-US" sz="900" dirty="0">
                <a:solidFill>
                  <a:srgbClr val="000000"/>
                </a:solidFill>
                <a:latin typeface="Consolas"/>
              </a:rPr>
              <a:t>;</a:t>
            </a:r>
            <a:endParaRPr lang="en-US" sz="900" dirty="0">
              <a:latin typeface="Consolas"/>
              <a:ea typeface="+mn-lt"/>
              <a:cs typeface="+mn-lt"/>
            </a:endParaRPr>
          </a:p>
          <a:p>
            <a:r>
              <a:rPr lang="en-US" sz="900" dirty="0">
                <a:solidFill>
                  <a:srgbClr val="000000"/>
                </a:solidFill>
                <a:latin typeface="Consolas"/>
              </a:rPr>
              <a:t>   std::</a:t>
            </a:r>
            <a:r>
              <a:rPr lang="en-US" sz="900" dirty="0" err="1">
                <a:solidFill>
                  <a:srgbClr val="000000"/>
                </a:solidFill>
                <a:latin typeface="Consolas"/>
              </a:rPr>
              <a:t>cout</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a:t>
            </a:r>
            <a:r>
              <a:rPr lang="en-US" sz="900" dirty="0">
                <a:solidFill>
                  <a:srgbClr val="A31515"/>
                </a:solidFill>
                <a:latin typeface="Consolas"/>
              </a:rPr>
              <a:t>"Time spent in microseconds: "</a:t>
            </a:r>
            <a:r>
              <a:rPr lang="en-US" sz="900" dirty="0">
                <a:solidFill>
                  <a:srgbClr val="000000"/>
                </a:solidFill>
                <a:latin typeface="Consolas"/>
              </a:rPr>
              <a:t> </a:t>
            </a:r>
            <a:r>
              <a:rPr lang="en-US" sz="900" dirty="0">
                <a:solidFill>
                  <a:srgbClr val="008080"/>
                </a:solidFill>
                <a:latin typeface="Consolas"/>
              </a:rPr>
              <a:t>&lt;&lt; </a:t>
            </a:r>
            <a:r>
              <a:rPr lang="en-US" sz="900" b="1" dirty="0" err="1">
                <a:solidFill>
                  <a:schemeClr val="bg1">
                    <a:lumMod val="50000"/>
                  </a:schemeClr>
                </a:solidFill>
                <a:latin typeface="Consolas"/>
              </a:rPr>
              <a:t>as_micro</a:t>
            </a:r>
            <a:r>
              <a:rPr lang="en-US" sz="900" dirty="0" err="1">
                <a:solidFill>
                  <a:srgbClr val="000000"/>
                </a:solidFill>
                <a:latin typeface="Consolas"/>
              </a:rPr>
              <a:t>.count</a:t>
            </a:r>
            <a:r>
              <a:rPr lang="en-US" sz="900" dirty="0">
                <a:solidFill>
                  <a:srgbClr val="000000"/>
                </a:solidFill>
                <a:latin typeface="Consolas"/>
              </a:rPr>
              <a:t>() </a:t>
            </a:r>
            <a:r>
              <a:rPr lang="en-US" sz="900" dirty="0">
                <a:solidFill>
                  <a:srgbClr val="008080"/>
                </a:solidFill>
                <a:latin typeface="Consolas"/>
              </a:rPr>
              <a:t>&lt;&lt;</a:t>
            </a:r>
            <a:r>
              <a:rPr lang="en-US" sz="900" dirty="0">
                <a:solidFill>
                  <a:srgbClr val="000000"/>
                </a:solidFill>
                <a:latin typeface="Consolas"/>
              </a:rPr>
              <a:t> std::</a:t>
            </a:r>
            <a:r>
              <a:rPr lang="en-US" sz="900" dirty="0" err="1">
                <a:solidFill>
                  <a:srgbClr val="000000"/>
                </a:solidFill>
                <a:latin typeface="Consolas"/>
              </a:rPr>
              <a:t>endl</a:t>
            </a:r>
            <a:r>
              <a:rPr lang="en-US" sz="900" dirty="0">
                <a:solidFill>
                  <a:srgbClr val="000000"/>
                </a:solidFill>
                <a:latin typeface="Consolas"/>
              </a:rPr>
              <a:t>;</a:t>
            </a:r>
            <a:endParaRPr lang="en-US" sz="900">
              <a:latin typeface="Consolas"/>
              <a:ea typeface="+mn-lt"/>
              <a:cs typeface="+mn-lt"/>
            </a:endParaRPr>
          </a:p>
          <a:p>
            <a:endParaRPr lang="en-US" sz="900" dirty="0">
              <a:ea typeface="+mn-lt"/>
              <a:cs typeface="+mn-lt"/>
            </a:endParaRPr>
          </a:p>
          <a:p>
            <a:r>
              <a:rPr lang="en-US" sz="900" dirty="0">
                <a:solidFill>
                  <a:srgbClr val="000000"/>
                </a:solidFill>
                <a:latin typeface="Consolas"/>
              </a:rPr>
              <a:t>   </a:t>
            </a:r>
            <a:r>
              <a:rPr lang="en-US" sz="900" dirty="0">
                <a:solidFill>
                  <a:srgbClr val="0000FF"/>
                </a:solidFill>
                <a:latin typeface="Consolas"/>
              </a:rPr>
              <a:t>return</a:t>
            </a:r>
            <a:r>
              <a:rPr lang="en-US" sz="900" dirty="0">
                <a:solidFill>
                  <a:srgbClr val="000000"/>
                </a:solidFill>
                <a:latin typeface="Consolas"/>
              </a:rPr>
              <a:t> </a:t>
            </a:r>
            <a:r>
              <a:rPr lang="en-US" sz="900" dirty="0">
                <a:solidFill>
                  <a:srgbClr val="7030A0"/>
                </a:solidFill>
                <a:latin typeface="Consolas"/>
              </a:rPr>
              <a:t>0</a:t>
            </a:r>
            <a:r>
              <a:rPr lang="en-US" sz="900" dirty="0">
                <a:solidFill>
                  <a:srgbClr val="000000"/>
                </a:solidFill>
                <a:latin typeface="Consolas"/>
              </a:rPr>
              <a:t>;</a:t>
            </a:r>
            <a:endParaRPr lang="en-US" sz="900">
              <a:latin typeface="Consolas"/>
              <a:ea typeface="+mn-lt"/>
              <a:cs typeface="+mn-lt"/>
            </a:endParaRPr>
          </a:p>
          <a:p>
            <a:r>
              <a:rPr lang="en-US" sz="900" dirty="0">
                <a:solidFill>
                  <a:srgbClr val="000000"/>
                </a:solidFill>
                <a:latin typeface="Consolas"/>
              </a:rPr>
              <a:t>}</a:t>
            </a:r>
            <a:endParaRPr lang="en-US" dirty="0">
              <a:latin typeface="Consolas"/>
            </a:endParaRPr>
          </a:p>
        </p:txBody>
      </p:sp>
      <p:pic>
        <p:nvPicPr>
          <p:cNvPr id="7" name="Picture 6"/>
          <p:cNvPicPr>
            <a:picLocks noChangeAspect="1"/>
          </p:cNvPicPr>
          <p:nvPr/>
        </p:nvPicPr>
        <p:blipFill>
          <a:blip r:embed="rId2"/>
          <a:stretch>
            <a:fillRect/>
          </a:stretch>
        </p:blipFill>
        <p:spPr>
          <a:xfrm>
            <a:off x="7848600" y="4267200"/>
            <a:ext cx="2728632" cy="762000"/>
          </a:xfrm>
          <a:prstGeom prst="rect">
            <a:avLst/>
          </a:prstGeom>
        </p:spPr>
      </p:pic>
      <p:sp>
        <p:nvSpPr>
          <p:cNvPr id="9" name="Rectangle 8"/>
          <p:cNvSpPr/>
          <p:nvPr/>
        </p:nvSpPr>
        <p:spPr>
          <a:xfrm>
            <a:off x="2129117" y="839600"/>
            <a:ext cx="6032500" cy="707886"/>
          </a:xfrm>
          <a:prstGeom prst="rect">
            <a:avLst/>
          </a:prstGeom>
          <a:ln>
            <a:solidFill>
              <a:schemeClr val="tx1"/>
            </a:solidFill>
          </a:ln>
        </p:spPr>
        <p:txBody>
          <a:bodyPr wrap="square">
            <a:spAutoFit/>
          </a:bodyPr>
          <a:lstStyle/>
          <a:p>
            <a:r>
              <a:rPr lang="en-US" sz="800" dirty="0"/>
              <a:t>OS Name		Microsoft Windows 10 Enterprise 2016 LTSB</a:t>
            </a:r>
          </a:p>
          <a:p>
            <a:r>
              <a:rPr lang="en-US" sz="800" dirty="0"/>
              <a:t>System Type		x64-based PC</a:t>
            </a:r>
          </a:p>
          <a:p>
            <a:r>
              <a:rPr lang="en-US" sz="800" dirty="0"/>
              <a:t>Processor		Intel(R) Core(TM) i7-6800K CPU @ 3.40GHz, 3401 </a:t>
            </a:r>
            <a:r>
              <a:rPr lang="en-US" sz="800" dirty="0" err="1"/>
              <a:t>Mhz</a:t>
            </a:r>
            <a:r>
              <a:rPr lang="en-US" sz="800" dirty="0"/>
              <a:t>, 6 Core(s), 12 Logical Processor(s)</a:t>
            </a:r>
          </a:p>
          <a:p>
            <a:r>
              <a:rPr lang="en-US" sz="800" dirty="0"/>
              <a:t>Installed Physical Memory (RAM)	32.0 GB</a:t>
            </a:r>
          </a:p>
          <a:p>
            <a:r>
              <a:rPr lang="en-US" sz="800" dirty="0"/>
              <a:t>Compiler		Visual Studio 2015 (Enterprise)</a:t>
            </a:r>
          </a:p>
        </p:txBody>
      </p:sp>
      <p:pic>
        <p:nvPicPr>
          <p:cNvPr id="10" name="Picture 9"/>
          <p:cNvPicPr>
            <a:picLocks noChangeAspect="1"/>
          </p:cNvPicPr>
          <p:nvPr/>
        </p:nvPicPr>
        <p:blipFill>
          <a:blip r:embed="rId3"/>
          <a:stretch>
            <a:fillRect/>
          </a:stretch>
        </p:blipFill>
        <p:spPr>
          <a:xfrm>
            <a:off x="7884319" y="5105401"/>
            <a:ext cx="2519362" cy="873295"/>
          </a:xfrm>
          <a:prstGeom prst="rect">
            <a:avLst/>
          </a:prstGeom>
        </p:spPr>
      </p:pic>
      <p:sp>
        <p:nvSpPr>
          <p:cNvPr id="13" name="Line Callout 2 12"/>
          <p:cNvSpPr/>
          <p:nvPr/>
        </p:nvSpPr>
        <p:spPr>
          <a:xfrm>
            <a:off x="8686800" y="3276600"/>
            <a:ext cx="1295401" cy="304800"/>
          </a:xfrm>
          <a:prstGeom prst="borderCallout2">
            <a:avLst>
              <a:gd name="adj1" fmla="val 69940"/>
              <a:gd name="adj2" fmla="val -707"/>
              <a:gd name="adj3" fmla="val 100694"/>
              <a:gd name="adj4" fmla="val -10669"/>
              <a:gd name="adj5" fmla="val 316468"/>
              <a:gd name="adj6" fmla="val -5718"/>
            </a:avLst>
          </a:prstGeom>
          <a:ln>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70C0"/>
                </a:solidFill>
              </a:rPr>
              <a:t>“Debug” mode</a:t>
            </a:r>
          </a:p>
        </p:txBody>
      </p:sp>
      <p:sp>
        <p:nvSpPr>
          <p:cNvPr id="14" name="Line Callout 2 13"/>
          <p:cNvSpPr/>
          <p:nvPr/>
        </p:nvSpPr>
        <p:spPr>
          <a:xfrm>
            <a:off x="7620001" y="6477000"/>
            <a:ext cx="1295401" cy="304800"/>
          </a:xfrm>
          <a:prstGeom prst="borderCallout2">
            <a:avLst>
              <a:gd name="adj1" fmla="val 68551"/>
              <a:gd name="adj2" fmla="val 104195"/>
              <a:gd name="adj3" fmla="val 43749"/>
              <a:gd name="adj4" fmla="val 119070"/>
              <a:gd name="adj5" fmla="val -157143"/>
              <a:gd name="adj6" fmla="val 125654"/>
            </a:avLst>
          </a:prstGeom>
          <a:ln>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70C0"/>
                </a:solidFill>
              </a:rPr>
              <a:t>“Release” mode</a:t>
            </a:r>
          </a:p>
        </p:txBody>
      </p:sp>
    </p:spTree>
    <p:extLst>
      <p:ext uri="{BB962C8B-B14F-4D97-AF65-F5344CB8AC3E}">
        <p14:creationId xmlns:p14="http://schemas.microsoft.com/office/powerpoint/2010/main" val="2405905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Three observations related to our 2D and 3D examples</a:t>
            </a:r>
          </a:p>
        </p:txBody>
      </p:sp>
      <p:sp>
        <p:nvSpPr>
          <p:cNvPr id="5" name="Content Placeholder 4"/>
          <p:cNvSpPr>
            <a:spLocks noGrp="1"/>
          </p:cNvSpPr>
          <p:nvPr>
            <p:ph idx="1"/>
          </p:nvPr>
        </p:nvSpPr>
        <p:spPr/>
        <p:txBody>
          <a:bodyPr>
            <a:normAutofit/>
          </a:bodyPr>
          <a:lstStyle/>
          <a:p>
            <a:endParaRPr lang="en-US" sz="2000" dirty="0"/>
          </a:p>
          <a:p>
            <a:r>
              <a:rPr lang="en-US" sz="2000" dirty="0">
                <a:solidFill>
                  <a:srgbClr val="00B050"/>
                </a:solidFill>
              </a:rPr>
              <a:t>Observation 1</a:t>
            </a:r>
            <a:r>
              <a:rPr lang="en-US" sz="2000" dirty="0"/>
              <a:t>: Final value for </a:t>
            </a:r>
            <a:r>
              <a:rPr lang="en-US" sz="2000" dirty="0">
                <a:latin typeface="Courier New" panose="02070309020205020404" pitchFamily="49" charset="0"/>
                <a:cs typeface="Courier New" panose="02070309020205020404" pitchFamily="49" charset="0"/>
              </a:rPr>
              <a:t>sum</a:t>
            </a:r>
            <a:r>
              <a:rPr lang="en-US" sz="2000" dirty="0"/>
              <a:t> - stays the same (at least as far as we can tell)</a:t>
            </a:r>
          </a:p>
          <a:p>
            <a:pPr lvl="1"/>
            <a:r>
              <a:rPr lang="en-US" sz="1800" dirty="0"/>
              <a:t>We’ll talk more about this when we do parallel computing w/ CUDA and then OpenMP</a:t>
            </a:r>
          </a:p>
          <a:p>
            <a:endParaRPr lang="en-US" sz="2000" dirty="0"/>
          </a:p>
          <a:p>
            <a:endParaRPr lang="en-US" sz="2000" dirty="0"/>
          </a:p>
          <a:p>
            <a:r>
              <a:rPr lang="en-US" sz="2000" dirty="0">
                <a:solidFill>
                  <a:srgbClr val="0070C0"/>
                </a:solidFill>
              </a:rPr>
              <a:t>Observation 2</a:t>
            </a:r>
            <a:r>
              <a:rPr lang="en-US" sz="2000" dirty="0"/>
              <a:t>: Difference between Debug vs Release builds</a:t>
            </a:r>
          </a:p>
          <a:p>
            <a:pPr lvl="1"/>
            <a:r>
              <a:rPr lang="en-US" sz="1800" dirty="0"/>
              <a:t>3X to 4X speedup normal to see when going from debug to release (see also results on next slide)</a:t>
            </a:r>
          </a:p>
          <a:p>
            <a:endParaRPr lang="en-US" sz="2000" dirty="0"/>
          </a:p>
          <a:p>
            <a:endParaRPr lang="en-US" sz="2000" dirty="0"/>
          </a:p>
          <a:p>
            <a:r>
              <a:rPr lang="en-US" sz="2000" dirty="0">
                <a:solidFill>
                  <a:srgbClr val="00B050"/>
                </a:solidFill>
              </a:rPr>
              <a:t>Observation 3</a:t>
            </a:r>
            <a:r>
              <a:rPr lang="en-US" sz="2000" dirty="0"/>
              <a:t>: Amount of time to get the result quite different</a:t>
            </a:r>
          </a:p>
          <a:p>
            <a:pPr lvl="1"/>
            <a:r>
              <a:rPr lang="en-US" sz="1800" dirty="0"/>
              <a:t>Release mode build: the undesirable solution for 3D matrix is 30 times slower</a:t>
            </a:r>
          </a:p>
          <a:p>
            <a:pPr lvl="2"/>
            <a:r>
              <a:rPr lang="en-US" sz="1500" dirty="0"/>
              <a:t>This is the case you see in practice – you build in release</a:t>
            </a:r>
          </a:p>
          <a:p>
            <a:endParaRPr lang="en-US" sz="2100" dirty="0"/>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46</a:t>
            </a:fld>
            <a:endParaRPr lang="en-US" altLang="en-US"/>
          </a:p>
        </p:txBody>
      </p:sp>
    </p:spTree>
    <p:extLst>
      <p:ext uri="{BB962C8B-B14F-4D97-AF65-F5344CB8AC3E}">
        <p14:creationId xmlns:p14="http://schemas.microsoft.com/office/powerpoint/2010/main" val="72012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Observations on “</a:t>
            </a:r>
            <a:r>
              <a:rPr lang="en-US" dirty="0">
                <a:solidFill>
                  <a:srgbClr val="00B050"/>
                </a:solidFill>
              </a:rPr>
              <a:t>Observation 1</a:t>
            </a:r>
            <a:r>
              <a:rPr lang="en-US" dirty="0"/>
              <a:t>”</a:t>
            </a:r>
          </a:p>
        </p:txBody>
      </p:sp>
      <p:sp>
        <p:nvSpPr>
          <p:cNvPr id="3" name="Content Placeholder 2"/>
          <p:cNvSpPr>
            <a:spLocks noGrp="1"/>
          </p:cNvSpPr>
          <p:nvPr>
            <p:ph idx="1"/>
          </p:nvPr>
        </p:nvSpPr>
        <p:spPr/>
        <p:txBody>
          <a:bodyPr/>
          <a:lstStyle/>
          <a:p>
            <a:r>
              <a:rPr lang="en-US" dirty="0"/>
              <a:t>The fact that the results are the same is remarkable</a:t>
            </a:r>
          </a:p>
          <a:p>
            <a:endParaRPr lang="en-US" dirty="0"/>
          </a:p>
          <a:p>
            <a:endParaRPr lang="en-US" dirty="0"/>
          </a:p>
          <a:p>
            <a:r>
              <a:rPr lang="en-US" dirty="0"/>
              <a:t>Why remarkable?</a:t>
            </a:r>
          </a:p>
          <a:p>
            <a:pPr lvl="1"/>
            <a:r>
              <a:rPr lang="en-US" dirty="0"/>
              <a:t>Finite precision arithmetic: addition loses its commutative and associative attributes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47</a:t>
            </a:fld>
            <a:endParaRPr lang="en-US" altLang="en-US"/>
          </a:p>
        </p:txBody>
      </p:sp>
      <p:pic>
        <p:nvPicPr>
          <p:cNvPr id="5" name="Picture 4"/>
          <p:cNvPicPr>
            <a:picLocks noChangeAspect="1"/>
          </p:cNvPicPr>
          <p:nvPr/>
        </p:nvPicPr>
        <p:blipFill>
          <a:blip r:embed="rId2"/>
          <a:stretch>
            <a:fillRect/>
          </a:stretch>
        </p:blipFill>
        <p:spPr>
          <a:xfrm>
            <a:off x="7679187" y="1775387"/>
            <a:ext cx="2133600" cy="755437"/>
          </a:xfrm>
          <a:prstGeom prst="rect">
            <a:avLst/>
          </a:prstGeom>
        </p:spPr>
      </p:pic>
      <p:pic>
        <p:nvPicPr>
          <p:cNvPr id="6" name="Picture 5"/>
          <p:cNvPicPr>
            <a:picLocks noChangeAspect="1"/>
          </p:cNvPicPr>
          <p:nvPr/>
        </p:nvPicPr>
        <p:blipFill>
          <a:blip r:embed="rId3"/>
          <a:stretch>
            <a:fillRect/>
          </a:stretch>
        </p:blipFill>
        <p:spPr>
          <a:xfrm>
            <a:off x="7679187" y="957420"/>
            <a:ext cx="2171700" cy="747022"/>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191001" y="4478339"/>
                <a:ext cx="30145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191001" y="4478339"/>
                <a:ext cx="3014543" cy="276999"/>
              </a:xfrm>
              <a:prstGeom prst="rect">
                <a:avLst/>
              </a:prstGeom>
              <a:blipFill>
                <a:blip r:embed="rId4"/>
                <a:stretch>
                  <a:fillRect l="-1417" r="-20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286000" y="5486401"/>
                <a:ext cx="73263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9</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10</m:t>
                          </m:r>
                        </m:sub>
                      </m:sSub>
                      <m:r>
                        <a:rPr lang="en-US" i="1">
                          <a:latin typeface="Cambria Math" panose="02040503050406030204" pitchFamily="18" charset="0"/>
                        </a:rPr>
                        <m:t>))…))</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286000" y="5486401"/>
                <a:ext cx="7326300" cy="276999"/>
              </a:xfrm>
              <a:prstGeom prst="rect">
                <a:avLst/>
              </a:prstGeom>
              <a:blipFill>
                <a:blip r:embed="rId5"/>
                <a:stretch>
                  <a:fillRect l="-582" t="-2222" r="-666" b="-35556"/>
                </a:stretch>
              </a:blipFill>
            </p:spPr>
            <p:txBody>
              <a:bodyPr/>
              <a:lstStyle/>
              <a:p>
                <a:r>
                  <a:rPr lang="en-US">
                    <a:noFill/>
                  </a:rPr>
                  <a:t> </a:t>
                </a:r>
              </a:p>
            </p:txBody>
          </p:sp>
        </mc:Fallback>
      </mc:AlternateContent>
      <p:sp>
        <p:nvSpPr>
          <p:cNvPr id="10" name="Line Callout 2 (Accent Bar) 9"/>
          <p:cNvSpPr/>
          <p:nvPr/>
        </p:nvSpPr>
        <p:spPr>
          <a:xfrm>
            <a:off x="6648450" y="3808007"/>
            <a:ext cx="1962150" cy="304800"/>
          </a:xfrm>
          <a:prstGeom prst="accentCallout2">
            <a:avLst>
              <a:gd name="adj1" fmla="val 13195"/>
              <a:gd name="adj2" fmla="val -4665"/>
              <a:gd name="adj3" fmla="val 18750"/>
              <a:gd name="adj4" fmla="val -16667"/>
              <a:gd name="adj5" fmla="val 238889"/>
              <a:gd name="adj6" fmla="val -48271"/>
            </a:avLst>
          </a:prstGeom>
          <a:ln>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Because of finite precision</a:t>
            </a:r>
          </a:p>
        </p:txBody>
      </p:sp>
      <p:sp>
        <p:nvSpPr>
          <p:cNvPr id="11" name="Line Callout 2 (Accent Bar) 10"/>
          <p:cNvSpPr/>
          <p:nvPr/>
        </p:nvSpPr>
        <p:spPr>
          <a:xfrm>
            <a:off x="6858000" y="6172200"/>
            <a:ext cx="1962150" cy="304800"/>
          </a:xfrm>
          <a:prstGeom prst="accentCallout2">
            <a:avLst>
              <a:gd name="adj1" fmla="val 63195"/>
              <a:gd name="adj2" fmla="val -4233"/>
              <a:gd name="adj3" fmla="val 59028"/>
              <a:gd name="adj4" fmla="val -16667"/>
              <a:gd name="adj5" fmla="val -138889"/>
              <a:gd name="adj6" fmla="val -28853"/>
            </a:avLst>
          </a:prstGeom>
          <a:ln>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Because of finite precision</a:t>
            </a:r>
          </a:p>
        </p:txBody>
      </p:sp>
    </p:spTree>
    <p:extLst>
      <p:ext uri="{BB962C8B-B14F-4D97-AF65-F5344CB8AC3E}">
        <p14:creationId xmlns:p14="http://schemas.microsoft.com/office/powerpoint/2010/main" val="671235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on “</a:t>
            </a:r>
            <a:r>
              <a:rPr lang="en-US" b="1" dirty="0">
                <a:solidFill>
                  <a:srgbClr val="00B050"/>
                </a:solidFill>
              </a:rPr>
              <a:t>Observation 3</a:t>
            </a:r>
            <a:r>
              <a:rPr lang="en-US" dirty="0"/>
              <a:t>” (most important)</a:t>
            </a:r>
          </a:p>
        </p:txBody>
      </p:sp>
      <p:sp>
        <p:nvSpPr>
          <p:cNvPr id="3" name="Content Placeholder 2"/>
          <p:cNvSpPr>
            <a:spLocks noGrp="1"/>
          </p:cNvSpPr>
          <p:nvPr>
            <p:ph sz="half" idx="1"/>
          </p:nvPr>
        </p:nvSpPr>
        <p:spPr/>
        <p:txBody>
          <a:bodyPr>
            <a:normAutofit lnSpcReduction="10000"/>
          </a:bodyPr>
          <a:lstStyle/>
          <a:p>
            <a:endParaRPr lang="en-US" sz="2000" dirty="0"/>
          </a:p>
          <a:p>
            <a:endParaRPr lang="en-US" sz="2000" dirty="0"/>
          </a:p>
          <a:p>
            <a:r>
              <a:rPr lang="en-US" sz="2000" dirty="0"/>
              <a:t>First time in 759 discussing how to improve performance</a:t>
            </a:r>
          </a:p>
          <a:p>
            <a:pPr lvl="1"/>
            <a:r>
              <a:rPr lang="en-US" sz="1600" dirty="0"/>
              <a:t>This type of gain; i.e., 30X speed up, not encountered every day…</a:t>
            </a:r>
          </a:p>
          <a:p>
            <a:endParaRPr lang="en-US" sz="2000" dirty="0"/>
          </a:p>
          <a:p>
            <a:endParaRPr lang="en-US" sz="2000" dirty="0"/>
          </a:p>
          <a:p>
            <a:endParaRPr lang="en-US" sz="2000" dirty="0"/>
          </a:p>
          <a:p>
            <a:r>
              <a:rPr lang="en-US" sz="2000" dirty="0"/>
              <a:t>Q: What mechanism comes into play to yield a 30X speed gain?</a:t>
            </a:r>
          </a:p>
          <a:p>
            <a:r>
              <a:rPr lang="en-US" sz="2000" dirty="0"/>
              <a:t>A: The cache</a:t>
            </a:r>
          </a:p>
          <a:p>
            <a:pPr lvl="1"/>
            <a:r>
              <a:rPr lang="en-US" sz="1600" dirty="0"/>
              <a:t>L1 cache: 4 cycles</a:t>
            </a:r>
          </a:p>
          <a:p>
            <a:pPr lvl="1"/>
            <a:r>
              <a:rPr lang="en-US" sz="1600" dirty="0"/>
              <a:t>System memory access: 120 cycles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48</a:t>
            </a:fld>
            <a:endParaRPr lang="en-US" altLang="en-US"/>
          </a:p>
        </p:txBody>
      </p:sp>
      <p:pic>
        <p:nvPicPr>
          <p:cNvPr id="5" name="Picture 4"/>
          <p:cNvPicPr>
            <a:picLocks noChangeAspect="1"/>
          </p:cNvPicPr>
          <p:nvPr/>
        </p:nvPicPr>
        <p:blipFill rotWithShape="1">
          <a:blip r:embed="rId2"/>
          <a:srcRect l="1518" t="6938" r="1281" b="1476"/>
          <a:stretch/>
        </p:blipFill>
        <p:spPr>
          <a:xfrm>
            <a:off x="6755828" y="2303967"/>
            <a:ext cx="4702339" cy="3072440"/>
          </a:xfrm>
          <a:prstGeom prst="rect">
            <a:avLst/>
          </a:prstGeom>
        </p:spPr>
      </p:pic>
    </p:spTree>
    <p:extLst>
      <p:ext uri="{BB962C8B-B14F-4D97-AF65-F5344CB8AC3E}">
        <p14:creationId xmlns:p14="http://schemas.microsoft.com/office/powerpoint/2010/main" val="130473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The Lesson Learned</a:t>
            </a:r>
          </a:p>
        </p:txBody>
      </p:sp>
      <p:sp>
        <p:nvSpPr>
          <p:cNvPr id="146435" name="Rectangle 3"/>
          <p:cNvSpPr>
            <a:spLocks noGrp="1" noChangeArrowheads="1"/>
          </p:cNvSpPr>
          <p:nvPr>
            <p:ph idx="1"/>
          </p:nvPr>
        </p:nvSpPr>
        <p:spPr/>
        <p:txBody>
          <a:bodyPr>
            <a:normAutofit lnSpcReduction="10000"/>
          </a:bodyPr>
          <a:lstStyle/>
          <a:p>
            <a:endParaRPr lang="en-US" dirty="0"/>
          </a:p>
          <a:p>
            <a:r>
              <a:rPr lang="en-US" dirty="0"/>
              <a:t>Fact: Wide gap between using data and moving data</a:t>
            </a:r>
          </a:p>
          <a:p>
            <a:pPr lvl="1"/>
            <a:r>
              <a:rPr lang="en-US" dirty="0"/>
              <a:t>Using data: you do </a:t>
            </a:r>
            <a:r>
              <a:rPr lang="en-US" dirty="0">
                <a:latin typeface="Consolas" panose="020B0609020204030204" pitchFamily="49" charset="0"/>
              </a:rPr>
              <a:t>sin</a:t>
            </a:r>
            <a:r>
              <a:rPr lang="en-US" dirty="0"/>
              <a:t> of that data, </a:t>
            </a:r>
            <a:r>
              <a:rPr lang="en-US" dirty="0">
                <a:latin typeface="Consolas" panose="020B0609020204030204" pitchFamily="49" charset="0"/>
              </a:rPr>
              <a:t>log</a:t>
            </a:r>
            <a:r>
              <a:rPr lang="en-US" dirty="0"/>
              <a:t>, </a:t>
            </a:r>
            <a:r>
              <a:rPr lang="en-US" dirty="0">
                <a:latin typeface="Consolas" panose="020B0609020204030204" pitchFamily="49" charset="0"/>
              </a:rPr>
              <a:t>pow</a:t>
            </a:r>
            <a:r>
              <a:rPr lang="en-US" dirty="0"/>
              <a:t>, add, subtract, etc. (processing the data)</a:t>
            </a:r>
          </a:p>
          <a:p>
            <a:pPr lvl="1"/>
            <a:r>
              <a:rPr lang="en-US" dirty="0"/>
              <a:t>Moving data: getting your data from the system memory (64 GB/128/etc. GB that you have on your system)</a:t>
            </a:r>
          </a:p>
          <a:p>
            <a:endParaRPr lang="en-US" dirty="0"/>
          </a:p>
          <a:p>
            <a:endParaRPr lang="en-US" dirty="0"/>
          </a:p>
          <a:p>
            <a:r>
              <a:rPr lang="en-US" dirty="0"/>
              <a:t>Fact: The cache used to close the </a:t>
            </a:r>
            <a:r>
              <a:rPr lang="en-US" dirty="0">
                <a:solidFill>
                  <a:srgbClr val="00B050"/>
                </a:solidFill>
              </a:rPr>
              <a:t>big speed gap</a:t>
            </a:r>
          </a:p>
          <a:p>
            <a:endParaRPr lang="en-US" dirty="0"/>
          </a:p>
          <a:p>
            <a:endParaRPr lang="en-US" dirty="0"/>
          </a:p>
          <a:p>
            <a:r>
              <a:rPr lang="en-US" dirty="0"/>
              <a:t>Trait of well-written programs: they manage to leverage data/instruction locality</a:t>
            </a:r>
          </a:p>
          <a:p>
            <a:pPr lvl="1"/>
            <a:r>
              <a:rPr lang="en-US" dirty="0"/>
              <a:t>Locality is what allows caches to come into play</a:t>
            </a:r>
          </a:p>
          <a:p>
            <a:pPr lvl="1"/>
            <a:r>
              <a:rPr lang="en-US" dirty="0"/>
              <a:t>Locality necessary, but not sufficient (more later, “false sharing”)</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49</a:t>
            </a:fld>
            <a:endParaRPr lang="en-US" altLang="en-US"/>
          </a:p>
        </p:txBody>
      </p:sp>
    </p:spTree>
    <p:extLst>
      <p:ext uri="{BB962C8B-B14F-4D97-AF65-F5344CB8AC3E}">
        <p14:creationId xmlns:p14="http://schemas.microsoft.com/office/powerpoint/2010/main" val="8223522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496D-56AA-4A37-9983-B8433A57BF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1DD496-2B45-40C8-ADED-1806BC49C6E8}"/>
              </a:ext>
            </a:extLst>
          </p:cNvPr>
          <p:cNvSpPr>
            <a:spLocks noGrp="1"/>
          </p:cNvSpPr>
          <p:nvPr>
            <p:ph idx="1"/>
          </p:nvPr>
        </p:nvSpPr>
        <p:spPr/>
        <p:txBody>
          <a:bodyPr/>
          <a:lstStyle/>
          <a:p>
            <a:endParaRPr lang="en-US" dirty="0"/>
          </a:p>
          <a:p>
            <a:endParaRPr lang="en-US" dirty="0"/>
          </a:p>
          <a:p>
            <a:endParaRPr lang="en-US" dirty="0"/>
          </a:p>
          <a:p>
            <a:r>
              <a:rPr lang="en-US" dirty="0"/>
              <a:t>Next step: discuss how caches work</a:t>
            </a:r>
          </a:p>
          <a:p>
            <a:endParaRPr lang="en-US" dirty="0"/>
          </a:p>
          <a:p>
            <a:r>
              <a:rPr lang="en-US" dirty="0"/>
              <a:t>It’ll help us understand why caches are our friend (as long as we write code that maintains spatial and/or temporal locality)</a:t>
            </a:r>
          </a:p>
        </p:txBody>
      </p:sp>
      <p:sp>
        <p:nvSpPr>
          <p:cNvPr id="4" name="Slide Number Placeholder 3">
            <a:extLst>
              <a:ext uri="{FF2B5EF4-FFF2-40B4-BE49-F238E27FC236}">
                <a16:creationId xmlns:a16="http://schemas.microsoft.com/office/drawing/2014/main" id="{16FCFA00-6A5D-4F9A-8011-09C95E40CDA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129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Going on a tangent: TLP vs ILP</a:t>
            </a:r>
            <a:br>
              <a:rPr lang="en-US" dirty="0"/>
            </a:br>
            <a:r>
              <a:rPr kumimoji="0" lang="en-US" sz="1600" b="0" i="0" u="none" strike="noStrike" kern="1200" cap="none" spc="0" normalizeH="0" baseline="0" noProof="0" dirty="0">
                <a:ln>
                  <a:noFill/>
                </a:ln>
                <a:solidFill>
                  <a:srgbClr val="ED7D31">
                    <a:lumMod val="50000"/>
                  </a:srgbClr>
                </a:solidFill>
                <a:effectLst/>
                <a:uLnTx/>
                <a:uFillTx/>
                <a:latin typeface="Calibri Light" panose="020F0302020204030204"/>
                <a:ea typeface="+mj-ea"/>
                <a:cs typeface="+mj-cs"/>
              </a:rPr>
              <a:t>[one slide side trip]</a:t>
            </a:r>
            <a:endParaRPr lang="en-US" dirty="0"/>
          </a:p>
        </p:txBody>
      </p:sp>
      <p:sp>
        <p:nvSpPr>
          <p:cNvPr id="5" name="Content Placeholder 4"/>
          <p:cNvSpPr>
            <a:spLocks noGrp="1"/>
          </p:cNvSpPr>
          <p:nvPr>
            <p:ph idx="1"/>
          </p:nvPr>
        </p:nvSpPr>
        <p:spPr/>
        <p:txBody>
          <a:bodyPr/>
          <a:lstStyle/>
          <a:p>
            <a:endParaRPr lang="en-US" dirty="0"/>
          </a:p>
          <a:p>
            <a:r>
              <a:rPr lang="en-US" dirty="0"/>
              <a:t>Chip can do more than one instruction per cycle</a:t>
            </a:r>
          </a:p>
          <a:p>
            <a:pPr lvl="1"/>
            <a:r>
              <a:rPr lang="en-US" dirty="0"/>
              <a:t>ILP flavor: if chip is superscalar, more than one instruction can be wrapped up/clock cycle</a:t>
            </a:r>
          </a:p>
          <a:p>
            <a:pPr lvl="1"/>
            <a:r>
              <a:rPr lang="en-US" dirty="0"/>
              <a:t>TLP flavor: two threads/processes run at same time, say A and B</a:t>
            </a:r>
          </a:p>
          <a:p>
            <a:endParaRPr lang="en-US" dirty="0"/>
          </a:p>
          <a:p>
            <a:r>
              <a:rPr lang="en-US" dirty="0"/>
              <a:t>Cache implications: TLP at a disadvantage </a:t>
            </a:r>
          </a:p>
          <a:p>
            <a:pPr lvl="1"/>
            <a:r>
              <a:rPr lang="en-US" dirty="0"/>
              <a:t>On each miss by B, the cache victimizes an approximation of the least-recently-used (LRU) cache block</a:t>
            </a:r>
          </a:p>
          <a:p>
            <a:pPr lvl="2"/>
            <a:r>
              <a:rPr lang="en-US" dirty="0"/>
              <a:t>Most of B’s misses will victimize blocks last accessed by A rather than last accessed by itself</a:t>
            </a:r>
          </a:p>
          <a:p>
            <a:pPr lvl="2"/>
            <a:endParaRPr lang="en-US" dirty="0"/>
          </a:p>
          <a:p>
            <a:pPr lvl="1"/>
            <a:r>
              <a:rPr lang="en-US" dirty="0"/>
              <a:t>Consequences: </a:t>
            </a:r>
          </a:p>
          <a:p>
            <a:pPr lvl="2"/>
            <a:r>
              <a:rPr lang="en-US" dirty="0"/>
              <a:t>The L1 cache turns over sufficiently fast that you can approximately assume that B victimizes all of A’s blocks</a:t>
            </a:r>
          </a:p>
          <a:p>
            <a:pPr lvl="2"/>
            <a:r>
              <a:rPr lang="en-US" dirty="0"/>
              <a:t>Whether L2 cache is completely flushed depends on B’s rate of misses, the L2 size, and how long B runs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0051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Indirection and how it’s hurting… An example.</a:t>
            </a:r>
            <a:br>
              <a:rPr lang="en-US" dirty="0"/>
            </a:br>
            <a:r>
              <a:rPr lang="en-US" sz="1600" dirty="0"/>
              <a:t>[one slide side trip]</a:t>
            </a:r>
          </a:p>
        </p:txBody>
      </p:sp>
      <p:sp>
        <p:nvSpPr>
          <p:cNvPr id="3" name="Content Placeholder 2"/>
          <p:cNvSpPr>
            <a:spLocks noGrp="1"/>
          </p:cNvSpPr>
          <p:nvPr>
            <p:ph sz="half" idx="1"/>
          </p:nvPr>
        </p:nvSpPr>
        <p:spPr/>
        <p:txBody>
          <a:bodyPr>
            <a:normAutofit/>
          </a:bodyPr>
          <a:lstStyle/>
          <a:p>
            <a:endParaRPr lang="en-US" sz="1800" dirty="0"/>
          </a:p>
          <a:p>
            <a:r>
              <a:rPr lang="en-US" sz="1800" dirty="0"/>
              <a:t>Indirection: given an index </a:t>
            </a:r>
            <a:r>
              <a:rPr lang="en-US" sz="1800" dirty="0">
                <a:solidFill>
                  <a:schemeClr val="bg1">
                    <a:lumMod val="50000"/>
                  </a:schemeClr>
                </a:solidFill>
                <a:latin typeface="Consolas" panose="020B0609020204030204" pitchFamily="49" charset="0"/>
                <a:cs typeface="Courier New" panose="02070309020205020404" pitchFamily="49" charset="0"/>
              </a:rPr>
              <a:t>i</a:t>
            </a:r>
            <a:r>
              <a:rPr lang="en-US" sz="1800" dirty="0"/>
              <a:t>, you don’t need </a:t>
            </a:r>
            <a:r>
              <a:rPr lang="en-US" sz="1800" dirty="0">
                <a:solidFill>
                  <a:schemeClr val="bg1">
                    <a:lumMod val="50000"/>
                  </a:schemeClr>
                </a:solidFill>
                <a:latin typeface="Consolas" panose="020B0609020204030204" pitchFamily="49" charset="0"/>
                <a:cs typeface="Courier New" panose="02070309020205020404" pitchFamily="49" charset="0"/>
              </a:rPr>
              <a:t>a[i]</a:t>
            </a:r>
          </a:p>
          <a:p>
            <a:pPr lvl="1"/>
            <a:r>
              <a:rPr lang="en-US" sz="1600" dirty="0"/>
              <a:t>Rather, you need </a:t>
            </a:r>
            <a:r>
              <a:rPr lang="en-US" sz="1600" dirty="0">
                <a:solidFill>
                  <a:schemeClr val="bg1">
                    <a:lumMod val="50000"/>
                  </a:schemeClr>
                </a:solidFill>
                <a:latin typeface="Consolas" panose="020B0609020204030204" pitchFamily="49" charset="0"/>
                <a:cs typeface="Courier New" panose="02070309020205020404" pitchFamily="49" charset="0"/>
              </a:rPr>
              <a:t>a[</a:t>
            </a:r>
            <a:r>
              <a:rPr lang="en-US" sz="1600" dirty="0" err="1">
                <a:solidFill>
                  <a:schemeClr val="bg1">
                    <a:lumMod val="50000"/>
                  </a:schemeClr>
                </a:solidFill>
                <a:latin typeface="Consolas" panose="020B0609020204030204" pitchFamily="49" charset="0"/>
                <a:cs typeface="Courier New" panose="02070309020205020404" pitchFamily="49" charset="0"/>
              </a:rPr>
              <a:t>indir</a:t>
            </a:r>
            <a:r>
              <a:rPr lang="en-US" sz="1600" dirty="0">
                <a:solidFill>
                  <a:schemeClr val="bg1">
                    <a:lumMod val="50000"/>
                  </a:schemeClr>
                </a:solidFill>
                <a:latin typeface="Consolas" panose="020B0609020204030204" pitchFamily="49" charset="0"/>
                <a:cs typeface="Courier New" panose="02070309020205020404" pitchFamily="49" charset="0"/>
              </a:rPr>
              <a:t>[i]]</a:t>
            </a:r>
            <a:r>
              <a:rPr lang="en-US" sz="1600" dirty="0"/>
              <a:t> (this is one level of indirection; can go higher yet…)</a:t>
            </a:r>
          </a:p>
          <a:p>
            <a:endParaRPr lang="en-US" sz="1800" dirty="0"/>
          </a:p>
          <a:p>
            <a:r>
              <a:rPr lang="en-US" sz="1800" dirty="0"/>
              <a:t>What’s hurting here?</a:t>
            </a:r>
          </a:p>
          <a:p>
            <a:pPr lvl="1"/>
            <a:r>
              <a:rPr lang="en-US" sz="1400" dirty="0"/>
              <a:t>First, when </a:t>
            </a:r>
            <a:r>
              <a:rPr lang="en-US" sz="1400" dirty="0">
                <a:solidFill>
                  <a:schemeClr val="bg1">
                    <a:lumMod val="50000"/>
                  </a:schemeClr>
                </a:solidFill>
                <a:latin typeface="Consolas" panose="020B0609020204030204" pitchFamily="49" charset="0"/>
                <a:cs typeface="Courier New" panose="02070309020205020404" pitchFamily="49" charset="0"/>
              </a:rPr>
              <a:t>stride</a:t>
            </a:r>
            <a:r>
              <a:rPr lang="en-US" sz="1400" dirty="0"/>
              <a:t> is large, you index into an array </a:t>
            </a:r>
            <a:r>
              <a:rPr lang="en-US" sz="1400" dirty="0" err="1">
                <a:solidFill>
                  <a:schemeClr val="bg1">
                    <a:lumMod val="50000"/>
                  </a:schemeClr>
                </a:solidFill>
                <a:latin typeface="Consolas" panose="020B0609020204030204" pitchFamily="49" charset="0"/>
                <a:cs typeface="Courier New" panose="02070309020205020404" pitchFamily="49" charset="0"/>
              </a:rPr>
              <a:t>indir</a:t>
            </a:r>
            <a:r>
              <a:rPr lang="en-US" sz="1400" dirty="0"/>
              <a:t> of non-negative integers but keep missing</a:t>
            </a:r>
          </a:p>
          <a:p>
            <a:pPr lvl="2"/>
            <a:r>
              <a:rPr lang="en-US" sz="1400" dirty="0"/>
              <a:t>No locality…</a:t>
            </a:r>
          </a:p>
          <a:p>
            <a:pPr lvl="1"/>
            <a:endParaRPr lang="en-US" sz="1300" dirty="0"/>
          </a:p>
          <a:p>
            <a:pPr lvl="1"/>
            <a:endParaRPr lang="en-US" sz="1300" dirty="0"/>
          </a:p>
          <a:p>
            <a:pPr lvl="1"/>
            <a:r>
              <a:rPr lang="en-US" sz="1400" dirty="0"/>
              <a:t>Second, you will subsequently jump in the array </a:t>
            </a:r>
            <a:r>
              <a:rPr lang="en-US" sz="1400" dirty="0">
                <a:latin typeface="Courier New" panose="02070309020205020404" pitchFamily="49" charset="0"/>
                <a:cs typeface="Courier New" panose="02070309020205020404" pitchFamily="49" charset="0"/>
              </a:rPr>
              <a:t>a</a:t>
            </a:r>
            <a:r>
              <a:rPr lang="en-US" sz="1400" dirty="0"/>
              <a:t> all over the place</a:t>
            </a:r>
          </a:p>
          <a:p>
            <a:pPr lvl="2"/>
            <a:r>
              <a:rPr lang="en-US" sz="1400" dirty="0"/>
              <a:t>Very likely you’ll just keep missing</a:t>
            </a:r>
          </a:p>
          <a:p>
            <a:endParaRPr lang="en-US" sz="2000" dirty="0"/>
          </a:p>
          <a:p>
            <a:pPr>
              <a:lnSpc>
                <a:spcPct val="100000"/>
              </a:lnSpc>
            </a:pPr>
            <a:r>
              <a:rPr lang="en-US" sz="1800" dirty="0"/>
              <a:t>Unfortunately, indirection in computing very common</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51</a:t>
            </a:fld>
            <a:endParaRPr lang="en-US" altLang="en-US"/>
          </a:p>
        </p:txBody>
      </p:sp>
      <p:sp>
        <p:nvSpPr>
          <p:cNvPr id="5" name="Rectangle 4"/>
          <p:cNvSpPr/>
          <p:nvPr/>
        </p:nvSpPr>
        <p:spPr>
          <a:xfrm>
            <a:off x="6469416" y="3026812"/>
            <a:ext cx="5638800" cy="1200329"/>
          </a:xfrm>
          <a:prstGeom prst="rect">
            <a:avLst/>
          </a:prstGeom>
          <a:solidFill>
            <a:schemeClr val="bg1">
              <a:lumMod val="95000"/>
            </a:schemeClr>
          </a:solidFill>
        </p:spPr>
        <p:txBody>
          <a:bodyPr wrap="square">
            <a:spAutoFit/>
          </a:bodyPr>
          <a:lstStyle/>
          <a:p>
            <a:r>
              <a:rPr lang="en-US" sz="1200" b="1" dirty="0">
                <a:solidFill>
                  <a:srgbClr val="0000FF"/>
                </a:solidFill>
                <a:latin typeface="Courier New" panose="02070309020205020404" pitchFamily="49" charset="0"/>
                <a:cs typeface="Courier New" panose="02070309020205020404" pitchFamily="49" charset="0"/>
              </a:rPr>
              <a:t>void</a:t>
            </a:r>
            <a:r>
              <a:rPr lang="en-US" sz="1200" b="1" dirty="0">
                <a:solidFill>
                  <a:srgbClr val="000000"/>
                </a:solidFill>
                <a:latin typeface="Courier New" panose="02070309020205020404" pitchFamily="49" charset="0"/>
                <a:cs typeface="Courier New" panose="02070309020205020404" pitchFamily="49" charset="0"/>
              </a:rPr>
              <a:t> loop(</a:t>
            </a:r>
            <a:r>
              <a:rPr lang="en-US" sz="1200" b="1" dirty="0" err="1">
                <a:solidFill>
                  <a:srgbClr val="0000FF"/>
                </a:solidFill>
                <a:latin typeface="Courier New" panose="02070309020205020404" pitchFamily="49" charset="0"/>
                <a:cs typeface="Courier New" panose="02070309020205020404" pitchFamily="49" charset="0"/>
              </a:rPr>
              <a:t>int</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a:solidFill>
                  <a:srgbClr val="808080"/>
                </a:solidFill>
                <a:latin typeface="Courier New" panose="02070309020205020404" pitchFamily="49" charset="0"/>
                <a:cs typeface="Courier New" panose="02070309020205020404" pitchFamily="49" charset="0"/>
              </a:rPr>
              <a:t>a</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unsigned</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FF"/>
                </a:solidFill>
                <a:latin typeface="Courier New" panose="02070309020205020404" pitchFamily="49" charset="0"/>
                <a:cs typeface="Courier New" panose="02070309020205020404" pitchFamily="49" charset="0"/>
              </a:rPr>
              <a:t>int</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indir</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FF"/>
                </a:solidFill>
                <a:latin typeface="Courier New" panose="02070309020205020404" pitchFamily="49" charset="0"/>
                <a:cs typeface="Courier New" panose="02070309020205020404" pitchFamily="49" charset="0"/>
              </a:rPr>
              <a:t>int</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a:solidFill>
                  <a:srgbClr val="808080"/>
                </a:solidFill>
                <a:latin typeface="Courier New" panose="02070309020205020404" pitchFamily="49" charset="0"/>
                <a:cs typeface="Courier New" panose="02070309020205020404" pitchFamily="49" charset="0"/>
              </a:rPr>
              <a:t>N</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FF"/>
                </a:solidFill>
                <a:latin typeface="Courier New" panose="02070309020205020404" pitchFamily="49" charset="0"/>
                <a:cs typeface="Courier New" panose="02070309020205020404" pitchFamily="49" charset="0"/>
              </a:rPr>
              <a:t>int</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a:solidFill>
                  <a:srgbClr val="808080"/>
                </a:solidFill>
                <a:latin typeface="Courier New" panose="02070309020205020404" pitchFamily="49" charset="0"/>
                <a:cs typeface="Courier New" panose="02070309020205020404" pitchFamily="49" charset="0"/>
              </a:rPr>
              <a:t>stride</a:t>
            </a:r>
            <a:r>
              <a:rPr lang="en-US" sz="1200" b="1" dirty="0">
                <a:solidFill>
                  <a:srgbClr val="000000"/>
                </a:solidFill>
                <a:latin typeface="Courier New" panose="02070309020205020404" pitchFamily="49" charset="0"/>
                <a:cs typeface="Courier New" panose="02070309020205020404" pitchFamily="49" charset="0"/>
              </a:rPr>
              <a:t>)</a:t>
            </a:r>
          </a:p>
          <a:p>
            <a:r>
              <a:rPr lang="en-US" sz="1200" b="1" dirty="0">
                <a:solidFill>
                  <a:srgbClr val="000000"/>
                </a:solidFill>
                <a:latin typeface="Courier New" panose="02070309020205020404" pitchFamily="49" charset="0"/>
                <a:cs typeface="Courier New" panose="02070309020205020404" pitchFamily="49" charset="0"/>
              </a:rPr>
              <a:t>{</a:t>
            </a:r>
          </a:p>
          <a:p>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FF"/>
                </a:solidFill>
                <a:latin typeface="Courier New" panose="02070309020205020404" pitchFamily="49" charset="0"/>
                <a:cs typeface="Courier New" panose="02070309020205020404" pitchFamily="49" charset="0"/>
              </a:rPr>
              <a:t>int</a:t>
            </a:r>
            <a:r>
              <a:rPr lang="en-US" sz="1200" b="1" dirty="0">
                <a:solidFill>
                  <a:srgbClr val="000000"/>
                </a:solidFill>
                <a:latin typeface="Courier New" panose="02070309020205020404" pitchFamily="49" charset="0"/>
                <a:cs typeface="Courier New" panose="02070309020205020404" pitchFamily="49" charset="0"/>
              </a:rPr>
              <a:t> sum = 0;</a:t>
            </a:r>
          </a:p>
          <a:p>
            <a:r>
              <a:rPr lang="en-US" sz="1200" b="1" dirty="0">
                <a:solidFill>
                  <a:srgbClr val="000000"/>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for</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FF"/>
                </a:solidFill>
                <a:latin typeface="Courier New" panose="02070309020205020404" pitchFamily="49" charset="0"/>
                <a:cs typeface="Courier New" panose="02070309020205020404" pitchFamily="49" charset="0"/>
              </a:rPr>
              <a:t>int</a:t>
            </a:r>
            <a:r>
              <a:rPr lang="en-US" sz="1200" b="1" dirty="0">
                <a:solidFill>
                  <a:srgbClr val="000000"/>
                </a:solidFill>
                <a:latin typeface="Courier New" panose="02070309020205020404" pitchFamily="49" charset="0"/>
                <a:cs typeface="Courier New" panose="02070309020205020404" pitchFamily="49" charset="0"/>
              </a:rPr>
              <a:t> i = 0; i &lt; </a:t>
            </a:r>
            <a:r>
              <a:rPr lang="en-US" sz="1200" b="1" dirty="0">
                <a:solidFill>
                  <a:srgbClr val="808080"/>
                </a:solidFill>
                <a:latin typeface="Courier New" panose="02070309020205020404" pitchFamily="49" charset="0"/>
                <a:cs typeface="Courier New" panose="02070309020205020404" pitchFamily="49" charset="0"/>
              </a:rPr>
              <a:t>N</a:t>
            </a:r>
            <a:r>
              <a:rPr lang="en-US" sz="1200" b="1" dirty="0">
                <a:solidFill>
                  <a:srgbClr val="000000"/>
                </a:solidFill>
                <a:latin typeface="Courier New" panose="02070309020205020404" pitchFamily="49" charset="0"/>
                <a:cs typeface="Courier New" panose="02070309020205020404" pitchFamily="49" charset="0"/>
              </a:rPr>
              <a:t>; i+=</a:t>
            </a:r>
            <a:r>
              <a:rPr lang="en-US" sz="1200" b="1" dirty="0">
                <a:solidFill>
                  <a:srgbClr val="808080"/>
                </a:solidFill>
                <a:latin typeface="Courier New" panose="02070309020205020404" pitchFamily="49" charset="0"/>
                <a:cs typeface="Courier New" panose="02070309020205020404" pitchFamily="49" charset="0"/>
              </a:rPr>
              <a:t>stride</a:t>
            </a:r>
            <a:r>
              <a:rPr lang="en-US" sz="1200" b="1" dirty="0">
                <a:solidFill>
                  <a:srgbClr val="000000"/>
                </a:solidFill>
                <a:latin typeface="Courier New" panose="02070309020205020404" pitchFamily="49" charset="0"/>
                <a:cs typeface="Courier New" panose="02070309020205020404" pitchFamily="49" charset="0"/>
              </a:rPr>
              <a:t>)</a:t>
            </a:r>
          </a:p>
          <a:p>
            <a:r>
              <a:rPr lang="en-US" sz="1200" b="1" dirty="0">
                <a:solidFill>
                  <a:srgbClr val="000000"/>
                </a:solidFill>
                <a:latin typeface="Courier New" panose="02070309020205020404" pitchFamily="49" charset="0"/>
                <a:cs typeface="Courier New" panose="02070309020205020404" pitchFamily="49" charset="0"/>
              </a:rPr>
              <a:t>        sum += </a:t>
            </a:r>
            <a:r>
              <a:rPr lang="en-US" sz="1200" b="1" dirty="0">
                <a:solidFill>
                  <a:srgbClr val="808080"/>
                </a:solidFill>
                <a:latin typeface="Courier New" panose="02070309020205020404" pitchFamily="49" charset="0"/>
                <a:cs typeface="Courier New" panose="02070309020205020404" pitchFamily="49" charset="0"/>
              </a:rPr>
              <a:t>a</a:t>
            </a:r>
            <a:r>
              <a:rPr lang="en-US" sz="1200" b="1" dirty="0">
                <a:solidFill>
                  <a:srgbClr val="000000"/>
                </a:solidFill>
                <a:latin typeface="Courier New" panose="02070309020205020404" pitchFamily="49" charset="0"/>
                <a:cs typeface="Courier New" panose="02070309020205020404" pitchFamily="49" charset="0"/>
              </a:rPr>
              <a:t>[</a:t>
            </a:r>
            <a:r>
              <a:rPr lang="en-US" sz="1200" b="1" dirty="0" err="1">
                <a:solidFill>
                  <a:srgbClr val="C00000"/>
                </a:solidFill>
                <a:latin typeface="Courier New" panose="02070309020205020404" pitchFamily="49" charset="0"/>
                <a:cs typeface="Courier New" panose="02070309020205020404" pitchFamily="49" charset="0"/>
              </a:rPr>
              <a:t>indir</a:t>
            </a:r>
            <a:r>
              <a:rPr lang="en-US" sz="1200" b="1" dirty="0">
                <a:solidFill>
                  <a:srgbClr val="000000"/>
                </a:solidFill>
                <a:latin typeface="Courier New" panose="02070309020205020404" pitchFamily="49" charset="0"/>
                <a:cs typeface="Courier New" panose="02070309020205020404" pitchFamily="49" charset="0"/>
              </a:rPr>
              <a:t>[i]];</a:t>
            </a:r>
          </a:p>
          <a:p>
            <a:r>
              <a:rPr lang="en-US" sz="1200" b="1" dirty="0">
                <a:solidFill>
                  <a:srgbClr val="000000"/>
                </a:solidFill>
                <a:latin typeface="Courier New" panose="02070309020205020404" pitchFamily="49" charset="0"/>
                <a:cs typeface="Courier New" panose="02070309020205020404" pitchFamily="49" charset="0"/>
              </a:rPr>
              <a:t>}</a:t>
            </a:r>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138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Line (aka Cache Block)</a:t>
            </a:r>
          </a:p>
        </p:txBody>
      </p:sp>
      <p:sp>
        <p:nvSpPr>
          <p:cNvPr id="3" name="Content Placeholder 2"/>
          <p:cNvSpPr>
            <a:spLocks noGrp="1"/>
          </p:cNvSpPr>
          <p:nvPr>
            <p:ph idx="1"/>
          </p:nvPr>
        </p:nvSpPr>
        <p:spPr/>
        <p:txBody>
          <a:bodyPr/>
          <a:lstStyle/>
          <a:p>
            <a:endParaRPr lang="en-US" sz="1800" dirty="0"/>
          </a:p>
          <a:p>
            <a:r>
              <a:rPr lang="en-US" sz="1800" dirty="0"/>
              <a:t>When data is brought in cache because a piece of data is needed, the MMU brings more than just the needed piece of data</a:t>
            </a:r>
          </a:p>
          <a:p>
            <a:pPr lvl="1"/>
            <a:endParaRPr lang="en-US" sz="1400" dirty="0"/>
          </a:p>
          <a:p>
            <a:pPr lvl="1"/>
            <a:endParaRPr lang="en-US" sz="1400" dirty="0"/>
          </a:p>
          <a:p>
            <a:r>
              <a:rPr lang="en-US" sz="1800" dirty="0"/>
              <a:t>Why bring more data than what absolutely necessary?</a:t>
            </a:r>
          </a:p>
          <a:p>
            <a:pPr lvl="1"/>
            <a:r>
              <a:rPr lang="en-US" sz="1600" dirty="0"/>
              <a:t>Because penalty is not high for bringing more: wide buses, little extra cost in bringing more data than exactly what needed</a:t>
            </a:r>
          </a:p>
          <a:p>
            <a:pPr lvl="1"/>
            <a:endParaRPr lang="en-US" sz="1600" dirty="0"/>
          </a:p>
          <a:p>
            <a:pPr lvl="1"/>
            <a:endParaRPr lang="en-US" sz="1600" dirty="0"/>
          </a:p>
          <a:p>
            <a:r>
              <a:rPr lang="en-US" sz="1800" dirty="0">
                <a:solidFill>
                  <a:srgbClr val="C00000"/>
                </a:solidFill>
              </a:rPr>
              <a:t>Corollary</a:t>
            </a:r>
            <a:r>
              <a:rPr lang="en-US" sz="1800" dirty="0"/>
              <a:t>: you will reduce the number of trips to main memory if you use multiple times data from a cache line</a:t>
            </a:r>
          </a:p>
          <a:p>
            <a:endParaRPr lang="en-US" sz="2000" dirty="0"/>
          </a:p>
          <a:p>
            <a:endParaRPr lang="en-US" sz="2000" dirty="0"/>
          </a:p>
          <a:p>
            <a:pPr lvl="2"/>
            <a:endParaRPr lang="en-US" sz="1400" dirty="0"/>
          </a:p>
          <a:p>
            <a:r>
              <a:rPr lang="en-US" sz="2000" dirty="0"/>
              <a:t>“</a:t>
            </a:r>
            <a:r>
              <a:rPr lang="en-US" sz="2000" dirty="0">
                <a:solidFill>
                  <a:srgbClr val="0070C0"/>
                </a:solidFill>
              </a:rPr>
              <a:t>cache line</a:t>
            </a:r>
            <a:r>
              <a:rPr lang="en-US" sz="2000" dirty="0"/>
              <a:t>”</a:t>
            </a:r>
          </a:p>
          <a:p>
            <a:pPr lvl="1"/>
            <a:r>
              <a:rPr lang="en-US" sz="1800" dirty="0"/>
              <a:t>Many systems have cache line of 64 Bytes (8 </a:t>
            </a:r>
            <a:r>
              <a:rPr lang="en-US" sz="1800" dirty="0">
                <a:latin typeface="Consolas" panose="020B0609020204030204" pitchFamily="49" charset="0"/>
              </a:rPr>
              <a:t>double</a:t>
            </a:r>
            <a:r>
              <a:rPr lang="en-US" sz="1800" dirty="0"/>
              <a:t>s OR 16 </a:t>
            </a:r>
            <a:r>
              <a:rPr lang="en-US" sz="1800" dirty="0">
                <a:latin typeface="Consolas" panose="020B0609020204030204" pitchFamily="49" charset="0"/>
              </a:rPr>
              <a:t>float</a:t>
            </a:r>
            <a:r>
              <a:rPr lang="en-US" sz="1800" dirty="0"/>
              <a:t>s OR 16 </a:t>
            </a:r>
            <a:r>
              <a:rPr lang="en-US" sz="1800" dirty="0" err="1">
                <a:latin typeface="Consolas" panose="020B0609020204030204" pitchFamily="49" charset="0"/>
              </a:rPr>
              <a:t>int</a:t>
            </a:r>
            <a:r>
              <a:rPr lang="en-US" sz="1800" dirty="0" err="1"/>
              <a:t>s</a:t>
            </a:r>
            <a:r>
              <a:rPr lang="en-US" sz="1800" dirty="0"/>
              <a:t> OR 64 </a:t>
            </a:r>
            <a:r>
              <a:rPr lang="en-US" sz="1800" dirty="0">
                <a:latin typeface="Consolas" panose="020B0609020204030204" pitchFamily="49" charset="0"/>
              </a:rPr>
              <a:t>char</a:t>
            </a:r>
            <a:r>
              <a:rPr lang="en-US" sz="1800" dirty="0"/>
              <a:t>s, etc.)</a:t>
            </a:r>
          </a:p>
          <a:p>
            <a:pPr lvl="1"/>
            <a:r>
              <a:rPr lang="en-US" sz="1800" dirty="0"/>
              <a:t>Cache line size is the same for L1, L2 and L3 caches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a:t>
            </a:fld>
            <a:endParaRPr lang="en-US" altLang="en-US"/>
          </a:p>
        </p:txBody>
      </p:sp>
    </p:spTree>
    <p:extLst>
      <p:ext uri="{BB962C8B-B14F-4D97-AF65-F5344CB8AC3E}">
        <p14:creationId xmlns:p14="http://schemas.microsoft.com/office/powerpoint/2010/main" val="172712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4876800" y="270489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normAutofit fontScale="90000"/>
          </a:bodyPr>
          <a:lstStyle/>
          <a:p>
            <a:r>
              <a:rPr lang="en-US" sz="2400" dirty="0"/>
              <a:t>[Back to caches: The inner workings of caches]</a:t>
            </a:r>
            <a:br>
              <a:rPr lang="en-US" sz="2400" dirty="0"/>
            </a:br>
            <a:r>
              <a:rPr lang="en-US" dirty="0"/>
              <a:t>General Cache Concepts</a:t>
            </a:r>
          </a:p>
        </p:txBody>
      </p:sp>
      <p:sp>
        <p:nvSpPr>
          <p:cNvPr id="3" name="Rectangle 2"/>
          <p:cNvSpPr/>
          <p:nvPr/>
        </p:nvSpPr>
        <p:spPr bwMode="auto">
          <a:xfrm>
            <a:off x="3429000" y="407649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429000" y="208168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581400" y="4228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419600" y="4228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257800" y="4228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6096000" y="4228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581400" y="4609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419600" y="4609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257800" y="4609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6096000" y="4609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581400" y="4990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419600" y="4990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257800" y="4990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6096000" y="4990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581400" y="5371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419600" y="5371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257800" y="5371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6096000" y="537189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810000" y="5905291"/>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581400" y="223408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419600" y="223408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257800" y="223408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6096000" y="223408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178580" y="2169549"/>
            <a:ext cx="1156086" cy="369332"/>
          </a:xfrm>
          <a:prstGeom prst="rect">
            <a:avLst/>
          </a:prstGeom>
          <a:noFill/>
        </p:spPr>
        <p:txBody>
          <a:bodyPr wrap="none" rtlCol="0">
            <a:spAutoFit/>
          </a:bodyPr>
          <a:lstStyle/>
          <a:p>
            <a:r>
              <a:rPr lang="en-US" dirty="0">
                <a:latin typeface="Calibri" pitchFamily="34" charset="0"/>
              </a:rPr>
              <a:t>The Cache</a:t>
            </a:r>
          </a:p>
        </p:txBody>
      </p:sp>
      <p:sp>
        <p:nvSpPr>
          <p:cNvPr id="31" name="TextBox 30"/>
          <p:cNvSpPr txBox="1"/>
          <p:nvPr/>
        </p:nvSpPr>
        <p:spPr>
          <a:xfrm>
            <a:off x="2039266" y="5092491"/>
            <a:ext cx="1295400" cy="646331"/>
          </a:xfrm>
          <a:prstGeom prst="rect">
            <a:avLst/>
          </a:prstGeom>
          <a:noFill/>
        </p:spPr>
        <p:txBody>
          <a:bodyPr wrap="square" rtlCol="0">
            <a:spAutoFit/>
          </a:bodyPr>
          <a:lstStyle/>
          <a:p>
            <a:pPr algn="r"/>
            <a:r>
              <a:rPr lang="en-US" dirty="0">
                <a:latin typeface="Calibri" pitchFamily="34" charset="0"/>
              </a:rPr>
              <a:t>The Main Memory</a:t>
            </a:r>
          </a:p>
        </p:txBody>
      </p:sp>
      <p:sp>
        <p:nvSpPr>
          <p:cNvPr id="32" name="Text Box 19"/>
          <p:cNvSpPr txBox="1">
            <a:spLocks noChangeArrowheads="1"/>
          </p:cNvSpPr>
          <p:nvPr/>
        </p:nvSpPr>
        <p:spPr bwMode="auto">
          <a:xfrm>
            <a:off x="7066667" y="5187479"/>
            <a:ext cx="4391500"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Main Memory: 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(shown here as partitioned into “blocks” that are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mapped into </a:t>
            </a:r>
            <a:r>
              <a:rPr lang="en-GB" sz="1600" b="1" dirty="0">
                <a:solidFill>
                  <a:srgbClr val="0070C0"/>
                </a:solidFill>
                <a:latin typeface="Calibri" pitchFamily="34" charset="0"/>
              </a:rPr>
              <a:t>cache lines</a:t>
            </a:r>
            <a:r>
              <a:rPr lang="en-GB" sz="1600" b="1" dirty="0">
                <a:latin typeface="Calibri" pitchFamily="34" charset="0"/>
              </a:rPr>
              <a:t>)</a:t>
            </a:r>
          </a:p>
        </p:txBody>
      </p:sp>
      <p:sp>
        <p:nvSpPr>
          <p:cNvPr id="33" name="Text Box 22"/>
          <p:cNvSpPr txBox="1">
            <a:spLocks noChangeArrowheads="1"/>
          </p:cNvSpPr>
          <p:nvPr/>
        </p:nvSpPr>
        <p:spPr bwMode="auto">
          <a:xfrm>
            <a:off x="5543000" y="2916630"/>
            <a:ext cx="4121810" cy="828241"/>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copied in block-sized transfer units. Each block (such as block 10, for instance) typically holds 64 bytes of data (the “</a:t>
            </a:r>
            <a:r>
              <a:rPr lang="en-GB" sz="1600" b="1" u="sng" dirty="0">
                <a:solidFill>
                  <a:srgbClr val="0070C0"/>
                </a:solidFill>
                <a:latin typeface="Calibri" pitchFamily="34" charset="0"/>
              </a:rPr>
              <a:t>cache line</a:t>
            </a:r>
            <a:r>
              <a:rPr lang="en-GB" sz="1600" b="1" dirty="0">
                <a:latin typeface="Calibri" pitchFamily="34" charset="0"/>
              </a:rPr>
              <a:t>”).</a:t>
            </a:r>
          </a:p>
        </p:txBody>
      </p:sp>
      <p:sp>
        <p:nvSpPr>
          <p:cNvPr id="34" name="Text Box 29"/>
          <p:cNvSpPr txBox="1">
            <a:spLocks noChangeArrowheads="1"/>
          </p:cNvSpPr>
          <p:nvPr/>
        </p:nvSpPr>
        <p:spPr bwMode="auto">
          <a:xfrm>
            <a:off x="7086600" y="1975602"/>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can store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main memory blocks</a:t>
            </a:r>
          </a:p>
        </p:txBody>
      </p:sp>
      <p:sp>
        <p:nvSpPr>
          <p:cNvPr id="37" name="Rectangle 36"/>
          <p:cNvSpPr/>
          <p:nvPr/>
        </p:nvSpPr>
        <p:spPr bwMode="auto">
          <a:xfrm>
            <a:off x="3581400" y="460989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38" name="Rectangle 37"/>
          <p:cNvSpPr/>
          <p:nvPr/>
        </p:nvSpPr>
        <p:spPr bwMode="auto">
          <a:xfrm>
            <a:off x="4114800" y="323829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39" name="Rectangle 38"/>
          <p:cNvSpPr/>
          <p:nvPr/>
        </p:nvSpPr>
        <p:spPr bwMode="auto">
          <a:xfrm>
            <a:off x="3581400" y="223408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40" name="Rectangle 39"/>
          <p:cNvSpPr/>
          <p:nvPr/>
        </p:nvSpPr>
        <p:spPr bwMode="auto">
          <a:xfrm>
            <a:off x="5257800" y="499089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41" name="Rectangle 40"/>
          <p:cNvSpPr/>
          <p:nvPr/>
        </p:nvSpPr>
        <p:spPr bwMode="auto">
          <a:xfrm>
            <a:off x="4114800" y="323829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42" name="Rectangle 41"/>
          <p:cNvSpPr/>
          <p:nvPr/>
        </p:nvSpPr>
        <p:spPr bwMode="auto">
          <a:xfrm>
            <a:off x="5257800" y="223408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21" name="TextBox 20"/>
          <p:cNvSpPr txBox="1"/>
          <p:nvPr/>
        </p:nvSpPr>
        <p:spPr>
          <a:xfrm>
            <a:off x="2209800" y="1104690"/>
            <a:ext cx="5736028" cy="369332"/>
          </a:xfrm>
          <a:prstGeom prst="rect">
            <a:avLst/>
          </a:prstGeom>
          <a:noFill/>
        </p:spPr>
        <p:txBody>
          <a:bodyPr wrap="none" rtlCol="0">
            <a:spAutoFit/>
          </a:bodyPr>
          <a:lstStyle/>
          <a:p>
            <a:r>
              <a:rPr lang="en-US" i="1" dirty="0">
                <a:solidFill>
                  <a:srgbClr val="800000"/>
                </a:solidFill>
                <a:latin typeface="Calibri" pitchFamily="34" charset="0"/>
              </a:rPr>
              <a:t>Everything handled in hardware.  Invisible to programmer</a:t>
            </a:r>
          </a:p>
        </p:txBody>
      </p:sp>
      <p:sp>
        <p:nvSpPr>
          <p:cNvPr id="43" name="Rectangle 42"/>
          <p:cNvSpPr/>
          <p:nvPr/>
        </p:nvSpPr>
        <p:spPr>
          <a:xfrm>
            <a:off x="17604" y="6642556"/>
            <a:ext cx="3944796" cy="215444"/>
          </a:xfrm>
          <a:prstGeom prst="rect">
            <a:avLst/>
          </a:prstGeom>
          <a:solidFill>
            <a:schemeClr val="bg1"/>
          </a:solidFill>
        </p:spPr>
        <p:txBody>
          <a:bodyPr wrap="square">
            <a:spAutoFit/>
          </a:bodyPr>
          <a:lstStyle/>
          <a:p>
            <a:r>
              <a:rPr lang="en-US" sz="800" dirty="0">
                <a:latin typeface="Calibri" panose="020F0502020204030204" pitchFamily="34" charset="0"/>
                <a:cs typeface="Calibri" panose="020F0502020204030204" pitchFamily="34" charset="0"/>
              </a:rPr>
              <a:t>[Bryant and </a:t>
            </a:r>
            <a:r>
              <a:rPr lang="en-US" sz="800" dirty="0" err="1">
                <a:latin typeface="Calibri" panose="020F0502020204030204" pitchFamily="34" charset="0"/>
                <a:cs typeface="Calibri" panose="020F0502020204030204" pitchFamily="34" charset="0"/>
              </a:rPr>
              <a:t>O‘Hallaron</a:t>
            </a:r>
            <a:r>
              <a:rPr lang="en-US" sz="800" dirty="0">
                <a:latin typeface="Calibri" panose="020F0502020204030204" pitchFamily="34" charset="0"/>
                <a:cs typeface="Calibri" panose="020F0502020204030204" pitchFamily="34" charset="0"/>
              </a:rPr>
              <a:t>: Computer Systems - A Programmer's Perspective 3rd edition] →</a:t>
            </a:r>
          </a:p>
        </p:txBody>
      </p:sp>
      <p:sp>
        <p:nvSpPr>
          <p:cNvPr id="23" name="Slide Number Placeholder 22"/>
          <p:cNvSpPr>
            <a:spLocks noGrp="1"/>
          </p:cNvSpPr>
          <p:nvPr>
            <p:ph type="sldNum" sz="quarter" idx="12"/>
          </p:nvPr>
        </p:nvSpPr>
        <p:spPr/>
        <p:txBody>
          <a:bodyPr/>
          <a:lstStyle/>
          <a:p>
            <a:fld id="{198C497F-F93A-415D-AE85-6EDF5BB63A7F}" type="slidenum">
              <a:rPr lang="en-US" altLang="en-US" smtClean="0"/>
              <a:pPr/>
              <a:t>7</a:t>
            </a:fld>
            <a:endParaRPr lang="en-US" altLang="en-US"/>
          </a:p>
        </p:txBody>
      </p:sp>
      <p:grpSp>
        <p:nvGrpSpPr>
          <p:cNvPr id="25" name="Group 24">
            <a:extLst>
              <a:ext uri="{FF2B5EF4-FFF2-40B4-BE49-F238E27FC236}">
                <a16:creationId xmlns:a16="http://schemas.microsoft.com/office/drawing/2014/main" id="{0928E9F2-5A54-48E1-B93D-64426813E5BE}"/>
              </a:ext>
            </a:extLst>
          </p:cNvPr>
          <p:cNvGrpSpPr/>
          <p:nvPr/>
        </p:nvGrpSpPr>
        <p:grpSpPr>
          <a:xfrm>
            <a:off x="8067819" y="3737741"/>
            <a:ext cx="757311" cy="154744"/>
            <a:chOff x="8180363" y="3737741"/>
            <a:chExt cx="757311" cy="154744"/>
          </a:xfrm>
        </p:grpSpPr>
        <p:sp>
          <p:nvSpPr>
            <p:cNvPr id="24" name="Arrow: Down 23">
              <a:extLst>
                <a:ext uri="{FF2B5EF4-FFF2-40B4-BE49-F238E27FC236}">
                  <a16:creationId xmlns:a16="http://schemas.microsoft.com/office/drawing/2014/main" id="{5FF5C330-5BB4-4088-A35C-0520CDF2469F}"/>
                </a:ext>
              </a:extLst>
            </p:cNvPr>
            <p:cNvSpPr/>
            <p:nvPr/>
          </p:nvSpPr>
          <p:spPr>
            <a:xfrm rot="10800000">
              <a:off x="8180363" y="3737741"/>
              <a:ext cx="147711" cy="15474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D9F6B106-02D4-4BA2-B9A9-497B78E25F09}"/>
                </a:ext>
              </a:extLst>
            </p:cNvPr>
            <p:cNvSpPr/>
            <p:nvPr/>
          </p:nvSpPr>
          <p:spPr>
            <a:xfrm rot="10800000">
              <a:off x="8332763" y="3737741"/>
              <a:ext cx="147711" cy="15474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6B956F1D-9E0A-44B9-8B72-37C3C2925F80}"/>
                </a:ext>
              </a:extLst>
            </p:cNvPr>
            <p:cNvSpPr/>
            <p:nvPr/>
          </p:nvSpPr>
          <p:spPr>
            <a:xfrm rot="10800000">
              <a:off x="8485163" y="3737741"/>
              <a:ext cx="147711" cy="15474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57E24FE7-7BA2-495F-BA28-2F1724327759}"/>
                </a:ext>
              </a:extLst>
            </p:cNvPr>
            <p:cNvSpPr/>
            <p:nvPr/>
          </p:nvSpPr>
          <p:spPr>
            <a:xfrm rot="10800000">
              <a:off x="8637563" y="3737741"/>
              <a:ext cx="147711" cy="15474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C14977CC-E0A5-4401-97AE-1F5AD1816767}"/>
                </a:ext>
              </a:extLst>
            </p:cNvPr>
            <p:cNvSpPr/>
            <p:nvPr/>
          </p:nvSpPr>
          <p:spPr>
            <a:xfrm rot="10800000">
              <a:off x="8789963" y="3737741"/>
              <a:ext cx="147711" cy="15474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184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5346225" y="1373323"/>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5346225" y="2973523"/>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a:t>
            </a:r>
            <a:r>
              <a:rPr lang="en-US" b="1" dirty="0">
                <a:solidFill>
                  <a:srgbClr val="FFC000"/>
                </a:solidFill>
              </a:rPr>
              <a:t>Hit</a:t>
            </a:r>
          </a:p>
        </p:txBody>
      </p:sp>
      <p:sp>
        <p:nvSpPr>
          <p:cNvPr id="3" name="Rectangle 2"/>
          <p:cNvSpPr/>
          <p:nvPr/>
        </p:nvSpPr>
        <p:spPr bwMode="auto">
          <a:xfrm>
            <a:off x="3898425" y="4345123"/>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898425" y="2350314"/>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4050825" y="4497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889025" y="4497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727225" y="4497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6565425" y="4497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4050825" y="4878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889025" y="4878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727225" y="4878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6565425" y="4878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4050825" y="5259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889025" y="5259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727225" y="5259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6565425" y="5259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4050825" y="5640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889025" y="5640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727225" y="5640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6565425" y="5640523"/>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4279425" y="6173924"/>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4050825" y="2502714"/>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889025" y="2502714"/>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727225" y="2502714"/>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6565425" y="2502714"/>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782189" y="2426514"/>
            <a:ext cx="753732" cy="369332"/>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2450626" y="4421323"/>
            <a:ext cx="988925" cy="369332"/>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7913184" y="1658807"/>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5990599" y="1697440"/>
            <a:ext cx="1184427" cy="338554"/>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5727225" y="2503445"/>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48" name="Text Box 29"/>
          <p:cNvSpPr txBox="1">
            <a:spLocks noChangeArrowheads="1"/>
          </p:cNvSpPr>
          <p:nvPr/>
        </p:nvSpPr>
        <p:spPr bwMode="auto">
          <a:xfrm>
            <a:off x="7929519" y="2287723"/>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
        <p:nvSpPr>
          <p:cNvPr id="21" name="Slide Number Placeholder 20"/>
          <p:cNvSpPr>
            <a:spLocks noGrp="1"/>
          </p:cNvSpPr>
          <p:nvPr>
            <p:ph type="sldNum" sz="quarter" idx="12"/>
          </p:nvPr>
        </p:nvSpPr>
        <p:spPr/>
        <p:txBody>
          <a:bodyPr/>
          <a:lstStyle/>
          <a:p>
            <a:fld id="{198C497F-F93A-415D-AE85-6EDF5BB63A7F}" type="slidenum">
              <a:rPr lang="en-US" altLang="en-US" smtClean="0"/>
              <a:pPr/>
              <a:t>8</a:t>
            </a:fld>
            <a:endParaRPr lang="en-US" altLang="en-US"/>
          </a:p>
        </p:txBody>
      </p:sp>
      <p:sp>
        <p:nvSpPr>
          <p:cNvPr id="36" name="TextBox 35"/>
          <p:cNvSpPr txBox="1"/>
          <p:nvPr/>
        </p:nvSpPr>
        <p:spPr>
          <a:xfrm>
            <a:off x="4981992" y="983536"/>
            <a:ext cx="2209900" cy="369332"/>
          </a:xfrm>
          <a:prstGeom prst="rect">
            <a:avLst/>
          </a:prstGeom>
          <a:noFill/>
        </p:spPr>
        <p:txBody>
          <a:bodyPr wrap="none" rtlCol="0">
            <a:spAutoFit/>
          </a:bodyPr>
          <a:lstStyle/>
          <a:p>
            <a:r>
              <a:rPr lang="en-US" dirty="0">
                <a:latin typeface="Calibri" pitchFamily="34" charset="0"/>
              </a:rPr>
              <a:t>Delivery to registers…</a:t>
            </a:r>
          </a:p>
        </p:txBody>
      </p:sp>
      <p:sp>
        <p:nvSpPr>
          <p:cNvPr id="37" name="Rectangle 36"/>
          <p:cNvSpPr/>
          <p:nvPr/>
        </p:nvSpPr>
        <p:spPr>
          <a:xfrm>
            <a:off x="17604" y="6642556"/>
            <a:ext cx="3944796" cy="215444"/>
          </a:xfrm>
          <a:prstGeom prst="rect">
            <a:avLst/>
          </a:prstGeom>
          <a:solidFill>
            <a:schemeClr val="bg1"/>
          </a:solidFill>
        </p:spPr>
        <p:txBody>
          <a:bodyPr wrap="square">
            <a:spAutoFit/>
          </a:bodyPr>
          <a:lstStyle/>
          <a:p>
            <a:r>
              <a:rPr lang="en-US" sz="800" dirty="0">
                <a:latin typeface="Calibri" panose="020F0502020204030204" pitchFamily="34" charset="0"/>
                <a:cs typeface="Calibri" panose="020F0502020204030204" pitchFamily="34" charset="0"/>
              </a:rPr>
              <a:t>[Bryant and </a:t>
            </a:r>
            <a:r>
              <a:rPr lang="en-US" sz="800" dirty="0" err="1">
                <a:latin typeface="Calibri" panose="020F0502020204030204" pitchFamily="34" charset="0"/>
                <a:cs typeface="Calibri" panose="020F0502020204030204" pitchFamily="34" charset="0"/>
              </a:rPr>
              <a:t>O‘Hallaron</a:t>
            </a:r>
            <a:r>
              <a:rPr lang="en-US" sz="800" dirty="0">
                <a:latin typeface="Calibri" panose="020F0502020204030204" pitchFamily="34" charset="0"/>
                <a:cs typeface="Calibri" panose="020F0502020204030204" pitchFamily="34" charset="0"/>
              </a:rPr>
              <a:t>: Computer Systems - A Programmer's Perspective 3rd edition] →</a:t>
            </a:r>
          </a:p>
        </p:txBody>
      </p:sp>
      <p:sp>
        <p:nvSpPr>
          <p:cNvPr id="23" name="Rectangle 22"/>
          <p:cNvSpPr/>
          <p:nvPr/>
        </p:nvSpPr>
        <p:spPr>
          <a:xfrm>
            <a:off x="9449255" y="5483658"/>
            <a:ext cx="2669962" cy="923330"/>
          </a:xfrm>
          <a:prstGeom prst="rect">
            <a:avLst/>
          </a:prstGeom>
        </p:spPr>
        <p:txBody>
          <a:bodyPr wrap="none">
            <a:spAutoFit/>
          </a:bodyPr>
          <a:lstStyle/>
          <a:p>
            <a:r>
              <a:rPr lang="en-GB" b="1" u="sng" dirty="0">
                <a:solidFill>
                  <a:srgbClr val="0070C0"/>
                </a:solidFill>
                <a:latin typeface="Calibri" pitchFamily="34" charset="0"/>
              </a:rPr>
              <a:t>Hit Rate</a:t>
            </a:r>
            <a:r>
              <a:rPr lang="en-GB" dirty="0">
                <a:latin typeface="Calibri" pitchFamily="34" charset="0"/>
              </a:rPr>
              <a:t>: on average, how </a:t>
            </a:r>
            <a:br>
              <a:rPr lang="en-GB" dirty="0">
                <a:latin typeface="Calibri" pitchFamily="34" charset="0"/>
              </a:rPr>
            </a:br>
            <a:r>
              <a:rPr lang="en-GB" dirty="0">
                <a:latin typeface="Calibri" pitchFamily="34" charset="0"/>
              </a:rPr>
              <a:t>many out of 100 mem </a:t>
            </a:r>
            <a:br>
              <a:rPr lang="en-GB" dirty="0">
                <a:latin typeface="Calibri" pitchFamily="34" charset="0"/>
              </a:rPr>
            </a:br>
            <a:r>
              <a:rPr lang="en-GB" dirty="0">
                <a:latin typeface="Calibri" pitchFamily="34" charset="0"/>
              </a:rPr>
              <a:t>requests hit the cache?</a:t>
            </a:r>
            <a:endParaRPr lang="en-US" dirty="0"/>
          </a:p>
        </p:txBody>
      </p:sp>
    </p:spTree>
    <p:extLst>
      <p:ext uri="{BB962C8B-B14F-4D97-AF65-F5344CB8AC3E}">
        <p14:creationId xmlns:p14="http://schemas.microsoft.com/office/powerpoint/2010/main" val="239482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4876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4876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a:t>
            </a:r>
            <a:r>
              <a:rPr lang="en-US" b="1" dirty="0">
                <a:solidFill>
                  <a:srgbClr val="FFC000"/>
                </a:solidFill>
              </a:rPr>
              <a:t>Miss</a:t>
            </a:r>
          </a:p>
        </p:txBody>
      </p:sp>
      <p:sp>
        <p:nvSpPr>
          <p:cNvPr id="3" name="Rectangle 2"/>
          <p:cNvSpPr/>
          <p:nvPr/>
        </p:nvSpPr>
        <p:spPr bwMode="auto">
          <a:xfrm>
            <a:off x="3429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429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581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419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257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6096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581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419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257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6096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581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419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257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6096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581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419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257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6096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810000" y="6096001"/>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581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419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257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6096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312764" y="2348591"/>
            <a:ext cx="753732" cy="369332"/>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1981201" y="4343400"/>
            <a:ext cx="988925" cy="369332"/>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7443759" y="1580884"/>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5521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7460095"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7467601"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5521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3581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38" name="Rectangle 37"/>
          <p:cNvSpPr/>
          <p:nvPr/>
        </p:nvSpPr>
        <p:spPr bwMode="auto">
          <a:xfrm>
            <a:off x="4114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39" name="Rectangle 38"/>
          <p:cNvSpPr/>
          <p:nvPr/>
        </p:nvSpPr>
        <p:spPr bwMode="auto">
          <a:xfrm>
            <a:off x="4419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42" name="Text Box 29"/>
          <p:cNvSpPr txBox="1">
            <a:spLocks noChangeArrowheads="1"/>
          </p:cNvSpPr>
          <p:nvPr/>
        </p:nvSpPr>
        <p:spPr bwMode="auto">
          <a:xfrm>
            <a:off x="7467601" y="4326742"/>
            <a:ext cx="4470817" cy="1482073"/>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B050"/>
                </a:solidFill>
                <a:latin typeface="Calibri" pitchFamily="34" charset="0"/>
              </a:rPr>
              <a:t>Placement policy:</a:t>
            </a:r>
            <a:br>
              <a:rPr lang="en-GB" dirty="0">
                <a:latin typeface="Calibri" pitchFamily="34" charset="0"/>
              </a:rPr>
            </a:br>
            <a:r>
              <a:rPr lang="en-GB" dirty="0">
                <a:latin typeface="Calibri" pitchFamily="34" charset="0"/>
              </a:rPr>
              <a:t>determines where Block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B050"/>
                </a:solidFill>
                <a:latin typeface="Calibri" pitchFamily="34" charset="0"/>
              </a:rPr>
              <a:t>Replacement policy:</a:t>
            </a:r>
            <a:br>
              <a:rPr lang="en-GB" dirty="0">
                <a:solidFill>
                  <a:srgbClr val="00B050"/>
                </a:solidFill>
                <a:latin typeface="Calibri" pitchFamily="34" charset="0"/>
              </a:rPr>
            </a:br>
            <a:r>
              <a:rPr lang="en-GB" dirty="0">
                <a:latin typeface="Calibri" pitchFamily="34" charset="0"/>
              </a:rPr>
              <a:t>determines which block gets evicted (victim)</a:t>
            </a:r>
          </a:p>
        </p:txBody>
      </p:sp>
      <p:sp>
        <p:nvSpPr>
          <p:cNvPr id="21" name="Slide Number Placeholder 20"/>
          <p:cNvSpPr>
            <a:spLocks noGrp="1"/>
          </p:cNvSpPr>
          <p:nvPr>
            <p:ph type="sldNum" sz="quarter" idx="12"/>
          </p:nvPr>
        </p:nvSpPr>
        <p:spPr/>
        <p:txBody>
          <a:bodyPr/>
          <a:lstStyle/>
          <a:p>
            <a:fld id="{198C497F-F93A-415D-AE85-6EDF5BB63A7F}" type="slidenum">
              <a:rPr lang="en-US" altLang="en-US" smtClean="0"/>
              <a:pPr/>
              <a:t>9</a:t>
            </a:fld>
            <a:endParaRPr lang="en-US" altLang="en-US"/>
          </a:p>
        </p:txBody>
      </p:sp>
      <p:sp>
        <p:nvSpPr>
          <p:cNvPr id="40" name="TextBox 39"/>
          <p:cNvSpPr txBox="1"/>
          <p:nvPr/>
        </p:nvSpPr>
        <p:spPr>
          <a:xfrm>
            <a:off x="4981992" y="983536"/>
            <a:ext cx="2209900" cy="369332"/>
          </a:xfrm>
          <a:prstGeom prst="rect">
            <a:avLst/>
          </a:prstGeom>
          <a:noFill/>
        </p:spPr>
        <p:txBody>
          <a:bodyPr wrap="none" rtlCol="0">
            <a:spAutoFit/>
          </a:bodyPr>
          <a:lstStyle/>
          <a:p>
            <a:r>
              <a:rPr lang="en-US" dirty="0">
                <a:latin typeface="Calibri" pitchFamily="34" charset="0"/>
              </a:rPr>
              <a:t>Delivery to registers…</a:t>
            </a:r>
          </a:p>
        </p:txBody>
      </p:sp>
      <p:sp>
        <p:nvSpPr>
          <p:cNvPr id="41" name="Rectangle 40"/>
          <p:cNvSpPr/>
          <p:nvPr/>
        </p:nvSpPr>
        <p:spPr>
          <a:xfrm>
            <a:off x="17604" y="6642556"/>
            <a:ext cx="3944796" cy="215444"/>
          </a:xfrm>
          <a:prstGeom prst="rect">
            <a:avLst/>
          </a:prstGeom>
          <a:solidFill>
            <a:schemeClr val="bg1"/>
          </a:solidFill>
        </p:spPr>
        <p:txBody>
          <a:bodyPr wrap="square">
            <a:spAutoFit/>
          </a:bodyPr>
          <a:lstStyle/>
          <a:p>
            <a:r>
              <a:rPr lang="en-US" sz="800" dirty="0">
                <a:latin typeface="Calibri" panose="020F0502020204030204" pitchFamily="34" charset="0"/>
                <a:cs typeface="Calibri" panose="020F0502020204030204" pitchFamily="34" charset="0"/>
              </a:rPr>
              <a:t>[Bryant and </a:t>
            </a:r>
            <a:r>
              <a:rPr lang="en-US" sz="800" dirty="0" err="1">
                <a:latin typeface="Calibri" panose="020F0502020204030204" pitchFamily="34" charset="0"/>
                <a:cs typeface="Calibri" panose="020F0502020204030204" pitchFamily="34" charset="0"/>
              </a:rPr>
              <a:t>O‘Hallaron</a:t>
            </a:r>
            <a:r>
              <a:rPr lang="en-US" sz="800" dirty="0">
                <a:latin typeface="Calibri" panose="020F0502020204030204" pitchFamily="34" charset="0"/>
                <a:cs typeface="Calibri" panose="020F0502020204030204" pitchFamily="34" charset="0"/>
              </a:rPr>
              <a:t>: Computer Systems - A Programmer's Perspective 3rd edition] →</a:t>
            </a:r>
          </a:p>
        </p:txBody>
      </p:sp>
    </p:spTree>
    <p:extLst>
      <p:ext uri="{BB962C8B-B14F-4D97-AF65-F5344CB8AC3E}">
        <p14:creationId xmlns:p14="http://schemas.microsoft.com/office/powerpoint/2010/main" val="320810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82.3771"/>
  <p:tag name="LATEXADDIN" val="\documentclass{article}&#10;\usepackage{amsmath}&#10;\pagestyle{empty}&#10;\begin{document}&#10; &#10;\[&#10;\begin{bmatrix}&#10; 2 &amp; -3 &amp; 0 &amp; 1 \\&#10; -1&amp;  1 &amp; 7 &amp; -1&#10;\end{bmatrix}&#10;\] &#10; &#10; &#10;\end{document}&#10;"/>
  <p:tag name="IGUANATEXSIZE" val="20"/>
  <p:tag name="IGUANATEXCURSOR" val="174"/>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82.3771"/>
  <p:tag name="LATEXADDIN" val="\documentclass{article}&#10;\usepackage{amsmath}&#10;\pagestyle{empty}&#10;\begin{document}&#10; &#10;\[&#10;\begin{bmatrix}&#10; 2 &amp; -3 &amp; 0 &amp; 1 \\&#10; -1&amp;  1 &amp; 7 &amp; -1&#10;\end{bmatrix}&#10;\] &#10; &#10; &#10;\end{document}&#10;"/>
  <p:tag name="IGUANATEXSIZE" val="20"/>
  <p:tag name="IGUANATEXCURSOR" val="174"/>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13062</TotalTime>
  <Words>8567</Words>
  <Application>Microsoft Office PowerPoint</Application>
  <PresentationFormat>Widescreen</PresentationFormat>
  <Paragraphs>1297</Paragraphs>
  <Slides>51</Slides>
  <Notes>16</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51</vt:i4>
      </vt:variant>
    </vt:vector>
  </HeadingPairs>
  <TitlesOfParts>
    <vt:vector size="63" baseType="lpstr">
      <vt:lpstr>Arial</vt:lpstr>
      <vt:lpstr>Calibri</vt:lpstr>
      <vt:lpstr>Calibri Light</vt:lpstr>
      <vt:lpstr>Cambria Math</vt:lpstr>
      <vt:lpstr>Consolas</vt:lpstr>
      <vt:lpstr>Courier New</vt:lpstr>
      <vt:lpstr>Tahoma</vt:lpstr>
      <vt:lpstr>Custom Design</vt:lpstr>
      <vt:lpstr>Main</vt:lpstr>
      <vt:lpstr>1_Main</vt:lpstr>
      <vt:lpstr>2_Main</vt:lpstr>
      <vt:lpstr>3_Main</vt:lpstr>
      <vt:lpstr>ME759 High Performance Computing for Applications in Engineering  [Spring 2021] </vt:lpstr>
      <vt:lpstr>Quote of the day</vt:lpstr>
      <vt:lpstr>PowerPoint Presentation</vt:lpstr>
      <vt:lpstr>Before we get started…</vt:lpstr>
      <vt:lpstr>PowerPoint Presentation</vt:lpstr>
      <vt:lpstr>Cache Line (aka Cache Block)</vt:lpstr>
      <vt:lpstr>[Back to caches: The inner workings of caches] General Cache Concepts</vt:lpstr>
      <vt:lpstr>General Cache Concepts: Hit</vt:lpstr>
      <vt:lpstr>General Cache Concepts: Miss</vt:lpstr>
      <vt:lpstr>Cache Miss Classification, by Request Type</vt:lpstr>
      <vt:lpstr>Reasons for Cache Misses</vt:lpstr>
      <vt:lpstr>Placement &amp; Replacement Policies</vt:lpstr>
      <vt:lpstr>Placement &amp; Replacement Policies [continued]</vt:lpstr>
      <vt:lpstr>Placement &amp; Replacement Policies [continued]</vt:lpstr>
      <vt:lpstr>Placement &amp; Replacement Policies: further discussion</vt:lpstr>
      <vt:lpstr>[New Topic:] General Cache Organization [Symbols Used and Their Meaning]</vt:lpstr>
      <vt:lpstr>General Cache Organization (B, E, S)</vt:lpstr>
      <vt:lpstr>On finding if data from a main memory address is in cache</vt:lpstr>
      <vt:lpstr>The key ingredient is the set index</vt:lpstr>
      <vt:lpstr>How Cache Read Takes Place</vt:lpstr>
      <vt:lpstr>Example: Direct Mapped Cache (E = 1)</vt:lpstr>
      <vt:lpstr>Example: Direct Mapped Cache (E = 1)</vt:lpstr>
      <vt:lpstr>Example: Direct Mapped Cache (E = 1)</vt:lpstr>
      <vt:lpstr>E-way Set Associative Cache (Here: E = 2)</vt:lpstr>
      <vt:lpstr>E-way Set Associative Cache (Here: E = 2)</vt:lpstr>
      <vt:lpstr>E-way Set Associative Cache (Here: E = 2)</vt:lpstr>
      <vt:lpstr>Quiz: How many neighborhoods sent folks to same hotel floor?</vt:lpstr>
      <vt:lpstr>Why these acrobatics?</vt:lpstr>
      <vt:lpstr>Example: Adding the Entries in a 2D Matrix</vt:lpstr>
      <vt:lpstr>Example [motivation]: Adding the Entries in a 2D Matrix</vt:lpstr>
      <vt:lpstr>Squashed format vs. 2D format</vt:lpstr>
      <vt:lpstr>First way to represent 2D matrix: the “squashed,” 1D approach</vt:lpstr>
      <vt:lpstr>Example: matrix stored in squashed (1D) format</vt:lpstr>
      <vt:lpstr>The squashed approach, revisited: locality vs. non-locality</vt:lpstr>
      <vt:lpstr>Results, release build: 6 to 7 times faster if accessed w/ locality</vt:lpstr>
      <vt:lpstr>A second way to represent the matrix: the 2D approach</vt:lpstr>
      <vt:lpstr>Example: matrix stored in 2D format</vt:lpstr>
      <vt:lpstr>The 2D approach, revisited: locality vs. non-locality</vt:lpstr>
      <vt:lpstr>Results, release build: ≈ 5 times faster if accessed w/ locality</vt:lpstr>
      <vt:lpstr>The two scenarios, side by side: squashed and proper 2D</vt:lpstr>
      <vt:lpstr>Final Exam type question: Qualitative Estimates of Locality</vt:lpstr>
      <vt:lpstr>Final Exam type question: Qualitative Estimates of Locality</vt:lpstr>
      <vt:lpstr>Taking it to the next level: 3D Matrices – good locality</vt:lpstr>
      <vt:lpstr>Taking it to the next level: 3D Matrices – bad locality</vt:lpstr>
      <vt:lpstr>Running the code in Debug vs. Release mode: big difference?</vt:lpstr>
      <vt:lpstr>Three observations related to our 2D and 3D examples</vt:lpstr>
      <vt:lpstr>Observations on “Observation 1”</vt:lpstr>
      <vt:lpstr>Observations on “Observation 3” (most important)</vt:lpstr>
      <vt:lpstr>The Lesson Learned</vt:lpstr>
      <vt:lpstr>Going on a tangent: TLP vs ILP [one slide side trip]</vt:lpstr>
      <vt:lpstr>Indirection and how it’s hurting… An example. [one slide side trip]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543</cp:revision>
  <dcterms:created xsi:type="dcterms:W3CDTF">2018-05-16T17:28:20Z</dcterms:created>
  <dcterms:modified xsi:type="dcterms:W3CDTF">2021-02-03T19:10:04Z</dcterms:modified>
</cp:coreProperties>
</file>