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48.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57.xml.rels" ContentType="application/vnd.openxmlformats-package.relationships+xml"/>
  <Override PartName="/ppt/notesSlides/_rels/notesSlide42.xml.rels" ContentType="application/vnd.openxmlformats-package.relationships+xml"/>
  <Override PartName="/ppt/notesSlides/_rels/notesSlide48.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59.xml.rels" ContentType="application/vnd.openxmlformats-package.relationships+xml"/>
  <Override PartName="/ppt/notesSlides/_rels/notesSlide30.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6.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58.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12.xml.rels" ContentType="application/vnd.openxmlformats-package.relationships+xml"/>
  <Override PartName="/ppt/notesSlides/_rels/notesSlide41.xml.rels" ContentType="application/vnd.openxmlformats-package.relationships+xml"/>
  <Override PartName="/ppt/notesSlides/_rels/notesSlide56.xml.rels" ContentType="application/vnd.openxmlformats-package.relationships+xml"/>
  <Override PartName="/ppt/notesSlides/_rels/notesSlide47.xml.rels" ContentType="application/vnd.openxmlformats-package.relationships+xml"/>
  <Override PartName="/ppt/notesSlides/notesSlide51.xml" ContentType="application/vnd.openxmlformats-officedocument.presentationml.notesSlide+xml"/>
  <Override PartName="/ppt/notesSlides/notesSlide14.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22.xml" ContentType="application/vnd.openxmlformats-officedocument.presentationml.notesSlide+xml"/>
  <Override PartName="/ppt/notesSlides/notesSlide58.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9.xml" ContentType="application/vnd.openxmlformats-officedocument.presentationml.notesSlide+xml"/>
  <Override PartName="/ppt/notesSlides/notesSlide12.xml" ContentType="application/vnd.openxmlformats-officedocument.presentationml.notesSlide+xml"/>
  <Override PartName="/ppt/notesSlides/notesSlide4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charts/chart3.xml" ContentType="application/vnd.openxmlformats-officedocument.drawingml.char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72.xml" ContentType="application/vnd.openxmlformats-officedocument.presentationml.slide+xml"/>
  <Override PartName="/ppt/slides/slide23.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
</Relationships>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ineChart>
        <c:grouping val="standard"/>
        <c:varyColors val="0"/>
        <c:ser>
          <c:idx val="0"/>
          <c:order val="0"/>
          <c:tx>
            <c:strRef>
              <c:f>label 0</c:f>
              <c:strCache>
                <c:ptCount val="1"/>
                <c:pt idx="0">
                  <c:v>Series 1</c:v>
                </c:pt>
              </c:strCache>
            </c:strRef>
          </c:tx>
          <c:spPr>
            <a:solidFill>
              <a:srgbClr val="5b9bd5"/>
            </a:solidFill>
            <a:ln w="19080">
              <a:solidFill>
                <a:srgbClr val="5b9bd5"/>
              </a:solidFill>
              <a:round/>
            </a:ln>
          </c:spPr>
          <c:marker>
            <c:symbol val="square"/>
            <c:size val="5"/>
            <c:spPr>
              <a:solidFill>
                <a:srgbClr val="5b9bd5"/>
              </a:solidFill>
            </c:spPr>
          </c:marker>
          <c:dLbls>
            <c:txPr>
              <a:bodyPr/>
              <a:lstStyle/>
              <a:p>
                <a:pPr>
                  <a:defRPr b="0" sz="1800" spc="-1" strike="noStrike">
                    <a:solidFill>
                      <a:srgbClr val="ffffff"/>
                    </a:solidFill>
                    <a:latin typeface="Calibri"/>
                  </a:defRPr>
                </a:pPr>
              </a:p>
            </c:txPr>
            <c:dLblPos val="r"/>
            <c:showLegendKey val="0"/>
            <c:showVal val="0"/>
            <c:showCatName val="0"/>
            <c:showSerName val="0"/>
            <c:showPercent val="0"/>
            <c:separator>; </c:separator>
            <c:showLeaderLines val="0"/>
          </c:dLbls>
          <c:cat>
            <c:strRef>
              <c:f>categories</c:f>
              <c:strCache>
                <c:ptCount val="3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strCache>
            </c:strRef>
          </c:cat>
          <c:val>
            <c:numRef>
              <c:f>0</c:f>
              <c:numCache>
                <c:formatCode>General</c:formatCode>
                <c:ptCount val="33"/>
                <c:pt idx="1">
                  <c:v>2241.4</c:v>
                </c:pt>
                <c:pt idx="2">
                  <c:v>2241.5</c:v>
                </c:pt>
                <c:pt idx="3">
                  <c:v>2241.6</c:v>
                </c:pt>
                <c:pt idx="4">
                  <c:v>2241.1</c:v>
                </c:pt>
                <c:pt idx="5">
                  <c:v>2092.5</c:v>
                </c:pt>
                <c:pt idx="6">
                  <c:v>2087.5</c:v>
                </c:pt>
                <c:pt idx="7">
                  <c:v>2087.3</c:v>
                </c:pt>
                <c:pt idx="8">
                  <c:v>2091.7</c:v>
                </c:pt>
                <c:pt idx="9">
                  <c:v>1560.2</c:v>
                </c:pt>
                <c:pt idx="10">
                  <c:v>1559.7</c:v>
                </c:pt>
                <c:pt idx="11">
                  <c:v>1560.9</c:v>
                </c:pt>
                <c:pt idx="12">
                  <c:v>1560.6</c:v>
                </c:pt>
                <c:pt idx="13">
                  <c:v>1491.9</c:v>
                </c:pt>
                <c:pt idx="14">
                  <c:v>1490.5</c:v>
                </c:pt>
                <c:pt idx="15">
                  <c:v>1488.9</c:v>
                </c:pt>
                <c:pt idx="16">
                  <c:v>1486.8</c:v>
                </c:pt>
                <c:pt idx="17">
                  <c:v>1199.6</c:v>
                </c:pt>
                <c:pt idx="18">
                  <c:v>1194.3</c:v>
                </c:pt>
                <c:pt idx="19">
                  <c:v>1185.3</c:v>
                </c:pt>
                <c:pt idx="20">
                  <c:v>1168.5</c:v>
                </c:pt>
                <c:pt idx="21">
                  <c:v>1103.6</c:v>
                </c:pt>
                <c:pt idx="22">
                  <c:v>1087.2</c:v>
                </c:pt>
                <c:pt idx="23">
                  <c:v>1072.5</c:v>
                </c:pt>
                <c:pt idx="24">
                  <c:v>1068</c:v>
                </c:pt>
                <c:pt idx="25">
                  <c:v>897.359999999999</c:v>
                </c:pt>
                <c:pt idx="26">
                  <c:v>881.66</c:v>
                </c:pt>
                <c:pt idx="27">
                  <c:v>879.43</c:v>
                </c:pt>
                <c:pt idx="28">
                  <c:v>874.66</c:v>
                </c:pt>
                <c:pt idx="29">
                  <c:v>857.41</c:v>
                </c:pt>
                <c:pt idx="30">
                  <c:v>852.99</c:v>
                </c:pt>
                <c:pt idx="31">
                  <c:v>847.62</c:v>
                </c:pt>
                <c:pt idx="32">
                  <c:v>844.180000000001</c:v>
                </c:pt>
              </c:numCache>
            </c:numRef>
          </c:val>
          <c:smooth val="0"/>
        </c:ser>
        <c:hiLowLines>
          <c:spPr>
            <a:ln>
              <a:noFill/>
            </a:ln>
          </c:spPr>
        </c:hiLowLines>
        <c:marker val="1"/>
        <c:axId val="95078214"/>
        <c:axId val="10399098"/>
      </c:lineChart>
      <c:catAx>
        <c:axId val="95078214"/>
        <c:scaling>
          <c:orientation val="minMax"/>
        </c:scaling>
        <c:delete val="0"/>
        <c:axPos val="b"/>
        <c:title>
          <c:tx>
            <c:rich>
              <a:bodyPr rot="0"/>
              <a:lstStyle/>
              <a:p>
                <a:pPr>
                  <a:defRPr b="1" lang="en-US" sz="1800" spc="-1" strike="noStrike">
                    <a:solidFill>
                      <a:srgbClr val="000000"/>
                    </a:solidFill>
                    <a:latin typeface="Calibri"/>
                  </a:defRPr>
                </a:pPr>
                <a:r>
                  <a:rPr b="1" lang="en-US" sz="1800" spc="-1" strike="noStrike">
                    <a:solidFill>
                      <a:srgbClr val="000000"/>
                    </a:solidFill>
                    <a:latin typeface="Calibri"/>
                  </a:rPr>
                  <a:t>Key Bits</a:t>
                </a:r>
              </a:p>
            </c:rich>
          </c:tx>
          <c:overlay val="0"/>
          <c:spPr>
            <a:noFill/>
            <a:ln>
              <a:noFill/>
            </a:ln>
          </c:spPr>
        </c:title>
        <c:numFmt formatCode="[$-409]mm/dd/yyyy" sourceLinked="1"/>
        <c:majorTickMark val="out"/>
        <c:minorTickMark val="none"/>
        <c:tickLblPos val="nextTo"/>
        <c:spPr>
          <a:ln w="6480">
            <a:solidFill>
              <a:srgbClr val="8b8b8b"/>
            </a:solidFill>
            <a:round/>
          </a:ln>
        </c:spPr>
        <c:txPr>
          <a:bodyPr/>
          <a:lstStyle/>
          <a:p>
            <a:pPr>
              <a:defRPr b="0" sz="1800" spc="-1" strike="noStrike">
                <a:solidFill>
                  <a:srgbClr val="000000"/>
                </a:solidFill>
                <a:latin typeface="Calibri"/>
              </a:defRPr>
            </a:pPr>
          </a:p>
        </c:txPr>
        <c:crossAx val="10399098"/>
        <c:crosses val="autoZero"/>
        <c:auto val="1"/>
        <c:lblAlgn val="ctr"/>
        <c:lblOffset val="100"/>
        <c:noMultiLvlLbl val="0"/>
      </c:catAx>
      <c:valAx>
        <c:axId val="10399098"/>
        <c:scaling>
          <c:orientation val="minMax"/>
        </c:scaling>
        <c:delete val="0"/>
        <c:axPos val="l"/>
        <c:majorGridlines>
          <c:spPr>
            <a:ln w="6480">
              <a:solidFill>
                <a:srgbClr val="8b8b8b"/>
              </a:solidFill>
              <a:round/>
            </a:ln>
          </c:spPr>
        </c:majorGridlines>
        <c:title>
          <c:tx>
            <c:rich>
              <a:bodyPr rot="-5400000"/>
              <a:lstStyle/>
              <a:p>
                <a:pPr>
                  <a:defRPr b="1" lang="en-US" sz="1800" spc="-1" strike="noStrike">
                    <a:solidFill>
                      <a:srgbClr val="000000"/>
                    </a:solidFill>
                    <a:latin typeface="Calibri"/>
                  </a:defRPr>
                </a:pPr>
                <a:r>
                  <a:rPr b="1" lang="en-US" sz="1800" spc="-1" strike="noStrike">
                    <a:solidFill>
                      <a:srgbClr val="000000"/>
                    </a:solidFill>
                    <a:latin typeface="Calibri"/>
                  </a:rPr>
                  <a:t>Sorting Rate (Mkey/s)</a:t>
                </a:r>
              </a:p>
            </c:rich>
          </c:tx>
          <c:overlay val="0"/>
          <c:spPr>
            <a:noFill/>
            <a:ln>
              <a:noFill/>
            </a:ln>
          </c:spPr>
        </c:title>
        <c:numFmt formatCode="General" sourceLinked="0"/>
        <c:majorTickMark val="out"/>
        <c:minorTickMark val="none"/>
        <c:tickLblPos val="nextTo"/>
        <c:spPr>
          <a:ln w="6480">
            <a:solidFill>
              <a:srgbClr val="8b8b8b"/>
            </a:solidFill>
            <a:round/>
          </a:ln>
        </c:spPr>
        <c:txPr>
          <a:bodyPr/>
          <a:lstStyle/>
          <a:p>
            <a:pPr>
              <a:defRPr b="0" sz="1800" spc="-1" strike="noStrike">
                <a:solidFill>
                  <a:srgbClr val="000000"/>
                </a:solidFill>
                <a:latin typeface="Calibri"/>
              </a:defRPr>
            </a:pPr>
          </a:p>
        </c:txPr>
        <c:crossAx val="95078214"/>
        <c:crosses val="autoZero"/>
        <c:crossBetween val="between"/>
      </c:valAx>
      <c:spPr>
        <a:solidFill>
          <a:srgbClr val="ffffff"/>
        </a:solidFill>
        <a:ln>
          <a:noFill/>
        </a:ln>
      </c:spPr>
    </c:plotArea>
    <c:plotVisOnly val="1"/>
    <c:dispBlanksAs val="gap"/>
  </c:chart>
  <c:spPr>
    <a:noFill/>
    <a:ln w="9360">
      <a:solidFill>
        <a:srgbClr val="d9d9d9"/>
      </a:solidFill>
      <a:round/>
    </a:ln>
  </c:spPr>
</c:chartSpace>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8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28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8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9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9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CA6B2D0-B482-4F73-B85C-CBD8B0E337F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hyperlink" Target="http://en.wikipedia.org/wiki/Namespace_(computer_science)" TargetMode="External"/><Relationship Id="rId2" Type="http://schemas.openxmlformats.org/officeDocument/2006/relationships/slide" Target="../slides/slide12.xml"/><Relationship Id="rId3"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hyperlink" Target="https://thrust.github.io/doc/group__reductions.html#ga43eea9a000f912716189687306884fc7" TargetMode="External"/><Relationship Id="rId2" Type="http://schemas.openxmlformats.org/officeDocument/2006/relationships/slide" Target="../slides/slide57.xml"/><Relationship Id="rId3"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hyperlink" Target="https://thrust.github.io/doc/structthrust_1_1equal__to.html" TargetMode="External"/><Relationship Id="rId2" Type="http://schemas.openxmlformats.org/officeDocument/2006/relationships/slide" Target="../slides/slide59.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PlaceHolder 1"/>
          <p:cNvSpPr>
            <a:spLocks noGrp="1"/>
          </p:cNvSpPr>
          <p:nvPr>
            <p:ph type="sldImg"/>
          </p:nvPr>
        </p:nvSpPr>
        <p:spPr>
          <a:xfrm>
            <a:off x="685800" y="1143000"/>
            <a:ext cx="5486040" cy="3085920"/>
          </a:xfrm>
          <a:prstGeom prst="rect">
            <a:avLst/>
          </a:prstGeom>
        </p:spPr>
      </p:sp>
      <p:sp>
        <p:nvSpPr>
          <p:cNvPr id="98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You’ll notice that we use things like </a:t>
            </a:r>
            <a:r>
              <a:rPr b="0" lang="en-US" sz="2000" spc="-1" strike="noStrike">
                <a:solidFill>
                  <a:srgbClr val="000000"/>
                </a:solidFill>
                <a:latin typeface="Arial"/>
                <a:ea typeface="+mn-ea"/>
              </a:rPr>
              <a:t>thrust::host_vector</a:t>
            </a:r>
            <a:r>
              <a:rPr b="0" lang="en-US" sz="1200" spc="-1" strike="noStrike">
                <a:solidFill>
                  <a:srgbClr val="000000"/>
                </a:solidFill>
                <a:latin typeface="Arial"/>
                <a:ea typeface="+mn-ea"/>
              </a:rPr>
              <a:t> or </a:t>
            </a:r>
            <a:r>
              <a:rPr b="0" lang="en-US" sz="2000" spc="-1" strike="noStrike">
                <a:solidFill>
                  <a:srgbClr val="000000"/>
                </a:solidFill>
                <a:latin typeface="Arial"/>
                <a:ea typeface="+mn-ea"/>
              </a:rPr>
              <a:t>thrust::copy</a:t>
            </a:r>
            <a:r>
              <a:rPr b="0" lang="en-US" sz="1200" spc="-1" strike="noStrike">
                <a:solidFill>
                  <a:srgbClr val="000000"/>
                </a:solidFill>
                <a:latin typeface="Arial"/>
                <a:ea typeface="+mn-ea"/>
              </a:rPr>
              <a:t> in our examples. The </a:t>
            </a:r>
            <a:r>
              <a:rPr b="0" lang="en-US" sz="2000" spc="-1" strike="noStrike">
                <a:solidFill>
                  <a:srgbClr val="000000"/>
                </a:solidFill>
                <a:latin typeface="Arial"/>
                <a:ea typeface="+mn-ea"/>
              </a:rPr>
              <a:t>thrust::</a:t>
            </a:r>
            <a:r>
              <a:rPr b="0" lang="en-US" sz="1200" spc="-1" strike="noStrike">
                <a:solidFill>
                  <a:srgbClr val="000000"/>
                </a:solidFill>
                <a:latin typeface="Arial"/>
                <a:ea typeface="+mn-ea"/>
              </a:rPr>
              <a:t> part tells the C++ compiler that we want to look inside the </a:t>
            </a:r>
            <a:r>
              <a:rPr b="0" lang="en-US" sz="2000" spc="-1" strike="noStrike">
                <a:solidFill>
                  <a:srgbClr val="000000"/>
                </a:solidFill>
                <a:latin typeface="Arial"/>
                <a:ea typeface="+mn-ea"/>
              </a:rPr>
              <a:t>thrust </a:t>
            </a:r>
            <a:r>
              <a:rPr b="0" i="1" lang="en-US" sz="1200" spc="-1" strike="noStrike">
                <a:solidFill>
                  <a:srgbClr val="000000"/>
                </a:solidFill>
                <a:latin typeface="Arial"/>
                <a:ea typeface="+mn-ea"/>
              </a:rPr>
              <a:t>namespace</a:t>
            </a:r>
            <a:r>
              <a:rPr b="0" lang="en-US" sz="1200" spc="-1" strike="noStrike">
                <a:solidFill>
                  <a:srgbClr val="000000"/>
                </a:solidFill>
                <a:latin typeface="Arial"/>
                <a:ea typeface="+mn-ea"/>
              </a:rPr>
              <a:t> for a specific function or class. </a:t>
            </a:r>
            <a:r>
              <a:rPr b="0" lang="en-US" sz="1200" spc="-1" strike="noStrike" u="sng">
                <a:solidFill>
                  <a:srgbClr val="000000"/>
                </a:solidFill>
                <a:uFillTx/>
                <a:latin typeface="Arial"/>
                <a:ea typeface="+mn-ea"/>
                <a:hlinkClick r:id="rId1"/>
              </a:rPr>
              <a:t>Namespaces</a:t>
            </a:r>
            <a:r>
              <a:rPr b="0" lang="en-US" sz="1200" spc="-1" strike="noStrike">
                <a:solidFill>
                  <a:srgbClr val="000000"/>
                </a:solidFill>
                <a:latin typeface="Arial"/>
                <a:ea typeface="+mn-ea"/>
              </a:rPr>
              <a:t> are a nice way to avoid name collisions. For instance,</a:t>
            </a:r>
            <a:r>
              <a:rPr b="0" lang="en-US" sz="2000" spc="-1" strike="noStrike">
                <a:solidFill>
                  <a:srgbClr val="000000"/>
                </a:solidFill>
                <a:latin typeface="Arial"/>
                <a:ea typeface="+mn-ea"/>
              </a:rPr>
              <a:t>thrust::copy</a:t>
            </a:r>
            <a:r>
              <a:rPr b="0" lang="en-US" sz="1200" spc="-1" strike="noStrike">
                <a:solidFill>
                  <a:srgbClr val="000000"/>
                </a:solidFill>
                <a:latin typeface="Arial"/>
                <a:ea typeface="+mn-ea"/>
              </a:rPr>
              <a:t> is different from </a:t>
            </a:r>
            <a:r>
              <a:rPr b="0" lang="en-US" sz="2000" spc="-1" strike="noStrike">
                <a:solidFill>
                  <a:srgbClr val="000000"/>
                </a:solidFill>
                <a:latin typeface="Arial"/>
                <a:ea typeface="+mn-ea"/>
              </a:rPr>
              <a:t>std::copy</a:t>
            </a:r>
            <a:r>
              <a:rPr b="0" lang="en-US" sz="1200" spc="-1" strike="noStrike">
                <a:solidFill>
                  <a:srgbClr val="000000"/>
                </a:solidFill>
                <a:latin typeface="Arial"/>
                <a:ea typeface="+mn-ea"/>
              </a:rPr>
              <a:t> provided in the STL. C++ namespaces allow us to distinguish between these two </a:t>
            </a:r>
            <a:r>
              <a:rPr b="0" lang="en-US" sz="2000" spc="-1" strike="noStrike">
                <a:solidFill>
                  <a:srgbClr val="000000"/>
                </a:solidFill>
                <a:latin typeface="Arial"/>
                <a:ea typeface="+mn-ea"/>
              </a:rPr>
              <a:t>copy</a:t>
            </a:r>
            <a:r>
              <a:rPr b="0" lang="en-US" sz="1200" spc="-1" strike="noStrike">
                <a:solidFill>
                  <a:srgbClr val="000000"/>
                </a:solidFill>
                <a:latin typeface="Arial"/>
                <a:ea typeface="+mn-ea"/>
              </a:rPr>
              <a:t> functions.</a:t>
            </a:r>
            <a:br/>
            <a:endParaRPr b="0" lang="en-US" sz="1200" spc="-1" strike="noStrike">
              <a:latin typeface="Arial"/>
            </a:endParaRPr>
          </a:p>
        </p:txBody>
      </p:sp>
      <p:sp>
        <p:nvSpPr>
          <p:cNvPr id="9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00D6B2D-2C4D-4B34-8DA0-31A29D0F09F2}" type="slidenum">
              <a:rPr b="0" lang="en-US" sz="1200" spc="-1" strike="noStrike">
                <a:solidFill>
                  <a:srgbClr val="000000"/>
                </a:solidFill>
                <a:latin typeface="+mn-lt"/>
                <a:ea typeface="+mn-ea"/>
              </a:rPr>
              <a:t>69</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PlaceHolder 1"/>
          <p:cNvSpPr>
            <a:spLocks noGrp="1"/>
          </p:cNvSpPr>
          <p:nvPr>
            <p:ph type="sldImg"/>
          </p:nvPr>
        </p:nvSpPr>
        <p:spPr>
          <a:xfrm>
            <a:off x="685800" y="1143000"/>
            <a:ext cx="5486040" cy="3085920"/>
          </a:xfrm>
          <a:prstGeom prst="rect">
            <a:avLst/>
          </a:prstGeom>
        </p:spPr>
      </p:sp>
      <p:sp>
        <p:nvSpPr>
          <p:cNvPr id="986" name="PlaceHolder 2"/>
          <p:cNvSpPr>
            <a:spLocks noGrp="1"/>
          </p:cNvSpPr>
          <p:nvPr>
            <p:ph type="body"/>
          </p:nvPr>
        </p:nvSpPr>
        <p:spPr>
          <a:xfrm>
            <a:off x="685800" y="4400640"/>
            <a:ext cx="5486040" cy="3600000"/>
          </a:xfrm>
          <a:prstGeom prst="rect">
            <a:avLst/>
          </a:prstGeom>
        </p:spPr>
        <p:txBody>
          <a:bodyPr>
            <a:normAutofit fontScale="94000"/>
          </a:bodyPr>
          <a:p>
            <a:pPr marL="216000" indent="-216000">
              <a:lnSpc>
                <a:spcPct val="100000"/>
              </a:lnSpc>
            </a:pPr>
            <a:r>
              <a:rPr b="0" lang="en-US" sz="1200" spc="-1" strike="noStrike">
                <a:solidFill>
                  <a:srgbClr val="000000"/>
                </a:solidFill>
                <a:latin typeface="Arial"/>
                <a:ea typeface="+mn-ea"/>
              </a:rPr>
              <a:t>Thrust </a:t>
            </a:r>
            <a:r>
              <a:rPr b="0" lang="en-US" sz="1200" spc="-1" strike="noStrike">
                <a:solidFill>
                  <a:srgbClr val="000000"/>
                </a:solidFill>
                <a:latin typeface="Arial"/>
                <a:ea typeface="+mn-ea"/>
              </a:rPr>
              <a:t>provides </a:t>
            </a:r>
            <a:r>
              <a:rPr b="0" lang="en-US" sz="1200" spc="-1" strike="noStrike">
                <a:solidFill>
                  <a:srgbClr val="000000"/>
                </a:solidFill>
                <a:latin typeface="Arial"/>
                <a:ea typeface="+mn-ea"/>
              </a:rPr>
              <a:t>two </a:t>
            </a:r>
            <a:r>
              <a:rPr b="1" lang="en-US" sz="1200" spc="-1" strike="noStrike">
                <a:solidFill>
                  <a:srgbClr val="000000"/>
                </a:solidFill>
                <a:latin typeface="Arial"/>
                <a:ea typeface="+mn-ea"/>
              </a:rPr>
              <a:t>vecto</a:t>
            </a:r>
            <a:r>
              <a:rPr b="1" lang="en-US" sz="1200" spc="-1" strike="noStrike">
                <a:solidFill>
                  <a:srgbClr val="000000"/>
                </a:solidFill>
                <a:latin typeface="Arial"/>
                <a:ea typeface="+mn-ea"/>
              </a:rPr>
              <a:t>r </a:t>
            </a:r>
            <a:r>
              <a:rPr b="0" lang="en-US" sz="1200" spc="-1" strike="noStrike">
                <a:solidFill>
                  <a:srgbClr val="000000"/>
                </a:solidFill>
                <a:latin typeface="Arial"/>
                <a:ea typeface="+mn-ea"/>
              </a:rPr>
              <a:t>container</a:t>
            </a:r>
            <a:r>
              <a:rPr b="0" lang="en-US" sz="1200" spc="-1" strike="noStrike">
                <a:solidFill>
                  <a:srgbClr val="000000"/>
                </a:solidFill>
                <a:latin typeface="Arial"/>
                <a:ea typeface="+mn-ea"/>
              </a:rPr>
              <a:t>s, </a:t>
            </a:r>
            <a:r>
              <a:rPr b="0" lang="en-US" sz="2000" spc="-1" strike="noStrike">
                <a:solidFill>
                  <a:srgbClr val="000000"/>
                </a:solidFill>
                <a:latin typeface="Arial"/>
                <a:ea typeface="+mn-ea"/>
              </a:rPr>
              <a:t>host</a:t>
            </a:r>
            <a:r>
              <a:rPr b="0" lang="en-US" sz="2000" spc="-1" strike="noStrike">
                <a:solidFill>
                  <a:srgbClr val="000000"/>
                </a:solidFill>
                <a:latin typeface="Arial"/>
                <a:ea typeface="+mn-ea"/>
              </a:rPr>
              <a:t>_vect</a:t>
            </a:r>
            <a:r>
              <a:rPr b="0" lang="en-US" sz="2000" spc="-1" strike="noStrike">
                <a:solidFill>
                  <a:srgbClr val="000000"/>
                </a:solidFill>
                <a:latin typeface="Arial"/>
                <a:ea typeface="+mn-ea"/>
              </a:rPr>
              <a:t>or</a:t>
            </a:r>
            <a:r>
              <a:rPr b="0" lang="en-US" sz="1200" spc="-1" strike="noStrike">
                <a:solidFill>
                  <a:srgbClr val="000000"/>
                </a:solidFill>
                <a:latin typeface="Arial"/>
                <a:ea typeface="+mn-ea"/>
              </a:rPr>
              <a:t> and </a:t>
            </a:r>
            <a:r>
              <a:rPr b="0" lang="en-US" sz="2000" spc="-1" strike="noStrike">
                <a:solidFill>
                  <a:srgbClr val="000000"/>
                </a:solidFill>
                <a:latin typeface="Arial"/>
                <a:ea typeface="+mn-ea"/>
              </a:rPr>
              <a:t>devic</a:t>
            </a:r>
            <a:r>
              <a:rPr b="0" lang="en-US" sz="2000" spc="-1" strike="noStrike">
                <a:solidFill>
                  <a:srgbClr val="000000"/>
                </a:solidFill>
                <a:latin typeface="Arial"/>
                <a:ea typeface="+mn-ea"/>
              </a:rPr>
              <a:t>e_vec</a:t>
            </a:r>
            <a:r>
              <a:rPr b="0" lang="en-US" sz="2000" spc="-1" strike="noStrike">
                <a:solidFill>
                  <a:srgbClr val="000000"/>
                </a:solidFill>
                <a:latin typeface="Arial"/>
                <a:ea typeface="+mn-ea"/>
              </a:rPr>
              <a:t>tor</a:t>
            </a:r>
            <a:r>
              <a:rPr b="0" lang="en-US" sz="1200" spc="-1" strike="noStrike">
                <a:solidFill>
                  <a:srgbClr val="000000"/>
                </a:solidFill>
                <a:latin typeface="Arial"/>
                <a:ea typeface="+mn-ea"/>
              </a:rPr>
              <a:t>.</a:t>
            </a:r>
            <a:br/>
            <a:endParaRPr b="0" lang="en-US"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ea typeface="+mn-ea"/>
              </a:rPr>
              <a:t>the </a:t>
            </a:r>
            <a:r>
              <a:rPr b="1" lang="en-US" sz="2000" spc="-1" strike="noStrike">
                <a:solidFill>
                  <a:srgbClr val="000000"/>
                </a:solidFill>
                <a:latin typeface="Arial"/>
                <a:ea typeface="+mn-ea"/>
              </a:rPr>
              <a:t>=</a:t>
            </a:r>
            <a:r>
              <a:rPr b="1" lang="en-US" sz="1200" spc="-1" strike="noStrike">
                <a:solidFill>
                  <a:srgbClr val="000000"/>
                </a:solidFill>
                <a:latin typeface="Arial"/>
                <a:ea typeface="+mn-ea"/>
              </a:rPr>
              <a:t> operat</a:t>
            </a:r>
            <a:r>
              <a:rPr b="1" lang="en-US" sz="1200" spc="-1" strike="noStrike">
                <a:solidFill>
                  <a:srgbClr val="000000"/>
                </a:solidFill>
                <a:latin typeface="Arial"/>
                <a:ea typeface="+mn-ea"/>
              </a:rPr>
              <a:t>or </a:t>
            </a:r>
            <a:r>
              <a:rPr b="0" lang="en-US" sz="1200" spc="-1" strike="noStrike">
                <a:solidFill>
                  <a:srgbClr val="000000"/>
                </a:solidFill>
                <a:latin typeface="Arial"/>
                <a:ea typeface="+mn-ea"/>
              </a:rPr>
              <a:t>can be </a:t>
            </a:r>
            <a:r>
              <a:rPr b="0" lang="en-US" sz="1200" spc="-1" strike="noStrike">
                <a:solidFill>
                  <a:srgbClr val="000000"/>
                </a:solidFill>
                <a:latin typeface="Arial"/>
                <a:ea typeface="+mn-ea"/>
              </a:rPr>
              <a:t>used to copy </a:t>
            </a:r>
            <a:r>
              <a:rPr b="0" lang="en-US" sz="1200" spc="-1" strike="noStrike">
                <a:solidFill>
                  <a:srgbClr val="000000"/>
                </a:solidFill>
                <a:latin typeface="Arial"/>
                <a:ea typeface="+mn-ea"/>
              </a:rPr>
              <a:t>a </a:t>
            </a:r>
            <a:r>
              <a:rPr b="0" lang="en-US" sz="2000" spc="-1" strike="noStrike">
                <a:solidFill>
                  <a:srgbClr val="000000"/>
                </a:solidFill>
                <a:latin typeface="Arial"/>
                <a:ea typeface="+mn-ea"/>
              </a:rPr>
              <a:t>host_v</a:t>
            </a:r>
            <a:r>
              <a:rPr b="0" lang="en-US" sz="2000" spc="-1" strike="noStrike">
                <a:solidFill>
                  <a:srgbClr val="000000"/>
                </a:solidFill>
                <a:latin typeface="Arial"/>
                <a:ea typeface="+mn-ea"/>
              </a:rPr>
              <a:t>ector</a:t>
            </a:r>
            <a:r>
              <a:rPr b="0" lang="en-US" sz="1200" spc="-1" strike="noStrike">
                <a:solidFill>
                  <a:srgbClr val="000000"/>
                </a:solidFill>
                <a:latin typeface="Arial"/>
                <a:ea typeface="+mn-ea"/>
              </a:rPr>
              <a:t> to </a:t>
            </a:r>
            <a:r>
              <a:rPr b="0" lang="en-US" sz="1200" spc="-1" strike="noStrike">
                <a:solidFill>
                  <a:srgbClr val="000000"/>
                </a:solidFill>
                <a:latin typeface="Arial"/>
                <a:ea typeface="+mn-ea"/>
              </a:rPr>
              <a:t>a </a:t>
            </a:r>
            <a:r>
              <a:rPr b="0" lang="en-US" sz="2000" spc="-1" strike="noStrike">
                <a:solidFill>
                  <a:srgbClr val="000000"/>
                </a:solidFill>
                <a:latin typeface="Arial"/>
                <a:ea typeface="+mn-ea"/>
              </a:rPr>
              <a:t>device</a:t>
            </a:r>
            <a:r>
              <a:rPr b="0" lang="en-US" sz="2000" spc="-1" strike="noStrike">
                <a:solidFill>
                  <a:srgbClr val="000000"/>
                </a:solidFill>
                <a:latin typeface="Arial"/>
                <a:ea typeface="+mn-ea"/>
              </a:rPr>
              <a:t>_vector</a:t>
            </a:r>
            <a:r>
              <a:rPr b="0" lang="en-US" sz="1200" spc="-1" strike="noStrike">
                <a:solidFill>
                  <a:srgbClr val="000000"/>
                </a:solidFill>
                <a:latin typeface="Arial"/>
                <a:ea typeface="+mn-ea"/>
              </a:rPr>
              <a:t> </a:t>
            </a:r>
            <a:r>
              <a:rPr b="0" lang="en-US" sz="1200" spc="-1" strike="noStrike">
                <a:solidFill>
                  <a:srgbClr val="000000"/>
                </a:solidFill>
                <a:latin typeface="Arial"/>
                <a:ea typeface="+mn-ea"/>
              </a:rPr>
              <a:t>(or vice-</a:t>
            </a:r>
            <a:r>
              <a:rPr b="0" lang="en-US" sz="1200" spc="-1" strike="noStrike">
                <a:solidFill>
                  <a:srgbClr val="000000"/>
                </a:solidFill>
                <a:latin typeface="Arial"/>
                <a:ea typeface="+mn-ea"/>
              </a:rPr>
              <a:t>versa). </a:t>
            </a:r>
            <a:r>
              <a:rPr b="0" lang="en-US" sz="1200" spc="-1" strike="noStrike">
                <a:solidFill>
                  <a:srgbClr val="000000"/>
                </a:solidFill>
                <a:latin typeface="Arial"/>
                <a:ea typeface="+mn-ea"/>
              </a:rPr>
              <a:t>The </a:t>
            </a:r>
            <a:r>
              <a:rPr b="0" lang="en-US" sz="2000" spc="-1" strike="noStrike">
                <a:solidFill>
                  <a:srgbClr val="000000"/>
                </a:solidFill>
                <a:latin typeface="Arial"/>
                <a:ea typeface="+mn-ea"/>
              </a:rPr>
              <a:t>=</a:t>
            </a:r>
            <a:r>
              <a:rPr b="0" lang="en-US" sz="1200" spc="-1" strike="noStrike">
                <a:solidFill>
                  <a:srgbClr val="000000"/>
                </a:solidFill>
                <a:latin typeface="Arial"/>
                <a:ea typeface="+mn-ea"/>
              </a:rPr>
              <a:t> opera</a:t>
            </a:r>
            <a:r>
              <a:rPr b="0" lang="en-US" sz="1200" spc="-1" strike="noStrike">
                <a:solidFill>
                  <a:srgbClr val="000000"/>
                </a:solidFill>
                <a:latin typeface="Arial"/>
                <a:ea typeface="+mn-ea"/>
              </a:rPr>
              <a:t>tor can also </a:t>
            </a:r>
            <a:r>
              <a:rPr b="0" lang="en-US" sz="1200" spc="-1" strike="noStrike">
                <a:solidFill>
                  <a:srgbClr val="000000"/>
                </a:solidFill>
                <a:latin typeface="Arial"/>
                <a:ea typeface="+mn-ea"/>
              </a:rPr>
              <a:t>be used to </a:t>
            </a:r>
            <a:r>
              <a:rPr b="0" lang="en-US" sz="1200" spc="-1" strike="noStrike">
                <a:solidFill>
                  <a:srgbClr val="000000"/>
                </a:solidFill>
                <a:latin typeface="Arial"/>
                <a:ea typeface="+mn-ea"/>
              </a:rPr>
              <a:t>copy </a:t>
            </a:r>
            <a:r>
              <a:rPr b="0" lang="en-US" sz="2000" spc="-1" strike="noStrike">
                <a:solidFill>
                  <a:srgbClr val="000000"/>
                </a:solidFill>
                <a:latin typeface="Arial"/>
                <a:ea typeface="+mn-ea"/>
              </a:rPr>
              <a:t>host</a:t>
            </a:r>
            <a:r>
              <a:rPr b="0" lang="en-US" sz="2000" spc="-1" strike="noStrike">
                <a:solidFill>
                  <a:srgbClr val="000000"/>
                </a:solidFill>
                <a:latin typeface="Arial"/>
                <a:ea typeface="+mn-ea"/>
              </a:rPr>
              <a:t>_vector</a:t>
            </a:r>
            <a:r>
              <a:rPr b="0" lang="en-US" sz="1200" spc="-1" strike="noStrike">
                <a:solidFill>
                  <a:srgbClr val="000000"/>
                </a:solidFill>
                <a:latin typeface="Arial"/>
                <a:ea typeface="+mn-ea"/>
              </a:rPr>
              <a:t> </a:t>
            </a:r>
            <a:r>
              <a:rPr b="0" lang="en-US" sz="1200" spc="-1" strike="noStrike">
                <a:solidFill>
                  <a:srgbClr val="000000"/>
                </a:solidFill>
                <a:latin typeface="Arial"/>
                <a:ea typeface="+mn-ea"/>
              </a:rPr>
              <a:t>to </a:t>
            </a:r>
            <a:r>
              <a:rPr b="0" lang="en-US" sz="2000" spc="-1" strike="noStrike">
                <a:solidFill>
                  <a:srgbClr val="000000"/>
                </a:solidFill>
                <a:latin typeface="Arial"/>
                <a:ea typeface="+mn-ea"/>
              </a:rPr>
              <a:t>host_</a:t>
            </a:r>
            <a:r>
              <a:rPr b="0" lang="en-US" sz="2000" spc="-1" strike="noStrike">
                <a:solidFill>
                  <a:srgbClr val="000000"/>
                </a:solidFill>
                <a:latin typeface="Arial"/>
                <a:ea typeface="+mn-ea"/>
              </a:rPr>
              <a:t>vector</a:t>
            </a:r>
            <a:r>
              <a:rPr b="0" lang="en-US" sz="1200" spc="-1" strike="noStrike">
                <a:solidFill>
                  <a:srgbClr val="000000"/>
                </a:solidFill>
                <a:latin typeface="Arial"/>
                <a:ea typeface="+mn-ea"/>
              </a:rPr>
              <a:t> or</a:t>
            </a:r>
            <a:r>
              <a:rPr b="0" lang="en-US" sz="1200" spc="-1" strike="noStrike">
                <a:solidFill>
                  <a:srgbClr val="000000"/>
                </a:solidFill>
                <a:latin typeface="Arial"/>
                <a:ea typeface="+mn-ea"/>
              </a:rPr>
              <a:t> </a:t>
            </a:r>
            <a:r>
              <a:rPr b="0" lang="en-US" sz="2000" spc="-1" strike="noStrike">
                <a:solidFill>
                  <a:srgbClr val="000000"/>
                </a:solidFill>
                <a:latin typeface="Arial"/>
                <a:ea typeface="+mn-ea"/>
              </a:rPr>
              <a:t>device</a:t>
            </a:r>
            <a:r>
              <a:rPr b="0" lang="en-US" sz="2000" spc="-1" strike="noStrike">
                <a:solidFill>
                  <a:srgbClr val="000000"/>
                </a:solidFill>
                <a:latin typeface="Arial"/>
                <a:ea typeface="+mn-ea"/>
              </a:rPr>
              <a:t>_vector</a:t>
            </a:r>
            <a:r>
              <a:rPr b="0" lang="en-US" sz="1200" spc="-1" strike="noStrike">
                <a:solidFill>
                  <a:srgbClr val="000000"/>
                </a:solidFill>
                <a:latin typeface="Arial"/>
                <a:ea typeface="+mn-ea"/>
              </a:rPr>
              <a:t> </a:t>
            </a:r>
            <a:r>
              <a:rPr b="0" lang="en-US" sz="1200" spc="-1" strike="noStrike">
                <a:solidFill>
                  <a:srgbClr val="000000"/>
                </a:solidFill>
                <a:latin typeface="Arial"/>
                <a:ea typeface="+mn-ea"/>
              </a:rPr>
              <a:t>to </a:t>
            </a:r>
            <a:r>
              <a:rPr b="0" lang="en-US" sz="2000" spc="-1" strike="noStrike">
                <a:solidFill>
                  <a:srgbClr val="000000"/>
                </a:solidFill>
                <a:latin typeface="Arial"/>
                <a:ea typeface="+mn-ea"/>
              </a:rPr>
              <a:t>device</a:t>
            </a:r>
            <a:r>
              <a:rPr b="0" lang="en-US" sz="2000" spc="-1" strike="noStrike">
                <a:solidFill>
                  <a:srgbClr val="000000"/>
                </a:solidFill>
                <a:latin typeface="Arial"/>
                <a:ea typeface="+mn-ea"/>
              </a:rPr>
              <a:t>_vector</a:t>
            </a:r>
            <a:r>
              <a:rPr b="0" lang="en-US" sz="1200" spc="-1" strike="noStrike">
                <a:solidFill>
                  <a:srgbClr val="000000"/>
                </a:solidFill>
                <a:latin typeface="Arial"/>
                <a:ea typeface="+mn-ea"/>
              </a:rPr>
              <a:t>. </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ea typeface="+mn-ea"/>
              </a:rPr>
              <a:t>note that </a:t>
            </a:r>
            <a:r>
              <a:rPr b="0" lang="en-US" sz="1200" spc="-1" strike="noStrike">
                <a:solidFill>
                  <a:srgbClr val="000000"/>
                </a:solidFill>
                <a:latin typeface="Arial"/>
                <a:ea typeface="+mn-ea"/>
              </a:rPr>
              <a:t>individual </a:t>
            </a:r>
            <a:r>
              <a:rPr b="0" lang="en-US" sz="1200" spc="-1" strike="noStrike">
                <a:solidFill>
                  <a:srgbClr val="000000"/>
                </a:solidFill>
                <a:latin typeface="Arial"/>
                <a:ea typeface="+mn-ea"/>
              </a:rPr>
              <a:t>elements of </a:t>
            </a:r>
            <a:r>
              <a:rPr b="0" lang="en-US" sz="1200" spc="-1" strike="noStrike">
                <a:solidFill>
                  <a:srgbClr val="000000"/>
                </a:solidFill>
                <a:latin typeface="Arial"/>
                <a:ea typeface="+mn-ea"/>
              </a:rPr>
              <a:t>a </a:t>
            </a:r>
            <a:r>
              <a:rPr b="0" lang="en-US" sz="2000" spc="-1" strike="noStrike">
                <a:solidFill>
                  <a:srgbClr val="000000"/>
                </a:solidFill>
                <a:latin typeface="Arial"/>
                <a:ea typeface="+mn-ea"/>
              </a:rPr>
              <a:t>device</a:t>
            </a:r>
            <a:r>
              <a:rPr b="0" lang="en-US" sz="2000" spc="-1" strike="noStrike">
                <a:solidFill>
                  <a:srgbClr val="000000"/>
                </a:solidFill>
                <a:latin typeface="Arial"/>
                <a:ea typeface="+mn-ea"/>
              </a:rPr>
              <a:t>_vector</a:t>
            </a:r>
            <a:r>
              <a:rPr b="0" lang="en-US" sz="1200" spc="-1" strike="noStrike">
                <a:solidFill>
                  <a:srgbClr val="000000"/>
                </a:solidFill>
                <a:latin typeface="Arial"/>
                <a:ea typeface="+mn-ea"/>
              </a:rPr>
              <a:t> </a:t>
            </a:r>
            <a:r>
              <a:rPr b="0" lang="en-US" sz="1200" spc="-1" strike="noStrike">
                <a:solidFill>
                  <a:srgbClr val="000000"/>
                </a:solidFill>
                <a:latin typeface="Arial"/>
                <a:ea typeface="+mn-ea"/>
              </a:rPr>
              <a:t>can be </a:t>
            </a:r>
            <a:r>
              <a:rPr b="0" lang="en-US" sz="1200" spc="-1" strike="noStrike">
                <a:solidFill>
                  <a:srgbClr val="000000"/>
                </a:solidFill>
                <a:latin typeface="Arial"/>
                <a:ea typeface="+mn-ea"/>
              </a:rPr>
              <a:t>accessed </a:t>
            </a:r>
            <a:r>
              <a:rPr b="0" lang="en-US" sz="1200" spc="-1" strike="noStrike">
                <a:solidFill>
                  <a:srgbClr val="000000"/>
                </a:solidFill>
                <a:latin typeface="Arial"/>
                <a:ea typeface="+mn-ea"/>
              </a:rPr>
              <a:t>using the </a:t>
            </a:r>
            <a:r>
              <a:rPr b="1" lang="en-US" sz="1200" spc="-1" strike="noStrike">
                <a:solidFill>
                  <a:srgbClr val="000000"/>
                </a:solidFill>
                <a:latin typeface="Arial"/>
                <a:ea typeface="+mn-ea"/>
              </a:rPr>
              <a:t>standard </a:t>
            </a:r>
            <a:r>
              <a:rPr b="1" lang="en-US" sz="1200" spc="-1" strike="noStrike">
                <a:solidFill>
                  <a:srgbClr val="000000"/>
                </a:solidFill>
                <a:latin typeface="Arial"/>
                <a:ea typeface="+mn-ea"/>
              </a:rPr>
              <a:t>bracket </a:t>
            </a:r>
            <a:r>
              <a:rPr b="1" lang="en-US" sz="1200" spc="-1" strike="noStrike">
                <a:solidFill>
                  <a:srgbClr val="000000"/>
                </a:solidFill>
                <a:latin typeface="Arial"/>
                <a:ea typeface="+mn-ea"/>
              </a:rPr>
              <a:t>notation</a:t>
            </a:r>
            <a:r>
              <a:rPr b="0" lang="en-US" sz="1200" spc="-1" strike="noStrike">
                <a:solidFill>
                  <a:srgbClr val="000000"/>
                </a:solidFill>
                <a:latin typeface="Arial"/>
                <a:ea typeface="+mn-ea"/>
              </a:rPr>
              <a:t>. </a:t>
            </a:r>
            <a:r>
              <a:rPr b="0" lang="en-US" sz="1200" spc="-1" strike="noStrike">
                <a:solidFill>
                  <a:srgbClr val="000000"/>
                </a:solidFill>
                <a:latin typeface="Arial"/>
                <a:ea typeface="+mn-ea"/>
              </a:rPr>
              <a:t>However, </a:t>
            </a:r>
            <a:r>
              <a:rPr b="0" lang="en-US" sz="1200" spc="-1" strike="noStrike">
                <a:solidFill>
                  <a:srgbClr val="000000"/>
                </a:solidFill>
                <a:latin typeface="Arial"/>
                <a:ea typeface="+mn-ea"/>
              </a:rPr>
              <a:t>because </a:t>
            </a:r>
            <a:r>
              <a:rPr b="0" lang="en-US" sz="1200" spc="-1" strike="noStrike">
                <a:solidFill>
                  <a:srgbClr val="000000"/>
                </a:solidFill>
                <a:latin typeface="Arial"/>
                <a:ea typeface="+mn-ea"/>
              </a:rPr>
              <a:t>each of these </a:t>
            </a:r>
            <a:r>
              <a:rPr b="0" lang="en-US" sz="1200" spc="-1" strike="noStrike">
                <a:solidFill>
                  <a:srgbClr val="000000"/>
                </a:solidFill>
                <a:latin typeface="Arial"/>
                <a:ea typeface="+mn-ea"/>
              </a:rPr>
              <a:t>accesses </a:t>
            </a:r>
            <a:r>
              <a:rPr b="0" lang="en-US" sz="1200" spc="-1" strike="noStrike">
                <a:solidFill>
                  <a:srgbClr val="000000"/>
                </a:solidFill>
                <a:latin typeface="Arial"/>
                <a:ea typeface="+mn-ea"/>
              </a:rPr>
              <a:t>requires a </a:t>
            </a:r>
            <a:r>
              <a:rPr b="0" lang="en-US" sz="1200" spc="-1" strike="noStrike">
                <a:solidFill>
                  <a:srgbClr val="000000"/>
                </a:solidFill>
                <a:latin typeface="Arial"/>
                <a:ea typeface="+mn-ea"/>
              </a:rPr>
              <a:t>call </a:t>
            </a:r>
            <a:r>
              <a:rPr b="0" lang="en-US" sz="1200" spc="-1" strike="noStrike">
                <a:solidFill>
                  <a:srgbClr val="000000"/>
                </a:solidFill>
                <a:latin typeface="Arial"/>
                <a:ea typeface="+mn-ea"/>
              </a:rPr>
              <a:t>to </a:t>
            </a:r>
            <a:r>
              <a:rPr b="0" lang="en-US" sz="2000" spc="-1" strike="noStrike">
                <a:solidFill>
                  <a:srgbClr val="000000"/>
                </a:solidFill>
                <a:latin typeface="Arial"/>
                <a:ea typeface="+mn-ea"/>
              </a:rPr>
              <a:t>cuda</a:t>
            </a:r>
            <a:r>
              <a:rPr b="0" lang="en-US" sz="2000" spc="-1" strike="noStrike">
                <a:solidFill>
                  <a:srgbClr val="000000"/>
                </a:solidFill>
                <a:latin typeface="Arial"/>
                <a:ea typeface="+mn-ea"/>
              </a:rPr>
              <a:t>Memcp</a:t>
            </a:r>
            <a:r>
              <a:rPr b="0" lang="en-US" sz="2000" spc="-1" strike="noStrike">
                <a:solidFill>
                  <a:srgbClr val="000000"/>
                </a:solidFill>
                <a:latin typeface="Arial"/>
                <a:ea typeface="+mn-ea"/>
              </a:rPr>
              <a:t>y</a:t>
            </a:r>
            <a:r>
              <a:rPr b="0" lang="en-US" sz="1200" spc="-1" strike="noStrike">
                <a:solidFill>
                  <a:srgbClr val="000000"/>
                </a:solidFill>
                <a:latin typeface="Arial"/>
                <a:ea typeface="+mn-ea"/>
              </a:rPr>
              <a:t>, </a:t>
            </a:r>
            <a:r>
              <a:rPr b="1" lang="en-US" sz="1200" spc="-1" strike="noStrike">
                <a:solidFill>
                  <a:srgbClr val="000000"/>
                </a:solidFill>
                <a:latin typeface="Arial"/>
                <a:ea typeface="+mn-ea"/>
              </a:rPr>
              <a:t>use </a:t>
            </a:r>
            <a:r>
              <a:rPr b="1" lang="en-US" sz="1200" spc="-1" strike="noStrike">
                <a:solidFill>
                  <a:srgbClr val="000000"/>
                </a:solidFill>
                <a:latin typeface="Arial"/>
                <a:ea typeface="+mn-ea"/>
              </a:rPr>
              <a:t>sparingly</a:t>
            </a:r>
            <a:r>
              <a:rPr b="0" lang="en-US" sz="1200" spc="-1" strike="noStrike">
                <a:solidFill>
                  <a:srgbClr val="000000"/>
                </a:solidFill>
                <a:latin typeface="Arial"/>
                <a:ea typeface="+mn-ea"/>
              </a:rPr>
              <a:t>. </a:t>
            </a:r>
            <a:r>
              <a:rPr b="0" lang="en-US" sz="1200" spc="-1" strike="noStrike">
                <a:solidFill>
                  <a:srgbClr val="000000"/>
                </a:solidFill>
                <a:latin typeface="Arial"/>
                <a:ea typeface="+mn-ea"/>
              </a:rPr>
              <a:t>We’ll look at </a:t>
            </a:r>
            <a:r>
              <a:rPr b="0" lang="en-US" sz="1200" spc="-1" strike="noStrike">
                <a:solidFill>
                  <a:srgbClr val="000000"/>
                </a:solidFill>
                <a:latin typeface="Arial"/>
                <a:ea typeface="+mn-ea"/>
              </a:rPr>
              <a:t>some more </a:t>
            </a:r>
            <a:r>
              <a:rPr b="0" lang="en-US" sz="1200" spc="-1" strike="noStrike">
                <a:solidFill>
                  <a:srgbClr val="000000"/>
                </a:solidFill>
                <a:latin typeface="Arial"/>
                <a:ea typeface="+mn-ea"/>
              </a:rPr>
              <a:t>efficient </a:t>
            </a:r>
            <a:r>
              <a:rPr b="0" lang="en-US" sz="1200" spc="-1" strike="noStrike">
                <a:solidFill>
                  <a:srgbClr val="000000"/>
                </a:solidFill>
                <a:latin typeface="Arial"/>
                <a:ea typeface="+mn-ea"/>
              </a:rPr>
              <a:t>techniques </a:t>
            </a:r>
            <a:r>
              <a:rPr b="0" lang="en-US" sz="1200" spc="-1" strike="noStrike">
                <a:solidFill>
                  <a:srgbClr val="000000"/>
                </a:solidFill>
                <a:latin typeface="Arial"/>
                <a:ea typeface="+mn-ea"/>
              </a:rPr>
              <a:t>later.</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br/>
            <a:endParaRPr b="0" lang="en-US" sz="1200" spc="-1" strike="noStrike">
              <a:latin typeface="Arial"/>
            </a:endParaRPr>
          </a:p>
        </p:txBody>
      </p:sp>
      <p:sp>
        <p:nvSpPr>
          <p:cNvPr id="9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0734A40-6FD1-4423-BCD3-5B8BAF2BC767}" type="slidenum">
              <a:rPr b="0" lang="en-US" sz="1200" spc="-1" strike="noStrike">
                <a:solidFill>
                  <a:srgbClr val="000000"/>
                </a:solidFill>
                <a:latin typeface="+mn-lt"/>
                <a:ea typeface="+mn-ea"/>
              </a:rPr>
              <a:t>14</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PlaceHolder 1"/>
          <p:cNvSpPr>
            <a:spLocks noGrp="1"/>
          </p:cNvSpPr>
          <p:nvPr>
            <p:ph type="sldImg"/>
          </p:nvPr>
        </p:nvSpPr>
        <p:spPr>
          <a:xfrm>
            <a:off x="685800" y="1143000"/>
            <a:ext cx="5486040" cy="3085920"/>
          </a:xfrm>
          <a:prstGeom prst="rect">
            <a:avLst/>
          </a:prstGeom>
        </p:spPr>
      </p:sp>
      <p:sp>
        <p:nvSpPr>
          <p:cNvPr id="989"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1200" spc="-1" strike="noStrike">
                <a:solidFill>
                  <a:srgbClr val="000000"/>
                </a:solidFill>
                <a:latin typeface="Arial"/>
                <a:ea typeface="+mn-ea"/>
              </a:rPr>
              <a:t>Another reason to distinguish between iterators and pointers is that iterators can be used to traverse many kinds of data structures. For example, the STL provides a linked list container (</a:t>
            </a:r>
            <a:r>
              <a:rPr b="0" lang="en-US" sz="2000" spc="-1" strike="noStrike">
                <a:solidFill>
                  <a:srgbClr val="000000"/>
                </a:solidFill>
                <a:latin typeface="Arial"/>
                <a:ea typeface="+mn-ea"/>
              </a:rPr>
              <a:t>std::list</a:t>
            </a:r>
            <a:r>
              <a:rPr b="0" lang="en-US" sz="1200" spc="-1" strike="noStrike">
                <a:solidFill>
                  <a:srgbClr val="000000"/>
                </a:solidFill>
                <a:latin typeface="Arial"/>
                <a:ea typeface="+mn-ea"/>
              </a:rPr>
              <a:t>) that provides bidirectional (but not random access) iterators. Although Thrust does not provide device implementations of such containers, it is </a:t>
            </a:r>
            <a:r>
              <a:rPr b="1" lang="en-US" sz="1200" spc="-1" strike="noStrike">
                <a:solidFill>
                  <a:srgbClr val="000000"/>
                </a:solidFill>
                <a:latin typeface="Arial"/>
                <a:ea typeface="+mn-ea"/>
              </a:rPr>
              <a:t>compatible</a:t>
            </a:r>
            <a:r>
              <a:rPr b="0" lang="en-US" sz="1200" spc="-1" strike="noStrike">
                <a:solidFill>
                  <a:srgbClr val="000000"/>
                </a:solidFill>
                <a:latin typeface="Arial"/>
                <a:ea typeface="+mn-ea"/>
              </a:rPr>
              <a:t> with them.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This </a:t>
            </a:r>
            <a:r>
              <a:rPr b="1" lang="en-US" sz="1200" spc="-1" strike="noStrike">
                <a:solidFill>
                  <a:srgbClr val="000000"/>
                </a:solidFill>
                <a:latin typeface="Arial"/>
                <a:ea typeface="+mn-ea"/>
              </a:rPr>
              <a:t>eases integration</a:t>
            </a:r>
            <a:br/>
            <a:br/>
            <a:endParaRPr b="0" lang="en-US" sz="1200" spc="-1" strike="noStrike">
              <a:latin typeface="Arial"/>
            </a:endParaRPr>
          </a:p>
        </p:txBody>
      </p:sp>
      <p:sp>
        <p:nvSpPr>
          <p:cNvPr id="9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17CD23C-CA4C-4925-9C40-B0E72C0E7EA2}" type="slidenum">
              <a:rPr b="0" lang="en-US" sz="1200" spc="-1" strike="noStrike">
                <a:solidFill>
                  <a:srgbClr val="000000"/>
                </a:solidFill>
                <a:latin typeface="+mn-lt"/>
                <a:ea typeface="+mn-ea"/>
              </a:rPr>
              <a:t>15</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PlaceHolder 1"/>
          <p:cNvSpPr>
            <a:spLocks noGrp="1"/>
          </p:cNvSpPr>
          <p:nvPr>
            <p:ph type="sldImg"/>
          </p:nvPr>
        </p:nvSpPr>
        <p:spPr>
          <a:xfrm>
            <a:off x="685800" y="1143000"/>
            <a:ext cx="5486040" cy="3085920"/>
          </a:xfrm>
          <a:prstGeom prst="rect">
            <a:avLst/>
          </a:prstGeom>
        </p:spPr>
      </p:sp>
      <p:sp>
        <p:nvSpPr>
          <p:cNvPr id="99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In the </a:t>
            </a:r>
            <a:r>
              <a:rPr b="0" lang="en-US" sz="1200" spc="-1" strike="noStrike">
                <a:solidFill>
                  <a:srgbClr val="000000"/>
                </a:solidFill>
                <a:latin typeface="Arial"/>
                <a:ea typeface="+mn-ea"/>
              </a:rPr>
              <a:t>cas</a:t>
            </a:r>
            <a:r>
              <a:rPr b="0" lang="en-US" sz="1200" spc="-1" strike="noStrike">
                <a:solidFill>
                  <a:srgbClr val="000000"/>
                </a:solidFill>
                <a:latin typeface="Arial"/>
                <a:ea typeface="+mn-ea"/>
              </a:rPr>
              <a:t>e of </a:t>
            </a:r>
            <a:r>
              <a:rPr b="0" lang="en-US" sz="1200" spc="-1" strike="noStrike">
                <a:solidFill>
                  <a:srgbClr val="000000"/>
                </a:solidFill>
                <a:latin typeface="Arial"/>
                <a:ea typeface="+mn-ea"/>
              </a:rPr>
              <a:t>vect</a:t>
            </a:r>
            <a:r>
              <a:rPr b="0" lang="en-US" sz="1200" spc="-1" strike="noStrike">
                <a:solidFill>
                  <a:srgbClr val="000000"/>
                </a:solidFill>
                <a:latin typeface="Arial"/>
                <a:ea typeface="+mn-ea"/>
              </a:rPr>
              <a:t>or </a:t>
            </a:r>
            <a:r>
              <a:rPr b="0" lang="en-US" sz="1200" spc="-1" strike="noStrike">
                <a:solidFill>
                  <a:srgbClr val="000000"/>
                </a:solidFill>
                <a:latin typeface="Arial"/>
                <a:ea typeface="+mn-ea"/>
              </a:rPr>
              <a:t>cont</a:t>
            </a:r>
            <a:r>
              <a:rPr b="0" lang="en-US" sz="1200" spc="-1" strike="noStrike">
                <a:solidFill>
                  <a:srgbClr val="000000"/>
                </a:solidFill>
                <a:latin typeface="Arial"/>
                <a:ea typeface="+mn-ea"/>
              </a:rPr>
              <a:t>ain</a:t>
            </a:r>
            <a:r>
              <a:rPr b="0" lang="en-US" sz="1200" spc="-1" strike="noStrike">
                <a:solidFill>
                  <a:srgbClr val="000000"/>
                </a:solidFill>
                <a:latin typeface="Arial"/>
                <a:ea typeface="+mn-ea"/>
              </a:rPr>
              <a:t>ers, </a:t>
            </a:r>
            <a:r>
              <a:rPr b="0" lang="en-US" sz="1200" spc="-1" strike="noStrike">
                <a:solidFill>
                  <a:srgbClr val="000000"/>
                </a:solidFill>
                <a:latin typeface="Arial"/>
                <a:ea typeface="+mn-ea"/>
              </a:rPr>
              <a:t>whi</a:t>
            </a:r>
            <a:r>
              <a:rPr b="0" lang="en-US" sz="1200" spc="-1" strike="noStrike">
                <a:solidFill>
                  <a:srgbClr val="000000"/>
                </a:solidFill>
                <a:latin typeface="Arial"/>
                <a:ea typeface="+mn-ea"/>
              </a:rPr>
              <a:t>ch </a:t>
            </a:r>
            <a:r>
              <a:rPr b="0" lang="en-US" sz="1200" spc="-1" strike="noStrike">
                <a:solidFill>
                  <a:srgbClr val="000000"/>
                </a:solidFill>
                <a:latin typeface="Arial"/>
                <a:ea typeface="+mn-ea"/>
              </a:rPr>
              <a:t>are </a:t>
            </a:r>
            <a:r>
              <a:rPr b="0" lang="en-US" sz="1200" spc="-1" strike="noStrike">
                <a:solidFill>
                  <a:srgbClr val="000000"/>
                </a:solidFill>
                <a:latin typeface="Arial"/>
                <a:ea typeface="+mn-ea"/>
              </a:rPr>
              <a:t>real</a:t>
            </a:r>
            <a:r>
              <a:rPr b="0" lang="en-US" sz="1200" spc="-1" strike="noStrike">
                <a:solidFill>
                  <a:srgbClr val="000000"/>
                </a:solidFill>
                <a:latin typeface="Arial"/>
                <a:ea typeface="+mn-ea"/>
              </a:rPr>
              <a:t>ly </a:t>
            </a:r>
            <a:r>
              <a:rPr b="0" lang="en-US" sz="1200" spc="-1" strike="noStrike">
                <a:solidFill>
                  <a:srgbClr val="000000"/>
                </a:solidFill>
                <a:latin typeface="Arial"/>
                <a:ea typeface="+mn-ea"/>
              </a:rPr>
              <a:t>just </a:t>
            </a:r>
            <a:r>
              <a:rPr b="0" lang="en-US" sz="1200" spc="-1" strike="noStrike">
                <a:solidFill>
                  <a:srgbClr val="000000"/>
                </a:solidFill>
                <a:latin typeface="Arial"/>
                <a:ea typeface="+mn-ea"/>
              </a:rPr>
              <a:t>arra</a:t>
            </a:r>
            <a:r>
              <a:rPr b="0" lang="en-US" sz="1200" spc="-1" strike="noStrike">
                <a:solidFill>
                  <a:srgbClr val="000000"/>
                </a:solidFill>
                <a:latin typeface="Arial"/>
                <a:ea typeface="+mn-ea"/>
              </a:rPr>
              <a:t>ys, </a:t>
            </a:r>
            <a:r>
              <a:rPr b="0" lang="en-US" sz="1200" spc="-1" strike="noStrike">
                <a:solidFill>
                  <a:srgbClr val="000000"/>
                </a:solidFill>
                <a:latin typeface="Arial"/>
                <a:ea typeface="+mn-ea"/>
              </a:rPr>
              <a:t>iter</a:t>
            </a:r>
            <a:r>
              <a:rPr b="0" lang="en-US" sz="1200" spc="-1" strike="noStrike">
                <a:solidFill>
                  <a:srgbClr val="000000"/>
                </a:solidFill>
                <a:latin typeface="Arial"/>
                <a:ea typeface="+mn-ea"/>
              </a:rPr>
              <a:t>ator</a:t>
            </a:r>
            <a:r>
              <a:rPr b="0" lang="en-US" sz="1200" spc="-1" strike="noStrike">
                <a:solidFill>
                  <a:srgbClr val="000000"/>
                </a:solidFill>
                <a:latin typeface="Arial"/>
                <a:ea typeface="+mn-ea"/>
              </a:rPr>
              <a:t>s </a:t>
            </a:r>
            <a:r>
              <a:rPr b="0" lang="en-US" sz="1200" spc="-1" strike="noStrike">
                <a:solidFill>
                  <a:srgbClr val="000000"/>
                </a:solidFill>
                <a:latin typeface="Arial"/>
                <a:ea typeface="+mn-ea"/>
              </a:rPr>
              <a:t>can </a:t>
            </a:r>
            <a:r>
              <a:rPr b="0" lang="en-US" sz="1200" spc="-1" strike="noStrike">
                <a:solidFill>
                  <a:srgbClr val="000000"/>
                </a:solidFill>
                <a:latin typeface="Arial"/>
                <a:ea typeface="+mn-ea"/>
              </a:rPr>
              <a:t>be </a:t>
            </a:r>
            <a:r>
              <a:rPr b="0" lang="en-US" sz="1200" spc="-1" strike="noStrike">
                <a:solidFill>
                  <a:srgbClr val="000000"/>
                </a:solidFill>
                <a:latin typeface="Arial"/>
                <a:ea typeface="+mn-ea"/>
              </a:rPr>
              <a:t>tho</a:t>
            </a:r>
            <a:r>
              <a:rPr b="0" lang="en-US" sz="1200" spc="-1" strike="noStrike">
                <a:solidFill>
                  <a:srgbClr val="000000"/>
                </a:solidFill>
                <a:latin typeface="Arial"/>
                <a:ea typeface="+mn-ea"/>
              </a:rPr>
              <a:t>ugh</a:t>
            </a:r>
            <a:r>
              <a:rPr b="0" lang="en-US" sz="1200" spc="-1" strike="noStrike">
                <a:solidFill>
                  <a:srgbClr val="000000"/>
                </a:solidFill>
                <a:latin typeface="Arial"/>
                <a:ea typeface="+mn-ea"/>
              </a:rPr>
              <a:t>t of </a:t>
            </a:r>
            <a:r>
              <a:rPr b="0" lang="en-US" sz="1200" spc="-1" strike="noStrike">
                <a:solidFill>
                  <a:srgbClr val="000000"/>
                </a:solidFill>
                <a:latin typeface="Arial"/>
                <a:ea typeface="+mn-ea"/>
              </a:rPr>
              <a:t>as </a:t>
            </a:r>
            <a:r>
              <a:rPr b="0" lang="en-US" sz="1200" spc="-1" strike="noStrike">
                <a:solidFill>
                  <a:srgbClr val="000000"/>
                </a:solidFill>
                <a:latin typeface="Arial"/>
                <a:ea typeface="+mn-ea"/>
              </a:rPr>
              <a:t>poi</a:t>
            </a:r>
            <a:r>
              <a:rPr b="0" lang="en-US" sz="1200" spc="-1" strike="noStrike">
                <a:solidFill>
                  <a:srgbClr val="000000"/>
                </a:solidFill>
                <a:latin typeface="Arial"/>
                <a:ea typeface="+mn-ea"/>
              </a:rPr>
              <a:t>nter</a:t>
            </a:r>
            <a:r>
              <a:rPr b="0" lang="en-US" sz="1200" spc="-1" strike="noStrike">
                <a:solidFill>
                  <a:srgbClr val="000000"/>
                </a:solidFill>
                <a:latin typeface="Arial"/>
                <a:ea typeface="+mn-ea"/>
              </a:rPr>
              <a:t>s to </a:t>
            </a:r>
            <a:r>
              <a:rPr b="0" lang="en-US" sz="1200" spc="-1" strike="noStrike">
                <a:solidFill>
                  <a:srgbClr val="000000"/>
                </a:solidFill>
                <a:latin typeface="Arial"/>
                <a:ea typeface="+mn-ea"/>
              </a:rPr>
              <a:t>arra</a:t>
            </a:r>
            <a:r>
              <a:rPr b="0" lang="en-US" sz="1200" spc="-1" strike="noStrike">
                <a:solidFill>
                  <a:srgbClr val="000000"/>
                </a:solidFill>
                <a:latin typeface="Arial"/>
                <a:ea typeface="+mn-ea"/>
              </a:rPr>
              <a:t>y </a:t>
            </a:r>
            <a:r>
              <a:rPr b="0" lang="en-US" sz="1200" spc="-1" strike="noStrike">
                <a:solidFill>
                  <a:srgbClr val="000000"/>
                </a:solidFill>
                <a:latin typeface="Arial"/>
                <a:ea typeface="+mn-ea"/>
              </a:rPr>
              <a:t>ele</a:t>
            </a:r>
            <a:r>
              <a:rPr b="0" lang="en-US" sz="1200" spc="-1" strike="noStrike">
                <a:solidFill>
                  <a:srgbClr val="000000"/>
                </a:solidFill>
                <a:latin typeface="Arial"/>
                <a:ea typeface="+mn-ea"/>
              </a:rPr>
              <a:t>me</a:t>
            </a:r>
            <a:r>
              <a:rPr b="0" lang="en-US" sz="1200" spc="-1" strike="noStrike">
                <a:solidFill>
                  <a:srgbClr val="000000"/>
                </a:solidFill>
                <a:latin typeface="Arial"/>
                <a:ea typeface="+mn-ea"/>
              </a:rPr>
              <a:t>nts. </a:t>
            </a:r>
            <a:r>
              <a:rPr b="0" lang="en-US" sz="1200" spc="-1" strike="noStrike">
                <a:solidFill>
                  <a:srgbClr val="000000"/>
                </a:solidFill>
                <a:latin typeface="Arial"/>
                <a:ea typeface="+mn-ea"/>
              </a:rPr>
              <a:t>The</a:t>
            </a:r>
            <a:r>
              <a:rPr b="0" lang="en-US" sz="1200" spc="-1" strike="noStrike">
                <a:solidFill>
                  <a:srgbClr val="000000"/>
                </a:solidFill>
                <a:latin typeface="Arial"/>
                <a:ea typeface="+mn-ea"/>
              </a:rPr>
              <a:t>refo</a:t>
            </a:r>
            <a:r>
              <a:rPr b="0" lang="en-US" sz="1200" spc="-1" strike="noStrike">
                <a:solidFill>
                  <a:srgbClr val="000000"/>
                </a:solidFill>
                <a:latin typeface="Arial"/>
                <a:ea typeface="+mn-ea"/>
              </a:rPr>
              <a:t>re, </a:t>
            </a:r>
            <a:r>
              <a:rPr b="0" lang="en-US" sz="2000" spc="-1" strike="noStrike">
                <a:solidFill>
                  <a:srgbClr val="000000"/>
                </a:solidFill>
                <a:latin typeface="Arial"/>
                <a:ea typeface="+mn-ea"/>
              </a:rPr>
              <a:t>H.</a:t>
            </a:r>
            <a:r>
              <a:rPr b="0" lang="en-US" sz="2000" spc="-1" strike="noStrike">
                <a:solidFill>
                  <a:srgbClr val="000000"/>
                </a:solidFill>
                <a:latin typeface="Arial"/>
                <a:ea typeface="+mn-ea"/>
              </a:rPr>
              <a:t>be</a:t>
            </a:r>
            <a:r>
              <a:rPr b="0" lang="en-US" sz="2000" spc="-1" strike="noStrike">
                <a:solidFill>
                  <a:srgbClr val="000000"/>
                </a:solidFill>
                <a:latin typeface="Arial"/>
                <a:ea typeface="+mn-ea"/>
              </a:rPr>
              <a:t>gi</a:t>
            </a:r>
            <a:r>
              <a:rPr b="0" lang="en-US" sz="2000" spc="-1" strike="noStrike">
                <a:solidFill>
                  <a:srgbClr val="000000"/>
                </a:solidFill>
                <a:latin typeface="Arial"/>
                <a:ea typeface="+mn-ea"/>
              </a:rPr>
              <a:t>n(</a:t>
            </a:r>
            <a:r>
              <a:rPr b="0" lang="en-US" sz="2000" spc="-1" strike="noStrike">
                <a:solidFill>
                  <a:srgbClr val="000000"/>
                </a:solidFill>
                <a:latin typeface="Arial"/>
                <a:ea typeface="+mn-ea"/>
              </a:rPr>
              <a:t>)</a:t>
            </a:r>
            <a:r>
              <a:rPr b="0" lang="en-US" sz="1200" spc="-1" strike="noStrike">
                <a:solidFill>
                  <a:srgbClr val="000000"/>
                </a:solidFill>
                <a:latin typeface="Arial"/>
                <a:ea typeface="+mn-ea"/>
              </a:rPr>
              <a:t> is </a:t>
            </a:r>
            <a:r>
              <a:rPr b="0" lang="en-US" sz="1200" spc="-1" strike="noStrike">
                <a:solidFill>
                  <a:srgbClr val="000000"/>
                </a:solidFill>
                <a:latin typeface="Arial"/>
                <a:ea typeface="+mn-ea"/>
              </a:rPr>
              <a:t>an </a:t>
            </a:r>
            <a:r>
              <a:rPr b="0" lang="en-US" sz="1200" spc="-1" strike="noStrike">
                <a:solidFill>
                  <a:srgbClr val="000000"/>
                </a:solidFill>
                <a:latin typeface="Arial"/>
                <a:ea typeface="+mn-ea"/>
              </a:rPr>
              <a:t>iter</a:t>
            </a:r>
            <a:r>
              <a:rPr b="0" lang="en-US" sz="1200" spc="-1" strike="noStrike">
                <a:solidFill>
                  <a:srgbClr val="000000"/>
                </a:solidFill>
                <a:latin typeface="Arial"/>
                <a:ea typeface="+mn-ea"/>
              </a:rPr>
              <a:t>ator </a:t>
            </a:r>
            <a:r>
              <a:rPr b="0" lang="en-US" sz="1200" spc="-1" strike="noStrike">
                <a:solidFill>
                  <a:srgbClr val="000000"/>
                </a:solidFill>
                <a:latin typeface="Arial"/>
                <a:ea typeface="+mn-ea"/>
              </a:rPr>
              <a:t>that </a:t>
            </a:r>
            <a:r>
              <a:rPr b="0" lang="en-US" sz="1200" spc="-1" strike="noStrike">
                <a:solidFill>
                  <a:srgbClr val="000000"/>
                </a:solidFill>
                <a:latin typeface="Arial"/>
                <a:ea typeface="+mn-ea"/>
              </a:rPr>
              <a:t>poi</a:t>
            </a:r>
            <a:r>
              <a:rPr b="0" lang="en-US" sz="1200" spc="-1" strike="noStrike">
                <a:solidFill>
                  <a:srgbClr val="000000"/>
                </a:solidFill>
                <a:latin typeface="Arial"/>
                <a:ea typeface="+mn-ea"/>
              </a:rPr>
              <a:t>nts </a:t>
            </a:r>
            <a:r>
              <a:rPr b="0" lang="en-US" sz="1200" spc="-1" strike="noStrike">
                <a:solidFill>
                  <a:srgbClr val="000000"/>
                </a:solidFill>
                <a:latin typeface="Arial"/>
                <a:ea typeface="+mn-ea"/>
              </a:rPr>
              <a:t>to </a:t>
            </a:r>
            <a:r>
              <a:rPr b="0" lang="en-US" sz="1200" spc="-1" strike="noStrike">
                <a:solidFill>
                  <a:srgbClr val="000000"/>
                </a:solidFill>
                <a:latin typeface="Arial"/>
                <a:ea typeface="+mn-ea"/>
              </a:rPr>
              <a:t>the </a:t>
            </a:r>
            <a:r>
              <a:rPr b="0" lang="en-US" sz="1200" spc="-1" strike="noStrike">
                <a:solidFill>
                  <a:srgbClr val="000000"/>
                </a:solidFill>
                <a:latin typeface="Arial"/>
                <a:ea typeface="+mn-ea"/>
              </a:rPr>
              <a:t>first </a:t>
            </a:r>
            <a:r>
              <a:rPr b="0" lang="en-US" sz="1200" spc="-1" strike="noStrike">
                <a:solidFill>
                  <a:srgbClr val="000000"/>
                </a:solidFill>
                <a:latin typeface="Arial"/>
                <a:ea typeface="+mn-ea"/>
              </a:rPr>
              <a:t>ele</a:t>
            </a:r>
            <a:r>
              <a:rPr b="0" lang="en-US" sz="1200" spc="-1" strike="noStrike">
                <a:solidFill>
                  <a:srgbClr val="000000"/>
                </a:solidFill>
                <a:latin typeface="Arial"/>
                <a:ea typeface="+mn-ea"/>
              </a:rPr>
              <a:t>me</a:t>
            </a:r>
            <a:r>
              <a:rPr b="0" lang="en-US" sz="1200" spc="-1" strike="noStrike">
                <a:solidFill>
                  <a:srgbClr val="000000"/>
                </a:solidFill>
                <a:latin typeface="Arial"/>
                <a:ea typeface="+mn-ea"/>
              </a:rPr>
              <a:t>nt of </a:t>
            </a:r>
            <a:r>
              <a:rPr b="0" lang="en-US" sz="1200" spc="-1" strike="noStrike">
                <a:solidFill>
                  <a:srgbClr val="000000"/>
                </a:solidFill>
                <a:latin typeface="Arial"/>
                <a:ea typeface="+mn-ea"/>
              </a:rPr>
              <a:t>the </a:t>
            </a:r>
            <a:r>
              <a:rPr b="0" lang="en-US" sz="1200" spc="-1" strike="noStrike">
                <a:solidFill>
                  <a:srgbClr val="000000"/>
                </a:solidFill>
                <a:latin typeface="Arial"/>
                <a:ea typeface="+mn-ea"/>
              </a:rPr>
              <a:t>arra</a:t>
            </a:r>
            <a:r>
              <a:rPr b="0" lang="en-US" sz="1200" spc="-1" strike="noStrike">
                <a:solidFill>
                  <a:srgbClr val="000000"/>
                </a:solidFill>
                <a:latin typeface="Arial"/>
                <a:ea typeface="+mn-ea"/>
              </a:rPr>
              <a:t>y </a:t>
            </a:r>
            <a:r>
              <a:rPr b="0" lang="en-US" sz="1200" spc="-1" strike="noStrike">
                <a:solidFill>
                  <a:srgbClr val="000000"/>
                </a:solidFill>
                <a:latin typeface="Arial"/>
                <a:ea typeface="+mn-ea"/>
              </a:rPr>
              <a:t>stor</a:t>
            </a:r>
            <a:r>
              <a:rPr b="0" lang="en-US" sz="1200" spc="-1" strike="noStrike">
                <a:solidFill>
                  <a:srgbClr val="000000"/>
                </a:solidFill>
                <a:latin typeface="Arial"/>
                <a:ea typeface="+mn-ea"/>
              </a:rPr>
              <a:t>ed </a:t>
            </a:r>
            <a:r>
              <a:rPr b="0" lang="en-US" sz="1200" spc="-1" strike="noStrike">
                <a:solidFill>
                  <a:srgbClr val="000000"/>
                </a:solidFill>
                <a:latin typeface="Arial"/>
                <a:ea typeface="+mn-ea"/>
              </a:rPr>
              <a:t>insi</a:t>
            </a:r>
            <a:r>
              <a:rPr b="0" lang="en-US" sz="1200" spc="-1" strike="noStrike">
                <a:solidFill>
                  <a:srgbClr val="000000"/>
                </a:solidFill>
                <a:latin typeface="Arial"/>
                <a:ea typeface="+mn-ea"/>
              </a:rPr>
              <a:t>de </a:t>
            </a:r>
            <a:r>
              <a:rPr b="0" lang="en-US" sz="1200" spc="-1" strike="noStrike">
                <a:solidFill>
                  <a:srgbClr val="000000"/>
                </a:solidFill>
                <a:latin typeface="Arial"/>
                <a:ea typeface="+mn-ea"/>
              </a:rPr>
              <a:t>the </a:t>
            </a:r>
            <a:r>
              <a:rPr b="0" lang="en-US" sz="2000" spc="-1" strike="noStrike">
                <a:solidFill>
                  <a:srgbClr val="000000"/>
                </a:solidFill>
                <a:latin typeface="Arial"/>
                <a:ea typeface="+mn-ea"/>
              </a:rPr>
              <a:t>H</a:t>
            </a:r>
            <a:r>
              <a:rPr b="0" lang="en-US" sz="1200" spc="-1" strike="noStrike">
                <a:solidFill>
                  <a:srgbClr val="000000"/>
                </a:solidFill>
                <a:latin typeface="Arial"/>
                <a:ea typeface="+mn-ea"/>
              </a:rPr>
              <a:t> </a:t>
            </a:r>
            <a:r>
              <a:rPr b="0" lang="en-US" sz="1200" spc="-1" strike="noStrike">
                <a:solidFill>
                  <a:srgbClr val="000000"/>
                </a:solidFill>
                <a:latin typeface="Arial"/>
                <a:ea typeface="+mn-ea"/>
              </a:rPr>
              <a:t>vect</a:t>
            </a:r>
            <a:r>
              <a:rPr b="0" lang="en-US" sz="1200" spc="-1" strike="noStrike">
                <a:solidFill>
                  <a:srgbClr val="000000"/>
                </a:solidFill>
                <a:latin typeface="Arial"/>
                <a:ea typeface="+mn-ea"/>
              </a:rPr>
              <a:t>or. </a:t>
            </a:r>
            <a:r>
              <a:rPr b="0" lang="en-US" sz="1200" spc="-1" strike="noStrike">
                <a:solidFill>
                  <a:srgbClr val="000000"/>
                </a:solidFill>
                <a:latin typeface="Arial"/>
                <a:ea typeface="+mn-ea"/>
              </a:rPr>
              <a:t>Sim</a:t>
            </a:r>
            <a:r>
              <a:rPr b="0" lang="en-US" sz="1200" spc="-1" strike="noStrike">
                <a:solidFill>
                  <a:srgbClr val="000000"/>
                </a:solidFill>
                <a:latin typeface="Arial"/>
                <a:ea typeface="+mn-ea"/>
              </a:rPr>
              <a:t>ilarl</a:t>
            </a:r>
            <a:r>
              <a:rPr b="0" lang="en-US" sz="1200" spc="-1" strike="noStrike">
                <a:solidFill>
                  <a:srgbClr val="000000"/>
                </a:solidFill>
                <a:latin typeface="Arial"/>
                <a:ea typeface="+mn-ea"/>
              </a:rPr>
              <a:t>y, </a:t>
            </a:r>
            <a:r>
              <a:rPr b="0" lang="en-US" sz="2000" spc="-1" strike="noStrike">
                <a:solidFill>
                  <a:srgbClr val="000000"/>
                </a:solidFill>
                <a:latin typeface="Arial"/>
                <a:ea typeface="+mn-ea"/>
              </a:rPr>
              <a:t>H.</a:t>
            </a:r>
            <a:r>
              <a:rPr b="0" lang="en-US" sz="2000" spc="-1" strike="noStrike">
                <a:solidFill>
                  <a:srgbClr val="000000"/>
                </a:solidFill>
                <a:latin typeface="Arial"/>
                <a:ea typeface="+mn-ea"/>
              </a:rPr>
              <a:t>en</a:t>
            </a:r>
            <a:r>
              <a:rPr b="0" lang="en-US" sz="2000" spc="-1" strike="noStrike">
                <a:solidFill>
                  <a:srgbClr val="000000"/>
                </a:solidFill>
                <a:latin typeface="Arial"/>
                <a:ea typeface="+mn-ea"/>
              </a:rPr>
              <a:t>d(</a:t>
            </a:r>
            <a:r>
              <a:rPr b="0" lang="en-US" sz="2000" spc="-1" strike="noStrike">
                <a:solidFill>
                  <a:srgbClr val="000000"/>
                </a:solidFill>
                <a:latin typeface="Arial"/>
                <a:ea typeface="+mn-ea"/>
              </a:rPr>
              <a:t>)</a:t>
            </a:r>
            <a:r>
              <a:rPr b="0" lang="en-US" sz="1200" spc="-1" strike="noStrike">
                <a:solidFill>
                  <a:srgbClr val="000000"/>
                </a:solidFill>
                <a:latin typeface="Arial"/>
                <a:ea typeface="+mn-ea"/>
              </a:rPr>
              <a:t> p</a:t>
            </a:r>
            <a:r>
              <a:rPr b="0" lang="en-US" sz="1200" spc="-1" strike="noStrike">
                <a:solidFill>
                  <a:srgbClr val="000000"/>
                </a:solidFill>
                <a:latin typeface="Arial"/>
                <a:ea typeface="+mn-ea"/>
              </a:rPr>
              <a:t>oint</a:t>
            </a:r>
            <a:r>
              <a:rPr b="0" lang="en-US" sz="1200" spc="-1" strike="noStrike">
                <a:solidFill>
                  <a:srgbClr val="000000"/>
                </a:solidFill>
                <a:latin typeface="Arial"/>
                <a:ea typeface="+mn-ea"/>
              </a:rPr>
              <a:t>s to </a:t>
            </a:r>
            <a:r>
              <a:rPr b="0" lang="en-US" sz="1200" spc="-1" strike="noStrike">
                <a:solidFill>
                  <a:srgbClr val="000000"/>
                </a:solidFill>
                <a:latin typeface="Arial"/>
                <a:ea typeface="+mn-ea"/>
              </a:rPr>
              <a:t>the </a:t>
            </a:r>
            <a:r>
              <a:rPr b="0" lang="en-US" sz="1200" spc="-1" strike="noStrike">
                <a:solidFill>
                  <a:srgbClr val="000000"/>
                </a:solidFill>
                <a:latin typeface="Arial"/>
                <a:ea typeface="+mn-ea"/>
              </a:rPr>
              <a:t>ele</a:t>
            </a:r>
            <a:r>
              <a:rPr b="0" lang="en-US" sz="1200" spc="-1" strike="noStrike">
                <a:solidFill>
                  <a:srgbClr val="000000"/>
                </a:solidFill>
                <a:latin typeface="Arial"/>
                <a:ea typeface="+mn-ea"/>
              </a:rPr>
              <a:t>me</a:t>
            </a:r>
            <a:r>
              <a:rPr b="0" lang="en-US" sz="1200" spc="-1" strike="noStrike">
                <a:solidFill>
                  <a:srgbClr val="000000"/>
                </a:solidFill>
                <a:latin typeface="Arial"/>
                <a:ea typeface="+mn-ea"/>
              </a:rPr>
              <a:t>nt </a:t>
            </a:r>
            <a:r>
              <a:rPr b="0" i="1" lang="en-US" sz="1200" spc="-1" strike="noStrike">
                <a:solidFill>
                  <a:srgbClr val="000000"/>
                </a:solidFill>
                <a:latin typeface="Arial"/>
                <a:ea typeface="+mn-ea"/>
              </a:rPr>
              <a:t>o</a:t>
            </a:r>
            <a:r>
              <a:rPr b="0" i="1" lang="en-US" sz="1200" spc="-1" strike="noStrike">
                <a:solidFill>
                  <a:srgbClr val="000000"/>
                </a:solidFill>
                <a:latin typeface="Arial"/>
                <a:ea typeface="+mn-ea"/>
              </a:rPr>
              <a:t>ne </a:t>
            </a:r>
            <a:r>
              <a:rPr b="0" i="1" lang="en-US" sz="1200" spc="-1" strike="noStrike">
                <a:solidFill>
                  <a:srgbClr val="000000"/>
                </a:solidFill>
                <a:latin typeface="Arial"/>
                <a:ea typeface="+mn-ea"/>
              </a:rPr>
              <a:t>past</a:t>
            </a:r>
            <a:r>
              <a:rPr b="0" lang="en-US" sz="1200" spc="-1" strike="noStrike">
                <a:solidFill>
                  <a:srgbClr val="000000"/>
                </a:solidFill>
                <a:latin typeface="Arial"/>
                <a:ea typeface="+mn-ea"/>
              </a:rPr>
              <a:t> the </a:t>
            </a:r>
            <a:r>
              <a:rPr b="0" lang="en-US" sz="1200" spc="-1" strike="noStrike">
                <a:solidFill>
                  <a:srgbClr val="000000"/>
                </a:solidFill>
                <a:latin typeface="Arial"/>
                <a:ea typeface="+mn-ea"/>
              </a:rPr>
              <a:t>last </a:t>
            </a:r>
            <a:r>
              <a:rPr b="0" lang="en-US" sz="1200" spc="-1" strike="noStrike">
                <a:solidFill>
                  <a:srgbClr val="000000"/>
                </a:solidFill>
                <a:latin typeface="Arial"/>
                <a:ea typeface="+mn-ea"/>
              </a:rPr>
              <a:t>ele</a:t>
            </a:r>
            <a:r>
              <a:rPr b="0" lang="en-US" sz="1200" spc="-1" strike="noStrike">
                <a:solidFill>
                  <a:srgbClr val="000000"/>
                </a:solidFill>
                <a:latin typeface="Arial"/>
                <a:ea typeface="+mn-ea"/>
              </a:rPr>
              <a:t>me</a:t>
            </a:r>
            <a:r>
              <a:rPr b="0" lang="en-US" sz="1200" spc="-1" strike="noStrike">
                <a:solidFill>
                  <a:srgbClr val="000000"/>
                </a:solidFill>
                <a:latin typeface="Arial"/>
                <a:ea typeface="+mn-ea"/>
              </a:rPr>
              <a:t>nt of </a:t>
            </a:r>
            <a:r>
              <a:rPr b="0" lang="en-US" sz="1200" spc="-1" strike="noStrike">
                <a:solidFill>
                  <a:srgbClr val="000000"/>
                </a:solidFill>
                <a:latin typeface="Arial"/>
                <a:ea typeface="+mn-ea"/>
              </a:rPr>
              <a:t>the </a:t>
            </a:r>
            <a:r>
              <a:rPr b="0" lang="en-US" sz="2000" spc="-1" strike="noStrike">
                <a:solidFill>
                  <a:srgbClr val="000000"/>
                </a:solidFill>
                <a:latin typeface="Arial"/>
                <a:ea typeface="+mn-ea"/>
              </a:rPr>
              <a:t>H</a:t>
            </a:r>
            <a:r>
              <a:rPr b="0" lang="en-US" sz="1200" spc="-1" strike="noStrike">
                <a:solidFill>
                  <a:srgbClr val="000000"/>
                </a:solidFill>
                <a:latin typeface="Arial"/>
                <a:ea typeface="+mn-ea"/>
              </a:rPr>
              <a:t> </a:t>
            </a:r>
            <a:r>
              <a:rPr b="0" lang="en-US" sz="1200" spc="-1" strike="noStrike">
                <a:solidFill>
                  <a:srgbClr val="000000"/>
                </a:solidFill>
                <a:latin typeface="Arial"/>
                <a:ea typeface="+mn-ea"/>
              </a:rPr>
              <a:t>vect</a:t>
            </a:r>
            <a:r>
              <a:rPr b="0" lang="en-US" sz="1200" spc="-1" strike="noStrike">
                <a:solidFill>
                  <a:srgbClr val="000000"/>
                </a:solidFill>
                <a:latin typeface="Arial"/>
                <a:ea typeface="+mn-ea"/>
              </a:rPr>
              <a:t>or.</a:t>
            </a:r>
            <a:endParaRPr b="0" lang="en-US" sz="1200" spc="-1" strike="noStrike">
              <a:latin typeface="Arial"/>
            </a:endParaRPr>
          </a:p>
        </p:txBody>
      </p:sp>
      <p:sp>
        <p:nvSpPr>
          <p:cNvPr id="9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6955EEA-9438-454A-A110-513CFF58B2F5}" type="slidenum">
              <a:rPr b="0" lang="en-US" sz="1200" spc="-1" strike="noStrike">
                <a:solidFill>
                  <a:srgbClr val="000000"/>
                </a:solidFill>
                <a:latin typeface="+mn-lt"/>
                <a:ea typeface="+mn-ea"/>
              </a:rPr>
              <a:t>15</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sldImg"/>
          </p:nvPr>
        </p:nvSpPr>
        <p:spPr>
          <a:xfrm>
            <a:off x="685800" y="1143000"/>
            <a:ext cx="5486040" cy="3085920"/>
          </a:xfrm>
          <a:prstGeom prst="rect">
            <a:avLst/>
          </a:prstGeom>
        </p:spPr>
      </p:sp>
      <p:sp>
        <p:nvSpPr>
          <p:cNvPr id="99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To extract a raw pointer from a </a:t>
            </a:r>
            <a:r>
              <a:rPr b="0" lang="en-US" sz="2000" spc="-1" strike="noStrike">
                <a:solidFill>
                  <a:srgbClr val="000000"/>
                </a:solidFill>
                <a:latin typeface="Arial"/>
                <a:ea typeface="+mn-ea"/>
              </a:rPr>
              <a:t>device_ptr</a:t>
            </a:r>
            <a:r>
              <a:rPr b="0" lang="en-US" sz="1200" spc="-1" strike="noStrike">
                <a:solidFill>
                  <a:srgbClr val="000000"/>
                </a:solidFill>
                <a:latin typeface="Arial"/>
                <a:ea typeface="+mn-ea"/>
              </a:rPr>
              <a:t> the </a:t>
            </a:r>
            <a:r>
              <a:rPr b="0" lang="en-US" sz="2000" spc="-1" strike="noStrike">
                <a:solidFill>
                  <a:srgbClr val="000000"/>
                </a:solidFill>
                <a:latin typeface="Arial"/>
                <a:ea typeface="+mn-ea"/>
              </a:rPr>
              <a:t>raw_pointer_cast</a:t>
            </a:r>
            <a:r>
              <a:rPr b="0" lang="en-US" sz="1200" spc="-1" strike="noStrike">
                <a:solidFill>
                  <a:srgbClr val="000000"/>
                </a:solidFill>
                <a:latin typeface="Arial"/>
                <a:ea typeface="+mn-ea"/>
              </a:rPr>
              <a:t> should be applied</a:t>
            </a:r>
            <a:br/>
            <a:endParaRPr b="0" lang="en-US" sz="1200" spc="-1" strike="noStrike">
              <a:latin typeface="Arial"/>
            </a:endParaRPr>
          </a:p>
        </p:txBody>
      </p:sp>
      <p:sp>
        <p:nvSpPr>
          <p:cNvPr id="99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4D094F2-245B-4D4E-96DB-DEA51583C383}" type="slidenum">
              <a:rPr b="0" lang="en-US" sz="1200" spc="-1" strike="noStrike">
                <a:solidFill>
                  <a:srgbClr val="000000"/>
                </a:solidFill>
                <a:latin typeface="+mn-lt"/>
                <a:ea typeface="+mn-ea"/>
              </a:rPr>
              <a:t>15</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PlaceHolder 1"/>
          <p:cNvSpPr>
            <a:spLocks noGrp="1"/>
          </p:cNvSpPr>
          <p:nvPr>
            <p:ph type="sldImg"/>
          </p:nvPr>
        </p:nvSpPr>
        <p:spPr>
          <a:xfrm>
            <a:off x="685800" y="1143000"/>
            <a:ext cx="5486040" cy="3085920"/>
          </a:xfrm>
          <a:prstGeom prst="rect">
            <a:avLst/>
          </a:prstGeom>
        </p:spPr>
      </p:sp>
      <p:sp>
        <p:nvSpPr>
          <p:cNvPr id="99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Like the STL, Thrust permits using a “raw” pointer as an argument to a Thrust function and it will dispatch the host path of the algorithm. </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If the pointer in question is in fact a pointer to device memory then you’ll need to wrap it with </a:t>
            </a:r>
            <a:r>
              <a:rPr b="0" lang="en-US" sz="2000" spc="-1" strike="noStrike">
                <a:solidFill>
                  <a:srgbClr val="000000"/>
                </a:solidFill>
                <a:latin typeface="Arial"/>
                <a:ea typeface="+mn-ea"/>
              </a:rPr>
              <a:t>thrust::device_ptr</a:t>
            </a:r>
            <a:r>
              <a:rPr b="0" lang="en-US" sz="1200" spc="-1" strike="noStrike">
                <a:solidFill>
                  <a:srgbClr val="000000"/>
                </a:solidFill>
                <a:latin typeface="Arial"/>
                <a:ea typeface="+mn-ea"/>
              </a:rPr>
              <a:t> before calling the function.</a:t>
            </a:r>
            <a:br/>
            <a:endParaRPr b="0" lang="en-US" sz="1200" spc="-1" strike="noStrike">
              <a:latin typeface="Arial"/>
            </a:endParaRPr>
          </a:p>
        </p:txBody>
      </p:sp>
      <p:sp>
        <p:nvSpPr>
          <p:cNvPr id="9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694AED8-9A4D-4513-A8CC-F6491C96A416}" type="slidenum">
              <a:rPr b="0" lang="en-US" sz="1200" spc="-1" strike="noStrike">
                <a:solidFill>
                  <a:srgbClr val="000000"/>
                </a:solidFill>
                <a:latin typeface="+mn-lt"/>
                <a:ea typeface="+mn-ea"/>
              </a:rPr>
              <a:t>15</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PlaceHolder 1"/>
          <p:cNvSpPr>
            <a:spLocks noGrp="1"/>
          </p:cNvSpPr>
          <p:nvPr>
            <p:ph type="sldImg"/>
          </p:nvPr>
        </p:nvSpPr>
        <p:spPr>
          <a:xfrm>
            <a:off x="685800" y="1143000"/>
            <a:ext cx="5486040" cy="3085920"/>
          </a:xfrm>
          <a:prstGeom prst="rect">
            <a:avLst/>
          </a:prstGeom>
        </p:spPr>
      </p:sp>
      <p:sp>
        <p:nvSpPr>
          <p:cNvPr id="100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Thrust </a:t>
            </a:r>
            <a:r>
              <a:rPr b="0" lang="en-US" sz="1200" spc="-1" strike="noStrike">
                <a:solidFill>
                  <a:srgbClr val="000000"/>
                </a:solidFill>
                <a:latin typeface="Arial"/>
                <a:ea typeface="+mn-ea"/>
              </a:rPr>
              <a:t>provides </a:t>
            </a:r>
            <a:r>
              <a:rPr b="0" lang="en-US" sz="1200" spc="-1" strike="noStrike">
                <a:solidFill>
                  <a:srgbClr val="000000"/>
                </a:solidFill>
                <a:latin typeface="Arial"/>
                <a:ea typeface="+mn-ea"/>
              </a:rPr>
              <a:t>a large </a:t>
            </a:r>
            <a:r>
              <a:rPr b="0" lang="en-US" sz="1200" spc="-1" strike="noStrike">
                <a:solidFill>
                  <a:srgbClr val="000000"/>
                </a:solidFill>
                <a:latin typeface="Arial"/>
                <a:ea typeface="+mn-ea"/>
              </a:rPr>
              <a:t>number of </a:t>
            </a:r>
            <a:r>
              <a:rPr b="0" lang="en-US" sz="1200" spc="-1" strike="noStrike">
                <a:solidFill>
                  <a:srgbClr val="000000"/>
                </a:solidFill>
                <a:latin typeface="Arial"/>
                <a:ea typeface="+mn-ea"/>
              </a:rPr>
              <a:t>common </a:t>
            </a:r>
            <a:r>
              <a:rPr b="0" lang="en-US" sz="1200" spc="-1" strike="noStrike">
                <a:solidFill>
                  <a:srgbClr val="000000"/>
                </a:solidFill>
                <a:latin typeface="Arial"/>
                <a:ea typeface="+mn-ea"/>
              </a:rPr>
              <a:t>parallel </a:t>
            </a:r>
            <a:r>
              <a:rPr b="0" lang="en-US" sz="1200" spc="-1" strike="noStrike">
                <a:solidFill>
                  <a:srgbClr val="000000"/>
                </a:solidFill>
                <a:latin typeface="Arial"/>
                <a:ea typeface="+mn-ea"/>
              </a:rPr>
              <a:t>algorithm</a:t>
            </a:r>
            <a:r>
              <a:rPr b="0" lang="en-US" sz="1200" spc="-1" strike="noStrike">
                <a:solidFill>
                  <a:srgbClr val="000000"/>
                </a:solidFill>
                <a:latin typeface="Arial"/>
                <a:ea typeface="+mn-ea"/>
              </a:rPr>
              <a:t>s. Many of </a:t>
            </a:r>
            <a:r>
              <a:rPr b="0" lang="en-US" sz="1200" spc="-1" strike="noStrike">
                <a:solidFill>
                  <a:srgbClr val="000000"/>
                </a:solidFill>
                <a:latin typeface="Arial"/>
                <a:ea typeface="+mn-ea"/>
              </a:rPr>
              <a:t>these </a:t>
            </a:r>
            <a:r>
              <a:rPr b="0" lang="en-US" sz="1200" spc="-1" strike="noStrike">
                <a:solidFill>
                  <a:srgbClr val="000000"/>
                </a:solidFill>
                <a:latin typeface="Arial"/>
                <a:ea typeface="+mn-ea"/>
              </a:rPr>
              <a:t>algorithm</a:t>
            </a:r>
            <a:r>
              <a:rPr b="0" lang="en-US" sz="1200" spc="-1" strike="noStrike">
                <a:solidFill>
                  <a:srgbClr val="000000"/>
                </a:solidFill>
                <a:latin typeface="Arial"/>
                <a:ea typeface="+mn-ea"/>
              </a:rPr>
              <a:t>s have </a:t>
            </a:r>
            <a:r>
              <a:rPr b="0" lang="en-US" sz="1200" spc="-1" strike="noStrike">
                <a:solidFill>
                  <a:srgbClr val="000000"/>
                </a:solidFill>
                <a:latin typeface="Arial"/>
                <a:ea typeface="+mn-ea"/>
              </a:rPr>
              <a:t>direct </a:t>
            </a:r>
            <a:r>
              <a:rPr b="0" lang="en-US" sz="1200" spc="-1" strike="noStrike">
                <a:solidFill>
                  <a:srgbClr val="000000"/>
                </a:solidFill>
                <a:latin typeface="Arial"/>
                <a:ea typeface="+mn-ea"/>
              </a:rPr>
              <a:t>analogs </a:t>
            </a:r>
            <a:r>
              <a:rPr b="0" lang="en-US" sz="1200" spc="-1" strike="noStrike">
                <a:solidFill>
                  <a:srgbClr val="000000"/>
                </a:solidFill>
                <a:latin typeface="Arial"/>
                <a:ea typeface="+mn-ea"/>
              </a:rPr>
              <a:t>in the </a:t>
            </a:r>
            <a:r>
              <a:rPr b="0" lang="en-US" sz="1200" spc="-1" strike="noStrike">
                <a:solidFill>
                  <a:srgbClr val="000000"/>
                </a:solidFill>
                <a:latin typeface="Arial"/>
                <a:ea typeface="+mn-ea"/>
              </a:rPr>
              <a:t>STL, and </a:t>
            </a:r>
            <a:r>
              <a:rPr b="0" lang="en-US" sz="1200" spc="-1" strike="noStrike">
                <a:solidFill>
                  <a:srgbClr val="000000"/>
                </a:solidFill>
                <a:latin typeface="Arial"/>
                <a:ea typeface="+mn-ea"/>
              </a:rPr>
              <a:t>when an </a:t>
            </a:r>
            <a:r>
              <a:rPr b="0" lang="en-US" sz="1200" spc="-1" strike="noStrike">
                <a:solidFill>
                  <a:srgbClr val="000000"/>
                </a:solidFill>
                <a:latin typeface="Arial"/>
                <a:ea typeface="+mn-ea"/>
              </a:rPr>
              <a:t>equivalen</a:t>
            </a:r>
            <a:r>
              <a:rPr b="0" lang="en-US" sz="1200" spc="-1" strike="noStrike">
                <a:solidFill>
                  <a:srgbClr val="000000"/>
                </a:solidFill>
                <a:latin typeface="Arial"/>
                <a:ea typeface="+mn-ea"/>
              </a:rPr>
              <a:t>t STL </a:t>
            </a:r>
            <a:r>
              <a:rPr b="0" lang="en-US" sz="1200" spc="-1" strike="noStrike">
                <a:solidFill>
                  <a:srgbClr val="000000"/>
                </a:solidFill>
                <a:latin typeface="Arial"/>
                <a:ea typeface="+mn-ea"/>
              </a:rPr>
              <a:t>function </a:t>
            </a:r>
            <a:r>
              <a:rPr b="0" lang="en-US" sz="1200" spc="-1" strike="noStrike">
                <a:solidFill>
                  <a:srgbClr val="000000"/>
                </a:solidFill>
                <a:latin typeface="Arial"/>
                <a:ea typeface="+mn-ea"/>
              </a:rPr>
              <a:t>exists, we </a:t>
            </a:r>
            <a:r>
              <a:rPr b="0" lang="en-US" sz="1200" spc="-1" strike="noStrike">
                <a:solidFill>
                  <a:srgbClr val="000000"/>
                </a:solidFill>
                <a:latin typeface="Arial"/>
                <a:ea typeface="+mn-ea"/>
              </a:rPr>
              <a:t>choose </a:t>
            </a:r>
            <a:r>
              <a:rPr b="0" lang="en-US" sz="1200" spc="-1" strike="noStrike">
                <a:solidFill>
                  <a:srgbClr val="000000"/>
                </a:solidFill>
                <a:latin typeface="Arial"/>
                <a:ea typeface="+mn-ea"/>
              </a:rPr>
              <a:t>the name </a:t>
            </a:r>
            <a:r>
              <a:rPr b="0" lang="en-US" sz="1200" spc="-1" strike="noStrike">
                <a:solidFill>
                  <a:srgbClr val="000000"/>
                </a:solidFill>
                <a:latin typeface="Arial"/>
                <a:ea typeface="+mn-ea"/>
              </a:rPr>
              <a:t>(e.g. thrus</a:t>
            </a:r>
            <a:r>
              <a:rPr b="0" lang="en-US" sz="1200" spc="-1" strike="noStrike">
                <a:solidFill>
                  <a:srgbClr val="000000"/>
                </a:solidFill>
                <a:latin typeface="Arial"/>
                <a:ea typeface="+mn-ea"/>
              </a:rPr>
              <a:t>t::sort and </a:t>
            </a:r>
            <a:r>
              <a:rPr b="0" lang="en-US" sz="1200" spc="-1" strike="noStrike">
                <a:solidFill>
                  <a:srgbClr val="000000"/>
                </a:solidFill>
                <a:latin typeface="Arial"/>
                <a:ea typeface="+mn-ea"/>
              </a:rPr>
              <a:t>std::sort).</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All </a:t>
            </a:r>
            <a:r>
              <a:rPr b="0" lang="en-US" sz="1200" spc="-1" strike="noStrike">
                <a:solidFill>
                  <a:srgbClr val="000000"/>
                </a:solidFill>
                <a:latin typeface="Arial"/>
                <a:ea typeface="+mn-ea"/>
              </a:rPr>
              <a:t>algorithm</a:t>
            </a:r>
            <a:r>
              <a:rPr b="0" lang="en-US" sz="1200" spc="-1" strike="noStrike">
                <a:solidFill>
                  <a:srgbClr val="000000"/>
                </a:solidFill>
                <a:latin typeface="Arial"/>
                <a:ea typeface="+mn-ea"/>
              </a:rPr>
              <a:t>s in </a:t>
            </a:r>
            <a:r>
              <a:rPr b="0" lang="en-US" sz="1200" spc="-1" strike="noStrike">
                <a:solidFill>
                  <a:srgbClr val="000000"/>
                </a:solidFill>
                <a:latin typeface="Arial"/>
                <a:ea typeface="+mn-ea"/>
              </a:rPr>
              <a:t>Thrust </a:t>
            </a:r>
            <a:r>
              <a:rPr b="0" lang="en-US" sz="1200" spc="-1" strike="noStrike">
                <a:solidFill>
                  <a:srgbClr val="000000"/>
                </a:solidFill>
                <a:latin typeface="Arial"/>
                <a:ea typeface="+mn-ea"/>
              </a:rPr>
              <a:t>have </a:t>
            </a:r>
            <a:r>
              <a:rPr b="0" lang="en-US" sz="1200" spc="-1" strike="noStrike">
                <a:solidFill>
                  <a:srgbClr val="000000"/>
                </a:solidFill>
                <a:latin typeface="Arial"/>
                <a:ea typeface="+mn-ea"/>
              </a:rPr>
              <a:t>implemen</a:t>
            </a:r>
            <a:r>
              <a:rPr b="0" lang="en-US" sz="1200" spc="-1" strike="noStrike">
                <a:solidFill>
                  <a:srgbClr val="000000"/>
                </a:solidFill>
                <a:latin typeface="Arial"/>
                <a:ea typeface="+mn-ea"/>
              </a:rPr>
              <a:t>tations for </a:t>
            </a:r>
            <a:r>
              <a:rPr b="0" lang="en-US" sz="1200" spc="-1" strike="noStrike">
                <a:solidFill>
                  <a:srgbClr val="000000"/>
                </a:solidFill>
                <a:latin typeface="Arial"/>
                <a:ea typeface="+mn-ea"/>
              </a:rPr>
              <a:t>both host </a:t>
            </a:r>
            <a:r>
              <a:rPr b="0" lang="en-US" sz="1200" spc="-1" strike="noStrike">
                <a:solidFill>
                  <a:srgbClr val="000000"/>
                </a:solidFill>
                <a:latin typeface="Arial"/>
                <a:ea typeface="+mn-ea"/>
              </a:rPr>
              <a:t>and </a:t>
            </a:r>
            <a:r>
              <a:rPr b="0" lang="en-US" sz="1200" spc="-1" strike="noStrike">
                <a:solidFill>
                  <a:srgbClr val="000000"/>
                </a:solidFill>
                <a:latin typeface="Arial"/>
                <a:ea typeface="+mn-ea"/>
              </a:rPr>
              <a:t>device. </a:t>
            </a:r>
            <a:r>
              <a:rPr b="0" lang="en-US" sz="1200" spc="-1" strike="noStrike">
                <a:solidFill>
                  <a:srgbClr val="000000"/>
                </a:solidFill>
                <a:latin typeface="Arial"/>
                <a:ea typeface="+mn-ea"/>
              </a:rPr>
              <a:t>Specifical</a:t>
            </a:r>
            <a:r>
              <a:rPr b="0" lang="en-US" sz="1200" spc="-1" strike="noStrike">
                <a:solidFill>
                  <a:srgbClr val="000000"/>
                </a:solidFill>
                <a:latin typeface="Arial"/>
                <a:ea typeface="+mn-ea"/>
              </a:rPr>
              <a:t>ly, when a </a:t>
            </a:r>
            <a:r>
              <a:rPr b="0" lang="en-US" sz="1200" spc="-1" strike="noStrike">
                <a:solidFill>
                  <a:srgbClr val="000000"/>
                </a:solidFill>
                <a:latin typeface="Arial"/>
                <a:ea typeface="+mn-ea"/>
              </a:rPr>
              <a:t>Thrust </a:t>
            </a:r>
            <a:r>
              <a:rPr b="0" lang="en-US" sz="1200" spc="-1" strike="noStrike">
                <a:solidFill>
                  <a:srgbClr val="000000"/>
                </a:solidFill>
                <a:latin typeface="Arial"/>
                <a:ea typeface="+mn-ea"/>
              </a:rPr>
              <a:t>algorithm </a:t>
            </a:r>
            <a:r>
              <a:rPr b="0" lang="en-US" sz="1200" spc="-1" strike="noStrike">
                <a:solidFill>
                  <a:srgbClr val="000000"/>
                </a:solidFill>
                <a:latin typeface="Arial"/>
                <a:ea typeface="+mn-ea"/>
              </a:rPr>
              <a:t>is invoked </a:t>
            </a:r>
            <a:r>
              <a:rPr b="0" lang="en-US" sz="1200" spc="-1" strike="noStrike">
                <a:solidFill>
                  <a:srgbClr val="000000"/>
                </a:solidFill>
                <a:latin typeface="Arial"/>
                <a:ea typeface="+mn-ea"/>
              </a:rPr>
              <a:t>with a </a:t>
            </a:r>
            <a:r>
              <a:rPr b="0" lang="en-US" sz="1200" spc="-1" strike="noStrike">
                <a:solidFill>
                  <a:srgbClr val="000000"/>
                </a:solidFill>
                <a:latin typeface="Arial"/>
                <a:ea typeface="+mn-ea"/>
              </a:rPr>
              <a:t>host </a:t>
            </a:r>
            <a:r>
              <a:rPr b="0" lang="en-US" sz="1200" spc="-1" strike="noStrike">
                <a:solidFill>
                  <a:srgbClr val="000000"/>
                </a:solidFill>
                <a:latin typeface="Arial"/>
                <a:ea typeface="+mn-ea"/>
              </a:rPr>
              <a:t>iterator, </a:t>
            </a:r>
            <a:r>
              <a:rPr b="0" lang="en-US" sz="1200" spc="-1" strike="noStrike">
                <a:solidFill>
                  <a:srgbClr val="000000"/>
                </a:solidFill>
                <a:latin typeface="Arial"/>
                <a:ea typeface="+mn-ea"/>
              </a:rPr>
              <a:t>then the </a:t>
            </a:r>
            <a:r>
              <a:rPr b="0" lang="en-US" sz="1200" spc="-1" strike="noStrike">
                <a:solidFill>
                  <a:srgbClr val="000000"/>
                </a:solidFill>
                <a:latin typeface="Arial"/>
                <a:ea typeface="+mn-ea"/>
              </a:rPr>
              <a:t>host path </a:t>
            </a:r>
            <a:r>
              <a:rPr b="0" lang="en-US" sz="1200" spc="-1" strike="noStrike">
                <a:solidFill>
                  <a:srgbClr val="000000"/>
                </a:solidFill>
                <a:latin typeface="Arial"/>
                <a:ea typeface="+mn-ea"/>
              </a:rPr>
              <a:t>is </a:t>
            </a:r>
            <a:r>
              <a:rPr b="0" lang="en-US" sz="1200" spc="-1" strike="noStrike">
                <a:solidFill>
                  <a:srgbClr val="000000"/>
                </a:solidFill>
                <a:latin typeface="Arial"/>
                <a:ea typeface="+mn-ea"/>
              </a:rPr>
              <a:t>dispatche</a:t>
            </a:r>
            <a:r>
              <a:rPr b="0" lang="en-US" sz="1200" spc="-1" strike="noStrike">
                <a:solidFill>
                  <a:srgbClr val="000000"/>
                </a:solidFill>
                <a:latin typeface="Arial"/>
                <a:ea typeface="+mn-ea"/>
              </a:rPr>
              <a:t>d. </a:t>
            </a:r>
            <a:r>
              <a:rPr b="0" lang="en-US" sz="1200" spc="-1" strike="noStrike">
                <a:solidFill>
                  <a:srgbClr val="000000"/>
                </a:solidFill>
                <a:latin typeface="Arial"/>
                <a:ea typeface="+mn-ea"/>
              </a:rPr>
              <a:t>Similarly, </a:t>
            </a:r>
            <a:r>
              <a:rPr b="0" lang="en-US" sz="1200" spc="-1" strike="noStrike">
                <a:solidFill>
                  <a:srgbClr val="000000"/>
                </a:solidFill>
                <a:latin typeface="Arial"/>
                <a:ea typeface="+mn-ea"/>
              </a:rPr>
              <a:t>a device </a:t>
            </a:r>
            <a:r>
              <a:rPr b="0" lang="en-US" sz="1200" spc="-1" strike="noStrike">
                <a:solidFill>
                  <a:srgbClr val="000000"/>
                </a:solidFill>
                <a:latin typeface="Arial"/>
                <a:ea typeface="+mn-ea"/>
              </a:rPr>
              <a:t>implemen</a:t>
            </a:r>
            <a:r>
              <a:rPr b="0" lang="en-US" sz="1200" spc="-1" strike="noStrike">
                <a:solidFill>
                  <a:srgbClr val="000000"/>
                </a:solidFill>
                <a:latin typeface="Arial"/>
                <a:ea typeface="+mn-ea"/>
              </a:rPr>
              <a:t>tation is </a:t>
            </a:r>
            <a:r>
              <a:rPr b="0" lang="en-US" sz="1200" spc="-1" strike="noStrike">
                <a:solidFill>
                  <a:srgbClr val="000000"/>
                </a:solidFill>
                <a:latin typeface="Arial"/>
                <a:ea typeface="+mn-ea"/>
              </a:rPr>
              <a:t>called </a:t>
            </a:r>
            <a:r>
              <a:rPr b="0" lang="en-US" sz="1200" spc="-1" strike="noStrike">
                <a:solidFill>
                  <a:srgbClr val="000000"/>
                </a:solidFill>
                <a:latin typeface="Arial"/>
                <a:ea typeface="+mn-ea"/>
              </a:rPr>
              <a:t>when a </a:t>
            </a:r>
            <a:r>
              <a:rPr b="0" lang="en-US" sz="1200" spc="-1" strike="noStrike">
                <a:solidFill>
                  <a:srgbClr val="000000"/>
                </a:solidFill>
                <a:latin typeface="Arial"/>
                <a:ea typeface="+mn-ea"/>
              </a:rPr>
              <a:t>device </a:t>
            </a:r>
            <a:r>
              <a:rPr b="0" lang="en-US" sz="1200" spc="-1" strike="noStrike">
                <a:solidFill>
                  <a:srgbClr val="000000"/>
                </a:solidFill>
                <a:latin typeface="Arial"/>
                <a:ea typeface="+mn-ea"/>
              </a:rPr>
              <a:t>iterator is </a:t>
            </a:r>
            <a:r>
              <a:rPr b="0" lang="en-US" sz="1200" spc="-1" strike="noStrike">
                <a:solidFill>
                  <a:srgbClr val="000000"/>
                </a:solidFill>
                <a:latin typeface="Arial"/>
                <a:ea typeface="+mn-ea"/>
              </a:rPr>
              <a:t>used to </a:t>
            </a:r>
            <a:r>
              <a:rPr b="0" lang="en-US" sz="1200" spc="-1" strike="noStrike">
                <a:solidFill>
                  <a:srgbClr val="000000"/>
                </a:solidFill>
                <a:latin typeface="Arial"/>
                <a:ea typeface="+mn-ea"/>
              </a:rPr>
              <a:t>define a </a:t>
            </a:r>
            <a:r>
              <a:rPr b="0" lang="en-US" sz="1200" spc="-1" strike="noStrike">
                <a:solidFill>
                  <a:srgbClr val="000000"/>
                </a:solidFill>
                <a:latin typeface="Arial"/>
                <a:ea typeface="+mn-ea"/>
              </a:rPr>
              <a:t>range.</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With the </a:t>
            </a:r>
            <a:r>
              <a:rPr b="0" lang="en-US" sz="1200" spc="-1" strike="noStrike">
                <a:solidFill>
                  <a:srgbClr val="000000"/>
                </a:solidFill>
                <a:latin typeface="Arial"/>
                <a:ea typeface="+mn-ea"/>
              </a:rPr>
              <a:t>exception </a:t>
            </a:r>
            <a:r>
              <a:rPr b="0" lang="en-US" sz="1200" spc="-1" strike="noStrike">
                <a:solidFill>
                  <a:srgbClr val="000000"/>
                </a:solidFill>
                <a:latin typeface="Arial"/>
                <a:ea typeface="+mn-ea"/>
              </a:rPr>
              <a:t>of thrust::c</a:t>
            </a:r>
            <a:r>
              <a:rPr b="0" lang="en-US" sz="1200" spc="-1" strike="noStrike">
                <a:solidFill>
                  <a:srgbClr val="000000"/>
                </a:solidFill>
                <a:latin typeface="Arial"/>
                <a:ea typeface="+mn-ea"/>
              </a:rPr>
              <a:t>opy, </a:t>
            </a:r>
            <a:r>
              <a:rPr b="0" lang="en-US" sz="1200" spc="-1" strike="noStrike">
                <a:solidFill>
                  <a:srgbClr val="000000"/>
                </a:solidFill>
                <a:latin typeface="Arial"/>
                <a:ea typeface="+mn-ea"/>
              </a:rPr>
              <a:t>which can </a:t>
            </a:r>
            <a:r>
              <a:rPr b="0" lang="en-US" sz="1200" spc="-1" strike="noStrike">
                <a:solidFill>
                  <a:srgbClr val="000000"/>
                </a:solidFill>
                <a:latin typeface="Arial"/>
                <a:ea typeface="+mn-ea"/>
              </a:rPr>
              <a:t>copy data </a:t>
            </a:r>
            <a:r>
              <a:rPr b="0" lang="en-US" sz="1200" spc="-1" strike="noStrike">
                <a:solidFill>
                  <a:srgbClr val="000000"/>
                </a:solidFill>
                <a:latin typeface="Arial"/>
                <a:ea typeface="+mn-ea"/>
              </a:rPr>
              <a:t>between </a:t>
            </a:r>
            <a:r>
              <a:rPr b="0" lang="en-US" sz="1200" spc="-1" strike="noStrike">
                <a:solidFill>
                  <a:srgbClr val="000000"/>
                </a:solidFill>
                <a:latin typeface="Arial"/>
                <a:ea typeface="+mn-ea"/>
              </a:rPr>
              <a:t>host and </a:t>
            </a:r>
            <a:r>
              <a:rPr b="0" lang="en-US" sz="1200" spc="-1" strike="noStrike">
                <a:solidFill>
                  <a:srgbClr val="000000"/>
                </a:solidFill>
                <a:latin typeface="Arial"/>
                <a:ea typeface="+mn-ea"/>
              </a:rPr>
              <a:t>device, all </a:t>
            </a:r>
            <a:r>
              <a:rPr b="0" lang="en-US" sz="1200" spc="-1" strike="noStrike">
                <a:solidFill>
                  <a:srgbClr val="000000"/>
                </a:solidFill>
                <a:latin typeface="Arial"/>
                <a:ea typeface="+mn-ea"/>
              </a:rPr>
              <a:t>iterator </a:t>
            </a:r>
            <a:r>
              <a:rPr b="0" lang="en-US" sz="1200" spc="-1" strike="noStrike">
                <a:solidFill>
                  <a:srgbClr val="000000"/>
                </a:solidFill>
                <a:latin typeface="Arial"/>
                <a:ea typeface="+mn-ea"/>
              </a:rPr>
              <a:t>argument</a:t>
            </a:r>
            <a:r>
              <a:rPr b="0" lang="en-US" sz="1200" spc="-1" strike="noStrike">
                <a:solidFill>
                  <a:srgbClr val="000000"/>
                </a:solidFill>
                <a:latin typeface="Arial"/>
                <a:ea typeface="+mn-ea"/>
              </a:rPr>
              <a:t>s to a </a:t>
            </a:r>
            <a:r>
              <a:rPr b="0" lang="en-US" sz="1200" spc="-1" strike="noStrike">
                <a:solidFill>
                  <a:srgbClr val="000000"/>
                </a:solidFill>
                <a:latin typeface="Arial"/>
                <a:ea typeface="+mn-ea"/>
              </a:rPr>
              <a:t>Thrust </a:t>
            </a:r>
            <a:r>
              <a:rPr b="0" lang="en-US" sz="1200" spc="-1" strike="noStrike">
                <a:solidFill>
                  <a:srgbClr val="000000"/>
                </a:solidFill>
                <a:latin typeface="Arial"/>
                <a:ea typeface="+mn-ea"/>
              </a:rPr>
              <a:t>algorithm </a:t>
            </a:r>
            <a:r>
              <a:rPr b="0" lang="en-US" sz="1200" spc="-1" strike="noStrike">
                <a:solidFill>
                  <a:srgbClr val="000000"/>
                </a:solidFill>
                <a:latin typeface="Arial"/>
                <a:ea typeface="+mn-ea"/>
              </a:rPr>
              <a:t>should </a:t>
            </a:r>
            <a:r>
              <a:rPr b="0" lang="en-US" sz="1200" spc="-1" strike="noStrike">
                <a:solidFill>
                  <a:srgbClr val="000000"/>
                </a:solidFill>
                <a:latin typeface="Arial"/>
                <a:ea typeface="+mn-ea"/>
              </a:rPr>
              <a:t>live in the </a:t>
            </a:r>
            <a:r>
              <a:rPr b="0" lang="en-US" sz="1200" spc="-1" strike="noStrike">
                <a:solidFill>
                  <a:srgbClr val="000000"/>
                </a:solidFill>
                <a:latin typeface="Arial"/>
                <a:ea typeface="+mn-ea"/>
              </a:rPr>
              <a:t>same </a:t>
            </a:r>
            <a:r>
              <a:rPr b="0" lang="en-US" sz="1200" spc="-1" strike="noStrike">
                <a:solidFill>
                  <a:srgbClr val="000000"/>
                </a:solidFill>
                <a:latin typeface="Arial"/>
                <a:ea typeface="+mn-ea"/>
              </a:rPr>
              <a:t>place: </a:t>
            </a:r>
            <a:r>
              <a:rPr b="0" lang="en-US" sz="1200" spc="-1" strike="noStrike">
                <a:solidFill>
                  <a:srgbClr val="000000"/>
                </a:solidFill>
                <a:latin typeface="Arial"/>
                <a:ea typeface="+mn-ea"/>
              </a:rPr>
              <a:t>either all </a:t>
            </a:r>
            <a:r>
              <a:rPr b="0" lang="en-US" sz="1200" spc="-1" strike="noStrike">
                <a:solidFill>
                  <a:srgbClr val="000000"/>
                </a:solidFill>
                <a:latin typeface="Arial"/>
                <a:ea typeface="+mn-ea"/>
              </a:rPr>
              <a:t>on the </a:t>
            </a:r>
            <a:r>
              <a:rPr b="0" lang="en-US" sz="1200" spc="-1" strike="noStrike">
                <a:solidFill>
                  <a:srgbClr val="000000"/>
                </a:solidFill>
                <a:latin typeface="Arial"/>
                <a:ea typeface="+mn-ea"/>
              </a:rPr>
              <a:t>host or all </a:t>
            </a:r>
            <a:r>
              <a:rPr b="0" lang="en-US" sz="1200" spc="-1" strike="noStrike">
                <a:solidFill>
                  <a:srgbClr val="000000"/>
                </a:solidFill>
                <a:latin typeface="Arial"/>
                <a:ea typeface="+mn-ea"/>
              </a:rPr>
              <a:t>on the </a:t>
            </a:r>
            <a:r>
              <a:rPr b="0" lang="en-US" sz="1200" spc="-1" strike="noStrike">
                <a:solidFill>
                  <a:srgbClr val="000000"/>
                </a:solidFill>
                <a:latin typeface="Arial"/>
                <a:ea typeface="+mn-ea"/>
              </a:rPr>
              <a:t>device. </a:t>
            </a:r>
            <a:r>
              <a:rPr b="0" lang="en-US" sz="1200" spc="-1" strike="noStrike">
                <a:solidFill>
                  <a:srgbClr val="000000"/>
                </a:solidFill>
                <a:latin typeface="Arial"/>
                <a:ea typeface="+mn-ea"/>
              </a:rPr>
              <a:t>When this </a:t>
            </a:r>
            <a:r>
              <a:rPr b="0" lang="en-US" sz="1200" spc="-1" strike="noStrike">
                <a:solidFill>
                  <a:srgbClr val="000000"/>
                </a:solidFill>
                <a:latin typeface="Arial"/>
                <a:ea typeface="+mn-ea"/>
              </a:rPr>
              <a:t>requireme</a:t>
            </a:r>
            <a:r>
              <a:rPr b="0" lang="en-US" sz="1200" spc="-1" strike="noStrike">
                <a:solidFill>
                  <a:srgbClr val="000000"/>
                </a:solidFill>
                <a:latin typeface="Arial"/>
                <a:ea typeface="+mn-ea"/>
              </a:rPr>
              <a:t>nt is </a:t>
            </a:r>
            <a:r>
              <a:rPr b="0" lang="en-US" sz="1200" spc="-1" strike="noStrike">
                <a:solidFill>
                  <a:srgbClr val="000000"/>
                </a:solidFill>
                <a:latin typeface="Arial"/>
                <a:ea typeface="+mn-ea"/>
              </a:rPr>
              <a:t>violated </a:t>
            </a:r>
            <a:r>
              <a:rPr b="0" lang="en-US" sz="1200" spc="-1" strike="noStrike">
                <a:solidFill>
                  <a:srgbClr val="000000"/>
                </a:solidFill>
                <a:latin typeface="Arial"/>
                <a:ea typeface="+mn-ea"/>
              </a:rPr>
              <a:t>the </a:t>
            </a:r>
            <a:r>
              <a:rPr b="0" lang="en-US" sz="1200" spc="-1" strike="noStrike">
                <a:solidFill>
                  <a:srgbClr val="000000"/>
                </a:solidFill>
                <a:latin typeface="Arial"/>
                <a:ea typeface="+mn-ea"/>
              </a:rPr>
              <a:t>compiler </a:t>
            </a:r>
            <a:r>
              <a:rPr b="0" lang="en-US" sz="1200" spc="-1" strike="noStrike">
                <a:solidFill>
                  <a:srgbClr val="000000"/>
                </a:solidFill>
                <a:latin typeface="Arial"/>
                <a:ea typeface="+mn-ea"/>
              </a:rPr>
              <a:t>will </a:t>
            </a:r>
            <a:r>
              <a:rPr b="0" lang="en-US" sz="1200" spc="-1" strike="noStrike">
                <a:solidFill>
                  <a:srgbClr val="000000"/>
                </a:solidFill>
                <a:latin typeface="Arial"/>
                <a:ea typeface="+mn-ea"/>
              </a:rPr>
              <a:t>produce </a:t>
            </a:r>
            <a:r>
              <a:rPr b="0" lang="en-US" sz="1200" spc="-1" strike="noStrike">
                <a:solidFill>
                  <a:srgbClr val="000000"/>
                </a:solidFill>
                <a:latin typeface="Arial"/>
                <a:ea typeface="+mn-ea"/>
              </a:rPr>
              <a:t>an error </a:t>
            </a:r>
            <a:r>
              <a:rPr b="0" lang="en-US" sz="1200" spc="-1" strike="noStrike">
                <a:solidFill>
                  <a:srgbClr val="000000"/>
                </a:solidFill>
                <a:latin typeface="Arial"/>
                <a:ea typeface="+mn-ea"/>
              </a:rPr>
              <a:t>message.</a:t>
            </a:r>
            <a:endParaRPr b="0" lang="en-US" sz="1200" spc="-1" strike="noStrike">
              <a:latin typeface="Arial"/>
            </a:endParaRPr>
          </a:p>
        </p:txBody>
      </p:sp>
      <p:sp>
        <p:nvSpPr>
          <p:cNvPr id="10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15AE93F-F669-4DF0-9A88-D0ED80C0C5B9}" type="slidenum">
              <a:rPr b="0" lang="en-US" sz="1200" spc="-1" strike="noStrike">
                <a:solidFill>
                  <a:srgbClr val="000000"/>
                </a:solidFill>
                <a:latin typeface="+mn-lt"/>
                <a:ea typeface="+mn-ea"/>
              </a:rPr>
              <a:t>15</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PlaceHolder 1"/>
          <p:cNvSpPr>
            <a:spLocks noGrp="1"/>
          </p:cNvSpPr>
          <p:nvPr>
            <p:ph type="sldImg"/>
          </p:nvPr>
        </p:nvSpPr>
        <p:spPr>
          <a:xfrm>
            <a:off x="685800" y="1143000"/>
            <a:ext cx="5486040" cy="3085920"/>
          </a:xfrm>
          <a:prstGeom prst="rect">
            <a:avLst/>
          </a:prstGeom>
        </p:spPr>
      </p:sp>
      <p:sp>
        <p:nvSpPr>
          <p:cNvPr id="1004"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2000" spc="-1" strike="noStrike">
                <a:latin typeface="Arial"/>
              </a:rPr>
              <a:t>Sorting 32M keys on each platform - performance measured in millions of keys per second</a:t>
            </a:r>
            <a:endParaRPr b="0" lang="en-US" sz="2000" spc="-1" strike="noStrike">
              <a:latin typeface="Arial"/>
            </a:endParaRPr>
          </a:p>
          <a:p>
            <a:pPr marL="216000" indent="-216000">
              <a:lnSpc>
                <a:spcPct val="100000"/>
              </a:lnSpc>
            </a:pPr>
            <a:r>
              <a:rPr b="0" lang="en-US" sz="2000" spc="-1" strike="noStrike">
                <a:latin typeface="Arial"/>
              </a:rPr>
              <a:t>CPU – Intel Core i7 950 @ 3.07 GHz</a:t>
            </a:r>
            <a:endParaRPr b="0" lang="en-US" sz="2000" spc="-1" strike="noStrike">
              <a:latin typeface="Arial"/>
            </a:endParaRPr>
          </a:p>
          <a:p>
            <a:pPr marL="216000" indent="-216000">
              <a:lnSpc>
                <a:spcPct val="100000"/>
              </a:lnSpc>
            </a:pPr>
            <a:r>
              <a:rPr b="0" lang="en-US" sz="2000" spc="-1" strike="noStrike">
                <a:latin typeface="Arial"/>
              </a:rPr>
              <a:t>GPU – NVIDIA GeForce GTX 480</a:t>
            </a:r>
            <a:endParaRPr b="0" lang="en-US" sz="2000" spc="-1" strike="noStrike">
              <a:latin typeface="Arial"/>
            </a:endParaRPr>
          </a:p>
          <a:p>
            <a:pPr marL="216000" indent="-216000">
              <a:lnSpc>
                <a:spcPct val="100000"/>
              </a:lnSpc>
            </a:pPr>
            <a:endParaRPr b="0" lang="en-US" sz="2000" spc="-1" strike="noStrike">
              <a:latin typeface="Arial"/>
            </a:endParaRPr>
          </a:p>
          <a:p>
            <a:pPr>
              <a:lnSpc>
                <a:spcPct val="100000"/>
              </a:lnSpc>
              <a:spcBef>
                <a:spcPts val="360"/>
              </a:spcBef>
              <a:tabLst>
                <a:tab algn="l" pos="0"/>
              </a:tabLst>
            </a:pPr>
            <a:r>
              <a:rPr b="0" lang="en-US" sz="2000" spc="-1" strike="noStrike">
                <a:latin typeface="Arial"/>
              </a:rPr>
              <a:t>Lesson – use sorting instead of ad hoc binning b/c thrust::sort() is highly optimized</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10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DE4881-D75E-4DEF-BABF-43758EE31FCB}" type="slidenum">
              <a:rPr b="0" lang="en-US" sz="1200" spc="-1" strike="noStrike">
                <a:solidFill>
                  <a:srgbClr val="000000"/>
                </a:solidFill>
                <a:latin typeface="+mn-lt"/>
                <a:ea typeface="+mn-ea"/>
              </a:rPr>
              <a:t>24</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PlaceHolder 1"/>
          <p:cNvSpPr>
            <a:spLocks noGrp="1"/>
          </p:cNvSpPr>
          <p:nvPr>
            <p:ph type="sldImg"/>
          </p:nvPr>
        </p:nvSpPr>
        <p:spPr>
          <a:xfrm>
            <a:off x="685800" y="1143000"/>
            <a:ext cx="5486040" cy="3085920"/>
          </a:xfrm>
          <a:prstGeom prst="rect">
            <a:avLst/>
          </a:prstGeom>
        </p:spPr>
      </p:sp>
      <p:sp>
        <p:nvSpPr>
          <p:cNvPr id="1007"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2000" spc="-1" strike="noStrike">
                <a:latin typeface="Arial"/>
              </a:rPr>
              <a:t>Sorting 32M unsigned integers (uniformly distributed) with different numbers of occupied key bits</a:t>
            </a:r>
            <a:endParaRPr b="0" lang="en-US" sz="2000" spc="-1" strike="noStrike">
              <a:latin typeface="Arial"/>
            </a:endParaRPr>
          </a:p>
          <a:p>
            <a:pPr marL="216000" indent="-216000">
              <a:lnSpc>
                <a:spcPct val="100000"/>
              </a:lnSpc>
            </a:pPr>
            <a:r>
              <a:rPr b="0" lang="en-US" sz="2000" spc="-1" strike="noStrike">
                <a:latin typeface="Arial"/>
              </a:rPr>
              <a:t>For example, Key Bits = 20 means all keys are in the range [0, 2^20)</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Reason: dispatched internally as a RADIX sort</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00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6B4FAAF-BB5D-4360-9E5E-EF09B6381E3F}"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PlaceHolder 1"/>
          <p:cNvSpPr>
            <a:spLocks noGrp="1"/>
          </p:cNvSpPr>
          <p:nvPr>
            <p:ph type="sldImg"/>
          </p:nvPr>
        </p:nvSpPr>
        <p:spPr>
          <a:xfrm>
            <a:off x="685800" y="1143000"/>
            <a:ext cx="5486040" cy="3085920"/>
          </a:xfrm>
          <a:prstGeom prst="rect">
            <a:avLst/>
          </a:prstGeom>
        </p:spPr>
      </p:sp>
      <p:sp>
        <p:nvSpPr>
          <p:cNvPr id="101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1" lang="en-US" sz="1200" spc="-1" strike="noStrike">
                <a:solidFill>
                  <a:srgbClr val="000000"/>
                </a:solidFill>
                <a:latin typeface="Arial"/>
                <a:ea typeface="+mn-ea"/>
              </a:rPr>
              <a:t>Transformations</a:t>
            </a:r>
            <a:r>
              <a:rPr b="0" lang="en-US" sz="1200" spc="-1" strike="noStrike">
                <a:solidFill>
                  <a:srgbClr val="000000"/>
                </a:solidFill>
                <a:latin typeface="Arial"/>
                <a:ea typeface="+mn-ea"/>
              </a:rPr>
              <a:t> are algorithms that apply an operation to each element in a set of (zero or more) input ranges and then stores the result in a destination range.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The Thrust implementations rely on </a:t>
            </a:r>
            <a:r>
              <a:rPr b="1" lang="en-US" sz="1200" spc="-1" strike="noStrike">
                <a:solidFill>
                  <a:srgbClr val="000000"/>
                </a:solidFill>
                <a:latin typeface="Arial"/>
                <a:ea typeface="+mn-ea"/>
              </a:rPr>
              <a:t>functors</a:t>
            </a:r>
            <a:r>
              <a:rPr b="0" lang="en-US" sz="1200" spc="-1" strike="noStrike">
                <a:solidFill>
                  <a:srgbClr val="000000"/>
                </a:solidFill>
                <a:latin typeface="Arial"/>
                <a:ea typeface="+mn-ea"/>
              </a:rPr>
              <a:t>, which are function objects used to pass </a:t>
            </a:r>
            <a:r>
              <a:rPr b="1" lang="en-US" sz="1200" spc="-1" strike="noStrike">
                <a:solidFill>
                  <a:srgbClr val="000000"/>
                </a:solidFill>
                <a:latin typeface="Arial"/>
                <a:ea typeface="+mn-ea"/>
              </a:rPr>
              <a:t>state</a:t>
            </a:r>
            <a:r>
              <a:rPr b="0" lang="en-US" sz="1200" spc="-1" strike="noStrike">
                <a:solidFill>
                  <a:srgbClr val="000000"/>
                </a:solidFill>
                <a:latin typeface="Arial"/>
                <a:ea typeface="+mn-ea"/>
              </a:rPr>
              <a:t> and </a:t>
            </a:r>
            <a:r>
              <a:rPr b="1" lang="en-US" sz="1200" spc="-1" strike="noStrike">
                <a:solidFill>
                  <a:srgbClr val="000000"/>
                </a:solidFill>
                <a:latin typeface="Arial"/>
                <a:ea typeface="+mn-ea"/>
              </a:rPr>
              <a:t>function objects</a:t>
            </a:r>
            <a:r>
              <a:rPr b="0" lang="en-US" sz="1200" spc="-1" strike="noStrike">
                <a:solidFill>
                  <a:srgbClr val="000000"/>
                </a:solidFill>
                <a:latin typeface="Arial"/>
                <a:ea typeface="+mn-ea"/>
              </a:rPr>
              <a:t>, to perform transformation.</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Let’s see how they come into play on a simple vector addition example</a:t>
            </a:r>
            <a:endParaRPr b="0" lang="en-US" sz="1200" spc="-1" strike="noStrike">
              <a:latin typeface="Arial"/>
            </a:endParaRPr>
          </a:p>
        </p:txBody>
      </p:sp>
      <p:sp>
        <p:nvSpPr>
          <p:cNvPr id="101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4ACA90B-8FDC-4589-B3B2-767A5954486F}"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PlaceHolder 1"/>
          <p:cNvSpPr>
            <a:spLocks noGrp="1"/>
          </p:cNvSpPr>
          <p:nvPr>
            <p:ph type="sldImg"/>
          </p:nvPr>
        </p:nvSpPr>
        <p:spPr>
          <a:xfrm>
            <a:off x="685800" y="1143000"/>
            <a:ext cx="5486040" cy="3085920"/>
          </a:xfrm>
          <a:prstGeom prst="rect">
            <a:avLst/>
          </a:prstGeom>
        </p:spPr>
      </p:sp>
      <p:sp>
        <p:nvSpPr>
          <p:cNvPr id="101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Here, </a:t>
            </a:r>
            <a:r>
              <a:rPr b="1" lang="en-US" sz="1200" spc="-1" strike="noStrike">
                <a:solidFill>
                  <a:srgbClr val="000000"/>
                </a:solidFill>
                <a:latin typeface="Arial"/>
                <a:ea typeface="+mn-ea"/>
              </a:rPr>
              <a:t>plus</a:t>
            </a:r>
            <a:r>
              <a:rPr b="0" lang="en-US" sz="1200" spc="-1" strike="noStrike">
                <a:solidFill>
                  <a:srgbClr val="000000"/>
                </a:solidFill>
                <a:latin typeface="Arial"/>
                <a:ea typeface="+mn-ea"/>
              </a:rPr>
              <a:t> is </a:t>
            </a:r>
            <a:r>
              <a:rPr b="0" lang="en-US" sz="1200" spc="-1" strike="noStrike">
                <a:solidFill>
                  <a:srgbClr val="000000"/>
                </a:solidFill>
                <a:latin typeface="Arial"/>
                <a:ea typeface="+mn-ea"/>
              </a:rPr>
              <a:t>a binary </a:t>
            </a:r>
            <a:r>
              <a:rPr b="0" lang="en-US" sz="1200" spc="-1" strike="noStrike">
                <a:solidFill>
                  <a:srgbClr val="000000"/>
                </a:solidFill>
                <a:latin typeface="Arial"/>
                <a:ea typeface="+mn-ea"/>
              </a:rPr>
              <a:t>function </a:t>
            </a:r>
            <a:r>
              <a:rPr b="0" lang="en-US" sz="1200" spc="-1" strike="noStrike">
                <a:solidFill>
                  <a:srgbClr val="000000"/>
                </a:solidFill>
                <a:latin typeface="Arial"/>
                <a:ea typeface="+mn-ea"/>
              </a:rPr>
              <a:t>defined in </a:t>
            </a:r>
            <a:r>
              <a:rPr b="0" lang="en-US" sz="1200" spc="-1" strike="noStrike">
                <a:solidFill>
                  <a:srgbClr val="000000"/>
                </a:solidFill>
                <a:latin typeface="Arial"/>
                <a:ea typeface="+mn-ea"/>
              </a:rPr>
              <a:t>thrust/func</a:t>
            </a:r>
            <a:r>
              <a:rPr b="0" lang="en-US" sz="1200" spc="-1" strike="noStrike">
                <a:solidFill>
                  <a:srgbClr val="000000"/>
                </a:solidFill>
                <a:latin typeface="Arial"/>
                <a:ea typeface="+mn-ea"/>
              </a:rPr>
              <a:t>tional.h</a:t>
            </a:r>
            <a:br/>
            <a:endParaRPr b="0" lang="en-US" sz="1200" spc="-1" strike="noStrike">
              <a:latin typeface="Arial"/>
            </a:endParaRPr>
          </a:p>
          <a:p>
            <a:pPr marL="216000" indent="-216000">
              <a:lnSpc>
                <a:spcPct val="100000"/>
              </a:lnSpc>
            </a:pPr>
            <a:br/>
            <a:br/>
            <a:endParaRPr b="0" lang="en-US" sz="1200" spc="-1" strike="noStrike">
              <a:latin typeface="Arial"/>
            </a:endParaRPr>
          </a:p>
        </p:txBody>
      </p:sp>
      <p:sp>
        <p:nvSpPr>
          <p:cNvPr id="101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1E78B8F-6E3C-4A89-BAB7-E89EFEF24E9D}"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5" name="PlaceHolder 1"/>
          <p:cNvSpPr>
            <a:spLocks noGrp="1"/>
          </p:cNvSpPr>
          <p:nvPr>
            <p:ph type="sldImg"/>
          </p:nvPr>
        </p:nvSpPr>
        <p:spPr>
          <a:xfrm>
            <a:off x="685800" y="1143000"/>
            <a:ext cx="5486040" cy="3085920"/>
          </a:xfrm>
          <a:prstGeom prst="rect">
            <a:avLst/>
          </a:prstGeom>
        </p:spPr>
      </p:sp>
      <p:sp>
        <p:nvSpPr>
          <p:cNvPr id="101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Functors can also be used with other types of algorithms, </a:t>
            </a:r>
            <a:r>
              <a:rPr b="1" lang="en-US" sz="2000" spc="-1" strike="noStrike">
                <a:latin typeface="Arial"/>
              </a:rPr>
              <a:t>reduce</a:t>
            </a:r>
            <a:r>
              <a:rPr b="0" lang="en-US" sz="2000" spc="-1" strike="noStrike">
                <a:latin typeface="Arial"/>
              </a:rPr>
              <a:t> in this case.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1200" spc="-1" strike="noStrike">
                <a:solidFill>
                  <a:srgbClr val="000000"/>
                </a:solidFill>
                <a:latin typeface="Arial"/>
                <a:ea typeface="+mn-ea"/>
              </a:rPr>
              <a:t>Here, </a:t>
            </a:r>
            <a:r>
              <a:rPr b="1" lang="en-US" sz="1200" spc="-1" strike="noStrike">
                <a:solidFill>
                  <a:srgbClr val="000000"/>
                </a:solidFill>
                <a:latin typeface="Arial"/>
                <a:ea typeface="+mn-ea"/>
              </a:rPr>
              <a:t>maximum</a:t>
            </a:r>
            <a:r>
              <a:rPr b="0" lang="en-US" sz="1200" spc="-1" strike="noStrike">
                <a:solidFill>
                  <a:srgbClr val="000000"/>
                </a:solidFill>
                <a:latin typeface="Arial"/>
                <a:ea typeface="+mn-ea"/>
              </a:rPr>
              <a:t> is a binary function defined in thrust/functional.h</a:t>
            </a:r>
            <a:endParaRPr b="0" lang="en-US" sz="1200" spc="-1" strike="noStrike">
              <a:latin typeface="Arial"/>
            </a:endParaRPr>
          </a:p>
        </p:txBody>
      </p:sp>
      <p:sp>
        <p:nvSpPr>
          <p:cNvPr id="101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2DED1AD-DF8E-4B70-8450-61C67E95771C}"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sldImg"/>
          </p:nvPr>
        </p:nvSpPr>
        <p:spPr>
          <a:xfrm>
            <a:off x="685800" y="1143000"/>
            <a:ext cx="5486040" cy="3085920"/>
          </a:xfrm>
          <a:prstGeom prst="rect">
            <a:avLst/>
          </a:prstGeom>
        </p:spPr>
      </p:sp>
      <p:sp>
        <p:nvSpPr>
          <p:cNvPr id="101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In previous examples, we have seen the use of various built-in functors (plus, maximum, etc).</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Arial"/>
                <a:ea typeface="+mn-ea"/>
              </a:rPr>
              <a:t>Functors</a:t>
            </a:r>
            <a:r>
              <a:rPr b="0" lang="en-US" sz="1200" spc="-1" strike="noStrike">
                <a:solidFill>
                  <a:srgbClr val="000000"/>
                </a:solidFill>
                <a:latin typeface="Arial"/>
                <a:ea typeface="+mn-ea"/>
              </a:rPr>
              <a:t> in </a:t>
            </a:r>
            <a:r>
              <a:rPr b="0" lang="en-US" sz="2000" spc="-1" strike="noStrike">
                <a:solidFill>
                  <a:srgbClr val="000000"/>
                </a:solidFill>
                <a:latin typeface="Arial"/>
                <a:ea typeface="+mn-ea"/>
              </a:rPr>
              <a:t>thrust/functional.h</a:t>
            </a:r>
            <a:r>
              <a:rPr b="0" lang="en-US" sz="1200" spc="-1" strike="noStrike">
                <a:solidFill>
                  <a:srgbClr val="000000"/>
                </a:solidFill>
                <a:latin typeface="Arial"/>
                <a:ea typeface="+mn-ea"/>
              </a:rPr>
              <a:t> cover most of the built-in arithmetic and comparison operations.</a:t>
            </a:r>
            <a:endParaRPr b="0" lang="en-US" sz="1200" spc="-1" strike="noStrike">
              <a:latin typeface="Arial"/>
            </a:endParaRPr>
          </a:p>
        </p:txBody>
      </p:sp>
      <p:sp>
        <p:nvSpPr>
          <p:cNvPr id="102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68DA575-5DEA-46D6-8EF2-7A406412B329}"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PlaceHolder 1"/>
          <p:cNvSpPr>
            <a:spLocks noGrp="1"/>
          </p:cNvSpPr>
          <p:nvPr>
            <p:ph type="sldImg"/>
          </p:nvPr>
        </p:nvSpPr>
        <p:spPr>
          <a:xfrm>
            <a:off x="685800" y="1143000"/>
            <a:ext cx="5486040" cy="3085920"/>
          </a:xfrm>
          <a:prstGeom prst="rect">
            <a:avLst/>
          </a:prstGeom>
        </p:spPr>
      </p:sp>
      <p:sp>
        <p:nvSpPr>
          <p:cNvPr id="102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As an example of a custom functor for a </a:t>
            </a:r>
            <a:r>
              <a:rPr b="1" lang="en-US" sz="2000" spc="-1" strike="noStrike">
                <a:latin typeface="Arial"/>
              </a:rPr>
              <a:t>“non-standard” operation</a:t>
            </a:r>
            <a:r>
              <a:rPr b="0" lang="en-US" sz="2000" spc="-1" strike="noStrike">
                <a:latin typeface="Arial"/>
              </a:rPr>
              <a:t>, consider SAXPY</a:t>
            </a:r>
            <a:endParaRPr b="0" lang="en-US" sz="2000" spc="-1" strike="noStrike">
              <a:latin typeface="Arial"/>
            </a:endParaRPr>
          </a:p>
        </p:txBody>
      </p:sp>
      <p:sp>
        <p:nvSpPr>
          <p:cNvPr id="102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FEBD9F7-85C0-42DC-A62D-B81B96E1F2CE}" type="slidenum">
              <a:rPr b="0" lang="en-US" sz="1200" spc="-1" strike="noStrike">
                <a:solidFill>
                  <a:srgbClr val="000000"/>
                </a:solidFill>
                <a:latin typeface="+mn-lt"/>
                <a:ea typeface="+mn-ea"/>
              </a:rPr>
              <a:t>25</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PlaceHolder 1"/>
          <p:cNvSpPr>
            <a:spLocks noGrp="1"/>
          </p:cNvSpPr>
          <p:nvPr>
            <p:ph type="sldImg"/>
          </p:nvPr>
        </p:nvSpPr>
        <p:spPr>
          <a:xfrm>
            <a:off x="685800" y="1143000"/>
            <a:ext cx="5486040" cy="3085920"/>
          </a:xfrm>
          <a:prstGeom prst="rect">
            <a:avLst/>
          </a:prstGeom>
        </p:spPr>
      </p:sp>
      <p:sp>
        <p:nvSpPr>
          <p:cNvPr id="1025"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1200" spc="-1" strike="noStrike">
                <a:solidFill>
                  <a:srgbClr val="000000"/>
                </a:solidFill>
                <a:latin typeface="Arial"/>
                <a:ea typeface="+mn-ea"/>
              </a:rPr>
              <a:t>If we want to implement SAXPY with Thrust we have a few options:</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The first is to use </a:t>
            </a:r>
            <a:r>
              <a:rPr b="1" lang="en-US" sz="1200" spc="-1" strike="noStrike">
                <a:solidFill>
                  <a:srgbClr val="000000"/>
                </a:solidFill>
                <a:latin typeface="Arial"/>
                <a:ea typeface="+mn-ea"/>
              </a:rPr>
              <a:t>two transformations </a:t>
            </a:r>
            <a:r>
              <a:rPr b="0" lang="en-US" sz="1200" spc="-1" strike="noStrike">
                <a:solidFill>
                  <a:srgbClr val="000000"/>
                </a:solidFill>
                <a:latin typeface="Arial"/>
                <a:ea typeface="+mn-ea"/>
              </a:rPr>
              <a:t>(one addition and one multiplication) </a:t>
            </a:r>
            <a:r>
              <a:rPr b="1" lang="en-US" sz="1200" spc="-1" strike="noStrike">
                <a:solidFill>
                  <a:srgbClr val="000000"/>
                </a:solidFill>
                <a:latin typeface="Arial"/>
                <a:ea typeface="+mn-ea"/>
              </a:rPr>
              <a:t>and a temporary </a:t>
            </a:r>
            <a:r>
              <a:rPr b="0" lang="en-US" sz="1200" spc="-1" strike="noStrike">
                <a:solidFill>
                  <a:srgbClr val="000000"/>
                </a:solidFill>
                <a:latin typeface="Arial"/>
                <a:ea typeface="+mn-ea"/>
              </a:rPr>
              <a:t>vector filled with the value </a:t>
            </a:r>
            <a:r>
              <a:rPr b="0" lang="en-US" sz="2000" spc="-1" strike="noStrike">
                <a:solidFill>
                  <a:srgbClr val="000000"/>
                </a:solidFill>
                <a:latin typeface="Arial"/>
                <a:ea typeface="+mn-ea"/>
              </a:rPr>
              <a:t>a</a:t>
            </a:r>
            <a:r>
              <a:rPr b="0" lang="en-US" sz="1200" spc="-1" strike="noStrike">
                <a:solidFill>
                  <a:srgbClr val="000000"/>
                </a:solidFill>
                <a:latin typeface="Arial"/>
                <a:ea typeface="+mn-ea"/>
              </a:rPr>
              <a:t>. </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A better choice is to use a </a:t>
            </a:r>
            <a:r>
              <a:rPr b="1" lang="en-US" sz="1200" spc="-1" strike="noStrike">
                <a:solidFill>
                  <a:srgbClr val="000000"/>
                </a:solidFill>
                <a:latin typeface="Arial"/>
                <a:ea typeface="+mn-ea"/>
              </a:rPr>
              <a:t>single transformation </a:t>
            </a:r>
            <a:r>
              <a:rPr b="0" lang="en-US" sz="1200" spc="-1" strike="noStrike">
                <a:solidFill>
                  <a:srgbClr val="000000"/>
                </a:solidFill>
                <a:latin typeface="Arial"/>
                <a:ea typeface="+mn-ea"/>
              </a:rPr>
              <a:t>with a user-defined functor that does exactly what we want. </a:t>
            </a:r>
            <a:br/>
            <a:endParaRPr b="0" lang="en-US" sz="1200" spc="-1" strike="noStrike">
              <a:latin typeface="Arial"/>
            </a:endParaRPr>
          </a:p>
        </p:txBody>
      </p:sp>
      <p:sp>
        <p:nvSpPr>
          <p:cNvPr id="102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51F4FCB-8FB5-4A6F-A206-EB8241B09F6E}" type="slidenum">
              <a:rPr b="0" lang="en-US" sz="1200" spc="-1" strike="noStrike">
                <a:solidFill>
                  <a:srgbClr val="000000"/>
                </a:solidFill>
                <a:latin typeface="+mn-lt"/>
                <a:ea typeface="+mn-ea"/>
              </a:rPr>
              <a:t>31</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7" name="PlaceHolder 1"/>
          <p:cNvSpPr>
            <a:spLocks noGrp="1"/>
          </p:cNvSpPr>
          <p:nvPr>
            <p:ph type="sldImg"/>
          </p:nvPr>
        </p:nvSpPr>
        <p:spPr>
          <a:xfrm>
            <a:off x="685800" y="1143000"/>
            <a:ext cx="5486040" cy="3085920"/>
          </a:xfrm>
          <a:prstGeom prst="rect">
            <a:avLst/>
          </a:prstGeom>
        </p:spPr>
      </p:sp>
      <p:sp>
        <p:nvSpPr>
          <p:cNvPr id="102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When the built-in functors are not enough, you can define your own.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Here, note also that we are using a CUDA type (float2)</a:t>
            </a:r>
            <a:endParaRPr b="0" lang="en-US" sz="2000" spc="-1" strike="noStrike">
              <a:latin typeface="Arial"/>
            </a:endParaRPr>
          </a:p>
        </p:txBody>
      </p:sp>
      <p:sp>
        <p:nvSpPr>
          <p:cNvPr id="102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284EBBF-B4A7-42DF-B089-54F90E20DF17}" type="slidenum">
              <a:rPr b="0" lang="en-US" sz="1200" spc="-1" strike="noStrike">
                <a:solidFill>
                  <a:srgbClr val="000000"/>
                </a:solidFill>
                <a:latin typeface="+mn-lt"/>
                <a:ea typeface="+mn-ea"/>
              </a:rPr>
              <a:t>31</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sldImg"/>
          </p:nvPr>
        </p:nvSpPr>
        <p:spPr>
          <a:xfrm>
            <a:off x="685800" y="1143000"/>
            <a:ext cx="5486040" cy="3085920"/>
          </a:xfrm>
          <a:prstGeom prst="rect">
            <a:avLst/>
          </a:prstGeom>
        </p:spPr>
      </p:sp>
      <p:sp>
        <p:nvSpPr>
          <p:cNvPr id="103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Custom functor objects are useful if:</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Performing a </a:t>
            </a:r>
            <a:r>
              <a:rPr b="1" lang="en-US" sz="2000" spc="-1" strike="noStrike">
                <a:latin typeface="Arial"/>
              </a:rPr>
              <a:t>“non-standard” operation </a:t>
            </a:r>
            <a:r>
              <a:rPr b="0" lang="en-US" sz="2000" spc="-1" strike="noStrike">
                <a:latin typeface="Arial"/>
              </a:rPr>
              <a:t>(see SAXPY example later)</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Working on </a:t>
            </a:r>
            <a:r>
              <a:rPr b="1" lang="en-US" sz="2000" spc="-1" strike="noStrike">
                <a:latin typeface="Arial"/>
              </a:rPr>
              <a:t>“non-standard” data </a:t>
            </a:r>
            <a:r>
              <a:rPr b="0" lang="en-US" sz="2000" spc="-1" strike="noStrike">
                <a:latin typeface="Arial"/>
              </a:rPr>
              <a:t>(e.g. float2)</a:t>
            </a:r>
            <a:endParaRPr b="0" lang="en-US" sz="2000" spc="-1" strike="noStrike">
              <a:latin typeface="Arial"/>
            </a:endParaRPr>
          </a:p>
          <a:p>
            <a:pPr>
              <a:lnSpc>
                <a:spcPct val="100000"/>
              </a:lnSpc>
            </a:pPr>
            <a:endParaRPr b="0" lang="en-US" sz="2000" spc="-1" strike="noStrike">
              <a:latin typeface="Arial"/>
            </a:endParaRPr>
          </a:p>
          <a:p>
            <a:pPr>
              <a:lnSpc>
                <a:spcPct val="100000"/>
              </a:lnSpc>
              <a:tabLst>
                <a:tab algn="l" pos="0"/>
              </a:tabLst>
            </a:pPr>
            <a:r>
              <a:rPr b="0" lang="en-US" sz="2000" spc="-1" strike="noStrike">
                <a:latin typeface="Arial"/>
              </a:rPr>
              <a:t>This example uses a custom functor to define one possible definition of “</a:t>
            </a:r>
            <a:r>
              <a:rPr b="1" lang="en-US" sz="2000" spc="-1" strike="noStrike">
                <a:latin typeface="Arial"/>
              </a:rPr>
              <a:t>less than</a:t>
            </a:r>
            <a:r>
              <a:rPr b="0" lang="en-US" sz="2000" spc="-1" strike="noStrike">
                <a:latin typeface="Arial"/>
              </a:rPr>
              <a:t>” for a </a:t>
            </a:r>
            <a:r>
              <a:rPr b="1" lang="en-US" sz="2000" spc="-1" strike="noStrike">
                <a:latin typeface="Arial"/>
              </a:rPr>
              <a:t>float2</a:t>
            </a:r>
            <a:r>
              <a:rPr b="0" lang="en-US" sz="2000" spc="-1" strike="noStrike">
                <a:latin typeface="Arial"/>
              </a:rPr>
              <a:t>.</a:t>
            </a:r>
            <a:endParaRPr b="0" lang="en-US" sz="2000" spc="-1" strike="noStrike">
              <a:latin typeface="Arial"/>
            </a:endParaRPr>
          </a:p>
        </p:txBody>
      </p:sp>
      <p:sp>
        <p:nvSpPr>
          <p:cNvPr id="10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A7F66CD-3724-4F5E-9489-3BFB49ABAFC2}" type="slidenum">
              <a:rPr b="0" lang="en-US" sz="1200" spc="-1" strike="noStrike">
                <a:solidFill>
                  <a:srgbClr val="000000"/>
                </a:solidFill>
                <a:latin typeface="+mn-lt"/>
                <a:ea typeface="+mn-ea"/>
              </a:rPr>
              <a:t>31</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PlaceHolder 1"/>
          <p:cNvSpPr>
            <a:spLocks noGrp="1"/>
          </p:cNvSpPr>
          <p:nvPr>
            <p:ph type="sldImg"/>
          </p:nvPr>
        </p:nvSpPr>
        <p:spPr>
          <a:xfrm>
            <a:off x="685800" y="1143000"/>
            <a:ext cx="5486040" cy="3085920"/>
          </a:xfrm>
          <a:prstGeom prst="rect">
            <a:avLst/>
          </a:prstGeom>
        </p:spPr>
      </p:sp>
      <p:sp>
        <p:nvSpPr>
          <p:cNvPr id="103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As mentioned before, functors can have </a:t>
            </a:r>
            <a:r>
              <a:rPr b="1" lang="en-US" sz="2000" spc="-1" strike="noStrike">
                <a:latin typeface="Arial"/>
              </a:rPr>
              <a:t>state</a:t>
            </a:r>
            <a:r>
              <a:rPr b="0" lang="en-US" sz="2000" spc="-1" strike="noStrike">
                <a:latin typeface="Arial"/>
              </a:rPr>
              <a: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Note that this could be implemented more concisely as:</a:t>
            </a:r>
            <a:endParaRPr b="0" lang="en-US" sz="2000" spc="-1" strike="noStrike">
              <a:latin typeface="Arial"/>
            </a:endParaRPr>
          </a:p>
          <a:p>
            <a:pPr marL="216000" indent="-216000">
              <a:lnSpc>
                <a:spcPct val="100000"/>
              </a:lnSpc>
            </a:pPr>
            <a:r>
              <a:rPr b="1" lang="en-US" sz="2000" spc="-1" strike="noStrike">
                <a:latin typeface="Arial"/>
              </a:rPr>
              <a:t>int result = thrust::count_if(vec.begin(), vec.end(), _1 &gt; 10);</a:t>
            </a:r>
            <a:endParaRPr b="0" lang="en-US" sz="2000" spc="-1" strike="noStrike">
              <a:latin typeface="Arial"/>
            </a:endParaRPr>
          </a:p>
        </p:txBody>
      </p:sp>
      <p:sp>
        <p:nvSpPr>
          <p:cNvPr id="10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0DE6008-EB47-4203-9514-0C6459A275A0}" type="slidenum">
              <a:rPr b="0" lang="en-US" sz="1200" spc="-1" strike="noStrike">
                <a:solidFill>
                  <a:srgbClr val="000000"/>
                </a:solidFill>
                <a:latin typeface="+mn-lt"/>
                <a:ea typeface="+mn-ea"/>
              </a:rPr>
              <a:t>31</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sldImg"/>
          </p:nvPr>
        </p:nvSpPr>
        <p:spPr>
          <a:xfrm>
            <a:off x="685800" y="1143000"/>
            <a:ext cx="5486040" cy="3085920"/>
          </a:xfrm>
          <a:prstGeom prst="rect">
            <a:avLst/>
          </a:prstGeom>
        </p:spPr>
      </p:sp>
      <p:sp>
        <p:nvSpPr>
          <p:cNvPr id="103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Searching, Copying, Reductions, Reorderings, Scans, Sorting, Transformations, Set Operations,…</a:t>
            </a:r>
            <a:endParaRPr b="0" lang="en-US" sz="2000" spc="-1" strike="noStrike">
              <a:latin typeface="Arial"/>
            </a:endParaRPr>
          </a:p>
        </p:txBody>
      </p:sp>
      <p:sp>
        <p:nvSpPr>
          <p:cNvPr id="10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357E6F0-4B13-4131-BEFE-47133E1D4E13}" type="slidenum">
              <a:rPr b="0" lang="en-US" sz="1200" spc="-1" strike="noStrike">
                <a:solidFill>
                  <a:srgbClr val="000000"/>
                </a:solidFill>
                <a:latin typeface="+mn-lt"/>
                <a:ea typeface="+mn-ea"/>
              </a:rPr>
              <a:t>31</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PlaceHolder 1"/>
          <p:cNvSpPr>
            <a:spLocks noGrp="1"/>
          </p:cNvSpPr>
          <p:nvPr>
            <p:ph type="sldImg"/>
          </p:nvPr>
        </p:nvSpPr>
        <p:spPr>
          <a:xfrm>
            <a:off x="685800" y="1143000"/>
            <a:ext cx="5486040" cy="3085920"/>
          </a:xfrm>
          <a:prstGeom prst="rect">
            <a:avLst/>
          </a:prstGeom>
        </p:spPr>
      </p:sp>
      <p:sp>
        <p:nvSpPr>
          <p:cNvPr id="1040" name="PlaceHolder 2"/>
          <p:cNvSpPr>
            <a:spLocks noGrp="1"/>
          </p:cNvSpPr>
          <p:nvPr>
            <p:ph type="body"/>
          </p:nvPr>
        </p:nvSpPr>
        <p:spPr>
          <a:xfrm>
            <a:off x="685800" y="4400640"/>
            <a:ext cx="5486040" cy="3600000"/>
          </a:xfrm>
          <a:prstGeom prst="rect">
            <a:avLst/>
          </a:prstGeom>
        </p:spPr>
        <p:txBody>
          <a:bodyPr>
            <a:normAutofit/>
          </a:bodyPr>
          <a:p>
            <a:endParaRPr b="0" lang="en-US" sz="2000" spc="-1" strike="noStrike">
              <a:latin typeface="Arial"/>
            </a:endParaRPr>
          </a:p>
        </p:txBody>
      </p:sp>
      <p:sp>
        <p:nvSpPr>
          <p:cNvPr id="10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E945705-CCF0-45B1-8DC3-D19892854B28}" type="slidenum">
              <a:rPr b="0" lang="en-US" sz="1200" spc="-1" strike="noStrike">
                <a:solidFill>
                  <a:srgbClr val="000000"/>
                </a:solidFill>
                <a:latin typeface="+mn-lt"/>
                <a:ea typeface="+mn-ea"/>
              </a:rPr>
              <a:t>37</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PlaceHolder 1"/>
          <p:cNvSpPr>
            <a:spLocks noGrp="1"/>
          </p:cNvSpPr>
          <p:nvPr>
            <p:ph type="sldImg"/>
          </p:nvPr>
        </p:nvSpPr>
        <p:spPr>
          <a:xfrm>
            <a:off x="685800" y="1143000"/>
            <a:ext cx="5486040" cy="3085920"/>
          </a:xfrm>
          <a:prstGeom prst="rect">
            <a:avLst/>
          </a:prstGeom>
        </p:spPr>
      </p:sp>
      <p:sp>
        <p:nvSpPr>
          <p:cNvPr id="104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Note: a tuple can have a max. number of 10 elements.  Can use hierarchical tuples.  Also, work on variadic template support (not sure if merged in main trunk).</a:t>
            </a:r>
            <a:endParaRPr b="0" lang="en-US" sz="2000" spc="-1" strike="noStrike">
              <a:latin typeface="Arial"/>
            </a:endParaRPr>
          </a:p>
        </p:txBody>
      </p:sp>
      <p:sp>
        <p:nvSpPr>
          <p:cNvPr id="10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C1C1C57-877C-41E1-8A53-0E719096FDFC}" type="slidenum">
              <a:rPr b="0" lang="en-US" sz="1200" spc="-1" strike="noStrike">
                <a:solidFill>
                  <a:srgbClr val="000000"/>
                </a:solidFill>
                <a:latin typeface="+mn-lt"/>
                <a:ea typeface="+mn-ea"/>
              </a:rPr>
              <a:t>37</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PlaceHolder 1"/>
          <p:cNvSpPr>
            <a:spLocks noGrp="1"/>
          </p:cNvSpPr>
          <p:nvPr>
            <p:ph type="sldImg"/>
          </p:nvPr>
        </p:nvSpPr>
        <p:spPr>
          <a:xfrm>
            <a:off x="685800" y="1143000"/>
            <a:ext cx="5486040" cy="3085920"/>
          </a:xfrm>
          <a:prstGeom prst="rect">
            <a:avLst/>
          </a:prstGeom>
        </p:spPr>
      </p:sp>
      <p:sp>
        <p:nvSpPr>
          <p:cNvPr id="1046" name="PlaceHolder 2"/>
          <p:cNvSpPr>
            <a:spLocks noGrp="1"/>
          </p:cNvSpPr>
          <p:nvPr>
            <p:ph type="body"/>
          </p:nvPr>
        </p:nvSpPr>
        <p:spPr>
          <a:xfrm>
            <a:off x="685800" y="4400640"/>
            <a:ext cx="5486040" cy="3600000"/>
          </a:xfrm>
          <a:prstGeom prst="rect">
            <a:avLst/>
          </a:prstGeom>
        </p:spPr>
        <p:txBody>
          <a:bodyPr>
            <a:normAutofit/>
          </a:bodyPr>
          <a:p>
            <a:pPr>
              <a:lnSpc>
                <a:spcPct val="100000"/>
              </a:lnSpc>
              <a:spcBef>
                <a:spcPts val="360"/>
              </a:spcBef>
              <a:tabLst>
                <a:tab algn="l" pos="0"/>
              </a:tabLst>
            </a:pPr>
            <a:r>
              <a:rPr b="0" lang="en-US" sz="2000" spc="-1" strike="noStrike">
                <a:latin typeface="Arial"/>
              </a:rPr>
              <a:t>Zip operators: take care of reorganizing data for thrust use.</a:t>
            </a:r>
            <a:endParaRPr b="0" lang="en-US" sz="2000" spc="-1" strike="noStrike">
              <a:latin typeface="Arial"/>
            </a:endParaRPr>
          </a:p>
          <a:p>
            <a:pPr>
              <a:lnSpc>
                <a:spcPct val="100000"/>
              </a:lnSpc>
              <a:tabLst>
                <a:tab algn="l" pos="0"/>
              </a:tabLst>
            </a:pPr>
            <a:r>
              <a:rPr b="0" lang="en-US" sz="2000" spc="-1" strike="noStrike">
                <a:latin typeface="Arial"/>
              </a:rPr>
              <a:t>We will talk next about fusing operations:  take care of reorganizing computations for thrust use.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0" lang="en-US" sz="2000" spc="-1" strike="noStrike">
                <a:latin typeface="Arial"/>
              </a:rPr>
              <a:t>Your problem at hand can hit one of two bounds: the FLOP bound or the BANDWIDTH bound (compute-bound, memory-bound)</a:t>
            </a:r>
            <a:endParaRPr b="0" lang="en-US" sz="2000" spc="-1" strike="noStrike">
              <a:latin typeface="Arial"/>
            </a:endParaRPr>
          </a:p>
        </p:txBody>
      </p:sp>
      <p:sp>
        <p:nvSpPr>
          <p:cNvPr id="10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5936CDC-BC37-4BAA-8BBC-873F5C51ECC9}" type="slidenum">
              <a:rPr b="0" lang="en-US" sz="1200" spc="-1" strike="noStrike">
                <a:solidFill>
                  <a:srgbClr val="000000"/>
                </a:solidFill>
                <a:latin typeface="+mn-lt"/>
                <a:ea typeface="+mn-ea"/>
              </a:rPr>
              <a:t>41</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PlaceHolder 1"/>
          <p:cNvSpPr>
            <a:spLocks noGrp="1"/>
          </p:cNvSpPr>
          <p:nvPr>
            <p:ph type="sldImg"/>
          </p:nvPr>
        </p:nvSpPr>
        <p:spPr>
          <a:xfrm>
            <a:off x="685800" y="1143000"/>
            <a:ext cx="5486040" cy="3085920"/>
          </a:xfrm>
          <a:prstGeom prst="rect">
            <a:avLst/>
          </a:prstGeom>
        </p:spPr>
      </p:sp>
      <p:sp>
        <p:nvSpPr>
          <p:cNvPr id="104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Max index: compare two, and possibly store an index – therefore, you handle three entities.</a:t>
            </a: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More precisely: you bring an index, the associated value. If the new index “wins”, then you store it in memory.</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Compare how far the arithmetic intensities are from the values that would leverage the hardware.  On a GTX480 you should be able to perform 8 operations for each byte you bring over.</a:t>
            </a:r>
            <a:endParaRPr b="0" lang="en-US" sz="2000" spc="-1" strike="noStrike">
              <a:latin typeface="Arial"/>
            </a:endParaRPr>
          </a:p>
          <a:p>
            <a:pPr marL="216000" indent="-216000">
              <a:lnSpc>
                <a:spcPct val="100000"/>
              </a:lnSpc>
            </a:pPr>
            <a:r>
              <a:rPr b="0" lang="en-US" sz="2000" spc="-1" strike="noStrike">
                <a:latin typeface="Arial"/>
              </a:rPr>
              <a:t>Ternary: w[i] = \alpha x[i] + \beta y[i] + \gamma z[i]</a:t>
            </a:r>
            <a:endParaRPr b="0" lang="en-US" sz="2000" spc="-1" strike="noStrike">
              <a:latin typeface="Arial"/>
            </a:endParaRPr>
          </a:p>
        </p:txBody>
      </p:sp>
      <p:sp>
        <p:nvSpPr>
          <p:cNvPr id="10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940F5CB-F589-4D87-91BC-66AB055BD3CC}" type="slidenum">
              <a:rPr b="0" lang="en-US" sz="1200" spc="-1" strike="noStrike">
                <a:solidFill>
                  <a:srgbClr val="000000"/>
                </a:solidFill>
                <a:latin typeface="+mn-lt"/>
                <a:ea typeface="+mn-ea"/>
              </a:rPr>
              <a:t>41</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PlaceHolder 1"/>
          <p:cNvSpPr>
            <a:spLocks noGrp="1"/>
          </p:cNvSpPr>
          <p:nvPr>
            <p:ph type="sldImg"/>
          </p:nvPr>
        </p:nvSpPr>
        <p:spPr>
          <a:xfrm>
            <a:off x="685800" y="1143000"/>
            <a:ext cx="5486040" cy="3085920"/>
          </a:xfrm>
          <a:prstGeom prst="rect">
            <a:avLst/>
          </a:prstGeom>
        </p:spPr>
      </p:sp>
      <p:sp>
        <p:nvSpPr>
          <p:cNvPr id="105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So what can we do to maximize the work we do for the same amount of data transferred?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Simple idea…  But powerful</a:t>
            </a:r>
            <a:endParaRPr b="0" lang="en-US" sz="2000" spc="-1" strike="noStrike">
              <a:latin typeface="Arial"/>
            </a:endParaRPr>
          </a:p>
        </p:txBody>
      </p:sp>
      <p:sp>
        <p:nvSpPr>
          <p:cNvPr id="10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DBAE70B-D157-4316-8ED4-50ADF69B2463}" type="slidenum">
              <a:rPr b="0" lang="en-US" sz="1200" spc="-1" strike="noStrike">
                <a:solidFill>
                  <a:srgbClr val="000000"/>
                </a:solidFill>
                <a:latin typeface="+mn-lt"/>
                <a:ea typeface="+mn-ea"/>
              </a:rPr>
              <a:t>41</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PlaceHolder 1"/>
          <p:cNvSpPr>
            <a:spLocks noGrp="1"/>
          </p:cNvSpPr>
          <p:nvPr>
            <p:ph type="sldImg"/>
          </p:nvPr>
        </p:nvSpPr>
        <p:spPr>
          <a:xfrm>
            <a:off x="685800" y="1143000"/>
            <a:ext cx="5486040" cy="3085920"/>
          </a:xfrm>
          <a:prstGeom prst="rect">
            <a:avLst/>
          </a:prstGeom>
        </p:spPr>
      </p:sp>
      <p:sp>
        <p:nvSpPr>
          <p:cNvPr id="105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Zip iterator:  bring data together</a:t>
            </a:r>
            <a:endParaRPr b="0" lang="en-US" sz="2000" spc="-1" strike="noStrike">
              <a:latin typeface="Arial"/>
            </a:endParaRPr>
          </a:p>
          <a:p>
            <a:pPr marL="216000" indent="-216000">
              <a:lnSpc>
                <a:spcPct val="100000"/>
              </a:lnSpc>
            </a:pPr>
            <a:r>
              <a:rPr b="0" lang="en-US" sz="2000" spc="-1" strike="noStrike">
                <a:latin typeface="Arial"/>
              </a:rPr>
              <a:t>Fusing operations: bring operations together</a:t>
            </a:r>
            <a:endParaRPr b="0" lang="en-US" sz="2000" spc="-1" strike="noStrike">
              <a:latin typeface="Arial"/>
            </a:endParaRPr>
          </a:p>
        </p:txBody>
      </p:sp>
      <p:sp>
        <p:nvSpPr>
          <p:cNvPr id="10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53358E0-ED8B-42DE-B90F-4B1898DE0EFE}" type="slidenum">
              <a:rPr b="0" lang="en-US" sz="1200" spc="-1" strike="noStrike">
                <a:solidFill>
                  <a:srgbClr val="000000"/>
                </a:solidFill>
                <a:latin typeface="+mn-lt"/>
                <a:ea typeface="+mn-ea"/>
              </a:rPr>
              <a:t>41</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7" name="PlaceHolder 1"/>
          <p:cNvSpPr>
            <a:spLocks noGrp="1"/>
          </p:cNvSpPr>
          <p:nvPr>
            <p:ph type="sldImg"/>
          </p:nvPr>
        </p:nvSpPr>
        <p:spPr>
          <a:xfrm>
            <a:off x="685800" y="1143000"/>
            <a:ext cx="5486040" cy="3085920"/>
          </a:xfrm>
          <a:prstGeom prst="rect">
            <a:avLst/>
          </a:prstGeom>
        </p:spPr>
      </p:sp>
      <p:sp>
        <p:nvSpPr>
          <p:cNvPr id="1058"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2000" spc="-1" strike="noStrike">
                <a:latin typeface="Arial"/>
              </a:rPr>
              <a:t>What does this fusing get us?</a:t>
            </a:r>
            <a:endParaRPr b="0" lang="en-US" sz="2000" spc="-1" strike="noStrike">
              <a:latin typeface="Arial"/>
            </a:endParaRPr>
          </a:p>
          <a:p>
            <a:pPr marL="216000" indent="-216000">
              <a:lnSpc>
                <a:spcPct val="100000"/>
              </a:lnSpc>
            </a:pPr>
            <a:r>
              <a:rPr b="0" lang="en-US" sz="2000" spc="-1" strike="noStrike">
                <a:latin typeface="Arial"/>
              </a:rPr>
              <a:t>Since the operation is completely memory bound the expected speedup is ~1.6x (=32/20)</a:t>
            </a:r>
            <a:endParaRPr b="0" lang="en-US" sz="2000" spc="-1" strike="noStrike">
              <a:latin typeface="Arial"/>
            </a:endParaRPr>
          </a:p>
        </p:txBody>
      </p:sp>
      <p:sp>
        <p:nvSpPr>
          <p:cNvPr id="10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9EE0884-6348-4F8D-9A56-4D80C8D7CF94}" type="slidenum">
              <a:rPr b="0" lang="en-US" sz="1200" spc="-1" strike="noStrike">
                <a:solidFill>
                  <a:srgbClr val="000000"/>
                </a:solidFill>
                <a:latin typeface="+mn-lt"/>
                <a:ea typeface="+mn-ea"/>
              </a:rPr>
              <a:t>46</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PlaceHolder 1"/>
          <p:cNvSpPr>
            <a:spLocks noGrp="1"/>
          </p:cNvSpPr>
          <p:nvPr>
            <p:ph type="sldImg"/>
          </p:nvPr>
        </p:nvSpPr>
        <p:spPr>
          <a:xfrm>
            <a:off x="685800" y="1143000"/>
            <a:ext cx="5486040" cy="3085920"/>
          </a:xfrm>
          <a:prstGeom prst="rect">
            <a:avLst/>
          </a:prstGeom>
        </p:spPr>
      </p:sp>
      <p:sp>
        <p:nvSpPr>
          <p:cNvPr id="106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Another example of loop fusion</a:t>
            </a:r>
            <a:endParaRPr b="0" lang="en-US" sz="2000" spc="-1" strike="noStrike">
              <a:latin typeface="Arial"/>
            </a:endParaRPr>
          </a:p>
        </p:txBody>
      </p:sp>
      <p:sp>
        <p:nvSpPr>
          <p:cNvPr id="10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E810DD6-BB61-4649-BF16-C6B2AD32E605}" type="slidenum">
              <a:rPr b="0" lang="en-US" sz="1200" spc="-1" strike="noStrike">
                <a:solidFill>
                  <a:srgbClr val="000000"/>
                </a:solidFill>
                <a:latin typeface="+mn-lt"/>
                <a:ea typeface="+mn-ea"/>
              </a:rPr>
              <a:t>46</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3" name="PlaceHolder 1"/>
          <p:cNvSpPr>
            <a:spLocks noGrp="1"/>
          </p:cNvSpPr>
          <p:nvPr>
            <p:ph type="sldImg"/>
          </p:nvPr>
        </p:nvSpPr>
        <p:spPr>
          <a:xfrm>
            <a:off x="685800" y="1143000"/>
            <a:ext cx="5486040" cy="3085920"/>
          </a:xfrm>
          <a:prstGeom prst="rect">
            <a:avLst/>
          </a:prstGeom>
        </p:spPr>
      </p:sp>
      <p:sp>
        <p:nvSpPr>
          <p:cNvPr id="106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Calculate sum of squares.</a:t>
            </a:r>
            <a:endParaRPr b="0" lang="en-US" sz="2000" spc="-1" strike="noStrike">
              <a:latin typeface="Arial"/>
            </a:endParaRPr>
          </a:p>
          <a:p>
            <a:pPr marL="216000" indent="-216000">
              <a:lnSpc>
                <a:spcPct val="100000"/>
              </a:lnSpc>
            </a:pPr>
            <a:r>
              <a:rPr b="0" lang="en-US" sz="2000" spc="-1" strike="noStrike">
                <a:latin typeface="Arial"/>
              </a:rPr>
              <a:t>Note a different way of specifying the binary operation</a:t>
            </a:r>
            <a:endParaRPr b="0" lang="en-US" sz="2000" spc="-1" strike="noStrike">
              <a:latin typeface="Arial"/>
            </a:endParaRPr>
          </a:p>
        </p:txBody>
      </p:sp>
      <p:sp>
        <p:nvSpPr>
          <p:cNvPr id="10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8F98E1E-3355-4421-9930-7A9B6D984A26}" type="slidenum">
              <a:rPr b="0" lang="en-US" sz="1200" spc="-1" strike="noStrike">
                <a:solidFill>
                  <a:srgbClr val="000000"/>
                </a:solidFill>
                <a:latin typeface="+mn-lt"/>
                <a:ea typeface="+mn-ea"/>
              </a:rPr>
              <a:t>46</a:t>
            </a:fld>
            <a:endParaRPr b="0" lang="en-US"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PlaceHolder 1"/>
          <p:cNvSpPr>
            <a:spLocks noGrp="1"/>
          </p:cNvSpPr>
          <p:nvPr>
            <p:ph type="sldImg"/>
          </p:nvPr>
        </p:nvSpPr>
        <p:spPr>
          <a:xfrm>
            <a:off x="685800" y="1143000"/>
            <a:ext cx="5486040" cy="3085920"/>
          </a:xfrm>
          <a:prstGeom prst="rect">
            <a:avLst/>
          </a:prstGeom>
        </p:spPr>
      </p:sp>
      <p:sp>
        <p:nvSpPr>
          <p:cNvPr id="1067"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2000" spc="-1" strike="noStrike">
                <a:latin typeface="Arial"/>
              </a:rPr>
              <a:t>Since the operation is completely memory bound the expected speedup is ~3x (=12/4)</a:t>
            </a:r>
            <a:endParaRPr b="0" lang="en-US" sz="2000" spc="-1" strike="noStrike">
              <a:latin typeface="Arial"/>
            </a:endParaRPr>
          </a:p>
          <a:p>
            <a:pPr marL="216000" indent="-216000">
              <a:lnSpc>
                <a:spcPct val="100000"/>
              </a:lnSpc>
            </a:pPr>
            <a:r>
              <a:rPr b="0" lang="en-US" sz="2000" spc="-1" strike="noStrike">
                <a:latin typeface="Arial"/>
              </a:rPr>
              <a:t>The numbers of bytes are showing what happens for each i, from i=1 to 3 (or lengths of array)</a:t>
            </a:r>
            <a:endParaRPr b="0" lang="en-US" sz="2000" spc="-1" strike="noStrike">
              <a:latin typeface="Arial"/>
            </a:endParaRPr>
          </a:p>
        </p:txBody>
      </p:sp>
      <p:sp>
        <p:nvSpPr>
          <p:cNvPr id="10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E5AA2BA-F999-4949-865E-4C1D51ABB760}" type="slidenum">
              <a:rPr b="0" lang="en-US" sz="1200" spc="-1" strike="noStrike">
                <a:solidFill>
                  <a:srgbClr val="000000"/>
                </a:solidFill>
                <a:latin typeface="+mn-lt"/>
                <a:ea typeface="+mn-ea"/>
              </a:rPr>
              <a:t>49</a:t>
            </a:fld>
            <a:endParaRPr b="0" lang="en-US"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sldImg"/>
          </p:nvPr>
        </p:nvSpPr>
        <p:spPr>
          <a:xfrm>
            <a:off x="685800" y="1143000"/>
            <a:ext cx="5486040" cy="3085920"/>
          </a:xfrm>
          <a:prstGeom prst="rect">
            <a:avLst/>
          </a:prstGeom>
        </p:spPr>
      </p:sp>
      <p:sp>
        <p:nvSpPr>
          <p:cNvPr id="1070" name="PlaceHolder 2"/>
          <p:cNvSpPr>
            <a:spLocks noGrp="1"/>
          </p:cNvSpPr>
          <p:nvPr>
            <p:ph type="body"/>
          </p:nvPr>
        </p:nvSpPr>
        <p:spPr>
          <a:xfrm>
            <a:off x="685800" y="4400640"/>
            <a:ext cx="5486040" cy="3600000"/>
          </a:xfrm>
          <a:prstGeom prst="rect">
            <a:avLst/>
          </a:prstGeom>
        </p:spPr>
        <p:txBody>
          <a:bodyPr>
            <a:normAutofit/>
          </a:bodyPr>
          <a:p>
            <a:endParaRPr b="0" lang="en-US" sz="2000" spc="-1" strike="noStrike">
              <a:latin typeface="Arial"/>
            </a:endParaRPr>
          </a:p>
        </p:txBody>
      </p:sp>
      <p:sp>
        <p:nvSpPr>
          <p:cNvPr id="10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D66B0D3-BAC8-4FE7-801A-4C8B17732C66}" type="slidenum">
              <a:rPr b="0" lang="en-US" sz="1200" spc="-1" strike="noStrike">
                <a:solidFill>
                  <a:srgbClr val="000000"/>
                </a:solidFill>
                <a:latin typeface="+mn-lt"/>
                <a:ea typeface="+mn-ea"/>
              </a:rPr>
              <a:t>51</a:t>
            </a:fld>
            <a:endParaRPr b="0" lang="en-US"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PlaceHolder 1"/>
          <p:cNvSpPr>
            <a:spLocks noGrp="1"/>
          </p:cNvSpPr>
          <p:nvPr>
            <p:ph type="sldImg"/>
          </p:nvPr>
        </p:nvSpPr>
        <p:spPr>
          <a:xfrm>
            <a:off x="685800" y="1143000"/>
            <a:ext cx="5486040" cy="3085920"/>
          </a:xfrm>
          <a:prstGeom prst="rect">
            <a:avLst/>
          </a:prstGeom>
        </p:spPr>
      </p:sp>
      <p:sp>
        <p:nvSpPr>
          <p:cNvPr id="1073" name="PlaceHolder 2"/>
          <p:cNvSpPr>
            <a:spLocks noGrp="1"/>
          </p:cNvSpPr>
          <p:nvPr>
            <p:ph type="body"/>
          </p:nvPr>
        </p:nvSpPr>
        <p:spPr>
          <a:xfrm>
            <a:off x="685800" y="4400640"/>
            <a:ext cx="5486040" cy="3600000"/>
          </a:xfrm>
          <a:prstGeom prst="rect">
            <a:avLst/>
          </a:prstGeom>
        </p:spPr>
        <p:txBody>
          <a:bodyPr>
            <a:normAutofit/>
          </a:bodyPr>
          <a:p>
            <a:pPr marL="216000" indent="-216000">
              <a:lnSpc>
                <a:spcPct val="100000"/>
              </a:lnSpc>
            </a:pPr>
            <a:r>
              <a:rPr b="0" lang="en-US" sz="1200" spc="-1" strike="noStrike">
                <a:solidFill>
                  <a:srgbClr val="000000"/>
                </a:solidFill>
                <a:latin typeface="Arial"/>
                <a:ea typeface="+mn-ea"/>
              </a:rPr>
              <a:t>transform_reduce fuses the transform and reduce operations. transform_reduce is equivalent to performing a transformation defined by unary_op into a temporary sequence and then performing reduce on the transformed sequence. In most cases, fusing these two operations together is more efficient, since fewer memory reads and writes are required.</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transform_reduce performs a reduction on the transformation of the sequence [first, last) according to unary_op. Specifically, unary_op is applied to each element of the sequence and then the result is reduced to a single value with binary_op using the initial value init. Note that the transformation unary_op is not applied to the initial value init. The order of reduction is not specified, so binary_op must be both commutative and associative.</a:t>
            </a:r>
            <a:endParaRPr b="0" lang="en-US" sz="1200" spc="-1" strike="noStrike">
              <a:latin typeface="Arial"/>
            </a:endParaRPr>
          </a:p>
        </p:txBody>
      </p:sp>
      <p:sp>
        <p:nvSpPr>
          <p:cNvPr id="10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D4D783D-E5A9-4715-9A93-FA9DE93F544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5" name="PlaceHolder 1"/>
          <p:cNvSpPr>
            <a:spLocks noGrp="1"/>
          </p:cNvSpPr>
          <p:nvPr>
            <p:ph type="sldImg"/>
          </p:nvPr>
        </p:nvSpPr>
        <p:spPr>
          <a:xfrm>
            <a:off x="685800" y="1143000"/>
            <a:ext cx="5486040" cy="3085920"/>
          </a:xfrm>
          <a:prstGeom prst="rect">
            <a:avLst/>
          </a:prstGeom>
        </p:spPr>
      </p:sp>
      <p:sp>
        <p:nvSpPr>
          <p:cNvPr id="107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reduce is a generalization of summation: it computes the sum (or some other binary operation) of all the elements in the range [first, last). This version of reduce uses 0 as the initial value of the reduction. reduce is similar to the C++ Standard Template Library's std::accumulate. The primary difference between the two functions is that std::accumulate guarantees the order of summation, while reduce requires associativity of the binary operation to parallelize the reduction.</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Note that reduce also assumes that the binary reduction operator (in this case operator+) is commutative. If the reduction operator is not commutative then </a:t>
            </a:r>
            <a:r>
              <a:rPr b="1" lang="en-US" sz="1200" spc="-1" strike="noStrike">
                <a:solidFill>
                  <a:srgbClr val="000000"/>
                </a:solidFill>
                <a:latin typeface="Arial"/>
                <a:ea typeface="+mn-ea"/>
                <a:hlinkClick r:id="rId1"/>
              </a:rPr>
              <a:t>thrust::reduce</a:t>
            </a:r>
            <a:r>
              <a:rPr b="1" lang="en-US" sz="1200" spc="-1" strike="noStrike">
                <a:solidFill>
                  <a:srgbClr val="000000"/>
                </a:solidFill>
                <a:latin typeface="Arial"/>
                <a:ea typeface="+mn-ea"/>
              </a:rPr>
              <a:t> </a:t>
            </a:r>
            <a:r>
              <a:rPr b="0" lang="en-US" sz="1200" spc="-1" strike="noStrike">
                <a:solidFill>
                  <a:srgbClr val="000000"/>
                </a:solidFill>
                <a:latin typeface="Arial"/>
                <a:ea typeface="+mn-ea"/>
              </a:rPr>
              <a:t>should not be used. Instead, one could use inclusive_scan (which does not require commutativity) and select the last element of the output array.</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0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9FBCC6A-5FBE-4FC8-9FF6-CEEB8E725E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sldImg"/>
          </p:nvPr>
        </p:nvSpPr>
        <p:spPr>
          <a:xfrm>
            <a:off x="685800" y="1143000"/>
            <a:ext cx="5486040" cy="3085920"/>
          </a:xfrm>
          <a:prstGeom prst="rect">
            <a:avLst/>
          </a:prstGeom>
        </p:spPr>
      </p:sp>
      <p:sp>
        <p:nvSpPr>
          <p:cNvPr id="107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inner_product calculates an inner product of the ranges [first1, last1) and [first2, first2 + (last1 - first1)).</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This version of inner_product is identical to the first, except that is uses two user-supplied function objects instead of operator+ and operator*.</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Specifically, this version of inner_product computes the sum binary_op1( init, binary_op2(*first1, *first2) ), ...</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Unlike the C++ Standard Template Library function std::inner_product, this version offers no guarantee on order of execution.</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0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5599283-A6D8-49A6-BBAC-690C078FE28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1" name="PlaceHolder 1"/>
          <p:cNvSpPr>
            <a:spLocks noGrp="1"/>
          </p:cNvSpPr>
          <p:nvPr>
            <p:ph type="sldImg"/>
          </p:nvPr>
        </p:nvSpPr>
        <p:spPr>
          <a:xfrm>
            <a:off x="685800" y="1143000"/>
            <a:ext cx="5486040" cy="3085920"/>
          </a:xfrm>
          <a:prstGeom prst="rect">
            <a:avLst/>
          </a:prstGeom>
        </p:spPr>
      </p:sp>
      <p:sp>
        <p:nvSpPr>
          <p:cNvPr id="108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Arial"/>
                <a:ea typeface="+mn-ea"/>
              </a:rPr>
              <a:t>reduce_by_key is a generalization of reduce to key-value pairs. For each group of consecutive keys in the range [keys_first, keys_last) that are equal, reduce_by_keycopies the first element of the group to the keys_output. The corresponding values in the range are reduced using the plus and the result copied to values_output.</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This version of reduce_by_key uses the function object </a:t>
            </a:r>
            <a:r>
              <a:rPr b="1" lang="en-US" sz="1200" spc="-1" strike="noStrike">
                <a:solidFill>
                  <a:srgbClr val="000000"/>
                </a:solidFill>
                <a:latin typeface="Arial"/>
                <a:ea typeface="+mn-ea"/>
                <a:hlinkClick r:id="rId1"/>
              </a:rPr>
              <a:t>equal_to</a:t>
            </a:r>
            <a:r>
              <a:rPr b="0" lang="en-US" sz="1200" spc="-1" strike="noStrike">
                <a:solidFill>
                  <a:srgbClr val="000000"/>
                </a:solidFill>
                <a:latin typeface="Arial"/>
                <a:ea typeface="+mn-ea"/>
              </a:rPr>
              <a:t> to test for equality and plus to reduce values with equal keys.</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0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8CF06A6-5831-4C7C-84B5-1DB88C7E70F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sldImg"/>
          </p:nvPr>
        </p:nvSpPr>
        <p:spPr>
          <a:xfrm>
            <a:off x="685800" y="1143000"/>
            <a:ext cx="5486040" cy="3085920"/>
          </a:xfrm>
          <a:prstGeom prst="rect">
            <a:avLst/>
          </a:prstGeom>
        </p:spPr>
      </p:sp>
      <p:sp>
        <p:nvSpPr>
          <p:cNvPr id="98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On the NVIDIA website, Thrust is listed under “Libraries” (https://developer.nvidia.com/gpu-accelerated-libraries).</a:t>
            </a:r>
            <a:endParaRPr b="0" lang="en-US" sz="2000" spc="-1" strike="noStrike">
              <a:latin typeface="Arial"/>
            </a:endParaRPr>
          </a:p>
        </p:txBody>
      </p:sp>
      <p:sp>
        <p:nvSpPr>
          <p:cNvPr id="9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FAD5D5A-1CFA-4B2F-B267-35434AC9DCC5}" type="slidenum">
              <a:rPr b="0" lang="en-US" sz="1200" spc="-1" strike="noStrike">
                <a:solidFill>
                  <a:srgbClr val="000000"/>
                </a:solidFill>
                <a:latin typeface="+mn-lt"/>
                <a:ea typeface="+mn-ea"/>
              </a:rPr>
              <a:t>69</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9"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2"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3"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4"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7"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8"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39"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40"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41"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52"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57"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58"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61"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62"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65"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66"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69"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2"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3"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4"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7"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8"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79"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80"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81"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92"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97"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98"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01"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02"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05"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06"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09"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2"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3"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4"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7"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8"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19"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20"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21"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2"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33"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38"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39"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42"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43"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46"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47"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9"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0"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3"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4"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5"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7"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8"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59"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60"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61"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62"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9"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3"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74"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8"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79"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80"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83"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84"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6"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87"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88"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0"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91"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3"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94"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95"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96"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8"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99"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00"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01"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02"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03"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1"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3"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5"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16"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0"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21"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22"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4"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25"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26"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8"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29"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30"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17"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18"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33"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5"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36"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37"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38"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0"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41"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42"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43"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44"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45"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1" name="PlaceHolder 2"/>
          <p:cNvSpPr>
            <a:spLocks noGrp="1"/>
          </p:cNvSpPr>
          <p:nvPr>
            <p:ph type="subTitle"/>
          </p:nvPr>
        </p:nvSpPr>
        <p:spPr>
          <a:xfrm>
            <a:off x="147240" y="1495080"/>
            <a:ext cx="11960640" cy="493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3" name="PlaceHolder 2"/>
          <p:cNvSpPr>
            <a:spLocks noGrp="1"/>
          </p:cNvSpPr>
          <p:nvPr>
            <p:ph type="body"/>
          </p:nvPr>
        </p:nvSpPr>
        <p:spPr>
          <a:xfrm>
            <a:off x="147240" y="1495080"/>
            <a:ext cx="1196064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5"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56"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8" name="PlaceHolder 1"/>
          <p:cNvSpPr>
            <a:spLocks noGrp="1"/>
          </p:cNvSpPr>
          <p:nvPr>
            <p:ph type="subTitle"/>
          </p:nvPr>
        </p:nvSpPr>
        <p:spPr>
          <a:xfrm>
            <a:off x="0" y="0"/>
            <a:ext cx="12191760" cy="38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0"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61" name="PlaceHolder 3"/>
          <p:cNvSpPr>
            <a:spLocks noGrp="1"/>
          </p:cNvSpPr>
          <p:nvPr>
            <p:ph type="body"/>
          </p:nvPr>
        </p:nvSpPr>
        <p:spPr>
          <a:xfrm>
            <a:off x="6276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62"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1"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2"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4" name="PlaceHolder 2"/>
          <p:cNvSpPr>
            <a:spLocks noGrp="1"/>
          </p:cNvSpPr>
          <p:nvPr>
            <p:ph type="body"/>
          </p:nvPr>
        </p:nvSpPr>
        <p:spPr>
          <a:xfrm>
            <a:off x="147240" y="1495080"/>
            <a:ext cx="5836680" cy="4932720"/>
          </a:xfrm>
          <a:prstGeom prst="rect">
            <a:avLst/>
          </a:prstGeom>
        </p:spPr>
        <p:txBody>
          <a:bodyPr lIns="0" rIns="0" tIns="0" bIns="0">
            <a:normAutofit/>
          </a:bodyPr>
          <a:p>
            <a:endParaRPr b="0" lang="en-US" sz="2400" spc="-1" strike="noStrike">
              <a:solidFill>
                <a:srgbClr val="000000"/>
              </a:solidFill>
              <a:latin typeface="Calibri"/>
            </a:endParaRPr>
          </a:p>
        </p:txBody>
      </p:sp>
      <p:sp>
        <p:nvSpPr>
          <p:cNvPr id="265"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66" name="PlaceHolder 4"/>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8"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69"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70"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2" name="PlaceHolder 2"/>
          <p:cNvSpPr>
            <a:spLocks noGrp="1"/>
          </p:cNvSpPr>
          <p:nvPr>
            <p:ph type="body"/>
          </p:nvPr>
        </p:nvSpPr>
        <p:spPr>
          <a:xfrm>
            <a:off x="147240" y="149508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73" name="PlaceHolder 3"/>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5"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76"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77" name="PlaceHolder 4"/>
          <p:cNvSpPr>
            <a:spLocks noGrp="1"/>
          </p:cNvSpPr>
          <p:nvPr>
            <p:ph type="body"/>
          </p:nvPr>
        </p:nvSpPr>
        <p:spPr>
          <a:xfrm>
            <a:off x="147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78" name="PlaceHolder 5"/>
          <p:cNvSpPr>
            <a:spLocks noGrp="1"/>
          </p:cNvSpPr>
          <p:nvPr>
            <p:ph type="body"/>
          </p:nvPr>
        </p:nvSpPr>
        <p:spPr>
          <a:xfrm>
            <a:off x="6276240" y="407160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0" name="PlaceHolder 2"/>
          <p:cNvSpPr>
            <a:spLocks noGrp="1"/>
          </p:cNvSpPr>
          <p:nvPr>
            <p:ph type="body"/>
          </p:nvPr>
        </p:nvSpPr>
        <p:spPr>
          <a:xfrm>
            <a:off x="14724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81" name="PlaceHolder 3"/>
          <p:cNvSpPr>
            <a:spLocks noGrp="1"/>
          </p:cNvSpPr>
          <p:nvPr>
            <p:ph type="body"/>
          </p:nvPr>
        </p:nvSpPr>
        <p:spPr>
          <a:xfrm>
            <a:off x="419112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82" name="PlaceHolder 4"/>
          <p:cNvSpPr>
            <a:spLocks noGrp="1"/>
          </p:cNvSpPr>
          <p:nvPr>
            <p:ph type="body"/>
          </p:nvPr>
        </p:nvSpPr>
        <p:spPr>
          <a:xfrm>
            <a:off x="8235000" y="149508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83" name="PlaceHolder 5"/>
          <p:cNvSpPr>
            <a:spLocks noGrp="1"/>
          </p:cNvSpPr>
          <p:nvPr>
            <p:ph type="body"/>
          </p:nvPr>
        </p:nvSpPr>
        <p:spPr>
          <a:xfrm>
            <a:off x="14724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84" name="PlaceHolder 6"/>
          <p:cNvSpPr>
            <a:spLocks noGrp="1"/>
          </p:cNvSpPr>
          <p:nvPr>
            <p:ph type="body"/>
          </p:nvPr>
        </p:nvSpPr>
        <p:spPr>
          <a:xfrm>
            <a:off x="419112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85" name="PlaceHolder 7"/>
          <p:cNvSpPr>
            <a:spLocks noGrp="1"/>
          </p:cNvSpPr>
          <p:nvPr>
            <p:ph type="body"/>
          </p:nvPr>
        </p:nvSpPr>
        <p:spPr>
          <a:xfrm>
            <a:off x="8235000" y="4071600"/>
            <a:ext cx="385092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0"/>
            <a:ext cx="12191760" cy="8229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147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5" name="PlaceHolder 3"/>
          <p:cNvSpPr>
            <a:spLocks noGrp="1"/>
          </p:cNvSpPr>
          <p:nvPr>
            <p:ph type="body"/>
          </p:nvPr>
        </p:nvSpPr>
        <p:spPr>
          <a:xfrm>
            <a:off x="6276240" y="1495080"/>
            <a:ext cx="5836680" cy="2352600"/>
          </a:xfrm>
          <a:prstGeom prst="rect">
            <a:avLst/>
          </a:prstGeom>
        </p:spPr>
        <p:txBody>
          <a:bodyPr lIns="0" rIns="0" tIns="0" bIns="0">
            <a:normAutofit/>
          </a:bodyPr>
          <a:p>
            <a:endParaRPr b="0" lang="en-US" sz="2400" spc="-1" strike="noStrike">
              <a:solidFill>
                <a:srgbClr val="000000"/>
              </a:solidFill>
              <a:latin typeface="Calibri"/>
            </a:endParaRPr>
          </a:p>
        </p:txBody>
      </p:sp>
      <p:sp>
        <p:nvSpPr>
          <p:cNvPr id="26" name="PlaceHolder 4"/>
          <p:cNvSpPr>
            <a:spLocks noGrp="1"/>
          </p:cNvSpPr>
          <p:nvPr>
            <p:ph type="body"/>
          </p:nvPr>
        </p:nvSpPr>
        <p:spPr>
          <a:xfrm>
            <a:off x="147240" y="4071600"/>
            <a:ext cx="11960640" cy="2352600"/>
          </a:xfrm>
          <a:prstGeom prst="rect">
            <a:avLst/>
          </a:prstGeom>
        </p:spPr>
        <p:txBody>
          <a:bodyPr lIns="0" rIns="0" tIns="0" bIns="0">
            <a:normAutofit/>
          </a:bodyPr>
          <a:p>
            <a:endParaRPr b="0" lang="en-US" sz="2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1" name="PlaceHolder 2"/>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ffffff"/>
                </a:solidFill>
                <a:latin typeface="Calibri Light"/>
              </a:rPr>
              <a:t>C</a:t>
            </a:r>
            <a:r>
              <a:rPr b="0" lang="en-US" sz="6000" spc="-1" strike="noStrike">
                <a:solidFill>
                  <a:srgbClr val="ffffff"/>
                </a:solidFill>
                <a:latin typeface="Calibri Light"/>
              </a:rPr>
              <a:t>li</a:t>
            </a:r>
            <a:r>
              <a:rPr b="0" lang="en-US" sz="6000" spc="-1" strike="noStrike">
                <a:solidFill>
                  <a:srgbClr val="ffffff"/>
                </a:solidFill>
                <a:latin typeface="Calibri Light"/>
              </a:rPr>
              <a:t>c</a:t>
            </a:r>
            <a:r>
              <a:rPr b="0" lang="en-US" sz="6000" spc="-1" strike="noStrike">
                <a:solidFill>
                  <a:srgbClr val="ffffff"/>
                </a:solidFill>
                <a:latin typeface="Calibri Light"/>
              </a:rPr>
              <a:t>k </a:t>
            </a:r>
            <a:r>
              <a:rPr b="0" lang="en-US" sz="6000" spc="-1" strike="noStrike">
                <a:solidFill>
                  <a:srgbClr val="ffffff"/>
                </a:solidFill>
                <a:latin typeface="Calibri Light"/>
              </a:rPr>
              <a:t>t</a:t>
            </a:r>
            <a:r>
              <a:rPr b="0" lang="en-US" sz="6000" spc="-1" strike="noStrike">
                <a:solidFill>
                  <a:srgbClr val="ffffff"/>
                </a:solidFill>
                <a:latin typeface="Calibri Light"/>
              </a:rPr>
              <a:t>o </a:t>
            </a:r>
            <a:r>
              <a:rPr b="0" lang="en-US" sz="6000" spc="-1" strike="noStrike">
                <a:solidFill>
                  <a:srgbClr val="ffffff"/>
                </a:solidFill>
                <a:latin typeface="Calibri Light"/>
              </a:rPr>
              <a:t>e</a:t>
            </a:r>
            <a:r>
              <a:rPr b="0" lang="en-US" sz="6000" spc="-1" strike="noStrike">
                <a:solidFill>
                  <a:srgbClr val="ffffff"/>
                </a:solidFill>
                <a:latin typeface="Calibri Light"/>
              </a:rPr>
              <a:t>d</a:t>
            </a:r>
            <a:r>
              <a:rPr b="0" lang="en-US" sz="6000" spc="-1" strike="noStrike">
                <a:solidFill>
                  <a:srgbClr val="ffffff"/>
                </a:solidFill>
                <a:latin typeface="Calibri Light"/>
              </a:rPr>
              <a:t>it </a:t>
            </a:r>
            <a:r>
              <a:rPr b="0" lang="en-US" sz="6000" spc="-1" strike="noStrike">
                <a:solidFill>
                  <a:srgbClr val="ffffff"/>
                </a:solidFill>
                <a:latin typeface="Calibri Light"/>
              </a:rPr>
              <a:t>M</a:t>
            </a:r>
            <a:r>
              <a:rPr b="0" lang="en-US" sz="6000" spc="-1" strike="noStrike">
                <a:solidFill>
                  <a:srgbClr val="ffffff"/>
                </a:solidFill>
                <a:latin typeface="Calibri Light"/>
              </a:rPr>
              <a:t>a</a:t>
            </a:r>
            <a:r>
              <a:rPr b="0" lang="en-US" sz="6000" spc="-1" strike="noStrike">
                <a:solidFill>
                  <a:srgbClr val="ffffff"/>
                </a:solidFill>
                <a:latin typeface="Calibri Light"/>
              </a:rPr>
              <a:t>s</a:t>
            </a:r>
            <a:r>
              <a:rPr b="0" lang="en-US" sz="6000" spc="-1" strike="noStrike">
                <a:solidFill>
                  <a:srgbClr val="ffffff"/>
                </a:solidFill>
                <a:latin typeface="Calibri Light"/>
              </a:rPr>
              <a:t>t</a:t>
            </a:r>
            <a:r>
              <a:rPr b="0" lang="en-US" sz="6000" spc="-1" strike="noStrike">
                <a:solidFill>
                  <a:srgbClr val="ffffff"/>
                </a:solidFill>
                <a:latin typeface="Calibri Light"/>
              </a:rPr>
              <a:t>e</a:t>
            </a:r>
            <a:r>
              <a:rPr b="0" lang="en-US" sz="6000" spc="-1" strike="noStrike">
                <a:solidFill>
                  <a:srgbClr val="ffffff"/>
                </a:solidFill>
                <a:latin typeface="Calibri Light"/>
              </a:rPr>
              <a:t>r </a:t>
            </a:r>
            <a:r>
              <a:rPr b="0" lang="en-US" sz="6000" spc="-1" strike="noStrike">
                <a:solidFill>
                  <a:srgbClr val="ffffff"/>
                </a:solidFill>
                <a:latin typeface="Calibri Light"/>
              </a:rPr>
              <a:t>ti</a:t>
            </a:r>
            <a:r>
              <a:rPr b="0" lang="en-US" sz="6000" spc="-1" strike="noStrike">
                <a:solidFill>
                  <a:srgbClr val="ffffff"/>
                </a:solidFill>
                <a:latin typeface="Calibri Light"/>
              </a:rPr>
              <a:t>tl</a:t>
            </a:r>
            <a:r>
              <a:rPr b="0" lang="en-US" sz="6000" spc="-1" strike="noStrike">
                <a:solidFill>
                  <a:srgbClr val="ffffff"/>
                </a:solidFill>
                <a:latin typeface="Calibri Light"/>
              </a:rPr>
              <a:t>e </a:t>
            </a:r>
            <a:r>
              <a:rPr b="0" lang="en-US" sz="6000" spc="-1" strike="noStrike">
                <a:solidFill>
                  <a:srgbClr val="ffffff"/>
                </a:solidFill>
                <a:latin typeface="Calibri Light"/>
              </a:rPr>
              <a:t>s</a:t>
            </a:r>
            <a:r>
              <a:rPr b="0" lang="en-US" sz="6000" spc="-1" strike="noStrike">
                <a:solidFill>
                  <a:srgbClr val="ffffff"/>
                </a:solidFill>
                <a:latin typeface="Calibri Light"/>
              </a:rPr>
              <a:t>t</a:t>
            </a:r>
            <a:r>
              <a:rPr b="0" lang="en-US" sz="6000" spc="-1" strike="noStrike">
                <a:solidFill>
                  <a:srgbClr val="ffffff"/>
                </a:solidFill>
                <a:latin typeface="Calibri Light"/>
              </a:rPr>
              <a:t>y</a:t>
            </a:r>
            <a:r>
              <a:rPr b="0" lang="en-US" sz="6000" spc="-1" strike="noStrike">
                <a:solidFill>
                  <a:srgbClr val="ffffff"/>
                </a:solidFill>
                <a:latin typeface="Calibri Light"/>
              </a:rPr>
              <a:t>l</a:t>
            </a:r>
            <a:r>
              <a:rPr b="0" lang="en-US" sz="6000" spc="-1" strike="noStrike">
                <a:solidFill>
                  <a:srgbClr val="ffffff"/>
                </a:solidFill>
                <a:latin typeface="Calibri Light"/>
              </a:rPr>
              <a:t>e</a:t>
            </a:r>
            <a:endParaRPr b="0" lang="en-US" sz="60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lIns="90000" rIns="90000" tIns="45000" bIns="45000">
            <a:noAutofit/>
          </a:bodyPr>
          <a:p>
            <a:endParaRPr b="0" lang="en-US" sz="24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lIns="90000" rIns="90000" tIns="45000" bIns="45000">
            <a:noAutofit/>
          </a:bodyPr>
          <a:p>
            <a:endParaRPr b="0" lang="en-US" sz="2400" spc="-1" strike="noStrike">
              <a:latin typeface="Times New Roman"/>
            </a:endParaRPr>
          </a:p>
        </p:txBody>
      </p:sp>
      <p:sp>
        <p:nvSpPr>
          <p:cNvPr id="4" name="PlaceHolder 5"/>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5E4E0B7A-4B8D-4A76-8CE0-F7526B5FFD9B}" type="slidenum">
              <a:rPr b="0" lang="en-US" sz="1200" spc="-1" strike="noStrike">
                <a:solidFill>
                  <a:srgbClr val="8b8b8b"/>
                </a:solidFill>
                <a:latin typeface="Calibri"/>
              </a:rPr>
              <a:t>&lt;number&gt;</a:t>
            </a:fld>
            <a:endParaRPr b="0" lang="en-US" sz="12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Third Outline Level</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alibri"/>
              </a:rPr>
              <a:t>Fourth Outline Level</a:t>
            </a:r>
            <a:endParaRPr b="0" lang="en-US" sz="1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43"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Click to edit Master title style</a:t>
            </a:r>
            <a:endParaRPr b="0" lang="en-US" sz="3600" spc="-1" strike="noStrike">
              <a:solidFill>
                <a:srgbClr val="000000"/>
              </a:solidFill>
              <a:latin typeface="Calibri"/>
            </a:endParaRPr>
          </a:p>
        </p:txBody>
      </p:sp>
      <p:sp>
        <p:nvSpPr>
          <p:cNvPr id="44" name="PlaceHolder 3"/>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5E7B7D30-80D0-4F81-9168-4C3468E33F21}"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Third Outline Level</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alibri"/>
              </a:rPr>
              <a:t>Fourth Outline Level</a:t>
            </a:r>
            <a:endParaRPr b="0" lang="en-US" sz="16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83"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a:t>
            </a:r>
            <a:r>
              <a:rPr b="0" lang="en-US" sz="3600" spc="-1" strike="noStrike">
                <a:solidFill>
                  <a:srgbClr val="ffffff"/>
                </a:solidFill>
                <a:latin typeface="Calibri Light"/>
              </a:rPr>
              <a:t>li</a:t>
            </a:r>
            <a:r>
              <a:rPr b="0" lang="en-US" sz="3600" spc="-1" strike="noStrike">
                <a:solidFill>
                  <a:srgbClr val="ffffff"/>
                </a:solidFill>
                <a:latin typeface="Calibri Light"/>
              </a:rPr>
              <a:t>c</a:t>
            </a:r>
            <a:r>
              <a:rPr b="0" lang="en-US" sz="3600" spc="-1" strike="noStrike">
                <a:solidFill>
                  <a:srgbClr val="ffffff"/>
                </a:solidFill>
                <a:latin typeface="Calibri Light"/>
              </a:rPr>
              <a:t>k </a:t>
            </a:r>
            <a:r>
              <a:rPr b="0" lang="en-US" sz="3600" spc="-1" strike="noStrike">
                <a:solidFill>
                  <a:srgbClr val="ffffff"/>
                </a:solidFill>
                <a:latin typeface="Calibri Light"/>
              </a:rPr>
              <a:t>t</a:t>
            </a:r>
            <a:r>
              <a:rPr b="0" lang="en-US" sz="3600" spc="-1" strike="noStrike">
                <a:solidFill>
                  <a:srgbClr val="ffffff"/>
                </a:solidFill>
                <a:latin typeface="Calibri Light"/>
              </a:rPr>
              <a:t>o </a:t>
            </a:r>
            <a:r>
              <a:rPr b="0" lang="en-US" sz="3600" spc="-1" strike="noStrike">
                <a:solidFill>
                  <a:srgbClr val="ffffff"/>
                </a:solidFill>
                <a:latin typeface="Calibri Light"/>
              </a:rPr>
              <a:t>e</a:t>
            </a:r>
            <a:r>
              <a:rPr b="0" lang="en-US" sz="3600" spc="-1" strike="noStrike">
                <a:solidFill>
                  <a:srgbClr val="ffffff"/>
                </a:solidFill>
                <a:latin typeface="Calibri Light"/>
              </a:rPr>
              <a:t>d</a:t>
            </a:r>
            <a:r>
              <a:rPr b="0" lang="en-US" sz="3600" spc="-1" strike="noStrike">
                <a:solidFill>
                  <a:srgbClr val="ffffff"/>
                </a:solidFill>
                <a:latin typeface="Calibri Light"/>
              </a:rPr>
              <a:t>it </a:t>
            </a:r>
            <a:r>
              <a:rPr b="0" lang="en-US" sz="3600" spc="-1" strike="noStrike">
                <a:solidFill>
                  <a:srgbClr val="ffffff"/>
                </a:solidFill>
                <a:latin typeface="Calibri Light"/>
              </a:rPr>
              <a:t>M</a:t>
            </a:r>
            <a:r>
              <a:rPr b="0" lang="en-US" sz="3600" spc="-1" strike="noStrike">
                <a:solidFill>
                  <a:srgbClr val="ffffff"/>
                </a:solidFill>
                <a:latin typeface="Calibri Light"/>
              </a:rPr>
              <a:t>a</a:t>
            </a:r>
            <a:r>
              <a:rPr b="0" lang="en-US" sz="3600" spc="-1" strike="noStrike">
                <a:solidFill>
                  <a:srgbClr val="ffffff"/>
                </a:solidFill>
                <a:latin typeface="Calibri Light"/>
              </a:rPr>
              <a:t>s</a:t>
            </a:r>
            <a:r>
              <a:rPr b="0" lang="en-US" sz="3600" spc="-1" strike="noStrike">
                <a:solidFill>
                  <a:srgbClr val="ffffff"/>
                </a:solidFill>
                <a:latin typeface="Calibri Light"/>
              </a:rPr>
              <a:t>t</a:t>
            </a:r>
            <a:r>
              <a:rPr b="0" lang="en-US" sz="3600" spc="-1" strike="noStrike">
                <a:solidFill>
                  <a:srgbClr val="ffffff"/>
                </a:solidFill>
                <a:latin typeface="Calibri Light"/>
              </a:rPr>
              <a:t>e</a:t>
            </a:r>
            <a:r>
              <a:rPr b="0" lang="en-US" sz="3600" spc="-1" strike="noStrike">
                <a:solidFill>
                  <a:srgbClr val="ffffff"/>
                </a:solidFill>
                <a:latin typeface="Calibri Light"/>
              </a:rPr>
              <a:t>r </a:t>
            </a:r>
            <a:r>
              <a:rPr b="0" lang="en-US" sz="3600" spc="-1" strike="noStrike">
                <a:solidFill>
                  <a:srgbClr val="ffffff"/>
                </a:solidFill>
                <a:latin typeface="Calibri Light"/>
              </a:rPr>
              <a:t>ti</a:t>
            </a:r>
            <a:r>
              <a:rPr b="0" lang="en-US" sz="3600" spc="-1" strike="noStrike">
                <a:solidFill>
                  <a:srgbClr val="ffffff"/>
                </a:solidFill>
                <a:latin typeface="Calibri Light"/>
              </a:rPr>
              <a:t>tl</a:t>
            </a:r>
            <a:r>
              <a:rPr b="0" lang="en-US" sz="3600" spc="-1" strike="noStrike">
                <a:solidFill>
                  <a:srgbClr val="ffffff"/>
                </a:solidFill>
                <a:latin typeface="Calibri Light"/>
              </a:rPr>
              <a:t>e </a:t>
            </a:r>
            <a:r>
              <a:rPr b="0" lang="en-US" sz="3600" spc="-1" strike="noStrike">
                <a:solidFill>
                  <a:srgbClr val="ffffff"/>
                </a:solidFill>
                <a:latin typeface="Calibri Light"/>
              </a:rPr>
              <a:t>s</a:t>
            </a:r>
            <a:r>
              <a:rPr b="0" lang="en-US" sz="3600" spc="-1" strike="noStrike">
                <a:solidFill>
                  <a:srgbClr val="ffffff"/>
                </a:solidFill>
                <a:latin typeface="Calibri Light"/>
              </a:rPr>
              <a:t>t</a:t>
            </a:r>
            <a:r>
              <a:rPr b="0" lang="en-US" sz="3600" spc="-1" strike="noStrike">
                <a:solidFill>
                  <a:srgbClr val="ffffff"/>
                </a:solidFill>
                <a:latin typeface="Calibri Light"/>
              </a:rPr>
              <a:t>y</a:t>
            </a:r>
            <a:r>
              <a:rPr b="0" lang="en-US" sz="3600" spc="-1" strike="noStrike">
                <a:solidFill>
                  <a:srgbClr val="ffffff"/>
                </a:solidFill>
                <a:latin typeface="Calibri Light"/>
              </a:rPr>
              <a:t>l</a:t>
            </a:r>
            <a:r>
              <a:rPr b="0" lang="en-US" sz="3600" spc="-1" strike="noStrike">
                <a:solidFill>
                  <a:srgbClr val="ffffff"/>
                </a:solidFill>
                <a:latin typeface="Calibri Light"/>
              </a:rPr>
              <a:t>e</a:t>
            </a:r>
            <a:endParaRPr b="0" lang="en-US" sz="3600" spc="-1" strike="noStrike">
              <a:solidFill>
                <a:srgbClr val="000000"/>
              </a:solidFill>
              <a:latin typeface="Calibri"/>
            </a:endParaRPr>
          </a:p>
        </p:txBody>
      </p:sp>
      <p:sp>
        <p:nvSpPr>
          <p:cNvPr id="84" name="PlaceHolder 3"/>
          <p:cNvSpPr>
            <a:spLocks noGrp="1"/>
          </p:cNvSpPr>
          <p:nvPr>
            <p:ph type="body"/>
          </p:nvPr>
        </p:nvSpPr>
        <p:spPr>
          <a:xfrm>
            <a:off x="147240" y="1495080"/>
            <a:ext cx="11960640" cy="4932720"/>
          </a:xfrm>
          <a:prstGeom prst="rect">
            <a:avLst/>
          </a:prstGeom>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Edit Master text styles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85" name="PlaceHolder 4"/>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ED236C87-A1F0-4B72-9437-6ED50EB0389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123"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Click to edit Master title style</a:t>
            </a:r>
            <a:endParaRPr b="0" lang="en-US" sz="3600" spc="-1" strike="noStrike">
              <a:solidFill>
                <a:srgbClr val="000000"/>
              </a:solidFill>
              <a:latin typeface="Calibri"/>
            </a:endParaRPr>
          </a:p>
        </p:txBody>
      </p:sp>
      <p:sp>
        <p:nvSpPr>
          <p:cNvPr id="124" name="PlaceHolder 3"/>
          <p:cNvSpPr>
            <a:spLocks noGrp="1"/>
          </p:cNvSpPr>
          <p:nvPr>
            <p:ph type="body"/>
          </p:nvPr>
        </p:nvSpPr>
        <p:spPr>
          <a:xfrm>
            <a:off x="147240" y="1495080"/>
            <a:ext cx="11960640" cy="4932720"/>
          </a:xfrm>
          <a:prstGeom prst="rect">
            <a:avLst/>
          </a:prstGeom>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Edit Master text styles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125" name="PlaceHolder 4"/>
          <p:cNvSpPr>
            <a:spLocks noGrp="1"/>
          </p:cNvSpPr>
          <p:nvPr>
            <p:ph type="sldNum"/>
          </p:nvPr>
        </p:nvSpPr>
        <p:spPr>
          <a:xfrm>
            <a:off x="11281680" y="6538320"/>
            <a:ext cx="691200" cy="269640"/>
          </a:xfrm>
          <a:prstGeom prst="rect">
            <a:avLst/>
          </a:prstGeom>
        </p:spPr>
        <p:txBody>
          <a:bodyPr anchor="ctr">
            <a:noAutofit/>
          </a:bodyPr>
          <a:p>
            <a:pPr algn="r">
              <a:lnSpc>
                <a:spcPct val="100000"/>
              </a:lnSpc>
            </a:pPr>
            <a:fld id="{70F559F4-4600-40E3-963D-F86244752F29}" type="slidenum">
              <a:rPr b="0" lang="en-US" sz="1200" spc="-1" strike="noStrike">
                <a:solidFill>
                  <a:srgbClr val="8b8b8b"/>
                </a:solidFill>
                <a:latin typeface="Calibri"/>
              </a:rPr>
              <a:t>&lt;number&gt;</a:t>
            </a:fld>
            <a:endParaRPr b="0" lang="en-US" sz="1200" spc="-1" strike="noStrike">
              <a:latin typeface="Times New Roman"/>
            </a:endParaRPr>
          </a:p>
        </p:txBody>
      </p:sp>
      <p:sp>
        <p:nvSpPr>
          <p:cNvPr id="126" name="PlaceHolder 5"/>
          <p:cNvSpPr>
            <a:spLocks noGrp="1"/>
          </p:cNvSpPr>
          <p:nvPr>
            <p:ph type="body"/>
          </p:nvPr>
        </p:nvSpPr>
        <p:spPr>
          <a:xfrm>
            <a:off x="147240" y="6525720"/>
            <a:ext cx="2566800" cy="205560"/>
          </a:xfrm>
          <a:prstGeom prst="rect">
            <a:avLst/>
          </a:prstGeom>
        </p:spPr>
        <p:txBody>
          <a:bodyPr>
            <a:noAutofit/>
          </a:bodyPr>
          <a:p>
            <a:pPr>
              <a:lnSpc>
                <a:spcPct val="90000"/>
              </a:lnSpc>
              <a:spcBef>
                <a:spcPts val="1001"/>
              </a:spcBef>
              <a:tabLst>
                <a:tab algn="l" pos="0"/>
              </a:tabLst>
            </a:pPr>
            <a:r>
              <a:rPr b="0" lang="en-US" sz="600" spc="-1" strike="noStrike">
                <a:solidFill>
                  <a:srgbClr val="000000"/>
                </a:solidFill>
                <a:latin typeface="Calibri"/>
              </a:rPr>
              <a:t>[reference here]</a:t>
            </a:r>
            <a:endParaRPr b="0" lang="en-US" sz="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164"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Cl</a:t>
            </a:r>
            <a:r>
              <a:rPr b="0" lang="en-US" sz="3600" spc="-1" strike="noStrike">
                <a:solidFill>
                  <a:srgbClr val="ffffff"/>
                </a:solidFill>
                <a:latin typeface="Calibri Light"/>
              </a:rPr>
              <a:t>ic</a:t>
            </a:r>
            <a:r>
              <a:rPr b="0" lang="en-US" sz="3600" spc="-1" strike="noStrike">
                <a:solidFill>
                  <a:srgbClr val="ffffff"/>
                </a:solidFill>
                <a:latin typeface="Calibri Light"/>
              </a:rPr>
              <a:t>k </a:t>
            </a:r>
            <a:r>
              <a:rPr b="0" lang="en-US" sz="3600" spc="-1" strike="noStrike">
                <a:solidFill>
                  <a:srgbClr val="ffffff"/>
                </a:solidFill>
                <a:latin typeface="Calibri Light"/>
              </a:rPr>
              <a:t>to </a:t>
            </a:r>
            <a:r>
              <a:rPr b="0" lang="en-US" sz="3600" spc="-1" strike="noStrike">
                <a:solidFill>
                  <a:srgbClr val="ffffff"/>
                </a:solidFill>
                <a:latin typeface="Calibri Light"/>
              </a:rPr>
              <a:t>e</a:t>
            </a:r>
            <a:r>
              <a:rPr b="0" lang="en-US" sz="3600" spc="-1" strike="noStrike">
                <a:solidFill>
                  <a:srgbClr val="ffffff"/>
                </a:solidFill>
                <a:latin typeface="Calibri Light"/>
              </a:rPr>
              <a:t>di</a:t>
            </a:r>
            <a:r>
              <a:rPr b="0" lang="en-US" sz="3600" spc="-1" strike="noStrike">
                <a:solidFill>
                  <a:srgbClr val="ffffff"/>
                </a:solidFill>
                <a:latin typeface="Calibri Light"/>
              </a:rPr>
              <a:t>t </a:t>
            </a:r>
            <a:r>
              <a:rPr b="0" lang="en-US" sz="3600" spc="-1" strike="noStrike">
                <a:solidFill>
                  <a:srgbClr val="ffffff"/>
                </a:solidFill>
                <a:latin typeface="Calibri Light"/>
              </a:rPr>
              <a:t>M</a:t>
            </a:r>
            <a:r>
              <a:rPr b="0" lang="en-US" sz="3600" spc="-1" strike="noStrike">
                <a:solidFill>
                  <a:srgbClr val="ffffff"/>
                </a:solidFill>
                <a:latin typeface="Calibri Light"/>
              </a:rPr>
              <a:t>a</a:t>
            </a:r>
            <a:r>
              <a:rPr b="0" lang="en-US" sz="3600" spc="-1" strike="noStrike">
                <a:solidFill>
                  <a:srgbClr val="ffffff"/>
                </a:solidFill>
                <a:latin typeface="Calibri Light"/>
              </a:rPr>
              <a:t>st</a:t>
            </a:r>
            <a:r>
              <a:rPr b="0" lang="en-US" sz="3600" spc="-1" strike="noStrike">
                <a:solidFill>
                  <a:srgbClr val="ffffff"/>
                </a:solidFill>
                <a:latin typeface="Calibri Light"/>
              </a:rPr>
              <a:t>er </a:t>
            </a:r>
            <a:r>
              <a:rPr b="0" lang="en-US" sz="3600" spc="-1" strike="noStrike">
                <a:solidFill>
                  <a:srgbClr val="ffffff"/>
                </a:solidFill>
                <a:latin typeface="Calibri Light"/>
              </a:rPr>
              <a:t>tit</a:t>
            </a:r>
            <a:r>
              <a:rPr b="0" lang="en-US" sz="3600" spc="-1" strike="noStrike">
                <a:solidFill>
                  <a:srgbClr val="ffffff"/>
                </a:solidFill>
                <a:latin typeface="Calibri Light"/>
              </a:rPr>
              <a:t>le </a:t>
            </a:r>
            <a:r>
              <a:rPr b="0" lang="en-US" sz="3600" spc="-1" strike="noStrike">
                <a:solidFill>
                  <a:srgbClr val="ffffff"/>
                </a:solidFill>
                <a:latin typeface="Calibri Light"/>
              </a:rPr>
              <a:t>st</a:t>
            </a:r>
            <a:r>
              <a:rPr b="0" lang="en-US" sz="3600" spc="-1" strike="noStrike">
                <a:solidFill>
                  <a:srgbClr val="ffffff"/>
                </a:solidFill>
                <a:latin typeface="Calibri Light"/>
              </a:rPr>
              <a:t>yl</a:t>
            </a:r>
            <a:r>
              <a:rPr b="0" lang="en-US" sz="3600" spc="-1" strike="noStrike">
                <a:solidFill>
                  <a:srgbClr val="ffffff"/>
                </a:solidFill>
                <a:latin typeface="Calibri Light"/>
              </a:rPr>
              <a:t>e</a:t>
            </a:r>
            <a:endParaRPr b="0" lang="en-US" sz="3600" spc="-1" strike="noStrike">
              <a:solidFill>
                <a:srgbClr val="000000"/>
              </a:solidFill>
              <a:latin typeface="Calibri"/>
            </a:endParaRPr>
          </a:p>
        </p:txBody>
      </p:sp>
      <p:sp>
        <p:nvSpPr>
          <p:cNvPr id="165" name="PlaceHolder 3"/>
          <p:cNvSpPr>
            <a:spLocks noGrp="1"/>
          </p:cNvSpPr>
          <p:nvPr>
            <p:ph type="body"/>
          </p:nvPr>
        </p:nvSpPr>
        <p:spPr>
          <a:xfrm>
            <a:off x="147240" y="1495080"/>
            <a:ext cx="11960640" cy="4932720"/>
          </a:xfrm>
          <a:prstGeom prst="rect">
            <a:avLst/>
          </a:prstGeom>
        </p:spPr>
        <p:txBody>
          <a:bodyPr>
            <a:noAutofit/>
          </a:bodyPr>
          <a:p>
            <a:pPr marL="514440" indent="-514080">
              <a:lnSpc>
                <a:spcPct val="90000"/>
              </a:lnSpc>
              <a:spcBef>
                <a:spcPts val="1001"/>
              </a:spcBef>
              <a:buClr>
                <a:srgbClr val="2f5597"/>
              </a:buClr>
              <a:buFont typeface="Calibri Light"/>
              <a:buAutoNum type="arabicPeriod"/>
            </a:pPr>
            <a:r>
              <a:rPr b="0" lang="en-US" sz="2400" spc="-1" strike="noStrike">
                <a:solidFill>
                  <a:srgbClr val="000000"/>
                </a:solidFill>
                <a:latin typeface="Calibri"/>
              </a:rPr>
              <a:t>Edit Master text styles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166" name="PlaceHolder 4"/>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178A3E34-E86D-4E86-BCE8-1DEF21054A1C}" type="slidenum">
              <a:rPr b="0" lang="en-US" sz="1200" spc="-1" strike="noStrike">
                <a:solidFill>
                  <a:srgbClr val="8b8b8b"/>
                </a:solidFill>
                <a:latin typeface="Calibri"/>
              </a:rPr>
              <a:t>&lt;number&gt;</a:t>
            </a:fld>
            <a:endParaRPr b="0" lang="en-US" sz="1200" spc="-1" strike="noStrike">
              <a:latin typeface="Times New Roman"/>
            </a:endParaRPr>
          </a:p>
        </p:txBody>
      </p:sp>
      <p:sp>
        <p:nvSpPr>
          <p:cNvPr id="167" name="PlaceHolder 5"/>
          <p:cNvSpPr>
            <a:spLocks noGrp="1"/>
          </p:cNvSpPr>
          <p:nvPr>
            <p:ph type="body"/>
          </p:nvPr>
        </p:nvSpPr>
        <p:spPr>
          <a:xfrm>
            <a:off x="147240" y="6553440"/>
            <a:ext cx="2566800" cy="205560"/>
          </a:xfrm>
          <a:prstGeom prst="rect">
            <a:avLst/>
          </a:prstGeom>
        </p:spPr>
        <p:txBody>
          <a:bodyPr>
            <a:noAutofit/>
          </a:bodyPr>
          <a:p>
            <a:pPr>
              <a:lnSpc>
                <a:spcPct val="90000"/>
              </a:lnSpc>
              <a:spcBef>
                <a:spcPts val="1001"/>
              </a:spcBef>
              <a:tabLst>
                <a:tab algn="l" pos="0"/>
              </a:tabLst>
            </a:pPr>
            <a:r>
              <a:rPr b="0" lang="en-US" sz="600" spc="-1" strike="noStrike">
                <a:solidFill>
                  <a:srgbClr val="000000"/>
                </a:solidFill>
                <a:latin typeface="Calibri"/>
              </a:rPr>
              <a:t>[reference here]</a:t>
            </a:r>
            <a:endParaRPr b="0" lang="en-US" sz="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205"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Click to </a:t>
            </a:r>
            <a:r>
              <a:rPr b="0" lang="en-US" sz="3600" spc="-1" strike="noStrike">
                <a:solidFill>
                  <a:srgbClr val="ffffff"/>
                </a:solidFill>
                <a:latin typeface="Calibri Light"/>
              </a:rPr>
              <a:t>edit </a:t>
            </a:r>
            <a:r>
              <a:rPr b="0" lang="en-US" sz="3600" spc="-1" strike="noStrike">
                <a:solidFill>
                  <a:srgbClr val="ffffff"/>
                </a:solidFill>
                <a:latin typeface="Calibri Light"/>
              </a:rPr>
              <a:t>Master </a:t>
            </a:r>
            <a:r>
              <a:rPr b="0" lang="en-US" sz="3600" spc="-1" strike="noStrike">
                <a:solidFill>
                  <a:srgbClr val="ffffff"/>
                </a:solidFill>
                <a:latin typeface="Calibri Light"/>
              </a:rPr>
              <a:t>title </a:t>
            </a:r>
            <a:r>
              <a:rPr b="0" lang="en-US" sz="3600" spc="-1" strike="noStrike">
                <a:solidFill>
                  <a:srgbClr val="ffffff"/>
                </a:solidFill>
                <a:latin typeface="Calibri Light"/>
              </a:rPr>
              <a:t>style</a:t>
            </a:r>
            <a:endParaRPr b="0" lang="en-US" sz="3600" spc="-1" strike="noStrike">
              <a:solidFill>
                <a:srgbClr val="000000"/>
              </a:solidFill>
              <a:latin typeface="Calibri"/>
            </a:endParaRPr>
          </a:p>
        </p:txBody>
      </p:sp>
      <p:sp>
        <p:nvSpPr>
          <p:cNvPr id="206" name="PlaceHolder 3"/>
          <p:cNvSpPr>
            <a:spLocks noGrp="1"/>
          </p:cNvSpPr>
          <p:nvPr>
            <p:ph type="body"/>
          </p:nvPr>
        </p:nvSpPr>
        <p:spPr>
          <a:xfrm>
            <a:off x="380520" y="1789560"/>
            <a:ext cx="5630760" cy="4528440"/>
          </a:xfrm>
          <a:prstGeom prst="rect">
            <a:avLst/>
          </a:prstGeom>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Edit Master text styles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207" name="PlaceHolder 4"/>
          <p:cNvSpPr>
            <a:spLocks noGrp="1"/>
          </p:cNvSpPr>
          <p:nvPr>
            <p:ph type="body"/>
          </p:nvPr>
        </p:nvSpPr>
        <p:spPr>
          <a:xfrm>
            <a:off x="6345000" y="1789560"/>
            <a:ext cx="5640120" cy="4528440"/>
          </a:xfrm>
          <a:prstGeom prst="rect">
            <a:avLst/>
          </a:prstGeom>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Edit Master text styles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208" name="PlaceHolder 5"/>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B83617A4-0219-4D52-BB0D-B03CCBCF3DBC}" type="slidenum">
              <a:rPr b="0" lang="en-US" sz="1200" spc="-1" strike="noStrike">
                <a:solidFill>
                  <a:srgbClr val="8b8b8b"/>
                </a:solidFill>
                <a:latin typeface="Calibri"/>
              </a:rPr>
              <a:t>&lt;number&gt;</a:t>
            </a:fld>
            <a:endParaRPr b="0" lang="en-US" sz="1200" spc="-1" strike="noStrike">
              <a:latin typeface="Times New Roman"/>
            </a:endParaRPr>
          </a:p>
        </p:txBody>
      </p:sp>
      <p:sp>
        <p:nvSpPr>
          <p:cNvPr id="209" name="PlaceHolder 6"/>
          <p:cNvSpPr>
            <a:spLocks noGrp="1"/>
          </p:cNvSpPr>
          <p:nvPr>
            <p:ph type="body"/>
          </p:nvPr>
        </p:nvSpPr>
        <p:spPr>
          <a:xfrm>
            <a:off x="147240" y="6525720"/>
            <a:ext cx="2566800" cy="205560"/>
          </a:xfrm>
          <a:prstGeom prst="rect">
            <a:avLst/>
          </a:prstGeom>
        </p:spPr>
        <p:txBody>
          <a:bodyPr>
            <a:noAutofit/>
          </a:bodyPr>
          <a:p>
            <a:pPr>
              <a:lnSpc>
                <a:spcPct val="90000"/>
              </a:lnSpc>
              <a:spcBef>
                <a:spcPts val="1001"/>
              </a:spcBef>
              <a:tabLst>
                <a:tab algn="l" pos="0"/>
              </a:tabLst>
            </a:pPr>
            <a:r>
              <a:rPr b="0" lang="en-US" sz="600" spc="-1" strike="noStrike">
                <a:solidFill>
                  <a:srgbClr val="000000"/>
                </a:solidFill>
                <a:latin typeface="Calibri"/>
              </a:rPr>
              <a:t>[reference here]</a:t>
            </a:r>
            <a:endParaRPr b="0" lang="en-US" sz="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CustomShape 1"/>
          <p:cNvSpPr/>
          <p:nvPr/>
        </p:nvSpPr>
        <p:spPr>
          <a:xfrm>
            <a:off x="5164200" y="6656400"/>
            <a:ext cx="15699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Calibri"/>
              </a:rPr>
              <a:t>University of </a:t>
            </a:r>
            <a:r>
              <a:rPr b="0" lang="en-US" sz="800" spc="-1" strike="noStrike">
                <a:solidFill>
                  <a:srgbClr val="c00000"/>
                </a:solidFill>
                <a:latin typeface="Calibri"/>
              </a:rPr>
              <a:t>Wisconsin</a:t>
            </a:r>
            <a:r>
              <a:rPr b="0" lang="en-US" sz="800" spc="-1" strike="noStrike">
                <a:solidFill>
                  <a:srgbClr val="000000"/>
                </a:solidFill>
                <a:latin typeface="Calibri"/>
              </a:rPr>
              <a:t>-Madison</a:t>
            </a:r>
            <a:endParaRPr b="0" lang="en-US" sz="800" spc="-1" strike="noStrike">
              <a:latin typeface="Arial"/>
            </a:endParaRPr>
          </a:p>
        </p:txBody>
      </p:sp>
      <p:sp>
        <p:nvSpPr>
          <p:cNvPr id="247" name="PlaceHolder 2"/>
          <p:cNvSpPr>
            <a:spLocks noGrp="1"/>
          </p:cNvSpPr>
          <p:nvPr>
            <p:ph type="title"/>
          </p:nvPr>
        </p:nvSpPr>
        <p:spPr>
          <a:xfrm>
            <a:off x="0" y="0"/>
            <a:ext cx="12191760" cy="822960"/>
          </a:xfrm>
          <a:prstGeom prst="rect">
            <a:avLst/>
          </a:prstGeom>
        </p:spPr>
        <p:txBody>
          <a:bodyPr anchor="ctr">
            <a:noAutofit/>
          </a:bodyPr>
          <a:p>
            <a:pPr>
              <a:lnSpc>
                <a:spcPct val="90000"/>
              </a:lnSpc>
            </a:pPr>
            <a:r>
              <a:rPr b="0" lang="en-US" sz="3600" spc="-1" strike="noStrike">
                <a:solidFill>
                  <a:srgbClr val="ffffff"/>
                </a:solidFill>
                <a:latin typeface="Calibri Light"/>
              </a:rPr>
              <a:t>Click to </a:t>
            </a:r>
            <a:r>
              <a:rPr b="0" lang="en-US" sz="3600" spc="-1" strike="noStrike">
                <a:solidFill>
                  <a:srgbClr val="ffffff"/>
                </a:solidFill>
                <a:latin typeface="Calibri Light"/>
              </a:rPr>
              <a:t>edit </a:t>
            </a:r>
            <a:r>
              <a:rPr b="0" lang="en-US" sz="3600" spc="-1" strike="noStrike">
                <a:solidFill>
                  <a:srgbClr val="ffffff"/>
                </a:solidFill>
                <a:latin typeface="Calibri Light"/>
              </a:rPr>
              <a:t>Master </a:t>
            </a:r>
            <a:r>
              <a:rPr b="0" lang="en-US" sz="3600" spc="-1" strike="noStrike">
                <a:solidFill>
                  <a:srgbClr val="ffffff"/>
                </a:solidFill>
                <a:latin typeface="Calibri Light"/>
              </a:rPr>
              <a:t>title style</a:t>
            </a:r>
            <a:endParaRPr b="0" lang="en-US" sz="3600" spc="-1" strike="noStrike">
              <a:solidFill>
                <a:srgbClr val="000000"/>
              </a:solidFill>
              <a:latin typeface="Calibri"/>
            </a:endParaRPr>
          </a:p>
        </p:txBody>
      </p:sp>
      <p:sp>
        <p:nvSpPr>
          <p:cNvPr id="248" name="PlaceHolder 3"/>
          <p:cNvSpPr>
            <a:spLocks noGrp="1"/>
          </p:cNvSpPr>
          <p:nvPr>
            <p:ph type="sldNum"/>
          </p:nvPr>
        </p:nvSpPr>
        <p:spPr>
          <a:xfrm>
            <a:off x="11458080" y="6522120"/>
            <a:ext cx="692640" cy="268200"/>
          </a:xfrm>
          <a:prstGeom prst="rect">
            <a:avLst/>
          </a:prstGeom>
        </p:spPr>
        <p:txBody>
          <a:bodyPr anchor="ctr">
            <a:noAutofit/>
          </a:bodyPr>
          <a:p>
            <a:pPr algn="r">
              <a:lnSpc>
                <a:spcPct val="100000"/>
              </a:lnSpc>
            </a:pPr>
            <a:fld id="{6DD34346-7D47-4959-9EFD-824ABB720CF3}" type="slidenum">
              <a:rPr b="0" lang="en-US" sz="1200" spc="-1" strike="noStrike">
                <a:solidFill>
                  <a:srgbClr val="8b8b8b"/>
                </a:solidFill>
                <a:latin typeface="Calibri"/>
              </a:rPr>
              <a:t>&lt;number&gt;</a:t>
            </a:fld>
            <a:endParaRPr b="0" lang="en-US" sz="1200" spc="-1" strike="noStrike">
              <a:latin typeface="Times New Roman"/>
            </a:endParaRPr>
          </a:p>
        </p:txBody>
      </p:sp>
      <p:sp>
        <p:nvSpPr>
          <p:cNvPr id="249" name="PlaceHolder 4"/>
          <p:cNvSpPr>
            <a:spLocks noGrp="1"/>
          </p:cNvSpPr>
          <p:nvPr>
            <p:ph type="body"/>
          </p:nvPr>
        </p:nvSpPr>
        <p:spPr>
          <a:xfrm>
            <a:off x="147240" y="6525720"/>
            <a:ext cx="2566800" cy="205560"/>
          </a:xfrm>
          <a:prstGeom prst="rect">
            <a:avLst/>
          </a:prstGeom>
        </p:spPr>
        <p:txBody>
          <a:bodyPr>
            <a:noAutofit/>
          </a:bodyPr>
          <a:p>
            <a:pPr>
              <a:lnSpc>
                <a:spcPct val="90000"/>
              </a:lnSpc>
              <a:spcBef>
                <a:spcPts val="1001"/>
              </a:spcBef>
              <a:tabLst>
                <a:tab algn="l" pos="0"/>
              </a:tabLst>
            </a:pPr>
            <a:r>
              <a:rPr b="0" lang="en-US" sz="600" spc="-1" strike="noStrike">
                <a:solidFill>
                  <a:srgbClr val="000000"/>
                </a:solidFill>
                <a:latin typeface="Calibri"/>
              </a:rPr>
              <a:t>[reference here]</a:t>
            </a:r>
            <a:endParaRPr b="0" lang="en-US" sz="6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https://en.wikipedia.org/wiki/Sequence_container_(C%2B%2B)#Vector" TargetMode="External"/><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hyperlink" Target="https://uwmadison.box.com/s/oboe3t95di8rne0g002ydj8tpd0pwwkt" TargetMode="External"/><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hyperlink" Target="http://thrust.github.io/" TargetMode="External"/><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hyperlink" Target="http://goo.gl/adj9S" TargetMode="External"/><Relationship Id="rId4" Type="http://schemas.openxmlformats.org/officeDocument/2006/relationships/slideLayout" Target="../slideLayouts/slideLayout1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1.xml.rels><?xml version="1.0" encoding="UTF-8"?>
<Relationships xmlns="http://schemas.openxmlformats.org/package/2006/relationships"><Relationship Id="rId1" Type="http://schemas.openxmlformats.org/officeDocument/2006/relationships/hyperlink" Target="https://github.com/nvidia/cub" TargetMode="External"/><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hyperlink" Target="https://nvlabs.github.io/cub/group___warp_module.html" TargetMode="External"/><Relationship Id="rId2" Type="http://schemas.openxmlformats.org/officeDocument/2006/relationships/hyperlink" Target="https://nvlabs.github.io/cub/group___block_module.html" TargetMode="External"/><Relationship Id="rId3" Type="http://schemas.openxmlformats.org/officeDocument/2006/relationships/hyperlink" Target="https://nvlabs.github.io/cub/group___device_module.html" TargetMode="External"/><Relationship Id="rId4" Type="http://schemas.openxmlformats.org/officeDocument/2006/relationships/hyperlink" Target="https://nvlabs.github.io/cub/group___util_iterator.html" TargetMode="External"/><Relationship Id="rId5" Type="http://schemas.openxmlformats.org/officeDocument/2006/relationships/hyperlink" Target="https://nvlabs.github.io/cub/group___util_io.html" TargetMode="External"/><Relationship Id="rId6" Type="http://schemas.openxmlformats.org/officeDocument/2006/relationships/hyperlink" Target="https://nvlabs.github.io/cub/group___util_ptx.html" TargetMode="External"/><Relationship Id="rId7" Type="http://schemas.openxmlformats.org/officeDocument/2006/relationships/hyperlink" Target="https://nvlabs.github.io/cub/group___util_mgmt.html" TargetMode="External"/><Relationship Id="rId8" Type="http://schemas.openxmlformats.org/officeDocument/2006/relationships/slideLayout" Target="../slideLayouts/slideLayout49.xml"/>
</Relationships>
</file>

<file path=ppt/slides/_rels/slide6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hyperlink" Target="https://nvlabs.github.io/cub/classcub_1_1_block_discontinuity.html" TargetMode="External"/><Relationship Id="rId2" Type="http://schemas.openxmlformats.org/officeDocument/2006/relationships/slideLayout" Target="../slideLayouts/slideLayout7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1523880" y="1122480"/>
            <a:ext cx="9143640" cy="2387160"/>
          </a:xfrm>
          <a:prstGeom prst="rect">
            <a:avLst/>
          </a:prstGeom>
          <a:solidFill>
            <a:srgbClr val="1f4e79"/>
          </a:solidFill>
          <a:ln>
            <a:noFill/>
          </a:ln>
        </p:spPr>
        <p:txBody>
          <a:bodyPr anchor="b">
            <a:normAutofit fontScale="91000"/>
          </a:bodyPr>
          <a:p>
            <a:pPr algn="ctr">
              <a:lnSpc>
                <a:spcPct val="90000"/>
              </a:lnSpc>
            </a:pPr>
            <a:r>
              <a:rPr b="0" lang="en-US" sz="6000" spc="-1" strike="noStrike">
                <a:solidFill>
                  <a:srgbClr val="ffffff"/>
                </a:solidFill>
                <a:latin typeface="Calibri Light"/>
              </a:rPr>
              <a:t>ME75</a:t>
            </a:r>
            <a:r>
              <a:rPr b="0" lang="en-US" sz="6000" spc="-1" strike="noStrike">
                <a:solidFill>
                  <a:srgbClr val="ffffff"/>
                </a:solidFill>
                <a:latin typeface="Calibri Light"/>
              </a:rPr>
              <a:t>9</a:t>
            </a:r>
            <a:br/>
            <a:r>
              <a:rPr b="0" lang="en-US" sz="2400" spc="-1" strike="noStrike">
                <a:solidFill>
                  <a:srgbClr val="ffffff"/>
                </a:solidFill>
                <a:latin typeface="Calibri Light"/>
              </a:rPr>
              <a:t>High </a:t>
            </a:r>
            <a:r>
              <a:rPr b="0" lang="en-US" sz="2400" spc="-1" strike="noStrike">
                <a:solidFill>
                  <a:srgbClr val="ffffff"/>
                </a:solidFill>
                <a:latin typeface="Calibri Light"/>
              </a:rPr>
              <a:t>Performance </a:t>
            </a:r>
            <a:r>
              <a:rPr b="0" lang="en-US" sz="2400" spc="-1" strike="noStrike">
                <a:solidFill>
                  <a:srgbClr val="ffffff"/>
                </a:solidFill>
                <a:latin typeface="Calibri Light"/>
              </a:rPr>
              <a:t>Computing </a:t>
            </a:r>
            <a:r>
              <a:rPr b="0" lang="en-US" sz="2400" spc="-1" strike="noStrike">
                <a:solidFill>
                  <a:srgbClr val="ffffff"/>
                </a:solidFill>
                <a:latin typeface="Calibri Light"/>
              </a:rPr>
              <a:t>for </a:t>
            </a:r>
            <a:r>
              <a:rPr b="0" lang="en-US" sz="2400" spc="-1" strike="noStrike">
                <a:solidFill>
                  <a:srgbClr val="ffffff"/>
                </a:solidFill>
                <a:latin typeface="Calibri Light"/>
              </a:rPr>
              <a:t>Applications </a:t>
            </a:r>
            <a:r>
              <a:rPr b="0" lang="en-US" sz="2400" spc="-1" strike="noStrike">
                <a:solidFill>
                  <a:srgbClr val="ffffff"/>
                </a:solidFill>
                <a:latin typeface="Calibri Light"/>
              </a:rPr>
              <a:t>in </a:t>
            </a:r>
            <a:r>
              <a:rPr b="0" lang="en-US" sz="2400" spc="-1" strike="noStrike">
                <a:solidFill>
                  <a:srgbClr val="ffffff"/>
                </a:solidFill>
                <a:latin typeface="Calibri Light"/>
              </a:rPr>
              <a:t>Engineering</a:t>
            </a:r>
            <a:br/>
            <a:br/>
            <a:r>
              <a:rPr b="0" lang="en-US" sz="2400" spc="-1" strike="noStrike">
                <a:solidFill>
                  <a:srgbClr val="ffffff"/>
                </a:solidFill>
                <a:latin typeface="Calibri Light"/>
              </a:rPr>
              <a:t>[Spring 2021]</a:t>
            </a:r>
            <a:br/>
            <a:endParaRPr b="0" lang="en-US" sz="2400" spc="-1" strike="noStrike">
              <a:solidFill>
                <a:srgbClr val="000000"/>
              </a:solidFill>
              <a:latin typeface="Calibri"/>
            </a:endParaRPr>
          </a:p>
        </p:txBody>
      </p:sp>
      <p:sp>
        <p:nvSpPr>
          <p:cNvPr id="293" name="TextShape 2"/>
          <p:cNvSpPr txBox="1"/>
          <p:nvPr/>
        </p:nvSpPr>
        <p:spPr>
          <a:xfrm>
            <a:off x="1523880" y="3602160"/>
            <a:ext cx="9143640" cy="1655280"/>
          </a:xfrm>
          <a:prstGeom prst="rect">
            <a:avLst/>
          </a:prstGeom>
          <a:noFill/>
          <a:ln>
            <a:noFill/>
          </a:ln>
        </p:spPr>
        <p:txBody>
          <a:bodyPr>
            <a:normAutofit/>
          </a:bodyPr>
          <a:p>
            <a:pPr algn="ctr">
              <a:lnSpc>
                <a:spcPct val="90000"/>
              </a:lnSpc>
              <a:spcBef>
                <a:spcPts val="1001"/>
              </a:spcBef>
              <a:tabLst>
                <a:tab algn="l" pos="0"/>
              </a:tabLst>
            </a:pPr>
            <a:endParaRPr b="0" lang="en-US" sz="32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Lecture 18</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03/05/2021</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
        <p:nvSpPr>
          <p:cNvPr id="294"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C056DB28-4597-416D-898C-37C4F7AD2CD0}" type="slidenum">
              <a:rPr b="0" lang="en-US" sz="1200" spc="-1" strike="noStrike">
                <a:solidFill>
                  <a:srgbClr val="8b8b8b"/>
                </a:solidFill>
                <a:latin typeface="Calibri"/>
              </a:rPr>
              <a:t>1</a:t>
            </a:fld>
            <a:endParaRPr b="0" lang="en-US" sz="1200" spc="-1" strike="noStrike">
              <a:latin typeface="Times New Roman"/>
            </a:endParaRPr>
          </a:p>
        </p:txBody>
      </p:sp>
      <p:sp>
        <p:nvSpPr>
          <p:cNvPr id="295" name="CustomShape 4"/>
          <p:cNvSpPr/>
          <p:nvPr/>
        </p:nvSpPr>
        <p:spPr>
          <a:xfrm>
            <a:off x="-38880" y="6581160"/>
            <a:ext cx="938520" cy="27324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en-US" sz="600" spc="-1" strike="noStrike">
                <a:solidFill>
                  <a:srgbClr val="000000"/>
                </a:solidFill>
                <a:latin typeface="Tahoma"/>
              </a:rPr>
              <a:t>Dan Negrut, 2021</a:t>
            </a:r>
            <a:br/>
            <a:r>
              <a:rPr b="0" lang="en-US" sz="600" spc="-1" strike="noStrike">
                <a:solidFill>
                  <a:srgbClr val="000000"/>
                </a:solidFill>
                <a:latin typeface="Tahoma"/>
              </a:rPr>
              <a:t>ME759 UW-Madison</a:t>
            </a:r>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1" lang="en-US" sz="3600" spc="-1" strike="noStrike">
                <a:solidFill>
                  <a:srgbClr val="ffc000"/>
                </a:solidFill>
                <a:latin typeface="Courier New"/>
              </a:rPr>
              <a:t>thrust</a:t>
            </a:r>
            <a:r>
              <a:rPr b="0" lang="en-US" sz="3600" spc="-1" strike="noStrike">
                <a:solidFill>
                  <a:srgbClr val="ffffff"/>
                </a:solidFill>
                <a:latin typeface="Calibri Light"/>
              </a:rPr>
              <a:t>: used how?</a:t>
            </a:r>
            <a:endParaRPr b="0" lang="en-US" sz="3600" spc="-1" strike="noStrike">
              <a:solidFill>
                <a:srgbClr val="000000"/>
              </a:solidFill>
              <a:latin typeface="Calibri"/>
            </a:endParaRPr>
          </a:p>
        </p:txBody>
      </p:sp>
      <p:sp>
        <p:nvSpPr>
          <p:cNvPr id="329"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6954AA0C-E1CA-4B1B-9DCC-07A9C19BEF5D}" type="slidenum">
              <a:rPr b="0" lang="en-US" sz="1200" spc="-1" strike="noStrike">
                <a:solidFill>
                  <a:srgbClr val="8b8b8b"/>
                </a:solidFill>
                <a:latin typeface="Calibri"/>
              </a:rPr>
              <a:t>10</a:t>
            </a:fld>
            <a:endParaRPr b="0" lang="en-US" sz="1200" spc="-1" strike="noStrike">
              <a:latin typeface="Times New Roman"/>
            </a:endParaRPr>
          </a:p>
        </p:txBody>
      </p:sp>
      <p:sp>
        <p:nvSpPr>
          <p:cNvPr id="330" name="TextShape 3"/>
          <p:cNvSpPr txBox="1"/>
          <p:nvPr/>
        </p:nvSpPr>
        <p:spPr>
          <a:xfrm>
            <a:off x="261360" y="1562040"/>
            <a:ext cx="11662920" cy="4682880"/>
          </a:xfrm>
          <a:prstGeom prst="rect">
            <a:avLst/>
          </a:prstGeom>
          <a:noFill/>
          <a:ln>
            <a:noFill/>
          </a:ln>
        </p:spPr>
        <p:txBody>
          <a:bodyPr>
            <a:normAutofit/>
          </a:bodyPr>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70c0"/>
              </a:buClr>
              <a:buFont typeface="Arial"/>
              <a:buChar char="•"/>
            </a:pPr>
            <a:r>
              <a:rPr b="1" lang="en-US" sz="2800" spc="-1" strike="noStrike">
                <a:solidFill>
                  <a:srgbClr val="0070c0"/>
                </a:solidFill>
                <a:latin typeface="Courier New"/>
              </a:rPr>
              <a:t>thrust</a:t>
            </a:r>
            <a:r>
              <a:rPr b="0" lang="en-US" sz="2800" spc="-1" strike="noStrike">
                <a:solidFill>
                  <a:srgbClr val="000000"/>
                </a:solidFill>
                <a:latin typeface="Calibri"/>
              </a:rPr>
              <a:t> is a header library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All its functionality accessed by </a:t>
            </a:r>
            <a:r>
              <a:rPr b="0" lang="en-US" sz="2000" spc="-1" strike="noStrike">
                <a:solidFill>
                  <a:srgbClr val="0070c0"/>
                </a:solidFill>
                <a:latin typeface="Consolas"/>
              </a:rPr>
              <a:t>#include</a:t>
            </a:r>
            <a:r>
              <a:rPr b="0" lang="en-US" sz="2000" spc="-1" strike="noStrike">
                <a:solidFill>
                  <a:srgbClr val="000000"/>
                </a:solidFill>
                <a:latin typeface="Calibri"/>
              </a:rPr>
              <a:t>-ing the appropriate </a:t>
            </a:r>
            <a:r>
              <a:rPr b="1" lang="en-US" sz="2000" spc="-1" strike="noStrike">
                <a:solidFill>
                  <a:srgbClr val="0070c0"/>
                </a:solidFill>
                <a:latin typeface="Courier New"/>
              </a:rPr>
              <a:t>thrust</a:t>
            </a:r>
            <a:r>
              <a:rPr b="0" lang="en-US" sz="2000" spc="-1" strike="noStrike">
                <a:solidFill>
                  <a:srgbClr val="000000"/>
                </a:solidFill>
                <a:latin typeface="Calibri"/>
              </a:rPr>
              <a:t> header file</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Program is compiled with </a:t>
            </a:r>
            <a:r>
              <a:rPr b="1" lang="en-US" sz="2800" spc="-1" strike="noStrike">
                <a:solidFill>
                  <a:srgbClr val="0070c0"/>
                </a:solidFill>
                <a:latin typeface="Courier New"/>
              </a:rPr>
              <a:t>nvcc</a:t>
            </a:r>
            <a:r>
              <a:rPr b="0" lang="en-US" sz="2800" spc="-1" strike="noStrike">
                <a:solidFill>
                  <a:srgbClr val="000000"/>
                </a:solidFill>
                <a:latin typeface="Calibri"/>
              </a:rPr>
              <a:t> as per usual, no special tools are required</a:t>
            </a:r>
            <a:endParaRPr b="0" lang="en-US" sz="2800" spc="-1" strike="noStrike">
              <a:solidFill>
                <a:srgbClr val="000000"/>
              </a:solidFill>
              <a:latin typeface="Calibri"/>
            </a:endParaRPr>
          </a:p>
          <a:p>
            <a:endParaRPr b="0" lang="en-US" sz="2800" spc="-1" strike="noStrike">
              <a:solidFill>
                <a:srgbClr val="000000"/>
              </a:solidFill>
              <a:latin typeface="Calibri"/>
            </a:endParaRPr>
          </a:p>
          <a:p>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Uses the GPU, but that is transparent to the user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The concepts of execution configuration, shared memory, occupancy, blah, blah, blah: </a:t>
            </a:r>
            <a:r>
              <a:rPr b="0" lang="en-US" sz="2000" spc="-1" strike="noStrike" u="sng">
                <a:solidFill>
                  <a:srgbClr val="000000"/>
                </a:solidFill>
                <a:uFillTx/>
                <a:latin typeface="Calibri"/>
              </a:rPr>
              <a:t>all but gone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The lib is only callable on the </a:t>
            </a:r>
            <a:r>
              <a:rPr b="0" lang="en-US" sz="2000" spc="-1" strike="noStrike">
                <a:solidFill>
                  <a:srgbClr val="0070c0"/>
                </a:solidFill>
                <a:latin typeface="Calibri"/>
              </a:rPr>
              <a:t>host-side</a:t>
            </a:r>
            <a:r>
              <a:rPr b="0" lang="en-US" sz="2000" spc="-1" strike="noStrike">
                <a:solidFill>
                  <a:srgbClr val="000000"/>
                </a:solidFill>
                <a:latin typeface="Calibri"/>
              </a:rPr>
              <a:t>, using C++ flavored code</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331" name="CustomShape 4"/>
          <p:cNvSpPr/>
          <p:nvPr/>
        </p:nvSpPr>
        <p:spPr>
          <a:xfrm>
            <a:off x="-414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Work Plan, </a:t>
            </a:r>
            <a:r>
              <a:rPr b="0" lang="en-US" sz="3600" spc="-1" strike="noStrike">
                <a:solidFill>
                  <a:srgbClr val="ffc000"/>
                </a:solidFill>
                <a:latin typeface="Consolas"/>
              </a:rPr>
              <a:t>thrust</a:t>
            </a:r>
            <a:endParaRPr b="0" lang="en-US" sz="3600" spc="-1" strike="noStrike">
              <a:solidFill>
                <a:srgbClr val="000000"/>
              </a:solidFill>
              <a:latin typeface="Calibri"/>
            </a:endParaRPr>
          </a:p>
        </p:txBody>
      </p:sp>
      <p:sp>
        <p:nvSpPr>
          <p:cNvPr id="333"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Namespaces, containers, iterators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Algorithms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General transformations. Zipping &amp; fusing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Thrust example: Processing rainfall data</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334"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8EE50019-FDE9-4C33-B9B1-AC112E360138}" type="slidenum">
              <a:rPr b="0" lang="en-US" sz="1200" spc="-1" strike="noStrike">
                <a:solidFill>
                  <a:srgbClr val="8b8b8b"/>
                </a:solidFill>
                <a:latin typeface="Calibri"/>
              </a:rPr>
              <a:t>10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Namespaces</a:t>
            </a:r>
            <a:endParaRPr b="0" lang="en-US" sz="3600" spc="-1" strike="noStrike">
              <a:solidFill>
                <a:srgbClr val="000000"/>
              </a:solidFill>
              <a:latin typeface="Calibri"/>
            </a:endParaRPr>
          </a:p>
        </p:txBody>
      </p:sp>
      <p:sp>
        <p:nvSpPr>
          <p:cNvPr id="336"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BCFF2E6F-4C0D-443E-8359-8EF324F9AE2D}" type="slidenum">
              <a:rPr b="0" lang="en-US" sz="1200" spc="-1" strike="noStrike">
                <a:solidFill>
                  <a:srgbClr val="8b8b8b"/>
                </a:solidFill>
                <a:latin typeface="Calibri"/>
              </a:rPr>
              <a:t>10</a:t>
            </a:fld>
            <a:endParaRPr b="0" lang="en-US" sz="1200" spc="-1" strike="noStrike">
              <a:latin typeface="Times New Roman"/>
            </a:endParaRPr>
          </a:p>
        </p:txBody>
      </p:sp>
      <p:sp>
        <p:nvSpPr>
          <p:cNvPr id="337" name="TextShape 3"/>
          <p:cNvSpPr txBox="1"/>
          <p:nvPr/>
        </p:nvSpPr>
        <p:spPr>
          <a:xfrm>
            <a:off x="261360" y="1271160"/>
            <a:ext cx="8229240" cy="6426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Avoid name collisions: thrust vs. std namespaces</a:t>
            </a:r>
            <a:endParaRPr b="0" lang="en-US" sz="2400" spc="-1" strike="noStrike">
              <a:solidFill>
                <a:srgbClr val="000000"/>
              </a:solidFill>
              <a:latin typeface="Calibri"/>
            </a:endParaRPr>
          </a:p>
        </p:txBody>
      </p:sp>
      <p:sp>
        <p:nvSpPr>
          <p:cNvPr id="338" name="CustomShape 4"/>
          <p:cNvSpPr/>
          <p:nvPr/>
        </p:nvSpPr>
        <p:spPr>
          <a:xfrm>
            <a:off x="2214360" y="2194200"/>
            <a:ext cx="6933960" cy="393084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8000"/>
                </a:solidFill>
                <a:latin typeface="Consolas"/>
              </a:rPr>
              <a:t>// allocate host memory</a:t>
            </a:r>
            <a:endParaRPr b="0" lang="en-US" sz="1800" spc="-1" strike="noStrike">
              <a:latin typeface="Arial"/>
            </a:endParaRPr>
          </a:p>
          <a:p>
            <a:pPr>
              <a:lnSpc>
                <a:spcPct val="100000"/>
              </a:lnSpc>
            </a:pPr>
            <a:r>
              <a:rPr b="0" lang="en-US" sz="1800" spc="-1" strike="noStrike">
                <a:solidFill>
                  <a:srgbClr val="ff00ff"/>
                </a:solidFill>
                <a:latin typeface="Consolas"/>
              </a:rPr>
              <a:t>thrust</a:t>
            </a:r>
            <a:r>
              <a:rPr b="0" lang="en-US" sz="1800" spc="-1" strike="noStrike">
                <a:solidFill>
                  <a:srgbClr val="000000"/>
                </a:solidFill>
                <a:latin typeface="Consolas"/>
              </a:rPr>
              <a:t>::host_vector&lt;</a:t>
            </a:r>
            <a:r>
              <a:rPr b="0" lang="en-US" sz="1800" spc="-1" strike="noStrike">
                <a:solidFill>
                  <a:srgbClr val="0000ff"/>
                </a:solidFill>
                <a:latin typeface="Consolas"/>
              </a:rPr>
              <a:t>int</a:t>
            </a:r>
            <a:r>
              <a:rPr b="0" lang="en-US" sz="1800" spc="-1" strike="noStrike">
                <a:solidFill>
                  <a:srgbClr val="000000"/>
                </a:solidFill>
                <a:latin typeface="Consolas"/>
              </a:rPr>
              <a:t>&gt; h_vec(10);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198a19"/>
                </a:solidFill>
                <a:latin typeface="Consolas"/>
              </a:rPr>
              <a:t>//</a:t>
            </a:r>
            <a:r>
              <a:rPr b="0" lang="en-US" sz="1800" spc="-1" strike="noStrike">
                <a:solidFill>
                  <a:srgbClr val="008000"/>
                </a:solidFill>
                <a:latin typeface="Consolas"/>
              </a:rPr>
              <a:t> call STL sort</a:t>
            </a:r>
            <a:endParaRPr b="0" lang="en-US" sz="1800" spc="-1" strike="noStrike">
              <a:latin typeface="Arial"/>
            </a:endParaRPr>
          </a:p>
          <a:p>
            <a:pPr>
              <a:lnSpc>
                <a:spcPct val="100000"/>
              </a:lnSpc>
            </a:pPr>
            <a:r>
              <a:rPr b="0" lang="en-US" sz="1800" spc="-1" strike="noStrike">
                <a:solidFill>
                  <a:srgbClr val="000000"/>
                </a:solidFill>
                <a:latin typeface="Consolas"/>
              </a:rPr>
              <a:t>std::sort(h_vec.begin(), h_vec.end());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8000"/>
                </a:solidFill>
                <a:latin typeface="Consolas"/>
              </a:rPr>
              <a:t>// call Thrust sort</a:t>
            </a:r>
            <a:endParaRPr b="0" lang="en-US" sz="1800" spc="-1" strike="noStrike">
              <a:latin typeface="Arial"/>
            </a:endParaRPr>
          </a:p>
          <a:p>
            <a:pPr>
              <a:lnSpc>
                <a:spcPct val="100000"/>
              </a:lnSpc>
            </a:pPr>
            <a:r>
              <a:rPr b="0" lang="en-US" sz="1800" spc="-1" strike="noStrike">
                <a:solidFill>
                  <a:srgbClr val="ff00ff"/>
                </a:solidFill>
                <a:latin typeface="Consolas"/>
              </a:rPr>
              <a:t>thrust</a:t>
            </a:r>
            <a:r>
              <a:rPr b="0" lang="en-US" sz="1800" spc="-1" strike="noStrike">
                <a:solidFill>
                  <a:srgbClr val="000000"/>
                </a:solidFill>
                <a:latin typeface="Consolas"/>
              </a:rPr>
              <a:t>::sort(h_vec.begin(), h_vec.end());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8000"/>
                </a:solidFill>
                <a:latin typeface="Consolas"/>
              </a:rPr>
              <a:t>// for brevity</a:t>
            </a:r>
            <a:endParaRPr b="0" lang="en-US" sz="1800" spc="-1" strike="noStrike">
              <a:latin typeface="Arial"/>
            </a:endParaRPr>
          </a:p>
          <a:p>
            <a:pPr>
              <a:lnSpc>
                <a:spcPct val="100000"/>
              </a:lnSpc>
            </a:pPr>
            <a:r>
              <a:rPr b="0" lang="en-US" sz="1800" spc="-1" strike="noStrike">
                <a:solidFill>
                  <a:srgbClr val="0000ff"/>
                </a:solidFill>
                <a:latin typeface="Consolas"/>
              </a:rPr>
              <a:t>using</a:t>
            </a:r>
            <a:r>
              <a:rPr b="0" lang="en-US" sz="1800" spc="-1" strike="noStrike">
                <a:solidFill>
                  <a:srgbClr val="000000"/>
                </a:solidFill>
                <a:latin typeface="Consolas"/>
              </a:rPr>
              <a:t> </a:t>
            </a:r>
            <a:r>
              <a:rPr b="0" lang="en-US" sz="1800" spc="-1" strike="noStrike">
                <a:solidFill>
                  <a:srgbClr val="0000ff"/>
                </a:solidFill>
                <a:latin typeface="Consolas"/>
              </a:rPr>
              <a:t>namespace</a:t>
            </a: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8000"/>
                </a:solidFill>
                <a:latin typeface="Consolas"/>
              </a:rPr>
              <a:t>// without namespace</a:t>
            </a:r>
            <a:endParaRPr b="0" lang="en-US" sz="1800" spc="-1" strike="noStrike">
              <a:latin typeface="Arial"/>
            </a:endParaRPr>
          </a:p>
          <a:p>
            <a:pPr>
              <a:lnSpc>
                <a:spcPct val="100000"/>
              </a:lnSpc>
            </a:pPr>
            <a:r>
              <a:rPr b="0" lang="en-US" sz="1800" spc="-1" strike="noStrike">
                <a:solidFill>
                  <a:srgbClr val="0000ff"/>
                </a:solidFill>
                <a:latin typeface="Consolas"/>
              </a:rPr>
              <a:t>int</a:t>
            </a:r>
            <a:r>
              <a:rPr b="0" lang="en-US" sz="1800" spc="-1" strike="noStrike">
                <a:solidFill>
                  <a:srgbClr val="000000"/>
                </a:solidFill>
                <a:latin typeface="Consolas"/>
              </a:rPr>
              <a:t> sum = reduce(h_vec.begin(), h_vec.end());</a:t>
            </a:r>
            <a:endParaRPr b="0" lang="en-US" sz="1800" spc="-1" strike="noStrike">
              <a:latin typeface="Arial"/>
            </a:endParaRPr>
          </a:p>
        </p:txBody>
      </p:sp>
      <p:sp>
        <p:nvSpPr>
          <p:cNvPr id="339" name="CustomShape 5"/>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c000"/>
                </a:solidFill>
                <a:latin typeface="Consolas"/>
              </a:rPr>
              <a:t>thrust</a:t>
            </a:r>
            <a:r>
              <a:rPr b="0" lang="en-US" sz="3600" spc="-1" strike="noStrike">
                <a:solidFill>
                  <a:srgbClr val="ffffff"/>
                </a:solidFill>
                <a:latin typeface="Calibri Light"/>
              </a:rPr>
              <a:t> containers: </a:t>
            </a:r>
            <a:r>
              <a:rPr b="0" lang="en-US" sz="3600" spc="-1" strike="noStrike">
                <a:solidFill>
                  <a:srgbClr val="ffc000"/>
                </a:solidFill>
                <a:latin typeface="Consolas"/>
              </a:rPr>
              <a:t>host_vector</a:t>
            </a:r>
            <a:r>
              <a:rPr b="0" lang="en-US" sz="3600" spc="-1" strike="noStrike">
                <a:solidFill>
                  <a:srgbClr val="ffffff"/>
                </a:solidFill>
                <a:latin typeface="Calibri Light"/>
              </a:rPr>
              <a:t> &amp; </a:t>
            </a:r>
            <a:r>
              <a:rPr b="0" lang="en-US" sz="3600" spc="-1" strike="noStrike">
                <a:solidFill>
                  <a:srgbClr val="ffc000"/>
                </a:solidFill>
                <a:latin typeface="Consolas"/>
              </a:rPr>
              <a:t>device_vector</a:t>
            </a:r>
            <a:endParaRPr b="0" lang="en-US" sz="3600" spc="-1" strike="noStrike">
              <a:solidFill>
                <a:srgbClr val="000000"/>
              </a:solidFill>
              <a:latin typeface="Calibri"/>
            </a:endParaRPr>
          </a:p>
        </p:txBody>
      </p:sp>
      <p:sp>
        <p:nvSpPr>
          <p:cNvPr id="341"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thrust</a:t>
            </a:r>
            <a:r>
              <a:rPr b="0" lang="en-US" sz="2400" spc="-1" strike="noStrike">
                <a:solidFill>
                  <a:srgbClr val="000000"/>
                </a:solidFill>
                <a:latin typeface="Calibri"/>
              </a:rPr>
              <a:t> provides two vector containers: </a:t>
            </a:r>
            <a:r>
              <a:rPr b="0" lang="en-US" sz="2400" spc="-1" strike="noStrike">
                <a:solidFill>
                  <a:srgbClr val="000000"/>
                </a:solidFill>
                <a:latin typeface="Consolas"/>
              </a:rPr>
              <a:t>host_vector</a:t>
            </a:r>
            <a:r>
              <a:rPr b="0" lang="en-US" sz="2400" spc="-1" strike="noStrike">
                <a:solidFill>
                  <a:srgbClr val="000000"/>
                </a:solidFill>
                <a:latin typeface="Calibri"/>
              </a:rPr>
              <a:t> and </a:t>
            </a:r>
            <a:r>
              <a:rPr b="0" lang="en-US" sz="2400" spc="-1" strike="noStrike">
                <a:solidFill>
                  <a:srgbClr val="000000"/>
                </a:solidFill>
                <a:latin typeface="Consolas"/>
              </a:rPr>
              <a:t>device_vector</a:t>
            </a:r>
            <a:r>
              <a:rPr b="0" lang="en-US" sz="2400" spc="-1" strike="noStrike">
                <a:solidFill>
                  <a:srgbClr val="000000"/>
                </a:solidFill>
                <a:latin typeface="Calibri"/>
              </a:rPr>
              <a: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onsolas"/>
              </a:rPr>
              <a:t>host_vector</a:t>
            </a:r>
            <a:r>
              <a:rPr b="0" lang="en-US" sz="2000" spc="-1" strike="noStrike">
                <a:solidFill>
                  <a:srgbClr val="000000"/>
                </a:solidFill>
                <a:latin typeface="Calibri"/>
              </a:rPr>
              <a:t> is stored in host memory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onsolas"/>
              </a:rPr>
              <a:t>device_vector</a:t>
            </a:r>
            <a:r>
              <a:rPr b="0" lang="en-US" sz="2000" spc="-1" strike="noStrike">
                <a:solidFill>
                  <a:srgbClr val="000000"/>
                </a:solidFill>
                <a:latin typeface="Calibri"/>
              </a:rPr>
              <a:t> lives in GPU device memory </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thrust</a:t>
            </a:r>
            <a:r>
              <a:rPr b="0" lang="en-US" sz="2400" spc="-1" strike="noStrike">
                <a:solidFill>
                  <a:srgbClr val="000000"/>
                </a:solidFill>
                <a:latin typeface="Calibri"/>
              </a:rPr>
              <a:t>’s vector containers are just like std::vector in the C++ STL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Like </a:t>
            </a:r>
            <a:r>
              <a:rPr b="0" lang="en-US" sz="2000" spc="-1" strike="noStrike">
                <a:solidFill>
                  <a:srgbClr val="000000"/>
                </a:solidFill>
                <a:latin typeface="Consolas"/>
              </a:rPr>
              <a:t>std::vector</a:t>
            </a:r>
            <a:r>
              <a:rPr b="0" lang="en-US" sz="2000" spc="-1" strike="noStrike">
                <a:solidFill>
                  <a:srgbClr val="000000"/>
                </a:solidFill>
                <a:latin typeface="Calibri"/>
              </a:rPr>
              <a:t>, </a:t>
            </a:r>
            <a:r>
              <a:rPr b="0" lang="en-US" sz="2000" spc="-1" strike="noStrike">
                <a:solidFill>
                  <a:srgbClr val="000000"/>
                </a:solidFill>
                <a:latin typeface="Consolas"/>
              </a:rPr>
              <a:t>host_vector</a:t>
            </a:r>
            <a:r>
              <a:rPr b="0" lang="en-US" sz="2000" spc="-1" strike="noStrike">
                <a:solidFill>
                  <a:srgbClr val="000000"/>
                </a:solidFill>
                <a:latin typeface="Calibri"/>
              </a:rPr>
              <a:t> &amp; </a:t>
            </a:r>
            <a:r>
              <a:rPr b="0" lang="en-US" sz="2000" spc="-1" strike="noStrike">
                <a:solidFill>
                  <a:srgbClr val="000000"/>
                </a:solidFill>
                <a:latin typeface="Consolas"/>
              </a:rPr>
              <a:t>device_vector</a:t>
            </a:r>
            <a:r>
              <a:rPr b="0" lang="en-US" sz="2000" spc="-1" strike="noStrike">
                <a:solidFill>
                  <a:srgbClr val="000000"/>
                </a:solidFill>
                <a:latin typeface="Calibri"/>
              </a:rPr>
              <a:t> are generic containers – they store whatever</a:t>
            </a:r>
            <a:endParaRPr b="0" lang="en-US" sz="2000" spc="-1" strike="noStrike">
              <a:solidFill>
                <a:srgbClr val="000000"/>
              </a:solidFill>
              <a:latin typeface="Calibri"/>
            </a:endParaRPr>
          </a:p>
        </p:txBody>
      </p:sp>
      <p:sp>
        <p:nvSpPr>
          <p:cNvPr id="342" name="TextShape 3"/>
          <p:cNvSpPr txBox="1"/>
          <p:nvPr/>
        </p:nvSpPr>
        <p:spPr>
          <a:xfrm>
            <a:off x="11281680" y="6538320"/>
            <a:ext cx="691200" cy="269640"/>
          </a:xfrm>
          <a:prstGeom prst="rect">
            <a:avLst/>
          </a:prstGeom>
          <a:noFill/>
          <a:ln>
            <a:noFill/>
          </a:ln>
        </p:spPr>
        <p:txBody>
          <a:bodyPr anchor="ctr">
            <a:noAutofit/>
          </a:bodyPr>
          <a:p>
            <a:pPr algn="r">
              <a:lnSpc>
                <a:spcPct val="100000"/>
              </a:lnSpc>
              <a:tabLst>
                <a:tab algn="l" pos="0"/>
              </a:tabLst>
            </a:pPr>
            <a:fld id="{FC2C7523-F3F9-4989-A022-9F4CC7CAE6BF}" type="slidenum">
              <a:rPr b="0" lang="en-US" sz="1200" spc="-1" strike="noStrike">
                <a:solidFill>
                  <a:srgbClr val="8b8b8b"/>
                </a:solidFill>
                <a:latin typeface="Calibri"/>
              </a:rPr>
              <a:t>10</a:t>
            </a:fld>
            <a:endParaRPr b="0" lang="en-US" sz="1200" spc="-1" strike="noStrike">
              <a:latin typeface="Times New Roman"/>
            </a:endParaRPr>
          </a:p>
        </p:txBody>
      </p:sp>
      <p:sp>
        <p:nvSpPr>
          <p:cNvPr id="343" name="TextShape 4"/>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c000"/>
                </a:solidFill>
                <a:latin typeface="Consolas"/>
              </a:rPr>
              <a:t>thr</a:t>
            </a:r>
            <a:r>
              <a:rPr b="0" lang="en-US" sz="3600" spc="-1" strike="noStrike">
                <a:solidFill>
                  <a:srgbClr val="ffc000"/>
                </a:solidFill>
                <a:latin typeface="Consolas"/>
              </a:rPr>
              <a:t>ust</a:t>
            </a:r>
            <a:r>
              <a:rPr b="0" lang="en-US" sz="3600" spc="-1" strike="noStrike">
                <a:solidFill>
                  <a:srgbClr val="ffffff"/>
                </a:solidFill>
                <a:latin typeface="Calibri Light"/>
              </a:rPr>
              <a:t> </a:t>
            </a:r>
            <a:r>
              <a:rPr b="0" lang="en-US" sz="3600" spc="-1" strike="noStrike">
                <a:solidFill>
                  <a:srgbClr val="ffffff"/>
                </a:solidFill>
                <a:latin typeface="Calibri Light"/>
              </a:rPr>
              <a:t>con</a:t>
            </a:r>
            <a:r>
              <a:rPr b="0" lang="en-US" sz="3600" spc="-1" strike="noStrike">
                <a:solidFill>
                  <a:srgbClr val="ffffff"/>
                </a:solidFill>
                <a:latin typeface="Calibri Light"/>
              </a:rPr>
              <a:t>tain</a:t>
            </a:r>
            <a:r>
              <a:rPr b="0" lang="en-US" sz="3600" spc="-1" strike="noStrike">
                <a:solidFill>
                  <a:srgbClr val="ffffff"/>
                </a:solidFill>
                <a:latin typeface="Calibri Light"/>
              </a:rPr>
              <a:t>ers: </a:t>
            </a:r>
            <a:r>
              <a:rPr b="0" lang="en-US" sz="3600" spc="-1" strike="noStrike">
                <a:solidFill>
                  <a:srgbClr val="ffc000"/>
                </a:solidFill>
                <a:latin typeface="Consolas"/>
              </a:rPr>
              <a:t>hos</a:t>
            </a:r>
            <a:r>
              <a:rPr b="0" lang="en-US" sz="3600" spc="-1" strike="noStrike">
                <a:solidFill>
                  <a:srgbClr val="ffc000"/>
                </a:solidFill>
                <a:latin typeface="Consolas"/>
              </a:rPr>
              <a:t>t_v</a:t>
            </a:r>
            <a:r>
              <a:rPr b="0" lang="en-US" sz="3600" spc="-1" strike="noStrike">
                <a:solidFill>
                  <a:srgbClr val="ffc000"/>
                </a:solidFill>
                <a:latin typeface="Consolas"/>
              </a:rPr>
              <a:t>ect</a:t>
            </a:r>
            <a:r>
              <a:rPr b="0" lang="en-US" sz="3600" spc="-1" strike="noStrike">
                <a:solidFill>
                  <a:srgbClr val="ffc000"/>
                </a:solidFill>
                <a:latin typeface="Consolas"/>
              </a:rPr>
              <a:t>or</a:t>
            </a:r>
            <a:r>
              <a:rPr b="0" lang="en-US" sz="3600" spc="-1" strike="noStrike">
                <a:solidFill>
                  <a:srgbClr val="ffffff"/>
                </a:solidFill>
                <a:latin typeface="Calibri Light"/>
              </a:rPr>
              <a:t> </a:t>
            </a:r>
            <a:r>
              <a:rPr b="0" lang="en-US" sz="3600" spc="-1" strike="noStrike">
                <a:solidFill>
                  <a:srgbClr val="ffffff"/>
                </a:solidFill>
                <a:latin typeface="Calibri Light"/>
              </a:rPr>
              <a:t>&amp; </a:t>
            </a:r>
            <a:r>
              <a:rPr b="0" lang="en-US" sz="3600" spc="-1" strike="noStrike">
                <a:solidFill>
                  <a:srgbClr val="ffc000"/>
                </a:solidFill>
                <a:latin typeface="Consolas"/>
              </a:rPr>
              <a:t>dev</a:t>
            </a:r>
            <a:r>
              <a:rPr b="0" lang="en-US" sz="3600" spc="-1" strike="noStrike">
                <a:solidFill>
                  <a:srgbClr val="ffc000"/>
                </a:solidFill>
                <a:latin typeface="Consolas"/>
              </a:rPr>
              <a:t>ice</a:t>
            </a:r>
            <a:r>
              <a:rPr b="0" lang="en-US" sz="3600" spc="-1" strike="noStrike">
                <a:solidFill>
                  <a:srgbClr val="ffc000"/>
                </a:solidFill>
                <a:latin typeface="Consolas"/>
              </a:rPr>
              <a:t>_ve</a:t>
            </a:r>
            <a:r>
              <a:rPr b="0" lang="en-US" sz="3600" spc="-1" strike="noStrike">
                <a:solidFill>
                  <a:srgbClr val="ffc000"/>
                </a:solidFill>
                <a:latin typeface="Consolas"/>
              </a:rPr>
              <a:t>cto</a:t>
            </a:r>
            <a:r>
              <a:rPr b="0" lang="en-US" sz="3600" spc="-1" strike="noStrike">
                <a:solidFill>
                  <a:srgbClr val="ffc000"/>
                </a:solidFill>
                <a:latin typeface="Consolas"/>
              </a:rPr>
              <a:t>r</a:t>
            </a:r>
            <a:endParaRPr b="0" lang="en-US" sz="3600" spc="-1" strike="noStrike">
              <a:solidFill>
                <a:srgbClr val="000000"/>
              </a:solidFill>
              <a:latin typeface="Calibri"/>
            </a:endParaRPr>
          </a:p>
        </p:txBody>
      </p:sp>
      <p:sp>
        <p:nvSpPr>
          <p:cNvPr id="345" name="TextShape 2"/>
          <p:cNvSpPr txBox="1"/>
          <p:nvPr/>
        </p:nvSpPr>
        <p:spPr>
          <a:xfrm>
            <a:off x="292320" y="1165680"/>
            <a:ext cx="11414160" cy="664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Common operations become concise &amp; readable through use of containers</a:t>
            </a:r>
            <a:endParaRPr b="0" lang="en-US" sz="2800" spc="-1" strike="noStrike">
              <a:solidFill>
                <a:srgbClr val="000000"/>
              </a:solidFill>
              <a:latin typeface="Calibri"/>
            </a:endParaRPr>
          </a:p>
        </p:txBody>
      </p:sp>
      <p:sp>
        <p:nvSpPr>
          <p:cNvPr id="346" name="CustomShape 3"/>
          <p:cNvSpPr/>
          <p:nvPr/>
        </p:nvSpPr>
        <p:spPr>
          <a:xfrm>
            <a:off x="1279440" y="1882080"/>
            <a:ext cx="9063720" cy="49683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198a19"/>
                </a:solidFill>
                <a:latin typeface="Consolas"/>
              </a:rPr>
              <a:t>// allocate host vector with two elements</a:t>
            </a:r>
            <a:endParaRPr b="0" lang="en-US" sz="2000" spc="-1" strike="noStrike">
              <a:latin typeface="Arial"/>
            </a:endParaRPr>
          </a:p>
          <a:p>
            <a:pPr>
              <a:lnSpc>
                <a:spcPct val="100000"/>
              </a:lnSpc>
            </a:pPr>
            <a:r>
              <a:rPr b="0" lang="en-US" sz="2000" spc="-1" strike="noStrike">
                <a:solidFill>
                  <a:srgbClr val="000000"/>
                </a:solidFill>
                <a:latin typeface="Consolas"/>
              </a:rPr>
              <a:t>thrust::host_vector&lt;int&gt; h_vec(2);</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198a19"/>
                </a:solidFill>
                <a:latin typeface="Consolas"/>
              </a:rPr>
              <a:t>// copy host vector to device</a:t>
            </a:r>
            <a:endParaRPr b="0" lang="en-US" sz="2000" spc="-1" strike="noStrike">
              <a:latin typeface="Arial"/>
            </a:endParaRPr>
          </a:p>
          <a:p>
            <a:pPr>
              <a:lnSpc>
                <a:spcPct val="100000"/>
              </a:lnSpc>
            </a:pPr>
            <a:r>
              <a:rPr b="0" lang="en-US" sz="2000" spc="-1" strike="noStrike">
                <a:solidFill>
                  <a:srgbClr val="000000"/>
                </a:solidFill>
                <a:latin typeface="Consolas"/>
              </a:rPr>
              <a:t>thrust::device_vector&lt;int&gt; d_vec;</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198a19"/>
                </a:solidFill>
                <a:latin typeface="Consolas"/>
              </a:rPr>
              <a:t>// manipulate device values from the host</a:t>
            </a:r>
            <a:endParaRPr b="0" lang="en-US" sz="2000" spc="-1" strike="noStrike">
              <a:latin typeface="Arial"/>
            </a:endParaRPr>
          </a:p>
          <a:p>
            <a:pPr>
              <a:lnSpc>
                <a:spcPct val="100000"/>
              </a:lnSpc>
            </a:pPr>
            <a:r>
              <a:rPr b="0" lang="en-US" sz="2000" spc="-1" strike="noStrike">
                <a:solidFill>
                  <a:srgbClr val="000000"/>
                </a:solidFill>
                <a:latin typeface="Consolas"/>
              </a:rPr>
              <a:t>d_vec[0] = 13;</a:t>
            </a:r>
            <a:endParaRPr b="0" lang="en-US" sz="2000" spc="-1" strike="noStrike">
              <a:latin typeface="Arial"/>
            </a:endParaRPr>
          </a:p>
          <a:p>
            <a:pPr>
              <a:lnSpc>
                <a:spcPct val="100000"/>
              </a:lnSpc>
            </a:pPr>
            <a:r>
              <a:rPr b="0" lang="en-US" sz="2000" spc="-1" strike="noStrike">
                <a:solidFill>
                  <a:srgbClr val="000000"/>
                </a:solidFill>
                <a:latin typeface="Consolas"/>
              </a:rPr>
              <a:t>d_vec[1] = 27;</a:t>
            </a:r>
            <a:endParaRPr b="0" lang="en-US" sz="2000" spc="-1" strike="noStrike">
              <a:latin typeface="Arial"/>
            </a:endParaRPr>
          </a:p>
          <a:p>
            <a:pPr>
              <a:lnSpc>
                <a:spcPct val="100000"/>
              </a:lnSpc>
            </a:pPr>
            <a:r>
              <a:rPr b="0" lang="en-US" sz="2000" spc="-1" strike="noStrike">
                <a:solidFill>
                  <a:srgbClr val="000000"/>
                </a:solidFill>
                <a:latin typeface="Consolas"/>
              </a:rPr>
              <a:t>std::cout &lt;&lt; "sum: " &lt;&lt; d_vec[0] + d_vec[1] &lt;&lt; std::endl;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198a19"/>
                </a:solidFill>
                <a:latin typeface="Consolas"/>
              </a:rPr>
              <a:t>// copy host vector to device</a:t>
            </a:r>
            <a:endParaRPr b="0" lang="en-US" sz="2000" spc="-1" strike="noStrike">
              <a:latin typeface="Arial"/>
            </a:endParaRPr>
          </a:p>
          <a:p>
            <a:pPr>
              <a:lnSpc>
                <a:spcPct val="100000"/>
              </a:lnSpc>
            </a:pPr>
            <a:r>
              <a:rPr b="0" lang="en-US" sz="2000" spc="-1" strike="noStrike">
                <a:solidFill>
                  <a:srgbClr val="000000"/>
                </a:solidFill>
                <a:latin typeface="Consolas"/>
              </a:rPr>
              <a:t>h_vec = d_vec;</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198a19"/>
                </a:solidFill>
                <a:latin typeface="Consolas"/>
              </a:rPr>
              <a:t>// vector memory automatically released w/ free() or cudaFree()</a:t>
            </a:r>
            <a:endParaRPr b="0" lang="en-US" sz="2000" spc="-1" strike="noStrike">
              <a:latin typeface="Arial"/>
            </a:endParaRPr>
          </a:p>
        </p:txBody>
      </p:sp>
      <p:sp>
        <p:nvSpPr>
          <p:cNvPr id="347" name="TextShape 4"/>
          <p:cNvSpPr txBox="1"/>
          <p:nvPr/>
        </p:nvSpPr>
        <p:spPr>
          <a:xfrm>
            <a:off x="10204200" y="6553080"/>
            <a:ext cx="387360" cy="228240"/>
          </a:xfrm>
          <a:prstGeom prst="rect">
            <a:avLst/>
          </a:prstGeom>
          <a:noFill/>
          <a:ln>
            <a:noFill/>
          </a:ln>
        </p:spPr>
        <p:txBody>
          <a:bodyPr anchor="ctr">
            <a:noAutofit/>
          </a:bodyPr>
          <a:p>
            <a:pPr algn="r">
              <a:lnSpc>
                <a:spcPct val="100000"/>
              </a:lnSpc>
            </a:pPr>
            <a:fld id="{417D25D8-2D8E-428F-AA2D-3C9F3439E7D9}" type="slidenum">
              <a:rPr b="0" lang="en-US" sz="1200" spc="-1" strike="noStrike">
                <a:solidFill>
                  <a:srgbClr val="8b8b8b"/>
                </a:solidFill>
                <a:latin typeface="Calibri"/>
              </a:rPr>
              <a:t>14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c000"/>
                </a:solidFill>
                <a:latin typeface="Consolas"/>
              </a:rPr>
              <a:t>thrust</a:t>
            </a:r>
            <a:r>
              <a:rPr b="0" lang="en-US" sz="3600" spc="-1" strike="noStrike">
                <a:solidFill>
                  <a:srgbClr val="ffffff"/>
                </a:solidFill>
                <a:latin typeface="Calibri Light"/>
              </a:rPr>
              <a:t> containers</a:t>
            </a:r>
            <a:endParaRPr b="0" lang="en-US" sz="3600" spc="-1" strike="noStrike">
              <a:solidFill>
                <a:srgbClr val="000000"/>
              </a:solidFill>
              <a:latin typeface="Calibri"/>
            </a:endParaRPr>
          </a:p>
        </p:txBody>
      </p:sp>
      <p:sp>
        <p:nvSpPr>
          <p:cNvPr id="349" name="TextShape 2"/>
          <p:cNvSpPr txBox="1"/>
          <p:nvPr/>
        </p:nvSpPr>
        <p:spPr>
          <a:xfrm>
            <a:off x="147240" y="1495080"/>
            <a:ext cx="11960640" cy="49327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Compatible with STL containers (</a:t>
            </a:r>
            <a:r>
              <a:rPr b="0" lang="en-US" sz="2800" spc="-1" strike="noStrike">
                <a:solidFill>
                  <a:srgbClr val="000000"/>
                </a:solidFill>
                <a:latin typeface="Consolas"/>
              </a:rPr>
              <a:t>thrust</a:t>
            </a:r>
            <a:r>
              <a:rPr b="0" lang="en-US" sz="2800" spc="-1" strike="noStrike">
                <a:solidFill>
                  <a:srgbClr val="000000"/>
                </a:solidFill>
                <a:latin typeface="Calibri"/>
              </a:rPr>
              <a:t> &amp; </a:t>
            </a:r>
            <a:r>
              <a:rPr b="0" lang="en-US" sz="2800" spc="-1" strike="noStrike">
                <a:solidFill>
                  <a:srgbClr val="000000"/>
                </a:solidFill>
                <a:latin typeface="Consolas"/>
              </a:rPr>
              <a:t>std</a:t>
            </a:r>
            <a:r>
              <a:rPr b="0" lang="en-US" sz="2800" spc="-1" strike="noStrike">
                <a:solidFill>
                  <a:srgbClr val="000000"/>
                </a:solidFill>
                <a:latin typeface="Calibri"/>
              </a:rPr>
              <a:t> containers play well together)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Below, a std </a:t>
            </a:r>
            <a:r>
              <a:rPr b="1" lang="en-US" sz="2000" spc="-1" strike="noStrike">
                <a:solidFill>
                  <a:srgbClr val="c00000"/>
                </a:solidFill>
                <a:latin typeface="Calibri"/>
              </a:rPr>
              <a:t>list</a:t>
            </a:r>
            <a:r>
              <a:rPr b="0" lang="en-US" sz="2000" spc="-1" strike="noStrike">
                <a:solidFill>
                  <a:srgbClr val="000000"/>
                </a:solidFill>
                <a:latin typeface="Calibri"/>
              </a:rPr>
              <a:t> plays well with a </a:t>
            </a:r>
            <a:r>
              <a:rPr b="0" lang="en-US" sz="2000" spc="-1" strike="noStrike">
                <a:solidFill>
                  <a:srgbClr val="000000"/>
                </a:solidFill>
                <a:latin typeface="Consolas"/>
              </a:rPr>
              <a:t>thrust</a:t>
            </a:r>
            <a:r>
              <a:rPr b="0" lang="en-US" sz="2000" spc="-1" strike="noStrike">
                <a:solidFill>
                  <a:srgbClr val="000000"/>
                </a:solidFill>
                <a:latin typeface="Calibri"/>
              </a:rPr>
              <a:t> device </a:t>
            </a:r>
            <a:r>
              <a:rPr b="1" lang="en-US" sz="2000" spc="-1" strike="noStrike">
                <a:solidFill>
                  <a:srgbClr val="c00000"/>
                </a:solidFill>
                <a:latin typeface="Calibri"/>
              </a:rPr>
              <a:t>vector</a:t>
            </a:r>
            <a:endParaRPr b="0" lang="en-US" sz="2000" spc="-1" strike="noStrike">
              <a:solidFill>
                <a:srgbClr val="000000"/>
              </a:solidFill>
              <a:latin typeface="Calibri"/>
            </a:endParaRPr>
          </a:p>
        </p:txBody>
      </p:sp>
      <p:sp>
        <p:nvSpPr>
          <p:cNvPr id="350" name="CustomShape 3"/>
          <p:cNvSpPr/>
          <p:nvPr/>
        </p:nvSpPr>
        <p:spPr>
          <a:xfrm>
            <a:off x="720000" y="2495880"/>
            <a:ext cx="9871560" cy="37486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8000"/>
                </a:solidFill>
                <a:latin typeface="Consolas"/>
              </a:rPr>
              <a:t>// list container on host</a:t>
            </a:r>
            <a:endParaRPr b="0" lang="en-US" sz="2000" spc="-1" strike="noStrike">
              <a:latin typeface="Arial"/>
            </a:endParaRPr>
          </a:p>
          <a:p>
            <a:pPr>
              <a:lnSpc>
                <a:spcPct val="100000"/>
              </a:lnSpc>
            </a:pPr>
            <a:r>
              <a:rPr b="0" lang="en-US" sz="2000" spc="-1" strike="noStrike">
                <a:solidFill>
                  <a:srgbClr val="000000"/>
                </a:solidFill>
                <a:latin typeface="Consolas"/>
              </a:rPr>
              <a:t>std::</a:t>
            </a:r>
            <a:r>
              <a:rPr b="1" lang="en-US" sz="2000" spc="-1" strike="noStrike">
                <a:solidFill>
                  <a:srgbClr val="ff0000"/>
                </a:solidFill>
                <a:latin typeface="Consolas"/>
              </a:rPr>
              <a:t>list</a:t>
            </a:r>
            <a:r>
              <a:rPr b="0" lang="en-US" sz="2000" spc="-1" strike="noStrike">
                <a:solidFill>
                  <a:srgbClr val="000000"/>
                </a:solidFill>
                <a:latin typeface="Consolas"/>
              </a:rPr>
              <a:t>&lt;</a:t>
            </a:r>
            <a:r>
              <a:rPr b="0" lang="en-US" sz="2000" spc="-1" strike="noStrike">
                <a:solidFill>
                  <a:srgbClr val="0000ff"/>
                </a:solidFill>
                <a:latin typeface="Consolas"/>
              </a:rPr>
              <a:t>int</a:t>
            </a:r>
            <a:r>
              <a:rPr b="0" lang="en-US" sz="2000" spc="-1" strike="noStrike">
                <a:solidFill>
                  <a:srgbClr val="000000"/>
                </a:solidFill>
                <a:latin typeface="Consolas"/>
              </a:rPr>
              <a:t>&gt; h_list;</a:t>
            </a:r>
            <a:endParaRPr b="0" lang="en-US" sz="2000" spc="-1" strike="noStrike">
              <a:latin typeface="Arial"/>
            </a:endParaRPr>
          </a:p>
          <a:p>
            <a:pPr>
              <a:lnSpc>
                <a:spcPct val="100000"/>
              </a:lnSpc>
            </a:pPr>
            <a:r>
              <a:rPr b="0" lang="en-US" sz="2000" spc="-1" strike="noStrike">
                <a:solidFill>
                  <a:srgbClr val="000000"/>
                </a:solidFill>
                <a:latin typeface="Consolas"/>
              </a:rPr>
              <a:t>h_list.push_back(13);</a:t>
            </a:r>
            <a:endParaRPr b="0" lang="en-US" sz="2000" spc="-1" strike="noStrike">
              <a:latin typeface="Arial"/>
            </a:endParaRPr>
          </a:p>
          <a:p>
            <a:pPr>
              <a:lnSpc>
                <a:spcPct val="100000"/>
              </a:lnSpc>
            </a:pPr>
            <a:r>
              <a:rPr b="0" lang="en-US" sz="2000" spc="-1" strike="noStrike">
                <a:solidFill>
                  <a:srgbClr val="000000"/>
                </a:solidFill>
                <a:latin typeface="Consolas"/>
              </a:rPr>
              <a:t>h_list.push_back(27);</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copy list to device vector</a:t>
            </a:r>
            <a:endParaRPr b="0" lang="en-US" sz="2000" spc="-1" strike="noStrike">
              <a:latin typeface="Arial"/>
            </a:endParaRPr>
          </a:p>
          <a:p>
            <a:pPr>
              <a:lnSpc>
                <a:spcPct val="100000"/>
              </a:lnSpc>
            </a:pPr>
            <a:r>
              <a:rPr b="0" lang="en-US" sz="2000" spc="-1" strike="noStrike">
                <a:solidFill>
                  <a:srgbClr val="ff00ff"/>
                </a:solidFill>
                <a:latin typeface="Consolas"/>
              </a:rPr>
              <a:t>thrust</a:t>
            </a:r>
            <a:r>
              <a:rPr b="0" lang="en-US" sz="2000" spc="-1" strike="noStrike">
                <a:solidFill>
                  <a:srgbClr val="000000"/>
                </a:solidFill>
                <a:latin typeface="Consolas"/>
              </a:rPr>
              <a:t>::device_</a:t>
            </a:r>
            <a:r>
              <a:rPr b="1" lang="en-US" sz="2000" spc="-1" strike="noStrike">
                <a:solidFill>
                  <a:srgbClr val="ff0000"/>
                </a:solidFill>
                <a:latin typeface="Consolas"/>
              </a:rPr>
              <a:t>vector</a:t>
            </a:r>
            <a:r>
              <a:rPr b="0" lang="en-US" sz="2000" spc="-1" strike="noStrike">
                <a:solidFill>
                  <a:srgbClr val="000000"/>
                </a:solidFill>
                <a:latin typeface="Consolas"/>
              </a:rPr>
              <a:t>&lt;</a:t>
            </a:r>
            <a:r>
              <a:rPr b="0" lang="en-US" sz="2000" spc="-1" strike="noStrike">
                <a:solidFill>
                  <a:srgbClr val="0000ff"/>
                </a:solidFill>
                <a:latin typeface="Consolas"/>
              </a:rPr>
              <a:t>int</a:t>
            </a:r>
            <a:r>
              <a:rPr b="0" lang="en-US" sz="2000" spc="-1" strike="noStrike">
                <a:solidFill>
                  <a:srgbClr val="000000"/>
                </a:solidFill>
                <a:latin typeface="Consolas"/>
              </a:rPr>
              <a:t>&gt; d_vec(h_list.size());</a:t>
            </a:r>
            <a:endParaRPr b="0" lang="en-US" sz="2000" spc="-1" strike="noStrike">
              <a:latin typeface="Arial"/>
            </a:endParaRPr>
          </a:p>
          <a:p>
            <a:pPr>
              <a:lnSpc>
                <a:spcPct val="100000"/>
              </a:lnSpc>
            </a:pPr>
            <a:r>
              <a:rPr b="0" lang="en-US" sz="2000" spc="-1" strike="noStrike">
                <a:solidFill>
                  <a:srgbClr val="ff00ff"/>
                </a:solidFill>
                <a:latin typeface="Consolas"/>
              </a:rPr>
              <a:t>thrust</a:t>
            </a:r>
            <a:r>
              <a:rPr b="0" lang="en-US" sz="2000" spc="-1" strike="noStrike">
                <a:solidFill>
                  <a:srgbClr val="000000"/>
                </a:solidFill>
                <a:latin typeface="Consolas"/>
              </a:rPr>
              <a:t>::copy(h_list.begin(), h_list.end(), d_vec.begin());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alternative method using vector constructor</a:t>
            </a:r>
            <a:endParaRPr b="0" lang="en-US" sz="2000" spc="-1" strike="noStrike">
              <a:latin typeface="Arial"/>
            </a:endParaRPr>
          </a:p>
          <a:p>
            <a:pPr>
              <a:lnSpc>
                <a:spcPct val="100000"/>
              </a:lnSpc>
            </a:pPr>
            <a:r>
              <a:rPr b="0" lang="en-US" sz="2000" spc="-1" strike="noStrike">
                <a:solidFill>
                  <a:srgbClr val="ff00ff"/>
                </a:solidFill>
                <a:latin typeface="Consolas"/>
              </a:rPr>
              <a:t>thrust</a:t>
            </a:r>
            <a:r>
              <a:rPr b="0" lang="en-US" sz="2000" spc="-1" strike="noStrike">
                <a:solidFill>
                  <a:srgbClr val="000000"/>
                </a:solidFill>
                <a:latin typeface="Consolas"/>
              </a:rPr>
              <a:t>::device_vector&lt;</a:t>
            </a:r>
            <a:r>
              <a:rPr b="0" lang="en-US" sz="2000" spc="-1" strike="noStrike">
                <a:solidFill>
                  <a:srgbClr val="0000ff"/>
                </a:solidFill>
                <a:latin typeface="Consolas"/>
              </a:rPr>
              <a:t>int</a:t>
            </a:r>
            <a:r>
              <a:rPr b="0" lang="en-US" sz="2000" spc="-1" strike="noStrike">
                <a:solidFill>
                  <a:srgbClr val="000000"/>
                </a:solidFill>
                <a:latin typeface="Consolas"/>
              </a:rPr>
              <a:t>&gt; d_vec2(h_list.begin(), h_list.end());</a:t>
            </a:r>
            <a:endParaRPr b="0" lang="en-US" sz="2000" spc="-1" strike="noStrike">
              <a:latin typeface="Arial"/>
            </a:endParaRPr>
          </a:p>
        </p:txBody>
      </p:sp>
      <p:sp>
        <p:nvSpPr>
          <p:cNvPr id="351"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352" name="TextShape 5"/>
          <p:cNvSpPr txBox="1"/>
          <p:nvPr/>
        </p:nvSpPr>
        <p:spPr>
          <a:xfrm>
            <a:off x="10204200" y="6553080"/>
            <a:ext cx="387360" cy="228240"/>
          </a:xfrm>
          <a:prstGeom prst="rect">
            <a:avLst/>
          </a:prstGeom>
          <a:noFill/>
          <a:ln>
            <a:noFill/>
          </a:ln>
        </p:spPr>
        <p:txBody>
          <a:bodyPr anchor="ctr">
            <a:noAutofit/>
          </a:bodyPr>
          <a:p>
            <a:pPr algn="r">
              <a:lnSpc>
                <a:spcPct val="100000"/>
              </a:lnSpc>
            </a:pPr>
            <a:fld id="{ECE5ECD6-CF0E-470E-93B9-D66E209A7E74}" type="slidenum">
              <a:rPr b="0" lang="en-US" sz="1200" spc="-1" strike="noStrike">
                <a:solidFill>
                  <a:srgbClr val="8b8b8b"/>
                </a:solidFill>
                <a:latin typeface="Calibri"/>
              </a:rPr>
              <a:t>14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Iterators: think of them as pointers</a:t>
            </a:r>
            <a:endParaRPr b="0" lang="en-US" sz="3600" spc="-1" strike="noStrike">
              <a:solidFill>
                <a:srgbClr val="000000"/>
              </a:solidFill>
              <a:latin typeface="Calibri"/>
            </a:endParaRPr>
          </a:p>
        </p:txBody>
      </p:sp>
      <p:sp>
        <p:nvSpPr>
          <p:cNvPr id="354" name="TextShape 2"/>
          <p:cNvSpPr txBox="1"/>
          <p:nvPr/>
        </p:nvSpPr>
        <p:spPr>
          <a:xfrm>
            <a:off x="543960" y="1128240"/>
            <a:ext cx="10593000" cy="21207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Sequences are defined by pairs of iterators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See more about iterators in the context of vector containers </a:t>
            </a:r>
            <a:r>
              <a:rPr b="0" lang="en-US" sz="2400" spc="-1" strike="noStrike" u="sng">
                <a:solidFill>
                  <a:srgbClr val="0563c1"/>
                </a:solidFill>
                <a:uFillTx/>
                <a:latin typeface="Calibri"/>
                <a:hlinkClick r:id="rId1"/>
              </a:rPr>
              <a:t>here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vector containers, iterators act like pointers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They can be used like pointers (e.g. incremented)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Can be converted to raw pointers</a:t>
            </a:r>
            <a:endParaRPr b="0" lang="en-US" sz="2400" spc="-1" strike="noStrike">
              <a:solidFill>
                <a:srgbClr val="000000"/>
              </a:solidFill>
              <a:latin typeface="Calibri"/>
            </a:endParaRPr>
          </a:p>
        </p:txBody>
      </p:sp>
      <p:sp>
        <p:nvSpPr>
          <p:cNvPr id="355"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C7FF2EAE-8199-4FD6-BD70-8FA556BB8893}" type="slidenum">
              <a:rPr b="0" lang="en-US" sz="1200" spc="-1" strike="noStrike">
                <a:solidFill>
                  <a:srgbClr val="8b8b8b"/>
                </a:solidFill>
                <a:latin typeface="Calibri"/>
              </a:rPr>
              <a:t>16</a:t>
            </a:fld>
            <a:endParaRPr b="0" lang="en-US" sz="1200" spc="-1" strike="noStrike">
              <a:latin typeface="Times New Roman"/>
            </a:endParaRPr>
          </a:p>
        </p:txBody>
      </p:sp>
      <p:sp>
        <p:nvSpPr>
          <p:cNvPr id="356" name="CustomShape 4"/>
          <p:cNvSpPr/>
          <p:nvPr/>
        </p:nvSpPr>
        <p:spPr>
          <a:xfrm>
            <a:off x="593640" y="3854520"/>
            <a:ext cx="10798200" cy="161424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198a19"/>
                </a:solidFill>
                <a:latin typeface="Consolas"/>
              </a:rPr>
              <a:t>// allocate device vector</a:t>
            </a:r>
            <a:endParaRPr b="0" lang="en-US" sz="2000" spc="-1" strike="noStrike">
              <a:latin typeface="Arial"/>
            </a:endParaRPr>
          </a:p>
          <a:p>
            <a:pPr>
              <a:lnSpc>
                <a:spcPct val="100000"/>
              </a:lnSpc>
            </a:pPr>
            <a:r>
              <a:rPr b="0" lang="en-US" sz="2000" spc="-1" strike="noStrike">
                <a:solidFill>
                  <a:srgbClr val="000000"/>
                </a:solidFill>
                <a:latin typeface="Consolas"/>
              </a:rPr>
              <a:t>thrust::device_vector&lt;</a:t>
            </a:r>
            <a:r>
              <a:rPr b="0" lang="en-US" sz="2000" spc="-1" strike="noStrike">
                <a:solidFill>
                  <a:srgbClr val="0000ff"/>
                </a:solidFill>
                <a:latin typeface="Consolas"/>
              </a:rPr>
              <a:t>int</a:t>
            </a:r>
            <a:r>
              <a:rPr b="0" lang="en-US" sz="2000" spc="-1" strike="noStrike">
                <a:solidFill>
                  <a:srgbClr val="000000"/>
                </a:solidFill>
                <a:latin typeface="Consolas"/>
              </a:rPr>
              <a:t>&gt; d_vec(4);</a:t>
            </a:r>
            <a:endParaRPr b="0" lang="en-US" sz="2000" spc="-1" strike="noStrike">
              <a:latin typeface="Arial"/>
            </a:endParaRPr>
          </a:p>
          <a:p>
            <a:pPr>
              <a:lnSpc>
                <a:spcPct val="100000"/>
              </a:lnSpc>
            </a:pPr>
            <a:r>
              <a:rPr b="0" lang="en-US" sz="2000" spc="-1" strike="noStrike">
                <a:solidFill>
                  <a:srgbClr val="000000"/>
                </a:solidFill>
                <a:latin typeface="Consolas"/>
              </a:rPr>
              <a:t>d_vec.begin(); </a:t>
            </a:r>
            <a:r>
              <a:rPr b="0" lang="en-US" sz="2000" spc="-1" strike="noStrike">
                <a:solidFill>
                  <a:srgbClr val="198a19"/>
                </a:solidFill>
                <a:latin typeface="Consolas"/>
              </a:rPr>
              <a:t>// returns iterator at first element of d_vec</a:t>
            </a:r>
            <a:endParaRPr b="0" lang="en-US" sz="2000" spc="-1" strike="noStrike">
              <a:latin typeface="Arial"/>
            </a:endParaRPr>
          </a:p>
          <a:p>
            <a:pPr>
              <a:lnSpc>
                <a:spcPct val="100000"/>
              </a:lnSpc>
            </a:pPr>
            <a:r>
              <a:rPr b="0" lang="en-US" sz="2000" spc="-1" strike="noStrike">
                <a:solidFill>
                  <a:srgbClr val="000000"/>
                </a:solidFill>
                <a:latin typeface="Consolas"/>
              </a:rPr>
              <a:t>d_vec.end();   </a:t>
            </a:r>
            <a:r>
              <a:rPr b="0" lang="en-US" sz="2000" spc="-1" strike="noStrike">
                <a:solidFill>
                  <a:srgbClr val="198a19"/>
                </a:solidFill>
                <a:latin typeface="Consolas"/>
              </a:rPr>
              <a:t>// returns iterator one past the last element of d_vec</a:t>
            </a:r>
            <a:endParaRPr b="0" lang="en-US" sz="2000" spc="-1" strike="noStrike">
              <a:latin typeface="Arial"/>
            </a:endParaRPr>
          </a:p>
        </p:txBody>
      </p:sp>
      <p:grpSp>
        <p:nvGrpSpPr>
          <p:cNvPr id="357" name="Group 5"/>
          <p:cNvGrpSpPr/>
          <p:nvPr/>
        </p:nvGrpSpPr>
        <p:grpSpPr>
          <a:xfrm>
            <a:off x="2802960" y="5914080"/>
            <a:ext cx="6548760" cy="743040"/>
            <a:chOff x="2802960" y="5914080"/>
            <a:chExt cx="6548760" cy="743040"/>
          </a:xfrm>
        </p:grpSpPr>
        <p:sp>
          <p:nvSpPr>
            <p:cNvPr id="358" name="CustomShape 6"/>
            <p:cNvSpPr/>
            <p:nvPr/>
          </p:nvSpPr>
          <p:spPr>
            <a:xfrm>
              <a:off x="5383440" y="5914080"/>
              <a:ext cx="304560" cy="304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359" name="CustomShape 7"/>
            <p:cNvSpPr/>
            <p:nvPr/>
          </p:nvSpPr>
          <p:spPr>
            <a:xfrm>
              <a:off x="5688000" y="5914080"/>
              <a:ext cx="304560" cy="304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360" name="CustomShape 8"/>
            <p:cNvSpPr/>
            <p:nvPr/>
          </p:nvSpPr>
          <p:spPr>
            <a:xfrm>
              <a:off x="5992920" y="5914080"/>
              <a:ext cx="304560" cy="304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361" name="CustomShape 9"/>
            <p:cNvSpPr/>
            <p:nvPr/>
          </p:nvSpPr>
          <p:spPr>
            <a:xfrm>
              <a:off x="6297840" y="5914080"/>
              <a:ext cx="304560" cy="304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362" name="CustomShape 10"/>
            <p:cNvSpPr/>
            <p:nvPr/>
          </p:nvSpPr>
          <p:spPr>
            <a:xfrm>
              <a:off x="6602400" y="5914080"/>
              <a:ext cx="304560" cy="3045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p:style>
        </p:sp>
        <p:sp>
          <p:nvSpPr>
            <p:cNvPr id="363" name="CustomShape 11"/>
            <p:cNvSpPr/>
            <p:nvPr/>
          </p:nvSpPr>
          <p:spPr>
            <a:xfrm rot="10800000">
              <a:off x="6755400" y="6219360"/>
              <a:ext cx="963360" cy="257760"/>
            </a:xfrm>
            <a:prstGeom prst="bentConnector2">
              <a:avLst/>
            </a:prstGeom>
            <a:noFill/>
            <a:ln w="12600">
              <a:solidFill>
                <a:srgbClr val="c00000"/>
              </a:solidFill>
              <a:tailEnd len="lg" type="triangle" w="lg"/>
            </a:ln>
          </p:spPr>
          <p:style>
            <a:lnRef idx="1">
              <a:schemeClr val="accent1"/>
            </a:lnRef>
            <a:fillRef idx="0">
              <a:schemeClr val="accent1"/>
            </a:fillRef>
            <a:effectRef idx="0">
              <a:schemeClr val="accent1"/>
            </a:effectRef>
            <a:fontRef idx="minor"/>
          </p:style>
        </p:sp>
        <p:sp>
          <p:nvSpPr>
            <p:cNvPr id="364" name="CustomShape 12"/>
            <p:cNvSpPr/>
            <p:nvPr/>
          </p:nvSpPr>
          <p:spPr>
            <a:xfrm flipV="1">
              <a:off x="4699800" y="6219000"/>
              <a:ext cx="835560" cy="236160"/>
            </a:xfrm>
            <a:prstGeom prst="bentConnector2">
              <a:avLst/>
            </a:prstGeom>
            <a:noFill/>
            <a:ln w="12600">
              <a:solidFill>
                <a:srgbClr val="c00000"/>
              </a:solidFill>
              <a:tailEnd len="lg" type="triangle" w="lg"/>
            </a:ln>
          </p:spPr>
          <p:style>
            <a:lnRef idx="1">
              <a:schemeClr val="accent1"/>
            </a:lnRef>
            <a:fillRef idx="0">
              <a:schemeClr val="accent1"/>
            </a:fillRef>
            <a:effectRef idx="0">
              <a:schemeClr val="accent1"/>
            </a:effectRef>
            <a:fontRef idx="minor"/>
          </p:style>
        </p:sp>
        <p:sp>
          <p:nvSpPr>
            <p:cNvPr id="365" name="CustomShape 13"/>
            <p:cNvSpPr/>
            <p:nvPr/>
          </p:nvSpPr>
          <p:spPr>
            <a:xfrm>
              <a:off x="7663320" y="6292440"/>
              <a:ext cx="1688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d_vec.end()</a:t>
              </a:r>
              <a:endParaRPr b="0" lang="en-US" sz="1800" spc="-1" strike="noStrike">
                <a:latin typeface="Arial"/>
              </a:endParaRPr>
            </a:p>
          </p:txBody>
        </p:sp>
        <p:sp>
          <p:nvSpPr>
            <p:cNvPr id="366" name="CustomShape 14"/>
            <p:cNvSpPr/>
            <p:nvPr/>
          </p:nvSpPr>
          <p:spPr>
            <a:xfrm>
              <a:off x="2802960" y="6270840"/>
              <a:ext cx="1962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onsolas"/>
                </a:rPr>
                <a:t>d_vec.begin()</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Interoperability: iterators to pointers</a:t>
            </a:r>
            <a:endParaRPr b="0" lang="en-US" sz="3600" spc="-1" strike="noStrike">
              <a:solidFill>
                <a:srgbClr val="000000"/>
              </a:solidFill>
              <a:latin typeface="Calibri"/>
            </a:endParaRPr>
          </a:p>
        </p:txBody>
      </p:sp>
      <p:sp>
        <p:nvSpPr>
          <p:cNvPr id="368"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51AABF81-2D41-414B-91B0-D70E3FB8FCF2}" type="slidenum">
              <a:rPr b="0" lang="en-US" sz="1200" spc="-1" strike="noStrike">
                <a:solidFill>
                  <a:srgbClr val="8b8b8b"/>
                </a:solidFill>
                <a:latin typeface="Calibri"/>
              </a:rPr>
              <a:t>16</a:t>
            </a:fld>
            <a:endParaRPr b="0" lang="en-US" sz="1200" spc="-1" strike="noStrike">
              <a:latin typeface="Times New Roman"/>
            </a:endParaRPr>
          </a:p>
        </p:txBody>
      </p:sp>
      <p:sp>
        <p:nvSpPr>
          <p:cNvPr id="369" name="TextShape 3"/>
          <p:cNvSpPr txBox="1"/>
          <p:nvPr/>
        </p:nvSpPr>
        <p:spPr>
          <a:xfrm>
            <a:off x="231840" y="1495440"/>
            <a:ext cx="11959920" cy="6004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Convert iterators to raw pointers</a:t>
            </a:r>
            <a:endParaRPr b="0" lang="en-US" sz="3200" spc="-1" strike="noStrike">
              <a:solidFill>
                <a:srgbClr val="000000"/>
              </a:solidFill>
              <a:latin typeface="Calibri"/>
            </a:endParaRPr>
          </a:p>
        </p:txBody>
      </p:sp>
      <p:sp>
        <p:nvSpPr>
          <p:cNvPr id="370" name="CustomShape 4"/>
          <p:cNvSpPr/>
          <p:nvPr/>
        </p:nvSpPr>
        <p:spPr>
          <a:xfrm>
            <a:off x="333720" y="2214720"/>
            <a:ext cx="11176200" cy="41137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8000"/>
                </a:solidFill>
                <a:latin typeface="Consolas"/>
              </a:rPr>
              <a:t>// allocate device vector</a:t>
            </a:r>
            <a:endParaRPr b="0" lang="en-US" sz="2400" spc="-1" strike="noStrike">
              <a:latin typeface="Arial"/>
            </a:endParaRPr>
          </a:p>
          <a:p>
            <a:pPr>
              <a:lnSpc>
                <a:spcPct val="100000"/>
              </a:lnSpc>
            </a:pPr>
            <a:r>
              <a:rPr b="0" lang="en-US" sz="2400" spc="-1" strike="noStrike">
                <a:solidFill>
                  <a:srgbClr val="ff00ff"/>
                </a:solidFill>
                <a:latin typeface="Consolas"/>
              </a:rPr>
              <a:t>thrust</a:t>
            </a:r>
            <a:r>
              <a:rPr b="0" lang="en-US" sz="2400" spc="-1" strike="noStrike">
                <a:solidFill>
                  <a:srgbClr val="000000"/>
                </a:solidFill>
                <a:latin typeface="Consolas"/>
              </a:rPr>
              <a:t>::device_vector&lt;</a:t>
            </a:r>
            <a:r>
              <a:rPr b="0" lang="en-US" sz="2400" spc="-1" strike="noStrike">
                <a:solidFill>
                  <a:srgbClr val="0000ff"/>
                </a:solidFill>
                <a:latin typeface="Consolas"/>
              </a:rPr>
              <a:t>int</a:t>
            </a:r>
            <a:r>
              <a:rPr b="0" lang="en-US" sz="2400" spc="-1" strike="noStrike">
                <a:solidFill>
                  <a:srgbClr val="000000"/>
                </a:solidFill>
                <a:latin typeface="Consolas"/>
              </a:rPr>
              <a:t>&gt; d_vec(4);</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8000"/>
                </a:solidFill>
                <a:latin typeface="Consolas"/>
              </a:rPr>
              <a:t>// obtain raw pointer to device vector’s memory</a:t>
            </a:r>
            <a:endParaRPr b="0" lang="en-US" sz="2400" spc="-1" strike="noStrike">
              <a:latin typeface="Arial"/>
            </a:endParaRPr>
          </a:p>
          <a:p>
            <a:pPr>
              <a:lnSpc>
                <a:spcPct val="100000"/>
              </a:lnSpc>
            </a:pPr>
            <a:r>
              <a:rPr b="0" lang="en-US" sz="2400" spc="-1" strike="noStrike">
                <a:solidFill>
                  <a:srgbClr val="0000ff"/>
                </a:solidFill>
                <a:latin typeface="Consolas"/>
              </a:rPr>
              <a:t>int</a:t>
            </a:r>
            <a:r>
              <a:rPr b="0" lang="en-US" sz="2400" spc="-1" strike="noStrike">
                <a:solidFill>
                  <a:srgbClr val="000000"/>
                </a:solidFill>
                <a:latin typeface="Consolas"/>
              </a:rPr>
              <a:t> * ptr = </a:t>
            </a:r>
            <a:r>
              <a:rPr b="0" lang="en-US" sz="2400" spc="-1" strike="noStrike">
                <a:solidFill>
                  <a:srgbClr val="ff00ff"/>
                </a:solidFill>
                <a:latin typeface="Consolas"/>
              </a:rPr>
              <a:t>thrust</a:t>
            </a:r>
            <a:r>
              <a:rPr b="0" lang="en-US" sz="2400" spc="-1" strike="noStrike">
                <a:solidFill>
                  <a:srgbClr val="000000"/>
                </a:solidFill>
                <a:latin typeface="Consolas"/>
              </a:rPr>
              <a:t>::raw_pointer_cast(&amp;d_vec[0]);</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8000"/>
                </a:solidFill>
                <a:latin typeface="Consolas"/>
              </a:rPr>
              <a:t>// use ptr in a CUDA C kernel</a:t>
            </a:r>
            <a:endParaRPr b="0" lang="en-US" sz="2400" spc="-1" strike="noStrike">
              <a:latin typeface="Arial"/>
            </a:endParaRPr>
          </a:p>
          <a:p>
            <a:pPr>
              <a:lnSpc>
                <a:spcPct val="100000"/>
              </a:lnSpc>
            </a:pPr>
            <a:r>
              <a:rPr b="0" lang="pt-BR" sz="2400" spc="-1" strike="noStrike">
                <a:solidFill>
                  <a:srgbClr val="000000"/>
                </a:solidFill>
                <a:latin typeface="Consolas"/>
              </a:rPr>
              <a:t>my_kernel&lt;&lt;&lt; (N+255) / 256, 256 &gt;&gt;&gt;(N, ptr);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8000"/>
                </a:solidFill>
                <a:latin typeface="Consolas"/>
              </a:rPr>
              <a:t>// use ptr in a CUDA API function</a:t>
            </a:r>
            <a:endParaRPr b="0" lang="en-US" sz="2400" spc="-1" strike="noStrike">
              <a:latin typeface="Arial"/>
            </a:endParaRPr>
          </a:p>
          <a:p>
            <a:pPr>
              <a:lnSpc>
                <a:spcPct val="100000"/>
              </a:lnSpc>
            </a:pPr>
            <a:r>
              <a:rPr b="0" lang="en-US" sz="2400" spc="-1" strike="noStrike">
                <a:solidFill>
                  <a:srgbClr val="ff00ff"/>
                </a:solidFill>
                <a:latin typeface="Consolas"/>
              </a:rPr>
              <a:t>cudaMemcpy</a:t>
            </a:r>
            <a:r>
              <a:rPr b="0" lang="en-US" sz="2400" spc="-1" strike="noStrike">
                <a:solidFill>
                  <a:srgbClr val="000000"/>
                </a:solidFill>
                <a:latin typeface="Consolas"/>
              </a:rPr>
              <a:t>(ptr, ... );</a:t>
            </a:r>
            <a:endParaRPr b="0" lang="en-US" sz="2400" spc="-1" strike="noStrike">
              <a:latin typeface="Arial"/>
            </a:endParaRPr>
          </a:p>
        </p:txBody>
      </p:sp>
      <p:sp>
        <p:nvSpPr>
          <p:cNvPr id="371" name="CustomShape 5"/>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Interoperability: pointers to iterators</a:t>
            </a:r>
            <a:endParaRPr b="0" lang="en-US" sz="3600" spc="-1" strike="noStrike">
              <a:solidFill>
                <a:srgbClr val="000000"/>
              </a:solidFill>
              <a:latin typeface="Calibri"/>
            </a:endParaRPr>
          </a:p>
        </p:txBody>
      </p:sp>
      <p:sp>
        <p:nvSpPr>
          <p:cNvPr id="373"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4FD5A90A-29C7-446F-A675-47BF79BF5B94}" type="slidenum">
              <a:rPr b="0" lang="en-US" sz="1200" spc="-1" strike="noStrike">
                <a:solidFill>
                  <a:srgbClr val="8b8b8b"/>
                </a:solidFill>
                <a:latin typeface="Calibri"/>
              </a:rPr>
              <a:t>17</a:t>
            </a:fld>
            <a:endParaRPr b="0" lang="en-US" sz="1200" spc="-1" strike="noStrike">
              <a:latin typeface="Times New Roman"/>
            </a:endParaRPr>
          </a:p>
        </p:txBody>
      </p:sp>
      <p:sp>
        <p:nvSpPr>
          <p:cNvPr id="374" name="TextShape 3"/>
          <p:cNvSpPr txBox="1"/>
          <p:nvPr/>
        </p:nvSpPr>
        <p:spPr>
          <a:xfrm>
            <a:off x="416880" y="1153800"/>
            <a:ext cx="7009920" cy="5662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Wrap raw pointers with </a:t>
            </a:r>
            <a:r>
              <a:rPr b="0" lang="en-US" sz="3200" spc="-1" strike="noStrike">
                <a:solidFill>
                  <a:srgbClr val="0070c0"/>
                </a:solidFill>
                <a:latin typeface="Consolas"/>
              </a:rPr>
              <a:t>device_ptr</a:t>
            </a:r>
            <a:endParaRPr b="0" lang="en-US" sz="3200" spc="-1" strike="noStrike">
              <a:solidFill>
                <a:srgbClr val="000000"/>
              </a:solidFill>
              <a:latin typeface="Calibri"/>
            </a:endParaRPr>
          </a:p>
        </p:txBody>
      </p:sp>
      <p:sp>
        <p:nvSpPr>
          <p:cNvPr id="375" name="CustomShape 4"/>
          <p:cNvSpPr/>
          <p:nvPr/>
        </p:nvSpPr>
        <p:spPr>
          <a:xfrm>
            <a:off x="1138320" y="1876320"/>
            <a:ext cx="9659880" cy="46641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8000"/>
                </a:solidFill>
                <a:latin typeface="Consolas"/>
              </a:rPr>
              <a:t>// raw pointer to device memory</a:t>
            </a:r>
            <a:endParaRPr b="0" lang="en-US" sz="2000" spc="-1" strike="noStrike">
              <a:latin typeface="Arial"/>
            </a:endParaRPr>
          </a:p>
          <a:p>
            <a:pPr>
              <a:lnSpc>
                <a:spcPct val="100000"/>
              </a:lnSpc>
            </a:pPr>
            <a:r>
              <a:rPr b="0" lang="en-US" sz="2000" spc="-1" strike="noStrike">
                <a:solidFill>
                  <a:srgbClr val="0000ff"/>
                </a:solidFill>
                <a:latin typeface="Consolas"/>
              </a:rPr>
              <a:t>int</a:t>
            </a:r>
            <a:r>
              <a:rPr b="0" lang="en-US" sz="2000" spc="-1" strike="noStrike">
                <a:solidFill>
                  <a:srgbClr val="000000"/>
                </a:solidFill>
                <a:latin typeface="Consolas"/>
              </a:rPr>
              <a:t> * raw_ptr;</a:t>
            </a:r>
            <a:endParaRPr b="0" lang="en-US" sz="2000" spc="-1" strike="noStrike">
              <a:latin typeface="Arial"/>
            </a:endParaRPr>
          </a:p>
          <a:p>
            <a:pPr>
              <a:lnSpc>
                <a:spcPct val="100000"/>
              </a:lnSpc>
            </a:pPr>
            <a:r>
              <a:rPr b="0" lang="en-US" sz="2000" spc="-1" strike="noStrike">
                <a:solidFill>
                  <a:srgbClr val="ff00ff"/>
                </a:solidFill>
                <a:latin typeface="Consolas"/>
              </a:rPr>
              <a:t>cudaMalloc</a:t>
            </a:r>
            <a:r>
              <a:rPr b="0" lang="en-US" sz="2000" spc="-1" strike="noStrike">
                <a:solidFill>
                  <a:srgbClr val="000000"/>
                </a:solidFill>
                <a:latin typeface="Consolas"/>
              </a:rPr>
              <a:t>((</a:t>
            </a:r>
            <a:r>
              <a:rPr b="0" lang="en-US" sz="2000" spc="-1" strike="noStrike">
                <a:solidFill>
                  <a:srgbClr val="0000ff"/>
                </a:solidFill>
                <a:latin typeface="Consolas"/>
              </a:rPr>
              <a:t>void</a:t>
            </a:r>
            <a:r>
              <a:rPr b="0" lang="en-US" sz="2000" spc="-1" strike="noStrike">
                <a:solidFill>
                  <a:srgbClr val="000000"/>
                </a:solidFill>
                <a:latin typeface="Consolas"/>
              </a:rPr>
              <a:t> **) &amp;raw_ptr, N * </a:t>
            </a:r>
            <a:r>
              <a:rPr b="0" lang="en-US" sz="2000" spc="-1" strike="noStrike">
                <a:solidFill>
                  <a:srgbClr val="0000ff"/>
                </a:solidFill>
                <a:latin typeface="Consolas"/>
              </a:rPr>
              <a:t>sizeof</a:t>
            </a:r>
            <a:r>
              <a:rPr b="0" lang="en-US" sz="2000" spc="-1" strike="noStrike">
                <a:solidFill>
                  <a:srgbClr val="000000"/>
                </a:solidFill>
                <a:latin typeface="Consolas"/>
              </a:rPr>
              <a:t>(</a:t>
            </a:r>
            <a:r>
              <a:rPr b="0" lang="en-US" sz="2000" spc="-1" strike="noStrike">
                <a:solidFill>
                  <a:srgbClr val="0000ff"/>
                </a:solidFill>
                <a:latin typeface="Consolas"/>
              </a:rPr>
              <a:t>int</a:t>
            </a: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wrap raw pointer with a device_ptr </a:t>
            </a:r>
            <a:endParaRPr b="0" lang="en-US" sz="2000" spc="-1" strike="noStrike">
              <a:latin typeface="Arial"/>
            </a:endParaRPr>
          </a:p>
          <a:p>
            <a:pPr>
              <a:lnSpc>
                <a:spcPct val="100000"/>
              </a:lnSpc>
            </a:pPr>
            <a:r>
              <a:rPr b="0" lang="en-US" sz="2000" spc="-1" strike="noStrike">
                <a:solidFill>
                  <a:srgbClr val="ff00ff"/>
                </a:solidFill>
                <a:latin typeface="Consolas"/>
              </a:rPr>
              <a:t>thrust</a:t>
            </a:r>
            <a:r>
              <a:rPr b="0" lang="en-US" sz="2000" spc="-1" strike="noStrike">
                <a:solidFill>
                  <a:srgbClr val="000000"/>
                </a:solidFill>
                <a:latin typeface="Consolas"/>
              </a:rPr>
              <a:t>::device_ptr&lt;</a:t>
            </a:r>
            <a:r>
              <a:rPr b="0" lang="en-US" sz="2000" spc="-1" strike="noStrike">
                <a:solidFill>
                  <a:srgbClr val="0000ff"/>
                </a:solidFill>
                <a:latin typeface="Consolas"/>
              </a:rPr>
              <a:t>int</a:t>
            </a:r>
            <a:r>
              <a:rPr b="0" lang="en-US" sz="2000" spc="-1" strike="noStrike">
                <a:solidFill>
                  <a:srgbClr val="000000"/>
                </a:solidFill>
                <a:latin typeface="Consolas"/>
              </a:rPr>
              <a:t>&gt; dev_ptr(raw_ptr);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use device_ptr in thrust algorithms</a:t>
            </a:r>
            <a:endParaRPr b="0" lang="en-US" sz="2000" spc="-1" strike="noStrike">
              <a:latin typeface="Arial"/>
            </a:endParaRPr>
          </a:p>
          <a:p>
            <a:pPr>
              <a:lnSpc>
                <a:spcPct val="100000"/>
              </a:lnSpc>
            </a:pPr>
            <a:r>
              <a:rPr b="0" lang="sv-SE" sz="2000" spc="-1" strike="noStrike">
                <a:solidFill>
                  <a:srgbClr val="ff00ff"/>
                </a:solidFill>
                <a:latin typeface="Consolas"/>
              </a:rPr>
              <a:t>thrust</a:t>
            </a:r>
            <a:r>
              <a:rPr b="0" lang="sv-SE" sz="2000" spc="-1" strike="noStrike">
                <a:solidFill>
                  <a:srgbClr val="000000"/>
                </a:solidFill>
                <a:latin typeface="Consolas"/>
              </a:rPr>
              <a:t>::fill(dev_ptr, dev_ptr + N, (</a:t>
            </a:r>
            <a:r>
              <a:rPr b="0" lang="sv-SE" sz="2000" spc="-1" strike="noStrike">
                <a:solidFill>
                  <a:srgbClr val="0000ff"/>
                </a:solidFill>
                <a:latin typeface="Consolas"/>
              </a:rPr>
              <a:t>int</a:t>
            </a:r>
            <a:r>
              <a:rPr b="0" lang="sv-SE" sz="2000" spc="-1" strike="noStrike">
                <a:solidFill>
                  <a:srgbClr val="000000"/>
                </a:solidFill>
                <a:latin typeface="Consolas"/>
              </a:rPr>
              <a:t>) 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access device memory through device_ptr</a:t>
            </a:r>
            <a:endParaRPr b="0" lang="en-US" sz="2000" spc="-1" strike="noStrike">
              <a:latin typeface="Arial"/>
            </a:endParaRPr>
          </a:p>
          <a:p>
            <a:pPr>
              <a:lnSpc>
                <a:spcPct val="100000"/>
              </a:lnSpc>
            </a:pPr>
            <a:r>
              <a:rPr b="0" lang="en-US" sz="2000" spc="-1" strike="noStrike">
                <a:solidFill>
                  <a:srgbClr val="000000"/>
                </a:solidFill>
                <a:latin typeface="Consolas"/>
              </a:rPr>
              <a:t>dev_ptr[0] = 1;</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free memory</a:t>
            </a:r>
            <a:endParaRPr b="0" lang="en-US" sz="2000" spc="-1" strike="noStrike">
              <a:latin typeface="Arial"/>
            </a:endParaRPr>
          </a:p>
          <a:p>
            <a:pPr>
              <a:lnSpc>
                <a:spcPct val="100000"/>
              </a:lnSpc>
            </a:pPr>
            <a:r>
              <a:rPr b="0" lang="en-US" sz="2000" spc="-1" strike="noStrike">
                <a:solidFill>
                  <a:srgbClr val="ff00ff"/>
                </a:solidFill>
                <a:latin typeface="Consolas"/>
              </a:rPr>
              <a:t>cudaFree</a:t>
            </a:r>
            <a:r>
              <a:rPr b="0" lang="en-US" sz="2000" spc="-1" strike="noStrike">
                <a:solidFill>
                  <a:srgbClr val="000000"/>
                </a:solidFill>
                <a:latin typeface="Consolas"/>
              </a:rPr>
              <a:t>(raw_ptr);</a:t>
            </a:r>
            <a:endParaRPr b="0" lang="en-US" sz="2000" spc="-1" strike="noStrike">
              <a:latin typeface="Arial"/>
            </a:endParaRPr>
          </a:p>
        </p:txBody>
      </p:sp>
      <p:sp>
        <p:nvSpPr>
          <p:cNvPr id="376" name="CustomShape 5"/>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UM and </a:t>
            </a:r>
            <a:r>
              <a:rPr b="0" lang="en-US" sz="3600" spc="-1" strike="noStrike">
                <a:solidFill>
                  <a:srgbClr val="ffffff"/>
                </a:solidFill>
                <a:latin typeface="Consolas"/>
              </a:rPr>
              <a:t>thrust</a:t>
            </a:r>
            <a:endParaRPr b="0" lang="en-US" sz="3600" spc="-1" strike="noStrike">
              <a:solidFill>
                <a:srgbClr val="000000"/>
              </a:solidFill>
              <a:latin typeface="Calibri"/>
            </a:endParaRPr>
          </a:p>
        </p:txBody>
      </p:sp>
      <p:sp>
        <p:nvSpPr>
          <p:cNvPr id="378"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1D8F195D-35EF-45F0-B3D4-99BC8FC33896}" type="slidenum">
              <a:rPr b="0" lang="en-US" sz="1200" spc="-1" strike="noStrike">
                <a:solidFill>
                  <a:srgbClr val="8b8b8b"/>
                </a:solidFill>
                <a:latin typeface="Calibri"/>
              </a:rPr>
              <a:t>18</a:t>
            </a:fld>
            <a:endParaRPr b="0" lang="en-US" sz="1200" spc="-1" strike="noStrike">
              <a:latin typeface="Times New Roman"/>
            </a:endParaRPr>
          </a:p>
        </p:txBody>
      </p:sp>
      <p:sp>
        <p:nvSpPr>
          <p:cNvPr id="379" name="CustomShape 3"/>
          <p:cNvSpPr/>
          <p:nvPr/>
        </p:nvSpPr>
        <p:spPr>
          <a:xfrm>
            <a:off x="108360" y="1172520"/>
            <a:ext cx="11975040" cy="563076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808080"/>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&lt;ostream&gt;</a:t>
            </a:r>
            <a:endParaRPr b="0" lang="en-US" sz="1400" spc="-1" strike="noStrike">
              <a:latin typeface="Arial"/>
            </a:endParaRPr>
          </a:p>
          <a:p>
            <a:pPr>
              <a:lnSpc>
                <a:spcPct val="100000"/>
              </a:lnSpc>
            </a:pPr>
            <a:r>
              <a:rPr b="0" lang="en-US" sz="1400" spc="-1" strike="noStrike">
                <a:solidFill>
                  <a:srgbClr val="808080"/>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&lt;cmath&gt;</a:t>
            </a:r>
            <a:endParaRPr b="0" lang="en-US" sz="1400" spc="-1" strike="noStrike">
              <a:latin typeface="Arial"/>
            </a:endParaRPr>
          </a:p>
          <a:p>
            <a:pPr>
              <a:lnSpc>
                <a:spcPct val="100000"/>
              </a:lnSpc>
            </a:pPr>
            <a:r>
              <a:rPr b="0" lang="en-US" sz="1400" spc="-1" strike="noStrike">
                <a:solidFill>
                  <a:srgbClr val="808080"/>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&lt;thrust/reduce.h&gt;</a:t>
            </a:r>
            <a:endParaRPr b="0" lang="en-US" sz="1400" spc="-1" strike="noStrike">
              <a:latin typeface="Arial"/>
            </a:endParaRPr>
          </a:p>
          <a:p>
            <a:pPr>
              <a:lnSpc>
                <a:spcPct val="100000"/>
              </a:lnSpc>
            </a:pPr>
            <a:r>
              <a:rPr b="0" lang="en-US" sz="1400" spc="-1" strike="noStrike">
                <a:solidFill>
                  <a:srgbClr val="808080"/>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&lt;thrust/system/cuda/execution_policy.h&gt;</a:t>
            </a:r>
            <a:endParaRPr b="0" lang="en-US" sz="1400" spc="-1" strike="noStrike">
              <a:latin typeface="Arial"/>
            </a:endParaRPr>
          </a:p>
          <a:p>
            <a:pPr>
              <a:lnSpc>
                <a:spcPct val="100000"/>
              </a:lnSpc>
            </a:pPr>
            <a:r>
              <a:rPr b="0" lang="en-US" sz="1400" spc="-1" strike="noStrike">
                <a:solidFill>
                  <a:srgbClr val="808080"/>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&lt;thrust/system/omp/execution_policy.h&gt;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ff"/>
                </a:solidFill>
                <a:latin typeface="Consolas"/>
              </a:rPr>
              <a:t>const</a:t>
            </a:r>
            <a:r>
              <a:rPr b="0" lang="en-US" sz="1400" spc="-1" strike="noStrike">
                <a:solidFill>
                  <a:srgbClr val="000000"/>
                </a:solidFill>
                <a:latin typeface="Consolas"/>
              </a:rPr>
              <a:t> </a:t>
            </a:r>
            <a:r>
              <a:rPr b="0" lang="en-US" sz="1400" spc="-1" strike="noStrike">
                <a:solidFill>
                  <a:srgbClr val="0000ff"/>
                </a:solidFill>
                <a:latin typeface="Consolas"/>
              </a:rPr>
              <a:t>int</a:t>
            </a:r>
            <a:r>
              <a:rPr b="0" lang="en-US" sz="1400" spc="-1" strike="noStrike">
                <a:solidFill>
                  <a:srgbClr val="000000"/>
                </a:solidFill>
                <a:latin typeface="Consolas"/>
              </a:rPr>
              <a:t> ARRAY_SIZE = 1000;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ff"/>
                </a:solidFill>
                <a:latin typeface="Consolas"/>
              </a:rPr>
              <a:t>int</a:t>
            </a:r>
            <a:r>
              <a:rPr b="0" lang="en-US" sz="1400" spc="-1" strike="noStrike">
                <a:solidFill>
                  <a:srgbClr val="000000"/>
                </a:solidFill>
                <a:latin typeface="Consolas"/>
              </a:rPr>
              <a:t> main(</a:t>
            </a:r>
            <a:r>
              <a:rPr b="0" lang="en-US" sz="1400" spc="-1" strike="noStrike">
                <a:solidFill>
                  <a:srgbClr val="0000ff"/>
                </a:solidFill>
                <a:latin typeface="Consolas"/>
              </a:rPr>
              <a:t>int</a:t>
            </a:r>
            <a:r>
              <a:rPr b="0" lang="en-US" sz="1400" spc="-1" strike="noStrike">
                <a:solidFill>
                  <a:srgbClr val="000000"/>
                </a:solidFill>
                <a:latin typeface="Consolas"/>
              </a:rPr>
              <a:t> </a:t>
            </a:r>
            <a:r>
              <a:rPr b="0" lang="en-US" sz="1400" spc="-1" strike="noStrike">
                <a:solidFill>
                  <a:srgbClr val="808080"/>
                </a:solidFill>
                <a:latin typeface="Consolas"/>
              </a:rPr>
              <a:t>argc</a:t>
            </a:r>
            <a:r>
              <a:rPr b="0" lang="en-US" sz="1400" spc="-1" strike="noStrike">
                <a:solidFill>
                  <a:srgbClr val="000000"/>
                </a:solidFill>
                <a:latin typeface="Consolas"/>
              </a:rPr>
              <a:t>, </a:t>
            </a:r>
            <a:r>
              <a:rPr b="0" lang="en-US" sz="1400" spc="-1" strike="noStrike">
                <a:solidFill>
                  <a:srgbClr val="0000ff"/>
                </a:solidFill>
                <a:latin typeface="Consolas"/>
              </a:rPr>
              <a:t>char</a:t>
            </a:r>
            <a:r>
              <a:rPr b="0" lang="en-US" sz="1400" spc="-1" strike="noStrike">
                <a:solidFill>
                  <a:srgbClr val="000000"/>
                </a:solidFill>
                <a:latin typeface="Consolas"/>
              </a:rPr>
              <a:t> **</a:t>
            </a:r>
            <a:r>
              <a:rPr b="0" lang="en-US" sz="1400" spc="-1" strike="noStrike">
                <a:solidFill>
                  <a:srgbClr val="808080"/>
                </a:solidFill>
                <a:latin typeface="Consolas"/>
              </a:rPr>
              <a:t>argv</a:t>
            </a:r>
            <a:r>
              <a:rPr b="0" lang="en-US" sz="1400" spc="-1" strike="noStrike">
                <a:solidFill>
                  <a:srgbClr val="000000"/>
                </a:solidFill>
                <a:latin typeface="Consolas"/>
              </a:rPr>
              <a:t>) {</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double</a:t>
            </a:r>
            <a:r>
              <a:rPr b="0" lang="en-US" sz="1400" spc="-1" strike="noStrike">
                <a:solidFill>
                  <a:srgbClr val="000000"/>
                </a:solidFill>
                <a:latin typeface="Consolas"/>
              </a:rPr>
              <a:t>* mA;</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cudaMallocManaged</a:t>
            </a:r>
            <a:r>
              <a:rPr b="0" lang="en-US" sz="1400" spc="-1" strike="noStrike">
                <a:solidFill>
                  <a:srgbClr val="000000"/>
                </a:solidFill>
                <a:latin typeface="Consolas"/>
              </a:rPr>
              <a:t>(&amp;mA, ARRAY_SIZE * </a:t>
            </a:r>
            <a:r>
              <a:rPr b="0" lang="en-US" sz="1400" spc="-1" strike="noStrike">
                <a:solidFill>
                  <a:srgbClr val="0000ff"/>
                </a:solidFill>
                <a:latin typeface="Consolas"/>
              </a:rPr>
              <a:t>sizeof</a:t>
            </a:r>
            <a:r>
              <a:rPr b="0" lang="en-US" sz="1400" spc="-1" strike="noStrike">
                <a:solidFill>
                  <a:srgbClr val="000000"/>
                </a:solidFill>
                <a:latin typeface="Consolas"/>
              </a:rPr>
              <a:t>(</a:t>
            </a:r>
            <a:r>
              <a:rPr b="0" lang="en-US" sz="1400" spc="-1" strike="noStrike">
                <a:solidFill>
                  <a:srgbClr val="0000ff"/>
                </a:solidFill>
                <a:latin typeface="Consolas"/>
              </a:rPr>
              <a:t>double</a:t>
            </a:r>
            <a:r>
              <a:rPr b="0" lang="en-US" sz="1400" spc="-1" strike="noStrike">
                <a:solidFill>
                  <a:srgbClr val="000000"/>
                </a:solidFill>
                <a:latin typeface="Consola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thrust::sequence(mA, mA + ARRAY_SIZE, 1); </a:t>
            </a:r>
            <a:r>
              <a:rPr b="0" lang="en-US" sz="1400" spc="-1" strike="noStrike">
                <a:solidFill>
                  <a:srgbClr val="6ab06a"/>
                </a:solidFill>
                <a:latin typeface="Consolas"/>
              </a:rPr>
              <a:t>// sequence of increasing numbers, from 1 to ARRAY_SIZE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double</a:t>
            </a:r>
            <a:r>
              <a:rPr b="0" lang="en-US" sz="1400" spc="-1" strike="noStrike">
                <a:solidFill>
                  <a:srgbClr val="000000"/>
                </a:solidFill>
                <a:latin typeface="Consolas"/>
              </a:rPr>
              <a:t> maximumGPU = thrust::reduce(thrust::cuda::par, mA, mA + ARRAY_SIZE, 0.0, thrust::</a:t>
            </a:r>
            <a:r>
              <a:rPr b="0" lang="en-US" sz="1400" spc="-1" strike="noStrike">
                <a:solidFill>
                  <a:srgbClr val="2b91af"/>
                </a:solidFill>
                <a:latin typeface="Consolas"/>
              </a:rPr>
              <a:t>maximum</a:t>
            </a:r>
            <a:r>
              <a:rPr b="0" lang="en-US" sz="1400" spc="-1" strike="noStrike">
                <a:solidFill>
                  <a:srgbClr val="000000"/>
                </a:solidFill>
                <a:latin typeface="Consolas"/>
              </a:rPr>
              <a:t>&lt;</a:t>
            </a:r>
            <a:r>
              <a:rPr b="0" lang="en-US" sz="1400" spc="-1" strike="noStrike">
                <a:solidFill>
                  <a:srgbClr val="0000ff"/>
                </a:solidFill>
                <a:latin typeface="Consolas"/>
              </a:rPr>
              <a:t>double</a:t>
            </a:r>
            <a:r>
              <a:rPr b="0" lang="en-US" sz="1400" spc="-1" strike="noStrike">
                <a:solidFill>
                  <a:srgbClr val="000000"/>
                </a:solidFill>
                <a:latin typeface="Consolas"/>
              </a:rPr>
              <a:t>&gt;());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cudaDeviceSynchronize</a:t>
            </a:r>
            <a:r>
              <a:rPr b="0" lang="en-US" sz="1400" spc="-1" strike="noStrike">
                <a:solidFill>
                  <a:srgbClr val="000000"/>
                </a:solidFill>
                <a:latin typeface="Consolas"/>
              </a:rPr>
              <a: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double</a:t>
            </a:r>
            <a:r>
              <a:rPr b="0" lang="en-US" sz="1400" spc="-1" strike="noStrike">
                <a:solidFill>
                  <a:srgbClr val="000000"/>
                </a:solidFill>
                <a:latin typeface="Consolas"/>
              </a:rPr>
              <a:t> maximumCPU = thrust::reduce(thrust::</a:t>
            </a:r>
            <a:r>
              <a:rPr b="0" lang="en-US" sz="1400" spc="-1" strike="noStrike">
                <a:solidFill>
                  <a:srgbClr val="0000ff"/>
                </a:solidFill>
                <a:latin typeface="Consolas"/>
              </a:rPr>
              <a:t>omp</a:t>
            </a:r>
            <a:r>
              <a:rPr b="0" lang="en-US" sz="1400" spc="-1" strike="noStrike">
                <a:solidFill>
                  <a:srgbClr val="000000"/>
                </a:solidFill>
                <a:latin typeface="Consolas"/>
              </a:rPr>
              <a:t>::par , mA, mA + ARRAY_SIZE, 0.0, thrust::</a:t>
            </a:r>
            <a:r>
              <a:rPr b="0" lang="en-US" sz="1400" spc="-1" strike="noStrike">
                <a:solidFill>
                  <a:srgbClr val="2b91af"/>
                </a:solidFill>
                <a:latin typeface="Consolas"/>
              </a:rPr>
              <a:t>maximum</a:t>
            </a:r>
            <a:r>
              <a:rPr b="0" lang="en-US" sz="1400" spc="-1" strike="noStrike">
                <a:solidFill>
                  <a:srgbClr val="000000"/>
                </a:solidFill>
                <a:latin typeface="Consolas"/>
              </a:rPr>
              <a:t>&lt;</a:t>
            </a:r>
            <a:r>
              <a:rPr b="0" lang="en-US" sz="1400" spc="-1" strike="noStrike">
                <a:solidFill>
                  <a:srgbClr val="0000ff"/>
                </a:solidFill>
                <a:latin typeface="Consolas"/>
              </a:rPr>
              <a:t>double</a:t>
            </a:r>
            <a:r>
              <a:rPr b="0" lang="en-US" sz="1400" spc="-1" strike="noStrike">
                <a:solidFill>
                  <a:srgbClr val="000000"/>
                </a:solidFill>
                <a:latin typeface="Consola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a:t>
            </a:r>
            <a:r>
              <a:rPr b="0" lang="en-US" sz="1400" spc="-1" strike="noStrike">
                <a:solidFill>
                  <a:srgbClr val="0000ff"/>
                </a:solidFill>
                <a:latin typeface="Consolas"/>
              </a:rPr>
              <a:t>cout</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a31515"/>
                </a:solidFill>
                <a:latin typeface="Consolas"/>
              </a:rPr>
              <a:t>"GPU reduce: "</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::fabs(maximumGPU - ARRAY_SIZE) &lt; 1e-10 ? </a:t>
            </a:r>
            <a:r>
              <a:rPr b="0" lang="en-US" sz="1400" spc="-1" strike="noStrike">
                <a:solidFill>
                  <a:srgbClr val="a31515"/>
                </a:solidFill>
                <a:latin typeface="Consolas"/>
              </a:rPr>
              <a:t>"Passed"</a:t>
            </a:r>
            <a:r>
              <a:rPr b="0" lang="en-US" sz="1400" spc="-1" strike="noStrike">
                <a:solidFill>
                  <a:srgbClr val="000000"/>
                </a:solidFill>
                <a:latin typeface="Consolas"/>
              </a:rPr>
              <a:t> : </a:t>
            </a:r>
            <a:r>
              <a:rPr b="0" lang="en-US" sz="1400" spc="-1" strike="noStrike">
                <a:solidFill>
                  <a:srgbClr val="a31515"/>
                </a:solidFill>
                <a:latin typeface="Consolas"/>
              </a:rPr>
              <a:t>"Failed"</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a:t>
            </a:r>
            <a:r>
              <a:rPr b="0" lang="en-US" sz="1400" spc="-1" strike="noStrike">
                <a:solidFill>
                  <a:srgbClr val="0000ff"/>
                </a:solidFill>
                <a:latin typeface="Consolas"/>
              </a:rPr>
              <a:t>endl</a:t>
            </a:r>
            <a:r>
              <a:rPr b="0" lang="en-US" sz="1400" spc="-1" strike="noStrike">
                <a:solidFill>
                  <a:srgbClr val="000000"/>
                </a:solidFill>
                <a:latin typeface="Consolas"/>
              </a:rPr>
              <a: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a:t>
            </a:r>
            <a:r>
              <a:rPr b="0" lang="en-US" sz="1400" spc="-1" strike="noStrike">
                <a:solidFill>
                  <a:srgbClr val="0000ff"/>
                </a:solidFill>
                <a:latin typeface="Consolas"/>
              </a:rPr>
              <a:t>cout</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a31515"/>
                </a:solidFill>
                <a:latin typeface="Consolas"/>
              </a:rPr>
              <a:t>"CPU reduce: "</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::fabs(maximumCPU - ARRAY_SIZE) &lt; 1e-10 ? </a:t>
            </a:r>
            <a:r>
              <a:rPr b="0" lang="en-US" sz="1400" spc="-1" strike="noStrike">
                <a:solidFill>
                  <a:srgbClr val="a31515"/>
                </a:solidFill>
                <a:latin typeface="Consolas"/>
              </a:rPr>
              <a:t>"Passed"</a:t>
            </a:r>
            <a:r>
              <a:rPr b="0" lang="en-US" sz="1400" spc="-1" strike="noStrike">
                <a:solidFill>
                  <a:srgbClr val="000000"/>
                </a:solidFill>
                <a:latin typeface="Consolas"/>
              </a:rPr>
              <a:t> : </a:t>
            </a:r>
            <a:r>
              <a:rPr b="0" lang="en-US" sz="1400" spc="-1" strike="noStrike">
                <a:solidFill>
                  <a:srgbClr val="a31515"/>
                </a:solidFill>
                <a:latin typeface="Consolas"/>
              </a:rPr>
              <a:t>"Failed"</a:t>
            </a:r>
            <a:r>
              <a:rPr b="0" lang="en-US" sz="1400" spc="-1" strike="noStrike">
                <a:solidFill>
                  <a:srgbClr val="000000"/>
                </a:solidFill>
                <a:latin typeface="Consolas"/>
              </a:rPr>
              <a:t>) </a:t>
            </a:r>
            <a:r>
              <a:rPr b="0" lang="en-US" sz="1400" spc="-1" strike="noStrike">
                <a:solidFill>
                  <a:srgbClr val="008080"/>
                </a:solidFill>
                <a:latin typeface="Consolas"/>
              </a:rPr>
              <a:t>&lt;&lt;</a:t>
            </a:r>
            <a:r>
              <a:rPr b="0" lang="en-US" sz="1400" spc="-1" strike="noStrike">
                <a:solidFill>
                  <a:srgbClr val="000000"/>
                </a:solidFill>
                <a:latin typeface="Consolas"/>
              </a:rPr>
              <a:t> </a:t>
            </a:r>
            <a:r>
              <a:rPr b="0" lang="en-US" sz="1400" spc="-1" strike="noStrike">
                <a:solidFill>
                  <a:srgbClr val="0000ff"/>
                </a:solidFill>
                <a:latin typeface="Consolas"/>
              </a:rPr>
              <a:t>std</a:t>
            </a:r>
            <a:r>
              <a:rPr b="0" lang="en-US" sz="1400" spc="-1" strike="noStrike">
                <a:solidFill>
                  <a:srgbClr val="000000"/>
                </a:solidFill>
                <a:latin typeface="Consolas"/>
              </a:rPr>
              <a:t>::</a:t>
            </a:r>
            <a:r>
              <a:rPr b="0" lang="en-US" sz="1400" spc="-1" strike="noStrike">
                <a:solidFill>
                  <a:srgbClr val="0000ff"/>
                </a:solidFill>
                <a:latin typeface="Consolas"/>
              </a:rPr>
              <a:t>endl</a:t>
            </a:r>
            <a:r>
              <a:rPr b="0" lang="en-US" sz="1400" spc="-1" strike="noStrike">
                <a:solidFill>
                  <a:srgbClr val="000000"/>
                </a:solidFill>
                <a:latin typeface="Consola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cudaFree</a:t>
            </a:r>
            <a:r>
              <a:rPr b="0" lang="en-US" sz="1400" spc="-1" strike="noStrike">
                <a:solidFill>
                  <a:srgbClr val="000000"/>
                </a:solidFill>
                <a:latin typeface="Consolas"/>
              </a:rPr>
              <a:t>(mA);</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return</a:t>
            </a:r>
            <a:r>
              <a:rPr b="0" lang="en-US" sz="1400" spc="-1" strike="noStrike">
                <a:solidFill>
                  <a:srgbClr val="000000"/>
                </a:solidFill>
                <a:latin typeface="Consolas"/>
              </a:rPr>
              <a:t> 0;</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Q</a:t>
            </a:r>
            <a:r>
              <a:rPr b="0" lang="en-US" sz="3600" spc="-1" strike="noStrike">
                <a:solidFill>
                  <a:srgbClr val="ffffff"/>
                </a:solidFill>
                <a:latin typeface="Calibri Light"/>
              </a:rPr>
              <a:t>u</a:t>
            </a:r>
            <a:r>
              <a:rPr b="0" lang="en-US" sz="3600" spc="-1" strike="noStrike">
                <a:solidFill>
                  <a:srgbClr val="ffffff"/>
                </a:solidFill>
                <a:latin typeface="Calibri Light"/>
              </a:rPr>
              <a:t>ot</a:t>
            </a:r>
            <a:r>
              <a:rPr b="0" lang="en-US" sz="3600" spc="-1" strike="noStrike">
                <a:solidFill>
                  <a:srgbClr val="ffffff"/>
                </a:solidFill>
                <a:latin typeface="Calibri Light"/>
              </a:rPr>
              <a:t>e </a:t>
            </a:r>
            <a:r>
              <a:rPr b="0" lang="en-US" sz="3600" spc="-1" strike="noStrike">
                <a:solidFill>
                  <a:srgbClr val="ffffff"/>
                </a:solidFill>
                <a:latin typeface="Calibri Light"/>
              </a:rPr>
              <a:t>of </a:t>
            </a:r>
            <a:r>
              <a:rPr b="0" lang="en-US" sz="3600" spc="-1" strike="noStrike">
                <a:solidFill>
                  <a:srgbClr val="ffffff"/>
                </a:solidFill>
                <a:latin typeface="Calibri Light"/>
              </a:rPr>
              <a:t>th</a:t>
            </a:r>
            <a:r>
              <a:rPr b="0" lang="en-US" sz="3600" spc="-1" strike="noStrike">
                <a:solidFill>
                  <a:srgbClr val="ffffff"/>
                </a:solidFill>
                <a:latin typeface="Calibri Light"/>
              </a:rPr>
              <a:t>e </a:t>
            </a:r>
            <a:r>
              <a:rPr b="0" lang="en-US" sz="3600" spc="-1" strike="noStrike">
                <a:solidFill>
                  <a:srgbClr val="ffffff"/>
                </a:solidFill>
                <a:latin typeface="Calibri Light"/>
              </a:rPr>
              <a:t>d</a:t>
            </a:r>
            <a:r>
              <a:rPr b="0" lang="en-US" sz="3600" spc="-1" strike="noStrike">
                <a:solidFill>
                  <a:srgbClr val="ffffff"/>
                </a:solidFill>
                <a:latin typeface="Calibri Light"/>
              </a:rPr>
              <a:t>a</a:t>
            </a:r>
            <a:r>
              <a:rPr b="0" lang="en-US" sz="3600" spc="-1" strike="noStrike">
                <a:solidFill>
                  <a:srgbClr val="ffffff"/>
                </a:solidFill>
                <a:latin typeface="Calibri Light"/>
              </a:rPr>
              <a:t>y</a:t>
            </a:r>
            <a:endParaRPr b="0" lang="en-US" sz="3600" spc="-1" strike="noStrike">
              <a:solidFill>
                <a:srgbClr val="000000"/>
              </a:solidFill>
              <a:latin typeface="Calibri"/>
            </a:endParaRPr>
          </a:p>
        </p:txBody>
      </p:sp>
      <p:sp>
        <p:nvSpPr>
          <p:cNvPr id="297"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6F3F335E-7B87-4C44-A1A6-7BF572380081}" type="slidenum">
              <a:rPr b="0" lang="en-US" sz="1200" spc="-1" strike="noStrike">
                <a:solidFill>
                  <a:srgbClr val="8b8b8b"/>
                </a:solidFill>
                <a:latin typeface="Calibri"/>
              </a:rPr>
              <a:t>1</a:t>
            </a:fld>
            <a:endParaRPr b="0" lang="en-US" sz="1200" spc="-1" strike="noStrike">
              <a:latin typeface="Times New Roman"/>
            </a:endParaRPr>
          </a:p>
        </p:txBody>
      </p:sp>
      <p:sp>
        <p:nvSpPr>
          <p:cNvPr id="298" name="CustomShape 3"/>
          <p:cNvSpPr/>
          <p:nvPr/>
        </p:nvSpPr>
        <p:spPr>
          <a:xfrm>
            <a:off x="279360" y="3082680"/>
            <a:ext cx="11410560" cy="8215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000000"/>
                </a:solidFill>
                <a:latin typeface="Calibri"/>
              </a:rPr>
              <a:t>"There is a wonderful, almost mystical, law of nature that says three of the things we want most—happiness, freedom, and peace of mind—are always attained when we give them to others. Give it away to get it back.“</a:t>
            </a:r>
            <a:endParaRPr b="0" lang="en-US" sz="1800" spc="-1" strike="noStrike">
              <a:latin typeface="Arial"/>
            </a:endParaRPr>
          </a:p>
          <a:p>
            <a:pPr algn="r">
              <a:lnSpc>
                <a:spcPct val="100000"/>
              </a:lnSpc>
            </a:pPr>
            <a:r>
              <a:rPr b="0" lang="en-US" sz="1200" spc="-1" strike="noStrike">
                <a:solidFill>
                  <a:srgbClr val="000000"/>
                </a:solidFill>
                <a:latin typeface="Calibri"/>
              </a:rPr>
              <a:t>-- John Wooden (1910-2010), UCLA basketball coach, winner of ten NCAA national championships in a 12-year period</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0" y="0"/>
            <a:ext cx="12191760" cy="822960"/>
          </a:xfrm>
          <a:prstGeom prst="rect">
            <a:avLst/>
          </a:prstGeom>
          <a:solidFill>
            <a:srgbClr val="1f4e79"/>
          </a:solidFill>
          <a:ln>
            <a:noFill/>
          </a:ln>
        </p:spPr>
        <p:txBody>
          <a:bodyPr anchor="ctr">
            <a:normAutofit fontScale="56000"/>
          </a:bodyPr>
          <a:p>
            <a:pPr>
              <a:lnSpc>
                <a:spcPct val="90000"/>
              </a:lnSpc>
            </a:pPr>
            <a:r>
              <a:rPr b="0" lang="en-US" sz="4000" spc="-1" strike="noStrike">
                <a:solidFill>
                  <a:srgbClr val="ffffff"/>
                </a:solidFill>
                <a:latin typeface="Calibri Light"/>
              </a:rPr>
              <a:t>Namespaces, containers, iterators: closing remarks</a:t>
            </a:r>
            <a:endParaRPr b="0" lang="en-US" sz="4000" spc="-1" strike="noStrike">
              <a:solidFill>
                <a:srgbClr val="000000"/>
              </a:solidFill>
              <a:latin typeface="Calibri"/>
            </a:endParaRPr>
          </a:p>
        </p:txBody>
      </p:sp>
      <p:sp>
        <p:nvSpPr>
          <p:cNvPr id="381"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Namespaces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Used to avoids collisions and increase functionality</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Containers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Manage both host &amp; device memory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Automatic allocation and deallocation</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Simplify data transfers</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Iterators in </a:t>
            </a:r>
            <a:r>
              <a:rPr b="0" lang="en-US" sz="2000" spc="-1" strike="noStrike">
                <a:solidFill>
                  <a:srgbClr val="000000"/>
                </a:solidFill>
                <a:latin typeface="Consolas"/>
              </a:rPr>
              <a:t>thrust</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Behave like pointers pointing in an array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Can move back-and-forth between iterators and raw pointers</a:t>
            </a:r>
            <a:endParaRPr b="0" lang="en-US" sz="1800" spc="-1" strike="noStrike">
              <a:solidFill>
                <a:srgbClr val="000000"/>
              </a:solidFill>
              <a:latin typeface="Calibri"/>
            </a:endParaRPr>
          </a:p>
        </p:txBody>
      </p:sp>
      <p:sp>
        <p:nvSpPr>
          <p:cNvPr id="382"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1DD6349A-1D91-4147-95DD-704FF2E66B6C}" type="slidenum">
              <a:rPr b="0" lang="en-US" sz="1200" spc="-1" strike="noStrike">
                <a:solidFill>
                  <a:srgbClr val="8b8b8b"/>
                </a:solidFill>
                <a:latin typeface="Calibri"/>
              </a:rPr>
              <a:t>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Work Plan, </a:t>
            </a:r>
            <a:r>
              <a:rPr b="0" lang="en-US" sz="3600" spc="-1" strike="noStrike">
                <a:solidFill>
                  <a:srgbClr val="ffc000"/>
                </a:solidFill>
                <a:latin typeface="Consolas"/>
              </a:rPr>
              <a:t>thrust</a:t>
            </a:r>
            <a:endParaRPr b="0" lang="en-US" sz="3600" spc="-1" strike="noStrike">
              <a:solidFill>
                <a:srgbClr val="000000"/>
              </a:solidFill>
              <a:latin typeface="Calibri"/>
            </a:endParaRPr>
          </a:p>
        </p:txBody>
      </p:sp>
      <p:sp>
        <p:nvSpPr>
          <p:cNvPr id="384"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Namespaces, containers, iterators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Algorithms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General transformations. Zipping &amp; fusing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Thrust example: Processing rainfall data</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385"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40CF116B-C3B5-4653-9D56-DF67588B1843}" type="slidenum">
              <a:rPr b="0" lang="en-US" sz="1200" spc="-1" strike="noStrike">
                <a:solidFill>
                  <a:srgbClr val="8b8b8b"/>
                </a:solidFill>
                <a:latin typeface="Calibri"/>
              </a:rPr>
              <a:t>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Algorithms</a:t>
            </a:r>
            <a:endParaRPr b="0" lang="en-US" sz="3600" spc="-1" strike="noStrike">
              <a:solidFill>
                <a:srgbClr val="000000"/>
              </a:solidFill>
              <a:latin typeface="Calibri"/>
            </a:endParaRPr>
          </a:p>
        </p:txBody>
      </p:sp>
      <p:sp>
        <p:nvSpPr>
          <p:cNvPr id="387" name="TextShape 2"/>
          <p:cNvSpPr txBox="1"/>
          <p:nvPr/>
        </p:nvSpPr>
        <p:spPr>
          <a:xfrm>
            <a:off x="280080" y="1495080"/>
            <a:ext cx="11827800" cy="49327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Element-wise operations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000" spc="-1" strike="noStrike">
                <a:solidFill>
                  <a:srgbClr val="000000"/>
                </a:solidFill>
                <a:latin typeface="Courier New"/>
              </a:rPr>
              <a:t> </a:t>
            </a:r>
            <a:r>
              <a:rPr b="1" lang="en-US" sz="2000" spc="-1" strike="noStrike">
                <a:solidFill>
                  <a:srgbClr val="0070c0"/>
                </a:solidFill>
                <a:latin typeface="Consolas"/>
              </a:rPr>
              <a:t>for_each</a:t>
            </a:r>
            <a:r>
              <a:rPr b="0" lang="en-US" sz="2000" spc="-1" strike="noStrike">
                <a:solidFill>
                  <a:srgbClr val="000000"/>
                </a:solidFill>
                <a:latin typeface="Calibri"/>
              </a:rPr>
              <a:t>, </a:t>
            </a:r>
            <a:r>
              <a:rPr b="1" lang="en-US" sz="2000" spc="-1" strike="noStrike">
                <a:solidFill>
                  <a:srgbClr val="0070c0"/>
                </a:solidFill>
                <a:latin typeface="Consolas"/>
              </a:rPr>
              <a:t>transform</a:t>
            </a:r>
            <a:r>
              <a:rPr b="0" lang="en-US" sz="2000" spc="-1" strike="noStrike">
                <a:solidFill>
                  <a:srgbClr val="000000"/>
                </a:solidFill>
                <a:latin typeface="Calibri"/>
              </a:rPr>
              <a:t>, </a:t>
            </a:r>
            <a:r>
              <a:rPr b="1" lang="en-US" sz="2000" spc="-1" strike="noStrike">
                <a:solidFill>
                  <a:srgbClr val="0070c0"/>
                </a:solidFill>
                <a:latin typeface="Consolas"/>
              </a:rPr>
              <a:t>gather</a:t>
            </a:r>
            <a:r>
              <a:rPr b="0" lang="en-US" sz="2000" spc="-1" strike="noStrike">
                <a:solidFill>
                  <a:srgbClr val="000000"/>
                </a:solidFill>
                <a:latin typeface="Calibri"/>
              </a:rPr>
              <a:t>, </a:t>
            </a:r>
            <a:r>
              <a:rPr b="1" lang="en-US" sz="2000" spc="-1" strike="noStrike">
                <a:solidFill>
                  <a:srgbClr val="0070c0"/>
                </a:solidFill>
                <a:latin typeface="Consolas"/>
              </a:rPr>
              <a:t>scatter </a:t>
            </a:r>
            <a:r>
              <a:rPr b="0" lang="en-US" sz="2000" spc="-1" strike="noStrike">
                <a:solidFill>
                  <a:srgbClr val="000000"/>
                </a:solidFill>
                <a:latin typeface="Calibri"/>
              </a:rPr>
              <a:t>…</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Reductions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000" spc="-1" strike="noStrike">
                <a:solidFill>
                  <a:srgbClr val="000000"/>
                </a:solidFill>
                <a:latin typeface="Courier New"/>
              </a:rPr>
              <a:t> </a:t>
            </a:r>
            <a:r>
              <a:rPr b="1" lang="en-US" sz="2000" spc="-1" strike="noStrike">
                <a:solidFill>
                  <a:srgbClr val="0070c0"/>
                </a:solidFill>
                <a:latin typeface="Consolas"/>
              </a:rPr>
              <a:t>reduce</a:t>
            </a:r>
            <a:r>
              <a:rPr b="0" lang="en-US" sz="2000" spc="-1" strike="noStrike">
                <a:solidFill>
                  <a:srgbClr val="000000"/>
                </a:solidFill>
                <a:latin typeface="Calibri"/>
              </a:rPr>
              <a:t>, </a:t>
            </a:r>
            <a:r>
              <a:rPr b="1" lang="en-US" sz="2000" spc="-1" strike="noStrike">
                <a:solidFill>
                  <a:srgbClr val="0070c0"/>
                </a:solidFill>
                <a:latin typeface="Consolas"/>
              </a:rPr>
              <a:t>inner_product</a:t>
            </a:r>
            <a:r>
              <a:rPr b="0" lang="en-US" sz="2000" spc="-1" strike="noStrike">
                <a:solidFill>
                  <a:srgbClr val="000000"/>
                </a:solidFill>
                <a:latin typeface="Calibri"/>
              </a:rPr>
              <a:t>, </a:t>
            </a:r>
            <a:r>
              <a:rPr b="1" lang="en-US" sz="2000" spc="-1" strike="noStrike">
                <a:solidFill>
                  <a:srgbClr val="0070c0"/>
                </a:solidFill>
                <a:latin typeface="Consolas"/>
              </a:rPr>
              <a:t>reduce_by_key </a:t>
            </a:r>
            <a:r>
              <a:rPr b="0" lang="en-US" sz="2000" spc="-1" strike="noStrike">
                <a:solidFill>
                  <a:srgbClr val="000000"/>
                </a:solidFill>
                <a:latin typeface="Calibri"/>
              </a:rPr>
              <a:t>…</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Prefix Sums [scans]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000" spc="-1" strike="noStrike">
                <a:solidFill>
                  <a:srgbClr val="000000"/>
                </a:solidFill>
                <a:latin typeface="Courier New"/>
              </a:rPr>
              <a:t> </a:t>
            </a:r>
            <a:r>
              <a:rPr b="1" lang="en-US" sz="2000" spc="-1" strike="noStrike">
                <a:solidFill>
                  <a:srgbClr val="0070c0"/>
                </a:solidFill>
                <a:latin typeface="Consolas"/>
              </a:rPr>
              <a:t>inclusive_scan</a:t>
            </a:r>
            <a:r>
              <a:rPr b="0" lang="en-US" sz="2000" spc="-1" strike="noStrike">
                <a:solidFill>
                  <a:srgbClr val="000000"/>
                </a:solidFill>
                <a:latin typeface="Calibri"/>
              </a:rPr>
              <a:t>, </a:t>
            </a:r>
            <a:r>
              <a:rPr b="1" lang="en-US" sz="2000" spc="-1" strike="noStrike">
                <a:solidFill>
                  <a:srgbClr val="0070c0"/>
                </a:solidFill>
                <a:latin typeface="Consolas"/>
              </a:rPr>
              <a:t>inclusive_scan_by_key </a:t>
            </a:r>
            <a:r>
              <a:rPr b="0" lang="en-US" sz="2000" spc="-1" strike="noStrike">
                <a:solidFill>
                  <a:srgbClr val="000000"/>
                </a:solidFill>
                <a:latin typeface="Calibri"/>
              </a:rPr>
              <a:t>… </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Sorting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000" spc="-1" strike="noStrike">
                <a:solidFill>
                  <a:srgbClr val="000000"/>
                </a:solidFill>
                <a:latin typeface="Courier New"/>
              </a:rPr>
              <a:t> </a:t>
            </a:r>
            <a:r>
              <a:rPr b="1" lang="en-US" sz="2000" spc="-1" strike="noStrike">
                <a:solidFill>
                  <a:srgbClr val="0070c0"/>
                </a:solidFill>
                <a:latin typeface="Consolas"/>
              </a:rPr>
              <a:t>sort</a:t>
            </a:r>
            <a:r>
              <a:rPr b="0" lang="en-US" sz="2000" spc="-1" strike="noStrike">
                <a:solidFill>
                  <a:srgbClr val="000000"/>
                </a:solidFill>
                <a:latin typeface="Calibri"/>
              </a:rPr>
              <a:t>, </a:t>
            </a:r>
            <a:r>
              <a:rPr b="1" lang="en-US" sz="2000" spc="-1" strike="noStrike">
                <a:solidFill>
                  <a:srgbClr val="0070c0"/>
                </a:solidFill>
                <a:latin typeface="Consolas"/>
              </a:rPr>
              <a:t>stable_sort</a:t>
            </a:r>
            <a:r>
              <a:rPr b="0" lang="en-US" sz="2000" spc="-1" strike="noStrike">
                <a:solidFill>
                  <a:srgbClr val="000000"/>
                </a:solidFill>
                <a:latin typeface="Calibri"/>
              </a:rPr>
              <a:t>, </a:t>
            </a:r>
            <a:r>
              <a:rPr b="1" lang="en-US" sz="2000" spc="-1" strike="noStrike">
                <a:solidFill>
                  <a:srgbClr val="0070c0"/>
                </a:solidFill>
                <a:latin typeface="Consolas"/>
              </a:rPr>
              <a:t>sort_by_key </a:t>
            </a:r>
            <a:r>
              <a:rPr b="0" lang="en-US" sz="2000" spc="-1" strike="noStrike">
                <a:solidFill>
                  <a:srgbClr val="000000"/>
                </a:solidFill>
                <a:latin typeface="Calibri"/>
              </a:rPr>
              <a:t>…</a:t>
            </a:r>
            <a:endParaRPr b="0" lang="en-US" sz="2000" spc="-1" strike="noStrike">
              <a:solidFill>
                <a:srgbClr val="000000"/>
              </a:solidFill>
              <a:latin typeface="Calibri"/>
            </a:endParaRPr>
          </a:p>
        </p:txBody>
      </p:sp>
      <p:sp>
        <p:nvSpPr>
          <p:cNvPr id="388"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CC6C2D37-5D2A-4063-A5B7-03518A0DF6A7}" type="slidenum">
              <a:rPr b="0" lang="en-US" sz="1200" spc="-1" strike="noStrike">
                <a:solidFill>
                  <a:srgbClr val="8b8b8b"/>
                </a:solidFill>
                <a:latin typeface="Calibri"/>
              </a:rPr>
              <a:t>20</a:t>
            </a:fld>
            <a:endParaRPr b="0" lang="en-US" sz="1200" spc="-1" strike="noStrike">
              <a:latin typeface="Times New Roman"/>
            </a:endParaRPr>
          </a:p>
        </p:txBody>
      </p:sp>
      <p:sp>
        <p:nvSpPr>
          <p:cNvPr id="389"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Thrust Example: Sort</a:t>
            </a:r>
            <a:endParaRPr b="0" lang="en-US" sz="3600" spc="-1" strike="noStrike">
              <a:solidFill>
                <a:srgbClr val="000000"/>
              </a:solidFill>
              <a:latin typeface="Calibri"/>
            </a:endParaRPr>
          </a:p>
        </p:txBody>
      </p:sp>
      <p:sp>
        <p:nvSpPr>
          <p:cNvPr id="391"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CE565D77-A76A-4259-95C4-998B237077D8}" type="slidenum">
              <a:rPr b="0" lang="en-US" sz="1200" spc="-1" strike="noStrike">
                <a:solidFill>
                  <a:srgbClr val="8b8b8b"/>
                </a:solidFill>
                <a:latin typeface="Calibri"/>
              </a:rPr>
              <a:t>20</a:t>
            </a:fld>
            <a:endParaRPr b="0" lang="en-US" sz="1200" spc="-1" strike="noStrike">
              <a:latin typeface="Times New Roman"/>
            </a:endParaRPr>
          </a:p>
        </p:txBody>
      </p:sp>
      <p:sp>
        <p:nvSpPr>
          <p:cNvPr id="392" name="CustomShape 3"/>
          <p:cNvSpPr/>
          <p:nvPr/>
        </p:nvSpPr>
        <p:spPr>
          <a:xfrm>
            <a:off x="2107080" y="954720"/>
            <a:ext cx="8305560" cy="55767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&lt;thrust/host_vector.h&gt;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&lt;thrust/device_vector.h&gt;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&lt;thrust/sort.h&gt;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ff"/>
                </a:solidFill>
                <a:latin typeface="Consolas"/>
              </a:rPr>
              <a:t>int</a:t>
            </a:r>
            <a:r>
              <a:rPr b="0" lang="en-US" sz="1800" spc="-1" strike="noStrike">
                <a:solidFill>
                  <a:srgbClr val="000000"/>
                </a:solidFill>
                <a:latin typeface="Consolas"/>
              </a:rPr>
              <a:t> main(</a:t>
            </a:r>
            <a:r>
              <a:rPr b="0" lang="en-US" sz="1800" spc="-1" strike="noStrike">
                <a:solidFill>
                  <a:srgbClr val="0000ff"/>
                </a:solidFill>
                <a:latin typeface="Consolas"/>
              </a:rPr>
              <a:t>void</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8000"/>
                </a:solidFill>
                <a:latin typeface="Consolas"/>
              </a:rPr>
              <a:t>// generate 16M random numbers on the host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::host_vector&lt;</a:t>
            </a:r>
            <a:r>
              <a:rPr b="0" lang="en-US" sz="1800" spc="-1" strike="noStrike">
                <a:solidFill>
                  <a:srgbClr val="0000ff"/>
                </a:solidFill>
                <a:latin typeface="Consolas"/>
              </a:rPr>
              <a:t>int</a:t>
            </a:r>
            <a:r>
              <a:rPr b="0" lang="en-US" sz="1800" spc="-1" strike="noStrike">
                <a:solidFill>
                  <a:srgbClr val="000000"/>
                </a:solidFill>
                <a:latin typeface="Consolas"/>
              </a:rPr>
              <a:t>&gt; h_vec(1 &lt;&lt; 24);</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::generate(h_vec.begin(), h_vec.end(), rand);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8000"/>
                </a:solidFill>
                <a:latin typeface="Consolas"/>
              </a:rPr>
              <a:t>// transfer data to the device</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::device_vector&lt;</a:t>
            </a:r>
            <a:r>
              <a:rPr b="0" lang="en-US" sz="1800" spc="-1" strike="noStrike">
                <a:solidFill>
                  <a:srgbClr val="0000ff"/>
                </a:solidFill>
                <a:latin typeface="Consolas"/>
              </a:rPr>
              <a:t>int</a:t>
            </a:r>
            <a:r>
              <a:rPr b="0" lang="en-US" sz="1800" spc="-1" strike="noStrike">
                <a:solidFill>
                  <a:srgbClr val="000000"/>
                </a:solidFill>
                <a:latin typeface="Consolas"/>
              </a:rPr>
              <a:t>&gt; d_vec = h_vec;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8000"/>
                </a:solidFill>
                <a:latin typeface="Consolas"/>
              </a:rPr>
              <a:t>// sort data on the device</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::sort(d_vec.begin(), d_vec.end());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8000"/>
                </a:solidFill>
                <a:latin typeface="Consolas"/>
              </a:rPr>
              <a:t>// transfer data back to host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::copy(d_vec.begin(), d_vec.end(), h_vec.begin());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return</a:t>
            </a:r>
            <a:r>
              <a:rPr b="0" lang="en-US" sz="1800" spc="-1" strike="noStrike">
                <a:solidFill>
                  <a:srgbClr val="000000"/>
                </a:solidFill>
                <a:latin typeface="Consolas"/>
              </a:rPr>
              <a:t> 0;</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p:txBody>
      </p:sp>
      <p:sp>
        <p:nvSpPr>
          <p:cNvPr id="393" name="CustomShape 4"/>
          <p:cNvSpPr/>
          <p:nvPr/>
        </p:nvSpPr>
        <p:spPr>
          <a:xfrm>
            <a:off x="-12960" y="658692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Leveraging Parallel Primitives, benchmark test</a:t>
            </a:r>
            <a:endParaRPr b="0" lang="en-US" sz="3600" spc="-1" strike="noStrike">
              <a:solidFill>
                <a:srgbClr val="000000"/>
              </a:solidFill>
              <a:latin typeface="Calibri"/>
            </a:endParaRPr>
          </a:p>
        </p:txBody>
      </p:sp>
      <p:sp>
        <p:nvSpPr>
          <p:cNvPr id="395"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20238EC0-E8C3-4EE9-829A-BA179A54448F}" type="slidenum">
              <a:rPr b="0" lang="en-US" sz="1200" spc="-1" strike="noStrike">
                <a:solidFill>
                  <a:srgbClr val="8b8b8b"/>
                </a:solidFill>
                <a:latin typeface="Calibri"/>
              </a:rPr>
              <a:t>20</a:t>
            </a:fld>
            <a:endParaRPr b="0" lang="en-US" sz="1200" spc="-1" strike="noStrike">
              <a:latin typeface="Times New Roman"/>
            </a:endParaRPr>
          </a:p>
        </p:txBody>
      </p:sp>
      <p:sp>
        <p:nvSpPr>
          <p:cNvPr id="396" name="TextShape 3"/>
          <p:cNvSpPr txBox="1"/>
          <p:nvPr/>
        </p:nvSpPr>
        <p:spPr>
          <a:xfrm>
            <a:off x="348480" y="1093680"/>
            <a:ext cx="10536840" cy="15480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 sort 32M keys on each platform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Performance measured in millions of keys per second [higher is better]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Conclusion: </a:t>
            </a:r>
            <a:r>
              <a:rPr b="1" lang="en-US" sz="2800" spc="-1" strike="noStrike">
                <a:solidFill>
                  <a:srgbClr val="0070c0"/>
                </a:solidFill>
                <a:latin typeface="Courier New"/>
              </a:rPr>
              <a:t>sort</a:t>
            </a:r>
            <a:r>
              <a:rPr b="0" lang="en-US" sz="2800" spc="-1" strike="noStrike">
                <a:solidFill>
                  <a:srgbClr val="000000"/>
                </a:solidFill>
                <a:latin typeface="Calibri"/>
              </a:rPr>
              <a:t> is highly optimized</a:t>
            </a:r>
            <a:endParaRPr b="0" lang="en-US" sz="2800" spc="-1" strike="noStrike">
              <a:solidFill>
                <a:srgbClr val="000000"/>
              </a:solidFill>
              <a:latin typeface="Calibri"/>
            </a:endParaRPr>
          </a:p>
        </p:txBody>
      </p:sp>
      <p:graphicFrame>
        <p:nvGraphicFramePr>
          <p:cNvPr id="397" name="Table 4"/>
          <p:cNvGraphicFramePr/>
          <p:nvPr/>
        </p:nvGraphicFramePr>
        <p:xfrm>
          <a:off x="2578320" y="2853000"/>
          <a:ext cx="6843240" cy="2961360"/>
        </p:xfrm>
        <a:graphic>
          <a:graphicData uri="http://schemas.openxmlformats.org/drawingml/2006/table">
            <a:tbl>
              <a:tblPr/>
              <a:tblGrid>
                <a:gridCol w="1070640"/>
                <a:gridCol w="1560240"/>
                <a:gridCol w="2288160"/>
                <a:gridCol w="1924200"/>
              </a:tblGrid>
              <a:tr h="610920">
                <a:tc>
                  <a:txBody>
                    <a:bodyPr lIns="75960" rIns="75960" tIns="50760" bIns="50760" anchor="ctr">
                      <a:noAutofit/>
                    </a:bodyPr>
                    <a:p>
                      <a:pPr algn="ctr">
                        <a:lnSpc>
                          <a:spcPct val="100000"/>
                        </a:lnSpc>
                      </a:pPr>
                      <a:r>
                        <a:rPr b="1" lang="en-US" sz="2000" spc="-1" strike="noStrike">
                          <a:solidFill>
                            <a:srgbClr val="ffffff"/>
                          </a:solidFill>
                          <a:latin typeface="Calibri"/>
                        </a:rPr>
                        <a:t>data type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75960" rIns="75960" tIns="50760" bIns="50760" anchor="ctr">
                      <a:noAutofit/>
                    </a:bodyPr>
                    <a:p>
                      <a:pPr algn="ctr">
                        <a:lnSpc>
                          <a:spcPct val="100000"/>
                        </a:lnSpc>
                      </a:pPr>
                      <a:r>
                        <a:rPr b="1" lang="en-US" sz="2000" spc="-1" strike="noStrike">
                          <a:solidFill>
                            <a:srgbClr val="ffffff"/>
                          </a:solidFill>
                          <a:latin typeface="Calibri"/>
                        </a:rPr>
                        <a:t>std::sort</a:t>
                      </a:r>
                      <a:br/>
                      <a:r>
                        <a:rPr b="1" lang="en-US" sz="2000" spc="-1" strike="noStrike">
                          <a:solidFill>
                            <a:srgbClr val="ffffff"/>
                          </a:solidFill>
                          <a:latin typeface="Calibri"/>
                        </a:rPr>
                        <a:t>[per second]</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75960" rIns="75960" tIns="50760" bIns="50760" anchor="ctr">
                      <a:noAutofit/>
                    </a:bodyPr>
                    <a:p>
                      <a:pPr algn="ctr">
                        <a:lnSpc>
                          <a:spcPct val="100000"/>
                        </a:lnSpc>
                      </a:pPr>
                      <a:r>
                        <a:rPr b="1" lang="en-US" sz="2000" spc="-1" strike="noStrike">
                          <a:solidFill>
                            <a:srgbClr val="ffffff"/>
                          </a:solidFill>
                          <a:latin typeface="Calibri"/>
                        </a:rPr>
                        <a:t>tbb::parallel_sort</a:t>
                      </a:r>
                      <a:br/>
                      <a:r>
                        <a:rPr b="1" lang="en-US" sz="2000" spc="-1" strike="noStrike">
                          <a:solidFill>
                            <a:srgbClr val="ffffff"/>
                          </a:solidFill>
                          <a:latin typeface="Calibri"/>
                        </a:rPr>
                        <a:t>[per second]</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75960" rIns="75960" tIns="50760" bIns="50760" anchor="ctr">
                      <a:noAutofit/>
                    </a:bodyPr>
                    <a:p>
                      <a:pPr algn="ctr">
                        <a:lnSpc>
                          <a:spcPct val="100000"/>
                        </a:lnSpc>
                      </a:pPr>
                      <a:r>
                        <a:rPr b="1" lang="en-US" sz="2000" spc="-1" strike="noStrike">
                          <a:solidFill>
                            <a:srgbClr val="ffffff"/>
                          </a:solidFill>
                          <a:latin typeface="Calibri"/>
                        </a:rPr>
                        <a:t>thrust::sort</a:t>
                      </a:r>
                      <a:br/>
                      <a:r>
                        <a:rPr b="1" lang="en-US" sz="2000" spc="-1" strike="noStrike">
                          <a:solidFill>
                            <a:srgbClr val="ffffff"/>
                          </a:solidFill>
                          <a:latin typeface="Calibri"/>
                        </a:rPr>
                        <a:t>[per second]</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92040">
                <a:tc>
                  <a:txBody>
                    <a:bodyPr lIns="75960" rIns="75960" tIns="50760" bIns="50760">
                      <a:noAutofit/>
                    </a:bodyPr>
                    <a:p>
                      <a:pPr>
                        <a:lnSpc>
                          <a:spcPct val="100000"/>
                        </a:lnSpc>
                      </a:pPr>
                      <a:r>
                        <a:rPr b="1" lang="en-US" sz="2000" spc="-1" strike="noStrike">
                          <a:solidFill>
                            <a:srgbClr val="000000"/>
                          </a:solidFill>
                          <a:latin typeface="Courier New"/>
                        </a:rPr>
                        <a:t>char</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pPr>
                      <a:r>
                        <a:rPr b="0" lang="en-US" sz="2000" spc="-1" strike="noStrike">
                          <a:solidFill>
                            <a:srgbClr val="000000"/>
                          </a:solidFill>
                          <a:latin typeface="Calibri"/>
                        </a:rPr>
                        <a:t>25.1</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pPr>
                      <a:r>
                        <a:rPr b="0" lang="en-US" sz="2000" spc="-1" strike="noStrike">
                          <a:solidFill>
                            <a:srgbClr val="000000"/>
                          </a:solidFill>
                          <a:latin typeface="Calibri"/>
                        </a:rPr>
                        <a:t>68.3</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pPr>
                      <a:r>
                        <a:rPr b="0" lang="en-US" sz="2000" spc="-1" strike="noStrike">
                          <a:solidFill>
                            <a:srgbClr val="000000"/>
                          </a:solidFill>
                          <a:latin typeface="Calibri"/>
                        </a:rPr>
                        <a:t>3532.2</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2040">
                <a:tc>
                  <a:txBody>
                    <a:bodyPr lIns="75960" rIns="75960" tIns="50760" bIns="50760">
                      <a:noAutofit/>
                    </a:bodyPr>
                    <a:p>
                      <a:pPr>
                        <a:lnSpc>
                          <a:spcPct val="100000"/>
                        </a:lnSpc>
                      </a:pPr>
                      <a:r>
                        <a:rPr b="1" lang="en-US" sz="2000" spc="-1" strike="noStrike">
                          <a:solidFill>
                            <a:srgbClr val="000000"/>
                          </a:solidFill>
                          <a:latin typeface="Courier New"/>
                        </a:rPr>
                        <a:t>short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15.1</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46.8</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1741.6</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2040">
                <a:tc>
                  <a:txBody>
                    <a:bodyPr lIns="75960" rIns="75960" tIns="50760" bIns="50760">
                      <a:noAutofit/>
                    </a:bodyPr>
                    <a:p>
                      <a:pPr>
                        <a:lnSpc>
                          <a:spcPct val="100000"/>
                        </a:lnSpc>
                      </a:pPr>
                      <a:r>
                        <a:rPr b="1" lang="en-US" sz="2000" spc="-1" strike="noStrike">
                          <a:solidFill>
                            <a:srgbClr val="000000"/>
                          </a:solidFill>
                          <a:latin typeface="Courier New"/>
                        </a:rPr>
                        <a:t>int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10.6</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35.1</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804.8</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2040">
                <a:tc>
                  <a:txBody>
                    <a:bodyPr lIns="75960" rIns="75960" tIns="50760" bIns="50760">
                      <a:noAutofit/>
                    </a:bodyPr>
                    <a:p>
                      <a:pPr>
                        <a:lnSpc>
                          <a:spcPct val="100000"/>
                        </a:lnSpc>
                      </a:pPr>
                      <a:r>
                        <a:rPr b="1" lang="en-US" sz="2000" spc="-1" strike="noStrike">
                          <a:solidFill>
                            <a:srgbClr val="000000"/>
                          </a:solidFill>
                          <a:latin typeface="Courier New"/>
                        </a:rPr>
                        <a:t>long</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10.3</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34.5</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291.4</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2040">
                <a:tc>
                  <a:txBody>
                    <a:bodyPr lIns="75960" rIns="75960" tIns="50760" bIns="50760">
                      <a:noAutofit/>
                    </a:bodyPr>
                    <a:p>
                      <a:pPr>
                        <a:lnSpc>
                          <a:spcPct val="100000"/>
                        </a:lnSpc>
                      </a:pPr>
                      <a:r>
                        <a:rPr b="1" lang="en-US" sz="2000" spc="-1" strike="noStrike">
                          <a:solidFill>
                            <a:srgbClr val="000000"/>
                          </a:solidFill>
                          <a:latin typeface="Courier New"/>
                        </a:rPr>
                        <a:t>float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8.7</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28.4</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819.8</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0240">
                <a:tc>
                  <a:txBody>
                    <a:bodyPr lIns="75960" rIns="75960" tIns="50760" bIns="50760">
                      <a:noAutofit/>
                    </a:bodyPr>
                    <a:p>
                      <a:pPr>
                        <a:lnSpc>
                          <a:spcPct val="100000"/>
                        </a:lnSpc>
                      </a:pPr>
                      <a:r>
                        <a:rPr b="1" lang="en-US" sz="2000" spc="-1" strike="noStrike">
                          <a:solidFill>
                            <a:srgbClr val="000000"/>
                          </a:solidFill>
                          <a:latin typeface="Courier New"/>
                        </a:rPr>
                        <a:t>double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8.5</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28.2</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960" rIns="75960" tIns="50760" bIns="50760">
                      <a:noAutofit/>
                    </a:bodyPr>
                    <a:p>
                      <a:pPr algn="ctr">
                        <a:lnSpc>
                          <a:spcPct val="100000"/>
                        </a:lnSpc>
                        <a:tabLst>
                          <a:tab algn="l" pos="0"/>
                        </a:tabLst>
                      </a:pPr>
                      <a:r>
                        <a:rPr b="0" lang="en-US" sz="2000" spc="-1" strike="noStrike">
                          <a:solidFill>
                            <a:srgbClr val="000000"/>
                          </a:solidFill>
                          <a:latin typeface="Calibri"/>
                        </a:rPr>
                        <a:t>358.9</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98" name="CustomShape 5"/>
          <p:cNvSpPr/>
          <p:nvPr/>
        </p:nvSpPr>
        <p:spPr>
          <a:xfrm>
            <a:off x="4064400" y="6412320"/>
            <a:ext cx="304776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rebuchet MS"/>
              </a:rPr>
              <a:t>Intel Core i7 950 @3.07 GHz</a:t>
            </a:r>
            <a:endParaRPr b="0" lang="en-US" sz="1800" spc="-1" strike="noStrike">
              <a:latin typeface="Arial"/>
            </a:endParaRPr>
          </a:p>
        </p:txBody>
      </p:sp>
      <p:sp>
        <p:nvSpPr>
          <p:cNvPr id="399" name="CustomShape 6"/>
          <p:cNvSpPr/>
          <p:nvPr/>
        </p:nvSpPr>
        <p:spPr>
          <a:xfrm rot="5400000">
            <a:off x="5414760" y="4289040"/>
            <a:ext cx="351720" cy="3723480"/>
          </a:xfrm>
          <a:prstGeom prst="rightBrace">
            <a:avLst>
              <a:gd name="adj1" fmla="val 30008"/>
              <a:gd name="adj2" fmla="val 50000"/>
            </a:avLst>
          </a:prstGeom>
          <a:noFill/>
          <a:ln w="38160">
            <a:solidFill>
              <a:srgbClr val="ffc000"/>
            </a:solidFill>
          </a:ln>
        </p:spPr>
        <p:style>
          <a:lnRef idx="2">
            <a:schemeClr val="accent1"/>
          </a:lnRef>
          <a:fillRef idx="0">
            <a:schemeClr val="accent1"/>
          </a:fillRef>
          <a:effectRef idx="1">
            <a:schemeClr val="accent1"/>
          </a:effectRef>
          <a:fontRef idx="minor"/>
        </p:style>
      </p:sp>
      <p:sp>
        <p:nvSpPr>
          <p:cNvPr id="400" name="CustomShape 7"/>
          <p:cNvSpPr/>
          <p:nvPr/>
        </p:nvSpPr>
        <p:spPr>
          <a:xfrm>
            <a:off x="7391160" y="6412320"/>
            <a:ext cx="219744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rebuchet MS"/>
              </a:rPr>
              <a:t>NVIDIA GeForce 480</a:t>
            </a:r>
            <a:endParaRPr b="0" lang="en-US" sz="1800" spc="-1" strike="noStrike">
              <a:latin typeface="Arial"/>
            </a:endParaRPr>
          </a:p>
        </p:txBody>
      </p:sp>
      <p:sp>
        <p:nvSpPr>
          <p:cNvPr id="401" name="CustomShape 8"/>
          <p:cNvSpPr/>
          <p:nvPr/>
        </p:nvSpPr>
        <p:spPr>
          <a:xfrm>
            <a:off x="-36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402" name="CustomShape 9"/>
          <p:cNvSpPr/>
          <p:nvPr/>
        </p:nvSpPr>
        <p:spPr>
          <a:xfrm rot="5400000">
            <a:off x="8273880" y="5677200"/>
            <a:ext cx="351720" cy="947160"/>
          </a:xfrm>
          <a:prstGeom prst="rightBrace">
            <a:avLst>
              <a:gd name="adj1" fmla="val 30008"/>
              <a:gd name="adj2" fmla="val 50000"/>
            </a:avLst>
          </a:prstGeom>
          <a:noFill/>
          <a:ln w="38160">
            <a:solidFill>
              <a:srgbClr val="ffc000"/>
            </a:solidFill>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Input-Sensitive Optimizations</a:t>
            </a:r>
            <a:endParaRPr b="0" lang="en-US" sz="3600" spc="-1" strike="noStrike">
              <a:solidFill>
                <a:srgbClr val="000000"/>
              </a:solidFill>
              <a:latin typeface="Calibri"/>
            </a:endParaRPr>
          </a:p>
        </p:txBody>
      </p:sp>
      <p:sp>
        <p:nvSpPr>
          <p:cNvPr id="404"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0161A1EF-8235-4E09-BB99-9DE94924B38C}" type="slidenum">
              <a:rPr b="0" lang="en-US" sz="1200" spc="-1" strike="noStrike">
                <a:solidFill>
                  <a:srgbClr val="8b8b8b"/>
                </a:solidFill>
                <a:latin typeface="Calibri"/>
              </a:rPr>
              <a:t>24</a:t>
            </a:fld>
            <a:endParaRPr b="0" lang="en-US" sz="1200" spc="-1" strike="noStrike">
              <a:latin typeface="Times New Roman"/>
            </a:endParaRPr>
          </a:p>
        </p:txBody>
      </p:sp>
      <p:graphicFrame>
        <p:nvGraphicFramePr>
          <p:cNvPr id="405" name="Chart 3"/>
          <p:cNvGraphicFramePr/>
          <p:nvPr/>
        </p:nvGraphicFramePr>
        <p:xfrm>
          <a:off x="2438280" y="1676520"/>
          <a:ext cx="7195680" cy="4389480"/>
        </p:xfrm>
        <a:graphic>
          <a:graphicData uri="http://schemas.openxmlformats.org/drawingml/2006/chart">
            <c:chart xmlns:c="http://schemas.openxmlformats.org/drawingml/2006/chart" xmlns:r="http://schemas.openxmlformats.org/officeDocument/2006/relationships" r:id="rId1"/>
          </a:graphicData>
        </a:graphic>
      </p:graphicFrame>
      <p:sp>
        <p:nvSpPr>
          <p:cNvPr id="406" name="CustomShape 3"/>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Vector Addition</a:t>
            </a:r>
            <a:endParaRPr b="0" lang="en-US" sz="3600" spc="-1" strike="noStrike">
              <a:solidFill>
                <a:srgbClr val="000000"/>
              </a:solidFill>
              <a:latin typeface="Calibri"/>
            </a:endParaRPr>
          </a:p>
        </p:txBody>
      </p:sp>
      <p:sp>
        <p:nvSpPr>
          <p:cNvPr id="408"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F6925E37-D660-4A33-99D6-9C69869F41E5}" type="slidenum">
              <a:rPr b="0" lang="en-US" sz="1200" spc="-1" strike="noStrike">
                <a:solidFill>
                  <a:srgbClr val="8b8b8b"/>
                </a:solidFill>
                <a:latin typeface="Calibri"/>
              </a:rPr>
              <a:t>24</a:t>
            </a:fld>
            <a:endParaRPr b="0" lang="en-US" sz="1200" spc="-1" strike="noStrike">
              <a:latin typeface="Times New Roman"/>
            </a:endParaRPr>
          </a:p>
        </p:txBody>
      </p:sp>
      <p:sp>
        <p:nvSpPr>
          <p:cNvPr id="409" name="CustomShape 3"/>
          <p:cNvSpPr/>
          <p:nvPr/>
        </p:nvSpPr>
        <p:spPr>
          <a:xfrm>
            <a:off x="8913240" y="2906640"/>
            <a:ext cx="559080" cy="559080"/>
          </a:xfrm>
          <a:prstGeom prst="mathPlus">
            <a:avLst>
              <a:gd name="adj1" fmla="val 23520"/>
            </a:avLst>
          </a:prstGeom>
          <a:ln/>
        </p:spPr>
        <p:style>
          <a:lnRef idx="2">
            <a:schemeClr val="accent2">
              <a:shade val="50000"/>
            </a:schemeClr>
          </a:lnRef>
          <a:fillRef idx="1">
            <a:schemeClr val="accent2"/>
          </a:fillRef>
          <a:effectRef idx="0">
            <a:schemeClr val="accent2"/>
          </a:effectRef>
          <a:fontRef idx="minor"/>
        </p:style>
      </p:sp>
      <p:sp>
        <p:nvSpPr>
          <p:cNvPr id="410" name="CustomShape 4"/>
          <p:cNvSpPr/>
          <p:nvPr/>
        </p:nvSpPr>
        <p:spPr>
          <a:xfrm>
            <a:off x="7613280" y="2991600"/>
            <a:ext cx="598320" cy="389520"/>
          </a:xfrm>
          <a:prstGeom prst="leftArrow">
            <a:avLst>
              <a:gd name="adj1" fmla="val 50000"/>
              <a:gd name="adj2" fmla="val 50000"/>
            </a:avLst>
          </a:prstGeom>
          <a:ln/>
        </p:spPr>
        <p:style>
          <a:lnRef idx="2">
            <a:schemeClr val="accent2">
              <a:shade val="50000"/>
            </a:schemeClr>
          </a:lnRef>
          <a:fillRef idx="1">
            <a:schemeClr val="accent2"/>
          </a:fillRef>
          <a:effectRef idx="0">
            <a:schemeClr val="accent2"/>
          </a:effectRef>
          <a:fontRef idx="minor"/>
        </p:style>
      </p:sp>
      <p:sp>
        <p:nvSpPr>
          <p:cNvPr id="411" name="CustomShape 5"/>
          <p:cNvSpPr/>
          <p:nvPr/>
        </p:nvSpPr>
        <p:spPr>
          <a:xfrm>
            <a:off x="8399520" y="22770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12" name="CustomShape 6"/>
          <p:cNvSpPr/>
          <p:nvPr/>
        </p:nvSpPr>
        <p:spPr>
          <a:xfrm>
            <a:off x="8344800" y="4235400"/>
            <a:ext cx="43560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X</a:t>
            </a:r>
            <a:endParaRPr b="0" lang="en-US" sz="3600" spc="-1" strike="noStrike">
              <a:latin typeface="Arial"/>
            </a:endParaRPr>
          </a:p>
        </p:txBody>
      </p:sp>
      <p:sp>
        <p:nvSpPr>
          <p:cNvPr id="413" name="CustomShape 7"/>
          <p:cNvSpPr/>
          <p:nvPr/>
        </p:nvSpPr>
        <p:spPr>
          <a:xfrm>
            <a:off x="9659880" y="22770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14" name="CustomShape 8"/>
          <p:cNvSpPr/>
          <p:nvPr/>
        </p:nvSpPr>
        <p:spPr>
          <a:xfrm>
            <a:off x="9612000" y="4235400"/>
            <a:ext cx="42156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Y</a:t>
            </a:r>
            <a:endParaRPr b="0" lang="en-US" sz="3600" spc="-1" strike="noStrike">
              <a:latin typeface="Arial"/>
            </a:endParaRPr>
          </a:p>
        </p:txBody>
      </p:sp>
      <p:sp>
        <p:nvSpPr>
          <p:cNvPr id="415" name="CustomShape 9"/>
          <p:cNvSpPr/>
          <p:nvPr/>
        </p:nvSpPr>
        <p:spPr>
          <a:xfrm>
            <a:off x="7111440" y="22770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16" name="CustomShape 10"/>
          <p:cNvSpPr/>
          <p:nvPr/>
        </p:nvSpPr>
        <p:spPr>
          <a:xfrm>
            <a:off x="7073280" y="4235400"/>
            <a:ext cx="40176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Z</a:t>
            </a:r>
            <a:endParaRPr b="0" lang="en-US" sz="3600" spc="-1" strike="noStrike">
              <a:latin typeface="Arial"/>
            </a:endParaRPr>
          </a:p>
        </p:txBody>
      </p:sp>
      <p:sp>
        <p:nvSpPr>
          <p:cNvPr id="417" name="CustomShape 11"/>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418" name="CustomShape 12"/>
          <p:cNvSpPr/>
          <p:nvPr/>
        </p:nvSpPr>
        <p:spPr>
          <a:xfrm>
            <a:off x="435600" y="3186360"/>
            <a:ext cx="5194080" cy="8218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nn-NO" sz="2400" spc="-1" strike="noStrike">
                <a:solidFill>
                  <a:srgbClr val="0000ff"/>
                </a:solidFill>
                <a:latin typeface="Consolas"/>
              </a:rPr>
              <a:t>for</a:t>
            </a:r>
            <a:r>
              <a:rPr b="0" lang="nn-NO" sz="2400" spc="-1" strike="noStrike">
                <a:solidFill>
                  <a:srgbClr val="000000"/>
                </a:solidFill>
                <a:latin typeface="Consolas"/>
              </a:rPr>
              <a:t> (</a:t>
            </a:r>
            <a:r>
              <a:rPr b="0" lang="nn-NO" sz="2400" spc="-1" strike="noStrike">
                <a:solidFill>
                  <a:srgbClr val="0000ff"/>
                </a:solidFill>
                <a:latin typeface="Consolas"/>
              </a:rPr>
              <a:t>int</a:t>
            </a:r>
            <a:r>
              <a:rPr b="0" lang="nn-NO" sz="2400" spc="-1" strike="noStrike">
                <a:solidFill>
                  <a:srgbClr val="000000"/>
                </a:solidFill>
                <a:latin typeface="Consolas"/>
              </a:rPr>
              <a:t> i = 0; i &lt; N; i++)</a:t>
            </a:r>
            <a:endParaRPr b="0" lang="en-US" sz="2400" spc="-1" strike="noStrike">
              <a:latin typeface="Arial"/>
            </a:endParaRPr>
          </a:p>
          <a:p>
            <a:pPr>
              <a:lnSpc>
                <a:spcPct val="100000"/>
              </a:lnSpc>
            </a:pPr>
            <a:r>
              <a:rPr b="0" lang="en-US" sz="2400" spc="-1" strike="noStrike">
                <a:solidFill>
                  <a:srgbClr val="000000"/>
                </a:solidFill>
                <a:latin typeface="Consolas"/>
              </a:rPr>
              <a:t>    </a:t>
            </a:r>
            <a:r>
              <a:rPr b="0" lang="en-US" sz="2400" spc="-1" strike="noStrike">
                <a:solidFill>
                  <a:srgbClr val="000000"/>
                </a:solidFill>
                <a:latin typeface="Consolas"/>
              </a:rPr>
              <a:t>Z[i] = X[i] + Y[i];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2057400" y="863640"/>
            <a:ext cx="8152920" cy="568764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ff"/>
                </a:solidFill>
                <a:latin typeface="Consolas"/>
              </a:rPr>
              <a:t>#include</a:t>
            </a:r>
            <a:r>
              <a:rPr b="0" lang="en-US" sz="1600" spc="-1" strike="noStrike">
                <a:solidFill>
                  <a:srgbClr val="000000"/>
                </a:solidFill>
                <a:latin typeface="Consolas"/>
              </a:rPr>
              <a:t> </a:t>
            </a:r>
            <a:r>
              <a:rPr b="0" lang="en-US" sz="1600" spc="-1" strike="noStrike">
                <a:solidFill>
                  <a:srgbClr val="a31515"/>
                </a:solidFill>
                <a:latin typeface="Consolas"/>
              </a:rPr>
              <a:t>&lt;thrust/device_vector.h&gt;</a:t>
            </a:r>
            <a:endParaRPr b="0" lang="en-US" sz="1600" spc="-1" strike="noStrike">
              <a:latin typeface="Arial"/>
            </a:endParaRPr>
          </a:p>
          <a:p>
            <a:pPr>
              <a:lnSpc>
                <a:spcPct val="100000"/>
              </a:lnSpc>
            </a:pPr>
            <a:r>
              <a:rPr b="0" lang="en-US" sz="1600" spc="-1" strike="noStrike">
                <a:solidFill>
                  <a:srgbClr val="0000ff"/>
                </a:solidFill>
                <a:latin typeface="Consolas"/>
              </a:rPr>
              <a:t>#include</a:t>
            </a:r>
            <a:r>
              <a:rPr b="0" lang="en-US" sz="1600" spc="-1" strike="noStrike">
                <a:solidFill>
                  <a:srgbClr val="000000"/>
                </a:solidFill>
                <a:latin typeface="Consolas"/>
              </a:rPr>
              <a:t> </a:t>
            </a:r>
            <a:r>
              <a:rPr b="0" lang="en-US" sz="1600" spc="-1" strike="noStrike">
                <a:solidFill>
                  <a:srgbClr val="a31515"/>
                </a:solidFill>
                <a:latin typeface="Consolas"/>
              </a:rPr>
              <a:t>&lt;thrust/transform.h&gt;</a:t>
            </a:r>
            <a:endParaRPr b="0" lang="en-US" sz="1600" spc="-1" strike="noStrike">
              <a:latin typeface="Arial"/>
            </a:endParaRPr>
          </a:p>
          <a:p>
            <a:pPr>
              <a:lnSpc>
                <a:spcPct val="100000"/>
              </a:lnSpc>
            </a:pPr>
            <a:r>
              <a:rPr b="0" lang="en-US" sz="1600" spc="-1" strike="noStrike">
                <a:solidFill>
                  <a:srgbClr val="0000ff"/>
                </a:solidFill>
                <a:latin typeface="Consolas"/>
              </a:rPr>
              <a:t>#include</a:t>
            </a:r>
            <a:r>
              <a:rPr b="0" lang="en-US" sz="1600" spc="-1" strike="noStrike">
                <a:solidFill>
                  <a:srgbClr val="000000"/>
                </a:solidFill>
                <a:latin typeface="Consolas"/>
              </a:rPr>
              <a:t> </a:t>
            </a:r>
            <a:r>
              <a:rPr b="0" lang="en-US" sz="1600" spc="-1" strike="noStrike">
                <a:solidFill>
                  <a:srgbClr val="a31515"/>
                </a:solidFill>
                <a:latin typeface="Consolas"/>
              </a:rPr>
              <a:t>&lt;thrust/functional.h&gt;</a:t>
            </a:r>
            <a:endParaRPr b="0" lang="en-US" sz="1600" spc="-1" strike="noStrike">
              <a:latin typeface="Arial"/>
            </a:endParaRPr>
          </a:p>
          <a:p>
            <a:pPr>
              <a:lnSpc>
                <a:spcPct val="100000"/>
              </a:lnSpc>
            </a:pPr>
            <a:r>
              <a:rPr b="0" lang="en-US" sz="1600" spc="-1" strike="noStrike">
                <a:solidFill>
                  <a:srgbClr val="0000ff"/>
                </a:solidFill>
                <a:latin typeface="Consolas"/>
              </a:rPr>
              <a:t>#include</a:t>
            </a:r>
            <a:r>
              <a:rPr b="0" lang="en-US" sz="1600" spc="-1" strike="noStrike">
                <a:solidFill>
                  <a:srgbClr val="000000"/>
                </a:solidFill>
                <a:latin typeface="Consolas"/>
              </a:rPr>
              <a:t> </a:t>
            </a:r>
            <a:r>
              <a:rPr b="0" lang="en-US" sz="1600" spc="-1" strike="noStrike">
                <a:solidFill>
                  <a:srgbClr val="a31515"/>
                </a:solidFill>
                <a:latin typeface="Consolas"/>
              </a:rPr>
              <a:t>&lt;iostream&gt;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ff"/>
                </a:solidFill>
                <a:latin typeface="Consolas"/>
              </a:rPr>
              <a:t>int</a:t>
            </a:r>
            <a:r>
              <a:rPr b="0" lang="en-US" sz="1600" spc="-1" strike="noStrike">
                <a:solidFill>
                  <a:srgbClr val="000000"/>
                </a:solidFill>
                <a:latin typeface="Consolas"/>
              </a:rPr>
              <a:t> main(</a:t>
            </a:r>
            <a:r>
              <a:rPr b="0" lang="en-US" sz="1600" spc="-1" strike="noStrike">
                <a:solidFill>
                  <a:srgbClr val="0000ff"/>
                </a:solidFill>
                <a:latin typeface="Consolas"/>
              </a:rPr>
              <a:t>void</a:t>
            </a:r>
            <a:r>
              <a:rPr b="0" lang="en-US" sz="1600" spc="-1" strike="noStrike">
                <a:solidFill>
                  <a:srgbClr val="000000"/>
                </a:solidFill>
                <a:latin typeface="Consolas"/>
              </a:rPr>
              <a:t>) {</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ff00ff"/>
                </a:solidFill>
                <a:latin typeface="Consolas"/>
              </a:rPr>
              <a:t>thrust</a:t>
            </a:r>
            <a:r>
              <a:rPr b="0" lang="en-US" sz="1600" spc="-1" strike="noStrike">
                <a:solidFill>
                  <a:srgbClr val="000000"/>
                </a:solidFill>
                <a:latin typeface="Consolas"/>
              </a:rPr>
              <a:t>::device_vector&lt;</a:t>
            </a:r>
            <a:r>
              <a:rPr b="0" lang="en-US" sz="1600" spc="-1" strike="noStrike">
                <a:solidFill>
                  <a:srgbClr val="0000ff"/>
                </a:solidFill>
                <a:latin typeface="Consolas"/>
              </a:rPr>
              <a:t>float</a:t>
            </a:r>
            <a:r>
              <a:rPr b="0" lang="en-US" sz="1600" spc="-1" strike="noStrike">
                <a:solidFill>
                  <a:srgbClr val="000000"/>
                </a:solidFill>
                <a:latin typeface="Consolas"/>
              </a:rPr>
              <a:t>&gt; X(3);</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ff00ff"/>
                </a:solidFill>
                <a:latin typeface="Consolas"/>
              </a:rPr>
              <a:t>thrust</a:t>
            </a:r>
            <a:r>
              <a:rPr b="0" lang="en-US" sz="1600" spc="-1" strike="noStrike">
                <a:solidFill>
                  <a:srgbClr val="000000"/>
                </a:solidFill>
                <a:latin typeface="Consolas"/>
              </a:rPr>
              <a:t>::device_vector&lt;</a:t>
            </a:r>
            <a:r>
              <a:rPr b="0" lang="en-US" sz="1600" spc="-1" strike="noStrike">
                <a:solidFill>
                  <a:srgbClr val="0000ff"/>
                </a:solidFill>
                <a:latin typeface="Consolas"/>
              </a:rPr>
              <a:t>float</a:t>
            </a:r>
            <a:r>
              <a:rPr b="0" lang="en-US" sz="1600" spc="-1" strike="noStrike">
                <a:solidFill>
                  <a:srgbClr val="000000"/>
                </a:solidFill>
                <a:latin typeface="Consolas"/>
              </a:rPr>
              <a:t>&gt; Y(3);</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ff00ff"/>
                </a:solidFill>
                <a:latin typeface="Consolas"/>
              </a:rPr>
              <a:t>thrust</a:t>
            </a:r>
            <a:r>
              <a:rPr b="0" lang="en-US" sz="1600" spc="-1" strike="noStrike">
                <a:solidFill>
                  <a:srgbClr val="000000"/>
                </a:solidFill>
                <a:latin typeface="Consolas"/>
              </a:rPr>
              <a:t>::device_vector&lt;</a:t>
            </a:r>
            <a:r>
              <a:rPr b="0" lang="en-US" sz="1600" spc="-1" strike="noStrike">
                <a:solidFill>
                  <a:srgbClr val="0000ff"/>
                </a:solidFill>
                <a:latin typeface="Consolas"/>
              </a:rPr>
              <a:t>float</a:t>
            </a:r>
            <a:r>
              <a:rPr b="0" lang="en-US" sz="1600" spc="-1" strike="noStrike">
                <a:solidFill>
                  <a:srgbClr val="000000"/>
                </a:solidFill>
                <a:latin typeface="Consolas"/>
              </a:rPr>
              <a:t>&gt; Z(3);</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000000"/>
                </a:solidFill>
                <a:latin typeface="Consolas"/>
              </a:rPr>
              <a:t>X[0] = 10; X[1] = 20; X[2] = 30;</a:t>
            </a:r>
            <a:endParaRPr b="0" lang="en-US" sz="1600" spc="-1" strike="noStrike">
              <a:latin typeface="Arial"/>
            </a:endParaRPr>
          </a:p>
          <a:p>
            <a:pPr>
              <a:lnSpc>
                <a:spcPct val="100000"/>
              </a:lnSpc>
            </a:pPr>
            <a:r>
              <a:rPr b="0" lang="es-ES" sz="1600" spc="-1" strike="noStrike">
                <a:solidFill>
                  <a:srgbClr val="000000"/>
                </a:solidFill>
                <a:latin typeface="Consolas"/>
              </a:rPr>
              <a:t>  </a:t>
            </a:r>
            <a:r>
              <a:rPr b="0" lang="es-ES" sz="1600" spc="-1" strike="noStrike">
                <a:solidFill>
                  <a:srgbClr val="000000"/>
                </a:solidFill>
                <a:latin typeface="Consolas"/>
              </a:rPr>
              <a:t>Y[0] = 15; Y[1] = 35; Y[2] = 10;</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ff00ff"/>
                </a:solidFill>
                <a:latin typeface="Consolas"/>
              </a:rPr>
              <a:t>thrust</a:t>
            </a:r>
            <a:r>
              <a:rPr b="0" lang="en-US" sz="1600" spc="-1" strike="noStrike">
                <a:solidFill>
                  <a:srgbClr val="000000"/>
                </a:solidFill>
                <a:latin typeface="Consolas"/>
              </a:rPr>
              <a:t>::transform(X.begin(), X.end(),</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000000"/>
                </a:solidFill>
                <a:latin typeface="Consolas"/>
              </a:rPr>
              <a:t>Y.begin(),</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000000"/>
                </a:solidFill>
                <a:latin typeface="Consolas"/>
              </a:rPr>
              <a:t>Z.begin(),</a:t>
            </a: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ff00ff"/>
                </a:solidFill>
                <a:latin typeface="Consolas"/>
              </a:rPr>
              <a:t>thrust</a:t>
            </a:r>
            <a:r>
              <a:rPr b="0" lang="en-US" sz="1600" spc="-1" strike="noStrike">
                <a:solidFill>
                  <a:srgbClr val="000000"/>
                </a:solidFill>
                <a:latin typeface="Consolas"/>
              </a:rPr>
              <a:t>::plus&lt;</a:t>
            </a:r>
            <a:r>
              <a:rPr b="0" lang="en-US" sz="1600" spc="-1" strike="noStrike">
                <a:solidFill>
                  <a:srgbClr val="0000ff"/>
                </a:solidFill>
                <a:latin typeface="Consolas"/>
              </a:rPr>
              <a:t>float</a:t>
            </a:r>
            <a:r>
              <a:rPr b="0" lang="en-US" sz="1600" spc="-1" strike="noStrike">
                <a:solidFill>
                  <a:srgbClr val="000000"/>
                </a:solidFill>
                <a:latin typeface="Consolas"/>
              </a:rPr>
              <a: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0000ff"/>
                </a:solidFill>
                <a:latin typeface="Consolas"/>
              </a:rPr>
              <a:t>for</a:t>
            </a:r>
            <a:r>
              <a:rPr b="0" lang="en-US" sz="1600" spc="-1" strike="noStrike">
                <a:solidFill>
                  <a:srgbClr val="000000"/>
                </a:solidFill>
                <a:latin typeface="Consolas"/>
              </a:rPr>
              <a:t> (size_t i = 0; i &lt; Z.size(); i++)</a:t>
            </a:r>
            <a:endParaRPr b="0" lang="en-US" sz="1600" spc="-1" strike="noStrike">
              <a:latin typeface="Arial"/>
            </a:endParaRPr>
          </a:p>
          <a:p>
            <a:pPr>
              <a:lnSpc>
                <a:spcPct val="100000"/>
              </a:lnSpc>
            </a:pPr>
            <a:r>
              <a:rPr b="0" lang="pl-PL" sz="1600" spc="-1" strike="noStrike">
                <a:solidFill>
                  <a:srgbClr val="000000"/>
                </a:solidFill>
                <a:latin typeface="Consolas"/>
              </a:rPr>
              <a:t>    </a:t>
            </a:r>
            <a:r>
              <a:rPr b="0" lang="pl-PL" sz="1600" spc="-1" strike="noStrike">
                <a:solidFill>
                  <a:srgbClr val="000000"/>
                </a:solidFill>
                <a:latin typeface="Consolas"/>
              </a:rPr>
              <a:t>std::cout &lt;&lt; </a:t>
            </a:r>
            <a:r>
              <a:rPr b="0" lang="pl-PL" sz="1600" spc="-1" strike="noStrike">
                <a:solidFill>
                  <a:srgbClr val="a31515"/>
                </a:solidFill>
                <a:latin typeface="Consolas"/>
              </a:rPr>
              <a:t>"Z["</a:t>
            </a:r>
            <a:r>
              <a:rPr b="0" lang="pl-PL" sz="1600" spc="-1" strike="noStrike">
                <a:solidFill>
                  <a:srgbClr val="000000"/>
                </a:solidFill>
                <a:latin typeface="Consolas"/>
              </a:rPr>
              <a:t> &lt;&lt; i &lt;&lt; </a:t>
            </a:r>
            <a:r>
              <a:rPr b="0" lang="pl-PL" sz="1600" spc="-1" strike="noStrike">
                <a:solidFill>
                  <a:srgbClr val="a31515"/>
                </a:solidFill>
                <a:latin typeface="Consolas"/>
              </a:rPr>
              <a:t>"] = "</a:t>
            </a:r>
            <a:r>
              <a:rPr b="0" lang="pl-PL" sz="1600" spc="-1" strike="noStrike">
                <a:solidFill>
                  <a:srgbClr val="000000"/>
                </a:solidFill>
                <a:latin typeface="Consolas"/>
              </a:rPr>
              <a:t> &lt;&lt; Z[i] &lt;&lt; </a:t>
            </a:r>
            <a:r>
              <a:rPr b="0" lang="pl-PL" sz="1600" spc="-1" strike="noStrike">
                <a:solidFill>
                  <a:srgbClr val="a31515"/>
                </a:solidFill>
                <a:latin typeface="Consolas"/>
              </a:rPr>
              <a:t>"\n"</a:t>
            </a:r>
            <a:r>
              <a:rPr b="0" lang="pl-PL" sz="1600" spc="-1" strike="noStrike">
                <a:solidFill>
                  <a:srgbClr val="000000"/>
                </a:solidFill>
                <a:latin typeface="Consola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nsolas"/>
              </a:rPr>
              <a:t>  </a:t>
            </a:r>
            <a:r>
              <a:rPr b="0" lang="en-US" sz="1600" spc="-1" strike="noStrike">
                <a:solidFill>
                  <a:srgbClr val="0000ff"/>
                </a:solidFill>
                <a:latin typeface="Consolas"/>
              </a:rPr>
              <a:t>return</a:t>
            </a:r>
            <a:r>
              <a:rPr b="0" lang="en-US" sz="1600" spc="-1" strike="noStrike">
                <a:solidFill>
                  <a:srgbClr val="000000"/>
                </a:solidFill>
                <a:latin typeface="Consolas"/>
              </a:rPr>
              <a:t> 0;</a:t>
            </a:r>
            <a:endParaRPr b="0" lang="en-US" sz="1600" spc="-1" strike="noStrike">
              <a:latin typeface="Arial"/>
            </a:endParaRPr>
          </a:p>
          <a:p>
            <a:pPr>
              <a:lnSpc>
                <a:spcPct val="100000"/>
              </a:lnSpc>
            </a:pPr>
            <a:r>
              <a:rPr b="0" lang="en-US" sz="1600" spc="-1" strike="noStrike">
                <a:solidFill>
                  <a:srgbClr val="000000"/>
                </a:solidFill>
                <a:latin typeface="Consolas"/>
              </a:rPr>
              <a:t>}</a:t>
            </a:r>
            <a:endParaRPr b="0" lang="en-US" sz="1600" spc="-1" strike="noStrike">
              <a:latin typeface="Arial"/>
            </a:endParaRPr>
          </a:p>
        </p:txBody>
      </p:sp>
      <p:sp>
        <p:nvSpPr>
          <p:cNvPr id="420" name="TextShape 2"/>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Vector Addition</a:t>
            </a:r>
            <a:endParaRPr b="0" lang="en-US" sz="3600" spc="-1" strike="noStrike">
              <a:solidFill>
                <a:srgbClr val="000000"/>
              </a:solidFill>
              <a:latin typeface="Calibri"/>
            </a:endParaRPr>
          </a:p>
        </p:txBody>
      </p:sp>
      <p:sp>
        <p:nvSpPr>
          <p:cNvPr id="421"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E751C745-128E-4DB4-8A2F-180D15588C5F}" type="slidenum">
              <a:rPr b="0" lang="en-US" sz="1200" spc="-1" strike="noStrike">
                <a:solidFill>
                  <a:srgbClr val="8b8b8b"/>
                </a:solidFill>
                <a:latin typeface="Calibri"/>
              </a:rPr>
              <a:t>24</a:t>
            </a:fld>
            <a:endParaRPr b="0" lang="en-US" sz="1200" spc="-1" strike="noStrike">
              <a:latin typeface="Times New Roman"/>
            </a:endParaRPr>
          </a:p>
        </p:txBody>
      </p:sp>
      <p:sp>
        <p:nvSpPr>
          <p:cNvPr id="422" name="CustomShape 4"/>
          <p:cNvSpPr/>
          <p:nvPr/>
        </p:nvSpPr>
        <p:spPr>
          <a:xfrm>
            <a:off x="-162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1790640" y="990720"/>
            <a:ext cx="8381520" cy="55767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&lt;thrust/device_vector.h&gt;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&lt;thrust/reduce.h&gt;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&lt;thrust/functional.h&gt;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&lt;iostream&gt;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ff"/>
                </a:solidFill>
                <a:latin typeface="Consolas"/>
              </a:rPr>
              <a:t>int</a:t>
            </a:r>
            <a:r>
              <a:rPr b="0" lang="en-US" sz="1800" spc="-1" strike="noStrike">
                <a:solidFill>
                  <a:srgbClr val="000000"/>
                </a:solidFill>
                <a:latin typeface="Consolas"/>
              </a:rPr>
              <a:t> main(</a:t>
            </a:r>
            <a:r>
              <a:rPr b="0" lang="en-US" sz="1800" spc="-1" strike="noStrike">
                <a:solidFill>
                  <a:srgbClr val="0000ff"/>
                </a:solidFill>
                <a:latin typeface="Consolas"/>
              </a:rPr>
              <a:t>void</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::device_vector&lt;</a:t>
            </a:r>
            <a:r>
              <a:rPr b="0" lang="en-US" sz="1800" spc="-1" strike="noStrike">
                <a:solidFill>
                  <a:srgbClr val="0000ff"/>
                </a:solidFill>
                <a:latin typeface="Consolas"/>
              </a:rPr>
              <a:t>float</a:t>
            </a:r>
            <a:r>
              <a:rPr b="0" lang="en-US" sz="1800" spc="-1" strike="noStrike">
                <a:solidFill>
                  <a:srgbClr val="000000"/>
                </a:solidFill>
                <a:latin typeface="Consolas"/>
              </a:rPr>
              <a:t>&gt; X(3);</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X[0] = 10.f; X[1] = 30.f; X[2] = 20.f;</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float</a:t>
            </a:r>
            <a:r>
              <a:rPr b="0" lang="en-US" sz="1800" spc="-1" strike="noStrike">
                <a:solidFill>
                  <a:srgbClr val="000000"/>
                </a:solidFill>
                <a:latin typeface="Consolas"/>
              </a:rPr>
              <a:t> init = X[0];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float</a:t>
            </a:r>
            <a:r>
              <a:rPr b="0" lang="en-US" sz="1800" spc="-1" strike="noStrike">
                <a:solidFill>
                  <a:srgbClr val="000000"/>
                </a:solidFill>
                <a:latin typeface="Consolas"/>
              </a:rPr>
              <a:t> result = </a:t>
            </a:r>
            <a:r>
              <a:rPr b="0" lang="en-US" sz="1800" spc="-1" strike="noStrike">
                <a:solidFill>
                  <a:srgbClr val="ff00ff"/>
                </a:solidFill>
                <a:latin typeface="Consolas"/>
              </a:rPr>
              <a:t>thrust</a:t>
            </a:r>
            <a:r>
              <a:rPr b="0" lang="en-US" sz="1800" spc="-1" strike="noStrike">
                <a:solidFill>
                  <a:srgbClr val="000000"/>
                </a:solidFill>
                <a:latin typeface="Consolas"/>
              </a:rPr>
              <a:t>::reduce(X.begin(), X.end(),</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init,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::maximum&lt;</a:t>
            </a:r>
            <a:r>
              <a:rPr b="0" lang="en-US" sz="1800" spc="-1" strike="noStrike">
                <a:solidFill>
                  <a:srgbClr val="0000ff"/>
                </a:solidFill>
                <a:latin typeface="Consolas"/>
              </a:rPr>
              <a:t>float</a:t>
            </a:r>
            <a:r>
              <a:rPr b="0" lang="en-US" sz="1800" spc="-1" strike="noStrike">
                <a:solidFill>
                  <a:srgbClr val="000000"/>
                </a:solidFill>
                <a:latin typeface="Consola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std::cout &lt;&lt; </a:t>
            </a:r>
            <a:r>
              <a:rPr b="0" lang="en-US" sz="1800" spc="-1" strike="noStrike">
                <a:solidFill>
                  <a:srgbClr val="a31515"/>
                </a:solidFill>
                <a:latin typeface="Consolas"/>
              </a:rPr>
              <a:t>"maximum is "</a:t>
            </a:r>
            <a:r>
              <a:rPr b="0" lang="en-US" sz="1800" spc="-1" strike="noStrike">
                <a:solidFill>
                  <a:srgbClr val="000000"/>
                </a:solidFill>
                <a:latin typeface="Consolas"/>
              </a:rPr>
              <a:t> &lt;&lt; result &lt;&lt; </a:t>
            </a:r>
            <a:r>
              <a:rPr b="0" lang="en-US" sz="1800" spc="-1" strike="noStrike">
                <a:solidFill>
                  <a:srgbClr val="a31515"/>
                </a:solidFill>
                <a:latin typeface="Consolas"/>
              </a:rPr>
              <a:t>"\n"</a:t>
            </a:r>
            <a:r>
              <a:rPr b="0" lang="en-US" sz="1800" spc="-1" strike="noStrike">
                <a:solidFill>
                  <a:srgbClr val="000000"/>
                </a:solidFill>
                <a:latin typeface="Consola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return</a:t>
            </a:r>
            <a:r>
              <a:rPr b="0" lang="en-US" sz="1800" spc="-1" strike="noStrike">
                <a:solidFill>
                  <a:srgbClr val="000000"/>
                </a:solidFill>
                <a:latin typeface="Consolas"/>
              </a:rPr>
              <a:t> 0;</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p:txBody>
      </p:sp>
      <p:sp>
        <p:nvSpPr>
          <p:cNvPr id="424" name="TextShape 2"/>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Maximum Value – after all, it’s just a reduce operation</a:t>
            </a:r>
            <a:endParaRPr b="0" lang="en-US" sz="3600" spc="-1" strike="noStrike">
              <a:solidFill>
                <a:srgbClr val="000000"/>
              </a:solidFill>
              <a:latin typeface="Calibri"/>
            </a:endParaRPr>
          </a:p>
        </p:txBody>
      </p:sp>
      <p:sp>
        <p:nvSpPr>
          <p:cNvPr id="425"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FB32352A-EDA0-458E-8FA0-289D7927B537}" type="slidenum">
              <a:rPr b="0" lang="en-US" sz="1200" spc="-1" strike="noStrike">
                <a:solidFill>
                  <a:srgbClr val="8b8b8b"/>
                </a:solidFill>
                <a:latin typeface="Calibri"/>
              </a:rPr>
              <a:t>24</a:t>
            </a:fld>
            <a:endParaRPr b="0" lang="en-US" sz="1200" spc="-1" strike="noStrike">
              <a:latin typeface="Times New Roman"/>
            </a:endParaRPr>
          </a:p>
        </p:txBody>
      </p:sp>
      <p:sp>
        <p:nvSpPr>
          <p:cNvPr id="426"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Algorithms</a:t>
            </a:r>
            <a:endParaRPr b="0" lang="en-US" sz="3600" spc="-1" strike="noStrike">
              <a:solidFill>
                <a:srgbClr val="000000"/>
              </a:solidFill>
              <a:latin typeface="Calibri"/>
            </a:endParaRPr>
          </a:p>
        </p:txBody>
      </p:sp>
      <p:sp>
        <p:nvSpPr>
          <p:cNvPr id="428"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59A31BF3-0066-4C7B-8F14-A3B2C249219F}" type="slidenum">
              <a:rPr b="0" lang="en-US" sz="1200" spc="-1" strike="noStrike">
                <a:solidFill>
                  <a:srgbClr val="8b8b8b"/>
                </a:solidFill>
                <a:latin typeface="Calibri"/>
              </a:rPr>
              <a:t>24</a:t>
            </a:fld>
            <a:endParaRPr b="0" lang="en-US" sz="1200" spc="-1" strike="noStrike">
              <a:latin typeface="Times New Roman"/>
            </a:endParaRPr>
          </a:p>
        </p:txBody>
      </p:sp>
      <p:sp>
        <p:nvSpPr>
          <p:cNvPr id="429" name="TextShape 3"/>
          <p:cNvSpPr txBox="1"/>
          <p:nvPr/>
        </p:nvSpPr>
        <p:spPr>
          <a:xfrm>
            <a:off x="262800" y="1244520"/>
            <a:ext cx="9932040" cy="6192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Standard operators</a:t>
            </a:r>
            <a:endParaRPr b="0" lang="en-US" sz="3200" spc="-1" strike="noStrike">
              <a:solidFill>
                <a:srgbClr val="000000"/>
              </a:solidFill>
              <a:latin typeface="Calibri"/>
            </a:endParaRPr>
          </a:p>
        </p:txBody>
      </p:sp>
      <p:sp>
        <p:nvSpPr>
          <p:cNvPr id="430" name="CustomShape 4"/>
          <p:cNvSpPr/>
          <p:nvPr/>
        </p:nvSpPr>
        <p:spPr>
          <a:xfrm>
            <a:off x="1154520" y="1706760"/>
            <a:ext cx="9703440" cy="49683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8000"/>
                </a:solidFill>
                <a:latin typeface="Consolas"/>
              </a:rPr>
              <a:t>// allocate memory</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0000ff"/>
                </a:solidFill>
                <a:latin typeface="Consolas"/>
              </a:rPr>
              <a:t>int</a:t>
            </a:r>
            <a:r>
              <a:rPr b="0" lang="en-US" sz="2000" spc="-1" strike="noStrike">
                <a:solidFill>
                  <a:srgbClr val="000000"/>
                </a:solidFill>
                <a:latin typeface="Consolas"/>
              </a:rPr>
              <a:t>&gt;  A(10);</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0000ff"/>
                </a:solidFill>
                <a:latin typeface="Consolas"/>
              </a:rPr>
              <a:t>int</a:t>
            </a:r>
            <a:r>
              <a:rPr b="0" lang="en-US" sz="2000" spc="-1" strike="noStrike">
                <a:solidFill>
                  <a:srgbClr val="000000"/>
                </a:solidFill>
                <a:latin typeface="Consolas"/>
              </a:rPr>
              <a:t>&gt;  B(10);</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0000ff"/>
                </a:solidFill>
                <a:latin typeface="Consolas"/>
              </a:rPr>
              <a:t>int</a:t>
            </a:r>
            <a:r>
              <a:rPr b="0" lang="en-US" sz="2000" spc="-1" strike="noStrike">
                <a:solidFill>
                  <a:srgbClr val="000000"/>
                </a:solidFill>
                <a:latin typeface="Consolas"/>
              </a:rPr>
              <a:t>&gt;  C(10);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transform A + B -&gt; C</a:t>
            </a:r>
            <a:endParaRPr b="0" lang="en-US" sz="2000" spc="-1" strike="noStrike">
              <a:latin typeface="Arial"/>
            </a:endParaRPr>
          </a:p>
          <a:p>
            <a:pPr>
              <a:lnSpc>
                <a:spcPct val="100000"/>
              </a:lnSpc>
            </a:pPr>
            <a:r>
              <a:rPr b="0" lang="en-US" sz="2000" spc="-1" strike="noStrike">
                <a:solidFill>
                  <a:srgbClr val="000000"/>
                </a:solidFill>
                <a:latin typeface="Consolas"/>
              </a:rPr>
              <a:t>transform(A.begin(), A.end(), B.begin(), C.begin(), plus&lt;</a:t>
            </a:r>
            <a:r>
              <a:rPr b="0" lang="en-US" sz="2000" spc="-1" strike="noStrike">
                <a:solidFill>
                  <a:srgbClr val="0000ff"/>
                </a:solidFill>
                <a:latin typeface="Consolas"/>
              </a:rPr>
              <a:t>int</a:t>
            </a:r>
            <a:r>
              <a:rPr b="0" lang="en-US" sz="2000" spc="-1" strike="noStrike">
                <a:solidFill>
                  <a:srgbClr val="000000"/>
                </a:solidFill>
                <a:latin typeface="Consolas"/>
              </a:rPr>
              <a:t>&gt;());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transform A - B -&gt; C</a:t>
            </a:r>
            <a:endParaRPr b="0" lang="en-US" sz="2000" spc="-1" strike="noStrike">
              <a:latin typeface="Arial"/>
            </a:endParaRPr>
          </a:p>
          <a:p>
            <a:pPr>
              <a:lnSpc>
                <a:spcPct val="100000"/>
              </a:lnSpc>
            </a:pPr>
            <a:r>
              <a:rPr b="0" lang="en-US" sz="2000" spc="-1" strike="noStrike">
                <a:solidFill>
                  <a:srgbClr val="000000"/>
                </a:solidFill>
                <a:latin typeface="Consolas"/>
              </a:rPr>
              <a:t>transform(A.begin(), A.end(), B.begin(), C.begin(), minus&lt;</a:t>
            </a:r>
            <a:r>
              <a:rPr b="0" lang="en-US" sz="2000" spc="-1" strike="noStrike">
                <a:solidFill>
                  <a:srgbClr val="0000ff"/>
                </a:solidFill>
                <a:latin typeface="Consolas"/>
              </a:rPr>
              <a:t>int</a:t>
            </a:r>
            <a:r>
              <a:rPr b="0" lang="en-US" sz="2000" spc="-1" strike="noStrike">
                <a:solidFill>
                  <a:srgbClr val="000000"/>
                </a:solidFill>
                <a:latin typeface="Consolas"/>
              </a:rPr>
              <a:t>&gt;());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multiply reduction</a:t>
            </a:r>
            <a:endParaRPr b="0" lang="en-US" sz="2000" spc="-1" strike="noStrike">
              <a:latin typeface="Arial"/>
            </a:endParaRPr>
          </a:p>
          <a:p>
            <a:pPr>
              <a:lnSpc>
                <a:spcPct val="100000"/>
              </a:lnSpc>
            </a:pPr>
            <a:r>
              <a:rPr b="0" lang="en-US" sz="2000" spc="-1" strike="noStrike">
                <a:solidFill>
                  <a:srgbClr val="0000ff"/>
                </a:solidFill>
                <a:latin typeface="Consolas"/>
              </a:rPr>
              <a:t>int</a:t>
            </a:r>
            <a:r>
              <a:rPr b="0" lang="en-US" sz="2000" spc="-1" strike="noStrike">
                <a:solidFill>
                  <a:srgbClr val="000000"/>
                </a:solidFill>
                <a:latin typeface="Consolas"/>
              </a:rPr>
              <a:t> product = reduce(A.begin(), A.end(), 1, multiplies&lt;</a:t>
            </a:r>
            <a:r>
              <a:rPr b="0" lang="en-US" sz="2000" spc="-1" strike="noStrike">
                <a:solidFill>
                  <a:srgbClr val="0000ff"/>
                </a:solidFill>
                <a:latin typeface="Consolas"/>
              </a:rPr>
              <a:t>int</a:t>
            </a:r>
            <a:r>
              <a:rPr b="0" lang="en-US" sz="2000" spc="-1" strike="noStrike">
                <a:solidFill>
                  <a:srgbClr val="000000"/>
                </a:solidFill>
                <a:latin typeface="Consolas"/>
              </a:rPr>
              <a:t>&gt;());</a:t>
            </a:r>
            <a:endParaRPr b="0" lang="en-US" sz="2000" spc="-1" strike="noStrike">
              <a:latin typeface="Arial"/>
            </a:endParaRPr>
          </a:p>
        </p:txBody>
      </p:sp>
      <p:sp>
        <p:nvSpPr>
          <p:cNvPr id="431" name="CustomShape 5"/>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0" y="0"/>
            <a:ext cx="12191760" cy="822960"/>
          </a:xfrm>
          <a:prstGeom prst="rect">
            <a:avLst/>
          </a:prstGeom>
          <a:solidFill>
            <a:srgbClr val="1f4e79"/>
          </a:solidFill>
          <a:ln>
            <a:noFill/>
          </a:ln>
        </p:spPr>
        <p:txBody>
          <a:bodyPr anchor="ctr">
            <a:noAutofit/>
          </a:bodyPr>
          <a:p>
            <a:endParaRPr b="0" lang="en-US" sz="1800" spc="-1" strike="noStrike">
              <a:solidFill>
                <a:srgbClr val="000000"/>
              </a:solidFill>
              <a:latin typeface="Calibri"/>
            </a:endParaRPr>
          </a:p>
        </p:txBody>
      </p:sp>
      <p:sp>
        <p:nvSpPr>
          <p:cNvPr id="300" name="TextShape 2"/>
          <p:cNvSpPr txBox="1"/>
          <p:nvPr/>
        </p:nvSpPr>
        <p:spPr>
          <a:xfrm>
            <a:off x="147240" y="1495080"/>
            <a:ext cx="11960640" cy="4932720"/>
          </a:xfrm>
          <a:prstGeom prst="rect">
            <a:avLst/>
          </a:prstGeom>
          <a:noFill/>
          <a:ln>
            <a:noFill/>
          </a:ln>
        </p:spPr>
        <p:txBody>
          <a:bodyPr>
            <a:norm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Is BBC recording on?</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If my internet connection goes down, I’ll email from my phone to provide more information – go/no-go, next step, etc.</a:t>
            </a:r>
            <a:endParaRPr b="0" lang="en-US" sz="1800" spc="-1" strike="noStrike">
              <a:solidFill>
                <a:srgbClr val="000000"/>
              </a:solidFill>
              <a:latin typeface="Calibri"/>
            </a:endParaRPr>
          </a:p>
        </p:txBody>
      </p:sp>
      <p:sp>
        <p:nvSpPr>
          <p:cNvPr id="301"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CB472635-6DAB-4FAF-B75B-D6DB3B309ADE}" type="slidenum">
              <a:rPr b="0" lang="en-US" sz="1200" spc="-1" strike="noStrike">
                <a:solidFill>
                  <a:srgbClr val="8b8b8b"/>
                </a:solidFill>
                <a:latin typeface="Calibri"/>
              </a:rPr>
              <a:t>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SAXPY (of sorts)</a:t>
            </a:r>
            <a:endParaRPr b="0" lang="en-US" sz="3600" spc="-1" strike="noStrike">
              <a:solidFill>
                <a:srgbClr val="000000"/>
              </a:solidFill>
              <a:latin typeface="Calibri"/>
            </a:endParaRPr>
          </a:p>
        </p:txBody>
      </p:sp>
      <p:sp>
        <p:nvSpPr>
          <p:cNvPr id="433"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FF9F2C6B-C291-4DE7-8C2A-FDAB8FDA5504}" type="slidenum">
              <a:rPr b="0" lang="en-US" sz="1200" spc="-1" strike="noStrike">
                <a:solidFill>
                  <a:srgbClr val="8b8b8b"/>
                </a:solidFill>
                <a:latin typeface="Calibri"/>
              </a:rPr>
              <a:t>29</a:t>
            </a:fld>
            <a:endParaRPr b="0" lang="en-US" sz="1200" spc="-1" strike="noStrike">
              <a:latin typeface="Times New Roman"/>
            </a:endParaRPr>
          </a:p>
        </p:txBody>
      </p:sp>
      <p:sp>
        <p:nvSpPr>
          <p:cNvPr id="434" name="CustomShape 3"/>
          <p:cNvSpPr/>
          <p:nvPr/>
        </p:nvSpPr>
        <p:spPr>
          <a:xfrm>
            <a:off x="9009720" y="2895480"/>
            <a:ext cx="559080" cy="559080"/>
          </a:xfrm>
          <a:prstGeom prst="mathPlus">
            <a:avLst>
              <a:gd name="adj1" fmla="val 23520"/>
            </a:avLst>
          </a:prstGeom>
          <a:ln>
            <a:solidFill>
              <a:schemeClr val="tx1"/>
            </a:solidFill>
          </a:ln>
        </p:spPr>
        <p:style>
          <a:lnRef idx="2">
            <a:schemeClr val="accent2">
              <a:shade val="50000"/>
            </a:schemeClr>
          </a:lnRef>
          <a:fillRef idx="1">
            <a:schemeClr val="accent2"/>
          </a:fillRef>
          <a:effectRef idx="0">
            <a:schemeClr val="accent2"/>
          </a:effectRef>
          <a:fontRef idx="minor"/>
        </p:style>
      </p:sp>
      <p:sp>
        <p:nvSpPr>
          <p:cNvPr id="435" name="CustomShape 4"/>
          <p:cNvSpPr/>
          <p:nvPr/>
        </p:nvSpPr>
        <p:spPr>
          <a:xfrm>
            <a:off x="6514560" y="2980440"/>
            <a:ext cx="598320" cy="389520"/>
          </a:xfrm>
          <a:prstGeom prst="leftArrow">
            <a:avLst>
              <a:gd name="adj1" fmla="val 50000"/>
              <a:gd name="adj2" fmla="val 50000"/>
            </a:avLst>
          </a:prstGeom>
          <a:ln>
            <a:solidFill>
              <a:schemeClr val="tx1"/>
            </a:solidFill>
          </a:ln>
        </p:spPr>
        <p:style>
          <a:lnRef idx="2">
            <a:schemeClr val="accent2">
              <a:shade val="50000"/>
            </a:schemeClr>
          </a:lnRef>
          <a:fillRef idx="1">
            <a:schemeClr val="accent2"/>
          </a:fillRef>
          <a:effectRef idx="0">
            <a:schemeClr val="accent2"/>
          </a:effectRef>
          <a:fontRef idx="minor"/>
        </p:style>
      </p:sp>
      <p:sp>
        <p:nvSpPr>
          <p:cNvPr id="436" name="CustomShape 5"/>
          <p:cNvSpPr/>
          <p:nvPr/>
        </p:nvSpPr>
        <p:spPr>
          <a:xfrm>
            <a:off x="8499240" y="22662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37" name="CustomShape 6"/>
          <p:cNvSpPr/>
          <p:nvPr/>
        </p:nvSpPr>
        <p:spPr>
          <a:xfrm>
            <a:off x="8444520" y="4224600"/>
            <a:ext cx="43560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X</a:t>
            </a:r>
            <a:endParaRPr b="0" lang="en-US" sz="3600" spc="-1" strike="noStrike">
              <a:latin typeface="Arial"/>
            </a:endParaRPr>
          </a:p>
        </p:txBody>
      </p:sp>
      <p:sp>
        <p:nvSpPr>
          <p:cNvPr id="438" name="CustomShape 7"/>
          <p:cNvSpPr/>
          <p:nvPr/>
        </p:nvSpPr>
        <p:spPr>
          <a:xfrm>
            <a:off x="9753120" y="22662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39" name="CustomShape 8"/>
          <p:cNvSpPr/>
          <p:nvPr/>
        </p:nvSpPr>
        <p:spPr>
          <a:xfrm>
            <a:off x="9705240" y="4224600"/>
            <a:ext cx="42156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Y</a:t>
            </a:r>
            <a:endParaRPr b="0" lang="en-US" sz="3600" spc="-1" strike="noStrike">
              <a:latin typeface="Arial"/>
            </a:endParaRPr>
          </a:p>
        </p:txBody>
      </p:sp>
      <p:sp>
        <p:nvSpPr>
          <p:cNvPr id="440" name="CustomShape 9"/>
          <p:cNvSpPr/>
          <p:nvPr/>
        </p:nvSpPr>
        <p:spPr>
          <a:xfrm>
            <a:off x="6017040" y="2266200"/>
            <a:ext cx="326160" cy="1818360"/>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p:style>
      </p:sp>
      <p:sp>
        <p:nvSpPr>
          <p:cNvPr id="441" name="CustomShape 10"/>
          <p:cNvSpPr/>
          <p:nvPr/>
        </p:nvSpPr>
        <p:spPr>
          <a:xfrm>
            <a:off x="5979240" y="4224600"/>
            <a:ext cx="40176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Z</a:t>
            </a:r>
            <a:endParaRPr b="0" lang="en-US" sz="3600" spc="-1" strike="noStrike">
              <a:latin typeface="Arial"/>
            </a:endParaRPr>
          </a:p>
        </p:txBody>
      </p:sp>
      <p:sp>
        <p:nvSpPr>
          <p:cNvPr id="442" name="CustomShape 11"/>
          <p:cNvSpPr/>
          <p:nvPr/>
        </p:nvSpPr>
        <p:spPr>
          <a:xfrm>
            <a:off x="7755840" y="2884680"/>
            <a:ext cx="559080" cy="559080"/>
          </a:xfrm>
          <a:prstGeom prst="mathMultiply">
            <a:avLst>
              <a:gd name="adj1" fmla="val 23520"/>
            </a:avLst>
          </a:prstGeom>
          <a:ln>
            <a:solidFill>
              <a:schemeClr val="tx1"/>
            </a:solidFill>
          </a:ln>
        </p:spPr>
        <p:style>
          <a:lnRef idx="2">
            <a:schemeClr val="accent2">
              <a:shade val="50000"/>
            </a:schemeClr>
          </a:lnRef>
          <a:fillRef idx="1">
            <a:schemeClr val="accent2"/>
          </a:fillRef>
          <a:effectRef idx="0">
            <a:schemeClr val="accent2"/>
          </a:effectRef>
          <a:fontRef idx="minor"/>
        </p:style>
      </p:sp>
      <p:sp>
        <p:nvSpPr>
          <p:cNvPr id="443" name="CustomShape 12"/>
          <p:cNvSpPr/>
          <p:nvPr/>
        </p:nvSpPr>
        <p:spPr>
          <a:xfrm>
            <a:off x="7229520" y="2808360"/>
            <a:ext cx="409680" cy="640440"/>
          </a:xfrm>
          <a:prstGeom prst="rect">
            <a:avLst/>
          </a:prstGeom>
          <a:noFill/>
          <a:ln>
            <a:noFill/>
          </a:ln>
          <a:scene3d>
            <a:camera prst="orthographicFront"/>
            <a:lightRig dir="tl" rig="soft">
              <a:rot lat="0" lon="0" rev="0"/>
            </a:lightRig>
          </a:scene3d>
        </p:spPr>
        <p:style>
          <a:lnRef idx="0"/>
          <a:fillRef idx="0"/>
          <a:effectRef idx="0"/>
          <a:fontRef idx="minor"/>
        </p:style>
        <p:txBody>
          <a:bodyPr wrap="none">
            <a:spAutoFit/>
          </a:bodyPr>
          <a:p>
            <a:pPr algn="ctr">
              <a:lnSpc>
                <a:spcPct val="100000"/>
              </a:lnSpc>
            </a:pPr>
            <a:r>
              <a:rPr b="1" lang="en-US" sz="3600" spc="49" strike="noStrike">
                <a:solidFill>
                  <a:srgbClr val="ff7a1f"/>
                </a:solidFill>
                <a:latin typeface="Calibri"/>
              </a:rPr>
              <a:t>a</a:t>
            </a:r>
            <a:endParaRPr b="0" lang="en-US" sz="3600" spc="-1" strike="noStrike">
              <a:latin typeface="Arial"/>
            </a:endParaRPr>
          </a:p>
        </p:txBody>
      </p:sp>
      <p:sp>
        <p:nvSpPr>
          <p:cNvPr id="444" name="CustomShape 13"/>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445" name="CustomShape 14"/>
          <p:cNvSpPr/>
          <p:nvPr/>
        </p:nvSpPr>
        <p:spPr>
          <a:xfrm>
            <a:off x="1963080" y="3011400"/>
            <a:ext cx="3675240" cy="11869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nn-NO" sz="1800" spc="-1" strike="noStrike">
                <a:solidFill>
                  <a:srgbClr val="0000ff"/>
                </a:solidFill>
                <a:latin typeface="Consolas"/>
              </a:rPr>
              <a:t>for</a:t>
            </a:r>
            <a:r>
              <a:rPr b="0" lang="nn-NO" sz="1800" spc="-1" strike="noStrike">
                <a:solidFill>
                  <a:srgbClr val="000000"/>
                </a:solidFill>
                <a:latin typeface="Consolas"/>
              </a:rPr>
              <a:t> (</a:t>
            </a:r>
            <a:r>
              <a:rPr b="0" lang="nn-NO" sz="1800" spc="-1" strike="noStrike">
                <a:solidFill>
                  <a:srgbClr val="0000ff"/>
                </a:solidFill>
                <a:latin typeface="Consolas"/>
              </a:rPr>
              <a:t>int</a:t>
            </a:r>
            <a:r>
              <a:rPr b="0" lang="nn-NO" sz="1800" spc="-1" strike="noStrike">
                <a:solidFill>
                  <a:srgbClr val="000000"/>
                </a:solidFill>
                <a:latin typeface="Consolas"/>
              </a:rPr>
              <a:t> i = 0; i &lt; N; i++)</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Z[i] = a * X[i] + Y[i];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0" y="0"/>
            <a:ext cx="304128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SAXPY</a:t>
            </a:r>
            <a:endParaRPr b="0" lang="en-US" sz="3600" spc="-1" strike="noStrike">
              <a:solidFill>
                <a:srgbClr val="000000"/>
              </a:solidFill>
              <a:latin typeface="Calibri"/>
            </a:endParaRPr>
          </a:p>
        </p:txBody>
      </p:sp>
      <p:sp>
        <p:nvSpPr>
          <p:cNvPr id="447"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D87E3C5F-5322-4F9C-8DA6-0C4E5B5FC93B}" type="slidenum">
              <a:rPr b="0" lang="en-US" sz="1200" spc="-1" strike="noStrike">
                <a:solidFill>
                  <a:srgbClr val="8b8b8b"/>
                </a:solidFill>
                <a:latin typeface="Calibri"/>
              </a:rPr>
              <a:t>29</a:t>
            </a:fld>
            <a:endParaRPr b="0" lang="en-US" sz="1200" spc="-1" strike="noStrike">
              <a:latin typeface="Times New Roman"/>
            </a:endParaRPr>
          </a:p>
        </p:txBody>
      </p:sp>
      <p:sp>
        <p:nvSpPr>
          <p:cNvPr id="448" name="CustomShape 3"/>
          <p:cNvSpPr/>
          <p:nvPr/>
        </p:nvSpPr>
        <p:spPr>
          <a:xfrm>
            <a:off x="3700080" y="111600"/>
            <a:ext cx="3785040" cy="2280600"/>
          </a:xfrm>
          <a:prstGeom prst="rect">
            <a:avLst/>
          </a:prstGeom>
          <a:solidFill>
            <a:schemeClr val="accent2">
              <a:lumMod val="20000"/>
              <a:lumOff val="80000"/>
            </a:schemeClr>
          </a:solidFill>
          <a:ln>
            <a:solidFill>
              <a:schemeClr val="accent1"/>
            </a:solidFill>
          </a:ln>
        </p:spPr>
        <p:style>
          <a:lnRef idx="0"/>
          <a:fillRef idx="0"/>
          <a:effectRef idx="0"/>
          <a:fontRef idx="minor"/>
        </p:style>
        <p:txBody>
          <a:bodyPr lIns="90000" rIns="90000" tIns="45000" bIns="45000">
            <a:spAutoFit/>
          </a:bodyPr>
          <a:p>
            <a:pPr>
              <a:lnSpc>
                <a:spcPct val="100000"/>
              </a:lnSpc>
            </a:pPr>
            <a:r>
              <a:rPr b="1" lang="en-US" sz="1200" spc="-1" strike="noStrike">
                <a:solidFill>
                  <a:srgbClr val="6ab825"/>
                </a:solidFill>
                <a:latin typeface="Courier New"/>
              </a:rPr>
              <a:t>struct</a:t>
            </a:r>
            <a:r>
              <a:rPr b="1" lang="en-US" sz="1200" spc="-1" strike="noStrike">
                <a:solidFill>
                  <a:srgbClr val="000000"/>
                </a:solidFill>
                <a:latin typeface="Courier New"/>
              </a:rPr>
              <a:t> saxpy</a:t>
            </a:r>
            <a:endParaRPr b="0" lang="en-US" sz="1200" spc="-1" strike="noStrike">
              <a:latin typeface="Arial"/>
            </a:endParaRPr>
          </a:p>
          <a:p>
            <a:pPr>
              <a:lnSpc>
                <a:spcPct val="100000"/>
              </a:lnSpc>
            </a:pPr>
            <a:r>
              <a:rPr b="1" lang="en-US" sz="1200" spc="-1" strike="noStrike">
                <a:solidFill>
                  <a:srgbClr val="000000"/>
                </a:solidFill>
                <a:latin typeface="Courier New"/>
              </a:rPr>
              <a:t>{</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6ab825"/>
                </a:solidFill>
                <a:latin typeface="Courier New"/>
              </a:rPr>
              <a:t>float</a:t>
            </a:r>
            <a:r>
              <a:rPr b="1" lang="en-US" sz="1200" spc="-1" strike="noStrike">
                <a:solidFill>
                  <a:srgbClr val="000000"/>
                </a:solidFill>
                <a:latin typeface="Courier New"/>
              </a:rPr>
              <a:t> m_a;</a:t>
            </a:r>
            <a:endParaRPr b="0" lang="en-US" sz="1200" spc="-1" strike="noStrike">
              <a:latin typeface="Arial"/>
            </a:endParaRPr>
          </a:p>
          <a:p>
            <a:pPr>
              <a:lnSpc>
                <a:spcPct val="100000"/>
              </a:lnSpc>
            </a:pPr>
            <a:r>
              <a:rPr b="1" lang="en-US" sz="1200" spc="-1" strike="noStrike">
                <a:solidFill>
                  <a:srgbClr val="000000"/>
                </a:solidFill>
                <a:latin typeface="Courier New"/>
              </a:rPr>
              <a:t>  </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saxpy(</a:t>
            </a:r>
            <a:r>
              <a:rPr b="1" lang="en-US" sz="1200" spc="-1" strike="noStrike">
                <a:solidFill>
                  <a:srgbClr val="6ab825"/>
                </a:solidFill>
                <a:latin typeface="Courier New"/>
              </a:rPr>
              <a:t>float</a:t>
            </a:r>
            <a:r>
              <a:rPr b="1" lang="en-US" sz="1200" spc="-1" strike="noStrike">
                <a:solidFill>
                  <a:srgbClr val="000000"/>
                </a:solidFill>
                <a:latin typeface="Courier New"/>
              </a:rPr>
              <a:t> a) : m_a(a)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__host__ __device__</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6ab825"/>
                </a:solidFill>
                <a:latin typeface="Courier New"/>
              </a:rPr>
              <a:t>float</a:t>
            </a:r>
            <a:r>
              <a:rPr b="1" lang="en-US" sz="1200" spc="-1" strike="noStrike">
                <a:solidFill>
                  <a:srgbClr val="000000"/>
                </a:solidFill>
                <a:latin typeface="Courier New"/>
              </a:rPr>
              <a:t> </a:t>
            </a:r>
            <a:r>
              <a:rPr b="1" lang="en-US" sz="1200" spc="-1" strike="noStrike">
                <a:solidFill>
                  <a:srgbClr val="6ab825"/>
                </a:solidFill>
                <a:latin typeface="Courier New"/>
              </a:rPr>
              <a:t>operator</a:t>
            </a:r>
            <a:r>
              <a:rPr b="1" lang="en-US" sz="1200" spc="-1" strike="noStrike">
                <a:solidFill>
                  <a:srgbClr val="000000"/>
                </a:solidFill>
                <a:latin typeface="Courier New"/>
              </a:rPr>
              <a:t>()(</a:t>
            </a:r>
            <a:r>
              <a:rPr b="1" lang="en-US" sz="1200" spc="-1" strike="noStrike">
                <a:solidFill>
                  <a:srgbClr val="6ab825"/>
                </a:solidFill>
                <a:latin typeface="Courier New"/>
              </a:rPr>
              <a:t>float</a:t>
            </a:r>
            <a:r>
              <a:rPr b="1" lang="en-US" sz="1200" spc="-1" strike="noStrike">
                <a:solidFill>
                  <a:srgbClr val="000000"/>
                </a:solidFill>
                <a:latin typeface="Courier New"/>
              </a:rPr>
              <a:t> x, </a:t>
            </a:r>
            <a:r>
              <a:rPr b="1" lang="en-US" sz="1200" spc="-1" strike="noStrike">
                <a:solidFill>
                  <a:srgbClr val="6ab825"/>
                </a:solidFill>
                <a:latin typeface="Courier New"/>
              </a:rPr>
              <a:t>float</a:t>
            </a:r>
            <a:r>
              <a:rPr b="1" lang="en-US" sz="1200" spc="-1" strike="noStrike">
                <a:solidFill>
                  <a:srgbClr val="000000"/>
                </a:solidFill>
                <a:latin typeface="Courier New"/>
              </a:rPr>
              <a:t> y)</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6ab825"/>
                </a:solidFill>
                <a:latin typeface="Courier New"/>
              </a:rPr>
              <a:t>return</a:t>
            </a:r>
            <a:r>
              <a:rPr b="1" lang="en-US" sz="1200" spc="-1" strike="noStrike">
                <a:solidFill>
                  <a:srgbClr val="000000"/>
                </a:solidFill>
                <a:latin typeface="Courier New"/>
              </a:rPr>
              <a:t> m_a * x + y;</a:t>
            </a:r>
            <a:endParaRPr b="0" lang="en-US" sz="1200" spc="-1" strike="noStrike">
              <a:latin typeface="Arial"/>
            </a:endParaRPr>
          </a:p>
          <a:p>
            <a:pPr>
              <a:lnSpc>
                <a:spcPct val="100000"/>
              </a:lnSpc>
            </a:pPr>
            <a:r>
              <a:rPr b="1" lang="en-US" sz="1200" spc="-1" strike="noStrike">
                <a:solidFill>
                  <a:srgbClr val="000000"/>
                </a:solidFill>
                <a:latin typeface="Courier New"/>
              </a:rPr>
              <a:t>  </a:t>
            </a:r>
            <a:r>
              <a:rPr b="1" lang="en-US" sz="1200" spc="-1" strike="noStrike">
                <a:solidFill>
                  <a:srgbClr val="000000"/>
                </a:solidFill>
                <a:latin typeface="Courier New"/>
              </a:rPr>
              <a:t>}</a:t>
            </a:r>
            <a:endParaRPr b="0" lang="en-US" sz="1200" spc="-1" strike="noStrike">
              <a:latin typeface="Arial"/>
            </a:endParaRPr>
          </a:p>
          <a:p>
            <a:pPr>
              <a:lnSpc>
                <a:spcPct val="100000"/>
              </a:lnSpc>
            </a:pPr>
            <a:r>
              <a:rPr b="1" lang="en-US" sz="1200" spc="-1" strike="noStrike">
                <a:solidFill>
                  <a:srgbClr val="000000"/>
                </a:solidFill>
                <a:latin typeface="Courier New"/>
              </a:rPr>
              <a:t>};</a:t>
            </a:r>
            <a:endParaRPr b="0" lang="en-US" sz="1200" spc="-1" strike="noStrike">
              <a:latin typeface="Arial"/>
            </a:endParaRPr>
          </a:p>
        </p:txBody>
      </p:sp>
      <p:sp>
        <p:nvSpPr>
          <p:cNvPr id="449" name="CustomShape 4"/>
          <p:cNvSpPr/>
          <p:nvPr/>
        </p:nvSpPr>
        <p:spPr>
          <a:xfrm>
            <a:off x="3318840" y="187920"/>
            <a:ext cx="228240" cy="2133360"/>
          </a:xfrm>
          <a:prstGeom prst="leftBrace">
            <a:avLst>
              <a:gd name="adj1" fmla="val 8333"/>
              <a:gd name="adj2" fmla="val 50000"/>
            </a:avLst>
          </a:prstGeom>
          <a:noFill/>
          <a:ln w="22320">
            <a:solidFill>
              <a:srgbClr val="c00000"/>
            </a:solidFill>
          </a:ln>
        </p:spPr>
        <p:style>
          <a:lnRef idx="1">
            <a:schemeClr val="accent1"/>
          </a:lnRef>
          <a:fillRef idx="0">
            <a:schemeClr val="accent1"/>
          </a:fillRef>
          <a:effectRef idx="0">
            <a:schemeClr val="accent1"/>
          </a:effectRef>
          <a:fontRef idx="minor"/>
        </p:style>
      </p:sp>
      <p:sp>
        <p:nvSpPr>
          <p:cNvPr id="450" name="CustomShape 5"/>
          <p:cNvSpPr/>
          <p:nvPr/>
        </p:nvSpPr>
        <p:spPr>
          <a:xfrm>
            <a:off x="2256840" y="949680"/>
            <a:ext cx="874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9933"/>
                </a:solidFill>
                <a:latin typeface="Calibri"/>
              </a:rPr>
              <a:t>functor</a:t>
            </a:r>
            <a:endParaRPr b="0" lang="en-US" sz="1800" spc="-1" strike="noStrike">
              <a:latin typeface="Arial"/>
            </a:endParaRPr>
          </a:p>
        </p:txBody>
      </p:sp>
      <p:sp>
        <p:nvSpPr>
          <p:cNvPr id="451" name="CustomShape 6"/>
          <p:cNvSpPr/>
          <p:nvPr/>
        </p:nvSpPr>
        <p:spPr>
          <a:xfrm flipH="1">
            <a:off x="7662240" y="1252080"/>
            <a:ext cx="228240" cy="837720"/>
          </a:xfrm>
          <a:prstGeom prst="leftBrace">
            <a:avLst>
              <a:gd name="adj1" fmla="val 8333"/>
              <a:gd name="adj2" fmla="val 50000"/>
            </a:avLst>
          </a:prstGeom>
          <a:noFill/>
          <a:ln w="22320">
            <a:solidFill>
              <a:srgbClr val="c00000"/>
            </a:solidFill>
          </a:ln>
        </p:spPr>
        <p:style>
          <a:lnRef idx="1">
            <a:schemeClr val="accent1"/>
          </a:lnRef>
          <a:fillRef idx="0">
            <a:schemeClr val="accent1"/>
          </a:fillRef>
          <a:effectRef idx="0">
            <a:schemeClr val="accent1"/>
          </a:effectRef>
          <a:fontRef idx="minor"/>
        </p:style>
      </p:sp>
      <p:sp>
        <p:nvSpPr>
          <p:cNvPr id="452" name="CustomShape 7"/>
          <p:cNvSpPr/>
          <p:nvPr/>
        </p:nvSpPr>
        <p:spPr>
          <a:xfrm>
            <a:off x="8003880" y="1413000"/>
            <a:ext cx="26971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9933"/>
                </a:solidFill>
                <a:latin typeface="Calibri"/>
              </a:rPr>
              <a:t>call operator, callable from </a:t>
            </a:r>
            <a:br/>
            <a:r>
              <a:rPr b="0" lang="en-US" sz="1800" spc="-1" strike="noStrike">
                <a:solidFill>
                  <a:srgbClr val="ff9933"/>
                </a:solidFill>
                <a:latin typeface="Calibri"/>
              </a:rPr>
              <a:t>both host &amp; device</a:t>
            </a:r>
            <a:endParaRPr b="0" lang="en-US" sz="1800" spc="-1" strike="noStrike">
              <a:latin typeface="Arial"/>
            </a:endParaRPr>
          </a:p>
        </p:txBody>
      </p:sp>
      <p:sp>
        <p:nvSpPr>
          <p:cNvPr id="453" name="CustomShape 8"/>
          <p:cNvSpPr/>
          <p:nvPr/>
        </p:nvSpPr>
        <p:spPr>
          <a:xfrm flipH="1">
            <a:off x="7661520" y="803160"/>
            <a:ext cx="171720" cy="228240"/>
          </a:xfrm>
          <a:prstGeom prst="leftBrace">
            <a:avLst>
              <a:gd name="adj1" fmla="val 8333"/>
              <a:gd name="adj2" fmla="val 50000"/>
            </a:avLst>
          </a:prstGeom>
          <a:noFill/>
          <a:ln w="22320">
            <a:solidFill>
              <a:srgbClr val="c00000"/>
            </a:solidFill>
          </a:ln>
        </p:spPr>
        <p:style>
          <a:lnRef idx="1">
            <a:schemeClr val="accent1"/>
          </a:lnRef>
          <a:fillRef idx="0">
            <a:schemeClr val="accent1"/>
          </a:fillRef>
          <a:effectRef idx="0">
            <a:schemeClr val="accent1"/>
          </a:effectRef>
          <a:fontRef idx="minor"/>
        </p:style>
      </p:sp>
      <p:sp>
        <p:nvSpPr>
          <p:cNvPr id="454" name="CustomShape 9"/>
          <p:cNvSpPr/>
          <p:nvPr/>
        </p:nvSpPr>
        <p:spPr>
          <a:xfrm>
            <a:off x="8006040" y="732960"/>
            <a:ext cx="1556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9933"/>
                </a:solidFill>
                <a:latin typeface="Calibri"/>
              </a:rPr>
              <a:t>constructor</a:t>
            </a:r>
            <a:endParaRPr b="0" lang="en-US" sz="1800" spc="-1" strike="noStrike">
              <a:latin typeface="Arial"/>
            </a:endParaRPr>
          </a:p>
        </p:txBody>
      </p:sp>
      <p:sp>
        <p:nvSpPr>
          <p:cNvPr id="455" name="CustomShape 10"/>
          <p:cNvSpPr/>
          <p:nvPr/>
        </p:nvSpPr>
        <p:spPr>
          <a:xfrm flipH="1">
            <a:off x="7661520" y="410400"/>
            <a:ext cx="171720" cy="228240"/>
          </a:xfrm>
          <a:prstGeom prst="leftBrace">
            <a:avLst>
              <a:gd name="adj1" fmla="val 8333"/>
              <a:gd name="adj2" fmla="val 50000"/>
            </a:avLst>
          </a:prstGeom>
          <a:noFill/>
          <a:ln w="22320">
            <a:solidFill>
              <a:srgbClr val="c00000"/>
            </a:solidFill>
          </a:ln>
        </p:spPr>
        <p:style>
          <a:lnRef idx="1">
            <a:schemeClr val="accent1"/>
          </a:lnRef>
          <a:fillRef idx="0">
            <a:schemeClr val="accent1"/>
          </a:fillRef>
          <a:effectRef idx="0">
            <a:schemeClr val="accent1"/>
          </a:effectRef>
          <a:fontRef idx="minor"/>
        </p:style>
      </p:sp>
      <p:sp>
        <p:nvSpPr>
          <p:cNvPr id="456" name="CustomShape 11"/>
          <p:cNvSpPr/>
          <p:nvPr/>
        </p:nvSpPr>
        <p:spPr>
          <a:xfrm>
            <a:off x="8006040" y="340200"/>
            <a:ext cx="1556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9933"/>
                </a:solidFill>
                <a:latin typeface="Calibri"/>
              </a:rPr>
              <a:t>state</a:t>
            </a:r>
            <a:endParaRPr b="0" lang="en-US" sz="1800" spc="-1" strike="noStrike">
              <a:latin typeface="Arial"/>
            </a:endParaRPr>
          </a:p>
        </p:txBody>
      </p:sp>
      <p:sp>
        <p:nvSpPr>
          <p:cNvPr id="457" name="CustomShape 12"/>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458" name="CustomShape 13"/>
          <p:cNvSpPr/>
          <p:nvPr/>
        </p:nvSpPr>
        <p:spPr>
          <a:xfrm>
            <a:off x="4175640" y="2765160"/>
            <a:ext cx="7503120" cy="37407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6ab825"/>
                </a:solidFill>
                <a:latin typeface="Courier New"/>
              </a:rPr>
              <a:t>void</a:t>
            </a:r>
            <a:r>
              <a:rPr b="1" lang="en-US" sz="1600" spc="-1" strike="noStrike">
                <a:solidFill>
                  <a:srgbClr val="000000"/>
                </a:solidFill>
                <a:latin typeface="Courier New"/>
              </a:rPr>
              <a:t> main(</a:t>
            </a:r>
            <a:r>
              <a:rPr b="1" lang="en-US" sz="1600" spc="-1" strike="noStrike">
                <a:solidFill>
                  <a:srgbClr val="6ab825"/>
                </a:solidFill>
                <a:latin typeface="Courier New"/>
              </a:rPr>
              <a:t>void</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thrust::device_vector&lt;</a:t>
            </a:r>
            <a:r>
              <a:rPr b="1" lang="en-US" sz="1600" spc="-1" strike="noStrike">
                <a:solidFill>
                  <a:srgbClr val="6ab825"/>
                </a:solidFill>
                <a:latin typeface="Courier New"/>
              </a:rPr>
              <a:t>float</a:t>
            </a:r>
            <a:r>
              <a:rPr b="1" lang="en-US" sz="1600" spc="-1" strike="noStrike">
                <a:solidFill>
                  <a:srgbClr val="000000"/>
                </a:solidFill>
                <a:latin typeface="Courier New"/>
              </a:rPr>
              <a:t>&gt; X(</a:t>
            </a:r>
            <a:r>
              <a:rPr b="1" lang="en-US" sz="1600" spc="-1" strike="noStrike">
                <a:solidFill>
                  <a:srgbClr val="3677a9"/>
                </a:solidFill>
                <a:latin typeface="Courier New"/>
              </a:rPr>
              <a:t>3</a:t>
            </a:r>
            <a:r>
              <a:rPr b="1" lang="en-US" sz="1600" spc="-1" strike="noStrike">
                <a:solidFill>
                  <a:srgbClr val="000000"/>
                </a:solidFill>
                <a:latin typeface="Courier New"/>
              </a:rPr>
              <a:t>), Y(</a:t>
            </a:r>
            <a:r>
              <a:rPr b="1" lang="en-US" sz="1600" spc="-1" strike="noStrike">
                <a:solidFill>
                  <a:srgbClr val="3677a9"/>
                </a:solidFill>
                <a:latin typeface="Courier New"/>
              </a:rPr>
              <a:t>3</a:t>
            </a:r>
            <a:r>
              <a:rPr b="1" lang="en-US" sz="1600" spc="-1" strike="noStrike">
                <a:solidFill>
                  <a:srgbClr val="000000"/>
                </a:solidFill>
                <a:latin typeface="Courier New"/>
              </a:rPr>
              <a:t>), Z(</a:t>
            </a:r>
            <a:r>
              <a:rPr b="1" lang="en-US" sz="1600" spc="-1" strike="noStrike">
                <a:solidFill>
                  <a:srgbClr val="3677a9"/>
                </a:solidFill>
                <a:latin typeface="Courier New"/>
              </a:rPr>
              <a:t>3</a:t>
            </a:r>
            <a:r>
              <a:rPr b="1" lang="en-US" sz="1600" spc="-1" strike="noStrike">
                <a:solidFill>
                  <a:srgbClr val="000000"/>
                </a:solidFill>
                <a:latin typeface="Courier New"/>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X[</a:t>
            </a:r>
            <a:r>
              <a:rPr b="1" lang="en-US" sz="1600" spc="-1" strike="noStrike">
                <a:solidFill>
                  <a:srgbClr val="3677a9"/>
                </a:solidFill>
                <a:latin typeface="Courier New"/>
              </a:rPr>
              <a:t>0</a:t>
            </a:r>
            <a:r>
              <a:rPr b="1" lang="en-US" sz="1600" spc="-1" strike="noStrike">
                <a:solidFill>
                  <a:srgbClr val="000000"/>
                </a:solidFill>
                <a:latin typeface="Courier New"/>
              </a:rPr>
              <a:t>] = </a:t>
            </a:r>
            <a:r>
              <a:rPr b="1" lang="en-US" sz="1600" spc="-1" strike="noStrike">
                <a:solidFill>
                  <a:srgbClr val="3677a9"/>
                </a:solidFill>
                <a:latin typeface="Courier New"/>
              </a:rPr>
              <a:t>10</a:t>
            </a:r>
            <a:r>
              <a:rPr b="1" lang="en-US" sz="1600" spc="-1" strike="noStrike">
                <a:solidFill>
                  <a:srgbClr val="000000"/>
                </a:solidFill>
                <a:latin typeface="Courier New"/>
              </a:rPr>
              <a:t>; X[</a:t>
            </a:r>
            <a:r>
              <a:rPr b="1" lang="en-US" sz="1600" spc="-1" strike="noStrike">
                <a:solidFill>
                  <a:srgbClr val="3677a9"/>
                </a:solidFill>
                <a:latin typeface="Courier New"/>
              </a:rPr>
              <a:t>1</a:t>
            </a:r>
            <a:r>
              <a:rPr b="1" lang="en-US" sz="1600" spc="-1" strike="noStrike">
                <a:solidFill>
                  <a:srgbClr val="000000"/>
                </a:solidFill>
                <a:latin typeface="Courier New"/>
              </a:rPr>
              <a:t>] = </a:t>
            </a:r>
            <a:r>
              <a:rPr b="1" lang="en-US" sz="1600" spc="-1" strike="noStrike">
                <a:solidFill>
                  <a:srgbClr val="3677a9"/>
                </a:solidFill>
                <a:latin typeface="Courier New"/>
              </a:rPr>
              <a:t>20</a:t>
            </a:r>
            <a:r>
              <a:rPr b="1" lang="en-US" sz="1600" spc="-1" strike="noStrike">
                <a:solidFill>
                  <a:srgbClr val="000000"/>
                </a:solidFill>
                <a:latin typeface="Courier New"/>
              </a:rPr>
              <a:t>; X[</a:t>
            </a:r>
            <a:r>
              <a:rPr b="1" lang="en-US" sz="1600" spc="-1" strike="noStrike">
                <a:solidFill>
                  <a:srgbClr val="3677a9"/>
                </a:solidFill>
                <a:latin typeface="Courier New"/>
              </a:rPr>
              <a:t>2</a:t>
            </a:r>
            <a:r>
              <a:rPr b="1" lang="en-US" sz="1600" spc="-1" strike="noStrike">
                <a:solidFill>
                  <a:srgbClr val="000000"/>
                </a:solidFill>
                <a:latin typeface="Courier New"/>
              </a:rPr>
              <a:t>] = </a:t>
            </a:r>
            <a:r>
              <a:rPr b="1" lang="en-US" sz="1600" spc="-1" strike="noStrike">
                <a:solidFill>
                  <a:srgbClr val="3677a9"/>
                </a:solidFill>
                <a:latin typeface="Courier New"/>
              </a:rPr>
              <a:t>30</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s-ES" sz="1600" spc="-1" strike="noStrike">
                <a:solidFill>
                  <a:srgbClr val="000000"/>
                </a:solidFill>
                <a:latin typeface="Courier New"/>
              </a:rPr>
              <a:t>  </a:t>
            </a:r>
            <a:r>
              <a:rPr b="1" lang="es-ES" sz="1600" spc="-1" strike="noStrike">
                <a:solidFill>
                  <a:srgbClr val="000000"/>
                </a:solidFill>
                <a:latin typeface="Courier New"/>
              </a:rPr>
              <a:t>Y[</a:t>
            </a:r>
            <a:r>
              <a:rPr b="1" lang="es-ES" sz="1600" spc="-1" strike="noStrike">
                <a:solidFill>
                  <a:srgbClr val="3677a9"/>
                </a:solidFill>
                <a:latin typeface="Courier New"/>
              </a:rPr>
              <a:t>0</a:t>
            </a:r>
            <a:r>
              <a:rPr b="1" lang="es-ES" sz="1600" spc="-1" strike="noStrike">
                <a:solidFill>
                  <a:srgbClr val="000000"/>
                </a:solidFill>
                <a:latin typeface="Courier New"/>
              </a:rPr>
              <a:t>] = </a:t>
            </a:r>
            <a:r>
              <a:rPr b="1" lang="es-ES" sz="1600" spc="-1" strike="noStrike">
                <a:solidFill>
                  <a:srgbClr val="3677a9"/>
                </a:solidFill>
                <a:latin typeface="Courier New"/>
              </a:rPr>
              <a:t>15</a:t>
            </a:r>
            <a:r>
              <a:rPr b="1" lang="es-ES" sz="1600" spc="-1" strike="noStrike">
                <a:solidFill>
                  <a:srgbClr val="000000"/>
                </a:solidFill>
                <a:latin typeface="Courier New"/>
              </a:rPr>
              <a:t>; Y[</a:t>
            </a:r>
            <a:r>
              <a:rPr b="1" lang="es-ES" sz="1600" spc="-1" strike="noStrike">
                <a:solidFill>
                  <a:srgbClr val="3677a9"/>
                </a:solidFill>
                <a:latin typeface="Courier New"/>
              </a:rPr>
              <a:t>1</a:t>
            </a:r>
            <a:r>
              <a:rPr b="1" lang="es-ES" sz="1600" spc="-1" strike="noStrike">
                <a:solidFill>
                  <a:srgbClr val="000000"/>
                </a:solidFill>
                <a:latin typeface="Courier New"/>
              </a:rPr>
              <a:t>] = </a:t>
            </a:r>
            <a:r>
              <a:rPr b="1" lang="es-ES" sz="1600" spc="-1" strike="noStrike">
                <a:solidFill>
                  <a:srgbClr val="3677a9"/>
                </a:solidFill>
                <a:latin typeface="Courier New"/>
              </a:rPr>
              <a:t>35</a:t>
            </a:r>
            <a:r>
              <a:rPr b="1" lang="es-ES" sz="1600" spc="-1" strike="noStrike">
                <a:solidFill>
                  <a:srgbClr val="000000"/>
                </a:solidFill>
                <a:latin typeface="Courier New"/>
              </a:rPr>
              <a:t>; Y[</a:t>
            </a:r>
            <a:r>
              <a:rPr b="1" lang="es-ES" sz="1600" spc="-1" strike="noStrike">
                <a:solidFill>
                  <a:srgbClr val="3677a9"/>
                </a:solidFill>
                <a:latin typeface="Courier New"/>
              </a:rPr>
              <a:t>2</a:t>
            </a:r>
            <a:r>
              <a:rPr b="1" lang="es-ES" sz="1600" spc="-1" strike="noStrike">
                <a:solidFill>
                  <a:srgbClr val="000000"/>
                </a:solidFill>
                <a:latin typeface="Courier New"/>
              </a:rPr>
              <a:t>] = </a:t>
            </a:r>
            <a:r>
              <a:rPr b="1" lang="es-ES" sz="1600" spc="-1" strike="noStrike">
                <a:solidFill>
                  <a:srgbClr val="3677a9"/>
                </a:solidFill>
                <a:latin typeface="Courier New"/>
              </a:rPr>
              <a:t>10</a:t>
            </a:r>
            <a:r>
              <a:rPr b="1" lang="es-E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6ab825"/>
                </a:solidFill>
                <a:latin typeface="Courier New"/>
              </a:rPr>
              <a:t>float</a:t>
            </a:r>
            <a:r>
              <a:rPr b="1" lang="en-US" sz="1600" spc="-1" strike="noStrike">
                <a:solidFill>
                  <a:srgbClr val="000000"/>
                </a:solidFill>
                <a:latin typeface="Courier New"/>
              </a:rPr>
              <a:t> aVal = </a:t>
            </a:r>
            <a:r>
              <a:rPr b="1" lang="en-US" sz="1600" spc="-1" strike="noStrike">
                <a:solidFill>
                  <a:srgbClr val="3677a9"/>
                </a:solidFill>
                <a:latin typeface="Courier New"/>
              </a:rPr>
              <a:t>2.0f</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thrust::transform(X.begin(), X.end(),</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Y.begin(),</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Z.begin(),</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saxpy(aVal));</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6ab825"/>
                </a:solidFill>
                <a:latin typeface="Courier New"/>
              </a:rPr>
              <a:t>for</a:t>
            </a:r>
            <a:r>
              <a:rPr b="1" lang="en-US" sz="1600" spc="-1" strike="noStrike">
                <a:solidFill>
                  <a:srgbClr val="000000"/>
                </a:solidFill>
                <a:latin typeface="Courier New"/>
              </a:rPr>
              <a:t> (size_t i = </a:t>
            </a:r>
            <a:r>
              <a:rPr b="1" lang="en-US" sz="1600" spc="-1" strike="noStrike">
                <a:solidFill>
                  <a:srgbClr val="3677a9"/>
                </a:solidFill>
                <a:latin typeface="Courier New"/>
              </a:rPr>
              <a:t>0</a:t>
            </a:r>
            <a:r>
              <a:rPr b="1" lang="en-US" sz="1600" spc="-1" strike="noStrike">
                <a:solidFill>
                  <a:srgbClr val="000000"/>
                </a:solidFill>
                <a:latin typeface="Courier New"/>
              </a:rPr>
              <a:t>; i &lt; Z.size(); i++)</a:t>
            </a:r>
            <a:endParaRPr b="0" lang="en-US" sz="1600" spc="-1" strike="noStrike">
              <a:latin typeface="Arial"/>
            </a:endParaRPr>
          </a:p>
          <a:p>
            <a:pPr>
              <a:lnSpc>
                <a:spcPct val="100000"/>
              </a:lnSpc>
            </a:pPr>
            <a:r>
              <a:rPr b="1" lang="pl-PL" sz="1600" spc="-1" strike="noStrike">
                <a:solidFill>
                  <a:srgbClr val="000000"/>
                </a:solidFill>
                <a:latin typeface="Courier New"/>
              </a:rPr>
              <a:t>    </a:t>
            </a:r>
            <a:r>
              <a:rPr b="1" lang="pl-PL" sz="1600" spc="-1" strike="noStrike">
                <a:solidFill>
                  <a:srgbClr val="000000"/>
                </a:solidFill>
                <a:latin typeface="Courier New"/>
              </a:rPr>
              <a:t>std::cout &lt;&lt; </a:t>
            </a:r>
            <a:r>
              <a:rPr b="1" lang="pl-PL" sz="1600" spc="-1" strike="noStrike">
                <a:solidFill>
                  <a:srgbClr val="ed9d13"/>
                </a:solidFill>
                <a:latin typeface="Courier New"/>
              </a:rPr>
              <a:t>"Z["</a:t>
            </a:r>
            <a:r>
              <a:rPr b="1" lang="pl-PL" sz="1600" spc="-1" strike="noStrike">
                <a:solidFill>
                  <a:srgbClr val="000000"/>
                </a:solidFill>
                <a:latin typeface="Courier New"/>
              </a:rPr>
              <a:t> &lt;&lt; i &lt;&lt; </a:t>
            </a:r>
            <a:r>
              <a:rPr b="1" lang="pl-PL" sz="1600" spc="-1" strike="noStrike">
                <a:solidFill>
                  <a:srgbClr val="ed9d13"/>
                </a:solidFill>
                <a:latin typeface="Courier New"/>
              </a:rPr>
              <a:t>"] = "</a:t>
            </a:r>
            <a:r>
              <a:rPr b="1" lang="pl-PL" sz="1600" spc="-1" strike="noStrike">
                <a:solidFill>
                  <a:srgbClr val="000000"/>
                </a:solidFill>
                <a:latin typeface="Courier New"/>
              </a:rPr>
              <a:t> &lt;&lt; Z[i] &lt;&lt; </a:t>
            </a:r>
            <a:r>
              <a:rPr b="1" lang="pl-PL" sz="1600" spc="-1" strike="noStrike">
                <a:solidFill>
                  <a:srgbClr val="ed9d13"/>
                </a:solidFill>
                <a:latin typeface="Courier New"/>
              </a:rPr>
              <a:t>"\n"</a:t>
            </a:r>
            <a:r>
              <a:rPr b="1" lang="pl-PL"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a:t>
            </a:r>
            <a:endParaRPr b="0" lang="en-US" sz="1600" spc="-1" strike="noStrike">
              <a:latin typeface="Arial"/>
            </a:endParaRPr>
          </a:p>
        </p:txBody>
      </p:sp>
      <p:sp>
        <p:nvSpPr>
          <p:cNvPr id="459" name="CustomShape 14"/>
          <p:cNvSpPr/>
          <p:nvPr/>
        </p:nvSpPr>
        <p:spPr>
          <a:xfrm rot="16200000">
            <a:off x="2005200" y="1444680"/>
            <a:ext cx="723240" cy="45288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460" name="CustomShape 15"/>
          <p:cNvSpPr/>
          <p:nvPr/>
        </p:nvSpPr>
        <p:spPr>
          <a:xfrm>
            <a:off x="342000" y="1458000"/>
            <a:ext cx="1908000" cy="6390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000000"/>
                </a:solidFill>
                <a:latin typeface="Calibri"/>
              </a:rPr>
              <a:t>This is the big </a:t>
            </a:r>
            <a:br/>
            <a:r>
              <a:rPr b="0" lang="en-US" sz="1800" spc="-1" strike="noStrike">
                <a:solidFill>
                  <a:srgbClr val="000000"/>
                </a:solidFill>
                <a:latin typeface="Calibri"/>
              </a:rPr>
              <a:t>deal on this slide…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449"/>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460"/>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456"/>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4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454"/>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4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452"/>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4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Functor, another example (negating all values in a vector)</a:t>
            </a:r>
            <a:endParaRPr b="0" lang="en-US" sz="3600" spc="-1" strike="noStrike">
              <a:solidFill>
                <a:srgbClr val="000000"/>
              </a:solidFill>
              <a:latin typeface="Calibri"/>
            </a:endParaRPr>
          </a:p>
        </p:txBody>
      </p:sp>
      <p:sp>
        <p:nvSpPr>
          <p:cNvPr id="462"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E7BDFCCF-0A28-4A4F-AEAA-1ACD9A0B82C8}" type="slidenum">
              <a:rPr b="0" lang="en-US" sz="1200" spc="-1" strike="noStrike">
                <a:solidFill>
                  <a:srgbClr val="8b8b8b"/>
                </a:solidFill>
                <a:latin typeface="Calibri"/>
              </a:rPr>
              <a:t>29</a:t>
            </a:fld>
            <a:endParaRPr b="0" lang="en-US" sz="1200" spc="-1" strike="noStrike">
              <a:latin typeface="Times New Roman"/>
            </a:endParaRPr>
          </a:p>
        </p:txBody>
      </p:sp>
      <p:sp>
        <p:nvSpPr>
          <p:cNvPr id="463" name="CustomShape 3"/>
          <p:cNvSpPr/>
          <p:nvPr/>
        </p:nvSpPr>
        <p:spPr>
          <a:xfrm>
            <a:off x="1411920" y="909000"/>
            <a:ext cx="9181080" cy="58831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ff"/>
                </a:solidFill>
                <a:latin typeface="Consolas"/>
              </a:rPr>
              <a:t>struct</a:t>
            </a:r>
            <a:r>
              <a:rPr b="0" lang="en-US" sz="2000" spc="-1" strike="noStrike">
                <a:solidFill>
                  <a:srgbClr val="000000"/>
                </a:solidFill>
                <a:latin typeface="Consolas"/>
              </a:rPr>
              <a:t> negate_float2</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ff00ff"/>
                </a:solidFill>
                <a:latin typeface="Consolas"/>
              </a:rPr>
              <a:t>__host__</a:t>
            </a:r>
            <a:r>
              <a:rPr b="0" lang="en-US" sz="2000" spc="-1" strike="noStrike">
                <a:solidFill>
                  <a:srgbClr val="000000"/>
                </a:solidFill>
                <a:latin typeface="Consolas"/>
              </a:rPr>
              <a:t> </a:t>
            </a:r>
            <a:r>
              <a:rPr b="0" lang="en-US" sz="2000" spc="-1" strike="noStrike">
                <a:solidFill>
                  <a:srgbClr val="ff00ff"/>
                </a:solidFill>
                <a:latin typeface="Consolas"/>
              </a:rPr>
              <a:t>__device__</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ff00ff"/>
                </a:solidFill>
                <a:latin typeface="Consolas"/>
              </a:rPr>
              <a:t>float2</a:t>
            </a:r>
            <a:r>
              <a:rPr b="0" lang="en-US" sz="2000" spc="-1" strike="noStrike">
                <a:solidFill>
                  <a:srgbClr val="000000"/>
                </a:solidFill>
                <a:latin typeface="Consolas"/>
              </a:rPr>
              <a:t> </a:t>
            </a:r>
            <a:r>
              <a:rPr b="0" lang="en-US" sz="2000" spc="-1" strike="noStrike">
                <a:solidFill>
                  <a:srgbClr val="0000ff"/>
                </a:solidFill>
                <a:latin typeface="Consolas"/>
              </a:rPr>
              <a:t>operator</a:t>
            </a:r>
            <a:r>
              <a:rPr b="0" lang="en-US" sz="2000" spc="-1" strike="noStrike">
                <a:solidFill>
                  <a:srgbClr val="000000"/>
                </a:solidFill>
                <a:latin typeface="Consolas"/>
              </a:rPr>
              <a:t>()(</a:t>
            </a:r>
            <a:r>
              <a:rPr b="0" lang="en-US" sz="2000" spc="-1" strike="noStrike">
                <a:solidFill>
                  <a:srgbClr val="ff00ff"/>
                </a:solidFill>
                <a:latin typeface="Consolas"/>
              </a:rPr>
              <a:t>float2</a:t>
            </a:r>
            <a:r>
              <a:rPr b="0" lang="en-US" sz="2000" spc="-1" strike="noStrike">
                <a:solidFill>
                  <a:srgbClr val="000000"/>
                </a:solidFill>
                <a:latin typeface="Consolas"/>
              </a:rPr>
              <a:t> a)</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return</a:t>
            </a:r>
            <a:r>
              <a:rPr b="0" lang="en-US" sz="2000" spc="-1" strike="noStrike">
                <a:solidFill>
                  <a:srgbClr val="000000"/>
                </a:solidFill>
                <a:latin typeface="Consolas"/>
              </a:rPr>
              <a:t> make_float2(-a.x, -a.y);</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declare storage</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ff00ff"/>
                </a:solidFill>
                <a:latin typeface="Consolas"/>
              </a:rPr>
              <a:t>float2</a:t>
            </a:r>
            <a:r>
              <a:rPr b="0" lang="en-US" sz="2000" spc="-1" strike="noStrike">
                <a:solidFill>
                  <a:srgbClr val="000000"/>
                </a:solidFill>
                <a:latin typeface="Consolas"/>
              </a:rPr>
              <a:t>&gt; input  = ... </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ff00ff"/>
                </a:solidFill>
                <a:latin typeface="Consolas"/>
              </a:rPr>
              <a:t>float2</a:t>
            </a:r>
            <a:r>
              <a:rPr b="0" lang="en-US" sz="2000" spc="-1" strike="noStrike">
                <a:solidFill>
                  <a:srgbClr val="000000"/>
                </a:solidFill>
                <a:latin typeface="Consolas"/>
              </a:rPr>
              <a:t>&gt; output =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create function object or ‘functor’</a:t>
            </a:r>
            <a:endParaRPr b="0" lang="en-US" sz="2000" spc="-1" strike="noStrike">
              <a:latin typeface="Arial"/>
            </a:endParaRPr>
          </a:p>
          <a:p>
            <a:pPr>
              <a:lnSpc>
                <a:spcPct val="100000"/>
              </a:lnSpc>
            </a:pPr>
            <a:r>
              <a:rPr b="0" lang="en-US" sz="2000" spc="-1" strike="noStrike">
                <a:solidFill>
                  <a:srgbClr val="000000"/>
                </a:solidFill>
                <a:latin typeface="Consolas"/>
              </a:rPr>
              <a:t>negate_float2 fnctr;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negate vectors</a:t>
            </a:r>
            <a:endParaRPr b="0" lang="en-US" sz="2000" spc="-1" strike="noStrike">
              <a:latin typeface="Arial"/>
            </a:endParaRPr>
          </a:p>
          <a:p>
            <a:pPr>
              <a:lnSpc>
                <a:spcPct val="100000"/>
              </a:lnSpc>
            </a:pPr>
            <a:r>
              <a:rPr b="0" lang="en-US" sz="2000" spc="-1" strike="noStrike">
                <a:solidFill>
                  <a:srgbClr val="000000"/>
                </a:solidFill>
                <a:latin typeface="Consolas"/>
              </a:rPr>
              <a:t>transform(input.begin(), input.end(), output.begin(), fnctr);</a:t>
            </a:r>
            <a:endParaRPr b="0" lang="en-US" sz="2000" spc="-1" strike="noStrike">
              <a:latin typeface="Arial"/>
            </a:endParaRPr>
          </a:p>
        </p:txBody>
      </p:sp>
      <p:sp>
        <p:nvSpPr>
          <p:cNvPr id="464"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Functor, another example yet: used for sorting</a:t>
            </a:r>
            <a:endParaRPr b="0" lang="en-US" sz="3600" spc="-1" strike="noStrike">
              <a:solidFill>
                <a:srgbClr val="000000"/>
              </a:solidFill>
              <a:latin typeface="Calibri"/>
            </a:endParaRPr>
          </a:p>
        </p:txBody>
      </p:sp>
      <p:sp>
        <p:nvSpPr>
          <p:cNvPr id="466"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4A960F87-A760-49BB-8DB7-BF2E8767236A}" type="slidenum">
              <a:rPr b="0" lang="en-US" sz="1200" spc="-1" strike="noStrike">
                <a:solidFill>
                  <a:srgbClr val="8b8b8b"/>
                </a:solidFill>
                <a:latin typeface="Calibri"/>
              </a:rPr>
              <a:t>29</a:t>
            </a:fld>
            <a:endParaRPr b="0" lang="en-US" sz="1200" spc="-1" strike="noStrike">
              <a:latin typeface="Times New Roman"/>
            </a:endParaRPr>
          </a:p>
        </p:txBody>
      </p:sp>
      <p:sp>
        <p:nvSpPr>
          <p:cNvPr id="467" name="CustomShape 3"/>
          <p:cNvSpPr/>
          <p:nvPr/>
        </p:nvSpPr>
        <p:spPr>
          <a:xfrm>
            <a:off x="2401200" y="909000"/>
            <a:ext cx="6781320" cy="58831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8000"/>
                </a:solidFill>
                <a:latin typeface="Consolas"/>
              </a:rPr>
              <a:t>// compare x component of two float2 structures</a:t>
            </a:r>
            <a:endParaRPr b="0" lang="en-US" sz="2000" spc="-1" strike="noStrike">
              <a:latin typeface="Arial"/>
            </a:endParaRPr>
          </a:p>
          <a:p>
            <a:pPr>
              <a:lnSpc>
                <a:spcPct val="100000"/>
              </a:lnSpc>
            </a:pPr>
            <a:r>
              <a:rPr b="0" lang="en-US" sz="2000" spc="-1" strike="noStrike">
                <a:solidFill>
                  <a:srgbClr val="0000ff"/>
                </a:solidFill>
                <a:latin typeface="Consolas"/>
              </a:rPr>
              <a:t>struct</a:t>
            </a:r>
            <a:r>
              <a:rPr b="0" lang="en-US" sz="2000" spc="-1" strike="noStrike">
                <a:solidFill>
                  <a:srgbClr val="000000"/>
                </a:solidFill>
                <a:latin typeface="Consolas"/>
              </a:rPr>
              <a:t> compare_float2</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ff00ff"/>
                </a:solidFill>
                <a:latin typeface="Consolas"/>
              </a:rPr>
              <a:t>__host__</a:t>
            </a:r>
            <a:r>
              <a:rPr b="0" lang="en-US" sz="2000" spc="-1" strike="noStrike">
                <a:solidFill>
                  <a:srgbClr val="000000"/>
                </a:solidFill>
                <a:latin typeface="Consolas"/>
              </a:rPr>
              <a:t> </a:t>
            </a:r>
            <a:r>
              <a:rPr b="0" lang="en-US" sz="2000" spc="-1" strike="noStrike">
                <a:solidFill>
                  <a:srgbClr val="ff00ff"/>
                </a:solidFill>
                <a:latin typeface="Consolas"/>
              </a:rPr>
              <a:t>__device__</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bool</a:t>
            </a:r>
            <a:r>
              <a:rPr b="0" lang="en-US" sz="2000" spc="-1" strike="noStrike">
                <a:solidFill>
                  <a:srgbClr val="000000"/>
                </a:solidFill>
                <a:latin typeface="Consolas"/>
              </a:rPr>
              <a:t> </a:t>
            </a:r>
            <a:r>
              <a:rPr b="0" lang="en-US" sz="2000" spc="-1" strike="noStrike">
                <a:solidFill>
                  <a:srgbClr val="0000ff"/>
                </a:solidFill>
                <a:latin typeface="Consolas"/>
              </a:rPr>
              <a:t>operator</a:t>
            </a:r>
            <a:r>
              <a:rPr b="0" lang="en-US" sz="2000" spc="-1" strike="noStrike">
                <a:solidFill>
                  <a:srgbClr val="000000"/>
                </a:solidFill>
                <a:latin typeface="Consolas"/>
              </a:rPr>
              <a:t>()(</a:t>
            </a:r>
            <a:r>
              <a:rPr b="0" lang="en-US" sz="2000" spc="-1" strike="noStrike">
                <a:solidFill>
                  <a:srgbClr val="ff00ff"/>
                </a:solidFill>
                <a:latin typeface="Consolas"/>
              </a:rPr>
              <a:t>float2</a:t>
            </a:r>
            <a:r>
              <a:rPr b="0" lang="en-US" sz="2000" spc="-1" strike="noStrike">
                <a:solidFill>
                  <a:srgbClr val="000000"/>
                </a:solidFill>
                <a:latin typeface="Consolas"/>
              </a:rPr>
              <a:t> a, </a:t>
            </a:r>
            <a:r>
              <a:rPr b="0" lang="en-US" sz="2000" spc="-1" strike="noStrike">
                <a:solidFill>
                  <a:srgbClr val="ff00ff"/>
                </a:solidFill>
                <a:latin typeface="Consolas"/>
              </a:rPr>
              <a:t>float2</a:t>
            </a:r>
            <a:r>
              <a:rPr b="0" lang="en-US" sz="2000" spc="-1" strike="noStrike">
                <a:solidFill>
                  <a:srgbClr val="000000"/>
                </a:solidFill>
                <a:latin typeface="Consolas"/>
              </a:rPr>
              <a:t> b)</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return</a:t>
            </a:r>
            <a:r>
              <a:rPr b="0" lang="en-US" sz="2000" spc="-1" strike="noStrike">
                <a:solidFill>
                  <a:srgbClr val="000000"/>
                </a:solidFill>
                <a:latin typeface="Consolas"/>
              </a:rPr>
              <a:t> a.x &lt; b.x;</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declare storage</a:t>
            </a: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ff00ff"/>
                </a:solidFill>
                <a:latin typeface="Consolas"/>
              </a:rPr>
              <a:t>float2</a:t>
            </a:r>
            <a:r>
              <a:rPr b="0" lang="en-US" sz="2000" spc="-1" strike="noStrike">
                <a:solidFill>
                  <a:srgbClr val="000000"/>
                </a:solidFill>
                <a:latin typeface="Consolas"/>
              </a:rPr>
              <a:t>&gt; vec =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create comparison functor</a:t>
            </a:r>
            <a:endParaRPr b="0" lang="en-US" sz="2000" spc="-1" strike="noStrike">
              <a:latin typeface="Arial"/>
            </a:endParaRPr>
          </a:p>
          <a:p>
            <a:pPr>
              <a:lnSpc>
                <a:spcPct val="100000"/>
              </a:lnSpc>
            </a:pPr>
            <a:r>
              <a:rPr b="0" lang="en-US" sz="2000" spc="-1" strike="noStrike">
                <a:solidFill>
                  <a:srgbClr val="000000"/>
                </a:solidFill>
                <a:latin typeface="Consolas"/>
              </a:rPr>
              <a:t>compare_float2 comp;</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sort elements by x component</a:t>
            </a:r>
            <a:endParaRPr b="0" lang="en-US" sz="2000" spc="-1" strike="noStrike">
              <a:latin typeface="Arial"/>
            </a:endParaRPr>
          </a:p>
          <a:p>
            <a:pPr>
              <a:lnSpc>
                <a:spcPct val="100000"/>
              </a:lnSpc>
            </a:pPr>
            <a:r>
              <a:rPr b="0" lang="en-US" sz="2000" spc="-1" strike="noStrike">
                <a:solidFill>
                  <a:srgbClr val="000000"/>
                </a:solidFill>
                <a:latin typeface="Consolas"/>
              </a:rPr>
              <a:t>sort(vec.begin(), vec.end(), comp);</a:t>
            </a:r>
            <a:endParaRPr b="0" lang="en-US" sz="2000" spc="-1" strike="noStrike">
              <a:latin typeface="Arial"/>
            </a:endParaRPr>
          </a:p>
        </p:txBody>
      </p:sp>
      <p:sp>
        <p:nvSpPr>
          <p:cNvPr id="468"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0" y="0"/>
            <a:ext cx="12191760" cy="822960"/>
          </a:xfrm>
          <a:prstGeom prst="rect">
            <a:avLst/>
          </a:prstGeom>
          <a:solidFill>
            <a:srgbClr val="1f4e79"/>
          </a:solidFill>
          <a:ln>
            <a:noFill/>
          </a:ln>
        </p:spPr>
        <p:txBody>
          <a:bodyPr anchor="ctr">
            <a:normAutofit fontScale="66000"/>
          </a:bodyPr>
          <a:p>
            <a:pPr>
              <a:lnSpc>
                <a:spcPct val="90000"/>
              </a:lnSpc>
            </a:pPr>
            <a:r>
              <a:rPr b="0" lang="en-US" sz="3600" spc="-1" strike="noStrike">
                <a:solidFill>
                  <a:srgbClr val="ffffff"/>
                </a:solidFill>
                <a:latin typeface="Calibri Light"/>
              </a:rPr>
              <a:t>Fun</a:t>
            </a:r>
            <a:r>
              <a:rPr b="0" lang="en-US" sz="3600" spc="-1" strike="noStrike">
                <a:solidFill>
                  <a:srgbClr val="ffffff"/>
                </a:solidFill>
                <a:latin typeface="Calibri Light"/>
              </a:rPr>
              <a:t>ctor</a:t>
            </a:r>
            <a:r>
              <a:rPr b="0" lang="en-US" sz="3600" spc="-1" strike="noStrike">
                <a:solidFill>
                  <a:srgbClr val="ffffff"/>
                </a:solidFill>
                <a:latin typeface="Calibri Light"/>
              </a:rPr>
              <a:t>, </a:t>
            </a:r>
            <a:r>
              <a:rPr b="0" lang="en-US" sz="3600" spc="-1" strike="noStrike">
                <a:solidFill>
                  <a:srgbClr val="ffffff"/>
                </a:solidFill>
                <a:latin typeface="Calibri Light"/>
              </a:rPr>
              <a:t>ano</a:t>
            </a:r>
            <a:r>
              <a:rPr b="0" lang="en-US" sz="3600" spc="-1" strike="noStrike">
                <a:solidFill>
                  <a:srgbClr val="ffffff"/>
                </a:solidFill>
                <a:latin typeface="Calibri Light"/>
              </a:rPr>
              <a:t>the</a:t>
            </a:r>
            <a:r>
              <a:rPr b="0" lang="en-US" sz="3600" spc="-1" strike="noStrike">
                <a:solidFill>
                  <a:srgbClr val="ffffff"/>
                </a:solidFill>
                <a:latin typeface="Calibri Light"/>
              </a:rPr>
              <a:t>r </a:t>
            </a:r>
            <a:r>
              <a:rPr b="0" lang="en-US" sz="3600" spc="-1" strike="noStrike">
                <a:solidFill>
                  <a:srgbClr val="ffffff"/>
                </a:solidFill>
                <a:latin typeface="Calibri Light"/>
              </a:rPr>
              <a:t>exa</a:t>
            </a:r>
            <a:r>
              <a:rPr b="0" lang="en-US" sz="3600" spc="-1" strike="noStrike">
                <a:solidFill>
                  <a:srgbClr val="ffffff"/>
                </a:solidFill>
                <a:latin typeface="Calibri Light"/>
              </a:rPr>
              <a:t>mpl</a:t>
            </a:r>
            <a:r>
              <a:rPr b="0" lang="en-US" sz="3600" spc="-1" strike="noStrike">
                <a:solidFill>
                  <a:srgbClr val="ffffff"/>
                </a:solidFill>
                <a:latin typeface="Calibri Light"/>
              </a:rPr>
              <a:t>e: </a:t>
            </a:r>
            <a:r>
              <a:rPr b="0" lang="en-US" sz="3600" spc="-1" strike="noStrike">
                <a:solidFill>
                  <a:srgbClr val="ffffff"/>
                </a:solidFill>
                <a:latin typeface="Calibri Light"/>
              </a:rPr>
              <a:t>cou</a:t>
            </a:r>
            <a:r>
              <a:rPr b="0" lang="en-US" sz="3600" spc="-1" strike="noStrike">
                <a:solidFill>
                  <a:srgbClr val="ffffff"/>
                </a:solidFill>
                <a:latin typeface="Calibri Light"/>
              </a:rPr>
              <a:t>ntin</a:t>
            </a:r>
            <a:r>
              <a:rPr b="0" lang="en-US" sz="3600" spc="-1" strike="noStrike">
                <a:solidFill>
                  <a:srgbClr val="ffffff"/>
                </a:solidFill>
                <a:latin typeface="Calibri Light"/>
              </a:rPr>
              <a:t>g </a:t>
            </a:r>
            <a:r>
              <a:rPr b="0" lang="en-US" sz="3600" spc="-1" strike="noStrike">
                <a:solidFill>
                  <a:srgbClr val="ffffff"/>
                </a:solidFill>
                <a:latin typeface="Calibri Light"/>
              </a:rPr>
              <a:t>ele</a:t>
            </a:r>
            <a:r>
              <a:rPr b="0" lang="en-US" sz="3600" spc="-1" strike="noStrike">
                <a:solidFill>
                  <a:srgbClr val="ffffff"/>
                </a:solidFill>
                <a:latin typeface="Calibri Light"/>
              </a:rPr>
              <a:t>me</a:t>
            </a:r>
            <a:r>
              <a:rPr b="0" lang="en-US" sz="3600" spc="-1" strike="noStrike">
                <a:solidFill>
                  <a:srgbClr val="ffffff"/>
                </a:solidFill>
                <a:latin typeface="Calibri Light"/>
              </a:rPr>
              <a:t>nts </a:t>
            </a:r>
            <a:r>
              <a:rPr b="0" lang="en-US" sz="3600" spc="-1" strike="noStrike">
                <a:solidFill>
                  <a:srgbClr val="ffffff"/>
                </a:solidFill>
                <a:latin typeface="Calibri Light"/>
              </a:rPr>
              <a:t>larg</a:t>
            </a:r>
            <a:r>
              <a:rPr b="0" lang="en-US" sz="3600" spc="-1" strike="noStrike">
                <a:solidFill>
                  <a:srgbClr val="ffffff"/>
                </a:solidFill>
                <a:latin typeface="Calibri Light"/>
              </a:rPr>
              <a:t>er </a:t>
            </a:r>
            <a:r>
              <a:rPr b="0" lang="en-US" sz="3600" spc="-1" strike="noStrike">
                <a:solidFill>
                  <a:srgbClr val="ffffff"/>
                </a:solidFill>
                <a:latin typeface="Calibri Light"/>
              </a:rPr>
              <a:t>tha</a:t>
            </a:r>
            <a:r>
              <a:rPr b="0" lang="en-US" sz="3600" spc="-1" strike="noStrike">
                <a:solidFill>
                  <a:srgbClr val="ffffff"/>
                </a:solidFill>
                <a:latin typeface="Calibri Light"/>
              </a:rPr>
              <a:t>n </a:t>
            </a:r>
            <a:r>
              <a:rPr b="0" lang="en-US" sz="3600" spc="-1" strike="noStrike">
                <a:solidFill>
                  <a:srgbClr val="ffffff"/>
                </a:solidFill>
                <a:latin typeface="Calibri Light"/>
              </a:rPr>
              <a:t>thr</a:t>
            </a:r>
            <a:r>
              <a:rPr b="0" lang="en-US" sz="3600" spc="-1" strike="noStrike">
                <a:solidFill>
                  <a:srgbClr val="ffffff"/>
                </a:solidFill>
                <a:latin typeface="Calibri Light"/>
              </a:rPr>
              <a:t>esh</a:t>
            </a:r>
            <a:r>
              <a:rPr b="0" lang="en-US" sz="3600" spc="-1" strike="noStrike">
                <a:solidFill>
                  <a:srgbClr val="ffffff"/>
                </a:solidFill>
                <a:latin typeface="Calibri Light"/>
              </a:rPr>
              <a:t>old</a:t>
            </a:r>
            <a:endParaRPr b="0" lang="en-US" sz="3600" spc="-1" strike="noStrike">
              <a:solidFill>
                <a:srgbClr val="000000"/>
              </a:solidFill>
              <a:latin typeface="Calibri"/>
            </a:endParaRPr>
          </a:p>
        </p:txBody>
      </p:sp>
      <p:sp>
        <p:nvSpPr>
          <p:cNvPr id="47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07D7430F-E627-42FB-BAB2-8F252B873029}" type="slidenum">
              <a:rPr b="0" lang="en-US" sz="1200" spc="-1" strike="noStrike">
                <a:solidFill>
                  <a:srgbClr val="8b8b8b"/>
                </a:solidFill>
                <a:latin typeface="Calibri"/>
              </a:rPr>
              <a:t>34</a:t>
            </a:fld>
            <a:endParaRPr b="0" lang="en-US" sz="1200" spc="-1" strike="noStrike">
              <a:latin typeface="Times New Roman"/>
            </a:endParaRPr>
          </a:p>
        </p:txBody>
      </p:sp>
      <p:sp>
        <p:nvSpPr>
          <p:cNvPr id="471" name="CustomShape 3"/>
          <p:cNvSpPr/>
          <p:nvPr/>
        </p:nvSpPr>
        <p:spPr>
          <a:xfrm>
            <a:off x="2107080" y="909000"/>
            <a:ext cx="7619760" cy="64929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8000"/>
                </a:solidFill>
                <a:latin typeface="Consolas"/>
              </a:rPr>
              <a:t>// return true if x is greater than threshold</a:t>
            </a:r>
            <a:endParaRPr b="0" lang="en-US" sz="2000" spc="-1" strike="noStrike">
              <a:latin typeface="Arial"/>
            </a:endParaRPr>
          </a:p>
          <a:p>
            <a:pPr>
              <a:lnSpc>
                <a:spcPct val="100000"/>
              </a:lnSpc>
            </a:pPr>
            <a:r>
              <a:rPr b="0" lang="en-US" sz="2000" spc="-1" strike="noStrike">
                <a:solidFill>
                  <a:srgbClr val="0000ff"/>
                </a:solidFill>
                <a:latin typeface="Consolas"/>
              </a:rPr>
              <a:t>struct</a:t>
            </a:r>
            <a:r>
              <a:rPr b="0" lang="en-US" sz="2000" spc="-1" strike="noStrike">
                <a:solidFill>
                  <a:srgbClr val="000000"/>
                </a:solidFill>
                <a:latin typeface="Consolas"/>
              </a:rPr>
              <a:t> is_greater_than</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int</a:t>
            </a:r>
            <a:r>
              <a:rPr b="0" lang="en-US" sz="2000" spc="-1" strike="noStrike">
                <a:solidFill>
                  <a:srgbClr val="000000"/>
                </a:solidFill>
                <a:latin typeface="Consolas"/>
              </a:rPr>
              <a:t> threshold;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is_greater_than(</a:t>
            </a:r>
            <a:r>
              <a:rPr b="0" lang="en-US" sz="2000" spc="-1" strike="noStrike">
                <a:solidFill>
                  <a:srgbClr val="0000ff"/>
                </a:solidFill>
                <a:latin typeface="Consolas"/>
              </a:rPr>
              <a:t>int</a:t>
            </a:r>
            <a:r>
              <a:rPr b="0" lang="en-US" sz="2000" spc="-1" strike="noStrike">
                <a:solidFill>
                  <a:srgbClr val="000000"/>
                </a:solidFill>
                <a:latin typeface="Consolas"/>
              </a:rPr>
              <a:t> t) { threshold = 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ff00ff"/>
                </a:solidFill>
                <a:latin typeface="Consolas"/>
              </a:rPr>
              <a:t>__host__</a:t>
            </a:r>
            <a:r>
              <a:rPr b="0" lang="en-US" sz="2000" spc="-1" strike="noStrike">
                <a:solidFill>
                  <a:srgbClr val="000000"/>
                </a:solidFill>
                <a:latin typeface="Consolas"/>
              </a:rPr>
              <a:t> </a:t>
            </a:r>
            <a:r>
              <a:rPr b="0" lang="en-US" sz="2000" spc="-1" strike="noStrike">
                <a:solidFill>
                  <a:srgbClr val="ff00ff"/>
                </a:solidFill>
                <a:latin typeface="Consolas"/>
              </a:rPr>
              <a:t>__device__</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bool</a:t>
            </a:r>
            <a:r>
              <a:rPr b="0" lang="en-US" sz="2000" spc="-1" strike="noStrike">
                <a:solidFill>
                  <a:srgbClr val="000000"/>
                </a:solidFill>
                <a:latin typeface="Consolas"/>
              </a:rPr>
              <a:t> </a:t>
            </a:r>
            <a:r>
              <a:rPr b="0" lang="en-US" sz="2000" spc="-1" strike="noStrike">
                <a:solidFill>
                  <a:srgbClr val="0000ff"/>
                </a:solidFill>
                <a:latin typeface="Consolas"/>
              </a:rPr>
              <a:t>operator</a:t>
            </a:r>
            <a:r>
              <a:rPr b="0" lang="en-US" sz="2000" spc="-1" strike="noStrike">
                <a:solidFill>
                  <a:srgbClr val="000000"/>
                </a:solidFill>
                <a:latin typeface="Consolas"/>
              </a:rPr>
              <a:t>()(</a:t>
            </a:r>
            <a:r>
              <a:rPr b="0" lang="en-US" sz="2000" spc="-1" strike="noStrike">
                <a:solidFill>
                  <a:srgbClr val="0000ff"/>
                </a:solidFill>
                <a:latin typeface="Consolas"/>
              </a:rPr>
              <a:t>int</a:t>
            </a:r>
            <a:r>
              <a:rPr b="0" lang="en-US" sz="2000" spc="-1" strike="noStrike">
                <a:solidFill>
                  <a:srgbClr val="000000"/>
                </a:solidFill>
                <a:latin typeface="Consolas"/>
              </a:rPr>
              <a:t> x) { </a:t>
            </a:r>
            <a:r>
              <a:rPr b="0" lang="en-US" sz="2000" spc="-1" strike="noStrike">
                <a:solidFill>
                  <a:srgbClr val="0000ff"/>
                </a:solidFill>
                <a:latin typeface="Consolas"/>
              </a:rPr>
              <a:t>return</a:t>
            </a:r>
            <a:r>
              <a:rPr b="0" lang="en-US" sz="2000" spc="-1" strike="noStrike">
                <a:solidFill>
                  <a:srgbClr val="000000"/>
                </a:solidFill>
                <a:latin typeface="Consolas"/>
              </a:rPr>
              <a:t> x &gt; threshold; }</a:t>
            </a:r>
            <a:endParaRPr b="0" lang="en-US" sz="2000" spc="-1" strike="noStrike">
              <a:latin typeface="Arial"/>
            </a:endParaRPr>
          </a:p>
          <a:p>
            <a:pPr>
              <a:lnSpc>
                <a:spcPct val="100000"/>
              </a:lnSpc>
            </a:pP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rPr>
              <a:t>device_vector&lt;</a:t>
            </a:r>
            <a:r>
              <a:rPr b="0" lang="en-US" sz="2000" spc="-1" strike="noStrike">
                <a:solidFill>
                  <a:srgbClr val="0000ff"/>
                </a:solidFill>
                <a:latin typeface="Consolas"/>
              </a:rPr>
              <a:t>int</a:t>
            </a:r>
            <a:r>
              <a:rPr b="0" lang="en-US" sz="2000" spc="-1" strike="noStrike">
                <a:solidFill>
                  <a:srgbClr val="000000"/>
                </a:solidFill>
                <a:latin typeface="Consolas"/>
              </a:rPr>
              <a:t>&gt; vec =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create predicate functor (returns true for x &gt; 10)</a:t>
            </a:r>
            <a:endParaRPr b="0" lang="en-US" sz="2000" spc="-1" strike="noStrike">
              <a:latin typeface="Arial"/>
            </a:endParaRPr>
          </a:p>
          <a:p>
            <a:pPr>
              <a:lnSpc>
                <a:spcPct val="100000"/>
              </a:lnSpc>
            </a:pPr>
            <a:r>
              <a:rPr b="0" lang="en-US" sz="2000" spc="-1" strike="noStrike">
                <a:solidFill>
                  <a:srgbClr val="000000"/>
                </a:solidFill>
                <a:latin typeface="Consolas"/>
              </a:rPr>
              <a:t>is_greater_than pred(10);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8000"/>
                </a:solidFill>
                <a:latin typeface="Consolas"/>
              </a:rPr>
              <a:t>// count number of values &gt; 10</a:t>
            </a:r>
            <a:endParaRPr b="0" lang="en-US" sz="2000" spc="-1" strike="noStrike">
              <a:latin typeface="Arial"/>
            </a:endParaRPr>
          </a:p>
          <a:p>
            <a:pPr>
              <a:lnSpc>
                <a:spcPct val="100000"/>
              </a:lnSpc>
            </a:pPr>
            <a:r>
              <a:rPr b="0" lang="en-US" sz="2000" spc="-1" strike="noStrike">
                <a:solidFill>
                  <a:srgbClr val="0000ff"/>
                </a:solidFill>
                <a:latin typeface="Consolas"/>
              </a:rPr>
              <a:t>int</a:t>
            </a:r>
            <a:r>
              <a:rPr b="0" lang="en-US" sz="2000" spc="-1" strike="noStrike">
                <a:solidFill>
                  <a:srgbClr val="000000"/>
                </a:solidFill>
                <a:latin typeface="Consolas"/>
              </a:rPr>
              <a:t> result = count_if(vec.begin(), vec.end(), pred);</a:t>
            </a:r>
            <a:endParaRPr b="0" lang="en-US" sz="2000" spc="-1" strike="noStrike">
              <a:latin typeface="Arial"/>
            </a:endParaRPr>
          </a:p>
        </p:txBody>
      </p:sp>
      <p:sp>
        <p:nvSpPr>
          <p:cNvPr id="472" name="CustomShape 4"/>
          <p:cNvSpPr/>
          <p:nvPr/>
        </p:nvSpPr>
        <p:spPr>
          <a:xfrm>
            <a:off x="117360" y="662292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Algorithms, More Examples…</a:t>
            </a:r>
            <a:endParaRPr b="0" lang="en-US" sz="3600" spc="-1" strike="noStrike">
              <a:solidFill>
                <a:srgbClr val="000000"/>
              </a:solidFill>
              <a:latin typeface="Calibri"/>
            </a:endParaRPr>
          </a:p>
        </p:txBody>
      </p:sp>
      <p:sp>
        <p:nvSpPr>
          <p:cNvPr id="474"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E0D46851-17AA-4B55-8626-3C0CB32E859E}" type="slidenum">
              <a:rPr b="0" lang="en-US" sz="1200" spc="-1" strike="noStrike">
                <a:solidFill>
                  <a:srgbClr val="8b8b8b"/>
                </a:solidFill>
                <a:latin typeface="Calibri"/>
              </a:rPr>
              <a:t>34</a:t>
            </a:fld>
            <a:endParaRPr b="0" lang="en-US" sz="1200" spc="-1" strike="noStrike">
              <a:latin typeface="Times New Roman"/>
            </a:endParaRPr>
          </a:p>
        </p:txBody>
      </p:sp>
      <p:graphicFrame>
        <p:nvGraphicFramePr>
          <p:cNvPr id="475" name="Table 3"/>
          <p:cNvGraphicFramePr/>
          <p:nvPr/>
        </p:nvGraphicFramePr>
        <p:xfrm>
          <a:off x="1834920" y="1607760"/>
          <a:ext cx="8076960" cy="4235040"/>
        </p:xfrm>
        <a:graphic>
          <a:graphicData uri="http://schemas.openxmlformats.org/drawingml/2006/table">
            <a:tbl>
              <a:tblPr/>
              <a:tblGrid>
                <a:gridCol w="2647080"/>
                <a:gridCol w="5429880"/>
              </a:tblGrid>
              <a:tr h="423360">
                <a:tc>
                  <a:txBody>
                    <a:bodyPr lIns="75960" rIns="75960" tIns="50760" bIns="50760">
                      <a:noAutofit/>
                    </a:bodyPr>
                    <a:p>
                      <a:pPr>
                        <a:lnSpc>
                          <a:spcPct val="100000"/>
                        </a:lnSpc>
                      </a:pPr>
                      <a:r>
                        <a:rPr b="1" lang="en-US" sz="2000" spc="-1" strike="noStrike">
                          <a:solidFill>
                            <a:srgbClr val="000000"/>
                          </a:solidFill>
                          <a:latin typeface="Calibri"/>
                        </a:rPr>
                        <a:t>Algorithm</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75960" rIns="75960" tIns="50760" bIns="50760">
                      <a:noAutofit/>
                    </a:bodyPr>
                    <a:p>
                      <a:pPr>
                        <a:lnSpc>
                          <a:spcPct val="100000"/>
                        </a:lnSpc>
                      </a:pPr>
                      <a:r>
                        <a:rPr b="1" lang="en-US" sz="2000" spc="-1" strike="noStrike">
                          <a:solidFill>
                            <a:srgbClr val="000000"/>
                          </a:solidFill>
                          <a:latin typeface="Calibri"/>
                        </a:rPr>
                        <a:t>Description</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3360">
                <a:tc>
                  <a:txBody>
                    <a:bodyPr lIns="75960" rIns="75960" tIns="50760" bIns="50760">
                      <a:noAutofit/>
                    </a:bodyPr>
                    <a:p>
                      <a:pPr>
                        <a:lnSpc>
                          <a:spcPct val="100000"/>
                        </a:lnSpc>
                      </a:pPr>
                      <a:r>
                        <a:rPr b="1" lang="en-US" sz="2000" spc="-1" strike="noStrike">
                          <a:solidFill>
                            <a:srgbClr val="0070c0"/>
                          </a:solidFill>
                          <a:latin typeface="Consolas"/>
                        </a:rPr>
                        <a:t>reduce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tabLst>
                          <a:tab algn="l" pos="0"/>
                        </a:tabLst>
                      </a:pPr>
                      <a:r>
                        <a:rPr b="0" lang="en-US" sz="2000" spc="-1" strike="noStrike">
                          <a:solidFill>
                            <a:srgbClr val="000000"/>
                          </a:solidFill>
                          <a:latin typeface="Calibri"/>
                        </a:rPr>
                        <a:t>Sum of a sequence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tabLst>
                          <a:tab algn="l" pos="0"/>
                        </a:tabLst>
                      </a:pPr>
                      <a:r>
                        <a:rPr b="1" lang="en-US" sz="2000" spc="-1" strike="noStrike">
                          <a:solidFill>
                            <a:srgbClr val="0070c0"/>
                          </a:solidFill>
                          <a:latin typeface="Consolas"/>
                        </a:rPr>
                        <a:t>find</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pPr>
                      <a:r>
                        <a:rPr b="0" lang="en-US" sz="2000" spc="-1" strike="noStrike">
                          <a:solidFill>
                            <a:srgbClr val="000000"/>
                          </a:solidFill>
                          <a:latin typeface="Calibri"/>
                        </a:rPr>
                        <a:t>First position of a value in a sequence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pPr>
                      <a:r>
                        <a:rPr b="1" lang="en-US" sz="2000" spc="-1" strike="noStrike">
                          <a:solidFill>
                            <a:srgbClr val="0070c0"/>
                          </a:solidFill>
                          <a:latin typeface="Consolas"/>
                        </a:rPr>
                        <a:t>mismatch</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pPr>
                      <a:r>
                        <a:rPr b="0" lang="en-US" sz="2000" spc="-1" strike="noStrike">
                          <a:solidFill>
                            <a:srgbClr val="000000"/>
                          </a:solidFill>
                          <a:latin typeface="Calibri"/>
                        </a:rPr>
                        <a:t>First position where two sequences differ</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pPr>
                      <a:r>
                        <a:rPr b="1" lang="en-US" sz="2000" spc="-1" strike="noStrike">
                          <a:solidFill>
                            <a:srgbClr val="0070c0"/>
                          </a:solidFill>
                          <a:latin typeface="Consolas"/>
                        </a:rPr>
                        <a:t>inner_product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pPr>
                      <a:r>
                        <a:rPr b="0" lang="en-US" sz="2000" spc="-1" strike="noStrike">
                          <a:solidFill>
                            <a:srgbClr val="000000"/>
                          </a:solidFill>
                          <a:latin typeface="Calibri"/>
                        </a:rPr>
                        <a:t>Dot product of two sequences</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pPr>
                      <a:r>
                        <a:rPr b="1" lang="en-US" sz="2000" spc="-1" strike="noStrike">
                          <a:solidFill>
                            <a:srgbClr val="0070c0"/>
                          </a:solidFill>
                          <a:latin typeface="Consolas"/>
                        </a:rPr>
                        <a:t>equal</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tabLst>
                          <a:tab algn="l" pos="0"/>
                        </a:tabLst>
                      </a:pPr>
                      <a:r>
                        <a:rPr b="0" lang="en-US" sz="2000" spc="-1" strike="noStrike">
                          <a:solidFill>
                            <a:srgbClr val="000000"/>
                          </a:solidFill>
                          <a:latin typeface="Calibri"/>
                        </a:rPr>
                        <a:t>Whether two sequences are equal</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tabLst>
                          <a:tab algn="l" pos="0"/>
                        </a:tabLst>
                      </a:pPr>
                      <a:r>
                        <a:rPr b="1" lang="en-US" sz="2000" spc="-1" strike="noStrike">
                          <a:solidFill>
                            <a:srgbClr val="0070c0"/>
                          </a:solidFill>
                          <a:latin typeface="Consolas"/>
                        </a:rPr>
                        <a:t>min_element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pPr>
                      <a:r>
                        <a:rPr b="0" lang="en-US" sz="2000" spc="-1" strike="noStrike">
                          <a:solidFill>
                            <a:srgbClr val="000000"/>
                          </a:solidFill>
                          <a:latin typeface="Calibri"/>
                        </a:rPr>
                        <a:t>Position of the smallest value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tabLst>
                          <a:tab algn="l" pos="0"/>
                        </a:tabLst>
                      </a:pPr>
                      <a:r>
                        <a:rPr b="1" lang="en-US" sz="2000" spc="-1" strike="noStrike">
                          <a:solidFill>
                            <a:srgbClr val="0070c0"/>
                          </a:solidFill>
                          <a:latin typeface="Consolas"/>
                        </a:rPr>
                        <a:t>count</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tabLst>
                          <a:tab algn="l" pos="0"/>
                        </a:tabLst>
                      </a:pPr>
                      <a:r>
                        <a:rPr b="0" lang="en-US" sz="2000" spc="-1" strike="noStrike">
                          <a:solidFill>
                            <a:srgbClr val="000000"/>
                          </a:solidFill>
                          <a:latin typeface="Calibri"/>
                        </a:rPr>
                        <a:t>Number of instances of a value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3360">
                <a:tc>
                  <a:txBody>
                    <a:bodyPr lIns="75960" rIns="75960" tIns="50760" bIns="50760">
                      <a:noAutofit/>
                    </a:bodyPr>
                    <a:p>
                      <a:pPr>
                        <a:lnSpc>
                          <a:spcPct val="100000"/>
                        </a:lnSpc>
                        <a:tabLst>
                          <a:tab algn="l" pos="0"/>
                        </a:tabLst>
                      </a:pPr>
                      <a:r>
                        <a:rPr b="1" lang="en-US" sz="2000" spc="-1" strike="noStrike">
                          <a:solidFill>
                            <a:srgbClr val="0070c0"/>
                          </a:solidFill>
                          <a:latin typeface="Consolas"/>
                        </a:rPr>
                        <a:t>is_sorted</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tabLst>
                          <a:tab algn="l" pos="0"/>
                        </a:tabLst>
                      </a:pPr>
                      <a:r>
                        <a:rPr b="0" lang="en-US" sz="2000" spc="-1" strike="noStrike">
                          <a:solidFill>
                            <a:srgbClr val="000000"/>
                          </a:solidFill>
                          <a:latin typeface="Calibri"/>
                        </a:rPr>
                        <a:t>Whether sequence is in sorted order</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r h="424800">
                <a:tc>
                  <a:txBody>
                    <a:bodyPr lIns="75960" rIns="75960" tIns="50760" bIns="50760">
                      <a:noAutofit/>
                    </a:bodyPr>
                    <a:p>
                      <a:pPr>
                        <a:lnSpc>
                          <a:spcPct val="100000"/>
                        </a:lnSpc>
                        <a:tabLst>
                          <a:tab algn="l" pos="0"/>
                        </a:tabLst>
                      </a:pPr>
                      <a:r>
                        <a:rPr b="1" lang="en-US" sz="2000" spc="-1" strike="noStrike">
                          <a:solidFill>
                            <a:srgbClr val="0070c0"/>
                          </a:solidFill>
                          <a:latin typeface="Consolas"/>
                        </a:rPr>
                        <a:t>transform_reduce</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c>
                  <a:txBody>
                    <a:bodyPr lIns="75960" rIns="75960" tIns="50760" bIns="50760">
                      <a:noAutofit/>
                    </a:bodyPr>
                    <a:p>
                      <a:pPr>
                        <a:lnSpc>
                          <a:spcPct val="100000"/>
                        </a:lnSpc>
                        <a:tabLst>
                          <a:tab algn="l" pos="0"/>
                        </a:tabLst>
                      </a:pPr>
                      <a:r>
                        <a:rPr b="0" lang="en-US" sz="2000" spc="-1" strike="noStrike">
                          <a:solidFill>
                            <a:srgbClr val="000000"/>
                          </a:solidFill>
                          <a:latin typeface="Calibri"/>
                        </a:rPr>
                        <a:t>Reduction op following a transform op</a:t>
                      </a:r>
                      <a:endParaRPr b="0" lang="en-US" sz="2000" spc="-1" strike="noStrike">
                        <a:latin typeface="Arial"/>
                      </a:endParaRPr>
                    </a:p>
                  </a:txBody>
                  <a:tcPr marL="75960" marR="7596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
        <p:nvSpPr>
          <p:cNvPr id="476"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Work Plan, </a:t>
            </a:r>
            <a:r>
              <a:rPr b="0" lang="en-US" sz="3600" spc="-1" strike="noStrike">
                <a:solidFill>
                  <a:srgbClr val="ffc000"/>
                </a:solidFill>
                <a:latin typeface="Consolas"/>
              </a:rPr>
              <a:t>thrust</a:t>
            </a:r>
            <a:endParaRPr b="0" lang="en-US" sz="3600" spc="-1" strike="noStrike">
              <a:solidFill>
                <a:srgbClr val="000000"/>
              </a:solidFill>
              <a:latin typeface="Calibri"/>
            </a:endParaRPr>
          </a:p>
        </p:txBody>
      </p:sp>
      <p:sp>
        <p:nvSpPr>
          <p:cNvPr id="478" name="TextShape 2"/>
          <p:cNvSpPr txBox="1"/>
          <p:nvPr/>
        </p:nvSpPr>
        <p:spPr>
          <a:xfrm>
            <a:off x="335880" y="1495080"/>
            <a:ext cx="1177200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Namespaces, containers, iterators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Algorithms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General transformations. Zipping &amp; fusing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Thrust example: Processing rainfall data</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479"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B48336AB-F0A5-4305-B459-A77B191386E1}" type="slidenum">
              <a:rPr b="0" lang="en-US" sz="1200" spc="-1" strike="noStrike">
                <a:solidFill>
                  <a:srgbClr val="8b8b8b"/>
                </a:solidFill>
                <a:latin typeface="Calibri"/>
              </a:rPr>
              <a:t>34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1752480" y="1308960"/>
            <a:ext cx="7391160" cy="1828440"/>
          </a:xfrm>
          <a:prstGeom prst="roundRect">
            <a:avLst>
              <a:gd name="adj" fmla="val 16667"/>
            </a:avLst>
          </a:prstGeom>
          <a:solidFill>
            <a:schemeClr val="accent2">
              <a:lumMod val="40000"/>
              <a:lumOff val="60000"/>
            </a:schemeClr>
          </a:solidFill>
          <a:ln/>
        </p:spPr>
        <p:style>
          <a:lnRef idx="1">
            <a:schemeClr val="accent3"/>
          </a:lnRef>
          <a:fillRef idx="3">
            <a:schemeClr val="accent3"/>
          </a:fillRef>
          <a:effectRef idx="2">
            <a:schemeClr val="accent3"/>
          </a:effectRef>
          <a:fontRef idx="minor"/>
        </p:style>
      </p:sp>
      <p:sp>
        <p:nvSpPr>
          <p:cNvPr id="481" name="TextShape 2"/>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General Transformations</a:t>
            </a:r>
            <a:endParaRPr b="0" lang="en-US" sz="3600" spc="-1" strike="noStrike">
              <a:solidFill>
                <a:srgbClr val="000000"/>
              </a:solidFill>
              <a:latin typeface="Calibri"/>
            </a:endParaRPr>
          </a:p>
        </p:txBody>
      </p:sp>
      <p:sp>
        <p:nvSpPr>
          <p:cNvPr id="482"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25F6F309-4A6E-4369-BF83-147392BEEB86}" type="slidenum">
              <a:rPr b="0" lang="en-US" sz="1200" spc="-1" strike="noStrike">
                <a:solidFill>
                  <a:srgbClr val="8b8b8b"/>
                </a:solidFill>
                <a:latin typeface="Calibri"/>
              </a:rPr>
              <a:t>34</a:t>
            </a:fld>
            <a:endParaRPr b="0" lang="en-US" sz="1200" spc="-1" strike="noStrike">
              <a:latin typeface="Times New Roman"/>
            </a:endParaRPr>
          </a:p>
        </p:txBody>
      </p:sp>
      <p:sp>
        <p:nvSpPr>
          <p:cNvPr id="483" name="CustomShape 4"/>
          <p:cNvSpPr/>
          <p:nvPr/>
        </p:nvSpPr>
        <p:spPr>
          <a:xfrm>
            <a:off x="4800600" y="1385280"/>
            <a:ext cx="4571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800" spc="-1" strike="noStrike">
                <a:solidFill>
                  <a:srgbClr val="6ab825"/>
                </a:solidFill>
                <a:latin typeface="Courier New"/>
              </a:rPr>
              <a:t>for</a:t>
            </a:r>
            <a:r>
              <a:rPr b="1" lang="nn-NO" sz="1800" spc="-1" strike="noStrike">
                <a:solidFill>
                  <a:srgbClr val="000000"/>
                </a:solidFill>
                <a:latin typeface="Courier New"/>
              </a:rPr>
              <a:t> (</a:t>
            </a:r>
            <a:r>
              <a:rPr b="1" lang="nn-NO" sz="1800" spc="-1" strike="noStrike">
                <a:solidFill>
                  <a:srgbClr val="6ab825"/>
                </a:solidFill>
                <a:latin typeface="Courier New"/>
              </a:rPr>
              <a:t>int</a:t>
            </a:r>
            <a:r>
              <a:rPr b="1" lang="nn-NO" sz="1800" spc="-1" strike="noStrike">
                <a:solidFill>
                  <a:srgbClr val="000000"/>
                </a:solidFill>
                <a:latin typeface="Courier New"/>
              </a:rPr>
              <a:t> i = </a:t>
            </a:r>
            <a:r>
              <a:rPr b="1" lang="nn-NO" sz="1800" spc="-1" strike="noStrike">
                <a:solidFill>
                  <a:srgbClr val="3677a9"/>
                </a:solidFill>
                <a:latin typeface="Courier New"/>
              </a:rPr>
              <a:t>0</a:t>
            </a:r>
            <a:r>
              <a:rPr b="1" lang="nn-NO" sz="1800" spc="-1" strike="noStrike">
                <a:solidFill>
                  <a:srgbClr val="000000"/>
                </a:solidFill>
                <a:latin typeface="Courier New"/>
              </a:rPr>
              <a:t>; i &lt; N; i++)</a:t>
            </a:r>
            <a:endParaRPr b="0" lang="en-US" sz="1800" spc="-1" strike="noStrike">
              <a:latin typeface="Arial"/>
            </a:endParaRPr>
          </a:p>
          <a:p>
            <a:pPr>
              <a:lnSpc>
                <a:spcPct val="100000"/>
              </a:lnSpc>
            </a:pPr>
            <a:r>
              <a:rPr b="0" lang="en-US" sz="1800" spc="-1" strike="noStrike">
                <a:solidFill>
                  <a:srgbClr val="000000"/>
                </a:solidFill>
                <a:latin typeface="Courier New"/>
              </a:rPr>
              <a:t>    </a:t>
            </a:r>
            <a:r>
              <a:rPr b="0" lang="en-US" sz="1800" spc="-1" strike="noStrike">
                <a:solidFill>
                  <a:srgbClr val="000000"/>
                </a:solidFill>
                <a:latin typeface="Courier New"/>
              </a:rPr>
              <a:t>X[i] = f(A[i]);</a:t>
            </a:r>
            <a:endParaRPr b="0" lang="en-US" sz="1800" spc="-1" strike="noStrike">
              <a:latin typeface="Arial"/>
            </a:endParaRPr>
          </a:p>
        </p:txBody>
      </p:sp>
      <p:sp>
        <p:nvSpPr>
          <p:cNvPr id="484" name="CustomShape 5"/>
          <p:cNvSpPr/>
          <p:nvPr/>
        </p:nvSpPr>
        <p:spPr>
          <a:xfrm>
            <a:off x="1739520" y="1523880"/>
            <a:ext cx="265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Light"/>
              </a:rPr>
              <a:t>Unary Transformation</a:t>
            </a:r>
            <a:endParaRPr b="0" lang="en-US" sz="1800" spc="-1" strike="noStrike">
              <a:latin typeface="Arial"/>
            </a:endParaRPr>
          </a:p>
        </p:txBody>
      </p:sp>
      <p:sp>
        <p:nvSpPr>
          <p:cNvPr id="485" name="CustomShape 6"/>
          <p:cNvSpPr/>
          <p:nvPr/>
        </p:nvSpPr>
        <p:spPr>
          <a:xfrm>
            <a:off x="4800600" y="2363760"/>
            <a:ext cx="4571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800" spc="-1" strike="noStrike">
                <a:solidFill>
                  <a:srgbClr val="6ab825"/>
                </a:solidFill>
                <a:latin typeface="Courier New"/>
              </a:rPr>
              <a:t>for</a:t>
            </a:r>
            <a:r>
              <a:rPr b="1" lang="nn-NO" sz="1800" spc="-1" strike="noStrike">
                <a:solidFill>
                  <a:srgbClr val="000000"/>
                </a:solidFill>
                <a:latin typeface="Courier New"/>
              </a:rPr>
              <a:t> (</a:t>
            </a:r>
            <a:r>
              <a:rPr b="1" lang="nn-NO" sz="1800" spc="-1" strike="noStrike">
                <a:solidFill>
                  <a:srgbClr val="6ab825"/>
                </a:solidFill>
                <a:latin typeface="Courier New"/>
              </a:rPr>
              <a:t>int</a:t>
            </a:r>
            <a:r>
              <a:rPr b="1" lang="nn-NO" sz="1800" spc="-1" strike="noStrike">
                <a:solidFill>
                  <a:srgbClr val="000000"/>
                </a:solidFill>
                <a:latin typeface="Courier New"/>
              </a:rPr>
              <a:t> i = </a:t>
            </a:r>
            <a:r>
              <a:rPr b="1" lang="nn-NO" sz="1800" spc="-1" strike="noStrike">
                <a:solidFill>
                  <a:srgbClr val="3677a9"/>
                </a:solidFill>
                <a:latin typeface="Courier New"/>
              </a:rPr>
              <a:t>0</a:t>
            </a:r>
            <a:r>
              <a:rPr b="1" lang="nn-NO" sz="1800" spc="-1" strike="noStrike">
                <a:solidFill>
                  <a:srgbClr val="000000"/>
                </a:solidFill>
                <a:latin typeface="Courier New"/>
              </a:rPr>
              <a:t>; i &lt; N; i++)</a:t>
            </a:r>
            <a:endParaRPr b="0" lang="en-US" sz="1800" spc="-1" strike="noStrike">
              <a:latin typeface="Arial"/>
            </a:endParaRPr>
          </a:p>
          <a:p>
            <a:pPr>
              <a:lnSpc>
                <a:spcPct val="100000"/>
              </a:lnSpc>
            </a:pPr>
            <a:r>
              <a:rPr b="0" lang="en-US" sz="1800" spc="-1" strike="noStrike">
                <a:solidFill>
                  <a:srgbClr val="000000"/>
                </a:solidFill>
                <a:latin typeface="Courier New"/>
              </a:rPr>
              <a:t>    </a:t>
            </a:r>
            <a:r>
              <a:rPr b="0" lang="en-US" sz="1800" spc="-1" strike="noStrike">
                <a:solidFill>
                  <a:srgbClr val="000000"/>
                </a:solidFill>
                <a:latin typeface="Courier New"/>
              </a:rPr>
              <a:t>X[i] = f(A[i],B[i]);</a:t>
            </a:r>
            <a:endParaRPr b="0" lang="en-US" sz="1800" spc="-1" strike="noStrike">
              <a:latin typeface="Arial"/>
            </a:endParaRPr>
          </a:p>
        </p:txBody>
      </p:sp>
      <p:sp>
        <p:nvSpPr>
          <p:cNvPr id="486" name="CustomShape 7"/>
          <p:cNvSpPr/>
          <p:nvPr/>
        </p:nvSpPr>
        <p:spPr>
          <a:xfrm>
            <a:off x="1726560" y="2502000"/>
            <a:ext cx="2706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Light"/>
              </a:rPr>
              <a:t>Binary Transformation</a:t>
            </a:r>
            <a:endParaRPr b="0" lang="en-US" sz="1800" spc="-1" strike="noStrike">
              <a:latin typeface="Arial"/>
            </a:endParaRPr>
          </a:p>
        </p:txBody>
      </p:sp>
      <p:sp>
        <p:nvSpPr>
          <p:cNvPr id="487" name="CustomShape 8"/>
          <p:cNvSpPr/>
          <p:nvPr/>
        </p:nvSpPr>
        <p:spPr>
          <a:xfrm>
            <a:off x="4800600" y="3341880"/>
            <a:ext cx="4571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800" spc="-1" strike="noStrike">
                <a:solidFill>
                  <a:srgbClr val="6ab825"/>
                </a:solidFill>
                <a:latin typeface="Courier New"/>
              </a:rPr>
              <a:t>for</a:t>
            </a:r>
            <a:r>
              <a:rPr b="1" lang="nn-NO" sz="1800" spc="-1" strike="noStrike">
                <a:solidFill>
                  <a:srgbClr val="000000"/>
                </a:solidFill>
                <a:latin typeface="Courier New"/>
              </a:rPr>
              <a:t> (</a:t>
            </a:r>
            <a:r>
              <a:rPr b="1" lang="nn-NO" sz="1800" spc="-1" strike="noStrike">
                <a:solidFill>
                  <a:srgbClr val="6ab825"/>
                </a:solidFill>
                <a:latin typeface="Courier New"/>
              </a:rPr>
              <a:t>int</a:t>
            </a:r>
            <a:r>
              <a:rPr b="1" lang="nn-NO" sz="1800" spc="-1" strike="noStrike">
                <a:solidFill>
                  <a:srgbClr val="000000"/>
                </a:solidFill>
                <a:latin typeface="Courier New"/>
              </a:rPr>
              <a:t> i = </a:t>
            </a:r>
            <a:r>
              <a:rPr b="1" lang="nn-NO" sz="1800" spc="-1" strike="noStrike">
                <a:solidFill>
                  <a:srgbClr val="3677a9"/>
                </a:solidFill>
                <a:latin typeface="Courier New"/>
              </a:rPr>
              <a:t>0</a:t>
            </a:r>
            <a:r>
              <a:rPr b="1" lang="nn-NO" sz="1800" spc="-1" strike="noStrike">
                <a:solidFill>
                  <a:srgbClr val="000000"/>
                </a:solidFill>
                <a:latin typeface="Courier New"/>
              </a:rPr>
              <a:t>; i &lt; N; i++)</a:t>
            </a:r>
            <a:endParaRPr b="0" lang="en-US" sz="1800" spc="-1" strike="noStrike">
              <a:latin typeface="Arial"/>
            </a:endParaRPr>
          </a:p>
          <a:p>
            <a:pPr>
              <a:lnSpc>
                <a:spcPct val="100000"/>
              </a:lnSpc>
            </a:pPr>
            <a:r>
              <a:rPr b="0" lang="en-US" sz="1800" spc="-1" strike="noStrike">
                <a:solidFill>
                  <a:srgbClr val="000000"/>
                </a:solidFill>
                <a:latin typeface="Courier New"/>
              </a:rPr>
              <a:t>    </a:t>
            </a:r>
            <a:r>
              <a:rPr b="0" lang="en-US" sz="1800" spc="-1" strike="noStrike">
                <a:solidFill>
                  <a:srgbClr val="000000"/>
                </a:solidFill>
                <a:latin typeface="Courier New"/>
              </a:rPr>
              <a:t>X[i] = f(A[i],B[i],C[i]);</a:t>
            </a:r>
            <a:endParaRPr b="0" lang="en-US" sz="1800" spc="-1" strike="noStrike">
              <a:latin typeface="Arial"/>
            </a:endParaRPr>
          </a:p>
        </p:txBody>
      </p:sp>
      <p:sp>
        <p:nvSpPr>
          <p:cNvPr id="488" name="CustomShape 9"/>
          <p:cNvSpPr/>
          <p:nvPr/>
        </p:nvSpPr>
        <p:spPr>
          <a:xfrm>
            <a:off x="1726920" y="3480480"/>
            <a:ext cx="28162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Light"/>
              </a:rPr>
              <a:t>Ternary Transformation</a:t>
            </a:r>
            <a:endParaRPr b="0" lang="en-US" sz="1800" spc="-1" strike="noStrike">
              <a:latin typeface="Arial"/>
            </a:endParaRPr>
          </a:p>
        </p:txBody>
      </p:sp>
      <p:sp>
        <p:nvSpPr>
          <p:cNvPr id="489" name="CustomShape 10"/>
          <p:cNvSpPr/>
          <p:nvPr/>
        </p:nvSpPr>
        <p:spPr>
          <a:xfrm>
            <a:off x="4800600" y="4320360"/>
            <a:ext cx="49525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800" spc="-1" strike="noStrike">
                <a:solidFill>
                  <a:srgbClr val="6ab825"/>
                </a:solidFill>
                <a:latin typeface="Courier New"/>
              </a:rPr>
              <a:t>for</a:t>
            </a:r>
            <a:r>
              <a:rPr b="1" lang="nn-NO" sz="1800" spc="-1" strike="noStrike">
                <a:solidFill>
                  <a:srgbClr val="000000"/>
                </a:solidFill>
                <a:latin typeface="Courier New"/>
              </a:rPr>
              <a:t> (</a:t>
            </a:r>
            <a:r>
              <a:rPr b="1" lang="nn-NO" sz="1800" spc="-1" strike="noStrike">
                <a:solidFill>
                  <a:srgbClr val="6ab825"/>
                </a:solidFill>
                <a:latin typeface="Courier New"/>
              </a:rPr>
              <a:t>int</a:t>
            </a:r>
            <a:r>
              <a:rPr b="1" lang="nn-NO" sz="1800" spc="-1" strike="noStrike">
                <a:solidFill>
                  <a:srgbClr val="000000"/>
                </a:solidFill>
                <a:latin typeface="Courier New"/>
              </a:rPr>
              <a:t> i = </a:t>
            </a:r>
            <a:r>
              <a:rPr b="1" lang="nn-NO" sz="1800" spc="-1" strike="noStrike">
                <a:solidFill>
                  <a:srgbClr val="3677a9"/>
                </a:solidFill>
                <a:latin typeface="Courier New"/>
              </a:rPr>
              <a:t>0</a:t>
            </a:r>
            <a:r>
              <a:rPr b="1" lang="nn-NO" sz="1800" spc="-1" strike="noStrike">
                <a:solidFill>
                  <a:srgbClr val="000000"/>
                </a:solidFill>
                <a:latin typeface="Courier New"/>
              </a:rPr>
              <a:t>; i &lt; N; i++)</a:t>
            </a:r>
            <a:endParaRPr b="0" lang="en-US" sz="1800" spc="-1" strike="noStrike">
              <a:latin typeface="Arial"/>
            </a:endParaRPr>
          </a:p>
          <a:p>
            <a:pPr>
              <a:lnSpc>
                <a:spcPct val="100000"/>
              </a:lnSpc>
            </a:pPr>
            <a:r>
              <a:rPr b="0" lang="en-US" sz="1800" spc="-1" strike="noStrike">
                <a:solidFill>
                  <a:srgbClr val="000000"/>
                </a:solidFill>
                <a:latin typeface="Courier New"/>
              </a:rPr>
              <a:t>    </a:t>
            </a:r>
            <a:r>
              <a:rPr b="0" lang="en-US" sz="1800" spc="-1" strike="noStrike">
                <a:solidFill>
                  <a:srgbClr val="000000"/>
                </a:solidFill>
                <a:latin typeface="Courier New"/>
              </a:rPr>
              <a:t>X[i] = f(A[i],B[i],C[i],...);</a:t>
            </a:r>
            <a:endParaRPr b="0" lang="en-US" sz="1800" spc="-1" strike="noStrike">
              <a:latin typeface="Arial"/>
            </a:endParaRPr>
          </a:p>
        </p:txBody>
      </p:sp>
      <p:sp>
        <p:nvSpPr>
          <p:cNvPr id="490" name="CustomShape 11"/>
          <p:cNvSpPr/>
          <p:nvPr/>
        </p:nvSpPr>
        <p:spPr>
          <a:xfrm>
            <a:off x="1715400" y="4458960"/>
            <a:ext cx="2871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Light"/>
              </a:rPr>
              <a:t>General Transformation</a:t>
            </a:r>
            <a:endParaRPr b="0" lang="en-US" sz="1800" spc="-1" strike="noStrike">
              <a:latin typeface="Arial"/>
            </a:endParaRPr>
          </a:p>
        </p:txBody>
      </p:sp>
      <p:sp>
        <p:nvSpPr>
          <p:cNvPr id="491" name="CustomShape 12"/>
          <p:cNvSpPr/>
          <p:nvPr/>
        </p:nvSpPr>
        <p:spPr>
          <a:xfrm>
            <a:off x="129960" y="654120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492" name="CustomShape 13"/>
          <p:cNvSpPr/>
          <p:nvPr/>
        </p:nvSpPr>
        <p:spPr>
          <a:xfrm>
            <a:off x="914400" y="5508000"/>
            <a:ext cx="10543320" cy="837720"/>
          </a:xfrm>
          <a:prstGeom prst="rect">
            <a:avLst/>
          </a:prstGeom>
          <a:noFill/>
          <a:ln>
            <a:noFill/>
          </a:ln>
        </p:spPr>
        <p:style>
          <a:lnRef idx="0"/>
          <a:fillRef idx="0"/>
          <a:effectRef idx="0"/>
          <a:fontRef idx="minor"/>
        </p:style>
        <p:txBody>
          <a:bodyPr lIns="90000" rIns="90000" tIns="45000" bIns="45000">
            <a:noAutofit/>
          </a:bodyPr>
          <a:p>
            <a:pPr marL="344520" indent="-34416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Like C++ STL, </a:t>
            </a:r>
            <a:r>
              <a:rPr b="1" lang="en-US" sz="2000" spc="-1" strike="noStrike">
                <a:solidFill>
                  <a:srgbClr val="0070c0"/>
                </a:solidFill>
                <a:latin typeface="Courier New"/>
              </a:rPr>
              <a:t>thrust</a:t>
            </a:r>
            <a:r>
              <a:rPr b="0" lang="en-US" sz="2000" spc="-1" strike="noStrike">
                <a:solidFill>
                  <a:srgbClr val="000000"/>
                </a:solidFill>
                <a:latin typeface="Calibri"/>
              </a:rPr>
              <a:t> provides built-in support for unary and binary transformations</a:t>
            </a:r>
            <a:endParaRPr b="0" lang="en-US" sz="2000" spc="-1" strike="noStrike">
              <a:latin typeface="Arial"/>
            </a:endParaRPr>
          </a:p>
          <a:p>
            <a:pPr marL="344520" indent="-34416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Transformations involving 3 or more input ranges must use a different approach</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The Zip Operation (“zipping”)</a:t>
            </a:r>
            <a:endParaRPr b="0" lang="en-US" sz="3600" spc="-1" strike="noStrike">
              <a:solidFill>
                <a:srgbClr val="000000"/>
              </a:solidFill>
              <a:latin typeface="Calibri"/>
            </a:endParaRPr>
          </a:p>
        </p:txBody>
      </p:sp>
      <p:sp>
        <p:nvSpPr>
          <p:cNvPr id="494"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3CC4F71A-CFA0-4D4E-AE10-FB013870D3CF}" type="slidenum">
              <a:rPr b="0" lang="en-US" sz="1200" spc="-1" strike="noStrike">
                <a:solidFill>
                  <a:srgbClr val="8b8b8b"/>
                </a:solidFill>
                <a:latin typeface="Calibri"/>
              </a:rPr>
              <a:t>34</a:t>
            </a:fld>
            <a:endParaRPr b="0" lang="en-US" sz="1200" spc="-1" strike="noStrike">
              <a:latin typeface="Times New Roman"/>
            </a:endParaRPr>
          </a:p>
        </p:txBody>
      </p:sp>
      <p:sp>
        <p:nvSpPr>
          <p:cNvPr id="495" name="CustomShape 3"/>
          <p:cNvSpPr/>
          <p:nvPr/>
        </p:nvSpPr>
        <p:spPr>
          <a:xfrm>
            <a:off x="243828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A0</a:t>
            </a:r>
            <a:endParaRPr b="0" lang="en-US" sz="1800" spc="-1" strike="noStrike">
              <a:latin typeface="Arial"/>
            </a:endParaRPr>
          </a:p>
        </p:txBody>
      </p:sp>
      <p:sp>
        <p:nvSpPr>
          <p:cNvPr id="496" name="CustomShape 4"/>
          <p:cNvSpPr/>
          <p:nvPr/>
        </p:nvSpPr>
        <p:spPr>
          <a:xfrm>
            <a:off x="294624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A1</a:t>
            </a:r>
            <a:endParaRPr b="0" lang="en-US" sz="1800" spc="-1" strike="noStrike">
              <a:latin typeface="Arial"/>
            </a:endParaRPr>
          </a:p>
        </p:txBody>
      </p:sp>
      <p:sp>
        <p:nvSpPr>
          <p:cNvPr id="497" name="CustomShape 5"/>
          <p:cNvSpPr/>
          <p:nvPr/>
        </p:nvSpPr>
        <p:spPr>
          <a:xfrm>
            <a:off x="345456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A2</a:t>
            </a:r>
            <a:endParaRPr b="0" lang="en-US" sz="1800" spc="-1" strike="noStrike">
              <a:latin typeface="Arial"/>
            </a:endParaRPr>
          </a:p>
        </p:txBody>
      </p:sp>
      <p:sp>
        <p:nvSpPr>
          <p:cNvPr id="498" name="CustomShape 6"/>
          <p:cNvSpPr/>
          <p:nvPr/>
        </p:nvSpPr>
        <p:spPr>
          <a:xfrm>
            <a:off x="243828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X0</a:t>
            </a:r>
            <a:endParaRPr b="0" lang="en-US" sz="1800" spc="-1" strike="noStrike">
              <a:latin typeface="Arial"/>
            </a:endParaRPr>
          </a:p>
        </p:txBody>
      </p:sp>
      <p:sp>
        <p:nvSpPr>
          <p:cNvPr id="499" name="CustomShape 7"/>
          <p:cNvSpPr/>
          <p:nvPr/>
        </p:nvSpPr>
        <p:spPr>
          <a:xfrm>
            <a:off x="294624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X1</a:t>
            </a:r>
            <a:endParaRPr b="0" lang="en-US" sz="1800" spc="-1" strike="noStrike">
              <a:latin typeface="Arial"/>
            </a:endParaRPr>
          </a:p>
        </p:txBody>
      </p:sp>
      <p:sp>
        <p:nvSpPr>
          <p:cNvPr id="500" name="CustomShape 8"/>
          <p:cNvSpPr/>
          <p:nvPr/>
        </p:nvSpPr>
        <p:spPr>
          <a:xfrm>
            <a:off x="345456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X2</a:t>
            </a:r>
            <a:endParaRPr b="0" lang="en-US" sz="1800" spc="-1" strike="noStrike">
              <a:latin typeface="Arial"/>
            </a:endParaRPr>
          </a:p>
        </p:txBody>
      </p:sp>
      <p:sp>
        <p:nvSpPr>
          <p:cNvPr id="501" name="CustomShape 9"/>
          <p:cNvSpPr/>
          <p:nvPr/>
        </p:nvSpPr>
        <p:spPr>
          <a:xfrm>
            <a:off x="650736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02" name="CustomShape 10"/>
          <p:cNvSpPr/>
          <p:nvPr/>
        </p:nvSpPr>
        <p:spPr>
          <a:xfrm>
            <a:off x="4533840" y="3186720"/>
            <a:ext cx="1561680" cy="484200"/>
          </a:xfrm>
          <a:prstGeom prst="rightArrow">
            <a:avLst>
              <a:gd name="adj1" fmla="val 50000"/>
              <a:gd name="adj2" fmla="val 50000"/>
            </a:avLst>
          </a:prstGeom>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1" lang="en-US" sz="1200" spc="-1" strike="noStrike">
                <a:solidFill>
                  <a:srgbClr val="ffffff"/>
                </a:solidFill>
                <a:latin typeface="Courier New"/>
              </a:rPr>
              <a:t>zip_iterator</a:t>
            </a:r>
            <a:endParaRPr b="0" lang="en-US" sz="1200" spc="-1" strike="noStrike">
              <a:latin typeface="Arial"/>
            </a:endParaRPr>
          </a:p>
        </p:txBody>
      </p:sp>
      <p:sp>
        <p:nvSpPr>
          <p:cNvPr id="503" name="CustomShape 11"/>
          <p:cNvSpPr/>
          <p:nvPr/>
        </p:nvSpPr>
        <p:spPr>
          <a:xfrm>
            <a:off x="2472480" y="4410720"/>
            <a:ext cx="142308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Calibri Light"/>
              </a:rPr>
              <a:t>Multiple </a:t>
            </a:r>
            <a:endParaRPr b="0" lang="en-US" sz="1800" spc="-1" strike="noStrike">
              <a:latin typeface="Arial"/>
            </a:endParaRPr>
          </a:p>
          <a:p>
            <a:pPr algn="ctr">
              <a:lnSpc>
                <a:spcPct val="100000"/>
              </a:lnSpc>
            </a:pPr>
            <a:r>
              <a:rPr b="0" lang="en-US" sz="1800" spc="-1" strike="noStrike">
                <a:solidFill>
                  <a:srgbClr val="000000"/>
                </a:solidFill>
                <a:latin typeface="Calibri Light"/>
              </a:rPr>
              <a:t>Distinct</a:t>
            </a:r>
            <a:endParaRPr b="0" lang="en-US" sz="1800" spc="-1" strike="noStrike">
              <a:latin typeface="Arial"/>
            </a:endParaRPr>
          </a:p>
          <a:p>
            <a:pPr algn="ctr">
              <a:lnSpc>
                <a:spcPct val="100000"/>
              </a:lnSpc>
            </a:pPr>
            <a:r>
              <a:rPr b="0" lang="en-US" sz="1800" spc="-1" strike="noStrike">
                <a:solidFill>
                  <a:srgbClr val="000000"/>
                </a:solidFill>
                <a:latin typeface="Calibri Light"/>
              </a:rPr>
              <a:t>Sequences</a:t>
            </a:r>
            <a:endParaRPr b="0" lang="en-US" sz="1800" spc="-1" strike="noStrike">
              <a:latin typeface="Arial"/>
            </a:endParaRPr>
          </a:p>
        </p:txBody>
      </p:sp>
      <p:sp>
        <p:nvSpPr>
          <p:cNvPr id="504" name="CustomShape 12"/>
          <p:cNvSpPr/>
          <p:nvPr/>
        </p:nvSpPr>
        <p:spPr>
          <a:xfrm>
            <a:off x="6820560" y="4410720"/>
            <a:ext cx="137736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Calibri Light"/>
              </a:rPr>
              <a:t>Unique </a:t>
            </a:r>
            <a:endParaRPr b="0" lang="en-US" sz="1800" spc="-1" strike="noStrike">
              <a:latin typeface="Arial"/>
            </a:endParaRPr>
          </a:p>
          <a:p>
            <a:pPr algn="ctr">
              <a:lnSpc>
                <a:spcPct val="100000"/>
              </a:lnSpc>
            </a:pPr>
            <a:r>
              <a:rPr b="0" lang="en-US" sz="1800" spc="-1" strike="noStrike">
                <a:solidFill>
                  <a:srgbClr val="000000"/>
                </a:solidFill>
                <a:latin typeface="Calibri Light"/>
              </a:rPr>
              <a:t>Sequence </a:t>
            </a:r>
            <a:endParaRPr b="0" lang="en-US" sz="1800" spc="-1" strike="noStrike">
              <a:latin typeface="Arial"/>
            </a:endParaRPr>
          </a:p>
          <a:p>
            <a:pPr algn="ctr">
              <a:lnSpc>
                <a:spcPct val="100000"/>
              </a:lnSpc>
            </a:pPr>
            <a:r>
              <a:rPr b="0" lang="en-US" sz="1800" spc="-1" strike="noStrike">
                <a:solidFill>
                  <a:srgbClr val="000000"/>
                </a:solidFill>
                <a:latin typeface="Calibri Light"/>
              </a:rPr>
              <a:t>of Tuples</a:t>
            </a:r>
            <a:endParaRPr b="0" lang="en-US" sz="1800" spc="-1" strike="noStrike">
              <a:latin typeface="Arial"/>
            </a:endParaRPr>
          </a:p>
        </p:txBody>
      </p:sp>
      <p:sp>
        <p:nvSpPr>
          <p:cNvPr id="505" name="CustomShape 13"/>
          <p:cNvSpPr/>
          <p:nvPr/>
        </p:nvSpPr>
        <p:spPr>
          <a:xfrm>
            <a:off x="-7704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506" name="CustomShape 14"/>
          <p:cNvSpPr/>
          <p:nvPr/>
        </p:nvSpPr>
        <p:spPr>
          <a:xfrm>
            <a:off x="655308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A0</a:t>
            </a:r>
            <a:endParaRPr b="0" lang="en-US" sz="1800" spc="-1" strike="noStrike">
              <a:latin typeface="Arial"/>
            </a:endParaRPr>
          </a:p>
        </p:txBody>
      </p:sp>
      <p:sp>
        <p:nvSpPr>
          <p:cNvPr id="507" name="CustomShape 15"/>
          <p:cNvSpPr/>
          <p:nvPr/>
        </p:nvSpPr>
        <p:spPr>
          <a:xfrm>
            <a:off x="720540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A1</a:t>
            </a:r>
            <a:endParaRPr b="0" lang="en-US" sz="1800" spc="-1" strike="noStrike">
              <a:latin typeface="Arial"/>
            </a:endParaRPr>
          </a:p>
        </p:txBody>
      </p:sp>
      <p:sp>
        <p:nvSpPr>
          <p:cNvPr id="508" name="CustomShape 16"/>
          <p:cNvSpPr/>
          <p:nvPr/>
        </p:nvSpPr>
        <p:spPr>
          <a:xfrm>
            <a:off x="7867800" y="2819520"/>
            <a:ext cx="456840" cy="456840"/>
          </a:xfrm>
          <a:prstGeom prst="rect">
            <a:avLst/>
          </a:prstGeom>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A2</a:t>
            </a:r>
            <a:endParaRPr b="0" lang="en-US" sz="1800" spc="-1" strike="noStrike">
              <a:latin typeface="Arial"/>
            </a:endParaRPr>
          </a:p>
        </p:txBody>
      </p:sp>
      <p:sp>
        <p:nvSpPr>
          <p:cNvPr id="509" name="CustomShape 17"/>
          <p:cNvSpPr/>
          <p:nvPr/>
        </p:nvSpPr>
        <p:spPr>
          <a:xfrm>
            <a:off x="655308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X0</a:t>
            </a:r>
            <a:endParaRPr b="0" lang="en-US" sz="1800" spc="-1" strike="noStrike">
              <a:latin typeface="Arial"/>
            </a:endParaRPr>
          </a:p>
        </p:txBody>
      </p:sp>
      <p:sp>
        <p:nvSpPr>
          <p:cNvPr id="510" name="CustomShape 18"/>
          <p:cNvSpPr/>
          <p:nvPr/>
        </p:nvSpPr>
        <p:spPr>
          <a:xfrm>
            <a:off x="720540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X1</a:t>
            </a:r>
            <a:endParaRPr b="0" lang="en-US" sz="1800" spc="-1" strike="noStrike">
              <a:latin typeface="Arial"/>
            </a:endParaRPr>
          </a:p>
        </p:txBody>
      </p:sp>
      <p:sp>
        <p:nvSpPr>
          <p:cNvPr id="511" name="CustomShape 19"/>
          <p:cNvSpPr/>
          <p:nvPr/>
        </p:nvSpPr>
        <p:spPr>
          <a:xfrm>
            <a:off x="7867800" y="3581280"/>
            <a:ext cx="456840" cy="45684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X2</a:t>
            </a:r>
            <a:endParaRPr b="0" lang="en-US" sz="1800" spc="-1" strike="noStrike">
              <a:latin typeface="Arial"/>
            </a:endParaRPr>
          </a:p>
        </p:txBody>
      </p:sp>
      <p:sp>
        <p:nvSpPr>
          <p:cNvPr id="512" name="CustomShape 20"/>
          <p:cNvSpPr/>
          <p:nvPr/>
        </p:nvSpPr>
        <p:spPr>
          <a:xfrm>
            <a:off x="716292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13" name="CustomShape 21"/>
          <p:cNvSpPr/>
          <p:nvPr/>
        </p:nvSpPr>
        <p:spPr>
          <a:xfrm>
            <a:off x="782208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14" name="CustomShape 22"/>
          <p:cNvSpPr/>
          <p:nvPr/>
        </p:nvSpPr>
        <p:spPr>
          <a:xfrm flipH="1">
            <a:off x="832500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15" name="CustomShape 23"/>
          <p:cNvSpPr/>
          <p:nvPr/>
        </p:nvSpPr>
        <p:spPr>
          <a:xfrm flipH="1">
            <a:off x="766260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16" name="CustomShape 24"/>
          <p:cNvSpPr/>
          <p:nvPr/>
        </p:nvSpPr>
        <p:spPr>
          <a:xfrm flipH="1">
            <a:off x="7010280" y="2770200"/>
            <a:ext cx="45360" cy="1358280"/>
          </a:xfrm>
          <a:prstGeom prst="leftBracket">
            <a:avLst>
              <a:gd name="adj" fmla="val 63153"/>
            </a:avLst>
          </a:prstGeom>
          <a:noFill/>
          <a:ln w="28440">
            <a:solidFill>
              <a:srgbClr val="ffc000"/>
            </a:solidFill>
          </a:ln>
        </p:spPr>
        <p:style>
          <a:lnRef idx="1">
            <a:schemeClr val="accent1"/>
          </a:lnRef>
          <a:fillRef idx="0">
            <a:schemeClr val="accent1"/>
          </a:fillRef>
          <a:effectRef idx="0">
            <a:schemeClr val="accent1"/>
          </a:effectRef>
          <a:fontRef idx="minor"/>
        </p:style>
      </p:sp>
      <p:sp>
        <p:nvSpPr>
          <p:cNvPr id="517" name="CustomShape 25"/>
          <p:cNvSpPr/>
          <p:nvPr/>
        </p:nvSpPr>
        <p:spPr>
          <a:xfrm>
            <a:off x="3927960" y="2815920"/>
            <a:ext cx="40824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c00000"/>
                </a:solidFill>
                <a:latin typeface="Calibri Light"/>
              </a:rPr>
              <a:t>…</a:t>
            </a:r>
            <a:endParaRPr b="0" lang="en-US" sz="1800" spc="-1" strike="noStrike">
              <a:latin typeface="Arial"/>
            </a:endParaRPr>
          </a:p>
        </p:txBody>
      </p:sp>
      <p:sp>
        <p:nvSpPr>
          <p:cNvPr id="518" name="CustomShape 26"/>
          <p:cNvSpPr/>
          <p:nvPr/>
        </p:nvSpPr>
        <p:spPr>
          <a:xfrm>
            <a:off x="3889800" y="3581280"/>
            <a:ext cx="40824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c00000"/>
                </a:solidFill>
                <a:latin typeface="Calibri Light"/>
              </a:rPr>
              <a:t>…</a:t>
            </a:r>
            <a:endParaRPr b="0" lang="en-US" sz="1800" spc="-1" strike="noStrike">
              <a:latin typeface="Arial"/>
            </a:endParaRPr>
          </a:p>
        </p:txBody>
      </p:sp>
      <p:sp>
        <p:nvSpPr>
          <p:cNvPr id="519" name="CustomShape 27"/>
          <p:cNvSpPr/>
          <p:nvPr/>
        </p:nvSpPr>
        <p:spPr>
          <a:xfrm>
            <a:off x="8439840" y="3179520"/>
            <a:ext cx="40824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c00000"/>
                </a:solidFill>
                <a:latin typeface="Calibri Light"/>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2953080" y="3409200"/>
            <a:ext cx="7467120" cy="35575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ff"/>
                </a:solidFill>
                <a:latin typeface="Consolas"/>
              </a:rPr>
              <a:t>void</a:t>
            </a:r>
            <a:r>
              <a:rPr b="0" lang="en-US" sz="1200" spc="-1" strike="noStrike">
                <a:solidFill>
                  <a:srgbClr val="000000"/>
                </a:solidFill>
                <a:latin typeface="Consolas"/>
              </a:rPr>
              <a:t> main(</a:t>
            </a:r>
            <a:r>
              <a:rPr b="0" lang="en-US" sz="1200" spc="-1" strike="noStrike">
                <a:solidFill>
                  <a:srgbClr val="0000ff"/>
                </a:solidFill>
                <a:latin typeface="Consolas"/>
              </a:rPr>
              <a:t>void</a:t>
            </a:r>
            <a:r>
              <a:rPr b="0" lang="en-US" sz="1200" spc="-1" strike="noStrike">
                <a:solidFill>
                  <a:srgbClr val="000000"/>
                </a:solidFill>
                <a:latin typeface="Consolas"/>
              </a:rPr>
              <a:t>)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::device_vector&lt;</a:t>
            </a:r>
            <a:r>
              <a:rPr b="0" lang="en-US" sz="1200" spc="-1" strike="noStrike">
                <a:solidFill>
                  <a:srgbClr val="0000ff"/>
                </a:solidFill>
                <a:latin typeface="Consolas"/>
              </a:rPr>
              <a:t>float</a:t>
            </a:r>
            <a:r>
              <a:rPr b="0" lang="en-US" sz="1200" spc="-1" strike="noStrike">
                <a:solidFill>
                  <a:srgbClr val="000000"/>
                </a:solidFill>
                <a:latin typeface="Consolas"/>
              </a:rPr>
              <a:t>&gt; X(3), Y(3), Z(3);</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::device_vector&lt;</a:t>
            </a:r>
            <a:r>
              <a:rPr b="0" lang="en-US" sz="1200" spc="-1" strike="noStrike">
                <a:solidFill>
                  <a:srgbClr val="0000ff"/>
                </a:solidFill>
                <a:latin typeface="Consolas"/>
              </a:rPr>
              <a:t>float</a:t>
            </a:r>
            <a:r>
              <a:rPr b="0" lang="en-US" sz="1200" spc="-1" strike="noStrike">
                <a:solidFill>
                  <a:srgbClr val="000000"/>
                </a:solidFill>
                <a:latin typeface="Consolas"/>
              </a:rPr>
              <a:t>&gt; U(3);  </a:t>
            </a:r>
            <a:r>
              <a:rPr b="0" lang="en-US" sz="1200" spc="-1" strike="noStrike">
                <a:solidFill>
                  <a:srgbClr val="198a19"/>
                </a:solidFill>
                <a:latin typeface="Consolas"/>
              </a:rPr>
              <a:t>// U = 2X + 3Y + 4Z</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X[0] = 10; X[1] = 20; X[2] = 30;</a:t>
            </a:r>
            <a:endParaRPr b="0" lang="en-US" sz="1200" spc="-1" strike="noStrike">
              <a:latin typeface="Arial"/>
            </a:endParaRPr>
          </a:p>
          <a:p>
            <a:pPr>
              <a:lnSpc>
                <a:spcPct val="100000"/>
              </a:lnSpc>
            </a:pPr>
            <a:r>
              <a:rPr b="0" lang="es-ES" sz="1200" spc="-1" strike="noStrike">
                <a:solidFill>
                  <a:srgbClr val="000000"/>
                </a:solidFill>
                <a:latin typeface="Consolas"/>
              </a:rPr>
              <a:t>  </a:t>
            </a:r>
            <a:r>
              <a:rPr b="0" lang="es-ES" sz="1200" spc="-1" strike="noStrike">
                <a:solidFill>
                  <a:srgbClr val="000000"/>
                </a:solidFill>
                <a:latin typeface="Consolas"/>
              </a:rPr>
              <a:t>Y[0] = 15; Y[1] = 35; Y[2] = 10;</a:t>
            </a:r>
            <a:endParaRPr b="0" lang="en-US" sz="1200" spc="-1" strike="noStrike">
              <a:latin typeface="Arial"/>
            </a:endParaRPr>
          </a:p>
          <a:p>
            <a:pPr>
              <a:lnSpc>
                <a:spcPct val="100000"/>
              </a:lnSpc>
            </a:pPr>
            <a:r>
              <a:rPr b="0" lang="pl-PL" sz="1200" spc="-1" strike="noStrike">
                <a:solidFill>
                  <a:srgbClr val="000000"/>
                </a:solidFill>
                <a:latin typeface="Consolas"/>
              </a:rPr>
              <a:t>  </a:t>
            </a:r>
            <a:r>
              <a:rPr b="0" lang="pl-PL" sz="1200" spc="-1" strike="noStrike">
                <a:solidFill>
                  <a:srgbClr val="000000"/>
                </a:solidFill>
                <a:latin typeface="Consolas"/>
              </a:rPr>
              <a:t>Z[0] = 20; Z[1] = 30; Z[2] = 25;</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::transform</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::make_tuple(X.begin(), Y.begin(), Z.begin())),</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::make_tuple(X.end(),   Y.end(),   Z.end())),</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U.begin(),</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linear_combo());</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for</a:t>
            </a:r>
            <a:r>
              <a:rPr b="0" lang="en-US" sz="1200" spc="-1" strike="noStrike">
                <a:solidFill>
                  <a:srgbClr val="000000"/>
                </a:solidFill>
                <a:latin typeface="Consolas"/>
              </a:rPr>
              <a:t> (size_t i = 0; i &lt; Z.size(); i++)</a:t>
            </a:r>
            <a:endParaRPr b="0" lang="en-US" sz="1200" spc="-1" strike="noStrike">
              <a:latin typeface="Arial"/>
            </a:endParaRPr>
          </a:p>
          <a:p>
            <a:pPr>
              <a:lnSpc>
                <a:spcPct val="100000"/>
              </a:lnSpc>
            </a:pPr>
            <a:r>
              <a:rPr b="0" lang="pl-PL" sz="1200" spc="-1" strike="noStrike">
                <a:solidFill>
                  <a:srgbClr val="000000"/>
                </a:solidFill>
                <a:latin typeface="Consolas"/>
              </a:rPr>
              <a:t>    </a:t>
            </a:r>
            <a:r>
              <a:rPr b="0" lang="pl-PL" sz="1200" spc="-1" strike="noStrike">
                <a:solidFill>
                  <a:srgbClr val="000000"/>
                </a:solidFill>
                <a:latin typeface="Consolas"/>
              </a:rPr>
              <a:t>std::cout &lt;&lt; </a:t>
            </a:r>
            <a:r>
              <a:rPr b="0" lang="pl-PL" sz="1200" spc="-1" strike="noStrike">
                <a:solidFill>
                  <a:srgbClr val="a31515"/>
                </a:solidFill>
                <a:latin typeface="Consolas"/>
              </a:rPr>
              <a:t>"U["</a:t>
            </a:r>
            <a:r>
              <a:rPr b="0" lang="pl-PL" sz="1200" spc="-1" strike="noStrike">
                <a:solidFill>
                  <a:srgbClr val="000000"/>
                </a:solidFill>
                <a:latin typeface="Consolas"/>
              </a:rPr>
              <a:t> &lt;&lt; i &lt;&lt; </a:t>
            </a:r>
            <a:r>
              <a:rPr b="0" lang="pl-PL" sz="1200" spc="-1" strike="noStrike">
                <a:solidFill>
                  <a:srgbClr val="a31515"/>
                </a:solidFill>
                <a:latin typeface="Consolas"/>
              </a:rPr>
              <a:t>"] = "</a:t>
            </a:r>
            <a:r>
              <a:rPr b="0" lang="pl-PL" sz="1200" spc="-1" strike="noStrike">
                <a:solidFill>
                  <a:srgbClr val="000000"/>
                </a:solidFill>
                <a:latin typeface="Consolas"/>
              </a:rPr>
              <a:t> &lt;&lt; U[i] &lt;&lt; </a:t>
            </a:r>
            <a:r>
              <a:rPr b="0" lang="pl-PL" sz="1200" spc="-1" strike="noStrike">
                <a:solidFill>
                  <a:srgbClr val="a31515"/>
                </a:solidFill>
                <a:latin typeface="Consolas"/>
              </a:rPr>
              <a:t>"\n"</a:t>
            </a:r>
            <a:r>
              <a:rPr b="0" lang="pl-PL"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p:txBody>
      </p:sp>
      <p:sp>
        <p:nvSpPr>
          <p:cNvPr id="521" name="CustomShape 2"/>
          <p:cNvSpPr/>
          <p:nvPr/>
        </p:nvSpPr>
        <p:spPr>
          <a:xfrm>
            <a:off x="438480" y="884160"/>
            <a:ext cx="4979160" cy="264492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&lt;thrust/device_vector.h&gt;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&lt;thrust/transform.h&gt;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&lt;thrust/iterator/zip_iterator.h&gt;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a31515"/>
                </a:solidFill>
                <a:latin typeface="Consolas"/>
              </a:rPr>
              <a:t>&lt;iostream&gt;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ff"/>
                </a:solidFill>
                <a:latin typeface="Consolas"/>
              </a:rPr>
              <a:t>struct</a:t>
            </a:r>
            <a:r>
              <a:rPr b="0" lang="en-US" sz="1200" spc="-1" strike="noStrike">
                <a:solidFill>
                  <a:srgbClr val="000000"/>
                </a:solidFill>
                <a:latin typeface="Consolas"/>
              </a:rPr>
              <a:t> linear_combo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__host__</a:t>
            </a:r>
            <a:r>
              <a:rPr b="0" lang="en-US" sz="1200" spc="-1" strike="noStrike">
                <a:solidFill>
                  <a:srgbClr val="000000"/>
                </a:solidFill>
                <a:latin typeface="Consolas"/>
              </a:rPr>
              <a:t> </a:t>
            </a:r>
            <a:r>
              <a:rPr b="0" lang="en-US" sz="1200" spc="-1" strike="noStrike">
                <a:solidFill>
                  <a:srgbClr val="ff00ff"/>
                </a:solidFill>
                <a:latin typeface="Consolas"/>
              </a:rPr>
              <a:t>__device__</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a:t>
            </a:r>
            <a:r>
              <a:rPr b="0" lang="en-US" sz="1200" spc="-1" strike="noStrike">
                <a:solidFill>
                  <a:srgbClr val="0000ff"/>
                </a:solidFill>
                <a:latin typeface="Consolas"/>
              </a:rPr>
              <a:t>operator</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::tuple&lt;</a:t>
            </a:r>
            <a:r>
              <a:rPr b="0" lang="en-US" sz="1200" spc="-1" strike="noStrike">
                <a:solidFill>
                  <a:srgbClr val="0000ff"/>
                </a:solidFill>
                <a:latin typeface="Consolas"/>
              </a:rPr>
              <a:t>float</a:t>
            </a:r>
            <a:r>
              <a:rPr b="0" lang="en-US" sz="1200" spc="-1" strike="noStrike">
                <a:solidFill>
                  <a:srgbClr val="000000"/>
                </a:solidFill>
                <a:latin typeface="Consolas"/>
              </a:rPr>
              <a:t>,</a:t>
            </a:r>
            <a:r>
              <a:rPr b="0" lang="en-US" sz="1200" spc="-1" strike="noStrike">
                <a:solidFill>
                  <a:srgbClr val="0000ff"/>
                </a:solidFill>
                <a:latin typeface="Consolas"/>
              </a:rPr>
              <a:t>float</a:t>
            </a:r>
            <a:r>
              <a:rPr b="0" lang="en-US" sz="1200" spc="-1" strike="noStrike">
                <a:solidFill>
                  <a:srgbClr val="000000"/>
                </a:solidFill>
                <a:latin typeface="Consolas"/>
              </a:rPr>
              <a:t>,</a:t>
            </a:r>
            <a:r>
              <a:rPr b="0" lang="en-US" sz="1200" spc="-1" strike="noStrike">
                <a:solidFill>
                  <a:srgbClr val="0000ff"/>
                </a:solidFill>
                <a:latin typeface="Consolas"/>
              </a:rPr>
              <a:t>float</a:t>
            </a:r>
            <a:r>
              <a:rPr b="0" lang="en-US" sz="1200" spc="-1" strike="noStrike">
                <a:solidFill>
                  <a:srgbClr val="000000"/>
                </a:solidFill>
                <a:latin typeface="Consolas"/>
              </a:rPr>
              <a:t>&gt; t)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x, y, z;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::tie(x,y,z) = 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return</a:t>
            </a:r>
            <a:r>
              <a:rPr b="0" lang="en-US" sz="1200" spc="-1" strike="noStrike">
                <a:solidFill>
                  <a:srgbClr val="000000"/>
                </a:solidFill>
                <a:latin typeface="Consolas"/>
              </a:rPr>
              <a:t> 2.0f * x + 3.0f * y + 4.0f * z;</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p:txBody>
      </p:sp>
      <p:sp>
        <p:nvSpPr>
          <p:cNvPr id="522" name="TextShape 3"/>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200" spc="-1" strike="noStrike">
                <a:solidFill>
                  <a:srgbClr val="ffffff"/>
                </a:solidFill>
                <a:latin typeface="Calibri Light"/>
              </a:rPr>
              <a:t>Example: General Transformations</a:t>
            </a:r>
            <a:endParaRPr b="0" lang="en-US" sz="3200" spc="-1" strike="noStrike">
              <a:solidFill>
                <a:srgbClr val="000000"/>
              </a:solidFill>
              <a:latin typeface="Calibri"/>
            </a:endParaRPr>
          </a:p>
        </p:txBody>
      </p:sp>
      <p:sp>
        <p:nvSpPr>
          <p:cNvPr id="523" name="TextShape 4"/>
          <p:cNvSpPr txBox="1"/>
          <p:nvPr/>
        </p:nvSpPr>
        <p:spPr>
          <a:xfrm>
            <a:off x="11458080" y="6522120"/>
            <a:ext cx="692640" cy="268200"/>
          </a:xfrm>
          <a:prstGeom prst="rect">
            <a:avLst/>
          </a:prstGeom>
          <a:noFill/>
          <a:ln>
            <a:noFill/>
          </a:ln>
        </p:spPr>
        <p:txBody>
          <a:bodyPr anchor="ctr">
            <a:noAutofit/>
          </a:bodyPr>
          <a:p>
            <a:pPr algn="r">
              <a:lnSpc>
                <a:spcPct val="100000"/>
              </a:lnSpc>
            </a:pPr>
            <a:fld id="{0CFEAF9B-8DDF-429C-880D-E150C9293892}" type="slidenum">
              <a:rPr b="0" lang="en-US" sz="1200" spc="-1" strike="noStrike">
                <a:solidFill>
                  <a:srgbClr val="8b8b8b"/>
                </a:solidFill>
                <a:latin typeface="Calibri"/>
              </a:rPr>
              <a:t>34</a:t>
            </a:fld>
            <a:endParaRPr b="0" lang="en-US" sz="1200" spc="-1" strike="noStrike">
              <a:latin typeface="Times New Roman"/>
            </a:endParaRPr>
          </a:p>
        </p:txBody>
      </p:sp>
      <p:sp>
        <p:nvSpPr>
          <p:cNvPr id="524" name="CustomShape 5"/>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525" name="CustomShape 6"/>
          <p:cNvSpPr/>
          <p:nvPr/>
        </p:nvSpPr>
        <p:spPr>
          <a:xfrm>
            <a:off x="5327640" y="1864800"/>
            <a:ext cx="151920" cy="1447560"/>
          </a:xfrm>
          <a:prstGeom prst="rightBrace">
            <a:avLst>
              <a:gd name="adj1" fmla="val 8333"/>
              <a:gd name="adj2" fmla="val 50000"/>
            </a:avLst>
          </a:prstGeom>
          <a:noFill/>
          <a:ln w="25560">
            <a:solidFill>
              <a:srgbClr val="c00000"/>
            </a:solidFill>
          </a:ln>
        </p:spPr>
        <p:style>
          <a:lnRef idx="1">
            <a:schemeClr val="accent1"/>
          </a:lnRef>
          <a:fillRef idx="0">
            <a:schemeClr val="accent1"/>
          </a:fillRef>
          <a:effectRef idx="0">
            <a:schemeClr val="accent1"/>
          </a:effectRef>
          <a:fontRef idx="minor"/>
        </p:style>
      </p:sp>
      <p:sp>
        <p:nvSpPr>
          <p:cNvPr id="526" name="CustomShape 7"/>
          <p:cNvSpPr/>
          <p:nvPr/>
        </p:nvSpPr>
        <p:spPr>
          <a:xfrm>
            <a:off x="5614200" y="2246040"/>
            <a:ext cx="1145880" cy="639000"/>
          </a:xfrm>
          <a:prstGeom prst="rect">
            <a:avLst/>
          </a:prstGeom>
          <a:noFill/>
          <a:ln w="25560">
            <a:solidFill>
              <a:srgbClr val="cc0000"/>
            </a:solidFill>
            <a:round/>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Functor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Definition</a:t>
            </a:r>
            <a:endParaRPr b="0" lang="en-US" sz="1800" spc="-1" strike="noStrike">
              <a:latin typeface="Arial"/>
            </a:endParaRPr>
          </a:p>
        </p:txBody>
      </p:sp>
      <p:sp>
        <p:nvSpPr>
          <p:cNvPr id="527" name="CustomShape 8"/>
          <p:cNvSpPr/>
          <p:nvPr/>
        </p:nvSpPr>
        <p:spPr>
          <a:xfrm>
            <a:off x="8058600" y="3701160"/>
            <a:ext cx="2590560" cy="685440"/>
          </a:xfrm>
          <a:prstGeom prst="borderCallout1">
            <a:avLst>
              <a:gd name="adj1" fmla="val 48467"/>
              <a:gd name="adj2" fmla="val -4670"/>
              <a:gd name="adj3" fmla="val 204481"/>
              <a:gd name="adj4" fmla="val -108255"/>
            </a:avLst>
          </a:prstGeom>
          <a:ln w="38160">
            <a:solidFill>
              <a:srgbClr val="c00000"/>
            </a:solidFill>
            <a:tailEnd len="lg" type="stealth" w="lg"/>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400" spc="-1" strike="noStrike">
                <a:solidFill>
                  <a:srgbClr val="000000"/>
                </a:solidFill>
                <a:latin typeface="Calibri"/>
              </a:rPr>
              <a:t>These are the important parts: three different entities are zipped together into a big one</a:t>
            </a:r>
            <a:endParaRPr b="0" lang="en-US" sz="1400" spc="-1" strike="noStrike">
              <a:latin typeface="Arial"/>
            </a:endParaRPr>
          </a:p>
        </p:txBody>
      </p:sp>
      <p:sp>
        <p:nvSpPr>
          <p:cNvPr id="528" name="CustomShape 9"/>
          <p:cNvSpPr/>
          <p:nvPr/>
        </p:nvSpPr>
        <p:spPr>
          <a:xfrm flipH="1">
            <a:off x="6990840" y="4158360"/>
            <a:ext cx="914040" cy="914040"/>
          </a:xfrm>
          <a:custGeom>
            <a:avLst/>
            <a:gdLst/>
            <a:ahLst/>
            <a:rect l="l" t="t" r="r" b="b"/>
            <a:pathLst>
              <a:path w="21600" h="21600">
                <a:moveTo>
                  <a:pt x="0" y="0"/>
                </a:moveTo>
                <a:lnTo>
                  <a:pt x="21600" y="21600"/>
                </a:lnTo>
              </a:path>
            </a:pathLst>
          </a:custGeom>
          <a:noFill/>
          <a:ln w="38160">
            <a:solidFill>
              <a:srgbClr val="c00000"/>
            </a:solidFill>
            <a:tailEnd len="lg" type="stealth" w="lg"/>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528"/>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5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521"/>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525"/>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Before we get started…</a:t>
            </a:r>
            <a:endParaRPr b="0" lang="en-US" sz="3600" spc="-1" strike="noStrike">
              <a:solidFill>
                <a:srgbClr val="000000"/>
              </a:solidFill>
              <a:latin typeface="Calibri"/>
            </a:endParaRPr>
          </a:p>
        </p:txBody>
      </p:sp>
      <p:sp>
        <p:nvSpPr>
          <p:cNvPr id="303" name="TextShape 2"/>
          <p:cNvSpPr txBox="1"/>
          <p:nvPr/>
        </p:nvSpPr>
        <p:spPr>
          <a:xfrm>
            <a:off x="147240" y="1495080"/>
            <a:ext cx="11960640" cy="4932720"/>
          </a:xfrm>
          <a:prstGeom prst="rect">
            <a:avLst/>
          </a:prstGeom>
          <a:noFill/>
          <a:ln>
            <a:noFill/>
          </a:ln>
        </p:spPr>
        <p:txBody>
          <a:bodyPr>
            <a:normAutofit/>
          </a:bodyPr>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Last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A three-stop journey noted in the evolution of the CUDA memory model</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Z-C accesses on the host; the UVA milestone; the unified memory model that allowed to use of managed memory</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Today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GPU computing, from a distance (via thrust &amp; CUB)</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Other tidbits: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Assignment due on Th, 03/11, at 9 pm</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Assignment is tough; it’ll get better soon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Do not run your code on the Euler head-node (use Slurm)</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Big PDF file contains all the slides thus far; easy to search into it to find topics covered thus far. Doc is </a:t>
            </a:r>
            <a:r>
              <a:rPr b="0" lang="en-US" sz="2000" spc="-1" strike="noStrike" u="sng">
                <a:solidFill>
                  <a:srgbClr val="0563c1"/>
                </a:solidFill>
                <a:uFillTx/>
                <a:latin typeface="Calibri"/>
                <a:hlinkClick r:id="rId1"/>
              </a:rPr>
              <a:t>here</a:t>
            </a:r>
            <a:r>
              <a:rPr b="0" lang="en-US" sz="2000" spc="-1" strike="noStrike">
                <a:solidFill>
                  <a:srgbClr val="000000"/>
                </a:solidFill>
                <a:latin typeface="Calibri"/>
              </a:rPr>
              <a:t>.</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Pushing Final Project discussion into Monday</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304"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FC3B1A43-9615-441D-9734-F7432379FC75}" type="slidenum">
              <a:rPr b="0" lang="en-US" sz="1200" spc="-1" strike="noStrike">
                <a:solidFill>
                  <a:srgbClr val="8b8b8b"/>
                </a:solidFill>
                <a:latin typeface="Calibri"/>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0" y="0"/>
            <a:ext cx="4447080" cy="1218960"/>
          </a:xfrm>
          <a:prstGeom prst="rect">
            <a:avLst/>
          </a:prstGeom>
          <a:solidFill>
            <a:srgbClr val="1f4e79"/>
          </a:solidFill>
          <a:ln>
            <a:noFill/>
          </a:ln>
        </p:spPr>
        <p:txBody>
          <a:bodyPr anchor="ctr">
            <a:normAutofit fontScale="68000"/>
          </a:bodyPr>
          <a:p>
            <a:pPr>
              <a:lnSpc>
                <a:spcPct val="90000"/>
              </a:lnSpc>
            </a:pPr>
            <a:r>
              <a:rPr b="0" lang="en-US" sz="3600" spc="-1" strike="noStrike">
                <a:solidFill>
                  <a:srgbClr val="ffffff"/>
                </a:solidFill>
                <a:latin typeface="Calibri Light"/>
              </a:rPr>
              <a:t>Example: </a:t>
            </a:r>
            <a:br/>
            <a:r>
              <a:rPr b="0" lang="en-US" sz="3600" spc="-1" strike="noStrike">
                <a:solidFill>
                  <a:srgbClr val="ffffff"/>
                </a:solidFill>
                <a:latin typeface="Calibri Light"/>
              </a:rPr>
              <a:t>thrust::</a:t>
            </a:r>
            <a:r>
              <a:rPr b="0" lang="en-US" sz="3600" spc="-1" strike="noStrike">
                <a:solidFill>
                  <a:srgbClr val="ffc000"/>
                </a:solidFill>
                <a:latin typeface="Calibri Light"/>
              </a:rPr>
              <a:t>transform_reduce</a:t>
            </a:r>
            <a:endParaRPr b="0" lang="en-US" sz="3600" spc="-1" strike="noStrike">
              <a:solidFill>
                <a:srgbClr val="000000"/>
              </a:solidFill>
              <a:latin typeface="Calibri"/>
            </a:endParaRPr>
          </a:p>
        </p:txBody>
      </p:sp>
      <p:sp>
        <p:nvSpPr>
          <p:cNvPr id="53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6B8C0D0A-2A6C-45E0-AB02-B73BAA47FDE0}" type="slidenum">
              <a:rPr b="0" lang="en-US" sz="1200" spc="-1" strike="noStrike">
                <a:solidFill>
                  <a:srgbClr val="8b8b8b"/>
                </a:solidFill>
                <a:latin typeface="Calibri"/>
              </a:rPr>
              <a:t>40</a:t>
            </a:fld>
            <a:endParaRPr b="0" lang="en-US" sz="1200" spc="-1" strike="noStrike">
              <a:latin typeface="Times New Roman"/>
            </a:endParaRPr>
          </a:p>
        </p:txBody>
      </p:sp>
      <p:sp>
        <p:nvSpPr>
          <p:cNvPr id="531" name="CustomShape 3"/>
          <p:cNvSpPr/>
          <p:nvPr/>
        </p:nvSpPr>
        <p:spPr>
          <a:xfrm>
            <a:off x="4744440" y="151200"/>
            <a:ext cx="7341120" cy="647784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&lt;thrust/transform_reduce.h&gt;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&lt;thrust/device_vector.h&gt;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000000"/>
                </a:solidFill>
                <a:latin typeface="Consolas"/>
              </a:rPr>
              <a:t> </a:t>
            </a:r>
            <a:r>
              <a:rPr b="0" lang="en-US" sz="1200" spc="-1" strike="noStrike">
                <a:solidFill>
                  <a:srgbClr val="a31515"/>
                </a:solidFill>
                <a:latin typeface="Consolas"/>
              </a:rPr>
              <a:t>&lt;thrust/iterator/zip_iterator.h&gt;</a:t>
            </a:r>
            <a:endParaRPr b="0" lang="en-US" sz="1200" spc="-1" strike="noStrike">
              <a:latin typeface="Arial"/>
            </a:endParaRPr>
          </a:p>
          <a:p>
            <a:pPr>
              <a:lnSpc>
                <a:spcPct val="100000"/>
              </a:lnSpc>
            </a:pPr>
            <a:r>
              <a:rPr b="0" lang="en-US" sz="1200" spc="-1" strike="noStrike">
                <a:solidFill>
                  <a:srgbClr val="0000ff"/>
                </a:solidFill>
                <a:latin typeface="Consolas"/>
              </a:rPr>
              <a:t>#include</a:t>
            </a:r>
            <a:r>
              <a:rPr b="0" lang="en-US" sz="1200" spc="-1" strike="noStrike">
                <a:solidFill>
                  <a:srgbClr val="a31515"/>
                </a:solidFill>
                <a:latin typeface="Consolas"/>
              </a:rPr>
              <a:t>&lt;iostream&gt;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ff"/>
                </a:solidFill>
                <a:latin typeface="Consolas"/>
              </a:rPr>
              <a:t>struct</a:t>
            </a:r>
            <a:r>
              <a:rPr b="0" lang="en-US" sz="1200" spc="-1" strike="noStrike">
                <a:solidFill>
                  <a:srgbClr val="000000"/>
                </a:solidFill>
                <a:latin typeface="Consolas"/>
              </a:rPr>
              <a:t> linear_combo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__host__</a:t>
            </a:r>
            <a:r>
              <a:rPr b="0" lang="en-US" sz="1200" spc="-1" strike="noStrike">
                <a:solidFill>
                  <a:srgbClr val="000000"/>
                </a:solidFill>
                <a:latin typeface="Consolas"/>
              </a:rPr>
              <a:t> </a:t>
            </a:r>
            <a:r>
              <a:rPr b="0" lang="en-US" sz="1200" spc="-1" strike="noStrike">
                <a:solidFill>
                  <a:srgbClr val="ff00ff"/>
                </a:solidFill>
                <a:latin typeface="Consolas"/>
              </a:rPr>
              <a:t>__device__</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a:t>
            </a:r>
            <a:r>
              <a:rPr b="0" lang="en-US" sz="1200" spc="-1" strike="noStrike">
                <a:solidFill>
                  <a:srgbClr val="0000ff"/>
                </a:solidFill>
                <a:latin typeface="Consolas"/>
              </a:rPr>
              <a:t>operator</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::tuple&lt;</a:t>
            </a:r>
            <a:r>
              <a:rPr b="0" lang="en-US" sz="1200" spc="-1" strike="noStrike">
                <a:solidFill>
                  <a:srgbClr val="0000ff"/>
                </a:solidFill>
                <a:latin typeface="Consolas"/>
              </a:rPr>
              <a:t>float</a:t>
            </a:r>
            <a:r>
              <a:rPr b="0" lang="en-US" sz="1200" spc="-1" strike="noStrike">
                <a:solidFill>
                  <a:srgbClr val="000000"/>
                </a:solidFill>
                <a:latin typeface="Consolas"/>
              </a:rPr>
              <a:t>,</a:t>
            </a:r>
            <a:r>
              <a:rPr b="0" lang="en-US" sz="1200" spc="-1" strike="noStrike">
                <a:solidFill>
                  <a:srgbClr val="0000ff"/>
                </a:solidFill>
                <a:latin typeface="Consolas"/>
              </a:rPr>
              <a:t>float</a:t>
            </a:r>
            <a:r>
              <a:rPr b="0" lang="en-US" sz="1200" spc="-1" strike="noStrike">
                <a:solidFill>
                  <a:srgbClr val="000000"/>
                </a:solidFill>
                <a:latin typeface="Consolas"/>
              </a:rPr>
              <a:t>,</a:t>
            </a:r>
            <a:r>
              <a:rPr b="0" lang="en-US" sz="1200" spc="-1" strike="noStrike">
                <a:solidFill>
                  <a:srgbClr val="0000ff"/>
                </a:solidFill>
                <a:latin typeface="Consolas"/>
              </a:rPr>
              <a:t>float</a:t>
            </a:r>
            <a:r>
              <a:rPr b="0" lang="en-US" sz="1200" spc="-1" strike="noStrike">
                <a:solidFill>
                  <a:srgbClr val="000000"/>
                </a:solidFill>
                <a:latin typeface="Consolas"/>
              </a:rPr>
              <a:t>&gt; t)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x, y, z;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::tie(x,y,z) = 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return</a:t>
            </a:r>
            <a:r>
              <a:rPr b="0" lang="en-US" sz="1200" spc="-1" strike="noStrike">
                <a:solidFill>
                  <a:srgbClr val="000000"/>
                </a:solidFill>
                <a:latin typeface="Consolas"/>
              </a:rPr>
              <a:t> 2.0f * x + 3.0f * y + 4.0f * z;</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ff"/>
                </a:solidFill>
                <a:latin typeface="Consolas"/>
              </a:rPr>
              <a:t>void</a:t>
            </a:r>
            <a:r>
              <a:rPr b="0" lang="en-US" sz="1200" spc="-1" strike="noStrike">
                <a:solidFill>
                  <a:srgbClr val="000000"/>
                </a:solidFill>
                <a:latin typeface="Consolas"/>
              </a:rPr>
              <a:t> main(</a:t>
            </a:r>
            <a:r>
              <a:rPr b="0" lang="en-US" sz="1200" spc="-1" strike="noStrike">
                <a:solidFill>
                  <a:srgbClr val="0000ff"/>
                </a:solidFill>
                <a:latin typeface="Consolas"/>
              </a:rPr>
              <a:t>void</a:t>
            </a:r>
            <a:r>
              <a:rPr b="0" lang="en-US" sz="1200" spc="-1" strike="noStrike">
                <a:solidFill>
                  <a:srgbClr val="000000"/>
                </a:solidFill>
                <a:latin typeface="Consolas"/>
              </a:rPr>
              <a:t>) {</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::device_vector&lt;</a:t>
            </a:r>
            <a:r>
              <a:rPr b="0" lang="en-US" sz="1200" spc="-1" strike="noStrike">
                <a:solidFill>
                  <a:srgbClr val="0000ff"/>
                </a:solidFill>
                <a:latin typeface="Consolas"/>
              </a:rPr>
              <a:t>float</a:t>
            </a:r>
            <a:r>
              <a:rPr b="0" lang="en-US" sz="1200" spc="-1" strike="noStrike">
                <a:solidFill>
                  <a:srgbClr val="000000"/>
                </a:solidFill>
                <a:latin typeface="Consolas"/>
              </a:rPr>
              <a:t>&gt; X(3), Y(3), Z(3), U(3);</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X[0] = 10; X[1] = 20; X[2] = 30;</a:t>
            </a:r>
            <a:endParaRPr b="0" lang="en-US" sz="1200" spc="-1" strike="noStrike">
              <a:latin typeface="Arial"/>
            </a:endParaRPr>
          </a:p>
          <a:p>
            <a:pPr>
              <a:lnSpc>
                <a:spcPct val="100000"/>
              </a:lnSpc>
            </a:pPr>
            <a:r>
              <a:rPr b="0" lang="es-ES" sz="1200" spc="-1" strike="noStrike">
                <a:solidFill>
                  <a:srgbClr val="000000"/>
                </a:solidFill>
                <a:latin typeface="Consolas"/>
              </a:rPr>
              <a:t>  </a:t>
            </a:r>
            <a:r>
              <a:rPr b="0" lang="es-ES" sz="1200" spc="-1" strike="noStrike">
                <a:solidFill>
                  <a:srgbClr val="000000"/>
                </a:solidFill>
                <a:latin typeface="Consolas"/>
              </a:rPr>
              <a:t>Y[0] = 15; Y[1] = 35; Y[2] = 10;</a:t>
            </a:r>
            <a:endParaRPr b="0" lang="en-US" sz="1200" spc="-1" strike="noStrike">
              <a:latin typeface="Arial"/>
            </a:endParaRPr>
          </a:p>
          <a:p>
            <a:pPr>
              <a:lnSpc>
                <a:spcPct val="100000"/>
              </a:lnSpc>
            </a:pPr>
            <a:r>
              <a:rPr b="0" lang="pl-PL" sz="1200" spc="-1" strike="noStrike">
                <a:solidFill>
                  <a:srgbClr val="000000"/>
                </a:solidFill>
                <a:latin typeface="Consolas"/>
              </a:rPr>
              <a:t>  </a:t>
            </a:r>
            <a:r>
              <a:rPr b="0" lang="pl-PL" sz="1200" spc="-1" strike="noStrike">
                <a:solidFill>
                  <a:srgbClr val="000000"/>
                </a:solidFill>
                <a:latin typeface="Consolas"/>
              </a:rPr>
              <a:t>Z[0] = 20; Z[1] = 30; Z[2] = 25;</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::plus&lt;</a:t>
            </a:r>
            <a:r>
              <a:rPr b="0" lang="en-US" sz="1200" spc="-1" strike="noStrike">
                <a:solidFill>
                  <a:srgbClr val="0000ff"/>
                </a:solidFill>
                <a:latin typeface="Consolas"/>
              </a:rPr>
              <a:t>float</a:t>
            </a:r>
            <a:r>
              <a:rPr b="0" lang="en-US" sz="1200" spc="-1" strike="noStrike">
                <a:solidFill>
                  <a:srgbClr val="000000"/>
                </a:solidFill>
                <a:latin typeface="Consolas"/>
              </a:rPr>
              <a:t>&gt; binary_op;</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init = 0.f;</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float</a:t>
            </a:r>
            <a:r>
              <a:rPr b="0" lang="en-US" sz="1200" spc="-1" strike="noStrike">
                <a:solidFill>
                  <a:srgbClr val="000000"/>
                </a:solidFill>
                <a:latin typeface="Consolas"/>
              </a:rPr>
              <a:t> myResult = </a:t>
            </a:r>
            <a:r>
              <a:rPr b="0" lang="en-US" sz="1200" spc="-1" strike="noStrike">
                <a:solidFill>
                  <a:srgbClr val="ff00ff"/>
                </a:solidFill>
                <a:latin typeface="Consolas"/>
              </a:rPr>
              <a:t>thrust</a:t>
            </a:r>
            <a:r>
              <a:rPr b="0" lang="en-US" sz="1200" spc="-1" strike="noStrike">
                <a:solidFill>
                  <a:srgbClr val="000000"/>
                </a:solidFill>
                <a:latin typeface="Consolas"/>
              </a:rPr>
              <a:t>::transform_reduce</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::make_tuple(X.begin(), Y.begin(), Z.begin())),</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::make_tuple(X.end(),   Y.end(),   Z.end())),</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linear_combo(),</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init,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binary_op);</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std::cout &lt;&lt; myResult &lt;&lt; std::endl;</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p:txBody>
      </p:sp>
      <p:sp>
        <p:nvSpPr>
          <p:cNvPr id="532" name="CustomShape 4"/>
          <p:cNvSpPr/>
          <p:nvPr/>
        </p:nvSpPr>
        <p:spPr>
          <a:xfrm>
            <a:off x="602640" y="1847520"/>
            <a:ext cx="34362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The main point here:</a:t>
            </a:r>
            <a:endParaRPr b="0" lang="en-US" sz="1800" spc="-1" strike="noStrike">
              <a:latin typeface="Arial"/>
            </a:endParaRPr>
          </a:p>
          <a:p>
            <a:pPr>
              <a:lnSpc>
                <a:spcPct val="100000"/>
              </a:lnSpc>
            </a:pPr>
            <a:r>
              <a:rPr b="0" lang="en-US" sz="1800" spc="-1" strike="noStrike">
                <a:solidFill>
                  <a:srgbClr val="000000"/>
                </a:solidFill>
                <a:latin typeface="Calibri"/>
              </a:rPr>
              <a:t>Previous slide  </a:t>
            </a:r>
            <a:r>
              <a:rPr b="0" lang="en-US" sz="1800" spc="-1" strike="noStrike">
                <a:solidFill>
                  <a:srgbClr val="0070c0"/>
                </a:solidFill>
                <a:latin typeface="Consolas"/>
              </a:rPr>
              <a:t>transform</a:t>
            </a:r>
            <a:endParaRPr b="0" lang="en-US" sz="1800" spc="-1" strike="noStrike">
              <a:latin typeface="Arial"/>
            </a:endParaRPr>
          </a:p>
          <a:p>
            <a:pPr>
              <a:lnSpc>
                <a:spcPct val="100000"/>
              </a:lnSpc>
            </a:pPr>
            <a:r>
              <a:rPr b="0" lang="en-US" sz="1800" spc="-1" strike="noStrike">
                <a:solidFill>
                  <a:srgbClr val="000000"/>
                </a:solidFill>
                <a:latin typeface="Calibri"/>
              </a:rPr>
              <a:t>This slide    </a:t>
            </a:r>
            <a:r>
              <a:rPr b="0" lang="en-US" sz="1800" spc="-1" strike="noStrike">
                <a:solidFill>
                  <a:srgbClr val="0070c0"/>
                </a:solidFill>
                <a:latin typeface="Consolas"/>
              </a:rPr>
              <a:t>transform_reduce</a:t>
            </a:r>
            <a:endParaRPr b="0" lang="en-US" sz="1800" spc="-1" strike="noStrike">
              <a:latin typeface="Arial"/>
            </a:endParaRPr>
          </a:p>
        </p:txBody>
      </p:sp>
      <p:sp>
        <p:nvSpPr>
          <p:cNvPr id="533" name="CustomShape 5"/>
          <p:cNvSpPr/>
          <p:nvPr/>
        </p:nvSpPr>
        <p:spPr>
          <a:xfrm>
            <a:off x="172440" y="5594760"/>
            <a:ext cx="3913560" cy="6390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800" spc="-1" strike="noStrike">
                <a:solidFill>
                  <a:srgbClr val="c00000"/>
                </a:solidFill>
                <a:latin typeface="Calibri"/>
              </a:rPr>
              <a:t>Punch line</a:t>
            </a:r>
            <a:r>
              <a:rPr b="0" lang="en-US" sz="1800" spc="-1" strike="noStrike">
                <a:solidFill>
                  <a:srgbClr val="000000"/>
                </a:solidFill>
                <a:latin typeface="Calibri"/>
              </a:rPr>
              <a:t>: “</a:t>
            </a:r>
            <a:r>
              <a:rPr b="0" lang="en-US" sz="1800" spc="-1" strike="noStrike">
                <a:solidFill>
                  <a:srgbClr val="00b050"/>
                </a:solidFill>
                <a:latin typeface="Calibri"/>
              </a:rPr>
              <a:t>fusing</a:t>
            </a:r>
            <a:r>
              <a:rPr b="0" lang="en-US" sz="1800" spc="-1" strike="noStrike">
                <a:solidFill>
                  <a:srgbClr val="000000"/>
                </a:solidFill>
                <a:latin typeface="Calibri"/>
              </a:rPr>
              <a:t>” operations together</a:t>
            </a:r>
            <a:br/>
            <a:r>
              <a:rPr b="0" lang="en-US" sz="1800" spc="-1" strike="noStrike">
                <a:solidFill>
                  <a:srgbClr val="000000"/>
                </a:solidFill>
                <a:latin typeface="Calibri"/>
              </a:rPr>
              <a:t>whenever possible is a good idea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5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0" y="0"/>
            <a:ext cx="12191760" cy="822960"/>
          </a:xfrm>
          <a:prstGeom prst="rect">
            <a:avLst/>
          </a:prstGeom>
          <a:solidFill>
            <a:srgbClr val="1f4e79"/>
          </a:solidFill>
          <a:ln>
            <a:noFill/>
          </a:ln>
        </p:spPr>
        <p:txBody>
          <a:bodyPr anchor="ctr">
            <a:normAutofit fontScale="66000"/>
          </a:bodyPr>
          <a:p>
            <a:pPr>
              <a:lnSpc>
                <a:spcPct val="90000"/>
              </a:lnSpc>
            </a:pPr>
            <a:r>
              <a:rPr b="0" lang="en-US" sz="3600" spc="-1" strike="noStrike">
                <a:solidFill>
                  <a:srgbClr val="ffffff"/>
                </a:solidFill>
                <a:latin typeface="Calibri Light"/>
              </a:rPr>
              <a:t>Performance Considerations [discussion tided to “fusing”]</a:t>
            </a:r>
            <a:endParaRPr b="0" lang="en-US" sz="3600" spc="-1" strike="noStrike">
              <a:solidFill>
                <a:srgbClr val="000000"/>
              </a:solidFill>
              <a:latin typeface="Calibri"/>
            </a:endParaRPr>
          </a:p>
        </p:txBody>
      </p:sp>
      <p:sp>
        <p:nvSpPr>
          <p:cNvPr id="535"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83619745-00F6-4AF8-9F84-54489BC7D36C}" type="slidenum">
              <a:rPr b="0" lang="en-US" sz="1200" spc="-1" strike="noStrike">
                <a:solidFill>
                  <a:srgbClr val="8b8b8b"/>
                </a:solidFill>
                <a:latin typeface="Calibri"/>
              </a:rPr>
              <a:t>41</a:t>
            </a:fld>
            <a:endParaRPr b="0" lang="en-US" sz="1200" spc="-1" strike="noStrike">
              <a:latin typeface="Times New Roman"/>
            </a:endParaRPr>
          </a:p>
        </p:txBody>
      </p:sp>
      <p:sp>
        <p:nvSpPr>
          <p:cNvPr id="536" name="CustomShape 3"/>
          <p:cNvSpPr/>
          <p:nvPr/>
        </p:nvSpPr>
        <p:spPr>
          <a:xfrm>
            <a:off x="2613600" y="2216880"/>
            <a:ext cx="6917760" cy="2596320"/>
          </a:xfrm>
          <a:prstGeom prst="rect">
            <a:avLst/>
          </a:prstGeom>
          <a:solidFill>
            <a:schemeClr val="bg2">
              <a:lumMod val="20000"/>
              <a:lumOff val="80000"/>
            </a:schemeClr>
          </a:solidFill>
          <a:ln/>
        </p:spPr>
        <p:style>
          <a:lnRef idx="2">
            <a:schemeClr val="dk1">
              <a:shade val="50000"/>
            </a:schemeClr>
          </a:lnRef>
          <a:fillRef idx="1">
            <a:schemeClr val="dk1"/>
          </a:fillRef>
          <a:effectRef idx="0">
            <a:schemeClr val="dk1"/>
          </a:effectRef>
          <a:fontRef idx="minor"/>
        </p:style>
      </p:sp>
      <p:sp>
        <p:nvSpPr>
          <p:cNvPr id="537" name="CustomShape 4"/>
          <p:cNvSpPr/>
          <p:nvPr/>
        </p:nvSpPr>
        <p:spPr>
          <a:xfrm>
            <a:off x="5035680" y="2593080"/>
            <a:ext cx="1904760" cy="1904760"/>
          </a:xfrm>
          <a:prstGeom prst="rect">
            <a:avLst/>
          </a:prstGeom>
          <a:ln/>
        </p:spPr>
        <p:style>
          <a:lnRef idx="2">
            <a:schemeClr val="accent1">
              <a:shade val="50000"/>
            </a:schemeClr>
          </a:lnRef>
          <a:fillRef idx="1">
            <a:schemeClr val="accent1"/>
          </a:fillRef>
          <a:effectRef idx="0">
            <a:schemeClr val="accent1"/>
          </a:effectRef>
          <a:fontRef idx="minor"/>
        </p:style>
      </p:sp>
      <p:sp>
        <p:nvSpPr>
          <p:cNvPr id="538" name="CustomShape 5"/>
          <p:cNvSpPr/>
          <p:nvPr/>
        </p:nvSpPr>
        <p:spPr>
          <a:xfrm>
            <a:off x="8160120" y="2593080"/>
            <a:ext cx="837720" cy="1904760"/>
          </a:xfrm>
          <a:prstGeom prst="rect">
            <a:avLst/>
          </a:prstGeom>
          <a:ln/>
        </p:spPr>
        <p:style>
          <a:lnRef idx="2">
            <a:schemeClr val="accent1">
              <a:shade val="50000"/>
            </a:schemeClr>
          </a:lnRef>
          <a:fillRef idx="1">
            <a:schemeClr val="accent1"/>
          </a:fillRef>
          <a:effectRef idx="0">
            <a:schemeClr val="accent1"/>
          </a:effectRef>
          <a:fontRef idx="minor"/>
        </p:style>
      </p:sp>
      <p:sp>
        <p:nvSpPr>
          <p:cNvPr id="539" name="CustomShape 6"/>
          <p:cNvSpPr/>
          <p:nvPr/>
        </p:nvSpPr>
        <p:spPr>
          <a:xfrm>
            <a:off x="6940800" y="3545640"/>
            <a:ext cx="1218960" cy="1080"/>
          </a:xfrm>
          <a:custGeom>
            <a:avLst/>
            <a:gdLst/>
            <a:ahLst/>
            <a:rect l="l" t="t" r="r" b="b"/>
            <a:pathLst>
              <a:path w="21600" h="21600">
                <a:moveTo>
                  <a:pt x="0" y="0"/>
                </a:moveTo>
                <a:lnTo>
                  <a:pt x="21600" y="21600"/>
                </a:lnTo>
              </a:path>
            </a:pathLst>
          </a:custGeom>
          <a:noFill/>
          <a:ln w="28440">
            <a:solidFill>
              <a:srgbClr val="c00000"/>
            </a:solidFill>
            <a:headEnd len="med" type="arrow" w="med"/>
            <a:tailEnd len="med" type="arrow" w="med"/>
          </a:ln>
        </p:spPr>
        <p:style>
          <a:lnRef idx="1">
            <a:schemeClr val="accent1"/>
          </a:lnRef>
          <a:fillRef idx="0">
            <a:schemeClr val="accent1"/>
          </a:fillRef>
          <a:effectRef idx="0">
            <a:schemeClr val="accent1"/>
          </a:effectRef>
          <a:fontRef idx="minor"/>
        </p:style>
      </p:sp>
      <p:sp>
        <p:nvSpPr>
          <p:cNvPr id="540" name="CustomShape 7"/>
          <p:cNvSpPr/>
          <p:nvPr/>
        </p:nvSpPr>
        <p:spPr>
          <a:xfrm>
            <a:off x="5038560" y="4117320"/>
            <a:ext cx="57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SMs</a:t>
            </a:r>
            <a:endParaRPr b="0" lang="en-US" sz="1800" spc="-1" strike="noStrike">
              <a:latin typeface="Arial"/>
            </a:endParaRPr>
          </a:p>
        </p:txBody>
      </p:sp>
      <p:sp>
        <p:nvSpPr>
          <p:cNvPr id="541" name="CustomShape 8"/>
          <p:cNvSpPr/>
          <p:nvPr/>
        </p:nvSpPr>
        <p:spPr>
          <a:xfrm>
            <a:off x="8165520" y="4117320"/>
            <a:ext cx="77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DRAM</a:t>
            </a:r>
            <a:endParaRPr b="0" lang="en-US" sz="1800" spc="-1" strike="noStrike">
              <a:latin typeface="Arial"/>
            </a:endParaRPr>
          </a:p>
        </p:txBody>
      </p:sp>
      <p:sp>
        <p:nvSpPr>
          <p:cNvPr id="542" name="CustomShape 9"/>
          <p:cNvSpPr/>
          <p:nvPr/>
        </p:nvSpPr>
        <p:spPr>
          <a:xfrm>
            <a:off x="5112000" y="266940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43" name="CustomShape 10"/>
          <p:cNvSpPr/>
          <p:nvPr/>
        </p:nvSpPr>
        <p:spPr>
          <a:xfrm>
            <a:off x="518832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44" name="CustomShape 11"/>
          <p:cNvSpPr/>
          <p:nvPr/>
        </p:nvSpPr>
        <p:spPr>
          <a:xfrm>
            <a:off x="541692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45" name="CustomShape 12"/>
          <p:cNvSpPr/>
          <p:nvPr/>
        </p:nvSpPr>
        <p:spPr>
          <a:xfrm>
            <a:off x="518832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46" name="CustomShape 13"/>
          <p:cNvSpPr/>
          <p:nvPr/>
        </p:nvSpPr>
        <p:spPr>
          <a:xfrm>
            <a:off x="541692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47" name="CustomShape 14"/>
          <p:cNvSpPr/>
          <p:nvPr/>
        </p:nvSpPr>
        <p:spPr>
          <a:xfrm>
            <a:off x="5721480" y="266940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48" name="CustomShape 15"/>
          <p:cNvSpPr/>
          <p:nvPr/>
        </p:nvSpPr>
        <p:spPr>
          <a:xfrm>
            <a:off x="579780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49" name="CustomShape 16"/>
          <p:cNvSpPr/>
          <p:nvPr/>
        </p:nvSpPr>
        <p:spPr>
          <a:xfrm>
            <a:off x="602640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0" name="CustomShape 17"/>
          <p:cNvSpPr/>
          <p:nvPr/>
        </p:nvSpPr>
        <p:spPr>
          <a:xfrm>
            <a:off x="579780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1" name="CustomShape 18"/>
          <p:cNvSpPr/>
          <p:nvPr/>
        </p:nvSpPr>
        <p:spPr>
          <a:xfrm>
            <a:off x="602640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2" name="CustomShape 19"/>
          <p:cNvSpPr/>
          <p:nvPr/>
        </p:nvSpPr>
        <p:spPr>
          <a:xfrm>
            <a:off x="6331320" y="266940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53" name="CustomShape 20"/>
          <p:cNvSpPr/>
          <p:nvPr/>
        </p:nvSpPr>
        <p:spPr>
          <a:xfrm>
            <a:off x="640728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4" name="CustomShape 21"/>
          <p:cNvSpPr/>
          <p:nvPr/>
        </p:nvSpPr>
        <p:spPr>
          <a:xfrm>
            <a:off x="6635880" y="27457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5" name="CustomShape 22"/>
          <p:cNvSpPr/>
          <p:nvPr/>
        </p:nvSpPr>
        <p:spPr>
          <a:xfrm>
            <a:off x="640728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6" name="CustomShape 23"/>
          <p:cNvSpPr/>
          <p:nvPr/>
        </p:nvSpPr>
        <p:spPr>
          <a:xfrm>
            <a:off x="6635880" y="297432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7" name="CustomShape 24"/>
          <p:cNvSpPr/>
          <p:nvPr/>
        </p:nvSpPr>
        <p:spPr>
          <a:xfrm>
            <a:off x="6331320" y="327888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58" name="CustomShape 25"/>
          <p:cNvSpPr/>
          <p:nvPr/>
        </p:nvSpPr>
        <p:spPr>
          <a:xfrm>
            <a:off x="640728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59" name="CustomShape 26"/>
          <p:cNvSpPr/>
          <p:nvPr/>
        </p:nvSpPr>
        <p:spPr>
          <a:xfrm>
            <a:off x="663588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0" name="CustomShape 27"/>
          <p:cNvSpPr/>
          <p:nvPr/>
        </p:nvSpPr>
        <p:spPr>
          <a:xfrm>
            <a:off x="640728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1" name="CustomShape 28"/>
          <p:cNvSpPr/>
          <p:nvPr/>
        </p:nvSpPr>
        <p:spPr>
          <a:xfrm>
            <a:off x="663588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2" name="CustomShape 29"/>
          <p:cNvSpPr/>
          <p:nvPr/>
        </p:nvSpPr>
        <p:spPr>
          <a:xfrm>
            <a:off x="5721480" y="327888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63" name="CustomShape 30"/>
          <p:cNvSpPr/>
          <p:nvPr/>
        </p:nvSpPr>
        <p:spPr>
          <a:xfrm>
            <a:off x="579780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4" name="CustomShape 31"/>
          <p:cNvSpPr/>
          <p:nvPr/>
        </p:nvSpPr>
        <p:spPr>
          <a:xfrm>
            <a:off x="602640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5" name="CustomShape 32"/>
          <p:cNvSpPr/>
          <p:nvPr/>
        </p:nvSpPr>
        <p:spPr>
          <a:xfrm>
            <a:off x="579780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6" name="CustomShape 33"/>
          <p:cNvSpPr/>
          <p:nvPr/>
        </p:nvSpPr>
        <p:spPr>
          <a:xfrm>
            <a:off x="602640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7" name="CustomShape 34"/>
          <p:cNvSpPr/>
          <p:nvPr/>
        </p:nvSpPr>
        <p:spPr>
          <a:xfrm>
            <a:off x="5112000" y="3278880"/>
            <a:ext cx="533160" cy="533160"/>
          </a:xfrm>
          <a:prstGeom prst="rect">
            <a:avLst/>
          </a:prstGeom>
          <a:ln/>
        </p:spPr>
        <p:style>
          <a:lnRef idx="2">
            <a:schemeClr val="accent3">
              <a:shade val="50000"/>
            </a:schemeClr>
          </a:lnRef>
          <a:fillRef idx="1">
            <a:schemeClr val="accent3"/>
          </a:fillRef>
          <a:effectRef idx="0">
            <a:schemeClr val="accent3"/>
          </a:effectRef>
          <a:fontRef idx="minor"/>
        </p:style>
      </p:sp>
      <p:sp>
        <p:nvSpPr>
          <p:cNvPr id="568" name="CustomShape 35"/>
          <p:cNvSpPr/>
          <p:nvPr/>
        </p:nvSpPr>
        <p:spPr>
          <a:xfrm>
            <a:off x="518832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69" name="CustomShape 36"/>
          <p:cNvSpPr/>
          <p:nvPr/>
        </p:nvSpPr>
        <p:spPr>
          <a:xfrm>
            <a:off x="5416920" y="33552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70" name="CustomShape 37"/>
          <p:cNvSpPr/>
          <p:nvPr/>
        </p:nvSpPr>
        <p:spPr>
          <a:xfrm>
            <a:off x="518832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71" name="CustomShape 38"/>
          <p:cNvSpPr/>
          <p:nvPr/>
        </p:nvSpPr>
        <p:spPr>
          <a:xfrm>
            <a:off x="5416920" y="3583800"/>
            <a:ext cx="151920" cy="151920"/>
          </a:xfrm>
          <a:prstGeom prst="rect">
            <a:avLst/>
          </a:prstGeom>
          <a:ln/>
        </p:spPr>
        <p:style>
          <a:lnRef idx="2">
            <a:schemeClr val="accent6">
              <a:shade val="50000"/>
            </a:schemeClr>
          </a:lnRef>
          <a:fillRef idx="1">
            <a:schemeClr val="accent6"/>
          </a:fillRef>
          <a:effectRef idx="0">
            <a:schemeClr val="accent6"/>
          </a:effectRef>
          <a:fontRef idx="minor"/>
        </p:style>
      </p:sp>
      <p:sp>
        <p:nvSpPr>
          <p:cNvPr id="572" name="CustomShape 39"/>
          <p:cNvSpPr/>
          <p:nvPr/>
        </p:nvSpPr>
        <p:spPr>
          <a:xfrm>
            <a:off x="7022160" y="3126600"/>
            <a:ext cx="1023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144 GB/s</a:t>
            </a:r>
            <a:endParaRPr b="0" lang="en-US" sz="1800" spc="-1" strike="noStrike">
              <a:latin typeface="Arial"/>
            </a:endParaRPr>
          </a:p>
        </p:txBody>
      </p:sp>
      <p:sp>
        <p:nvSpPr>
          <p:cNvPr id="573" name="CustomShape 40"/>
          <p:cNvSpPr/>
          <p:nvPr/>
        </p:nvSpPr>
        <p:spPr>
          <a:xfrm>
            <a:off x="4578480" y="2593080"/>
            <a:ext cx="380520" cy="1904760"/>
          </a:xfrm>
          <a:prstGeom prst="leftBrace">
            <a:avLst>
              <a:gd name="adj1" fmla="val 8333"/>
              <a:gd name="adj2" fmla="val 50000"/>
            </a:avLst>
          </a:prstGeom>
          <a:noFill/>
          <a:ln w="28440">
            <a:solidFill>
              <a:srgbClr val="c00000"/>
            </a:solidFill>
          </a:ln>
        </p:spPr>
        <p:style>
          <a:lnRef idx="1">
            <a:schemeClr val="accent1"/>
          </a:lnRef>
          <a:fillRef idx="0">
            <a:schemeClr val="accent1"/>
          </a:fillRef>
          <a:effectRef idx="0">
            <a:schemeClr val="accent1"/>
          </a:effectRef>
          <a:fontRef idx="minor"/>
        </p:style>
      </p:sp>
      <p:sp>
        <p:nvSpPr>
          <p:cNvPr id="574" name="CustomShape 41"/>
          <p:cNvSpPr/>
          <p:nvPr/>
        </p:nvSpPr>
        <p:spPr>
          <a:xfrm>
            <a:off x="2715480" y="3367080"/>
            <a:ext cx="1762920" cy="6390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800" spc="-1" strike="noStrike">
                <a:solidFill>
                  <a:srgbClr val="000000"/>
                </a:solidFill>
                <a:latin typeface="Calibri"/>
              </a:rPr>
              <a:t>1030 GFLOP/s</a:t>
            </a:r>
            <a:endParaRPr b="0" lang="en-US" sz="1800" spc="-1" strike="noStrike">
              <a:latin typeface="Arial"/>
            </a:endParaRPr>
          </a:p>
          <a:p>
            <a:pPr algn="r">
              <a:lnSpc>
                <a:spcPct val="100000"/>
              </a:lnSpc>
            </a:pPr>
            <a:r>
              <a:rPr b="0" lang="en-US" sz="1800" spc="-1" strike="noStrike">
                <a:solidFill>
                  <a:srgbClr val="000000"/>
                </a:solidFill>
                <a:latin typeface="Calibri"/>
              </a:rPr>
              <a:t>[Single Precision]</a:t>
            </a:r>
            <a:endParaRPr b="0" lang="en-US" sz="1800" spc="-1" strike="noStrike">
              <a:latin typeface="Arial"/>
            </a:endParaRPr>
          </a:p>
        </p:txBody>
      </p:sp>
      <p:sp>
        <p:nvSpPr>
          <p:cNvPr id="575" name="CustomShape 42"/>
          <p:cNvSpPr/>
          <p:nvPr/>
        </p:nvSpPr>
        <p:spPr>
          <a:xfrm>
            <a:off x="2623680" y="2300040"/>
            <a:ext cx="173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Tesla C2050 data</a:t>
            </a:r>
            <a:endParaRPr b="0" lang="en-US" sz="1800" spc="-1" strike="noStrike">
              <a:latin typeface="Arial"/>
            </a:endParaRPr>
          </a:p>
        </p:txBody>
      </p:sp>
      <p:sp>
        <p:nvSpPr>
          <p:cNvPr id="576" name="CustomShape 43"/>
          <p:cNvSpPr/>
          <p:nvPr/>
        </p:nvSpPr>
        <p:spPr>
          <a:xfrm>
            <a:off x="-7560" y="658512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577" name="CustomShape 44"/>
          <p:cNvSpPr/>
          <p:nvPr/>
        </p:nvSpPr>
        <p:spPr>
          <a:xfrm>
            <a:off x="1676520" y="1002600"/>
            <a:ext cx="7619760" cy="114264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Picture below shows the two key parameters in any computation</a:t>
            </a:r>
            <a:endParaRPr b="0" lang="en-US" sz="20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Peak flop rate</a:t>
            </a:r>
            <a:endParaRPr b="0" lang="en-US" sz="18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Max bandwidth</a:t>
            </a:r>
            <a:endParaRPr b="0" lang="en-US" sz="1800" spc="-1" strike="noStrike">
              <a:latin typeface="Arial"/>
            </a:endParaRPr>
          </a:p>
        </p:txBody>
      </p:sp>
      <p:sp>
        <p:nvSpPr>
          <p:cNvPr id="578" name="CustomShape 45"/>
          <p:cNvSpPr/>
          <p:nvPr/>
        </p:nvSpPr>
        <p:spPr>
          <a:xfrm>
            <a:off x="1676520" y="5324760"/>
            <a:ext cx="9090720" cy="114264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Punch line (for Tesla C2050): </a:t>
            </a:r>
            <a:endParaRPr b="0" lang="en-US" sz="2000" spc="-1" strike="noStrike">
              <a:latin typeface="Arial"/>
            </a:endParaRPr>
          </a:p>
          <a:p>
            <a:pPr lvl="1" marL="692280" indent="-347400">
              <a:lnSpc>
                <a:spcPct val="100000"/>
              </a:lnSpc>
              <a:spcBef>
                <a:spcPts val="281"/>
              </a:spcBef>
              <a:buClr>
                <a:srgbClr val="ed7d31"/>
              </a:buClr>
              <a:buSzPct val="70000"/>
              <a:buFont typeface="Wingdings" charset="2"/>
              <a:buChar char=""/>
            </a:pPr>
            <a:r>
              <a:rPr b="0" lang="en-US" sz="1400" spc="-1" strike="noStrike">
                <a:solidFill>
                  <a:srgbClr val="000000"/>
                </a:solidFill>
                <a:latin typeface="Calibri"/>
              </a:rPr>
              <a:t>In one second I do 1030 GFLOPs. In one second, I can bring over 144 GB of data</a:t>
            </a:r>
            <a:endParaRPr b="0" lang="en-US" sz="1400" spc="-1" strike="noStrike">
              <a:latin typeface="Arial"/>
            </a:endParaRPr>
          </a:p>
          <a:p>
            <a:pPr lvl="1" marL="692280" indent="-347400">
              <a:lnSpc>
                <a:spcPct val="100000"/>
              </a:lnSpc>
              <a:spcBef>
                <a:spcPts val="281"/>
              </a:spcBef>
              <a:buClr>
                <a:srgbClr val="ed7d31"/>
              </a:buClr>
              <a:buSzPct val="70000"/>
              <a:buFont typeface="Wingdings" charset="2"/>
              <a:buChar char=""/>
            </a:pPr>
            <a:r>
              <a:rPr b="0" lang="en-US" sz="1400" spc="-1" strike="noStrike">
                <a:solidFill>
                  <a:srgbClr val="000000"/>
                </a:solidFill>
                <a:latin typeface="Calibri"/>
              </a:rPr>
              <a:t>Therefore, on average, I need to do 1030/144 operations per byte of data; i.e., an average of 7.1 ops per byte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Arithmetic Intensity [discussion tided to “fusing”]</a:t>
            </a:r>
            <a:endParaRPr b="0" lang="en-US" sz="3600" spc="-1" strike="noStrike">
              <a:solidFill>
                <a:srgbClr val="000000"/>
              </a:solidFill>
              <a:latin typeface="Calibri"/>
            </a:endParaRPr>
          </a:p>
        </p:txBody>
      </p:sp>
      <p:sp>
        <p:nvSpPr>
          <p:cNvPr id="58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4166C750-09F9-4B37-A83D-0B4DBC9377A5}" type="slidenum">
              <a:rPr b="0" lang="en-US" sz="1200" spc="-1" strike="noStrike">
                <a:solidFill>
                  <a:srgbClr val="8b8b8b"/>
                </a:solidFill>
                <a:latin typeface="Calibri"/>
              </a:rPr>
              <a:t>42</a:t>
            </a:fld>
            <a:endParaRPr b="0" lang="en-US" sz="1200" spc="-1" strike="noStrike">
              <a:latin typeface="Times New Roman"/>
            </a:endParaRPr>
          </a:p>
        </p:txBody>
      </p:sp>
      <p:graphicFrame>
        <p:nvGraphicFramePr>
          <p:cNvPr id="581" name="Table 3"/>
          <p:cNvGraphicFramePr/>
          <p:nvPr/>
        </p:nvGraphicFramePr>
        <p:xfrm>
          <a:off x="947520" y="2286000"/>
          <a:ext cx="3809520" cy="2285640"/>
        </p:xfrm>
        <a:graphic>
          <a:graphicData uri="http://schemas.openxmlformats.org/drawingml/2006/table">
            <a:tbl>
              <a:tblPr/>
              <a:tblGrid>
                <a:gridCol w="2361960"/>
                <a:gridCol w="1447560"/>
              </a:tblGrid>
              <a:tr h="380880">
                <a:tc>
                  <a:txBody>
                    <a:bodyPr>
                      <a:noAutofit/>
                    </a:bodyPr>
                    <a:p>
                      <a:pPr>
                        <a:lnSpc>
                          <a:spcPct val="100000"/>
                        </a:lnSpc>
                      </a:pPr>
                      <a:r>
                        <a:rPr b="1" lang="en-US" sz="1600" spc="-1" strike="noStrike">
                          <a:solidFill>
                            <a:srgbClr val="ffffff"/>
                          </a:solidFill>
                          <a:latin typeface="Calibri"/>
                        </a:rPr>
                        <a:t>Kernel</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600" spc="-1" strike="noStrike">
                          <a:solidFill>
                            <a:srgbClr val="ffffff"/>
                          </a:solidFill>
                          <a:latin typeface="Calibri"/>
                        </a:rPr>
                        <a:t>FLOP/Byte*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noAutofit/>
                    </a:bodyPr>
                    <a:p>
                      <a:pPr>
                        <a:lnSpc>
                          <a:spcPct val="100000"/>
                        </a:lnSpc>
                      </a:pPr>
                      <a:r>
                        <a:rPr b="0" lang="en-US" sz="1600" spc="-1" strike="noStrike">
                          <a:solidFill>
                            <a:srgbClr val="000000"/>
                          </a:solidFill>
                          <a:latin typeface="Calibri"/>
                        </a:rPr>
                        <a:t>Vector Addition</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600" spc="-1" strike="noStrike">
                          <a:solidFill>
                            <a:srgbClr val="000000"/>
                          </a:solidFill>
                          <a:latin typeface="Calibri"/>
                        </a:rPr>
                        <a:t>1 : 12</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noAutofit/>
                    </a:bodyPr>
                    <a:p>
                      <a:pPr>
                        <a:lnSpc>
                          <a:spcPct val="100000"/>
                        </a:lnSpc>
                      </a:pPr>
                      <a:r>
                        <a:rPr b="0" lang="en-US" sz="1600" spc="-1" strike="noStrike">
                          <a:solidFill>
                            <a:srgbClr val="000000"/>
                          </a:solidFill>
                          <a:latin typeface="Calibri"/>
                        </a:rPr>
                        <a:t>SAXPY</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600" spc="-1" strike="noStrike">
                          <a:solidFill>
                            <a:srgbClr val="000000"/>
                          </a:solidFill>
                          <a:latin typeface="Calibri"/>
                        </a:rPr>
                        <a:t>2 : 12</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noAutofit/>
                    </a:bodyPr>
                    <a:p>
                      <a:pPr>
                        <a:lnSpc>
                          <a:spcPct val="100000"/>
                        </a:lnSpc>
                        <a:tabLst>
                          <a:tab algn="l" pos="0"/>
                        </a:tabLst>
                      </a:pPr>
                      <a:r>
                        <a:rPr b="0" lang="en-US" sz="1600" spc="-1" strike="noStrike">
                          <a:solidFill>
                            <a:srgbClr val="000000"/>
                          </a:solidFill>
                          <a:latin typeface="Calibri"/>
                        </a:rPr>
                        <a:t>Max Index</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tabLst>
                          <a:tab algn="l" pos="0"/>
                        </a:tabLst>
                      </a:pPr>
                      <a:r>
                        <a:rPr b="0" lang="en-US" sz="1600" spc="-1" strike="noStrike">
                          <a:solidFill>
                            <a:srgbClr val="000000"/>
                          </a:solidFill>
                          <a:latin typeface="Calibri"/>
                        </a:rPr>
                        <a:t>1 : 12</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noAutofit/>
                    </a:bodyPr>
                    <a:p>
                      <a:pPr>
                        <a:lnSpc>
                          <a:spcPct val="100000"/>
                        </a:lnSpc>
                      </a:pPr>
                      <a:r>
                        <a:rPr b="0" lang="en-US" sz="1600" spc="-1" strike="noStrike">
                          <a:solidFill>
                            <a:srgbClr val="000000"/>
                          </a:solidFill>
                          <a:latin typeface="Calibri"/>
                        </a:rPr>
                        <a:t>Reduce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600" spc="-1" strike="noStrike">
                          <a:solidFill>
                            <a:srgbClr val="000000"/>
                          </a:solidFill>
                          <a:latin typeface="Calibri"/>
                        </a:rPr>
                        <a:t>1 : 4</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1240">
                <a:tc>
                  <a:txBody>
                    <a:bodyPr>
                      <a:noAutofit/>
                    </a:bodyPr>
                    <a:p>
                      <a:pPr>
                        <a:lnSpc>
                          <a:spcPct val="100000"/>
                        </a:lnSpc>
                      </a:pPr>
                      <a:r>
                        <a:rPr b="0" lang="en-US" sz="1600" spc="-1" strike="noStrike">
                          <a:solidFill>
                            <a:srgbClr val="000000"/>
                          </a:solidFill>
                          <a:latin typeface="Calibri"/>
                        </a:rPr>
                        <a:t>Ternary Transformation</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600" spc="-1" strike="noStrike">
                          <a:solidFill>
                            <a:srgbClr val="000000"/>
                          </a:solidFill>
                          <a:latin typeface="Calibri"/>
                        </a:rPr>
                        <a:t>5 : 16</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582" name="CustomShape 4"/>
          <p:cNvSpPr/>
          <p:nvPr/>
        </p:nvSpPr>
        <p:spPr>
          <a:xfrm>
            <a:off x="964440" y="4648320"/>
            <a:ext cx="2297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Calibri"/>
              </a:rPr>
              <a:t>* excludes indexing overhead</a:t>
            </a:r>
            <a:endParaRPr b="0" lang="en-US" sz="1400" spc="-1" strike="noStrike">
              <a:latin typeface="Arial"/>
            </a:endParaRPr>
          </a:p>
        </p:txBody>
      </p:sp>
      <p:graphicFrame>
        <p:nvGraphicFramePr>
          <p:cNvPr id="583" name="Table 5"/>
          <p:cNvGraphicFramePr/>
          <p:nvPr/>
        </p:nvGraphicFramePr>
        <p:xfrm>
          <a:off x="6667920" y="2286000"/>
          <a:ext cx="3809520" cy="2285640"/>
        </p:xfrm>
        <a:graphic>
          <a:graphicData uri="http://schemas.openxmlformats.org/drawingml/2006/table">
            <a:tbl>
              <a:tblPr/>
              <a:tblGrid>
                <a:gridCol w="2361960"/>
                <a:gridCol w="1447560"/>
              </a:tblGrid>
              <a:tr h="380880">
                <a:tc>
                  <a:txBody>
                    <a:bodyPr>
                      <a:noAutofit/>
                    </a:bodyPr>
                    <a:p>
                      <a:pPr>
                        <a:lnSpc>
                          <a:spcPct val="100000"/>
                        </a:lnSpc>
                      </a:pPr>
                      <a:r>
                        <a:rPr b="1" lang="en-US" sz="1600" spc="-1" strike="noStrike">
                          <a:solidFill>
                            <a:srgbClr val="ffffff"/>
                          </a:solidFill>
                          <a:latin typeface="Calibri"/>
                        </a:rPr>
                        <a:t>Hardware**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US" sz="1600" spc="-1" strike="noStrike">
                          <a:solidFill>
                            <a:srgbClr val="ffffff"/>
                          </a:solidFill>
                          <a:latin typeface="Calibri"/>
                        </a:rPr>
                        <a:t>FLOP/Byte</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noAutofit/>
                    </a:bodyPr>
                    <a:p>
                      <a:pPr>
                        <a:lnSpc>
                          <a:spcPct val="100000"/>
                        </a:lnSpc>
                      </a:pPr>
                      <a:r>
                        <a:rPr b="0" lang="en-US" sz="1600" spc="-1" strike="noStrike">
                          <a:solidFill>
                            <a:srgbClr val="000000"/>
                          </a:solidFill>
                          <a:latin typeface="Calibri"/>
                        </a:rPr>
                        <a:t>GeForce GTX 280</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600" spc="-1" strike="noStrike">
                          <a:solidFill>
                            <a:srgbClr val="000000"/>
                          </a:solidFill>
                          <a:latin typeface="Calibri"/>
                        </a:rPr>
                        <a:t>~7.0 : 1</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noAutofit/>
                    </a:bodyPr>
                    <a:p>
                      <a:pPr>
                        <a:lnSpc>
                          <a:spcPct val="100000"/>
                        </a:lnSpc>
                      </a:pPr>
                      <a:r>
                        <a:rPr b="0" lang="en-US" sz="1600" spc="-1" strike="noStrike">
                          <a:solidFill>
                            <a:srgbClr val="000000"/>
                          </a:solidFill>
                          <a:latin typeface="Calibri"/>
                        </a:rPr>
                        <a:t>GeForce GTX 480</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600" spc="-1" strike="noStrike">
                          <a:solidFill>
                            <a:srgbClr val="000000"/>
                          </a:solidFill>
                          <a:latin typeface="Calibri"/>
                        </a:rPr>
                        <a:t>~7.6 : 1</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noAutofit/>
                    </a:bodyPr>
                    <a:p>
                      <a:pPr>
                        <a:lnSpc>
                          <a:spcPct val="100000"/>
                        </a:lnSpc>
                      </a:pPr>
                      <a:r>
                        <a:rPr b="0" lang="en-US" sz="1600" spc="-1" strike="noStrike">
                          <a:solidFill>
                            <a:srgbClr val="000000"/>
                          </a:solidFill>
                          <a:latin typeface="Calibri"/>
                        </a:rPr>
                        <a:t>Tesla C870</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600" spc="-1" strike="noStrike">
                          <a:solidFill>
                            <a:srgbClr val="000000"/>
                          </a:solidFill>
                          <a:latin typeface="Calibri"/>
                        </a:rPr>
                        <a:t>~6.7 : 1</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noAutofit/>
                    </a:bodyPr>
                    <a:p>
                      <a:pPr>
                        <a:lnSpc>
                          <a:spcPct val="100000"/>
                        </a:lnSpc>
                      </a:pPr>
                      <a:r>
                        <a:rPr b="0" lang="en-US" sz="1600" spc="-1" strike="noStrike">
                          <a:solidFill>
                            <a:srgbClr val="000000"/>
                          </a:solidFill>
                          <a:latin typeface="Calibri"/>
                        </a:rPr>
                        <a:t>Tesla C1060</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US" sz="1600" spc="-1" strike="noStrike">
                          <a:solidFill>
                            <a:srgbClr val="000000"/>
                          </a:solidFill>
                          <a:latin typeface="Calibri"/>
                        </a:rPr>
                        <a:t>~9.1 : 1</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1240">
                <a:tc>
                  <a:txBody>
                    <a:bodyPr>
                      <a:noAutofit/>
                    </a:bodyPr>
                    <a:p>
                      <a:pPr>
                        <a:lnSpc>
                          <a:spcPct val="100000"/>
                        </a:lnSpc>
                      </a:pPr>
                      <a:r>
                        <a:rPr b="0" lang="en-US" sz="1600" spc="-1" strike="noStrike">
                          <a:solidFill>
                            <a:srgbClr val="000000"/>
                          </a:solidFill>
                          <a:latin typeface="Calibri"/>
                        </a:rPr>
                        <a:t>Tesla C2050</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US" sz="1600" spc="-1" strike="noStrike">
                          <a:solidFill>
                            <a:srgbClr val="000000"/>
                          </a:solidFill>
                          <a:latin typeface="Calibri"/>
                        </a:rPr>
                        <a:t>~7.1 : 1</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584" name="CustomShape 6"/>
          <p:cNvSpPr/>
          <p:nvPr/>
        </p:nvSpPr>
        <p:spPr>
          <a:xfrm>
            <a:off x="-162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585" name="CustomShape 7"/>
          <p:cNvSpPr/>
          <p:nvPr/>
        </p:nvSpPr>
        <p:spPr>
          <a:xfrm>
            <a:off x="971640" y="4956120"/>
            <a:ext cx="33372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a:t>
            </a:r>
            <a:r>
              <a:rPr b="0" lang="en-US" sz="1600" spc="-1" strike="noStrike">
                <a:solidFill>
                  <a:srgbClr val="000000"/>
                </a:solidFill>
                <a:latin typeface="Calibri"/>
              </a:rPr>
              <a:t>Byte” refers to a Global Memory byte</a:t>
            </a:r>
            <a:endParaRPr b="0" lang="en-US" sz="1600" spc="-1" strike="noStrike">
              <a:latin typeface="Arial"/>
            </a:endParaRPr>
          </a:p>
        </p:txBody>
      </p:sp>
      <p:sp>
        <p:nvSpPr>
          <p:cNvPr id="586" name="CustomShape 8"/>
          <p:cNvSpPr/>
          <p:nvPr/>
        </p:nvSpPr>
        <p:spPr>
          <a:xfrm>
            <a:off x="6650280" y="4582080"/>
            <a:ext cx="396432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 lists the number of flop per byte of data to reach peak Flop/s rate</a:t>
            </a:r>
            <a:endParaRPr b="0" lang="en-US" sz="1400" spc="-1" strike="noStrike">
              <a:latin typeface="Arial"/>
            </a:endParaRPr>
          </a:p>
        </p:txBody>
      </p:sp>
      <p:sp>
        <p:nvSpPr>
          <p:cNvPr id="587" name="CustomShape 9"/>
          <p:cNvSpPr/>
          <p:nvPr/>
        </p:nvSpPr>
        <p:spPr>
          <a:xfrm>
            <a:off x="2165400" y="5339880"/>
            <a:ext cx="195192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pl-PL" sz="1400" spc="-1" strike="noStrike">
                <a:solidFill>
                  <a:srgbClr val="000000"/>
                </a:solidFill>
                <a:latin typeface="Calibri"/>
              </a:rPr>
              <a:t>Ternary</a:t>
            </a:r>
            <a:r>
              <a:rPr b="0" lang="en-US" sz="1400" spc="-1" strike="noStrike">
                <a:solidFill>
                  <a:srgbClr val="000000"/>
                </a:solidFill>
                <a:latin typeface="Calibri"/>
              </a:rPr>
              <a:t> Transformation</a:t>
            </a:r>
            <a:r>
              <a:rPr b="0" lang="pl-PL" sz="1400" spc="-1" strike="noStrike">
                <a:solidFill>
                  <a:srgbClr val="000000"/>
                </a:solidFill>
                <a:latin typeface="Calibri"/>
              </a:rPr>
              <a:t>: </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583"/>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Line 1"/>
          <p:cNvSpPr/>
          <p:nvPr/>
        </p:nvSpPr>
        <p:spPr>
          <a:xfrm>
            <a:off x="6172200" y="2209680"/>
            <a:ext cx="0" cy="2590920"/>
          </a:xfrm>
          <a:prstGeom prst="line">
            <a:avLst/>
          </a:prstGeom>
          <a:ln w="57240">
            <a:solidFill>
              <a:srgbClr val="c00000"/>
            </a:solidFill>
            <a:prstDash val="sysDot"/>
          </a:ln>
        </p:spPr>
        <p:style>
          <a:lnRef idx="1">
            <a:schemeClr val="accent1"/>
          </a:lnRef>
          <a:fillRef idx="0">
            <a:schemeClr val="accent1"/>
          </a:fillRef>
          <a:effectRef idx="0">
            <a:schemeClr val="accent1"/>
          </a:effectRef>
          <a:fontRef idx="minor"/>
        </p:style>
      </p:sp>
      <p:sp>
        <p:nvSpPr>
          <p:cNvPr id="589" name="CustomShape 2"/>
          <p:cNvSpPr/>
          <p:nvPr/>
        </p:nvSpPr>
        <p:spPr>
          <a:xfrm flipH="1">
            <a:off x="3124080" y="4114800"/>
            <a:ext cx="6171840" cy="1218960"/>
          </a:xfrm>
          <a:prstGeom prst="rtTriangle">
            <a:avLst/>
          </a:prstGeom>
          <a:solidFill>
            <a:srgbClr val="ff9933"/>
          </a:solidFill>
          <a:ln/>
        </p:spPr>
        <p:style>
          <a:lnRef idx="2">
            <a:schemeClr val="accent3">
              <a:shade val="50000"/>
            </a:schemeClr>
          </a:lnRef>
          <a:fillRef idx="1">
            <a:schemeClr val="accent3"/>
          </a:fillRef>
          <a:effectRef idx="0">
            <a:schemeClr val="accent3"/>
          </a:effectRef>
          <a:fontRef idx="minor"/>
        </p:style>
      </p:sp>
      <p:sp>
        <p:nvSpPr>
          <p:cNvPr id="590" name="TextShape 3"/>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Arithmetic Intensity [discussion tided to “fusing”]</a:t>
            </a:r>
            <a:endParaRPr b="0" lang="en-US" sz="3600" spc="-1" strike="noStrike">
              <a:solidFill>
                <a:srgbClr val="000000"/>
              </a:solidFill>
              <a:latin typeface="Calibri"/>
            </a:endParaRPr>
          </a:p>
        </p:txBody>
      </p:sp>
      <p:sp>
        <p:nvSpPr>
          <p:cNvPr id="591" name="TextShape 4"/>
          <p:cNvSpPr txBox="1"/>
          <p:nvPr/>
        </p:nvSpPr>
        <p:spPr>
          <a:xfrm>
            <a:off x="11458080" y="6522120"/>
            <a:ext cx="692640" cy="268200"/>
          </a:xfrm>
          <a:prstGeom prst="rect">
            <a:avLst/>
          </a:prstGeom>
          <a:noFill/>
          <a:ln>
            <a:noFill/>
          </a:ln>
        </p:spPr>
        <p:txBody>
          <a:bodyPr anchor="ctr">
            <a:noAutofit/>
          </a:bodyPr>
          <a:p>
            <a:pPr algn="r">
              <a:lnSpc>
                <a:spcPct val="100000"/>
              </a:lnSpc>
            </a:pPr>
            <a:fld id="{0838CC55-3527-4EBE-B62A-322B181CC56D}" type="slidenum">
              <a:rPr b="0" lang="en-US" sz="1200" spc="-1" strike="noStrike">
                <a:solidFill>
                  <a:srgbClr val="8b8b8b"/>
                </a:solidFill>
                <a:latin typeface="Calibri"/>
              </a:rPr>
              <a:t>43</a:t>
            </a:fld>
            <a:endParaRPr b="0" lang="en-US" sz="1200" spc="-1" strike="noStrike">
              <a:latin typeface="Times New Roman"/>
            </a:endParaRPr>
          </a:p>
        </p:txBody>
      </p:sp>
      <p:sp>
        <p:nvSpPr>
          <p:cNvPr id="592" name="CustomShape 5"/>
          <p:cNvSpPr/>
          <p:nvPr/>
        </p:nvSpPr>
        <p:spPr>
          <a:xfrm>
            <a:off x="7929360" y="4888440"/>
            <a:ext cx="1139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FLOP/Byte</a:t>
            </a:r>
            <a:endParaRPr b="0" lang="en-US" sz="1800" spc="-1" strike="noStrike">
              <a:latin typeface="Arial"/>
            </a:endParaRPr>
          </a:p>
        </p:txBody>
      </p:sp>
      <p:sp>
        <p:nvSpPr>
          <p:cNvPr id="593" name="CustomShape 6"/>
          <p:cNvSpPr/>
          <p:nvPr/>
        </p:nvSpPr>
        <p:spPr>
          <a:xfrm>
            <a:off x="3809880" y="3200400"/>
            <a:ext cx="1904760" cy="380520"/>
          </a:xfrm>
          <a:prstGeom prst="lef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594" name="CustomShape 7"/>
          <p:cNvSpPr/>
          <p:nvPr/>
        </p:nvSpPr>
        <p:spPr>
          <a:xfrm>
            <a:off x="3895560" y="2666880"/>
            <a:ext cx="1631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Memory bound</a:t>
            </a:r>
            <a:endParaRPr b="0" lang="en-US" sz="1800" spc="-1" strike="noStrike">
              <a:latin typeface="Arial"/>
            </a:endParaRPr>
          </a:p>
        </p:txBody>
      </p:sp>
      <p:sp>
        <p:nvSpPr>
          <p:cNvPr id="595" name="CustomShape 8"/>
          <p:cNvSpPr/>
          <p:nvPr/>
        </p:nvSpPr>
        <p:spPr>
          <a:xfrm flipH="1">
            <a:off x="6476400" y="3200400"/>
            <a:ext cx="1904760" cy="380520"/>
          </a:xfrm>
          <a:prstGeom prst="lef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596" name="CustomShape 9"/>
          <p:cNvSpPr/>
          <p:nvPr/>
        </p:nvSpPr>
        <p:spPr>
          <a:xfrm>
            <a:off x="6410520" y="2666880"/>
            <a:ext cx="1689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Compute bound</a:t>
            </a:r>
            <a:endParaRPr b="0" lang="en-US" sz="1800" spc="-1" strike="noStrike">
              <a:latin typeface="Arial"/>
            </a:endParaRPr>
          </a:p>
        </p:txBody>
      </p:sp>
      <p:sp>
        <p:nvSpPr>
          <p:cNvPr id="597" name="CustomShape 10"/>
          <p:cNvSpPr/>
          <p:nvPr/>
        </p:nvSpPr>
        <p:spPr>
          <a:xfrm>
            <a:off x="3011400" y="5726520"/>
            <a:ext cx="76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SAXPY</a:t>
            </a:r>
            <a:endParaRPr b="0" lang="en-US" sz="1800" spc="-1" strike="noStrike">
              <a:latin typeface="Arial"/>
            </a:endParaRPr>
          </a:p>
        </p:txBody>
      </p:sp>
      <p:sp>
        <p:nvSpPr>
          <p:cNvPr id="598" name="Line 11"/>
          <p:cNvSpPr/>
          <p:nvPr/>
        </p:nvSpPr>
        <p:spPr>
          <a:xfrm>
            <a:off x="3465360" y="5333760"/>
            <a:ext cx="0" cy="38124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599" name="CustomShape 12"/>
          <p:cNvSpPr/>
          <p:nvPr/>
        </p:nvSpPr>
        <p:spPr>
          <a:xfrm>
            <a:off x="6633720" y="5726520"/>
            <a:ext cx="50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FFT</a:t>
            </a:r>
            <a:endParaRPr b="0" lang="en-US" sz="1800" spc="-1" strike="noStrike">
              <a:latin typeface="Arial"/>
            </a:endParaRPr>
          </a:p>
        </p:txBody>
      </p:sp>
      <p:sp>
        <p:nvSpPr>
          <p:cNvPr id="600" name="Line 13"/>
          <p:cNvSpPr/>
          <p:nvPr/>
        </p:nvSpPr>
        <p:spPr>
          <a:xfrm>
            <a:off x="6933960" y="5333760"/>
            <a:ext cx="0" cy="38124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601" name="CustomShape 14"/>
          <p:cNvSpPr/>
          <p:nvPr/>
        </p:nvSpPr>
        <p:spPr>
          <a:xfrm>
            <a:off x="7635240" y="5726520"/>
            <a:ext cx="932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SGEMM</a:t>
            </a:r>
            <a:endParaRPr b="0" lang="en-US" sz="1800" spc="-1" strike="noStrike">
              <a:latin typeface="Arial"/>
            </a:endParaRPr>
          </a:p>
        </p:txBody>
      </p:sp>
      <p:sp>
        <p:nvSpPr>
          <p:cNvPr id="602" name="Line 15"/>
          <p:cNvSpPr/>
          <p:nvPr/>
        </p:nvSpPr>
        <p:spPr>
          <a:xfrm>
            <a:off x="8163360" y="5333760"/>
            <a:ext cx="0" cy="38124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603" name="CustomShape 16"/>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598"/>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59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600"/>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59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602"/>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Fusing, as a strategy to increase the </a:t>
            </a:r>
            <a:r>
              <a:rPr b="0" lang="en-US" sz="3600" spc="-1" strike="noStrike">
                <a:solidFill>
                  <a:srgbClr val="ffc000"/>
                </a:solidFill>
                <a:latin typeface="Calibri Light"/>
              </a:rPr>
              <a:t>arithmetic intensity</a:t>
            </a:r>
            <a:endParaRPr b="0" lang="en-US" sz="3600" spc="-1" strike="noStrike">
              <a:solidFill>
                <a:srgbClr val="000000"/>
              </a:solidFill>
              <a:latin typeface="Calibri"/>
            </a:endParaRPr>
          </a:p>
        </p:txBody>
      </p:sp>
      <p:sp>
        <p:nvSpPr>
          <p:cNvPr id="605"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F3C58815-1B49-445E-940C-2B6A9F9D0F76}" type="slidenum">
              <a:rPr b="0" lang="en-US" sz="1200" spc="-1" strike="noStrike">
                <a:solidFill>
                  <a:srgbClr val="8b8b8b"/>
                </a:solidFill>
                <a:latin typeface="Calibri"/>
              </a:rPr>
              <a:t>43</a:t>
            </a:fld>
            <a:endParaRPr b="0" lang="en-US" sz="1200" spc="-1" strike="noStrike">
              <a:latin typeface="Times New Roman"/>
            </a:endParaRPr>
          </a:p>
        </p:txBody>
      </p:sp>
      <p:sp>
        <p:nvSpPr>
          <p:cNvPr id="606" name="CustomShape 3"/>
          <p:cNvSpPr/>
          <p:nvPr/>
        </p:nvSpPr>
        <p:spPr>
          <a:xfrm>
            <a:off x="1828800" y="1752480"/>
            <a:ext cx="457164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U[i] = F(X[i],Y[i],Z[i]);</a:t>
            </a:r>
            <a:endParaRPr b="0" lang="en-US" sz="1600" spc="-1" strike="noStrike">
              <a:latin typeface="Arial"/>
            </a:endParaRPr>
          </a:p>
          <a:p>
            <a:pPr>
              <a:lnSpc>
                <a:spcPct val="100000"/>
              </a:lnSpc>
            </a:pPr>
            <a:endParaRPr b="0" lang="en-US" sz="1600" spc="-1" strike="noStrike">
              <a:latin typeface="Arial"/>
            </a:endParaRPr>
          </a:p>
        </p:txBody>
      </p:sp>
      <p:sp>
        <p:nvSpPr>
          <p:cNvPr id="607" name="CustomShape 4"/>
          <p:cNvSpPr/>
          <p:nvPr/>
        </p:nvSpPr>
        <p:spPr>
          <a:xfrm>
            <a:off x="1828800" y="2643480"/>
            <a:ext cx="457164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V[i] = G(X[i],Y[i],Z[i]);</a:t>
            </a:r>
            <a:endParaRPr b="0" lang="en-US" sz="1600" spc="-1" strike="noStrike">
              <a:latin typeface="Arial"/>
            </a:endParaRPr>
          </a:p>
          <a:p>
            <a:pPr>
              <a:lnSpc>
                <a:spcPct val="100000"/>
              </a:lnSpc>
            </a:pPr>
            <a:endParaRPr b="0" lang="en-US" sz="1600" spc="-1" strike="noStrike">
              <a:latin typeface="Arial"/>
            </a:endParaRPr>
          </a:p>
        </p:txBody>
      </p:sp>
      <p:sp>
        <p:nvSpPr>
          <p:cNvPr id="608" name="CustomShape 5"/>
          <p:cNvSpPr/>
          <p:nvPr/>
        </p:nvSpPr>
        <p:spPr>
          <a:xfrm>
            <a:off x="6553080" y="1752480"/>
            <a:ext cx="4571640" cy="13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1" lang="nn-NO" sz="1600" spc="-1" strike="noStrike">
                <a:solidFill>
                  <a:srgbClr val="000000"/>
                </a:solidFill>
                <a:latin typeface="Courier New"/>
              </a:rPr>
              <a:t>{</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U[i] = F(X[i],Y[i],Z[i]);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V[i] = G(X[i],Y[i],Z[i]);</a:t>
            </a:r>
            <a:endParaRPr b="0" lang="en-US" sz="1600" spc="-1" strike="noStrike">
              <a:latin typeface="Arial"/>
            </a:endParaRPr>
          </a:p>
          <a:p>
            <a:pPr>
              <a:lnSpc>
                <a:spcPct val="100000"/>
              </a:lnSpc>
            </a:pPr>
            <a:r>
              <a:rPr b="1" lang="nn-NO" sz="1600" spc="-1" strike="noStrike">
                <a:solidFill>
                  <a:srgbClr val="000000"/>
                </a:solidFill>
                <a:latin typeface="Courier New"/>
              </a:rPr>
              <a:t>}</a:t>
            </a:r>
            <a:endParaRPr b="0" lang="en-US" sz="1600" spc="-1" strike="noStrike">
              <a:latin typeface="Arial"/>
            </a:endParaRPr>
          </a:p>
        </p:txBody>
      </p:sp>
      <p:sp>
        <p:nvSpPr>
          <p:cNvPr id="609" name="CustomShape 6"/>
          <p:cNvSpPr/>
          <p:nvPr/>
        </p:nvSpPr>
        <p:spPr>
          <a:xfrm flipH="1">
            <a:off x="5866560" y="1752480"/>
            <a:ext cx="380520" cy="1523520"/>
          </a:xfrm>
          <a:prstGeom prst="leftBrace">
            <a:avLst>
              <a:gd name="adj1" fmla="val 8333"/>
              <a:gd name="adj2" fmla="val 50000"/>
            </a:avLst>
          </a:prstGeom>
          <a:noFill/>
          <a:ln w="28440">
            <a:solidFill>
              <a:srgbClr val="c00000"/>
            </a:solidFill>
          </a:ln>
        </p:spPr>
        <p:style>
          <a:lnRef idx="1">
            <a:schemeClr val="accent1"/>
          </a:lnRef>
          <a:fillRef idx="0">
            <a:schemeClr val="accent1"/>
          </a:fillRef>
          <a:effectRef idx="0">
            <a:schemeClr val="accent1"/>
          </a:effectRef>
          <a:fontRef idx="minor"/>
        </p:style>
      </p:sp>
      <p:sp>
        <p:nvSpPr>
          <p:cNvPr id="610" name="CustomShape 7"/>
          <p:cNvSpPr/>
          <p:nvPr/>
        </p:nvSpPr>
        <p:spPr>
          <a:xfrm>
            <a:off x="5290200" y="3505320"/>
            <a:ext cx="1315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c00000"/>
                </a:solidFill>
                <a:latin typeface="Calibri"/>
              </a:rPr>
              <a:t>Loop Fusion</a:t>
            </a:r>
            <a:endParaRPr b="0" lang="en-US" sz="1800" spc="-1" strike="noStrike">
              <a:latin typeface="Arial"/>
            </a:endParaRPr>
          </a:p>
        </p:txBody>
      </p:sp>
      <p:sp>
        <p:nvSpPr>
          <p:cNvPr id="611" name="CustomShape 8"/>
          <p:cNvSpPr/>
          <p:nvPr/>
        </p:nvSpPr>
        <p:spPr>
          <a:xfrm>
            <a:off x="-180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612" name="CustomShape 9"/>
          <p:cNvSpPr/>
          <p:nvPr/>
        </p:nvSpPr>
        <p:spPr>
          <a:xfrm>
            <a:off x="1600200" y="4843440"/>
            <a:ext cx="9067320" cy="132840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479"/>
              </a:spcBef>
              <a:buClr>
                <a:srgbClr val="44546a"/>
              </a:buClr>
              <a:buSzPct val="70000"/>
              <a:buFont typeface="Wingdings" charset="2"/>
              <a:buChar char=""/>
            </a:pPr>
            <a:r>
              <a:rPr b="0" lang="en-US" sz="2400" spc="-1" strike="noStrike">
                <a:solidFill>
                  <a:srgbClr val="000000"/>
                </a:solidFill>
                <a:latin typeface="Calibri"/>
              </a:rPr>
              <a:t>One way to look at things…</a:t>
            </a:r>
            <a:endParaRPr b="0" lang="en-US" sz="2400" spc="-1" strike="noStrike">
              <a:latin typeface="Arial"/>
            </a:endParaRPr>
          </a:p>
          <a:p>
            <a:pPr lvl="1" marL="692280" indent="-347400">
              <a:lnSpc>
                <a:spcPct val="100000"/>
              </a:lnSpc>
              <a:spcBef>
                <a:spcPts val="400"/>
              </a:spcBef>
              <a:buClr>
                <a:srgbClr val="ed7d31"/>
              </a:buClr>
              <a:buSzPct val="70000"/>
              <a:buFont typeface="Wingdings" charset="2"/>
              <a:buChar char=""/>
            </a:pPr>
            <a:r>
              <a:rPr b="0" lang="en-US" sz="2000" spc="-1" strike="noStrike">
                <a:solidFill>
                  <a:srgbClr val="000000"/>
                </a:solidFill>
                <a:latin typeface="Calibri"/>
              </a:rPr>
              <a:t>Zipping: reorganizes </a:t>
            </a:r>
            <a:r>
              <a:rPr b="0" lang="en-US" sz="2000" spc="-1" strike="noStrike" u="sng">
                <a:solidFill>
                  <a:srgbClr val="000000"/>
                </a:solidFill>
                <a:uFillTx/>
                <a:latin typeface="Calibri"/>
              </a:rPr>
              <a:t>data</a:t>
            </a:r>
            <a:r>
              <a:rPr b="0" lang="en-US" sz="2000" spc="-1" strike="noStrike">
                <a:solidFill>
                  <a:srgbClr val="000000"/>
                </a:solidFill>
                <a:latin typeface="Calibri"/>
              </a:rPr>
              <a:t> for </a:t>
            </a:r>
            <a:r>
              <a:rPr b="1" lang="en-US" sz="2000" spc="-1" strike="noStrike">
                <a:solidFill>
                  <a:srgbClr val="0070c0"/>
                </a:solidFill>
                <a:latin typeface="Courier New"/>
              </a:rPr>
              <a:t>thrust</a:t>
            </a:r>
            <a:r>
              <a:rPr b="0" lang="en-US" sz="2000" spc="-1" strike="noStrike">
                <a:solidFill>
                  <a:srgbClr val="000000"/>
                </a:solidFill>
                <a:latin typeface="Calibri"/>
              </a:rPr>
              <a:t> processing</a:t>
            </a:r>
            <a:endParaRPr b="0" lang="en-US" sz="2000" spc="-1" strike="noStrike">
              <a:latin typeface="Arial"/>
            </a:endParaRPr>
          </a:p>
          <a:p>
            <a:pPr lvl="1" marL="692280" indent="-347400">
              <a:lnSpc>
                <a:spcPct val="100000"/>
              </a:lnSpc>
              <a:spcBef>
                <a:spcPts val="400"/>
              </a:spcBef>
              <a:buClr>
                <a:srgbClr val="ed7d31"/>
              </a:buClr>
              <a:buSzPct val="70000"/>
              <a:buFont typeface="Wingdings" charset="2"/>
              <a:buChar char=""/>
            </a:pPr>
            <a:r>
              <a:rPr b="0" lang="en-US" sz="2000" spc="-1" strike="noStrike">
                <a:solidFill>
                  <a:srgbClr val="000000"/>
                </a:solidFill>
                <a:latin typeface="Calibri"/>
              </a:rPr>
              <a:t>Fusing: reorganizes </a:t>
            </a:r>
            <a:r>
              <a:rPr b="0" lang="en-US" sz="2000" spc="-1" strike="noStrike" u="sng">
                <a:solidFill>
                  <a:srgbClr val="000000"/>
                </a:solidFill>
                <a:uFillTx/>
                <a:latin typeface="Calibri"/>
              </a:rPr>
              <a:t>computation</a:t>
            </a:r>
            <a:r>
              <a:rPr b="0" lang="en-US" sz="2000" spc="-1" strike="noStrike">
                <a:solidFill>
                  <a:srgbClr val="000000"/>
                </a:solidFill>
                <a:latin typeface="Calibri"/>
              </a:rPr>
              <a:t> for efficient </a:t>
            </a:r>
            <a:r>
              <a:rPr b="1" lang="en-US" sz="2000" spc="-1" strike="noStrike">
                <a:solidFill>
                  <a:srgbClr val="0070c0"/>
                </a:solidFill>
                <a:latin typeface="Courier New"/>
              </a:rPr>
              <a:t>thrust</a:t>
            </a:r>
            <a:r>
              <a:rPr b="0" lang="en-US" sz="2000" spc="-1" strike="noStrike">
                <a:solidFill>
                  <a:srgbClr val="000000"/>
                </a:solidFill>
                <a:latin typeface="Calibri"/>
              </a:rPr>
              <a:t> processing</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1981080" y="888840"/>
            <a:ext cx="9028440" cy="605700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ff"/>
                </a:solidFill>
                <a:latin typeface="Consolas"/>
              </a:rPr>
              <a:t>typedef</a:t>
            </a: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::tuple&lt;</a:t>
            </a:r>
            <a:r>
              <a:rPr b="0" lang="en-US" sz="1400" spc="-1" strike="noStrike">
                <a:solidFill>
                  <a:srgbClr val="0000ff"/>
                </a:solidFill>
                <a:latin typeface="Consolas"/>
              </a:rPr>
              <a:t>float</a:t>
            </a:r>
            <a:r>
              <a:rPr b="0" lang="en-US" sz="1400" spc="-1" strike="noStrike">
                <a:solidFill>
                  <a:srgbClr val="000000"/>
                </a:solidFill>
                <a:latin typeface="Consolas"/>
              </a:rPr>
              <a:t>,</a:t>
            </a:r>
            <a:r>
              <a:rPr b="0" lang="en-US" sz="1400" spc="-1" strike="noStrike">
                <a:solidFill>
                  <a:srgbClr val="0000ff"/>
                </a:solidFill>
                <a:latin typeface="Consolas"/>
              </a:rPr>
              <a:t>float</a:t>
            </a:r>
            <a:r>
              <a:rPr b="0" lang="en-US" sz="1400" spc="-1" strike="noStrike">
                <a:solidFill>
                  <a:srgbClr val="000000"/>
                </a:solidFill>
                <a:latin typeface="Consolas"/>
              </a:rPr>
              <a:t>&gt;       Tuple2;</a:t>
            </a:r>
            <a:endParaRPr b="0" lang="en-US" sz="1400" spc="-1" strike="noStrike">
              <a:latin typeface="Arial"/>
            </a:endParaRPr>
          </a:p>
          <a:p>
            <a:pPr>
              <a:lnSpc>
                <a:spcPct val="100000"/>
              </a:lnSpc>
            </a:pPr>
            <a:r>
              <a:rPr b="0" lang="en-US" sz="1400" spc="-1" strike="noStrike">
                <a:solidFill>
                  <a:srgbClr val="0000ff"/>
                </a:solidFill>
                <a:latin typeface="Consolas"/>
              </a:rPr>
              <a:t>typedef</a:t>
            </a: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::tuple&lt;</a:t>
            </a:r>
            <a:r>
              <a:rPr b="0" lang="en-US" sz="1400" spc="-1" strike="noStrike">
                <a:solidFill>
                  <a:srgbClr val="0000ff"/>
                </a:solidFill>
                <a:latin typeface="Consolas"/>
              </a:rPr>
              <a:t>float</a:t>
            </a:r>
            <a:r>
              <a:rPr b="0" lang="en-US" sz="1400" spc="-1" strike="noStrike">
                <a:solidFill>
                  <a:srgbClr val="000000"/>
                </a:solidFill>
                <a:latin typeface="Consolas"/>
              </a:rPr>
              <a:t>,</a:t>
            </a:r>
            <a:r>
              <a:rPr b="0" lang="en-US" sz="1400" spc="-1" strike="noStrike">
                <a:solidFill>
                  <a:srgbClr val="0000ff"/>
                </a:solidFill>
                <a:latin typeface="Consolas"/>
              </a:rPr>
              <a:t>float</a:t>
            </a:r>
            <a:r>
              <a:rPr b="0" lang="en-US" sz="1400" spc="-1" strike="noStrike">
                <a:solidFill>
                  <a:srgbClr val="000000"/>
                </a:solidFill>
                <a:latin typeface="Consolas"/>
              </a:rPr>
              <a:t>,</a:t>
            </a:r>
            <a:r>
              <a:rPr b="0" lang="en-US" sz="1400" spc="-1" strike="noStrike">
                <a:solidFill>
                  <a:srgbClr val="0000ff"/>
                </a:solidFill>
                <a:latin typeface="Consolas"/>
              </a:rPr>
              <a:t>float</a:t>
            </a:r>
            <a:r>
              <a:rPr b="0" lang="en-US" sz="1400" spc="-1" strike="noStrike">
                <a:solidFill>
                  <a:srgbClr val="000000"/>
                </a:solidFill>
                <a:latin typeface="Consolas"/>
              </a:rPr>
              <a:t>&gt; Tuple3;</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ff"/>
                </a:solidFill>
                <a:latin typeface="Consolas"/>
              </a:rPr>
              <a:t>struct</a:t>
            </a:r>
            <a:r>
              <a:rPr b="0" lang="en-US" sz="1400" spc="-1" strike="noStrike">
                <a:solidFill>
                  <a:srgbClr val="000000"/>
                </a:solidFill>
                <a:latin typeface="Consolas"/>
              </a:rPr>
              <a:t> linear_combo {</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__host__</a:t>
            </a:r>
            <a:r>
              <a:rPr b="0" lang="en-US" sz="1400" spc="-1" strike="noStrike">
                <a:solidFill>
                  <a:srgbClr val="000000"/>
                </a:solidFill>
                <a:latin typeface="Consolas"/>
              </a:rPr>
              <a:t> </a:t>
            </a:r>
            <a:r>
              <a:rPr b="0" lang="en-US" sz="1400" spc="-1" strike="noStrike">
                <a:solidFill>
                  <a:srgbClr val="ff00ff"/>
                </a:solidFill>
                <a:latin typeface="Consolas"/>
              </a:rPr>
              <a:t>__device__</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Tuple2 </a:t>
            </a:r>
            <a:r>
              <a:rPr b="0" lang="en-US" sz="1400" spc="-1" strike="noStrike">
                <a:solidFill>
                  <a:srgbClr val="0000ff"/>
                </a:solidFill>
                <a:latin typeface="Consolas"/>
              </a:rPr>
              <a:t>operator</a:t>
            </a:r>
            <a:r>
              <a:rPr b="0" lang="en-US" sz="1400" spc="-1" strike="noStrike">
                <a:solidFill>
                  <a:srgbClr val="000000"/>
                </a:solidFill>
                <a:latin typeface="Consolas"/>
              </a:rPr>
              <a:t>()(Tuple3 t) {</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float</a:t>
            </a:r>
            <a:r>
              <a:rPr b="0" lang="en-US" sz="1400" spc="-1" strike="noStrike">
                <a:solidFill>
                  <a:srgbClr val="000000"/>
                </a:solidFill>
                <a:latin typeface="Consolas"/>
              </a:rPr>
              <a:t> x, y, z; </a:t>
            </a:r>
            <a:r>
              <a:rPr b="0" lang="en-US" sz="1400" spc="-1" strike="noStrike">
                <a:solidFill>
                  <a:srgbClr val="ff00ff"/>
                </a:solidFill>
                <a:latin typeface="Consolas"/>
              </a:rPr>
              <a:t>thrust</a:t>
            </a:r>
            <a:r>
              <a:rPr b="0" lang="en-US" sz="1400" spc="-1" strike="noStrike">
                <a:solidFill>
                  <a:srgbClr val="000000"/>
                </a:solidFill>
                <a:latin typeface="Consolas"/>
              </a:rPr>
              <a:t>::tie(x,y,z) = 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float</a:t>
            </a:r>
            <a:r>
              <a:rPr b="0" lang="en-US" sz="1400" spc="-1" strike="noStrike">
                <a:solidFill>
                  <a:srgbClr val="000000"/>
                </a:solidFill>
                <a:latin typeface="Consolas"/>
              </a:rPr>
              <a:t> u = 2.0f * x + 3.0f * y + 4.0f * z;</a:t>
            </a:r>
            <a:endParaRPr b="0" lang="en-US" sz="1400" spc="-1" strike="noStrike">
              <a:latin typeface="Arial"/>
            </a:endParaRPr>
          </a:p>
          <a:p>
            <a:pPr>
              <a:lnSpc>
                <a:spcPct val="100000"/>
              </a:lnSpc>
            </a:pPr>
            <a:r>
              <a:rPr b="0" lang="es-ES" sz="1400" spc="-1" strike="noStrike">
                <a:solidFill>
                  <a:srgbClr val="000000"/>
                </a:solidFill>
                <a:latin typeface="Consolas"/>
              </a:rPr>
              <a:t>    </a:t>
            </a:r>
            <a:r>
              <a:rPr b="0" lang="es-ES" sz="1400" spc="-1" strike="noStrike">
                <a:solidFill>
                  <a:srgbClr val="0000ff"/>
                </a:solidFill>
                <a:latin typeface="Consolas"/>
              </a:rPr>
              <a:t>float</a:t>
            </a:r>
            <a:r>
              <a:rPr b="0" lang="es-ES" sz="1400" spc="-1" strike="noStrike">
                <a:solidFill>
                  <a:srgbClr val="000000"/>
                </a:solidFill>
                <a:latin typeface="Consolas"/>
              </a:rPr>
              <a:t> v = 1.0f * x + 2.0f * y + 3.0f * z;</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return</a:t>
            </a:r>
            <a:r>
              <a:rPr b="0" lang="en-US" sz="1400" spc="-1" strike="noStrike">
                <a:solidFill>
                  <a:srgbClr val="000000"/>
                </a:solidFill>
                <a:latin typeface="Consolas"/>
              </a:rPr>
              <a:t> Tuple2(u,v);</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ff"/>
                </a:solidFill>
                <a:latin typeface="Consolas"/>
              </a:rPr>
              <a:t>void</a:t>
            </a:r>
            <a:r>
              <a:rPr b="0" lang="en-US" sz="1400" spc="-1" strike="noStrike">
                <a:solidFill>
                  <a:srgbClr val="000000"/>
                </a:solidFill>
                <a:latin typeface="Consolas"/>
              </a:rPr>
              <a:t> main(</a:t>
            </a:r>
            <a:r>
              <a:rPr b="0" lang="en-US" sz="1400" spc="-1" strike="noStrike">
                <a:solidFill>
                  <a:srgbClr val="0000ff"/>
                </a:solidFill>
                <a:latin typeface="Consolas"/>
              </a:rPr>
              <a:t>void</a:t>
            </a:r>
            <a:r>
              <a:rPr b="0" lang="en-US" sz="1400" spc="-1" strike="noStrike">
                <a:solidFill>
                  <a:srgbClr val="000000"/>
                </a:solidFill>
                <a:latin typeface="Consolas"/>
              </a:rPr>
              <a:t>) {</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::device_vector&lt;</a:t>
            </a:r>
            <a:r>
              <a:rPr b="0" lang="en-US" sz="1400" spc="-1" strike="noStrike">
                <a:solidFill>
                  <a:srgbClr val="0000ff"/>
                </a:solidFill>
                <a:latin typeface="Consolas"/>
              </a:rPr>
              <a:t>float</a:t>
            </a:r>
            <a:r>
              <a:rPr b="0" lang="en-US" sz="1400" spc="-1" strike="noStrike">
                <a:solidFill>
                  <a:srgbClr val="000000"/>
                </a:solidFill>
                <a:latin typeface="Consolas"/>
              </a:rPr>
              <a:t>&gt; X(3), Y(3), Z(3);</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::device_vector&lt;</a:t>
            </a:r>
            <a:r>
              <a:rPr b="0" lang="en-US" sz="1400" spc="-1" strike="noStrike">
                <a:solidFill>
                  <a:srgbClr val="0000ff"/>
                </a:solidFill>
                <a:latin typeface="Consolas"/>
              </a:rPr>
              <a:t>float</a:t>
            </a:r>
            <a:r>
              <a:rPr b="0" lang="en-US" sz="1400" spc="-1" strike="noStrike">
                <a:solidFill>
                  <a:srgbClr val="000000"/>
                </a:solidFill>
                <a:latin typeface="Consolas"/>
              </a:rPr>
              <a:t>&gt; U(3), V(3);</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X[0] = 10; X[1] = 20; X[2] = 30;</a:t>
            </a:r>
            <a:endParaRPr b="0" lang="en-US" sz="1400" spc="-1" strike="noStrike">
              <a:latin typeface="Arial"/>
            </a:endParaRPr>
          </a:p>
          <a:p>
            <a:pPr>
              <a:lnSpc>
                <a:spcPct val="100000"/>
              </a:lnSpc>
            </a:pPr>
            <a:r>
              <a:rPr b="0" lang="es-ES" sz="1400" spc="-1" strike="noStrike">
                <a:solidFill>
                  <a:srgbClr val="000000"/>
                </a:solidFill>
                <a:latin typeface="Consolas"/>
              </a:rPr>
              <a:t>  </a:t>
            </a:r>
            <a:r>
              <a:rPr b="0" lang="es-ES" sz="1400" spc="-1" strike="noStrike">
                <a:solidFill>
                  <a:srgbClr val="000000"/>
                </a:solidFill>
                <a:latin typeface="Consolas"/>
              </a:rPr>
              <a:t>Y[0] = 15; Y[1] = 35; Y[2] = 10;</a:t>
            </a:r>
            <a:endParaRPr b="0" lang="en-US" sz="1400" spc="-1" strike="noStrike">
              <a:latin typeface="Arial"/>
            </a:endParaRPr>
          </a:p>
          <a:p>
            <a:pPr>
              <a:lnSpc>
                <a:spcPct val="100000"/>
              </a:lnSpc>
            </a:pPr>
            <a:r>
              <a:rPr b="0" lang="pl-PL" sz="1400" spc="-1" strike="noStrike">
                <a:solidFill>
                  <a:srgbClr val="000000"/>
                </a:solidFill>
                <a:latin typeface="Consolas"/>
              </a:rPr>
              <a:t>  </a:t>
            </a:r>
            <a:r>
              <a:rPr b="0" lang="pl-PL" sz="1400" spc="-1" strike="noStrike">
                <a:solidFill>
                  <a:srgbClr val="000000"/>
                </a:solidFill>
                <a:latin typeface="Consolas"/>
              </a:rPr>
              <a:t>Z[0] = 20; Z[1] = 30; Z[2] = 25;</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::transform</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a:t>
            </a:r>
            <a:r>
              <a:rPr b="0" lang="en-US" sz="1400" spc="-1" strike="noStrike">
                <a:solidFill>
                  <a:srgbClr val="ff00ff"/>
                </a:solidFill>
                <a:latin typeface="Consolas"/>
              </a:rPr>
              <a:t>thrust</a:t>
            </a:r>
            <a:r>
              <a:rPr b="0" lang="en-US" sz="1400" spc="-1" strike="noStrike">
                <a:solidFill>
                  <a:srgbClr val="000000"/>
                </a:solidFill>
                <a:latin typeface="Consolas"/>
              </a:rPr>
              <a:t>::make_zip_iterator(</a:t>
            </a:r>
            <a:r>
              <a:rPr b="0" lang="en-US" sz="1400" spc="-1" strike="noStrike">
                <a:solidFill>
                  <a:srgbClr val="ff00ff"/>
                </a:solidFill>
                <a:latin typeface="Consolas"/>
              </a:rPr>
              <a:t>thrust</a:t>
            </a:r>
            <a:r>
              <a:rPr b="0" lang="en-US" sz="1400" spc="-1" strike="noStrike">
                <a:solidFill>
                  <a:srgbClr val="000000"/>
                </a:solidFill>
                <a:latin typeface="Consolas"/>
              </a:rPr>
              <a:t>::make_tuple(X.begin(), Y.begin(), Z.begin())),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::make_zip_iterator(</a:t>
            </a:r>
            <a:r>
              <a:rPr b="0" lang="en-US" sz="1400" spc="-1" strike="noStrike">
                <a:solidFill>
                  <a:srgbClr val="ff00ff"/>
                </a:solidFill>
                <a:latin typeface="Consolas"/>
              </a:rPr>
              <a:t>thrust</a:t>
            </a:r>
            <a:r>
              <a:rPr b="0" lang="en-US" sz="1400" spc="-1" strike="noStrike">
                <a:solidFill>
                  <a:srgbClr val="000000"/>
                </a:solidFill>
                <a:latin typeface="Consolas"/>
              </a:rPr>
              <a:t>::make_tuple(X.end(),   Y.end(),   Z.end())),</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::make_zip_iterator(</a:t>
            </a:r>
            <a:r>
              <a:rPr b="0" lang="en-US" sz="1400" spc="-1" strike="noStrike">
                <a:solidFill>
                  <a:srgbClr val="ff00ff"/>
                </a:solidFill>
                <a:latin typeface="Consolas"/>
              </a:rPr>
              <a:t>thrust</a:t>
            </a:r>
            <a:r>
              <a:rPr b="0" lang="en-US" sz="1400" spc="-1" strike="noStrike">
                <a:solidFill>
                  <a:srgbClr val="000000"/>
                </a:solidFill>
                <a:latin typeface="Consolas"/>
              </a:rPr>
              <a:t>::make_tuple(U.begin(), V.begin())),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linear_combo());</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p:txBody>
      </p:sp>
      <p:sp>
        <p:nvSpPr>
          <p:cNvPr id="614" name="TextShape 2"/>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Fusing Transformations</a:t>
            </a:r>
            <a:endParaRPr b="0" lang="en-US" sz="3600" spc="-1" strike="noStrike">
              <a:solidFill>
                <a:srgbClr val="000000"/>
              </a:solidFill>
              <a:latin typeface="Calibri"/>
            </a:endParaRPr>
          </a:p>
        </p:txBody>
      </p:sp>
      <p:sp>
        <p:nvSpPr>
          <p:cNvPr id="615"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00A43848-2291-45D9-A724-EE056E579AA1}" type="slidenum">
              <a:rPr b="0" lang="en-US" sz="1200" spc="-1" strike="noStrike">
                <a:solidFill>
                  <a:srgbClr val="8b8b8b"/>
                </a:solidFill>
                <a:latin typeface="Calibri"/>
              </a:rPr>
              <a:t>43</a:t>
            </a:fld>
            <a:endParaRPr b="0" lang="en-US" sz="1200" spc="-1" strike="noStrike">
              <a:latin typeface="Times New Roman"/>
            </a:endParaRPr>
          </a:p>
        </p:txBody>
      </p:sp>
      <p:sp>
        <p:nvSpPr>
          <p:cNvPr id="616" name="CustomShape 4"/>
          <p:cNvSpPr/>
          <p:nvPr/>
        </p:nvSpPr>
        <p:spPr>
          <a:xfrm>
            <a:off x="2412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617" name="CustomShape 5"/>
          <p:cNvSpPr/>
          <p:nvPr/>
        </p:nvSpPr>
        <p:spPr>
          <a:xfrm>
            <a:off x="6655680" y="1550520"/>
            <a:ext cx="245520" cy="1721160"/>
          </a:xfrm>
          <a:prstGeom prst="rightBrace">
            <a:avLst>
              <a:gd name="adj1" fmla="val 8333"/>
              <a:gd name="adj2" fmla="val 50000"/>
            </a:avLst>
          </a:prstGeom>
          <a:noFill/>
          <a:ln w="25560">
            <a:solidFill>
              <a:srgbClr val="c00000"/>
            </a:solidFill>
          </a:ln>
        </p:spPr>
        <p:style>
          <a:lnRef idx="1">
            <a:schemeClr val="accent1"/>
          </a:lnRef>
          <a:fillRef idx="0">
            <a:schemeClr val="accent1"/>
          </a:fillRef>
          <a:effectRef idx="0">
            <a:schemeClr val="accent1"/>
          </a:effectRef>
          <a:fontRef idx="minor"/>
        </p:style>
      </p:sp>
      <p:sp>
        <p:nvSpPr>
          <p:cNvPr id="618" name="CustomShape 6"/>
          <p:cNvSpPr/>
          <p:nvPr/>
        </p:nvSpPr>
        <p:spPr>
          <a:xfrm>
            <a:off x="7067520" y="2097000"/>
            <a:ext cx="1145880" cy="639000"/>
          </a:xfrm>
          <a:prstGeom prst="rect">
            <a:avLst/>
          </a:prstGeom>
          <a:noFill/>
          <a:ln w="25560">
            <a:solidFill>
              <a:srgbClr val="cc0000"/>
            </a:solidFill>
            <a:round/>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Functor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Definition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Fusi</a:t>
            </a:r>
            <a:r>
              <a:rPr b="0" lang="en-US" sz="3600" spc="-1" strike="noStrike">
                <a:solidFill>
                  <a:srgbClr val="ffffff"/>
                </a:solidFill>
                <a:latin typeface="Calibri Light"/>
              </a:rPr>
              <a:t>ng </a:t>
            </a:r>
            <a:r>
              <a:rPr b="0" lang="en-US" sz="3600" spc="-1" strike="noStrike">
                <a:solidFill>
                  <a:srgbClr val="ffffff"/>
                </a:solidFill>
                <a:latin typeface="Calibri Light"/>
              </a:rPr>
              <a:t>Tra</a:t>
            </a:r>
            <a:r>
              <a:rPr b="0" lang="en-US" sz="3600" spc="-1" strike="noStrike">
                <a:solidFill>
                  <a:srgbClr val="ffffff"/>
                </a:solidFill>
                <a:latin typeface="Calibri Light"/>
              </a:rPr>
              <a:t>nsf</a:t>
            </a:r>
            <a:r>
              <a:rPr b="0" lang="en-US" sz="3600" spc="-1" strike="noStrike">
                <a:solidFill>
                  <a:srgbClr val="ffffff"/>
                </a:solidFill>
                <a:latin typeface="Calibri Light"/>
              </a:rPr>
              <a:t>orm</a:t>
            </a:r>
            <a:r>
              <a:rPr b="0" lang="en-US" sz="3600" spc="-1" strike="noStrike">
                <a:solidFill>
                  <a:srgbClr val="ffffff"/>
                </a:solidFill>
                <a:latin typeface="Calibri Light"/>
              </a:rPr>
              <a:t>atio</a:t>
            </a:r>
            <a:r>
              <a:rPr b="0" lang="en-US" sz="3600" spc="-1" strike="noStrike">
                <a:solidFill>
                  <a:srgbClr val="ffffff"/>
                </a:solidFill>
                <a:latin typeface="Calibri Light"/>
              </a:rPr>
              <a:t>ns </a:t>
            </a:r>
            <a:r>
              <a:rPr b="0" lang="en-US" sz="3600" spc="-1" strike="noStrike">
                <a:solidFill>
                  <a:srgbClr val="ffffff"/>
                </a:solidFill>
                <a:latin typeface="Calibri Light"/>
              </a:rPr>
              <a:t>in </a:t>
            </a:r>
            <a:r>
              <a:rPr b="0" lang="en-US" sz="3600" spc="-1" strike="noStrike">
                <a:solidFill>
                  <a:srgbClr val="ffffff"/>
                </a:solidFill>
                <a:latin typeface="Calibri Light"/>
              </a:rPr>
              <a:t>Pre</a:t>
            </a:r>
            <a:r>
              <a:rPr b="0" lang="en-US" sz="3600" spc="-1" strike="noStrike">
                <a:solidFill>
                  <a:srgbClr val="ffffff"/>
                </a:solidFill>
                <a:latin typeface="Calibri Light"/>
              </a:rPr>
              <a:t>vio</a:t>
            </a:r>
            <a:r>
              <a:rPr b="0" lang="en-US" sz="3600" spc="-1" strike="noStrike">
                <a:solidFill>
                  <a:srgbClr val="ffffff"/>
                </a:solidFill>
                <a:latin typeface="Calibri Light"/>
              </a:rPr>
              <a:t>us </a:t>
            </a:r>
            <a:r>
              <a:rPr b="0" lang="en-US" sz="3600" spc="-1" strike="noStrike">
                <a:solidFill>
                  <a:srgbClr val="ffffff"/>
                </a:solidFill>
                <a:latin typeface="Calibri Light"/>
              </a:rPr>
              <a:t>Exa</a:t>
            </a:r>
            <a:r>
              <a:rPr b="0" lang="en-US" sz="3600" spc="-1" strike="noStrike">
                <a:solidFill>
                  <a:srgbClr val="ffffff"/>
                </a:solidFill>
                <a:latin typeface="Calibri Light"/>
              </a:rPr>
              <a:t>mpl</a:t>
            </a:r>
            <a:r>
              <a:rPr b="0" lang="en-US" sz="3600" spc="-1" strike="noStrike">
                <a:solidFill>
                  <a:srgbClr val="ffffff"/>
                </a:solidFill>
                <a:latin typeface="Calibri Light"/>
              </a:rPr>
              <a:t>e</a:t>
            </a:r>
            <a:endParaRPr b="0" lang="en-US" sz="3600" spc="-1" strike="noStrike">
              <a:solidFill>
                <a:srgbClr val="000000"/>
              </a:solidFill>
              <a:latin typeface="Calibri"/>
            </a:endParaRPr>
          </a:p>
        </p:txBody>
      </p:sp>
      <p:sp>
        <p:nvSpPr>
          <p:cNvPr id="62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1746A857-36A3-4868-BD88-DA8C25516FF5}" type="slidenum">
              <a:rPr b="0" lang="en-US" sz="1200" spc="-1" strike="noStrike">
                <a:solidFill>
                  <a:srgbClr val="8b8b8b"/>
                </a:solidFill>
                <a:latin typeface="Calibri"/>
              </a:rPr>
              <a:t>43</a:t>
            </a:fld>
            <a:endParaRPr b="0" lang="en-US" sz="1200" spc="-1" strike="noStrike">
              <a:latin typeface="Times New Roman"/>
            </a:endParaRPr>
          </a:p>
        </p:txBody>
      </p:sp>
      <p:sp>
        <p:nvSpPr>
          <p:cNvPr id="621" name="CustomShape 3"/>
          <p:cNvSpPr/>
          <p:nvPr/>
        </p:nvSpPr>
        <p:spPr>
          <a:xfrm>
            <a:off x="1901160" y="2221560"/>
            <a:ext cx="389376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000000"/>
                </a:solidFill>
                <a:latin typeface="Calibri Light"/>
              </a:rPr>
              <a:t>Original Implementation</a:t>
            </a:r>
            <a:endParaRPr b="0" lang="en-US" sz="2400" spc="-1" strike="noStrike">
              <a:latin typeface="Arial"/>
            </a:endParaRPr>
          </a:p>
        </p:txBody>
      </p:sp>
      <p:sp>
        <p:nvSpPr>
          <p:cNvPr id="622" name="CustomShape 4"/>
          <p:cNvSpPr/>
          <p:nvPr/>
        </p:nvSpPr>
        <p:spPr>
          <a:xfrm>
            <a:off x="6371280" y="2209680"/>
            <a:ext cx="425952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000000"/>
                </a:solidFill>
                <a:latin typeface="Calibri Light"/>
              </a:rPr>
              <a:t>Optimized Implementation</a:t>
            </a:r>
            <a:endParaRPr b="0" lang="en-US" sz="2400" spc="-1" strike="noStrike">
              <a:latin typeface="Arial"/>
            </a:endParaRPr>
          </a:p>
        </p:txBody>
      </p:sp>
      <p:grpSp>
        <p:nvGrpSpPr>
          <p:cNvPr id="623" name="Group 5"/>
          <p:cNvGrpSpPr/>
          <p:nvPr/>
        </p:nvGrpSpPr>
        <p:grpSpPr>
          <a:xfrm>
            <a:off x="6553080" y="3093840"/>
            <a:ext cx="3708000" cy="1791000"/>
            <a:chOff x="6553080" y="3093840"/>
            <a:chExt cx="3708000" cy="1791000"/>
          </a:xfrm>
        </p:grpSpPr>
        <p:sp>
          <p:nvSpPr>
            <p:cNvPr id="624" name="CustomShape 6"/>
            <p:cNvSpPr/>
            <p:nvPr/>
          </p:nvSpPr>
          <p:spPr>
            <a:xfrm>
              <a:off x="6553080" y="3093840"/>
              <a:ext cx="178236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625" name="CustomShape 7"/>
            <p:cNvSpPr/>
            <p:nvPr/>
          </p:nvSpPr>
          <p:spPr>
            <a:xfrm>
              <a:off x="9477000" y="3093840"/>
              <a:ext cx="78408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626" name="CustomShape 8"/>
            <p:cNvSpPr/>
            <p:nvPr/>
          </p:nvSpPr>
          <p:spPr>
            <a:xfrm>
              <a:off x="8359920" y="4306320"/>
              <a:ext cx="1140840" cy="1080"/>
            </a:xfrm>
            <a:custGeom>
              <a:avLst/>
              <a:gdLst/>
              <a:ahLst/>
              <a:rect l="l" t="t" r="r" b="b"/>
              <a:pathLst>
                <a:path w="21600" h="21600">
                  <a:moveTo>
                    <a:pt x="0" y="0"/>
                  </a:moveTo>
                  <a:lnTo>
                    <a:pt x="21600" y="21600"/>
                  </a:lnTo>
                </a:path>
              </a:pathLst>
            </a:custGeom>
            <a:noFill/>
            <a:ln w="28440">
              <a:solidFill>
                <a:srgbClr val="c00000"/>
              </a:solidFill>
              <a:tailEnd len="med" type="arrow" w="med"/>
            </a:ln>
          </p:spPr>
          <p:style>
            <a:lnRef idx="1">
              <a:schemeClr val="accent1"/>
            </a:lnRef>
            <a:fillRef idx="0">
              <a:schemeClr val="accent1"/>
            </a:fillRef>
            <a:effectRef idx="0">
              <a:schemeClr val="accent1"/>
            </a:effectRef>
            <a:fontRef idx="minor"/>
          </p:style>
        </p:sp>
        <p:sp>
          <p:nvSpPr>
            <p:cNvPr id="627" name="CustomShape 9"/>
            <p:cNvSpPr/>
            <p:nvPr/>
          </p:nvSpPr>
          <p:spPr>
            <a:xfrm>
              <a:off x="6556320" y="4520160"/>
              <a:ext cx="589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GPU</a:t>
              </a:r>
              <a:endParaRPr b="0" lang="en-US" sz="1800" spc="-1" strike="noStrike">
                <a:latin typeface="Arial"/>
              </a:endParaRPr>
            </a:p>
          </p:txBody>
        </p:sp>
        <p:sp>
          <p:nvSpPr>
            <p:cNvPr id="628" name="CustomShape 10"/>
            <p:cNvSpPr/>
            <p:nvPr/>
          </p:nvSpPr>
          <p:spPr>
            <a:xfrm>
              <a:off x="9482760" y="4520160"/>
              <a:ext cx="77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DRAM</a:t>
              </a:r>
              <a:endParaRPr b="0" lang="en-US" sz="1800" spc="-1" strike="noStrike">
                <a:latin typeface="Arial"/>
              </a:endParaRPr>
            </a:p>
          </p:txBody>
        </p:sp>
        <p:sp>
          <p:nvSpPr>
            <p:cNvPr id="629" name="CustomShape 11"/>
            <p:cNvSpPr/>
            <p:nvPr/>
          </p:nvSpPr>
          <p:spPr>
            <a:xfrm>
              <a:off x="66243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30" name="CustomShape 12"/>
            <p:cNvSpPr/>
            <p:nvPr/>
          </p:nvSpPr>
          <p:spPr>
            <a:xfrm>
              <a:off x="669600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1" name="CustomShape 13"/>
            <p:cNvSpPr/>
            <p:nvPr/>
          </p:nvSpPr>
          <p:spPr>
            <a:xfrm>
              <a:off x="69098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2" name="CustomShape 14"/>
            <p:cNvSpPr/>
            <p:nvPr/>
          </p:nvSpPr>
          <p:spPr>
            <a:xfrm>
              <a:off x="669600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3" name="CustomShape 15"/>
            <p:cNvSpPr/>
            <p:nvPr/>
          </p:nvSpPr>
          <p:spPr>
            <a:xfrm>
              <a:off x="69098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4" name="CustomShape 16"/>
            <p:cNvSpPr/>
            <p:nvPr/>
          </p:nvSpPr>
          <p:spPr>
            <a:xfrm>
              <a:off x="71949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35" name="CustomShape 17"/>
            <p:cNvSpPr/>
            <p:nvPr/>
          </p:nvSpPr>
          <p:spPr>
            <a:xfrm>
              <a:off x="72662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6" name="CustomShape 18"/>
            <p:cNvSpPr/>
            <p:nvPr/>
          </p:nvSpPr>
          <p:spPr>
            <a:xfrm>
              <a:off x="74804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7" name="CustomShape 19"/>
            <p:cNvSpPr/>
            <p:nvPr/>
          </p:nvSpPr>
          <p:spPr>
            <a:xfrm>
              <a:off x="72662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8" name="CustomShape 20"/>
            <p:cNvSpPr/>
            <p:nvPr/>
          </p:nvSpPr>
          <p:spPr>
            <a:xfrm>
              <a:off x="74804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39" name="CustomShape 21"/>
            <p:cNvSpPr/>
            <p:nvPr/>
          </p:nvSpPr>
          <p:spPr>
            <a:xfrm>
              <a:off x="77655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40" name="CustomShape 22"/>
            <p:cNvSpPr/>
            <p:nvPr/>
          </p:nvSpPr>
          <p:spPr>
            <a:xfrm>
              <a:off x="78368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1" name="CustomShape 23"/>
            <p:cNvSpPr/>
            <p:nvPr/>
          </p:nvSpPr>
          <p:spPr>
            <a:xfrm>
              <a:off x="805068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2" name="CustomShape 24"/>
            <p:cNvSpPr/>
            <p:nvPr/>
          </p:nvSpPr>
          <p:spPr>
            <a:xfrm>
              <a:off x="78368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3" name="CustomShape 25"/>
            <p:cNvSpPr/>
            <p:nvPr/>
          </p:nvSpPr>
          <p:spPr>
            <a:xfrm>
              <a:off x="805068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4" name="CustomShape 26"/>
            <p:cNvSpPr/>
            <p:nvPr/>
          </p:nvSpPr>
          <p:spPr>
            <a:xfrm>
              <a:off x="77655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45" name="CustomShape 27"/>
            <p:cNvSpPr/>
            <p:nvPr/>
          </p:nvSpPr>
          <p:spPr>
            <a:xfrm>
              <a:off x="78368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6" name="CustomShape 28"/>
            <p:cNvSpPr/>
            <p:nvPr/>
          </p:nvSpPr>
          <p:spPr>
            <a:xfrm>
              <a:off x="805068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7" name="CustomShape 29"/>
            <p:cNvSpPr/>
            <p:nvPr/>
          </p:nvSpPr>
          <p:spPr>
            <a:xfrm>
              <a:off x="78368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8" name="CustomShape 30"/>
            <p:cNvSpPr/>
            <p:nvPr/>
          </p:nvSpPr>
          <p:spPr>
            <a:xfrm>
              <a:off x="805068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49" name="CustomShape 31"/>
            <p:cNvSpPr/>
            <p:nvPr/>
          </p:nvSpPr>
          <p:spPr>
            <a:xfrm>
              <a:off x="71949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50" name="CustomShape 32"/>
            <p:cNvSpPr/>
            <p:nvPr/>
          </p:nvSpPr>
          <p:spPr>
            <a:xfrm>
              <a:off x="72662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1" name="CustomShape 33"/>
            <p:cNvSpPr/>
            <p:nvPr/>
          </p:nvSpPr>
          <p:spPr>
            <a:xfrm>
              <a:off x="74804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2" name="CustomShape 34"/>
            <p:cNvSpPr/>
            <p:nvPr/>
          </p:nvSpPr>
          <p:spPr>
            <a:xfrm>
              <a:off x="72662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3" name="CustomShape 35"/>
            <p:cNvSpPr/>
            <p:nvPr/>
          </p:nvSpPr>
          <p:spPr>
            <a:xfrm>
              <a:off x="74804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4" name="CustomShape 36"/>
            <p:cNvSpPr/>
            <p:nvPr/>
          </p:nvSpPr>
          <p:spPr>
            <a:xfrm>
              <a:off x="66243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55" name="CustomShape 37"/>
            <p:cNvSpPr/>
            <p:nvPr/>
          </p:nvSpPr>
          <p:spPr>
            <a:xfrm>
              <a:off x="669600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6" name="CustomShape 38"/>
            <p:cNvSpPr/>
            <p:nvPr/>
          </p:nvSpPr>
          <p:spPr>
            <a:xfrm>
              <a:off x="69098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7" name="CustomShape 39"/>
            <p:cNvSpPr/>
            <p:nvPr/>
          </p:nvSpPr>
          <p:spPr>
            <a:xfrm>
              <a:off x="669600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8" name="CustomShape 40"/>
            <p:cNvSpPr/>
            <p:nvPr/>
          </p:nvSpPr>
          <p:spPr>
            <a:xfrm>
              <a:off x="69098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59" name="CustomShape 41"/>
            <p:cNvSpPr/>
            <p:nvPr/>
          </p:nvSpPr>
          <p:spPr>
            <a:xfrm>
              <a:off x="8446680" y="3247560"/>
              <a:ext cx="970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12 Bytes</a:t>
              </a:r>
              <a:endParaRPr b="0" lang="en-US" sz="1800" spc="-1" strike="noStrike">
                <a:latin typeface="Arial"/>
              </a:endParaRPr>
            </a:p>
          </p:txBody>
        </p:sp>
        <p:sp>
          <p:nvSpPr>
            <p:cNvPr id="660" name="CustomShape 42"/>
            <p:cNvSpPr/>
            <p:nvPr/>
          </p:nvSpPr>
          <p:spPr>
            <a:xfrm>
              <a:off x="8457120" y="396072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8 Bytes</a:t>
              </a:r>
              <a:endParaRPr b="0" lang="en-US" sz="1800" spc="-1" strike="noStrike">
                <a:latin typeface="Arial"/>
              </a:endParaRPr>
            </a:p>
          </p:txBody>
        </p:sp>
        <p:sp>
          <p:nvSpPr>
            <p:cNvPr id="661" name="CustomShape 43"/>
            <p:cNvSpPr/>
            <p:nvPr/>
          </p:nvSpPr>
          <p:spPr>
            <a:xfrm>
              <a:off x="8359920" y="358128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grpSp>
      <p:grpSp>
        <p:nvGrpSpPr>
          <p:cNvPr id="662" name="Group 44"/>
          <p:cNvGrpSpPr/>
          <p:nvPr/>
        </p:nvGrpSpPr>
        <p:grpSpPr>
          <a:xfrm>
            <a:off x="1981080" y="2971800"/>
            <a:ext cx="3708000" cy="1913040"/>
            <a:chOff x="1981080" y="2971800"/>
            <a:chExt cx="3708000" cy="1913040"/>
          </a:xfrm>
        </p:grpSpPr>
        <p:sp>
          <p:nvSpPr>
            <p:cNvPr id="663" name="CustomShape 45"/>
            <p:cNvSpPr/>
            <p:nvPr/>
          </p:nvSpPr>
          <p:spPr>
            <a:xfrm>
              <a:off x="1981080" y="3093840"/>
              <a:ext cx="178236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664" name="CustomShape 46"/>
            <p:cNvSpPr/>
            <p:nvPr/>
          </p:nvSpPr>
          <p:spPr>
            <a:xfrm>
              <a:off x="4905000" y="3093840"/>
              <a:ext cx="78408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665" name="CustomShape 47"/>
            <p:cNvSpPr/>
            <p:nvPr/>
          </p:nvSpPr>
          <p:spPr>
            <a:xfrm>
              <a:off x="3787920" y="3698280"/>
              <a:ext cx="1140840" cy="1080"/>
            </a:xfrm>
            <a:custGeom>
              <a:avLst/>
              <a:gdLst/>
              <a:ahLst/>
              <a:rect l="l" t="t" r="r" b="b"/>
              <a:pathLst>
                <a:path w="21600" h="21600">
                  <a:moveTo>
                    <a:pt x="0" y="0"/>
                  </a:moveTo>
                  <a:lnTo>
                    <a:pt x="21600" y="21600"/>
                  </a:lnTo>
                </a:path>
              </a:pathLst>
            </a:custGeom>
            <a:noFill/>
            <a:ln w="28440">
              <a:solidFill>
                <a:srgbClr val="c00000"/>
              </a:solidFill>
              <a:tailEnd len="med" type="arrow" w="med"/>
            </a:ln>
          </p:spPr>
          <p:style>
            <a:lnRef idx="1">
              <a:schemeClr val="accent1"/>
            </a:lnRef>
            <a:fillRef idx="0">
              <a:schemeClr val="accent1"/>
            </a:fillRef>
            <a:effectRef idx="0">
              <a:schemeClr val="accent1"/>
            </a:effectRef>
            <a:fontRef idx="minor"/>
          </p:style>
        </p:sp>
        <p:sp>
          <p:nvSpPr>
            <p:cNvPr id="666" name="CustomShape 48"/>
            <p:cNvSpPr/>
            <p:nvPr/>
          </p:nvSpPr>
          <p:spPr>
            <a:xfrm>
              <a:off x="1984320" y="4520160"/>
              <a:ext cx="589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GPU</a:t>
              </a:r>
              <a:endParaRPr b="0" lang="en-US" sz="1800" spc="-1" strike="noStrike">
                <a:latin typeface="Arial"/>
              </a:endParaRPr>
            </a:p>
          </p:txBody>
        </p:sp>
        <p:sp>
          <p:nvSpPr>
            <p:cNvPr id="667" name="CustomShape 49"/>
            <p:cNvSpPr/>
            <p:nvPr/>
          </p:nvSpPr>
          <p:spPr>
            <a:xfrm>
              <a:off x="4910760" y="4520160"/>
              <a:ext cx="77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DRAM</a:t>
              </a:r>
              <a:endParaRPr b="0" lang="en-US" sz="1800" spc="-1" strike="noStrike">
                <a:latin typeface="Arial"/>
              </a:endParaRPr>
            </a:p>
          </p:txBody>
        </p:sp>
        <p:sp>
          <p:nvSpPr>
            <p:cNvPr id="668" name="CustomShape 50"/>
            <p:cNvSpPr/>
            <p:nvPr/>
          </p:nvSpPr>
          <p:spPr>
            <a:xfrm>
              <a:off x="20523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69" name="CustomShape 51"/>
            <p:cNvSpPr/>
            <p:nvPr/>
          </p:nvSpPr>
          <p:spPr>
            <a:xfrm>
              <a:off x="212400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0" name="CustomShape 52"/>
            <p:cNvSpPr/>
            <p:nvPr/>
          </p:nvSpPr>
          <p:spPr>
            <a:xfrm>
              <a:off x="23378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1" name="CustomShape 53"/>
            <p:cNvSpPr/>
            <p:nvPr/>
          </p:nvSpPr>
          <p:spPr>
            <a:xfrm>
              <a:off x="212400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2" name="CustomShape 54"/>
            <p:cNvSpPr/>
            <p:nvPr/>
          </p:nvSpPr>
          <p:spPr>
            <a:xfrm>
              <a:off x="23378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3" name="CustomShape 55"/>
            <p:cNvSpPr/>
            <p:nvPr/>
          </p:nvSpPr>
          <p:spPr>
            <a:xfrm>
              <a:off x="26229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74" name="CustomShape 56"/>
            <p:cNvSpPr/>
            <p:nvPr/>
          </p:nvSpPr>
          <p:spPr>
            <a:xfrm>
              <a:off x="26942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5" name="CustomShape 57"/>
            <p:cNvSpPr/>
            <p:nvPr/>
          </p:nvSpPr>
          <p:spPr>
            <a:xfrm>
              <a:off x="29084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6" name="CustomShape 58"/>
            <p:cNvSpPr/>
            <p:nvPr/>
          </p:nvSpPr>
          <p:spPr>
            <a:xfrm>
              <a:off x="26942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7" name="CustomShape 59"/>
            <p:cNvSpPr/>
            <p:nvPr/>
          </p:nvSpPr>
          <p:spPr>
            <a:xfrm>
              <a:off x="29084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78" name="CustomShape 60"/>
            <p:cNvSpPr/>
            <p:nvPr/>
          </p:nvSpPr>
          <p:spPr>
            <a:xfrm>
              <a:off x="3193560" y="31651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79" name="CustomShape 61"/>
            <p:cNvSpPr/>
            <p:nvPr/>
          </p:nvSpPr>
          <p:spPr>
            <a:xfrm>
              <a:off x="326484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0" name="CustomShape 62"/>
            <p:cNvSpPr/>
            <p:nvPr/>
          </p:nvSpPr>
          <p:spPr>
            <a:xfrm>
              <a:off x="3478680" y="32364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1" name="CustomShape 63"/>
            <p:cNvSpPr/>
            <p:nvPr/>
          </p:nvSpPr>
          <p:spPr>
            <a:xfrm>
              <a:off x="326484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2" name="CustomShape 64"/>
            <p:cNvSpPr/>
            <p:nvPr/>
          </p:nvSpPr>
          <p:spPr>
            <a:xfrm>
              <a:off x="3478680" y="34506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3" name="CustomShape 65"/>
            <p:cNvSpPr/>
            <p:nvPr/>
          </p:nvSpPr>
          <p:spPr>
            <a:xfrm>
              <a:off x="31935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84" name="CustomShape 66"/>
            <p:cNvSpPr/>
            <p:nvPr/>
          </p:nvSpPr>
          <p:spPr>
            <a:xfrm>
              <a:off x="32648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5" name="CustomShape 67"/>
            <p:cNvSpPr/>
            <p:nvPr/>
          </p:nvSpPr>
          <p:spPr>
            <a:xfrm>
              <a:off x="347868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6" name="CustomShape 68"/>
            <p:cNvSpPr/>
            <p:nvPr/>
          </p:nvSpPr>
          <p:spPr>
            <a:xfrm>
              <a:off x="32648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7" name="CustomShape 69"/>
            <p:cNvSpPr/>
            <p:nvPr/>
          </p:nvSpPr>
          <p:spPr>
            <a:xfrm>
              <a:off x="347868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88" name="CustomShape 70"/>
            <p:cNvSpPr/>
            <p:nvPr/>
          </p:nvSpPr>
          <p:spPr>
            <a:xfrm>
              <a:off x="26229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89" name="CustomShape 71"/>
            <p:cNvSpPr/>
            <p:nvPr/>
          </p:nvSpPr>
          <p:spPr>
            <a:xfrm>
              <a:off x="26942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0" name="CustomShape 72"/>
            <p:cNvSpPr/>
            <p:nvPr/>
          </p:nvSpPr>
          <p:spPr>
            <a:xfrm>
              <a:off x="29084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1" name="CustomShape 73"/>
            <p:cNvSpPr/>
            <p:nvPr/>
          </p:nvSpPr>
          <p:spPr>
            <a:xfrm>
              <a:off x="26942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2" name="CustomShape 74"/>
            <p:cNvSpPr/>
            <p:nvPr/>
          </p:nvSpPr>
          <p:spPr>
            <a:xfrm>
              <a:off x="29084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3" name="CustomShape 75"/>
            <p:cNvSpPr/>
            <p:nvPr/>
          </p:nvSpPr>
          <p:spPr>
            <a:xfrm>
              <a:off x="2052360" y="373572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694" name="CustomShape 76"/>
            <p:cNvSpPr/>
            <p:nvPr/>
          </p:nvSpPr>
          <p:spPr>
            <a:xfrm>
              <a:off x="212400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5" name="CustomShape 77"/>
            <p:cNvSpPr/>
            <p:nvPr/>
          </p:nvSpPr>
          <p:spPr>
            <a:xfrm>
              <a:off x="2337840" y="380700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6" name="CustomShape 78"/>
            <p:cNvSpPr/>
            <p:nvPr/>
          </p:nvSpPr>
          <p:spPr>
            <a:xfrm>
              <a:off x="212400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7" name="CustomShape 79"/>
            <p:cNvSpPr/>
            <p:nvPr/>
          </p:nvSpPr>
          <p:spPr>
            <a:xfrm>
              <a:off x="2337840" y="402084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698" name="CustomShape 80"/>
            <p:cNvSpPr/>
            <p:nvPr/>
          </p:nvSpPr>
          <p:spPr>
            <a:xfrm>
              <a:off x="3874680" y="2971800"/>
              <a:ext cx="970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12 Bytes</a:t>
              </a:r>
              <a:endParaRPr b="0" lang="en-US" sz="1800" spc="-1" strike="noStrike">
                <a:latin typeface="Arial"/>
              </a:endParaRPr>
            </a:p>
          </p:txBody>
        </p:sp>
        <p:sp>
          <p:nvSpPr>
            <p:cNvPr id="699" name="CustomShape 81"/>
            <p:cNvSpPr/>
            <p:nvPr/>
          </p:nvSpPr>
          <p:spPr>
            <a:xfrm>
              <a:off x="3885120" y="335268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00" name="CustomShape 82"/>
            <p:cNvSpPr/>
            <p:nvPr/>
          </p:nvSpPr>
          <p:spPr>
            <a:xfrm>
              <a:off x="3787920" y="330588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sp>
          <p:nvSpPr>
            <p:cNvPr id="701" name="CustomShape 83"/>
            <p:cNvSpPr/>
            <p:nvPr/>
          </p:nvSpPr>
          <p:spPr>
            <a:xfrm>
              <a:off x="3787920" y="4765320"/>
              <a:ext cx="1140840" cy="1080"/>
            </a:xfrm>
            <a:custGeom>
              <a:avLst/>
              <a:gdLst/>
              <a:ahLst/>
              <a:rect l="l" t="t" r="r" b="b"/>
              <a:pathLst>
                <a:path w="21600" h="21600">
                  <a:moveTo>
                    <a:pt x="0" y="0"/>
                  </a:moveTo>
                  <a:lnTo>
                    <a:pt x="21600" y="21600"/>
                  </a:lnTo>
                </a:path>
              </a:pathLst>
            </a:custGeom>
            <a:noFill/>
            <a:ln w="28440">
              <a:solidFill>
                <a:srgbClr val="c00000"/>
              </a:solidFill>
              <a:tailEnd len="med" type="arrow" w="med"/>
            </a:ln>
          </p:spPr>
          <p:style>
            <a:lnRef idx="1">
              <a:schemeClr val="accent1"/>
            </a:lnRef>
            <a:fillRef idx="0">
              <a:schemeClr val="accent1"/>
            </a:fillRef>
            <a:effectRef idx="0">
              <a:schemeClr val="accent1"/>
            </a:effectRef>
            <a:fontRef idx="minor"/>
          </p:style>
        </p:sp>
        <p:sp>
          <p:nvSpPr>
            <p:cNvPr id="702" name="CustomShape 84"/>
            <p:cNvSpPr/>
            <p:nvPr/>
          </p:nvSpPr>
          <p:spPr>
            <a:xfrm>
              <a:off x="3896640" y="4050360"/>
              <a:ext cx="970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12 Bytes</a:t>
              </a:r>
              <a:endParaRPr b="0" lang="en-US" sz="1800" spc="-1" strike="noStrike">
                <a:latin typeface="Arial"/>
              </a:endParaRPr>
            </a:p>
          </p:txBody>
        </p:sp>
        <p:sp>
          <p:nvSpPr>
            <p:cNvPr id="703" name="CustomShape 85"/>
            <p:cNvSpPr/>
            <p:nvPr/>
          </p:nvSpPr>
          <p:spPr>
            <a:xfrm>
              <a:off x="3907080" y="441972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04" name="CustomShape 86"/>
            <p:cNvSpPr/>
            <p:nvPr/>
          </p:nvSpPr>
          <p:spPr>
            <a:xfrm>
              <a:off x="3787920" y="438408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grpSp>
      <p:sp>
        <p:nvSpPr>
          <p:cNvPr id="705" name="CustomShape 87"/>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706" name="CustomShape 88"/>
          <p:cNvSpPr/>
          <p:nvPr/>
        </p:nvSpPr>
        <p:spPr>
          <a:xfrm>
            <a:off x="1752480" y="5562720"/>
            <a:ext cx="8686440" cy="41616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320"/>
              </a:spcBef>
              <a:buClr>
                <a:srgbClr val="44546a"/>
              </a:buClr>
              <a:buSzPct val="70000"/>
              <a:buFont typeface="Wingdings" charset="2"/>
              <a:buChar char=""/>
            </a:pPr>
            <a:r>
              <a:rPr b="0" lang="en-US" sz="1600" spc="-1" strike="noStrike">
                <a:solidFill>
                  <a:srgbClr val="000000"/>
                </a:solidFill>
                <a:latin typeface="Calibri"/>
              </a:rPr>
              <a:t>Since the operation is completely memory bound the expected speedup is ~1.6x (=32/20)</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Fusing Transformations</a:t>
            </a:r>
            <a:endParaRPr b="0" lang="en-US" sz="3600" spc="-1" strike="noStrike">
              <a:solidFill>
                <a:srgbClr val="000000"/>
              </a:solidFill>
              <a:latin typeface="Calibri"/>
            </a:endParaRPr>
          </a:p>
        </p:txBody>
      </p:sp>
      <p:sp>
        <p:nvSpPr>
          <p:cNvPr id="708"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902A289C-023D-4F81-9AED-A90FE1F000FF}" type="slidenum">
              <a:rPr b="0" lang="en-US" sz="1200" spc="-1" strike="noStrike">
                <a:solidFill>
                  <a:srgbClr val="8b8b8b"/>
                </a:solidFill>
                <a:latin typeface="Calibri"/>
              </a:rPr>
              <a:t>43</a:t>
            </a:fld>
            <a:endParaRPr b="0" lang="en-US" sz="1200" spc="-1" strike="noStrike">
              <a:latin typeface="Times New Roman"/>
            </a:endParaRPr>
          </a:p>
        </p:txBody>
      </p:sp>
      <p:sp>
        <p:nvSpPr>
          <p:cNvPr id="709" name="CustomShape 3"/>
          <p:cNvSpPr/>
          <p:nvPr/>
        </p:nvSpPr>
        <p:spPr>
          <a:xfrm>
            <a:off x="1828800" y="2743200"/>
            <a:ext cx="457164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Y[i] = F(X[i]);</a:t>
            </a:r>
            <a:endParaRPr b="0" lang="en-US" sz="1600" spc="-1" strike="noStrike">
              <a:latin typeface="Arial"/>
            </a:endParaRPr>
          </a:p>
          <a:p>
            <a:pPr>
              <a:lnSpc>
                <a:spcPct val="100000"/>
              </a:lnSpc>
            </a:pPr>
            <a:endParaRPr b="0" lang="en-US" sz="1600" spc="-1" strike="noStrike">
              <a:latin typeface="Arial"/>
            </a:endParaRPr>
          </a:p>
        </p:txBody>
      </p:sp>
      <p:sp>
        <p:nvSpPr>
          <p:cNvPr id="710" name="CustomShape 4"/>
          <p:cNvSpPr/>
          <p:nvPr/>
        </p:nvSpPr>
        <p:spPr>
          <a:xfrm>
            <a:off x="1828800" y="3634200"/>
            <a:ext cx="45716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sum += Y[i];</a:t>
            </a:r>
            <a:endParaRPr b="0" lang="en-US" sz="1600" spc="-1" strike="noStrike">
              <a:latin typeface="Arial"/>
            </a:endParaRPr>
          </a:p>
        </p:txBody>
      </p:sp>
      <p:sp>
        <p:nvSpPr>
          <p:cNvPr id="711" name="CustomShape 5"/>
          <p:cNvSpPr/>
          <p:nvPr/>
        </p:nvSpPr>
        <p:spPr>
          <a:xfrm>
            <a:off x="6553080" y="3225240"/>
            <a:ext cx="45716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nn-NO" sz="1600" spc="-1" strike="noStrike">
                <a:solidFill>
                  <a:srgbClr val="6ab825"/>
                </a:solidFill>
                <a:latin typeface="Courier New"/>
              </a:rPr>
              <a:t>for</a:t>
            </a:r>
            <a:r>
              <a:rPr b="1" lang="nn-NO" sz="1600" spc="-1" strike="noStrike">
                <a:solidFill>
                  <a:srgbClr val="000000"/>
                </a:solidFill>
                <a:latin typeface="Courier New"/>
              </a:rPr>
              <a:t> (</a:t>
            </a:r>
            <a:r>
              <a:rPr b="1" lang="nn-NO" sz="1600" spc="-1" strike="noStrike">
                <a:solidFill>
                  <a:srgbClr val="6ab825"/>
                </a:solidFill>
                <a:latin typeface="Courier New"/>
              </a:rPr>
              <a:t>int</a:t>
            </a:r>
            <a:r>
              <a:rPr b="1" lang="nn-NO" sz="1600" spc="-1" strike="noStrike">
                <a:solidFill>
                  <a:srgbClr val="000000"/>
                </a:solidFill>
                <a:latin typeface="Courier New"/>
              </a:rPr>
              <a:t> i = </a:t>
            </a:r>
            <a:r>
              <a:rPr b="1" lang="nn-NO" sz="1600" spc="-1" strike="noStrike">
                <a:solidFill>
                  <a:srgbClr val="3677a9"/>
                </a:solidFill>
                <a:latin typeface="Courier New"/>
              </a:rPr>
              <a:t>0</a:t>
            </a:r>
            <a:r>
              <a:rPr b="1" lang="nn-NO" sz="1600" spc="-1" strike="noStrike">
                <a:solidFill>
                  <a:srgbClr val="000000"/>
                </a:solidFill>
                <a:latin typeface="Courier New"/>
              </a:rPr>
              <a:t>; i &lt; N; i++)</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sum += F(X[i]);</a:t>
            </a:r>
            <a:endParaRPr b="0" lang="en-US" sz="1600" spc="-1" strike="noStrike">
              <a:latin typeface="Arial"/>
            </a:endParaRPr>
          </a:p>
        </p:txBody>
      </p:sp>
      <p:sp>
        <p:nvSpPr>
          <p:cNvPr id="712" name="CustomShape 6"/>
          <p:cNvSpPr/>
          <p:nvPr/>
        </p:nvSpPr>
        <p:spPr>
          <a:xfrm flipH="1">
            <a:off x="5867280" y="2743200"/>
            <a:ext cx="304560" cy="1523520"/>
          </a:xfrm>
          <a:prstGeom prst="leftBrace">
            <a:avLst>
              <a:gd name="adj1" fmla="val 8333"/>
              <a:gd name="adj2" fmla="val 50000"/>
            </a:avLst>
          </a:prstGeom>
          <a:noFill/>
          <a:ln w="28440">
            <a:solidFill>
              <a:srgbClr val="c00000"/>
            </a:solidFill>
          </a:ln>
        </p:spPr>
        <p:style>
          <a:lnRef idx="1">
            <a:schemeClr val="accent1"/>
          </a:lnRef>
          <a:fillRef idx="0">
            <a:schemeClr val="accent1"/>
          </a:fillRef>
          <a:effectRef idx="0">
            <a:schemeClr val="accent1"/>
          </a:effectRef>
          <a:fontRef idx="minor"/>
        </p:style>
      </p:sp>
      <p:sp>
        <p:nvSpPr>
          <p:cNvPr id="713" name="CustomShape 7"/>
          <p:cNvSpPr/>
          <p:nvPr/>
        </p:nvSpPr>
        <p:spPr>
          <a:xfrm>
            <a:off x="5340960" y="4419720"/>
            <a:ext cx="1315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c00000"/>
                </a:solidFill>
                <a:latin typeface="Calibri"/>
              </a:rPr>
              <a:t>Loop Fusion</a:t>
            </a:r>
            <a:endParaRPr b="0" lang="en-US" sz="1800" spc="-1" strike="noStrike">
              <a:latin typeface="Arial"/>
            </a:endParaRPr>
          </a:p>
        </p:txBody>
      </p:sp>
      <p:sp>
        <p:nvSpPr>
          <p:cNvPr id="714" name="CustomShape 8"/>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1752480" y="791280"/>
            <a:ext cx="8305560" cy="58510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&lt;thrust/device_vector.h&gt;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&lt;thrust/transform_reduce.h&gt;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&lt;thrust/functional.h&gt;</a:t>
            </a:r>
            <a:endParaRPr b="0" lang="en-US" sz="1800" spc="-1" strike="noStrike">
              <a:latin typeface="Arial"/>
            </a:endParaRPr>
          </a:p>
          <a:p>
            <a:pPr>
              <a:lnSpc>
                <a:spcPct val="100000"/>
              </a:lnSpc>
            </a:pPr>
            <a:r>
              <a:rPr b="0" lang="en-US" sz="1800" spc="-1" strike="noStrike">
                <a:solidFill>
                  <a:srgbClr val="0000ff"/>
                </a:solidFill>
                <a:latin typeface="Consolas"/>
              </a:rPr>
              <a:t>#include</a:t>
            </a:r>
            <a:r>
              <a:rPr b="0" lang="en-US" sz="1800" spc="-1" strike="noStrike">
                <a:solidFill>
                  <a:srgbClr val="000000"/>
                </a:solidFill>
                <a:latin typeface="Consolas"/>
              </a:rPr>
              <a:t> </a:t>
            </a:r>
            <a:r>
              <a:rPr b="0" lang="en-US" sz="1800" spc="-1" strike="noStrike">
                <a:solidFill>
                  <a:srgbClr val="a31515"/>
                </a:solidFill>
                <a:latin typeface="Consolas"/>
              </a:rPr>
              <a:t>&lt;iostream&gt;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ff"/>
                </a:solidFill>
                <a:latin typeface="Consolas"/>
              </a:rPr>
              <a:t>using</a:t>
            </a:r>
            <a:r>
              <a:rPr b="0" lang="en-US" sz="1800" spc="-1" strike="noStrike">
                <a:solidFill>
                  <a:srgbClr val="000000"/>
                </a:solidFill>
                <a:latin typeface="Consolas"/>
              </a:rPr>
              <a:t> </a:t>
            </a:r>
            <a:r>
              <a:rPr b="0" lang="en-US" sz="1800" spc="-1" strike="noStrike">
                <a:solidFill>
                  <a:srgbClr val="0000ff"/>
                </a:solidFill>
                <a:latin typeface="Consolas"/>
              </a:rPr>
              <a:t>namespace</a:t>
            </a: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::placeholders;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ff"/>
                </a:solidFill>
                <a:latin typeface="Consolas"/>
              </a:rPr>
              <a:t>int</a:t>
            </a:r>
            <a:r>
              <a:rPr b="0" lang="en-US" sz="1800" spc="-1" strike="noStrike">
                <a:solidFill>
                  <a:srgbClr val="000000"/>
                </a:solidFill>
                <a:latin typeface="Consolas"/>
              </a:rPr>
              <a:t> main(</a:t>
            </a:r>
            <a:r>
              <a:rPr b="0" lang="en-US" sz="1800" spc="-1" strike="noStrike">
                <a:solidFill>
                  <a:srgbClr val="0000ff"/>
                </a:solidFill>
                <a:latin typeface="Consolas"/>
              </a:rPr>
              <a:t>void</a:t>
            </a:r>
            <a:r>
              <a:rPr b="0" lang="en-US" sz="1800" spc="-1" strike="noStrike">
                <a:solidFill>
                  <a:srgbClr val="000000"/>
                </a:solidFill>
                <a:latin typeface="Consolas"/>
              </a:rPr>
              <a:t>)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::device_vector&lt;</a:t>
            </a:r>
            <a:r>
              <a:rPr b="0" lang="en-US" sz="1800" spc="-1" strike="noStrike">
                <a:solidFill>
                  <a:srgbClr val="0000ff"/>
                </a:solidFill>
                <a:latin typeface="Consolas"/>
              </a:rPr>
              <a:t>float</a:t>
            </a:r>
            <a:r>
              <a:rPr b="0" lang="en-US" sz="1800" spc="-1" strike="noStrike">
                <a:solidFill>
                  <a:srgbClr val="000000"/>
                </a:solidFill>
                <a:latin typeface="Consolas"/>
              </a:rPr>
              <a:t>&gt; X(3);</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X[0] = 10; X[1] = 30; X[2] = 20;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float</a:t>
            </a:r>
            <a:r>
              <a:rPr b="0" lang="en-US" sz="1800" spc="-1" strike="noStrike">
                <a:solidFill>
                  <a:srgbClr val="000000"/>
                </a:solidFill>
                <a:latin typeface="Consolas"/>
              </a:rPr>
              <a:t> result = </a:t>
            </a:r>
            <a:r>
              <a:rPr b="0" lang="en-US" sz="1800" spc="-1" strike="noStrike">
                <a:solidFill>
                  <a:srgbClr val="ff00ff"/>
                </a:solidFill>
                <a:latin typeface="Consolas"/>
              </a:rPr>
              <a:t>thrust</a:t>
            </a:r>
            <a:r>
              <a:rPr b="0" lang="en-US" sz="1800" spc="-1" strike="noStrike">
                <a:solidFill>
                  <a:srgbClr val="000000"/>
                </a:solidFill>
                <a:latin typeface="Consolas"/>
              </a:rPr>
              <a:t>::transform_reduce</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(X.begin(), X.end(),</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_1 * _1, </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0.0f,</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::plus&lt;</a:t>
            </a:r>
            <a:r>
              <a:rPr b="0" lang="en-US" sz="1800" spc="-1" strike="noStrike">
                <a:solidFill>
                  <a:srgbClr val="0000ff"/>
                </a:solidFill>
                <a:latin typeface="Consolas"/>
              </a:rPr>
              <a:t>float</a:t>
            </a:r>
            <a:r>
              <a:rPr b="0" lang="en-US" sz="1800" spc="-1" strike="noStrike">
                <a:solidFill>
                  <a:srgbClr val="000000"/>
                </a:solidFill>
                <a:latin typeface="Consola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std::cout &lt;&lt; </a:t>
            </a:r>
            <a:r>
              <a:rPr b="0" lang="en-US" sz="1800" spc="-1" strike="noStrike">
                <a:solidFill>
                  <a:srgbClr val="a31515"/>
                </a:solidFill>
                <a:latin typeface="Consolas"/>
              </a:rPr>
              <a:t>"sum of squares is "</a:t>
            </a:r>
            <a:r>
              <a:rPr b="0" lang="en-US" sz="1800" spc="-1" strike="noStrike">
                <a:solidFill>
                  <a:srgbClr val="000000"/>
                </a:solidFill>
                <a:latin typeface="Consolas"/>
              </a:rPr>
              <a:t> &lt;&lt; result &lt;&lt; </a:t>
            </a:r>
            <a:r>
              <a:rPr b="0" lang="en-US" sz="1800" spc="-1" strike="noStrike">
                <a:solidFill>
                  <a:srgbClr val="a31515"/>
                </a:solidFill>
                <a:latin typeface="Consolas"/>
              </a:rPr>
              <a:t>"\n"</a:t>
            </a: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return</a:t>
            </a:r>
            <a:r>
              <a:rPr b="0" lang="en-US" sz="1800" spc="-1" strike="noStrike">
                <a:solidFill>
                  <a:srgbClr val="000000"/>
                </a:solidFill>
                <a:latin typeface="Consolas"/>
              </a:rPr>
              <a:t> 0;</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p:txBody>
      </p:sp>
      <p:sp>
        <p:nvSpPr>
          <p:cNvPr id="716" name="TextShape 2"/>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Fusing Transformations</a:t>
            </a:r>
            <a:endParaRPr b="0" lang="en-US" sz="3600" spc="-1" strike="noStrike">
              <a:solidFill>
                <a:srgbClr val="000000"/>
              </a:solidFill>
              <a:latin typeface="Calibri"/>
            </a:endParaRPr>
          </a:p>
        </p:txBody>
      </p:sp>
      <p:sp>
        <p:nvSpPr>
          <p:cNvPr id="717"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B216F599-271F-4B40-B7BC-A0FBF135D09D}" type="slidenum">
              <a:rPr b="0" lang="en-US" sz="1200" spc="-1" strike="noStrike">
                <a:solidFill>
                  <a:srgbClr val="8b8b8b"/>
                </a:solidFill>
                <a:latin typeface="Calibri"/>
              </a:rPr>
              <a:t>48</a:t>
            </a:fld>
            <a:endParaRPr b="0" lang="en-US" sz="1200" spc="-1" strike="noStrike">
              <a:latin typeface="Times New Roman"/>
            </a:endParaRPr>
          </a:p>
        </p:txBody>
      </p:sp>
      <p:sp>
        <p:nvSpPr>
          <p:cNvPr id="718" name="CustomShape 4"/>
          <p:cNvSpPr/>
          <p:nvPr/>
        </p:nvSpPr>
        <p:spPr>
          <a:xfrm>
            <a:off x="-363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TextShape 1"/>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Fusing Transformations in Previous Example</a:t>
            </a:r>
            <a:endParaRPr b="0" lang="en-US" sz="3600" spc="-1" strike="noStrike">
              <a:solidFill>
                <a:srgbClr val="000000"/>
              </a:solidFill>
              <a:latin typeface="Calibri"/>
            </a:endParaRPr>
          </a:p>
        </p:txBody>
      </p:sp>
      <p:sp>
        <p:nvSpPr>
          <p:cNvPr id="72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85B4B8F9-EA64-4DF6-B4AC-488D2027071B}" type="slidenum">
              <a:rPr b="0" lang="en-US" sz="1200" spc="-1" strike="noStrike">
                <a:solidFill>
                  <a:srgbClr val="8b8b8b"/>
                </a:solidFill>
                <a:latin typeface="Calibri"/>
              </a:rPr>
              <a:t>49</a:t>
            </a:fld>
            <a:endParaRPr b="0" lang="en-US" sz="1200" spc="-1" strike="noStrike">
              <a:latin typeface="Times New Roman"/>
            </a:endParaRPr>
          </a:p>
        </p:txBody>
      </p:sp>
      <p:sp>
        <p:nvSpPr>
          <p:cNvPr id="721" name="CustomShape 3"/>
          <p:cNvSpPr/>
          <p:nvPr/>
        </p:nvSpPr>
        <p:spPr>
          <a:xfrm>
            <a:off x="2245680" y="2513520"/>
            <a:ext cx="320472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000000"/>
                </a:solidFill>
                <a:latin typeface="Calibri"/>
              </a:rPr>
              <a:t>Original Implementation</a:t>
            </a:r>
            <a:endParaRPr b="0" lang="en-US" sz="2400" spc="-1" strike="noStrike">
              <a:latin typeface="Arial"/>
            </a:endParaRPr>
          </a:p>
        </p:txBody>
      </p:sp>
      <p:sp>
        <p:nvSpPr>
          <p:cNvPr id="722" name="CustomShape 4"/>
          <p:cNvSpPr/>
          <p:nvPr/>
        </p:nvSpPr>
        <p:spPr>
          <a:xfrm>
            <a:off x="6747840" y="2502000"/>
            <a:ext cx="350640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000000"/>
                </a:solidFill>
                <a:latin typeface="Calibri"/>
              </a:rPr>
              <a:t>Optimized Implementation</a:t>
            </a:r>
            <a:endParaRPr b="0" lang="en-US" sz="2400" spc="-1" strike="noStrike">
              <a:latin typeface="Arial"/>
            </a:endParaRPr>
          </a:p>
        </p:txBody>
      </p:sp>
      <p:sp>
        <p:nvSpPr>
          <p:cNvPr id="723" name="CustomShape 5"/>
          <p:cNvSpPr/>
          <p:nvPr/>
        </p:nvSpPr>
        <p:spPr>
          <a:xfrm>
            <a:off x="1981080" y="3385800"/>
            <a:ext cx="178236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724" name="CustomShape 6"/>
          <p:cNvSpPr/>
          <p:nvPr/>
        </p:nvSpPr>
        <p:spPr>
          <a:xfrm>
            <a:off x="4905000" y="3385800"/>
            <a:ext cx="78408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725" name="CustomShape 7"/>
          <p:cNvSpPr/>
          <p:nvPr/>
        </p:nvSpPr>
        <p:spPr>
          <a:xfrm>
            <a:off x="3787920" y="4330800"/>
            <a:ext cx="1140840" cy="1080"/>
          </a:xfrm>
          <a:custGeom>
            <a:avLst/>
            <a:gdLst/>
            <a:ahLst/>
            <a:rect l="l" t="t" r="r" b="b"/>
            <a:pathLst>
              <a:path w="21600" h="21600">
                <a:moveTo>
                  <a:pt x="0" y="0"/>
                </a:moveTo>
                <a:lnTo>
                  <a:pt x="21600" y="21600"/>
                </a:lnTo>
              </a:path>
            </a:pathLst>
          </a:custGeom>
          <a:noFill/>
          <a:ln w="28440">
            <a:solidFill>
              <a:srgbClr val="c00000"/>
            </a:solidFill>
            <a:tailEnd len="med" type="arrow" w="med"/>
          </a:ln>
        </p:spPr>
        <p:style>
          <a:lnRef idx="1">
            <a:schemeClr val="accent1"/>
          </a:lnRef>
          <a:fillRef idx="0">
            <a:schemeClr val="accent1"/>
          </a:fillRef>
          <a:effectRef idx="0">
            <a:schemeClr val="accent1"/>
          </a:effectRef>
          <a:fontRef idx="minor"/>
        </p:style>
      </p:sp>
      <p:sp>
        <p:nvSpPr>
          <p:cNvPr id="726" name="CustomShape 8"/>
          <p:cNvSpPr/>
          <p:nvPr/>
        </p:nvSpPr>
        <p:spPr>
          <a:xfrm>
            <a:off x="1984320" y="4812120"/>
            <a:ext cx="589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GPU</a:t>
            </a:r>
            <a:endParaRPr b="0" lang="en-US" sz="1800" spc="-1" strike="noStrike">
              <a:latin typeface="Arial"/>
            </a:endParaRPr>
          </a:p>
        </p:txBody>
      </p:sp>
      <p:sp>
        <p:nvSpPr>
          <p:cNvPr id="727" name="CustomShape 9"/>
          <p:cNvSpPr/>
          <p:nvPr/>
        </p:nvSpPr>
        <p:spPr>
          <a:xfrm>
            <a:off x="4910760" y="4812120"/>
            <a:ext cx="77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DRAM</a:t>
            </a:r>
            <a:endParaRPr b="0" lang="en-US" sz="1800" spc="-1" strike="noStrike">
              <a:latin typeface="Arial"/>
            </a:endParaRPr>
          </a:p>
        </p:txBody>
      </p:sp>
      <p:sp>
        <p:nvSpPr>
          <p:cNvPr id="728" name="CustomShape 10"/>
          <p:cNvSpPr/>
          <p:nvPr/>
        </p:nvSpPr>
        <p:spPr>
          <a:xfrm>
            <a:off x="20523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29" name="CustomShape 11"/>
          <p:cNvSpPr/>
          <p:nvPr/>
        </p:nvSpPr>
        <p:spPr>
          <a:xfrm>
            <a:off x="212400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0" name="CustomShape 12"/>
          <p:cNvSpPr/>
          <p:nvPr/>
        </p:nvSpPr>
        <p:spPr>
          <a:xfrm>
            <a:off x="23378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1" name="CustomShape 13"/>
          <p:cNvSpPr/>
          <p:nvPr/>
        </p:nvSpPr>
        <p:spPr>
          <a:xfrm>
            <a:off x="212400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2" name="CustomShape 14"/>
          <p:cNvSpPr/>
          <p:nvPr/>
        </p:nvSpPr>
        <p:spPr>
          <a:xfrm>
            <a:off x="23378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3" name="CustomShape 15"/>
          <p:cNvSpPr/>
          <p:nvPr/>
        </p:nvSpPr>
        <p:spPr>
          <a:xfrm>
            <a:off x="26229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34" name="CustomShape 16"/>
          <p:cNvSpPr/>
          <p:nvPr/>
        </p:nvSpPr>
        <p:spPr>
          <a:xfrm>
            <a:off x="26942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5" name="CustomShape 17"/>
          <p:cNvSpPr/>
          <p:nvPr/>
        </p:nvSpPr>
        <p:spPr>
          <a:xfrm>
            <a:off x="29084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6" name="CustomShape 18"/>
          <p:cNvSpPr/>
          <p:nvPr/>
        </p:nvSpPr>
        <p:spPr>
          <a:xfrm>
            <a:off x="26942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7" name="CustomShape 19"/>
          <p:cNvSpPr/>
          <p:nvPr/>
        </p:nvSpPr>
        <p:spPr>
          <a:xfrm>
            <a:off x="29084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38" name="CustomShape 20"/>
          <p:cNvSpPr/>
          <p:nvPr/>
        </p:nvSpPr>
        <p:spPr>
          <a:xfrm>
            <a:off x="31935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39" name="CustomShape 21"/>
          <p:cNvSpPr/>
          <p:nvPr/>
        </p:nvSpPr>
        <p:spPr>
          <a:xfrm>
            <a:off x="32648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0" name="CustomShape 22"/>
          <p:cNvSpPr/>
          <p:nvPr/>
        </p:nvSpPr>
        <p:spPr>
          <a:xfrm>
            <a:off x="347868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1" name="CustomShape 23"/>
          <p:cNvSpPr/>
          <p:nvPr/>
        </p:nvSpPr>
        <p:spPr>
          <a:xfrm>
            <a:off x="32648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2" name="CustomShape 24"/>
          <p:cNvSpPr/>
          <p:nvPr/>
        </p:nvSpPr>
        <p:spPr>
          <a:xfrm>
            <a:off x="347868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3" name="CustomShape 25"/>
          <p:cNvSpPr/>
          <p:nvPr/>
        </p:nvSpPr>
        <p:spPr>
          <a:xfrm>
            <a:off x="31935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44" name="CustomShape 26"/>
          <p:cNvSpPr/>
          <p:nvPr/>
        </p:nvSpPr>
        <p:spPr>
          <a:xfrm>
            <a:off x="32648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5" name="CustomShape 27"/>
          <p:cNvSpPr/>
          <p:nvPr/>
        </p:nvSpPr>
        <p:spPr>
          <a:xfrm>
            <a:off x="347868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6" name="CustomShape 28"/>
          <p:cNvSpPr/>
          <p:nvPr/>
        </p:nvSpPr>
        <p:spPr>
          <a:xfrm>
            <a:off x="32648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7" name="CustomShape 29"/>
          <p:cNvSpPr/>
          <p:nvPr/>
        </p:nvSpPr>
        <p:spPr>
          <a:xfrm>
            <a:off x="347868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48" name="CustomShape 30"/>
          <p:cNvSpPr/>
          <p:nvPr/>
        </p:nvSpPr>
        <p:spPr>
          <a:xfrm>
            <a:off x="26229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49" name="CustomShape 31"/>
          <p:cNvSpPr/>
          <p:nvPr/>
        </p:nvSpPr>
        <p:spPr>
          <a:xfrm>
            <a:off x="26942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0" name="CustomShape 32"/>
          <p:cNvSpPr/>
          <p:nvPr/>
        </p:nvSpPr>
        <p:spPr>
          <a:xfrm>
            <a:off x="29084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1" name="CustomShape 33"/>
          <p:cNvSpPr/>
          <p:nvPr/>
        </p:nvSpPr>
        <p:spPr>
          <a:xfrm>
            <a:off x="26942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2" name="CustomShape 34"/>
          <p:cNvSpPr/>
          <p:nvPr/>
        </p:nvSpPr>
        <p:spPr>
          <a:xfrm>
            <a:off x="29084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3" name="CustomShape 35"/>
          <p:cNvSpPr/>
          <p:nvPr/>
        </p:nvSpPr>
        <p:spPr>
          <a:xfrm>
            <a:off x="20523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54" name="CustomShape 36"/>
          <p:cNvSpPr/>
          <p:nvPr/>
        </p:nvSpPr>
        <p:spPr>
          <a:xfrm>
            <a:off x="212400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5" name="CustomShape 37"/>
          <p:cNvSpPr/>
          <p:nvPr/>
        </p:nvSpPr>
        <p:spPr>
          <a:xfrm>
            <a:off x="23378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6" name="CustomShape 38"/>
          <p:cNvSpPr/>
          <p:nvPr/>
        </p:nvSpPr>
        <p:spPr>
          <a:xfrm>
            <a:off x="212400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7" name="CustomShape 39"/>
          <p:cNvSpPr/>
          <p:nvPr/>
        </p:nvSpPr>
        <p:spPr>
          <a:xfrm>
            <a:off x="23378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58" name="CustomShape 40"/>
          <p:cNvSpPr/>
          <p:nvPr/>
        </p:nvSpPr>
        <p:spPr>
          <a:xfrm>
            <a:off x="3874320" y="349236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59" name="CustomShape 41"/>
          <p:cNvSpPr/>
          <p:nvPr/>
        </p:nvSpPr>
        <p:spPr>
          <a:xfrm>
            <a:off x="3885120" y="396144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60" name="CustomShape 42"/>
          <p:cNvSpPr/>
          <p:nvPr/>
        </p:nvSpPr>
        <p:spPr>
          <a:xfrm>
            <a:off x="3787920" y="382644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grpSp>
        <p:nvGrpSpPr>
          <p:cNvPr id="761" name="Group 43"/>
          <p:cNvGrpSpPr/>
          <p:nvPr/>
        </p:nvGrpSpPr>
        <p:grpSpPr>
          <a:xfrm>
            <a:off x="6553080" y="3385800"/>
            <a:ext cx="3708000" cy="1791000"/>
            <a:chOff x="6553080" y="3385800"/>
            <a:chExt cx="3708000" cy="1791000"/>
          </a:xfrm>
        </p:grpSpPr>
        <p:sp>
          <p:nvSpPr>
            <p:cNvPr id="762" name="CustomShape 44"/>
            <p:cNvSpPr/>
            <p:nvPr/>
          </p:nvSpPr>
          <p:spPr>
            <a:xfrm>
              <a:off x="6553080" y="3385800"/>
              <a:ext cx="178236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763" name="CustomShape 45"/>
            <p:cNvSpPr/>
            <p:nvPr/>
          </p:nvSpPr>
          <p:spPr>
            <a:xfrm>
              <a:off x="9477000" y="3385800"/>
              <a:ext cx="784080" cy="1782360"/>
            </a:xfrm>
            <a:prstGeom prst="rect">
              <a:avLst/>
            </a:prstGeom>
            <a:ln/>
          </p:spPr>
          <p:style>
            <a:lnRef idx="2">
              <a:schemeClr val="accent1">
                <a:shade val="50000"/>
              </a:schemeClr>
            </a:lnRef>
            <a:fillRef idx="1">
              <a:schemeClr val="accent1"/>
            </a:fillRef>
            <a:effectRef idx="0">
              <a:schemeClr val="accent1"/>
            </a:effectRef>
            <a:fontRef idx="minor"/>
          </p:style>
        </p:sp>
        <p:sp>
          <p:nvSpPr>
            <p:cNvPr id="764" name="CustomShape 46"/>
            <p:cNvSpPr/>
            <p:nvPr/>
          </p:nvSpPr>
          <p:spPr>
            <a:xfrm>
              <a:off x="6556320" y="4812120"/>
              <a:ext cx="589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GPU</a:t>
              </a:r>
              <a:endParaRPr b="0" lang="en-US" sz="1800" spc="-1" strike="noStrike">
                <a:latin typeface="Arial"/>
              </a:endParaRPr>
            </a:p>
          </p:txBody>
        </p:sp>
        <p:sp>
          <p:nvSpPr>
            <p:cNvPr id="765" name="CustomShape 47"/>
            <p:cNvSpPr/>
            <p:nvPr/>
          </p:nvSpPr>
          <p:spPr>
            <a:xfrm>
              <a:off x="9482760" y="4812120"/>
              <a:ext cx="77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DRAM</a:t>
              </a:r>
              <a:endParaRPr b="0" lang="en-US" sz="1800" spc="-1" strike="noStrike">
                <a:latin typeface="Arial"/>
              </a:endParaRPr>
            </a:p>
          </p:txBody>
        </p:sp>
        <p:sp>
          <p:nvSpPr>
            <p:cNvPr id="766" name="CustomShape 48"/>
            <p:cNvSpPr/>
            <p:nvPr/>
          </p:nvSpPr>
          <p:spPr>
            <a:xfrm>
              <a:off x="66243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67" name="CustomShape 49"/>
            <p:cNvSpPr/>
            <p:nvPr/>
          </p:nvSpPr>
          <p:spPr>
            <a:xfrm>
              <a:off x="669600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68" name="CustomShape 50"/>
            <p:cNvSpPr/>
            <p:nvPr/>
          </p:nvSpPr>
          <p:spPr>
            <a:xfrm>
              <a:off x="69098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69" name="CustomShape 51"/>
            <p:cNvSpPr/>
            <p:nvPr/>
          </p:nvSpPr>
          <p:spPr>
            <a:xfrm>
              <a:off x="669600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0" name="CustomShape 52"/>
            <p:cNvSpPr/>
            <p:nvPr/>
          </p:nvSpPr>
          <p:spPr>
            <a:xfrm>
              <a:off x="69098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1" name="CustomShape 53"/>
            <p:cNvSpPr/>
            <p:nvPr/>
          </p:nvSpPr>
          <p:spPr>
            <a:xfrm>
              <a:off x="71949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72" name="CustomShape 54"/>
            <p:cNvSpPr/>
            <p:nvPr/>
          </p:nvSpPr>
          <p:spPr>
            <a:xfrm>
              <a:off x="72662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3" name="CustomShape 55"/>
            <p:cNvSpPr/>
            <p:nvPr/>
          </p:nvSpPr>
          <p:spPr>
            <a:xfrm>
              <a:off x="74804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4" name="CustomShape 56"/>
            <p:cNvSpPr/>
            <p:nvPr/>
          </p:nvSpPr>
          <p:spPr>
            <a:xfrm>
              <a:off x="72662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5" name="CustomShape 57"/>
            <p:cNvSpPr/>
            <p:nvPr/>
          </p:nvSpPr>
          <p:spPr>
            <a:xfrm>
              <a:off x="74804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6" name="CustomShape 58"/>
            <p:cNvSpPr/>
            <p:nvPr/>
          </p:nvSpPr>
          <p:spPr>
            <a:xfrm>
              <a:off x="7765560" y="345744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77" name="CustomShape 59"/>
            <p:cNvSpPr/>
            <p:nvPr/>
          </p:nvSpPr>
          <p:spPr>
            <a:xfrm>
              <a:off x="783684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8" name="CustomShape 60"/>
            <p:cNvSpPr/>
            <p:nvPr/>
          </p:nvSpPr>
          <p:spPr>
            <a:xfrm>
              <a:off x="8050680" y="352872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79" name="CustomShape 61"/>
            <p:cNvSpPr/>
            <p:nvPr/>
          </p:nvSpPr>
          <p:spPr>
            <a:xfrm>
              <a:off x="783684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0" name="CustomShape 62"/>
            <p:cNvSpPr/>
            <p:nvPr/>
          </p:nvSpPr>
          <p:spPr>
            <a:xfrm>
              <a:off x="8050680" y="37425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1" name="CustomShape 63"/>
            <p:cNvSpPr/>
            <p:nvPr/>
          </p:nvSpPr>
          <p:spPr>
            <a:xfrm>
              <a:off x="77655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82" name="CustomShape 64"/>
            <p:cNvSpPr/>
            <p:nvPr/>
          </p:nvSpPr>
          <p:spPr>
            <a:xfrm>
              <a:off x="78368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3" name="CustomShape 65"/>
            <p:cNvSpPr/>
            <p:nvPr/>
          </p:nvSpPr>
          <p:spPr>
            <a:xfrm>
              <a:off x="805068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4" name="CustomShape 66"/>
            <p:cNvSpPr/>
            <p:nvPr/>
          </p:nvSpPr>
          <p:spPr>
            <a:xfrm>
              <a:off x="78368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5" name="CustomShape 67"/>
            <p:cNvSpPr/>
            <p:nvPr/>
          </p:nvSpPr>
          <p:spPr>
            <a:xfrm>
              <a:off x="805068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6" name="CustomShape 68"/>
            <p:cNvSpPr/>
            <p:nvPr/>
          </p:nvSpPr>
          <p:spPr>
            <a:xfrm>
              <a:off x="71949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87" name="CustomShape 69"/>
            <p:cNvSpPr/>
            <p:nvPr/>
          </p:nvSpPr>
          <p:spPr>
            <a:xfrm>
              <a:off x="72662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8" name="CustomShape 70"/>
            <p:cNvSpPr/>
            <p:nvPr/>
          </p:nvSpPr>
          <p:spPr>
            <a:xfrm>
              <a:off x="74804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89" name="CustomShape 71"/>
            <p:cNvSpPr/>
            <p:nvPr/>
          </p:nvSpPr>
          <p:spPr>
            <a:xfrm>
              <a:off x="72662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0" name="CustomShape 72"/>
            <p:cNvSpPr/>
            <p:nvPr/>
          </p:nvSpPr>
          <p:spPr>
            <a:xfrm>
              <a:off x="74804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1" name="CustomShape 73"/>
            <p:cNvSpPr/>
            <p:nvPr/>
          </p:nvSpPr>
          <p:spPr>
            <a:xfrm>
              <a:off x="6624360" y="4027680"/>
              <a:ext cx="498960" cy="498960"/>
            </a:xfrm>
            <a:prstGeom prst="rect">
              <a:avLst/>
            </a:prstGeom>
            <a:ln/>
          </p:spPr>
          <p:style>
            <a:lnRef idx="2">
              <a:schemeClr val="accent3">
                <a:shade val="50000"/>
              </a:schemeClr>
            </a:lnRef>
            <a:fillRef idx="1">
              <a:schemeClr val="accent3"/>
            </a:fillRef>
            <a:effectRef idx="0">
              <a:schemeClr val="accent3"/>
            </a:effectRef>
            <a:fontRef idx="minor"/>
          </p:style>
        </p:sp>
        <p:sp>
          <p:nvSpPr>
            <p:cNvPr id="792" name="CustomShape 74"/>
            <p:cNvSpPr/>
            <p:nvPr/>
          </p:nvSpPr>
          <p:spPr>
            <a:xfrm>
              <a:off x="669600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3" name="CustomShape 75"/>
            <p:cNvSpPr/>
            <p:nvPr/>
          </p:nvSpPr>
          <p:spPr>
            <a:xfrm>
              <a:off x="6909840" y="40989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4" name="CustomShape 76"/>
            <p:cNvSpPr/>
            <p:nvPr/>
          </p:nvSpPr>
          <p:spPr>
            <a:xfrm>
              <a:off x="669600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5" name="CustomShape 77"/>
            <p:cNvSpPr/>
            <p:nvPr/>
          </p:nvSpPr>
          <p:spPr>
            <a:xfrm>
              <a:off x="6909840" y="4313160"/>
              <a:ext cx="142200" cy="142200"/>
            </a:xfrm>
            <a:prstGeom prst="rect">
              <a:avLst/>
            </a:prstGeom>
            <a:ln/>
          </p:spPr>
          <p:style>
            <a:lnRef idx="2">
              <a:schemeClr val="accent6">
                <a:shade val="50000"/>
              </a:schemeClr>
            </a:lnRef>
            <a:fillRef idx="1">
              <a:schemeClr val="accent6"/>
            </a:fillRef>
            <a:effectRef idx="0">
              <a:schemeClr val="accent6"/>
            </a:effectRef>
            <a:fontRef idx="minor"/>
          </p:style>
        </p:sp>
        <p:sp>
          <p:nvSpPr>
            <p:cNvPr id="796" name="CustomShape 78"/>
            <p:cNvSpPr/>
            <p:nvPr/>
          </p:nvSpPr>
          <p:spPr>
            <a:xfrm>
              <a:off x="8446320" y="396144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97" name="CustomShape 79"/>
            <p:cNvSpPr/>
            <p:nvPr/>
          </p:nvSpPr>
          <p:spPr>
            <a:xfrm>
              <a:off x="8359920" y="429516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grpSp>
      <p:sp>
        <p:nvSpPr>
          <p:cNvPr id="798" name="CustomShape 80"/>
          <p:cNvSpPr/>
          <p:nvPr/>
        </p:nvSpPr>
        <p:spPr>
          <a:xfrm>
            <a:off x="3898080" y="4494600"/>
            <a:ext cx="854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4 Bytes</a:t>
            </a:r>
            <a:endParaRPr b="0" lang="en-US" sz="1800" spc="-1" strike="noStrike">
              <a:latin typeface="Arial"/>
            </a:endParaRPr>
          </a:p>
        </p:txBody>
      </p:sp>
      <p:sp>
        <p:nvSpPr>
          <p:cNvPr id="799" name="CustomShape 81"/>
          <p:cNvSpPr/>
          <p:nvPr/>
        </p:nvSpPr>
        <p:spPr>
          <a:xfrm>
            <a:off x="3787920" y="4828680"/>
            <a:ext cx="1140840" cy="1080"/>
          </a:xfrm>
          <a:custGeom>
            <a:avLst/>
            <a:gdLst/>
            <a:ahLst/>
            <a:rect l="l" t="t" r="r" b="b"/>
            <a:pathLst>
              <a:path w="21600" h="21600">
                <a:moveTo>
                  <a:pt x="0" y="0"/>
                </a:moveTo>
                <a:lnTo>
                  <a:pt x="21600" y="21600"/>
                </a:lnTo>
              </a:path>
            </a:pathLst>
          </a:custGeom>
          <a:noFill/>
          <a:ln w="28440">
            <a:solidFill>
              <a:srgbClr val="c00000"/>
            </a:solidFill>
            <a:headEnd len="med" type="arrow" w="med"/>
          </a:ln>
        </p:spPr>
        <p:style>
          <a:lnRef idx="1">
            <a:schemeClr val="accent1"/>
          </a:lnRef>
          <a:fillRef idx="0">
            <a:schemeClr val="accent1"/>
          </a:fillRef>
          <a:effectRef idx="0">
            <a:schemeClr val="accent1"/>
          </a:effectRef>
          <a:fontRef idx="minor"/>
        </p:style>
      </p:sp>
      <p:sp>
        <p:nvSpPr>
          <p:cNvPr id="800" name="CustomShape 82"/>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01" name="CustomShape 83"/>
          <p:cNvSpPr/>
          <p:nvPr/>
        </p:nvSpPr>
        <p:spPr>
          <a:xfrm>
            <a:off x="1752480" y="5562720"/>
            <a:ext cx="8686440" cy="41616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320"/>
              </a:spcBef>
              <a:buClr>
                <a:srgbClr val="44546a"/>
              </a:buClr>
              <a:buSzPct val="70000"/>
              <a:buFont typeface="Wingdings" charset="2"/>
              <a:buChar char=""/>
            </a:pPr>
            <a:r>
              <a:rPr b="0" lang="en-US" sz="1600" spc="-1" strike="noStrike">
                <a:solidFill>
                  <a:srgbClr val="000000"/>
                </a:solidFill>
                <a:latin typeface="Calibri"/>
              </a:rPr>
              <a:t>Try to answer this: how many times will we be able to run faster if we fuse?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491840" y="3282120"/>
            <a:ext cx="914040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GP</a:t>
            </a:r>
            <a:r>
              <a:rPr b="0" lang="en-US" sz="3600" spc="-1" strike="noStrike">
                <a:solidFill>
                  <a:srgbClr val="ffffff"/>
                </a:solidFill>
                <a:latin typeface="Calibri Light"/>
              </a:rPr>
              <a:t>U </a:t>
            </a:r>
            <a:r>
              <a:rPr b="0" lang="en-US" sz="3600" spc="-1" strike="noStrike">
                <a:solidFill>
                  <a:srgbClr val="ffffff"/>
                </a:solidFill>
                <a:latin typeface="Calibri Light"/>
              </a:rPr>
              <a:t>Co</a:t>
            </a:r>
            <a:r>
              <a:rPr b="0" lang="en-US" sz="3600" spc="-1" strike="noStrike">
                <a:solidFill>
                  <a:srgbClr val="ffffff"/>
                </a:solidFill>
                <a:latin typeface="Calibri Light"/>
              </a:rPr>
              <a:t>mp</a:t>
            </a:r>
            <a:r>
              <a:rPr b="0" lang="en-US" sz="3600" spc="-1" strike="noStrike">
                <a:solidFill>
                  <a:srgbClr val="ffffff"/>
                </a:solidFill>
                <a:latin typeface="Calibri Light"/>
              </a:rPr>
              <a:t>utin</a:t>
            </a:r>
            <a:r>
              <a:rPr b="0" lang="en-US" sz="3600" spc="-1" strike="noStrike">
                <a:solidFill>
                  <a:srgbClr val="ffffff"/>
                </a:solidFill>
                <a:latin typeface="Calibri Light"/>
              </a:rPr>
              <a:t>g </a:t>
            </a:r>
            <a:r>
              <a:rPr b="0" lang="en-US" sz="3600" spc="-1" strike="noStrike">
                <a:solidFill>
                  <a:srgbClr val="ffffff"/>
                </a:solidFill>
                <a:latin typeface="Calibri Light"/>
              </a:rPr>
              <a:t>wit</a:t>
            </a:r>
            <a:r>
              <a:rPr b="0" lang="en-US" sz="3600" spc="-1" strike="noStrike">
                <a:solidFill>
                  <a:srgbClr val="ffffff"/>
                </a:solidFill>
                <a:latin typeface="Calibri Light"/>
              </a:rPr>
              <a:t>h </a:t>
            </a:r>
            <a:r>
              <a:rPr b="1" lang="en-US" sz="3600" spc="-1" strike="noStrike">
                <a:solidFill>
                  <a:srgbClr val="ffc000"/>
                </a:solidFill>
                <a:latin typeface="Calibri Light"/>
              </a:rPr>
              <a:t>thr</a:t>
            </a:r>
            <a:r>
              <a:rPr b="1" lang="en-US" sz="3600" spc="-1" strike="noStrike">
                <a:solidFill>
                  <a:srgbClr val="ffc000"/>
                </a:solidFill>
                <a:latin typeface="Calibri Light"/>
              </a:rPr>
              <a:t>ust</a:t>
            </a:r>
            <a:endParaRPr b="0" lang="en-US" sz="3600" spc="-1" strike="noStrike">
              <a:solidFill>
                <a:srgbClr val="000000"/>
              </a:solidFill>
              <a:latin typeface="Calibri"/>
            </a:endParaRPr>
          </a:p>
        </p:txBody>
      </p:sp>
      <p:sp>
        <p:nvSpPr>
          <p:cNvPr id="306" name="TextShape 2"/>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DF730970-ECD3-4A52-8651-5DD4F30DBF2A}" type="slidenum">
              <a:rPr b="0" lang="en-US" sz="1200" spc="-1" strike="noStrike">
                <a:solidFill>
                  <a:srgbClr val="8b8b8b"/>
                </a:solidFill>
                <a:latin typeface="Calibri"/>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c000"/>
                </a:solidFill>
                <a:latin typeface="Courier New"/>
              </a:rPr>
              <a:t>thrust</a:t>
            </a:r>
            <a:r>
              <a:rPr b="0" lang="en-US" sz="3600" spc="-1" strike="noStrike">
                <a:solidFill>
                  <a:srgbClr val="ffffff"/>
                </a:solidFill>
                <a:latin typeface="Calibri Light"/>
              </a:rPr>
              <a:t> Wrap-Up</a:t>
            </a:r>
            <a:endParaRPr b="0" lang="en-US" sz="3600" spc="-1" strike="noStrike">
              <a:solidFill>
                <a:srgbClr val="000000"/>
              </a:solidFill>
              <a:latin typeface="Calibri"/>
            </a:endParaRPr>
          </a:p>
        </p:txBody>
      </p:sp>
      <p:sp>
        <p:nvSpPr>
          <p:cNvPr id="803"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1E136ED2-2F73-4410-B36E-82341AB71B37}" type="slidenum">
              <a:rPr b="0" lang="en-US" sz="1200" spc="-1" strike="noStrike">
                <a:solidFill>
                  <a:srgbClr val="8b8b8b"/>
                </a:solidFill>
                <a:latin typeface="Calibri"/>
              </a:rPr>
              <a:t>49</a:t>
            </a:fld>
            <a:endParaRPr b="0" lang="en-US" sz="1200" spc="-1" strike="noStrike">
              <a:latin typeface="Times New Roman"/>
            </a:endParaRPr>
          </a:p>
        </p:txBody>
      </p:sp>
      <p:sp>
        <p:nvSpPr>
          <p:cNvPr id="804" name="CustomShape 3"/>
          <p:cNvSpPr/>
          <p:nvPr/>
        </p:nvSpPr>
        <p:spPr>
          <a:xfrm>
            <a:off x="406800" y="1606320"/>
            <a:ext cx="11400120" cy="4503240"/>
          </a:xfrm>
          <a:prstGeom prst="rect">
            <a:avLst/>
          </a:prstGeom>
          <a:noFill/>
          <a:ln>
            <a:noFill/>
          </a:ln>
        </p:spPr>
        <p:style>
          <a:lnRef idx="0"/>
          <a:fillRef idx="0"/>
          <a:effectRef idx="0"/>
          <a:fontRef idx="minor"/>
        </p:style>
        <p:txBody>
          <a:bodyPr lIns="90000" rIns="90000" tIns="45000" bIns="45000">
            <a:noAutofit/>
          </a:bodyPr>
          <a:p>
            <a:pPr marL="343080" indent="-34272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Good productivity and execution boost at the price of having to deal with C++ syntax</a:t>
            </a:r>
            <a:endParaRPr b="0" lang="en-US" sz="20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No need to be aware of execution configuration, shared memory, etc.</a:t>
            </a:r>
            <a:endParaRPr b="0" lang="en-US" sz="1800" spc="-1" strike="noStrike">
              <a:latin typeface="Arial"/>
            </a:endParaRPr>
          </a:p>
          <a:p>
            <a:pPr>
              <a:lnSpc>
                <a:spcPct val="100000"/>
              </a:lnSpc>
              <a:spcBef>
                <a:spcPts val="360"/>
              </a:spcBef>
            </a:pPr>
            <a:endParaRPr b="0" lang="en-US" sz="1800" spc="-1" strike="noStrike">
              <a:latin typeface="Arial"/>
            </a:endParaRPr>
          </a:p>
          <a:p>
            <a:pPr marL="343080" indent="-34272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Key concepts</a:t>
            </a:r>
            <a:endParaRPr b="0" lang="en-US" sz="20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Functor</a:t>
            </a:r>
            <a:endParaRPr b="0" lang="en-US" sz="18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Zipping data </a:t>
            </a:r>
            <a:endParaRPr b="0" lang="en-US" sz="18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Fusing operations</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marL="343080" indent="-342720">
              <a:lnSpc>
                <a:spcPct val="100000"/>
              </a:lnSpc>
              <a:spcBef>
                <a:spcPts val="400"/>
              </a:spcBef>
              <a:buClr>
                <a:srgbClr val="44546a"/>
              </a:buClr>
              <a:buSzPct val="70000"/>
              <a:buFont typeface="Wingdings" charset="2"/>
              <a:buChar char=""/>
            </a:pPr>
            <a:r>
              <a:rPr b="0" lang="en-US" sz="2000" spc="-1" strike="noStrike">
                <a:solidFill>
                  <a:srgbClr val="000000"/>
                </a:solidFill>
                <a:latin typeface="Calibri"/>
              </a:rPr>
              <a:t>Why not always use </a:t>
            </a:r>
            <a:r>
              <a:rPr b="0" lang="en-US" sz="2000" spc="-1" strike="noStrike">
                <a:solidFill>
                  <a:srgbClr val="0070c0"/>
                </a:solidFill>
                <a:latin typeface="Consolas"/>
              </a:rPr>
              <a:t>thrust</a:t>
            </a:r>
            <a:r>
              <a:rPr b="0" lang="en-US" sz="2000" spc="-1" strike="noStrike">
                <a:solidFill>
                  <a:srgbClr val="000000"/>
                </a:solidFill>
                <a:latin typeface="Calibri"/>
              </a:rPr>
              <a:t>?</a:t>
            </a:r>
            <a:endParaRPr b="0" lang="en-US" sz="20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There is no “perform finite element analysis” support in </a:t>
            </a:r>
            <a:r>
              <a:rPr b="0" lang="en-US" sz="1800" spc="-1" strike="noStrike">
                <a:solidFill>
                  <a:srgbClr val="0070c0"/>
                </a:solidFill>
                <a:latin typeface="Consolas"/>
              </a:rPr>
              <a:t>thrust</a:t>
            </a:r>
            <a:r>
              <a:rPr b="0" lang="en-US" sz="1800" spc="-1" strike="noStrike">
                <a:solidFill>
                  <a:srgbClr val="000000"/>
                </a:solidFill>
                <a:latin typeface="Calibri"/>
              </a:rPr>
              <a:t> </a:t>
            </a:r>
            <a:endParaRPr b="0" lang="en-US" sz="1800" spc="-1" strike="noStrike">
              <a:latin typeface="Arial"/>
            </a:endParaRPr>
          </a:p>
          <a:p>
            <a:pPr lvl="1" marL="692280" indent="-347400">
              <a:lnSpc>
                <a:spcPct val="100000"/>
              </a:lnSpc>
              <a:spcBef>
                <a:spcPts val="360"/>
              </a:spcBef>
              <a:buClr>
                <a:srgbClr val="ed7d31"/>
              </a:buClr>
              <a:buSzPct val="70000"/>
              <a:buFont typeface="Wingdings" charset="2"/>
              <a:buChar char=""/>
            </a:pPr>
            <a:r>
              <a:rPr b="0" lang="en-US" sz="1800" spc="-1" strike="noStrike">
                <a:solidFill>
                  <a:srgbClr val="000000"/>
                </a:solidFill>
                <a:latin typeface="Calibri"/>
              </a:rPr>
              <a:t>Thrust provides support for primitives – up to us to use them as needed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1" lang="en-US" sz="4000" spc="-1" strike="noStrike">
                <a:solidFill>
                  <a:srgbClr val="ffc000"/>
                </a:solidFill>
                <a:latin typeface="Courier New"/>
              </a:rPr>
              <a:t>thrust</a:t>
            </a:r>
            <a:r>
              <a:rPr b="0" lang="en-US" sz="3600" spc="-1" strike="noStrike">
                <a:solidFill>
                  <a:srgbClr val="ffffff"/>
                </a:solidFill>
                <a:latin typeface="Calibri Light"/>
              </a:rPr>
              <a:t> on GitHub</a:t>
            </a:r>
            <a:endParaRPr b="0" lang="en-US" sz="3600" spc="-1" strike="noStrike">
              <a:solidFill>
                <a:srgbClr val="000000"/>
              </a:solidFill>
              <a:latin typeface="Calibri"/>
            </a:endParaRPr>
          </a:p>
        </p:txBody>
      </p:sp>
      <p:sp>
        <p:nvSpPr>
          <p:cNvPr id="806"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8D05CC1B-09D5-4616-A07F-F497551F58D7}" type="slidenum">
              <a:rPr b="0" lang="en-US" sz="1200" spc="-1" strike="noStrike">
                <a:solidFill>
                  <a:srgbClr val="8b8b8b"/>
                </a:solidFill>
                <a:latin typeface="Calibri"/>
              </a:rPr>
              <a:t>49</a:t>
            </a:fld>
            <a:endParaRPr b="0" lang="en-US" sz="1200" spc="-1" strike="noStrike">
              <a:latin typeface="Times New Roman"/>
            </a:endParaRPr>
          </a:p>
        </p:txBody>
      </p:sp>
      <p:sp>
        <p:nvSpPr>
          <p:cNvPr id="807" name="TextShape 3"/>
          <p:cNvSpPr txBox="1"/>
          <p:nvPr/>
        </p:nvSpPr>
        <p:spPr>
          <a:xfrm>
            <a:off x="522360" y="1685880"/>
            <a:ext cx="4478400" cy="4411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Quick Start Guide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Examples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News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Documentation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Mailing List (thrust-users)</a:t>
            </a:r>
            <a:endParaRPr b="0" lang="en-US" sz="2400" spc="-1" strike="noStrike">
              <a:solidFill>
                <a:srgbClr val="000000"/>
              </a:solidFill>
              <a:latin typeface="Calibri"/>
            </a:endParaRPr>
          </a:p>
        </p:txBody>
      </p:sp>
      <p:sp>
        <p:nvSpPr>
          <p:cNvPr id="808"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09" name="CustomShape 5"/>
          <p:cNvSpPr/>
          <p:nvPr/>
        </p:nvSpPr>
        <p:spPr>
          <a:xfrm>
            <a:off x="6469200" y="1627560"/>
            <a:ext cx="3608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0563c1"/>
                </a:solidFill>
                <a:uFillTx/>
                <a:latin typeface="Consolas"/>
                <a:hlinkClick r:id="rId1"/>
              </a:rPr>
              <a:t>http://thrust.github.io/</a:t>
            </a:r>
            <a:r>
              <a:rPr b="0" lang="en-US" sz="1800" spc="-1" strike="noStrike">
                <a:solidFill>
                  <a:srgbClr val="000000"/>
                </a:solidFill>
                <a:latin typeface="Consolas"/>
              </a:rPr>
              <a:t> </a:t>
            </a:r>
            <a:endParaRPr b="0" lang="en-US" sz="1800" spc="-1" strike="noStrike">
              <a:latin typeface="Arial"/>
            </a:endParaRPr>
          </a:p>
        </p:txBody>
      </p:sp>
      <p:pic>
        <p:nvPicPr>
          <p:cNvPr id="810" name="Picture 6" descr=""/>
          <p:cNvPicPr/>
          <p:nvPr/>
        </p:nvPicPr>
        <p:blipFill>
          <a:blip r:embed="rId2"/>
          <a:stretch/>
        </p:blipFill>
        <p:spPr>
          <a:xfrm>
            <a:off x="6019920" y="2209680"/>
            <a:ext cx="4386960" cy="350496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1" lang="en-US" sz="3600" spc="-1" strike="noStrike">
                <a:solidFill>
                  <a:srgbClr val="ffc000"/>
                </a:solidFill>
                <a:latin typeface="Courier New"/>
              </a:rPr>
              <a:t>thrust</a:t>
            </a:r>
            <a:r>
              <a:rPr b="0" lang="en-US" sz="3600" spc="-1" strike="noStrike">
                <a:solidFill>
                  <a:srgbClr val="ffffff"/>
                </a:solidFill>
                <a:latin typeface="Calibri Light"/>
              </a:rPr>
              <a:t> in “GPU Computing Gems”</a:t>
            </a:r>
            <a:endParaRPr b="0" lang="en-US" sz="3600" spc="-1" strike="noStrike">
              <a:solidFill>
                <a:srgbClr val="000000"/>
              </a:solidFill>
              <a:latin typeface="Calibri"/>
            </a:endParaRPr>
          </a:p>
        </p:txBody>
      </p:sp>
      <p:sp>
        <p:nvSpPr>
          <p:cNvPr id="812"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C1B48ACC-032A-4032-B4D0-333728BCBF7B}" type="slidenum">
              <a:rPr b="0" lang="en-US" sz="1200" spc="-1" strike="noStrike">
                <a:solidFill>
                  <a:srgbClr val="8b8b8b"/>
                </a:solidFill>
                <a:latin typeface="Calibri"/>
              </a:rPr>
              <a:t>49</a:t>
            </a:fld>
            <a:endParaRPr b="0" lang="en-US" sz="1200" spc="-1" strike="noStrike">
              <a:latin typeface="Times New Roman"/>
            </a:endParaRPr>
          </a:p>
        </p:txBody>
      </p:sp>
      <p:sp>
        <p:nvSpPr>
          <p:cNvPr id="813" name="CustomShape 3"/>
          <p:cNvSpPr/>
          <p:nvPr/>
        </p:nvSpPr>
        <p:spPr>
          <a:xfrm>
            <a:off x="5715000" y="1905120"/>
            <a:ext cx="3955320" cy="3428640"/>
          </a:xfrm>
          <a:prstGeom prst="roundRect">
            <a:avLst>
              <a:gd name="adj" fmla="val 3965"/>
            </a:avLst>
          </a:prstGeom>
          <a:blipFill rotWithShape="0">
            <a:blip r:embed="rId1"/>
            <a:stretch>
              <a:fillRect/>
            </a:stretch>
          </a:blipFill>
          <a:ln>
            <a:noFill/>
          </a:ln>
          <a:effectLst>
            <a:reflection algn="bl" blurRad="12700" dir="5400000" dist="5000" endPos="28000" rotWithShape="0" stA="38000" sy="-100000"/>
          </a:effectLst>
        </p:spPr>
        <p:style>
          <a:lnRef idx="0"/>
          <a:fillRef idx="0"/>
          <a:effectRef idx="0"/>
          <a:fontRef idx="minor"/>
        </p:style>
      </p:sp>
      <p:sp>
        <p:nvSpPr>
          <p:cNvPr id="814" name="CustomShape 4"/>
          <p:cNvSpPr/>
          <p:nvPr/>
        </p:nvSpPr>
        <p:spPr>
          <a:xfrm>
            <a:off x="2209680" y="1886040"/>
            <a:ext cx="2742840" cy="3428640"/>
          </a:xfrm>
          <a:prstGeom prst="roundRect">
            <a:avLst>
              <a:gd name="adj" fmla="val 6301"/>
            </a:avLst>
          </a:prstGeom>
          <a:blipFill rotWithShape="0">
            <a:blip r:embed="rId2"/>
            <a:stretch>
              <a:fillRect l="254000" t="0" r="275200" b="0"/>
            </a:stretch>
          </a:blipFill>
          <a:ln>
            <a:noFill/>
          </a:ln>
          <a:effectLst>
            <a:reflection algn="bl" blurRad="12700" dir="5400000" dist="5000" endPos="28000" rotWithShape="0" stA="38000" sy="-100000"/>
          </a:effectLst>
        </p:spPr>
        <p:style>
          <a:lnRef idx="0"/>
          <a:fillRef idx="0"/>
          <a:effectRef idx="0"/>
          <a:fontRef idx="minor"/>
        </p:style>
      </p:sp>
      <p:sp>
        <p:nvSpPr>
          <p:cNvPr id="815" name="CustomShape 5"/>
          <p:cNvSpPr/>
          <p:nvPr/>
        </p:nvSpPr>
        <p:spPr>
          <a:xfrm>
            <a:off x="3860640" y="6095880"/>
            <a:ext cx="4375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Light"/>
              </a:rPr>
              <a:t>PDF  available at </a:t>
            </a:r>
            <a:r>
              <a:rPr b="0" lang="en-US" sz="1800" spc="-1" strike="noStrike" u="sng">
                <a:solidFill>
                  <a:srgbClr val="0563c1"/>
                </a:solidFill>
                <a:uFillTx/>
                <a:latin typeface="Calibri Light"/>
                <a:hlinkClick r:id="rId3"/>
              </a:rPr>
              <a:t>http://goo.gl/adj9S</a:t>
            </a:r>
            <a:r>
              <a:rPr b="0" lang="en-US" sz="1800" spc="-1" strike="noStrike">
                <a:solidFill>
                  <a:srgbClr val="000000"/>
                </a:solidFill>
                <a:latin typeface="Calibri Light"/>
              </a:rPr>
              <a:t> </a:t>
            </a:r>
            <a:endParaRPr b="0" lang="en-US" sz="1800" spc="-1" strike="noStrike">
              <a:latin typeface="Arial"/>
            </a:endParaRPr>
          </a:p>
        </p:txBody>
      </p:sp>
      <p:sp>
        <p:nvSpPr>
          <p:cNvPr id="816" name="CustomShape 6"/>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Work Plan, </a:t>
            </a:r>
            <a:r>
              <a:rPr b="0" lang="en-US" sz="3600" spc="-1" strike="noStrike">
                <a:solidFill>
                  <a:srgbClr val="ffc000"/>
                </a:solidFill>
                <a:latin typeface="Consolas"/>
              </a:rPr>
              <a:t>thrust</a:t>
            </a:r>
            <a:endParaRPr b="0" lang="en-US" sz="3600" spc="-1" strike="noStrike">
              <a:solidFill>
                <a:srgbClr val="000000"/>
              </a:solidFill>
              <a:latin typeface="Calibri"/>
            </a:endParaRPr>
          </a:p>
        </p:txBody>
      </p:sp>
      <p:sp>
        <p:nvSpPr>
          <p:cNvPr id="818"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Namespaces, containers, iterators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Algorithms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a6a6a6"/>
              </a:buClr>
              <a:buFont typeface="Arial"/>
              <a:buChar char="•"/>
            </a:pPr>
            <a:r>
              <a:rPr b="0" lang="en-US" sz="2400" spc="-1" strike="noStrike">
                <a:solidFill>
                  <a:srgbClr val="a6a6a6"/>
                </a:solidFill>
                <a:latin typeface="Calibri"/>
              </a:rPr>
              <a:t>General transformations. Zipping &amp; fusing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Thrust example: Processing rainfall data</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819"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0B549112-868C-4FC7-9C91-5873CF18FC40}" type="slidenum">
              <a:rPr b="0" lang="en-US" sz="1200" spc="-1" strike="noStrike">
                <a:solidFill>
                  <a:srgbClr val="8b8b8b"/>
                </a:solidFill>
                <a:latin typeface="Calibri"/>
              </a:rPr>
              <a:t>49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a:t>
            </a:r>
            <a:r>
              <a:rPr b="0" lang="en-US" sz="3600" spc="-1" strike="noStrike">
                <a:solidFill>
                  <a:srgbClr val="ffc000"/>
                </a:solidFill>
                <a:latin typeface="Consolas"/>
              </a:rPr>
              <a:t>thrust</a:t>
            </a:r>
            <a:r>
              <a:rPr b="0" lang="en-US" sz="3600" spc="-1" strike="noStrike">
                <a:solidFill>
                  <a:srgbClr val="ffffff"/>
                </a:solidFill>
                <a:latin typeface="Calibri Light"/>
              </a:rPr>
              <a:t>: Processing Rainfall Data</a:t>
            </a:r>
            <a:endParaRPr b="0" lang="en-US" sz="3600" spc="-1" strike="noStrike">
              <a:solidFill>
                <a:srgbClr val="000000"/>
              </a:solidFill>
              <a:latin typeface="Calibri"/>
            </a:endParaRPr>
          </a:p>
        </p:txBody>
      </p:sp>
      <p:sp>
        <p:nvSpPr>
          <p:cNvPr id="821"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75CA3F1C-A08B-4003-B19A-4AA27F70EC09}" type="slidenum">
              <a:rPr b="0" lang="en-US" sz="1200" spc="-1" strike="noStrike">
                <a:solidFill>
                  <a:srgbClr val="8b8b8b"/>
                </a:solidFill>
                <a:latin typeface="Calibri"/>
              </a:rPr>
              <a:t>49</a:t>
            </a:fld>
            <a:endParaRPr b="0" lang="en-US" sz="1200" spc="-1" strike="noStrike">
              <a:latin typeface="Times New Roman"/>
            </a:endParaRPr>
          </a:p>
        </p:txBody>
      </p:sp>
      <p:sp>
        <p:nvSpPr>
          <p:cNvPr id="822" name="CustomShape 3"/>
          <p:cNvSpPr/>
          <p:nvPr/>
        </p:nvSpPr>
        <p:spPr>
          <a:xfrm>
            <a:off x="2514600" y="1828800"/>
            <a:ext cx="533160" cy="911160"/>
          </a:xfrm>
          <a:prstGeom prst="can">
            <a:avLst>
              <a:gd name="adj" fmla="val 25000"/>
            </a:avLst>
          </a:prstGeom>
          <a:solidFill>
            <a:schemeClr val="bg2">
              <a:lumMod val="40000"/>
              <a:lumOff val="60000"/>
            </a:schemeClr>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p:txBody>
      </p:sp>
      <p:sp>
        <p:nvSpPr>
          <p:cNvPr id="823" name="CustomShape 4"/>
          <p:cNvSpPr/>
          <p:nvPr/>
        </p:nvSpPr>
        <p:spPr>
          <a:xfrm>
            <a:off x="4876920" y="1603080"/>
            <a:ext cx="533160" cy="911160"/>
          </a:xfrm>
          <a:prstGeom prst="can">
            <a:avLst>
              <a:gd name="adj" fmla="val 25000"/>
            </a:avLst>
          </a:prstGeom>
          <a:solidFill>
            <a:schemeClr val="bg2">
              <a:lumMod val="40000"/>
              <a:lumOff val="60000"/>
            </a:schemeClr>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1</a:t>
            </a:r>
            <a:endParaRPr b="0" lang="en-US" sz="1800" spc="-1" strike="noStrike">
              <a:latin typeface="Arial"/>
            </a:endParaRPr>
          </a:p>
        </p:txBody>
      </p:sp>
      <p:sp>
        <p:nvSpPr>
          <p:cNvPr id="824" name="CustomShape 5"/>
          <p:cNvSpPr/>
          <p:nvPr/>
        </p:nvSpPr>
        <p:spPr>
          <a:xfrm>
            <a:off x="3962520" y="3048120"/>
            <a:ext cx="533160" cy="911160"/>
          </a:xfrm>
          <a:prstGeom prst="can">
            <a:avLst>
              <a:gd name="adj" fmla="val 25000"/>
            </a:avLst>
          </a:prstGeom>
          <a:solidFill>
            <a:schemeClr val="bg2">
              <a:lumMod val="40000"/>
              <a:lumOff val="60000"/>
            </a:schemeClr>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p:txBody>
      </p:sp>
      <p:sp>
        <p:nvSpPr>
          <p:cNvPr id="825" name="CustomShape 6"/>
          <p:cNvSpPr/>
          <p:nvPr/>
        </p:nvSpPr>
        <p:spPr>
          <a:xfrm>
            <a:off x="7391520" y="1905120"/>
            <a:ext cx="533160" cy="911160"/>
          </a:xfrm>
          <a:prstGeom prst="can">
            <a:avLst>
              <a:gd name="adj" fmla="val 25000"/>
            </a:avLst>
          </a:prstGeom>
          <a:solidFill>
            <a:schemeClr val="bg2">
              <a:lumMod val="40000"/>
              <a:lumOff val="60000"/>
            </a:schemeClr>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p:txBody>
      </p:sp>
      <p:sp>
        <p:nvSpPr>
          <p:cNvPr id="826" name="CustomShape 7"/>
          <p:cNvSpPr/>
          <p:nvPr/>
        </p:nvSpPr>
        <p:spPr>
          <a:xfrm>
            <a:off x="5867280" y="3200400"/>
            <a:ext cx="533160" cy="911160"/>
          </a:xfrm>
          <a:prstGeom prst="can">
            <a:avLst>
              <a:gd name="adj" fmla="val 25000"/>
            </a:avLst>
          </a:prstGeom>
          <a:solidFill>
            <a:schemeClr val="bg2">
              <a:lumMod val="40000"/>
              <a:lumOff val="60000"/>
            </a:schemeClr>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4</a:t>
            </a:r>
            <a:endParaRPr b="0" lang="en-US" sz="1800" spc="-1" strike="noStrike">
              <a:latin typeface="Arial"/>
            </a:endParaRPr>
          </a:p>
        </p:txBody>
      </p:sp>
      <p:sp>
        <p:nvSpPr>
          <p:cNvPr id="827" name="CustomShape 8"/>
          <p:cNvSpPr/>
          <p:nvPr/>
        </p:nvSpPr>
        <p:spPr>
          <a:xfrm>
            <a:off x="2002680" y="4715640"/>
            <a:ext cx="79992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7030a0"/>
                </a:solidFill>
                <a:latin typeface="Courier New"/>
              </a:rPr>
              <a:t>day         [0   0   1   2   5   5   6   6   7   8  ... ]</a:t>
            </a:r>
            <a:endParaRPr b="0" lang="en-US" sz="1800" spc="-1" strike="noStrike">
              <a:latin typeface="Arial"/>
            </a:endParaRPr>
          </a:p>
          <a:p>
            <a:pPr>
              <a:lnSpc>
                <a:spcPct val="100000"/>
              </a:lnSpc>
            </a:pPr>
            <a:r>
              <a:rPr b="1" lang="en-US" sz="1800" spc="-1" strike="noStrike">
                <a:solidFill>
                  <a:srgbClr val="7030a0"/>
                </a:solidFill>
                <a:latin typeface="Courier New"/>
              </a:rPr>
              <a:t>site        [2   3   0   1   1   2   0   1   2   1  ... ]</a:t>
            </a:r>
            <a:endParaRPr b="0" lang="en-US" sz="1800" spc="-1" strike="noStrike">
              <a:latin typeface="Arial"/>
            </a:endParaRPr>
          </a:p>
          <a:p>
            <a:pPr>
              <a:lnSpc>
                <a:spcPct val="100000"/>
              </a:lnSpc>
            </a:pPr>
            <a:r>
              <a:rPr b="1" lang="en-US" sz="1800" spc="-1" strike="noStrike">
                <a:solidFill>
                  <a:srgbClr val="7030a0"/>
                </a:solidFill>
                <a:latin typeface="Courier New"/>
              </a:rPr>
              <a:t>measurement [9   5   6   3   3   8   2   6   5   9  ... ]</a:t>
            </a:r>
            <a:endParaRPr b="0" lang="en-US" sz="1800" spc="-1" strike="noStrike">
              <a:latin typeface="Arial"/>
            </a:endParaRPr>
          </a:p>
        </p:txBody>
      </p:sp>
      <p:sp>
        <p:nvSpPr>
          <p:cNvPr id="828" name="CustomShape 9"/>
          <p:cNvSpPr/>
          <p:nvPr/>
        </p:nvSpPr>
        <p:spPr>
          <a:xfrm>
            <a:off x="2810880" y="5726520"/>
            <a:ext cx="6268320" cy="8204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Light"/>
              </a:rPr>
              <a:t>Remarks:</a:t>
            </a:r>
            <a:endParaRPr b="0" lang="en-US" sz="1600" spc="-1" strike="noStrike">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latin typeface="Calibri Light"/>
              </a:rPr>
              <a:t>Time series sorted by day</a:t>
            </a:r>
            <a:endParaRPr b="0" lang="en-US" sz="1600" spc="-1" strike="noStrike">
              <a:latin typeface="Arial"/>
            </a:endParaRPr>
          </a:p>
          <a:p>
            <a:pPr marL="343080" indent="-342720">
              <a:lnSpc>
                <a:spcPct val="100000"/>
              </a:lnSpc>
              <a:buClr>
                <a:srgbClr val="000000"/>
              </a:buClr>
              <a:buFont typeface="StarSymbol"/>
              <a:buAutoNum type="arabicParenR"/>
            </a:pPr>
            <a:r>
              <a:rPr b="0" lang="en-US" sz="1600" spc="-1" strike="noStrike">
                <a:solidFill>
                  <a:srgbClr val="000000"/>
                </a:solidFill>
                <a:latin typeface="Calibri Light"/>
              </a:rPr>
              <a:t>Measurements of zero are excluded from the time series</a:t>
            </a:r>
            <a:endParaRPr b="0" lang="en-US" sz="1600" spc="-1" strike="noStrike">
              <a:latin typeface="Arial"/>
            </a:endParaRPr>
          </a:p>
        </p:txBody>
      </p:sp>
      <p:sp>
        <p:nvSpPr>
          <p:cNvPr id="829" name="CustomShape 10"/>
          <p:cNvSpPr/>
          <p:nvPr/>
        </p:nvSpPr>
        <p:spPr>
          <a:xfrm>
            <a:off x="3962520" y="3276720"/>
            <a:ext cx="533160" cy="682560"/>
          </a:xfrm>
          <a:prstGeom prst="can">
            <a:avLst>
              <a:gd name="adj" fmla="val 25000"/>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2</a:t>
            </a:r>
            <a:endParaRPr b="0" lang="en-US" sz="1800" spc="-1" strike="noStrike">
              <a:latin typeface="Arial"/>
            </a:endParaRPr>
          </a:p>
        </p:txBody>
      </p:sp>
      <p:sp>
        <p:nvSpPr>
          <p:cNvPr id="830" name="CustomShape 11"/>
          <p:cNvSpPr/>
          <p:nvPr/>
        </p:nvSpPr>
        <p:spPr>
          <a:xfrm>
            <a:off x="7391520" y="2286000"/>
            <a:ext cx="533160" cy="529920"/>
          </a:xfrm>
          <a:prstGeom prst="can">
            <a:avLst>
              <a:gd name="adj" fmla="val 25000"/>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3</a:t>
            </a:r>
            <a:endParaRPr b="0" lang="en-US" sz="1800" spc="-1" strike="noStrike">
              <a:latin typeface="Arial"/>
            </a:endParaRPr>
          </a:p>
        </p:txBody>
      </p:sp>
      <p:sp>
        <p:nvSpPr>
          <p:cNvPr id="831" name="CustomShape 12"/>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32" name="CustomShape 13"/>
          <p:cNvSpPr/>
          <p:nvPr/>
        </p:nvSpPr>
        <p:spPr>
          <a:xfrm>
            <a:off x="2286000" y="1447920"/>
            <a:ext cx="6095520" cy="2962440"/>
          </a:xfrm>
          <a:prstGeom prst="rect">
            <a:avLst/>
          </a:prstGeom>
          <a:solidFill>
            <a:srgbClr val="ffc000">
              <a:alpha val="6000"/>
            </a:srgbClr>
          </a:solidFill>
          <a:ln>
            <a:solidFill>
              <a:srgbClr val="0070c0"/>
            </a:solidFill>
          </a:ln>
        </p:spPr>
        <p:style>
          <a:lnRef idx="2">
            <a:schemeClr val="accent1">
              <a:shade val="50000"/>
            </a:schemeClr>
          </a:lnRef>
          <a:fillRef idx="1">
            <a:schemeClr val="accent1"/>
          </a:fillRef>
          <a:effectRef idx="0">
            <a:schemeClr val="accent1"/>
          </a:effectRef>
          <a:fontRef idx="minor"/>
        </p:style>
      </p:sp>
      <p:sp>
        <p:nvSpPr>
          <p:cNvPr id="833" name="CustomShape 14"/>
          <p:cNvSpPr/>
          <p:nvPr/>
        </p:nvSpPr>
        <p:spPr>
          <a:xfrm>
            <a:off x="8610480" y="2278440"/>
            <a:ext cx="1980720" cy="2037240"/>
          </a:xfrm>
          <a:prstGeom prst="rect">
            <a:avLst/>
          </a:prstGeom>
          <a:noFill/>
          <a:ln>
            <a:solidFill>
              <a:srgbClr val="ffc000"/>
            </a:solid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Rain situation, end of first day, for a set of five observation stations.  Results, summarized over a period of time, reported in the table below.</a:t>
            </a:r>
            <a:endParaRPr b="0" lang="en-US" sz="1600" spc="-1" strike="noStrike">
              <a:latin typeface="Arial"/>
            </a:endParaRPr>
          </a:p>
        </p:txBody>
      </p:sp>
      <p:sp>
        <p:nvSpPr>
          <p:cNvPr id="834" name="CustomShape 15"/>
          <p:cNvSpPr/>
          <p:nvPr/>
        </p:nvSpPr>
        <p:spPr>
          <a:xfrm flipH="1">
            <a:off x="7848720" y="3309480"/>
            <a:ext cx="761760" cy="360"/>
          </a:xfrm>
          <a:custGeom>
            <a:avLst/>
            <a:gdLst/>
            <a:ahLst/>
            <a:rect l="l" t="t" r="r" b="b"/>
            <a:pathLst>
              <a:path w="21600" h="21600">
                <a:moveTo>
                  <a:pt x="0" y="0"/>
                </a:moveTo>
                <a:lnTo>
                  <a:pt x="21600" y="21600"/>
                </a:lnTo>
              </a:path>
            </a:pathLst>
          </a:custGeom>
          <a:noFill/>
          <a:ln w="41400">
            <a:solidFill>
              <a:srgbClr val="c00000"/>
            </a:solidFill>
            <a:tailEnd len="med" type="arrow"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834"/>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833"/>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8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200" spc="-1" strike="noStrike">
                <a:solidFill>
                  <a:srgbClr val="ffffff"/>
                </a:solidFill>
                <a:latin typeface="Calibri Light"/>
              </a:rPr>
              <a:t>Example: Processing Rainfall Data</a:t>
            </a:r>
            <a:endParaRPr b="0" lang="en-US" sz="3200" spc="-1" strike="noStrike">
              <a:solidFill>
                <a:srgbClr val="000000"/>
              </a:solidFill>
              <a:latin typeface="Calibri"/>
            </a:endParaRPr>
          </a:p>
        </p:txBody>
      </p:sp>
      <p:sp>
        <p:nvSpPr>
          <p:cNvPr id="836"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7CAA7FD8-3D1B-44D1-BD9D-5122BA75899D}" type="slidenum">
              <a:rPr b="0" lang="en-US" sz="1200" spc="-1" strike="noStrike">
                <a:solidFill>
                  <a:srgbClr val="8b8b8b"/>
                </a:solidFill>
                <a:latin typeface="Calibri"/>
              </a:rPr>
              <a:t>49</a:t>
            </a:fld>
            <a:endParaRPr b="0" lang="en-US" sz="1200" spc="-1" strike="noStrike">
              <a:latin typeface="Times New Roman"/>
            </a:endParaRPr>
          </a:p>
        </p:txBody>
      </p:sp>
      <p:sp>
        <p:nvSpPr>
          <p:cNvPr id="837" name="TextShape 3"/>
          <p:cNvSpPr txBox="1"/>
          <p:nvPr/>
        </p:nvSpPr>
        <p:spPr>
          <a:xfrm>
            <a:off x="2256480" y="2977560"/>
            <a:ext cx="8915040" cy="32335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Given the data above, here’re some questions you might ask:</a:t>
            </a:r>
            <a:endParaRPr b="0" lang="en-US" sz="2200" spc="-1" strike="noStrike">
              <a:solidFill>
                <a:srgbClr val="000000"/>
              </a:solidFill>
              <a:latin typeface="Calibri"/>
            </a:endParaRPr>
          </a:p>
          <a:p>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Total rainfall at a given site</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Total rainfall between given days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Total rainfall on each day</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Number of days with any rainfall</a:t>
            </a:r>
            <a:endParaRPr b="0" lang="en-US" sz="1800" spc="-1" strike="noStrike">
              <a:solidFill>
                <a:srgbClr val="000000"/>
              </a:solidFill>
              <a:latin typeface="Calibri"/>
            </a:endParaRPr>
          </a:p>
        </p:txBody>
      </p:sp>
      <p:sp>
        <p:nvSpPr>
          <p:cNvPr id="838" name="CustomShape 4"/>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39" name="CustomShape 5"/>
          <p:cNvSpPr/>
          <p:nvPr/>
        </p:nvSpPr>
        <p:spPr>
          <a:xfrm>
            <a:off x="1824120" y="1410840"/>
            <a:ext cx="79992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7030a0"/>
                </a:solidFill>
                <a:latin typeface="Courier New"/>
              </a:rPr>
              <a:t>day         [0   0   1   2   5   5   6   6   7   8  ... ]</a:t>
            </a:r>
            <a:endParaRPr b="0" lang="en-US" sz="1800" spc="-1" strike="noStrike">
              <a:latin typeface="Arial"/>
            </a:endParaRPr>
          </a:p>
          <a:p>
            <a:pPr>
              <a:lnSpc>
                <a:spcPct val="100000"/>
              </a:lnSpc>
            </a:pPr>
            <a:r>
              <a:rPr b="1" lang="en-US" sz="1800" spc="-1" strike="noStrike">
                <a:solidFill>
                  <a:srgbClr val="7030a0"/>
                </a:solidFill>
                <a:latin typeface="Courier New"/>
              </a:rPr>
              <a:t>site        [2   3   0   1   1   2   0   1   2   1  ... ]</a:t>
            </a:r>
            <a:endParaRPr b="0" lang="en-US" sz="1800" spc="-1" strike="noStrike">
              <a:latin typeface="Arial"/>
            </a:endParaRPr>
          </a:p>
          <a:p>
            <a:pPr>
              <a:lnSpc>
                <a:spcPct val="100000"/>
              </a:lnSpc>
            </a:pPr>
            <a:r>
              <a:rPr b="1" lang="en-US" sz="1800" spc="-1" strike="noStrike">
                <a:solidFill>
                  <a:srgbClr val="7030a0"/>
                </a:solidFill>
                <a:latin typeface="Courier New"/>
              </a:rPr>
              <a:t>measurement [9   5   6   3   3   8   2   6   5   9  ...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Total Rainfall at a Given Site</a:t>
            </a:r>
            <a:endParaRPr b="0" lang="en-US" sz="3600" spc="-1" strike="noStrike">
              <a:solidFill>
                <a:srgbClr val="000000"/>
              </a:solidFill>
              <a:latin typeface="Calibri"/>
            </a:endParaRPr>
          </a:p>
        </p:txBody>
      </p:sp>
      <p:sp>
        <p:nvSpPr>
          <p:cNvPr id="841"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953AC787-40C8-4716-B74A-CAA32B7BB4DD}" type="slidenum">
              <a:rPr b="0" lang="en-US" sz="1200" spc="-1" strike="noStrike">
                <a:solidFill>
                  <a:srgbClr val="8b8b8b"/>
                </a:solidFill>
                <a:latin typeface="Calibri"/>
              </a:rPr>
              <a:t>49</a:t>
            </a:fld>
            <a:endParaRPr b="0" lang="en-US" sz="1200" spc="-1" strike="noStrike">
              <a:latin typeface="Times New Roman"/>
            </a:endParaRPr>
          </a:p>
        </p:txBody>
      </p:sp>
      <p:sp>
        <p:nvSpPr>
          <p:cNvPr id="842" name="CustomShape 3"/>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43" name="CustomShape 4"/>
          <p:cNvSpPr/>
          <p:nvPr/>
        </p:nvSpPr>
        <p:spPr>
          <a:xfrm>
            <a:off x="1676520" y="1659600"/>
            <a:ext cx="8915040" cy="50176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ff"/>
                </a:solidFill>
                <a:latin typeface="Consolas"/>
              </a:rPr>
              <a:t>struct</a:t>
            </a:r>
            <a:r>
              <a:rPr b="0" lang="en-US" sz="1200" spc="-1" strike="noStrike">
                <a:solidFill>
                  <a:srgbClr val="000000"/>
                </a:solidFill>
                <a:latin typeface="Consolas"/>
              </a:rPr>
              <a:t> one_site_measurement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int</a:t>
            </a:r>
            <a:r>
              <a:rPr b="0" lang="en-US" sz="1200" spc="-1" strike="noStrike">
                <a:solidFill>
                  <a:srgbClr val="000000"/>
                </a:solidFill>
                <a:latin typeface="Consolas"/>
              </a:rPr>
              <a:t> siteOfInterest;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one_site_measurement(</a:t>
            </a:r>
            <a:r>
              <a:rPr b="0" lang="en-US" sz="1200" spc="-1" strike="noStrike">
                <a:solidFill>
                  <a:srgbClr val="0000ff"/>
                </a:solidFill>
                <a:latin typeface="Consolas"/>
              </a:rPr>
              <a:t>int</a:t>
            </a:r>
            <a:r>
              <a:rPr b="0" lang="en-US" sz="1200" spc="-1" strike="noStrike">
                <a:solidFill>
                  <a:srgbClr val="000000"/>
                </a:solidFill>
                <a:latin typeface="Consolas"/>
              </a:rPr>
              <a:t> site) : siteOfInterest(site)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__host__</a:t>
            </a:r>
            <a:r>
              <a:rPr b="0" lang="en-US" sz="1200" spc="-1" strike="noStrike">
                <a:solidFill>
                  <a:srgbClr val="000000"/>
                </a:solidFill>
                <a:latin typeface="Consolas"/>
              </a:rPr>
              <a:t> </a:t>
            </a:r>
            <a:r>
              <a:rPr b="0" lang="en-US" sz="1200" spc="-1" strike="noStrike">
                <a:solidFill>
                  <a:srgbClr val="ff00ff"/>
                </a:solidFill>
                <a:latin typeface="Consolas"/>
              </a:rPr>
              <a:t>__device__</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int</a:t>
            </a:r>
            <a:r>
              <a:rPr b="0" lang="en-US" sz="1200" spc="-1" strike="noStrike">
                <a:solidFill>
                  <a:srgbClr val="000000"/>
                </a:solidFill>
                <a:latin typeface="Consolas"/>
              </a:rPr>
              <a:t> </a:t>
            </a:r>
            <a:r>
              <a:rPr b="0" lang="en-US" sz="1200" spc="-1" strike="noStrike">
                <a:solidFill>
                  <a:srgbClr val="0000ff"/>
                </a:solidFill>
                <a:latin typeface="Consolas"/>
              </a:rPr>
              <a:t>operator</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::tuple&lt;</a:t>
            </a:r>
            <a:r>
              <a:rPr b="0" lang="en-US" sz="1200" spc="-1" strike="noStrike">
                <a:solidFill>
                  <a:srgbClr val="0000ff"/>
                </a:solidFill>
                <a:latin typeface="Consolas"/>
              </a:rPr>
              <a:t>int</a:t>
            </a:r>
            <a:r>
              <a:rPr b="0" lang="en-US" sz="1200" spc="-1" strike="noStrike">
                <a:solidFill>
                  <a:srgbClr val="000000"/>
                </a:solidFill>
                <a:latin typeface="Consolas"/>
              </a:rPr>
              <a:t>,</a:t>
            </a:r>
            <a:r>
              <a:rPr b="0" lang="en-US" sz="1200" spc="-1" strike="noStrike">
                <a:solidFill>
                  <a:srgbClr val="0000ff"/>
                </a:solidFill>
                <a:latin typeface="Consolas"/>
              </a:rPr>
              <a:t>int</a:t>
            </a:r>
            <a:r>
              <a:rPr b="0" lang="en-US" sz="1200" spc="-1" strike="noStrike">
                <a:solidFill>
                  <a:srgbClr val="000000"/>
                </a:solidFill>
                <a:latin typeface="Consolas"/>
              </a:rPr>
              <a:t>&gt; 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if</a:t>
            </a: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::get&lt;0&gt;(t) == siteOfInterest)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return</a:t>
            </a: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::get&lt;1&gt;(t);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else</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return</a:t>
            </a:r>
            <a:r>
              <a:rPr b="0" lang="en-US" sz="1200" spc="-1" strike="noStrike">
                <a:solidFill>
                  <a:srgbClr val="000000"/>
                </a:solidFill>
                <a:latin typeface="Consolas"/>
              </a:rPr>
              <a:t> 0;</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ff"/>
                </a:solidFill>
                <a:latin typeface="Consolas"/>
              </a:rPr>
              <a:t>template</a:t>
            </a:r>
            <a:r>
              <a:rPr b="0" lang="en-US" sz="1200" spc="-1" strike="noStrike">
                <a:solidFill>
                  <a:srgbClr val="000000"/>
                </a:solidFill>
                <a:latin typeface="Consolas"/>
              </a:rPr>
              <a:t> &lt;</a:t>
            </a:r>
            <a:r>
              <a:rPr b="0" lang="en-US" sz="1200" spc="-1" strike="noStrike">
                <a:solidFill>
                  <a:srgbClr val="0000ff"/>
                </a:solidFill>
                <a:latin typeface="Consolas"/>
              </a:rPr>
              <a:t>typename</a:t>
            </a:r>
            <a:r>
              <a:rPr b="0" lang="en-US" sz="1200" spc="-1" strike="noStrike">
                <a:solidFill>
                  <a:srgbClr val="000000"/>
                </a:solidFill>
                <a:latin typeface="Consolas"/>
              </a:rPr>
              <a:t> Vector&gt;</a:t>
            </a:r>
            <a:endParaRPr b="0" lang="en-US" sz="1200" spc="-1" strike="noStrike">
              <a:latin typeface="Arial"/>
            </a:endParaRPr>
          </a:p>
          <a:p>
            <a:pPr>
              <a:lnSpc>
                <a:spcPct val="100000"/>
              </a:lnSpc>
            </a:pPr>
            <a:r>
              <a:rPr b="0" lang="en-US" sz="1200" spc="-1" strike="noStrike">
                <a:solidFill>
                  <a:srgbClr val="0000ff"/>
                </a:solidFill>
                <a:latin typeface="Consolas"/>
              </a:rPr>
              <a:t>int</a:t>
            </a:r>
            <a:r>
              <a:rPr b="0" lang="en-US" sz="1200" spc="-1" strike="noStrike">
                <a:solidFill>
                  <a:srgbClr val="000000"/>
                </a:solidFill>
                <a:latin typeface="Consolas"/>
              </a:rPr>
              <a:t> compute_total_rainfall_at_one_site(</a:t>
            </a:r>
            <a:r>
              <a:rPr b="0" lang="en-US" sz="1200" spc="-1" strike="noStrike">
                <a:solidFill>
                  <a:srgbClr val="0000ff"/>
                </a:solidFill>
                <a:latin typeface="Consolas"/>
              </a:rPr>
              <a:t>int</a:t>
            </a:r>
            <a:r>
              <a:rPr b="0" lang="en-US" sz="1200" spc="-1" strike="noStrike">
                <a:solidFill>
                  <a:srgbClr val="000000"/>
                </a:solidFill>
                <a:latin typeface="Consolas"/>
              </a:rPr>
              <a:t> siteID, </a:t>
            </a:r>
            <a:r>
              <a:rPr b="0" lang="en-US" sz="1200" spc="-1" strike="noStrike">
                <a:solidFill>
                  <a:srgbClr val="0000ff"/>
                </a:solidFill>
                <a:latin typeface="Consolas"/>
              </a:rPr>
              <a:t>const</a:t>
            </a:r>
            <a:r>
              <a:rPr b="0" lang="en-US" sz="1200" spc="-1" strike="noStrike">
                <a:solidFill>
                  <a:srgbClr val="000000"/>
                </a:solidFill>
                <a:latin typeface="Consolas"/>
              </a:rPr>
              <a:t> Vector&amp; site, </a:t>
            </a:r>
            <a:r>
              <a:rPr b="0" lang="en-US" sz="1200" spc="-1" strike="noStrike">
                <a:solidFill>
                  <a:srgbClr val="0000ff"/>
                </a:solidFill>
                <a:latin typeface="Consolas"/>
              </a:rPr>
              <a:t>const</a:t>
            </a:r>
            <a:r>
              <a:rPr b="0" lang="en-US" sz="1200" spc="-1" strike="noStrike">
                <a:solidFill>
                  <a:srgbClr val="000000"/>
                </a:solidFill>
                <a:latin typeface="Consolas"/>
              </a:rPr>
              <a:t> Vector&amp; measurement)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ff"/>
                </a:solidFill>
                <a:latin typeface="Consolas"/>
              </a:rPr>
              <a:t>return</a:t>
            </a: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::transform_reduce</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::make_tuple(site.begin(), measurement.begin())),</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::make_zip_iterator(</a:t>
            </a:r>
            <a:r>
              <a:rPr b="0" lang="en-US" sz="1200" spc="-1" strike="noStrike">
                <a:solidFill>
                  <a:srgbClr val="ff00ff"/>
                </a:solidFill>
                <a:latin typeface="Consolas"/>
              </a:rPr>
              <a:t>thrust</a:t>
            </a:r>
            <a:r>
              <a:rPr b="0" lang="en-US" sz="1200" spc="-1" strike="noStrike">
                <a:solidFill>
                  <a:srgbClr val="000000"/>
                </a:solidFill>
                <a:latin typeface="Consolas"/>
              </a:rPr>
              <a:t>::make_tuple(site.end(),   measurement.end())),</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one_site_measurement(siteID),</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000000"/>
                </a:solidFill>
                <a:latin typeface="Consolas"/>
              </a:rPr>
              <a:t>0,</a:t>
            </a:r>
            <a:endParaRPr b="0" lang="en-US" sz="1200" spc="-1" strike="noStrike">
              <a:latin typeface="Arial"/>
            </a:endParaRPr>
          </a:p>
          <a:p>
            <a:pPr>
              <a:lnSpc>
                <a:spcPct val="100000"/>
              </a:lnSpc>
            </a:pPr>
            <a:r>
              <a:rPr b="0" lang="en-US" sz="1200" spc="-1" strike="noStrike">
                <a:solidFill>
                  <a:srgbClr val="000000"/>
                </a:solidFill>
                <a:latin typeface="Consolas"/>
              </a:rPr>
              <a:t>     </a:t>
            </a:r>
            <a:r>
              <a:rPr b="0" lang="en-US" sz="1200" spc="-1" strike="noStrike">
                <a:solidFill>
                  <a:srgbClr val="ff00ff"/>
                </a:solidFill>
                <a:latin typeface="Consolas"/>
              </a:rPr>
              <a:t>thrust</a:t>
            </a:r>
            <a:r>
              <a:rPr b="0" lang="en-US" sz="1200" spc="-1" strike="noStrike">
                <a:solidFill>
                  <a:srgbClr val="000000"/>
                </a:solidFill>
                <a:latin typeface="Consolas"/>
              </a:rPr>
              <a:t>::plus&lt;</a:t>
            </a:r>
            <a:r>
              <a:rPr b="0" lang="en-US" sz="1200" spc="-1" strike="noStrike">
                <a:solidFill>
                  <a:srgbClr val="0000ff"/>
                </a:solidFill>
                <a:latin typeface="Consolas"/>
              </a:rPr>
              <a:t>int</a:t>
            </a:r>
            <a:r>
              <a:rPr b="0" lang="en-US" sz="1200" spc="-1" strike="noStrike">
                <a:solidFill>
                  <a:srgbClr val="000000"/>
                </a:solidFill>
                <a:latin typeface="Consolas"/>
              </a:rPr>
              <a:t>&gt;());</a:t>
            </a:r>
            <a:endParaRPr b="0" lang="en-US" sz="1200" spc="-1" strike="noStrike">
              <a:latin typeface="Arial"/>
            </a:endParaRPr>
          </a:p>
          <a:p>
            <a:pPr>
              <a:lnSpc>
                <a:spcPct val="100000"/>
              </a:lnSpc>
            </a:pPr>
            <a:r>
              <a:rPr b="0" lang="en-US" sz="1200" spc="-1" strike="noStrike">
                <a:solidFill>
                  <a:srgbClr val="000000"/>
                </a:solidFill>
                <a:latin typeface="Consolas"/>
              </a:rPr>
              <a:t>}</a:t>
            </a:r>
            <a:endParaRPr b="0" lang="en-US" sz="1200" spc="-1" strike="noStrike">
              <a:latin typeface="Arial"/>
            </a:endParaRPr>
          </a:p>
        </p:txBody>
      </p:sp>
      <p:sp>
        <p:nvSpPr>
          <p:cNvPr id="844" name="CustomShape 5"/>
          <p:cNvSpPr/>
          <p:nvPr/>
        </p:nvSpPr>
        <p:spPr>
          <a:xfrm>
            <a:off x="7238880" y="1752480"/>
            <a:ext cx="151920" cy="2666520"/>
          </a:xfrm>
          <a:prstGeom prst="rightBrace">
            <a:avLst>
              <a:gd name="adj1" fmla="val 8333"/>
              <a:gd name="adj2" fmla="val 50000"/>
            </a:avLst>
          </a:prstGeom>
          <a:noFill/>
          <a:ln w="25560">
            <a:solidFill>
              <a:srgbClr val="c00000"/>
            </a:solidFill>
          </a:ln>
        </p:spPr>
        <p:style>
          <a:lnRef idx="1">
            <a:schemeClr val="accent1"/>
          </a:lnRef>
          <a:fillRef idx="0">
            <a:schemeClr val="accent1"/>
          </a:fillRef>
          <a:effectRef idx="0">
            <a:schemeClr val="accent1"/>
          </a:effectRef>
          <a:fontRef idx="minor"/>
        </p:style>
      </p:sp>
      <p:sp>
        <p:nvSpPr>
          <p:cNvPr id="845" name="CustomShape 6"/>
          <p:cNvSpPr/>
          <p:nvPr/>
        </p:nvSpPr>
        <p:spPr>
          <a:xfrm>
            <a:off x="7413840" y="2724840"/>
            <a:ext cx="1145880" cy="639000"/>
          </a:xfrm>
          <a:prstGeom prst="rect">
            <a:avLst/>
          </a:prstGeom>
          <a:noFill/>
          <a:ln w="25560">
            <a:solidFill>
              <a:srgbClr val="cc0000"/>
            </a:solidFill>
            <a:round/>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Functor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Definition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Total Rainfall Between Given Days</a:t>
            </a:r>
            <a:endParaRPr b="0" lang="en-US" sz="3600" spc="-1" strike="noStrike">
              <a:solidFill>
                <a:srgbClr val="000000"/>
              </a:solidFill>
              <a:latin typeface="Calibri"/>
            </a:endParaRPr>
          </a:p>
        </p:txBody>
      </p:sp>
      <p:sp>
        <p:nvSpPr>
          <p:cNvPr id="847"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DCD47236-E0FA-418D-87EA-BF0DEFA995D6}" type="slidenum">
              <a:rPr b="0" lang="en-US" sz="1200" spc="-1" strike="noStrike">
                <a:solidFill>
                  <a:srgbClr val="8b8b8b"/>
                </a:solidFill>
                <a:latin typeface="Calibri"/>
              </a:rPr>
              <a:t>49</a:t>
            </a:fld>
            <a:endParaRPr b="0" lang="en-US" sz="1200" spc="-1" strike="noStrike">
              <a:latin typeface="Times New Roman"/>
            </a:endParaRPr>
          </a:p>
        </p:txBody>
      </p:sp>
      <p:sp>
        <p:nvSpPr>
          <p:cNvPr id="848" name="CustomShape 3"/>
          <p:cNvSpPr/>
          <p:nvPr/>
        </p:nvSpPr>
        <p:spPr>
          <a:xfrm>
            <a:off x="2155320" y="4458960"/>
            <a:ext cx="79992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rPr>
              <a:t>day         [0   0   1   2   5   5   6   6   7   8  ... ]</a:t>
            </a:r>
            <a:endParaRPr b="0" lang="en-US" sz="1800" spc="-1" strike="noStrike">
              <a:latin typeface="Arial"/>
            </a:endParaRPr>
          </a:p>
          <a:p>
            <a:pPr>
              <a:lnSpc>
                <a:spcPct val="100000"/>
              </a:lnSpc>
            </a:pPr>
            <a:r>
              <a:rPr b="1" lang="en-US" sz="1800" spc="-1" strike="noStrike">
                <a:solidFill>
                  <a:srgbClr val="000000"/>
                </a:solidFill>
                <a:latin typeface="Courier New"/>
              </a:rPr>
              <a:t>measurement [9   5   6   3   3   8   2   6   5   9  ... ]</a:t>
            </a:r>
            <a:endParaRPr b="0" lang="en-US" sz="1800" spc="-1" strike="noStrike">
              <a:latin typeface="Arial"/>
            </a:endParaRPr>
          </a:p>
        </p:txBody>
      </p:sp>
      <p:sp>
        <p:nvSpPr>
          <p:cNvPr id="849" name="CustomShape 4"/>
          <p:cNvSpPr/>
          <p:nvPr/>
        </p:nvSpPr>
        <p:spPr>
          <a:xfrm rot="5400000">
            <a:off x="8228880" y="4189680"/>
            <a:ext cx="457560" cy="10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850" name="CustomShape 5"/>
          <p:cNvSpPr/>
          <p:nvPr/>
        </p:nvSpPr>
        <p:spPr>
          <a:xfrm>
            <a:off x="4822560" y="3581280"/>
            <a:ext cx="2101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000000"/>
                </a:solidFill>
                <a:latin typeface="Courier New"/>
              </a:rPr>
              <a:t>lower_bound( ... , 2)</a:t>
            </a:r>
            <a:endParaRPr b="0" lang="en-US" sz="1200" spc="-1" strike="noStrike">
              <a:latin typeface="Arial"/>
            </a:endParaRPr>
          </a:p>
        </p:txBody>
      </p:sp>
      <p:sp>
        <p:nvSpPr>
          <p:cNvPr id="851" name="CustomShape 6"/>
          <p:cNvSpPr/>
          <p:nvPr/>
        </p:nvSpPr>
        <p:spPr>
          <a:xfrm rot="5400000">
            <a:off x="5487120" y="4189680"/>
            <a:ext cx="457560" cy="108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852" name="CustomShape 7"/>
          <p:cNvSpPr/>
          <p:nvPr/>
        </p:nvSpPr>
        <p:spPr>
          <a:xfrm>
            <a:off x="7405560" y="3581280"/>
            <a:ext cx="210132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000000"/>
                </a:solidFill>
                <a:latin typeface="Courier New"/>
              </a:rPr>
              <a:t>upper_bound( ... , 6)</a:t>
            </a:r>
            <a:endParaRPr b="0" lang="en-US" sz="1200" spc="-1" strike="noStrike">
              <a:latin typeface="Arial"/>
            </a:endParaRPr>
          </a:p>
        </p:txBody>
      </p:sp>
      <p:sp>
        <p:nvSpPr>
          <p:cNvPr id="853" name="CustomShape 8"/>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54" name="CustomShape 9"/>
          <p:cNvSpPr/>
          <p:nvPr/>
        </p:nvSpPr>
        <p:spPr>
          <a:xfrm>
            <a:off x="1676520" y="1473840"/>
            <a:ext cx="8838720" cy="26470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ff"/>
                </a:solidFill>
                <a:latin typeface="Consolas"/>
              </a:rPr>
              <a:t>template</a:t>
            </a:r>
            <a:r>
              <a:rPr b="0" lang="en-US" sz="1400" spc="-1" strike="noStrike">
                <a:solidFill>
                  <a:srgbClr val="000000"/>
                </a:solidFill>
                <a:latin typeface="Consolas"/>
              </a:rPr>
              <a:t> &lt;</a:t>
            </a:r>
            <a:r>
              <a:rPr b="0" lang="en-US" sz="1400" spc="-1" strike="noStrike">
                <a:solidFill>
                  <a:srgbClr val="0000ff"/>
                </a:solidFill>
                <a:latin typeface="Consolas"/>
              </a:rPr>
              <a:t>typename</a:t>
            </a:r>
            <a:r>
              <a:rPr b="0" lang="en-US" sz="1400" spc="-1" strike="noStrike">
                <a:solidFill>
                  <a:srgbClr val="000000"/>
                </a:solidFill>
                <a:latin typeface="Consolas"/>
              </a:rPr>
              <a:t> Vector&gt;</a:t>
            </a:r>
            <a:endParaRPr b="0" lang="en-US" sz="1400" spc="-1" strike="noStrike">
              <a:latin typeface="Arial"/>
            </a:endParaRPr>
          </a:p>
          <a:p>
            <a:pPr>
              <a:lnSpc>
                <a:spcPct val="100000"/>
              </a:lnSpc>
            </a:pPr>
            <a:r>
              <a:rPr b="0" lang="en-US" sz="1400" spc="-1" strike="noStrike">
                <a:solidFill>
                  <a:srgbClr val="0000ff"/>
                </a:solidFill>
                <a:latin typeface="Consolas"/>
              </a:rPr>
              <a:t>int</a:t>
            </a:r>
            <a:r>
              <a:rPr b="0" lang="en-US" sz="1400" spc="-1" strike="noStrike">
                <a:solidFill>
                  <a:srgbClr val="000000"/>
                </a:solidFill>
                <a:latin typeface="Consolas"/>
              </a:rPr>
              <a:t> compute_total_rainfall_between_days(</a:t>
            </a:r>
            <a:r>
              <a:rPr b="0" lang="en-US" sz="1400" spc="-1" strike="noStrike">
                <a:solidFill>
                  <a:srgbClr val="0000ff"/>
                </a:solidFill>
                <a:latin typeface="Consolas"/>
              </a:rPr>
              <a:t>int</a:t>
            </a:r>
            <a:r>
              <a:rPr b="0" lang="en-US" sz="1400" spc="-1" strike="noStrike">
                <a:solidFill>
                  <a:srgbClr val="000000"/>
                </a:solidFill>
                <a:latin typeface="Consolas"/>
              </a:rPr>
              <a:t> first_day, </a:t>
            </a:r>
            <a:r>
              <a:rPr b="0" lang="en-US" sz="1400" spc="-1" strike="noStrike">
                <a:solidFill>
                  <a:srgbClr val="0000ff"/>
                </a:solidFill>
                <a:latin typeface="Consolas"/>
              </a:rPr>
              <a:t>int</a:t>
            </a:r>
            <a:r>
              <a:rPr b="0" lang="en-US" sz="1400" spc="-1" strike="noStrike">
                <a:solidFill>
                  <a:srgbClr val="000000"/>
                </a:solidFill>
                <a:latin typeface="Consolas"/>
              </a:rPr>
              <a:t> last_day,</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const</a:t>
            </a:r>
            <a:r>
              <a:rPr b="0" lang="en-US" sz="1400" spc="-1" strike="noStrike">
                <a:solidFill>
                  <a:srgbClr val="000000"/>
                </a:solidFill>
                <a:latin typeface="Consolas"/>
              </a:rPr>
              <a:t> Vector&amp; day, </a:t>
            </a:r>
            <a:r>
              <a:rPr b="0" lang="en-US" sz="1400" spc="-1" strike="noStrike">
                <a:solidFill>
                  <a:srgbClr val="0000ff"/>
                </a:solidFill>
                <a:latin typeface="Consolas"/>
              </a:rPr>
              <a:t>const</a:t>
            </a:r>
            <a:r>
              <a:rPr b="0" lang="en-US" sz="1400" spc="-1" strike="noStrike">
                <a:solidFill>
                  <a:srgbClr val="000000"/>
                </a:solidFill>
                <a:latin typeface="Consolas"/>
              </a:rPr>
              <a:t> Vector&amp; measurement)</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int</a:t>
            </a:r>
            <a:r>
              <a:rPr b="0" lang="en-US" sz="1400" spc="-1" strike="noStrike">
                <a:solidFill>
                  <a:srgbClr val="000000"/>
                </a:solidFill>
                <a:latin typeface="Consolas"/>
              </a:rPr>
              <a:t> first = </a:t>
            </a:r>
            <a:r>
              <a:rPr b="0" lang="en-US" sz="1400" spc="-1" strike="noStrike">
                <a:solidFill>
                  <a:srgbClr val="ff00ff"/>
                </a:solidFill>
                <a:latin typeface="Consolas"/>
              </a:rPr>
              <a:t>thrust</a:t>
            </a:r>
            <a:r>
              <a:rPr b="0" lang="en-US" sz="1400" spc="-1" strike="noStrike">
                <a:solidFill>
                  <a:srgbClr val="000000"/>
                </a:solidFill>
                <a:latin typeface="Consolas"/>
              </a:rPr>
              <a:t>::lower_bound(day.begin(), day.end(), first_day) - day.begin();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int</a:t>
            </a:r>
            <a:r>
              <a:rPr b="0" lang="en-US" sz="1400" spc="-1" strike="noStrike">
                <a:solidFill>
                  <a:srgbClr val="000000"/>
                </a:solidFill>
                <a:latin typeface="Consolas"/>
              </a:rPr>
              <a:t> last  = </a:t>
            </a:r>
            <a:r>
              <a:rPr b="0" lang="en-US" sz="1400" spc="-1" strike="noStrike">
                <a:solidFill>
                  <a:srgbClr val="ff00ff"/>
                </a:solidFill>
                <a:latin typeface="Consolas"/>
              </a:rPr>
              <a:t>thrust</a:t>
            </a:r>
            <a:r>
              <a:rPr b="0" lang="en-US" sz="1400" spc="-1" strike="noStrike">
                <a:solidFill>
                  <a:srgbClr val="000000"/>
                </a:solidFill>
                <a:latin typeface="Consolas"/>
              </a:rPr>
              <a:t>::upper_bound(day.begin(), day.end(), last_day)  - day.begin();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ff"/>
                </a:solidFill>
                <a:latin typeface="Consolas"/>
              </a:rPr>
              <a:t>return</a:t>
            </a: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::reduce(measurement.begin() + first, measurement.begin() + last);</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p:txBody>
      </p:sp>
      <p:sp>
        <p:nvSpPr>
          <p:cNvPr id="855" name="CustomShape 10"/>
          <p:cNvSpPr/>
          <p:nvPr/>
        </p:nvSpPr>
        <p:spPr>
          <a:xfrm>
            <a:off x="5715000" y="5536080"/>
            <a:ext cx="4571640" cy="11559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ff"/>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&lt;thrust/device_vector.h&gt;</a:t>
            </a:r>
            <a:endParaRPr b="0" lang="en-US" sz="1400" spc="-1" strike="noStrike">
              <a:latin typeface="Arial"/>
            </a:endParaRPr>
          </a:p>
          <a:p>
            <a:pPr>
              <a:lnSpc>
                <a:spcPct val="100000"/>
              </a:lnSpc>
            </a:pPr>
            <a:r>
              <a:rPr b="0" lang="en-US" sz="1400" spc="-1" strike="noStrike">
                <a:solidFill>
                  <a:srgbClr val="0000ff"/>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&lt;thrust/binary_search.h&gt;</a:t>
            </a:r>
            <a:endParaRPr b="0" lang="en-US" sz="1400" spc="-1" strike="noStrike">
              <a:latin typeface="Arial"/>
            </a:endParaRPr>
          </a:p>
          <a:p>
            <a:pPr>
              <a:lnSpc>
                <a:spcPct val="100000"/>
              </a:lnSpc>
            </a:pPr>
            <a:r>
              <a:rPr b="0" lang="en-US" sz="1400" spc="-1" strike="noStrike">
                <a:solidFill>
                  <a:srgbClr val="0000ff"/>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&lt;thrust/transform.h&gt;</a:t>
            </a:r>
            <a:endParaRPr b="0" lang="en-US" sz="1400" spc="-1" strike="noStrike">
              <a:latin typeface="Arial"/>
            </a:endParaRPr>
          </a:p>
          <a:p>
            <a:pPr>
              <a:lnSpc>
                <a:spcPct val="100000"/>
              </a:lnSpc>
            </a:pPr>
            <a:r>
              <a:rPr b="0" lang="en-US" sz="1400" spc="-1" strike="noStrike">
                <a:solidFill>
                  <a:srgbClr val="0000ff"/>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&lt;thrust/iterator/zip_iterator.h&gt;</a:t>
            </a:r>
            <a:endParaRPr b="0" lang="en-US" sz="1400" spc="-1" strike="noStrike">
              <a:latin typeface="Arial"/>
            </a:endParaRPr>
          </a:p>
          <a:p>
            <a:pPr>
              <a:lnSpc>
                <a:spcPct val="100000"/>
              </a:lnSpc>
            </a:pPr>
            <a:r>
              <a:rPr b="0" lang="en-US" sz="1400" spc="-1" strike="noStrike">
                <a:solidFill>
                  <a:srgbClr val="0000ff"/>
                </a:solidFill>
                <a:latin typeface="Consolas"/>
              </a:rPr>
              <a:t>#include</a:t>
            </a:r>
            <a:r>
              <a:rPr b="0" lang="en-US" sz="1400" spc="-1" strike="noStrike">
                <a:solidFill>
                  <a:srgbClr val="000000"/>
                </a:solidFill>
                <a:latin typeface="Consolas"/>
              </a:rPr>
              <a:t> </a:t>
            </a:r>
            <a:r>
              <a:rPr b="0" lang="en-US" sz="1400" spc="-1" strike="noStrike">
                <a:solidFill>
                  <a:srgbClr val="a31515"/>
                </a:solidFill>
                <a:latin typeface="Consolas"/>
              </a:rPr>
              <a:t>&lt;iostream&gt;</a:t>
            </a:r>
            <a:endParaRPr b="0" lang="en-US" sz="1400" spc="-1" strike="noStrike">
              <a:latin typeface="Arial"/>
            </a:endParaRPr>
          </a:p>
        </p:txBody>
      </p:sp>
      <p:sp>
        <p:nvSpPr>
          <p:cNvPr id="856" name="CustomShape 11"/>
          <p:cNvSpPr/>
          <p:nvPr/>
        </p:nvSpPr>
        <p:spPr>
          <a:xfrm>
            <a:off x="1828800" y="5705280"/>
            <a:ext cx="3352320" cy="1063080"/>
          </a:xfrm>
          <a:prstGeom prst="rect">
            <a:avLst/>
          </a:prstGeom>
          <a:noFill/>
          <a:ln>
            <a:solidFill>
              <a:srgbClr val="ffc000"/>
            </a:solid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Light"/>
              </a:rPr>
              <a:t>You will need to include several header files</a:t>
            </a:r>
            <a:br/>
            <a:r>
              <a:rPr b="0" lang="en-US" sz="1600" spc="-1" strike="noStrike">
                <a:solidFill>
                  <a:srgbClr val="000000"/>
                </a:solidFill>
                <a:latin typeface="Calibri Light"/>
              </a:rPr>
              <a:t>(not all for the code snippet above)</a:t>
            </a:r>
            <a:endParaRPr b="0" lang="en-US" sz="1600" spc="-1" strike="noStrike">
              <a:latin typeface="Arial"/>
            </a:endParaRPr>
          </a:p>
        </p:txBody>
      </p:sp>
      <p:sp>
        <p:nvSpPr>
          <p:cNvPr id="857" name="CustomShape 12"/>
          <p:cNvSpPr/>
          <p:nvPr/>
        </p:nvSpPr>
        <p:spPr>
          <a:xfrm>
            <a:off x="5181480" y="6120720"/>
            <a:ext cx="533160" cy="360"/>
          </a:xfrm>
          <a:custGeom>
            <a:avLst/>
            <a:gdLst/>
            <a:ahLst/>
            <a:rect l="l" t="t" r="r" b="b"/>
            <a:pathLst>
              <a:path w="21600" h="21600">
                <a:moveTo>
                  <a:pt x="0" y="0"/>
                </a:moveTo>
                <a:lnTo>
                  <a:pt x="21600" y="21600"/>
                </a:lnTo>
              </a:path>
            </a:pathLst>
          </a:custGeom>
          <a:noFill/>
          <a:ln w="28440">
            <a:solidFill>
              <a:srgbClr val="ffc000"/>
            </a:solidFill>
            <a:tailEnd len="med" type="arrow"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856"/>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857"/>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8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Number of Days with Any Rainfall</a:t>
            </a:r>
            <a:endParaRPr b="0" lang="en-US" sz="3600" spc="-1" strike="noStrike">
              <a:solidFill>
                <a:srgbClr val="000000"/>
              </a:solidFill>
              <a:latin typeface="Calibri"/>
            </a:endParaRPr>
          </a:p>
        </p:txBody>
      </p:sp>
      <p:sp>
        <p:nvSpPr>
          <p:cNvPr id="859"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0B0E7F93-F8D8-4E3F-984D-5A6CB567E606}" type="slidenum">
              <a:rPr b="0" lang="en-US" sz="1200" spc="-1" strike="noStrike">
                <a:solidFill>
                  <a:srgbClr val="8b8b8b"/>
                </a:solidFill>
                <a:latin typeface="Calibri"/>
              </a:rPr>
              <a:t>49</a:t>
            </a:fld>
            <a:endParaRPr b="0" lang="en-US" sz="1200" spc="-1" strike="noStrike">
              <a:latin typeface="Times New Roman"/>
            </a:endParaRPr>
          </a:p>
        </p:txBody>
      </p:sp>
      <p:sp>
        <p:nvSpPr>
          <p:cNvPr id="860" name="CustomShape 3"/>
          <p:cNvSpPr/>
          <p:nvPr/>
        </p:nvSpPr>
        <p:spPr>
          <a:xfrm>
            <a:off x="2298600" y="4419720"/>
            <a:ext cx="7450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rPr>
              <a:t>day     [0   0   1   2   5   5   6   6   7   8  ... ]</a:t>
            </a:r>
            <a:endParaRPr b="0" lang="en-US" sz="1800" spc="-1" strike="noStrike">
              <a:latin typeface="Arial"/>
            </a:endParaRPr>
          </a:p>
        </p:txBody>
      </p:sp>
      <p:sp>
        <p:nvSpPr>
          <p:cNvPr id="861" name="CustomShape 4"/>
          <p:cNvSpPr/>
          <p:nvPr/>
        </p:nvSpPr>
        <p:spPr>
          <a:xfrm>
            <a:off x="428616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2" name="CustomShape 5"/>
          <p:cNvSpPr/>
          <p:nvPr/>
        </p:nvSpPr>
        <p:spPr>
          <a:xfrm>
            <a:off x="483876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3" name="CustomShape 6"/>
          <p:cNvSpPr/>
          <p:nvPr/>
        </p:nvSpPr>
        <p:spPr>
          <a:xfrm>
            <a:off x="539100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4" name="CustomShape 7"/>
          <p:cNvSpPr/>
          <p:nvPr/>
        </p:nvSpPr>
        <p:spPr>
          <a:xfrm>
            <a:off x="5943600" y="4484160"/>
            <a:ext cx="304560" cy="30456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865" name="CustomShape 8"/>
          <p:cNvSpPr/>
          <p:nvPr/>
        </p:nvSpPr>
        <p:spPr>
          <a:xfrm>
            <a:off x="649620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6" name="CustomShape 9"/>
          <p:cNvSpPr/>
          <p:nvPr/>
        </p:nvSpPr>
        <p:spPr>
          <a:xfrm>
            <a:off x="7048440" y="4484160"/>
            <a:ext cx="304560" cy="30456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867" name="CustomShape 10"/>
          <p:cNvSpPr/>
          <p:nvPr/>
        </p:nvSpPr>
        <p:spPr>
          <a:xfrm>
            <a:off x="760104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8" name="CustomShape 11"/>
          <p:cNvSpPr/>
          <p:nvPr/>
        </p:nvSpPr>
        <p:spPr>
          <a:xfrm>
            <a:off x="8153280" y="4484160"/>
            <a:ext cx="304560" cy="304560"/>
          </a:xfrm>
          <a:prstGeom prst="mathNotEqual">
            <a:avLst>
              <a:gd name="adj1" fmla="val 23520"/>
              <a:gd name="adj2" fmla="val 6600000"/>
              <a:gd name="adj3" fmla="val 1176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9" name="CustomShape 12"/>
          <p:cNvSpPr/>
          <p:nvPr/>
        </p:nvSpPr>
        <p:spPr>
          <a:xfrm>
            <a:off x="3733920" y="4484160"/>
            <a:ext cx="304560" cy="30456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870" name="CustomShape 13"/>
          <p:cNvSpPr/>
          <p:nvPr/>
        </p:nvSpPr>
        <p:spPr>
          <a:xfrm>
            <a:off x="2524320" y="5421960"/>
            <a:ext cx="6901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rPr>
              <a:t>     </a:t>
            </a:r>
            <a:r>
              <a:rPr b="1" lang="en-US" sz="1800" spc="-1" strike="noStrike">
                <a:solidFill>
                  <a:srgbClr val="00b050"/>
                </a:solidFill>
                <a:latin typeface="Courier New"/>
              </a:rPr>
              <a:t>1</a:t>
            </a:r>
            <a:r>
              <a:rPr b="1" lang="en-US" sz="1800" spc="-1" strike="noStrike">
                <a:solidFill>
                  <a:srgbClr val="000000"/>
                </a:solidFill>
                <a:latin typeface="Courier New"/>
              </a:rPr>
              <a:t>  [0   1   1   1   0   1   0   1   1  ... ]</a:t>
            </a:r>
            <a:endParaRPr b="0" lang="en-US" sz="1800" spc="-1" strike="noStrike">
              <a:latin typeface="Arial"/>
            </a:endParaRPr>
          </a:p>
        </p:txBody>
      </p:sp>
      <p:sp>
        <p:nvSpPr>
          <p:cNvPr id="871" name="CustomShape 14"/>
          <p:cNvSpPr/>
          <p:nvPr/>
        </p:nvSpPr>
        <p:spPr>
          <a:xfrm>
            <a:off x="459108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2" name="CustomShape 15"/>
          <p:cNvSpPr/>
          <p:nvPr/>
        </p:nvSpPr>
        <p:spPr>
          <a:xfrm>
            <a:off x="514368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3" name="CustomShape 16"/>
          <p:cNvSpPr/>
          <p:nvPr/>
        </p:nvSpPr>
        <p:spPr>
          <a:xfrm>
            <a:off x="569592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4" name="CustomShape 17"/>
          <p:cNvSpPr/>
          <p:nvPr/>
        </p:nvSpPr>
        <p:spPr>
          <a:xfrm>
            <a:off x="624852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5" name="CustomShape 18"/>
          <p:cNvSpPr/>
          <p:nvPr/>
        </p:nvSpPr>
        <p:spPr>
          <a:xfrm>
            <a:off x="680076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6" name="CustomShape 19"/>
          <p:cNvSpPr/>
          <p:nvPr/>
        </p:nvSpPr>
        <p:spPr>
          <a:xfrm>
            <a:off x="735336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7" name="CustomShape 20"/>
          <p:cNvSpPr/>
          <p:nvPr/>
        </p:nvSpPr>
        <p:spPr>
          <a:xfrm>
            <a:off x="790560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8" name="CustomShape 21"/>
          <p:cNvSpPr/>
          <p:nvPr/>
        </p:nvSpPr>
        <p:spPr>
          <a:xfrm>
            <a:off x="4038480" y="548640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79" name="CustomShape 22"/>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880" name="CustomShape 23"/>
          <p:cNvSpPr/>
          <p:nvPr/>
        </p:nvSpPr>
        <p:spPr>
          <a:xfrm>
            <a:off x="1676520" y="1600200"/>
            <a:ext cx="8229240" cy="310716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template</a:t>
            </a:r>
            <a:r>
              <a:rPr b="0" lang="en-US" sz="1800" spc="-1" strike="noStrike">
                <a:solidFill>
                  <a:srgbClr val="000000"/>
                </a:solidFill>
                <a:latin typeface="Consolas"/>
              </a:rPr>
              <a:t> &lt;</a:t>
            </a:r>
            <a:r>
              <a:rPr b="0" lang="en-US" sz="1800" spc="-1" strike="noStrike">
                <a:solidFill>
                  <a:srgbClr val="0000ff"/>
                </a:solidFill>
                <a:latin typeface="Consolas"/>
              </a:rPr>
              <a:t>typename</a:t>
            </a:r>
            <a:r>
              <a:rPr b="0" lang="en-US" sz="1800" spc="-1" strike="noStrike">
                <a:solidFill>
                  <a:srgbClr val="000000"/>
                </a:solidFill>
                <a:latin typeface="Consolas"/>
              </a:rPr>
              <a:t> Vector&gt;</a:t>
            </a:r>
            <a:endParaRPr b="0" lang="en-US" sz="1800" spc="-1" strike="noStrike">
              <a:latin typeface="Arial"/>
            </a:endParaRPr>
          </a:p>
          <a:p>
            <a:pPr>
              <a:lnSpc>
                <a:spcPct val="100000"/>
              </a:lnSpc>
            </a:pPr>
            <a:r>
              <a:rPr b="0" lang="en-US" sz="1800" spc="-1" strike="noStrike">
                <a:solidFill>
                  <a:srgbClr val="0000ff"/>
                </a:solidFill>
                <a:latin typeface="Consolas"/>
              </a:rPr>
              <a:t>int</a:t>
            </a:r>
            <a:r>
              <a:rPr b="0" lang="en-US" sz="1800" spc="-1" strike="noStrike">
                <a:solidFill>
                  <a:srgbClr val="000000"/>
                </a:solidFill>
                <a:latin typeface="Consolas"/>
              </a:rPr>
              <a:t> compute_number_of_days_with_rainfall(</a:t>
            </a:r>
            <a:r>
              <a:rPr b="0" lang="en-US" sz="1800" spc="-1" strike="noStrike">
                <a:solidFill>
                  <a:srgbClr val="0000ff"/>
                </a:solidFill>
                <a:latin typeface="Consolas"/>
              </a:rPr>
              <a:t>const</a:t>
            </a:r>
            <a:r>
              <a:rPr b="0" lang="en-US" sz="1800" spc="-1" strike="noStrike">
                <a:solidFill>
                  <a:srgbClr val="000000"/>
                </a:solidFill>
                <a:latin typeface="Consolas"/>
              </a:rPr>
              <a:t> Vector&amp; day)</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ff"/>
                </a:solidFill>
                <a:latin typeface="Consolas"/>
              </a:rPr>
              <a:t>return</a:t>
            </a: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::inner_product(day.begin(), day.end() - 1,</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day.begin() + 1,</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000000"/>
                </a:solidFill>
                <a:latin typeface="Consolas"/>
              </a:rPr>
              <a:t>0,</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::plus&lt;</a:t>
            </a:r>
            <a:r>
              <a:rPr b="0" lang="en-US" sz="1800" spc="-1" strike="noStrike">
                <a:solidFill>
                  <a:srgbClr val="0000ff"/>
                </a:solidFill>
                <a:latin typeface="Consolas"/>
              </a:rPr>
              <a:t>int</a:t>
            </a:r>
            <a:r>
              <a:rPr b="0" lang="en-US" sz="1800" spc="-1" strike="noStrike">
                <a:solidFill>
                  <a:srgbClr val="000000"/>
                </a:solidFill>
                <a:latin typeface="Consolas"/>
              </a:rPr>
              <a:t>&gt;(),</a:t>
            </a:r>
            <a:endParaRPr b="0" lang="en-US" sz="1800" spc="-1" strike="noStrike">
              <a:latin typeface="Arial"/>
            </a:endParaRPr>
          </a:p>
          <a:p>
            <a:pPr>
              <a:lnSpc>
                <a:spcPct val="100000"/>
              </a:lnSpc>
            </a:pPr>
            <a:r>
              <a:rPr b="0" lang="en-US" sz="1800" spc="-1" strike="noStrike">
                <a:solidFill>
                  <a:srgbClr val="000000"/>
                </a:solidFill>
                <a:latin typeface="Consolas"/>
              </a:rPr>
              <a:t>                               </a:t>
            </a:r>
            <a:r>
              <a:rPr b="0" lang="en-US" sz="1800" spc="-1" strike="noStrike">
                <a:solidFill>
                  <a:srgbClr val="ff00ff"/>
                </a:solidFill>
                <a:latin typeface="Consolas"/>
              </a:rPr>
              <a:t>thrust</a:t>
            </a:r>
            <a:r>
              <a:rPr b="0" lang="en-US" sz="1800" spc="-1" strike="noStrike">
                <a:solidFill>
                  <a:srgbClr val="000000"/>
                </a:solidFill>
                <a:latin typeface="Consolas"/>
              </a:rPr>
              <a:t>::not_equal_to&lt;</a:t>
            </a:r>
            <a:r>
              <a:rPr b="0" lang="en-US" sz="1800" spc="-1" strike="noStrike">
                <a:solidFill>
                  <a:srgbClr val="0000ff"/>
                </a:solidFill>
                <a:latin typeface="Consolas"/>
              </a:rPr>
              <a:t>int</a:t>
            </a:r>
            <a:r>
              <a:rPr b="0" lang="en-US" sz="1800" spc="-1" strike="noStrike">
                <a:solidFill>
                  <a:srgbClr val="000000"/>
                </a:solidFill>
                <a:latin typeface="Consolas"/>
              </a:rPr>
              <a:t>&gt;()) + </a:t>
            </a:r>
            <a:r>
              <a:rPr b="0" lang="en-US" sz="1800" spc="-1" strike="noStrike">
                <a:solidFill>
                  <a:srgbClr val="00b050"/>
                </a:solidFill>
                <a:latin typeface="Consolas"/>
              </a:rPr>
              <a:t>1</a:t>
            </a:r>
            <a:r>
              <a:rPr b="0" lang="en-US" sz="1800" spc="-1" strike="noStrike">
                <a:solidFill>
                  <a:srgbClr val="000000"/>
                </a:solidFill>
                <a:latin typeface="Consolas"/>
              </a:rPr>
              <a:t>;</a:t>
            </a:r>
            <a:endParaRPr b="0" lang="en-US" sz="1800" spc="-1" strike="noStrike">
              <a:latin typeface="Arial"/>
            </a:endParaRPr>
          </a:p>
          <a:p>
            <a:pPr>
              <a:lnSpc>
                <a:spcPct val="100000"/>
              </a:lnSpc>
            </a:pPr>
            <a:r>
              <a:rPr b="0" lang="en-US" sz="1800" spc="-1" strike="noStrike">
                <a:solidFill>
                  <a:srgbClr val="000000"/>
                </a:solidFill>
                <a:latin typeface="Consolas"/>
              </a:rPr>
              <a:t>}</a:t>
            </a:r>
            <a:endParaRPr b="0" lang="en-US" sz="1800" spc="-1" strike="noStrike">
              <a:latin typeface="Arial"/>
            </a:endParaRPr>
          </a:p>
        </p:txBody>
      </p:sp>
      <p:sp>
        <p:nvSpPr>
          <p:cNvPr id="881" name="CustomShape 24"/>
          <p:cNvSpPr/>
          <p:nvPr/>
        </p:nvSpPr>
        <p:spPr>
          <a:xfrm>
            <a:off x="388620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2" name="CustomShape 25"/>
          <p:cNvSpPr/>
          <p:nvPr/>
        </p:nvSpPr>
        <p:spPr>
          <a:xfrm>
            <a:off x="443880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3" name="CustomShape 26"/>
          <p:cNvSpPr/>
          <p:nvPr/>
        </p:nvSpPr>
        <p:spPr>
          <a:xfrm>
            <a:off x="497844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4" name="CustomShape 27"/>
          <p:cNvSpPr/>
          <p:nvPr/>
        </p:nvSpPr>
        <p:spPr>
          <a:xfrm>
            <a:off x="552240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5" name="CustomShape 28"/>
          <p:cNvSpPr/>
          <p:nvPr/>
        </p:nvSpPr>
        <p:spPr>
          <a:xfrm>
            <a:off x="608328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6" name="CustomShape 29"/>
          <p:cNvSpPr/>
          <p:nvPr/>
        </p:nvSpPr>
        <p:spPr>
          <a:xfrm>
            <a:off x="664452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7" name="CustomShape 30"/>
          <p:cNvSpPr/>
          <p:nvPr/>
        </p:nvSpPr>
        <p:spPr>
          <a:xfrm>
            <a:off x="720108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8" name="CustomShape 31"/>
          <p:cNvSpPr/>
          <p:nvPr/>
        </p:nvSpPr>
        <p:spPr>
          <a:xfrm>
            <a:off x="774072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89" name="CustomShape 32"/>
          <p:cNvSpPr/>
          <p:nvPr/>
        </p:nvSpPr>
        <p:spPr>
          <a:xfrm>
            <a:off x="8276040" y="4787640"/>
            <a:ext cx="360" cy="69696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p:sp>
        <p:nvSpPr>
          <p:cNvPr id="890" name="CustomShape 33"/>
          <p:cNvSpPr/>
          <p:nvPr/>
        </p:nvSpPr>
        <p:spPr>
          <a:xfrm>
            <a:off x="3429000" y="548532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91" name="CustomShape 34"/>
          <p:cNvSpPr/>
          <p:nvPr/>
        </p:nvSpPr>
        <p:spPr>
          <a:xfrm flipH="1">
            <a:off x="3352680" y="4801680"/>
            <a:ext cx="190080" cy="683280"/>
          </a:xfrm>
          <a:custGeom>
            <a:avLst/>
            <a:gdLst/>
            <a:ahLst/>
            <a:rect l="l" t="t" r="r" b="b"/>
            <a:pathLst>
              <a:path w="21600" h="21600">
                <a:moveTo>
                  <a:pt x="0" y="0"/>
                </a:moveTo>
                <a:lnTo>
                  <a:pt x="21600" y="21600"/>
                </a:lnTo>
              </a:path>
            </a:pathLst>
          </a:custGeom>
          <a:noFill/>
          <a:ln w="28440">
            <a:solidFill>
              <a:srgbClr val="0070c0"/>
            </a:solidFill>
            <a:prstDash val="sysDot"/>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892" name="Formula 35"/>
              <p:cNvSpPr txBox="1"/>
              <p:nvPr/>
            </p:nvSpPr>
            <p:spPr>
              <a:xfrm>
                <a:off x="9906120" y="3276720"/>
                <a:ext cx="471240" cy="369000"/>
              </a:xfrm>
              <a:prstGeom prst="rect">
                <a:avLst/>
              </a:prstGeom>
            </p:spPr>
            <p:txBody>
              <a:bodyPr/>
              <a:p>
                <a14:m>
                  <m:oMath xmlns:m="http://schemas.openxmlformats.org/officeDocument/2006/math">
                    <m:r>
                      <m:t xml:space="preserve">⊕</m:t>
                    </m:r>
                  </m:oMath>
                </a14:m>
              </a:p>
            </p:txBody>
          </p:sp>
        </mc:Choice>
        <mc:Fallback/>
      </mc:AlternateContent>
      <mc:AlternateContent>
        <mc:Choice xmlns:a14="http://schemas.microsoft.com/office/drawing/2010/main" Requires="a14">
          <p:sp>
            <p:nvSpPr>
              <p:cNvPr id="893" name="Formula 36"/>
              <p:cNvSpPr txBox="1"/>
              <p:nvPr/>
            </p:nvSpPr>
            <p:spPr>
              <a:xfrm>
                <a:off x="9906120" y="3546360"/>
                <a:ext cx="471240" cy="369000"/>
              </a:xfrm>
              <a:prstGeom prst="rect">
                <a:avLst/>
              </a:prstGeom>
            </p:spPr>
            <p:txBody>
              <a:bodyPr/>
              <a:p>
                <a14:m>
                  <m:oMath xmlns:m="http://schemas.openxmlformats.org/officeDocument/2006/math">
                    <m:r>
                      <m:t xml:space="preserve">⊗</m:t>
                    </m:r>
                  </m:oMath>
                </a14:m>
              </a:p>
            </p:txBody>
          </p:sp>
        </mc:Choice>
        <mc:Fallback/>
      </mc:AlternateContent>
      <mc:AlternateContent>
        <mc:Choice xmlns:a14="http://schemas.microsoft.com/office/drawing/2010/main" Requires="a14">
          <p:sp>
            <p:nvSpPr>
              <p:cNvPr id="894" name="Formula 37"/>
              <p:cNvSpPr txBox="1"/>
              <p:nvPr/>
            </p:nvSpPr>
            <p:spPr>
              <a:xfrm>
                <a:off x="2777040" y="6040080"/>
                <a:ext cx="6028200" cy="338040"/>
              </a:xfrm>
              <a:prstGeom prst="rect">
                <a:avLst/>
              </a:prstGeom>
            </p:spPr>
            <p:txBody>
              <a:bodyPr/>
              <a:p>
                <a14:m>
                  <m:oMath xmlns:m="http://schemas.openxmlformats.org/officeDocument/2006/math">
                    <m:r>
                      <m:rPr>
                        <m:lit/>
                        <m:nor/>
                      </m:rPr>
                      <m:t xml:space="preserve">inner</m:t>
                    </m:r>
                    <m:r>
                      <m:rPr>
                        <m:lit/>
                        <m:nor/>
                      </m:rPr>
                      <m:t xml:space="preserve">_</m:t>
                    </m:r>
                    <m:r>
                      <m:rPr>
                        <m:lit/>
                        <m:nor/>
                      </m:rPr>
                      <m:t xml:space="preserve">product</m:t>
                    </m:r>
                    <m:d>
                      <m:dPr>
                        <m:begChr m:val="("/>
                        <m:endChr m:val=")"/>
                      </m:dPr>
                      <m:e>
                        <m:r>
                          <m:t xml:space="preserve">𝒙</m:t>
                        </m:r>
                        <m:r>
                          <m:t xml:space="preserve">,</m:t>
                        </m:r>
                        <m:r>
                          <m:t xml:space="preserve">𝒚</m:t>
                        </m:r>
                      </m:e>
                    </m:d>
                    <m:r>
                      <m:t xml:space="preserve">=</m:t>
                    </m:r>
                    <m:d>
                      <m:dPr>
                        <m:begChr m:val="("/>
                        <m:endChr m:val=")"/>
                      </m:dPr>
                      <m:e>
                        <m:sSub>
                          <m:e>
                            <m:r>
                              <m:t xml:space="preserve">𝒙</m:t>
                            </m:r>
                          </m:e>
                          <m:sub>
                            <m:r>
                              <m:t xml:space="preserve">𝟎</m:t>
                            </m:r>
                          </m:sub>
                        </m:sSub>
                        <m:r>
                          <m:t xml:space="preserve">⊗</m:t>
                        </m:r>
                        <m:sSub>
                          <m:e>
                            <m:r>
                              <m:t xml:space="preserve">𝒚</m:t>
                            </m:r>
                          </m:e>
                          <m:sub>
                            <m:r>
                              <m:t xml:space="preserve">𝟎</m:t>
                            </m:r>
                          </m:sub>
                        </m:sSub>
                      </m:e>
                    </m:d>
                    <m:r>
                      <m:t xml:space="preserve">⊕</m:t>
                    </m:r>
                    <m:d>
                      <m:dPr>
                        <m:begChr m:val="("/>
                        <m:endChr m:val=")"/>
                      </m:dPr>
                      <m:e>
                        <m:sSub>
                          <m:e>
                            <m:r>
                              <m:t xml:space="preserve">𝒙</m:t>
                            </m:r>
                          </m:e>
                          <m:sub>
                            <m:r>
                              <m:t xml:space="preserve">𝟏</m:t>
                            </m:r>
                          </m:sub>
                        </m:sSub>
                        <m:r>
                          <m:t xml:space="preserve">⊗</m:t>
                        </m:r>
                        <m:sSub>
                          <m:e>
                            <m:r>
                              <m:t xml:space="preserve">𝒚</m:t>
                            </m:r>
                          </m:e>
                          <m:sub>
                            <m:r>
                              <m:t xml:space="preserve">𝟏</m:t>
                            </m:r>
                          </m:sub>
                        </m:sSub>
                      </m:e>
                    </m:d>
                    <m:r>
                      <m:t xml:space="preserve">⊕</m:t>
                    </m:r>
                    <m:d>
                      <m:dPr>
                        <m:begChr m:val="("/>
                        <m:endChr m:val=")"/>
                      </m:dPr>
                      <m:e>
                        <m:sSub>
                          <m:e>
                            <m:r>
                              <m:t xml:space="preserve">𝒙</m:t>
                            </m:r>
                          </m:e>
                          <m:sub>
                            <m:r>
                              <m:t xml:space="preserve">𝟐</m:t>
                            </m:r>
                          </m:sub>
                        </m:sSub>
                        <m:r>
                          <m:t xml:space="preserve">⊗</m:t>
                        </m:r>
                        <m:sSub>
                          <m:e>
                            <m:r>
                              <m:t xml:space="preserve">𝒚</m:t>
                            </m:r>
                          </m:e>
                          <m:sub>
                            <m:r>
                              <m:t xml:space="preserve">𝟐</m:t>
                            </m:r>
                          </m:sub>
                        </m:sSub>
                      </m:e>
                    </m:d>
                    <m:r>
                      <m:t xml:space="preserve">⊕</m:t>
                    </m:r>
                    <m:r>
                      <m:t xml:space="preserve">…</m:t>
                    </m:r>
                  </m:oMath>
                </a14:m>
              </a:p>
            </p:txBody>
          </p:sp>
        </mc:Choice>
        <mc:Fallback/>
      </mc:AlternateContent>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89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88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8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88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88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88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8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88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Total Rainfall on Each Day</a:t>
            </a:r>
            <a:endParaRPr b="0" lang="en-US" sz="3600" spc="-1" strike="noStrike">
              <a:solidFill>
                <a:srgbClr val="000000"/>
              </a:solidFill>
              <a:latin typeface="Calibri"/>
            </a:endParaRPr>
          </a:p>
        </p:txBody>
      </p:sp>
      <p:sp>
        <p:nvSpPr>
          <p:cNvPr id="896"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5F29288D-2F60-4791-A3B6-70CBE4122952}" type="slidenum">
              <a:rPr b="0" lang="en-US" sz="1200" spc="-1" strike="noStrike">
                <a:solidFill>
                  <a:srgbClr val="8b8b8b"/>
                </a:solidFill>
                <a:latin typeface="Calibri"/>
              </a:rPr>
              <a:t>49</a:t>
            </a:fld>
            <a:endParaRPr b="0" lang="en-US" sz="1200" spc="-1" strike="noStrike">
              <a:latin typeface="Times New Roman"/>
            </a:endParaRPr>
          </a:p>
        </p:txBody>
      </p:sp>
      <p:sp>
        <p:nvSpPr>
          <p:cNvPr id="897" name="CustomShape 3"/>
          <p:cNvSpPr/>
          <p:nvPr/>
        </p:nvSpPr>
        <p:spPr>
          <a:xfrm>
            <a:off x="2113560" y="4572000"/>
            <a:ext cx="79992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rPr>
              <a:t>day         [0   0   1   2   5   5   6   6   7   8  ... ]</a:t>
            </a:r>
            <a:endParaRPr b="0" lang="en-US" sz="1800" spc="-1" strike="noStrike">
              <a:latin typeface="Arial"/>
            </a:endParaRPr>
          </a:p>
          <a:p>
            <a:pPr>
              <a:lnSpc>
                <a:spcPct val="100000"/>
              </a:lnSpc>
            </a:pPr>
            <a:r>
              <a:rPr b="1" lang="en-US" sz="1800" spc="-1" strike="noStrike">
                <a:solidFill>
                  <a:srgbClr val="000000"/>
                </a:solidFill>
                <a:latin typeface="Courier New"/>
              </a:rPr>
              <a:t>measurement [9   5   6   3   3   8   2   6   5   9  ... ]</a:t>
            </a:r>
            <a:endParaRPr b="0" lang="en-US" sz="1800" spc="-1" strike="noStrike">
              <a:latin typeface="Arial"/>
            </a:endParaRPr>
          </a:p>
        </p:txBody>
      </p:sp>
      <p:sp>
        <p:nvSpPr>
          <p:cNvPr id="898" name="CustomShape 4"/>
          <p:cNvSpPr/>
          <p:nvPr/>
        </p:nvSpPr>
        <p:spPr>
          <a:xfrm>
            <a:off x="6400800" y="491364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899" name="CustomShape 5"/>
          <p:cNvSpPr/>
          <p:nvPr/>
        </p:nvSpPr>
        <p:spPr>
          <a:xfrm>
            <a:off x="7505640" y="491364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900" name="CustomShape 6"/>
          <p:cNvSpPr/>
          <p:nvPr/>
        </p:nvSpPr>
        <p:spPr>
          <a:xfrm>
            <a:off x="4191120" y="4913640"/>
            <a:ext cx="228240" cy="228240"/>
          </a:xfrm>
          <a:prstGeom prst="mathPlus">
            <a:avLst>
              <a:gd name="adj1" fmla="val 23520"/>
            </a:avLst>
          </a:prstGeom>
          <a:solidFill>
            <a:srgbClr val="c00000"/>
          </a:solidFill>
          <a:ln>
            <a:noFill/>
          </a:ln>
        </p:spPr>
        <p:style>
          <a:lnRef idx="2">
            <a:schemeClr val="accent3"/>
          </a:lnRef>
          <a:fillRef idx="1">
            <a:schemeClr val="lt1"/>
          </a:fillRef>
          <a:effectRef idx="0">
            <a:schemeClr val="accent3"/>
          </a:effectRef>
          <a:fontRef idx="minor"/>
        </p:style>
      </p:sp>
      <p:sp>
        <p:nvSpPr>
          <p:cNvPr id="901" name="CustomShape 7"/>
          <p:cNvSpPr/>
          <p:nvPr/>
        </p:nvSpPr>
        <p:spPr>
          <a:xfrm>
            <a:off x="6400800" y="4610160"/>
            <a:ext cx="266400" cy="26640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902" name="CustomShape 8"/>
          <p:cNvSpPr/>
          <p:nvPr/>
        </p:nvSpPr>
        <p:spPr>
          <a:xfrm>
            <a:off x="7505640" y="4610160"/>
            <a:ext cx="266400" cy="26640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903" name="CustomShape 9"/>
          <p:cNvSpPr/>
          <p:nvPr/>
        </p:nvSpPr>
        <p:spPr>
          <a:xfrm>
            <a:off x="4191120" y="4610160"/>
            <a:ext cx="266400" cy="266400"/>
          </a:xfrm>
          <a:prstGeom prst="mathEqual">
            <a:avLst>
              <a:gd name="adj1" fmla="val 23520"/>
              <a:gd name="adj2" fmla="val 11760"/>
            </a:avLst>
          </a:prstGeom>
          <a:ln>
            <a:noFill/>
          </a:ln>
        </p:spPr>
        <p:style>
          <a:lnRef idx="2">
            <a:schemeClr val="accent1">
              <a:shade val="50000"/>
            </a:schemeClr>
          </a:lnRef>
          <a:fillRef idx="1">
            <a:schemeClr val="accent1"/>
          </a:fillRef>
          <a:effectRef idx="0">
            <a:schemeClr val="accent1"/>
          </a:effectRef>
          <a:fontRef idx="minor"/>
        </p:style>
      </p:sp>
      <p:sp>
        <p:nvSpPr>
          <p:cNvPr id="904" name="CustomShape 10"/>
          <p:cNvSpPr/>
          <p:nvPr/>
        </p:nvSpPr>
        <p:spPr>
          <a:xfrm>
            <a:off x="2184120" y="6059160"/>
            <a:ext cx="7313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rPr>
              <a:t>day_output         [0   1   2   5   6   7   8  ... ]</a:t>
            </a:r>
            <a:endParaRPr b="0" lang="en-US" sz="1800" spc="-1" strike="noStrike">
              <a:latin typeface="Arial"/>
            </a:endParaRPr>
          </a:p>
          <a:p>
            <a:pPr>
              <a:lnSpc>
                <a:spcPct val="100000"/>
              </a:lnSpc>
            </a:pPr>
            <a:r>
              <a:rPr b="1" lang="en-US" sz="1800" spc="-1" strike="noStrike">
                <a:solidFill>
                  <a:srgbClr val="000000"/>
                </a:solidFill>
                <a:latin typeface="Courier New"/>
              </a:rPr>
              <a:t>measurement_output [14  6   3  11   8   5  10  ... ]</a:t>
            </a:r>
            <a:endParaRPr b="0" lang="en-US" sz="1800" spc="-1" strike="noStrike">
              <a:latin typeface="Arial"/>
            </a:endParaRPr>
          </a:p>
        </p:txBody>
      </p:sp>
      <p:sp>
        <p:nvSpPr>
          <p:cNvPr id="905" name="CustomShape 11"/>
          <p:cNvSpPr/>
          <p:nvPr/>
        </p:nvSpPr>
        <p:spPr>
          <a:xfrm>
            <a:off x="5943600" y="5410080"/>
            <a:ext cx="380520" cy="456840"/>
          </a:xfrm>
          <a:prstGeom prst="downArrow">
            <a:avLst>
              <a:gd name="adj1" fmla="val 50000"/>
              <a:gd name="adj2" fmla="val 50000"/>
            </a:avLst>
          </a:prstGeom>
          <a:ln/>
        </p:spPr>
        <p:style>
          <a:lnRef idx="2">
            <a:schemeClr val="accent4">
              <a:shade val="50000"/>
            </a:schemeClr>
          </a:lnRef>
          <a:fillRef idx="1">
            <a:schemeClr val="accent4"/>
          </a:fillRef>
          <a:effectRef idx="0">
            <a:schemeClr val="accent4"/>
          </a:effectRef>
          <a:fontRef idx="minor"/>
        </p:style>
      </p:sp>
      <p:sp>
        <p:nvSpPr>
          <p:cNvPr id="906" name="CustomShape 12"/>
          <p:cNvSpPr/>
          <p:nvPr/>
        </p:nvSpPr>
        <p:spPr>
          <a:xfrm>
            <a:off x="152316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
        <p:nvSpPr>
          <p:cNvPr id="907" name="CustomShape 13"/>
          <p:cNvSpPr/>
          <p:nvPr/>
        </p:nvSpPr>
        <p:spPr>
          <a:xfrm>
            <a:off x="1676520" y="1234800"/>
            <a:ext cx="8838720" cy="328644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ff"/>
                </a:solidFill>
                <a:latin typeface="Consolas"/>
              </a:rPr>
              <a:t>template</a:t>
            </a:r>
            <a:r>
              <a:rPr b="0" lang="en-US" sz="1400" spc="-1" strike="noStrike">
                <a:solidFill>
                  <a:srgbClr val="000000"/>
                </a:solidFill>
                <a:latin typeface="Consolas"/>
              </a:rPr>
              <a:t> &lt;</a:t>
            </a:r>
            <a:r>
              <a:rPr b="0" lang="en-US" sz="1400" spc="-1" strike="noStrike">
                <a:solidFill>
                  <a:srgbClr val="0000ff"/>
                </a:solidFill>
                <a:latin typeface="Consolas"/>
              </a:rPr>
              <a:t>typename</a:t>
            </a:r>
            <a:r>
              <a:rPr b="0" lang="en-US" sz="1400" spc="-1" strike="noStrike">
                <a:solidFill>
                  <a:srgbClr val="000000"/>
                </a:solidFill>
                <a:latin typeface="Consolas"/>
              </a:rPr>
              <a:t> Vector&gt;</a:t>
            </a:r>
            <a:endParaRPr b="0" lang="en-US" sz="1400" spc="-1" strike="noStrike">
              <a:latin typeface="Arial"/>
            </a:endParaRPr>
          </a:p>
          <a:p>
            <a:pPr>
              <a:lnSpc>
                <a:spcPct val="100000"/>
              </a:lnSpc>
            </a:pPr>
            <a:r>
              <a:rPr b="0" lang="en-US" sz="1400" spc="-1" strike="noStrike">
                <a:solidFill>
                  <a:srgbClr val="0000ff"/>
                </a:solidFill>
                <a:latin typeface="Consolas"/>
              </a:rPr>
              <a:t>void</a:t>
            </a:r>
            <a:r>
              <a:rPr b="0" lang="en-US" sz="1400" spc="-1" strike="noStrike">
                <a:solidFill>
                  <a:srgbClr val="000000"/>
                </a:solidFill>
                <a:latin typeface="Consolas"/>
              </a:rPr>
              <a:t> compute_total_rainfall_per_day(</a:t>
            </a:r>
            <a:r>
              <a:rPr b="0" lang="en-US" sz="1400" spc="-1" strike="noStrike">
                <a:solidFill>
                  <a:srgbClr val="0000ff"/>
                </a:solidFill>
                <a:latin typeface="Consolas"/>
              </a:rPr>
              <a:t>const</a:t>
            </a:r>
            <a:r>
              <a:rPr b="0" lang="en-US" sz="1400" spc="-1" strike="noStrike">
                <a:solidFill>
                  <a:srgbClr val="000000"/>
                </a:solidFill>
                <a:latin typeface="Consolas"/>
              </a:rPr>
              <a:t> Vector&amp; day, </a:t>
            </a:r>
            <a:r>
              <a:rPr b="0" lang="en-US" sz="1400" spc="-1" strike="noStrike">
                <a:solidFill>
                  <a:srgbClr val="0000ff"/>
                </a:solidFill>
                <a:latin typeface="Consolas"/>
              </a:rPr>
              <a:t>const</a:t>
            </a:r>
            <a:r>
              <a:rPr b="0" lang="en-US" sz="1400" spc="-1" strike="noStrike">
                <a:solidFill>
                  <a:srgbClr val="000000"/>
                </a:solidFill>
                <a:latin typeface="Consolas"/>
              </a:rPr>
              <a:t> Vector&amp; measurement,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Vector&amp; day_output, Vector&amp; measurement_output)</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size_t N = compute_number_of_days_with_rainfall(day); </a:t>
            </a:r>
            <a:r>
              <a:rPr b="0" lang="en-US" sz="1400" spc="-1" strike="noStrike">
                <a:solidFill>
                  <a:srgbClr val="008000"/>
                </a:solidFill>
                <a:latin typeface="Consolas"/>
              </a:rPr>
              <a:t>//see previous slide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day_output.resize(N);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measurement_output.resize(N);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ff00ff"/>
                </a:solidFill>
                <a:latin typeface="Consolas"/>
              </a:rPr>
              <a:t>thrust</a:t>
            </a:r>
            <a:r>
              <a:rPr b="0" lang="en-US" sz="1400" spc="-1" strike="noStrike">
                <a:solidFill>
                  <a:srgbClr val="000000"/>
                </a:solidFill>
                <a:latin typeface="Consolas"/>
              </a:rPr>
              <a:t>::reduce_by_key(day.begin(), day.end(),</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measurement.begin(),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day_output.begin(),</a:t>
            </a:r>
            <a:endParaRPr b="0" lang="en-US" sz="1400" spc="-1" strike="noStrike">
              <a:latin typeface="Arial"/>
            </a:endParaRPr>
          </a:p>
          <a:p>
            <a:pPr>
              <a:lnSpc>
                <a:spcPct val="100000"/>
              </a:lnSpc>
            </a:pPr>
            <a:r>
              <a:rPr b="0" lang="en-US" sz="1400" spc="-1" strike="noStrike">
                <a:solidFill>
                  <a:srgbClr val="000000"/>
                </a:solidFill>
                <a:latin typeface="Consolas"/>
              </a:rPr>
              <a:t>                        </a:t>
            </a:r>
            <a:r>
              <a:rPr b="0" lang="en-US" sz="1400" spc="-1" strike="noStrike">
                <a:solidFill>
                  <a:srgbClr val="000000"/>
                </a:solidFill>
                <a:latin typeface="Consolas"/>
              </a:rPr>
              <a:t>measurement_output.begin());</a:t>
            </a:r>
            <a:endParaRPr b="0" lang="en-US" sz="1400" spc="-1" strike="noStrike">
              <a:latin typeface="Arial"/>
            </a:endParaRPr>
          </a:p>
          <a:p>
            <a:pPr>
              <a:lnSpc>
                <a:spcPct val="100000"/>
              </a:lnSpc>
            </a:pPr>
            <a:r>
              <a:rPr b="0" lang="en-US" sz="1400" spc="-1" strike="noStrike">
                <a:solidFill>
                  <a:srgbClr val="000000"/>
                </a:solidFill>
                <a:latin typeface="Consolas"/>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415160" y="4661280"/>
            <a:ext cx="9272160" cy="756360"/>
          </a:xfrm>
          <a:prstGeom prst="lef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08" name="TextShape 2"/>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Three Ways to Accelerate on GPU</a:t>
            </a:r>
            <a:endParaRPr b="0" lang="en-US" sz="3600" spc="-1" strike="noStrike">
              <a:solidFill>
                <a:srgbClr val="000000"/>
              </a:solidFill>
              <a:latin typeface="Calibri"/>
            </a:endParaRPr>
          </a:p>
        </p:txBody>
      </p:sp>
      <p:sp>
        <p:nvSpPr>
          <p:cNvPr id="309" name="TextShape 3"/>
          <p:cNvSpPr txBox="1"/>
          <p:nvPr/>
        </p:nvSpPr>
        <p:spPr>
          <a:xfrm>
            <a:off x="11458080" y="6522120"/>
            <a:ext cx="692640" cy="268200"/>
          </a:xfrm>
          <a:prstGeom prst="rect">
            <a:avLst/>
          </a:prstGeom>
          <a:noFill/>
          <a:ln>
            <a:noFill/>
          </a:ln>
        </p:spPr>
        <p:txBody>
          <a:bodyPr anchor="ctr">
            <a:noAutofit/>
          </a:bodyPr>
          <a:p>
            <a:pPr algn="r">
              <a:lnSpc>
                <a:spcPct val="100000"/>
              </a:lnSpc>
            </a:pPr>
            <a:fld id="{F0FF40E7-37AF-4A4A-973A-A3D28FD7B6FF}" type="slidenum">
              <a:rPr b="0" lang="en-US" sz="1200" spc="-1" strike="noStrike">
                <a:solidFill>
                  <a:srgbClr val="8b8b8b"/>
                </a:solidFill>
                <a:latin typeface="Calibri"/>
              </a:rPr>
              <a:t>4</a:t>
            </a:fld>
            <a:endParaRPr b="0" lang="en-US" sz="1200" spc="-1" strike="noStrike">
              <a:latin typeface="Times New Roman"/>
            </a:endParaRPr>
          </a:p>
        </p:txBody>
      </p:sp>
      <p:sp>
        <p:nvSpPr>
          <p:cNvPr id="310" name="CustomShape 4"/>
          <p:cNvSpPr/>
          <p:nvPr/>
        </p:nvSpPr>
        <p:spPr>
          <a:xfrm>
            <a:off x="1600200" y="2737440"/>
            <a:ext cx="2867760" cy="1649880"/>
          </a:xfrm>
          <a:prstGeom prst="roundRect">
            <a:avLst>
              <a:gd name="adj" fmla="val 16667"/>
            </a:avLst>
          </a:prstGeom>
          <a:solidFill>
            <a:srgbClr val="ffffff">
              <a:alpha val="20000"/>
            </a:srgbClr>
          </a:solidFill>
          <a:ln w="38160">
            <a:solidFill>
              <a:srgbClr val="92d050"/>
            </a:solidFill>
            <a:round/>
            <a:tailEnd len="med" type="arrow" w="med"/>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c00000"/>
                </a:solidFill>
                <a:latin typeface="Arial"/>
              </a:rPr>
              <a:t>Libraries</a:t>
            </a:r>
            <a:endParaRPr b="0" lang="en-US" sz="3600" spc="-1" strike="noStrike">
              <a:latin typeface="Arial"/>
            </a:endParaRPr>
          </a:p>
        </p:txBody>
      </p:sp>
      <p:sp>
        <p:nvSpPr>
          <p:cNvPr id="311" name="CustomShape 5"/>
          <p:cNvSpPr/>
          <p:nvPr/>
        </p:nvSpPr>
        <p:spPr>
          <a:xfrm>
            <a:off x="4630680" y="2737440"/>
            <a:ext cx="2867760" cy="1649880"/>
          </a:xfrm>
          <a:prstGeom prst="roundRect">
            <a:avLst>
              <a:gd name="adj" fmla="val 16667"/>
            </a:avLst>
          </a:prstGeom>
          <a:solidFill>
            <a:srgbClr val="ffffff">
              <a:alpha val="20000"/>
            </a:srgbClr>
          </a:solidFill>
          <a:ln w="38160">
            <a:solidFill>
              <a:srgbClr val="92d050"/>
            </a:solidFill>
            <a:round/>
            <a:tailEnd len="med" type="arrow" w="med"/>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c00000"/>
                </a:solidFill>
                <a:latin typeface="Arial"/>
              </a:rPr>
              <a:t>Directives</a:t>
            </a:r>
            <a:endParaRPr b="0" lang="en-US" sz="3600" spc="-1" strike="noStrike">
              <a:latin typeface="Arial"/>
            </a:endParaRPr>
          </a:p>
        </p:txBody>
      </p:sp>
      <p:sp>
        <p:nvSpPr>
          <p:cNvPr id="312" name="CustomShape 6"/>
          <p:cNvSpPr/>
          <p:nvPr/>
        </p:nvSpPr>
        <p:spPr>
          <a:xfrm>
            <a:off x="7645680" y="2707200"/>
            <a:ext cx="2869560" cy="1649880"/>
          </a:xfrm>
          <a:prstGeom prst="roundRect">
            <a:avLst>
              <a:gd name="adj" fmla="val 16667"/>
            </a:avLst>
          </a:prstGeom>
          <a:solidFill>
            <a:srgbClr val="ffffff">
              <a:alpha val="20000"/>
            </a:srgbClr>
          </a:solidFill>
          <a:ln w="38160">
            <a:solidFill>
              <a:srgbClr val="92d050"/>
            </a:solidFill>
            <a:round/>
            <a:tailEnd len="med" type="arrow" w="med"/>
          </a:ln>
        </p:spPr>
        <p:style>
          <a:lnRef idx="0"/>
          <a:fillRef idx="0"/>
          <a:effectRef idx="0"/>
          <a:fontRef idx="minor"/>
        </p:style>
        <p:txBody>
          <a:bodyPr lIns="90000" rIns="90000" tIns="45000" bIns="45000" anchor="ctr">
            <a:noAutofit/>
          </a:bodyPr>
          <a:p>
            <a:pPr algn="ctr">
              <a:lnSpc>
                <a:spcPct val="100000"/>
              </a:lnSpc>
            </a:pPr>
            <a:r>
              <a:rPr b="0" lang="en-US" sz="3200" spc="-1" strike="noStrike">
                <a:solidFill>
                  <a:srgbClr val="c00000"/>
                </a:solidFill>
                <a:latin typeface="Arial"/>
              </a:rPr>
              <a:t>Programming Languages</a:t>
            </a:r>
            <a:endParaRPr b="0" lang="en-US" sz="3200" spc="-1" strike="noStrike">
              <a:latin typeface="Arial"/>
            </a:endParaRPr>
          </a:p>
        </p:txBody>
      </p:sp>
      <p:sp>
        <p:nvSpPr>
          <p:cNvPr id="313" name="CustomShape 7"/>
          <p:cNvSpPr/>
          <p:nvPr/>
        </p:nvSpPr>
        <p:spPr>
          <a:xfrm>
            <a:off x="1559520" y="1649160"/>
            <a:ext cx="9031680" cy="932760"/>
          </a:xfrm>
          <a:prstGeom prst="roundRect">
            <a:avLst>
              <a:gd name="adj" fmla="val 16667"/>
            </a:avLst>
          </a:prstGeom>
          <a:solidFill>
            <a:srgbClr val="ffffff">
              <a:alpha val="20000"/>
            </a:srgbClr>
          </a:solidFill>
          <a:ln w="38160">
            <a:solidFill>
              <a:srgbClr val="92d050"/>
            </a:solidFill>
            <a:round/>
            <a:tailEnd len="med" type="arrow" w="med"/>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c00000"/>
                </a:solidFill>
                <a:latin typeface="Arial"/>
              </a:rPr>
              <a:t>Some Application</a:t>
            </a:r>
            <a:endParaRPr b="0" lang="en-US" sz="3600" spc="-1" strike="noStrike">
              <a:latin typeface="Arial"/>
            </a:endParaRPr>
          </a:p>
          <a:p>
            <a:pPr algn="ctr">
              <a:lnSpc>
                <a:spcPct val="100000"/>
              </a:lnSpc>
            </a:pPr>
            <a:r>
              <a:rPr b="0" lang="en-US" sz="2000" spc="-1" strike="noStrike">
                <a:solidFill>
                  <a:srgbClr val="c00000"/>
                </a:solidFill>
                <a:latin typeface="Arial"/>
              </a:rPr>
              <a:t>[built on top of]</a:t>
            </a:r>
            <a:endParaRPr b="0" lang="en-US" sz="2000" spc="-1" strike="noStrike">
              <a:latin typeface="Arial"/>
            </a:endParaRPr>
          </a:p>
        </p:txBody>
      </p:sp>
      <p:sp>
        <p:nvSpPr>
          <p:cNvPr id="314" name="CustomShape 8"/>
          <p:cNvSpPr/>
          <p:nvPr/>
        </p:nvSpPr>
        <p:spPr>
          <a:xfrm rot="5400000">
            <a:off x="4272480" y="1831680"/>
            <a:ext cx="369720" cy="5409000"/>
          </a:xfrm>
          <a:prstGeom prst="rightBrace">
            <a:avLst>
              <a:gd name="adj1" fmla="val 8324"/>
              <a:gd name="adj2" fmla="val 50194"/>
            </a:avLst>
          </a:prstGeom>
          <a:noFill/>
          <a:ln w="19080">
            <a:solidFill>
              <a:srgbClr val="ffffff"/>
            </a:solidFill>
            <a:round/>
          </a:ln>
        </p:spPr>
        <p:style>
          <a:lnRef idx="0"/>
          <a:fillRef idx="0"/>
          <a:effectRef idx="0"/>
          <a:fontRef idx="minor"/>
        </p:style>
      </p:sp>
      <p:sp>
        <p:nvSpPr>
          <p:cNvPr id="315" name="CustomShape 9"/>
          <p:cNvSpPr/>
          <p:nvPr/>
        </p:nvSpPr>
        <p:spPr>
          <a:xfrm>
            <a:off x="1672560" y="4870440"/>
            <a:ext cx="1412640" cy="33372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1" lang="en-US" sz="1600" spc="-1" strike="noStrike">
                <a:solidFill>
                  <a:srgbClr val="ffffff"/>
                </a:solidFill>
                <a:latin typeface="Trebuchet MS"/>
              </a:rPr>
              <a:t>Easier to Use</a:t>
            </a:r>
            <a:endParaRPr b="0" lang="en-US" sz="1600" spc="-1" strike="noStrike">
              <a:latin typeface="Arial"/>
            </a:endParaRPr>
          </a:p>
        </p:txBody>
      </p:sp>
      <p:sp>
        <p:nvSpPr>
          <p:cNvPr id="316" name="CustomShape 10"/>
          <p:cNvSpPr/>
          <p:nvPr/>
        </p:nvSpPr>
        <p:spPr>
          <a:xfrm>
            <a:off x="6424560" y="4835160"/>
            <a:ext cx="4105440" cy="33372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1" lang="en-US" sz="1600" spc="-1" strike="noStrike">
                <a:solidFill>
                  <a:srgbClr val="ffffff"/>
                </a:solidFill>
                <a:latin typeface="Trebuchet MS"/>
              </a:rPr>
              <a:t>Opportunities for Performance Gains</a:t>
            </a:r>
            <a:endParaRPr b="0" lang="en-US" sz="1600" spc="-1" strike="noStrike">
              <a:latin typeface="Arial"/>
            </a:endParaRPr>
          </a:p>
        </p:txBody>
      </p:sp>
      <p:sp>
        <p:nvSpPr>
          <p:cNvPr id="317" name="CustomShape 11"/>
          <p:cNvSpPr/>
          <p:nvPr/>
        </p:nvSpPr>
        <p:spPr>
          <a:xfrm rot="5400000">
            <a:off x="8474400" y="3232080"/>
            <a:ext cx="369720" cy="2608560"/>
          </a:xfrm>
          <a:prstGeom prst="rightBrace">
            <a:avLst>
              <a:gd name="adj1" fmla="val 8323"/>
              <a:gd name="adj2" fmla="val 50194"/>
            </a:avLst>
          </a:prstGeom>
          <a:noFill/>
          <a:ln w="19080">
            <a:solidFill>
              <a:srgbClr val="ffffff"/>
            </a:solidFill>
            <a:round/>
          </a:ln>
        </p:spPr>
        <p:style>
          <a:lnRef idx="0"/>
          <a:fillRef idx="0"/>
          <a:effectRef idx="0"/>
          <a:fontRef idx="minor"/>
        </p:style>
      </p:sp>
      <p:sp>
        <p:nvSpPr>
          <p:cNvPr id="318" name="CustomShape 12"/>
          <p:cNvSpPr/>
          <p:nvPr/>
        </p:nvSpPr>
        <p:spPr>
          <a:xfrm>
            <a:off x="-57960" y="6627240"/>
            <a:ext cx="13975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[C. Woolley]</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TextShape 1"/>
          <p:cNvSpPr txBox="1"/>
          <p:nvPr/>
        </p:nvSpPr>
        <p:spPr>
          <a:xfrm>
            <a:off x="1491840" y="3282120"/>
            <a:ext cx="914040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GP</a:t>
            </a:r>
            <a:r>
              <a:rPr b="0" lang="en-US" sz="3600" spc="-1" strike="noStrike">
                <a:solidFill>
                  <a:srgbClr val="ffffff"/>
                </a:solidFill>
                <a:latin typeface="Calibri Light"/>
              </a:rPr>
              <a:t>U </a:t>
            </a:r>
            <a:r>
              <a:rPr b="0" lang="en-US" sz="3600" spc="-1" strike="noStrike">
                <a:solidFill>
                  <a:srgbClr val="ffffff"/>
                </a:solidFill>
                <a:latin typeface="Calibri Light"/>
              </a:rPr>
              <a:t>Co</a:t>
            </a:r>
            <a:r>
              <a:rPr b="0" lang="en-US" sz="3600" spc="-1" strike="noStrike">
                <a:solidFill>
                  <a:srgbClr val="ffffff"/>
                </a:solidFill>
                <a:latin typeface="Calibri Light"/>
              </a:rPr>
              <a:t>mp</a:t>
            </a:r>
            <a:r>
              <a:rPr b="0" lang="en-US" sz="3600" spc="-1" strike="noStrike">
                <a:solidFill>
                  <a:srgbClr val="ffffff"/>
                </a:solidFill>
                <a:latin typeface="Calibri Light"/>
              </a:rPr>
              <a:t>utin</a:t>
            </a:r>
            <a:r>
              <a:rPr b="0" lang="en-US" sz="3600" spc="-1" strike="noStrike">
                <a:solidFill>
                  <a:srgbClr val="ffffff"/>
                </a:solidFill>
                <a:latin typeface="Calibri Light"/>
              </a:rPr>
              <a:t>g </a:t>
            </a:r>
            <a:r>
              <a:rPr b="0" lang="en-US" sz="3600" spc="-1" strike="noStrike">
                <a:solidFill>
                  <a:srgbClr val="ffffff"/>
                </a:solidFill>
                <a:latin typeface="Calibri Light"/>
              </a:rPr>
              <a:t>wit</a:t>
            </a:r>
            <a:r>
              <a:rPr b="0" lang="en-US" sz="3600" spc="-1" strike="noStrike">
                <a:solidFill>
                  <a:srgbClr val="ffffff"/>
                </a:solidFill>
                <a:latin typeface="Calibri Light"/>
              </a:rPr>
              <a:t>h </a:t>
            </a:r>
            <a:r>
              <a:rPr b="1" lang="en-US" sz="3600" spc="-1" strike="noStrike">
                <a:solidFill>
                  <a:srgbClr val="ffc000"/>
                </a:solidFill>
                <a:latin typeface="Calibri Light"/>
              </a:rPr>
              <a:t>CU</a:t>
            </a:r>
            <a:r>
              <a:rPr b="1" lang="en-US" sz="3600" spc="-1" strike="noStrike">
                <a:solidFill>
                  <a:srgbClr val="ffc000"/>
                </a:solidFill>
                <a:latin typeface="Calibri Light"/>
              </a:rPr>
              <a:t>B</a:t>
            </a:r>
            <a:endParaRPr b="0" lang="en-US" sz="3600" spc="-1" strike="noStrike">
              <a:solidFill>
                <a:srgbClr val="000000"/>
              </a:solidFill>
              <a:latin typeface="Calibri"/>
            </a:endParaRPr>
          </a:p>
        </p:txBody>
      </p:sp>
      <p:sp>
        <p:nvSpPr>
          <p:cNvPr id="909" name="TextShape 2"/>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B6D2AB00-CB6F-47B0-8825-A984932FE7A6}" type="slidenum">
              <a:rPr b="0" lang="en-US" sz="1200" spc="-1" strike="noStrike">
                <a:solidFill>
                  <a:srgbClr val="8b8b8b"/>
                </a:solidFill>
                <a:latin typeface="Calibri"/>
              </a:rPr>
              <a:t>49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Hi, my name is CUB!</a:t>
            </a:r>
            <a:endParaRPr b="0" lang="en-US" sz="3600" spc="-1" strike="noStrike">
              <a:solidFill>
                <a:srgbClr val="000000"/>
              </a:solidFill>
              <a:latin typeface="Calibri"/>
            </a:endParaRPr>
          </a:p>
        </p:txBody>
      </p:sp>
      <p:sp>
        <p:nvSpPr>
          <p:cNvPr id="911"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People know me as CUB,  but my real name is “CUDA UnBound”</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Currently, I’m at version V1.8.0 (DOB: 02/16/2018)</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I’m developed as open-source project by good folks at NVIDIA Research</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Primary contributor: Duane Merrill</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You can fork/clone me if you want (on GitHub: </a:t>
            </a:r>
            <a:r>
              <a:rPr b="0" lang="en-US" sz="2400" spc="-1" strike="noStrike" u="sng">
                <a:solidFill>
                  <a:srgbClr val="0563c1"/>
                </a:solidFill>
                <a:uFillTx/>
                <a:latin typeface="Calibri"/>
                <a:hlinkClick r:id="rId1"/>
              </a:rPr>
              <a:t>https://github.com/nvidia/cub</a:t>
            </a:r>
            <a:r>
              <a:rPr b="0" lang="en-US" sz="2400" spc="-1" strike="noStrike">
                <a:solidFill>
                  <a:srgbClr val="000000"/>
                </a:solidFill>
                <a:latin typeface="Calibri"/>
              </a:rPr>
              <a: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Something about me: I can run really, really fast… Usain Bolt fast. Perhaps even better.</a:t>
            </a:r>
            <a:endParaRPr b="0" lang="en-US" sz="2400" spc="-1" strike="noStrike">
              <a:solidFill>
                <a:srgbClr val="000000"/>
              </a:solidFill>
              <a:latin typeface="Calibri"/>
            </a:endParaRPr>
          </a:p>
        </p:txBody>
      </p:sp>
      <p:sp>
        <p:nvSpPr>
          <p:cNvPr id="912"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70A0BF73-6C40-469B-B84B-B5CBACC6E4E9}" type="slidenum">
              <a:rPr b="0" lang="en-US" sz="1200" spc="-1" strike="noStrike">
                <a:solidFill>
                  <a:srgbClr val="8b8b8b"/>
                </a:solidFill>
                <a:latin typeface="Calibri"/>
              </a:rPr>
              <a:t>49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CUB, factoids</a:t>
            </a:r>
            <a:endParaRPr b="0" lang="en-US" sz="3600" spc="-1" strike="noStrike">
              <a:solidFill>
                <a:srgbClr val="000000"/>
              </a:solidFill>
              <a:latin typeface="Calibri"/>
            </a:endParaRPr>
          </a:p>
        </p:txBody>
      </p:sp>
      <p:sp>
        <p:nvSpPr>
          <p:cNvPr id="914" name="TextShape 2"/>
          <p:cNvSpPr txBox="1"/>
          <p:nvPr/>
        </p:nvSpPr>
        <p:spPr>
          <a:xfrm>
            <a:off x="147240" y="1495080"/>
            <a:ext cx="11960640" cy="49327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CUB provides software components at each layer of the CUDA programming model</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Like </a:t>
            </a:r>
            <a:r>
              <a:rPr b="0" lang="en-US" sz="2400" spc="-1" strike="noStrike">
                <a:solidFill>
                  <a:srgbClr val="000000"/>
                </a:solidFill>
                <a:latin typeface="Consolas"/>
              </a:rPr>
              <a:t>thrust</a:t>
            </a:r>
            <a:r>
              <a:rPr b="0" lang="en-US" sz="2400" spc="-1" strike="noStrike">
                <a:solidFill>
                  <a:srgbClr val="000000"/>
                </a:solidFill>
                <a:latin typeface="Calibri"/>
              </a:rPr>
              <a:t>, it’s a headers library, not one library that you link against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Implications, given that it’s a header-file library: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When you need to call a function, you need to include the header file that includes the *source* code of the CUB function you want to call</a:t>
            </a:r>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Rationale, header-file library: if the compiler sees the code, it can engage in all sort of optimizations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Inlining, compiles for the exact architecture you have, etc.</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Fallout: it takes a little bit longer to compile</a:t>
            </a:r>
            <a:endParaRPr b="0" lang="en-US" sz="2000" spc="-1" strike="noStrike">
              <a:solidFill>
                <a:srgbClr val="000000"/>
              </a:solidFill>
              <a:latin typeface="Calibri"/>
            </a:endParaRPr>
          </a:p>
        </p:txBody>
      </p:sp>
      <p:sp>
        <p:nvSpPr>
          <p:cNvPr id="915" name="TextShape 3"/>
          <p:cNvSpPr txBox="1"/>
          <p:nvPr/>
        </p:nvSpPr>
        <p:spPr>
          <a:xfrm>
            <a:off x="11281680" y="6538320"/>
            <a:ext cx="691200" cy="269640"/>
          </a:xfrm>
          <a:prstGeom prst="rect">
            <a:avLst/>
          </a:prstGeom>
          <a:noFill/>
          <a:ln>
            <a:noFill/>
          </a:ln>
        </p:spPr>
        <p:txBody>
          <a:bodyPr anchor="ctr">
            <a:noAutofit/>
          </a:bodyPr>
          <a:p>
            <a:pPr algn="r">
              <a:lnSpc>
                <a:spcPct val="100000"/>
              </a:lnSpc>
              <a:tabLst>
                <a:tab algn="l" pos="0"/>
              </a:tabLst>
            </a:pPr>
            <a:fld id="{23E5EC68-2763-4F83-88ED-6BB5BFA7DFF0}" type="slidenum">
              <a:rPr b="0" lang="en-US" sz="1200" spc="-1" strike="noStrike">
                <a:solidFill>
                  <a:srgbClr val="8b8b8b"/>
                </a:solidFill>
                <a:latin typeface="Calibri"/>
              </a:rPr>
              <a:t>49</a:t>
            </a:fld>
            <a:endParaRPr b="0" lang="en-US" sz="1200" spc="-1" strike="noStrike">
              <a:latin typeface="Times New Roman"/>
            </a:endParaRPr>
          </a:p>
        </p:txBody>
      </p:sp>
      <p:sp>
        <p:nvSpPr>
          <p:cNvPr id="916" name="TextShape 4"/>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Straight from CUB webpage</a:t>
            </a:r>
            <a:endParaRPr b="0" lang="en-US" sz="3600" spc="-1" strike="noStrike">
              <a:solidFill>
                <a:srgbClr val="000000"/>
              </a:solidFill>
              <a:latin typeface="Calibri"/>
            </a:endParaRPr>
          </a:p>
        </p:txBody>
      </p:sp>
      <p:sp>
        <p:nvSpPr>
          <p:cNvPr id="918" name="TextShape 2"/>
          <p:cNvSpPr txBox="1"/>
          <p:nvPr/>
        </p:nvSpPr>
        <p:spPr>
          <a:xfrm>
            <a:off x="147240" y="1495080"/>
            <a:ext cx="11960640" cy="493272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Device-wide primitives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Sort, prefix scan, reduction, histogram, etc.</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Block-wide “collective” primitives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I/O, sort, prefix scan, reduction, histogram, etc.</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Warp-wide “collective” primitives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Warp-wide prefix scan, reduction, etc.</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Thread and resource utilities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PTX intrinsics, device reflection, texture-caching iterators, caching memory allocators, etc.</a:t>
            </a:r>
            <a:endParaRPr b="0" lang="en-US" sz="2000" spc="-1" strike="noStrike">
              <a:solidFill>
                <a:srgbClr val="000000"/>
              </a:solidFill>
              <a:latin typeface="Calibri"/>
            </a:endParaRPr>
          </a:p>
        </p:txBody>
      </p:sp>
      <p:sp>
        <p:nvSpPr>
          <p:cNvPr id="919" name="TextShape 3"/>
          <p:cNvSpPr txBox="1"/>
          <p:nvPr/>
        </p:nvSpPr>
        <p:spPr>
          <a:xfrm>
            <a:off x="11281680" y="6538320"/>
            <a:ext cx="691200" cy="269640"/>
          </a:xfrm>
          <a:prstGeom prst="rect">
            <a:avLst/>
          </a:prstGeom>
          <a:noFill/>
          <a:ln>
            <a:noFill/>
          </a:ln>
        </p:spPr>
        <p:txBody>
          <a:bodyPr anchor="ctr">
            <a:noAutofit/>
          </a:bodyPr>
          <a:p>
            <a:pPr algn="r">
              <a:lnSpc>
                <a:spcPct val="100000"/>
              </a:lnSpc>
              <a:tabLst>
                <a:tab algn="l" pos="0"/>
              </a:tabLst>
            </a:pPr>
            <a:fld id="{305A5901-EEA6-4B1C-B33A-4BB00D3693D5}" type="slidenum">
              <a:rPr b="0" lang="en-US" sz="1200" spc="-1" strike="noStrike">
                <a:solidFill>
                  <a:srgbClr val="8b8b8b"/>
                </a:solidFill>
                <a:latin typeface="Calibri"/>
              </a:rPr>
              <a:t>63</a:t>
            </a:fld>
            <a:endParaRPr b="0" lang="en-US" sz="1200" spc="-1" strike="noStrike">
              <a:latin typeface="Times New Roman"/>
            </a:endParaRPr>
          </a:p>
        </p:txBody>
      </p:sp>
      <p:sp>
        <p:nvSpPr>
          <p:cNvPr id="920" name="TextShape 4"/>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CUB ruminations</a:t>
            </a:r>
            <a:endParaRPr b="0" lang="en-US" sz="3600" spc="-1" strike="noStrike">
              <a:solidFill>
                <a:srgbClr val="000000"/>
              </a:solidFill>
              <a:latin typeface="Calibri"/>
            </a:endParaRPr>
          </a:p>
        </p:txBody>
      </p:sp>
      <p:sp>
        <p:nvSpPr>
          <p:cNvPr id="922" name="TextShape 2"/>
          <p:cNvSpPr txBox="1"/>
          <p:nvPr/>
        </p:nvSpPr>
        <p:spPr>
          <a:xfrm>
            <a:off x="147240" y="1495080"/>
            <a:ext cx="11960640" cy="4932720"/>
          </a:xfrm>
          <a:prstGeom prst="rect">
            <a:avLst/>
          </a:prstGeom>
          <a:noFill/>
          <a:ln>
            <a:noFill/>
          </a:ln>
        </p:spPr>
        <p:txBody>
          <a:bodyPr>
            <a:norm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device-wide support is not a novelty, </a:t>
            </a:r>
            <a:r>
              <a:rPr b="0" lang="en-US" sz="2400" spc="-1" strike="noStrike">
                <a:solidFill>
                  <a:srgbClr val="000000"/>
                </a:solidFill>
                <a:latin typeface="Consolas"/>
              </a:rPr>
              <a:t>thrust</a:t>
            </a:r>
            <a:r>
              <a:rPr b="0" lang="en-US" sz="2400" spc="-1" strike="noStrike">
                <a:solidFill>
                  <a:srgbClr val="000000"/>
                </a:solidFill>
                <a:latin typeface="Calibri"/>
              </a:rPr>
              <a:t> does it too…</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onsolas"/>
              </a:rPr>
              <a:t>thrust</a:t>
            </a:r>
            <a:r>
              <a:rPr b="0" lang="en-US" sz="2000" spc="-1" strike="noStrike">
                <a:solidFill>
                  <a:srgbClr val="000000"/>
                </a:solidFill>
                <a:latin typeface="Calibri"/>
              </a:rPr>
              <a:t> built on top of CUB, by the way</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novelty: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You can call CUB from a kernel function that uses the threads in one block to accomplish something</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You can call CUB from a kernel function that uses the threads in a warp to accomplish something</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The threads in a warp start behaving like the 32 threads of a chip with 32 cores running 32 threads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
        <p:nvSpPr>
          <p:cNvPr id="923"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6FBA1044-5024-43DA-B0A1-38C8F2A9780B}" type="slidenum">
              <a:rPr b="0" lang="en-US" sz="1200" spc="-1" strike="noStrike">
                <a:solidFill>
                  <a:srgbClr val="8b8b8b"/>
                </a:solidFill>
                <a:latin typeface="Calibri"/>
              </a:rPr>
              <a:t>64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TextShape 1"/>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Reiterating what CUB does </a:t>
            </a:r>
            <a:br/>
            <a:r>
              <a:rPr b="0" lang="en-US" sz="1800" spc="-1" strike="noStrike">
                <a:solidFill>
                  <a:srgbClr val="ffffff"/>
                </a:solidFill>
                <a:latin typeface="Calibri Light"/>
              </a:rPr>
              <a:t>[slide hyperlinks should work…]</a:t>
            </a:r>
            <a:endParaRPr b="0" lang="en-US" sz="1800" spc="-1" strike="noStrike">
              <a:solidFill>
                <a:srgbClr val="000000"/>
              </a:solidFill>
              <a:latin typeface="Calibri"/>
            </a:endParaRPr>
          </a:p>
        </p:txBody>
      </p:sp>
      <p:sp>
        <p:nvSpPr>
          <p:cNvPr id="925" name="TextShape 2"/>
          <p:cNvSpPr txBox="1"/>
          <p:nvPr/>
        </p:nvSpPr>
        <p:spPr>
          <a:xfrm>
            <a:off x="147240" y="1495080"/>
            <a:ext cx="11960640" cy="4932720"/>
          </a:xfrm>
          <a:prstGeom prst="rect">
            <a:avLst/>
          </a:prstGeom>
          <a:noFill/>
          <a:ln>
            <a:noFill/>
          </a:ln>
        </p:spPr>
        <p:txBody>
          <a:bodyPr>
            <a:normAutofit/>
          </a:bodyPr>
          <a:p>
            <a:pPr marL="514440" indent="-514080">
              <a:lnSpc>
                <a:spcPct val="90000"/>
              </a:lnSpc>
              <a:spcBef>
                <a:spcPts val="1001"/>
              </a:spcBef>
              <a:buClr>
                <a:srgbClr val="2f5597"/>
              </a:buClr>
              <a:buFont typeface="Calibri Light"/>
              <a:buAutoNum type="arabicPeriod"/>
            </a:pPr>
            <a:r>
              <a:rPr b="0" lang="en-US" sz="2400" spc="-1" strike="noStrike">
                <a:solidFill>
                  <a:srgbClr val="000000"/>
                </a:solidFill>
                <a:latin typeface="Calibri"/>
              </a:rPr>
              <a:t>Parallel primitives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1"/>
              </a:rPr>
              <a:t>Warp-wide "collective" primitives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Cooperative warp-wide prefix scan, reduction, etc.</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Safely specialized for each underlying CUDA architecture</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2"/>
              </a:rPr>
              <a:t>Block-wide "collective" primitives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Cooperative I/O, sort, scan, reduction, histogram, etc.</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Compatible with arbitrary thread block sizes and types</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3"/>
              </a:rPr>
              <a:t>Device-wide primitives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Parallel sort, prefix scan, reduction, histogram, etc.</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Calibri"/>
              </a:rPr>
              <a:t>Compatible with CUDA dynamic parallelism</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514440" indent="-514080">
              <a:lnSpc>
                <a:spcPct val="90000"/>
              </a:lnSpc>
              <a:spcBef>
                <a:spcPts val="1001"/>
              </a:spcBef>
              <a:buClr>
                <a:srgbClr val="2f5597"/>
              </a:buClr>
              <a:buFont typeface="Calibri Light"/>
              <a:buAutoNum type="arabicPeriod"/>
            </a:pPr>
            <a:r>
              <a:rPr b="0" lang="en-US" sz="2400" spc="-1" strike="noStrike">
                <a:solidFill>
                  <a:srgbClr val="000000"/>
                </a:solidFill>
                <a:latin typeface="Calibri"/>
              </a:rPr>
              <a:t>Utilities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4"/>
              </a:rPr>
              <a:t>Fancy iterators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5"/>
              </a:rPr>
              <a:t>Thread and thread block I/O</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6"/>
              </a:rPr>
              <a:t>PTX intrinsics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u="sng">
                <a:solidFill>
                  <a:srgbClr val="0563c1"/>
                </a:solidFill>
                <a:uFillTx/>
                <a:latin typeface="Calibri"/>
                <a:hlinkClick r:id="rId7"/>
              </a:rPr>
              <a:t>Device, kernel, and storage management</a:t>
            </a:r>
            <a:endParaRPr b="0" lang="en-US" sz="2000" spc="-1" strike="noStrike">
              <a:solidFill>
                <a:srgbClr val="000000"/>
              </a:solidFill>
              <a:latin typeface="Calibri"/>
            </a:endParaRPr>
          </a:p>
        </p:txBody>
      </p:sp>
      <p:sp>
        <p:nvSpPr>
          <p:cNvPr id="926"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F84E3C7E-9B60-4D82-81F4-1581835774CE}" type="slidenum">
              <a:rPr b="0" lang="en-US" sz="1200" spc="-1" strike="noStrike">
                <a:solidFill>
                  <a:srgbClr val="8b8b8b"/>
                </a:solidFill>
                <a:latin typeface="Calibri"/>
              </a:rPr>
              <a:t>65</a:t>
            </a:fld>
            <a:endParaRPr b="0" lang="en-US" sz="1200" spc="-1" strike="noStrike">
              <a:latin typeface="Times New Roman"/>
            </a:endParaRPr>
          </a:p>
        </p:txBody>
      </p:sp>
      <p:sp>
        <p:nvSpPr>
          <p:cNvPr id="927" name="TextShape 4"/>
          <p:cNvSpPr txBox="1"/>
          <p:nvPr/>
        </p:nvSpPr>
        <p:spPr>
          <a:xfrm>
            <a:off x="147240" y="655344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CUB, </a:t>
            </a:r>
            <a:r>
              <a:rPr b="1" lang="en-US" sz="3600" spc="-1" strike="noStrike">
                <a:solidFill>
                  <a:srgbClr val="ffc000"/>
                </a:solidFill>
                <a:latin typeface="Calibri Light"/>
              </a:rPr>
              <a:t>device</a:t>
            </a:r>
            <a:r>
              <a:rPr b="0" lang="en-US" sz="3600" spc="-1" strike="noStrike">
                <a:solidFill>
                  <a:srgbClr val="ffffff"/>
                </a:solidFill>
                <a:latin typeface="Calibri Light"/>
              </a:rPr>
              <a:t>-wide operations</a:t>
            </a:r>
            <a:endParaRPr b="0" lang="en-US" sz="3600" spc="-1" strike="noStrike">
              <a:solidFill>
                <a:srgbClr val="000000"/>
              </a:solidFill>
              <a:latin typeface="Calibri"/>
            </a:endParaRPr>
          </a:p>
        </p:txBody>
      </p:sp>
      <p:sp>
        <p:nvSpPr>
          <p:cNvPr id="929" name="TextShape 2"/>
          <p:cNvSpPr txBox="1"/>
          <p:nvPr/>
        </p:nvSpPr>
        <p:spPr>
          <a:xfrm>
            <a:off x="380520" y="1789560"/>
            <a:ext cx="5630760" cy="452844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You can call these from you C host code:</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Histogram</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Partition</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 </a:t>
            </a:r>
            <a:endParaRPr b="0" lang="en-US" sz="2000" spc="-1" strike="noStrike">
              <a:solidFill>
                <a:srgbClr val="000000"/>
              </a:solidFill>
              <a:latin typeface="Calibri"/>
            </a:endParaRPr>
          </a:p>
        </p:txBody>
      </p:sp>
      <p:sp>
        <p:nvSpPr>
          <p:cNvPr id="930" name="TextShape 3"/>
          <p:cNvSpPr txBox="1"/>
          <p:nvPr/>
        </p:nvSpPr>
        <p:spPr>
          <a:xfrm>
            <a:off x="6345000" y="1789560"/>
            <a:ext cx="5640120" cy="4528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Reduce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Run length encode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Scan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Select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931" name="TextShape 4"/>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0AD0485B-DB01-42E6-85E2-494D0DDB585B}" type="slidenum">
              <a:rPr b="0" lang="en-US" sz="1200" spc="-1" strike="noStrike">
                <a:solidFill>
                  <a:srgbClr val="8b8b8b"/>
                </a:solidFill>
                <a:latin typeface="Calibri"/>
              </a:rPr>
              <a:t>65</a:t>
            </a:fld>
            <a:endParaRPr b="0" lang="en-US" sz="1200" spc="-1" strike="noStrike">
              <a:latin typeface="Times New Roman"/>
            </a:endParaRPr>
          </a:p>
        </p:txBody>
      </p:sp>
      <p:sp>
        <p:nvSpPr>
          <p:cNvPr id="932" name="TextShape 5"/>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pic>
        <p:nvPicPr>
          <p:cNvPr id="933" name="Picture 8" descr=""/>
          <p:cNvPicPr/>
          <p:nvPr/>
        </p:nvPicPr>
        <p:blipFill>
          <a:blip r:embed="rId1"/>
          <a:stretch/>
        </p:blipFill>
        <p:spPr>
          <a:xfrm>
            <a:off x="2463120" y="2748240"/>
            <a:ext cx="1095120" cy="856800"/>
          </a:xfrm>
          <a:prstGeom prst="rect">
            <a:avLst/>
          </a:prstGeom>
          <a:ln>
            <a:noFill/>
          </a:ln>
        </p:spPr>
      </p:pic>
      <p:pic>
        <p:nvPicPr>
          <p:cNvPr id="934" name="Picture 8" descr="reduce_logo.png"/>
          <p:cNvPicPr/>
          <p:nvPr/>
        </p:nvPicPr>
        <p:blipFill>
          <a:blip r:embed="rId2"/>
          <a:srcRect l="0" t="0" r="41405" b="0"/>
          <a:stretch/>
        </p:blipFill>
        <p:spPr>
          <a:xfrm>
            <a:off x="7843680" y="1637640"/>
            <a:ext cx="1182600" cy="809280"/>
          </a:xfrm>
          <a:prstGeom prst="rect">
            <a:avLst/>
          </a:prstGeom>
          <a:ln>
            <a:noFill/>
          </a:ln>
        </p:spPr>
      </p:pic>
      <p:grpSp>
        <p:nvGrpSpPr>
          <p:cNvPr id="935" name="Group 6"/>
          <p:cNvGrpSpPr/>
          <p:nvPr/>
        </p:nvGrpSpPr>
        <p:grpSpPr>
          <a:xfrm>
            <a:off x="2279520" y="5327280"/>
            <a:ext cx="2390400" cy="856800"/>
            <a:chOff x="2279520" y="5327280"/>
            <a:chExt cx="2390400" cy="856800"/>
          </a:xfrm>
        </p:grpSpPr>
        <p:pic>
          <p:nvPicPr>
            <p:cNvPr id="936" name="Picture 4" descr="sorting_logo.png"/>
            <p:cNvPicPr/>
            <p:nvPr/>
          </p:nvPicPr>
          <p:blipFill>
            <a:blip r:embed="rId3"/>
            <a:stretch/>
          </p:blipFill>
          <p:spPr>
            <a:xfrm>
              <a:off x="2279520" y="5327280"/>
              <a:ext cx="2390400" cy="856800"/>
            </a:xfrm>
            <a:prstGeom prst="rect">
              <a:avLst/>
            </a:prstGeom>
            <a:ln>
              <a:noFill/>
            </a:ln>
          </p:spPr>
        </p:pic>
        <p:sp>
          <p:nvSpPr>
            <p:cNvPr id="937" name="CustomShape 7"/>
            <p:cNvSpPr/>
            <p:nvPr/>
          </p:nvSpPr>
          <p:spPr>
            <a:xfrm>
              <a:off x="3330360" y="5667480"/>
              <a:ext cx="288000" cy="27612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938" name="Group 8"/>
          <p:cNvGrpSpPr/>
          <p:nvPr/>
        </p:nvGrpSpPr>
        <p:grpSpPr>
          <a:xfrm>
            <a:off x="8966160" y="2501280"/>
            <a:ext cx="3139920" cy="1053000"/>
            <a:chOff x="8966160" y="2501280"/>
            <a:chExt cx="3139920" cy="1053000"/>
          </a:xfrm>
        </p:grpSpPr>
        <p:pic>
          <p:nvPicPr>
            <p:cNvPr id="939" name="Picture 11" descr=""/>
            <p:cNvPicPr/>
            <p:nvPr/>
          </p:nvPicPr>
          <p:blipFill>
            <a:blip r:embed="rId4"/>
            <a:stretch/>
          </p:blipFill>
          <p:spPr>
            <a:xfrm>
              <a:off x="8966160" y="2501280"/>
              <a:ext cx="3139920" cy="1053000"/>
            </a:xfrm>
            <a:prstGeom prst="rect">
              <a:avLst/>
            </a:prstGeom>
            <a:ln>
              <a:noFill/>
            </a:ln>
          </p:spPr>
        </p:pic>
        <p:sp>
          <p:nvSpPr>
            <p:cNvPr id="940" name="CustomShape 9"/>
            <p:cNvSpPr/>
            <p:nvPr/>
          </p:nvSpPr>
          <p:spPr>
            <a:xfrm rot="5400000">
              <a:off x="9544320" y="2705040"/>
              <a:ext cx="295920" cy="49932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941" name="Group 10"/>
          <p:cNvGrpSpPr/>
          <p:nvPr/>
        </p:nvGrpSpPr>
        <p:grpSpPr>
          <a:xfrm>
            <a:off x="2148480" y="4025160"/>
            <a:ext cx="3124080" cy="882000"/>
            <a:chOff x="2148480" y="4025160"/>
            <a:chExt cx="3124080" cy="882000"/>
          </a:xfrm>
        </p:grpSpPr>
        <p:pic>
          <p:nvPicPr>
            <p:cNvPr id="942" name="Picture 2" descr="Image result for histogram_logo.png github cub"/>
            <p:cNvPicPr/>
            <p:nvPr/>
          </p:nvPicPr>
          <p:blipFill>
            <a:blip r:embed="rId5"/>
            <a:stretch/>
          </p:blipFill>
          <p:spPr>
            <a:xfrm>
              <a:off x="2148480" y="4025160"/>
              <a:ext cx="3124080" cy="882000"/>
            </a:xfrm>
            <a:prstGeom prst="rect">
              <a:avLst/>
            </a:prstGeom>
            <a:ln>
              <a:noFill/>
            </a:ln>
          </p:spPr>
        </p:pic>
        <p:sp>
          <p:nvSpPr>
            <p:cNvPr id="943" name="CustomShape 11"/>
            <p:cNvSpPr/>
            <p:nvPr/>
          </p:nvSpPr>
          <p:spPr>
            <a:xfrm rot="5400000">
              <a:off x="3515760" y="4216320"/>
              <a:ext cx="295920" cy="49932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944" name="Group 12"/>
          <p:cNvGrpSpPr/>
          <p:nvPr/>
        </p:nvGrpSpPr>
        <p:grpSpPr>
          <a:xfrm>
            <a:off x="8170200" y="4254480"/>
            <a:ext cx="3093840" cy="866520"/>
            <a:chOff x="8170200" y="4254480"/>
            <a:chExt cx="3093840" cy="866520"/>
          </a:xfrm>
        </p:grpSpPr>
        <p:pic>
          <p:nvPicPr>
            <p:cNvPr id="945" name="Picture 14" descr="select_logo.png"/>
            <p:cNvPicPr/>
            <p:nvPr/>
          </p:nvPicPr>
          <p:blipFill>
            <a:blip r:embed="rId6"/>
            <a:stretch/>
          </p:blipFill>
          <p:spPr>
            <a:xfrm>
              <a:off x="8170200" y="4254480"/>
              <a:ext cx="3093840" cy="866520"/>
            </a:xfrm>
            <a:prstGeom prst="rect">
              <a:avLst/>
            </a:prstGeom>
            <a:ln>
              <a:noFill/>
            </a:ln>
          </p:spPr>
        </p:pic>
        <p:sp>
          <p:nvSpPr>
            <p:cNvPr id="946" name="CustomShape 13"/>
            <p:cNvSpPr/>
            <p:nvPr/>
          </p:nvSpPr>
          <p:spPr>
            <a:xfrm rot="5400000">
              <a:off x="8723520" y="4438080"/>
              <a:ext cx="295920" cy="49932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929">
                                            <p:txEl>
                                              <p:pRg st="3" end="3"/>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93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929">
                                            <p:txEl>
                                              <p:pRg st="7" end="7"/>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94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929">
                                            <p:txEl>
                                              <p:pRg st="11" end="11"/>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93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930">
                                            <p:txEl>
                                              <p:pRg st="0" end="0"/>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93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30">
                                            <p:txEl>
                                              <p:pRg st="2" end="2"/>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93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930">
                                            <p:txEl>
                                              <p:pRg st="4" end="4"/>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930">
                                            <p:txEl>
                                              <p:pRg st="6" end="6"/>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944"/>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93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CUB, </a:t>
            </a:r>
            <a:r>
              <a:rPr b="1" lang="en-US" sz="3600" spc="-1" strike="noStrike">
                <a:solidFill>
                  <a:srgbClr val="ffc000"/>
                </a:solidFill>
                <a:latin typeface="Calibri Light"/>
              </a:rPr>
              <a:t>block</a:t>
            </a:r>
            <a:r>
              <a:rPr b="0" lang="en-US" sz="3600" spc="-1" strike="noStrike">
                <a:solidFill>
                  <a:srgbClr val="ffffff"/>
                </a:solidFill>
                <a:latin typeface="Calibri Light"/>
              </a:rPr>
              <a:t>-wide operations [callable from a kernel function]</a:t>
            </a:r>
            <a:endParaRPr b="0" lang="en-US" sz="3600" spc="-1" strike="noStrike">
              <a:solidFill>
                <a:srgbClr val="000000"/>
              </a:solidFill>
              <a:latin typeface="Calibri"/>
            </a:endParaRPr>
          </a:p>
        </p:txBody>
      </p:sp>
      <p:sp>
        <p:nvSpPr>
          <p:cNvPr id="948" name="TextShape 2"/>
          <p:cNvSpPr txBox="1"/>
          <p:nvPr/>
        </p:nvSpPr>
        <p:spPr>
          <a:xfrm>
            <a:off x="380520" y="1789560"/>
            <a:ext cx="5630760" cy="4528440"/>
          </a:xfrm>
          <a:prstGeom prst="rect">
            <a:avLst/>
          </a:prstGeom>
          <a:noFill/>
          <a:ln>
            <a:noFill/>
          </a:ln>
        </p:spPr>
        <p:txBody>
          <a:bodyPr>
            <a:normAutofit fontScale="55000"/>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BlockDiscontinuity</a:t>
            </a:r>
            <a:r>
              <a:rPr b="0" lang="en-US" sz="2400" spc="-1" strike="noStrike">
                <a:solidFill>
                  <a:srgbClr val="000000"/>
                </a:solidFill>
                <a:latin typeface="Calibri"/>
              </a:rPr>
              <a:t> class provides collective methods for flagging discontinuities within an ordered set of items partitioned across a CUDA thread block</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BlockExchange</a:t>
            </a:r>
            <a:r>
              <a:rPr b="0" lang="en-US" sz="2400" spc="-1" strike="noStrike">
                <a:solidFill>
                  <a:srgbClr val="000000"/>
                </a:solidFill>
                <a:latin typeface="Calibri"/>
              </a:rPr>
              <a:t> class provides collective methods for rearranging data partitioned across a CUDA thread block</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BlockHistogram</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BlockLoad</a:t>
            </a:r>
            <a:r>
              <a:rPr b="0" lang="en-US" sz="2400" spc="-1" strike="noStrike">
                <a:solidFill>
                  <a:srgbClr val="000000"/>
                </a:solidFill>
                <a:latin typeface="Consolas"/>
              </a:rPr>
              <a:t> </a:t>
            </a:r>
            <a:endParaRPr b="0" lang="en-US" sz="2400" spc="-1" strike="noStrike">
              <a:solidFill>
                <a:srgbClr val="000000"/>
              </a:solidFill>
              <a:latin typeface="Calibri"/>
            </a:endParaRPr>
          </a:p>
        </p:txBody>
      </p:sp>
      <p:sp>
        <p:nvSpPr>
          <p:cNvPr id="949" name="TextShape 3"/>
          <p:cNvSpPr txBox="1"/>
          <p:nvPr/>
        </p:nvSpPr>
        <p:spPr>
          <a:xfrm>
            <a:off x="6345000" y="1789560"/>
            <a:ext cx="5640120" cy="452844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Consolas"/>
              </a:rPr>
              <a:t>BlockRadixSort</a:t>
            </a:r>
            <a:r>
              <a:rPr b="0" lang="en-US" sz="2400" spc="-1" strike="noStrike">
                <a:solidFill>
                  <a:srgbClr val="000000"/>
                </a:solidFill>
                <a:latin typeface="Calibri"/>
              </a:rPr>
              <a:t> class provides collective methods for sorting items partitioned across a CUDA thread block using a radix sorting method</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onsolas"/>
              </a:rPr>
              <a:t>BlockReduce</a:t>
            </a:r>
            <a:endParaRPr b="0" lang="en-US" sz="2200" spc="-1" strike="noStrike">
              <a:solidFill>
                <a:srgbClr val="000000"/>
              </a:solidFill>
              <a:latin typeface="Calibri"/>
            </a:endParaRPr>
          </a:p>
          <a:p>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onsolas"/>
              </a:rPr>
              <a:t>BlockScan</a:t>
            </a:r>
            <a:endParaRPr b="0" lang="en-US" sz="2200" spc="-1" strike="noStrike">
              <a:solidFill>
                <a:srgbClr val="000000"/>
              </a:solidFill>
              <a:latin typeface="Calibri"/>
            </a:endParaRPr>
          </a:p>
          <a:p>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onsolas"/>
              </a:rPr>
              <a:t>BlockStore</a:t>
            </a:r>
            <a:r>
              <a:rPr b="0" lang="en-US" sz="2400" spc="-1" strike="noStrike">
                <a:solidFill>
                  <a:srgbClr val="000000"/>
                </a:solidFill>
                <a:latin typeface="Calibri"/>
              </a:rPr>
              <a:t> class provides collective data movement methods for writing a blocked arrangement of items partitioned across a CUDA thread block to a linear segment of memory</a:t>
            </a:r>
            <a:endParaRPr b="0" lang="en-US" sz="2400" spc="-1" strike="noStrike">
              <a:solidFill>
                <a:srgbClr val="000000"/>
              </a:solidFill>
              <a:latin typeface="Calibri"/>
            </a:endParaRPr>
          </a:p>
        </p:txBody>
      </p:sp>
      <p:sp>
        <p:nvSpPr>
          <p:cNvPr id="950" name="TextShape 4"/>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8215D552-4121-4CEA-B766-6977A5D9CBB4}" type="slidenum">
              <a:rPr b="0" lang="en-US" sz="1200" spc="-1" strike="noStrike">
                <a:solidFill>
                  <a:srgbClr val="8b8b8b"/>
                </a:solidFill>
                <a:latin typeface="Calibri"/>
              </a:rPr>
              <a:t>67</a:t>
            </a:fld>
            <a:endParaRPr b="0" lang="en-US" sz="1200" spc="-1" strike="noStrike">
              <a:latin typeface="Times New Roman"/>
            </a:endParaRPr>
          </a:p>
        </p:txBody>
      </p:sp>
      <p:sp>
        <p:nvSpPr>
          <p:cNvPr id="951" name="TextShape 5"/>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pic>
        <p:nvPicPr>
          <p:cNvPr id="952" name="Picture 2" descr="transpose_logo.png"/>
          <p:cNvPicPr/>
          <p:nvPr/>
        </p:nvPicPr>
        <p:blipFill>
          <a:blip r:embed="rId1"/>
          <a:stretch/>
        </p:blipFill>
        <p:spPr>
          <a:xfrm>
            <a:off x="2911320" y="3754440"/>
            <a:ext cx="2781000" cy="933120"/>
          </a:xfrm>
          <a:prstGeom prst="rect">
            <a:avLst/>
          </a:prstGeom>
          <a:ln>
            <a:noFill/>
          </a:ln>
        </p:spPr>
      </p:pic>
      <p:pic>
        <p:nvPicPr>
          <p:cNvPr id="953" name="Picture 4" descr="discont_logo.png"/>
          <p:cNvPicPr/>
          <p:nvPr/>
        </p:nvPicPr>
        <p:blipFill>
          <a:blip r:embed="rId2"/>
          <a:stretch/>
        </p:blipFill>
        <p:spPr>
          <a:xfrm>
            <a:off x="2527200" y="2585520"/>
            <a:ext cx="2752200" cy="456840"/>
          </a:xfrm>
          <a:prstGeom prst="rect">
            <a:avLst/>
          </a:prstGeom>
          <a:ln>
            <a:noFill/>
          </a:ln>
        </p:spPr>
      </p:pic>
      <p:pic>
        <p:nvPicPr>
          <p:cNvPr id="954" name="Picture 6" descr="block_load_logo.png"/>
          <p:cNvPicPr/>
          <p:nvPr/>
        </p:nvPicPr>
        <p:blipFill>
          <a:blip r:embed="rId3"/>
          <a:stretch/>
        </p:blipFill>
        <p:spPr>
          <a:xfrm>
            <a:off x="2186640" y="6018840"/>
            <a:ext cx="2018880" cy="818640"/>
          </a:xfrm>
          <a:prstGeom prst="rect">
            <a:avLst/>
          </a:prstGeom>
          <a:ln>
            <a:noFill/>
          </a:ln>
        </p:spPr>
      </p:pic>
      <p:pic>
        <p:nvPicPr>
          <p:cNvPr id="955" name="Picture 8" descr="block_store_logo.png"/>
          <p:cNvPicPr/>
          <p:nvPr/>
        </p:nvPicPr>
        <p:blipFill>
          <a:blip r:embed="rId4"/>
          <a:stretch/>
        </p:blipFill>
        <p:spPr>
          <a:xfrm>
            <a:off x="8155440" y="5883840"/>
            <a:ext cx="2018880" cy="847440"/>
          </a:xfrm>
          <a:prstGeom prst="rect">
            <a:avLst/>
          </a:prstGeom>
          <a:ln>
            <a:noFill/>
          </a:ln>
        </p:spPr>
      </p:pic>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948">
                                            <p:txEl>
                                              <p:pRg st="0" end="0"/>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953"/>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948">
                                            <p:txEl>
                                              <p:pRg st="3" end="3"/>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95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948">
                                            <p:txEl>
                                              <p:pRg st="6" end="6"/>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948">
                                            <p:txEl>
                                              <p:pRg st="8" end="8"/>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954"/>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949">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949">
                                            <p:txEl>
                                              <p:pRg st="2" end="2"/>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949">
                                            <p:txEl>
                                              <p:pRg st="4" end="4"/>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949">
                                            <p:txEl>
                                              <p:pRg st="6" end="6"/>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9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back of the envelope, for </a:t>
            </a:r>
            <a:r>
              <a:rPr b="0" lang="en-US" sz="3600" spc="-1" strike="noStrike">
                <a:solidFill>
                  <a:srgbClr val="ffc000"/>
                </a:solidFill>
                <a:latin typeface="Consolas"/>
              </a:rPr>
              <a:t>BlockDiscontinuity</a:t>
            </a:r>
            <a:endParaRPr b="0" lang="en-US" sz="3600" spc="-1" strike="noStrike">
              <a:solidFill>
                <a:srgbClr val="000000"/>
              </a:solidFill>
              <a:latin typeface="Calibri"/>
            </a:endParaRPr>
          </a:p>
        </p:txBody>
      </p:sp>
      <p:sp>
        <p:nvSpPr>
          <p:cNvPr id="957" name="TextShape 2"/>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69CA55A4-7CF7-4ACC-9CFE-E1D6B6491ACE}" type="slidenum">
              <a:rPr b="0" lang="en-US" sz="1200" spc="-1" strike="noStrike">
                <a:solidFill>
                  <a:srgbClr val="8b8b8b"/>
                </a:solidFill>
                <a:latin typeface="Calibri"/>
              </a:rPr>
              <a:t>67</a:t>
            </a:fld>
            <a:endParaRPr b="0" lang="en-US" sz="1200" spc="-1" strike="noStrike">
              <a:latin typeface="Times New Roman"/>
            </a:endParaRPr>
          </a:p>
        </p:txBody>
      </p:sp>
      <p:sp>
        <p:nvSpPr>
          <p:cNvPr id="958" name="TextShape 3"/>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a:t>
            </a:r>
            <a:r>
              <a:rPr b="0" lang="en-US" sz="600" spc="-1" strike="noStrike" u="sng">
                <a:solidFill>
                  <a:srgbClr val="0563c1"/>
                </a:solidFill>
                <a:uFillTx/>
                <a:latin typeface="Calibri"/>
                <a:hlinkClick r:id="rId1"/>
              </a:rPr>
              <a:t>https://nvlabs.github.io/cub/classcub_1_1_block_discontinuity.html</a:t>
            </a:r>
            <a:r>
              <a:rPr b="0" lang="en-US" sz="600" spc="-1" strike="noStrike">
                <a:solidFill>
                  <a:srgbClr val="000000"/>
                </a:solidFill>
                <a:latin typeface="Calibri"/>
              </a:rPr>
              <a:t>]</a:t>
            </a:r>
            <a:endParaRPr b="0" lang="en-US" sz="600" spc="-1" strike="noStrike">
              <a:solidFill>
                <a:srgbClr val="000000"/>
              </a:solidFill>
              <a:latin typeface="Calibri"/>
            </a:endParaRPr>
          </a:p>
        </p:txBody>
      </p:sp>
      <p:sp>
        <p:nvSpPr>
          <p:cNvPr id="959" name="CustomShape 4"/>
          <p:cNvSpPr/>
          <p:nvPr/>
        </p:nvSpPr>
        <p:spPr>
          <a:xfrm>
            <a:off x="2597040" y="2304000"/>
            <a:ext cx="8468280" cy="2645640"/>
          </a:xfrm>
          <a:prstGeom prst="rect">
            <a:avLst/>
          </a:prstGeom>
          <a:solidFill>
            <a:schemeClr val="bg1">
              <a:lumMod val="95000"/>
            </a:schemeClr>
          </a:solid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8b0000"/>
                </a:solidFill>
                <a:latin typeface="Courier New"/>
              </a:rPr>
              <a:t>#include &lt;</a:t>
            </a:r>
            <a:r>
              <a:rPr b="1" lang="en-US" sz="1200" spc="-1" strike="noStrike">
                <a:solidFill>
                  <a:srgbClr val="4665a2"/>
                </a:solidFill>
                <a:latin typeface="Courier New"/>
              </a:rPr>
              <a:t>cub/cub.cuh</a:t>
            </a:r>
            <a:r>
              <a:rPr b="1" lang="en-US" sz="1200" spc="-1" strike="noStrike">
                <a:solidFill>
                  <a:srgbClr val="8b0000"/>
                </a:solidFill>
                <a:latin typeface="Courier New"/>
              </a:rPr>
              <a:t>&gt;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__global__ </a:t>
            </a:r>
            <a:r>
              <a:rPr b="1" lang="en-US" sz="1200" spc="-1" strike="noStrike">
                <a:solidFill>
                  <a:srgbClr val="8b0000"/>
                </a:solidFill>
                <a:latin typeface="Courier New"/>
              </a:rPr>
              <a:t>void</a:t>
            </a:r>
            <a:r>
              <a:rPr b="0" lang="en-US" sz="1200" spc="-1" strike="noStrike">
                <a:solidFill>
                  <a:srgbClr val="000000"/>
                </a:solidFill>
                <a:latin typeface="Courier New"/>
              </a:rPr>
              <a:t> ExampleKernel(...)</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8000"/>
                </a:solidFill>
                <a:latin typeface="Courier New"/>
              </a:rPr>
              <a:t>// Specialize BlockDiscontinuity for a 1D block of 128 threads on type int</a:t>
            </a:r>
            <a:endParaRPr b="0" lang="en-US" sz="1200" spc="-1" strike="noStrike">
              <a:latin typeface="Arial"/>
            </a:endParaRPr>
          </a:p>
          <a:p>
            <a:pPr>
              <a:lnSpc>
                <a:spcPct val="100000"/>
              </a:lnSpc>
            </a:pPr>
            <a:r>
              <a:rPr b="1" lang="en-US" sz="1200" spc="-1" strike="noStrike">
                <a:solidFill>
                  <a:srgbClr val="8b0000"/>
                </a:solidFill>
                <a:latin typeface="Courier New"/>
              </a:rPr>
              <a:t>typedef</a:t>
            </a:r>
            <a:r>
              <a:rPr b="0" lang="en-US" sz="1200" spc="-1" strike="noStrike">
                <a:solidFill>
                  <a:srgbClr val="000000"/>
                </a:solidFill>
                <a:latin typeface="Courier New"/>
              </a:rPr>
              <a:t> </a:t>
            </a:r>
            <a:r>
              <a:rPr b="1" lang="en-US" sz="1200" spc="-1" strike="noStrike">
                <a:solidFill>
                  <a:srgbClr val="4665a2"/>
                </a:solidFill>
                <a:latin typeface="Courier New"/>
              </a:rPr>
              <a:t>cub::BlockDiscontinuity&lt;int, 128&gt;</a:t>
            </a:r>
            <a:r>
              <a:rPr b="0" lang="en-US" sz="1200" spc="-1" strike="noStrike">
                <a:solidFill>
                  <a:srgbClr val="000000"/>
                </a:solidFill>
                <a:latin typeface="Courier New"/>
              </a:rPr>
              <a:t> </a:t>
            </a:r>
            <a:r>
              <a:rPr b="1" lang="en-US" sz="1200" spc="-1" strike="noStrike">
                <a:solidFill>
                  <a:srgbClr val="4665a2"/>
                </a:solidFill>
                <a:latin typeface="Courier New"/>
              </a:rPr>
              <a:t>BlockDiscontinuity</a:t>
            </a: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8000"/>
                </a:solidFill>
                <a:latin typeface="Courier New"/>
              </a:rPr>
              <a:t>// Allocate shared memory for BlockDiscontinuity</a:t>
            </a:r>
            <a:endParaRPr b="0" lang="en-US" sz="1200" spc="-1" strike="noStrike">
              <a:latin typeface="Arial"/>
            </a:endParaRPr>
          </a:p>
          <a:p>
            <a:pPr>
              <a:lnSpc>
                <a:spcPct val="100000"/>
              </a:lnSpc>
            </a:pPr>
            <a:r>
              <a:rPr b="0" lang="en-US" sz="1200" spc="-1" strike="noStrike">
                <a:solidFill>
                  <a:srgbClr val="000000"/>
                </a:solidFill>
                <a:latin typeface="Courier New"/>
              </a:rPr>
              <a:t>__shared__ </a:t>
            </a:r>
            <a:r>
              <a:rPr b="1" lang="en-US" sz="1200" spc="-1" strike="noStrike">
                <a:solidFill>
                  <a:srgbClr val="8b0000"/>
                </a:solidFill>
                <a:latin typeface="Courier New"/>
              </a:rPr>
              <a:t>typename</a:t>
            </a:r>
            <a:r>
              <a:rPr b="0" lang="en-US" sz="1200" spc="-1" strike="noStrike">
                <a:solidFill>
                  <a:srgbClr val="000000"/>
                </a:solidFill>
                <a:latin typeface="Courier New"/>
              </a:rPr>
              <a:t> BlockDiscontinuity::TempStorage temp_storage;</a:t>
            </a:r>
            <a:endParaRPr b="0" lang="en-US" sz="1200" spc="-1" strike="noStrike">
              <a:latin typeface="Arial"/>
            </a:endParaRPr>
          </a:p>
          <a:p>
            <a:pPr>
              <a:lnSpc>
                <a:spcPct val="100000"/>
              </a:lnSpc>
            </a:pPr>
            <a:r>
              <a:rPr b="0" lang="en-US" sz="1200" spc="-1" strike="noStrike">
                <a:solidFill>
                  <a:srgbClr val="008000"/>
                </a:solidFill>
                <a:latin typeface="Courier New"/>
              </a:rPr>
              <a:t>// Obtain a segment of consecutive items that are blocked across threads</a:t>
            </a:r>
            <a:endParaRPr b="0" lang="en-US" sz="1200" spc="-1" strike="noStrike">
              <a:latin typeface="Arial"/>
            </a:endParaRPr>
          </a:p>
          <a:p>
            <a:pPr>
              <a:lnSpc>
                <a:spcPct val="100000"/>
              </a:lnSpc>
            </a:pPr>
            <a:r>
              <a:rPr b="1" lang="en-US" sz="1200" spc="-1" strike="noStrike">
                <a:solidFill>
                  <a:srgbClr val="8b0000"/>
                </a:solidFill>
                <a:latin typeface="Courier New"/>
              </a:rPr>
              <a:t>int</a:t>
            </a:r>
            <a:r>
              <a:rPr b="0" lang="en-US" sz="1200" spc="-1" strike="noStrike">
                <a:solidFill>
                  <a:srgbClr val="000000"/>
                </a:solidFill>
                <a:latin typeface="Courier New"/>
              </a:rPr>
              <a:t> thread_data[4];</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8000"/>
                </a:solidFill>
                <a:latin typeface="Courier New"/>
              </a:rPr>
              <a:t>// Collectively compute head flags for discontinuities in the segment</a:t>
            </a:r>
            <a:endParaRPr b="0" lang="en-US" sz="1200" spc="-1" strike="noStrike">
              <a:latin typeface="Arial"/>
            </a:endParaRPr>
          </a:p>
          <a:p>
            <a:pPr>
              <a:lnSpc>
                <a:spcPct val="100000"/>
              </a:lnSpc>
            </a:pPr>
            <a:r>
              <a:rPr b="1" lang="en-US" sz="1200" spc="-1" strike="noStrike">
                <a:solidFill>
                  <a:srgbClr val="8b0000"/>
                </a:solidFill>
                <a:latin typeface="Courier New"/>
              </a:rPr>
              <a:t>int</a:t>
            </a:r>
            <a:r>
              <a:rPr b="0" lang="en-US" sz="1200" spc="-1" strike="noStrike">
                <a:solidFill>
                  <a:srgbClr val="000000"/>
                </a:solidFill>
                <a:latin typeface="Courier New"/>
              </a:rPr>
              <a:t> head_flags[4];</a:t>
            </a:r>
            <a:endParaRPr b="0" lang="en-US" sz="1200" spc="-1" strike="noStrike">
              <a:latin typeface="Arial"/>
            </a:endParaRPr>
          </a:p>
          <a:p>
            <a:pPr>
              <a:lnSpc>
                <a:spcPct val="100000"/>
              </a:lnSpc>
            </a:pPr>
            <a:r>
              <a:rPr b="1" lang="en-US" sz="1200" spc="-1" strike="noStrike">
                <a:solidFill>
                  <a:srgbClr val="4665a2"/>
                </a:solidFill>
                <a:latin typeface="Courier New"/>
              </a:rPr>
              <a:t>BlockDiscontinuity</a:t>
            </a:r>
            <a:r>
              <a:rPr b="0" lang="en-US" sz="1200" spc="-1" strike="noStrike">
                <a:solidFill>
                  <a:srgbClr val="000000"/>
                </a:solidFill>
                <a:latin typeface="Courier New"/>
              </a:rPr>
              <a:t>(temp_storage).FlagHeads(head_flags, thread_data, </a:t>
            </a:r>
            <a:r>
              <a:rPr b="1" lang="en-US" sz="1200" spc="-1" strike="noStrike">
                <a:solidFill>
                  <a:srgbClr val="4665a2"/>
                </a:solidFill>
                <a:latin typeface="Courier New"/>
              </a:rPr>
              <a:t>cub::Inequality</a:t>
            </a:r>
            <a:r>
              <a:rPr b="0" lang="en-US" sz="1200" spc="-1" strike="noStrike">
                <a:solidFill>
                  <a:srgbClr val="000000"/>
                </a:solidFill>
                <a:latin typeface="Courier New"/>
              </a:rPr>
              <a:t>());</a:t>
            </a:r>
            <a:endParaRPr b="0" lang="en-US" sz="1200" spc="-1" strike="noStrike">
              <a:latin typeface="Arial"/>
            </a:endParaRPr>
          </a:p>
        </p:txBody>
      </p:sp>
      <p:sp>
        <p:nvSpPr>
          <p:cNvPr id="960" name="CustomShape 5"/>
          <p:cNvSpPr/>
          <p:nvPr/>
        </p:nvSpPr>
        <p:spPr>
          <a:xfrm>
            <a:off x="405360" y="3917880"/>
            <a:ext cx="188028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First important actor</a:t>
            </a:r>
            <a:endParaRPr b="0" lang="en-US" sz="1600" spc="-1" strike="noStrike">
              <a:latin typeface="Arial"/>
            </a:endParaRPr>
          </a:p>
        </p:txBody>
      </p:sp>
      <p:sp>
        <p:nvSpPr>
          <p:cNvPr id="961" name="CustomShape 6"/>
          <p:cNvSpPr/>
          <p:nvPr/>
        </p:nvSpPr>
        <p:spPr>
          <a:xfrm>
            <a:off x="161280" y="4455000"/>
            <a:ext cx="212436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Second important actor</a:t>
            </a:r>
            <a:endParaRPr b="0" lang="en-US" sz="1600" spc="-1" strike="noStrike">
              <a:latin typeface="Arial"/>
            </a:endParaRPr>
          </a:p>
        </p:txBody>
      </p:sp>
      <p:sp>
        <p:nvSpPr>
          <p:cNvPr id="962" name="CustomShape 7"/>
          <p:cNvSpPr/>
          <p:nvPr/>
        </p:nvSpPr>
        <p:spPr>
          <a:xfrm>
            <a:off x="2300400" y="4477680"/>
            <a:ext cx="312840" cy="2923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963" name="CustomShape 8"/>
          <p:cNvSpPr/>
          <p:nvPr/>
        </p:nvSpPr>
        <p:spPr>
          <a:xfrm>
            <a:off x="2300400" y="3940560"/>
            <a:ext cx="312840" cy="2923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4" name="TextShape 1"/>
          <p:cNvSpPr txBox="1"/>
          <p:nvPr/>
        </p:nvSpPr>
        <p:spPr>
          <a:xfrm>
            <a:off x="0" y="0"/>
            <a:ext cx="12191760" cy="822960"/>
          </a:xfrm>
          <a:prstGeom prst="rect">
            <a:avLst/>
          </a:prstGeom>
          <a:solidFill>
            <a:srgbClr val="1f4e79"/>
          </a:solidFill>
          <a:ln>
            <a:noFill/>
          </a:ln>
        </p:spPr>
        <p:txBody>
          <a:bodyPr anchor="ctr">
            <a:normAutofit/>
          </a:bodyPr>
          <a:p>
            <a:pPr>
              <a:lnSpc>
                <a:spcPct val="90000"/>
              </a:lnSpc>
            </a:pPr>
            <a:r>
              <a:rPr b="0" lang="en-US" sz="3600" spc="-1" strike="noStrike">
                <a:solidFill>
                  <a:srgbClr val="ffffff"/>
                </a:solidFill>
                <a:latin typeface="Calibri Light"/>
              </a:rPr>
              <a:t>CUB, </a:t>
            </a:r>
            <a:r>
              <a:rPr b="1" lang="en-US" sz="3600" spc="-1" strike="noStrike">
                <a:solidFill>
                  <a:srgbClr val="ffc000"/>
                </a:solidFill>
                <a:latin typeface="Calibri Light"/>
              </a:rPr>
              <a:t>warp</a:t>
            </a:r>
            <a:r>
              <a:rPr b="0" lang="en-US" sz="3600" spc="-1" strike="noStrike">
                <a:solidFill>
                  <a:srgbClr val="ffffff"/>
                </a:solidFill>
                <a:latin typeface="Calibri Light"/>
              </a:rPr>
              <a:t>-level primitives</a:t>
            </a:r>
            <a:endParaRPr b="0" lang="en-US" sz="3600" spc="-1" strike="noStrike">
              <a:solidFill>
                <a:srgbClr val="000000"/>
              </a:solidFill>
              <a:latin typeface="Calibri"/>
            </a:endParaRPr>
          </a:p>
        </p:txBody>
      </p:sp>
      <p:sp>
        <p:nvSpPr>
          <p:cNvPr id="965" name="TextShape 2"/>
          <p:cNvSpPr txBox="1"/>
          <p:nvPr/>
        </p:nvSpPr>
        <p:spPr>
          <a:xfrm>
            <a:off x="147240" y="1495080"/>
            <a:ext cx="11960640" cy="49327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Idea: each warp of threads will work on a chunk of an array and do a scan or reduce on that chunk of the array</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WarpScan</a:t>
            </a:r>
            <a:r>
              <a:rPr b="0" lang="en-US" sz="2400" spc="-1" strike="noStrike">
                <a:solidFill>
                  <a:srgbClr val="000000"/>
                </a:solidFill>
                <a:latin typeface="Calibri"/>
              </a:rPr>
              <a:t> class provides collective methods for computing a parallel prefix scan of items partitioned across a CUDA thread warp.</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WarpReduce</a:t>
            </a:r>
            <a:r>
              <a:rPr b="0" lang="en-US" sz="2400" spc="-1" strike="noStrike">
                <a:solidFill>
                  <a:srgbClr val="000000"/>
                </a:solidFill>
                <a:latin typeface="Calibri"/>
              </a:rPr>
              <a:t> class provides collective methods for computing a parallel reduction of items partitioned across a CUDA thread warp.</a:t>
            </a:r>
            <a:endParaRPr b="0" lang="en-US" sz="2400" spc="-1" strike="noStrike">
              <a:solidFill>
                <a:srgbClr val="000000"/>
              </a:solidFill>
              <a:latin typeface="Calibri"/>
            </a:endParaRPr>
          </a:p>
        </p:txBody>
      </p:sp>
      <p:sp>
        <p:nvSpPr>
          <p:cNvPr id="966" name="TextShape 3"/>
          <p:cNvSpPr txBox="1"/>
          <p:nvPr/>
        </p:nvSpPr>
        <p:spPr>
          <a:xfrm>
            <a:off x="11281680" y="6538320"/>
            <a:ext cx="691200" cy="269640"/>
          </a:xfrm>
          <a:prstGeom prst="rect">
            <a:avLst/>
          </a:prstGeom>
          <a:noFill/>
          <a:ln>
            <a:noFill/>
          </a:ln>
        </p:spPr>
        <p:txBody>
          <a:bodyPr anchor="ctr">
            <a:noAutofit/>
          </a:bodyPr>
          <a:p>
            <a:pPr algn="r">
              <a:lnSpc>
                <a:spcPct val="100000"/>
              </a:lnSpc>
              <a:tabLst>
                <a:tab algn="l" pos="0"/>
              </a:tabLst>
            </a:pPr>
            <a:fld id="{54E19BC4-725D-4DD7-B08C-001D2FBE5625}" type="slidenum">
              <a:rPr b="0" lang="en-US" sz="1200" spc="-1" strike="noStrike">
                <a:solidFill>
                  <a:srgbClr val="8b8b8b"/>
                </a:solidFill>
                <a:latin typeface="Calibri"/>
              </a:rPr>
              <a:t>69</a:t>
            </a:fld>
            <a:endParaRPr b="0" lang="en-US" sz="1200" spc="-1" strike="noStrike">
              <a:latin typeface="Times New Roman"/>
            </a:endParaRPr>
          </a:p>
        </p:txBody>
      </p:sp>
      <p:sp>
        <p:nvSpPr>
          <p:cNvPr id="967" name="TextShape 4"/>
          <p:cNvSpPr txBox="1"/>
          <p:nvPr/>
        </p:nvSpPr>
        <p:spPr>
          <a:xfrm>
            <a:off x="147240" y="6525720"/>
            <a:ext cx="2566800" cy="205560"/>
          </a:xfrm>
          <a:prstGeom prst="rect">
            <a:avLst/>
          </a:prstGeom>
          <a:noFill/>
          <a:ln>
            <a:noFill/>
          </a:ln>
        </p:spPr>
        <p:txBody>
          <a:bodyPr>
            <a:noAutofit/>
          </a:bodyPr>
          <a:p>
            <a:pPr>
              <a:lnSpc>
                <a:spcPct val="90000"/>
              </a:lnSpc>
              <a:spcBef>
                <a:spcPts val="1001"/>
              </a:spcBef>
              <a:tabLst>
                <a:tab algn="l" pos="0"/>
              </a:tabLst>
            </a:pPr>
            <a:r>
              <a:rPr b="0" lang="en-US" sz="600" spc="-1" strike="noStrike">
                <a:solidFill>
                  <a:srgbClr val="000000"/>
                </a:solidFill>
                <a:latin typeface="Calibri"/>
              </a:rPr>
              <a:t>[NVIDIA]</a:t>
            </a:r>
            <a:endParaRPr b="0" lang="en-US" sz="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Acknowledgments</a:t>
            </a:r>
            <a:endParaRPr b="0" lang="en-US" sz="3600" spc="-1" strike="noStrike">
              <a:solidFill>
                <a:srgbClr val="000000"/>
              </a:solidFill>
              <a:latin typeface="Calibri"/>
            </a:endParaRPr>
          </a:p>
        </p:txBody>
      </p:sp>
      <p:sp>
        <p:nvSpPr>
          <p:cNvPr id="320" name="TextShape 2"/>
          <p:cNvSpPr txBox="1"/>
          <p:nvPr/>
        </p:nvSpPr>
        <p:spPr>
          <a:xfrm>
            <a:off x="11458080" y="6522120"/>
            <a:ext cx="692640" cy="268200"/>
          </a:xfrm>
          <a:prstGeom prst="rect">
            <a:avLst/>
          </a:prstGeom>
          <a:noFill/>
          <a:ln>
            <a:noFill/>
          </a:ln>
        </p:spPr>
        <p:txBody>
          <a:bodyPr anchor="ctr">
            <a:noAutofit/>
          </a:bodyPr>
          <a:p>
            <a:pPr algn="r">
              <a:lnSpc>
                <a:spcPct val="100000"/>
              </a:lnSpc>
            </a:pPr>
            <a:fld id="{E4933490-D786-4B44-8945-6AB2EA171B95}" type="slidenum">
              <a:rPr b="0" lang="en-US" sz="1200" spc="-1" strike="noStrike">
                <a:solidFill>
                  <a:srgbClr val="8b8b8b"/>
                </a:solidFill>
                <a:latin typeface="Calibri"/>
              </a:rPr>
              <a:t>4</a:t>
            </a:fld>
            <a:endParaRPr b="0" lang="en-US" sz="1200" spc="-1" strike="noStrike">
              <a:latin typeface="Times New Roman"/>
            </a:endParaRPr>
          </a:p>
        </p:txBody>
      </p:sp>
      <p:sp>
        <p:nvSpPr>
          <p:cNvPr id="321" name="TextShape 3"/>
          <p:cNvSpPr txBox="1"/>
          <p:nvPr/>
        </p:nvSpPr>
        <p:spPr>
          <a:xfrm>
            <a:off x="529200" y="1494720"/>
            <a:ext cx="9896040" cy="4084560"/>
          </a:xfrm>
          <a:prstGeom prst="rect">
            <a:avLst/>
          </a:prstGeom>
          <a:noFill/>
          <a:ln>
            <a:noFill/>
          </a:ln>
        </p:spPr>
        <p:txBody>
          <a:bodyPr>
            <a:normAutofit/>
          </a:bodyPr>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The </a:t>
            </a:r>
            <a:r>
              <a:rPr b="1" lang="en-US" sz="1800" spc="-1" strike="noStrike">
                <a:solidFill>
                  <a:srgbClr val="0070c0"/>
                </a:solidFill>
                <a:latin typeface="Courier New"/>
              </a:rPr>
              <a:t>thrust</a:t>
            </a:r>
            <a:r>
              <a:rPr b="0" lang="en-US" sz="1800" spc="-1" strike="noStrike">
                <a:solidFill>
                  <a:srgbClr val="000000"/>
                </a:solidFill>
                <a:latin typeface="Calibri"/>
              </a:rPr>
              <a:t> slides include material provided by Nathan Bell previously of  NVIDIA (at Google now)</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Modified here and there, responsible for inaccuracies</a:t>
            </a:r>
            <a:endParaRPr b="0" lang="en-US" sz="1800" spc="-1" strike="noStrike">
              <a:solidFill>
                <a:srgbClr val="000000"/>
              </a:solidFill>
              <a:latin typeface="Calibri"/>
            </a:endParaRPr>
          </a:p>
          <a:p>
            <a:pPr marL="228600" indent="-228240">
              <a:lnSpc>
                <a:spcPct val="90000"/>
              </a:lnSpc>
              <a:spcBef>
                <a:spcPts val="1001"/>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CUB: sort by key, device-level operation</a:t>
            </a:r>
            <a:endParaRPr b="0" lang="en-US" sz="3600" spc="-1" strike="noStrike">
              <a:solidFill>
                <a:srgbClr val="000000"/>
              </a:solidFill>
              <a:latin typeface="Calibri"/>
            </a:endParaRPr>
          </a:p>
        </p:txBody>
      </p:sp>
      <p:sp>
        <p:nvSpPr>
          <p:cNvPr id="969" name="TextShape 2"/>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7E9888A4-C3D6-41D7-BDBB-BBEF83F2D3A3}" type="slidenum">
              <a:rPr b="0" lang="en-US" sz="1200" spc="-1" strike="noStrike">
                <a:solidFill>
                  <a:srgbClr val="8b8b8b"/>
                </a:solidFill>
                <a:latin typeface="Calibri"/>
              </a:rPr>
              <a:t>69</a:t>
            </a:fld>
            <a:endParaRPr b="0" lang="en-US" sz="1200" spc="-1" strike="noStrike">
              <a:latin typeface="Times New Roman"/>
            </a:endParaRPr>
          </a:p>
        </p:txBody>
      </p:sp>
      <p:sp>
        <p:nvSpPr>
          <p:cNvPr id="970" name="CustomShape 3"/>
          <p:cNvSpPr/>
          <p:nvPr/>
        </p:nvSpPr>
        <p:spPr>
          <a:xfrm>
            <a:off x="43920" y="1616760"/>
            <a:ext cx="4351680" cy="461592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0" lang="en-US" sz="900" spc="-1" strike="noStrike">
                <a:solidFill>
                  <a:srgbClr val="808080"/>
                </a:solidFill>
                <a:latin typeface="Consolas"/>
              </a:rPr>
              <a:t>#define</a:t>
            </a:r>
            <a:r>
              <a:rPr b="0" lang="en-US" sz="900" spc="-1" strike="noStrike">
                <a:solidFill>
                  <a:srgbClr val="000000"/>
                </a:solidFill>
                <a:latin typeface="Consolas"/>
              </a:rPr>
              <a:t> </a:t>
            </a:r>
            <a:r>
              <a:rPr b="0" lang="en-US" sz="900" spc="-1" strike="noStrike">
                <a:solidFill>
                  <a:srgbClr val="6f008a"/>
                </a:solidFill>
                <a:latin typeface="Consolas"/>
              </a:rPr>
              <a:t>CUB_STDERR</a:t>
            </a:r>
            <a:r>
              <a:rPr b="0" lang="en-US" sz="900" spc="-1" strike="noStrike">
                <a:solidFill>
                  <a:srgbClr val="000000"/>
                </a:solidFill>
                <a:latin typeface="Consolas"/>
              </a:rPr>
              <a:t> </a:t>
            </a:r>
            <a:r>
              <a:rPr b="0" lang="en-US" sz="900" spc="-1" strike="noStrike">
                <a:solidFill>
                  <a:srgbClr val="008000"/>
                </a:solidFill>
                <a:latin typeface="Consolas"/>
              </a:rPr>
              <a:t>// print CUDA runtime errors to console</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&lt;cub/util_allocator.cuh&gt;</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&lt;cub/device/device_radix_sort.cuh&gt;</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"test/test_util.h"</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ff"/>
                </a:solidFill>
                <a:latin typeface="Consolas"/>
              </a:rPr>
              <a:t>using</a:t>
            </a:r>
            <a:r>
              <a:rPr b="0" lang="en-US" sz="900" spc="-1" strike="noStrike">
                <a:solidFill>
                  <a:srgbClr val="000000"/>
                </a:solidFill>
                <a:latin typeface="Consolas"/>
              </a:rPr>
              <a:t> </a:t>
            </a:r>
            <a:r>
              <a:rPr b="0" lang="en-US" sz="900" spc="-1" strike="noStrike">
                <a:solidFill>
                  <a:srgbClr val="0000ff"/>
                </a:solidFill>
                <a:latin typeface="Consolas"/>
              </a:rPr>
              <a:t>namespace</a:t>
            </a:r>
            <a:r>
              <a:rPr b="0" lang="en-US" sz="900" spc="-1" strike="noStrike">
                <a:solidFill>
                  <a:srgbClr val="000000"/>
                </a:solidFill>
                <a:latin typeface="Consolas"/>
              </a:rPr>
              <a:t> cub;</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8000"/>
                </a:solidFill>
                <a:latin typeface="Consolas"/>
              </a:rPr>
              <a:t>// Caching allocator for device memory</a:t>
            </a:r>
            <a:endParaRPr b="0" lang="en-US" sz="900" spc="-1" strike="noStrike">
              <a:latin typeface="Arial"/>
            </a:endParaRPr>
          </a:p>
          <a:p>
            <a:pPr>
              <a:lnSpc>
                <a:spcPct val="100000"/>
              </a:lnSpc>
            </a:pPr>
            <a:r>
              <a:rPr b="0" lang="en-US" sz="900" spc="-1" strike="noStrike">
                <a:solidFill>
                  <a:srgbClr val="000000"/>
                </a:solidFill>
                <a:latin typeface="Consolas"/>
              </a:rPr>
              <a:t>CachingDeviceAllocator  g_allocator(</a:t>
            </a:r>
            <a:r>
              <a:rPr b="0" lang="en-US" sz="900" spc="-1" strike="noStrike">
                <a:solidFill>
                  <a:srgbClr val="0000ff"/>
                </a:solidFill>
                <a:latin typeface="Consolas"/>
              </a:rPr>
              <a:t>true</a:t>
            </a:r>
            <a:r>
              <a:rPr b="0" lang="en-US" sz="900" spc="-1" strike="noStrike">
                <a:solidFill>
                  <a:srgbClr val="000000"/>
                </a:solidFill>
                <a:latin typeface="Consolas"/>
              </a:rPr>
              <a:t>);  </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ff"/>
                </a:solidFill>
                <a:latin typeface="Consolas"/>
              </a:rPr>
              <a:t>struct</a:t>
            </a:r>
            <a:r>
              <a:rPr b="0" lang="en-US" sz="900" spc="-1" strike="noStrike">
                <a:solidFill>
                  <a:srgbClr val="000000"/>
                </a:solidFill>
                <a:latin typeface="Consolas"/>
              </a:rPr>
              <a:t> </a:t>
            </a:r>
            <a:r>
              <a:rPr b="0" lang="en-US" sz="900" spc="-1" strike="noStrike">
                <a:solidFill>
                  <a:srgbClr val="2b91af"/>
                </a:solidFill>
                <a:latin typeface="Consolas"/>
              </a:rPr>
              <a:t>pairsOfBodies</a:t>
            </a:r>
            <a:r>
              <a:rPr b="0" lang="en-US" sz="900" spc="-1" strike="noStrike">
                <a:solidFill>
                  <a:srgbClr val="000000"/>
                </a:solidFill>
                <a:latin typeface="Consolas"/>
              </a:rPr>
              <a:t>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body_I;</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body_J;</a:t>
            </a:r>
            <a:endParaRPr b="0" lang="en-US" sz="900" spc="-1" strike="noStrike">
              <a:latin typeface="Arial"/>
            </a:endParaRPr>
          </a:p>
          <a:p>
            <a:pPr>
              <a:lnSpc>
                <a:spcPct val="100000"/>
              </a:lnSpc>
            </a:pPr>
            <a:r>
              <a:rPr b="0" lang="en-US" sz="900" spc="-1" strike="noStrike">
                <a:solidFill>
                  <a:srgbClr val="000000"/>
                </a:solidFill>
                <a:latin typeface="Consolas"/>
              </a:rPr>
              <a:t>};</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ff"/>
                </a:solidFill>
                <a:latin typeface="Consolas"/>
              </a:rPr>
              <a:t>int</a:t>
            </a:r>
            <a:r>
              <a:rPr b="0" lang="en-US" sz="900" spc="-1" strike="noStrike">
                <a:solidFill>
                  <a:srgbClr val="000000"/>
                </a:solidFill>
                <a:latin typeface="Consolas"/>
              </a:rPr>
              <a:t> main()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const</a:t>
            </a: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num_items = 8;</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host side setup</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2b91af"/>
                </a:solidFill>
                <a:latin typeface="Consolas"/>
              </a:rPr>
              <a:t>pairsOfBodies</a:t>
            </a:r>
            <a:r>
              <a:rPr b="0" lang="en-US" sz="900" spc="-1" strike="noStrike">
                <a:solidFill>
                  <a:srgbClr val="000000"/>
                </a:solidFill>
                <a:latin typeface="Consolas"/>
              </a:rPr>
              <a:t> h_vals[num_items];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h_keys[num_items] = { 2 , 0, 7, 3, 5, 4, 1, 6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2b91af"/>
                </a:solidFill>
                <a:latin typeface="Consolas"/>
              </a:rPr>
              <a:t>pairsOfBodies</a:t>
            </a:r>
            <a:r>
              <a:rPr b="0" lang="en-US" sz="900" spc="-1" strike="noStrike">
                <a:solidFill>
                  <a:srgbClr val="000000"/>
                </a:solidFill>
                <a:latin typeface="Consolas"/>
              </a:rPr>
              <a:t> h_vals_out[num_items];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h_keys_out[num_items];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h_vals[0].body_I = 3; h_vals[0].body_J = 0;</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h_vals[1].body_I = 9; h_vals[1].body_J = 2;</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h_vals[2].body_I = 0; h_vals[2].body_J = 9;</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h_vals[3].body_I = 2; h_vals[3].body_J = 4;</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h_vals[4].body_I = 1; h_vals[4].body_J = 5;</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h_vals[5].body_I = 1; h_vals[5].body_J = 7;</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h_vals[6].body_I = 2; h_vals[6].body_J = 9;</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h_vals[7].body_I = 6; h_vals[7].body_J = 8;</a:t>
            </a:r>
            <a:endParaRPr b="0" lang="en-US" sz="900" spc="-1" strike="noStrike">
              <a:latin typeface="Arial"/>
            </a:endParaRPr>
          </a:p>
          <a:p>
            <a:pPr>
              <a:lnSpc>
                <a:spcPct val="100000"/>
              </a:lnSpc>
            </a:pPr>
            <a:endParaRPr b="0" lang="en-US" sz="900" spc="-1" strike="noStrike">
              <a:latin typeface="Arial"/>
            </a:endParaRPr>
          </a:p>
        </p:txBody>
      </p:sp>
      <p:sp>
        <p:nvSpPr>
          <p:cNvPr id="971" name="CustomShape 4"/>
          <p:cNvSpPr/>
          <p:nvPr/>
        </p:nvSpPr>
        <p:spPr>
          <a:xfrm>
            <a:off x="4352040" y="1060200"/>
            <a:ext cx="7710840" cy="471420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8000"/>
                </a:solidFill>
                <a:latin typeface="Consolas"/>
              </a:rPr>
              <a:t>    </a:t>
            </a:r>
            <a:r>
              <a:rPr b="0" lang="en-US" sz="800" spc="-1" strike="noStrike">
                <a:solidFill>
                  <a:srgbClr val="008000"/>
                </a:solidFill>
                <a:latin typeface="Consolas"/>
              </a:rPr>
              <a:t>// device side setup</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d_keysIN = NULL;</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d_keysOUT = NULL;</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2b91af"/>
                </a:solidFill>
                <a:latin typeface="Consolas"/>
              </a:rPr>
              <a:t>pairsOfBodies</a:t>
            </a:r>
            <a:r>
              <a:rPr b="0" lang="en-US" sz="800" spc="-1" strike="noStrike">
                <a:solidFill>
                  <a:srgbClr val="000000"/>
                </a:solidFill>
                <a:latin typeface="Consolas"/>
              </a:rPr>
              <a:t>* d_valsIN = NULL;</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2b91af"/>
                </a:solidFill>
                <a:latin typeface="Consolas"/>
              </a:rPr>
              <a:t>pairsOfBodies</a:t>
            </a:r>
            <a:r>
              <a:rPr b="0" lang="en-US" sz="800" spc="-1" strike="noStrike">
                <a:solidFill>
                  <a:srgbClr val="000000"/>
                </a:solidFill>
                <a:latin typeface="Consolas"/>
              </a:rPr>
              <a:t>* d_valsOUT = NULL;</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CubDebugExit(g_allocator.DeviceAllocate((</a:t>
            </a:r>
            <a:r>
              <a:rPr b="0" lang="en-US" sz="800" spc="-1" strike="noStrike">
                <a:solidFill>
                  <a:srgbClr val="0000ff"/>
                </a:solidFill>
                <a:latin typeface="Consolas"/>
              </a:rPr>
              <a:t>void</a:t>
            </a:r>
            <a:r>
              <a:rPr b="0" lang="en-US" sz="800" spc="-1" strike="noStrike">
                <a:solidFill>
                  <a:srgbClr val="000000"/>
                </a:solidFill>
                <a:latin typeface="Consolas"/>
              </a:rPr>
              <a:t>**)&amp; d_keysIN,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 num_items));</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CubDebugExit(g_allocator.DeviceAllocate((</a:t>
            </a:r>
            <a:r>
              <a:rPr b="0" lang="en-US" sz="800" spc="-1" strike="noStrike">
                <a:solidFill>
                  <a:srgbClr val="0000ff"/>
                </a:solidFill>
                <a:latin typeface="Consolas"/>
              </a:rPr>
              <a:t>void</a:t>
            </a:r>
            <a:r>
              <a:rPr b="0" lang="en-US" sz="800" spc="-1" strike="noStrike">
                <a:solidFill>
                  <a:srgbClr val="000000"/>
                </a:solidFill>
                <a:latin typeface="Consolas"/>
              </a:rPr>
              <a:t>**)&amp; d_keysOUT,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 num_items));</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CubDebugExit(g_allocator.DeviceAllocate((</a:t>
            </a:r>
            <a:r>
              <a:rPr b="0" lang="en-US" sz="800" spc="-1" strike="noStrike">
                <a:solidFill>
                  <a:srgbClr val="0000ff"/>
                </a:solidFill>
                <a:latin typeface="Consolas"/>
              </a:rPr>
              <a:t>void</a:t>
            </a:r>
            <a:r>
              <a:rPr b="0" lang="en-US" sz="800" spc="-1" strike="noStrike">
                <a:solidFill>
                  <a:srgbClr val="000000"/>
                </a:solidFill>
                <a:latin typeface="Consolas"/>
              </a:rPr>
              <a:t>**)&amp; d_valsIN,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2b91af"/>
                </a:solidFill>
                <a:latin typeface="Consolas"/>
              </a:rPr>
              <a:t>pairsOfBodies</a:t>
            </a:r>
            <a:r>
              <a:rPr b="0" lang="en-US" sz="800" spc="-1" strike="noStrike">
                <a:solidFill>
                  <a:srgbClr val="000000"/>
                </a:solidFill>
                <a:latin typeface="Consolas"/>
              </a:rPr>
              <a:t>) * num_items));</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CubDebugExit(g_allocator.DeviceAllocate((</a:t>
            </a:r>
            <a:r>
              <a:rPr b="0" lang="en-US" sz="800" spc="-1" strike="noStrike">
                <a:solidFill>
                  <a:srgbClr val="0000ff"/>
                </a:solidFill>
                <a:latin typeface="Consolas"/>
              </a:rPr>
              <a:t>void</a:t>
            </a:r>
            <a:r>
              <a:rPr b="0" lang="en-US" sz="800" spc="-1" strike="noStrike">
                <a:solidFill>
                  <a:srgbClr val="000000"/>
                </a:solidFill>
                <a:latin typeface="Consolas"/>
              </a:rPr>
              <a:t>**)&amp; d_valsOUT,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2b91af"/>
                </a:solidFill>
                <a:latin typeface="Consolas"/>
              </a:rPr>
              <a:t>pairsOfBodies</a:t>
            </a:r>
            <a:r>
              <a:rPr b="0" lang="en-US" sz="800" spc="-1" strike="noStrike">
                <a:solidFill>
                  <a:srgbClr val="000000"/>
                </a:solidFill>
                <a:latin typeface="Consolas"/>
              </a:rPr>
              <a:t>) * num_items));</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8000"/>
                </a:solidFill>
                <a:latin typeface="Consolas"/>
              </a:rPr>
              <a:t>// get memory set aside on the device</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2b91af"/>
                </a:solidFill>
                <a:latin typeface="Consolas"/>
              </a:rPr>
              <a:t>size_t</a:t>
            </a:r>
            <a:r>
              <a:rPr b="0" lang="en-US" sz="800" spc="-1" strike="noStrike">
                <a:solidFill>
                  <a:srgbClr val="000000"/>
                </a:solidFill>
                <a:latin typeface="Consolas"/>
              </a:rPr>
              <a:t>  temp_storage_bytes = 0;</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void</a:t>
            </a:r>
            <a:r>
              <a:rPr b="0" lang="en-US" sz="800" spc="-1" strike="noStrike">
                <a:solidFill>
                  <a:srgbClr val="000000"/>
                </a:solidFill>
                <a:latin typeface="Consolas"/>
              </a:rPr>
              <a:t>* d_temp_storage = NULL;</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a:t>
            </a:r>
            <a:r>
              <a:rPr b="1" lang="en-US" sz="800" spc="-1" strike="noStrike">
                <a:solidFill>
                  <a:srgbClr val="c00000"/>
                </a:solidFill>
                <a:latin typeface="Consolas"/>
              </a:rPr>
              <a:t>DeviceRadixSort::SortPairs</a:t>
            </a:r>
            <a:r>
              <a:rPr b="0" lang="en-US" sz="800" spc="-1" strike="noStrike">
                <a:solidFill>
                  <a:srgbClr val="000000"/>
                </a:solidFill>
                <a:latin typeface="Consolas"/>
              </a:rPr>
              <a:t>(d_temp_storage, temp_storage_bytes, d_keysIN, d_keysOUT, d_valsIN, d_valsOUT, num_items));</a:t>
            </a:r>
            <a:r>
              <a:rPr b="0" lang="en-US" sz="800" spc="-1" strike="noStrike">
                <a:solidFill>
                  <a:srgbClr val="008000"/>
                </a:solidFill>
                <a:latin typeface="Consolas"/>
              </a:rPr>
              <a:t> // Caching allocator for device memory</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CubDebugExit(g_allocator.DeviceAllocate(&amp;d_temp_storage, temp_storage_bytes));</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8000"/>
                </a:solidFill>
                <a:latin typeface="Consolas"/>
              </a:rPr>
              <a:t>// initialize data on the device</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CubDebugExit(cudaMemcpy(d_keysIN, h_keys,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 num_items, cudaMemcpyHostToDevice));</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CubDebugExit(cudaMemcpy(d_valsIN, h_vals,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2b91af"/>
                </a:solidFill>
                <a:latin typeface="Consolas"/>
              </a:rPr>
              <a:t>pairsOfBodies</a:t>
            </a:r>
            <a:r>
              <a:rPr b="0" lang="en-US" sz="800" spc="-1" strike="noStrike">
                <a:solidFill>
                  <a:srgbClr val="000000"/>
                </a:solidFill>
                <a:latin typeface="Consolas"/>
              </a:rPr>
              <a:t>) * num_items, cudaMemcpyHostToDevice));</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8000"/>
                </a:solidFill>
                <a:latin typeface="Consolas"/>
              </a:rPr>
              <a:t>// do the actual sort</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a:t>
            </a:r>
            <a:r>
              <a:rPr b="1" lang="en-US" sz="800" spc="-1" strike="noStrike">
                <a:solidFill>
                  <a:srgbClr val="c00000"/>
                </a:solidFill>
                <a:latin typeface="Consolas"/>
              </a:rPr>
              <a:t>DeviceRadixSort::SortPairs</a:t>
            </a:r>
            <a:r>
              <a:rPr b="0" lang="en-US" sz="800" spc="-1" strike="noStrike">
                <a:solidFill>
                  <a:srgbClr val="000000"/>
                </a:solidFill>
                <a:latin typeface="Consolas"/>
              </a:rPr>
              <a:t>(d_temp_storage, temp_storage_bytes, d_keysIN, d_keysOUT, d_valsIN, d_valsOUT, num_items));</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8000"/>
                </a:solidFill>
                <a:latin typeface="Consolas"/>
              </a:rPr>
              <a:t>// get data back</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CubDebugExit(cudaMemcpy(h_keys_out, d_keysOUT,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0000ff"/>
                </a:solidFill>
                <a:latin typeface="Consolas"/>
              </a:rPr>
              <a:t>unsigned</a:t>
            </a:r>
            <a:r>
              <a:rPr b="0" lang="en-US" sz="800" spc="-1" strike="noStrike">
                <a:solidFill>
                  <a:srgbClr val="000000"/>
                </a:solidFill>
                <a:latin typeface="Consolas"/>
              </a:rPr>
              <a:t> </a:t>
            </a:r>
            <a:r>
              <a:rPr b="0" lang="en-US" sz="800" spc="-1" strike="noStrike">
                <a:solidFill>
                  <a:srgbClr val="0000ff"/>
                </a:solidFill>
                <a:latin typeface="Consolas"/>
              </a:rPr>
              <a:t>int</a:t>
            </a:r>
            <a:r>
              <a:rPr b="0" lang="en-US" sz="800" spc="-1" strike="noStrike">
                <a:solidFill>
                  <a:srgbClr val="000000"/>
                </a:solidFill>
                <a:latin typeface="Consolas"/>
              </a:rPr>
              <a:t>) * num_items, cudaMemcpyDeviceToHost));</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00"/>
                </a:solidFill>
                <a:latin typeface="Consolas"/>
              </a:rPr>
              <a:t>CubDebugExit(cudaMemcpy(h_vals_out, d_valsOUT, </a:t>
            </a:r>
            <a:r>
              <a:rPr b="0" lang="en-US" sz="800" spc="-1" strike="noStrike">
                <a:solidFill>
                  <a:srgbClr val="0000ff"/>
                </a:solidFill>
                <a:latin typeface="Consolas"/>
              </a:rPr>
              <a:t>sizeof</a:t>
            </a:r>
            <a:r>
              <a:rPr b="0" lang="en-US" sz="800" spc="-1" strike="noStrike">
                <a:solidFill>
                  <a:srgbClr val="000000"/>
                </a:solidFill>
                <a:latin typeface="Consolas"/>
              </a:rPr>
              <a:t>(</a:t>
            </a:r>
            <a:r>
              <a:rPr b="0" lang="en-US" sz="800" spc="-1" strike="noStrike">
                <a:solidFill>
                  <a:srgbClr val="2b91af"/>
                </a:solidFill>
                <a:latin typeface="Consolas"/>
              </a:rPr>
              <a:t>pairsOfBodies</a:t>
            </a:r>
            <a:r>
              <a:rPr b="0" lang="en-US" sz="800" spc="-1" strike="noStrike">
                <a:solidFill>
                  <a:srgbClr val="000000"/>
                </a:solidFill>
                <a:latin typeface="Consolas"/>
              </a:rPr>
              <a:t>) * num_items, cudaMemcpyDeviceToHost));</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8000"/>
                </a:solidFill>
                <a:latin typeface="Consolas"/>
              </a:rPr>
              <a:t>// clean up</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if</a:t>
            </a:r>
            <a:r>
              <a:rPr b="0" lang="en-US" sz="800" spc="-1" strike="noStrike">
                <a:solidFill>
                  <a:srgbClr val="000000"/>
                </a:solidFill>
                <a:latin typeface="Consolas"/>
              </a:rPr>
              <a:t> (d_keysIN) CubDebugExit(g_allocator.DeviceFree(d_keysIN));</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if</a:t>
            </a:r>
            <a:r>
              <a:rPr b="0" lang="en-US" sz="800" spc="-1" strike="noStrike">
                <a:solidFill>
                  <a:srgbClr val="000000"/>
                </a:solidFill>
                <a:latin typeface="Consolas"/>
              </a:rPr>
              <a:t> (d_keysOUT) CubDebugExit(g_allocator.DeviceFree(d_keysOUT));</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if</a:t>
            </a:r>
            <a:r>
              <a:rPr b="0" lang="en-US" sz="800" spc="-1" strike="noStrike">
                <a:solidFill>
                  <a:srgbClr val="000000"/>
                </a:solidFill>
                <a:latin typeface="Consolas"/>
              </a:rPr>
              <a:t> (d_valsIN) CubDebugExit(g_allocator.DeviceFree(d_valsIN));</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if</a:t>
            </a:r>
            <a:r>
              <a:rPr b="0" lang="en-US" sz="800" spc="-1" strike="noStrike">
                <a:solidFill>
                  <a:srgbClr val="000000"/>
                </a:solidFill>
                <a:latin typeface="Consolas"/>
              </a:rPr>
              <a:t> (d_valsOUT) CubDebugExit(g_allocator.DeviceFree(d_valsOUT));</a:t>
            </a: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if</a:t>
            </a:r>
            <a:r>
              <a:rPr b="0" lang="en-US" sz="800" spc="-1" strike="noStrike">
                <a:solidFill>
                  <a:srgbClr val="000000"/>
                </a:solidFill>
                <a:latin typeface="Consolas"/>
              </a:rPr>
              <a:t> (d_temp_storage) CubDebugExit(g_allocator.DeviceFree(d_temp_storage));</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800" spc="-1" strike="noStrike">
                <a:solidFill>
                  <a:srgbClr val="000000"/>
                </a:solidFill>
                <a:latin typeface="Consolas"/>
              </a:rPr>
              <a:t>    </a:t>
            </a:r>
            <a:r>
              <a:rPr b="0" lang="en-US" sz="800" spc="-1" strike="noStrike">
                <a:solidFill>
                  <a:srgbClr val="0000ff"/>
                </a:solidFill>
                <a:latin typeface="Consolas"/>
              </a:rPr>
              <a:t>return</a:t>
            </a:r>
            <a:r>
              <a:rPr b="0" lang="en-US" sz="800" spc="-1" strike="noStrike">
                <a:solidFill>
                  <a:srgbClr val="000000"/>
                </a:solidFill>
                <a:latin typeface="Consolas"/>
              </a:rPr>
              <a:t> 0;</a:t>
            </a:r>
            <a:endParaRPr b="0" lang="en-US" sz="800" spc="-1" strike="noStrike">
              <a:latin typeface="Arial"/>
            </a:endParaRPr>
          </a:p>
          <a:p>
            <a:pPr>
              <a:lnSpc>
                <a:spcPct val="100000"/>
              </a:lnSpc>
            </a:pPr>
            <a:r>
              <a:rPr b="0" lang="en-US" sz="800" spc="-1" strike="noStrike">
                <a:solidFill>
                  <a:srgbClr val="000000"/>
                </a:solidFill>
                <a:latin typeface="Consolas"/>
              </a:rPr>
              <a:t>}</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Example, CUB: reduce, device-level operation</a:t>
            </a:r>
            <a:endParaRPr b="0" lang="en-US" sz="3600" spc="-1" strike="noStrike">
              <a:solidFill>
                <a:srgbClr val="000000"/>
              </a:solidFill>
              <a:latin typeface="Calibri"/>
            </a:endParaRPr>
          </a:p>
        </p:txBody>
      </p:sp>
      <p:sp>
        <p:nvSpPr>
          <p:cNvPr id="973" name="TextShape 2"/>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14D869F7-19D1-4170-91DD-0FC8C4523249}" type="slidenum">
              <a:rPr b="0" lang="en-US" sz="1200" spc="-1" strike="noStrike">
                <a:solidFill>
                  <a:srgbClr val="8b8b8b"/>
                </a:solidFill>
                <a:latin typeface="Calibri"/>
              </a:rPr>
              <a:t>69</a:t>
            </a:fld>
            <a:endParaRPr b="0" lang="en-US" sz="1200" spc="-1" strike="noStrike">
              <a:latin typeface="Times New Roman"/>
            </a:endParaRPr>
          </a:p>
        </p:txBody>
      </p:sp>
      <p:sp>
        <p:nvSpPr>
          <p:cNvPr id="974" name="CustomShape 3"/>
          <p:cNvSpPr/>
          <p:nvPr/>
        </p:nvSpPr>
        <p:spPr>
          <a:xfrm>
            <a:off x="55440" y="1018080"/>
            <a:ext cx="6095520" cy="351864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0" lang="en-US" sz="900" spc="-1" strike="noStrike">
                <a:solidFill>
                  <a:srgbClr val="808080"/>
                </a:solidFill>
                <a:latin typeface="Consolas"/>
              </a:rPr>
              <a:t>#define</a:t>
            </a:r>
            <a:r>
              <a:rPr b="0" lang="en-US" sz="900" spc="-1" strike="noStrike">
                <a:solidFill>
                  <a:srgbClr val="000000"/>
                </a:solidFill>
                <a:latin typeface="Consolas"/>
              </a:rPr>
              <a:t> </a:t>
            </a:r>
            <a:r>
              <a:rPr b="0" lang="en-US" sz="900" spc="-1" strike="noStrike">
                <a:solidFill>
                  <a:srgbClr val="6f008a"/>
                </a:solidFill>
                <a:latin typeface="Consolas"/>
              </a:rPr>
              <a:t>CUB_STDERR</a:t>
            </a:r>
            <a:r>
              <a:rPr b="0" lang="en-US" sz="900" spc="-1" strike="noStrike">
                <a:solidFill>
                  <a:srgbClr val="000000"/>
                </a:solidFill>
                <a:latin typeface="Consolas"/>
              </a:rPr>
              <a:t> </a:t>
            </a:r>
            <a:r>
              <a:rPr b="0" lang="en-US" sz="900" spc="-1" strike="noStrike">
                <a:solidFill>
                  <a:srgbClr val="008000"/>
                </a:solidFill>
                <a:latin typeface="Consolas"/>
              </a:rPr>
              <a:t>// print CUDA runtime errors to console</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&lt;stdio.h&gt;</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&lt;cub/util_allocator.cuh&gt;</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&lt;cub/device/device_reduce.cuh&gt;</a:t>
            </a:r>
            <a:endParaRPr b="0" lang="en-US" sz="900" spc="-1" strike="noStrike">
              <a:latin typeface="Arial"/>
            </a:endParaRPr>
          </a:p>
          <a:p>
            <a:pPr>
              <a:lnSpc>
                <a:spcPct val="100000"/>
              </a:lnSpc>
            </a:pPr>
            <a:r>
              <a:rPr b="0" lang="en-US" sz="900" spc="-1" strike="noStrike">
                <a:solidFill>
                  <a:srgbClr val="808080"/>
                </a:solidFill>
                <a:latin typeface="Consolas"/>
              </a:rPr>
              <a:t>#include</a:t>
            </a:r>
            <a:r>
              <a:rPr b="0" lang="en-US" sz="900" spc="-1" strike="noStrike">
                <a:solidFill>
                  <a:srgbClr val="000000"/>
                </a:solidFill>
                <a:latin typeface="Consolas"/>
              </a:rPr>
              <a:t> </a:t>
            </a:r>
            <a:r>
              <a:rPr b="0" lang="en-US" sz="900" spc="-1" strike="noStrike">
                <a:solidFill>
                  <a:srgbClr val="a31515"/>
                </a:solidFill>
                <a:latin typeface="Consolas"/>
              </a:rPr>
              <a:t>"test/test_util.h"</a:t>
            </a:r>
            <a:endParaRPr b="0" lang="en-US" sz="900" spc="-1" strike="noStrike">
              <a:latin typeface="Arial"/>
            </a:endParaRPr>
          </a:p>
          <a:p>
            <a:pPr>
              <a:lnSpc>
                <a:spcPct val="100000"/>
              </a:lnSpc>
            </a:pPr>
            <a:r>
              <a:rPr b="0" lang="en-US" sz="900" spc="-1" strike="noStrike">
                <a:solidFill>
                  <a:srgbClr val="0000ff"/>
                </a:solidFill>
                <a:latin typeface="Consolas"/>
              </a:rPr>
              <a:t>using</a:t>
            </a:r>
            <a:r>
              <a:rPr b="0" lang="en-US" sz="900" spc="-1" strike="noStrike">
                <a:solidFill>
                  <a:srgbClr val="000000"/>
                </a:solidFill>
                <a:latin typeface="Consolas"/>
              </a:rPr>
              <a:t> </a:t>
            </a:r>
            <a:r>
              <a:rPr b="0" lang="en-US" sz="900" spc="-1" strike="noStrike">
                <a:solidFill>
                  <a:srgbClr val="0000ff"/>
                </a:solidFill>
                <a:latin typeface="Consolas"/>
              </a:rPr>
              <a:t>namespace</a:t>
            </a:r>
            <a:r>
              <a:rPr b="0" lang="en-US" sz="900" spc="-1" strike="noStrike">
                <a:solidFill>
                  <a:srgbClr val="000000"/>
                </a:solidFill>
                <a:latin typeface="Consolas"/>
              </a:rPr>
              <a:t> cub;</a:t>
            </a:r>
            <a:endParaRPr b="0" lang="en-US" sz="900" spc="-1" strike="noStrike">
              <a:latin typeface="Arial"/>
            </a:endParaRPr>
          </a:p>
          <a:p>
            <a:pPr>
              <a:lnSpc>
                <a:spcPct val="100000"/>
              </a:lnSpc>
            </a:pPr>
            <a:r>
              <a:rPr b="0" lang="en-US" sz="900" spc="-1" strike="noStrike">
                <a:solidFill>
                  <a:srgbClr val="000000"/>
                </a:solidFill>
                <a:latin typeface="Consolas"/>
              </a:rPr>
              <a:t>CachingDeviceAllocator  g_allocator(</a:t>
            </a:r>
            <a:r>
              <a:rPr b="0" lang="en-US" sz="900" spc="-1" strike="noStrike">
                <a:solidFill>
                  <a:srgbClr val="0000ff"/>
                </a:solidFill>
                <a:latin typeface="Consolas"/>
              </a:rPr>
              <a:t>true</a:t>
            </a:r>
            <a:r>
              <a:rPr b="0" lang="en-US" sz="900" spc="-1" strike="noStrike">
                <a:solidFill>
                  <a:srgbClr val="000000"/>
                </a:solidFill>
                <a:latin typeface="Consolas"/>
              </a:rPr>
              <a:t>);  </a:t>
            </a:r>
            <a:r>
              <a:rPr b="0" lang="en-US" sz="900" spc="-1" strike="noStrike">
                <a:solidFill>
                  <a:srgbClr val="008000"/>
                </a:solidFill>
                <a:latin typeface="Consolas"/>
              </a:rPr>
              <a:t>// Caching allocator for device memory</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ff"/>
                </a:solidFill>
                <a:latin typeface="Consolas"/>
              </a:rPr>
              <a:t>int</a:t>
            </a:r>
            <a:r>
              <a:rPr b="0" lang="en-US" sz="900" spc="-1" strike="noStrike">
                <a:solidFill>
                  <a:srgbClr val="000000"/>
                </a:solidFill>
                <a:latin typeface="Consolas"/>
              </a:rPr>
              <a:t> main()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const</a:t>
            </a:r>
            <a:r>
              <a:rPr b="0" lang="en-US" sz="900" spc="-1" strike="noStrike">
                <a:solidFill>
                  <a:srgbClr val="000000"/>
                </a:solidFill>
                <a:latin typeface="Consolas"/>
              </a:rPr>
              <a:t> </a:t>
            </a:r>
            <a:r>
              <a:rPr b="0" lang="en-US" sz="900" spc="-1" strike="noStrike">
                <a:solidFill>
                  <a:srgbClr val="2b91af"/>
                </a:solidFill>
                <a:latin typeface="Consolas"/>
              </a:rPr>
              <a:t>size_t</a:t>
            </a:r>
            <a:r>
              <a:rPr b="0" lang="en-US" sz="900" spc="-1" strike="noStrike">
                <a:solidFill>
                  <a:srgbClr val="000000"/>
                </a:solidFill>
                <a:latin typeface="Consolas"/>
              </a:rPr>
              <a:t> num_items = 10;</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Set up host arrays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h_in[num_items] = { 2, 3, -1, 0, 3, 6, 7, 2, -2, 0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sum = 0;</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for</a:t>
            </a:r>
            <a:r>
              <a:rPr b="0" lang="en-US" sz="900" spc="-1" strike="noStrike">
                <a:solidFill>
                  <a:srgbClr val="000000"/>
                </a:solidFill>
                <a:latin typeface="Consolas"/>
              </a:rPr>
              <a:t> (</a:t>
            </a:r>
            <a:r>
              <a:rPr b="0" lang="en-US" sz="900" spc="-1" strike="noStrike">
                <a:solidFill>
                  <a:srgbClr val="0000ff"/>
                </a:solidFill>
                <a:latin typeface="Consolas"/>
              </a:rPr>
              <a:t>unsigned</a:t>
            </a: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i = 0; i &lt; num_items; i++)</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sum += h_in[i];</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Set up device arrays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d_in = </a:t>
            </a:r>
            <a:r>
              <a:rPr b="0" lang="en-US" sz="900" spc="-1" strike="noStrike">
                <a:solidFill>
                  <a:srgbClr val="6f008a"/>
                </a:solidFill>
                <a:latin typeface="Consolas"/>
              </a:rPr>
              <a:t>NULL</a:t>
            </a:r>
            <a:r>
              <a:rPr b="0" lang="en-US" sz="900" spc="-1" strike="noStrike">
                <a:solidFill>
                  <a:srgbClr val="000000"/>
                </a:solidFill>
                <a:latin typeface="Consolas"/>
              </a:rPr>
              <a:t>;</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CubDebugExit(g_allocator.DeviceAllocate((</a:t>
            </a:r>
            <a:r>
              <a:rPr b="0" lang="en-US" sz="900" spc="-1" strike="noStrike">
                <a:solidFill>
                  <a:srgbClr val="0000ff"/>
                </a:solidFill>
                <a:latin typeface="Consolas"/>
              </a:rPr>
              <a:t>void</a:t>
            </a:r>
            <a:r>
              <a:rPr b="0" lang="en-US" sz="900" spc="-1" strike="noStrike">
                <a:solidFill>
                  <a:srgbClr val="000000"/>
                </a:solidFill>
                <a:latin typeface="Consolas"/>
              </a:rPr>
              <a:t>**)&amp; d_in, </a:t>
            </a:r>
            <a:r>
              <a:rPr b="0" lang="en-US" sz="900" spc="-1" strike="noStrike">
                <a:solidFill>
                  <a:srgbClr val="0000ff"/>
                </a:solidFill>
                <a:latin typeface="Consolas"/>
              </a:rPr>
              <a:t>sizeof</a:t>
            </a:r>
            <a:r>
              <a:rPr b="0" lang="en-US" sz="900" spc="-1" strike="noStrike">
                <a:solidFill>
                  <a:srgbClr val="000000"/>
                </a:solidFill>
                <a:latin typeface="Consolas"/>
              </a:rPr>
              <a:t>(</a:t>
            </a:r>
            <a:r>
              <a:rPr b="0" lang="en-US" sz="900" spc="-1" strike="noStrike">
                <a:solidFill>
                  <a:srgbClr val="0000ff"/>
                </a:solidFill>
                <a:latin typeface="Consolas"/>
              </a:rPr>
              <a:t>int</a:t>
            </a:r>
            <a:r>
              <a:rPr b="0" lang="en-US" sz="900" spc="-1" strike="noStrike">
                <a:solidFill>
                  <a:srgbClr val="000000"/>
                </a:solidFill>
                <a:latin typeface="Consolas"/>
              </a:rPr>
              <a:t>) * 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Initialize device input</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CubDebugExit(cudaMemcpy(d_in, h_in, </a:t>
            </a:r>
            <a:r>
              <a:rPr b="0" lang="en-US" sz="900" spc="-1" strike="noStrike">
                <a:solidFill>
                  <a:srgbClr val="0000ff"/>
                </a:solidFill>
                <a:latin typeface="Consolas"/>
              </a:rPr>
              <a:t>sizeof</a:t>
            </a:r>
            <a:r>
              <a:rPr b="0" lang="en-US" sz="900" spc="-1" strike="noStrike">
                <a:solidFill>
                  <a:srgbClr val="000000"/>
                </a:solidFill>
                <a:latin typeface="Consolas"/>
              </a:rPr>
              <a:t>(</a:t>
            </a:r>
            <a:r>
              <a:rPr b="0" lang="en-US" sz="900" spc="-1" strike="noStrike">
                <a:solidFill>
                  <a:srgbClr val="0000ff"/>
                </a:solidFill>
                <a:latin typeface="Consolas"/>
              </a:rPr>
              <a:t>int</a:t>
            </a:r>
            <a:r>
              <a:rPr b="0" lang="en-US" sz="900" spc="-1" strike="noStrike">
                <a:solidFill>
                  <a:srgbClr val="000000"/>
                </a:solidFill>
                <a:latin typeface="Consolas"/>
              </a:rPr>
              <a:t>) * num_items, cudaMemcpyHostToDevice));</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Setup device output array</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d_sum = </a:t>
            </a:r>
            <a:r>
              <a:rPr b="0" lang="en-US" sz="900" spc="-1" strike="noStrike">
                <a:solidFill>
                  <a:srgbClr val="6f008a"/>
                </a:solidFill>
                <a:latin typeface="Consolas"/>
              </a:rPr>
              <a:t>NULL</a:t>
            </a:r>
            <a:r>
              <a:rPr b="0" lang="en-US" sz="900" spc="-1" strike="noStrike">
                <a:solidFill>
                  <a:srgbClr val="000000"/>
                </a:solidFill>
                <a:latin typeface="Consolas"/>
              </a:rPr>
              <a:t>;</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CubDebugExit(g_allocator.DeviceAllocate((</a:t>
            </a:r>
            <a:r>
              <a:rPr b="0" lang="en-US" sz="900" spc="-1" strike="noStrike">
                <a:solidFill>
                  <a:srgbClr val="0000ff"/>
                </a:solidFill>
                <a:latin typeface="Consolas"/>
              </a:rPr>
              <a:t>void</a:t>
            </a:r>
            <a:r>
              <a:rPr b="0" lang="en-US" sz="900" spc="-1" strike="noStrike">
                <a:solidFill>
                  <a:srgbClr val="000000"/>
                </a:solidFill>
                <a:latin typeface="Consolas"/>
              </a:rPr>
              <a:t>**)&amp; d_sum, </a:t>
            </a:r>
            <a:r>
              <a:rPr b="0" lang="en-US" sz="900" spc="-1" strike="noStrike">
                <a:solidFill>
                  <a:srgbClr val="0000ff"/>
                </a:solidFill>
                <a:latin typeface="Consolas"/>
              </a:rPr>
              <a:t>sizeof</a:t>
            </a:r>
            <a:r>
              <a:rPr b="0" lang="en-US" sz="900" spc="-1" strike="noStrike">
                <a:solidFill>
                  <a:srgbClr val="000000"/>
                </a:solidFill>
                <a:latin typeface="Consolas"/>
              </a:rPr>
              <a:t>(</a:t>
            </a:r>
            <a:r>
              <a:rPr b="0" lang="en-US" sz="900" spc="-1" strike="noStrike">
                <a:solidFill>
                  <a:srgbClr val="0000ff"/>
                </a:solidFill>
                <a:latin typeface="Consolas"/>
              </a:rPr>
              <a:t>int</a:t>
            </a:r>
            <a:r>
              <a:rPr b="0" lang="en-US" sz="900" spc="-1" strike="noStrike">
                <a:solidFill>
                  <a:srgbClr val="000000"/>
                </a:solidFill>
                <a:latin typeface="Consolas"/>
              </a:rPr>
              <a:t>) * 1));</a:t>
            </a:r>
            <a:endParaRPr b="0" lang="en-US" sz="900" spc="-1" strike="noStrike">
              <a:latin typeface="Arial"/>
            </a:endParaRPr>
          </a:p>
        </p:txBody>
      </p:sp>
      <p:sp>
        <p:nvSpPr>
          <p:cNvPr id="975" name="CustomShape 4"/>
          <p:cNvSpPr/>
          <p:nvPr/>
        </p:nvSpPr>
        <p:spPr>
          <a:xfrm>
            <a:off x="5855760" y="3165480"/>
            <a:ext cx="6285600" cy="324432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0" lang="en-US" sz="900" spc="-1" strike="noStrike">
                <a:solidFill>
                  <a:srgbClr val="008000"/>
                </a:solidFill>
                <a:latin typeface="Consolas"/>
              </a:rPr>
              <a:t>    </a:t>
            </a:r>
            <a:r>
              <a:rPr b="0" lang="en-US" sz="900" spc="-1" strike="noStrike">
                <a:solidFill>
                  <a:srgbClr val="008000"/>
                </a:solidFill>
                <a:latin typeface="Consolas"/>
              </a:rPr>
              <a:t>// Request and allocate temporary storage</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void</a:t>
            </a:r>
            <a:r>
              <a:rPr b="0" lang="en-US" sz="900" spc="-1" strike="noStrike">
                <a:solidFill>
                  <a:srgbClr val="000000"/>
                </a:solidFill>
                <a:latin typeface="Consolas"/>
              </a:rPr>
              <a:t>* d_temp_storage = </a:t>
            </a:r>
            <a:r>
              <a:rPr b="0" lang="en-US" sz="900" spc="-1" strike="noStrike">
                <a:solidFill>
                  <a:srgbClr val="6f008a"/>
                </a:solidFill>
                <a:latin typeface="Consolas"/>
              </a:rPr>
              <a:t>NULL</a:t>
            </a:r>
            <a:r>
              <a:rPr b="0" lang="en-US" sz="900" spc="-1" strike="noStrike">
                <a:solidFill>
                  <a:srgbClr val="000000"/>
                </a:solidFill>
                <a:latin typeface="Consolas"/>
              </a:rPr>
              <a:t>;</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2b91af"/>
                </a:solidFill>
                <a:latin typeface="Consolas"/>
              </a:rPr>
              <a:t>size_t</a:t>
            </a:r>
            <a:r>
              <a:rPr b="0" lang="en-US" sz="900" spc="-1" strike="noStrike">
                <a:solidFill>
                  <a:srgbClr val="000000"/>
                </a:solidFill>
                <a:latin typeface="Consolas"/>
              </a:rPr>
              <a:t> temp_storage_bytes = 0;</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a:t>
            </a:r>
            <a:r>
              <a:rPr b="1" lang="en-US" sz="900" spc="-1" strike="noStrike">
                <a:solidFill>
                  <a:srgbClr val="c00000"/>
                </a:solidFill>
                <a:latin typeface="Consolas"/>
              </a:rPr>
              <a:t>DeviceReduce::Sum</a:t>
            </a:r>
            <a:r>
              <a:rPr b="0" lang="en-US" sz="900" spc="-1" strike="noStrike">
                <a:solidFill>
                  <a:srgbClr val="000000"/>
                </a:solidFill>
                <a:latin typeface="Consolas"/>
              </a:rPr>
              <a:t>(d_temp_storage, temp_storage_bytes, d_in, d_sum, 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CubDebugExit(g_allocator.DeviceAllocate(&amp;d_temp_storage, temp_storage_bytes));</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Do the actual reduce operation</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a:t>
            </a:r>
            <a:r>
              <a:rPr b="1" lang="en-US" sz="900" spc="-1" strike="noStrike">
                <a:solidFill>
                  <a:srgbClr val="c00000"/>
                </a:solidFill>
                <a:latin typeface="Consolas"/>
              </a:rPr>
              <a:t>DeviceReduce::Sum</a:t>
            </a:r>
            <a:r>
              <a:rPr b="0" lang="en-US" sz="900" spc="-1" strike="noStrike">
                <a:solidFill>
                  <a:srgbClr val="000000"/>
                </a:solidFill>
                <a:latin typeface="Consolas"/>
              </a:rPr>
              <a:t>(d_temp_storage, temp_storage_bytes, d_in, d_sum, num_items));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int</a:t>
            </a:r>
            <a:r>
              <a:rPr b="0" lang="en-US" sz="900" spc="-1" strike="noStrike">
                <a:solidFill>
                  <a:srgbClr val="000000"/>
                </a:solidFill>
                <a:latin typeface="Consolas"/>
              </a:rPr>
              <a:t> gpu_sum;</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CubDebugExit(cudaMemcpy(&amp;gpu_sum, d_sum, </a:t>
            </a:r>
            <a:r>
              <a:rPr b="0" lang="en-US" sz="900" spc="-1" strike="noStrike">
                <a:solidFill>
                  <a:srgbClr val="0000ff"/>
                </a:solidFill>
                <a:latin typeface="Consolas"/>
              </a:rPr>
              <a:t>sizeof</a:t>
            </a:r>
            <a:r>
              <a:rPr b="0" lang="en-US" sz="900" spc="-1" strike="noStrike">
                <a:solidFill>
                  <a:srgbClr val="000000"/>
                </a:solidFill>
                <a:latin typeface="Consolas"/>
              </a:rPr>
              <a:t>(</a:t>
            </a:r>
            <a:r>
              <a:rPr b="0" lang="en-US" sz="900" spc="-1" strike="noStrike">
                <a:solidFill>
                  <a:srgbClr val="0000ff"/>
                </a:solidFill>
                <a:latin typeface="Consolas"/>
              </a:rPr>
              <a:t>int</a:t>
            </a:r>
            <a:r>
              <a:rPr b="0" lang="en-US" sz="900" spc="-1" strike="noStrike">
                <a:solidFill>
                  <a:srgbClr val="000000"/>
                </a:solidFill>
                <a:latin typeface="Consolas"/>
              </a:rPr>
              <a:t>) * 1, cudaMemcpyDeviceToHost));</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Check for correctness</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00"/>
                </a:solidFill>
                <a:latin typeface="Consolas"/>
              </a:rPr>
              <a:t>printf(</a:t>
            </a:r>
            <a:r>
              <a:rPr b="0" lang="en-US" sz="900" spc="-1" strike="noStrike">
                <a:solidFill>
                  <a:srgbClr val="a31515"/>
                </a:solidFill>
                <a:latin typeface="Consolas"/>
              </a:rPr>
              <a:t>"\t%s\n"</a:t>
            </a:r>
            <a:r>
              <a:rPr b="0" lang="en-US" sz="900" spc="-1" strike="noStrike">
                <a:solidFill>
                  <a:srgbClr val="000000"/>
                </a:solidFill>
                <a:latin typeface="Consolas"/>
              </a:rPr>
              <a:t>, (gpu_sum == sum ? </a:t>
            </a:r>
            <a:r>
              <a:rPr b="0" lang="en-US" sz="900" spc="-1" strike="noStrike">
                <a:solidFill>
                  <a:srgbClr val="a31515"/>
                </a:solidFill>
                <a:latin typeface="Consolas"/>
              </a:rPr>
              <a:t>"Test passed."</a:t>
            </a:r>
            <a:r>
              <a:rPr b="0" lang="en-US" sz="900" spc="-1" strike="noStrike">
                <a:solidFill>
                  <a:srgbClr val="000000"/>
                </a:solidFill>
                <a:latin typeface="Consolas"/>
              </a:rPr>
              <a:t> : </a:t>
            </a:r>
            <a:r>
              <a:rPr b="0" lang="en-US" sz="900" spc="-1" strike="noStrike">
                <a:solidFill>
                  <a:srgbClr val="a31515"/>
                </a:solidFill>
                <a:latin typeface="Consolas"/>
              </a:rPr>
              <a:t>"Test falied."</a:t>
            </a:r>
            <a:r>
              <a:rPr b="0" lang="en-US" sz="900" spc="-1" strike="noStrike">
                <a:solidFill>
                  <a:srgbClr val="000000"/>
                </a:solidFill>
                <a:latin typeface="Consolas"/>
              </a:rPr>
              <a:t>));</a:t>
            </a:r>
            <a:endParaRPr b="0" lang="en-US" sz="900" spc="-1" strike="noStrike">
              <a:latin typeface="Arial"/>
            </a:endParaRPr>
          </a:p>
          <a:p>
            <a:pPr>
              <a:lnSpc>
                <a:spcPct val="100000"/>
              </a:lnSpc>
            </a:pPr>
            <a:r>
              <a:rPr b="0" lang="pt-BR" sz="900" spc="-1" strike="noStrike">
                <a:solidFill>
                  <a:srgbClr val="000000"/>
                </a:solidFill>
                <a:latin typeface="Consolas"/>
              </a:rPr>
              <a:t>    </a:t>
            </a:r>
            <a:r>
              <a:rPr b="0" lang="pt-BR" sz="900" spc="-1" strike="noStrike">
                <a:solidFill>
                  <a:srgbClr val="000000"/>
                </a:solidFill>
                <a:latin typeface="Consolas"/>
              </a:rPr>
              <a:t>printf(</a:t>
            </a:r>
            <a:r>
              <a:rPr b="0" lang="pt-BR" sz="900" spc="-1" strike="noStrike">
                <a:solidFill>
                  <a:srgbClr val="a31515"/>
                </a:solidFill>
                <a:latin typeface="Consolas"/>
              </a:rPr>
              <a:t>"\tSum is: %d\n"</a:t>
            </a:r>
            <a:r>
              <a:rPr b="0" lang="pt-BR" sz="900" spc="-1" strike="noStrike">
                <a:solidFill>
                  <a:srgbClr val="000000"/>
                </a:solidFill>
                <a:latin typeface="Consolas"/>
              </a:rPr>
              <a:t>, gpu_sum);</a:t>
            </a:r>
            <a:endParaRPr b="0" lang="en-US" sz="900" spc="-1" strike="noStrike">
              <a:latin typeface="Arial"/>
            </a:endParaRPr>
          </a:p>
          <a:p>
            <a:pPr>
              <a:lnSpc>
                <a:spcPct val="100000"/>
              </a:lnSpc>
            </a:pP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8000"/>
                </a:solidFill>
                <a:latin typeface="Consolas"/>
              </a:rPr>
              <a:t>// Cleanup</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if</a:t>
            </a:r>
            <a:r>
              <a:rPr b="0" lang="en-US" sz="900" spc="-1" strike="noStrike">
                <a:solidFill>
                  <a:srgbClr val="000000"/>
                </a:solidFill>
                <a:latin typeface="Consolas"/>
              </a:rPr>
              <a:t> (d_in) CubDebugExit(g_allocator.DeviceFree(d_in));</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if</a:t>
            </a:r>
            <a:r>
              <a:rPr b="0" lang="en-US" sz="900" spc="-1" strike="noStrike">
                <a:solidFill>
                  <a:srgbClr val="000000"/>
                </a:solidFill>
                <a:latin typeface="Consolas"/>
              </a:rPr>
              <a:t> (d_sum) CubDebugExit(g_allocator.DeviceFree(d_sum));</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if</a:t>
            </a:r>
            <a:r>
              <a:rPr b="0" lang="en-US" sz="900" spc="-1" strike="noStrike">
                <a:solidFill>
                  <a:srgbClr val="000000"/>
                </a:solidFill>
                <a:latin typeface="Consolas"/>
              </a:rPr>
              <a:t> (d_temp_storage) CubDebugExit(g_allocator.DeviceFree(d_temp_storage));</a:t>
            </a:r>
            <a:endParaRPr b="0" lang="en-US" sz="900" spc="-1" strike="noStrike">
              <a:latin typeface="Arial"/>
            </a:endParaRPr>
          </a:p>
          <a:p>
            <a:pPr>
              <a:lnSpc>
                <a:spcPct val="100000"/>
              </a:lnSpc>
            </a:pPr>
            <a:r>
              <a:rPr b="0" lang="en-US" sz="900" spc="-1" strike="noStrike">
                <a:solidFill>
                  <a:srgbClr val="000000"/>
                </a:solidFill>
                <a:latin typeface="Consolas"/>
              </a:rPr>
              <a:t>    </a:t>
            </a:r>
            <a:endParaRPr b="0" lang="en-US" sz="900" spc="-1" strike="noStrike">
              <a:latin typeface="Arial"/>
            </a:endParaRPr>
          </a:p>
          <a:p>
            <a:pPr>
              <a:lnSpc>
                <a:spcPct val="100000"/>
              </a:lnSpc>
            </a:pPr>
            <a:r>
              <a:rPr b="0" lang="en-US" sz="900" spc="-1" strike="noStrike">
                <a:solidFill>
                  <a:srgbClr val="000000"/>
                </a:solidFill>
                <a:latin typeface="Consolas"/>
              </a:rPr>
              <a:t>    </a:t>
            </a:r>
            <a:r>
              <a:rPr b="0" lang="en-US" sz="900" spc="-1" strike="noStrike">
                <a:solidFill>
                  <a:srgbClr val="0000ff"/>
                </a:solidFill>
                <a:latin typeface="Consolas"/>
              </a:rPr>
              <a:t>return</a:t>
            </a:r>
            <a:r>
              <a:rPr b="0" lang="en-US" sz="900" spc="-1" strike="noStrike">
                <a:solidFill>
                  <a:srgbClr val="000000"/>
                </a:solidFill>
                <a:latin typeface="Consolas"/>
              </a:rPr>
              <a:t> 0;</a:t>
            </a:r>
            <a:endParaRPr b="0" lang="en-US" sz="900" spc="-1" strike="noStrike">
              <a:latin typeface="Arial"/>
            </a:endParaRPr>
          </a:p>
          <a:p>
            <a:pPr>
              <a:lnSpc>
                <a:spcPct val="100000"/>
              </a:lnSpc>
            </a:pPr>
            <a:r>
              <a:rPr b="0" lang="en-US" sz="900" spc="-1" strike="noStrike">
                <a:solidFill>
                  <a:srgbClr val="000000"/>
                </a:solidFill>
                <a:latin typeface="Consolas"/>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CUB, departing thoughts</a:t>
            </a:r>
            <a:endParaRPr b="0" lang="en-US" sz="3600" spc="-1" strike="noStrike">
              <a:solidFill>
                <a:srgbClr val="000000"/>
              </a:solidFill>
              <a:latin typeface="Calibri"/>
            </a:endParaRPr>
          </a:p>
        </p:txBody>
      </p:sp>
      <p:sp>
        <p:nvSpPr>
          <p:cNvPr id="977" name="TextShape 2"/>
          <p:cNvSpPr txBox="1"/>
          <p:nvPr/>
        </p:nvSpPr>
        <p:spPr>
          <a:xfrm>
            <a:off x="147240" y="1495080"/>
            <a:ext cx="11960640" cy="4932720"/>
          </a:xfrm>
          <a:prstGeom prst="rect">
            <a:avLst/>
          </a:prstGeom>
          <a:noFill/>
          <a:ln>
            <a:noFill/>
          </a:ln>
        </p:spPr>
        <p:txBody>
          <a:bodyPr>
            <a:noAutofit/>
          </a:bodyPr>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CUB is not the friendliest library to use, and the documentation is both dense and limited</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CUB provides amazing performance</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onsolas"/>
              </a:rPr>
              <a:t>thrust</a:t>
            </a:r>
            <a:r>
              <a:rPr b="0" lang="en-US" sz="2400" spc="-1" strike="noStrike">
                <a:solidFill>
                  <a:srgbClr val="000000"/>
                </a:solidFill>
                <a:latin typeface="Calibri"/>
              </a:rPr>
              <a:t> is implemented in terms of CUB</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Use it when you start processing big data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 </a:t>
            </a:r>
            <a:endParaRPr b="0" lang="en-US" sz="2000" spc="-1" strike="noStrike">
              <a:solidFill>
                <a:srgbClr val="000000"/>
              </a:solidFill>
              <a:latin typeface="Calibri"/>
            </a:endParaRPr>
          </a:p>
        </p:txBody>
      </p:sp>
      <p:sp>
        <p:nvSpPr>
          <p:cNvPr id="978" name="TextShape 3"/>
          <p:cNvSpPr txBox="1"/>
          <p:nvPr/>
        </p:nvSpPr>
        <p:spPr>
          <a:xfrm>
            <a:off x="11458080" y="6522120"/>
            <a:ext cx="692640" cy="268200"/>
          </a:xfrm>
          <a:prstGeom prst="rect">
            <a:avLst/>
          </a:prstGeom>
          <a:noFill/>
          <a:ln>
            <a:noFill/>
          </a:ln>
        </p:spPr>
        <p:txBody>
          <a:bodyPr anchor="ctr">
            <a:noAutofit/>
          </a:bodyPr>
          <a:p>
            <a:pPr algn="r">
              <a:lnSpc>
                <a:spcPct val="100000"/>
              </a:lnSpc>
              <a:tabLst>
                <a:tab algn="l" pos="0"/>
              </a:tabLst>
            </a:pPr>
            <a:fld id="{D71B070B-AD47-4A03-B17A-3443F2CB3C22}" type="slidenum">
              <a:rPr b="0" lang="en-US" sz="1200" spc="-1" strike="noStrike">
                <a:solidFill>
                  <a:srgbClr val="8b8b8b"/>
                </a:solidFill>
                <a:latin typeface="Calibri"/>
              </a:rPr>
              <a:t>69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977">
                                            <p:txEl>
                                              <p:pRg st="10" end="10"/>
                                            </p:txEl>
                                          </p:spTgt>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977">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Design Philosophy, </a:t>
            </a:r>
            <a:r>
              <a:rPr b="0" lang="en-US" sz="3600" spc="-1" strike="noStrike">
                <a:solidFill>
                  <a:srgbClr val="ffc000"/>
                </a:solidFill>
                <a:latin typeface="Courier New"/>
              </a:rPr>
              <a:t>thrust</a:t>
            </a:r>
            <a:endParaRPr b="0" lang="en-US" sz="3600" spc="-1" strike="noStrike">
              <a:solidFill>
                <a:srgbClr val="000000"/>
              </a:solidFill>
              <a:latin typeface="Calibri"/>
            </a:endParaRPr>
          </a:p>
        </p:txBody>
      </p:sp>
      <p:sp>
        <p:nvSpPr>
          <p:cNvPr id="323" name="TextShape 2"/>
          <p:cNvSpPr txBox="1"/>
          <p:nvPr/>
        </p:nvSpPr>
        <p:spPr>
          <a:xfrm>
            <a:off x="231840" y="1495440"/>
            <a:ext cx="11959920" cy="4932000"/>
          </a:xfrm>
          <a:prstGeom prst="rect">
            <a:avLst/>
          </a:prstGeom>
          <a:noFill/>
          <a:ln>
            <a:noFill/>
          </a:ln>
        </p:spPr>
        <p:txBody>
          <a:bodyPr>
            <a:normAutofit/>
          </a:bodyPr>
          <a:p>
            <a:pPr marL="228600" indent="-228240">
              <a:lnSpc>
                <a:spcPct val="90000"/>
              </a:lnSpc>
              <a:spcBef>
                <a:spcPts val="1001"/>
              </a:spcBef>
              <a:buClr>
                <a:srgbClr val="0070c0"/>
              </a:buClr>
              <a:buFont typeface="Arial"/>
              <a:buChar char="•"/>
            </a:pPr>
            <a:r>
              <a:rPr b="0" lang="en-US" sz="2800" spc="-1" strike="noStrike">
                <a:solidFill>
                  <a:srgbClr val="0070c0"/>
                </a:solidFill>
                <a:latin typeface="Consolas"/>
              </a:rPr>
              <a:t>thrust</a:t>
            </a:r>
            <a:r>
              <a:rPr b="0" lang="en-US" sz="2800" spc="-1" strike="noStrike">
                <a:solidFill>
                  <a:srgbClr val="000000"/>
                </a:solidFill>
                <a:latin typeface="Calibri"/>
              </a:rPr>
              <a:t> aims to balance two competing aspects in programming</a:t>
            </a:r>
            <a:endParaRPr b="0" lang="en-US" sz="2800" spc="-1" strike="noStrike">
              <a:solidFill>
                <a:srgbClr val="000000"/>
              </a:solidFill>
              <a:latin typeface="Calibri"/>
            </a:endParaRPr>
          </a:p>
          <a:p>
            <a:endParaRPr b="0" lang="en-US" sz="2800" spc="-1" strike="noStrike">
              <a:solidFill>
                <a:srgbClr val="000000"/>
              </a:solidFill>
              <a:latin typeface="Calibri"/>
            </a:endParaRPr>
          </a:p>
          <a:p>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Increase programmer productivity</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200" spc="-1" strike="noStrike">
                <a:solidFill>
                  <a:srgbClr val="000000"/>
                </a:solidFill>
                <a:latin typeface="Calibri"/>
              </a:rPr>
              <a:t>Build applications quickly via generic programming</a:t>
            </a:r>
            <a:endParaRPr b="0" lang="en-US" sz="22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2000" spc="-1" strike="noStrike">
                <a:solidFill>
                  <a:srgbClr val="000000"/>
                </a:solidFill>
                <a:latin typeface="Calibri"/>
              </a:rPr>
              <a:t>Leverage a template-based approach </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Do not sacrifice (or sacrifice as little as possible of) execution speed</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200" spc="-1" strike="noStrike">
                <a:solidFill>
                  <a:srgbClr val="000000"/>
                </a:solidFill>
                <a:latin typeface="Calibri"/>
              </a:rPr>
              <a:t>Efficient leveraging of GPU hardware</a:t>
            </a:r>
            <a:endParaRPr b="0" lang="en-US" sz="2200" spc="-1" strike="noStrike">
              <a:solidFill>
                <a:srgbClr val="000000"/>
              </a:solidFill>
              <a:latin typeface="Calibri"/>
            </a:endParaRPr>
          </a:p>
        </p:txBody>
      </p:sp>
      <p:sp>
        <p:nvSpPr>
          <p:cNvPr id="324" name="CustomShape 3"/>
          <p:cNvSpPr/>
          <p:nvPr/>
        </p:nvSpPr>
        <p:spPr>
          <a:xfrm>
            <a:off x="-4140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0" y="0"/>
            <a:ext cx="12191760" cy="822960"/>
          </a:xfrm>
          <a:prstGeom prst="rect">
            <a:avLst/>
          </a:prstGeom>
          <a:solidFill>
            <a:srgbClr val="1f4e79"/>
          </a:solidFill>
          <a:ln>
            <a:noFill/>
          </a:ln>
        </p:spPr>
        <p:txBody>
          <a:bodyPr anchor="ctr">
            <a:noAutofit/>
          </a:bodyPr>
          <a:p>
            <a:pPr>
              <a:lnSpc>
                <a:spcPct val="90000"/>
              </a:lnSpc>
            </a:pPr>
            <a:r>
              <a:rPr b="0" lang="en-US" sz="3600" spc="-1" strike="noStrike">
                <a:solidFill>
                  <a:srgbClr val="ffffff"/>
                </a:solidFill>
                <a:latin typeface="Calibri Light"/>
              </a:rPr>
              <a:t>What is </a:t>
            </a:r>
            <a:r>
              <a:rPr b="0" lang="en-US" sz="3600" spc="-1" strike="noStrike">
                <a:solidFill>
                  <a:srgbClr val="ffc000"/>
                </a:solidFill>
                <a:latin typeface="Courier New"/>
              </a:rPr>
              <a:t>thrust</a:t>
            </a:r>
            <a:r>
              <a:rPr b="0" lang="en-US" sz="3600" spc="-1" strike="noStrike">
                <a:solidFill>
                  <a:srgbClr val="ffffff"/>
                </a:solidFill>
                <a:latin typeface="Calibri Light"/>
              </a:rPr>
              <a:t>?</a:t>
            </a:r>
            <a:endParaRPr b="0" lang="en-US" sz="3600" spc="-1" strike="noStrike">
              <a:solidFill>
                <a:srgbClr val="000000"/>
              </a:solidFill>
              <a:latin typeface="Calibri"/>
            </a:endParaRPr>
          </a:p>
        </p:txBody>
      </p:sp>
      <p:sp>
        <p:nvSpPr>
          <p:cNvPr id="326" name="TextShape 2"/>
          <p:cNvSpPr txBox="1"/>
          <p:nvPr/>
        </p:nvSpPr>
        <p:spPr>
          <a:xfrm>
            <a:off x="231840" y="1495440"/>
            <a:ext cx="11959920" cy="4932000"/>
          </a:xfrm>
          <a:prstGeom prst="rect">
            <a:avLst/>
          </a:prstGeom>
          <a:noFill/>
          <a:ln>
            <a:noFill/>
          </a:ln>
        </p:spPr>
        <p:txBody>
          <a:bodyPr>
            <a:normAutofit/>
          </a:bodyPr>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template library for parallel computing on GPU </a:t>
            </a:r>
            <a:r>
              <a:rPr b="0" lang="en-US" sz="2800" spc="-1" strike="noStrike">
                <a:solidFill>
                  <a:srgbClr val="0070c0"/>
                </a:solidFill>
                <a:latin typeface="Calibri"/>
              </a:rPr>
              <a:t>and</a:t>
            </a:r>
            <a:r>
              <a:rPr b="0" lang="en-US" sz="2800" spc="-1" strike="noStrike">
                <a:solidFill>
                  <a:srgbClr val="000000"/>
                </a:solidFill>
                <a:latin typeface="Calibri"/>
              </a:rPr>
              <a:t> CPU</a:t>
            </a:r>
            <a:r>
              <a:rPr b="1" lang="en-US" sz="2800" spc="-1" strike="noStrike">
                <a:solidFill>
                  <a:srgbClr val="ff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Mimics the C++ STL</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Heavy use of C++ containers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BTW, this is the one lecture where C++ comes into play heavily </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Provides ready to use generic algorithms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Sorting, reduction, scan, etc.</a:t>
            </a:r>
            <a:endParaRPr b="0" lang="en-US" sz="2400" spc="-1" strike="noStrike">
              <a:solidFill>
                <a:srgbClr val="000000"/>
              </a:solidFill>
              <a:latin typeface="Calibri"/>
            </a:endParaRPr>
          </a:p>
        </p:txBody>
      </p:sp>
      <p:sp>
        <p:nvSpPr>
          <p:cNvPr id="327" name="CustomShape 3"/>
          <p:cNvSpPr/>
          <p:nvPr/>
        </p:nvSpPr>
        <p:spPr>
          <a:xfrm>
            <a:off x="-45720" y="6627240"/>
            <a:ext cx="116748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900" spc="-1" strike="noStrike">
                <a:solidFill>
                  <a:srgbClr val="000000"/>
                </a:solidFill>
                <a:latin typeface="Calibri Light"/>
              </a:rPr>
              <a:t>NVIDIA [N. Bell]</a:t>
            </a:r>
            <a:r>
              <a:rPr b="0" lang="en-US" sz="900" spc="-1" strike="noStrike">
                <a:solidFill>
                  <a:srgbClr val="000000"/>
                </a:solidFill>
                <a:latin typeface="Calibri Light"/>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15339</TotalTime>
  <Application>LibreOffice/6.4.6.2$Linux_X86_64 LibreOffice_project/40$Build-2</Application>
  <Words>10648</Words>
  <Paragraphs>1418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2018-05-16T17:28:20Z</dcterms:created>
  <dc:creator>Dan Negrut</dc:creator>
  <dc:description/>
  <dc:language>en-US</dc:language>
  <cp:lastModifiedBy/>
  <dcterms:modified xsi:type="dcterms:W3CDTF">2021-03-18T02:07:49Z</dcterms:modified>
  <cp:revision>642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72</vt:i4>
  </property>
</Properties>
</file>