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wmf" ContentType="image/x-wmf"/>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rIns="0" tIns="0" bIns="0">
            <a:normAutofit/>
          </a:bodyPr>
          <a:p>
            <a:endParaRPr b="0" lang="en-AU" sz="3200" spc="-1" strike="noStrike">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rIns="0" tIns="0" bIns="0">
            <a:normAutofit/>
          </a:bodyPr>
          <a:p>
            <a:endParaRPr b="0" lang="en-AU" sz="3200" spc="-1" strike="noStrike">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rIns="0" tIns="0" bIns="0">
            <a:normAutofit/>
          </a:bodyPr>
          <a:p>
            <a:endParaRPr b="0" lang="en-AU" sz="3200" spc="-1" strike="noStrike">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rIns="0" tIns="0" bIns="0">
            <a:normAutofit/>
          </a:bodyPr>
          <a:p>
            <a:endParaRPr b="0" lang="en-AU" sz="3200" spc="-1" strike="noStrike">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rIns="0" tIns="0" bIns="0">
            <a:normAutofit/>
          </a:bodyPr>
          <a:p>
            <a:endParaRPr b="0" lang="en-AU" sz="3200" spc="-1" strike="noStrike">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rIns="0" tIns="0" bIns="0">
            <a:normAutofit/>
          </a:bodyPr>
          <a:p>
            <a:endParaRPr b="0" lang="en-AU" sz="3200" spc="-1" strike="noStrike">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rIns="0" tIns="0" bIns="0">
            <a:normAutofit/>
          </a:bodyPr>
          <a:p>
            <a:endParaRPr b="0" lang="en-AU" sz="3200" spc="-1" strike="noStrike">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rIns="0" tIns="0" bIns="0">
            <a:normAutofit/>
          </a:bodyPr>
          <a:p>
            <a:endParaRPr b="0" lang="en-AU" sz="3200" spc="-1" strike="noStrike">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rIns="0" tIns="0" bIns="0">
            <a:normAutofit/>
          </a:bodyPr>
          <a:p>
            <a:endParaRPr b="0" lang="en-AU" sz="3200" spc="-1" strike="noStrike">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rIns="0" tIns="0" bIns="0">
            <a:normAutofit/>
          </a:bodyPr>
          <a:p>
            <a:endParaRPr b="0" lang="en-AU" sz="3200" spc="-1" strike="noStrike">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9071640" cy="30034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rIns="0" tIns="0" bIns="0">
            <a:normAutofit/>
          </a:bodyPr>
          <a:p>
            <a:endParaRPr b="0" lang="en-AU" sz="3200" spc="-1" strike="noStrike">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rIns="0" tIns="0" bIns="0">
            <a:normAutofit/>
          </a:bodyPr>
          <a:p>
            <a:endParaRPr b="0" lang="en-AU" sz="3200" spc="-1" strike="noStrike">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rIns="0" tIns="0" bIns="0">
            <a:normAutofit/>
          </a:bodyPr>
          <a:p>
            <a:endParaRPr b="0" lang="en-AU" sz="3200" spc="-1" strike="noStrike">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AU" sz="3200" spc="-1" strike="noStrike">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rIns="0" tIns="0" bIns="0">
            <a:normAutofit/>
          </a:bodyPr>
          <a:p>
            <a:endParaRPr b="0" lang="en-AU" sz="3200" spc="-1" strike="noStrike">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AU" sz="3200" spc="-1" strike="noStrike">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rIns="0" tIns="0" bIns="0">
            <a:normAutofit/>
          </a:bodyPr>
          <a:p>
            <a:endParaRPr b="0" lang="en-AU" sz="3200" spc="-1" strike="noStrike">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rIns="0" tIns="0" bIns="0">
            <a:normAutofit/>
          </a:bodyPr>
          <a:p>
            <a:endParaRPr b="0" lang="en-AU" sz="3200" spc="-1" strike="noStrike">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AU" sz="3200" spc="-1" strike="noStrike">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AU" sz="3200" spc="-1" strike="noStrike">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rIns="0" tIns="0" bIns="0">
            <a:normAutofit/>
          </a:bodyPr>
          <a:p>
            <a:endParaRPr b="0" lang="en-AU" sz="3200" spc="-1" strike="noStrike">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rIns="0" tIns="0" bIns="0">
            <a:normAutofit/>
          </a:bodyPr>
          <a:p>
            <a:endParaRPr b="0" lang="en-AU" sz="3200" spc="-1" strike="noStrike">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rIns="0" tIns="0" bIns="0">
            <a:normAutofit/>
          </a:bodyPr>
          <a:p>
            <a:endParaRPr b="0" lang="en-AU" sz="3200" spc="-1" strike="noStrike">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rIns="0" tIns="0" bIns="0">
            <a:normAutofit/>
          </a:bodyPr>
          <a:p>
            <a:endParaRPr b="0" lang="en-AU" sz="3200" spc="-1" strike="noStrike">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rIns="0" tIns="0" bIns="0">
            <a:normAutofit/>
          </a:bodyPr>
          <a:p>
            <a:endParaRPr b="0" lang="en-AU" sz="3200" spc="-1" strike="noStrike">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rIns="0" tIns="0" bIns="0">
            <a:normAutofit/>
          </a:bodyPr>
          <a:p>
            <a:endParaRPr b="0" lang="en-AU" sz="3200" spc="-1" strike="noStrike">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9071640" cy="30034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rIns="0" tIns="0" bIns="0">
            <a:normAutofit/>
          </a:bodyPr>
          <a:p>
            <a:endParaRPr b="0" lang="en-AU" sz="3200" spc="-1" strike="noStrike">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rIns="0" tIns="0" bIns="0">
            <a:normAutofit/>
          </a:bodyPr>
          <a:p>
            <a:endParaRPr b="0" lang="en-AU" sz="3200" spc="-1" strike="noStrike">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rIns="0" tIns="0" bIns="0">
            <a:normAutofit/>
          </a:bodyPr>
          <a:p>
            <a:endParaRPr b="0" lang="en-AU" sz="3200" spc="-1" strike="noStrike">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AU" sz="3200" spc="-1" strike="noStrike">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9071640" cy="647640"/>
          </a:xfrm>
          <a:prstGeom prst="rect">
            <a:avLst/>
          </a:prstGeom>
        </p:spPr>
        <p:txBody>
          <a:bodyPr lIns="0" rIns="0" tIns="0" bIns="0" anchor="ctr"/>
          <a:p>
            <a:pPr algn="ctr"/>
            <a:endParaRPr b="0" lang="en-AU" sz="4400" spc="-1" strike="noStrike">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rIns="0" tIns="0" bIns="0">
            <a:normAutofit/>
          </a:bodyPr>
          <a:p>
            <a:endParaRPr b="0" lang="en-AU" sz="3200" spc="-1" strike="noStrike">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AU" sz="3200" spc="-1" strike="noStrike">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720" y="0"/>
            <a:ext cx="10184760" cy="5697000"/>
          </a:xfrm>
          <a:prstGeom prst="rect">
            <a:avLst/>
          </a:prstGeom>
          <a:ln>
            <a:noFill/>
          </a:ln>
        </p:spPr>
      </p:pic>
      <p:sp>
        <p:nvSpPr>
          <p:cNvPr id="1" name="PlaceHolder 1"/>
          <p:cNvSpPr>
            <a:spLocks noGrp="1"/>
          </p:cNvSpPr>
          <p:nvPr>
            <p:ph type="title"/>
          </p:nvPr>
        </p:nvSpPr>
        <p:spPr>
          <a:xfrm>
            <a:off x="504000" y="216000"/>
            <a:ext cx="9071640" cy="6476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2"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 y="360"/>
            <a:ext cx="10078560" cy="5672880"/>
          </a:xfrm>
          <a:prstGeom prst="rect">
            <a:avLst/>
          </a:prstGeom>
          <a:ln>
            <a:noFill/>
          </a:ln>
        </p:spPr>
      </p:pic>
      <p:sp>
        <p:nvSpPr>
          <p:cNvPr id="40" name="PlaceHolder 1"/>
          <p:cNvSpPr>
            <a:spLocks noGrp="1"/>
          </p:cNvSpPr>
          <p:nvPr>
            <p:ph type="title"/>
          </p:nvPr>
        </p:nvSpPr>
        <p:spPr>
          <a:xfrm>
            <a:off x="504000" y="216000"/>
            <a:ext cx="9071640" cy="6476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41"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700560" y="334440"/>
            <a:ext cx="8677080" cy="898200"/>
          </a:xfrm>
          <a:prstGeom prst="rect">
            <a:avLst/>
          </a:prstGeom>
          <a:gradFill>
            <a:gsLst>
              <a:gs pos="0">
                <a:srgbClr val="8ae234"/>
              </a:gs>
              <a:gs pos="100000">
                <a:srgbClr val="4e9a06"/>
              </a:gs>
            </a:gsLst>
            <a:lin ang="3600000"/>
          </a:gradFill>
          <a:ln>
            <a:noFill/>
          </a:ln>
        </p:spPr>
        <p:style>
          <a:lnRef idx="0"/>
          <a:fillRef idx="0"/>
          <a:effectRef idx="0"/>
          <a:fontRef idx="minor"/>
        </p:style>
        <p:txBody>
          <a:bodyPr lIns="0" rIns="0" tIns="0" bIns="0" anchor="ctr"/>
          <a:p>
            <a:pPr algn="ctr">
              <a:lnSpc>
                <a:spcPct val="100000"/>
              </a:lnSpc>
            </a:pPr>
            <a:r>
              <a:rPr b="0" lang="en-AU" sz="2230" spc="-1" strike="noStrike">
                <a:solidFill>
                  <a:srgbClr val="333333"/>
                </a:solidFill>
                <a:latin typeface="DejaVu Sans"/>
                <a:ea typeface="DejaVu Sans"/>
              </a:rPr>
              <a:t>Insights from the data</a:t>
            </a:r>
            <a:endParaRPr b="0" lang="en-AU" sz="2230" spc="-1" strike="noStrike">
              <a:latin typeface="Arial"/>
            </a:endParaRPr>
          </a:p>
        </p:txBody>
      </p:sp>
      <p:sp>
        <p:nvSpPr>
          <p:cNvPr id="79" name="CustomShape 2"/>
          <p:cNvSpPr/>
          <p:nvPr/>
        </p:nvSpPr>
        <p:spPr>
          <a:xfrm>
            <a:off x="700560" y="1380600"/>
            <a:ext cx="8677080" cy="333828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1060"/>
              </a:spcAft>
              <a:buClr>
                <a:srgbClr val="666666"/>
              </a:buClr>
              <a:buSzPct val="45000"/>
              <a:buFont typeface="Wingdings" charset="2"/>
              <a:buChar char=""/>
            </a:pPr>
            <a:r>
              <a:rPr b="0" lang="en-AU" sz="2400" spc="-1" strike="noStrike">
                <a:solidFill>
                  <a:srgbClr val="666666"/>
                </a:solidFill>
                <a:latin typeface="DejaVu Sans"/>
                <a:ea typeface="DejaVu Sans"/>
              </a:rPr>
              <a:t>Insights from the world food facts data.</a:t>
            </a:r>
            <a:endParaRPr b="0" lang="en-AU" sz="2400" spc="-1" strike="noStrike">
              <a:latin typeface="Arial"/>
            </a:endParaRPr>
          </a:p>
          <a:p>
            <a:pPr>
              <a:lnSpc>
                <a:spcPct val="100000"/>
              </a:lnSpc>
              <a:spcAft>
                <a:spcPts val="1060"/>
              </a:spcAft>
            </a:pPr>
            <a:endParaRPr b="0" lang="en-AU" sz="2400" spc="-1" strike="noStrike">
              <a:latin typeface="Arial"/>
            </a:endParaRPr>
          </a:p>
          <a:p>
            <a:pPr>
              <a:lnSpc>
                <a:spcPct val="100000"/>
              </a:lnSpc>
              <a:spcAft>
                <a:spcPts val="1060"/>
              </a:spcAft>
            </a:pPr>
            <a:endParaRPr b="0" lang="en-AU" sz="2400" spc="-1" strike="noStrike">
              <a:latin typeface="Arial"/>
            </a:endParaRPr>
          </a:p>
          <a:p>
            <a:pPr>
              <a:lnSpc>
                <a:spcPct val="100000"/>
              </a:lnSpc>
              <a:spcAft>
                <a:spcPts val="1060"/>
              </a:spcAft>
            </a:pPr>
            <a:endParaRPr b="0" lang="en-AU" sz="2400" spc="-1" strike="noStrike">
              <a:latin typeface="Arial"/>
            </a:endParaRPr>
          </a:p>
          <a:p>
            <a:pPr lvl="3" marL="1728000" indent="-214200">
              <a:lnSpc>
                <a:spcPct val="100000"/>
              </a:lnSpc>
              <a:spcAft>
                <a:spcPts val="422"/>
              </a:spcAft>
              <a:buClr>
                <a:srgbClr val="666666"/>
              </a:buClr>
              <a:buSzPct val="75000"/>
              <a:buFont typeface="Symbol"/>
              <a:buChar char=""/>
            </a:pPr>
            <a:r>
              <a:rPr b="0" lang="en-AU" sz="1500" spc="-1" strike="noStrike">
                <a:solidFill>
                  <a:srgbClr val="666666"/>
                </a:solidFill>
                <a:latin typeface="DejaVu Sans"/>
                <a:ea typeface="DejaVu Sans"/>
              </a:rPr>
              <a:t>By Kenny Lingineni</a:t>
            </a:r>
            <a:endParaRPr b="0" lang="en-AU" sz="1500" spc="-1" strike="noStrike">
              <a:latin typeface="Arial"/>
            </a:endParaRPr>
          </a:p>
          <a:p>
            <a:pPr>
              <a:lnSpc>
                <a:spcPct val="100000"/>
              </a:lnSpc>
              <a:spcAft>
                <a:spcPts val="1060"/>
              </a:spcAft>
            </a:pPr>
            <a:endParaRPr b="0" lang="en-AU" sz="15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AU" sz="3300" spc="-1" strike="noStrike">
                <a:solidFill>
                  <a:srgbClr val="ffffff"/>
                </a:solidFill>
                <a:latin typeface="Arial"/>
              </a:rPr>
              <a:t>World Food Facts – Basic Insights from Data</a:t>
            </a:r>
            <a:endParaRPr b="0" lang="en-AU" sz="3300" spc="-1" strike="noStrike">
              <a:latin typeface="Arial"/>
            </a:endParaRPr>
          </a:p>
        </p:txBody>
      </p:sp>
      <p:sp>
        <p:nvSpPr>
          <p:cNvPr id="8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algn="ctr">
              <a:lnSpc>
                <a:spcPct val="100000"/>
              </a:lnSpc>
            </a:pPr>
            <a:endParaRPr b="0" lang="en-AU" sz="1800" spc="-1" strike="noStrike">
              <a:latin typeface="Arial"/>
            </a:endParaRPr>
          </a:p>
          <a:p>
            <a:pPr algn="ctr">
              <a:lnSpc>
                <a:spcPct val="100000"/>
              </a:lnSpc>
            </a:pPr>
            <a:endParaRPr b="0" lang="en-AU" sz="1800" spc="-1" strike="noStrike">
              <a:latin typeface="Arial"/>
            </a:endParaRPr>
          </a:p>
        </p:txBody>
      </p:sp>
      <p:sp>
        <p:nvSpPr>
          <p:cNvPr id="82" name="CustomShape 3"/>
          <p:cNvSpPr/>
          <p:nvPr/>
        </p:nvSpPr>
        <p:spPr>
          <a:xfrm>
            <a:off x="-49680" y="883800"/>
            <a:ext cx="10235880" cy="4697280"/>
          </a:xfrm>
          <a:prstGeom prst="rect">
            <a:avLst/>
          </a:prstGeom>
          <a:noFill/>
          <a:ln>
            <a:noFill/>
          </a:ln>
        </p:spPr>
        <p:style>
          <a:lnRef idx="0"/>
          <a:fillRef idx="0"/>
          <a:effectRef idx="0"/>
          <a:fontRef idx="minor"/>
        </p:style>
        <p:txBody>
          <a:bodyPr lIns="90000" rIns="90000" tIns="45000" bIns="45000"/>
          <a:p>
            <a:endParaRPr b="0" lang="en-AU" sz="1800" spc="-1" strike="noStrike">
              <a:latin typeface="Arial"/>
            </a:endParaRPr>
          </a:p>
          <a:p>
            <a:r>
              <a:rPr b="0" lang="en-AU" sz="1800" spc="-1" strike="noStrike">
                <a:latin typeface="Arial"/>
              </a:rPr>
              <a:t>1)There is a lot of missing data in many columns.</a:t>
            </a:r>
            <a:endParaRPr b="0" lang="en-AU" sz="1800" spc="-1" strike="noStrike">
              <a:latin typeface="Arial"/>
            </a:endParaRPr>
          </a:p>
          <a:p>
            <a:r>
              <a:rPr b="0" lang="en-AU" sz="1800" spc="-1" strike="noStrike">
                <a:latin typeface="Arial"/>
              </a:rPr>
              <a:t>	</a:t>
            </a:r>
            <a:r>
              <a:rPr b="0" lang="en-AU" sz="1800" spc="-1" strike="noStrike">
                <a:latin typeface="Arial"/>
              </a:rPr>
              <a:t>a.Number of Columns whose missing values are 100% is 16</a:t>
            </a:r>
            <a:endParaRPr b="0" lang="en-AU" sz="1800" spc="-1" strike="noStrike">
              <a:latin typeface="Arial"/>
            </a:endParaRPr>
          </a:p>
          <a:p>
            <a:r>
              <a:rPr b="0" lang="en-AU" sz="1800" spc="-1" strike="noStrike">
                <a:latin typeface="Arial"/>
              </a:rPr>
              <a:t>	</a:t>
            </a:r>
            <a:r>
              <a:rPr b="0" lang="en-AU" sz="1800" spc="-1" strike="noStrike">
                <a:latin typeface="Arial"/>
              </a:rPr>
              <a:t>b.Number of Columns whose missing values are 99% and Above is 74</a:t>
            </a:r>
            <a:endParaRPr b="0" lang="en-AU" sz="1800" spc="-1" strike="noStrike">
              <a:latin typeface="Arial"/>
            </a:endParaRPr>
          </a:p>
          <a:p>
            <a:r>
              <a:rPr b="0" lang="en-AU" sz="1800" spc="-1" strike="noStrike">
                <a:latin typeface="Arial"/>
              </a:rPr>
              <a:t>2)Characterset isn’t uniform -Ascii,unicode(all combinations) all are permitted</a:t>
            </a:r>
            <a:endParaRPr b="0" lang="en-AU" sz="1800" spc="-1" strike="noStrike">
              <a:latin typeface="Arial"/>
            </a:endParaRPr>
          </a:p>
          <a:p>
            <a:r>
              <a:rPr b="0" lang="en-AU" sz="1800" spc="-1" strike="noStrike">
                <a:latin typeface="Arial"/>
              </a:rPr>
              <a:t>3)Web scraping may not have been efficient.</a:t>
            </a:r>
            <a:endParaRPr b="0" lang="en-AU" sz="1800" spc="-1" strike="noStrike">
              <a:latin typeface="Arial"/>
            </a:endParaRPr>
          </a:p>
          <a:p>
            <a:r>
              <a:rPr b="0" lang="en-AU" sz="1800" spc="-1" strike="noStrike">
                <a:latin typeface="Arial"/>
              </a:rPr>
              <a:t>	</a:t>
            </a:r>
            <a:r>
              <a:rPr b="0" lang="en-AU" sz="1800" spc="-1" strike="noStrike">
                <a:latin typeface="Arial"/>
              </a:rPr>
              <a:t>In some instances Html web page has been copied instead of actual text.</a:t>
            </a:r>
            <a:endParaRPr b="0" lang="en-AU" sz="1800" spc="-1" strike="noStrike">
              <a:latin typeface="Arial"/>
            </a:endParaRPr>
          </a:p>
          <a:p>
            <a:r>
              <a:rPr b="0" lang="en-AU" sz="1800" spc="-1" strike="noStrike">
                <a:latin typeface="Arial"/>
              </a:rPr>
              <a:t>	</a:t>
            </a:r>
            <a:r>
              <a:rPr b="0" lang="en-AU" sz="1800" spc="-1" strike="noStrike">
                <a:latin typeface="Arial"/>
              </a:rPr>
              <a:t>In some instances over riding character/special characters are missing.</a:t>
            </a:r>
            <a:endParaRPr b="0" lang="en-AU" sz="1800" spc="-1" strike="noStrike">
              <a:latin typeface="Arial"/>
            </a:endParaRPr>
          </a:p>
          <a:p>
            <a:r>
              <a:rPr b="0" lang="en-AU" sz="1800" spc="-1" strike="noStrike">
                <a:latin typeface="Arial"/>
              </a:rPr>
              <a:t>4)Data Transformation-Few columns like Additives column → Is a Key value pair(hash mapping),Also data format isn’t correct for few of the rows.</a:t>
            </a:r>
            <a:endParaRPr b="0" lang="en-AU" sz="1800" spc="-1" strike="noStrike">
              <a:latin typeface="Arial"/>
            </a:endParaRPr>
          </a:p>
          <a:p>
            <a:r>
              <a:rPr b="0" lang="en-AU" sz="1800" spc="-1" strike="noStrike">
                <a:latin typeface="Arial"/>
              </a:rPr>
              <a:t>5)Text cleaning – Lot of data cleaning needs to be done . For instance-  countries US/united states both being used.Wrong data is being reflected for instance – in countr_tags multiple countries are being reflected- en:belgium,en:france. A good approach is to look at each columns and comeup with an approach to clean/transform the data.</a:t>
            </a:r>
            <a:endParaRPr b="0" lang="en-AU" sz="1800" spc="-1" strike="noStrike">
              <a:latin typeface="Arial"/>
            </a:endParaRPr>
          </a:p>
          <a:p>
            <a:r>
              <a:rPr b="0" lang="en-AU" sz="1800" spc="-1" strike="noStrike">
                <a:latin typeface="Arial"/>
              </a:rPr>
              <a:t>6)A good number of columns are Duplicate- for instance countries,countries_tags,countries_en.Its efficient to drop columns which are mostly repetetive in this data set. </a:t>
            </a:r>
            <a:endParaRPr b="0" lang="en-AU" sz="1800" spc="-1" strike="noStrike">
              <a:latin typeface="Arial"/>
            </a:endParaRPr>
          </a:p>
          <a:p>
            <a:r>
              <a:rPr b="0" lang="en-AU" sz="1800" spc="-1" strike="noStrike">
                <a:latin typeface="Arial"/>
              </a:rPr>
              <a:t> </a:t>
            </a:r>
            <a:r>
              <a:rPr b="0" lang="en-AU" sz="1800" spc="-1" strike="noStrike">
                <a:latin typeface="Arial"/>
              </a:rPr>
              <a:t>If this data has to be used forTraining the models or run amy ML algorithms, need to decide on  approach on few things- starting from a strategy on handling the missing data.</a:t>
            </a:r>
            <a:endParaRPr b="0" lang="en-AU"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AU" sz="3300" spc="-1" strike="noStrike">
                <a:solidFill>
                  <a:srgbClr val="ffffff"/>
                </a:solidFill>
                <a:latin typeface="Arial"/>
              </a:rPr>
              <a:t>Basic Data Cleaning</a:t>
            </a:r>
            <a:endParaRPr b="0" lang="en-AU" sz="3300" spc="-1" strike="noStrike">
              <a:latin typeface="Arial"/>
            </a:endParaRPr>
          </a:p>
        </p:txBody>
      </p:sp>
      <p:sp>
        <p:nvSpPr>
          <p:cNvPr id="84"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AU" sz="2400" spc="-1" strike="noStrike">
                <a:latin typeface="Arial"/>
              </a:rPr>
              <a:t>1)Deciding on Index - Ideally can't use ‘code’ as index -as some values are missing and a very few are duplicated.(The ideal way while deciding an index is unique and sorted as this helps to increase the computational efficiency in Pandas.)For the time being ‘code’ has been used as index.</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2)Imputation- For time being, without dropping the missing values, the missing values have been imputed with 0. Ideally we need to come up with a strategy to decide on missing values for MULTIPLE reasons – Fore sight if this data shall be used for training,getting rid of unnecessary columns and rows if data is missing. One common practice is to drop rows which has more than 30% missing data</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3)Text correction – Pre-processing to do spell checks for atleast the columns which are being used for statistical Analysis.</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4)Negative data being present for some columns like zinc_100g,proteins_100g</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(There are lot more data cleaning procedures that needs to be done. A few of the ones are done in the code)</a:t>
            </a:r>
            <a:endParaRPr b="0" lang="en-AU" sz="2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AU" sz="3300" spc="-1" strike="noStrike">
                <a:solidFill>
                  <a:srgbClr val="ffffff"/>
                </a:solidFill>
                <a:latin typeface="Arial"/>
              </a:rPr>
              <a:t>Question 1 – Output from the Python code</a:t>
            </a:r>
            <a:endParaRPr b="0" lang="en-AU" sz="3300" spc="-1" strike="noStrike">
              <a:latin typeface="Arial"/>
            </a:endParaRPr>
          </a:p>
        </p:txBody>
      </p:sp>
      <p:sp>
        <p:nvSpPr>
          <p:cNvPr id="86"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AU" sz="2400" spc="-1" strike="noStrike">
                <a:latin typeface="Arial"/>
              </a:rPr>
              <a:t>Question 1:List the Top 5 Peanut Butters based in Australia and sorted them by highest Energy content per 100g.</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energy_100g  brands                                                            product_name                                     </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2670.000     Coles,Sanitarium                                                  Peanut Butter Crunchy - No added Salt                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2600.000     The Forage Company,The Ridiculously Delicious Nut Butter Company  Ridiculously Delicious Peanut Butter Super Smooth    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2560.000     sanitarium                                                        natural peanut butter crunchy                        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2530.000     Bramwells,Aldi                                                    Bramwells Peanut Butter Crunchy                      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2470.000     Bramwells,Aldi                                                    Bramwells American Style Peanut Butter               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2380.000     Coles                                                             Smooth Peanut Butter                                 1</a:t>
            </a:r>
            <a:endParaRPr b="0" lang="en-AU"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AU" sz="3300" spc="-1" strike="noStrike">
                <a:solidFill>
                  <a:srgbClr val="ffffff"/>
                </a:solidFill>
                <a:latin typeface="Arial"/>
              </a:rPr>
              <a:t>Question2:Output from the Code</a:t>
            </a:r>
            <a:endParaRPr b="0" lang="en-AU" sz="3300" spc="-1" strike="noStrike">
              <a:latin typeface="Arial"/>
            </a:endParaRPr>
          </a:p>
        </p:txBody>
      </p:sp>
      <p:sp>
        <p:nvSpPr>
          <p:cNvPr id="88" name="CustomShape 2"/>
          <p:cNvSpPr/>
          <p:nvPr/>
        </p:nvSpPr>
        <p:spPr>
          <a:xfrm>
            <a:off x="504000" y="1080000"/>
            <a:ext cx="9143640" cy="4175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1" lang="en-AU" sz="2400" spc="-1" strike="noStrike">
                <a:latin typeface="Arial"/>
              </a:rPr>
              <a:t>Top 10 Countries together with the number of products with Zinc content above ‘0.001’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countries_tags</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en:united-states              2777</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en:france                      149</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en:switzerland                  58</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en:germany                      42</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en:spain                        10</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en:canada                       10</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en:belgium,en:france             6</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en:russia                        5</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en:netherlands                   5</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en:france,en:united-states       5</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(These numbers could vary as the data at various levels isn’t clean and this output id grouped  against contries_tags and also there is a mix-up in the mapping .)</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1" lang="en-AU" sz="2400" spc="-1" strike="noStrike">
                <a:latin typeface="Arial"/>
              </a:rPr>
              <a:t>Top 5 Products which have zinc content more than .001</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countries  product_name                                                 </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US         Raisin Bran Cereal                                               25</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           </a:t>
            </a:r>
            <a:r>
              <a:rPr b="0" lang="en-AU" sz="2400" spc="-1" strike="noStrike">
                <a:latin typeface="Arial"/>
              </a:rPr>
              <a:t>Protein Bar                                                      23</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           </a:t>
            </a:r>
            <a:r>
              <a:rPr b="0" lang="en-AU" sz="2400" spc="-1" strike="noStrike">
                <a:latin typeface="Arial"/>
              </a:rPr>
              <a:t>Nutrition Bar                                                    19</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           </a:t>
            </a:r>
            <a:r>
              <a:rPr b="0" lang="en-AU" sz="2400" spc="-1" strike="noStrike">
                <a:latin typeface="Arial"/>
              </a:rPr>
              <a:t>Sweetened Corn &amp; Oat Cereal                                      19</a:t>
            </a:r>
            <a:endParaRPr b="0" lang="en-AU"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AU" sz="2400" spc="-1" strike="noStrike">
                <a:latin typeface="Arial"/>
              </a:rPr>
              <a:t>           </a:t>
            </a:r>
            <a:r>
              <a:rPr b="0" lang="en-AU" sz="2400" spc="-1" strike="noStrike">
                <a:latin typeface="Arial"/>
              </a:rPr>
              <a:t>Potato Chips                                                     14</a:t>
            </a:r>
            <a:endParaRPr b="0" lang="en-AU" sz="24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16000"/>
            <a:ext cx="9071640" cy="647640"/>
          </a:xfrm>
          <a:prstGeom prst="rect">
            <a:avLst/>
          </a:prstGeom>
          <a:noFill/>
          <a:ln>
            <a:noFill/>
          </a:ln>
        </p:spPr>
        <p:txBody>
          <a:bodyPr lIns="0" rIns="0" tIns="0" bIns="0" anchor="ctr"/>
          <a:p>
            <a:pPr algn="ctr"/>
            <a:r>
              <a:rPr b="0" lang="en-AU" sz="4400" spc="-1" strike="noStrike">
                <a:latin typeface="Arial"/>
              </a:rPr>
              <a:t>Question 3 -output from the code</a:t>
            </a:r>
            <a:endParaRPr b="0" lang="en-AU" sz="4400" spc="-1" strike="noStrike">
              <a:latin typeface="Arial"/>
            </a:endParaRPr>
          </a:p>
        </p:txBody>
      </p:sp>
      <p:sp>
        <p:nvSpPr>
          <p:cNvPr id="90" name="TextShape 2"/>
          <p:cNvSpPr txBox="1"/>
          <p:nvPr/>
        </p:nvSpPr>
        <p:spPr>
          <a:xfrm>
            <a:off x="792000" y="1152000"/>
            <a:ext cx="7056000" cy="4248000"/>
          </a:xfrm>
          <a:prstGeom prst="rect">
            <a:avLst/>
          </a:prstGeom>
          <a:noFill/>
          <a:ln>
            <a:noFill/>
          </a:ln>
        </p:spPr>
        <p:txBody>
          <a:bodyPr lIns="90000" rIns="90000" tIns="45000" bIns="45000"/>
          <a:p>
            <a:endParaRPr b="0" lang="en-AU" sz="1000" spc="-1" strike="noStrike">
              <a:latin typeface="Courier New"/>
              <a:ea typeface="Courier New"/>
            </a:endParaRPr>
          </a:p>
          <a:p>
            <a:endParaRPr b="0" lang="en-AU" sz="1000" spc="-1" strike="noStrike">
              <a:latin typeface="Courier New"/>
              <a:ea typeface="Courier New"/>
            </a:endParaRPr>
          </a:p>
          <a:p>
            <a:r>
              <a:rPr b="1" lang="en-AU" sz="1000" spc="-1" strike="noStrike">
                <a:latin typeface="Courier New"/>
              </a:rPr>
              <a:t>Mean stats </a:t>
            </a:r>
            <a:endParaRPr b="0" lang="en-AU" sz="1000" spc="-1" strike="noStrike">
              <a:latin typeface="Courier New"/>
              <a:ea typeface="Courier New"/>
            </a:endParaRPr>
          </a:p>
          <a:p>
            <a:r>
              <a:rPr b="0" lang="en-AU" sz="1000" spc="-1" strike="noStrike">
                <a:latin typeface="Courier New"/>
              </a:rPr>
              <a:t> </a:t>
            </a:r>
            <a:r>
              <a:rPr b="0" lang="en-AU" sz="1000" spc="-1" strike="noStrike">
                <a:latin typeface="Courier New"/>
              </a:rPr>
              <a:t>created_category</a:t>
            </a:r>
            <a:endParaRPr b="0" lang="en-AU" sz="1000" spc="-1" strike="noStrike">
              <a:latin typeface="Courier New"/>
              <a:ea typeface="Courier New"/>
            </a:endParaRPr>
          </a:p>
          <a:p>
            <a:r>
              <a:rPr b="0" lang="en-AU" sz="1000" spc="-1" strike="noStrike">
                <a:latin typeface="Courier New"/>
              </a:rPr>
              <a:t>chicken    13.741947</a:t>
            </a:r>
            <a:endParaRPr b="0" lang="en-AU" sz="1000" spc="-1" strike="noStrike">
              <a:latin typeface="Courier New"/>
              <a:ea typeface="Courier New"/>
            </a:endParaRPr>
          </a:p>
          <a:p>
            <a:r>
              <a:rPr b="0" lang="en-AU" sz="1000" spc="-1" strike="noStrike">
                <a:latin typeface="Courier New"/>
              </a:rPr>
              <a:t>other       7.048942</a:t>
            </a:r>
            <a:endParaRPr b="0" lang="en-AU" sz="1000" spc="-1" strike="noStrike">
              <a:latin typeface="Courier New"/>
              <a:ea typeface="Courier New"/>
            </a:endParaRPr>
          </a:p>
          <a:p>
            <a:r>
              <a:rPr b="0" lang="en-AU" sz="1000" spc="-1" strike="noStrike">
                <a:latin typeface="Courier New"/>
              </a:rPr>
              <a:t>pork       15.854125</a:t>
            </a:r>
            <a:endParaRPr b="0" lang="en-AU" sz="1000" spc="-1" strike="noStrike">
              <a:latin typeface="Courier New"/>
              <a:ea typeface="Courier New"/>
            </a:endParaRPr>
          </a:p>
          <a:p>
            <a:r>
              <a:rPr b="0" lang="en-AU" sz="1000" spc="-1" strike="noStrike">
                <a:latin typeface="Courier New"/>
              </a:rPr>
              <a:t>tofu       13.441646</a:t>
            </a:r>
            <a:endParaRPr b="0" lang="en-AU" sz="1000" spc="-1" strike="noStrike">
              <a:latin typeface="Courier New"/>
              <a:ea typeface="Courier New"/>
            </a:endParaRPr>
          </a:p>
          <a:p>
            <a:endParaRPr b="0" lang="en-AU" sz="1000" spc="-1" strike="noStrike">
              <a:latin typeface="Courier New"/>
              <a:ea typeface="Courier New"/>
            </a:endParaRPr>
          </a:p>
          <a:p>
            <a:r>
              <a:rPr b="1" lang="en-AU" sz="1000" spc="-1" strike="noStrike">
                <a:latin typeface="Courier New"/>
              </a:rPr>
              <a:t>Standard Deviation stats </a:t>
            </a:r>
            <a:endParaRPr b="0" lang="en-AU" sz="1000" spc="-1" strike="noStrike">
              <a:latin typeface="Courier New"/>
              <a:ea typeface="Courier New"/>
            </a:endParaRPr>
          </a:p>
          <a:p>
            <a:r>
              <a:rPr b="0" lang="en-AU" sz="1000" spc="-1" strike="noStrike">
                <a:latin typeface="Courier New"/>
              </a:rPr>
              <a:t> </a:t>
            </a:r>
            <a:r>
              <a:rPr b="0" lang="en-AU" sz="1000" spc="-1" strike="noStrike">
                <a:latin typeface="Courier New"/>
              </a:rPr>
              <a:t>created_category</a:t>
            </a:r>
            <a:endParaRPr b="0" lang="en-AU" sz="1000" spc="-1" strike="noStrike">
              <a:latin typeface="Courier New"/>
              <a:ea typeface="Courier New"/>
            </a:endParaRPr>
          </a:p>
          <a:p>
            <a:r>
              <a:rPr b="0" lang="en-AU" sz="1000" spc="-1" strike="noStrike">
                <a:latin typeface="Courier New"/>
              </a:rPr>
              <a:t>chicken    6.693535</a:t>
            </a:r>
            <a:endParaRPr b="0" lang="en-AU" sz="1000" spc="-1" strike="noStrike">
              <a:latin typeface="Courier New"/>
              <a:ea typeface="Courier New"/>
            </a:endParaRPr>
          </a:p>
          <a:p>
            <a:r>
              <a:rPr b="0" lang="en-AU" sz="1000" spc="-1" strike="noStrike">
                <a:latin typeface="Courier New"/>
              </a:rPr>
              <a:t>other      8.435053</a:t>
            </a:r>
            <a:endParaRPr b="0" lang="en-AU" sz="1000" spc="-1" strike="noStrike">
              <a:latin typeface="Courier New"/>
              <a:ea typeface="Courier New"/>
            </a:endParaRPr>
          </a:p>
          <a:p>
            <a:r>
              <a:rPr b="0" lang="en-AU" sz="1000" spc="-1" strike="noStrike">
                <a:latin typeface="Courier New"/>
              </a:rPr>
              <a:t>pork       6.937204</a:t>
            </a:r>
            <a:endParaRPr b="0" lang="en-AU" sz="1000" spc="-1" strike="noStrike">
              <a:latin typeface="Courier New"/>
              <a:ea typeface="Courier New"/>
            </a:endParaRPr>
          </a:p>
          <a:p>
            <a:r>
              <a:rPr b="0" lang="en-AU" sz="1000" spc="-1" strike="noStrike">
                <a:latin typeface="Courier New"/>
              </a:rPr>
              <a:t>tofu       4.368066</a:t>
            </a:r>
            <a:endParaRPr b="0" lang="en-AU" sz="1000" spc="-1" strike="noStrike">
              <a:latin typeface="Courier New"/>
              <a:ea typeface="Courier New"/>
            </a:endParaRPr>
          </a:p>
          <a:p>
            <a:endParaRPr b="0" lang="en-AU" sz="1000" spc="-1" strike="noStrike">
              <a:latin typeface="Courier New"/>
              <a:ea typeface="Courier New"/>
            </a:endParaRPr>
          </a:p>
          <a:p>
            <a:endParaRPr b="0" lang="en-AU" sz="1000" spc="-1" strike="noStrike">
              <a:latin typeface="Courier New"/>
              <a:ea typeface="Courier New"/>
            </a:endParaRPr>
          </a:p>
          <a:p>
            <a:r>
              <a:rPr b="1" lang="en-AU" sz="1000" spc="-1" strike="noStrike">
                <a:latin typeface="Courier New"/>
              </a:rPr>
              <a:t>Median stats </a:t>
            </a:r>
            <a:endParaRPr b="0" lang="en-AU" sz="1000" spc="-1" strike="noStrike">
              <a:latin typeface="Courier New"/>
              <a:ea typeface="Courier New"/>
            </a:endParaRPr>
          </a:p>
          <a:p>
            <a:r>
              <a:rPr b="0" lang="en-AU" sz="1000" spc="-1" strike="noStrike">
                <a:latin typeface="Courier New"/>
              </a:rPr>
              <a:t> </a:t>
            </a:r>
            <a:r>
              <a:rPr b="0" lang="en-AU" sz="1000" spc="-1" strike="noStrike">
                <a:latin typeface="Courier New"/>
              </a:rPr>
              <a:t>created_category</a:t>
            </a:r>
            <a:endParaRPr b="0" lang="en-AU" sz="1000" spc="-1" strike="noStrike">
              <a:latin typeface="Courier New"/>
              <a:ea typeface="Courier New"/>
            </a:endParaRPr>
          </a:p>
          <a:p>
            <a:r>
              <a:rPr b="0" lang="en-AU" sz="1000" spc="-1" strike="noStrike">
                <a:latin typeface="Courier New"/>
              </a:rPr>
              <a:t>chicken    12.30</a:t>
            </a:r>
            <a:endParaRPr b="0" lang="en-AU" sz="1000" spc="-1" strike="noStrike">
              <a:latin typeface="Courier New"/>
              <a:ea typeface="Courier New"/>
            </a:endParaRPr>
          </a:p>
          <a:p>
            <a:r>
              <a:rPr b="0" lang="en-AU" sz="1000" spc="-1" strike="noStrike">
                <a:latin typeface="Courier New"/>
              </a:rPr>
              <a:t>other       4.71</a:t>
            </a:r>
            <a:endParaRPr b="0" lang="en-AU" sz="1000" spc="-1" strike="noStrike">
              <a:latin typeface="Courier New"/>
              <a:ea typeface="Courier New"/>
            </a:endParaRPr>
          </a:p>
          <a:p>
            <a:r>
              <a:rPr b="0" lang="en-AU" sz="1000" spc="-1" strike="noStrike">
                <a:latin typeface="Courier New"/>
              </a:rPr>
              <a:t>pork       17.00</a:t>
            </a:r>
            <a:endParaRPr b="0" lang="en-AU" sz="1000" spc="-1" strike="noStrike">
              <a:latin typeface="Courier New"/>
              <a:ea typeface="Courier New"/>
            </a:endParaRPr>
          </a:p>
          <a:p>
            <a:r>
              <a:rPr b="0" lang="en-AU" sz="1000" spc="-1" strike="noStrike">
                <a:latin typeface="Courier New"/>
              </a:rPr>
              <a:t>tofu       14.00</a:t>
            </a:r>
            <a:endParaRPr b="0" lang="en-AU" sz="1000" spc="-1" strike="noStrike">
              <a:latin typeface="Courier New"/>
              <a:ea typeface="Courier New"/>
            </a:endParaRPr>
          </a:p>
          <a:p>
            <a:endParaRPr b="0" lang="en-AU" sz="1000" spc="-1" strike="noStrike">
              <a:latin typeface="Courier New"/>
              <a:ea typeface="Courier New"/>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216000"/>
            <a:ext cx="9071640" cy="647640"/>
          </a:xfrm>
          <a:prstGeom prst="rect">
            <a:avLst/>
          </a:prstGeom>
          <a:noFill/>
          <a:ln>
            <a:noFill/>
          </a:ln>
        </p:spPr>
        <p:txBody>
          <a:bodyPr lIns="0" rIns="0" tIns="0" bIns="0" anchor="ctr"/>
          <a:p>
            <a:pPr algn="ctr"/>
            <a:r>
              <a:rPr b="0" lang="en-AU" sz="4400" spc="-1" strike="noStrike">
                <a:latin typeface="Arial"/>
              </a:rPr>
              <a:t>Automation</a:t>
            </a:r>
            <a:endParaRPr b="0" lang="en-AU" sz="4400" spc="-1" strike="noStrike">
              <a:latin typeface="Arial"/>
            </a:endParaRPr>
          </a:p>
        </p:txBody>
      </p:sp>
      <p:sp>
        <p:nvSpPr>
          <p:cNvPr id="92" name="TextShape 2"/>
          <p:cNvSpPr txBox="1"/>
          <p:nvPr/>
        </p:nvSpPr>
        <p:spPr>
          <a:xfrm>
            <a:off x="144000" y="1224000"/>
            <a:ext cx="9257040" cy="4104000"/>
          </a:xfrm>
          <a:prstGeom prst="rect">
            <a:avLst/>
          </a:prstGeom>
          <a:noFill/>
          <a:ln>
            <a:noFill/>
          </a:ln>
        </p:spPr>
        <p:txBody>
          <a:bodyPr lIns="90000" rIns="90000" tIns="45000" bIns="45000"/>
          <a:p>
            <a:r>
              <a:rPr b="0" lang="en-AU" sz="1800" spc="-1" strike="noStrike">
                <a:latin typeface="Arial"/>
              </a:rPr>
              <a:t>In the earlier slide there are couple of Data cleaning steps that needs to be done before we actually using the data for estimation or even for basic querying.And if continous or even data flow is expected for this particular task we can automate a few of the mechanisms so that we can avoid writing the manual code multiple times or even manually executing it multiple times. So a good amount of tasks can be automated .</a:t>
            </a:r>
            <a:endParaRPr b="0" lang="en-AU" sz="1800" spc="-1" strike="noStrike">
              <a:latin typeface="Arial"/>
            </a:endParaRPr>
          </a:p>
          <a:p>
            <a:r>
              <a:rPr b="0" lang="en-AU" sz="1800" spc="-1" strike="noStrike">
                <a:latin typeface="Arial"/>
              </a:rPr>
              <a:t>There are several ways to do this automation.</a:t>
            </a:r>
            <a:endParaRPr b="0" lang="en-AU" sz="1800" spc="-1" strike="noStrike">
              <a:latin typeface="Arial"/>
            </a:endParaRPr>
          </a:p>
          <a:p>
            <a:r>
              <a:rPr b="0" lang="en-AU" sz="1800" spc="-1" strike="noStrike">
                <a:latin typeface="Arial"/>
              </a:rPr>
              <a:t>There are standard workflows in a machine learning project that can be automated.</a:t>
            </a:r>
            <a:endParaRPr b="0" lang="en-AU" sz="1800" spc="-1" strike="noStrike">
              <a:latin typeface="Arial"/>
            </a:endParaRPr>
          </a:p>
          <a:p>
            <a:endParaRPr b="0" lang="en-AU" sz="1800" spc="-1" strike="noStrike">
              <a:latin typeface="Arial"/>
            </a:endParaRPr>
          </a:p>
          <a:p>
            <a:r>
              <a:rPr b="0" lang="en-AU" sz="1800" spc="-1" strike="noStrike">
                <a:latin typeface="Arial"/>
              </a:rPr>
              <a:t>One of the ways is to use the pipeline from scikitlearn – ML centeric </a:t>
            </a:r>
            <a:endParaRPr b="0" lang="en-AU" sz="1800" spc="-1" strike="noStrike">
              <a:latin typeface="Arial"/>
            </a:endParaRPr>
          </a:p>
          <a:p>
            <a:r>
              <a:rPr b="0" lang="en-AU" sz="1800" spc="-1" strike="noStrike">
                <a:latin typeface="Arial"/>
              </a:rPr>
              <a:t>In Python scikit-learn, Pipelines help to to clearly define and automate these workflows.</a:t>
            </a:r>
            <a:endParaRPr b="0" lang="en-AU" sz="1800" spc="-1" strike="noStrike">
              <a:latin typeface="Arial"/>
            </a:endParaRPr>
          </a:p>
          <a:p>
            <a:r>
              <a:rPr b="0" lang="en-AU" sz="1800" spc="-1" strike="noStrike">
                <a:latin typeface="Arial"/>
              </a:rPr>
              <a:t>And another popular framework is Luigi if focus is on production sort of pipeline -ETL centric. Luigi provides a visualization or a graphical representation of work flow.  </a:t>
            </a:r>
            <a:endParaRPr b="0" lang="en-AU" sz="1800" spc="-1" strike="noStrike">
              <a:latin typeface="Arial"/>
            </a:endParaRPr>
          </a:p>
          <a:p>
            <a:endParaRPr b="0" lang="en-AU" sz="1800" spc="-1" strike="noStrike">
              <a:latin typeface="Arial"/>
            </a:endParaRPr>
          </a:p>
          <a:p>
            <a:endParaRPr b="0" lang="en-AU" sz="1800" spc="-1" strike="noStrike">
              <a:latin typeface="Arial"/>
            </a:endParaRPr>
          </a:p>
          <a:p>
            <a:endParaRPr b="0" lang="en-AU"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16000"/>
            <a:ext cx="9071640" cy="647640"/>
          </a:xfrm>
          <a:prstGeom prst="rect">
            <a:avLst/>
          </a:prstGeom>
          <a:noFill/>
          <a:ln>
            <a:noFill/>
          </a:ln>
        </p:spPr>
        <p:txBody>
          <a:bodyPr lIns="0" rIns="0" tIns="0" bIns="0" anchor="ctr"/>
          <a:p>
            <a:pPr algn="ctr"/>
            <a:r>
              <a:rPr b="0" lang="en-AU" sz="4400" spc="-1" strike="noStrike">
                <a:latin typeface="Arial"/>
              </a:rPr>
              <a:t>ML Pipeline</a:t>
            </a:r>
            <a:endParaRPr b="0" lang="en-AU" sz="4400" spc="-1" strike="noStrike">
              <a:latin typeface="Arial"/>
            </a:endParaRPr>
          </a:p>
        </p:txBody>
      </p:sp>
      <p:sp>
        <p:nvSpPr>
          <p:cNvPr id="94" name="TextShape 2"/>
          <p:cNvSpPr txBox="1"/>
          <p:nvPr/>
        </p:nvSpPr>
        <p:spPr>
          <a:xfrm>
            <a:off x="641160" y="2520000"/>
            <a:ext cx="9150840" cy="1882080"/>
          </a:xfrm>
          <a:prstGeom prst="rect">
            <a:avLst/>
          </a:prstGeom>
          <a:noFill/>
          <a:ln>
            <a:noFill/>
          </a:ln>
        </p:spPr>
        <p:txBody>
          <a:bodyPr lIns="90000" rIns="90000" tIns="45000" bIns="45000"/>
          <a:p>
            <a:endParaRPr b="0" lang="en-AU" sz="1800" spc="-1" strike="noStrike">
              <a:latin typeface="Arial"/>
            </a:endParaRPr>
          </a:p>
          <a:p>
            <a:r>
              <a:rPr b="0" lang="en-AU" sz="1800" spc="-1" strike="noStrike">
                <a:latin typeface="Arial"/>
              </a:rPr>
              <a:t>Before data is fed to learning algorithm, it needs to be handled for missing values.</a:t>
            </a:r>
            <a:endParaRPr b="0" lang="en-AU" sz="1800" spc="-1" strike="noStrike">
              <a:latin typeface="Arial"/>
            </a:endParaRPr>
          </a:p>
          <a:p>
            <a:r>
              <a:rPr b="0" lang="en-AU" sz="1800" spc="-1" strike="noStrike">
                <a:latin typeface="Arial"/>
              </a:rPr>
              <a:t>Different pre-processing needs to be done.</a:t>
            </a:r>
            <a:endParaRPr b="0" lang="en-AU" sz="1800" spc="-1" strike="noStrike">
              <a:latin typeface="Arial"/>
            </a:endParaRPr>
          </a:p>
          <a:p>
            <a:r>
              <a:rPr b="0" lang="en-AU" sz="1800" spc="-1" strike="noStrike">
                <a:latin typeface="Arial"/>
              </a:rPr>
              <a:t>The output of preprocessor is to be subjected to next preprocessor &amp; finally the estimator</a:t>
            </a:r>
            <a:endParaRPr b="0" lang="en-AU" sz="1800" spc="-1" strike="noStrike">
              <a:latin typeface="Arial"/>
            </a:endParaRPr>
          </a:p>
          <a:p>
            <a:r>
              <a:rPr b="0" lang="en-AU" sz="1800" spc="-1" strike="noStrike">
                <a:latin typeface="Arial"/>
              </a:rPr>
              <a:t>This whole process can be automated using Pipeline</a:t>
            </a:r>
            <a:endParaRPr b="0" lang="en-AU" sz="1800" spc="-1" strike="noStrike">
              <a:latin typeface="Arial"/>
            </a:endParaRPr>
          </a:p>
          <a:p>
            <a:r>
              <a:rPr b="0" lang="en-AU" sz="1800" spc="-1" strike="noStrike">
                <a:latin typeface="Arial"/>
              </a:rPr>
              <a:t>Intermediate steps .i.e transformers must implement fit &amp; transform</a:t>
            </a:r>
            <a:endParaRPr b="0" lang="en-AU" sz="1800" spc="-1" strike="noStrike">
              <a:latin typeface="Arial"/>
            </a:endParaRPr>
          </a:p>
          <a:p>
            <a:r>
              <a:rPr b="0" lang="en-AU" sz="1800" spc="-1" strike="noStrike">
                <a:latin typeface="Arial"/>
              </a:rPr>
              <a:t>The same trained pipeline can used for prediction</a:t>
            </a:r>
            <a:endParaRPr b="0" lang="en-AU" sz="1800" spc="-1" strike="noStrike">
              <a:latin typeface="Arial"/>
            </a:endParaRPr>
          </a:p>
        </p:txBody>
      </p:sp>
      <p:pic>
        <p:nvPicPr>
          <p:cNvPr id="95" name="" descr=""/>
          <p:cNvPicPr/>
          <p:nvPr/>
        </p:nvPicPr>
        <p:blipFill>
          <a:blip r:embed="rId1"/>
          <a:stretch/>
        </p:blipFill>
        <p:spPr>
          <a:xfrm>
            <a:off x="936000" y="1424880"/>
            <a:ext cx="8424000" cy="9662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4753</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2019-04-26T16:59:29Z</dcterms:created>
  <dc:creator/>
  <dc:description/>
  <dc:language>en-AU</dc:language>
  <cp:lastModifiedBy/>
  <dcterms:modified xsi:type="dcterms:W3CDTF">2019-05-01T17:22:19Z</dcterms:modified>
  <cp:revision>21</cp:revision>
  <dc:subject/>
  <dc:title>Lush Green</dc:title>
</cp:coreProperties>
</file>