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620" r:id="rId4"/>
    <p:sldId id="621" r:id="rId5"/>
    <p:sldId id="623" r:id="rId6"/>
    <p:sldId id="622" r:id="rId7"/>
    <p:sldId id="624" r:id="rId8"/>
    <p:sldId id="630" r:id="rId9"/>
    <p:sldId id="626" r:id="rId10"/>
    <p:sldId id="628" r:id="rId11"/>
    <p:sldId id="627" r:id="rId12"/>
    <p:sldId id="62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92" y="3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6D55A-539C-4997-AB22-9927DA516BD4}" type="doc">
      <dgm:prSet loTypeId="urn:microsoft.com/office/officeart/2005/8/layout/process1" loCatId="process" qsTypeId="urn:microsoft.com/office/officeart/2005/8/quickstyle/simple3" qsCatId="simple" csTypeId="urn:microsoft.com/office/officeart/2005/8/colors/colorful4" csCatId="colorful" phldr="1"/>
      <dgm:spPr/>
      <dgm:t>
        <a:bodyPr/>
        <a:lstStyle/>
        <a:p>
          <a:endParaRPr lang="en-ZA"/>
        </a:p>
      </dgm:t>
    </dgm:pt>
    <dgm:pt modelId="{BB275E3E-F3CF-4BAC-8893-C43F79DB733D}">
      <dgm:prSet phldrT="[Text]"/>
      <dgm:spPr/>
      <dgm:t>
        <a:bodyPr/>
        <a:lstStyle/>
        <a:p>
          <a:pPr algn="ctr"/>
          <a:r>
            <a:rPr lang="en-US" b="1" dirty="0"/>
            <a:t>Data collection</a:t>
          </a:r>
        </a:p>
        <a:p>
          <a:pPr algn="ctr"/>
          <a:r>
            <a:rPr lang="en-US" b="0" dirty="0"/>
            <a:t>Train, test data provided</a:t>
          </a:r>
        </a:p>
        <a:p>
          <a:pPr algn="ctr"/>
          <a:endParaRPr lang="en-ZA" dirty="0"/>
        </a:p>
      </dgm:t>
    </dgm:pt>
    <dgm:pt modelId="{7D005562-9A9B-4E7F-97D0-70EB9DFF38E7}" type="parTrans" cxnId="{D6117E50-EE39-41B1-8AB5-B7DA4F8DB2E6}">
      <dgm:prSet/>
      <dgm:spPr/>
      <dgm:t>
        <a:bodyPr/>
        <a:lstStyle/>
        <a:p>
          <a:pPr algn="ctr"/>
          <a:endParaRPr lang="en-ZA"/>
        </a:p>
      </dgm:t>
    </dgm:pt>
    <dgm:pt modelId="{D51C05CA-4FE4-44B9-AF59-5AE93152E652}" type="sibTrans" cxnId="{D6117E50-EE39-41B1-8AB5-B7DA4F8DB2E6}">
      <dgm:prSet/>
      <dgm:spPr/>
      <dgm:t>
        <a:bodyPr/>
        <a:lstStyle/>
        <a:p>
          <a:pPr algn="ctr"/>
          <a:endParaRPr lang="en-ZA"/>
        </a:p>
      </dgm:t>
    </dgm:pt>
    <dgm:pt modelId="{EA7C9DC2-58E3-404B-914B-EF6FCB3BB4CC}">
      <dgm:prSet phldrT="[Text]"/>
      <dgm:spPr/>
      <dgm:t>
        <a:bodyPr/>
        <a:lstStyle/>
        <a:p>
          <a:pPr algn="ctr"/>
          <a:r>
            <a:rPr lang="en-US" b="1" dirty="0"/>
            <a:t>Data</a:t>
          </a:r>
          <a:r>
            <a:rPr lang="en-US" b="1" baseline="0" dirty="0"/>
            <a:t> pre-processing</a:t>
          </a:r>
        </a:p>
        <a:p>
          <a:pPr algn="ctr"/>
          <a:r>
            <a:rPr lang="en-US" baseline="0" dirty="0"/>
            <a:t>1. Remove special characters</a:t>
          </a:r>
        </a:p>
        <a:p>
          <a:pPr algn="ctr"/>
          <a:r>
            <a:rPr lang="en-US" baseline="0" dirty="0"/>
            <a:t>2. Convert to lower case</a:t>
          </a:r>
        </a:p>
        <a:p>
          <a:pPr algn="ctr"/>
          <a:r>
            <a:rPr lang="en-US" baseline="0" dirty="0"/>
            <a:t>3. Remove all stop words</a:t>
          </a:r>
        </a:p>
        <a:p>
          <a:pPr algn="ctr"/>
          <a:r>
            <a:rPr lang="en-US" baseline="0" dirty="0"/>
            <a:t>4. Stemming</a:t>
          </a:r>
        </a:p>
        <a:p>
          <a:pPr algn="ctr"/>
          <a:r>
            <a:rPr lang="en-US" baseline="0" dirty="0"/>
            <a:t>5. Lemmatizing the words</a:t>
          </a:r>
        </a:p>
        <a:p>
          <a:pPr algn="ctr"/>
          <a:r>
            <a:rPr lang="en-US" baseline="0" dirty="0"/>
            <a:t> </a:t>
          </a:r>
        </a:p>
        <a:p>
          <a:pPr algn="ctr"/>
          <a:endParaRPr lang="en-ZA" dirty="0"/>
        </a:p>
      </dgm:t>
    </dgm:pt>
    <dgm:pt modelId="{1F5DA63E-E951-4D9B-BD00-D5A2FBB95645}" type="parTrans" cxnId="{6E491B04-5856-4FEB-A32F-333ABA6D6141}">
      <dgm:prSet/>
      <dgm:spPr/>
      <dgm:t>
        <a:bodyPr/>
        <a:lstStyle/>
        <a:p>
          <a:pPr algn="ctr"/>
          <a:endParaRPr lang="en-ZA"/>
        </a:p>
      </dgm:t>
    </dgm:pt>
    <dgm:pt modelId="{9B7FFE68-6AC7-4217-804B-F523CBDAF213}" type="sibTrans" cxnId="{6E491B04-5856-4FEB-A32F-333ABA6D6141}">
      <dgm:prSet/>
      <dgm:spPr/>
      <dgm:t>
        <a:bodyPr/>
        <a:lstStyle/>
        <a:p>
          <a:pPr algn="ctr"/>
          <a:endParaRPr lang="en-ZA"/>
        </a:p>
      </dgm:t>
    </dgm:pt>
    <dgm:pt modelId="{97EBAB99-2C97-418D-9DC8-25FA1BB670F3}">
      <dgm:prSet phldrT="[Text]"/>
      <dgm:spPr/>
      <dgm:t>
        <a:bodyPr/>
        <a:lstStyle/>
        <a:p>
          <a:pPr algn="ctr"/>
          <a:r>
            <a:rPr lang="en-US" b="1" dirty="0"/>
            <a:t>Feature Extraction</a:t>
          </a:r>
        </a:p>
        <a:p>
          <a:pPr algn="ctr"/>
          <a:r>
            <a:rPr lang="en-US" dirty="0"/>
            <a:t>1. Bag of features</a:t>
          </a:r>
          <a:endParaRPr lang="en-ZA" dirty="0"/>
        </a:p>
      </dgm:t>
    </dgm:pt>
    <dgm:pt modelId="{26AA2228-6651-44EB-8BB0-3B844EBC7ACA}" type="parTrans" cxnId="{C8EF30D7-55BA-43A0-BCCE-52634AFB91E2}">
      <dgm:prSet/>
      <dgm:spPr/>
      <dgm:t>
        <a:bodyPr/>
        <a:lstStyle/>
        <a:p>
          <a:pPr algn="ctr"/>
          <a:endParaRPr lang="en-ZA"/>
        </a:p>
      </dgm:t>
    </dgm:pt>
    <dgm:pt modelId="{9532C3BD-F0A9-4BED-9A8E-6F2971F49504}" type="sibTrans" cxnId="{C8EF30D7-55BA-43A0-BCCE-52634AFB91E2}">
      <dgm:prSet/>
      <dgm:spPr/>
      <dgm:t>
        <a:bodyPr/>
        <a:lstStyle/>
        <a:p>
          <a:pPr algn="ctr"/>
          <a:endParaRPr lang="en-ZA"/>
        </a:p>
      </dgm:t>
    </dgm:pt>
    <dgm:pt modelId="{940C4834-57EF-4FA6-A7EA-3FFCE2173B35}">
      <dgm:prSet/>
      <dgm:spPr/>
      <dgm:t>
        <a:bodyPr/>
        <a:lstStyle/>
        <a:p>
          <a:pPr algn="ctr"/>
          <a:r>
            <a:rPr lang="en-US" b="1" dirty="0"/>
            <a:t>Model Training</a:t>
          </a:r>
        </a:p>
        <a:p>
          <a:pPr algn="ctr"/>
          <a:r>
            <a:rPr lang="en-US" dirty="0"/>
            <a:t>Five classification models trained</a:t>
          </a:r>
        </a:p>
        <a:p>
          <a:pPr algn="ctr"/>
          <a:r>
            <a:rPr lang="en-US" dirty="0"/>
            <a:t>1. </a:t>
          </a:r>
          <a:r>
            <a:rPr lang="en-ZA" b="0" i="0" dirty="0">
              <a:effectLst/>
              <a:latin typeface="system-ui"/>
            </a:rPr>
            <a:t>Logistic Regression</a:t>
          </a:r>
          <a:endParaRPr lang="en-US" dirty="0"/>
        </a:p>
        <a:p>
          <a:pPr algn="ctr"/>
          <a:r>
            <a:rPr lang="en-US" dirty="0"/>
            <a:t>2. </a:t>
          </a:r>
          <a:r>
            <a:rPr lang="en-ZA" b="0" i="0" dirty="0">
              <a:effectLst/>
              <a:latin typeface="system-ui"/>
            </a:rPr>
            <a:t>Decision Tree</a:t>
          </a:r>
          <a:endParaRPr lang="en-US" dirty="0"/>
        </a:p>
        <a:p>
          <a:pPr algn="ctr"/>
          <a:r>
            <a:rPr lang="en-US" dirty="0"/>
            <a:t>3. </a:t>
          </a:r>
          <a:r>
            <a:rPr lang="en-ZA" b="0" i="0" dirty="0">
              <a:effectLst/>
              <a:latin typeface="system-ui"/>
            </a:rPr>
            <a:t>Random Forest</a:t>
          </a:r>
          <a:endParaRPr lang="en-US" dirty="0"/>
        </a:p>
        <a:p>
          <a:pPr algn="ctr"/>
          <a:r>
            <a:rPr lang="en-US" dirty="0"/>
            <a:t>4. </a:t>
          </a:r>
          <a:r>
            <a:rPr lang="en-ZA" b="0" i="0" dirty="0">
              <a:effectLst/>
              <a:latin typeface="system-ui"/>
            </a:rPr>
            <a:t>Support Vector Machine (kernel = Radial Basis Function (RBF))</a:t>
          </a:r>
          <a:endParaRPr lang="en-US" dirty="0"/>
        </a:p>
        <a:p>
          <a:pPr algn="ctr"/>
          <a:r>
            <a:rPr lang="en-US" dirty="0"/>
            <a:t>5. </a:t>
          </a:r>
          <a:r>
            <a:rPr lang="en-ZA" b="0" i="0" dirty="0">
              <a:effectLst/>
              <a:latin typeface="system-ui"/>
            </a:rPr>
            <a:t>Naive Baiyes</a:t>
          </a:r>
          <a:endParaRPr lang="en-ZA" dirty="0"/>
        </a:p>
      </dgm:t>
    </dgm:pt>
    <dgm:pt modelId="{00F40875-75FD-42ED-979D-5C9B87E4C01A}" type="parTrans" cxnId="{71612168-43DD-412B-8042-158EDAB20752}">
      <dgm:prSet/>
      <dgm:spPr/>
      <dgm:t>
        <a:bodyPr/>
        <a:lstStyle/>
        <a:p>
          <a:pPr algn="ctr"/>
          <a:endParaRPr lang="en-ZA"/>
        </a:p>
      </dgm:t>
    </dgm:pt>
    <dgm:pt modelId="{71223496-5320-44CD-B6FC-5AB6A7BC31DB}" type="sibTrans" cxnId="{71612168-43DD-412B-8042-158EDAB20752}">
      <dgm:prSet/>
      <dgm:spPr/>
      <dgm:t>
        <a:bodyPr/>
        <a:lstStyle/>
        <a:p>
          <a:pPr algn="ctr"/>
          <a:endParaRPr lang="en-ZA"/>
        </a:p>
      </dgm:t>
    </dgm:pt>
    <dgm:pt modelId="{737F8882-1F6C-482A-ABCF-9AF0974D9BF2}">
      <dgm:prSet/>
      <dgm:spPr/>
      <dgm:t>
        <a:bodyPr/>
        <a:lstStyle/>
        <a:p>
          <a:pPr algn="ctr"/>
          <a:r>
            <a:rPr lang="en-US" b="1" dirty="0"/>
            <a:t>Model Testing</a:t>
          </a:r>
        </a:p>
        <a:p>
          <a:pPr algn="ctr"/>
          <a:r>
            <a:rPr lang="en-US" dirty="0"/>
            <a:t>1.Verification data</a:t>
          </a:r>
        </a:p>
        <a:p>
          <a:pPr algn="ctr"/>
          <a:r>
            <a:rPr lang="en-US" dirty="0"/>
            <a:t>2. 5-fold cross validation</a:t>
          </a:r>
          <a:endParaRPr lang="en-ZA" dirty="0"/>
        </a:p>
      </dgm:t>
    </dgm:pt>
    <dgm:pt modelId="{4A56E65F-DE76-451B-8EEC-F01ACCDF4808}" type="parTrans" cxnId="{60EE8E65-E5D9-4299-953A-F7907D321F34}">
      <dgm:prSet/>
      <dgm:spPr/>
      <dgm:t>
        <a:bodyPr/>
        <a:lstStyle/>
        <a:p>
          <a:pPr algn="ctr"/>
          <a:endParaRPr lang="en-ZA"/>
        </a:p>
      </dgm:t>
    </dgm:pt>
    <dgm:pt modelId="{91C0645B-DAAC-4DBF-99E8-04214B5CFA14}" type="sibTrans" cxnId="{60EE8E65-E5D9-4299-953A-F7907D321F34}">
      <dgm:prSet/>
      <dgm:spPr/>
      <dgm:t>
        <a:bodyPr/>
        <a:lstStyle/>
        <a:p>
          <a:pPr algn="ctr"/>
          <a:endParaRPr lang="en-ZA"/>
        </a:p>
      </dgm:t>
    </dgm:pt>
    <dgm:pt modelId="{959F2B8C-9866-4E8F-9CA8-E68F13BA0E5C}">
      <dgm:prSet/>
      <dgm:spPr/>
      <dgm:t>
        <a:bodyPr/>
        <a:lstStyle/>
        <a:p>
          <a:pPr algn="ctr"/>
          <a:r>
            <a:rPr lang="en-US" b="1" dirty="0"/>
            <a:t>Evaluation</a:t>
          </a:r>
        </a:p>
        <a:p>
          <a:pPr algn="ctr"/>
          <a:r>
            <a:rPr lang="en-US" b="1" dirty="0"/>
            <a:t>1. </a:t>
          </a:r>
          <a:r>
            <a:rPr lang="en-US" b="0" dirty="0"/>
            <a:t>Confusion matrix</a:t>
          </a:r>
        </a:p>
        <a:p>
          <a:pPr algn="ctr"/>
          <a:r>
            <a:rPr lang="en-US" b="0" dirty="0"/>
            <a:t>2. Accuracy</a:t>
          </a:r>
        </a:p>
        <a:p>
          <a:pPr algn="ctr"/>
          <a:r>
            <a:rPr lang="en-US" b="0" dirty="0"/>
            <a:t>3. Recall</a:t>
          </a:r>
        </a:p>
        <a:p>
          <a:pPr algn="ctr"/>
          <a:r>
            <a:rPr lang="en-US" b="0" dirty="0"/>
            <a:t>4. F-score</a:t>
          </a:r>
        </a:p>
        <a:p>
          <a:pPr algn="ctr"/>
          <a:r>
            <a:rPr lang="en-US" b="0" dirty="0"/>
            <a:t>5. AUC-ROC</a:t>
          </a:r>
        </a:p>
      </dgm:t>
    </dgm:pt>
    <dgm:pt modelId="{2D396AAB-B254-4B6C-BA50-FFC80F60D937}" type="parTrans" cxnId="{100E4F8B-B6C2-48F0-9A26-F97B37B1A02C}">
      <dgm:prSet/>
      <dgm:spPr/>
      <dgm:t>
        <a:bodyPr/>
        <a:lstStyle/>
        <a:p>
          <a:pPr algn="ctr"/>
          <a:endParaRPr lang="en-ZA"/>
        </a:p>
      </dgm:t>
    </dgm:pt>
    <dgm:pt modelId="{09ED52DB-76BF-4A44-9C35-24916E4CAE46}" type="sibTrans" cxnId="{100E4F8B-B6C2-48F0-9A26-F97B37B1A02C}">
      <dgm:prSet/>
      <dgm:spPr/>
      <dgm:t>
        <a:bodyPr/>
        <a:lstStyle/>
        <a:p>
          <a:pPr algn="ctr"/>
          <a:endParaRPr lang="en-ZA"/>
        </a:p>
      </dgm:t>
    </dgm:pt>
    <dgm:pt modelId="{CA41380B-355E-42DC-A5F0-24661BDCE7EA}" type="pres">
      <dgm:prSet presAssocID="{DC26D55A-539C-4997-AB22-9927DA516BD4}" presName="Name0" presStyleCnt="0">
        <dgm:presLayoutVars>
          <dgm:dir/>
          <dgm:resizeHandles val="exact"/>
        </dgm:presLayoutVars>
      </dgm:prSet>
      <dgm:spPr/>
    </dgm:pt>
    <dgm:pt modelId="{B60DB650-0C8C-4BEF-A1E3-1C68AAD1F133}" type="pres">
      <dgm:prSet presAssocID="{BB275E3E-F3CF-4BAC-8893-C43F79DB733D}" presName="node" presStyleLbl="node1" presStyleIdx="0" presStyleCnt="6" custScaleY="203028">
        <dgm:presLayoutVars>
          <dgm:bulletEnabled val="1"/>
        </dgm:presLayoutVars>
      </dgm:prSet>
      <dgm:spPr/>
    </dgm:pt>
    <dgm:pt modelId="{E22C6156-678D-4D46-8095-753B6EC64593}" type="pres">
      <dgm:prSet presAssocID="{D51C05CA-4FE4-44B9-AF59-5AE93152E652}" presName="sibTrans" presStyleLbl="sibTrans2D1" presStyleIdx="0" presStyleCnt="5"/>
      <dgm:spPr/>
    </dgm:pt>
    <dgm:pt modelId="{5F63680B-3EDB-4F30-A963-201CC4B9C1D9}" type="pres">
      <dgm:prSet presAssocID="{D51C05CA-4FE4-44B9-AF59-5AE93152E652}" presName="connectorText" presStyleLbl="sibTrans2D1" presStyleIdx="0" presStyleCnt="5"/>
      <dgm:spPr/>
    </dgm:pt>
    <dgm:pt modelId="{D7AC291D-9A92-4EEA-98D9-CD80C9051B5A}" type="pres">
      <dgm:prSet presAssocID="{EA7C9DC2-58E3-404B-914B-EF6FCB3BB4CC}" presName="node" presStyleLbl="node1" presStyleIdx="1" presStyleCnt="6" custScaleY="208452">
        <dgm:presLayoutVars>
          <dgm:bulletEnabled val="1"/>
        </dgm:presLayoutVars>
      </dgm:prSet>
      <dgm:spPr/>
    </dgm:pt>
    <dgm:pt modelId="{A832A8CE-D813-4477-B8A2-495DA62DD8B7}" type="pres">
      <dgm:prSet presAssocID="{9B7FFE68-6AC7-4217-804B-F523CBDAF213}" presName="sibTrans" presStyleLbl="sibTrans2D1" presStyleIdx="1" presStyleCnt="5"/>
      <dgm:spPr/>
    </dgm:pt>
    <dgm:pt modelId="{3E059831-24E4-40AB-9818-DA169EA6B461}" type="pres">
      <dgm:prSet presAssocID="{9B7FFE68-6AC7-4217-804B-F523CBDAF213}" presName="connectorText" presStyleLbl="sibTrans2D1" presStyleIdx="1" presStyleCnt="5"/>
      <dgm:spPr/>
    </dgm:pt>
    <dgm:pt modelId="{F0B37EBA-3245-4BE2-927A-4DE4A78221E6}" type="pres">
      <dgm:prSet presAssocID="{97EBAB99-2C97-418D-9DC8-25FA1BB670F3}" presName="node" presStyleLbl="node1" presStyleIdx="2" presStyleCnt="6" custScaleY="208452">
        <dgm:presLayoutVars>
          <dgm:bulletEnabled val="1"/>
        </dgm:presLayoutVars>
      </dgm:prSet>
      <dgm:spPr/>
    </dgm:pt>
    <dgm:pt modelId="{A3F953A3-4D71-4AD1-83BF-C0773F77EED9}" type="pres">
      <dgm:prSet presAssocID="{9532C3BD-F0A9-4BED-9A8E-6F2971F49504}" presName="sibTrans" presStyleLbl="sibTrans2D1" presStyleIdx="2" presStyleCnt="5"/>
      <dgm:spPr/>
    </dgm:pt>
    <dgm:pt modelId="{AAE2F2D5-4553-42C2-A146-791FE315E04B}" type="pres">
      <dgm:prSet presAssocID="{9532C3BD-F0A9-4BED-9A8E-6F2971F49504}" presName="connectorText" presStyleLbl="sibTrans2D1" presStyleIdx="2" presStyleCnt="5"/>
      <dgm:spPr/>
    </dgm:pt>
    <dgm:pt modelId="{8ACA3657-0411-4149-8FF5-22E21AF19EEE}" type="pres">
      <dgm:prSet presAssocID="{940C4834-57EF-4FA6-A7EA-3FFCE2173B35}" presName="node" presStyleLbl="node1" presStyleIdx="3" presStyleCnt="6" custScaleY="210260">
        <dgm:presLayoutVars>
          <dgm:bulletEnabled val="1"/>
        </dgm:presLayoutVars>
      </dgm:prSet>
      <dgm:spPr/>
    </dgm:pt>
    <dgm:pt modelId="{1111FEC8-03A4-4C86-8D12-1B20B53AACE9}" type="pres">
      <dgm:prSet presAssocID="{71223496-5320-44CD-B6FC-5AB6A7BC31DB}" presName="sibTrans" presStyleLbl="sibTrans2D1" presStyleIdx="3" presStyleCnt="5"/>
      <dgm:spPr/>
    </dgm:pt>
    <dgm:pt modelId="{76C678AC-0155-4183-9F01-7E7EAB7A31A0}" type="pres">
      <dgm:prSet presAssocID="{71223496-5320-44CD-B6FC-5AB6A7BC31DB}" presName="connectorText" presStyleLbl="sibTrans2D1" presStyleIdx="3" presStyleCnt="5"/>
      <dgm:spPr/>
    </dgm:pt>
    <dgm:pt modelId="{43BD70D3-12E3-455F-B799-12D138565FE2}" type="pres">
      <dgm:prSet presAssocID="{737F8882-1F6C-482A-ABCF-9AF0974D9BF2}" presName="node" presStyleLbl="node1" presStyleIdx="4" presStyleCnt="6" custScaleY="209356">
        <dgm:presLayoutVars>
          <dgm:bulletEnabled val="1"/>
        </dgm:presLayoutVars>
      </dgm:prSet>
      <dgm:spPr/>
    </dgm:pt>
    <dgm:pt modelId="{E05C171D-887A-44D6-A3EB-04EE07098C10}" type="pres">
      <dgm:prSet presAssocID="{91C0645B-DAAC-4DBF-99E8-04214B5CFA14}" presName="sibTrans" presStyleLbl="sibTrans2D1" presStyleIdx="4" presStyleCnt="5"/>
      <dgm:spPr/>
    </dgm:pt>
    <dgm:pt modelId="{E291D9A4-9D55-4CBD-82C7-2B08EBC8FF9F}" type="pres">
      <dgm:prSet presAssocID="{91C0645B-DAAC-4DBF-99E8-04214B5CFA14}" presName="connectorText" presStyleLbl="sibTrans2D1" presStyleIdx="4" presStyleCnt="5"/>
      <dgm:spPr/>
    </dgm:pt>
    <dgm:pt modelId="{0B5FFFEE-73A3-4E49-A5D1-DAD5FAA5341D}" type="pres">
      <dgm:prSet presAssocID="{959F2B8C-9866-4E8F-9CA8-E68F13BA0E5C}" presName="node" presStyleLbl="node1" presStyleIdx="5" presStyleCnt="6" custScaleY="208452">
        <dgm:presLayoutVars>
          <dgm:bulletEnabled val="1"/>
        </dgm:presLayoutVars>
      </dgm:prSet>
      <dgm:spPr/>
    </dgm:pt>
  </dgm:ptLst>
  <dgm:cxnLst>
    <dgm:cxn modelId="{6E491B04-5856-4FEB-A32F-333ABA6D6141}" srcId="{DC26D55A-539C-4997-AB22-9927DA516BD4}" destId="{EA7C9DC2-58E3-404B-914B-EF6FCB3BB4CC}" srcOrd="1" destOrd="0" parTransId="{1F5DA63E-E951-4D9B-BD00-D5A2FBB95645}" sibTransId="{9B7FFE68-6AC7-4217-804B-F523CBDAF213}"/>
    <dgm:cxn modelId="{E3AB700C-4CEB-4E80-848E-262DC2049CDE}" type="presOf" srcId="{DC26D55A-539C-4997-AB22-9927DA516BD4}" destId="{CA41380B-355E-42DC-A5F0-24661BDCE7EA}" srcOrd="0" destOrd="0" presId="urn:microsoft.com/office/officeart/2005/8/layout/process1"/>
    <dgm:cxn modelId="{43694719-D5C7-444C-A57F-502880998B91}" type="presOf" srcId="{9532C3BD-F0A9-4BED-9A8E-6F2971F49504}" destId="{AAE2F2D5-4553-42C2-A146-791FE315E04B}" srcOrd="1" destOrd="0" presId="urn:microsoft.com/office/officeart/2005/8/layout/process1"/>
    <dgm:cxn modelId="{2B0E3C25-61DE-48C3-82AB-4184154CFE28}" type="presOf" srcId="{EA7C9DC2-58E3-404B-914B-EF6FCB3BB4CC}" destId="{D7AC291D-9A92-4EEA-98D9-CD80C9051B5A}" srcOrd="0" destOrd="0" presId="urn:microsoft.com/office/officeart/2005/8/layout/process1"/>
    <dgm:cxn modelId="{36E95C32-B3F9-4BF4-9E00-3EEE176A2983}" type="presOf" srcId="{D51C05CA-4FE4-44B9-AF59-5AE93152E652}" destId="{E22C6156-678D-4D46-8095-753B6EC64593}" srcOrd="0" destOrd="0" presId="urn:microsoft.com/office/officeart/2005/8/layout/process1"/>
    <dgm:cxn modelId="{60EE8E65-E5D9-4299-953A-F7907D321F34}" srcId="{DC26D55A-539C-4997-AB22-9927DA516BD4}" destId="{737F8882-1F6C-482A-ABCF-9AF0974D9BF2}" srcOrd="4" destOrd="0" parTransId="{4A56E65F-DE76-451B-8EEC-F01ACCDF4808}" sibTransId="{91C0645B-DAAC-4DBF-99E8-04214B5CFA14}"/>
    <dgm:cxn modelId="{71612168-43DD-412B-8042-158EDAB20752}" srcId="{DC26D55A-539C-4997-AB22-9927DA516BD4}" destId="{940C4834-57EF-4FA6-A7EA-3FFCE2173B35}" srcOrd="3" destOrd="0" parTransId="{00F40875-75FD-42ED-979D-5C9B87E4C01A}" sibTransId="{71223496-5320-44CD-B6FC-5AB6A7BC31DB}"/>
    <dgm:cxn modelId="{D6117E50-EE39-41B1-8AB5-B7DA4F8DB2E6}" srcId="{DC26D55A-539C-4997-AB22-9927DA516BD4}" destId="{BB275E3E-F3CF-4BAC-8893-C43F79DB733D}" srcOrd="0" destOrd="0" parTransId="{7D005562-9A9B-4E7F-97D0-70EB9DFF38E7}" sibTransId="{D51C05CA-4FE4-44B9-AF59-5AE93152E652}"/>
    <dgm:cxn modelId="{AA5D1652-D54F-47E3-96C3-1D5394C79DC8}" type="presOf" srcId="{940C4834-57EF-4FA6-A7EA-3FFCE2173B35}" destId="{8ACA3657-0411-4149-8FF5-22E21AF19EEE}" srcOrd="0" destOrd="0" presId="urn:microsoft.com/office/officeart/2005/8/layout/process1"/>
    <dgm:cxn modelId="{15FE7C77-14A3-4C97-A04A-2B8B1E11D7B4}" type="presOf" srcId="{71223496-5320-44CD-B6FC-5AB6A7BC31DB}" destId="{1111FEC8-03A4-4C86-8D12-1B20B53AACE9}" srcOrd="0" destOrd="0" presId="urn:microsoft.com/office/officeart/2005/8/layout/process1"/>
    <dgm:cxn modelId="{16DCC55A-EE58-4F5D-8A13-67444CC442C7}" type="presOf" srcId="{9B7FFE68-6AC7-4217-804B-F523CBDAF213}" destId="{3E059831-24E4-40AB-9818-DA169EA6B461}" srcOrd="1" destOrd="0" presId="urn:microsoft.com/office/officeart/2005/8/layout/process1"/>
    <dgm:cxn modelId="{BDFCED84-5812-4D3D-B2F7-FCED72726A64}" type="presOf" srcId="{959F2B8C-9866-4E8F-9CA8-E68F13BA0E5C}" destId="{0B5FFFEE-73A3-4E49-A5D1-DAD5FAA5341D}" srcOrd="0" destOrd="0" presId="urn:microsoft.com/office/officeart/2005/8/layout/process1"/>
    <dgm:cxn modelId="{C1C64B8A-F85A-41F7-ACE5-DCF3F4CC7C24}" type="presOf" srcId="{91C0645B-DAAC-4DBF-99E8-04214B5CFA14}" destId="{E291D9A4-9D55-4CBD-82C7-2B08EBC8FF9F}" srcOrd="1" destOrd="0" presId="urn:microsoft.com/office/officeart/2005/8/layout/process1"/>
    <dgm:cxn modelId="{100E4F8B-B6C2-48F0-9A26-F97B37B1A02C}" srcId="{DC26D55A-539C-4997-AB22-9927DA516BD4}" destId="{959F2B8C-9866-4E8F-9CA8-E68F13BA0E5C}" srcOrd="5" destOrd="0" parTransId="{2D396AAB-B254-4B6C-BA50-FFC80F60D937}" sibTransId="{09ED52DB-76BF-4A44-9C35-24916E4CAE46}"/>
    <dgm:cxn modelId="{328FCB8E-EA94-445F-B002-210F31366891}" type="presOf" srcId="{BB275E3E-F3CF-4BAC-8893-C43F79DB733D}" destId="{B60DB650-0C8C-4BEF-A1E3-1C68AAD1F133}" srcOrd="0" destOrd="0" presId="urn:microsoft.com/office/officeart/2005/8/layout/process1"/>
    <dgm:cxn modelId="{0DE33593-16FD-4D69-99E0-43F5EC4AC410}" type="presOf" srcId="{D51C05CA-4FE4-44B9-AF59-5AE93152E652}" destId="{5F63680B-3EDB-4F30-A963-201CC4B9C1D9}" srcOrd="1" destOrd="0" presId="urn:microsoft.com/office/officeart/2005/8/layout/process1"/>
    <dgm:cxn modelId="{E6385CA3-111E-4FA2-954F-901A57A33BC3}" type="presOf" srcId="{71223496-5320-44CD-B6FC-5AB6A7BC31DB}" destId="{76C678AC-0155-4183-9F01-7E7EAB7A31A0}" srcOrd="1" destOrd="0" presId="urn:microsoft.com/office/officeart/2005/8/layout/process1"/>
    <dgm:cxn modelId="{FF9A75B4-D4AD-42E4-A5F3-8FF0DDD4E075}" type="presOf" srcId="{97EBAB99-2C97-418D-9DC8-25FA1BB670F3}" destId="{F0B37EBA-3245-4BE2-927A-4DE4A78221E6}" srcOrd="0" destOrd="0" presId="urn:microsoft.com/office/officeart/2005/8/layout/process1"/>
    <dgm:cxn modelId="{E22DC0B7-F36B-4E95-A8C2-9976C16E0319}" type="presOf" srcId="{9532C3BD-F0A9-4BED-9A8E-6F2971F49504}" destId="{A3F953A3-4D71-4AD1-83BF-C0773F77EED9}" srcOrd="0" destOrd="0" presId="urn:microsoft.com/office/officeart/2005/8/layout/process1"/>
    <dgm:cxn modelId="{C8EF30D7-55BA-43A0-BCCE-52634AFB91E2}" srcId="{DC26D55A-539C-4997-AB22-9927DA516BD4}" destId="{97EBAB99-2C97-418D-9DC8-25FA1BB670F3}" srcOrd="2" destOrd="0" parTransId="{26AA2228-6651-44EB-8BB0-3B844EBC7ACA}" sibTransId="{9532C3BD-F0A9-4BED-9A8E-6F2971F49504}"/>
    <dgm:cxn modelId="{109574E9-16D1-4CC3-AFB2-B3DB82B624A8}" type="presOf" srcId="{91C0645B-DAAC-4DBF-99E8-04214B5CFA14}" destId="{E05C171D-887A-44D6-A3EB-04EE07098C10}" srcOrd="0" destOrd="0" presId="urn:microsoft.com/office/officeart/2005/8/layout/process1"/>
    <dgm:cxn modelId="{CE12DDEF-E247-4DD4-AC0F-2ADAA29F9EA9}" type="presOf" srcId="{9B7FFE68-6AC7-4217-804B-F523CBDAF213}" destId="{A832A8CE-D813-4477-B8A2-495DA62DD8B7}" srcOrd="0" destOrd="0" presId="urn:microsoft.com/office/officeart/2005/8/layout/process1"/>
    <dgm:cxn modelId="{666C2FF5-BBB2-4CF4-BD8F-F6111508E210}" type="presOf" srcId="{737F8882-1F6C-482A-ABCF-9AF0974D9BF2}" destId="{43BD70D3-12E3-455F-B799-12D138565FE2}" srcOrd="0" destOrd="0" presId="urn:microsoft.com/office/officeart/2005/8/layout/process1"/>
    <dgm:cxn modelId="{5437BEA1-C7F8-40C7-93CE-8F16606AACC3}" type="presParOf" srcId="{CA41380B-355E-42DC-A5F0-24661BDCE7EA}" destId="{B60DB650-0C8C-4BEF-A1E3-1C68AAD1F133}" srcOrd="0" destOrd="0" presId="urn:microsoft.com/office/officeart/2005/8/layout/process1"/>
    <dgm:cxn modelId="{205D8E5E-84F5-4AA4-9DF3-CD2373EF444D}" type="presParOf" srcId="{CA41380B-355E-42DC-A5F0-24661BDCE7EA}" destId="{E22C6156-678D-4D46-8095-753B6EC64593}" srcOrd="1" destOrd="0" presId="urn:microsoft.com/office/officeart/2005/8/layout/process1"/>
    <dgm:cxn modelId="{B1129129-0CA2-427A-A6A4-31ED55CBDEA2}" type="presParOf" srcId="{E22C6156-678D-4D46-8095-753B6EC64593}" destId="{5F63680B-3EDB-4F30-A963-201CC4B9C1D9}" srcOrd="0" destOrd="0" presId="urn:microsoft.com/office/officeart/2005/8/layout/process1"/>
    <dgm:cxn modelId="{D82747CD-FA5A-4E12-9B35-36CD56057EEE}" type="presParOf" srcId="{CA41380B-355E-42DC-A5F0-24661BDCE7EA}" destId="{D7AC291D-9A92-4EEA-98D9-CD80C9051B5A}" srcOrd="2" destOrd="0" presId="urn:microsoft.com/office/officeart/2005/8/layout/process1"/>
    <dgm:cxn modelId="{A86C00B3-455B-4D0D-BE5F-2B76E07597CA}" type="presParOf" srcId="{CA41380B-355E-42DC-A5F0-24661BDCE7EA}" destId="{A832A8CE-D813-4477-B8A2-495DA62DD8B7}" srcOrd="3" destOrd="0" presId="urn:microsoft.com/office/officeart/2005/8/layout/process1"/>
    <dgm:cxn modelId="{A574EBCB-1ED4-484B-830B-AD095E2CF09C}" type="presParOf" srcId="{A832A8CE-D813-4477-B8A2-495DA62DD8B7}" destId="{3E059831-24E4-40AB-9818-DA169EA6B461}" srcOrd="0" destOrd="0" presId="urn:microsoft.com/office/officeart/2005/8/layout/process1"/>
    <dgm:cxn modelId="{FD5A07CB-A0A9-4B8F-B14A-3F98B6B31625}" type="presParOf" srcId="{CA41380B-355E-42DC-A5F0-24661BDCE7EA}" destId="{F0B37EBA-3245-4BE2-927A-4DE4A78221E6}" srcOrd="4" destOrd="0" presId="urn:microsoft.com/office/officeart/2005/8/layout/process1"/>
    <dgm:cxn modelId="{0B2A9AE5-1D5C-4147-A4FF-C417A0CB8C32}" type="presParOf" srcId="{CA41380B-355E-42DC-A5F0-24661BDCE7EA}" destId="{A3F953A3-4D71-4AD1-83BF-C0773F77EED9}" srcOrd="5" destOrd="0" presId="urn:microsoft.com/office/officeart/2005/8/layout/process1"/>
    <dgm:cxn modelId="{0BAFC661-F834-43FB-B6DF-BD7DEDE976EB}" type="presParOf" srcId="{A3F953A3-4D71-4AD1-83BF-C0773F77EED9}" destId="{AAE2F2D5-4553-42C2-A146-791FE315E04B}" srcOrd="0" destOrd="0" presId="urn:microsoft.com/office/officeart/2005/8/layout/process1"/>
    <dgm:cxn modelId="{8C547818-004D-4CF4-9853-99EB948D8C44}" type="presParOf" srcId="{CA41380B-355E-42DC-A5F0-24661BDCE7EA}" destId="{8ACA3657-0411-4149-8FF5-22E21AF19EEE}" srcOrd="6" destOrd="0" presId="urn:microsoft.com/office/officeart/2005/8/layout/process1"/>
    <dgm:cxn modelId="{1B3A7D62-9B74-4FC6-ADD8-8F99DA886455}" type="presParOf" srcId="{CA41380B-355E-42DC-A5F0-24661BDCE7EA}" destId="{1111FEC8-03A4-4C86-8D12-1B20B53AACE9}" srcOrd="7" destOrd="0" presId="urn:microsoft.com/office/officeart/2005/8/layout/process1"/>
    <dgm:cxn modelId="{F98D5D96-363A-47D3-94D6-4D94DF893E42}" type="presParOf" srcId="{1111FEC8-03A4-4C86-8D12-1B20B53AACE9}" destId="{76C678AC-0155-4183-9F01-7E7EAB7A31A0}" srcOrd="0" destOrd="0" presId="urn:microsoft.com/office/officeart/2005/8/layout/process1"/>
    <dgm:cxn modelId="{072B544B-12DD-4B61-9B2F-EAC999695493}" type="presParOf" srcId="{CA41380B-355E-42DC-A5F0-24661BDCE7EA}" destId="{43BD70D3-12E3-455F-B799-12D138565FE2}" srcOrd="8" destOrd="0" presId="urn:microsoft.com/office/officeart/2005/8/layout/process1"/>
    <dgm:cxn modelId="{5F97CA3A-60F5-4F1C-BE15-674B09DA2B55}" type="presParOf" srcId="{CA41380B-355E-42DC-A5F0-24661BDCE7EA}" destId="{E05C171D-887A-44D6-A3EB-04EE07098C10}" srcOrd="9" destOrd="0" presId="urn:microsoft.com/office/officeart/2005/8/layout/process1"/>
    <dgm:cxn modelId="{C1C248E7-34AA-4A11-ADE6-298F1A6B0CE0}" type="presParOf" srcId="{E05C171D-887A-44D6-A3EB-04EE07098C10}" destId="{E291D9A4-9D55-4CBD-82C7-2B08EBC8FF9F}" srcOrd="0" destOrd="0" presId="urn:microsoft.com/office/officeart/2005/8/layout/process1"/>
    <dgm:cxn modelId="{FB47A051-D167-4D64-9C17-C8AC840EFFAF}" type="presParOf" srcId="{CA41380B-355E-42DC-A5F0-24661BDCE7EA}" destId="{0B5FFFEE-73A3-4E49-A5D1-DAD5FAA5341D}"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DB650-0C8C-4BEF-A1E3-1C68AAD1F133}">
      <dsp:nvSpPr>
        <dsp:cNvPr id="0" name=""/>
        <dsp:cNvSpPr/>
      </dsp:nvSpPr>
      <dsp:spPr>
        <a:xfrm>
          <a:off x="0" y="696180"/>
          <a:ext cx="1450240" cy="4416592"/>
        </a:xfrm>
        <a:prstGeom prst="roundRect">
          <a:avLst>
            <a:gd name="adj" fmla="val 10000"/>
          </a:avLst>
        </a:prstGeom>
        <a:gradFill rotWithShape="0">
          <a:gsLst>
            <a:gs pos="0">
              <a:schemeClr val="accent4">
                <a:hueOff val="0"/>
                <a:satOff val="0"/>
                <a:lumOff val="0"/>
                <a:alphaOff val="0"/>
                <a:tint val="62000"/>
                <a:hueMod val="94000"/>
                <a:satMod val="140000"/>
                <a:lumMod val="110000"/>
              </a:schemeClr>
            </a:gs>
            <a:gs pos="100000">
              <a:schemeClr val="accent4">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Data collection</a:t>
          </a:r>
        </a:p>
        <a:p>
          <a:pPr marL="0" lvl="0" indent="0" algn="ctr" defTabSz="577850">
            <a:lnSpc>
              <a:spcPct val="90000"/>
            </a:lnSpc>
            <a:spcBef>
              <a:spcPct val="0"/>
            </a:spcBef>
            <a:spcAft>
              <a:spcPct val="35000"/>
            </a:spcAft>
            <a:buNone/>
          </a:pPr>
          <a:r>
            <a:rPr lang="en-US" sz="1300" b="0" kern="1200" dirty="0"/>
            <a:t>Train, test data provided</a:t>
          </a:r>
        </a:p>
        <a:p>
          <a:pPr marL="0" lvl="0" indent="0" algn="ctr" defTabSz="577850">
            <a:lnSpc>
              <a:spcPct val="90000"/>
            </a:lnSpc>
            <a:spcBef>
              <a:spcPct val="0"/>
            </a:spcBef>
            <a:spcAft>
              <a:spcPct val="35000"/>
            </a:spcAft>
            <a:buNone/>
          </a:pPr>
          <a:endParaRPr lang="en-ZA" sz="1300" kern="1200" dirty="0"/>
        </a:p>
      </dsp:txBody>
      <dsp:txXfrm>
        <a:off x="42476" y="738656"/>
        <a:ext cx="1365288" cy="4331640"/>
      </dsp:txXfrm>
    </dsp:sp>
    <dsp:sp modelId="{E22C6156-678D-4D46-8095-753B6EC64593}">
      <dsp:nvSpPr>
        <dsp:cNvPr id="0" name=""/>
        <dsp:cNvSpPr/>
      </dsp:nvSpPr>
      <dsp:spPr>
        <a:xfrm>
          <a:off x="1595264" y="2724646"/>
          <a:ext cx="307451" cy="359659"/>
        </a:xfrm>
        <a:prstGeom prst="rightArrow">
          <a:avLst>
            <a:gd name="adj1" fmla="val 60000"/>
            <a:gd name="adj2" fmla="val 50000"/>
          </a:avLst>
        </a:prstGeom>
        <a:gradFill rotWithShape="0">
          <a:gsLst>
            <a:gs pos="0">
              <a:schemeClr val="accent4">
                <a:hueOff val="0"/>
                <a:satOff val="0"/>
                <a:lumOff val="0"/>
                <a:alphaOff val="0"/>
                <a:tint val="62000"/>
                <a:hueMod val="94000"/>
                <a:satMod val="140000"/>
                <a:lumMod val="110000"/>
              </a:schemeClr>
            </a:gs>
            <a:gs pos="100000">
              <a:schemeClr val="accent4">
                <a:hueOff val="0"/>
                <a:satOff val="0"/>
                <a:lumOff val="0"/>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ZA" sz="1100" kern="1200"/>
        </a:p>
      </dsp:txBody>
      <dsp:txXfrm>
        <a:off x="1595264" y="2796578"/>
        <a:ext cx="215216" cy="215795"/>
      </dsp:txXfrm>
    </dsp:sp>
    <dsp:sp modelId="{D7AC291D-9A92-4EEA-98D9-CD80C9051B5A}">
      <dsp:nvSpPr>
        <dsp:cNvPr id="0" name=""/>
        <dsp:cNvSpPr/>
      </dsp:nvSpPr>
      <dsp:spPr>
        <a:xfrm>
          <a:off x="2030337" y="637184"/>
          <a:ext cx="1450240" cy="4534583"/>
        </a:xfrm>
        <a:prstGeom prst="roundRect">
          <a:avLst>
            <a:gd name="adj" fmla="val 10000"/>
          </a:avLst>
        </a:prstGeom>
        <a:gradFill rotWithShape="0">
          <a:gsLst>
            <a:gs pos="0">
              <a:schemeClr val="accent4">
                <a:hueOff val="-730035"/>
                <a:satOff val="2435"/>
                <a:lumOff val="3843"/>
                <a:alphaOff val="0"/>
                <a:tint val="62000"/>
                <a:hueMod val="94000"/>
                <a:satMod val="140000"/>
                <a:lumMod val="110000"/>
              </a:schemeClr>
            </a:gs>
            <a:gs pos="100000">
              <a:schemeClr val="accent4">
                <a:hueOff val="-730035"/>
                <a:satOff val="2435"/>
                <a:lumOff val="3843"/>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Data</a:t>
          </a:r>
          <a:r>
            <a:rPr lang="en-US" sz="1300" b="1" kern="1200" baseline="0" dirty="0"/>
            <a:t> pre-processing</a:t>
          </a:r>
        </a:p>
        <a:p>
          <a:pPr marL="0" lvl="0" indent="0" algn="ctr" defTabSz="577850">
            <a:lnSpc>
              <a:spcPct val="90000"/>
            </a:lnSpc>
            <a:spcBef>
              <a:spcPct val="0"/>
            </a:spcBef>
            <a:spcAft>
              <a:spcPct val="35000"/>
            </a:spcAft>
            <a:buNone/>
          </a:pPr>
          <a:r>
            <a:rPr lang="en-US" sz="1300" kern="1200" baseline="0" dirty="0"/>
            <a:t>1. Remove special characters</a:t>
          </a:r>
        </a:p>
        <a:p>
          <a:pPr marL="0" lvl="0" indent="0" algn="ctr" defTabSz="577850">
            <a:lnSpc>
              <a:spcPct val="90000"/>
            </a:lnSpc>
            <a:spcBef>
              <a:spcPct val="0"/>
            </a:spcBef>
            <a:spcAft>
              <a:spcPct val="35000"/>
            </a:spcAft>
            <a:buNone/>
          </a:pPr>
          <a:r>
            <a:rPr lang="en-US" sz="1300" kern="1200" baseline="0" dirty="0"/>
            <a:t>2. Convert to lower case</a:t>
          </a:r>
        </a:p>
        <a:p>
          <a:pPr marL="0" lvl="0" indent="0" algn="ctr" defTabSz="577850">
            <a:lnSpc>
              <a:spcPct val="90000"/>
            </a:lnSpc>
            <a:spcBef>
              <a:spcPct val="0"/>
            </a:spcBef>
            <a:spcAft>
              <a:spcPct val="35000"/>
            </a:spcAft>
            <a:buNone/>
          </a:pPr>
          <a:r>
            <a:rPr lang="en-US" sz="1300" kern="1200" baseline="0" dirty="0"/>
            <a:t>3. Remove all stop words</a:t>
          </a:r>
        </a:p>
        <a:p>
          <a:pPr marL="0" lvl="0" indent="0" algn="ctr" defTabSz="577850">
            <a:lnSpc>
              <a:spcPct val="90000"/>
            </a:lnSpc>
            <a:spcBef>
              <a:spcPct val="0"/>
            </a:spcBef>
            <a:spcAft>
              <a:spcPct val="35000"/>
            </a:spcAft>
            <a:buNone/>
          </a:pPr>
          <a:r>
            <a:rPr lang="en-US" sz="1300" kern="1200" baseline="0" dirty="0"/>
            <a:t>4. Stemming</a:t>
          </a:r>
        </a:p>
        <a:p>
          <a:pPr marL="0" lvl="0" indent="0" algn="ctr" defTabSz="577850">
            <a:lnSpc>
              <a:spcPct val="90000"/>
            </a:lnSpc>
            <a:spcBef>
              <a:spcPct val="0"/>
            </a:spcBef>
            <a:spcAft>
              <a:spcPct val="35000"/>
            </a:spcAft>
            <a:buNone/>
          </a:pPr>
          <a:r>
            <a:rPr lang="en-US" sz="1300" kern="1200" baseline="0" dirty="0"/>
            <a:t>5. Lemmatizing the words</a:t>
          </a:r>
        </a:p>
        <a:p>
          <a:pPr marL="0" lvl="0" indent="0" algn="ctr" defTabSz="577850">
            <a:lnSpc>
              <a:spcPct val="90000"/>
            </a:lnSpc>
            <a:spcBef>
              <a:spcPct val="0"/>
            </a:spcBef>
            <a:spcAft>
              <a:spcPct val="35000"/>
            </a:spcAft>
            <a:buNone/>
          </a:pPr>
          <a:r>
            <a:rPr lang="en-US" sz="1300" kern="1200" baseline="0" dirty="0"/>
            <a:t> </a:t>
          </a:r>
        </a:p>
        <a:p>
          <a:pPr marL="0" lvl="0" indent="0" algn="ctr" defTabSz="577850">
            <a:lnSpc>
              <a:spcPct val="90000"/>
            </a:lnSpc>
            <a:spcBef>
              <a:spcPct val="0"/>
            </a:spcBef>
            <a:spcAft>
              <a:spcPct val="35000"/>
            </a:spcAft>
            <a:buNone/>
          </a:pPr>
          <a:endParaRPr lang="en-ZA" sz="1300" kern="1200" dirty="0"/>
        </a:p>
      </dsp:txBody>
      <dsp:txXfrm>
        <a:off x="2072813" y="679660"/>
        <a:ext cx="1365288" cy="4449631"/>
      </dsp:txXfrm>
    </dsp:sp>
    <dsp:sp modelId="{A832A8CE-D813-4477-B8A2-495DA62DD8B7}">
      <dsp:nvSpPr>
        <dsp:cNvPr id="0" name=""/>
        <dsp:cNvSpPr/>
      </dsp:nvSpPr>
      <dsp:spPr>
        <a:xfrm>
          <a:off x="3625601" y="2724646"/>
          <a:ext cx="307451" cy="359659"/>
        </a:xfrm>
        <a:prstGeom prst="rightArrow">
          <a:avLst>
            <a:gd name="adj1" fmla="val 60000"/>
            <a:gd name="adj2" fmla="val 50000"/>
          </a:avLst>
        </a:prstGeom>
        <a:gradFill rotWithShape="0">
          <a:gsLst>
            <a:gs pos="0">
              <a:schemeClr val="accent4">
                <a:hueOff val="-912543"/>
                <a:satOff val="3043"/>
                <a:lumOff val="4804"/>
                <a:alphaOff val="0"/>
                <a:tint val="62000"/>
                <a:hueMod val="94000"/>
                <a:satMod val="140000"/>
                <a:lumMod val="110000"/>
              </a:schemeClr>
            </a:gs>
            <a:gs pos="100000">
              <a:schemeClr val="accent4">
                <a:hueOff val="-912543"/>
                <a:satOff val="3043"/>
                <a:lumOff val="4804"/>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ZA" sz="1100" kern="1200"/>
        </a:p>
      </dsp:txBody>
      <dsp:txXfrm>
        <a:off x="3625601" y="2796578"/>
        <a:ext cx="215216" cy="215795"/>
      </dsp:txXfrm>
    </dsp:sp>
    <dsp:sp modelId="{F0B37EBA-3245-4BE2-927A-4DE4A78221E6}">
      <dsp:nvSpPr>
        <dsp:cNvPr id="0" name=""/>
        <dsp:cNvSpPr/>
      </dsp:nvSpPr>
      <dsp:spPr>
        <a:xfrm>
          <a:off x="4060674" y="637184"/>
          <a:ext cx="1450240" cy="4534583"/>
        </a:xfrm>
        <a:prstGeom prst="roundRect">
          <a:avLst>
            <a:gd name="adj" fmla="val 10000"/>
          </a:avLst>
        </a:prstGeom>
        <a:gradFill rotWithShape="0">
          <a:gsLst>
            <a:gs pos="0">
              <a:schemeClr val="accent4">
                <a:hueOff val="-1460069"/>
                <a:satOff val="4870"/>
                <a:lumOff val="7686"/>
                <a:alphaOff val="0"/>
                <a:tint val="62000"/>
                <a:hueMod val="94000"/>
                <a:satMod val="140000"/>
                <a:lumMod val="110000"/>
              </a:schemeClr>
            </a:gs>
            <a:gs pos="100000">
              <a:schemeClr val="accent4">
                <a:hueOff val="-1460069"/>
                <a:satOff val="4870"/>
                <a:lumOff val="7686"/>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Feature Extraction</a:t>
          </a:r>
        </a:p>
        <a:p>
          <a:pPr marL="0" lvl="0" indent="0" algn="ctr" defTabSz="577850">
            <a:lnSpc>
              <a:spcPct val="90000"/>
            </a:lnSpc>
            <a:spcBef>
              <a:spcPct val="0"/>
            </a:spcBef>
            <a:spcAft>
              <a:spcPct val="35000"/>
            </a:spcAft>
            <a:buNone/>
          </a:pPr>
          <a:r>
            <a:rPr lang="en-US" sz="1300" kern="1200" dirty="0"/>
            <a:t>1. Bag of features</a:t>
          </a:r>
          <a:endParaRPr lang="en-ZA" sz="1300" kern="1200" dirty="0"/>
        </a:p>
      </dsp:txBody>
      <dsp:txXfrm>
        <a:off x="4103150" y="679660"/>
        <a:ext cx="1365288" cy="4449631"/>
      </dsp:txXfrm>
    </dsp:sp>
    <dsp:sp modelId="{A3F953A3-4D71-4AD1-83BF-C0773F77EED9}">
      <dsp:nvSpPr>
        <dsp:cNvPr id="0" name=""/>
        <dsp:cNvSpPr/>
      </dsp:nvSpPr>
      <dsp:spPr>
        <a:xfrm>
          <a:off x="5655938" y="2724646"/>
          <a:ext cx="307451" cy="359659"/>
        </a:xfrm>
        <a:prstGeom prst="rightArrow">
          <a:avLst>
            <a:gd name="adj1" fmla="val 60000"/>
            <a:gd name="adj2" fmla="val 50000"/>
          </a:avLst>
        </a:prstGeom>
        <a:gradFill rotWithShape="0">
          <a:gsLst>
            <a:gs pos="0">
              <a:schemeClr val="accent4">
                <a:hueOff val="-1825086"/>
                <a:satOff val="6087"/>
                <a:lumOff val="9608"/>
                <a:alphaOff val="0"/>
                <a:tint val="62000"/>
                <a:hueMod val="94000"/>
                <a:satMod val="140000"/>
                <a:lumMod val="110000"/>
              </a:schemeClr>
            </a:gs>
            <a:gs pos="100000">
              <a:schemeClr val="accent4">
                <a:hueOff val="-1825086"/>
                <a:satOff val="6087"/>
                <a:lumOff val="9608"/>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ZA" sz="1100" kern="1200"/>
        </a:p>
      </dsp:txBody>
      <dsp:txXfrm>
        <a:off x="5655938" y="2796578"/>
        <a:ext cx="215216" cy="215795"/>
      </dsp:txXfrm>
    </dsp:sp>
    <dsp:sp modelId="{8ACA3657-0411-4149-8FF5-22E21AF19EEE}">
      <dsp:nvSpPr>
        <dsp:cNvPr id="0" name=""/>
        <dsp:cNvSpPr/>
      </dsp:nvSpPr>
      <dsp:spPr>
        <a:xfrm>
          <a:off x="6091011" y="617519"/>
          <a:ext cx="1450240" cy="4573914"/>
        </a:xfrm>
        <a:prstGeom prst="roundRect">
          <a:avLst>
            <a:gd name="adj" fmla="val 10000"/>
          </a:avLst>
        </a:prstGeom>
        <a:gradFill rotWithShape="0">
          <a:gsLst>
            <a:gs pos="0">
              <a:schemeClr val="accent4">
                <a:hueOff val="-2190104"/>
                <a:satOff val="7304"/>
                <a:lumOff val="11530"/>
                <a:alphaOff val="0"/>
                <a:tint val="62000"/>
                <a:hueMod val="94000"/>
                <a:satMod val="140000"/>
                <a:lumMod val="110000"/>
              </a:schemeClr>
            </a:gs>
            <a:gs pos="100000">
              <a:schemeClr val="accent4">
                <a:hueOff val="-2190104"/>
                <a:satOff val="7304"/>
                <a:lumOff val="115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Model Training</a:t>
          </a:r>
        </a:p>
        <a:p>
          <a:pPr marL="0" lvl="0" indent="0" algn="ctr" defTabSz="577850">
            <a:lnSpc>
              <a:spcPct val="90000"/>
            </a:lnSpc>
            <a:spcBef>
              <a:spcPct val="0"/>
            </a:spcBef>
            <a:spcAft>
              <a:spcPct val="35000"/>
            </a:spcAft>
            <a:buNone/>
          </a:pPr>
          <a:r>
            <a:rPr lang="en-US" sz="1300" kern="1200" dirty="0"/>
            <a:t>Five classification models trained</a:t>
          </a:r>
        </a:p>
        <a:p>
          <a:pPr marL="0" lvl="0" indent="0" algn="ctr" defTabSz="577850">
            <a:lnSpc>
              <a:spcPct val="90000"/>
            </a:lnSpc>
            <a:spcBef>
              <a:spcPct val="0"/>
            </a:spcBef>
            <a:spcAft>
              <a:spcPct val="35000"/>
            </a:spcAft>
            <a:buNone/>
          </a:pPr>
          <a:r>
            <a:rPr lang="en-US" sz="1300" kern="1200" dirty="0"/>
            <a:t>1. </a:t>
          </a:r>
          <a:r>
            <a:rPr lang="en-ZA" sz="1300" b="0" i="0" kern="1200" dirty="0">
              <a:effectLst/>
              <a:latin typeface="system-ui"/>
            </a:rPr>
            <a:t>Logistic Regression</a:t>
          </a:r>
          <a:endParaRPr lang="en-US" sz="1300" kern="1200" dirty="0"/>
        </a:p>
        <a:p>
          <a:pPr marL="0" lvl="0" indent="0" algn="ctr" defTabSz="577850">
            <a:lnSpc>
              <a:spcPct val="90000"/>
            </a:lnSpc>
            <a:spcBef>
              <a:spcPct val="0"/>
            </a:spcBef>
            <a:spcAft>
              <a:spcPct val="35000"/>
            </a:spcAft>
            <a:buNone/>
          </a:pPr>
          <a:r>
            <a:rPr lang="en-US" sz="1300" kern="1200" dirty="0"/>
            <a:t>2. </a:t>
          </a:r>
          <a:r>
            <a:rPr lang="en-ZA" sz="1300" b="0" i="0" kern="1200" dirty="0">
              <a:effectLst/>
              <a:latin typeface="system-ui"/>
            </a:rPr>
            <a:t>Decision Tree</a:t>
          </a:r>
          <a:endParaRPr lang="en-US" sz="1300" kern="1200" dirty="0"/>
        </a:p>
        <a:p>
          <a:pPr marL="0" lvl="0" indent="0" algn="ctr" defTabSz="577850">
            <a:lnSpc>
              <a:spcPct val="90000"/>
            </a:lnSpc>
            <a:spcBef>
              <a:spcPct val="0"/>
            </a:spcBef>
            <a:spcAft>
              <a:spcPct val="35000"/>
            </a:spcAft>
            <a:buNone/>
          </a:pPr>
          <a:r>
            <a:rPr lang="en-US" sz="1300" kern="1200" dirty="0"/>
            <a:t>3. </a:t>
          </a:r>
          <a:r>
            <a:rPr lang="en-ZA" sz="1300" b="0" i="0" kern="1200" dirty="0">
              <a:effectLst/>
              <a:latin typeface="system-ui"/>
            </a:rPr>
            <a:t>Random Forest</a:t>
          </a:r>
          <a:endParaRPr lang="en-US" sz="1300" kern="1200" dirty="0"/>
        </a:p>
        <a:p>
          <a:pPr marL="0" lvl="0" indent="0" algn="ctr" defTabSz="577850">
            <a:lnSpc>
              <a:spcPct val="90000"/>
            </a:lnSpc>
            <a:spcBef>
              <a:spcPct val="0"/>
            </a:spcBef>
            <a:spcAft>
              <a:spcPct val="35000"/>
            </a:spcAft>
            <a:buNone/>
          </a:pPr>
          <a:r>
            <a:rPr lang="en-US" sz="1300" kern="1200" dirty="0"/>
            <a:t>4. </a:t>
          </a:r>
          <a:r>
            <a:rPr lang="en-ZA" sz="1300" b="0" i="0" kern="1200" dirty="0">
              <a:effectLst/>
              <a:latin typeface="system-ui"/>
            </a:rPr>
            <a:t>Support Vector Machine (kernel = Radial Basis Function (RBF))</a:t>
          </a:r>
          <a:endParaRPr lang="en-US" sz="1300" kern="1200" dirty="0"/>
        </a:p>
        <a:p>
          <a:pPr marL="0" lvl="0" indent="0" algn="ctr" defTabSz="577850">
            <a:lnSpc>
              <a:spcPct val="90000"/>
            </a:lnSpc>
            <a:spcBef>
              <a:spcPct val="0"/>
            </a:spcBef>
            <a:spcAft>
              <a:spcPct val="35000"/>
            </a:spcAft>
            <a:buNone/>
          </a:pPr>
          <a:r>
            <a:rPr lang="en-US" sz="1300" kern="1200" dirty="0"/>
            <a:t>5. </a:t>
          </a:r>
          <a:r>
            <a:rPr lang="en-ZA" sz="1300" b="0" i="0" kern="1200" dirty="0">
              <a:effectLst/>
              <a:latin typeface="system-ui"/>
            </a:rPr>
            <a:t>Naive Baiyes</a:t>
          </a:r>
          <a:endParaRPr lang="en-ZA" sz="1300" kern="1200" dirty="0"/>
        </a:p>
      </dsp:txBody>
      <dsp:txXfrm>
        <a:off x="6133487" y="659995"/>
        <a:ext cx="1365288" cy="4488962"/>
      </dsp:txXfrm>
    </dsp:sp>
    <dsp:sp modelId="{1111FEC8-03A4-4C86-8D12-1B20B53AACE9}">
      <dsp:nvSpPr>
        <dsp:cNvPr id="0" name=""/>
        <dsp:cNvSpPr/>
      </dsp:nvSpPr>
      <dsp:spPr>
        <a:xfrm>
          <a:off x="7686275" y="2724646"/>
          <a:ext cx="307451" cy="359659"/>
        </a:xfrm>
        <a:prstGeom prst="rightArrow">
          <a:avLst>
            <a:gd name="adj1" fmla="val 60000"/>
            <a:gd name="adj2" fmla="val 50000"/>
          </a:avLst>
        </a:prstGeom>
        <a:gradFill rotWithShape="0">
          <a:gsLst>
            <a:gs pos="0">
              <a:schemeClr val="accent4">
                <a:hueOff val="-2737630"/>
                <a:satOff val="9130"/>
                <a:lumOff val="14412"/>
                <a:alphaOff val="0"/>
                <a:tint val="62000"/>
                <a:hueMod val="94000"/>
                <a:satMod val="140000"/>
                <a:lumMod val="110000"/>
              </a:schemeClr>
            </a:gs>
            <a:gs pos="100000">
              <a:schemeClr val="accent4">
                <a:hueOff val="-2737630"/>
                <a:satOff val="9130"/>
                <a:lumOff val="14412"/>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ZA" sz="1100" kern="1200"/>
        </a:p>
      </dsp:txBody>
      <dsp:txXfrm>
        <a:off x="7686275" y="2796578"/>
        <a:ext cx="215216" cy="215795"/>
      </dsp:txXfrm>
    </dsp:sp>
    <dsp:sp modelId="{43BD70D3-12E3-455F-B799-12D138565FE2}">
      <dsp:nvSpPr>
        <dsp:cNvPr id="0" name=""/>
        <dsp:cNvSpPr/>
      </dsp:nvSpPr>
      <dsp:spPr>
        <a:xfrm>
          <a:off x="8121348" y="627351"/>
          <a:ext cx="1450240" cy="4554249"/>
        </a:xfrm>
        <a:prstGeom prst="roundRect">
          <a:avLst>
            <a:gd name="adj" fmla="val 10000"/>
          </a:avLst>
        </a:prstGeom>
        <a:gradFill rotWithShape="0">
          <a:gsLst>
            <a:gs pos="0">
              <a:schemeClr val="accent4">
                <a:hueOff val="-2920138"/>
                <a:satOff val="9739"/>
                <a:lumOff val="15373"/>
                <a:alphaOff val="0"/>
                <a:tint val="62000"/>
                <a:hueMod val="94000"/>
                <a:satMod val="140000"/>
                <a:lumMod val="110000"/>
              </a:schemeClr>
            </a:gs>
            <a:gs pos="100000">
              <a:schemeClr val="accent4">
                <a:hueOff val="-2920138"/>
                <a:satOff val="9739"/>
                <a:lumOff val="15373"/>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Model Testing</a:t>
          </a:r>
        </a:p>
        <a:p>
          <a:pPr marL="0" lvl="0" indent="0" algn="ctr" defTabSz="577850">
            <a:lnSpc>
              <a:spcPct val="90000"/>
            </a:lnSpc>
            <a:spcBef>
              <a:spcPct val="0"/>
            </a:spcBef>
            <a:spcAft>
              <a:spcPct val="35000"/>
            </a:spcAft>
            <a:buNone/>
          </a:pPr>
          <a:r>
            <a:rPr lang="en-US" sz="1300" kern="1200" dirty="0"/>
            <a:t>1.Verification data</a:t>
          </a:r>
        </a:p>
        <a:p>
          <a:pPr marL="0" lvl="0" indent="0" algn="ctr" defTabSz="577850">
            <a:lnSpc>
              <a:spcPct val="90000"/>
            </a:lnSpc>
            <a:spcBef>
              <a:spcPct val="0"/>
            </a:spcBef>
            <a:spcAft>
              <a:spcPct val="35000"/>
            </a:spcAft>
            <a:buNone/>
          </a:pPr>
          <a:r>
            <a:rPr lang="en-US" sz="1300" kern="1200" dirty="0"/>
            <a:t>2. 5-fold cross validation</a:t>
          </a:r>
          <a:endParaRPr lang="en-ZA" sz="1300" kern="1200" dirty="0"/>
        </a:p>
      </dsp:txBody>
      <dsp:txXfrm>
        <a:off x="8163824" y="669827"/>
        <a:ext cx="1365288" cy="4469297"/>
      </dsp:txXfrm>
    </dsp:sp>
    <dsp:sp modelId="{E05C171D-887A-44D6-A3EB-04EE07098C10}">
      <dsp:nvSpPr>
        <dsp:cNvPr id="0" name=""/>
        <dsp:cNvSpPr/>
      </dsp:nvSpPr>
      <dsp:spPr>
        <a:xfrm>
          <a:off x="9716613" y="2724646"/>
          <a:ext cx="307451" cy="359659"/>
        </a:xfrm>
        <a:prstGeom prst="rightArrow">
          <a:avLst>
            <a:gd name="adj1" fmla="val 60000"/>
            <a:gd name="adj2" fmla="val 50000"/>
          </a:avLst>
        </a:prstGeom>
        <a:gradFill rotWithShape="0">
          <a:gsLst>
            <a:gs pos="0">
              <a:schemeClr val="accent4">
                <a:hueOff val="-3650173"/>
                <a:satOff val="12174"/>
                <a:lumOff val="19216"/>
                <a:alphaOff val="0"/>
                <a:tint val="62000"/>
                <a:hueMod val="94000"/>
                <a:satMod val="140000"/>
                <a:lumMod val="110000"/>
              </a:schemeClr>
            </a:gs>
            <a:gs pos="100000">
              <a:schemeClr val="accent4">
                <a:hueOff val="-3650173"/>
                <a:satOff val="12174"/>
                <a:lumOff val="19216"/>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ZA" sz="1100" kern="1200"/>
        </a:p>
      </dsp:txBody>
      <dsp:txXfrm>
        <a:off x="9716613" y="2796578"/>
        <a:ext cx="215216" cy="215795"/>
      </dsp:txXfrm>
    </dsp:sp>
    <dsp:sp modelId="{0B5FFFEE-73A3-4E49-A5D1-DAD5FAA5341D}">
      <dsp:nvSpPr>
        <dsp:cNvPr id="0" name=""/>
        <dsp:cNvSpPr/>
      </dsp:nvSpPr>
      <dsp:spPr>
        <a:xfrm>
          <a:off x="10151685" y="637184"/>
          <a:ext cx="1450240" cy="4534583"/>
        </a:xfrm>
        <a:prstGeom prst="roundRect">
          <a:avLst>
            <a:gd name="adj" fmla="val 10000"/>
          </a:avLst>
        </a:prstGeom>
        <a:gradFill rotWithShape="0">
          <a:gsLst>
            <a:gs pos="0">
              <a:schemeClr val="accent4">
                <a:hueOff val="-3650173"/>
                <a:satOff val="12174"/>
                <a:lumOff val="19216"/>
                <a:alphaOff val="0"/>
                <a:tint val="62000"/>
                <a:hueMod val="94000"/>
                <a:satMod val="140000"/>
                <a:lumMod val="110000"/>
              </a:schemeClr>
            </a:gs>
            <a:gs pos="100000">
              <a:schemeClr val="accent4">
                <a:hueOff val="-3650173"/>
                <a:satOff val="12174"/>
                <a:lumOff val="19216"/>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Evaluation</a:t>
          </a:r>
        </a:p>
        <a:p>
          <a:pPr marL="0" lvl="0" indent="0" algn="ctr" defTabSz="577850">
            <a:lnSpc>
              <a:spcPct val="90000"/>
            </a:lnSpc>
            <a:spcBef>
              <a:spcPct val="0"/>
            </a:spcBef>
            <a:spcAft>
              <a:spcPct val="35000"/>
            </a:spcAft>
            <a:buNone/>
          </a:pPr>
          <a:r>
            <a:rPr lang="en-US" sz="1300" b="1" kern="1200" dirty="0"/>
            <a:t>1. </a:t>
          </a:r>
          <a:r>
            <a:rPr lang="en-US" sz="1300" b="0" kern="1200" dirty="0"/>
            <a:t>Confusion matrix</a:t>
          </a:r>
        </a:p>
        <a:p>
          <a:pPr marL="0" lvl="0" indent="0" algn="ctr" defTabSz="577850">
            <a:lnSpc>
              <a:spcPct val="90000"/>
            </a:lnSpc>
            <a:spcBef>
              <a:spcPct val="0"/>
            </a:spcBef>
            <a:spcAft>
              <a:spcPct val="35000"/>
            </a:spcAft>
            <a:buNone/>
          </a:pPr>
          <a:r>
            <a:rPr lang="en-US" sz="1300" b="0" kern="1200" dirty="0"/>
            <a:t>2. Accuracy</a:t>
          </a:r>
        </a:p>
        <a:p>
          <a:pPr marL="0" lvl="0" indent="0" algn="ctr" defTabSz="577850">
            <a:lnSpc>
              <a:spcPct val="90000"/>
            </a:lnSpc>
            <a:spcBef>
              <a:spcPct val="0"/>
            </a:spcBef>
            <a:spcAft>
              <a:spcPct val="35000"/>
            </a:spcAft>
            <a:buNone/>
          </a:pPr>
          <a:r>
            <a:rPr lang="en-US" sz="1300" b="0" kern="1200" dirty="0"/>
            <a:t>3. Recall</a:t>
          </a:r>
        </a:p>
        <a:p>
          <a:pPr marL="0" lvl="0" indent="0" algn="ctr" defTabSz="577850">
            <a:lnSpc>
              <a:spcPct val="90000"/>
            </a:lnSpc>
            <a:spcBef>
              <a:spcPct val="0"/>
            </a:spcBef>
            <a:spcAft>
              <a:spcPct val="35000"/>
            </a:spcAft>
            <a:buNone/>
          </a:pPr>
          <a:r>
            <a:rPr lang="en-US" sz="1300" b="0" kern="1200" dirty="0"/>
            <a:t>4. F-score</a:t>
          </a:r>
        </a:p>
        <a:p>
          <a:pPr marL="0" lvl="0" indent="0" algn="ctr" defTabSz="577850">
            <a:lnSpc>
              <a:spcPct val="90000"/>
            </a:lnSpc>
            <a:spcBef>
              <a:spcPct val="0"/>
            </a:spcBef>
            <a:spcAft>
              <a:spcPct val="35000"/>
            </a:spcAft>
            <a:buNone/>
          </a:pPr>
          <a:r>
            <a:rPr lang="en-US" sz="1300" b="0" kern="1200" dirty="0"/>
            <a:t>5. AUC-ROC</a:t>
          </a:r>
        </a:p>
      </dsp:txBody>
      <dsp:txXfrm>
        <a:off x="10194161" y="679660"/>
        <a:ext cx="1365288" cy="44496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E75C8-9BB1-4E80-A426-977777074213}" type="datetimeFigureOut">
              <a:rPr lang="en-ZA" smtClean="0"/>
              <a:t>2025/02/16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99C19-DD47-4B3B-B85C-2A1E64C0A82C}" type="slidenum">
              <a:rPr lang="en-ZA" smtClean="0"/>
              <a:t>‹#›</a:t>
            </a:fld>
            <a:endParaRPr lang="en-ZA"/>
          </a:p>
        </p:txBody>
      </p:sp>
    </p:spTree>
    <p:extLst>
      <p:ext uri="{BB962C8B-B14F-4D97-AF65-F5344CB8AC3E}">
        <p14:creationId xmlns:p14="http://schemas.microsoft.com/office/powerpoint/2010/main" val="14150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3E1866-6ABF-4414-AFB5-B91146A1FA19}" type="slidenum">
              <a:rPr lang="en-GB" smtClean="0"/>
              <a:pPr/>
              <a:t>3</a:t>
            </a:fld>
            <a:endParaRPr lang="en-GB"/>
          </a:p>
        </p:txBody>
      </p:sp>
    </p:spTree>
    <p:extLst>
      <p:ext uri="{BB962C8B-B14F-4D97-AF65-F5344CB8AC3E}">
        <p14:creationId xmlns:p14="http://schemas.microsoft.com/office/powerpoint/2010/main" val="75068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963FC-5DCB-6F55-066D-0A9B0F4107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611700-F5A9-BFDA-3F98-D609A2DDD8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52EB09-A80C-8DC1-2E4B-8BA8CF2C387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AADC6E7-95AD-CB03-884D-22A498179267}"/>
              </a:ext>
            </a:extLst>
          </p:cNvPr>
          <p:cNvSpPr>
            <a:spLocks noGrp="1"/>
          </p:cNvSpPr>
          <p:nvPr>
            <p:ph type="sldNum" sz="quarter" idx="5"/>
          </p:nvPr>
        </p:nvSpPr>
        <p:spPr/>
        <p:txBody>
          <a:bodyPr/>
          <a:lstStyle/>
          <a:p>
            <a:fld id="{2B3E1866-6ABF-4414-AFB5-B91146A1FA19}" type="slidenum">
              <a:rPr lang="en-GB" smtClean="0"/>
              <a:pPr/>
              <a:t>12</a:t>
            </a:fld>
            <a:endParaRPr lang="en-GB"/>
          </a:p>
        </p:txBody>
      </p:sp>
    </p:spTree>
    <p:extLst>
      <p:ext uri="{BB962C8B-B14F-4D97-AF65-F5344CB8AC3E}">
        <p14:creationId xmlns:p14="http://schemas.microsoft.com/office/powerpoint/2010/main" val="87007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EFC7B-1973-BCD7-DC7B-400914185B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3F2530-3E60-014B-10FB-9423B657F2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C76D6B-A334-0215-F31D-426D5B2B7DD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D1347A-A7C7-4FC1-329A-83E117A62827}"/>
              </a:ext>
            </a:extLst>
          </p:cNvPr>
          <p:cNvSpPr>
            <a:spLocks noGrp="1"/>
          </p:cNvSpPr>
          <p:nvPr>
            <p:ph type="sldNum" sz="quarter" idx="5"/>
          </p:nvPr>
        </p:nvSpPr>
        <p:spPr/>
        <p:txBody>
          <a:bodyPr/>
          <a:lstStyle/>
          <a:p>
            <a:fld id="{2B3E1866-6ABF-4414-AFB5-B91146A1FA19}" type="slidenum">
              <a:rPr lang="en-GB" smtClean="0"/>
              <a:pPr/>
              <a:t>4</a:t>
            </a:fld>
            <a:endParaRPr lang="en-GB"/>
          </a:p>
        </p:txBody>
      </p:sp>
    </p:spTree>
    <p:extLst>
      <p:ext uri="{BB962C8B-B14F-4D97-AF65-F5344CB8AC3E}">
        <p14:creationId xmlns:p14="http://schemas.microsoft.com/office/powerpoint/2010/main" val="401001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F1CDA-2BC2-222E-F918-DBEA65B3CF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2A74A-69FF-306E-A74E-FA45CFF208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C4DB2-EDA9-7F6C-B909-2BB5B294483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542751-C83A-24ED-1244-F773ACFF1E59}"/>
              </a:ext>
            </a:extLst>
          </p:cNvPr>
          <p:cNvSpPr>
            <a:spLocks noGrp="1"/>
          </p:cNvSpPr>
          <p:nvPr>
            <p:ph type="sldNum" sz="quarter" idx="5"/>
          </p:nvPr>
        </p:nvSpPr>
        <p:spPr/>
        <p:txBody>
          <a:bodyPr/>
          <a:lstStyle/>
          <a:p>
            <a:fld id="{2B3E1866-6ABF-4414-AFB5-B91146A1FA19}" type="slidenum">
              <a:rPr lang="en-GB" smtClean="0"/>
              <a:pPr/>
              <a:t>5</a:t>
            </a:fld>
            <a:endParaRPr lang="en-GB"/>
          </a:p>
        </p:txBody>
      </p:sp>
    </p:spTree>
    <p:extLst>
      <p:ext uri="{BB962C8B-B14F-4D97-AF65-F5344CB8AC3E}">
        <p14:creationId xmlns:p14="http://schemas.microsoft.com/office/powerpoint/2010/main" val="129111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71BED-C8EB-D0C0-E507-9828C7F3F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D8223-DC6C-7D0C-0572-268FFE3B7F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F2E53-4A2C-0509-5F6F-27D7C875A4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0A620DF-D0F8-9615-4741-C483F1FEF95B}"/>
              </a:ext>
            </a:extLst>
          </p:cNvPr>
          <p:cNvSpPr>
            <a:spLocks noGrp="1"/>
          </p:cNvSpPr>
          <p:nvPr>
            <p:ph type="sldNum" sz="quarter" idx="5"/>
          </p:nvPr>
        </p:nvSpPr>
        <p:spPr/>
        <p:txBody>
          <a:bodyPr/>
          <a:lstStyle/>
          <a:p>
            <a:fld id="{2B3E1866-6ABF-4414-AFB5-B91146A1FA19}" type="slidenum">
              <a:rPr lang="en-GB" smtClean="0"/>
              <a:pPr/>
              <a:t>6</a:t>
            </a:fld>
            <a:endParaRPr lang="en-GB"/>
          </a:p>
        </p:txBody>
      </p:sp>
    </p:spTree>
    <p:extLst>
      <p:ext uri="{BB962C8B-B14F-4D97-AF65-F5344CB8AC3E}">
        <p14:creationId xmlns:p14="http://schemas.microsoft.com/office/powerpoint/2010/main" val="2183064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5C414-81F5-FC1E-1DAF-F33EA03644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B7D4A8-4A2E-3B1D-1901-6F6C5EF44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2820DD-E45C-E5EA-D2C2-13D6BA67788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BB3007-C916-F7AB-E637-2F41EDD2C868}"/>
              </a:ext>
            </a:extLst>
          </p:cNvPr>
          <p:cNvSpPr>
            <a:spLocks noGrp="1"/>
          </p:cNvSpPr>
          <p:nvPr>
            <p:ph type="sldNum" sz="quarter" idx="5"/>
          </p:nvPr>
        </p:nvSpPr>
        <p:spPr/>
        <p:txBody>
          <a:bodyPr/>
          <a:lstStyle/>
          <a:p>
            <a:fld id="{2B3E1866-6ABF-4414-AFB5-B91146A1FA19}" type="slidenum">
              <a:rPr lang="en-GB" smtClean="0"/>
              <a:pPr/>
              <a:t>7</a:t>
            </a:fld>
            <a:endParaRPr lang="en-GB"/>
          </a:p>
        </p:txBody>
      </p:sp>
    </p:spTree>
    <p:extLst>
      <p:ext uri="{BB962C8B-B14F-4D97-AF65-F5344CB8AC3E}">
        <p14:creationId xmlns:p14="http://schemas.microsoft.com/office/powerpoint/2010/main" val="1978831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01E8E-36D3-98E3-0863-9FCBEDCAA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71B442-FC0E-8836-39CF-C037A7DF4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4AB120-B19E-84EE-D87F-A3A370C0794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2F0228D-BEE5-0586-106C-B89BB75D136A}"/>
              </a:ext>
            </a:extLst>
          </p:cNvPr>
          <p:cNvSpPr>
            <a:spLocks noGrp="1"/>
          </p:cNvSpPr>
          <p:nvPr>
            <p:ph type="sldNum" sz="quarter" idx="5"/>
          </p:nvPr>
        </p:nvSpPr>
        <p:spPr/>
        <p:txBody>
          <a:bodyPr/>
          <a:lstStyle/>
          <a:p>
            <a:fld id="{2B3E1866-6ABF-4414-AFB5-B91146A1FA19}" type="slidenum">
              <a:rPr lang="en-GB" smtClean="0"/>
              <a:pPr/>
              <a:t>8</a:t>
            </a:fld>
            <a:endParaRPr lang="en-GB"/>
          </a:p>
        </p:txBody>
      </p:sp>
    </p:spTree>
    <p:extLst>
      <p:ext uri="{BB962C8B-B14F-4D97-AF65-F5344CB8AC3E}">
        <p14:creationId xmlns:p14="http://schemas.microsoft.com/office/powerpoint/2010/main" val="1276504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52FA6-FCEA-2424-4016-5E0E782BFD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A4C74B-9AD8-3678-D244-93C1F47662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9E09A1-8AA8-7634-5835-31860D53C0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4C4DE32-EA14-E87B-D517-9E5F32333193}"/>
              </a:ext>
            </a:extLst>
          </p:cNvPr>
          <p:cNvSpPr>
            <a:spLocks noGrp="1"/>
          </p:cNvSpPr>
          <p:nvPr>
            <p:ph type="sldNum" sz="quarter" idx="5"/>
          </p:nvPr>
        </p:nvSpPr>
        <p:spPr/>
        <p:txBody>
          <a:bodyPr/>
          <a:lstStyle/>
          <a:p>
            <a:fld id="{2B3E1866-6ABF-4414-AFB5-B91146A1FA19}" type="slidenum">
              <a:rPr lang="en-GB" smtClean="0"/>
              <a:pPr/>
              <a:t>9</a:t>
            </a:fld>
            <a:endParaRPr lang="en-GB"/>
          </a:p>
        </p:txBody>
      </p:sp>
    </p:spTree>
    <p:extLst>
      <p:ext uri="{BB962C8B-B14F-4D97-AF65-F5344CB8AC3E}">
        <p14:creationId xmlns:p14="http://schemas.microsoft.com/office/powerpoint/2010/main" val="30767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AF751-CD7F-5124-46B7-BE3392E379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B0BEFD-90ED-1CCC-06BD-970230EE0F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57AC71-7E74-A5BD-7E6B-373142F157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3D933E-5621-9287-4C5A-00A723D5D93B}"/>
              </a:ext>
            </a:extLst>
          </p:cNvPr>
          <p:cNvSpPr>
            <a:spLocks noGrp="1"/>
          </p:cNvSpPr>
          <p:nvPr>
            <p:ph type="sldNum" sz="quarter" idx="5"/>
          </p:nvPr>
        </p:nvSpPr>
        <p:spPr/>
        <p:txBody>
          <a:bodyPr/>
          <a:lstStyle/>
          <a:p>
            <a:fld id="{2B3E1866-6ABF-4414-AFB5-B91146A1FA19}" type="slidenum">
              <a:rPr lang="en-GB" smtClean="0"/>
              <a:pPr/>
              <a:t>10</a:t>
            </a:fld>
            <a:endParaRPr lang="en-GB"/>
          </a:p>
        </p:txBody>
      </p:sp>
    </p:spTree>
    <p:extLst>
      <p:ext uri="{BB962C8B-B14F-4D97-AF65-F5344CB8AC3E}">
        <p14:creationId xmlns:p14="http://schemas.microsoft.com/office/powerpoint/2010/main" val="296101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20D99-F534-B9A2-3099-BDB99C9D81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20DC0-EAE3-DFD2-AD72-9104E1BEDF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0E6A55-8671-3B4B-BD8F-1A55F2A144D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DF964AD-10FE-887D-C3DB-340E7A0F4DF5}"/>
              </a:ext>
            </a:extLst>
          </p:cNvPr>
          <p:cNvSpPr>
            <a:spLocks noGrp="1"/>
          </p:cNvSpPr>
          <p:nvPr>
            <p:ph type="sldNum" sz="quarter" idx="5"/>
          </p:nvPr>
        </p:nvSpPr>
        <p:spPr/>
        <p:txBody>
          <a:bodyPr/>
          <a:lstStyle/>
          <a:p>
            <a:fld id="{2B3E1866-6ABF-4414-AFB5-B91146A1FA19}" type="slidenum">
              <a:rPr lang="en-GB" smtClean="0"/>
              <a:pPr/>
              <a:t>11</a:t>
            </a:fld>
            <a:endParaRPr lang="en-GB"/>
          </a:p>
        </p:txBody>
      </p:sp>
    </p:spTree>
    <p:extLst>
      <p:ext uri="{BB962C8B-B14F-4D97-AF65-F5344CB8AC3E}">
        <p14:creationId xmlns:p14="http://schemas.microsoft.com/office/powerpoint/2010/main" val="389677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08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578CC8A-067E-453A-A3D0-002511CC3A8B}" type="datetimeFigureOut">
              <a:rPr lang="en-ZA" smtClean="0"/>
              <a:t>2025/02/16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14202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391702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50021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494596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988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168901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402142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240655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a:xfrm>
            <a:off x="334434" y="274638"/>
            <a:ext cx="8718551" cy="889972"/>
          </a:xfrm>
        </p:spPr>
        <p:txBody>
          <a:bodyPr/>
          <a:lstStyle/>
          <a:p>
            <a:r>
              <a:rPr lang="en-US"/>
              <a:t>Click to edit Master title style</a:t>
            </a:r>
            <a:endParaRPr lang="en-GB"/>
          </a:p>
        </p:txBody>
      </p:sp>
      <p:sp>
        <p:nvSpPr>
          <p:cNvPr id="6" name="Date Placeholder 5"/>
          <p:cNvSpPr>
            <a:spLocks noGrp="1"/>
          </p:cNvSpPr>
          <p:nvPr>
            <p:ph type="dt" sz="half" idx="10"/>
          </p:nvPr>
        </p:nvSpPr>
        <p:spPr/>
        <p:txBody>
          <a:bodyPr/>
          <a:lstStyle/>
          <a:p>
            <a:fld id="{783B7672-5FCC-A246-9206-3CFAAA3A18CC}" type="datetime4">
              <a:rPr lang="en-GB" smtClean="0"/>
              <a:t>16 February 2025</a:t>
            </a:fld>
            <a:endParaRPr lang="en-GB"/>
          </a:p>
        </p:txBody>
      </p:sp>
      <p:sp>
        <p:nvSpPr>
          <p:cNvPr id="7" name="Footer Placeholder 6"/>
          <p:cNvSpPr>
            <a:spLocks noGrp="1"/>
          </p:cNvSpPr>
          <p:nvPr>
            <p:ph type="ftr" sz="quarter" idx="11"/>
          </p:nvPr>
        </p:nvSpPr>
        <p:spPr/>
        <p:txBody>
          <a:bodyPr/>
          <a:lstStyle/>
          <a:p>
            <a:r>
              <a:rPr lang="en-GB"/>
              <a:t>Insert Confidentiality Level in slide footer </a:t>
            </a:r>
          </a:p>
        </p:txBody>
      </p:sp>
      <p:sp>
        <p:nvSpPr>
          <p:cNvPr id="8" name="Slide Number Placeholder 7"/>
          <p:cNvSpPr>
            <a:spLocks noGrp="1"/>
          </p:cNvSpPr>
          <p:nvPr>
            <p:ph type="sldNum" sz="quarter" idx="12"/>
          </p:nvPr>
        </p:nvSpPr>
        <p:spPr/>
        <p:txBody>
          <a:bodyPr/>
          <a:lstStyle/>
          <a:p>
            <a:fld id="{72A83A2B-3358-44F8-83A0-4598795D8FB5}" type="slidenum">
              <a:rPr lang="en-GB" smtClean="0"/>
              <a:pPr/>
              <a:t>‹#›</a:t>
            </a:fld>
            <a:endParaRPr lang="en-GB"/>
          </a:p>
        </p:txBody>
      </p:sp>
      <p:sp>
        <p:nvSpPr>
          <p:cNvPr id="10" name="Content Placeholder 9"/>
          <p:cNvSpPr>
            <a:spLocks noGrp="1"/>
          </p:cNvSpPr>
          <p:nvPr>
            <p:ph sz="quarter" idx="13"/>
          </p:nvPr>
        </p:nvSpPr>
        <p:spPr>
          <a:xfrm>
            <a:off x="334434" y="1164610"/>
            <a:ext cx="11523133" cy="48043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5107827"/>
      </p:ext>
    </p:extLst>
  </p:cSld>
  <p:clrMapOvr>
    <a:masterClrMapping/>
  </p:clrMapOvr>
  <p:extLst>
    <p:ext uri="{DCECCB84-F9BA-43D5-87BE-67443E8EF086}">
      <p15:sldGuideLst xmlns:p15="http://schemas.microsoft.com/office/powerpoint/2012/main">
        <p15:guide id="1" pos="42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85955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2025/02/16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310503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78CC8A-067E-453A-A3D0-002511CC3A8B}" type="datetimeFigureOut">
              <a:rPr lang="en-ZA" smtClean="0"/>
              <a:t>2025/02/16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31729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78CC8A-067E-453A-A3D0-002511CC3A8B}" type="datetimeFigureOut">
              <a:rPr lang="en-ZA" smtClean="0"/>
              <a:t>2025/02/16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386123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78CC8A-067E-453A-A3D0-002511CC3A8B}" type="datetimeFigureOut">
              <a:rPr lang="en-ZA" smtClean="0"/>
              <a:t>2025/02/16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317207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8CC8A-067E-453A-A3D0-002511CC3A8B}" type="datetimeFigureOut">
              <a:rPr lang="en-ZA" smtClean="0"/>
              <a:t>2025/02/16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410819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8CC8A-067E-453A-A3D0-002511CC3A8B}" type="datetimeFigureOut">
              <a:rPr lang="en-ZA" smtClean="0"/>
              <a:t>2025/02/16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293538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8CC8A-067E-453A-A3D0-002511CC3A8B}" type="datetimeFigureOut">
              <a:rPr lang="en-ZA" smtClean="0"/>
              <a:t>2025/02/16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357880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578CC8A-067E-453A-A3D0-002511CC3A8B}" type="datetimeFigureOut">
              <a:rPr lang="en-ZA" smtClean="0"/>
              <a:t>2025/02/16</a:t>
            </a:fld>
            <a:endParaRPr lang="en-Z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Z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7D51ED0-BF4C-4AF3-96D8-B11D22CB2E92}" type="slidenum">
              <a:rPr lang="en-ZA" smtClean="0"/>
              <a:t>‹#›</a:t>
            </a:fld>
            <a:endParaRPr lang="en-ZA"/>
          </a:p>
        </p:txBody>
      </p:sp>
    </p:spTree>
    <p:extLst>
      <p:ext uri="{BB962C8B-B14F-4D97-AF65-F5344CB8AC3E}">
        <p14:creationId xmlns:p14="http://schemas.microsoft.com/office/powerpoint/2010/main" val="3319064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B32A-33DA-2559-97FE-35D380266AE1}"/>
              </a:ext>
            </a:extLst>
          </p:cNvPr>
          <p:cNvSpPr>
            <a:spLocks noGrp="1"/>
          </p:cNvSpPr>
          <p:nvPr>
            <p:ph type="title"/>
          </p:nvPr>
        </p:nvSpPr>
        <p:spPr/>
        <p:txBody>
          <a:bodyPr>
            <a:normAutofit fontScale="90000"/>
          </a:bodyPr>
          <a:lstStyle/>
          <a:p>
            <a:r>
              <a:rPr lang="en-US" b="1" dirty="0"/>
              <a:t>News paper article Category classification</a:t>
            </a:r>
            <a:br>
              <a:rPr lang="en-US" dirty="0"/>
            </a:br>
            <a:r>
              <a:rPr lang="en-US" sz="1600" cap="none" dirty="0"/>
              <a:t>Sarah Mahlangu</a:t>
            </a:r>
            <a:br>
              <a:rPr lang="en-US" sz="1600" cap="none" dirty="0"/>
            </a:br>
            <a:r>
              <a:rPr lang="en-US" sz="1600" cap="none" dirty="0"/>
              <a:t>Busisiwe Mbewe</a:t>
            </a:r>
            <a:br>
              <a:rPr lang="en-US" sz="1600" cap="none" dirty="0"/>
            </a:br>
            <a:r>
              <a:rPr lang="en-US" sz="1600" cap="none" dirty="0"/>
              <a:t>Kennety Mashishi</a:t>
            </a:r>
            <a:br>
              <a:rPr lang="en-US" sz="1600" cap="none" dirty="0"/>
            </a:br>
            <a:r>
              <a:rPr lang="en-US" sz="1600" cap="none" dirty="0"/>
              <a:t>Gaba Keefelakae</a:t>
            </a:r>
            <a:br>
              <a:rPr lang="en-US" dirty="0"/>
            </a:br>
            <a:endParaRPr lang="en-ZA" dirty="0"/>
          </a:p>
        </p:txBody>
      </p:sp>
    </p:spTree>
    <p:extLst>
      <p:ext uri="{BB962C8B-B14F-4D97-AF65-F5344CB8AC3E}">
        <p14:creationId xmlns:p14="http://schemas.microsoft.com/office/powerpoint/2010/main" val="422582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3A6D-1036-2363-7C53-533BF2E67FF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3D1BB2-580B-1644-DFB8-5F96B1F7C23A}"/>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963CC011-E34E-E39F-2DB1-072EC044F064}"/>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09519664-1012-ED2B-1B4D-7B904838857A}"/>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Model </a:t>
            </a:r>
            <a:r>
              <a:rPr lang="en-US" b="1" dirty="0" err="1">
                <a:solidFill>
                  <a:schemeClr val="tx1">
                    <a:lumMod val="65000"/>
                    <a:lumOff val="35000"/>
                  </a:schemeClr>
                </a:solidFill>
              </a:rPr>
              <a:t>RESULTS|Cross</a:t>
            </a:r>
            <a:r>
              <a:rPr lang="en-US" b="1" dirty="0">
                <a:solidFill>
                  <a:schemeClr val="tx1">
                    <a:lumMod val="65000"/>
                    <a:lumOff val="35000"/>
                  </a:schemeClr>
                </a:solidFill>
              </a:rPr>
              <a:t> validation</a:t>
            </a:r>
          </a:p>
        </p:txBody>
      </p:sp>
      <p:sp>
        <p:nvSpPr>
          <p:cNvPr id="11" name="TextBox 10">
            <a:extLst>
              <a:ext uri="{FF2B5EF4-FFF2-40B4-BE49-F238E27FC236}">
                <a16:creationId xmlns:a16="http://schemas.microsoft.com/office/drawing/2014/main" id="{AEA8073C-1F81-3B1E-0895-6DBFF7CC421C}"/>
              </a:ext>
            </a:extLst>
          </p:cNvPr>
          <p:cNvSpPr txBox="1"/>
          <p:nvPr/>
        </p:nvSpPr>
        <p:spPr>
          <a:xfrm>
            <a:off x="242993" y="3793366"/>
            <a:ext cx="11839560" cy="2887048"/>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spcBef>
                <a:spcPts val="375"/>
              </a:spcBef>
              <a:spcAft>
                <a:spcPts val="375"/>
              </a:spcAft>
              <a:buFont typeface="+mj-lt"/>
              <a:buAutoNum type="arabicPeriod"/>
            </a:pPr>
            <a:r>
              <a:rPr lang="en-US" sz="1200" b="1" i="0" dirty="0">
                <a:solidFill>
                  <a:srgbClr val="242424"/>
                </a:solidFill>
                <a:effectLst/>
                <a:latin typeface="Segoe UI" panose="020B0502040204020203" pitchFamily="34" charset="0"/>
              </a:rPr>
              <a:t>Cross-Validation Purpose</a:t>
            </a:r>
            <a:r>
              <a:rPr lang="en-US" sz="1200" b="0" i="0" dirty="0">
                <a:solidFill>
                  <a:srgbClr val="242424"/>
                </a:solidFill>
                <a:effectLst/>
                <a:latin typeface="Segoe UI" panose="020B0502040204020203" pitchFamily="34" charset="0"/>
              </a:rPr>
              <a:t>: The 5-Fold cross-validation was performed on the training set to evaluate the models' performance more </a:t>
            </a:r>
            <a:r>
              <a:rPr lang="en-US" sz="1200" dirty="0">
                <a:latin typeface="system-ui"/>
              </a:rPr>
              <a:t>reliably</a:t>
            </a:r>
            <a:r>
              <a:rPr lang="en-US" sz="1200" b="0" i="0" dirty="0">
                <a:solidFill>
                  <a:srgbClr val="242424"/>
                </a:solidFill>
                <a:effectLst/>
                <a:latin typeface="Segoe UI" panose="020B0502040204020203" pitchFamily="34" charset="0"/>
              </a:rPr>
              <a:t> by testing them on multiple subsets of the dataset. This helps in detecting overfitting, improving generalization, and selecting the best model for </a:t>
            </a:r>
            <a:r>
              <a:rPr lang="en-US" sz="1200" b="0" i="0" dirty="0">
                <a:solidFill>
                  <a:srgbClr val="242424"/>
                </a:solidFill>
                <a:effectLst/>
                <a:latin typeface="system-ui"/>
              </a:rPr>
              <a:t>real-world</a:t>
            </a:r>
            <a:r>
              <a:rPr lang="en-US" sz="1200" b="0" i="0" dirty="0">
                <a:solidFill>
                  <a:srgbClr val="242424"/>
                </a:solidFill>
                <a:effectLst/>
                <a:latin typeface="Segoe UI" panose="020B0502040204020203" pitchFamily="34" charset="0"/>
              </a:rPr>
              <a:t> applications</a:t>
            </a:r>
            <a:r>
              <a:rPr lang="en-US" sz="1200" b="0" i="0" u="none" strike="noStrike" dirty="0">
                <a:solidFill>
                  <a:srgbClr val="242424"/>
                </a:solidFill>
                <a:effectLst/>
                <a:latin typeface="var(--fontFamilyBase)"/>
              </a:rPr>
              <a:t>1</a:t>
            </a:r>
            <a:r>
              <a:rPr lang="en-US" sz="1200" b="0" i="0" dirty="0">
                <a:solidFill>
                  <a:srgbClr val="242424"/>
                </a:solidFill>
                <a:effectLst/>
                <a:latin typeface="Segoe UI" panose="020B0502040204020203" pitchFamily="34" charset="0"/>
              </a:rPr>
              <a:t>.</a:t>
            </a:r>
          </a:p>
          <a:p>
            <a:pPr algn="ctr">
              <a:spcBef>
                <a:spcPts val="375"/>
              </a:spcBef>
              <a:spcAft>
                <a:spcPts val="375"/>
              </a:spcAft>
              <a:buFont typeface="+mj-lt"/>
              <a:buAutoNum type="arabicPeriod"/>
            </a:pPr>
            <a:r>
              <a:rPr lang="en-US" sz="1200" b="1" i="0" dirty="0">
                <a:solidFill>
                  <a:srgbClr val="242424"/>
                </a:solidFill>
                <a:effectLst/>
                <a:latin typeface="Segoe UI" panose="020B0502040204020203" pitchFamily="34" charset="0"/>
              </a:rPr>
              <a:t>Best Performing Model</a:t>
            </a:r>
            <a:r>
              <a:rPr lang="en-US" sz="1200" b="0" i="0" dirty="0">
                <a:solidFill>
                  <a:srgbClr val="242424"/>
                </a:solidFill>
                <a:effectLst/>
                <a:latin typeface="Segoe UI" panose="020B0502040204020203" pitchFamily="34" charset="0"/>
              </a:rPr>
              <a:t>: The Logistic Regression model emerged as the best performing model, with the highest performance metrics and the best runtime. It achieved an accuracy, precision, recall, and F1 score of 98%, with a runtime of 44.79 seconds</a:t>
            </a:r>
            <a:r>
              <a:rPr lang="en-US" sz="1200" b="0" i="0" u="none" strike="noStrike" dirty="0">
                <a:solidFill>
                  <a:srgbClr val="242424"/>
                </a:solidFill>
                <a:effectLst/>
                <a:latin typeface="var(--fontFamilyBase)"/>
              </a:rPr>
              <a:t>1</a:t>
            </a:r>
            <a:r>
              <a:rPr lang="en-US" sz="1200" b="0" i="0" dirty="0">
                <a:solidFill>
                  <a:srgbClr val="242424"/>
                </a:solidFill>
                <a:effectLst/>
                <a:latin typeface="Segoe UI" panose="020B0502040204020203" pitchFamily="34" charset="0"/>
              </a:rPr>
              <a:t>.</a:t>
            </a:r>
          </a:p>
          <a:p>
            <a:pPr algn="ctr">
              <a:spcBef>
                <a:spcPts val="375"/>
              </a:spcBef>
              <a:spcAft>
                <a:spcPts val="375"/>
              </a:spcAft>
              <a:buFont typeface="+mj-lt"/>
              <a:buAutoNum type="arabicPeriod"/>
            </a:pPr>
            <a:r>
              <a:rPr lang="en-US" sz="1200" b="1" i="0" dirty="0">
                <a:solidFill>
                  <a:srgbClr val="242424"/>
                </a:solidFill>
                <a:effectLst/>
                <a:latin typeface="Segoe UI" panose="020B0502040204020203" pitchFamily="34" charset="0"/>
              </a:rPr>
              <a:t>Support Vector Machine (SVM)</a:t>
            </a:r>
            <a:r>
              <a:rPr lang="en-US" sz="1200" b="0" i="0" dirty="0">
                <a:solidFill>
                  <a:srgbClr val="242424"/>
                </a:solidFill>
                <a:effectLst/>
                <a:latin typeface="Segoe UI" panose="020B0502040204020203" pitchFamily="34" charset="0"/>
              </a:rPr>
              <a:t>: The SVM model had similar performance metrics to the Logistic Regression model, with an accuracy, precision, recall, and F1 score of 98%. However, it had the worst runtime of 599.08 seconds, making it less practical for large-scale deployment</a:t>
            </a:r>
            <a:r>
              <a:rPr lang="en-US" sz="1200" b="0" i="0" u="none" strike="noStrike" dirty="0">
                <a:solidFill>
                  <a:srgbClr val="242424"/>
                </a:solidFill>
                <a:effectLst/>
                <a:latin typeface="var(--fontFamilyBase)"/>
              </a:rPr>
              <a:t>1</a:t>
            </a:r>
            <a:r>
              <a:rPr lang="en-US" sz="1200" b="0" i="0" dirty="0">
                <a:solidFill>
                  <a:srgbClr val="242424"/>
                </a:solidFill>
                <a:effectLst/>
                <a:latin typeface="Segoe UI" panose="020B0502040204020203" pitchFamily="34" charset="0"/>
              </a:rPr>
              <a:t>.</a:t>
            </a:r>
          </a:p>
          <a:p>
            <a:pPr algn="ctr">
              <a:spcBef>
                <a:spcPts val="375"/>
              </a:spcBef>
              <a:spcAft>
                <a:spcPts val="375"/>
              </a:spcAft>
              <a:buFont typeface="+mj-lt"/>
              <a:buAutoNum type="arabicPeriod"/>
            </a:pPr>
            <a:r>
              <a:rPr lang="en-US" sz="1200" b="1" i="0" dirty="0">
                <a:solidFill>
                  <a:srgbClr val="242424"/>
                </a:solidFill>
                <a:effectLst/>
                <a:latin typeface="Segoe UI" panose="020B0502040204020203" pitchFamily="34" charset="0"/>
              </a:rPr>
              <a:t>Worst Performing Model</a:t>
            </a:r>
            <a:r>
              <a:rPr lang="en-US" sz="1200" b="0" i="0" dirty="0">
                <a:solidFill>
                  <a:srgbClr val="242424"/>
                </a:solidFill>
                <a:effectLst/>
                <a:latin typeface="Segoe UI" panose="020B0502040204020203" pitchFamily="34" charset="0"/>
              </a:rPr>
              <a:t>: The Decision Tree model was the worst performing model according to the metrics, with an accuracy, precision, recall, and F1 score of 88%, and a runtime of 57.81 seconds</a:t>
            </a:r>
            <a:r>
              <a:rPr lang="en-US" sz="1200" b="0" i="0" u="none" strike="noStrike" dirty="0">
                <a:solidFill>
                  <a:srgbClr val="242424"/>
                </a:solidFill>
                <a:effectLst/>
                <a:latin typeface="var(--fontFamilyBase)"/>
              </a:rPr>
              <a:t>1</a:t>
            </a:r>
            <a:r>
              <a:rPr lang="en-US" sz="1200" b="0" i="0" dirty="0">
                <a:solidFill>
                  <a:srgbClr val="242424"/>
                </a:solidFill>
                <a:effectLst/>
                <a:latin typeface="Segoe UI" panose="020B0502040204020203" pitchFamily="34" charset="0"/>
              </a:rPr>
              <a:t>.</a:t>
            </a:r>
          </a:p>
          <a:p>
            <a:pPr algn="ctr">
              <a:spcBef>
                <a:spcPts val="375"/>
              </a:spcBef>
              <a:spcAft>
                <a:spcPts val="375"/>
              </a:spcAft>
              <a:buFont typeface="+mj-lt"/>
              <a:buAutoNum type="arabicPeriod"/>
            </a:pPr>
            <a:r>
              <a:rPr lang="en-US" sz="1200" b="1" i="0" dirty="0">
                <a:solidFill>
                  <a:srgbClr val="242424"/>
                </a:solidFill>
                <a:effectLst/>
                <a:latin typeface="Segoe UI" panose="020B0502040204020203" pitchFamily="34" charset="0"/>
              </a:rPr>
              <a:t>Other Models</a:t>
            </a:r>
            <a:r>
              <a:rPr lang="en-US" sz="1200" b="0" i="0" dirty="0">
                <a:solidFill>
                  <a:srgbClr val="242424"/>
                </a:solidFill>
                <a:effectLst/>
                <a:latin typeface="Segoe UI" panose="020B0502040204020203" pitchFamily="34" charset="0"/>
              </a:rPr>
              <a:t>: The Random Forest model had an accuracy, precision, recall, and F1 score of 96%, with a runtime of 146.80 seconds. The Naive Bayes model had an accuracy, precision, recall, and F1 score of 97%, with the fastest runtime of 18.52 seconds</a:t>
            </a:r>
          </a:p>
          <a:p>
            <a:pPr algn="l"/>
            <a:endParaRPr lang="en-ZA" sz="1467" dirty="0">
              <a:solidFill>
                <a:schemeClr val="tx1"/>
              </a:solidFill>
              <a:latin typeface="Vodafone Rg" pitchFamily="34" charset="0"/>
            </a:endParaRPr>
          </a:p>
        </p:txBody>
      </p:sp>
      <p:sp>
        <p:nvSpPr>
          <p:cNvPr id="2" name="Rectangle: Rounded Corners 1">
            <a:extLst>
              <a:ext uri="{FF2B5EF4-FFF2-40B4-BE49-F238E27FC236}">
                <a16:creationId xmlns:a16="http://schemas.microsoft.com/office/drawing/2014/main" id="{014CCFD0-F9F1-8219-8241-56A7B4CF1A3E}"/>
              </a:ext>
            </a:extLst>
          </p:cNvPr>
          <p:cNvSpPr/>
          <p:nvPr/>
        </p:nvSpPr>
        <p:spPr>
          <a:xfrm>
            <a:off x="242993" y="707941"/>
            <a:ext cx="2163241" cy="2949659"/>
          </a:xfrm>
          <a:custGeom>
            <a:avLst/>
            <a:gdLst>
              <a:gd name="connsiteX0" fmla="*/ 0 w 2420405"/>
              <a:gd name="connsiteY0" fmla="*/ 403409 h 3196743"/>
              <a:gd name="connsiteX1" fmla="*/ 403409 w 2420405"/>
              <a:gd name="connsiteY1" fmla="*/ 0 h 3196743"/>
              <a:gd name="connsiteX2" fmla="*/ 2016996 w 2420405"/>
              <a:gd name="connsiteY2" fmla="*/ 0 h 3196743"/>
              <a:gd name="connsiteX3" fmla="*/ 2420405 w 2420405"/>
              <a:gd name="connsiteY3" fmla="*/ 403409 h 3196743"/>
              <a:gd name="connsiteX4" fmla="*/ 2420405 w 2420405"/>
              <a:gd name="connsiteY4" fmla="*/ 2793334 h 3196743"/>
              <a:gd name="connsiteX5" fmla="*/ 2016996 w 2420405"/>
              <a:gd name="connsiteY5" fmla="*/ 3196743 h 3196743"/>
              <a:gd name="connsiteX6" fmla="*/ 403409 w 2420405"/>
              <a:gd name="connsiteY6" fmla="*/ 3196743 h 3196743"/>
              <a:gd name="connsiteX7" fmla="*/ 0 w 2420405"/>
              <a:gd name="connsiteY7" fmla="*/ 2793334 h 3196743"/>
              <a:gd name="connsiteX8" fmla="*/ 0 w 2420405"/>
              <a:gd name="connsiteY8" fmla="*/ 403409 h 3196743"/>
              <a:gd name="connsiteX0" fmla="*/ 0 w 2427720"/>
              <a:gd name="connsiteY0" fmla="*/ 264420 h 3196743"/>
              <a:gd name="connsiteX1" fmla="*/ 410724 w 2427720"/>
              <a:gd name="connsiteY1" fmla="*/ 0 h 3196743"/>
              <a:gd name="connsiteX2" fmla="*/ 2024311 w 2427720"/>
              <a:gd name="connsiteY2" fmla="*/ 0 h 3196743"/>
              <a:gd name="connsiteX3" fmla="*/ 2427720 w 2427720"/>
              <a:gd name="connsiteY3" fmla="*/ 403409 h 3196743"/>
              <a:gd name="connsiteX4" fmla="*/ 2427720 w 2427720"/>
              <a:gd name="connsiteY4" fmla="*/ 2793334 h 3196743"/>
              <a:gd name="connsiteX5" fmla="*/ 2024311 w 2427720"/>
              <a:gd name="connsiteY5" fmla="*/ 3196743 h 3196743"/>
              <a:gd name="connsiteX6" fmla="*/ 410724 w 2427720"/>
              <a:gd name="connsiteY6" fmla="*/ 3196743 h 3196743"/>
              <a:gd name="connsiteX7" fmla="*/ 7315 w 2427720"/>
              <a:gd name="connsiteY7" fmla="*/ 2793334 h 3196743"/>
              <a:gd name="connsiteX8" fmla="*/ 0 w 2427720"/>
              <a:gd name="connsiteY8" fmla="*/ 264420 h 3196743"/>
              <a:gd name="connsiteX0" fmla="*/ 0 w 2427720"/>
              <a:gd name="connsiteY0" fmla="*/ 264420 h 3204058"/>
              <a:gd name="connsiteX1" fmla="*/ 410724 w 2427720"/>
              <a:gd name="connsiteY1" fmla="*/ 0 h 3204058"/>
              <a:gd name="connsiteX2" fmla="*/ 2024311 w 2427720"/>
              <a:gd name="connsiteY2" fmla="*/ 0 h 3204058"/>
              <a:gd name="connsiteX3" fmla="*/ 2427720 w 2427720"/>
              <a:gd name="connsiteY3" fmla="*/ 403409 h 3204058"/>
              <a:gd name="connsiteX4" fmla="*/ 2427720 w 2427720"/>
              <a:gd name="connsiteY4" fmla="*/ 2793334 h 3204058"/>
              <a:gd name="connsiteX5" fmla="*/ 2024311 w 2427720"/>
              <a:gd name="connsiteY5" fmla="*/ 3196743 h 3204058"/>
              <a:gd name="connsiteX6" fmla="*/ 220529 w 2427720"/>
              <a:gd name="connsiteY6" fmla="*/ 3204058 h 3204058"/>
              <a:gd name="connsiteX7" fmla="*/ 7315 w 2427720"/>
              <a:gd name="connsiteY7" fmla="*/ 2793334 h 3204058"/>
              <a:gd name="connsiteX8" fmla="*/ 0 w 2427720"/>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7720 w 2435035"/>
              <a:gd name="connsiteY4" fmla="*/ 2793334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0404 w 2435035"/>
              <a:gd name="connsiteY4" fmla="*/ 2990845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42350"/>
              <a:gd name="connsiteY0" fmla="*/ 264420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264420 h 3204058"/>
              <a:gd name="connsiteX0" fmla="*/ 0 w 2442350"/>
              <a:gd name="connsiteY0" fmla="*/ 374148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185246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64451"/>
              <a:gd name="connsiteY0" fmla="*/ 374148 h 3204058"/>
              <a:gd name="connsiteX1" fmla="*/ 249789 w 2464451"/>
              <a:gd name="connsiteY1" fmla="*/ 0 h 3204058"/>
              <a:gd name="connsiteX2" fmla="*/ 2185246 w 2464451"/>
              <a:gd name="connsiteY2" fmla="*/ 0 h 3204058"/>
              <a:gd name="connsiteX3" fmla="*/ 2442350 w 2464451"/>
              <a:gd name="connsiteY3" fmla="*/ 322942 h 3204058"/>
              <a:gd name="connsiteX4" fmla="*/ 2464295 w 2464451"/>
              <a:gd name="connsiteY4" fmla="*/ 2990845 h 3204058"/>
              <a:gd name="connsiteX5" fmla="*/ 2024311 w 2464451"/>
              <a:gd name="connsiteY5" fmla="*/ 3196743 h 3204058"/>
              <a:gd name="connsiteX6" fmla="*/ 220529 w 2464451"/>
              <a:gd name="connsiteY6" fmla="*/ 3204058 h 3204058"/>
              <a:gd name="connsiteX7" fmla="*/ 7315 w 2464451"/>
              <a:gd name="connsiteY7" fmla="*/ 2793334 h 3204058"/>
              <a:gd name="connsiteX8" fmla="*/ 0 w 2464451"/>
              <a:gd name="connsiteY8" fmla="*/ 374148 h 3204058"/>
              <a:gd name="connsiteX0" fmla="*/ 0 w 2464998"/>
              <a:gd name="connsiteY0" fmla="*/ 374148 h 3204058"/>
              <a:gd name="connsiteX1" fmla="*/ 249789 w 2464998"/>
              <a:gd name="connsiteY1" fmla="*/ 0 h 3204058"/>
              <a:gd name="connsiteX2" fmla="*/ 2185246 w 2464998"/>
              <a:gd name="connsiteY2" fmla="*/ 0 h 3204058"/>
              <a:gd name="connsiteX3" fmla="*/ 2464296 w 2464998"/>
              <a:gd name="connsiteY3" fmla="*/ 322942 h 3204058"/>
              <a:gd name="connsiteX4" fmla="*/ 2464295 w 2464998"/>
              <a:gd name="connsiteY4" fmla="*/ 2990845 h 3204058"/>
              <a:gd name="connsiteX5" fmla="*/ 2024311 w 2464998"/>
              <a:gd name="connsiteY5" fmla="*/ 3196743 h 3204058"/>
              <a:gd name="connsiteX6" fmla="*/ 220529 w 2464998"/>
              <a:gd name="connsiteY6" fmla="*/ 3204058 h 3204058"/>
              <a:gd name="connsiteX7" fmla="*/ 7315 w 2464998"/>
              <a:gd name="connsiteY7" fmla="*/ 2793334 h 3204058"/>
              <a:gd name="connsiteX8" fmla="*/ 0 w 2464998"/>
              <a:gd name="connsiteY8" fmla="*/ 374148 h 320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4998" h="3204058">
                <a:moveTo>
                  <a:pt x="0" y="374148"/>
                </a:moveTo>
                <a:cubicBezTo>
                  <a:pt x="0" y="151351"/>
                  <a:pt x="26992" y="0"/>
                  <a:pt x="249789" y="0"/>
                </a:cubicBezTo>
                <a:lnTo>
                  <a:pt x="2185246" y="0"/>
                </a:lnTo>
                <a:cubicBezTo>
                  <a:pt x="2408043" y="0"/>
                  <a:pt x="2464296" y="100145"/>
                  <a:pt x="2464296" y="322942"/>
                </a:cubicBezTo>
                <a:cubicBezTo>
                  <a:pt x="2461858" y="1170790"/>
                  <a:pt x="2466733" y="2142997"/>
                  <a:pt x="2464295" y="2990845"/>
                </a:cubicBezTo>
                <a:cubicBezTo>
                  <a:pt x="2464295" y="3213642"/>
                  <a:pt x="2247108" y="3196743"/>
                  <a:pt x="2024311" y="3196743"/>
                </a:cubicBezTo>
                <a:lnTo>
                  <a:pt x="220529" y="3204058"/>
                </a:lnTo>
                <a:cubicBezTo>
                  <a:pt x="-2268" y="3204058"/>
                  <a:pt x="7315" y="3016131"/>
                  <a:pt x="7315" y="2793334"/>
                </a:cubicBezTo>
                <a:cubicBezTo>
                  <a:pt x="7315" y="1996692"/>
                  <a:pt x="0" y="1170790"/>
                  <a:pt x="0" y="374148"/>
                </a:cubicBezTo>
                <a:close/>
              </a:path>
            </a:pathLst>
          </a:custGeom>
          <a:solidFill>
            <a:schemeClr val="accent4">
              <a:lumMod val="40000"/>
              <a:lumOff val="6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8467" tIns="8467" rIns="8467" bIns="8467" numCol="1" spcCol="1270" rtlCol="0" anchor="ctr" anchorCtr="0">
            <a:noAutofit/>
          </a:bodyPr>
          <a:lstStyle/>
          <a:p>
            <a:pPr algn="ctr" defTabSz="592652">
              <a:lnSpc>
                <a:spcPct val="90000"/>
              </a:lnSpc>
              <a:spcBef>
                <a:spcPct val="0"/>
              </a:spcBef>
              <a:spcAft>
                <a:spcPct val="35000"/>
              </a:spcAft>
            </a:pPr>
            <a:endParaRPr lang="en-ZA" sz="1333">
              <a:solidFill>
                <a:srgbClr val="34342B"/>
              </a:solidFill>
              <a:latin typeface="Vodafone Rg" pitchFamily="34" charset="0"/>
            </a:endParaRPr>
          </a:p>
        </p:txBody>
      </p:sp>
      <p:sp>
        <p:nvSpPr>
          <p:cNvPr id="4" name="Rectangle: Rounded Corners 1">
            <a:extLst>
              <a:ext uri="{FF2B5EF4-FFF2-40B4-BE49-F238E27FC236}">
                <a16:creationId xmlns:a16="http://schemas.microsoft.com/office/drawing/2014/main" id="{6750CA34-8956-DE22-E092-7C2F5E57A67A}"/>
              </a:ext>
            </a:extLst>
          </p:cNvPr>
          <p:cNvSpPr/>
          <p:nvPr/>
        </p:nvSpPr>
        <p:spPr>
          <a:xfrm>
            <a:off x="2683589" y="707941"/>
            <a:ext cx="2074992" cy="2949659"/>
          </a:xfrm>
          <a:custGeom>
            <a:avLst/>
            <a:gdLst>
              <a:gd name="connsiteX0" fmla="*/ 0 w 2420405"/>
              <a:gd name="connsiteY0" fmla="*/ 403409 h 3196743"/>
              <a:gd name="connsiteX1" fmla="*/ 403409 w 2420405"/>
              <a:gd name="connsiteY1" fmla="*/ 0 h 3196743"/>
              <a:gd name="connsiteX2" fmla="*/ 2016996 w 2420405"/>
              <a:gd name="connsiteY2" fmla="*/ 0 h 3196743"/>
              <a:gd name="connsiteX3" fmla="*/ 2420405 w 2420405"/>
              <a:gd name="connsiteY3" fmla="*/ 403409 h 3196743"/>
              <a:gd name="connsiteX4" fmla="*/ 2420405 w 2420405"/>
              <a:gd name="connsiteY4" fmla="*/ 2793334 h 3196743"/>
              <a:gd name="connsiteX5" fmla="*/ 2016996 w 2420405"/>
              <a:gd name="connsiteY5" fmla="*/ 3196743 h 3196743"/>
              <a:gd name="connsiteX6" fmla="*/ 403409 w 2420405"/>
              <a:gd name="connsiteY6" fmla="*/ 3196743 h 3196743"/>
              <a:gd name="connsiteX7" fmla="*/ 0 w 2420405"/>
              <a:gd name="connsiteY7" fmla="*/ 2793334 h 3196743"/>
              <a:gd name="connsiteX8" fmla="*/ 0 w 2420405"/>
              <a:gd name="connsiteY8" fmla="*/ 403409 h 3196743"/>
              <a:gd name="connsiteX0" fmla="*/ 0 w 2427720"/>
              <a:gd name="connsiteY0" fmla="*/ 264420 h 3196743"/>
              <a:gd name="connsiteX1" fmla="*/ 410724 w 2427720"/>
              <a:gd name="connsiteY1" fmla="*/ 0 h 3196743"/>
              <a:gd name="connsiteX2" fmla="*/ 2024311 w 2427720"/>
              <a:gd name="connsiteY2" fmla="*/ 0 h 3196743"/>
              <a:gd name="connsiteX3" fmla="*/ 2427720 w 2427720"/>
              <a:gd name="connsiteY3" fmla="*/ 403409 h 3196743"/>
              <a:gd name="connsiteX4" fmla="*/ 2427720 w 2427720"/>
              <a:gd name="connsiteY4" fmla="*/ 2793334 h 3196743"/>
              <a:gd name="connsiteX5" fmla="*/ 2024311 w 2427720"/>
              <a:gd name="connsiteY5" fmla="*/ 3196743 h 3196743"/>
              <a:gd name="connsiteX6" fmla="*/ 410724 w 2427720"/>
              <a:gd name="connsiteY6" fmla="*/ 3196743 h 3196743"/>
              <a:gd name="connsiteX7" fmla="*/ 7315 w 2427720"/>
              <a:gd name="connsiteY7" fmla="*/ 2793334 h 3196743"/>
              <a:gd name="connsiteX8" fmla="*/ 0 w 2427720"/>
              <a:gd name="connsiteY8" fmla="*/ 264420 h 3196743"/>
              <a:gd name="connsiteX0" fmla="*/ 0 w 2427720"/>
              <a:gd name="connsiteY0" fmla="*/ 264420 h 3204058"/>
              <a:gd name="connsiteX1" fmla="*/ 410724 w 2427720"/>
              <a:gd name="connsiteY1" fmla="*/ 0 h 3204058"/>
              <a:gd name="connsiteX2" fmla="*/ 2024311 w 2427720"/>
              <a:gd name="connsiteY2" fmla="*/ 0 h 3204058"/>
              <a:gd name="connsiteX3" fmla="*/ 2427720 w 2427720"/>
              <a:gd name="connsiteY3" fmla="*/ 403409 h 3204058"/>
              <a:gd name="connsiteX4" fmla="*/ 2427720 w 2427720"/>
              <a:gd name="connsiteY4" fmla="*/ 2793334 h 3204058"/>
              <a:gd name="connsiteX5" fmla="*/ 2024311 w 2427720"/>
              <a:gd name="connsiteY5" fmla="*/ 3196743 h 3204058"/>
              <a:gd name="connsiteX6" fmla="*/ 220529 w 2427720"/>
              <a:gd name="connsiteY6" fmla="*/ 3204058 h 3204058"/>
              <a:gd name="connsiteX7" fmla="*/ 7315 w 2427720"/>
              <a:gd name="connsiteY7" fmla="*/ 2793334 h 3204058"/>
              <a:gd name="connsiteX8" fmla="*/ 0 w 2427720"/>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7720 w 2435035"/>
              <a:gd name="connsiteY4" fmla="*/ 2793334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0404 w 2435035"/>
              <a:gd name="connsiteY4" fmla="*/ 2990845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42350"/>
              <a:gd name="connsiteY0" fmla="*/ 264420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264420 h 3204058"/>
              <a:gd name="connsiteX0" fmla="*/ 0 w 2442350"/>
              <a:gd name="connsiteY0" fmla="*/ 374148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185246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64451"/>
              <a:gd name="connsiteY0" fmla="*/ 374148 h 3204058"/>
              <a:gd name="connsiteX1" fmla="*/ 249789 w 2464451"/>
              <a:gd name="connsiteY1" fmla="*/ 0 h 3204058"/>
              <a:gd name="connsiteX2" fmla="*/ 2185246 w 2464451"/>
              <a:gd name="connsiteY2" fmla="*/ 0 h 3204058"/>
              <a:gd name="connsiteX3" fmla="*/ 2442350 w 2464451"/>
              <a:gd name="connsiteY3" fmla="*/ 322942 h 3204058"/>
              <a:gd name="connsiteX4" fmla="*/ 2464295 w 2464451"/>
              <a:gd name="connsiteY4" fmla="*/ 2990845 h 3204058"/>
              <a:gd name="connsiteX5" fmla="*/ 2024311 w 2464451"/>
              <a:gd name="connsiteY5" fmla="*/ 3196743 h 3204058"/>
              <a:gd name="connsiteX6" fmla="*/ 220529 w 2464451"/>
              <a:gd name="connsiteY6" fmla="*/ 3204058 h 3204058"/>
              <a:gd name="connsiteX7" fmla="*/ 7315 w 2464451"/>
              <a:gd name="connsiteY7" fmla="*/ 2793334 h 3204058"/>
              <a:gd name="connsiteX8" fmla="*/ 0 w 2464451"/>
              <a:gd name="connsiteY8" fmla="*/ 374148 h 3204058"/>
              <a:gd name="connsiteX0" fmla="*/ 0 w 2464998"/>
              <a:gd name="connsiteY0" fmla="*/ 374148 h 3204058"/>
              <a:gd name="connsiteX1" fmla="*/ 249789 w 2464998"/>
              <a:gd name="connsiteY1" fmla="*/ 0 h 3204058"/>
              <a:gd name="connsiteX2" fmla="*/ 2185246 w 2464998"/>
              <a:gd name="connsiteY2" fmla="*/ 0 h 3204058"/>
              <a:gd name="connsiteX3" fmla="*/ 2464296 w 2464998"/>
              <a:gd name="connsiteY3" fmla="*/ 322942 h 3204058"/>
              <a:gd name="connsiteX4" fmla="*/ 2464295 w 2464998"/>
              <a:gd name="connsiteY4" fmla="*/ 2990845 h 3204058"/>
              <a:gd name="connsiteX5" fmla="*/ 2024311 w 2464998"/>
              <a:gd name="connsiteY5" fmla="*/ 3196743 h 3204058"/>
              <a:gd name="connsiteX6" fmla="*/ 220529 w 2464998"/>
              <a:gd name="connsiteY6" fmla="*/ 3204058 h 3204058"/>
              <a:gd name="connsiteX7" fmla="*/ 7315 w 2464998"/>
              <a:gd name="connsiteY7" fmla="*/ 2793334 h 3204058"/>
              <a:gd name="connsiteX8" fmla="*/ 0 w 2464998"/>
              <a:gd name="connsiteY8" fmla="*/ 374148 h 320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4998" h="3204058">
                <a:moveTo>
                  <a:pt x="0" y="374148"/>
                </a:moveTo>
                <a:cubicBezTo>
                  <a:pt x="0" y="151351"/>
                  <a:pt x="26992" y="0"/>
                  <a:pt x="249789" y="0"/>
                </a:cubicBezTo>
                <a:lnTo>
                  <a:pt x="2185246" y="0"/>
                </a:lnTo>
                <a:cubicBezTo>
                  <a:pt x="2408043" y="0"/>
                  <a:pt x="2464296" y="100145"/>
                  <a:pt x="2464296" y="322942"/>
                </a:cubicBezTo>
                <a:cubicBezTo>
                  <a:pt x="2461858" y="1170790"/>
                  <a:pt x="2466733" y="2142997"/>
                  <a:pt x="2464295" y="2990845"/>
                </a:cubicBezTo>
                <a:cubicBezTo>
                  <a:pt x="2464295" y="3213642"/>
                  <a:pt x="2247108" y="3196743"/>
                  <a:pt x="2024311" y="3196743"/>
                </a:cubicBezTo>
                <a:lnTo>
                  <a:pt x="220529" y="3204058"/>
                </a:lnTo>
                <a:cubicBezTo>
                  <a:pt x="-2268" y="3204058"/>
                  <a:pt x="7315" y="3016131"/>
                  <a:pt x="7315" y="2793334"/>
                </a:cubicBezTo>
                <a:cubicBezTo>
                  <a:pt x="7315" y="1996692"/>
                  <a:pt x="0" y="1170790"/>
                  <a:pt x="0" y="374148"/>
                </a:cubicBezTo>
                <a:close/>
              </a:path>
            </a:pathLst>
          </a:custGeom>
          <a:solidFill>
            <a:schemeClr val="accent4">
              <a:lumMod val="40000"/>
              <a:lumOff val="6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8467" tIns="8467" rIns="8467" bIns="8467" numCol="1" spcCol="1270" rtlCol="0" anchor="ctr" anchorCtr="0">
            <a:noAutofit/>
          </a:bodyPr>
          <a:lstStyle/>
          <a:p>
            <a:pPr algn="ctr" defTabSz="592652">
              <a:lnSpc>
                <a:spcPct val="90000"/>
              </a:lnSpc>
              <a:spcBef>
                <a:spcPct val="0"/>
              </a:spcBef>
              <a:spcAft>
                <a:spcPct val="35000"/>
              </a:spcAft>
            </a:pPr>
            <a:endParaRPr lang="en-ZA" sz="1333">
              <a:solidFill>
                <a:srgbClr val="34342B"/>
              </a:solidFill>
              <a:latin typeface="Vodafone Rg" pitchFamily="34" charset="0"/>
            </a:endParaRPr>
          </a:p>
        </p:txBody>
      </p:sp>
      <p:sp>
        <p:nvSpPr>
          <p:cNvPr id="5" name="Rectangle: Rounded Corners 1">
            <a:extLst>
              <a:ext uri="{FF2B5EF4-FFF2-40B4-BE49-F238E27FC236}">
                <a16:creationId xmlns:a16="http://schemas.microsoft.com/office/drawing/2014/main" id="{BA91CBEC-1FA0-A99A-E790-864BE8684D49}"/>
              </a:ext>
            </a:extLst>
          </p:cNvPr>
          <p:cNvSpPr/>
          <p:nvPr/>
        </p:nvSpPr>
        <p:spPr>
          <a:xfrm>
            <a:off x="5087863" y="707941"/>
            <a:ext cx="2104110" cy="2949659"/>
          </a:xfrm>
          <a:custGeom>
            <a:avLst/>
            <a:gdLst>
              <a:gd name="connsiteX0" fmla="*/ 0 w 2420405"/>
              <a:gd name="connsiteY0" fmla="*/ 403409 h 3196743"/>
              <a:gd name="connsiteX1" fmla="*/ 403409 w 2420405"/>
              <a:gd name="connsiteY1" fmla="*/ 0 h 3196743"/>
              <a:gd name="connsiteX2" fmla="*/ 2016996 w 2420405"/>
              <a:gd name="connsiteY2" fmla="*/ 0 h 3196743"/>
              <a:gd name="connsiteX3" fmla="*/ 2420405 w 2420405"/>
              <a:gd name="connsiteY3" fmla="*/ 403409 h 3196743"/>
              <a:gd name="connsiteX4" fmla="*/ 2420405 w 2420405"/>
              <a:gd name="connsiteY4" fmla="*/ 2793334 h 3196743"/>
              <a:gd name="connsiteX5" fmla="*/ 2016996 w 2420405"/>
              <a:gd name="connsiteY5" fmla="*/ 3196743 h 3196743"/>
              <a:gd name="connsiteX6" fmla="*/ 403409 w 2420405"/>
              <a:gd name="connsiteY6" fmla="*/ 3196743 h 3196743"/>
              <a:gd name="connsiteX7" fmla="*/ 0 w 2420405"/>
              <a:gd name="connsiteY7" fmla="*/ 2793334 h 3196743"/>
              <a:gd name="connsiteX8" fmla="*/ 0 w 2420405"/>
              <a:gd name="connsiteY8" fmla="*/ 403409 h 3196743"/>
              <a:gd name="connsiteX0" fmla="*/ 0 w 2427720"/>
              <a:gd name="connsiteY0" fmla="*/ 264420 h 3196743"/>
              <a:gd name="connsiteX1" fmla="*/ 410724 w 2427720"/>
              <a:gd name="connsiteY1" fmla="*/ 0 h 3196743"/>
              <a:gd name="connsiteX2" fmla="*/ 2024311 w 2427720"/>
              <a:gd name="connsiteY2" fmla="*/ 0 h 3196743"/>
              <a:gd name="connsiteX3" fmla="*/ 2427720 w 2427720"/>
              <a:gd name="connsiteY3" fmla="*/ 403409 h 3196743"/>
              <a:gd name="connsiteX4" fmla="*/ 2427720 w 2427720"/>
              <a:gd name="connsiteY4" fmla="*/ 2793334 h 3196743"/>
              <a:gd name="connsiteX5" fmla="*/ 2024311 w 2427720"/>
              <a:gd name="connsiteY5" fmla="*/ 3196743 h 3196743"/>
              <a:gd name="connsiteX6" fmla="*/ 410724 w 2427720"/>
              <a:gd name="connsiteY6" fmla="*/ 3196743 h 3196743"/>
              <a:gd name="connsiteX7" fmla="*/ 7315 w 2427720"/>
              <a:gd name="connsiteY7" fmla="*/ 2793334 h 3196743"/>
              <a:gd name="connsiteX8" fmla="*/ 0 w 2427720"/>
              <a:gd name="connsiteY8" fmla="*/ 264420 h 3196743"/>
              <a:gd name="connsiteX0" fmla="*/ 0 w 2427720"/>
              <a:gd name="connsiteY0" fmla="*/ 264420 h 3204058"/>
              <a:gd name="connsiteX1" fmla="*/ 410724 w 2427720"/>
              <a:gd name="connsiteY1" fmla="*/ 0 h 3204058"/>
              <a:gd name="connsiteX2" fmla="*/ 2024311 w 2427720"/>
              <a:gd name="connsiteY2" fmla="*/ 0 h 3204058"/>
              <a:gd name="connsiteX3" fmla="*/ 2427720 w 2427720"/>
              <a:gd name="connsiteY3" fmla="*/ 403409 h 3204058"/>
              <a:gd name="connsiteX4" fmla="*/ 2427720 w 2427720"/>
              <a:gd name="connsiteY4" fmla="*/ 2793334 h 3204058"/>
              <a:gd name="connsiteX5" fmla="*/ 2024311 w 2427720"/>
              <a:gd name="connsiteY5" fmla="*/ 3196743 h 3204058"/>
              <a:gd name="connsiteX6" fmla="*/ 220529 w 2427720"/>
              <a:gd name="connsiteY6" fmla="*/ 3204058 h 3204058"/>
              <a:gd name="connsiteX7" fmla="*/ 7315 w 2427720"/>
              <a:gd name="connsiteY7" fmla="*/ 2793334 h 3204058"/>
              <a:gd name="connsiteX8" fmla="*/ 0 w 2427720"/>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7720 w 2435035"/>
              <a:gd name="connsiteY4" fmla="*/ 2793334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0404 w 2435035"/>
              <a:gd name="connsiteY4" fmla="*/ 2990845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42350"/>
              <a:gd name="connsiteY0" fmla="*/ 264420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264420 h 3204058"/>
              <a:gd name="connsiteX0" fmla="*/ 0 w 2442350"/>
              <a:gd name="connsiteY0" fmla="*/ 374148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185246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64451"/>
              <a:gd name="connsiteY0" fmla="*/ 374148 h 3204058"/>
              <a:gd name="connsiteX1" fmla="*/ 249789 w 2464451"/>
              <a:gd name="connsiteY1" fmla="*/ 0 h 3204058"/>
              <a:gd name="connsiteX2" fmla="*/ 2185246 w 2464451"/>
              <a:gd name="connsiteY2" fmla="*/ 0 h 3204058"/>
              <a:gd name="connsiteX3" fmla="*/ 2442350 w 2464451"/>
              <a:gd name="connsiteY3" fmla="*/ 322942 h 3204058"/>
              <a:gd name="connsiteX4" fmla="*/ 2464295 w 2464451"/>
              <a:gd name="connsiteY4" fmla="*/ 2990845 h 3204058"/>
              <a:gd name="connsiteX5" fmla="*/ 2024311 w 2464451"/>
              <a:gd name="connsiteY5" fmla="*/ 3196743 h 3204058"/>
              <a:gd name="connsiteX6" fmla="*/ 220529 w 2464451"/>
              <a:gd name="connsiteY6" fmla="*/ 3204058 h 3204058"/>
              <a:gd name="connsiteX7" fmla="*/ 7315 w 2464451"/>
              <a:gd name="connsiteY7" fmla="*/ 2793334 h 3204058"/>
              <a:gd name="connsiteX8" fmla="*/ 0 w 2464451"/>
              <a:gd name="connsiteY8" fmla="*/ 374148 h 3204058"/>
              <a:gd name="connsiteX0" fmla="*/ 0 w 2464998"/>
              <a:gd name="connsiteY0" fmla="*/ 374148 h 3204058"/>
              <a:gd name="connsiteX1" fmla="*/ 249789 w 2464998"/>
              <a:gd name="connsiteY1" fmla="*/ 0 h 3204058"/>
              <a:gd name="connsiteX2" fmla="*/ 2185246 w 2464998"/>
              <a:gd name="connsiteY2" fmla="*/ 0 h 3204058"/>
              <a:gd name="connsiteX3" fmla="*/ 2464296 w 2464998"/>
              <a:gd name="connsiteY3" fmla="*/ 322942 h 3204058"/>
              <a:gd name="connsiteX4" fmla="*/ 2464295 w 2464998"/>
              <a:gd name="connsiteY4" fmla="*/ 2990845 h 3204058"/>
              <a:gd name="connsiteX5" fmla="*/ 2024311 w 2464998"/>
              <a:gd name="connsiteY5" fmla="*/ 3196743 h 3204058"/>
              <a:gd name="connsiteX6" fmla="*/ 220529 w 2464998"/>
              <a:gd name="connsiteY6" fmla="*/ 3204058 h 3204058"/>
              <a:gd name="connsiteX7" fmla="*/ 7315 w 2464998"/>
              <a:gd name="connsiteY7" fmla="*/ 2793334 h 3204058"/>
              <a:gd name="connsiteX8" fmla="*/ 0 w 2464998"/>
              <a:gd name="connsiteY8" fmla="*/ 374148 h 320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4998" h="3204058">
                <a:moveTo>
                  <a:pt x="0" y="374148"/>
                </a:moveTo>
                <a:cubicBezTo>
                  <a:pt x="0" y="151351"/>
                  <a:pt x="26992" y="0"/>
                  <a:pt x="249789" y="0"/>
                </a:cubicBezTo>
                <a:lnTo>
                  <a:pt x="2185246" y="0"/>
                </a:lnTo>
                <a:cubicBezTo>
                  <a:pt x="2408043" y="0"/>
                  <a:pt x="2464296" y="100145"/>
                  <a:pt x="2464296" y="322942"/>
                </a:cubicBezTo>
                <a:cubicBezTo>
                  <a:pt x="2461858" y="1170790"/>
                  <a:pt x="2466733" y="2142997"/>
                  <a:pt x="2464295" y="2990845"/>
                </a:cubicBezTo>
                <a:cubicBezTo>
                  <a:pt x="2464295" y="3213642"/>
                  <a:pt x="2247108" y="3196743"/>
                  <a:pt x="2024311" y="3196743"/>
                </a:cubicBezTo>
                <a:lnTo>
                  <a:pt x="220529" y="3204058"/>
                </a:lnTo>
                <a:cubicBezTo>
                  <a:pt x="-2268" y="3204058"/>
                  <a:pt x="7315" y="3016131"/>
                  <a:pt x="7315" y="2793334"/>
                </a:cubicBezTo>
                <a:cubicBezTo>
                  <a:pt x="7315" y="1996692"/>
                  <a:pt x="0" y="1170790"/>
                  <a:pt x="0" y="374148"/>
                </a:cubicBezTo>
                <a:close/>
              </a:path>
            </a:pathLst>
          </a:custGeom>
          <a:solidFill>
            <a:schemeClr val="accent4">
              <a:lumMod val="40000"/>
              <a:lumOff val="6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8467" tIns="8467" rIns="8467" bIns="8467" numCol="1" spcCol="1270" rtlCol="0" anchor="ctr" anchorCtr="0">
            <a:noAutofit/>
          </a:bodyPr>
          <a:lstStyle/>
          <a:p>
            <a:pPr algn="ctr" defTabSz="592652">
              <a:lnSpc>
                <a:spcPct val="90000"/>
              </a:lnSpc>
              <a:spcBef>
                <a:spcPct val="0"/>
              </a:spcBef>
              <a:spcAft>
                <a:spcPct val="35000"/>
              </a:spcAft>
            </a:pPr>
            <a:endParaRPr lang="en-ZA" sz="1333" dirty="0">
              <a:solidFill>
                <a:srgbClr val="34342B"/>
              </a:solidFill>
              <a:latin typeface="Vodafone Rg" pitchFamily="34" charset="0"/>
            </a:endParaRPr>
          </a:p>
        </p:txBody>
      </p:sp>
      <p:sp>
        <p:nvSpPr>
          <p:cNvPr id="8" name="Rectangle: Rounded Corners 1">
            <a:extLst>
              <a:ext uri="{FF2B5EF4-FFF2-40B4-BE49-F238E27FC236}">
                <a16:creationId xmlns:a16="http://schemas.microsoft.com/office/drawing/2014/main" id="{F8D80F38-E069-DBA1-8AA7-0BD4761FD483}"/>
              </a:ext>
            </a:extLst>
          </p:cNvPr>
          <p:cNvSpPr/>
          <p:nvPr/>
        </p:nvSpPr>
        <p:spPr>
          <a:xfrm>
            <a:off x="7440210" y="736401"/>
            <a:ext cx="2074992" cy="2921199"/>
          </a:xfrm>
          <a:custGeom>
            <a:avLst/>
            <a:gdLst>
              <a:gd name="connsiteX0" fmla="*/ 0 w 2420405"/>
              <a:gd name="connsiteY0" fmla="*/ 403409 h 3196743"/>
              <a:gd name="connsiteX1" fmla="*/ 403409 w 2420405"/>
              <a:gd name="connsiteY1" fmla="*/ 0 h 3196743"/>
              <a:gd name="connsiteX2" fmla="*/ 2016996 w 2420405"/>
              <a:gd name="connsiteY2" fmla="*/ 0 h 3196743"/>
              <a:gd name="connsiteX3" fmla="*/ 2420405 w 2420405"/>
              <a:gd name="connsiteY3" fmla="*/ 403409 h 3196743"/>
              <a:gd name="connsiteX4" fmla="*/ 2420405 w 2420405"/>
              <a:gd name="connsiteY4" fmla="*/ 2793334 h 3196743"/>
              <a:gd name="connsiteX5" fmla="*/ 2016996 w 2420405"/>
              <a:gd name="connsiteY5" fmla="*/ 3196743 h 3196743"/>
              <a:gd name="connsiteX6" fmla="*/ 403409 w 2420405"/>
              <a:gd name="connsiteY6" fmla="*/ 3196743 h 3196743"/>
              <a:gd name="connsiteX7" fmla="*/ 0 w 2420405"/>
              <a:gd name="connsiteY7" fmla="*/ 2793334 h 3196743"/>
              <a:gd name="connsiteX8" fmla="*/ 0 w 2420405"/>
              <a:gd name="connsiteY8" fmla="*/ 403409 h 3196743"/>
              <a:gd name="connsiteX0" fmla="*/ 0 w 2427720"/>
              <a:gd name="connsiteY0" fmla="*/ 264420 h 3196743"/>
              <a:gd name="connsiteX1" fmla="*/ 410724 w 2427720"/>
              <a:gd name="connsiteY1" fmla="*/ 0 h 3196743"/>
              <a:gd name="connsiteX2" fmla="*/ 2024311 w 2427720"/>
              <a:gd name="connsiteY2" fmla="*/ 0 h 3196743"/>
              <a:gd name="connsiteX3" fmla="*/ 2427720 w 2427720"/>
              <a:gd name="connsiteY3" fmla="*/ 403409 h 3196743"/>
              <a:gd name="connsiteX4" fmla="*/ 2427720 w 2427720"/>
              <a:gd name="connsiteY4" fmla="*/ 2793334 h 3196743"/>
              <a:gd name="connsiteX5" fmla="*/ 2024311 w 2427720"/>
              <a:gd name="connsiteY5" fmla="*/ 3196743 h 3196743"/>
              <a:gd name="connsiteX6" fmla="*/ 410724 w 2427720"/>
              <a:gd name="connsiteY6" fmla="*/ 3196743 h 3196743"/>
              <a:gd name="connsiteX7" fmla="*/ 7315 w 2427720"/>
              <a:gd name="connsiteY7" fmla="*/ 2793334 h 3196743"/>
              <a:gd name="connsiteX8" fmla="*/ 0 w 2427720"/>
              <a:gd name="connsiteY8" fmla="*/ 264420 h 3196743"/>
              <a:gd name="connsiteX0" fmla="*/ 0 w 2427720"/>
              <a:gd name="connsiteY0" fmla="*/ 264420 h 3204058"/>
              <a:gd name="connsiteX1" fmla="*/ 410724 w 2427720"/>
              <a:gd name="connsiteY1" fmla="*/ 0 h 3204058"/>
              <a:gd name="connsiteX2" fmla="*/ 2024311 w 2427720"/>
              <a:gd name="connsiteY2" fmla="*/ 0 h 3204058"/>
              <a:gd name="connsiteX3" fmla="*/ 2427720 w 2427720"/>
              <a:gd name="connsiteY3" fmla="*/ 403409 h 3204058"/>
              <a:gd name="connsiteX4" fmla="*/ 2427720 w 2427720"/>
              <a:gd name="connsiteY4" fmla="*/ 2793334 h 3204058"/>
              <a:gd name="connsiteX5" fmla="*/ 2024311 w 2427720"/>
              <a:gd name="connsiteY5" fmla="*/ 3196743 h 3204058"/>
              <a:gd name="connsiteX6" fmla="*/ 220529 w 2427720"/>
              <a:gd name="connsiteY6" fmla="*/ 3204058 h 3204058"/>
              <a:gd name="connsiteX7" fmla="*/ 7315 w 2427720"/>
              <a:gd name="connsiteY7" fmla="*/ 2793334 h 3204058"/>
              <a:gd name="connsiteX8" fmla="*/ 0 w 2427720"/>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7720 w 2435035"/>
              <a:gd name="connsiteY4" fmla="*/ 2793334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0404 w 2435035"/>
              <a:gd name="connsiteY4" fmla="*/ 2990845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42350"/>
              <a:gd name="connsiteY0" fmla="*/ 264420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264420 h 3204058"/>
              <a:gd name="connsiteX0" fmla="*/ 0 w 2442350"/>
              <a:gd name="connsiteY0" fmla="*/ 374148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185246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64451"/>
              <a:gd name="connsiteY0" fmla="*/ 374148 h 3204058"/>
              <a:gd name="connsiteX1" fmla="*/ 249789 w 2464451"/>
              <a:gd name="connsiteY1" fmla="*/ 0 h 3204058"/>
              <a:gd name="connsiteX2" fmla="*/ 2185246 w 2464451"/>
              <a:gd name="connsiteY2" fmla="*/ 0 h 3204058"/>
              <a:gd name="connsiteX3" fmla="*/ 2442350 w 2464451"/>
              <a:gd name="connsiteY3" fmla="*/ 322942 h 3204058"/>
              <a:gd name="connsiteX4" fmla="*/ 2464295 w 2464451"/>
              <a:gd name="connsiteY4" fmla="*/ 2990845 h 3204058"/>
              <a:gd name="connsiteX5" fmla="*/ 2024311 w 2464451"/>
              <a:gd name="connsiteY5" fmla="*/ 3196743 h 3204058"/>
              <a:gd name="connsiteX6" fmla="*/ 220529 w 2464451"/>
              <a:gd name="connsiteY6" fmla="*/ 3204058 h 3204058"/>
              <a:gd name="connsiteX7" fmla="*/ 7315 w 2464451"/>
              <a:gd name="connsiteY7" fmla="*/ 2793334 h 3204058"/>
              <a:gd name="connsiteX8" fmla="*/ 0 w 2464451"/>
              <a:gd name="connsiteY8" fmla="*/ 374148 h 3204058"/>
              <a:gd name="connsiteX0" fmla="*/ 0 w 2464998"/>
              <a:gd name="connsiteY0" fmla="*/ 374148 h 3204058"/>
              <a:gd name="connsiteX1" fmla="*/ 249789 w 2464998"/>
              <a:gd name="connsiteY1" fmla="*/ 0 h 3204058"/>
              <a:gd name="connsiteX2" fmla="*/ 2185246 w 2464998"/>
              <a:gd name="connsiteY2" fmla="*/ 0 h 3204058"/>
              <a:gd name="connsiteX3" fmla="*/ 2464296 w 2464998"/>
              <a:gd name="connsiteY3" fmla="*/ 322942 h 3204058"/>
              <a:gd name="connsiteX4" fmla="*/ 2464295 w 2464998"/>
              <a:gd name="connsiteY4" fmla="*/ 2990845 h 3204058"/>
              <a:gd name="connsiteX5" fmla="*/ 2024311 w 2464998"/>
              <a:gd name="connsiteY5" fmla="*/ 3196743 h 3204058"/>
              <a:gd name="connsiteX6" fmla="*/ 220529 w 2464998"/>
              <a:gd name="connsiteY6" fmla="*/ 3204058 h 3204058"/>
              <a:gd name="connsiteX7" fmla="*/ 7315 w 2464998"/>
              <a:gd name="connsiteY7" fmla="*/ 2793334 h 3204058"/>
              <a:gd name="connsiteX8" fmla="*/ 0 w 2464998"/>
              <a:gd name="connsiteY8" fmla="*/ 374148 h 320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4998" h="3204058">
                <a:moveTo>
                  <a:pt x="0" y="374148"/>
                </a:moveTo>
                <a:cubicBezTo>
                  <a:pt x="0" y="151351"/>
                  <a:pt x="26992" y="0"/>
                  <a:pt x="249789" y="0"/>
                </a:cubicBezTo>
                <a:lnTo>
                  <a:pt x="2185246" y="0"/>
                </a:lnTo>
                <a:cubicBezTo>
                  <a:pt x="2408043" y="0"/>
                  <a:pt x="2464296" y="100145"/>
                  <a:pt x="2464296" y="322942"/>
                </a:cubicBezTo>
                <a:cubicBezTo>
                  <a:pt x="2461858" y="1170790"/>
                  <a:pt x="2466733" y="2142997"/>
                  <a:pt x="2464295" y="2990845"/>
                </a:cubicBezTo>
                <a:cubicBezTo>
                  <a:pt x="2464295" y="3213642"/>
                  <a:pt x="2247108" y="3196743"/>
                  <a:pt x="2024311" y="3196743"/>
                </a:cubicBezTo>
                <a:lnTo>
                  <a:pt x="220529" y="3204058"/>
                </a:lnTo>
                <a:cubicBezTo>
                  <a:pt x="-2268" y="3204058"/>
                  <a:pt x="7315" y="3016131"/>
                  <a:pt x="7315" y="2793334"/>
                </a:cubicBezTo>
                <a:cubicBezTo>
                  <a:pt x="7315" y="1996692"/>
                  <a:pt x="0" y="1170790"/>
                  <a:pt x="0" y="374148"/>
                </a:cubicBezTo>
                <a:close/>
              </a:path>
            </a:pathLst>
          </a:custGeom>
          <a:solidFill>
            <a:schemeClr val="accent4">
              <a:lumMod val="40000"/>
              <a:lumOff val="6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8467" tIns="8467" rIns="8467" bIns="8467" numCol="1" spcCol="1270" rtlCol="0" anchor="ctr" anchorCtr="0">
            <a:noAutofit/>
          </a:bodyPr>
          <a:lstStyle/>
          <a:p>
            <a:pPr algn="ctr" defTabSz="592652">
              <a:lnSpc>
                <a:spcPct val="90000"/>
              </a:lnSpc>
              <a:spcBef>
                <a:spcPct val="0"/>
              </a:spcBef>
              <a:spcAft>
                <a:spcPct val="35000"/>
              </a:spcAft>
            </a:pPr>
            <a:endParaRPr lang="en-ZA" sz="1333">
              <a:solidFill>
                <a:srgbClr val="34342B"/>
              </a:solidFill>
              <a:latin typeface="Vodafone Rg" pitchFamily="34" charset="0"/>
            </a:endParaRPr>
          </a:p>
        </p:txBody>
      </p:sp>
      <p:sp>
        <p:nvSpPr>
          <p:cNvPr id="9" name="Rectangle: Rounded Corners 1">
            <a:extLst>
              <a:ext uri="{FF2B5EF4-FFF2-40B4-BE49-F238E27FC236}">
                <a16:creationId xmlns:a16="http://schemas.microsoft.com/office/drawing/2014/main" id="{A2DAB38D-B44D-D02E-C479-01D0BAD5D0B0}"/>
              </a:ext>
            </a:extLst>
          </p:cNvPr>
          <p:cNvSpPr/>
          <p:nvPr/>
        </p:nvSpPr>
        <p:spPr>
          <a:xfrm>
            <a:off x="9759419" y="754461"/>
            <a:ext cx="1938552" cy="2903139"/>
          </a:xfrm>
          <a:custGeom>
            <a:avLst/>
            <a:gdLst>
              <a:gd name="connsiteX0" fmla="*/ 0 w 2420405"/>
              <a:gd name="connsiteY0" fmla="*/ 403409 h 3196743"/>
              <a:gd name="connsiteX1" fmla="*/ 403409 w 2420405"/>
              <a:gd name="connsiteY1" fmla="*/ 0 h 3196743"/>
              <a:gd name="connsiteX2" fmla="*/ 2016996 w 2420405"/>
              <a:gd name="connsiteY2" fmla="*/ 0 h 3196743"/>
              <a:gd name="connsiteX3" fmla="*/ 2420405 w 2420405"/>
              <a:gd name="connsiteY3" fmla="*/ 403409 h 3196743"/>
              <a:gd name="connsiteX4" fmla="*/ 2420405 w 2420405"/>
              <a:gd name="connsiteY4" fmla="*/ 2793334 h 3196743"/>
              <a:gd name="connsiteX5" fmla="*/ 2016996 w 2420405"/>
              <a:gd name="connsiteY5" fmla="*/ 3196743 h 3196743"/>
              <a:gd name="connsiteX6" fmla="*/ 403409 w 2420405"/>
              <a:gd name="connsiteY6" fmla="*/ 3196743 h 3196743"/>
              <a:gd name="connsiteX7" fmla="*/ 0 w 2420405"/>
              <a:gd name="connsiteY7" fmla="*/ 2793334 h 3196743"/>
              <a:gd name="connsiteX8" fmla="*/ 0 w 2420405"/>
              <a:gd name="connsiteY8" fmla="*/ 403409 h 3196743"/>
              <a:gd name="connsiteX0" fmla="*/ 0 w 2427720"/>
              <a:gd name="connsiteY0" fmla="*/ 264420 h 3196743"/>
              <a:gd name="connsiteX1" fmla="*/ 410724 w 2427720"/>
              <a:gd name="connsiteY1" fmla="*/ 0 h 3196743"/>
              <a:gd name="connsiteX2" fmla="*/ 2024311 w 2427720"/>
              <a:gd name="connsiteY2" fmla="*/ 0 h 3196743"/>
              <a:gd name="connsiteX3" fmla="*/ 2427720 w 2427720"/>
              <a:gd name="connsiteY3" fmla="*/ 403409 h 3196743"/>
              <a:gd name="connsiteX4" fmla="*/ 2427720 w 2427720"/>
              <a:gd name="connsiteY4" fmla="*/ 2793334 h 3196743"/>
              <a:gd name="connsiteX5" fmla="*/ 2024311 w 2427720"/>
              <a:gd name="connsiteY5" fmla="*/ 3196743 h 3196743"/>
              <a:gd name="connsiteX6" fmla="*/ 410724 w 2427720"/>
              <a:gd name="connsiteY6" fmla="*/ 3196743 h 3196743"/>
              <a:gd name="connsiteX7" fmla="*/ 7315 w 2427720"/>
              <a:gd name="connsiteY7" fmla="*/ 2793334 h 3196743"/>
              <a:gd name="connsiteX8" fmla="*/ 0 w 2427720"/>
              <a:gd name="connsiteY8" fmla="*/ 264420 h 3196743"/>
              <a:gd name="connsiteX0" fmla="*/ 0 w 2427720"/>
              <a:gd name="connsiteY0" fmla="*/ 264420 h 3204058"/>
              <a:gd name="connsiteX1" fmla="*/ 410724 w 2427720"/>
              <a:gd name="connsiteY1" fmla="*/ 0 h 3204058"/>
              <a:gd name="connsiteX2" fmla="*/ 2024311 w 2427720"/>
              <a:gd name="connsiteY2" fmla="*/ 0 h 3204058"/>
              <a:gd name="connsiteX3" fmla="*/ 2427720 w 2427720"/>
              <a:gd name="connsiteY3" fmla="*/ 403409 h 3204058"/>
              <a:gd name="connsiteX4" fmla="*/ 2427720 w 2427720"/>
              <a:gd name="connsiteY4" fmla="*/ 2793334 h 3204058"/>
              <a:gd name="connsiteX5" fmla="*/ 2024311 w 2427720"/>
              <a:gd name="connsiteY5" fmla="*/ 3196743 h 3204058"/>
              <a:gd name="connsiteX6" fmla="*/ 220529 w 2427720"/>
              <a:gd name="connsiteY6" fmla="*/ 3204058 h 3204058"/>
              <a:gd name="connsiteX7" fmla="*/ 7315 w 2427720"/>
              <a:gd name="connsiteY7" fmla="*/ 2793334 h 3204058"/>
              <a:gd name="connsiteX8" fmla="*/ 0 w 2427720"/>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7720 w 2435035"/>
              <a:gd name="connsiteY4" fmla="*/ 2793334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35035"/>
              <a:gd name="connsiteY0" fmla="*/ 264420 h 3204058"/>
              <a:gd name="connsiteX1" fmla="*/ 410724 w 2435035"/>
              <a:gd name="connsiteY1" fmla="*/ 0 h 3204058"/>
              <a:gd name="connsiteX2" fmla="*/ 2024311 w 2435035"/>
              <a:gd name="connsiteY2" fmla="*/ 0 h 3204058"/>
              <a:gd name="connsiteX3" fmla="*/ 2435035 w 2435035"/>
              <a:gd name="connsiteY3" fmla="*/ 249790 h 3204058"/>
              <a:gd name="connsiteX4" fmla="*/ 2420404 w 2435035"/>
              <a:gd name="connsiteY4" fmla="*/ 2990845 h 3204058"/>
              <a:gd name="connsiteX5" fmla="*/ 2024311 w 2435035"/>
              <a:gd name="connsiteY5" fmla="*/ 3196743 h 3204058"/>
              <a:gd name="connsiteX6" fmla="*/ 220529 w 2435035"/>
              <a:gd name="connsiteY6" fmla="*/ 3204058 h 3204058"/>
              <a:gd name="connsiteX7" fmla="*/ 7315 w 2435035"/>
              <a:gd name="connsiteY7" fmla="*/ 2793334 h 3204058"/>
              <a:gd name="connsiteX8" fmla="*/ 0 w 2435035"/>
              <a:gd name="connsiteY8" fmla="*/ 264420 h 3204058"/>
              <a:gd name="connsiteX0" fmla="*/ 0 w 2442350"/>
              <a:gd name="connsiteY0" fmla="*/ 264420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264420 h 3204058"/>
              <a:gd name="connsiteX0" fmla="*/ 0 w 2442350"/>
              <a:gd name="connsiteY0" fmla="*/ 374148 h 3204058"/>
              <a:gd name="connsiteX1" fmla="*/ 410724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024311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42350"/>
              <a:gd name="connsiteY0" fmla="*/ 374148 h 3204058"/>
              <a:gd name="connsiteX1" fmla="*/ 249789 w 2442350"/>
              <a:gd name="connsiteY1" fmla="*/ 0 h 3204058"/>
              <a:gd name="connsiteX2" fmla="*/ 2185246 w 2442350"/>
              <a:gd name="connsiteY2" fmla="*/ 0 h 3204058"/>
              <a:gd name="connsiteX3" fmla="*/ 2442350 w 2442350"/>
              <a:gd name="connsiteY3" fmla="*/ 322942 h 3204058"/>
              <a:gd name="connsiteX4" fmla="*/ 2420404 w 2442350"/>
              <a:gd name="connsiteY4" fmla="*/ 2990845 h 3204058"/>
              <a:gd name="connsiteX5" fmla="*/ 2024311 w 2442350"/>
              <a:gd name="connsiteY5" fmla="*/ 3196743 h 3204058"/>
              <a:gd name="connsiteX6" fmla="*/ 220529 w 2442350"/>
              <a:gd name="connsiteY6" fmla="*/ 3204058 h 3204058"/>
              <a:gd name="connsiteX7" fmla="*/ 7315 w 2442350"/>
              <a:gd name="connsiteY7" fmla="*/ 2793334 h 3204058"/>
              <a:gd name="connsiteX8" fmla="*/ 0 w 2442350"/>
              <a:gd name="connsiteY8" fmla="*/ 374148 h 3204058"/>
              <a:gd name="connsiteX0" fmla="*/ 0 w 2464451"/>
              <a:gd name="connsiteY0" fmla="*/ 374148 h 3204058"/>
              <a:gd name="connsiteX1" fmla="*/ 249789 w 2464451"/>
              <a:gd name="connsiteY1" fmla="*/ 0 h 3204058"/>
              <a:gd name="connsiteX2" fmla="*/ 2185246 w 2464451"/>
              <a:gd name="connsiteY2" fmla="*/ 0 h 3204058"/>
              <a:gd name="connsiteX3" fmla="*/ 2442350 w 2464451"/>
              <a:gd name="connsiteY3" fmla="*/ 322942 h 3204058"/>
              <a:gd name="connsiteX4" fmla="*/ 2464295 w 2464451"/>
              <a:gd name="connsiteY4" fmla="*/ 2990845 h 3204058"/>
              <a:gd name="connsiteX5" fmla="*/ 2024311 w 2464451"/>
              <a:gd name="connsiteY5" fmla="*/ 3196743 h 3204058"/>
              <a:gd name="connsiteX6" fmla="*/ 220529 w 2464451"/>
              <a:gd name="connsiteY6" fmla="*/ 3204058 h 3204058"/>
              <a:gd name="connsiteX7" fmla="*/ 7315 w 2464451"/>
              <a:gd name="connsiteY7" fmla="*/ 2793334 h 3204058"/>
              <a:gd name="connsiteX8" fmla="*/ 0 w 2464451"/>
              <a:gd name="connsiteY8" fmla="*/ 374148 h 3204058"/>
              <a:gd name="connsiteX0" fmla="*/ 0 w 2464998"/>
              <a:gd name="connsiteY0" fmla="*/ 374148 h 3204058"/>
              <a:gd name="connsiteX1" fmla="*/ 249789 w 2464998"/>
              <a:gd name="connsiteY1" fmla="*/ 0 h 3204058"/>
              <a:gd name="connsiteX2" fmla="*/ 2185246 w 2464998"/>
              <a:gd name="connsiteY2" fmla="*/ 0 h 3204058"/>
              <a:gd name="connsiteX3" fmla="*/ 2464296 w 2464998"/>
              <a:gd name="connsiteY3" fmla="*/ 322942 h 3204058"/>
              <a:gd name="connsiteX4" fmla="*/ 2464295 w 2464998"/>
              <a:gd name="connsiteY4" fmla="*/ 2990845 h 3204058"/>
              <a:gd name="connsiteX5" fmla="*/ 2024311 w 2464998"/>
              <a:gd name="connsiteY5" fmla="*/ 3196743 h 3204058"/>
              <a:gd name="connsiteX6" fmla="*/ 220529 w 2464998"/>
              <a:gd name="connsiteY6" fmla="*/ 3204058 h 3204058"/>
              <a:gd name="connsiteX7" fmla="*/ 7315 w 2464998"/>
              <a:gd name="connsiteY7" fmla="*/ 2793334 h 3204058"/>
              <a:gd name="connsiteX8" fmla="*/ 0 w 2464998"/>
              <a:gd name="connsiteY8" fmla="*/ 374148 h 320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4998" h="3204058">
                <a:moveTo>
                  <a:pt x="0" y="374148"/>
                </a:moveTo>
                <a:cubicBezTo>
                  <a:pt x="0" y="151351"/>
                  <a:pt x="26992" y="0"/>
                  <a:pt x="249789" y="0"/>
                </a:cubicBezTo>
                <a:lnTo>
                  <a:pt x="2185246" y="0"/>
                </a:lnTo>
                <a:cubicBezTo>
                  <a:pt x="2408043" y="0"/>
                  <a:pt x="2464296" y="100145"/>
                  <a:pt x="2464296" y="322942"/>
                </a:cubicBezTo>
                <a:cubicBezTo>
                  <a:pt x="2461858" y="1170790"/>
                  <a:pt x="2466733" y="2142997"/>
                  <a:pt x="2464295" y="2990845"/>
                </a:cubicBezTo>
                <a:cubicBezTo>
                  <a:pt x="2464295" y="3213642"/>
                  <a:pt x="2247108" y="3196743"/>
                  <a:pt x="2024311" y="3196743"/>
                </a:cubicBezTo>
                <a:lnTo>
                  <a:pt x="220529" y="3204058"/>
                </a:lnTo>
                <a:cubicBezTo>
                  <a:pt x="-2268" y="3204058"/>
                  <a:pt x="7315" y="3016131"/>
                  <a:pt x="7315" y="2793334"/>
                </a:cubicBezTo>
                <a:cubicBezTo>
                  <a:pt x="7315" y="1996692"/>
                  <a:pt x="0" y="1170790"/>
                  <a:pt x="0" y="374148"/>
                </a:cubicBezTo>
                <a:close/>
              </a:path>
            </a:pathLst>
          </a:custGeom>
          <a:solidFill>
            <a:schemeClr val="accent4">
              <a:lumMod val="40000"/>
              <a:lumOff val="6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8467" tIns="8467" rIns="8467" bIns="8467" numCol="1" spcCol="1270" rtlCol="0" anchor="ctr" anchorCtr="0">
            <a:noAutofit/>
          </a:bodyPr>
          <a:lstStyle/>
          <a:p>
            <a:pPr algn="ctr" defTabSz="592652">
              <a:lnSpc>
                <a:spcPct val="90000"/>
              </a:lnSpc>
              <a:spcBef>
                <a:spcPct val="0"/>
              </a:spcBef>
              <a:spcAft>
                <a:spcPct val="35000"/>
              </a:spcAft>
            </a:pPr>
            <a:endParaRPr lang="en-ZA" sz="1333">
              <a:solidFill>
                <a:srgbClr val="34342B"/>
              </a:solidFill>
              <a:latin typeface="Vodafone Rg" pitchFamily="34" charset="0"/>
            </a:endParaRPr>
          </a:p>
        </p:txBody>
      </p:sp>
      <p:sp>
        <p:nvSpPr>
          <p:cNvPr id="10" name="TextBox 9">
            <a:extLst>
              <a:ext uri="{FF2B5EF4-FFF2-40B4-BE49-F238E27FC236}">
                <a16:creationId xmlns:a16="http://schemas.microsoft.com/office/drawing/2014/main" id="{E33089B5-BE6F-F44B-93F2-099B2881BFE3}"/>
              </a:ext>
            </a:extLst>
          </p:cNvPr>
          <p:cNvSpPr txBox="1"/>
          <p:nvPr/>
        </p:nvSpPr>
        <p:spPr>
          <a:xfrm>
            <a:off x="252470" y="836691"/>
            <a:ext cx="2153764" cy="3231927"/>
          </a:xfrm>
          <a:prstGeom prst="rect">
            <a:avLst/>
          </a:prstGeom>
        </p:spPr>
        <p:txBody>
          <a:bodyPr wrap="square" lIns="0" tIns="0" rIns="0" bIns="0" rtlCol="0">
            <a:noAutofit/>
          </a:bodyPr>
          <a:lstStyle/>
          <a:p>
            <a:pPr algn="ctr"/>
            <a:r>
              <a:rPr lang="en-ZA" sz="2400" dirty="0">
                <a:solidFill>
                  <a:schemeClr val="bg2"/>
                </a:solidFill>
                <a:latin typeface="Vodafone Rg" pitchFamily="34" charset="0"/>
              </a:rPr>
              <a:t> </a:t>
            </a:r>
            <a:r>
              <a:rPr lang="en-ZA" sz="2400" b="1" dirty="0">
                <a:solidFill>
                  <a:schemeClr val="bg2"/>
                </a:solidFill>
                <a:latin typeface="Vodafone Rg" pitchFamily="34" charset="0"/>
              </a:rPr>
              <a:t>Logistic Regression</a:t>
            </a:r>
          </a:p>
          <a:p>
            <a:pPr algn="ctr"/>
            <a:r>
              <a:rPr lang="en-ZA" sz="1600" b="1" dirty="0">
                <a:solidFill>
                  <a:schemeClr val="tx1">
                    <a:lumMod val="50000"/>
                    <a:lumOff val="50000"/>
                  </a:schemeClr>
                </a:solidFill>
                <a:latin typeface="Vodafone Rg" pitchFamily="34" charset="0"/>
              </a:rPr>
              <a:t>Validate:</a:t>
            </a:r>
          </a:p>
          <a:p>
            <a:pPr algn="ctr"/>
            <a:r>
              <a:rPr lang="en-ZA" sz="1600" b="1" dirty="0">
                <a:latin typeface="Vodafone Rg" pitchFamily="34" charset="0"/>
              </a:rPr>
              <a:t>Runtime: </a:t>
            </a:r>
            <a:r>
              <a:rPr lang="en-ZA" sz="1600" dirty="0">
                <a:latin typeface="Vodafone Rg" pitchFamily="34" charset="0"/>
              </a:rPr>
              <a:t>44.79s</a:t>
            </a:r>
          </a:p>
          <a:p>
            <a:pPr algn="ctr"/>
            <a:r>
              <a:rPr lang="en-ZA" sz="1600" b="1" dirty="0">
                <a:latin typeface="Vodafone Rg" pitchFamily="34" charset="0"/>
              </a:rPr>
              <a:t>Accuracy: 9</a:t>
            </a:r>
            <a:r>
              <a:rPr lang="en-ZA" sz="1600" dirty="0">
                <a:latin typeface="Vodafone Rg" pitchFamily="34" charset="0"/>
              </a:rPr>
              <a:t>8%</a:t>
            </a:r>
            <a:endParaRPr lang="en-ZA" sz="1600" b="1" dirty="0">
              <a:latin typeface="Vodafone Rg" pitchFamily="34" charset="0"/>
            </a:endParaRPr>
          </a:p>
          <a:p>
            <a:pPr algn="ctr"/>
            <a:r>
              <a:rPr lang="en-ZA" sz="1600" b="1" dirty="0">
                <a:latin typeface="Vodafone Rg" pitchFamily="34" charset="0"/>
              </a:rPr>
              <a:t>Precision:</a:t>
            </a:r>
            <a:r>
              <a:rPr lang="en-ZA" sz="1600" dirty="0">
                <a:latin typeface="Vodafone Rg" pitchFamily="34" charset="0"/>
              </a:rPr>
              <a:t> 98%</a:t>
            </a:r>
            <a:endParaRPr lang="en-ZA" sz="1600" b="1" dirty="0">
              <a:latin typeface="Vodafone Rg" pitchFamily="34" charset="0"/>
            </a:endParaRPr>
          </a:p>
          <a:p>
            <a:pPr algn="ctr"/>
            <a:r>
              <a:rPr lang="en-ZA" sz="1600" b="1" dirty="0">
                <a:latin typeface="Vodafone Rg" pitchFamily="34" charset="0"/>
              </a:rPr>
              <a:t>Recall: </a:t>
            </a:r>
            <a:r>
              <a:rPr lang="en-ZA" sz="1600" dirty="0">
                <a:latin typeface="Vodafone Rg" pitchFamily="34" charset="0"/>
              </a:rPr>
              <a:t>98%</a:t>
            </a:r>
          </a:p>
          <a:p>
            <a:pPr algn="ctr"/>
            <a:r>
              <a:rPr lang="en-ZA" sz="1600" b="1" dirty="0">
                <a:latin typeface="Vodafone Rg" pitchFamily="34" charset="0"/>
              </a:rPr>
              <a:t>F1 Score: </a:t>
            </a:r>
            <a:r>
              <a:rPr lang="en-ZA" sz="1600" dirty="0">
                <a:latin typeface="Vodafone Rg" pitchFamily="34" charset="0"/>
              </a:rPr>
              <a:t>98%</a:t>
            </a:r>
          </a:p>
          <a:p>
            <a:pPr algn="ctr"/>
            <a:endParaRPr lang="en-ZA" sz="1600" b="1" dirty="0">
              <a:latin typeface="Vodafone Rg" pitchFamily="34" charset="0"/>
            </a:endParaRPr>
          </a:p>
          <a:p>
            <a:pPr algn="ctr"/>
            <a:endParaRPr lang="en-ZA" sz="1600" b="1" dirty="0">
              <a:latin typeface="Vodafone Rg" pitchFamily="34" charset="0"/>
            </a:endParaRPr>
          </a:p>
          <a:p>
            <a:pPr algn="ctr"/>
            <a:endParaRPr lang="en-ZA" sz="2400" b="1" dirty="0">
              <a:latin typeface="Vodafone Rg" pitchFamily="34" charset="0"/>
            </a:endParaRPr>
          </a:p>
          <a:p>
            <a:endParaRPr lang="en-ZA" sz="2400" b="1" dirty="0">
              <a:latin typeface="Vodafone Rg" pitchFamily="34" charset="0"/>
            </a:endParaRPr>
          </a:p>
        </p:txBody>
      </p:sp>
      <p:sp>
        <p:nvSpPr>
          <p:cNvPr id="12" name="TextBox 11">
            <a:extLst>
              <a:ext uri="{FF2B5EF4-FFF2-40B4-BE49-F238E27FC236}">
                <a16:creationId xmlns:a16="http://schemas.microsoft.com/office/drawing/2014/main" id="{D77262C4-02F6-7698-26FF-87DD349EA404}"/>
              </a:ext>
            </a:extLst>
          </p:cNvPr>
          <p:cNvSpPr txBox="1"/>
          <p:nvPr/>
        </p:nvSpPr>
        <p:spPr>
          <a:xfrm>
            <a:off x="2626939" y="836691"/>
            <a:ext cx="2153764" cy="3231927"/>
          </a:xfrm>
          <a:prstGeom prst="rect">
            <a:avLst/>
          </a:prstGeom>
        </p:spPr>
        <p:txBody>
          <a:bodyPr wrap="square" lIns="0" tIns="0" rIns="0" bIns="0" rtlCol="0">
            <a:noAutofit/>
          </a:bodyPr>
          <a:lstStyle/>
          <a:p>
            <a:pPr algn="ctr"/>
            <a:r>
              <a:rPr lang="en-ZA" sz="2400" dirty="0">
                <a:solidFill>
                  <a:schemeClr val="bg2"/>
                </a:solidFill>
                <a:latin typeface="Vodafone Rg" pitchFamily="34" charset="0"/>
              </a:rPr>
              <a:t> </a:t>
            </a:r>
            <a:r>
              <a:rPr lang="en-ZA" sz="2400" b="1" dirty="0">
                <a:solidFill>
                  <a:schemeClr val="bg2"/>
                </a:solidFill>
                <a:latin typeface="Vodafone Rg" pitchFamily="34" charset="0"/>
              </a:rPr>
              <a:t>Decision Tree</a:t>
            </a:r>
          </a:p>
          <a:p>
            <a:pPr algn="ctr"/>
            <a:endParaRPr lang="en-ZA" sz="2400" b="1" dirty="0">
              <a:solidFill>
                <a:srgbClr val="FF0000"/>
              </a:solidFill>
              <a:latin typeface="Vodafone Rg" pitchFamily="34" charset="0"/>
            </a:endParaRPr>
          </a:p>
          <a:p>
            <a:pPr algn="ctr"/>
            <a:r>
              <a:rPr lang="en-ZA" sz="1600" b="1" dirty="0">
                <a:solidFill>
                  <a:schemeClr val="tx1">
                    <a:lumMod val="50000"/>
                    <a:lumOff val="50000"/>
                  </a:schemeClr>
                </a:solidFill>
                <a:latin typeface="Vodafone Rg" pitchFamily="34" charset="0"/>
              </a:rPr>
              <a:t>Validate:</a:t>
            </a:r>
          </a:p>
          <a:p>
            <a:pPr algn="ctr"/>
            <a:r>
              <a:rPr lang="en-ZA" sz="1600" b="1" dirty="0">
                <a:latin typeface="Vodafone Rg" pitchFamily="34" charset="0"/>
              </a:rPr>
              <a:t>Runtime: </a:t>
            </a:r>
            <a:r>
              <a:rPr lang="en-ZA" sz="1600" dirty="0">
                <a:latin typeface="Vodafone Rg" pitchFamily="34" charset="0"/>
              </a:rPr>
              <a:t>57.81s</a:t>
            </a:r>
          </a:p>
          <a:p>
            <a:pPr algn="ctr"/>
            <a:r>
              <a:rPr lang="en-ZA" sz="1600" b="1" dirty="0">
                <a:latin typeface="Vodafone Rg" pitchFamily="34" charset="0"/>
              </a:rPr>
              <a:t>Accuracy: </a:t>
            </a:r>
            <a:r>
              <a:rPr lang="en-ZA" sz="1600" dirty="0">
                <a:latin typeface="Vodafone Rg" pitchFamily="34" charset="0"/>
              </a:rPr>
              <a:t>88%</a:t>
            </a:r>
          </a:p>
          <a:p>
            <a:pPr algn="ctr"/>
            <a:r>
              <a:rPr lang="en-ZA" sz="1600" b="1" dirty="0">
                <a:latin typeface="Vodafone Rg" pitchFamily="34" charset="0"/>
              </a:rPr>
              <a:t>Precision:</a:t>
            </a:r>
            <a:r>
              <a:rPr lang="en-ZA" sz="1600" dirty="0">
                <a:latin typeface="Vodafone Rg" pitchFamily="34" charset="0"/>
              </a:rPr>
              <a:t> 87%</a:t>
            </a:r>
            <a:endParaRPr lang="en-ZA" sz="1600" b="1" dirty="0">
              <a:latin typeface="Vodafone Rg" pitchFamily="34" charset="0"/>
            </a:endParaRPr>
          </a:p>
          <a:p>
            <a:pPr algn="ctr"/>
            <a:r>
              <a:rPr lang="en-ZA" sz="1600" b="1" dirty="0">
                <a:latin typeface="Vodafone Rg" pitchFamily="34" charset="0"/>
              </a:rPr>
              <a:t>Recall: </a:t>
            </a:r>
            <a:r>
              <a:rPr lang="en-ZA" sz="1600" dirty="0">
                <a:latin typeface="Vodafone Rg" pitchFamily="34" charset="0"/>
              </a:rPr>
              <a:t>88%</a:t>
            </a:r>
          </a:p>
          <a:p>
            <a:pPr algn="ctr"/>
            <a:r>
              <a:rPr lang="en-ZA" sz="1600" b="1" dirty="0">
                <a:latin typeface="Vodafone Rg" pitchFamily="34" charset="0"/>
              </a:rPr>
              <a:t>F1 Score: </a:t>
            </a:r>
            <a:r>
              <a:rPr lang="en-ZA" sz="1600" dirty="0">
                <a:latin typeface="Vodafone Rg" pitchFamily="34" charset="0"/>
              </a:rPr>
              <a:t>87%</a:t>
            </a:r>
          </a:p>
          <a:p>
            <a:pPr algn="ctr"/>
            <a:endParaRPr lang="en-ZA" sz="1600" b="1" dirty="0">
              <a:latin typeface="Vodafone Rg" pitchFamily="34" charset="0"/>
            </a:endParaRPr>
          </a:p>
          <a:p>
            <a:pPr algn="ctr"/>
            <a:endParaRPr lang="en-ZA" sz="1600" b="1" dirty="0">
              <a:latin typeface="Vodafone Rg" pitchFamily="34" charset="0"/>
            </a:endParaRPr>
          </a:p>
          <a:p>
            <a:pPr algn="ctr"/>
            <a:endParaRPr lang="en-ZA" sz="2400" b="1" dirty="0">
              <a:latin typeface="Vodafone Rg" pitchFamily="34" charset="0"/>
            </a:endParaRPr>
          </a:p>
          <a:p>
            <a:endParaRPr lang="en-ZA" sz="2400" b="1" dirty="0">
              <a:latin typeface="Vodafone Rg" pitchFamily="34" charset="0"/>
            </a:endParaRPr>
          </a:p>
        </p:txBody>
      </p:sp>
      <p:sp>
        <p:nvSpPr>
          <p:cNvPr id="13" name="TextBox 12">
            <a:extLst>
              <a:ext uri="{FF2B5EF4-FFF2-40B4-BE49-F238E27FC236}">
                <a16:creationId xmlns:a16="http://schemas.microsoft.com/office/drawing/2014/main" id="{F040770D-AC14-4B65-C044-F661EC3353DB}"/>
              </a:ext>
            </a:extLst>
          </p:cNvPr>
          <p:cNvSpPr txBox="1"/>
          <p:nvPr/>
        </p:nvSpPr>
        <p:spPr>
          <a:xfrm>
            <a:off x="5080658" y="813945"/>
            <a:ext cx="2153764" cy="3231927"/>
          </a:xfrm>
          <a:prstGeom prst="rect">
            <a:avLst/>
          </a:prstGeom>
        </p:spPr>
        <p:txBody>
          <a:bodyPr wrap="square" lIns="0" tIns="0" rIns="0" bIns="0" rtlCol="0">
            <a:noAutofit/>
          </a:bodyPr>
          <a:lstStyle/>
          <a:p>
            <a:pPr algn="ctr"/>
            <a:r>
              <a:rPr lang="en-ZA" sz="2400" dirty="0">
                <a:latin typeface="Vodafone Rg" pitchFamily="34" charset="0"/>
              </a:rPr>
              <a:t> </a:t>
            </a:r>
            <a:r>
              <a:rPr lang="en-ZA" sz="2400" b="1" dirty="0">
                <a:solidFill>
                  <a:schemeClr val="bg2"/>
                </a:solidFill>
                <a:latin typeface="Vodafone Rg" pitchFamily="34" charset="0"/>
              </a:rPr>
              <a:t>Random Forest</a:t>
            </a:r>
          </a:p>
          <a:p>
            <a:pPr algn="ctr"/>
            <a:endParaRPr lang="en-ZA" sz="2400" b="1" dirty="0">
              <a:solidFill>
                <a:srgbClr val="FF0000"/>
              </a:solidFill>
              <a:latin typeface="Vodafone Rg" pitchFamily="34" charset="0"/>
            </a:endParaRPr>
          </a:p>
          <a:p>
            <a:pPr algn="ctr"/>
            <a:r>
              <a:rPr lang="en-ZA" sz="1600" b="1" dirty="0">
                <a:solidFill>
                  <a:schemeClr val="tx1">
                    <a:lumMod val="50000"/>
                    <a:lumOff val="50000"/>
                  </a:schemeClr>
                </a:solidFill>
                <a:latin typeface="Vodafone Rg" pitchFamily="34" charset="0"/>
              </a:rPr>
              <a:t>Validate:</a:t>
            </a:r>
          </a:p>
          <a:p>
            <a:pPr algn="ctr"/>
            <a:r>
              <a:rPr lang="en-ZA" sz="1600" b="1" dirty="0">
                <a:latin typeface="Vodafone Rg" pitchFamily="34" charset="0"/>
              </a:rPr>
              <a:t>Runtime: </a:t>
            </a:r>
            <a:r>
              <a:rPr lang="en-ZA" sz="1600" dirty="0">
                <a:latin typeface="Vodafone Rg" pitchFamily="34" charset="0"/>
              </a:rPr>
              <a:t>146.80s</a:t>
            </a:r>
          </a:p>
          <a:p>
            <a:pPr algn="ctr"/>
            <a:r>
              <a:rPr lang="en-ZA" sz="1600" b="1" dirty="0">
                <a:latin typeface="Vodafone Rg" pitchFamily="34" charset="0"/>
              </a:rPr>
              <a:t>Accuracy: </a:t>
            </a:r>
            <a:r>
              <a:rPr lang="en-ZA" sz="1600" dirty="0">
                <a:latin typeface="Vodafone Rg" pitchFamily="34" charset="0"/>
              </a:rPr>
              <a:t>96%</a:t>
            </a:r>
          </a:p>
          <a:p>
            <a:pPr algn="ctr"/>
            <a:r>
              <a:rPr lang="en-ZA" sz="1600" b="1" dirty="0">
                <a:latin typeface="Vodafone Rg" pitchFamily="34" charset="0"/>
              </a:rPr>
              <a:t>Precision:</a:t>
            </a:r>
            <a:r>
              <a:rPr lang="en-ZA" sz="1600" dirty="0">
                <a:latin typeface="Vodafone Rg" pitchFamily="34" charset="0"/>
              </a:rPr>
              <a:t> 96%</a:t>
            </a:r>
          </a:p>
          <a:p>
            <a:pPr algn="ctr"/>
            <a:r>
              <a:rPr lang="en-ZA" sz="1600" b="1" dirty="0">
                <a:latin typeface="Vodafone Rg" pitchFamily="34" charset="0"/>
              </a:rPr>
              <a:t>Recall: </a:t>
            </a:r>
            <a:r>
              <a:rPr lang="en-ZA" sz="1600" dirty="0">
                <a:latin typeface="Vodafone Rg" pitchFamily="34" charset="0"/>
              </a:rPr>
              <a:t>96%</a:t>
            </a:r>
          </a:p>
          <a:p>
            <a:pPr algn="ctr"/>
            <a:r>
              <a:rPr lang="en-ZA" sz="1600" b="1" dirty="0">
                <a:latin typeface="Vodafone Rg" pitchFamily="34" charset="0"/>
              </a:rPr>
              <a:t>F1 Score: </a:t>
            </a:r>
            <a:r>
              <a:rPr lang="en-ZA" sz="1600" dirty="0">
                <a:latin typeface="Vodafone Rg" pitchFamily="34" charset="0"/>
              </a:rPr>
              <a:t>96%</a:t>
            </a:r>
          </a:p>
          <a:p>
            <a:pPr algn="ctr"/>
            <a:endParaRPr lang="en-ZA" sz="1600" b="1" dirty="0">
              <a:latin typeface="Vodafone Rg" pitchFamily="34" charset="0"/>
            </a:endParaRPr>
          </a:p>
          <a:p>
            <a:pPr algn="ctr"/>
            <a:endParaRPr lang="en-ZA" sz="1600" b="1" dirty="0">
              <a:latin typeface="Vodafone Rg" pitchFamily="34" charset="0"/>
            </a:endParaRPr>
          </a:p>
          <a:p>
            <a:pPr algn="ctr"/>
            <a:endParaRPr lang="en-ZA" sz="2400" b="1" dirty="0">
              <a:latin typeface="Vodafone Rg" pitchFamily="34" charset="0"/>
            </a:endParaRPr>
          </a:p>
          <a:p>
            <a:endParaRPr lang="en-ZA" sz="2400" b="1" dirty="0">
              <a:latin typeface="Vodafone Rg" pitchFamily="34" charset="0"/>
            </a:endParaRPr>
          </a:p>
        </p:txBody>
      </p:sp>
      <p:sp>
        <p:nvSpPr>
          <p:cNvPr id="14" name="TextBox 13">
            <a:extLst>
              <a:ext uri="{FF2B5EF4-FFF2-40B4-BE49-F238E27FC236}">
                <a16:creationId xmlns:a16="http://schemas.microsoft.com/office/drawing/2014/main" id="{115999EB-0735-0C98-CF7A-864895FC6B26}"/>
              </a:ext>
            </a:extLst>
          </p:cNvPr>
          <p:cNvSpPr txBox="1"/>
          <p:nvPr/>
        </p:nvSpPr>
        <p:spPr>
          <a:xfrm>
            <a:off x="7361438" y="813945"/>
            <a:ext cx="2153764" cy="3231927"/>
          </a:xfrm>
          <a:prstGeom prst="rect">
            <a:avLst/>
          </a:prstGeom>
        </p:spPr>
        <p:txBody>
          <a:bodyPr wrap="square" lIns="0" tIns="0" rIns="0" bIns="0" rtlCol="0">
            <a:noAutofit/>
          </a:bodyPr>
          <a:lstStyle/>
          <a:p>
            <a:pPr algn="ctr"/>
            <a:r>
              <a:rPr lang="en-ZA" sz="2400" dirty="0">
                <a:latin typeface="Vodafone Rg" pitchFamily="34" charset="0"/>
              </a:rPr>
              <a:t> </a:t>
            </a:r>
            <a:r>
              <a:rPr lang="en-ZA" sz="2400" b="1" dirty="0">
                <a:solidFill>
                  <a:schemeClr val="bg2"/>
                </a:solidFill>
                <a:latin typeface="Vodafone Rg" pitchFamily="34" charset="0"/>
              </a:rPr>
              <a:t>SVM (RBF)</a:t>
            </a:r>
          </a:p>
          <a:p>
            <a:pPr algn="ctr"/>
            <a:endParaRPr lang="en-ZA" sz="2400" b="1" dirty="0">
              <a:solidFill>
                <a:srgbClr val="FF0000"/>
              </a:solidFill>
              <a:latin typeface="Vodafone Rg" pitchFamily="34" charset="0"/>
            </a:endParaRPr>
          </a:p>
          <a:p>
            <a:pPr algn="ctr"/>
            <a:r>
              <a:rPr lang="en-ZA" sz="1600" b="1" dirty="0">
                <a:solidFill>
                  <a:schemeClr val="tx1">
                    <a:lumMod val="50000"/>
                    <a:lumOff val="50000"/>
                  </a:schemeClr>
                </a:solidFill>
                <a:latin typeface="Vodafone Rg" pitchFamily="34" charset="0"/>
              </a:rPr>
              <a:t>Validate:</a:t>
            </a:r>
          </a:p>
          <a:p>
            <a:pPr algn="ctr"/>
            <a:r>
              <a:rPr lang="en-ZA" sz="1600" b="1" dirty="0">
                <a:latin typeface="Vodafone Rg" pitchFamily="34" charset="0"/>
              </a:rPr>
              <a:t>Runtime: </a:t>
            </a:r>
            <a:r>
              <a:rPr lang="en-ZA" sz="1600" dirty="0">
                <a:latin typeface="Vodafone Rg" pitchFamily="34" charset="0"/>
              </a:rPr>
              <a:t>599.08s</a:t>
            </a:r>
          </a:p>
          <a:p>
            <a:pPr algn="ctr"/>
            <a:r>
              <a:rPr lang="en-ZA" sz="1600" b="1" dirty="0">
                <a:latin typeface="Vodafone Rg" pitchFamily="34" charset="0"/>
              </a:rPr>
              <a:t>Accuracy: </a:t>
            </a:r>
            <a:r>
              <a:rPr lang="en-ZA" sz="1600" dirty="0">
                <a:latin typeface="Vodafone Rg" pitchFamily="34" charset="0"/>
              </a:rPr>
              <a:t>98%</a:t>
            </a:r>
          </a:p>
          <a:p>
            <a:pPr algn="ctr"/>
            <a:r>
              <a:rPr lang="en-ZA" sz="1600" b="1" dirty="0">
                <a:latin typeface="Vodafone Rg" pitchFamily="34" charset="0"/>
              </a:rPr>
              <a:t>Precision:</a:t>
            </a:r>
            <a:r>
              <a:rPr lang="en-ZA" sz="1600" dirty="0">
                <a:latin typeface="Vodafone Rg" pitchFamily="34" charset="0"/>
              </a:rPr>
              <a:t> 98%</a:t>
            </a:r>
          </a:p>
          <a:p>
            <a:pPr algn="ctr"/>
            <a:r>
              <a:rPr lang="en-ZA" sz="1600" b="1" dirty="0">
                <a:latin typeface="Vodafone Rg" pitchFamily="34" charset="0"/>
              </a:rPr>
              <a:t>Recall: </a:t>
            </a:r>
            <a:r>
              <a:rPr lang="en-ZA" sz="1600" dirty="0">
                <a:latin typeface="Vodafone Rg" pitchFamily="34" charset="0"/>
              </a:rPr>
              <a:t>98%</a:t>
            </a:r>
          </a:p>
          <a:p>
            <a:pPr algn="ctr"/>
            <a:r>
              <a:rPr lang="en-ZA" sz="1600" b="1" dirty="0">
                <a:latin typeface="Vodafone Rg" pitchFamily="34" charset="0"/>
              </a:rPr>
              <a:t>F1 Score: </a:t>
            </a:r>
            <a:r>
              <a:rPr lang="en-ZA" sz="1600" dirty="0">
                <a:latin typeface="Vodafone Rg" pitchFamily="34" charset="0"/>
              </a:rPr>
              <a:t>98%</a:t>
            </a:r>
          </a:p>
          <a:p>
            <a:pPr algn="ctr"/>
            <a:endParaRPr lang="en-ZA" sz="1600" b="1" dirty="0">
              <a:latin typeface="Vodafone Rg" pitchFamily="34" charset="0"/>
            </a:endParaRPr>
          </a:p>
          <a:p>
            <a:pPr algn="ctr"/>
            <a:endParaRPr lang="en-ZA" sz="1600" b="1" dirty="0">
              <a:latin typeface="Vodafone Rg" pitchFamily="34" charset="0"/>
            </a:endParaRPr>
          </a:p>
          <a:p>
            <a:pPr algn="ctr"/>
            <a:endParaRPr lang="en-ZA" sz="2400" b="1" dirty="0">
              <a:latin typeface="Vodafone Rg" pitchFamily="34" charset="0"/>
            </a:endParaRPr>
          </a:p>
          <a:p>
            <a:endParaRPr lang="en-ZA" sz="2400" b="1" dirty="0">
              <a:latin typeface="Vodafone Rg" pitchFamily="34" charset="0"/>
            </a:endParaRPr>
          </a:p>
        </p:txBody>
      </p:sp>
      <p:sp>
        <p:nvSpPr>
          <p:cNvPr id="15" name="TextBox 14">
            <a:extLst>
              <a:ext uri="{FF2B5EF4-FFF2-40B4-BE49-F238E27FC236}">
                <a16:creationId xmlns:a16="http://schemas.microsoft.com/office/drawing/2014/main" id="{7EA838BA-083B-0354-0ACA-F03EBF7ACC36}"/>
              </a:ext>
            </a:extLst>
          </p:cNvPr>
          <p:cNvSpPr txBox="1"/>
          <p:nvPr/>
        </p:nvSpPr>
        <p:spPr>
          <a:xfrm>
            <a:off x="9642218" y="836691"/>
            <a:ext cx="2153764" cy="3231927"/>
          </a:xfrm>
          <a:prstGeom prst="rect">
            <a:avLst/>
          </a:prstGeom>
        </p:spPr>
        <p:txBody>
          <a:bodyPr wrap="square" lIns="0" tIns="0" rIns="0" bIns="0" rtlCol="0">
            <a:noAutofit/>
          </a:bodyPr>
          <a:lstStyle/>
          <a:p>
            <a:pPr algn="ctr"/>
            <a:r>
              <a:rPr lang="en-ZA" sz="2400" dirty="0">
                <a:latin typeface="Vodafone Rg" pitchFamily="34" charset="0"/>
              </a:rPr>
              <a:t> </a:t>
            </a:r>
            <a:r>
              <a:rPr lang="en-ZA" sz="2400" b="1" dirty="0">
                <a:solidFill>
                  <a:schemeClr val="bg2"/>
                </a:solidFill>
                <a:latin typeface="Vodafone Rg" pitchFamily="34" charset="0"/>
              </a:rPr>
              <a:t>Naive Bayes</a:t>
            </a:r>
          </a:p>
          <a:p>
            <a:pPr algn="ctr"/>
            <a:endParaRPr lang="en-ZA" sz="2400" b="1" dirty="0">
              <a:solidFill>
                <a:srgbClr val="FF0000"/>
              </a:solidFill>
              <a:latin typeface="Vodafone Rg" pitchFamily="34" charset="0"/>
            </a:endParaRPr>
          </a:p>
          <a:p>
            <a:pPr algn="ctr"/>
            <a:r>
              <a:rPr lang="en-ZA" sz="1600" b="1" dirty="0">
                <a:solidFill>
                  <a:schemeClr val="tx1">
                    <a:lumMod val="50000"/>
                    <a:lumOff val="50000"/>
                  </a:schemeClr>
                </a:solidFill>
                <a:latin typeface="Vodafone Rg" pitchFamily="34" charset="0"/>
              </a:rPr>
              <a:t>Validate:</a:t>
            </a:r>
          </a:p>
          <a:p>
            <a:pPr algn="ctr"/>
            <a:r>
              <a:rPr lang="en-ZA" sz="1600" b="1" dirty="0">
                <a:latin typeface="Vodafone Rg" pitchFamily="34" charset="0"/>
              </a:rPr>
              <a:t>Runtime: </a:t>
            </a:r>
            <a:r>
              <a:rPr lang="en-ZA" sz="1600" dirty="0">
                <a:latin typeface="Vodafone Rg" pitchFamily="34" charset="0"/>
              </a:rPr>
              <a:t>18.52s</a:t>
            </a:r>
          </a:p>
          <a:p>
            <a:pPr algn="ctr"/>
            <a:r>
              <a:rPr lang="en-ZA" sz="1600" b="1" dirty="0">
                <a:latin typeface="Vodafone Rg" pitchFamily="34" charset="0"/>
              </a:rPr>
              <a:t>Accuracy: </a:t>
            </a:r>
            <a:r>
              <a:rPr lang="en-ZA" sz="1600" dirty="0">
                <a:latin typeface="Vodafone Rg" pitchFamily="34" charset="0"/>
              </a:rPr>
              <a:t>97%</a:t>
            </a:r>
          </a:p>
          <a:p>
            <a:pPr algn="ctr"/>
            <a:r>
              <a:rPr lang="en-ZA" sz="1600" b="1" dirty="0">
                <a:latin typeface="Vodafone Rg" pitchFamily="34" charset="0"/>
              </a:rPr>
              <a:t>Precision:</a:t>
            </a:r>
            <a:r>
              <a:rPr lang="en-ZA" sz="1600" dirty="0">
                <a:latin typeface="Vodafone Rg" pitchFamily="34" charset="0"/>
              </a:rPr>
              <a:t> 97%</a:t>
            </a:r>
          </a:p>
          <a:p>
            <a:pPr algn="ctr"/>
            <a:r>
              <a:rPr lang="en-ZA" sz="1600" b="1" dirty="0">
                <a:latin typeface="Vodafone Rg" pitchFamily="34" charset="0"/>
              </a:rPr>
              <a:t>Recall: </a:t>
            </a:r>
            <a:r>
              <a:rPr lang="en-ZA" sz="1600" dirty="0">
                <a:latin typeface="Vodafone Rg" pitchFamily="34" charset="0"/>
              </a:rPr>
              <a:t>97%</a:t>
            </a:r>
          </a:p>
          <a:p>
            <a:pPr algn="ctr"/>
            <a:r>
              <a:rPr lang="en-ZA" sz="1600" b="1" dirty="0">
                <a:latin typeface="Vodafone Rg" pitchFamily="34" charset="0"/>
              </a:rPr>
              <a:t>F1 Score: </a:t>
            </a:r>
            <a:r>
              <a:rPr lang="en-ZA" sz="1600" dirty="0">
                <a:latin typeface="Vodafone Rg" pitchFamily="34" charset="0"/>
              </a:rPr>
              <a:t>97%</a:t>
            </a:r>
          </a:p>
          <a:p>
            <a:pPr algn="ctr"/>
            <a:endParaRPr lang="en-ZA" sz="1600" b="1" dirty="0">
              <a:latin typeface="Vodafone Rg" pitchFamily="34" charset="0"/>
            </a:endParaRPr>
          </a:p>
          <a:p>
            <a:pPr algn="ctr"/>
            <a:endParaRPr lang="en-ZA" sz="1600" b="1" dirty="0">
              <a:latin typeface="Vodafone Rg" pitchFamily="34" charset="0"/>
            </a:endParaRPr>
          </a:p>
          <a:p>
            <a:pPr algn="ctr"/>
            <a:endParaRPr lang="en-ZA" sz="2400" b="1" dirty="0">
              <a:latin typeface="Vodafone Rg" pitchFamily="34" charset="0"/>
            </a:endParaRPr>
          </a:p>
          <a:p>
            <a:endParaRPr lang="en-ZA" sz="2400" b="1" dirty="0">
              <a:latin typeface="Vodafone Rg" pitchFamily="34" charset="0"/>
            </a:endParaRPr>
          </a:p>
        </p:txBody>
      </p:sp>
    </p:spTree>
    <p:extLst>
      <p:ext uri="{BB962C8B-B14F-4D97-AF65-F5344CB8AC3E}">
        <p14:creationId xmlns:p14="http://schemas.microsoft.com/office/powerpoint/2010/main" val="301752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4383C-BDB1-2604-CD47-1CA108F5829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C362A4A-CF44-866D-C3F6-B50CCA08FE03}"/>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239A95FC-5799-D2EA-D55E-D7F4367504B8}"/>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2732D72E-A97D-676C-903B-724FAA812253}"/>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Model </a:t>
            </a:r>
            <a:r>
              <a:rPr lang="en-US" b="1" dirty="0" err="1">
                <a:solidFill>
                  <a:schemeClr val="tx1">
                    <a:lumMod val="65000"/>
                    <a:lumOff val="35000"/>
                  </a:schemeClr>
                </a:solidFill>
              </a:rPr>
              <a:t>RESULTS|Label</a:t>
            </a:r>
            <a:r>
              <a:rPr lang="en-US" b="1" dirty="0">
                <a:solidFill>
                  <a:schemeClr val="tx1">
                    <a:lumMod val="65000"/>
                    <a:lumOff val="35000"/>
                  </a:schemeClr>
                </a:solidFill>
              </a:rPr>
              <a:t> classification</a:t>
            </a:r>
          </a:p>
        </p:txBody>
      </p:sp>
      <p:sp>
        <p:nvSpPr>
          <p:cNvPr id="11" name="TextBox 10">
            <a:extLst>
              <a:ext uri="{FF2B5EF4-FFF2-40B4-BE49-F238E27FC236}">
                <a16:creationId xmlns:a16="http://schemas.microsoft.com/office/drawing/2014/main" id="{CED806FE-C707-C3CD-2222-3488B3C081C4}"/>
              </a:ext>
            </a:extLst>
          </p:cNvPr>
          <p:cNvSpPr txBox="1"/>
          <p:nvPr/>
        </p:nvSpPr>
        <p:spPr>
          <a:xfrm>
            <a:off x="8091948" y="742631"/>
            <a:ext cx="3765618" cy="4301318"/>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marL="342900" indent="-342900" algn="ctr">
              <a:spcBef>
                <a:spcPts val="375"/>
              </a:spcBef>
              <a:spcAft>
                <a:spcPts val="375"/>
              </a:spcAft>
              <a:buAutoNum type="arabicPeriod"/>
            </a:pPr>
            <a:r>
              <a:rPr lang="en-US" sz="1600" b="1" i="0" dirty="0">
                <a:solidFill>
                  <a:srgbClr val="242424"/>
                </a:solidFill>
                <a:effectLst/>
                <a:latin typeface="Segoe UI" panose="020B0502040204020203" pitchFamily="34" charset="0"/>
              </a:rPr>
              <a:t>Technology Category</a:t>
            </a:r>
            <a:r>
              <a:rPr lang="en-US" sz="1600" b="0" i="0" dirty="0">
                <a:solidFill>
                  <a:srgbClr val="242424"/>
                </a:solidFill>
                <a:effectLst/>
                <a:latin typeface="Segoe UI" panose="020B0502040204020203" pitchFamily="34" charset="0"/>
              </a:rPr>
              <a:t>: </a:t>
            </a:r>
          </a:p>
          <a:p>
            <a:pPr algn="ctr">
              <a:spcBef>
                <a:spcPts val="375"/>
              </a:spcBef>
              <a:spcAft>
                <a:spcPts val="375"/>
              </a:spcAft>
            </a:pPr>
            <a:r>
              <a:rPr lang="en-US" sz="1600" b="0" i="0" dirty="0">
                <a:solidFill>
                  <a:srgbClr val="242424"/>
                </a:solidFill>
                <a:effectLst/>
                <a:latin typeface="Segoe UI" panose="020B0502040204020203" pitchFamily="34" charset="0"/>
              </a:rPr>
              <a:t>The 'Technology' category was classified the most across all models. This suggests that Technology is overrepresented in the dataset, which might cause models to be biased towards predicting this category more frequently.</a:t>
            </a:r>
          </a:p>
          <a:p>
            <a:pPr algn="ctr">
              <a:spcBef>
                <a:spcPts val="375"/>
              </a:spcBef>
              <a:spcAft>
                <a:spcPts val="375"/>
              </a:spcAft>
            </a:pPr>
            <a:r>
              <a:rPr lang="en-US" sz="1600" b="1" dirty="0">
                <a:solidFill>
                  <a:srgbClr val="242424"/>
                </a:solidFill>
                <a:latin typeface="Segoe UI" panose="020B0502040204020203" pitchFamily="34" charset="0"/>
              </a:rPr>
              <a:t>2. </a:t>
            </a:r>
            <a:r>
              <a:rPr lang="en-US" sz="1600" b="1" i="0" dirty="0">
                <a:solidFill>
                  <a:srgbClr val="242424"/>
                </a:solidFill>
                <a:effectLst/>
                <a:latin typeface="Segoe UI" panose="020B0502040204020203" pitchFamily="34" charset="0"/>
              </a:rPr>
              <a:t>Sports Category</a:t>
            </a:r>
            <a:r>
              <a:rPr lang="en-US" sz="1600" b="0" i="0" dirty="0">
                <a:solidFill>
                  <a:srgbClr val="242424"/>
                </a:solidFill>
                <a:effectLst/>
                <a:latin typeface="Segoe UI" panose="020B0502040204020203" pitchFamily="34" charset="0"/>
              </a:rPr>
              <a:t>: </a:t>
            </a:r>
          </a:p>
          <a:p>
            <a:pPr algn="ctr">
              <a:spcBef>
                <a:spcPts val="375"/>
              </a:spcBef>
              <a:spcAft>
                <a:spcPts val="375"/>
              </a:spcAft>
            </a:pPr>
            <a:r>
              <a:rPr lang="en-US" sz="1600" b="0" i="0" dirty="0">
                <a:solidFill>
                  <a:srgbClr val="242424"/>
                </a:solidFill>
                <a:effectLst/>
                <a:latin typeface="Segoe UI" panose="020B0502040204020203" pitchFamily="34" charset="0"/>
              </a:rPr>
              <a:t>The 'Sports' category was classified the least across all models. This indicates that Sports is underrepresented in the dataset, making it challenging for the models to learn its distinct features.</a:t>
            </a:r>
          </a:p>
          <a:p>
            <a:pPr algn="ctr"/>
            <a:r>
              <a:rPr lang="en-US" sz="1600" b="0" i="0" dirty="0">
                <a:effectLst/>
                <a:latin typeface="system-ui"/>
              </a:rPr>
              <a:t> </a:t>
            </a:r>
          </a:p>
        </p:txBody>
      </p:sp>
      <p:pic>
        <p:nvPicPr>
          <p:cNvPr id="7170" name="Picture 2">
            <a:extLst>
              <a:ext uri="{FF2B5EF4-FFF2-40B4-BE49-F238E27FC236}">
                <a16:creationId xmlns:a16="http://schemas.microsoft.com/office/drawing/2014/main" id="{D4CA3311-A1A0-C547-4603-12178467B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14" y="742629"/>
            <a:ext cx="7521541" cy="580565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2" descr="20,801 Newspaper Cartoons Images, Stock Photos, and Vectors | Shutterstock">
            <a:extLst>
              <a:ext uri="{FF2B5EF4-FFF2-40B4-BE49-F238E27FC236}">
                <a16:creationId xmlns:a16="http://schemas.microsoft.com/office/drawing/2014/main" id="{71F3BE9F-8BB6-AECE-0696-906B3F003B4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8929" b="81786" l="5714" r="94286">
                        <a14:foregroundMark x1="10549" y1="40000" x2="16703" y2="67857"/>
                        <a14:foregroundMark x1="16703" y1="67857" x2="33846" y2="75000"/>
                        <a14:foregroundMark x1="33846" y1="75000" x2="18462" y2="67857"/>
                        <a14:foregroundMark x1="18462" y1="67857" x2="64176" y2="77143"/>
                        <a14:foregroundMark x1="64176" y1="77143" x2="80659" y2="76071"/>
                        <a14:foregroundMark x1="80659" y1="76071" x2="93407" y2="58929"/>
                        <a14:foregroundMark x1="93407" y1="58929" x2="83077" y2="31429"/>
                        <a14:foregroundMark x1="83077" y1="31429" x2="68132" y2="12857"/>
                        <a14:foregroundMark x1="68132" y1="12857" x2="11648" y2="22857"/>
                        <a14:foregroundMark x1="11648" y1="22857" x2="7912" y2="49286"/>
                        <a14:foregroundMark x1="7912" y1="49286" x2="18462" y2="75000"/>
                        <a14:foregroundMark x1="18462" y1="75000" x2="41978" y2="80000"/>
                        <a14:foregroundMark x1="41978" y1="80000" x2="91429" y2="73571"/>
                        <a14:foregroundMark x1="91429" y1="73571" x2="94286" y2="64643"/>
                        <a14:foregroundMark x1="58681" y1="34286" x2="40879" y2="35714"/>
                        <a14:foregroundMark x1="40879" y1="35714" x2="60440" y2="27500"/>
                        <a14:foregroundMark x1="60440" y1="27500" x2="44835" y2="19643"/>
                        <a14:foregroundMark x1="44835" y1="19643" x2="26593" y2="26071"/>
                        <a14:foregroundMark x1="26593" y1="26071" x2="47912" y2="28214"/>
                        <a14:foregroundMark x1="47912" y1="28214" x2="25275" y2="24643"/>
                        <a14:foregroundMark x1="25275" y1="24643" x2="27473" y2="48571"/>
                        <a14:foregroundMark x1="25934" y1="22500" x2="18901" y2="25714"/>
                        <a14:foregroundMark x1="6154" y1="52857" x2="5714" y2="54286"/>
                      </a14:backgroundRemoval>
                    </a14:imgEffect>
                  </a14:imgLayer>
                </a14:imgProps>
              </a:ext>
              <a:ext uri="{28A0092B-C50C-407E-A947-70E740481C1C}">
                <a14:useLocalDpi xmlns:a14="http://schemas.microsoft.com/office/drawing/2010/main" val="0"/>
              </a:ext>
            </a:extLst>
          </a:blip>
          <a:srcRect t="-4006" b="8752"/>
          <a:stretch/>
        </p:blipFill>
        <p:spPr bwMode="auto">
          <a:xfrm>
            <a:off x="8499805" y="4941323"/>
            <a:ext cx="3136490" cy="173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44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9B1E-C222-B875-2EBE-1E3C5243A9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A85AF7-D472-84F7-3804-7C48B306E676}"/>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B69203BB-FF9A-4503-B8F2-D77BD2DCFD77}"/>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3619754D-F1B9-1F20-F89C-64DF0AC55190}"/>
              </a:ext>
            </a:extLst>
          </p:cNvPr>
          <p:cNvSpPr>
            <a:spLocks noGrp="1"/>
          </p:cNvSpPr>
          <p:nvPr>
            <p:ph type="title"/>
          </p:nvPr>
        </p:nvSpPr>
        <p:spPr>
          <a:xfrm>
            <a:off x="334434" y="177585"/>
            <a:ext cx="8718551" cy="423051"/>
          </a:xfrm>
        </p:spPr>
        <p:txBody>
          <a:bodyPr>
            <a:normAutofit fontScale="90000"/>
          </a:bodyPr>
          <a:lstStyle/>
          <a:p>
            <a:r>
              <a:rPr lang="en-US" dirty="0">
                <a:solidFill>
                  <a:schemeClr val="tx1">
                    <a:lumMod val="65000"/>
                    <a:lumOff val="35000"/>
                  </a:schemeClr>
                </a:solidFill>
              </a:rPr>
              <a:t>Conclusion &amp; Insights</a:t>
            </a:r>
          </a:p>
        </p:txBody>
      </p:sp>
      <p:sp>
        <p:nvSpPr>
          <p:cNvPr id="11" name="TextBox 10">
            <a:extLst>
              <a:ext uri="{FF2B5EF4-FFF2-40B4-BE49-F238E27FC236}">
                <a16:creationId xmlns:a16="http://schemas.microsoft.com/office/drawing/2014/main" id="{E91E7A51-1419-0EA1-AD08-2241E60F323F}"/>
              </a:ext>
            </a:extLst>
          </p:cNvPr>
          <p:cNvSpPr txBox="1"/>
          <p:nvPr/>
        </p:nvSpPr>
        <p:spPr>
          <a:xfrm>
            <a:off x="334571" y="850785"/>
            <a:ext cx="11405282" cy="548119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l">
              <a:spcBef>
                <a:spcPts val="375"/>
              </a:spcBef>
              <a:spcAft>
                <a:spcPts val="375"/>
              </a:spcAft>
              <a:buFont typeface="+mj-lt"/>
              <a:buAutoNum type="arabicPeriod"/>
            </a:pPr>
            <a:r>
              <a:rPr lang="en-US" sz="1600" b="1" i="0" dirty="0">
                <a:solidFill>
                  <a:srgbClr val="242424"/>
                </a:solidFill>
                <a:effectLst/>
                <a:latin typeface="Segoe UI" panose="020B0502040204020203" pitchFamily="34" charset="0"/>
              </a:rPr>
              <a:t>Category Imbalance</a:t>
            </a:r>
            <a:r>
              <a:rPr lang="en-US" sz="1600" b="0" i="0" dirty="0">
                <a:solidFill>
                  <a:srgbClr val="242424"/>
                </a:solidFill>
                <a:effectLst/>
                <a:latin typeface="Segoe UI" panose="020B0502040204020203" pitchFamily="34" charset="0"/>
              </a:rPr>
              <a:t>: Education is the most dominant category with over 1400 articles, while Sports is the least represented with fewer than 800 articles. This imbalance may affect classification performance, as models tend to favor more frequent categories.</a:t>
            </a:r>
          </a:p>
          <a:p>
            <a:pPr algn="l">
              <a:spcBef>
                <a:spcPts val="375"/>
              </a:spcBef>
              <a:spcAft>
                <a:spcPts val="375"/>
              </a:spcAft>
              <a:buFont typeface="+mj-lt"/>
              <a:buAutoNum type="arabicPeriod"/>
            </a:pPr>
            <a:r>
              <a:rPr lang="en-US" sz="1600" b="1" i="0" dirty="0">
                <a:solidFill>
                  <a:srgbClr val="242424"/>
                </a:solidFill>
                <a:effectLst/>
                <a:latin typeface="Segoe UI" panose="020B0502040204020203" pitchFamily="34" charset="0"/>
              </a:rPr>
              <a:t>Article Length</a:t>
            </a:r>
            <a:r>
              <a:rPr lang="en-US" sz="1600" b="0" i="0" dirty="0">
                <a:solidFill>
                  <a:srgbClr val="242424"/>
                </a:solidFill>
                <a:effectLst/>
                <a:latin typeface="Segoe UI" panose="020B0502040204020203" pitchFamily="34" charset="0"/>
              </a:rPr>
              <a:t>: The article length distribution is right-skewed, with shorter articles being the most common. Education articles are the longest, often exceeding 8000 words, while Sports articles are the shortest, mostly below 2000 words.</a:t>
            </a:r>
          </a:p>
          <a:p>
            <a:pPr algn="l">
              <a:spcBef>
                <a:spcPts val="375"/>
              </a:spcBef>
              <a:spcAft>
                <a:spcPts val="375"/>
              </a:spcAft>
              <a:buFont typeface="+mj-lt"/>
              <a:buAutoNum type="arabicPeriod"/>
            </a:pPr>
            <a:r>
              <a:rPr lang="en-US" sz="1600" b="1" i="0" dirty="0">
                <a:solidFill>
                  <a:srgbClr val="242424"/>
                </a:solidFill>
                <a:effectLst/>
                <a:latin typeface="Segoe UI" panose="020B0502040204020203" pitchFamily="34" charset="0"/>
              </a:rPr>
              <a:t>Model Performance</a:t>
            </a:r>
            <a:r>
              <a:rPr lang="en-US" sz="1600" b="0" i="0" dirty="0">
                <a:solidFill>
                  <a:srgbClr val="242424"/>
                </a:solidFill>
                <a:effectLst/>
                <a:latin typeface="Segoe UI" panose="020B0502040204020203" pitchFamily="34" charset="0"/>
              </a:rPr>
              <a:t>: The Logistic Regression and SVM (RBF) models performed best across all metrics, achieving accuracy scores of 0.98+. Naïve Bayes was also a strong contender with an accuracy of 0.97, making it a viable choice when prioritizing efficiency. Decision Tree was the weakest model with an accuracy of 0.88.</a:t>
            </a:r>
          </a:p>
          <a:p>
            <a:pPr algn="l">
              <a:spcBef>
                <a:spcPts val="375"/>
              </a:spcBef>
              <a:spcAft>
                <a:spcPts val="375"/>
              </a:spcAft>
              <a:buFont typeface="+mj-lt"/>
              <a:buAutoNum type="arabicPeriod"/>
            </a:pPr>
            <a:r>
              <a:rPr lang="en-US" sz="1600" b="1" i="0" dirty="0">
                <a:solidFill>
                  <a:srgbClr val="242424"/>
                </a:solidFill>
                <a:effectLst/>
                <a:latin typeface="Segoe UI" panose="020B0502040204020203" pitchFamily="34" charset="0"/>
              </a:rPr>
              <a:t>Computational Efficiency</a:t>
            </a:r>
            <a:r>
              <a:rPr lang="en-US" sz="1600" b="0" i="0" dirty="0">
                <a:solidFill>
                  <a:srgbClr val="242424"/>
                </a:solidFill>
                <a:effectLst/>
                <a:latin typeface="Segoe UI" panose="020B0502040204020203" pitchFamily="34" charset="0"/>
              </a:rPr>
              <a:t>: Naïve Bayes was the fastest model, making it ideal for real-time applications. SVM had the worst runtime, making it impractical for large-scale deployment.</a:t>
            </a:r>
          </a:p>
          <a:p>
            <a:pPr algn="l">
              <a:spcBef>
                <a:spcPts val="375"/>
              </a:spcBef>
              <a:spcAft>
                <a:spcPts val="375"/>
              </a:spcAft>
              <a:buFont typeface="+mj-lt"/>
              <a:buAutoNum type="arabicPeriod"/>
            </a:pPr>
            <a:r>
              <a:rPr lang="en-US" sz="1600" b="1" i="0" dirty="0">
                <a:solidFill>
                  <a:srgbClr val="242424"/>
                </a:solidFill>
                <a:effectLst/>
                <a:latin typeface="Segoe UI" panose="020B0502040204020203" pitchFamily="34" charset="0"/>
              </a:rPr>
              <a:t>Cross-Validation</a:t>
            </a:r>
            <a:r>
              <a:rPr lang="en-US" sz="1600" b="0" i="0" dirty="0">
                <a:solidFill>
                  <a:srgbClr val="242424"/>
                </a:solidFill>
                <a:effectLst/>
                <a:latin typeface="Segoe UI" panose="020B0502040204020203" pitchFamily="34" charset="0"/>
              </a:rPr>
              <a:t>: Cross-validation results closely aligned with pipeline results, confirming the stability and reliability of the classifier models. Logistic Regression remained the best overall model for efficiency and large-scale deployment.</a:t>
            </a:r>
          </a:p>
          <a:p>
            <a:pPr algn="l">
              <a:spcBef>
                <a:spcPts val="375"/>
              </a:spcBef>
              <a:spcAft>
                <a:spcPts val="375"/>
              </a:spcAft>
              <a:buFont typeface="+mj-lt"/>
              <a:buAutoNum type="arabicPeriod"/>
            </a:pPr>
            <a:r>
              <a:rPr lang="en-US" sz="1600" b="1" i="0" dirty="0">
                <a:solidFill>
                  <a:srgbClr val="242424"/>
                </a:solidFill>
                <a:effectLst/>
                <a:latin typeface="Segoe UI" panose="020B0502040204020203" pitchFamily="34" charset="0"/>
              </a:rPr>
              <a:t>Category Classification</a:t>
            </a:r>
            <a:r>
              <a:rPr lang="en-US" sz="1600" b="0" i="0" dirty="0">
                <a:solidFill>
                  <a:srgbClr val="242424"/>
                </a:solidFill>
                <a:effectLst/>
                <a:latin typeface="Segoe UI" panose="020B0502040204020203" pitchFamily="34" charset="0"/>
              </a:rPr>
              <a:t>: Technology was the most frequently classified category, aligning with its strong presence in the dataset. Sports was the least classified, reflecting its lower representation and potential difficulty in classification.</a:t>
            </a:r>
          </a:p>
          <a:p>
            <a:pPr algn="l">
              <a:spcBef>
                <a:spcPts val="375"/>
              </a:spcBef>
              <a:spcAft>
                <a:spcPts val="375"/>
              </a:spcAft>
              <a:buFont typeface="+mj-lt"/>
              <a:buAutoNum type="arabicPeriod"/>
            </a:pPr>
            <a:r>
              <a:rPr lang="en-US" sz="1600" b="1" i="0" dirty="0">
                <a:solidFill>
                  <a:srgbClr val="242424"/>
                </a:solidFill>
                <a:effectLst/>
                <a:latin typeface="Segoe UI" panose="020B0502040204020203" pitchFamily="34" charset="0"/>
              </a:rPr>
              <a:t>Recommendations</a:t>
            </a:r>
            <a:r>
              <a:rPr lang="en-US" sz="1600" b="0" i="0" dirty="0">
                <a:solidFill>
                  <a:srgbClr val="242424"/>
                </a:solidFill>
                <a:effectLst/>
                <a:latin typeface="Segoe UI" panose="020B0502040204020203" pitchFamily="34" charset="0"/>
              </a:rPr>
              <a:t>: To improve model performance, class balance distribution through oversampling or weighting is suggested, especially for underrepresented categories like Sports. Hyperparameter tuning, such as Grid Search, is also recommended for better model performance</a:t>
            </a:r>
          </a:p>
          <a:p>
            <a:pPr algn="l"/>
            <a:endParaRPr lang="en-ZA" sz="1467" dirty="0">
              <a:solidFill>
                <a:schemeClr val="tx1"/>
              </a:solidFill>
              <a:latin typeface="Vodafone Rg" pitchFamily="34" charset="0"/>
            </a:endParaRPr>
          </a:p>
        </p:txBody>
      </p:sp>
    </p:spTree>
    <p:extLst>
      <p:ext uri="{BB962C8B-B14F-4D97-AF65-F5344CB8AC3E}">
        <p14:creationId xmlns:p14="http://schemas.microsoft.com/office/powerpoint/2010/main" val="314747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A146-FA68-A1CE-996C-91F4F4A7190F}"/>
              </a:ext>
            </a:extLst>
          </p:cNvPr>
          <p:cNvSpPr>
            <a:spLocks noGrp="1"/>
          </p:cNvSpPr>
          <p:nvPr>
            <p:ph type="title"/>
          </p:nvPr>
        </p:nvSpPr>
        <p:spPr>
          <a:xfrm>
            <a:off x="428573" y="187906"/>
            <a:ext cx="11281645" cy="824818"/>
          </a:xfrm>
        </p:spPr>
        <p:txBody>
          <a:bodyPr/>
          <a:lstStyle/>
          <a:p>
            <a:r>
              <a:rPr lang="en-US" b="1" dirty="0"/>
              <a:t>Introduction</a:t>
            </a:r>
            <a:endParaRPr lang="en-ZA" b="1" dirty="0"/>
          </a:p>
        </p:txBody>
      </p:sp>
      <p:sp>
        <p:nvSpPr>
          <p:cNvPr id="3" name="Content Placeholder 2">
            <a:extLst>
              <a:ext uri="{FF2B5EF4-FFF2-40B4-BE49-F238E27FC236}">
                <a16:creationId xmlns:a16="http://schemas.microsoft.com/office/drawing/2014/main" id="{6DFAC493-16A5-DC59-6CB0-80094DF857AA}"/>
              </a:ext>
            </a:extLst>
          </p:cNvPr>
          <p:cNvSpPr>
            <a:spLocks noGrp="1"/>
          </p:cNvSpPr>
          <p:nvPr>
            <p:ph idx="1"/>
          </p:nvPr>
        </p:nvSpPr>
        <p:spPr>
          <a:xfrm>
            <a:off x="428574" y="1238865"/>
            <a:ext cx="11281644" cy="5319251"/>
          </a:xfrm>
        </p:spPr>
        <p:txBody>
          <a:bodyPr>
            <a:normAutofit lnSpcReduction="10000"/>
          </a:bodyPr>
          <a:lstStyle/>
          <a:p>
            <a:pPr algn="l">
              <a:buFont typeface="Arial" panose="020B0604020202020204" pitchFamily="34" charset="0"/>
              <a:buChar char="•"/>
            </a:pPr>
            <a:r>
              <a:rPr lang="en-US" b="1" i="0" dirty="0">
                <a:solidFill>
                  <a:schemeClr val="tx1"/>
                </a:solidFill>
                <a:effectLst/>
                <a:latin typeface="Segoe UI" panose="020B0502040204020203" pitchFamily="34" charset="0"/>
              </a:rPr>
              <a:t>Project Overview</a:t>
            </a:r>
            <a:r>
              <a:rPr lang="en-US" b="0" i="0" dirty="0">
                <a:solidFill>
                  <a:schemeClr val="tx1"/>
                </a:solidFill>
                <a:effectLst/>
                <a:latin typeface="Segoe UI" panose="020B0502040204020203" pitchFamily="34" charset="0"/>
              </a:rPr>
              <a:t>: The goal is to improve the organization and retrieval of news articles, enhancing user experience in news applications and enabling automated content tagging by </a:t>
            </a:r>
            <a:r>
              <a:rPr lang="en-US" dirty="0">
                <a:solidFill>
                  <a:schemeClr val="tx1"/>
                </a:solidFill>
                <a:latin typeface="Segoe UI" panose="020B0502040204020203" pitchFamily="34" charset="0"/>
              </a:rPr>
              <a:t>building a machine learning model that can automatically classify newspaper articles into predefined categories based on their textual content</a:t>
            </a:r>
          </a:p>
          <a:p>
            <a:pPr algn="l">
              <a:buFont typeface="Arial" panose="020B0604020202020204" pitchFamily="34" charset="0"/>
              <a:buChar char="•"/>
            </a:pPr>
            <a:r>
              <a:rPr lang="en-US" b="1" i="0" dirty="0">
                <a:solidFill>
                  <a:schemeClr val="tx1"/>
                </a:solidFill>
                <a:effectLst/>
                <a:latin typeface="Segoe UI" panose="020B0502040204020203" pitchFamily="34" charset="0"/>
              </a:rPr>
              <a:t>Data Overview</a:t>
            </a:r>
            <a:r>
              <a:rPr lang="en-US" b="0" i="0" dirty="0">
                <a:solidFill>
                  <a:schemeClr val="tx1"/>
                </a:solidFill>
                <a:effectLst/>
                <a:latin typeface="Segoe UI" panose="020B0502040204020203" pitchFamily="34" charset="0"/>
              </a:rPr>
              <a:t>: The dataset includes features such as the headline, description, content, URL, and category of the articles.</a:t>
            </a:r>
          </a:p>
          <a:p>
            <a:pPr algn="l">
              <a:buFont typeface="Arial" panose="020B0604020202020204" pitchFamily="34" charset="0"/>
              <a:buChar char="•"/>
            </a:pPr>
            <a:r>
              <a:rPr lang="en-US" b="1" i="0" dirty="0">
                <a:solidFill>
                  <a:schemeClr val="tx1"/>
                </a:solidFill>
                <a:effectLst/>
                <a:latin typeface="Segoe UI" panose="020B0502040204020203" pitchFamily="34" charset="0"/>
              </a:rPr>
              <a:t>Project Objectives</a:t>
            </a:r>
            <a:r>
              <a:rPr lang="en-US" b="0" i="0" dirty="0">
                <a:solidFill>
                  <a:schemeClr val="tx1"/>
                </a:solidFill>
                <a:effectLst/>
                <a:latin typeface="Segoe UI" panose="020B0502040204020203" pitchFamily="34" charset="0"/>
              </a:rPr>
              <a:t>:</a:t>
            </a:r>
          </a:p>
          <a:p>
            <a:pPr marL="742950" lvl="1" indent="-285750" algn="l">
              <a:buFont typeface="Arial" panose="020B0604020202020204" pitchFamily="34" charset="0"/>
              <a:buChar char="•"/>
            </a:pPr>
            <a:r>
              <a:rPr lang="en-US" b="1" i="0" dirty="0">
                <a:solidFill>
                  <a:schemeClr val="tx1"/>
                </a:solidFill>
                <a:effectLst/>
                <a:latin typeface="Segoe UI" panose="020B0502040204020203" pitchFamily="34" charset="0"/>
              </a:rPr>
              <a:t>Data Preprocessing &amp; Exploration</a:t>
            </a:r>
            <a:r>
              <a:rPr lang="en-US" b="0" i="0" dirty="0">
                <a:solidFill>
                  <a:schemeClr val="tx1"/>
                </a:solidFill>
                <a:effectLst/>
                <a:latin typeface="Segoe UI" panose="020B0502040204020203" pitchFamily="34" charset="0"/>
              </a:rPr>
              <a:t>: Cleaning and preprocessing text data, exploring word frequencies, term distributions, and category imbalances.</a:t>
            </a:r>
          </a:p>
          <a:p>
            <a:pPr marL="742950" lvl="1" indent="-285750" algn="l">
              <a:buFont typeface="Arial" panose="020B0604020202020204" pitchFamily="34" charset="0"/>
              <a:buChar char="•"/>
            </a:pPr>
            <a:r>
              <a:rPr lang="en-US" b="1" i="0" dirty="0">
                <a:solidFill>
                  <a:schemeClr val="tx1"/>
                </a:solidFill>
                <a:effectLst/>
                <a:latin typeface="Segoe UI" panose="020B0502040204020203" pitchFamily="34" charset="0"/>
              </a:rPr>
              <a:t>Feature Engineering</a:t>
            </a:r>
            <a:r>
              <a:rPr lang="en-US" b="0" i="0" dirty="0">
                <a:solidFill>
                  <a:schemeClr val="tx1"/>
                </a:solidFill>
                <a:effectLst/>
                <a:latin typeface="Segoe UI" panose="020B0502040204020203" pitchFamily="34" charset="0"/>
              </a:rPr>
              <a:t>: Converting text into numerical representations using techniques like TF-IDF, word embeddings, or deep learning-based embeddings.</a:t>
            </a:r>
          </a:p>
          <a:p>
            <a:pPr marL="742950" lvl="1" indent="-285750" algn="l">
              <a:buFont typeface="Arial" panose="020B0604020202020204" pitchFamily="34" charset="0"/>
              <a:buChar char="•"/>
            </a:pPr>
            <a:r>
              <a:rPr lang="en-US" b="1" i="0" dirty="0">
                <a:solidFill>
                  <a:schemeClr val="tx1"/>
                </a:solidFill>
                <a:effectLst/>
                <a:latin typeface="Segoe UI" panose="020B0502040204020203" pitchFamily="34" charset="0"/>
              </a:rPr>
              <a:t>Model Development</a:t>
            </a:r>
            <a:r>
              <a:rPr lang="en-US" b="0" i="0" dirty="0">
                <a:solidFill>
                  <a:schemeClr val="tx1"/>
                </a:solidFill>
                <a:effectLst/>
                <a:latin typeface="Segoe UI" panose="020B0502040204020203" pitchFamily="34" charset="0"/>
              </a:rPr>
              <a:t>: Training and comparing different machine learning models, optimizing hyperparameters, and fine-tuning models for better accuracy.</a:t>
            </a:r>
          </a:p>
          <a:p>
            <a:pPr marL="742950" lvl="1" indent="-285750" algn="l">
              <a:buFont typeface="Arial" panose="020B0604020202020204" pitchFamily="34" charset="0"/>
              <a:buChar char="•"/>
            </a:pPr>
            <a:r>
              <a:rPr lang="en-US" b="1" i="0" dirty="0">
                <a:solidFill>
                  <a:schemeClr val="tx1"/>
                </a:solidFill>
                <a:effectLst/>
                <a:latin typeface="Segoe UI" panose="020B0502040204020203" pitchFamily="34" charset="0"/>
              </a:rPr>
              <a:t>Model Evaluation</a:t>
            </a:r>
            <a:r>
              <a:rPr lang="en-US" b="0" i="0" dirty="0">
                <a:solidFill>
                  <a:schemeClr val="tx1"/>
                </a:solidFill>
                <a:effectLst/>
                <a:latin typeface="Segoe UI" panose="020B0502040204020203" pitchFamily="34" charset="0"/>
              </a:rPr>
              <a:t>: Using metrics like accuracy, precision, recall, F1-score, and confusion matrices to assess model performance and performing cross-validation.</a:t>
            </a:r>
          </a:p>
          <a:p>
            <a:pPr marL="742950" lvl="1" indent="-285750" algn="l">
              <a:buFont typeface="Arial" panose="020B0604020202020204" pitchFamily="34" charset="0"/>
              <a:buChar char="•"/>
            </a:pPr>
            <a:r>
              <a:rPr lang="en-US" b="1" i="0" dirty="0">
                <a:solidFill>
                  <a:schemeClr val="tx1"/>
                </a:solidFill>
                <a:effectLst/>
                <a:latin typeface="Segoe UI" panose="020B0502040204020203" pitchFamily="34" charset="0"/>
              </a:rPr>
              <a:t>Application</a:t>
            </a:r>
            <a:r>
              <a:rPr lang="en-US" b="0" i="0" dirty="0">
                <a:solidFill>
                  <a:schemeClr val="tx1"/>
                </a:solidFill>
                <a:effectLst/>
                <a:latin typeface="Segoe UI" panose="020B0502040204020203" pitchFamily="34" charset="0"/>
              </a:rPr>
              <a:t>: Building an API or web application to classify new articles in real-time</a:t>
            </a:r>
          </a:p>
          <a:p>
            <a:endParaRPr lang="en-ZA" dirty="0"/>
          </a:p>
        </p:txBody>
      </p:sp>
    </p:spTree>
    <p:extLst>
      <p:ext uri="{BB962C8B-B14F-4D97-AF65-F5344CB8AC3E}">
        <p14:creationId xmlns:p14="http://schemas.microsoft.com/office/powerpoint/2010/main" val="369533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EADB8-A51B-0A40-B9F3-6E070BA7A188}"/>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7D26CB18-4A33-DA4C-98ED-77C0620AE15B}"/>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040D607B-7A1E-2A15-E724-FF928F832D9D}"/>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Exploratory data analysis</a:t>
            </a:r>
          </a:p>
        </p:txBody>
      </p:sp>
      <p:sp>
        <p:nvSpPr>
          <p:cNvPr id="14" name="TextBox 13">
            <a:extLst>
              <a:ext uri="{FF2B5EF4-FFF2-40B4-BE49-F238E27FC236}">
                <a16:creationId xmlns:a16="http://schemas.microsoft.com/office/drawing/2014/main" id="{C09C7C2D-ABEE-B487-6616-622D61D85019}"/>
              </a:ext>
            </a:extLst>
          </p:cNvPr>
          <p:cNvSpPr txBox="1"/>
          <p:nvPr/>
        </p:nvSpPr>
        <p:spPr>
          <a:xfrm>
            <a:off x="6100234" y="808900"/>
            <a:ext cx="5757332" cy="1452519"/>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ZA" sz="1600" b="1" dirty="0">
                <a:solidFill>
                  <a:schemeClr val="tx1"/>
                </a:solidFill>
                <a:latin typeface="Vodafone Rg" pitchFamily="34" charset="0"/>
              </a:rPr>
              <a:t>INSIGHTS</a:t>
            </a:r>
            <a:endParaRPr lang="en-ZA" sz="1467" dirty="0">
              <a:solidFill>
                <a:schemeClr val="tx1"/>
              </a:solidFill>
              <a:latin typeface="Vodafone Rg" pitchFamily="34" charset="0"/>
            </a:endParaRPr>
          </a:p>
          <a:p>
            <a:pPr algn="ctr"/>
            <a:r>
              <a:rPr lang="en-US" sz="1600" b="0" i="0" dirty="0">
                <a:effectLst/>
                <a:latin typeface="system-ui"/>
              </a:rPr>
              <a:t>There is an uneven distribution of articles, with education being the most covered topic and sports the least. The difference between the highest and lowest categories is substantial, indicating a bias or focus on education-related articles in the dataset. </a:t>
            </a:r>
            <a:endParaRPr lang="en-ZA" sz="1600" dirty="0">
              <a:solidFill>
                <a:schemeClr val="tx1"/>
              </a:solidFill>
              <a:latin typeface="Vodafone Rg" pitchFamily="34" charset="0"/>
            </a:endParaRPr>
          </a:p>
        </p:txBody>
      </p:sp>
      <p:sp>
        <p:nvSpPr>
          <p:cNvPr id="4" name="TextBox 3">
            <a:extLst>
              <a:ext uri="{FF2B5EF4-FFF2-40B4-BE49-F238E27FC236}">
                <a16:creationId xmlns:a16="http://schemas.microsoft.com/office/drawing/2014/main" id="{7CA51A1B-39CF-BD43-86B7-0939DF1C739F}"/>
              </a:ext>
            </a:extLst>
          </p:cNvPr>
          <p:cNvSpPr txBox="1"/>
          <p:nvPr/>
        </p:nvSpPr>
        <p:spPr>
          <a:xfrm>
            <a:off x="333112" y="4316361"/>
            <a:ext cx="5179483" cy="2143433"/>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ZA" sz="1600" b="1" dirty="0">
                <a:solidFill>
                  <a:schemeClr val="tx1"/>
                </a:solidFill>
                <a:latin typeface="Vodafone Rg" pitchFamily="34" charset="0"/>
              </a:rPr>
              <a:t>INSIGHTS</a:t>
            </a:r>
            <a:r>
              <a:rPr lang="en-US" sz="1600" b="0" i="0" dirty="0">
                <a:effectLst/>
                <a:latin typeface="system-ui"/>
              </a:rPr>
              <a:t>Education has the highest number of articles, with a count exceeding 1400, making it the dominant category. Technology comes second with over 1200 articles. Business is third, with slightly above 1000 articles. Entertainment follows with fewer than 1000 articles but still a significant count. Sports has the lowest count, with fewer than 800 articles. </a:t>
            </a:r>
            <a:endParaRPr lang="en-ZA" sz="1467" dirty="0">
              <a:solidFill>
                <a:schemeClr val="tx1"/>
              </a:solidFill>
              <a:latin typeface="Vodafone Rg" pitchFamily="34" charset="0"/>
            </a:endParaRPr>
          </a:p>
        </p:txBody>
      </p:sp>
      <p:pic>
        <p:nvPicPr>
          <p:cNvPr id="1026" name="Picture 2">
            <a:extLst>
              <a:ext uri="{FF2B5EF4-FFF2-40B4-BE49-F238E27FC236}">
                <a16:creationId xmlns:a16="http://schemas.microsoft.com/office/drawing/2014/main" id="{CA881280-D987-07F6-2251-ED609CF2D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112" y="808900"/>
            <a:ext cx="5179483" cy="3291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8F3F9C-CB4E-5ADB-BDCC-9D857ABF4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856" y="2471542"/>
            <a:ext cx="5051389" cy="420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22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30777-F17C-65EA-1D5E-EB0CCB78E6C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FFF848-6251-422B-5A73-3D7F8048101F}"/>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E4EC9A83-EA07-0590-A3E2-F9A9EC7B926F}"/>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60101B07-1C0C-45C7-BB7F-627FE643A8EA}"/>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Exploratory data analysis</a:t>
            </a:r>
          </a:p>
        </p:txBody>
      </p:sp>
      <p:sp>
        <p:nvSpPr>
          <p:cNvPr id="4" name="TextBox 3">
            <a:extLst>
              <a:ext uri="{FF2B5EF4-FFF2-40B4-BE49-F238E27FC236}">
                <a16:creationId xmlns:a16="http://schemas.microsoft.com/office/drawing/2014/main" id="{E8B3FE68-0179-C33C-8C1E-887938F4B063}"/>
              </a:ext>
            </a:extLst>
          </p:cNvPr>
          <p:cNvSpPr txBox="1"/>
          <p:nvPr/>
        </p:nvSpPr>
        <p:spPr>
          <a:xfrm>
            <a:off x="6272245" y="875513"/>
            <a:ext cx="5561480" cy="2157067"/>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sz="1600" b="1" i="0" dirty="0">
                <a:effectLst/>
                <a:latin typeface="system-ui"/>
              </a:rPr>
              <a:t>Sports</a:t>
            </a:r>
          </a:p>
          <a:p>
            <a:pPr algn="l"/>
            <a:r>
              <a:rPr lang="en-US" sz="1600" i="0" dirty="0">
                <a:effectLst/>
                <a:latin typeface="system-ui"/>
              </a:rPr>
              <a:t>Dominant words include "team," "India," "game," "match," "player," "score," and "Cup". These words reflect a strong focus on events, matches, teams, and players, as expected for sports-related articles. Specific terms like "wicket," "run," "cricket," and "World Cup" suggest that cricket is a significant theme.</a:t>
            </a:r>
          </a:p>
          <a:p>
            <a:pPr algn="l"/>
            <a:endParaRPr lang="en-US" sz="1000" b="0" i="0" dirty="0">
              <a:effectLst/>
              <a:latin typeface="system-ui"/>
            </a:endParaRPr>
          </a:p>
        </p:txBody>
      </p:sp>
      <p:pic>
        <p:nvPicPr>
          <p:cNvPr id="2050" name="Picture 2">
            <a:extLst>
              <a:ext uri="{FF2B5EF4-FFF2-40B4-BE49-F238E27FC236}">
                <a16:creationId xmlns:a16="http://schemas.microsoft.com/office/drawing/2014/main" id="{8872E815-1343-5A8D-EE5E-B46A87031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14" y="808900"/>
            <a:ext cx="5561481" cy="3326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E1933D8-F06F-4384-E1E2-A55DB3537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2244" y="3220720"/>
            <a:ext cx="5561479" cy="3505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786A2A-8CD4-A826-1039-9ACD6D088360}"/>
              </a:ext>
            </a:extLst>
          </p:cNvPr>
          <p:cNvSpPr txBox="1"/>
          <p:nvPr/>
        </p:nvSpPr>
        <p:spPr>
          <a:xfrm>
            <a:off x="317014" y="4348480"/>
            <a:ext cx="5561480" cy="2331935"/>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sz="1600" b="1" i="0" dirty="0">
                <a:effectLst/>
                <a:latin typeface="system-ui"/>
              </a:rPr>
              <a:t>Business</a:t>
            </a:r>
          </a:p>
          <a:p>
            <a:pPr algn="ctr"/>
            <a:r>
              <a:rPr lang="en-US" sz="1600" b="0" i="0" dirty="0">
                <a:effectLst/>
                <a:latin typeface="system-ui"/>
              </a:rPr>
              <a:t>Prominent words include "percent," "advertisement," "crore," "year," "said," "India," "government," "company," "market," "investment," "growth," "billion," "lakh," "global," "report," "service," "subscriber," "inflation," "revenue," "shares," "business," "time," "rate," "import," "export," "USD," "RBI," "financial services," "industry," and more. This indicates a focus on economics, regions and business activities.</a:t>
            </a:r>
          </a:p>
          <a:p>
            <a:pPr algn="ctr"/>
            <a:endParaRPr lang="en-US" sz="1600" b="0" i="0" dirty="0">
              <a:effectLst/>
              <a:latin typeface="system-ui"/>
            </a:endParaRPr>
          </a:p>
          <a:p>
            <a:pPr algn="ctr"/>
            <a:endParaRPr lang="en-ZA" sz="1467" dirty="0">
              <a:solidFill>
                <a:schemeClr val="tx1"/>
              </a:solidFill>
              <a:latin typeface="Vodafone Rg" pitchFamily="34" charset="0"/>
            </a:endParaRPr>
          </a:p>
        </p:txBody>
      </p:sp>
    </p:spTree>
    <p:extLst>
      <p:ext uri="{BB962C8B-B14F-4D97-AF65-F5344CB8AC3E}">
        <p14:creationId xmlns:p14="http://schemas.microsoft.com/office/powerpoint/2010/main" val="247573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1DF7-0790-0E9B-BD73-F3B4F26952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EEE7C1-64A0-9C42-B535-49B678357A94}"/>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076D480B-9D0D-1F7B-F845-5605B34A7857}"/>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92D6DB1F-174E-8654-88C8-F7060B39BEFD}"/>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Exploratory data analysis</a:t>
            </a:r>
          </a:p>
        </p:txBody>
      </p:sp>
      <p:sp>
        <p:nvSpPr>
          <p:cNvPr id="4" name="TextBox 3">
            <a:extLst>
              <a:ext uri="{FF2B5EF4-FFF2-40B4-BE49-F238E27FC236}">
                <a16:creationId xmlns:a16="http://schemas.microsoft.com/office/drawing/2014/main" id="{159B25FA-3EE4-32CF-42CA-15DE0AC006BA}"/>
              </a:ext>
            </a:extLst>
          </p:cNvPr>
          <p:cNvSpPr txBox="1"/>
          <p:nvPr/>
        </p:nvSpPr>
        <p:spPr>
          <a:xfrm>
            <a:off x="333375" y="4439920"/>
            <a:ext cx="5561480" cy="2240495"/>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sz="1600" b="1" i="0" dirty="0">
                <a:effectLst/>
                <a:latin typeface="system-ui"/>
              </a:rPr>
              <a:t>Entertainment</a:t>
            </a:r>
            <a:endParaRPr lang="en-US" sz="1600" b="1" dirty="0">
              <a:latin typeface="system-ui"/>
            </a:endParaRPr>
          </a:p>
          <a:p>
            <a:pPr algn="ctr"/>
            <a:r>
              <a:rPr lang="en-US" sz="1600" b="0" i="0" dirty="0">
                <a:effectLst/>
                <a:latin typeface="system-ui"/>
              </a:rPr>
              <a:t>Prominent words include "film," "actor," "movie," "entertainment," "Bollywood," and "song." This indicates a focus on the film and music industries, likely dominated by updates, reviews, and celebrity news. Words like "release," "trailer," and "star" further emphasize the focus on cinema and celebrity culture.</a:t>
            </a:r>
          </a:p>
        </p:txBody>
      </p:sp>
      <p:pic>
        <p:nvPicPr>
          <p:cNvPr id="2054" name="Picture 6">
            <a:extLst>
              <a:ext uri="{FF2B5EF4-FFF2-40B4-BE49-F238E27FC236}">
                <a16:creationId xmlns:a16="http://schemas.microsoft.com/office/drawing/2014/main" id="{B5E0E945-FC8D-61C6-7B19-62D529FBE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875744"/>
            <a:ext cx="5561480" cy="327969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37346C3E-65BF-9D2E-69CD-4BB8538CBC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565" y="3099882"/>
            <a:ext cx="5544060" cy="35387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CD4D15-6E80-2D8F-17CC-438B8626C234}"/>
              </a:ext>
            </a:extLst>
          </p:cNvPr>
          <p:cNvSpPr txBox="1"/>
          <p:nvPr/>
        </p:nvSpPr>
        <p:spPr>
          <a:xfrm>
            <a:off x="6186873" y="765661"/>
            <a:ext cx="5561480" cy="2119779"/>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sz="1600" b="1" i="0" dirty="0">
                <a:effectLst/>
                <a:latin typeface="system-ui"/>
              </a:rPr>
              <a:t>Education</a:t>
            </a:r>
          </a:p>
          <a:p>
            <a:pPr algn="ctr"/>
            <a:r>
              <a:rPr lang="en-US" sz="1600" b="0" i="0" dirty="0">
                <a:effectLst/>
                <a:latin typeface="system-ui"/>
              </a:rPr>
              <a:t>Key terms include "student," "exam," "result," "admission," "school," and "university." The words reflect topics related to academic exams, admissions, results, and education systems. Specific mentions like "candidate," "check," and "official website" suggest a practical focus, likely including resources and instructions for students.</a:t>
            </a:r>
            <a:endParaRPr lang="en-ZA" sz="1467" dirty="0">
              <a:solidFill>
                <a:schemeClr val="tx1"/>
              </a:solidFill>
              <a:latin typeface="Vodafone Rg" pitchFamily="34" charset="0"/>
            </a:endParaRPr>
          </a:p>
        </p:txBody>
      </p:sp>
    </p:spTree>
    <p:extLst>
      <p:ext uri="{BB962C8B-B14F-4D97-AF65-F5344CB8AC3E}">
        <p14:creationId xmlns:p14="http://schemas.microsoft.com/office/powerpoint/2010/main" val="317467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7AA19-0B52-CFC8-2142-3146293ECE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5DB0E30-678A-2787-7116-F94EF7E50005}"/>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4095C569-8B48-0422-08EA-E5123BA27508}"/>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4A6C4D77-608A-5DF7-6D57-CF8305942030}"/>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Exploratory data analysis</a:t>
            </a:r>
          </a:p>
        </p:txBody>
      </p:sp>
      <p:sp>
        <p:nvSpPr>
          <p:cNvPr id="4" name="TextBox 3">
            <a:extLst>
              <a:ext uri="{FF2B5EF4-FFF2-40B4-BE49-F238E27FC236}">
                <a16:creationId xmlns:a16="http://schemas.microsoft.com/office/drawing/2014/main" id="{A34FD1E3-7EEA-4CEC-B018-3A0E52B6C6BB}"/>
              </a:ext>
            </a:extLst>
          </p:cNvPr>
          <p:cNvSpPr txBox="1"/>
          <p:nvPr/>
        </p:nvSpPr>
        <p:spPr>
          <a:xfrm>
            <a:off x="334434" y="4714240"/>
            <a:ext cx="5658607" cy="1966175"/>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sz="1600" b="1" i="0" dirty="0">
                <a:effectLst/>
                <a:latin typeface="system-ui"/>
              </a:rPr>
              <a:t>Technology</a:t>
            </a:r>
          </a:p>
          <a:p>
            <a:pPr algn="ctr"/>
            <a:r>
              <a:rPr lang="en-US" sz="1600" b="0" i="0" dirty="0">
                <a:effectLst/>
                <a:latin typeface="system-ui"/>
              </a:rPr>
              <a:t>Frequently appearing words include "new," "device," "feature," "app," "phone," "update," and "software." These words indicate a focus on product launches, software updates, and new technologies. The presence of "advertisement" might suggest that tech articles include a lot of promotional content.</a:t>
            </a:r>
            <a:endParaRPr lang="en-ZA" sz="1467" dirty="0">
              <a:solidFill>
                <a:schemeClr val="tx1"/>
              </a:solidFill>
              <a:latin typeface="Vodafone Rg" pitchFamily="34" charset="0"/>
            </a:endParaRPr>
          </a:p>
        </p:txBody>
      </p:sp>
      <p:pic>
        <p:nvPicPr>
          <p:cNvPr id="3076" name="Picture 4">
            <a:extLst>
              <a:ext uri="{FF2B5EF4-FFF2-40B4-BE49-F238E27FC236}">
                <a16:creationId xmlns:a16="http://schemas.microsoft.com/office/drawing/2014/main" id="{1C4A99B9-56EA-4193-B91A-4A270542E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08" y="854956"/>
            <a:ext cx="5658605" cy="36357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reate an image for slide 6 that visually represents the insights from the exploratory data analysis. Highlight the uneven distribution of articles across categories, with education being the most covered topic and sports the least. Use a bar chart or pie chart to show the number of articles in each category: Education, Technology, Business, Entertainment, and Sports. Include key terms for each category, such as 'student,' 'exam,' 'result' for Education, 'film,' 'actor,' 'movie' for Entertainment, 'percent,' 'advertisement,' 'crore' for Business, 'team,' 'India,' 'game' for Sports, and 'new,' 'device,' 'feature' for Technology. Use a clean and professional design with a focus on clarity and readability.">
            <a:extLst>
              <a:ext uri="{FF2B5EF4-FFF2-40B4-BE49-F238E27FC236}">
                <a16:creationId xmlns:a16="http://schemas.microsoft.com/office/drawing/2014/main" id="{07D50A50-0AF1-033C-FF48-207FB9570C54}"/>
              </a:ext>
            </a:extLst>
          </p:cNvPr>
          <p:cNvPicPr>
            <a:picLocks noChangeAspect="1"/>
          </p:cNvPicPr>
          <p:nvPr/>
        </p:nvPicPr>
        <p:blipFill>
          <a:blip r:embed="rId4"/>
          <a:stretch>
            <a:fillRect/>
          </a:stretch>
        </p:blipFill>
        <p:spPr>
          <a:xfrm>
            <a:off x="6485152" y="1063558"/>
            <a:ext cx="5277905" cy="5277905"/>
          </a:xfrm>
          <a:prstGeom prst="rect">
            <a:avLst/>
          </a:prstGeom>
        </p:spPr>
      </p:pic>
    </p:spTree>
    <p:extLst>
      <p:ext uri="{BB962C8B-B14F-4D97-AF65-F5344CB8AC3E}">
        <p14:creationId xmlns:p14="http://schemas.microsoft.com/office/powerpoint/2010/main" val="18411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A0D5F-7171-EFBD-0265-90725B78A72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F468CD-9029-DCD0-1616-47B86495DBE9}"/>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34435B00-7FF6-1E52-F0F0-08AE66ADD8CF}"/>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3AA99BBD-C56D-DDF7-5BE3-709EDCD602D7}"/>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Exploratory data analysis</a:t>
            </a:r>
          </a:p>
        </p:txBody>
      </p:sp>
      <p:sp>
        <p:nvSpPr>
          <p:cNvPr id="4" name="TextBox 3">
            <a:extLst>
              <a:ext uri="{FF2B5EF4-FFF2-40B4-BE49-F238E27FC236}">
                <a16:creationId xmlns:a16="http://schemas.microsoft.com/office/drawing/2014/main" id="{FCAC48B0-0908-E57B-E508-AFFF0C2B890C}"/>
              </a:ext>
            </a:extLst>
          </p:cNvPr>
          <p:cNvSpPr txBox="1"/>
          <p:nvPr/>
        </p:nvSpPr>
        <p:spPr>
          <a:xfrm>
            <a:off x="7954297" y="884608"/>
            <a:ext cx="4070555" cy="5892112"/>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sz="1200" b="0" i="0" dirty="0">
                <a:effectLst/>
                <a:latin typeface="system-ui"/>
              </a:rPr>
              <a:t>Each category exhibits a right-skewed distribution, meaning most articles have relatively shorter content lengths, with a few articles having significantly longer lengths. The distributions suggest that shorter articles dominate all categories.</a:t>
            </a:r>
          </a:p>
          <a:p>
            <a:pPr algn="ctr"/>
            <a:endParaRPr lang="en-US" sz="1200" b="0" i="0" dirty="0">
              <a:effectLst/>
              <a:latin typeface="system-ui"/>
            </a:endParaRPr>
          </a:p>
          <a:p>
            <a:pPr algn="ctr"/>
            <a:r>
              <a:rPr lang="en-US" sz="1200" b="1" i="0" dirty="0">
                <a:effectLst/>
                <a:latin typeface="system-ui"/>
              </a:rPr>
              <a:t>Business: </a:t>
            </a:r>
            <a:r>
              <a:rPr lang="en-US" sz="1200" b="0" i="0" dirty="0">
                <a:effectLst/>
                <a:latin typeface="system-ui"/>
              </a:rPr>
              <a:t>Most articles fall within a content length of 0–2000 words, with a rapid drop-off as the length increases. A small number of articles have content lengths exceeding 6000 words.</a:t>
            </a:r>
          </a:p>
          <a:p>
            <a:pPr algn="ctr"/>
            <a:endParaRPr lang="en-US" sz="1200" b="0" i="0" dirty="0">
              <a:effectLst/>
              <a:latin typeface="system-ui"/>
            </a:endParaRPr>
          </a:p>
          <a:p>
            <a:pPr algn="ctr"/>
            <a:r>
              <a:rPr lang="en-US" sz="1200" b="1" i="0" dirty="0">
                <a:effectLst/>
                <a:latin typeface="system-ui"/>
              </a:rPr>
              <a:t>Sports: </a:t>
            </a:r>
            <a:r>
              <a:rPr lang="en-US" sz="1200" b="0" i="0" dirty="0">
                <a:effectLst/>
                <a:latin typeface="system-ui"/>
              </a:rPr>
              <a:t>The distribution is heavily concentrated below 2000 words. Compared to other categories, this has fewer articles with longer content lengths, suggesting shorter content is typical for sports articles.</a:t>
            </a:r>
          </a:p>
          <a:p>
            <a:pPr algn="ctr"/>
            <a:endParaRPr lang="en-US" sz="1200" b="0" i="0" dirty="0">
              <a:effectLst/>
              <a:latin typeface="system-ui"/>
            </a:endParaRPr>
          </a:p>
          <a:p>
            <a:pPr algn="ctr"/>
            <a:r>
              <a:rPr lang="en-US" sz="1200" b="1" i="0" dirty="0">
                <a:effectLst/>
                <a:latin typeface="system-ui"/>
              </a:rPr>
              <a:t>Entertainment: </a:t>
            </a:r>
            <a:r>
              <a:rPr lang="en-US" sz="1200" b="0" i="0" dirty="0">
                <a:effectLst/>
                <a:latin typeface="system-ui"/>
              </a:rPr>
              <a:t>Like sports, most articles are below 2000 words, but the tail extends slightly longer (up to 10,000+ words). This category has a moderate presence of articles with longer content lengths.</a:t>
            </a:r>
          </a:p>
          <a:p>
            <a:pPr algn="ctr"/>
            <a:endParaRPr lang="en-US" sz="1200" b="0" i="0" dirty="0">
              <a:effectLst/>
              <a:latin typeface="system-ui"/>
            </a:endParaRPr>
          </a:p>
          <a:p>
            <a:pPr algn="ctr"/>
            <a:r>
              <a:rPr lang="en-US" sz="1200" b="1" i="0" dirty="0">
                <a:effectLst/>
                <a:latin typeface="system-ui"/>
              </a:rPr>
              <a:t>Education: </a:t>
            </a:r>
            <a:r>
              <a:rPr lang="en-US" sz="1200" b="0" i="0" dirty="0">
                <a:effectLst/>
                <a:latin typeface="system-ui"/>
              </a:rPr>
              <a:t>The highest concentration is still in the 0–2000 range, but this category shows a more gradual decline compared to others. A significant number of articles have content lengths exceeding 8000 words, making education the category with the longest articles on average.</a:t>
            </a:r>
          </a:p>
          <a:p>
            <a:pPr algn="ctr"/>
            <a:endParaRPr lang="en-US" sz="1200" b="0" i="0" dirty="0">
              <a:effectLst/>
              <a:latin typeface="system-ui"/>
            </a:endParaRPr>
          </a:p>
          <a:p>
            <a:pPr algn="ctr"/>
            <a:r>
              <a:rPr lang="en-US" sz="1200" b="1" i="0" dirty="0">
                <a:effectLst/>
                <a:latin typeface="system-ui"/>
              </a:rPr>
              <a:t>Technology: </a:t>
            </a:r>
            <a:r>
              <a:rPr lang="en-US" sz="1200" b="0" i="0" dirty="0">
                <a:effectLst/>
                <a:latin typeface="system-ui"/>
              </a:rPr>
              <a:t>Most articles are also below 2000 words, but the distribution has a slightly longer tail than sports or business. Articles exceeding 5000 words are present, but they are fewer compared to education</a:t>
            </a:r>
          </a:p>
          <a:p>
            <a:pPr algn="ctr"/>
            <a:endParaRPr lang="en-ZA" sz="1467" dirty="0">
              <a:solidFill>
                <a:schemeClr val="tx1"/>
              </a:solidFill>
              <a:latin typeface="Vodafone Rg" pitchFamily="34" charset="0"/>
            </a:endParaRPr>
          </a:p>
        </p:txBody>
      </p:sp>
      <p:pic>
        <p:nvPicPr>
          <p:cNvPr id="4098" name="Picture 2">
            <a:extLst>
              <a:ext uri="{FF2B5EF4-FFF2-40B4-BE49-F238E27FC236}">
                <a16:creationId xmlns:a16="http://schemas.microsoft.com/office/drawing/2014/main" id="{C3439F13-1919-728E-13FA-57A754944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09" y="884608"/>
            <a:ext cx="3749715" cy="17336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BA63BB6-D18E-C03F-B987-1160F5AFD8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2874" y="884608"/>
            <a:ext cx="3627072" cy="173369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5C38349-D167-7F68-A7D9-6E45437E3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309" y="2797250"/>
            <a:ext cx="3749716" cy="173369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C68B850-A3DC-BF0F-1D0D-80B7CDC6A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2874" y="2797250"/>
            <a:ext cx="3627072" cy="173369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18156C54-4C34-62D7-DD07-3AF89A86FC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308" y="4809119"/>
            <a:ext cx="3749715" cy="173369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20,801 Newspaper Cartoons Images, Stock Photos, and Vectors | Shutterstock">
            <a:extLst>
              <a:ext uri="{FF2B5EF4-FFF2-40B4-BE49-F238E27FC236}">
                <a16:creationId xmlns:a16="http://schemas.microsoft.com/office/drawing/2014/main" id="{DB684336-2533-C997-EB39-6603D566F92F}"/>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8929" b="81786" l="5714" r="94286">
                        <a14:foregroundMark x1="10549" y1="40000" x2="16703" y2="67857"/>
                        <a14:foregroundMark x1="16703" y1="67857" x2="33846" y2="75000"/>
                        <a14:foregroundMark x1="33846" y1="75000" x2="18462" y2="67857"/>
                        <a14:foregroundMark x1="18462" y1="67857" x2="64176" y2="77143"/>
                        <a14:foregroundMark x1="64176" y1="77143" x2="80659" y2="76071"/>
                        <a14:foregroundMark x1="80659" y1="76071" x2="93407" y2="58929"/>
                        <a14:foregroundMark x1="93407" y1="58929" x2="83077" y2="31429"/>
                        <a14:foregroundMark x1="83077" y1="31429" x2="68132" y2="12857"/>
                        <a14:foregroundMark x1="68132" y1="12857" x2="11648" y2="22857"/>
                        <a14:foregroundMark x1="11648" y1="22857" x2="7912" y2="49286"/>
                        <a14:foregroundMark x1="7912" y1="49286" x2="18462" y2="75000"/>
                        <a14:foregroundMark x1="18462" y1="75000" x2="41978" y2="80000"/>
                        <a14:foregroundMark x1="41978" y1="80000" x2="91429" y2="73571"/>
                        <a14:foregroundMark x1="91429" y1="73571" x2="94286" y2="64643"/>
                        <a14:foregroundMark x1="58681" y1="34286" x2="40879" y2="35714"/>
                        <a14:foregroundMark x1="40879" y1="35714" x2="60440" y2="27500"/>
                        <a14:foregroundMark x1="60440" y1="27500" x2="44835" y2="19643"/>
                        <a14:foregroundMark x1="44835" y1="19643" x2="26593" y2="26071"/>
                        <a14:foregroundMark x1="26593" y1="26071" x2="47912" y2="28214"/>
                        <a14:foregroundMark x1="47912" y1="28214" x2="25275" y2="24643"/>
                        <a14:foregroundMark x1="25275" y1="24643" x2="27473" y2="48571"/>
                        <a14:foregroundMark x1="25934" y1="22500" x2="18901" y2="25714"/>
                        <a14:foregroundMark x1="6154" y1="52857" x2="5714" y2="54286"/>
                      </a14:backgroundRemoval>
                    </a14:imgEffect>
                  </a14:imgLayer>
                </a14:imgProps>
              </a:ext>
              <a:ext uri="{28A0092B-C50C-407E-A947-70E740481C1C}">
                <a14:useLocalDpi xmlns:a14="http://schemas.microsoft.com/office/drawing/2010/main" val="0"/>
              </a:ext>
            </a:extLst>
          </a:blip>
          <a:srcRect t="-4006" b="8752"/>
          <a:stretch/>
        </p:blipFill>
        <p:spPr bwMode="auto">
          <a:xfrm>
            <a:off x="4448915" y="4803719"/>
            <a:ext cx="3136490" cy="173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44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7FEB1-3C3E-7111-1708-F930CA7791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4823A5-D73F-DE5A-F110-4365AD898D5E}"/>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BBDD7647-59DD-D8C3-4A05-34EB52315736}"/>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2831F311-2421-B1C8-5AA4-041B825854D5}"/>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Model Development</a:t>
            </a:r>
          </a:p>
        </p:txBody>
      </p:sp>
      <p:graphicFrame>
        <p:nvGraphicFramePr>
          <p:cNvPr id="2" name="Diagram 1">
            <a:extLst>
              <a:ext uri="{FF2B5EF4-FFF2-40B4-BE49-F238E27FC236}">
                <a16:creationId xmlns:a16="http://schemas.microsoft.com/office/drawing/2014/main" id="{453D5FE7-1043-5346-3A63-406F1426F197}"/>
              </a:ext>
            </a:extLst>
          </p:cNvPr>
          <p:cNvGraphicFramePr/>
          <p:nvPr>
            <p:extLst>
              <p:ext uri="{D42A27DB-BD31-4B8C-83A1-F6EECF244321}">
                <p14:modId xmlns:p14="http://schemas.microsoft.com/office/powerpoint/2010/main" val="1835798077"/>
              </p:ext>
            </p:extLst>
          </p:nvPr>
        </p:nvGraphicFramePr>
        <p:xfrm>
          <a:off x="334435" y="719666"/>
          <a:ext cx="11601926" cy="5808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692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947E5-0FBC-1FA0-401C-A39069E822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EF4387-77F9-9162-5F2A-FE86937DE72E}"/>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C1F19638-5A6D-5A8B-9B5F-C3C2CFE39977}"/>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7B8E2A18-04F6-28CC-7EC2-3EB38B63F6E1}"/>
              </a:ext>
            </a:extLst>
          </p:cNvPr>
          <p:cNvSpPr>
            <a:spLocks noGrp="1"/>
          </p:cNvSpPr>
          <p:nvPr>
            <p:ph type="title"/>
          </p:nvPr>
        </p:nvSpPr>
        <p:spPr>
          <a:xfrm>
            <a:off x="334434" y="177585"/>
            <a:ext cx="11748119" cy="423051"/>
          </a:xfrm>
        </p:spPr>
        <p:txBody>
          <a:bodyPr>
            <a:normAutofit fontScale="90000"/>
          </a:bodyPr>
          <a:lstStyle/>
          <a:p>
            <a:r>
              <a:rPr lang="en-US" b="1" dirty="0">
                <a:solidFill>
                  <a:schemeClr val="tx1">
                    <a:lumMod val="65000"/>
                    <a:lumOff val="35000"/>
                  </a:schemeClr>
                </a:solidFill>
              </a:rPr>
              <a:t>Model RESULTS|MODEL metrics and runtime</a:t>
            </a:r>
          </a:p>
        </p:txBody>
      </p:sp>
      <p:pic>
        <p:nvPicPr>
          <p:cNvPr id="6146" name="Picture 2">
            <a:extLst>
              <a:ext uri="{FF2B5EF4-FFF2-40B4-BE49-F238E27FC236}">
                <a16:creationId xmlns:a16="http://schemas.microsoft.com/office/drawing/2014/main" id="{B15BB10E-7406-0C43-A10D-F39AF1CFA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936" y="772346"/>
            <a:ext cx="4958617" cy="330181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460FD2B-EDE4-2797-0F34-9CD6C4FE4A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242993" y="772346"/>
            <a:ext cx="3394033" cy="330181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8AA3D59-E50D-E4EC-280D-47F832C48B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9447"/>
          <a:stretch/>
        </p:blipFill>
        <p:spPr bwMode="auto">
          <a:xfrm>
            <a:off x="3750369" y="772346"/>
            <a:ext cx="3246059" cy="3301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20D2B0A-84DE-8DA7-4754-BC89A0C5E33E}"/>
              </a:ext>
            </a:extLst>
          </p:cNvPr>
          <p:cNvSpPr txBox="1"/>
          <p:nvPr/>
        </p:nvSpPr>
        <p:spPr>
          <a:xfrm>
            <a:off x="242993" y="4365372"/>
            <a:ext cx="11839560" cy="2315041"/>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spcBef>
                <a:spcPts val="375"/>
              </a:spcBef>
              <a:spcAft>
                <a:spcPts val="375"/>
              </a:spcAft>
              <a:buFont typeface="+mj-lt"/>
              <a:buAutoNum type="arabicPeriod"/>
            </a:pPr>
            <a:r>
              <a:rPr lang="en-US" sz="1600" b="1" i="0" dirty="0">
                <a:solidFill>
                  <a:srgbClr val="242424"/>
                </a:solidFill>
                <a:effectLst/>
                <a:latin typeface="Segoe UI" panose="020B0502040204020203" pitchFamily="34" charset="0"/>
              </a:rPr>
              <a:t>Performance Metrics</a:t>
            </a:r>
            <a:r>
              <a:rPr lang="en-US" sz="1600" b="0" i="0" dirty="0">
                <a:solidFill>
                  <a:srgbClr val="242424"/>
                </a:solidFill>
                <a:effectLst/>
                <a:latin typeface="Segoe UI" panose="020B0502040204020203" pitchFamily="34" charset="0"/>
              </a:rPr>
              <a:t>: Model metrics such as the F1 Score, Precision, Recall, and Accuracy for each classification model were compared. The Logistic Regression and Support Vector Machine (RBF) models performed the best across all metrics, with scores around 0.98. The Decision Tree had the lowest performance in all metrics, scoring around 0.88.</a:t>
            </a:r>
          </a:p>
          <a:p>
            <a:pPr algn="ctr">
              <a:spcBef>
                <a:spcPts val="375"/>
              </a:spcBef>
              <a:spcAft>
                <a:spcPts val="375"/>
              </a:spcAft>
              <a:buFont typeface="+mj-lt"/>
              <a:buAutoNum type="arabicPeriod"/>
            </a:pPr>
            <a:r>
              <a:rPr lang="en-US" sz="1600" b="1" i="0" dirty="0">
                <a:solidFill>
                  <a:srgbClr val="242424"/>
                </a:solidFill>
                <a:effectLst/>
                <a:latin typeface="Segoe UI" panose="020B0502040204020203" pitchFamily="34" charset="0"/>
              </a:rPr>
              <a:t>Runtime Comparison</a:t>
            </a:r>
            <a:r>
              <a:rPr lang="en-US" sz="1600" b="0" i="0" dirty="0">
                <a:solidFill>
                  <a:srgbClr val="242424"/>
                </a:solidFill>
                <a:effectLst/>
                <a:latin typeface="Segoe UI" panose="020B0502040204020203" pitchFamily="34" charset="0"/>
              </a:rPr>
              <a:t>: Runtimes for each classification model were also compared. The Naive Bayes model has the fastest runtime, making it ideal for real-time applications. The Support Vector Machine model has the slowest runtime, making it less practical for large-scale deployment. The Logistic Regression and Decision Tree models have similar runtimes.</a:t>
            </a:r>
          </a:p>
          <a:p>
            <a:pPr algn="ctr"/>
            <a:endParaRPr lang="en-ZA" sz="1467" dirty="0">
              <a:solidFill>
                <a:schemeClr val="tx1"/>
              </a:solidFill>
              <a:latin typeface="Vodafone Rg" pitchFamily="34" charset="0"/>
            </a:endParaRPr>
          </a:p>
        </p:txBody>
      </p:sp>
    </p:spTree>
    <p:extLst>
      <p:ext uri="{BB962C8B-B14F-4D97-AF65-F5344CB8AC3E}">
        <p14:creationId xmlns:p14="http://schemas.microsoft.com/office/powerpoint/2010/main" val="39554979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151</TotalTime>
  <Words>1900</Words>
  <Application>Microsoft Office PowerPoint</Application>
  <PresentationFormat>Widescreen</PresentationFormat>
  <Paragraphs>149</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Century Gothic</vt:lpstr>
      <vt:lpstr>Segoe UI</vt:lpstr>
      <vt:lpstr>system-ui</vt:lpstr>
      <vt:lpstr>var(--fontFamilyBase)</vt:lpstr>
      <vt:lpstr>Vodafone Rg</vt:lpstr>
      <vt:lpstr>Wingdings 3</vt:lpstr>
      <vt:lpstr>Slice</vt:lpstr>
      <vt:lpstr>News paper article Category classification Sarah Mahlangu Busisiwe Mbewe Kennety Mashishi Gaba Keefelakae </vt:lpstr>
      <vt:lpstr>Introduction</vt:lpstr>
      <vt:lpstr>Exploratory data analysis</vt:lpstr>
      <vt:lpstr>Exploratory data analysis</vt:lpstr>
      <vt:lpstr>Exploratory data analysis</vt:lpstr>
      <vt:lpstr>Exploratory data analysis</vt:lpstr>
      <vt:lpstr>Exploratory data analysis</vt:lpstr>
      <vt:lpstr>Model Development</vt:lpstr>
      <vt:lpstr>Model RESULTS|MODEL metrics and runtime</vt:lpstr>
      <vt:lpstr>Model RESULTS|Cross validation</vt:lpstr>
      <vt:lpstr>Model RESULTS|Label classification</vt:lpstr>
      <vt:lpstr>Conclusion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Sarah Mahlangu</dc:creator>
  <cp:lastModifiedBy>Sarah Mahlangu</cp:lastModifiedBy>
  <cp:revision>4</cp:revision>
  <dcterms:created xsi:type="dcterms:W3CDTF">2025-02-16T17:28:40Z</dcterms:created>
  <dcterms:modified xsi:type="dcterms:W3CDTF">2025-02-16T20:00:15Z</dcterms:modified>
</cp:coreProperties>
</file>