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1" r:id="rId3"/>
  </p:sldMasterIdLst>
  <p:notesMasterIdLst>
    <p:notesMasterId r:id="rId34"/>
  </p:notesMasterIdLst>
  <p:handoutMasterIdLst>
    <p:handoutMasterId r:id="rId35"/>
  </p:handoutMasterIdLst>
  <p:sldIdLst>
    <p:sldId id="270" r:id="rId4"/>
    <p:sldId id="266" r:id="rId5"/>
    <p:sldId id="319" r:id="rId6"/>
    <p:sldId id="282" r:id="rId7"/>
    <p:sldId id="328" r:id="rId8"/>
    <p:sldId id="324" r:id="rId9"/>
    <p:sldId id="322" r:id="rId10"/>
    <p:sldId id="325" r:id="rId11"/>
    <p:sldId id="294" r:id="rId12"/>
    <p:sldId id="307" r:id="rId13"/>
    <p:sldId id="316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8" r:id="rId22"/>
    <p:sldId id="317" r:id="rId23"/>
    <p:sldId id="304" r:id="rId24"/>
    <p:sldId id="321" r:id="rId25"/>
    <p:sldId id="326" r:id="rId26"/>
    <p:sldId id="296" r:id="rId27"/>
    <p:sldId id="297" r:id="rId28"/>
    <p:sldId id="298" r:id="rId29"/>
    <p:sldId id="299" r:id="rId30"/>
    <p:sldId id="300" r:id="rId31"/>
    <p:sldId id="306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D1"/>
    <a:srgbClr val="FFCA53"/>
    <a:srgbClr val="FFB81A"/>
    <a:srgbClr val="0072CE"/>
    <a:srgbClr val="5C038C"/>
    <a:srgbClr val="F39797"/>
    <a:srgbClr val="C42126"/>
    <a:srgbClr val="1A8DC0"/>
    <a:srgbClr val="2CA9E3"/>
    <a:srgbClr val="265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657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39A576-541D-5ACE-6172-8AE7B4E6B1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01F50-4A3D-D83B-575E-8753FE509B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BD1E6-5FC7-4664-A15A-D818D4732E1F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F5BCC-D221-BF76-8050-AF65C56AC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47EF-B441-27A0-C48E-BD95D8D1E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66DF-772D-409A-9ADF-B1326117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CA8D-4151-4265-A65D-097EF4A5CCB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11FB-E033-450E-AAC7-DF2E7E999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2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0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6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0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7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5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0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4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1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5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7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3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6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1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6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911FB-E033-450E-AAC7-DF2E7E999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32AD96-B0DB-A01A-7C63-A6A083B6D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1999" cy="6431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here to enter room number</a:t>
            </a:r>
          </a:p>
        </p:txBody>
      </p:sp>
    </p:spTree>
    <p:extLst>
      <p:ext uri="{BB962C8B-B14F-4D97-AF65-F5344CB8AC3E}">
        <p14:creationId xmlns:p14="http://schemas.microsoft.com/office/powerpoint/2010/main" val="21597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2676-075E-3641-3712-4962134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446FF-EFBB-4D95-D05B-6552D3D3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521C4-CC82-0007-EBF9-F3128358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B153-569F-696D-8AE3-35933756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D3AD-48D5-9A1E-CB12-397EF73C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D8EA6-20F8-29B8-CAB3-E2F8C9CD2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ECAC4-59FE-196B-DB4F-7938F6BC6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D2E6-A6CF-F213-229C-4E8954C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1BE1-223A-E600-0CFD-4BD4331D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C808-8DD1-C9AE-8FAB-820BC708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1BE5-D86F-9460-6259-9E1A4D24F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34069-270F-5E93-9441-A4427C33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34258-42B4-DA6F-0337-80A482E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7DA6-89E6-C372-D6D4-F6D64CF3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9D8B-2D30-F1FA-8C3B-7D53E9C6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59A5-7A81-E4D9-EA40-83324D79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6BE-D004-3AC1-7D2C-2B49BAD3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A159-805C-73E3-8CB2-3B2A7C60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7561-5309-9046-04C5-74CCB75B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B121-F99F-B0E5-F264-77B0E5A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EA8D-E22D-D608-42A7-A1201642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201B-172A-1331-B1C3-F3B70780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F9A5-1B05-2442-8B97-5294EE0E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452D-9CC0-99DA-BBAF-FF754B0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AE76-2D03-0918-8F87-82923197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1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C0DA-4867-F71B-28C7-241073E0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4F00-70C9-CDF8-C6AD-6E7A595A9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A1BE-03FA-1C20-470C-27C09B21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B5F3-D413-9CD8-93E2-AAA8240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DCDC0-8D98-F12C-43BE-00717B06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2D9FC-F164-DCFC-DE61-A7E41615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4CFF-56E0-6C69-89D1-CEAD4ECF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D1D6-3567-2415-6CD9-6EA272ED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FABD1-D137-6756-C3CA-8B470E1AF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FED14-05F7-04E2-645D-A53896FDD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6B34-2034-69DA-3965-0C27D7817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C4782-A12A-A2BD-D3CC-23D0594A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2B977-9115-F3FE-A5FB-3CC8724D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7B465-2797-9192-ECCB-6D0179B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7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0A02-7FEF-FE96-4BD3-76DB1298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D2F10-616A-D170-639D-E8C4A090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886A-76A0-31B4-6D3C-3B93EA1B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65A68-938E-9CE8-E5CC-2E83590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48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F6AF2-5F36-E23B-14C1-08F37C7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D7318-BDEA-6B29-E2B9-C004502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0F1E3-BE31-9F75-FDE0-8CA50861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9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6D0-897E-B80D-F71C-CC38E475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9F3F-AE87-5064-1D58-C4EDBE38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A1BEC-6021-C03E-3258-F97AFEDB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A1618-FDD2-CD5A-AA6E-D88F6E1C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ED949-3E9C-FDC9-03E2-5D59B928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1C8EA-FA04-5D4A-03EE-B14D3637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1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6D16-075C-28DC-1AD9-E8AB36D6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27DD-5A7C-F836-A1BB-69C5182A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720-07D9-6371-3AFE-2B85D691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5D5E-0911-94BE-F51E-223C3A07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854A-E092-F65A-1911-109C6231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39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36B3-FA88-9521-D078-5586F575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279D8-4C99-21A5-F78F-951BF7CD8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6C367-DDBE-74BB-5920-B6135FD42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B446B-5106-A277-8CED-2AFDF988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B490F-C012-3712-47AD-EAF3B68F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7B5B-213D-48E7-B62C-92F81BD9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6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6E55-E391-ECD9-CC87-3EACBAA4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4CE44-0AEC-50A9-FE1C-678C1AF57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524B-8833-7E5E-DA0D-E3F86545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C693-EC29-4DBD-E059-E0F71DD0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1834-7F87-B6E6-12E3-FEB83EC4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0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16A1F-589E-B14C-FCA3-D70495B13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A144C-264D-96CD-8BBC-9D9CE94B9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0C6E-1997-928E-F499-087F07DC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A6EF1-ED7D-4FFB-843D-AE99AFDB1F8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658F-C231-F034-8087-E421316D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2452-EBF6-53A7-A978-08E3803C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675CD-9196-4C72-8D33-6F1A2206B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5ED2-3F78-8149-04E0-3BA13C0C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2EDD2-FDB8-D3F6-BED1-869EE2AAF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B29C-1C52-9BE6-7445-F66E9620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0AB5-7358-15D0-8423-D0DA87C1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05BA-034A-FC61-60B4-95F8676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FC51-175B-4E3D-4BE0-DC8A56F0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E32B-57A5-CEFD-978F-42F4503DD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A3DE0-747E-EAA5-53AE-7EF548338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A26C2-ED6B-06C3-11CB-D7CA8E4F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89874-3C9A-5F24-60DB-B0D3F453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0E6F-02A5-DB44-6EC1-0773B657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8BC2-C107-E118-8436-6C6A48E0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BF77-6286-8AA6-51AC-E3B2286A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B12C-D9FB-57E0-6925-F0C0FDF8D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57D3F-12D5-7277-B8AC-4F64DE9DB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5F3DF-E8C2-844D-7316-6749E1B03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AB75D-529C-C24C-5952-AE05070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E2AB9-73A6-6C29-3ADB-75E8C288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FC554-8402-2B44-5D7C-8FABD3E7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80B9-4666-1DA1-0B19-41F41D08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DDBA7-A60C-10B7-308D-53AD9645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838AD-2754-29E7-D985-928CBD9C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E0BA-3374-1607-9047-14E89688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F4044-D023-3A26-7E98-5A1F973E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1B55-C291-4B94-C9CE-3606D43D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473C2-58B8-307E-7420-C446DBC1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663C-A78E-6808-29C3-5768009D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7D3F-D4E0-05CC-C8B8-E2494E9A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5BAA0-2F7C-E728-444B-0D49862CA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1D30-D209-9C14-BFB1-E421CDDE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3AACA-A43D-8D48-F9CF-DCFBC722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F85C-A795-AABB-8414-627545C3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7100-EADB-82F4-3246-5AB5CCBC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A8049-87D1-929A-7359-0A4F6F02B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65D5-F781-8A2A-C64C-017346B5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7117-20C7-BC16-FD06-97C1F55B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893483-63D2-413D-92C5-5E34330BBB0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8C05-792A-E372-2A71-6CAC1227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43D0-863E-1DC6-02ED-46C5BA41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D5BCB1-D3E9-44EA-9656-B9286427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09061A-6A94-1F17-444B-675C25FDA62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8994" y="6126769"/>
            <a:ext cx="2342978" cy="639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66502-9B95-1BB4-12AE-B4ECD07E9996}"/>
              </a:ext>
            </a:extLst>
          </p:cNvPr>
          <p:cNvSpPr txBox="1"/>
          <p:nvPr userDrawn="1"/>
        </p:nvSpPr>
        <p:spPr>
          <a:xfrm>
            <a:off x="3848430" y="6333753"/>
            <a:ext cx="73005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SQL SATURDAY full schedule and mobile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0D5A1-608F-90F7-A563-3C6CDC55FA6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98994" y="40916"/>
            <a:ext cx="1089392" cy="9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9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F43656-A6F3-F8E1-7AAC-90200ECE635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900549"/>
              </p:ext>
            </p:extLst>
          </p:nvPr>
        </p:nvGraphicFramePr>
        <p:xfrm>
          <a:off x="304801" y="667860"/>
          <a:ext cx="11462873" cy="56214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368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594230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130407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414551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76585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084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76585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588833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12:15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8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Rotunda Commons</a:t>
                      </a:r>
                    </a:p>
                    <a:p>
                      <a:pPr algn="l" fontAlgn="b"/>
                      <a:endParaRPr lang="en-US" sz="18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42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1:15 PM</a:t>
                      </a:r>
                    </a:p>
                    <a:p>
                      <a:pPr algn="l"/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4222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842225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DRAWING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6FDA4E-160C-9CB3-1227-EE9B7B18180A}"/>
              </a:ext>
            </a:extLst>
          </p:cNvPr>
          <p:cNvSpPr txBox="1"/>
          <p:nvPr userDrawn="1"/>
        </p:nvSpPr>
        <p:spPr>
          <a:xfrm>
            <a:off x="42041" y="21021"/>
            <a:ext cx="1214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Room Template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400984-4B1F-1592-D8E6-80CBB33C2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4419" y="6206286"/>
            <a:ext cx="3453254" cy="523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D14C2-25AC-E2C1-7394-5CB4CE2689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237" y="6206286"/>
            <a:ext cx="2119268" cy="5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441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63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ROOM  TEMPLATE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43803"/>
              </p:ext>
            </p:extLst>
          </p:nvPr>
        </p:nvGraphicFramePr>
        <p:xfrm>
          <a:off x="397257" y="723790"/>
          <a:ext cx="11397482" cy="5410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4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4A9-0AE1-68C6-A413-BB6F3BA372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26163" y="144114"/>
            <a:ext cx="9697179" cy="5588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8000" b="1" dirty="0">
                <a:latin typeface="Calibri" panose="020F0502020204030204" pitchFamily="34" charset="0"/>
              </a:rPr>
              <a:t>Russel </a:t>
            </a:r>
            <a:r>
              <a:rPr lang="en-US" sz="8000" b="1" i="0" u="none" strike="noStrike" dirty="0">
                <a:effectLst/>
                <a:latin typeface="Calibri" panose="020F0502020204030204" pitchFamily="34" charset="0"/>
              </a:rPr>
              <a:t>Loski</a:t>
            </a:r>
            <a:br>
              <a:rPr lang="en-US" b="1" i="0" u="none" strike="noStrike" dirty="0">
                <a:effectLst/>
                <a:latin typeface="Calibri" panose="020F0502020204030204" pitchFamily="34" charset="0"/>
              </a:rPr>
            </a:br>
            <a:r>
              <a:rPr lang="en-US" sz="2000" i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Nexus Louisiana</a:t>
            </a:r>
            <a:b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sz="6000" b="1" dirty="0">
                <a:solidFill>
                  <a:srgbClr val="000000"/>
                </a:solidFill>
                <a:latin typeface="Arial Black" panose="020B0A04020102020204" pitchFamily="34" charset="0"/>
              </a:rPr>
              <a:t>Jumpstart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br>
              <a:rPr lang="en-US" sz="60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60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Your Power BI Skills</a:t>
            </a:r>
            <a:br>
              <a:rPr lang="en-US" sz="60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6000" b="1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 hands on</a:t>
            </a:r>
            <a:br>
              <a:rPr lang="en-US" sz="6000" b="1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6000" b="1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Workshop</a:t>
            </a:r>
            <a:endParaRPr lang="en-US" sz="6000" b="1" i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20" y="5669946"/>
            <a:ext cx="5041690" cy="908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34" y="5600700"/>
            <a:ext cx="3489146" cy="9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D0E272-F0C0-33DF-3B1E-836CFC46C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525" y="288343"/>
            <a:ext cx="2334310" cy="233431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2831F-C9B6-C9FC-4A3A-B4A1BE2C1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086" y="3655388"/>
            <a:ext cx="2547924" cy="22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4A9-0AE1-68C6-A413-BB6F3BA372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26163" y="144114"/>
            <a:ext cx="9697179" cy="5588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8000" b="1" dirty="0">
                <a:latin typeface="Calibri" panose="020F0502020204030204" pitchFamily="34" charset="0"/>
              </a:rPr>
              <a:t>James Davis</a:t>
            </a:r>
            <a:br>
              <a:rPr lang="en-US" b="1" i="0" u="none" strike="noStrike" dirty="0">
                <a:effectLst/>
                <a:latin typeface="Calibri" panose="020F0502020204030204" pitchFamily="34" charset="0"/>
              </a:rPr>
            </a:br>
            <a:r>
              <a:rPr lang="en-US" sz="3600" i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KEYNOTE SPEAKER </a:t>
            </a:r>
            <a:br>
              <a:rPr lang="en-US" sz="2000" i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AUDITORIUM 10:45AM</a:t>
            </a:r>
            <a:b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dirty="0">
                <a:latin typeface="Arial Black" panose="020B0A04020102020204" pitchFamily="34" charset="0"/>
              </a:rPr>
            </a:b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sz="48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ARTIFICIAL INTELLGENCE</a:t>
            </a:r>
            <a:br>
              <a:rPr lang="en-US" sz="48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54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 Tale of Two</a:t>
            </a:r>
            <a:br>
              <a:rPr lang="en-US" sz="54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54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Interns</a:t>
            </a:r>
            <a:endParaRPr lang="en-US" sz="6000" b="1" i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20" y="5669946"/>
            <a:ext cx="5041690" cy="908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34" y="5600700"/>
            <a:ext cx="3489146" cy="9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D0E272-F0C0-33DF-3B1E-836CFC46C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525" y="288343"/>
            <a:ext cx="2334310" cy="233431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2831F-C9B6-C9FC-4A3A-B4A1BE2C1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086" y="3655388"/>
            <a:ext cx="2547924" cy="22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dirty="0"/>
              <a:t>Auditorium</a:t>
            </a:r>
            <a:endParaRPr lang="en-US" sz="2500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68048"/>
              </p:ext>
            </p:extLst>
          </p:nvPr>
        </p:nvGraphicFramePr>
        <p:xfrm>
          <a:off x="397257" y="723790"/>
          <a:ext cx="11397482" cy="5410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James Davis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Hashing: The Cornerstone of Blockchain Security and Data Integrity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Grant Fritchey</a:t>
                      </a:r>
                    </a:p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Poorly Performing Queries - Three Tools You Already Own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Cory Murray, </a:t>
                      </a:r>
                    </a:p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Bryan Fuselier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PrAIctical Engineering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Jonathan Stewart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Building Scalable Data Warehouses with Microsoft Fabric: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Radney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SQL Server Mistakes and How to Avoid Them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1220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89287"/>
              </p:ext>
            </p:extLst>
          </p:nvPr>
        </p:nvGraphicFramePr>
        <p:xfrm>
          <a:off x="397257" y="723790"/>
          <a:ext cx="11397482" cy="5410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Jason Romans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Diagnose a Slow Power BI Report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Kevin Feasel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Applying Forensic Accounting Techniques using SQL and Python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Kristyna Ferris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Microsoft Fabric Data Warehousing: Tips &amp; Tricks You Need to Know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Doug Leal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Cutting Through the Buzz: LLM, Agents, RAG, and GPT - Making Sense of Generative AI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Srikanth Kumar Rana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Unlocking Insights using Natural Language on Databricks Genie Spaces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ANALYTICS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5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1225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92862"/>
              </p:ext>
            </p:extLst>
          </p:nvPr>
        </p:nvGraphicFramePr>
        <p:xfrm>
          <a:off x="397257" y="723790"/>
          <a:ext cx="11397482" cy="5410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Warren </a:t>
                      </a:r>
                      <a:r>
                        <a:rPr lang="en-US" sz="1600" b="1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Sifre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Principles Uncovered...</a:t>
                      </a:r>
                    </a:p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 McClain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Manage Recruiters and Hiring Managers in the Job Search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Michael </a:t>
                      </a:r>
                      <a:r>
                        <a:rPr lang="en-US" sz="1600" b="1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Viron</a:t>
                      </a:r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Careers in IT Baton Rouge 2025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McCarter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Röck Yoür Cäreer: Time-Tested Wisdom from a 30-Year Software Engineering Veteran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Tanya Boyd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Tales from the SWAMP: Navigating the Murky Waters of Project Management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Professional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1305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20730"/>
              </p:ext>
            </p:extLst>
          </p:nvPr>
        </p:nvGraphicFramePr>
        <p:xfrm>
          <a:off x="397257" y="723790"/>
          <a:ext cx="11397482" cy="5447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 Robbins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PowerShell Functions and Script Modules: Build, Reuse, and Share Your Code Like a Pro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Dominick Raimato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Power BI with Power Automate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Steven Judd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Bash PowerShell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Joe Houghes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 Super Geeky with PowerShell Notebooks - It's Easy!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 Davis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Mastering Cursor: We're All Cooked (But in a Good Way)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PowerShell | Automation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1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1325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37480"/>
              </p:ext>
            </p:extLst>
          </p:nvPr>
        </p:nvGraphicFramePr>
        <p:xfrm>
          <a:off x="397257" y="723790"/>
          <a:ext cx="11397482" cy="5410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Tommy Parrish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Prototyping in the Age of AI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Sean Wheeler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 the basics of Git and GitHub workflow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Jeremy Knight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Developer Testing Toolbox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Richard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 to Angular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 Miller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Configuration Best Practices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.NET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1409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59856"/>
              </p:ext>
            </p:extLst>
          </p:nvPr>
        </p:nvGraphicFramePr>
        <p:xfrm>
          <a:off x="397257" y="723790"/>
          <a:ext cx="11397482" cy="5410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 Deardurff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Continuity in Azure SQL Databases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Jared Rhodes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Fabric and Azure Health Data Services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Muralidhar Chouhan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Rise of AI Agents: What You Need to Know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Alvaro Costa-Neto, Chetan Nandikanti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Hosting on AWS: Options and Considerations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Pless, Abdullah Mamun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Managing SQL Server with Azure Arc Unleashed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CLOUD 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1425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36358"/>
              </p:ext>
            </p:extLst>
          </p:nvPr>
        </p:nvGraphicFramePr>
        <p:xfrm>
          <a:off x="397257" y="723790"/>
          <a:ext cx="11397482" cy="52794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Barkha Herman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Collision of Real-Time Analytics and Observability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Paresh Motiwala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Digital Forensics for Data Loss Prevention (DLP)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Ian Trimble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 Your Documentation with Local AI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180776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2:00 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2:20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Russel Loski</a:t>
                      </a:r>
                    </a:p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Sravanthi Akavaram</a:t>
                      </a:r>
                    </a:p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Mike Sammartino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Lightning Round I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Lightning Round II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Lightning Round III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Connecting Power BI to API using POST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Secure Communication Protocol for Distributed Env.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Squeezing the Apple for All Its Juice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3:05 PM</a:t>
                      </a:r>
                    </a:p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3:25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Nilanjan Chatterjee</a:t>
                      </a:r>
                    </a:p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Garo Yeriazarian</a:t>
                      </a:r>
                    </a:p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Dr. Srikanth Bangaru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Lightning Round I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Lightning Round II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Lightning Round III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 Needs a Warehouse When You've Got a Lakehouse?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 Started Getting Started with Containerization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Agentic AI in Construction – Transforming the Industry with Intelligent Solutions</a:t>
                      </a:r>
                    </a:p>
                    <a:p>
                      <a:pPr algn="l" fontAlgn="b"/>
                      <a:endParaRPr lang="en-US" sz="16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CLOUD 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5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1920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18611"/>
              </p:ext>
            </p:extLst>
          </p:nvPr>
        </p:nvGraphicFramePr>
        <p:xfrm>
          <a:off x="397257" y="723790"/>
          <a:ext cx="11397482" cy="5447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Christopher Long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speed failover Clustering with RDMA/ROCE with Hyper-v over converged multigigabit networks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Rachel Arnold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 in Partnerships: Cybersecurity and the Value of Vendor Management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 Miller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2025: an enterprise AI-ready database platform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Miguel Solis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Let’s Hack a Database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Ricky Tucker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Narrative as a Design Tool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47D-7328-3EBF-5753-AB84C17AA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Directions for template: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D87B-1CE6-5A6A-14F8-0693E4C767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Built from PPTX template w/o a table (to hard)</a:t>
            </a:r>
          </a:p>
          <a:p>
            <a:r>
              <a:rPr lang="en-US" dirty="0"/>
              <a:t>Copy paste key columns from </a:t>
            </a:r>
            <a:r>
              <a:rPr lang="en-US" dirty="0" err="1"/>
              <a:t>sessionize</a:t>
            </a:r>
            <a:r>
              <a:rPr lang="en-US" dirty="0"/>
              <a:t> to template</a:t>
            </a:r>
          </a:p>
          <a:p>
            <a:r>
              <a:rPr lang="en-US" dirty="0"/>
              <a:t>Using snag-it or other screen capture tool</a:t>
            </a:r>
          </a:p>
          <a:p>
            <a:pPr lvl="1"/>
            <a:r>
              <a:rPr lang="en-US" dirty="0"/>
              <a:t>Grab </a:t>
            </a:r>
            <a:r>
              <a:rPr lang="en-US" dirty="0" err="1"/>
              <a:t>Powerpoint</a:t>
            </a:r>
            <a:r>
              <a:rPr lang="en-US" dirty="0"/>
              <a:t> slide in Full presentation mode</a:t>
            </a:r>
          </a:p>
          <a:p>
            <a:pPr lvl="2"/>
            <a:r>
              <a:rPr lang="en-US" dirty="0"/>
              <a:t>My screen was 3840 x 2160 when capturing the screen</a:t>
            </a:r>
          </a:p>
          <a:p>
            <a:r>
              <a:rPr lang="en-US" dirty="0"/>
              <a:t>Resize in imaging software( I used snag it)</a:t>
            </a:r>
          </a:p>
          <a:p>
            <a:pPr lvl="1"/>
            <a:r>
              <a:rPr lang="en-US" dirty="0"/>
              <a:t>3600 X 2700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Office Depot Poster Size is 24 X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4898-77C1-45D4-297D-FF9FD5070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3049" y="26275"/>
            <a:ext cx="5524501" cy="383300"/>
          </a:xfrm>
        </p:spPr>
        <p:txBody>
          <a:bodyPr/>
          <a:lstStyle/>
          <a:p>
            <a:pPr algn="l"/>
            <a:r>
              <a:rPr lang="en-US" sz="2500" b="1" dirty="0"/>
              <a:t>BEC 2520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C701A0-1AE6-3F71-0903-60685489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44482"/>
              </p:ext>
            </p:extLst>
          </p:nvPr>
        </p:nvGraphicFramePr>
        <p:xfrm>
          <a:off x="397257" y="723790"/>
          <a:ext cx="11397482" cy="5447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2272180419"/>
                    </a:ext>
                  </a:extLst>
                </a:gridCol>
                <a:gridCol w="2356669">
                  <a:extLst>
                    <a:ext uri="{9D8B030D-6E8A-4147-A177-3AD203B41FA5}">
                      <a16:colId xmlns:a16="http://schemas.microsoft.com/office/drawing/2014/main" val="2158680318"/>
                    </a:ext>
                  </a:extLst>
                </a:gridCol>
                <a:gridCol w="3097689">
                  <a:extLst>
                    <a:ext uri="{9D8B030D-6E8A-4147-A177-3AD203B41FA5}">
                      <a16:colId xmlns:a16="http://schemas.microsoft.com/office/drawing/2014/main" val="261071084"/>
                    </a:ext>
                  </a:extLst>
                </a:gridCol>
                <a:gridCol w="4733449">
                  <a:extLst>
                    <a:ext uri="{9D8B030D-6E8A-4147-A177-3AD203B41FA5}">
                      <a16:colId xmlns:a16="http://schemas.microsoft.com/office/drawing/2014/main" val="2191886166"/>
                    </a:ext>
                  </a:extLst>
                </a:gridCol>
              </a:tblGrid>
              <a:tr h="34058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83818"/>
                  </a:ext>
                </a:extLst>
              </a:tr>
              <a:tr h="69858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Kevin Pereira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Introductory and overview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Streamlining DataOps in Fabric: Implementing Azure DevOps CI/CD Pipelines for Fabric SQL DB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391606688"/>
                  </a:ext>
                </a:extLst>
              </a:tr>
              <a:tr h="650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9:40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Calvin Fabre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 Software Development Problems in Time and Thinking Temporally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1832869573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KEYNOTE : James Davis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Artificial Intelligence: The Tale of Two Interns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49273"/>
                  </a:ext>
                </a:extLst>
              </a:tr>
              <a:tr h="661262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11:20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Mauer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README.md? We Can Do Better!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489713306"/>
                  </a:ext>
                </a:extLst>
              </a:tr>
              <a:tr h="499695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12:20 PM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LUNCH AND SPONSORS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ATRIUM - Rotunda Commons</a:t>
                      </a:r>
                    </a:p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3032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1:40 PM</a:t>
                      </a:r>
                    </a:p>
                    <a:p>
                      <a:pPr algn="l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Glenn Rumfellow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 Language Queries with ASP.NET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665916173"/>
                  </a:ext>
                </a:extLst>
              </a:tr>
              <a:tr h="81316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2:45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Jeff Foushee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</a:t>
                      </a:r>
                    </a:p>
                  </a:txBody>
                  <a:tcPr marL="4233" marR="4233" marT="423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T-SQL JSON Operators</a:t>
                      </a:r>
                    </a:p>
                  </a:txBody>
                  <a:tcPr marL="4233" marR="4233" marT="4233" marB="0"/>
                </a:tc>
                <a:extLst>
                  <a:ext uri="{0D108BD9-81ED-4DB2-BD59-A6C34878D82A}">
                    <a16:rowId xmlns:a16="http://schemas.microsoft.com/office/drawing/2014/main" val="351715548"/>
                  </a:ext>
                </a:extLst>
              </a:tr>
              <a:tr h="433701"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3:45 PM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RAFFLE AND CLOSING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Auditorium 1510</a:t>
                      </a:r>
                    </a:p>
                  </a:txBody>
                  <a:tcPr marL="4233" marR="4233" marT="423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79372"/>
                  </a:ext>
                </a:extLst>
              </a:tr>
            </a:tbl>
          </a:graphicData>
        </a:graphic>
      </p:graphicFrame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B3F42E4-8882-F512-3234-6045F1271888}"/>
              </a:ext>
            </a:extLst>
          </p:cNvPr>
          <p:cNvSpPr txBox="1">
            <a:spLocks/>
          </p:cNvSpPr>
          <p:nvPr/>
        </p:nvSpPr>
        <p:spPr>
          <a:xfrm>
            <a:off x="7067550" y="26275"/>
            <a:ext cx="3469071" cy="5044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Session Evaluations</a:t>
            </a:r>
          </a:p>
          <a:p>
            <a:pPr algn="l"/>
            <a:endParaRPr lang="en-US" sz="25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957021D-F22D-4CFF-BA37-37619F0DB399}"/>
              </a:ext>
            </a:extLst>
          </p:cNvPr>
          <p:cNvSpPr txBox="1">
            <a:spLocks/>
          </p:cNvSpPr>
          <p:nvPr/>
        </p:nvSpPr>
        <p:spPr>
          <a:xfrm>
            <a:off x="1543049" y="340490"/>
            <a:ext cx="5524501" cy="3833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/>
              <a:t>SQL Server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40BEC-FDE9-E819-0203-C4DE86FE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4" y="5717686"/>
            <a:ext cx="986085" cy="9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9FD09-9B5F-7E9A-090E-DAA92E102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653" y="58545"/>
            <a:ext cx="986085" cy="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2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92F9F-7959-289E-ACE7-2BF9C80F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2" y="177680"/>
            <a:ext cx="11143635" cy="6502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CA9449-267D-B990-967D-34864128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429" y="736110"/>
            <a:ext cx="1602421" cy="15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5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743A6F-F577-A82C-876E-2024FA579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89" y="0"/>
            <a:ext cx="1175262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7B842-CFF7-C905-FDB2-1B1F158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79" y="574185"/>
            <a:ext cx="1602421" cy="15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62569-000F-611F-ECEA-E496F8C9E579}"/>
              </a:ext>
            </a:extLst>
          </p:cNvPr>
          <p:cNvSpPr txBox="1"/>
          <p:nvPr/>
        </p:nvSpPr>
        <p:spPr>
          <a:xfrm>
            <a:off x="2937164" y="1976582"/>
            <a:ext cx="5698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DO NOT PRINT BELOW THIS SLIDE</a:t>
            </a:r>
          </a:p>
        </p:txBody>
      </p:sp>
    </p:spTree>
    <p:extLst>
      <p:ext uri="{BB962C8B-B14F-4D97-AF65-F5344CB8AC3E}">
        <p14:creationId xmlns:p14="http://schemas.microsoft.com/office/powerpoint/2010/main" val="277433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E500F-271A-FE3D-C75B-13C56F29D3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4000">
                <a:schemeClr val="accent1">
                  <a:lumMod val="5000"/>
                  <a:lumOff val="95000"/>
                </a:schemeClr>
              </a:gs>
              <a:gs pos="84615">
                <a:srgbClr val="5C038C"/>
              </a:gs>
              <a:gs pos="56000">
                <a:srgbClr val="C3B1D9"/>
              </a:gs>
              <a:gs pos="45000">
                <a:srgbClr val="5C038C"/>
              </a:gs>
            </a:gsLst>
            <a:lin ang="13500000" scaled="1"/>
          </a:gradFill>
          <a:ln>
            <a:gradFill flip="none" rotWithShape="1">
              <a:gsLst>
                <a:gs pos="73000">
                  <a:schemeClr val="accent1">
                    <a:lumMod val="5000"/>
                    <a:lumOff val="95000"/>
                  </a:schemeClr>
                </a:gs>
                <a:gs pos="96503">
                  <a:srgbClr val="5A3C7E"/>
                </a:gs>
                <a:gs pos="0">
                  <a:srgbClr val="5A3C7E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621F42-8A81-0B96-CC96-0BC4CEFF307D}"/>
              </a:ext>
            </a:extLst>
          </p:cNvPr>
          <p:cNvSpPr/>
          <p:nvPr/>
        </p:nvSpPr>
        <p:spPr>
          <a:xfrm>
            <a:off x="838200" y="552450"/>
            <a:ext cx="10515600" cy="5550176"/>
          </a:xfrm>
          <a:prstGeom prst="roundRect">
            <a:avLst>
              <a:gd name="adj" fmla="val 111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urple and black logo&#10;&#10;Description automatically generated">
            <a:extLst>
              <a:ext uri="{FF2B5EF4-FFF2-40B4-BE49-F238E27FC236}">
                <a16:creationId xmlns:a16="http://schemas.microsoft.com/office/drawing/2014/main" id="{70F0E2B5-52C4-DFBB-43B1-3027CBF22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0527629" cy="3846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89A2EF-B8FD-A383-81A1-50C33DEA1175}"/>
              </a:ext>
            </a:extLst>
          </p:cNvPr>
          <p:cNvSpPr txBox="1"/>
          <p:nvPr/>
        </p:nvSpPr>
        <p:spPr>
          <a:xfrm>
            <a:off x="838199" y="4549804"/>
            <a:ext cx="10527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BATON ROUGE DOT NET USER GROUP</a:t>
            </a:r>
          </a:p>
          <a:p>
            <a:pPr algn="ctr"/>
            <a:r>
              <a:rPr lang="en-US" sz="3200" b="1" dirty="0"/>
              <a:t>BRDNUG.ORG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A0B8BB-1B37-44EC-A208-EDA0B9B46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12" y="275748"/>
            <a:ext cx="2070475" cy="20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2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E500F-271A-FE3D-C75B-13C56F29D3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chemeClr val="bg1"/>
              </a:gs>
              <a:gs pos="48000">
                <a:srgbClr val="0074D1"/>
              </a:gs>
              <a:gs pos="70000">
                <a:srgbClr val="0072CE"/>
              </a:gs>
              <a:gs pos="55000">
                <a:srgbClr val="1A8DC0"/>
              </a:gs>
            </a:gsLst>
            <a:lin ang="13500000" scaled="1"/>
          </a:gradFill>
          <a:ln>
            <a:gradFill flip="none" rotWithShape="1">
              <a:gsLst>
                <a:gs pos="73000">
                  <a:schemeClr val="accent1">
                    <a:lumMod val="5000"/>
                    <a:lumOff val="95000"/>
                  </a:schemeClr>
                </a:gs>
                <a:gs pos="96503">
                  <a:srgbClr val="5A3C7E"/>
                </a:gs>
                <a:gs pos="0">
                  <a:srgbClr val="5A3C7E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1E492F-E0C1-8F2D-5046-DFAAD94B3A41}"/>
              </a:ext>
            </a:extLst>
          </p:cNvPr>
          <p:cNvSpPr/>
          <p:nvPr/>
        </p:nvSpPr>
        <p:spPr>
          <a:xfrm>
            <a:off x="838200" y="552450"/>
            <a:ext cx="10515600" cy="5659507"/>
          </a:xfrm>
          <a:prstGeom prst="roundRect">
            <a:avLst>
              <a:gd name="adj" fmla="val 111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9202F-6719-48BF-44A8-9AC6E1537CF0}"/>
              </a:ext>
            </a:extLst>
          </p:cNvPr>
          <p:cNvSpPr txBox="1"/>
          <p:nvPr/>
        </p:nvSpPr>
        <p:spPr>
          <a:xfrm>
            <a:off x="838199" y="4549804"/>
            <a:ext cx="10527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BATON ROUGE SQL SERVER USER GROUP</a:t>
            </a:r>
          </a:p>
          <a:p>
            <a:pPr algn="ctr"/>
            <a:r>
              <a:rPr lang="en-US" sz="3200" b="1" dirty="0"/>
              <a:t>BRSSUG.ORG</a:t>
            </a: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D5FD38B9-2E44-8FA5-8CEE-D966582DC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75" y="552044"/>
            <a:ext cx="10546625" cy="3813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F043B2-F0CD-2112-FA9B-48721195F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61" y="244991"/>
            <a:ext cx="2061531" cy="20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0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E500F-271A-FE3D-C75B-13C56F29D3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4000">
                <a:schemeClr val="accent1">
                  <a:lumMod val="5000"/>
                  <a:lumOff val="95000"/>
                </a:schemeClr>
              </a:gs>
              <a:gs pos="84615">
                <a:srgbClr val="C42126"/>
              </a:gs>
              <a:gs pos="70000">
                <a:srgbClr val="F39797"/>
              </a:gs>
              <a:gs pos="19000">
                <a:srgbClr val="C42126"/>
              </a:gs>
            </a:gsLst>
            <a:lin ang="13500000" scaled="1"/>
          </a:gradFill>
          <a:ln>
            <a:gradFill flip="none" rotWithShape="1">
              <a:gsLst>
                <a:gs pos="73000">
                  <a:schemeClr val="accent1">
                    <a:lumMod val="5000"/>
                    <a:lumOff val="95000"/>
                  </a:schemeClr>
                </a:gs>
                <a:gs pos="96503">
                  <a:srgbClr val="5A3C7E"/>
                </a:gs>
                <a:gs pos="0">
                  <a:srgbClr val="5A3C7E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C0B193-BD00-C267-B677-CDDFCF5E07A2}"/>
              </a:ext>
            </a:extLst>
          </p:cNvPr>
          <p:cNvSpPr/>
          <p:nvPr/>
        </p:nvSpPr>
        <p:spPr>
          <a:xfrm>
            <a:off x="838200" y="552450"/>
            <a:ext cx="10515600" cy="5500480"/>
          </a:xfrm>
          <a:prstGeom prst="roundRect">
            <a:avLst>
              <a:gd name="adj" fmla="val 111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15F4194-8051-22BE-0C6E-D5AF34DAC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6" y="490002"/>
            <a:ext cx="7937967" cy="4878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1A089-C031-65DE-FE4A-C5AFE567F8A6}"/>
              </a:ext>
            </a:extLst>
          </p:cNvPr>
          <p:cNvSpPr txBox="1"/>
          <p:nvPr/>
        </p:nvSpPr>
        <p:spPr>
          <a:xfrm>
            <a:off x="826171" y="5368084"/>
            <a:ext cx="105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https://www.linkedin.com/company/baton-rouge-user-groups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33AE36-1420-8414-B83F-95BAFE53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905" y="293343"/>
            <a:ext cx="2201995" cy="21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E500F-271A-FE3D-C75B-13C56F29D3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4000">
                <a:schemeClr val="accent1">
                  <a:lumMod val="5000"/>
                  <a:lumOff val="95000"/>
                </a:schemeClr>
              </a:gs>
              <a:gs pos="84615">
                <a:srgbClr val="FFB81A"/>
              </a:gs>
              <a:gs pos="70000">
                <a:srgbClr val="FFCA53"/>
              </a:gs>
              <a:gs pos="19000">
                <a:srgbClr val="FFB81A"/>
              </a:gs>
            </a:gsLst>
            <a:lin ang="13500000" scaled="1"/>
          </a:gradFill>
          <a:ln>
            <a:gradFill flip="none" rotWithShape="1">
              <a:gsLst>
                <a:gs pos="73000">
                  <a:schemeClr val="accent1">
                    <a:lumMod val="5000"/>
                    <a:lumOff val="95000"/>
                  </a:schemeClr>
                </a:gs>
                <a:gs pos="96503">
                  <a:srgbClr val="5A3C7E"/>
                </a:gs>
                <a:gs pos="0">
                  <a:srgbClr val="5A3C7E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Locked out? Message "BRNUG LockedOut" to 225-267-7761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8FC0D-0922-79F6-9E91-1156FACBD63D}"/>
              </a:ext>
            </a:extLst>
          </p:cNvPr>
          <p:cNvSpPr/>
          <p:nvPr/>
        </p:nvSpPr>
        <p:spPr>
          <a:xfrm>
            <a:off x="838200" y="552450"/>
            <a:ext cx="10515600" cy="5619750"/>
          </a:xfrm>
          <a:prstGeom prst="roundRect">
            <a:avLst>
              <a:gd name="adj" fmla="val 111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yellow logo with black background&#10;&#10;Description automatically generated">
            <a:extLst>
              <a:ext uri="{FF2B5EF4-FFF2-40B4-BE49-F238E27FC236}">
                <a16:creationId xmlns:a16="http://schemas.microsoft.com/office/drawing/2014/main" id="{E2E24813-A58E-1FB4-2954-734C091E2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11" y="552450"/>
            <a:ext cx="9303377" cy="4705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6F19A-1B6C-3C7A-144D-3EA4BEB3CB82}"/>
              </a:ext>
            </a:extLst>
          </p:cNvPr>
          <p:cNvSpPr txBox="1"/>
          <p:nvPr/>
        </p:nvSpPr>
        <p:spPr>
          <a:xfrm>
            <a:off x="838199" y="5257686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Gobrain.org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5EE13-FE41-C91F-8CAB-3BA38940D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11" y="275748"/>
            <a:ext cx="2271575" cy="22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7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QL Saturday Branding">
            <a:extLst>
              <a:ext uri="{FF2B5EF4-FFF2-40B4-BE49-F238E27FC236}">
                <a16:creationId xmlns:a16="http://schemas.microsoft.com/office/drawing/2014/main" id="{83FD7074-7C3D-D425-F461-3F32AFF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43" y="390525"/>
            <a:ext cx="4114800" cy="30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7BE01-DF88-7BD6-E6FC-DEF5A8318675}"/>
              </a:ext>
            </a:extLst>
          </p:cNvPr>
          <p:cNvSpPr txBox="1"/>
          <p:nvPr/>
        </p:nvSpPr>
        <p:spPr>
          <a:xfrm>
            <a:off x="5840068" y="0"/>
            <a:ext cx="539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0EAB2-BCC2-1062-4F5F-5A51C1420A7F}"/>
              </a:ext>
            </a:extLst>
          </p:cNvPr>
          <p:cNvSpPr txBox="1"/>
          <p:nvPr/>
        </p:nvSpPr>
        <p:spPr>
          <a:xfrm>
            <a:off x="5840068" y="2200275"/>
            <a:ext cx="539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Saturday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F7D37B6-4C30-6B78-47A4-F96BDD3F1C44}"/>
              </a:ext>
            </a:extLst>
          </p:cNvPr>
          <p:cNvSpPr/>
          <p:nvPr/>
        </p:nvSpPr>
        <p:spPr>
          <a:xfrm>
            <a:off x="1687167" y="3209926"/>
            <a:ext cx="8143876" cy="3209924"/>
          </a:xfrm>
          <a:prstGeom prst="rightArrow">
            <a:avLst>
              <a:gd name="adj1" fmla="val 50000"/>
              <a:gd name="adj2" fmla="val 950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72FED8-B809-7F7E-014F-8A225C398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20" y="4437844"/>
            <a:ext cx="2844779" cy="8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37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QL Saturday Branding">
            <a:extLst>
              <a:ext uri="{FF2B5EF4-FFF2-40B4-BE49-F238E27FC236}">
                <a16:creationId xmlns:a16="http://schemas.microsoft.com/office/drawing/2014/main" id="{83FD7074-7C3D-D425-F461-3F32AFF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43" y="390525"/>
            <a:ext cx="4114800" cy="30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7BE01-DF88-7BD6-E6FC-DEF5A8318675}"/>
              </a:ext>
            </a:extLst>
          </p:cNvPr>
          <p:cNvSpPr txBox="1"/>
          <p:nvPr/>
        </p:nvSpPr>
        <p:spPr>
          <a:xfrm>
            <a:off x="5840068" y="0"/>
            <a:ext cx="539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0EAB2-BCC2-1062-4F5F-5A51C1420A7F}"/>
              </a:ext>
            </a:extLst>
          </p:cNvPr>
          <p:cNvSpPr txBox="1"/>
          <p:nvPr/>
        </p:nvSpPr>
        <p:spPr>
          <a:xfrm>
            <a:off x="5840068" y="2200275"/>
            <a:ext cx="539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Saturday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F7D37B6-4C30-6B78-47A4-F96BDD3F1C44}"/>
              </a:ext>
            </a:extLst>
          </p:cNvPr>
          <p:cNvSpPr/>
          <p:nvPr/>
        </p:nvSpPr>
        <p:spPr>
          <a:xfrm flipH="1">
            <a:off x="1728731" y="3400603"/>
            <a:ext cx="8188035" cy="3209924"/>
          </a:xfrm>
          <a:prstGeom prst="rightArrow">
            <a:avLst>
              <a:gd name="adj1" fmla="val 50000"/>
              <a:gd name="adj2" fmla="val 95023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72FED8-B809-7F7E-014F-8A225C398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243" y="4592818"/>
            <a:ext cx="2844779" cy="8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4A9-0AE1-68C6-A413-BB6F3BA372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2578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 Black" panose="020B0A04020102020204" pitchFamily="34" charset="0"/>
              </a:rPr>
              <a:t>LUNCH </a:t>
            </a:r>
            <a:br>
              <a:rPr lang="en-US" sz="8800" b="1" dirty="0">
                <a:latin typeface="Arial Black" panose="020B0A04020102020204" pitchFamily="34" charset="0"/>
              </a:rPr>
            </a:br>
            <a:r>
              <a:rPr lang="en-US" sz="8800" b="1" dirty="0">
                <a:latin typeface="Arial Black" panose="020B0A04020102020204" pitchFamily="34" charset="0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1A16D-43F2-FA63-4BA1-56217AE3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16" y="6038850"/>
            <a:ext cx="4723194" cy="715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D4BA2-2A01-CBDF-A0E5-629F736A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2" y="6038850"/>
            <a:ext cx="2620727" cy="715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29881-CD1A-548F-A165-C6AB7C17A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46" y="3207576"/>
            <a:ext cx="10160880" cy="18797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B3819D-1502-6028-929D-3D43B76691E6}"/>
              </a:ext>
            </a:extLst>
          </p:cNvPr>
          <p:cNvCxnSpPr/>
          <p:nvPr/>
        </p:nvCxnSpPr>
        <p:spPr>
          <a:xfrm>
            <a:off x="171450" y="5917163"/>
            <a:ext cx="11611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3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QL Saturday Branding">
            <a:extLst>
              <a:ext uri="{FF2B5EF4-FFF2-40B4-BE49-F238E27FC236}">
                <a16:creationId xmlns:a16="http://schemas.microsoft.com/office/drawing/2014/main" id="{83FD7074-7C3D-D425-F461-3F32AFF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609600"/>
            <a:ext cx="4114800" cy="30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7BE01-DF88-7BD6-E6FC-DEF5A8318675}"/>
              </a:ext>
            </a:extLst>
          </p:cNvPr>
          <p:cNvSpPr txBox="1"/>
          <p:nvPr/>
        </p:nvSpPr>
        <p:spPr>
          <a:xfrm>
            <a:off x="1533524" y="3152775"/>
            <a:ext cx="539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0EAB2-BCC2-1062-4F5F-5A51C1420A7F}"/>
              </a:ext>
            </a:extLst>
          </p:cNvPr>
          <p:cNvSpPr txBox="1"/>
          <p:nvPr/>
        </p:nvSpPr>
        <p:spPr>
          <a:xfrm>
            <a:off x="1571625" y="5310188"/>
            <a:ext cx="539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Saturday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F7D37B6-4C30-6B78-47A4-F96BDD3F1C44}"/>
              </a:ext>
            </a:extLst>
          </p:cNvPr>
          <p:cNvSpPr/>
          <p:nvPr/>
        </p:nvSpPr>
        <p:spPr>
          <a:xfrm rot="16200000">
            <a:off x="5377629" y="1519819"/>
            <a:ext cx="5599353" cy="3991155"/>
          </a:xfrm>
          <a:prstGeom prst="rightArrow">
            <a:avLst>
              <a:gd name="adj1" fmla="val 50000"/>
              <a:gd name="adj2" fmla="val 7531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4F20727-C676-932B-1743-FD3643EE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8" y="2839184"/>
            <a:ext cx="2552697" cy="7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16" y="6038850"/>
            <a:ext cx="4723194" cy="715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2" y="6038850"/>
            <a:ext cx="2620727" cy="715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D8E7C-901E-E923-50B1-A2205008C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356" y="1943100"/>
            <a:ext cx="7001288" cy="32579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9A7A52-C7DA-2D33-DBDA-2A33F666461A}"/>
              </a:ext>
            </a:extLst>
          </p:cNvPr>
          <p:cNvCxnSpPr/>
          <p:nvPr/>
        </p:nvCxnSpPr>
        <p:spPr>
          <a:xfrm>
            <a:off x="171450" y="5917163"/>
            <a:ext cx="11611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F51116A-5F01-A626-DF5D-68FE36402942}"/>
              </a:ext>
            </a:extLst>
          </p:cNvPr>
          <p:cNvSpPr txBox="1">
            <a:spLocks/>
          </p:cNvSpPr>
          <p:nvPr/>
        </p:nvSpPr>
        <p:spPr>
          <a:xfrm>
            <a:off x="0" y="319474"/>
            <a:ext cx="12192000" cy="9025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Arial Black" panose="020B0A04020102020204" pitchFamily="34" charset="0"/>
              </a:rPr>
              <a:t>KEYNOTE SPONSOR</a:t>
            </a:r>
          </a:p>
        </p:txBody>
      </p:sp>
    </p:spTree>
    <p:extLst>
      <p:ext uri="{BB962C8B-B14F-4D97-AF65-F5344CB8AC3E}">
        <p14:creationId xmlns:p14="http://schemas.microsoft.com/office/powerpoint/2010/main" val="414648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16" y="6038850"/>
            <a:ext cx="4723194" cy="715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2" y="6038850"/>
            <a:ext cx="2620727" cy="71563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9A7A52-C7DA-2D33-DBDA-2A33F666461A}"/>
              </a:ext>
            </a:extLst>
          </p:cNvPr>
          <p:cNvCxnSpPr/>
          <p:nvPr/>
        </p:nvCxnSpPr>
        <p:spPr>
          <a:xfrm>
            <a:off x="171450" y="5917163"/>
            <a:ext cx="11611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F51116A-5F01-A626-DF5D-68FE36402942}"/>
              </a:ext>
            </a:extLst>
          </p:cNvPr>
          <p:cNvSpPr txBox="1">
            <a:spLocks/>
          </p:cNvSpPr>
          <p:nvPr/>
        </p:nvSpPr>
        <p:spPr>
          <a:xfrm>
            <a:off x="0" y="319474"/>
            <a:ext cx="12192000" cy="9025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Arial Black" panose="020B0A04020102020204" pitchFamily="34" charset="0"/>
              </a:rPr>
              <a:t>GLOBAL SPONSORS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DC1A2-0777-51B3-FB0B-06DDD8D5D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602" y="1151388"/>
            <a:ext cx="9555966" cy="2154649"/>
          </a:xfrm>
          <a:prstGeom prst="rect">
            <a:avLst/>
          </a:prstGeom>
        </p:spPr>
      </p:pic>
      <p:pic>
        <p:nvPicPr>
          <p:cNvPr id="2050" name="Picture 2" descr="Louisiana State University | AACSB Accredited">
            <a:extLst>
              <a:ext uri="{FF2B5EF4-FFF2-40B4-BE49-F238E27FC236}">
                <a16:creationId xmlns:a16="http://schemas.microsoft.com/office/drawing/2014/main" id="{30B60CE5-62C2-3728-3B20-EC7EB1D8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76" y="3427722"/>
            <a:ext cx="6316691" cy="202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3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16" y="6038850"/>
            <a:ext cx="4723194" cy="715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2" y="6038850"/>
            <a:ext cx="2620727" cy="715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9A3B8E-F4D5-10D9-35BE-FE372CBB55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935"/>
          <a:stretch/>
        </p:blipFill>
        <p:spPr>
          <a:xfrm>
            <a:off x="487194" y="1548880"/>
            <a:ext cx="11217612" cy="40870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D8CE9A-3FE0-0E83-3CAA-F8AE6D7844A9}"/>
              </a:ext>
            </a:extLst>
          </p:cNvPr>
          <p:cNvCxnSpPr/>
          <p:nvPr/>
        </p:nvCxnSpPr>
        <p:spPr>
          <a:xfrm>
            <a:off x="171450" y="5917163"/>
            <a:ext cx="11611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DFE2A48-AA83-B756-BF08-486B209CDC2C}"/>
              </a:ext>
            </a:extLst>
          </p:cNvPr>
          <p:cNvSpPr txBox="1">
            <a:spLocks/>
          </p:cNvSpPr>
          <p:nvPr/>
        </p:nvSpPr>
        <p:spPr>
          <a:xfrm>
            <a:off x="0" y="319474"/>
            <a:ext cx="12192000" cy="9025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Arial Black" panose="020B0A04020102020204" pitchFamily="34" charset="0"/>
              </a:rPr>
              <a:t>PLATINUM SPONSORS</a:t>
            </a:r>
          </a:p>
        </p:txBody>
      </p:sp>
    </p:spTree>
    <p:extLst>
      <p:ext uri="{BB962C8B-B14F-4D97-AF65-F5344CB8AC3E}">
        <p14:creationId xmlns:p14="http://schemas.microsoft.com/office/powerpoint/2010/main" val="212765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16" y="6038850"/>
            <a:ext cx="4723194" cy="715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2" y="6038850"/>
            <a:ext cx="2620727" cy="7156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0B99C-ED11-590F-5F66-1AAFAC39BF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99"/>
          <a:stretch/>
        </p:blipFill>
        <p:spPr>
          <a:xfrm>
            <a:off x="920494" y="1110344"/>
            <a:ext cx="10089754" cy="46723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374BEB-E853-EE71-C9D7-F982E0A520FD}"/>
              </a:ext>
            </a:extLst>
          </p:cNvPr>
          <p:cNvCxnSpPr/>
          <p:nvPr/>
        </p:nvCxnSpPr>
        <p:spPr>
          <a:xfrm>
            <a:off x="171450" y="5917163"/>
            <a:ext cx="11611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4DF515A-B0DE-F8FA-D098-8E1749539DDA}"/>
              </a:ext>
            </a:extLst>
          </p:cNvPr>
          <p:cNvSpPr txBox="1">
            <a:spLocks/>
          </p:cNvSpPr>
          <p:nvPr/>
        </p:nvSpPr>
        <p:spPr>
          <a:xfrm>
            <a:off x="0" y="319474"/>
            <a:ext cx="12192000" cy="9025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Arial Black" panose="020B0A04020102020204" pitchFamily="34" charset="0"/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237556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16" y="6038850"/>
            <a:ext cx="4723194" cy="715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12" y="6038850"/>
            <a:ext cx="2620727" cy="71563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3263D8-81EB-FD94-D2FD-10812B52D73C}"/>
              </a:ext>
            </a:extLst>
          </p:cNvPr>
          <p:cNvCxnSpPr/>
          <p:nvPr/>
        </p:nvCxnSpPr>
        <p:spPr>
          <a:xfrm>
            <a:off x="171450" y="5917163"/>
            <a:ext cx="11611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899198E-81C5-D148-D19E-1A3963C27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103513"/>
            <a:ext cx="11611660" cy="4865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93F45-F787-E637-C970-43448A66D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989" y="4696625"/>
            <a:ext cx="1764581" cy="109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0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4A9-0AE1-68C6-A413-BB6F3BA372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26163" y="279400"/>
            <a:ext cx="9703837" cy="5588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8000" b="1" dirty="0">
                <a:latin typeface="Calibri" panose="020F0502020204030204" pitchFamily="34" charset="0"/>
              </a:rPr>
              <a:t>Sean</a:t>
            </a:r>
            <a:r>
              <a:rPr lang="en-US" sz="8000" b="1" i="0" u="none" strike="noStrike" dirty="0">
                <a:effectLst/>
                <a:latin typeface="Calibri" panose="020F0502020204030204" pitchFamily="34" charset="0"/>
              </a:rPr>
              <a:t> Wheeler</a:t>
            </a:r>
            <a:br>
              <a:rPr lang="en-US" b="1" i="0" u="none" strike="noStrike" dirty="0">
                <a:effectLst/>
                <a:latin typeface="Calibri" panose="020F0502020204030204" pitchFamily="34" charset="0"/>
              </a:rPr>
            </a:br>
            <a:r>
              <a:rPr lang="en-US" sz="2000" i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Nexus Louisiana</a:t>
            </a:r>
            <a:b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b="1" dirty="0">
                <a:latin typeface="Arial Black" panose="020B0A04020102020204" pitchFamily="34" charset="0"/>
              </a:rPr>
            </a:br>
            <a:br>
              <a:rPr lang="en-US" sz="5400" b="1" dirty="0">
                <a:latin typeface="Arial Black" panose="020B0A04020102020204" pitchFamily="34" charset="0"/>
              </a:rPr>
            </a:br>
            <a:r>
              <a:rPr lang="en-US" sz="60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Become immediately effective with PowerShell</a:t>
            </a:r>
            <a:endParaRPr lang="en-US" sz="6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3FF4A-99BD-9258-2C1A-531CBC75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20" y="5669946"/>
            <a:ext cx="5041690" cy="908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D9B91-D163-6089-29EF-1B4E87AF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34" y="5600700"/>
            <a:ext cx="3489146" cy="9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D0E272-F0C0-33DF-3B1E-836CFC46C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525" y="288343"/>
            <a:ext cx="2334310" cy="233431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2831F-C9B6-C9FC-4A3A-B4A1BE2C1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086" y="3655388"/>
            <a:ext cx="2547924" cy="22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9968</TotalTime>
  <Words>1361</Words>
  <Application>Microsoft Office PowerPoint</Application>
  <PresentationFormat>Widescreen</PresentationFormat>
  <Paragraphs>431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Arial</vt:lpstr>
      <vt:lpstr>Arial Black</vt:lpstr>
      <vt:lpstr>Calibri</vt:lpstr>
      <vt:lpstr>Segoe UI Black</vt:lpstr>
      <vt:lpstr>Office Theme</vt:lpstr>
      <vt:lpstr>Custom Design</vt:lpstr>
      <vt:lpstr>1_Custom Design</vt:lpstr>
      <vt:lpstr>PowerPoint Presentation</vt:lpstr>
      <vt:lpstr>Directions for template: </vt:lpstr>
      <vt:lpstr>LUNCH  SPONSOR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Sean Wheeler Nexus Louisiana   Become immediately effective with PowerShell</vt:lpstr>
      <vt:lpstr>Russel Loski Nexus Louisiana  Jumpstart  Your Power BI Skills A hands on Workshop</vt:lpstr>
      <vt:lpstr>James Davis KEYNOTE SPEAKER  AUDITORIUM 10:45AM   ARTIFICIAL INTELLGENCE The Tale of Two Interns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Lubey</dc:creator>
  <cp:lastModifiedBy>Doug Lubey</cp:lastModifiedBy>
  <cp:revision>315</cp:revision>
  <cp:lastPrinted>2025-07-19T22:11:12Z</cp:lastPrinted>
  <dcterms:created xsi:type="dcterms:W3CDTF">2023-07-17T22:53:17Z</dcterms:created>
  <dcterms:modified xsi:type="dcterms:W3CDTF">2025-07-21T00:58:51Z</dcterms:modified>
</cp:coreProperties>
</file>