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42" r:id="rId7"/>
    <p:sldId id="343" r:id="rId8"/>
    <p:sldId id="344" r:id="rId9"/>
    <p:sldId id="345" r:id="rId10"/>
    <p:sldId id="348" r:id="rId11"/>
    <p:sldId id="349" r:id="rId12"/>
    <p:sldId id="350" r:id="rId13"/>
    <p:sldId id="351" r:id="rId14"/>
    <p:sldId id="346" r:id="rId15"/>
    <p:sldId id="347" r:id="rId16"/>
    <p:sldId id="352" r:id="rId17"/>
    <p:sldId id="353" r:id="rId18"/>
    <p:sldId id="354" r:id="rId19"/>
    <p:sldId id="355" r:id="rId20"/>
    <p:sldId id="356" r:id="rId21"/>
    <p:sldId id="360" r:id="rId22"/>
    <p:sldId id="357" r:id="rId23"/>
    <p:sldId id="358" r:id="rId24"/>
    <p:sldId id="359" r:id="rId25"/>
    <p:sldId id="361" r:id="rId26"/>
    <p:sldId id="362" r:id="rId27"/>
    <p:sldId id="363" r:id="rId28"/>
    <p:sldId id="364" r:id="rId29"/>
    <p:sldId id="280" r:id="rId30"/>
    <p:sldId id="365" r:id="rId31"/>
    <p:sldId id="3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01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17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89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63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83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6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74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43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1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7F7B-CDDC-4141-85BD-56B538CAF22A}" type="datetimeFigureOut">
              <a:rPr lang="en-PH" smtClean="0"/>
              <a:t>28/03/2022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0145-0FD5-4523-BF6E-410653984AB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24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851" y="1076325"/>
            <a:ext cx="10340411" cy="410200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  <a:t>CAPSTONE</a:t>
            </a:r>
            <a:b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  <a:t>PROJECT</a:t>
            </a:r>
            <a:b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  <a:t>RESEARCH</a:t>
            </a:r>
            <a:b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endParaRPr lang="en-PH" sz="6600" dirty="0">
              <a:latin typeface="Orbitron" panose="02000000000000000000" pitchFamily="2" charset="0"/>
              <a:ea typeface="Inter" panose="020B050203000000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Components of Project Model (for Machine Based):</a:t>
            </a: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Blueprint of the Project (2D or 3D)</a:t>
            </a:r>
          </a:p>
          <a:p>
            <a:pPr lvl="1" algn="just"/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b="1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996" y="2195390"/>
            <a:ext cx="4841905" cy="3425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88523" y="1529051"/>
            <a:ext cx="2830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Some Application: </a:t>
            </a:r>
          </a:p>
          <a:p>
            <a:pPr algn="just"/>
            <a:endParaRPr lang="en-US" sz="2000" b="1" dirty="0">
              <a:latin typeface="MS Reference Sans Serif" panose="020B060403050404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 err="1" smtClean="0">
                <a:latin typeface="MS Reference Sans Serif" panose="020B0604030504040204" pitchFamily="34" charset="0"/>
              </a:rPr>
              <a:t>AutoCad</a:t>
            </a:r>
            <a:endParaRPr lang="en-US" sz="2000" dirty="0" smtClean="0">
              <a:latin typeface="MS Reference Sans Serif" panose="020B060403050404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 err="1" smtClean="0">
                <a:latin typeface="MS Reference Sans Serif" panose="020B0604030504040204" pitchFamily="34" charset="0"/>
              </a:rPr>
              <a:t>AutoDesk</a:t>
            </a:r>
            <a:r>
              <a:rPr lang="en-US" sz="2000" dirty="0" smtClean="0">
                <a:latin typeface="MS Reference Sans Serif" panose="020B0604030504040204" pitchFamily="34" charset="0"/>
              </a:rPr>
              <a:t> Build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latin typeface="MS Reference Sans Serif" panose="020B0604030504040204" pitchFamily="34" charset="0"/>
              </a:rPr>
              <a:t>2D and 3D CAD</a:t>
            </a:r>
          </a:p>
          <a:p>
            <a:pPr marL="342900" indent="-342900" algn="just">
              <a:buFontTx/>
              <a:buChar char="-"/>
            </a:pPr>
            <a:r>
              <a:rPr lang="en-PH" sz="2000" dirty="0" smtClean="0">
                <a:latin typeface="MS Reference Sans Serif" panose="020B0604030504040204" pitchFamily="34" charset="0"/>
              </a:rPr>
              <a:t>Sketch Up</a:t>
            </a:r>
          </a:p>
          <a:p>
            <a:pPr marL="342900" indent="-342900" algn="just">
              <a:buFontTx/>
              <a:buChar char="-"/>
            </a:pPr>
            <a:r>
              <a:rPr lang="en-PH" sz="2000" dirty="0" smtClean="0">
                <a:latin typeface="MS Reference Sans Serif" panose="020B0604030504040204" pitchFamily="34" charset="0"/>
              </a:rPr>
              <a:t>Siemens NX CAD</a:t>
            </a:r>
          </a:p>
          <a:p>
            <a:pPr marL="342900" indent="-342900" algn="just">
              <a:buFontTx/>
              <a:buChar char="-"/>
            </a:pPr>
            <a:r>
              <a:rPr lang="en-PH" sz="2000" dirty="0" smtClean="0">
                <a:latin typeface="MS Reference Sans Serif" panose="020B0604030504040204" pitchFamily="34" charset="0"/>
              </a:rPr>
              <a:t>Technical Drawing</a:t>
            </a:r>
          </a:p>
        </p:txBody>
      </p:sp>
    </p:spTree>
    <p:extLst>
      <p:ext uri="{BB962C8B-B14F-4D97-AF65-F5344CB8AC3E}">
        <p14:creationId xmlns:p14="http://schemas.microsoft.com/office/powerpoint/2010/main" val="25452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Components of Project Model (for Machine Based):</a:t>
            </a: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>
                <a:latin typeface="MS Reference Sans Serif" panose="020B0604030504040204" pitchFamily="34" charset="0"/>
              </a:rPr>
              <a:t>Product Details</a:t>
            </a:r>
          </a:p>
          <a:p>
            <a:pPr lvl="1" algn="just"/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b="1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932" y="2308032"/>
            <a:ext cx="50387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Components of Project Model (for Machine Based):</a:t>
            </a: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>
                <a:latin typeface="MS Reference Sans Serif" panose="020B0604030504040204" pitchFamily="34" charset="0"/>
              </a:rPr>
              <a:t>Complete Specifications</a:t>
            </a:r>
          </a:p>
          <a:p>
            <a:pPr lvl="1" algn="just"/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b="1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055" y="2183426"/>
            <a:ext cx="5034452" cy="36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Components of Project Model (for Machine Based):</a:t>
            </a: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>
                <a:latin typeface="MS Reference Sans Serif" panose="020B0604030504040204" pitchFamily="34" charset="0"/>
              </a:rPr>
              <a:t>Complete Specifications</a:t>
            </a:r>
          </a:p>
          <a:p>
            <a:pPr lvl="1" algn="just"/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b="1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782" y="2160894"/>
            <a:ext cx="4344218" cy="3973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861" y="1431030"/>
            <a:ext cx="3565722" cy="46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9" y="1117342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7189" y="1117342"/>
            <a:ext cx="50788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Components of Project Model </a:t>
            </a:r>
          </a:p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(for Application Based):</a:t>
            </a: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Application Blueprint and Service Descriptio</a:t>
            </a:r>
            <a:r>
              <a:rPr lang="en-PH" sz="2000" dirty="0" smtClean="0">
                <a:latin typeface="MS Reference Sans Serif" panose="020B0604030504040204" pitchFamily="34" charset="0"/>
              </a:rPr>
              <a:t>n (if needed)</a:t>
            </a:r>
          </a:p>
          <a:p>
            <a:pPr lvl="1" algn="just"/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Application Details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>
                <a:latin typeface="MS Reference Sans Serif" panose="020B0604030504040204" pitchFamily="34" charset="0"/>
              </a:rPr>
              <a:t>Home Page Interface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>
                <a:latin typeface="MS Reference Sans Serif" panose="020B0604030504040204" pitchFamily="34" charset="0"/>
              </a:rPr>
              <a:t>Special Icon Interface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Application Requirements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User Requirement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Software Requirement</a:t>
            </a:r>
            <a:endParaRPr lang="en-PH" sz="2000" dirty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1026" name="Picture 2" descr="Application Blueprints and Service Description | SpringerLin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96" y="1277242"/>
            <a:ext cx="4451968" cy="47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7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4" y="1052435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7189" y="1117342"/>
            <a:ext cx="92121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Components of Project Model (for Machine - Application Based):</a:t>
            </a: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>
                <a:latin typeface="MS Reference Sans Serif" panose="020B0604030504040204" pitchFamily="34" charset="0"/>
              </a:rPr>
              <a:t>Blueprint of the Project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>
                <a:latin typeface="MS Reference Sans Serif" panose="020B0604030504040204" pitchFamily="34" charset="0"/>
              </a:rPr>
              <a:t>Application Blueprint and Service Description (if needed)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Product </a:t>
            </a:r>
            <a:r>
              <a:rPr lang="en-PH" sz="2000" dirty="0">
                <a:latin typeface="MS Reference Sans Serif" panose="020B0604030504040204" pitchFamily="34" charset="0"/>
              </a:rPr>
              <a:t>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Application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Complete Specifications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Application Requirement</a:t>
            </a:r>
            <a:endParaRPr lang="en-PH" sz="2000" dirty="0">
              <a:latin typeface="MS Reference Sans Serif" panose="020B0604030504040204" pitchFamily="34" charset="0"/>
            </a:endParaRPr>
          </a:p>
          <a:p>
            <a:pPr lvl="2" algn="just"/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871" y="4588365"/>
            <a:ext cx="11058258" cy="1474167"/>
          </a:xfrm>
        </p:spPr>
        <p:txBody>
          <a:bodyPr>
            <a:noAutofit/>
          </a:bodyPr>
          <a:lstStyle/>
          <a:p>
            <a:r>
              <a:rPr lang="en-US" sz="880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Project Mechanism</a:t>
            </a:r>
            <a:r>
              <a:rPr lang="en-US" sz="88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/</a:t>
            </a:r>
            <a:br>
              <a:rPr lang="en-US" sz="88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</a:br>
            <a:r>
              <a:rPr lang="en-US" sz="88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Source </a:t>
            </a:r>
            <a:r>
              <a:rPr lang="en-US" sz="880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Code</a:t>
            </a:r>
            <a:br>
              <a:rPr lang="en-US" sz="880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</a:br>
            <a:endParaRPr lang="en-PH" sz="88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28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mechanism?</a:t>
            </a:r>
            <a:endParaRPr lang="en-US" altLang="en-US" sz="28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6" y="824423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07258"/>
            <a:ext cx="1035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MS Reference Sans Serif" panose="020B0604030504040204" pitchFamily="34" charset="0"/>
              </a:rPr>
              <a:t>This part is simply the following (For Machine Based):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S Reference Sans Serif" panose="020B0604030504040204" pitchFamily="34" charset="0"/>
              </a:rPr>
              <a:t>Step by step process on how to create the product.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S Reference Sans Serif" panose="020B0604030504040204" pitchFamily="34" charset="0"/>
              </a:rPr>
              <a:t>Step by step process on how the product works: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Circuit Mechanism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Machine Mechanism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System Mechanis</a:t>
            </a:r>
            <a:r>
              <a:rPr lang="en-PH" sz="2000" dirty="0" smtClean="0">
                <a:latin typeface="MS Reference Sans Serif" panose="020B0604030504040204" pitchFamily="34" charset="0"/>
              </a:rPr>
              <a:t>m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9453" y="3308231"/>
            <a:ext cx="1035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MS Reference Sans Serif" panose="020B0604030504040204" pitchFamily="34" charset="0"/>
              </a:rPr>
              <a:t>This part is simply the following (For Application Based):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S Reference Sans Serif" panose="020B0604030504040204" pitchFamily="34" charset="0"/>
              </a:rPr>
              <a:t>Step by step process on how to create the application.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S Reference Sans Serif" panose="020B0604030504040204" pitchFamily="34" charset="0"/>
              </a:rPr>
              <a:t>Step by step process on how </a:t>
            </a:r>
            <a:r>
              <a:rPr lang="en-US" sz="2000" dirty="0">
                <a:latin typeface="MS Reference Sans Serif" panose="020B0604030504040204" pitchFamily="34" charset="0"/>
              </a:rPr>
              <a:t>the </a:t>
            </a:r>
            <a:r>
              <a:rPr lang="en-US" sz="2000" dirty="0" smtClean="0">
                <a:latin typeface="MS Reference Sans Serif" panose="020B0604030504040204" pitchFamily="34" charset="0"/>
              </a:rPr>
              <a:t>application </a:t>
            </a:r>
            <a:r>
              <a:rPr lang="en-US" sz="2000" dirty="0" smtClean="0">
                <a:latin typeface="MS Reference Sans Serif" panose="020B0604030504040204" pitchFamily="34" charset="0"/>
              </a:rPr>
              <a:t>works: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Source Code (If already available)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Application Mechanism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System Mechanis</a:t>
            </a:r>
            <a:r>
              <a:rPr lang="en-PH" sz="2000" dirty="0" smtClean="0">
                <a:latin typeface="MS Reference Sans Serif" panose="020B0604030504040204" pitchFamily="34" charset="0"/>
              </a:rPr>
              <a:t>m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5" y="3214321"/>
            <a:ext cx="586346" cy="5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mechanism?</a:t>
            </a:r>
            <a:endParaRPr lang="en-US" altLang="en-US" sz="28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6" y="824423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07258"/>
            <a:ext cx="10353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PH" sz="2000" dirty="0" smtClean="0">
                <a:latin typeface="MS Reference Sans Serif" panose="020B0604030504040204" pitchFamily="34" charset="0"/>
              </a:rPr>
              <a:t>Circuit Mechanism: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2050" name="Picture 2" descr="Tennis Ball Throwing Machine Circuit - Homemade Circuit Projec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95" y="1321089"/>
            <a:ext cx="8523317" cy="465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421" y="3161218"/>
            <a:ext cx="11058258" cy="1474167"/>
          </a:xfrm>
        </p:spPr>
        <p:txBody>
          <a:bodyPr>
            <a:noAutofit/>
          </a:bodyPr>
          <a:lstStyle/>
          <a:p>
            <a:r>
              <a:rPr lang="en-US" sz="880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Project Manual</a:t>
            </a:r>
            <a:br>
              <a:rPr lang="en-US" sz="880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</a:br>
            <a:endParaRPr lang="en-PH" sz="88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28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851" y="1076325"/>
            <a:ext cx="10340411" cy="410200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  <a:t>KNOWING THE COMPONENTS OF CHAPTER </a:t>
            </a:r>
            <a: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  <a:t>4</a:t>
            </a:r>
            <a: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  <a:t/>
            </a:r>
            <a:br>
              <a:rPr lang="en-US" sz="6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endParaRPr lang="en-PH" sz="6600" dirty="0">
              <a:latin typeface="Orbitron" panose="02000000000000000000" pitchFamily="2" charset="0"/>
              <a:ea typeface="Inter" panose="020B050203000000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manual?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MS Reference Sans Serif" panose="020B0604030504040204" pitchFamily="34" charset="0"/>
              </a:rPr>
              <a:t>The user manual must show the step by step process on how to use the product. It must entail the totality of the user-friendliness through instructions that are clear and understandable. To give a light to this process, an example of a capstone project user manual of Corey (2019) is shown below. 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91" y="2433669"/>
            <a:ext cx="5266034" cy="3574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985" y="2568354"/>
            <a:ext cx="4684341" cy="33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manual?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PH" sz="2000" dirty="0" smtClean="0">
                <a:latin typeface="MS Reference Sans Serif" panose="020B0604030504040204" pitchFamily="34" charset="0"/>
              </a:rPr>
              <a:t>If the manual is too creative, it can be summarized on the paper and it can be attached an appendix.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91" y="2433669"/>
            <a:ext cx="5266034" cy="3574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985" y="2568354"/>
            <a:ext cx="4684341" cy="33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manual?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29" y="806872"/>
            <a:ext cx="5038310" cy="1436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164" y="2243062"/>
            <a:ext cx="5032169" cy="32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manual?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853" y="984069"/>
            <a:ext cx="4928677" cy="2806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332" y="1094509"/>
            <a:ext cx="4653549" cy="42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manual?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635" y="872557"/>
            <a:ext cx="3610155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738" y="761466"/>
            <a:ext cx="3901387" cy="49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manual?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506" y="1080642"/>
            <a:ext cx="4267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13" y="2084447"/>
            <a:ext cx="11058258" cy="1474167"/>
          </a:xfrm>
        </p:spPr>
        <p:txBody>
          <a:bodyPr>
            <a:noAutofit/>
          </a:bodyPr>
          <a:lstStyle/>
          <a:p>
            <a:r>
              <a:rPr lang="en-US" sz="8800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Project </a:t>
            </a:r>
            <a:r>
              <a:rPr lang="en-US" sz="88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COST</a:t>
            </a:r>
            <a:endParaRPr lang="en-PH" sz="88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28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55255" y="77786"/>
            <a:ext cx="6815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cost?</a:t>
            </a:r>
            <a:endParaRPr lang="en-US" altLang="en-US" sz="28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8" y="945461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07258"/>
            <a:ext cx="103537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PH" sz="2800" dirty="0" smtClean="0">
                <a:latin typeface="MS Reference Sans Serif" panose="020B0604030504040204" pitchFamily="34" charset="0"/>
              </a:rPr>
              <a:t>The project cost must have the following sub-components:</a:t>
            </a:r>
            <a:endParaRPr lang="en-PH" sz="2800" dirty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800" dirty="0" smtClean="0">
                <a:latin typeface="MS Reference Sans Serif" panose="020B0604030504040204" pitchFamily="34" charset="0"/>
              </a:rPr>
              <a:t>Actual/Projected Cost of the Product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800" dirty="0" smtClean="0">
                <a:latin typeface="MS Reference Sans Serif" panose="020B0604030504040204" pitchFamily="34" charset="0"/>
              </a:rPr>
              <a:t>Project Cost Analysis</a:t>
            </a:r>
          </a:p>
          <a:p>
            <a:pPr lvl="3" algn="just"/>
            <a:endParaRPr lang="en-PH" sz="2800" dirty="0">
              <a:latin typeface="MS Reference Sans Serif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327" y="3198420"/>
            <a:ext cx="103537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PH" sz="2800" dirty="0" smtClean="0">
                <a:latin typeface="MS Reference Sans Serif" panose="020B0604030504040204" pitchFamily="34" charset="0"/>
              </a:rPr>
              <a:t>The Actual/Projected Cost of the Product should be presented through a table with all the price of the material specification on the Project Design. A paragraph that will explain the table follows.</a:t>
            </a:r>
            <a:endParaRPr lang="en-PH" sz="2800" dirty="0" smtClean="0">
              <a:latin typeface="MS Reference Sans Serif" panose="020B0604030504040204" pitchFamily="34" charset="0"/>
            </a:endParaRPr>
          </a:p>
          <a:p>
            <a:pPr lvl="3" algn="just"/>
            <a:endParaRPr lang="en-PH" sz="2800" dirty="0">
              <a:latin typeface="MS Reference Sans Serif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8" y="3246607"/>
            <a:ext cx="586346" cy="5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55255" y="77786"/>
            <a:ext cx="6815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28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cost?</a:t>
            </a:r>
            <a:endParaRPr lang="en-US" altLang="en-US" sz="28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8" y="945461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07258"/>
            <a:ext cx="103537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PH" sz="2800" dirty="0" smtClean="0">
                <a:latin typeface="MS Reference Sans Serif" panose="020B0604030504040204" pitchFamily="34" charset="0"/>
              </a:rPr>
              <a:t>The Project Cost Analysis is </a:t>
            </a:r>
            <a:r>
              <a:rPr lang="en-US" sz="2800" dirty="0" smtClean="0">
                <a:latin typeface="MS Reference Sans Serif" panose="020B0604030504040204" pitchFamily="34" charset="0"/>
              </a:rPr>
              <a:t>to </a:t>
            </a:r>
            <a:r>
              <a:rPr lang="en-US" sz="2800" dirty="0">
                <a:latin typeface="MS Reference Sans Serif" panose="020B0604030504040204" pitchFamily="34" charset="0"/>
              </a:rPr>
              <a:t>determine the value of a </a:t>
            </a:r>
            <a:r>
              <a:rPr lang="en-US" sz="2800" b="1" dirty="0">
                <a:latin typeface="MS Reference Sans Serif" panose="020B0604030504040204" pitchFamily="34" charset="0"/>
              </a:rPr>
              <a:t>project's costs and benefits</a:t>
            </a:r>
            <a:r>
              <a:rPr lang="en-US" sz="2800" dirty="0">
                <a:latin typeface="MS Reference Sans Serif" panose="020B0604030504040204" pitchFamily="34" charset="0"/>
              </a:rPr>
              <a:t>, which highlights if a project is feasible</a:t>
            </a:r>
            <a:r>
              <a:rPr lang="en-US" sz="2800" dirty="0" smtClean="0">
                <a:latin typeface="MS Reference Sans Serif" panose="020B0604030504040204" pitchFamily="34" charset="0"/>
              </a:rPr>
              <a:t>.</a:t>
            </a:r>
          </a:p>
          <a:p>
            <a:pPr algn="just"/>
            <a:endParaRPr lang="en-US" sz="2800" dirty="0">
              <a:latin typeface="MS Reference Sans Serif" panose="020B0604030504040204" pitchFamily="34" charset="0"/>
            </a:endParaRPr>
          </a:p>
          <a:p>
            <a:pPr algn="just"/>
            <a:r>
              <a:rPr lang="en-US" sz="2800" dirty="0" smtClean="0">
                <a:latin typeface="MS Reference Sans Serif" panose="020B0604030504040204" pitchFamily="34" charset="0"/>
              </a:rPr>
              <a:t>If possible, compare the cost of your project to the other existing products set on your RL or RS.</a:t>
            </a:r>
            <a:endParaRPr lang="en-PH" sz="2800" dirty="0">
              <a:latin typeface="MS Reference Sans Serif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9" y="2781207"/>
            <a:ext cx="586346" cy="5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225" y="3525234"/>
            <a:ext cx="9188605" cy="1474167"/>
          </a:xfrm>
        </p:spPr>
        <p:txBody>
          <a:bodyPr>
            <a:noAutofit/>
          </a:bodyPr>
          <a:lstStyle/>
          <a:p>
            <a:r>
              <a:rPr lang="en-US" sz="96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VIDEO SIMULATION on the defense</a:t>
            </a:r>
            <a:endParaRPr lang="en-PH" sz="96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28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657" y="3782829"/>
            <a:ext cx="9954606" cy="105913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Project Model</a:t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Project Mechanism/Source Code</a:t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Project Manual</a:t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Project Cost</a:t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1"/>
            <a:ext cx="2273181" cy="831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8" b="100000" l="0" r="100000">
                        <a14:foregroundMark x1="37917" y1="45957" x2="48889" y2="61341"/>
                        <a14:foregroundMark x1="50972" y1="58383" x2="51528" y2="50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3094" y="1636999"/>
            <a:ext cx="811491" cy="571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8" b="100000" l="0" r="100000">
                        <a14:foregroundMark x1="37917" y1="45957" x2="48889" y2="61341"/>
                        <a14:foregroundMark x1="50972" y1="58383" x2="51528" y2="50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9410" y="3548553"/>
            <a:ext cx="811491" cy="571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7843" y="518769"/>
            <a:ext cx="10702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60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Components of chapter </a:t>
            </a:r>
            <a:r>
              <a:rPr lang="en-US" altLang="en-US" sz="60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4</a:t>
            </a:r>
            <a:endParaRPr lang="en-US" altLang="en-US" sz="60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8" b="100000" l="0" r="100000">
                        <a14:foregroundMark x1="37917" y1="45957" x2="48889" y2="61341"/>
                        <a14:foregroundMark x1="50972" y1="58383" x2="51528" y2="50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1281" y="2265543"/>
            <a:ext cx="811491" cy="571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8" b="100000" l="0" r="100000">
                        <a14:foregroundMark x1="37917" y1="45957" x2="48889" y2="61341"/>
                        <a14:foregroundMark x1="50972" y1="58383" x2="51528" y2="50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166" y="2930408"/>
            <a:ext cx="811491" cy="5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772" y="4410102"/>
            <a:ext cx="9954606" cy="105913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Chap 1 -4 Presentation</a:t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Circuit Mechanism Simulation</a:t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Machine/Application Mechanism Simulation</a:t>
            </a: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/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/>
            </a:r>
            <a:b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3600" dirty="0" smtClean="0">
                <a:latin typeface="Orbitron" panose="02000000000000000000" pitchFamily="2" charset="0"/>
                <a:ea typeface="Inter" panose="020B0502030000000004" pitchFamily="34" charset="0"/>
              </a:rPr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1"/>
            <a:ext cx="2273181" cy="831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8" b="100000" l="0" r="100000">
                        <a14:foregroundMark x1="37917" y1="45957" x2="48889" y2="61341"/>
                        <a14:foregroundMark x1="50972" y1="58383" x2="51528" y2="50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3094" y="1636999"/>
            <a:ext cx="811491" cy="571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7843" y="518769"/>
            <a:ext cx="10702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60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Video Presentation:</a:t>
            </a:r>
            <a:endParaRPr lang="en-US" altLang="en-US" sz="60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8" b="100000" l="0" r="100000">
                        <a14:foregroundMark x1="37917" y1="45957" x2="48889" y2="61341"/>
                        <a14:foregroundMark x1="50972" y1="58383" x2="51528" y2="50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1281" y="2265543"/>
            <a:ext cx="811491" cy="571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78" b="100000" l="0" r="100000">
                        <a14:foregroundMark x1="37917" y1="45957" x2="48889" y2="61341"/>
                        <a14:foregroundMark x1="50972" y1="58383" x2="51528" y2="508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166" y="2930408"/>
            <a:ext cx="811491" cy="5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963" y="3529542"/>
            <a:ext cx="8708555" cy="1929206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  <a:t/>
            </a:r>
            <a:b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  <a:t/>
            </a:r>
            <a:b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  <a:t>MAY 9 – 20, 2022</a:t>
            </a:r>
            <a: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  <a:t/>
            </a:r>
            <a:b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  <a:t/>
            </a:r>
            <a:br>
              <a:rPr lang="en-US" sz="5400" dirty="0" smtClean="0">
                <a:latin typeface="Orbitron" panose="02000000000000000000" pitchFamily="2" charset="0"/>
                <a:ea typeface="Inter" panose="020B0502030000000004" pitchFamily="34" charset="0"/>
              </a:rPr>
            </a:br>
            <a:endParaRPr lang="en-PH" sz="5400" dirty="0">
              <a:latin typeface="Orbitron" panose="02000000000000000000" pitchFamily="2" charset="0"/>
              <a:ea typeface="Inter" panose="020B050203000000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26900" y="1043791"/>
            <a:ext cx="10177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CAPSTONE </a:t>
            </a:r>
            <a:r>
              <a:rPr lang="en-US" altLang="en-US" sz="40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FINAL DEFENSE:  </a:t>
            </a:r>
            <a:endParaRPr lang="en-US" altLang="en-US" sz="40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875" l="0" r="97785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2362" y="1934176"/>
            <a:ext cx="12028347" cy="31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831" y="2161359"/>
            <a:ext cx="11058258" cy="1474167"/>
          </a:xfrm>
        </p:spPr>
        <p:txBody>
          <a:bodyPr>
            <a:noAutofit/>
          </a:bodyPr>
          <a:lstStyle/>
          <a:p>
            <a:r>
              <a:rPr lang="en-US" sz="96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</a:t>
            </a:r>
            <a:endParaRPr lang="en-PH" sz="96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28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458" y="0"/>
            <a:ext cx="28384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5" y="2685844"/>
            <a:ext cx="586346" cy="5863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2869" y="984069"/>
            <a:ext cx="1035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MS Reference Sans Serif" panose="020B0604030504040204" pitchFamily="34" charset="0"/>
              </a:rPr>
              <a:t>The project design is also the </a:t>
            </a:r>
            <a:r>
              <a:rPr lang="en-US" sz="2000" b="1" dirty="0">
                <a:latin typeface="MS Reference Sans Serif" panose="020B0604030504040204" pitchFamily="34" charset="0"/>
              </a:rPr>
              <a:t>blueprint of the product</a:t>
            </a:r>
            <a:r>
              <a:rPr lang="en-US" sz="2000" dirty="0">
                <a:latin typeface="MS Reference Sans Serif" panose="020B0604030504040204" pitchFamily="34" charset="0"/>
              </a:rPr>
              <a:t>. It must </a:t>
            </a:r>
            <a:r>
              <a:rPr lang="en-US" sz="2000" dirty="0" smtClean="0">
                <a:latin typeface="MS Reference Sans Serif" panose="020B0604030504040204" pitchFamily="34" charset="0"/>
              </a:rPr>
              <a:t>be in </a:t>
            </a:r>
            <a:r>
              <a:rPr lang="en-US" sz="2000" dirty="0">
                <a:latin typeface="MS Reference Sans Serif" panose="020B0604030504040204" pitchFamily="34" charset="0"/>
              </a:rPr>
              <a:t>this section that the developers carefully discuss the </a:t>
            </a:r>
            <a:r>
              <a:rPr lang="en-US" sz="2000" b="1" dirty="0">
                <a:latin typeface="MS Reference Sans Serif" panose="020B0604030504040204" pitchFamily="34" charset="0"/>
              </a:rPr>
              <a:t>materials </a:t>
            </a:r>
            <a:r>
              <a:rPr lang="en-US" sz="2000" b="1" dirty="0" smtClean="0">
                <a:latin typeface="MS Reference Sans Serif" panose="020B0604030504040204" pitchFamily="34" charset="0"/>
              </a:rPr>
              <a:t>being </a:t>
            </a:r>
            <a:r>
              <a:rPr lang="en-US" sz="2000" b="1" dirty="0">
                <a:latin typeface="MS Reference Sans Serif" panose="020B0604030504040204" pitchFamily="34" charset="0"/>
              </a:rPr>
              <a:t>used and also the system essential for the construction</a:t>
            </a:r>
            <a:r>
              <a:rPr lang="en-US" sz="2000" dirty="0">
                <a:latin typeface="MS Reference Sans Serif" panose="020B0604030504040204" pitchFamily="34" charset="0"/>
              </a:rPr>
              <a:t> of </a:t>
            </a:r>
            <a:r>
              <a:rPr lang="en-US" sz="2000" dirty="0" smtClean="0">
                <a:latin typeface="MS Reference Sans Serif" panose="020B0604030504040204" pitchFamily="34" charset="0"/>
              </a:rPr>
              <a:t>the </a:t>
            </a:r>
            <a:r>
              <a:rPr lang="en-US" sz="2000" dirty="0">
                <a:latin typeface="MS Reference Sans Serif" panose="020B0604030504040204" pitchFamily="34" charset="0"/>
              </a:rPr>
              <a:t>project. In addition, the special features of the product must </a:t>
            </a:r>
            <a:r>
              <a:rPr lang="en-US" sz="2000" dirty="0" smtClean="0">
                <a:latin typeface="MS Reference Sans Serif" panose="020B0604030504040204" pitchFamily="34" charset="0"/>
              </a:rPr>
              <a:t>be </a:t>
            </a:r>
            <a:r>
              <a:rPr lang="en-US" sz="2000" dirty="0">
                <a:latin typeface="MS Reference Sans Serif" panose="020B0604030504040204" pitchFamily="34" charset="0"/>
              </a:rPr>
              <a:t>stipulated in this part. 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2869" y="2753918"/>
            <a:ext cx="103537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MS Reference Sans Serif" panose="020B0604030504040204" pitchFamily="34" charset="0"/>
              </a:rPr>
              <a:t>Before making the abovementioned things, the developers must be </a:t>
            </a:r>
            <a:r>
              <a:rPr lang="en-US" sz="2000" b="1" dirty="0">
                <a:latin typeface="MS Reference Sans Serif" panose="020B0604030504040204" pitchFamily="34" charset="0"/>
              </a:rPr>
              <a:t>equipped with enough knowledge and skills for the designing, development, and innovation of the project. </a:t>
            </a:r>
            <a:endParaRPr lang="en-US" sz="2000" b="1" dirty="0" smtClean="0">
              <a:latin typeface="MS Reference Sans Serif" panose="020B0604030504040204" pitchFamily="34" charset="0"/>
            </a:endParaRP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algn="just"/>
            <a:r>
              <a:rPr lang="en-US" sz="2000" dirty="0" smtClean="0">
                <a:latin typeface="MS Reference Sans Serif" panose="020B0604030504040204" pitchFamily="34" charset="0"/>
              </a:rPr>
              <a:t>These are </a:t>
            </a:r>
            <a:r>
              <a:rPr lang="en-US" sz="2000" dirty="0">
                <a:latin typeface="MS Reference Sans Serif" panose="020B0604030504040204" pitchFamily="34" charset="0"/>
              </a:rPr>
              <a:t>some of the suggested program or seminar-workshop that the students may adhere, basically the seminar-workshop target for this would be at least three (3) to seven (7) days per major topic: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" y="4139152"/>
            <a:ext cx="586346" cy="5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60" y="834362"/>
            <a:ext cx="5572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20" y="984069"/>
            <a:ext cx="493395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051" y="3727269"/>
            <a:ext cx="2181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MS Reference Sans Serif" panose="020B0604030504040204" pitchFamily="34" charset="0"/>
              </a:rPr>
              <a:t>Important note: </a:t>
            </a:r>
            <a:endParaRPr lang="en-US" sz="2000" b="1" dirty="0" smtClean="0">
              <a:latin typeface="MS Reference Sans Serif" panose="020B0604030504040204" pitchFamily="34" charset="0"/>
            </a:endParaRPr>
          </a:p>
          <a:p>
            <a:pPr algn="just"/>
            <a:endParaRPr lang="en-US" sz="2000" b="1" dirty="0">
              <a:latin typeface="MS Reference Sans Serif" panose="020B0604030504040204" pitchFamily="34" charset="0"/>
            </a:endParaRPr>
          </a:p>
          <a:p>
            <a:pPr algn="just"/>
            <a:r>
              <a:rPr lang="en-US" sz="2000" dirty="0" smtClean="0">
                <a:latin typeface="MS Reference Sans Serif" panose="020B0604030504040204" pitchFamily="34" charset="0"/>
              </a:rPr>
              <a:t>Face to Face Guidelines: When </a:t>
            </a:r>
            <a:r>
              <a:rPr lang="en-US" sz="2000" dirty="0">
                <a:latin typeface="MS Reference Sans Serif" panose="020B0604030504040204" pitchFamily="34" charset="0"/>
              </a:rPr>
              <a:t>the developers are now ready to construct their project, they have the </a:t>
            </a:r>
            <a:r>
              <a:rPr lang="en-US" sz="2000" b="1" dirty="0">
                <a:latin typeface="MS Reference Sans Serif" panose="020B0604030504040204" pitchFamily="34" charset="0"/>
              </a:rPr>
              <a:t>option to or not to coordinate with an expert </a:t>
            </a:r>
            <a:r>
              <a:rPr lang="en-US" sz="2000" dirty="0">
                <a:latin typeface="MS Reference Sans Serif" panose="020B0604030504040204" pitchFamily="34" charset="0"/>
              </a:rPr>
              <a:t>for the development and innovation of their study. 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327" y="3255826"/>
            <a:ext cx="103537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MS Reference Sans Serif" panose="020B0604030504040204" pitchFamily="34" charset="0"/>
              </a:rPr>
              <a:t>Important note: </a:t>
            </a:r>
            <a:endParaRPr lang="en-US" sz="2000" b="1" dirty="0" smtClean="0">
              <a:latin typeface="MS Reference Sans Serif" panose="020B0604030504040204" pitchFamily="34" charset="0"/>
            </a:endParaRPr>
          </a:p>
          <a:p>
            <a:pPr algn="just"/>
            <a:endParaRPr lang="en-US" sz="2000" b="1" dirty="0">
              <a:latin typeface="MS Reference Sans Serif" panose="020B0604030504040204" pitchFamily="34" charset="0"/>
            </a:endParaRPr>
          </a:p>
          <a:p>
            <a:pPr algn="just"/>
            <a:r>
              <a:rPr lang="en-US" sz="2000" dirty="0" smtClean="0">
                <a:latin typeface="MS Reference Sans Serif" panose="020B0604030504040204" pitchFamily="34" charset="0"/>
              </a:rPr>
              <a:t>Online Guidelines: When </a:t>
            </a:r>
            <a:r>
              <a:rPr lang="en-US" sz="2000" dirty="0">
                <a:latin typeface="MS Reference Sans Serif" panose="020B0604030504040204" pitchFamily="34" charset="0"/>
              </a:rPr>
              <a:t>the developers are now ready to construct their project, they have </a:t>
            </a:r>
            <a:r>
              <a:rPr lang="en-US" sz="2000" b="1" dirty="0" smtClean="0">
                <a:latin typeface="MS Reference Sans Serif" panose="020B0604030504040204" pitchFamily="34" charset="0"/>
              </a:rPr>
              <a:t>to </a:t>
            </a:r>
            <a:r>
              <a:rPr lang="en-US" sz="2000" b="1" dirty="0">
                <a:latin typeface="MS Reference Sans Serif" panose="020B0604030504040204" pitchFamily="34" charset="0"/>
              </a:rPr>
              <a:t>coordinate with an </a:t>
            </a:r>
            <a:r>
              <a:rPr lang="en-US" sz="2000" b="1" dirty="0" smtClean="0">
                <a:latin typeface="MS Reference Sans Serif" panose="020B0604030504040204" pitchFamily="34" charset="0"/>
              </a:rPr>
              <a:t>expert (related on the study) </a:t>
            </a:r>
            <a:r>
              <a:rPr lang="en-US" sz="2000" dirty="0">
                <a:latin typeface="MS Reference Sans Serif" panose="020B0604030504040204" pitchFamily="34" charset="0"/>
              </a:rPr>
              <a:t>for the development and innovation of their study. </a:t>
            </a:r>
            <a:endParaRPr lang="en-PH" sz="2000" dirty="0">
              <a:latin typeface="MS Reference Sans Serif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6" y="3287998"/>
            <a:ext cx="586346" cy="5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84" y="0"/>
            <a:ext cx="2385523" cy="872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4100"/>
            <a:ext cx="12192000" cy="723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0844"/>
            <a:ext cx="922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What to put in the </a:t>
            </a:r>
            <a:r>
              <a:rPr lang="en-US" altLang="en-US" sz="3600" dirty="0" smtClean="0">
                <a:latin typeface="Permanent Marker" panose="02000000000000000000" pitchFamily="2" charset="0"/>
                <a:ea typeface="Permanent Marker" panose="02000000000000000000" pitchFamily="2" charset="0"/>
              </a:rPr>
              <a:t>project model?</a:t>
            </a:r>
            <a:endParaRPr lang="en-US" altLang="en-US" sz="3600" dirty="0" smtClean="0"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0" y="984069"/>
            <a:ext cx="586346" cy="586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8327" y="984069"/>
            <a:ext cx="103537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MS Reference Sans Serif" panose="020B0604030504040204" pitchFamily="34" charset="0"/>
              </a:rPr>
              <a:t>Components of Project Model (for Machine Based):</a:t>
            </a:r>
          </a:p>
          <a:p>
            <a:pPr algn="just"/>
            <a:endParaRPr lang="en-US" sz="2000" dirty="0">
              <a:latin typeface="MS Reference Sans Serif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Blueprint of the Project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Front view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Top view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Right side view (optional)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Product Details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Weight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Dimensions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Others: (Speed Control, Battery Life, Safety </a:t>
            </a:r>
            <a:r>
              <a:rPr lang="en-PH" sz="2000" dirty="0" smtClean="0">
                <a:latin typeface="MS Reference Sans Serif" panose="020B0604030504040204" pitchFamily="34" charset="0"/>
              </a:rPr>
              <a:t>Features)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Complete Specifications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Complete Components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Capacity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Power rating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MS Reference Sans Serif" panose="020B0604030504040204" pitchFamily="34" charset="0"/>
              </a:rPr>
              <a:t>Current, </a:t>
            </a:r>
            <a:r>
              <a:rPr lang="en-PH" sz="2000" dirty="0" err="1" smtClean="0">
                <a:latin typeface="MS Reference Sans Serif" panose="020B0604030504040204" pitchFamily="34" charset="0"/>
              </a:rPr>
              <a:t>Voltage,RPM</a:t>
            </a:r>
            <a:endParaRPr lang="en-PH" sz="2000" dirty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 smtClean="0">
              <a:latin typeface="MS Reference Sans Serif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PH" sz="2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848</Words>
  <Application>Microsoft Office PowerPoint</Application>
  <PresentationFormat>Widescreen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Inter</vt:lpstr>
      <vt:lpstr>MS Reference Sans Serif</vt:lpstr>
      <vt:lpstr>Orbitron</vt:lpstr>
      <vt:lpstr>Permanent Marker</vt:lpstr>
      <vt:lpstr>Office Theme</vt:lpstr>
      <vt:lpstr>CAPSTONE PROJECT RESEARCH </vt:lpstr>
      <vt:lpstr>KNOWING THE COMPONENTS OF CHAPTER 4 </vt:lpstr>
      <vt:lpstr>Project Model Project Mechanism/Source Code Project Manual Project Cost      </vt:lpstr>
      <vt:lpstr>Project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Mechanism/ Source Code </vt:lpstr>
      <vt:lpstr>PowerPoint Presentation</vt:lpstr>
      <vt:lpstr>PowerPoint Presentation</vt:lpstr>
      <vt:lpstr>Project Manual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COST</vt:lpstr>
      <vt:lpstr>PowerPoint Presentation</vt:lpstr>
      <vt:lpstr>PowerPoint Presentation</vt:lpstr>
      <vt:lpstr>VIDEO SIMULATION on the defense</vt:lpstr>
      <vt:lpstr>Chap 1 -4 Presentation Circuit Mechanism Simulation Machine/Application Mechanism Simulation       </vt:lpstr>
      <vt:lpstr>  MAY 9 – 20, 2022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RESEARCH</dc:title>
  <dc:creator>Lapiras, Marjhuvyn B.</dc:creator>
  <cp:lastModifiedBy>Lapiras, Marjhuvyn B.</cp:lastModifiedBy>
  <cp:revision>45</cp:revision>
  <dcterms:created xsi:type="dcterms:W3CDTF">2022-02-20T14:39:48Z</dcterms:created>
  <dcterms:modified xsi:type="dcterms:W3CDTF">2022-03-28T04:40:32Z</dcterms:modified>
</cp:coreProperties>
</file>