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19"/>
  </p:notesMasterIdLst>
  <p:sldIdLst>
    <p:sldId id="7529" r:id="rId3"/>
    <p:sldId id="259" r:id="rId4"/>
    <p:sldId id="7532" r:id="rId5"/>
    <p:sldId id="313" r:id="rId6"/>
    <p:sldId id="298" r:id="rId7"/>
    <p:sldId id="7537" r:id="rId8"/>
    <p:sldId id="263" r:id="rId9"/>
    <p:sldId id="7538" r:id="rId10"/>
    <p:sldId id="7539" r:id="rId11"/>
    <p:sldId id="7540" r:id="rId12"/>
    <p:sldId id="7541" r:id="rId13"/>
    <p:sldId id="300" r:id="rId14"/>
    <p:sldId id="7543" r:id="rId15"/>
    <p:sldId id="7542" r:id="rId16"/>
    <p:sldId id="311" r:id="rId17"/>
    <p:sldId id="7536" r:id="rId18"/>
  </p:sldIdLst>
  <p:sldSz cx="9144000" cy="5143500" type="screen16x9"/>
  <p:notesSz cx="6858000" cy="9144000"/>
  <p:custDataLst>
    <p:tags r:id="rId20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9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/>
    <p:restoredTop sz="94694"/>
  </p:normalViewPr>
  <p:slideViewPr>
    <p:cSldViewPr snapToGrid="0">
      <p:cViewPr varScale="1">
        <p:scale>
          <a:sx n="161" d="100"/>
          <a:sy n="161" d="100"/>
        </p:scale>
        <p:origin x="376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8FD5B-8E79-4CEA-8F4E-9E023DC7C88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E44BB-8AA6-4704-BED3-89FEF2FCE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059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E44BB-8AA6-4704-BED3-89FEF2FCED3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540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306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>
                <a:solidFill>
                  <a:prstClr val="black"/>
                </a:solidFill>
              </a:rPr>
              <a:pPr/>
              <a:t>12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834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>
                <a:solidFill>
                  <a:prstClr val="black"/>
                </a:solidFill>
              </a:rPr>
              <a:pPr/>
              <a:t>13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525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E44BB-8AA6-4704-BED3-89FEF2FCED3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114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97AD44-E698-4438-9D99-831EBFCCE18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231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E44BB-8AA6-4704-BED3-89FEF2FCED3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178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9AD5B-D3A6-4D33-B425-5D47FC9C45D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839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E44BB-8AA6-4704-BED3-89FEF2FCED3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301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97AD44-E698-4438-9D99-831EBFCCE18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305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DB860D-56C1-4361-9B5F-A1AE2BF324F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660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E44BB-8AA6-4704-BED3-89FEF2FCED3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575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964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E44BB-8AA6-4704-BED3-89FEF2FCED3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21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383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935D0-1E1B-40BC-98B9-F2EC85CBB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B9C8AF-548B-4CB3-B852-413FC073C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057422-0C78-4FF0-B94C-F4F99496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2048A22-0FB3-4AF1-860B-7FEFAB66E4A2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A138A-94EE-4131-9D41-D618D63E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40093-5CB7-4F4D-BB8D-B0B7F9C7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EA6F433-3371-40D3-ACD4-08C014038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55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CD61E-CCC8-41D9-8BE5-F86C6E9A5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1BF78-C3CA-4D0A-85D4-8CD7BDE99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F5A66-337D-4235-82CA-27000C8F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2048A22-0FB3-4AF1-860B-7FEFAB66E4A2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1DC91F-316B-4232-9705-A9E66855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FA797-EFF8-419E-9DB1-DA11EAE7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EA6F433-3371-40D3-ACD4-08C014038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17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1FCFE5-5E2D-4771-B595-1F689723C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79D676-8810-47CE-A177-396B42600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C8BCD-ACC7-4230-A134-B0A2CB96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2048A22-0FB3-4AF1-860B-7FEFAB66E4A2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EC65B1-CDBF-474F-A46C-B58A602B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015336-4401-4078-B08F-E733FBB8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EA6F433-3371-40D3-ACD4-08C014038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3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2689F-F4A5-4D43-A55F-5D831525C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4127D1-27A0-462D-B458-2E1FCDEB9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C8FCA2-0285-4281-925B-03E5E37D4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C6AA-B90A-4C31-AE03-7AC2E4A1BD1C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9E4EE-F030-42D5-BC8A-029E6E5D9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4C8223-383B-4DBD-9489-3456E580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B53AA-4D3F-48B1-B7DC-DB4EA9C2C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32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65891-C712-466D-A73B-515CC827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C690B-1835-4C28-BAED-BC898E34C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2E20A-EE53-4183-8869-BC1E8BEC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C6AA-B90A-4C31-AE03-7AC2E4A1BD1C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5B5D1-4952-435D-BD1D-CB99A01BF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8FA9F7-3F6B-4F61-B482-E838F406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B53AA-4D3F-48B1-B7DC-DB4EA9C2C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15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B029E-6FD2-4490-AAB7-39775739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5A0D95-F2AF-495F-A158-D3BA874F5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A8DF02-6419-41B5-AB08-3B690319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C6AA-B90A-4C31-AE03-7AC2E4A1BD1C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8189F5-B48A-4648-A96C-075DD369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804DA9-7C1E-467F-B1F4-B9E07CD7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B53AA-4D3F-48B1-B7DC-DB4EA9C2C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24645-8543-4067-A4CB-0C6223F2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BD106-8BAF-402A-80A2-834D8DD0B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BAEC59-93EC-4FB8-8F1A-B123EB322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59D2D8-AC47-47E0-BB9F-968138624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C6AA-B90A-4C31-AE03-7AC2E4A1BD1C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219B44-D419-4B30-B157-595858C9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4E6332-BB4C-4603-A89A-B0DF320C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B53AA-4D3F-48B1-B7DC-DB4EA9C2C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51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A8CF6-07CE-409E-A0EE-67532BFE7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0071FE-E68D-42D6-A12F-7DEA5BAA6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8FF593-740D-4B84-83DF-0301898F1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2D06DB-7521-4BEC-AF02-1E213DB44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91E724-8EC5-4766-96CA-9C22551FA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5C4F37-B696-4CE1-A3AE-0F41E4C2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C6AA-B90A-4C31-AE03-7AC2E4A1BD1C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9843FF-F322-4EC2-A8F9-CF3F6981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65FFF8-3BEE-465B-BB7E-56F055B5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B53AA-4D3F-48B1-B7DC-DB4EA9C2C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20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E7D83-527A-47AB-8287-3DF7F0DF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B101D5-8FCF-461F-BE98-596CD69B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C6AA-B90A-4C31-AE03-7AC2E4A1BD1C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631BBC-FB07-4CDB-995A-294F5FF7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09690B-A710-4380-9787-4E17D228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B53AA-4D3F-48B1-B7DC-DB4EA9C2C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9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32B1AE-CD06-4C37-A37C-C10DDD705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C6AA-B90A-4C31-AE03-7AC2E4A1BD1C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3D88D3-54D8-433D-9FAC-D8DF1F07F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0AC14C-7055-4E1E-A0FF-9B219A1E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B53AA-4D3F-48B1-B7DC-DB4EA9C2C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68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4A095-1BF2-4F24-A6B1-27F8F1BD6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5A9D2D-621D-4319-95DC-7B0F7176E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288049-4003-4AA6-A8B1-FB607ADE1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FC930-7ED9-444D-AE8C-0002B5F1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C6AA-B90A-4C31-AE03-7AC2E4A1BD1C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4C2904-16AE-4C53-9834-EDF26530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3BE0DD-FAA6-4D14-AE89-0D113489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B53AA-4D3F-48B1-B7DC-DB4EA9C2C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48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68A27-704F-4ABF-AC02-2D782DA7B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0C94B7-C7C7-49A4-AA1C-40AD0A2B4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B7B1E6-13BC-47E3-9BF7-3FB1F5800C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2048A22-0FB3-4AF1-860B-7FEFAB66E4A2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BD44E9-9D78-4A31-B68E-0F939421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167A5A-7291-4D56-8BA9-C537328F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EA6F433-3371-40D3-ACD4-08C014038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20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55C36-5CAC-4FB2-B1B7-5A4C8B000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462BF1-6354-4DF3-A7A0-6A0A7D4D6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955B99-7308-4B67-BE16-56951738E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734729-932F-4D33-9703-B55ECE7C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C6AA-B90A-4C31-AE03-7AC2E4A1BD1C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08321E-71BC-4A3A-9AC8-BCE9DC7E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EC7C4F-8E87-46FA-B3E7-2D9DE738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B53AA-4D3F-48B1-B7DC-DB4EA9C2C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88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F79D1-BB02-420E-AD0B-DCFC326E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6494FA-4D83-457B-BD76-084E663B3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6CF52-BC9B-49D8-853B-BCEFE237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C6AA-B90A-4C31-AE03-7AC2E4A1BD1C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DF57B-9A9C-4B7F-8263-B31C79444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5C5449-3A7E-44DB-A8AB-A7E47151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B53AA-4D3F-48B1-B7DC-DB4EA9C2C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22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A67389-0C5D-4EA9-B731-26355E7D2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93E3A4-1004-4CDC-AD2D-C44C9262C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631CA7-02D1-46BF-AB39-AADA5C53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C6AA-B90A-4C31-AE03-7AC2E4A1BD1C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7B9BEC-1CB0-41EA-8F3F-7983EADDF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4D8355-624A-45B9-8B0E-0FB4E579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B53AA-4D3F-48B1-B7DC-DB4EA9C2C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66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009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878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7D976-32BA-46D0-9329-913BA06A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1E7170-D4E9-4C9A-9527-308A07F1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3DBD5-3A74-442F-993B-45FD3A66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2048A22-0FB3-4AF1-860B-7FEFAB66E4A2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ABD99D-E3B4-46DF-BC50-D463C97F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A3891-8508-4C87-92FF-6AC28533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EA6F433-3371-40D3-ACD4-08C014038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6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526D8-3941-43BA-BE05-66D61384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30D3F8-1685-4807-A0AC-5CD6392BD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C2CC12-692B-4F16-A90A-C021D4686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FB7161-3F4B-47C1-AE7D-0FCA9578E6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2048A22-0FB3-4AF1-860B-7FEFAB66E4A2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06472A-F319-48A6-B7A4-2009007E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1813CF-9E93-44C8-9EF1-44D07A67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EA6F433-3371-40D3-ACD4-08C014038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50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435B3-EA71-4A0C-B8FA-B8199899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4A8B7D-D8DC-4F82-871B-B50109469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F40E2-1433-4E48-98B4-02C50583F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6F4326-2891-4236-B076-048F3154C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384DF4-188F-4F22-AB9A-E4A96001F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1FF098-A187-43CB-9DCF-BC0B790733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2048A22-0FB3-4AF1-860B-7FEFAB66E4A2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FFAECD-9C98-4222-B689-DD570411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86D009-042C-4377-86FF-52C0C3F5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EA6F433-3371-40D3-ACD4-08C014038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32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A22AF-2B7C-45F2-B1A1-7B85AE802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DE37EE-A0ED-4584-A669-587AAAE36F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2048A22-0FB3-4AF1-860B-7FEFAB66E4A2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A27828-1BEF-4D95-B37D-1A313071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749DD5-17A5-4C74-A7B1-80542998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EA6F433-3371-40D3-ACD4-08C014038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21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7BB6E4-7969-443E-BC8C-4B6457AF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2048A22-0FB3-4AF1-860B-7FEFAB66E4A2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BF38A6-1308-4514-B55F-49AA5C830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3FC89A-E57D-49EE-A068-DCD9E12F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EA6F433-3371-40D3-ACD4-08C014038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51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A3FDF-E3CE-4C16-9536-70C83E749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62F2B8-0645-4658-8A47-D8B5A20C3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6A6B7E-7D5B-42E9-A7A7-126878D25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777CCF-A19E-4996-8B0A-7B1F54BB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2048A22-0FB3-4AF1-860B-7FEFAB66E4A2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DB400B-B834-4065-8E3B-97FB8B16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7685F6-4F10-4102-94D6-B645DBFBA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EA6F433-3371-40D3-ACD4-08C014038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90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1438F-5065-41C9-AF80-2B0C5E36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93E527-102D-4A4D-85E9-2AFDC4A96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0B328E-F109-41C7-8A5B-7D1C68A7D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35B8D6-5E70-4A29-9D4E-35F9D90D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2048A22-0FB3-4AF1-860B-7FEFAB66E4A2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7EED13-85D8-45A8-907B-7601B6B6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6729ED-075A-428B-84DE-56939D90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EA6F433-3371-40D3-ACD4-08C014038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25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39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01E075-6DB5-4F6C-A7FA-89250BD3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57511D-6E50-47F8-B0CD-120161B50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8F088-6B73-4F83-9B20-4FB3F7071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CC6AA-B90A-4C31-AE03-7AC2E4A1BD1C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865010-F404-4819-86C2-7F873BFBF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B87BB-469E-405F-910E-65C708E32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B53AA-4D3F-48B1-B7DC-DB4EA9C2C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88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5" r:id="rId13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97151"/>
            <a:ext cx="9143999" cy="2880452"/>
          </a:xfrm>
          <a:prstGeom prst="rect">
            <a:avLst/>
          </a:prstGeom>
        </p:spPr>
      </p:pic>
      <p:sp>
        <p:nvSpPr>
          <p:cNvPr id="19" name="标题 1"/>
          <p:cNvSpPr txBox="1">
            <a:spLocks/>
          </p:cNvSpPr>
          <p:nvPr/>
        </p:nvSpPr>
        <p:spPr>
          <a:xfrm>
            <a:off x="1990545" y="754059"/>
            <a:ext cx="6755887" cy="846210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spc="300" dirty="0"/>
              <a:t>基于卷积神经网络的三维人体姿态估计系统的设计与实现</a:t>
            </a:r>
            <a:endParaRPr lang="zh-CN" altLang="en-US" sz="3600" b="1" spc="300" dirty="0">
              <a:solidFill>
                <a:schemeClr val="accent1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222852C-31F2-4F5C-B989-B3AC8F42A4AA}"/>
              </a:ext>
            </a:extLst>
          </p:cNvPr>
          <p:cNvCxnSpPr>
            <a:cxnSpLocks/>
          </p:cNvCxnSpPr>
          <p:nvPr/>
        </p:nvCxnSpPr>
        <p:spPr>
          <a:xfrm>
            <a:off x="1798907" y="662104"/>
            <a:ext cx="0" cy="120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6783616" y="1862254"/>
            <a:ext cx="2162175" cy="3315349"/>
            <a:chOff x="6605196" y="1685925"/>
            <a:chExt cx="2162175" cy="3457575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BD14A801-57A7-435B-BB3A-393535BBFD3B}"/>
                </a:ext>
              </a:extLst>
            </p:cNvPr>
            <p:cNvGrpSpPr/>
            <p:nvPr/>
          </p:nvGrpSpPr>
          <p:grpSpPr>
            <a:xfrm>
              <a:off x="6605196" y="1685925"/>
              <a:ext cx="2162175" cy="3457575"/>
              <a:chOff x="671512" y="2247900"/>
              <a:chExt cx="2882900" cy="4610100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7BD66F0-47A2-43AE-B376-2F0E3F7EBBDF}"/>
                  </a:ext>
                </a:extLst>
              </p:cNvPr>
              <p:cNvSpPr/>
              <p:nvPr userDrawn="1"/>
            </p:nvSpPr>
            <p:spPr>
              <a:xfrm>
                <a:off x="671512" y="2247900"/>
                <a:ext cx="2882900" cy="4610100"/>
              </a:xfrm>
              <a:prstGeom prst="rect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" name="文本框 23">
                <a:extLst>
                  <a:ext uri="{FF2B5EF4-FFF2-40B4-BE49-F238E27FC236}">
                    <a16:creationId xmlns:a16="http://schemas.microsoft.com/office/drawing/2014/main" id="{63D20D43-10B5-4D08-8F86-E20F74CC7DCD}"/>
                  </a:ext>
                </a:extLst>
              </p:cNvPr>
              <p:cNvSpPr txBox="1"/>
              <p:nvPr/>
            </p:nvSpPr>
            <p:spPr>
              <a:xfrm>
                <a:off x="967989" y="4025783"/>
                <a:ext cx="2226233" cy="39586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endParaRPr lang="zh-CN" altLang="en-US" sz="125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1" name="文本占位符 4">
              <a:extLst>
                <a:ext uri="{FF2B5EF4-FFF2-40B4-BE49-F238E27FC236}">
                  <a16:creationId xmlns:a16="http://schemas.microsoft.com/office/drawing/2014/main" id="{3174699B-9979-488F-9451-9BF3DE2DE2B2}"/>
                </a:ext>
              </a:extLst>
            </p:cNvPr>
            <p:cNvSpPr txBox="1">
              <a:spLocks/>
            </p:cNvSpPr>
            <p:nvPr/>
          </p:nvSpPr>
          <p:spPr>
            <a:xfrm>
              <a:off x="6740437" y="3293030"/>
              <a:ext cx="1891691" cy="592857"/>
            </a:xfrm>
            <a:prstGeom prst="rect">
              <a:avLst/>
            </a:prstGeom>
          </p:spPr>
          <p:txBody>
            <a:bodyPr>
              <a:normAutofit fontScale="92500" lnSpcReduction="10000"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汇报人：郑宇飞</a:t>
              </a:r>
              <a:endParaRPr lang="en-US" altLang="zh-CN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  <a:p>
              <a:r>
                <a:rPr lang="zh-CN" alt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学号：</a:t>
              </a:r>
              <a:r>
                <a:rPr lang="en-US" altLang="zh-CN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16281089</a:t>
              </a:r>
            </a:p>
            <a:p>
              <a:r>
                <a:rPr lang="zh-CN" alt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指导教师：孙永奇</a:t>
              </a:r>
              <a:endParaRPr lang="en-US" altLang="zh-CN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  <p:sp>
        <p:nvSpPr>
          <p:cNvPr id="34" name="标题 1"/>
          <p:cNvSpPr txBox="1">
            <a:spLocks/>
          </p:cNvSpPr>
          <p:nvPr/>
        </p:nvSpPr>
        <p:spPr>
          <a:xfrm>
            <a:off x="1897103" y="1016044"/>
            <a:ext cx="4886513" cy="84621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CN" b="1" dirty="0"/>
            </a:br>
            <a:endParaRPr lang="zh-CN" altLang="en-US" b="1" dirty="0">
              <a:solidFill>
                <a:schemeClr val="accent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48" y="795201"/>
            <a:ext cx="1103077" cy="87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>
            <a:extLst>
              <a:ext uri="{FF2B5EF4-FFF2-40B4-BE49-F238E27FC236}">
                <a16:creationId xmlns:a16="http://schemas.microsoft.com/office/drawing/2014/main" id="{1DC0DDC1-0159-4AF4-8BBB-344BE642FC99}"/>
              </a:ext>
            </a:extLst>
          </p:cNvPr>
          <p:cNvSpPr/>
          <p:nvPr/>
        </p:nvSpPr>
        <p:spPr>
          <a:xfrm>
            <a:off x="417799" y="249967"/>
            <a:ext cx="328129" cy="358709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9F18F52-F8C7-44DA-BB1A-71063BA107E4}"/>
              </a:ext>
            </a:extLst>
          </p:cNvPr>
          <p:cNvSpPr/>
          <p:nvPr/>
        </p:nvSpPr>
        <p:spPr>
          <a:xfrm>
            <a:off x="532099" y="364267"/>
            <a:ext cx="328129" cy="358709"/>
          </a:xfrm>
          <a:prstGeom prst="rect">
            <a:avLst/>
          </a:prstGeom>
          <a:noFill/>
          <a:ln w="57150">
            <a:solidFill>
              <a:srgbClr val="BE94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2600909-5D54-4CEE-A337-ABC87D4E3F2F}"/>
              </a:ext>
            </a:extLst>
          </p:cNvPr>
          <p:cNvSpPr txBox="1"/>
          <p:nvPr/>
        </p:nvSpPr>
        <p:spPr>
          <a:xfrm>
            <a:off x="997115" y="200417"/>
            <a:ext cx="1742037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研究方案</a:t>
            </a:r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F4E06264-14BA-47C3-B2AE-E4076595492D}"/>
              </a:ext>
            </a:extLst>
          </p:cNvPr>
          <p:cNvCxnSpPr/>
          <p:nvPr/>
        </p:nvCxnSpPr>
        <p:spPr>
          <a:xfrm flipH="1">
            <a:off x="6848415" y="-17501"/>
            <a:ext cx="232181" cy="4036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860E35FF-D439-44AB-963E-D3408322465A}"/>
              </a:ext>
            </a:extLst>
          </p:cNvPr>
          <p:cNvCxnSpPr/>
          <p:nvPr/>
        </p:nvCxnSpPr>
        <p:spPr>
          <a:xfrm flipH="1">
            <a:off x="6772577" y="-28002"/>
            <a:ext cx="413026" cy="7152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组合 115"/>
          <p:cNvGrpSpPr/>
          <p:nvPr/>
        </p:nvGrpSpPr>
        <p:grpSpPr>
          <a:xfrm>
            <a:off x="327283" y="1801871"/>
            <a:ext cx="8246542" cy="2394148"/>
            <a:chOff x="599909" y="1692311"/>
            <a:chExt cx="8246542" cy="2394148"/>
          </a:xfrm>
        </p:grpSpPr>
        <p:sp>
          <p:nvSpPr>
            <p:cNvPr id="118" name="矩形 25">
              <a:extLst>
                <a:ext uri="{FF2B5EF4-FFF2-40B4-BE49-F238E27FC236}">
                  <a16:creationId xmlns:a16="http://schemas.microsoft.com/office/drawing/2014/main" id="{60FBDAAB-A4C0-4CB0-89B2-D3EE2992F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8218" y="2208915"/>
              <a:ext cx="2368233" cy="1124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FontTx/>
                <a:buNone/>
              </a:pPr>
              <a:r>
                <a:rPr lang="zh-CN" altLang="en-US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基本思路为深度神经网络</a:t>
              </a:r>
              <a:r>
                <a:rPr lang="en-US" altLang="zh-CN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+GAN</a:t>
              </a:r>
              <a:r>
                <a:rPr lang="zh-CN" altLang="en-US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进行关节点的拟合，目前有将</a:t>
              </a:r>
              <a:r>
                <a:rPr lang="en-US" altLang="zh-CN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3D</a:t>
              </a:r>
              <a:r>
                <a:rPr lang="zh-CN" altLang="en-US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坐标输入到</a:t>
              </a:r>
              <a:r>
                <a:rPr lang="en-US" altLang="zh-CN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GAN</a:t>
              </a:r>
              <a:r>
                <a:rPr lang="zh-CN" altLang="en-US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中当作</a:t>
              </a:r>
              <a:r>
                <a:rPr lang="en-US" altLang="zh-CN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ground</a:t>
              </a:r>
              <a:r>
                <a:rPr lang="zh-CN" altLang="en-US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truth</a:t>
              </a:r>
              <a:r>
                <a:rPr lang="zh-CN" altLang="en-US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，本课题中我采用无监督的方法，并利用投影，相机参数等进行准确率的提升，避免过拟合，同时改进</a:t>
              </a:r>
              <a:r>
                <a:rPr lang="en-US" altLang="zh-CN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GAN</a:t>
              </a:r>
              <a:r>
                <a:rPr lang="zh-CN" altLang="en-US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来使网络的训练变得简单高效。</a:t>
              </a:r>
              <a:endParaRPr lang="en-US" altLang="zh-CN" sz="102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9" name="TextBox 13">
              <a:extLst>
                <a:ext uri="{FF2B5EF4-FFF2-40B4-BE49-F238E27FC236}">
                  <a16:creationId xmlns:a16="http://schemas.microsoft.com/office/drawing/2014/main" id="{739A5914-A03F-4C46-8555-52FFB20F31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0795" y="1889394"/>
              <a:ext cx="2368233" cy="180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n-US" altLang="zh-CN" sz="1176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2D coordinates -&gt;3D coordinates</a:t>
              </a: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FDC36ED3-BE63-457A-BA1C-591CC0F53DFF}"/>
                </a:ext>
              </a:extLst>
            </p:cNvPr>
            <p:cNvSpPr/>
            <p:nvPr/>
          </p:nvSpPr>
          <p:spPr>
            <a:xfrm>
              <a:off x="599909" y="1692311"/>
              <a:ext cx="2887679" cy="23941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71617">
                <a:defRPr/>
              </a:pPr>
              <a:r>
                <a:rPr lang="en-US" altLang="zh-CN" sz="975" dirty="0">
                  <a:solidFill>
                    <a:srgbClr val="FFC000"/>
                  </a:solidFill>
                </a:rPr>
                <a:t>1</a:t>
              </a:r>
              <a:endParaRPr lang="zh-CN" altLang="en-US" sz="975" dirty="0">
                <a:solidFill>
                  <a:srgbClr val="FFC000"/>
                </a:solidFill>
              </a:endParaRPr>
            </a:p>
          </p:txBody>
        </p:sp>
        <p:sp>
          <p:nvSpPr>
            <p:cNvPr id="122" name="矩形 25">
              <a:extLst>
                <a:ext uri="{FF2B5EF4-FFF2-40B4-BE49-F238E27FC236}">
                  <a16:creationId xmlns:a16="http://schemas.microsoft.com/office/drawing/2014/main" id="{718AB252-9B94-4215-A96D-CE7D30029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86" y="2238459"/>
              <a:ext cx="2217970" cy="1694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FontTx/>
                <a:buNone/>
              </a:pPr>
              <a:r>
                <a:rPr lang="zh-CN" altLang="en-US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创新网络结构，用随机角度投影与</a:t>
              </a:r>
              <a:r>
                <a:rPr lang="en-US" altLang="zh-CN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GAN</a:t>
              </a:r>
              <a:r>
                <a:rPr lang="zh-CN" altLang="en-US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避免了</a:t>
              </a:r>
              <a:r>
                <a:rPr lang="en-US" altLang="zh-CN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DNN</a:t>
              </a:r>
              <a:r>
                <a:rPr lang="zh-CN" altLang="en-US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常见的过拟合现象，并采用特殊正则项避免了胳膊投影位置的扭曲；结合人体骨骼特性，提出几何对称正则项；用相机网络对相机参数进行估计，避免对某一角度的图像过拟合，从而普适降低对于不同视角以及人物大小的</a:t>
              </a:r>
              <a:r>
                <a:rPr lang="en-US" altLang="zh-CN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loss</a:t>
              </a:r>
              <a:r>
                <a:rPr lang="zh-CN" altLang="en-US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；最后整个网络只使用了</a:t>
              </a:r>
              <a:r>
                <a:rPr lang="en-US" altLang="zh-CN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2D</a:t>
              </a:r>
              <a:r>
                <a:rPr lang="zh-CN" altLang="en-US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数据集，达到无监督的效果。</a:t>
              </a:r>
              <a:endParaRPr lang="en-US" altLang="zh-CN" sz="102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3" name="TextBox 13">
              <a:extLst>
                <a:ext uri="{FF2B5EF4-FFF2-40B4-BE49-F238E27FC236}">
                  <a16:creationId xmlns:a16="http://schemas.microsoft.com/office/drawing/2014/main" id="{E069E5CD-74C6-4785-995C-4C81D69E6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786" y="1939774"/>
              <a:ext cx="2023125" cy="180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n-US" altLang="zh-CN" sz="1176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2D</a:t>
              </a:r>
              <a:r>
                <a:rPr lang="zh-CN" altLang="en-US" sz="1176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1176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coordinates -&gt; 3D</a:t>
              </a:r>
              <a:r>
                <a:rPr lang="zh-CN" altLang="en-US" sz="1176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1176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pose</a:t>
              </a: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989" y="95668"/>
            <a:ext cx="871438" cy="6942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20C5915-6876-744A-9BF6-38A8EF7C7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976" y="1426464"/>
            <a:ext cx="5669257" cy="286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71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BC682BB-3814-624E-B462-641021AD0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69" y="2182267"/>
            <a:ext cx="775087" cy="103344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C34BF24-ECB3-3C49-81BA-3DC72303C6DB}"/>
              </a:ext>
            </a:extLst>
          </p:cNvPr>
          <p:cNvSpPr txBox="1"/>
          <p:nvPr/>
        </p:nvSpPr>
        <p:spPr>
          <a:xfrm>
            <a:off x="359712" y="3215716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2D Pose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4BCEEE-E68C-8B43-97A2-191AEBE6417D}"/>
              </a:ext>
            </a:extLst>
          </p:cNvPr>
          <p:cNvSpPr/>
          <p:nvPr/>
        </p:nvSpPr>
        <p:spPr>
          <a:xfrm>
            <a:off x="1606959" y="1513530"/>
            <a:ext cx="1300833" cy="453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Pose Lifting Network</a:t>
            </a:r>
            <a:endParaRPr kumimoji="1" lang="zh-CN" altLang="en-US" dirty="0"/>
          </a:p>
        </p:txBody>
      </p:sp>
      <p:pic>
        <p:nvPicPr>
          <p:cNvPr id="10" name="图片 9" descr="图片包含 游戏机, 物体, 钟表&#10;&#10;描述已自动生成">
            <a:extLst>
              <a:ext uri="{FF2B5EF4-FFF2-40B4-BE49-F238E27FC236}">
                <a16:creationId xmlns:a16="http://schemas.microsoft.com/office/drawing/2014/main" id="{179C10F3-CC8B-C54A-AB6F-92ACED1F6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990" y="1021582"/>
            <a:ext cx="1206500" cy="1437119"/>
          </a:xfrm>
          <a:prstGeom prst="rect">
            <a:avLst/>
          </a:prstGeom>
        </p:spPr>
      </p:pic>
      <p:cxnSp>
        <p:nvCxnSpPr>
          <p:cNvPr id="14" name="肘形连接符 13">
            <a:extLst>
              <a:ext uri="{FF2B5EF4-FFF2-40B4-BE49-F238E27FC236}">
                <a16:creationId xmlns:a16="http://schemas.microsoft.com/office/drawing/2014/main" id="{1BE637AB-6DDD-3744-A8AE-AE89DDD7B28E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1204456" y="1740142"/>
            <a:ext cx="402503" cy="9588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AE91E14-91B4-EB4E-B7A6-901223B88365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2907792" y="1740142"/>
            <a:ext cx="695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FD98815-A1CD-B745-9D46-B1EC775380F9}"/>
              </a:ext>
            </a:extLst>
          </p:cNvPr>
          <p:cNvSpPr txBox="1"/>
          <p:nvPr/>
        </p:nvSpPr>
        <p:spPr>
          <a:xfrm>
            <a:off x="3739896" y="245870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3D Pose</a:t>
            </a:r>
            <a:endParaRPr kumimoji="1"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A3E8A1A-FA95-3E4F-A024-F99F0905B8AC}"/>
              </a:ext>
            </a:extLst>
          </p:cNvPr>
          <p:cNvSpPr/>
          <p:nvPr/>
        </p:nvSpPr>
        <p:spPr>
          <a:xfrm>
            <a:off x="5266944" y="1435608"/>
            <a:ext cx="1389888" cy="604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B0E741A-EDEA-344D-8A92-D9CB5C22CD52}"/>
              </a:ext>
            </a:extLst>
          </p:cNvPr>
          <p:cNvSpPr txBox="1"/>
          <p:nvPr/>
        </p:nvSpPr>
        <p:spPr>
          <a:xfrm>
            <a:off x="5469605" y="1484880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Random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Projection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0412156-C776-D34E-9BDA-17B0F7FE8B32}"/>
              </a:ext>
            </a:extLst>
          </p:cNvPr>
          <p:cNvSpPr/>
          <p:nvPr/>
        </p:nvSpPr>
        <p:spPr>
          <a:xfrm>
            <a:off x="7141464" y="1673338"/>
            <a:ext cx="1380744" cy="685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6829699-2408-3647-9CC9-008C67FB226D}"/>
              </a:ext>
            </a:extLst>
          </p:cNvPr>
          <p:cNvSpPr txBox="1"/>
          <p:nvPr/>
        </p:nvSpPr>
        <p:spPr>
          <a:xfrm>
            <a:off x="7260143" y="1862356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Discriminator</a:t>
            </a:r>
            <a:endParaRPr kumimoji="1"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BFBDC917-4571-1844-BB63-2425FA47B8EF}"/>
              </a:ext>
            </a:extLst>
          </p:cNvPr>
          <p:cNvCxnSpPr>
            <a:stCxn id="10" idx="3"/>
            <a:endCxn id="21" idx="1"/>
          </p:cNvCxnSpPr>
          <p:nvPr/>
        </p:nvCxnSpPr>
        <p:spPr>
          <a:xfrm flipV="1">
            <a:off x="4809490" y="1737757"/>
            <a:ext cx="457454" cy="2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>
            <a:extLst>
              <a:ext uri="{FF2B5EF4-FFF2-40B4-BE49-F238E27FC236}">
                <a16:creationId xmlns:a16="http://schemas.microsoft.com/office/drawing/2014/main" id="{B377158F-91FF-9848-8072-446FF24ED88A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>
            <a:off x="6656832" y="1737757"/>
            <a:ext cx="484632" cy="278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528773CF-1AF0-2E48-816D-CD6CAB64BBDB}"/>
              </a:ext>
            </a:extLst>
          </p:cNvPr>
          <p:cNvCxnSpPr>
            <a:endCxn id="23" idx="0"/>
          </p:cNvCxnSpPr>
          <p:nvPr/>
        </p:nvCxnSpPr>
        <p:spPr>
          <a:xfrm>
            <a:off x="7831836" y="1216152"/>
            <a:ext cx="0" cy="45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031D8FC-70C6-EA43-8BC2-D5FEE11EDCAA}"/>
              </a:ext>
            </a:extLst>
          </p:cNvPr>
          <p:cNvSpPr txBox="1"/>
          <p:nvPr/>
        </p:nvSpPr>
        <p:spPr>
          <a:xfrm>
            <a:off x="7077456" y="886968"/>
            <a:ext cx="172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Real 2D Samples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F093137-7800-694F-9615-98E36980BB0E}"/>
              </a:ext>
            </a:extLst>
          </p:cNvPr>
          <p:cNvSpPr txBox="1"/>
          <p:nvPr/>
        </p:nvSpPr>
        <p:spPr>
          <a:xfrm>
            <a:off x="6618762" y="2039906"/>
            <a:ext cx="623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Fake</a:t>
            </a:r>
            <a:endParaRPr kumimoji="1"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6656DD7-00D6-C640-9C53-08A78C3F1348}"/>
              </a:ext>
            </a:extLst>
          </p:cNvPr>
          <p:cNvSpPr/>
          <p:nvPr/>
        </p:nvSpPr>
        <p:spPr>
          <a:xfrm>
            <a:off x="1615936" y="3105988"/>
            <a:ext cx="1749056" cy="505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B5E72B2-C57A-0D4E-9808-8D0D04F216FF}"/>
              </a:ext>
            </a:extLst>
          </p:cNvPr>
          <p:cNvSpPr txBox="1"/>
          <p:nvPr/>
        </p:nvSpPr>
        <p:spPr>
          <a:xfrm>
            <a:off x="1615937" y="3118193"/>
            <a:ext cx="1749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Camera Estimation </a:t>
            </a:r>
          </a:p>
          <a:p>
            <a:r>
              <a:rPr kumimoji="1" lang="en-US" altLang="zh-CN" dirty="0"/>
              <a:t>Network</a:t>
            </a:r>
            <a:endParaRPr kumimoji="1" lang="zh-CN" altLang="en-US" dirty="0"/>
          </a:p>
        </p:txBody>
      </p:sp>
      <p:cxnSp>
        <p:nvCxnSpPr>
          <p:cNvPr id="43" name="肘形连接符 42">
            <a:extLst>
              <a:ext uri="{FF2B5EF4-FFF2-40B4-BE49-F238E27FC236}">
                <a16:creationId xmlns:a16="http://schemas.microsoft.com/office/drawing/2014/main" id="{670A6901-1F43-F64E-94AA-1D8B30223317}"/>
              </a:ext>
            </a:extLst>
          </p:cNvPr>
          <p:cNvCxnSpPr>
            <a:cxnSpLocks/>
            <a:stCxn id="3" idx="3"/>
            <a:endCxn id="39" idx="1"/>
          </p:cNvCxnSpPr>
          <p:nvPr/>
        </p:nvCxnSpPr>
        <p:spPr>
          <a:xfrm>
            <a:off x="1204456" y="2698992"/>
            <a:ext cx="411481" cy="6808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E1FA495F-9299-8447-B289-5439B92A6FDE}"/>
              </a:ext>
            </a:extLst>
          </p:cNvPr>
          <p:cNvSpPr/>
          <p:nvPr/>
        </p:nvSpPr>
        <p:spPr>
          <a:xfrm>
            <a:off x="4406987" y="3019806"/>
            <a:ext cx="1521404" cy="621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50EDD2D-7007-8C4A-B974-70E034F72FA5}"/>
              </a:ext>
            </a:extLst>
          </p:cNvPr>
          <p:cNvSpPr txBox="1"/>
          <p:nvPr/>
        </p:nvSpPr>
        <p:spPr>
          <a:xfrm>
            <a:off x="4481995" y="3173694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Projection Layer</a:t>
            </a:r>
            <a:endParaRPr kumimoji="1" lang="zh-CN" altLang="en-US" dirty="0"/>
          </a:p>
        </p:txBody>
      </p:sp>
      <p:cxnSp>
        <p:nvCxnSpPr>
          <p:cNvPr id="51" name="肘形连接符 50">
            <a:extLst>
              <a:ext uri="{FF2B5EF4-FFF2-40B4-BE49-F238E27FC236}">
                <a16:creationId xmlns:a16="http://schemas.microsoft.com/office/drawing/2014/main" id="{ECBB2C47-7B7E-9D43-9B4A-A4D6265C726A}"/>
              </a:ext>
            </a:extLst>
          </p:cNvPr>
          <p:cNvCxnSpPr>
            <a:stCxn id="39" idx="3"/>
            <a:endCxn id="46" idx="1"/>
          </p:cNvCxnSpPr>
          <p:nvPr/>
        </p:nvCxnSpPr>
        <p:spPr>
          <a:xfrm flipV="1">
            <a:off x="3364993" y="3330610"/>
            <a:ext cx="1041994" cy="49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67B34F7E-47EF-DC49-A5C7-E275D1071347}"/>
              </a:ext>
            </a:extLst>
          </p:cNvPr>
          <p:cNvCxnSpPr>
            <a:stCxn id="10" idx="3"/>
            <a:endCxn id="46" idx="0"/>
          </p:cNvCxnSpPr>
          <p:nvPr/>
        </p:nvCxnSpPr>
        <p:spPr>
          <a:xfrm>
            <a:off x="4809490" y="1740142"/>
            <a:ext cx="358199" cy="12796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图片 54">
            <a:extLst>
              <a:ext uri="{FF2B5EF4-FFF2-40B4-BE49-F238E27FC236}">
                <a16:creationId xmlns:a16="http://schemas.microsoft.com/office/drawing/2014/main" id="{3F21F020-CA6D-BC4A-8412-A764A7076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814" y="2725720"/>
            <a:ext cx="1083146" cy="1300363"/>
          </a:xfrm>
          <a:prstGeom prst="rect">
            <a:avLst/>
          </a:prstGeom>
        </p:spPr>
      </p:pic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762A7E52-7DC7-4C4D-BDC9-93821FE2D5BC}"/>
              </a:ext>
            </a:extLst>
          </p:cNvPr>
          <p:cNvCxnSpPr>
            <a:stCxn id="49" idx="3"/>
          </p:cNvCxnSpPr>
          <p:nvPr/>
        </p:nvCxnSpPr>
        <p:spPr>
          <a:xfrm>
            <a:off x="5961887" y="3327583"/>
            <a:ext cx="777241" cy="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1CBAFF6F-5B34-C64D-97C0-0C6A85EE73BA}"/>
              </a:ext>
            </a:extLst>
          </p:cNvPr>
          <p:cNvSpPr txBox="1"/>
          <p:nvPr/>
        </p:nvSpPr>
        <p:spPr>
          <a:xfrm>
            <a:off x="6830568" y="4026083"/>
            <a:ext cx="879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2D Pose</a:t>
            </a:r>
            <a:endParaRPr kumimoji="1" lang="zh-CN" altLang="en-US" dirty="0"/>
          </a:p>
        </p:txBody>
      </p:sp>
      <p:cxnSp>
        <p:nvCxnSpPr>
          <p:cNvPr id="64" name="肘形连接符 63">
            <a:extLst>
              <a:ext uri="{FF2B5EF4-FFF2-40B4-BE49-F238E27FC236}">
                <a16:creationId xmlns:a16="http://schemas.microsoft.com/office/drawing/2014/main" id="{EE7E16F7-7AF2-0441-9342-3BC448041AA8}"/>
              </a:ext>
            </a:extLst>
          </p:cNvPr>
          <p:cNvCxnSpPr>
            <a:stCxn id="4" idx="2"/>
            <a:endCxn id="62" idx="2"/>
          </p:cNvCxnSpPr>
          <p:nvPr/>
        </p:nvCxnSpPr>
        <p:spPr>
          <a:xfrm rot="16200000" flipH="1">
            <a:off x="3638405" y="702000"/>
            <a:ext cx="810367" cy="6453352"/>
          </a:xfrm>
          <a:prstGeom prst="bentConnector3">
            <a:avLst>
              <a:gd name="adj1" fmla="val 12820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9A1190E0-593F-D843-905F-0869259D8E92}"/>
              </a:ext>
            </a:extLst>
          </p:cNvPr>
          <p:cNvSpPr txBox="1"/>
          <p:nvPr/>
        </p:nvSpPr>
        <p:spPr>
          <a:xfrm>
            <a:off x="3549455" y="4579186"/>
            <a:ext cx="1618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2D Loss</a:t>
            </a:r>
            <a:endParaRPr kumimoji="1"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DA9AB51-4C43-B141-A88A-A1DE5EF4CE3E}"/>
              </a:ext>
            </a:extLst>
          </p:cNvPr>
          <p:cNvSpPr/>
          <p:nvPr/>
        </p:nvSpPr>
        <p:spPr>
          <a:xfrm>
            <a:off x="280639" y="185959"/>
            <a:ext cx="328129" cy="358709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E34DD29-0A84-E645-B9A4-EBFE0E354477}"/>
              </a:ext>
            </a:extLst>
          </p:cNvPr>
          <p:cNvSpPr/>
          <p:nvPr/>
        </p:nvSpPr>
        <p:spPr>
          <a:xfrm>
            <a:off x="394939" y="300259"/>
            <a:ext cx="328129" cy="358709"/>
          </a:xfrm>
          <a:prstGeom prst="rect">
            <a:avLst/>
          </a:prstGeom>
          <a:noFill/>
          <a:ln w="57150">
            <a:solidFill>
              <a:srgbClr val="BE94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E41EDD6-8021-4D47-8952-2F07AC3BB88D}"/>
              </a:ext>
            </a:extLst>
          </p:cNvPr>
          <p:cNvSpPr txBox="1"/>
          <p:nvPr/>
        </p:nvSpPr>
        <p:spPr>
          <a:xfrm>
            <a:off x="859955" y="136409"/>
            <a:ext cx="1742037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研究方案</a:t>
            </a:r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65B6CF0D-F8D5-8D4F-977B-FA4A323A11F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829" y="31660"/>
            <a:ext cx="871438" cy="694246"/>
          </a:xfrm>
          <a:prstGeom prst="rect">
            <a:avLst/>
          </a:prstGeom>
        </p:spPr>
      </p:pic>
      <p:sp>
        <p:nvSpPr>
          <p:cNvPr id="70" name="文本框 69">
            <a:extLst>
              <a:ext uri="{FF2B5EF4-FFF2-40B4-BE49-F238E27FC236}">
                <a16:creationId xmlns:a16="http://schemas.microsoft.com/office/drawing/2014/main" id="{C2CFC381-F007-4447-AD7B-77969B33F790}"/>
              </a:ext>
            </a:extLst>
          </p:cNvPr>
          <p:cNvSpPr txBox="1"/>
          <p:nvPr/>
        </p:nvSpPr>
        <p:spPr>
          <a:xfrm>
            <a:off x="3986784" y="300259"/>
            <a:ext cx="2157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模型结构如下所示</a:t>
            </a:r>
          </a:p>
        </p:txBody>
      </p:sp>
    </p:spTree>
    <p:extLst>
      <p:ext uri="{BB962C8B-B14F-4D97-AF65-F5344CB8AC3E}">
        <p14:creationId xmlns:p14="http://schemas.microsoft.com/office/powerpoint/2010/main" val="62280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>
            <a:extLst>
              <a:ext uri="{FF2B5EF4-FFF2-40B4-BE49-F238E27FC236}">
                <a16:creationId xmlns:a16="http://schemas.microsoft.com/office/drawing/2014/main" id="{D8EA1EE6-1512-4911-AE84-61946210190D}"/>
              </a:ext>
            </a:extLst>
          </p:cNvPr>
          <p:cNvSpPr/>
          <p:nvPr/>
        </p:nvSpPr>
        <p:spPr>
          <a:xfrm>
            <a:off x="417799" y="249967"/>
            <a:ext cx="328129" cy="358709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4F00A4AB-FA24-4381-98E9-1142619ACC0A}"/>
              </a:ext>
            </a:extLst>
          </p:cNvPr>
          <p:cNvSpPr/>
          <p:nvPr/>
        </p:nvSpPr>
        <p:spPr>
          <a:xfrm>
            <a:off x="532099" y="364267"/>
            <a:ext cx="328129" cy="358709"/>
          </a:xfrm>
          <a:prstGeom prst="rect">
            <a:avLst/>
          </a:prstGeom>
          <a:noFill/>
          <a:ln w="57150">
            <a:solidFill>
              <a:srgbClr val="BE94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1AAFF191-D29B-4497-ACD4-CC4BF0C10EDC}"/>
              </a:ext>
            </a:extLst>
          </p:cNvPr>
          <p:cNvSpPr txBox="1"/>
          <p:nvPr/>
        </p:nvSpPr>
        <p:spPr>
          <a:xfrm>
            <a:off x="997115" y="200417"/>
            <a:ext cx="2258149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训练效果</a:t>
            </a: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989" y="95668"/>
            <a:ext cx="871438" cy="69424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269D014-D74A-3844-95FE-0C6422075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228" y="789913"/>
            <a:ext cx="7707700" cy="340978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ED01C0F-DC7D-6642-A803-2E15EAAF0210}"/>
              </a:ext>
            </a:extLst>
          </p:cNvPr>
          <p:cNvSpPr txBox="1"/>
          <p:nvPr/>
        </p:nvSpPr>
        <p:spPr>
          <a:xfrm>
            <a:off x="3611880" y="4199697"/>
            <a:ext cx="26068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S9 </a:t>
            </a:r>
            <a:r>
              <a:rPr kumimoji="1" lang="zh-CN" altLang="en-US" dirty="0"/>
              <a:t>测试集中随机取样进行预测</a:t>
            </a:r>
          </a:p>
        </p:txBody>
      </p:sp>
    </p:spTree>
    <p:extLst>
      <p:ext uri="{BB962C8B-B14F-4D97-AF65-F5344CB8AC3E}">
        <p14:creationId xmlns:p14="http://schemas.microsoft.com/office/powerpoint/2010/main" val="337553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104" grpId="0" animBg="1"/>
      <p:bldP spid="10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>
            <a:extLst>
              <a:ext uri="{FF2B5EF4-FFF2-40B4-BE49-F238E27FC236}">
                <a16:creationId xmlns:a16="http://schemas.microsoft.com/office/drawing/2014/main" id="{D8EA1EE6-1512-4911-AE84-61946210190D}"/>
              </a:ext>
            </a:extLst>
          </p:cNvPr>
          <p:cNvSpPr/>
          <p:nvPr/>
        </p:nvSpPr>
        <p:spPr>
          <a:xfrm>
            <a:off x="417799" y="249967"/>
            <a:ext cx="328129" cy="358709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4F00A4AB-FA24-4381-98E9-1142619ACC0A}"/>
              </a:ext>
            </a:extLst>
          </p:cNvPr>
          <p:cNvSpPr/>
          <p:nvPr/>
        </p:nvSpPr>
        <p:spPr>
          <a:xfrm>
            <a:off x="532099" y="364267"/>
            <a:ext cx="328129" cy="358709"/>
          </a:xfrm>
          <a:prstGeom prst="rect">
            <a:avLst/>
          </a:prstGeom>
          <a:noFill/>
          <a:ln w="57150">
            <a:solidFill>
              <a:srgbClr val="BE94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1AAFF191-D29B-4497-ACD4-CC4BF0C10EDC}"/>
              </a:ext>
            </a:extLst>
          </p:cNvPr>
          <p:cNvSpPr txBox="1"/>
          <p:nvPr/>
        </p:nvSpPr>
        <p:spPr>
          <a:xfrm>
            <a:off x="997115" y="200417"/>
            <a:ext cx="2258149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训练效果</a:t>
            </a: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989" y="95668"/>
            <a:ext cx="871438" cy="69424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ED01C0F-DC7D-6642-A803-2E15EAAF0210}"/>
              </a:ext>
            </a:extLst>
          </p:cNvPr>
          <p:cNvSpPr txBox="1"/>
          <p:nvPr/>
        </p:nvSpPr>
        <p:spPr>
          <a:xfrm>
            <a:off x="3200399" y="4272332"/>
            <a:ext cx="26068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S9 </a:t>
            </a:r>
            <a:r>
              <a:rPr kumimoji="1" lang="zh-CN" altLang="en-US" dirty="0"/>
              <a:t>测试集中随机取样进行预测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6B5050-BA91-F447-8A8D-8686BBC0F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35" y="904214"/>
            <a:ext cx="7921529" cy="337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7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104" grpId="0" animBg="1"/>
      <p:bldP spid="10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0487456-53C9-4EC4-A171-8AFFC26FD836}"/>
              </a:ext>
            </a:extLst>
          </p:cNvPr>
          <p:cNvSpPr>
            <a:spLocks noChangeAspect="1"/>
          </p:cNvSpPr>
          <p:nvPr/>
        </p:nvSpPr>
        <p:spPr>
          <a:xfrm>
            <a:off x="0" y="842963"/>
            <a:ext cx="9144000" cy="1798249"/>
          </a:xfrm>
          <a:prstGeom prst="rect">
            <a:avLst/>
          </a:prstGeom>
          <a:blipFill dpi="0" rotWithShape="1">
            <a:blip r:embed="rId3"/>
            <a:srcRect/>
            <a:stretch>
              <a:fillRect t="-119498" b="-119498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92819" y="2929961"/>
            <a:ext cx="5417093" cy="49259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3200" b="1" spc="300" dirty="0">
                <a:solidFill>
                  <a:schemeClr val="accent2"/>
                </a:solidFill>
                <a:cs typeface="+mn-ea"/>
                <a:sym typeface="+mn-lt"/>
              </a:rPr>
              <a:t>未来工作规划</a:t>
            </a:r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502444" y="3615829"/>
            <a:ext cx="5417093" cy="761717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/>
              <a:t>基于卷积神经网络的三维人体姿态估计系统的设计与实现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35F0F55-738D-409D-B3AF-DEBA130AB746}"/>
              </a:ext>
            </a:extLst>
          </p:cNvPr>
          <p:cNvCxnSpPr>
            <a:cxnSpLocks/>
          </p:cNvCxnSpPr>
          <p:nvPr/>
        </p:nvCxnSpPr>
        <p:spPr>
          <a:xfrm>
            <a:off x="501867" y="3508411"/>
            <a:ext cx="61096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7098537" y="842962"/>
            <a:ext cx="1541829" cy="1998818"/>
            <a:chOff x="7098537" y="842962"/>
            <a:chExt cx="1541829" cy="1998818"/>
          </a:xfrm>
        </p:grpSpPr>
        <p:sp>
          <p:nvSpPr>
            <p:cNvPr id="8" name="椭圆形标注 7">
              <a:extLst>
                <a:ext uri="{FF2B5EF4-FFF2-40B4-BE49-F238E27FC236}">
                  <a16:creationId xmlns:a16="http://schemas.microsoft.com/office/drawing/2014/main" id="{24CCBD78-4717-45D9-A268-4BDB98942172}"/>
                </a:ext>
              </a:extLst>
            </p:cNvPr>
            <p:cNvSpPr/>
            <p:nvPr/>
          </p:nvSpPr>
          <p:spPr>
            <a:xfrm flipH="1">
              <a:off x="7098537" y="842962"/>
              <a:ext cx="1541829" cy="1998818"/>
            </a:xfrm>
            <a:prstGeom prst="rect">
              <a:avLst/>
            </a:prstGeom>
            <a:solidFill>
              <a:schemeClr val="accent1">
                <a:alpha val="88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68580" tIns="34290" rIns="68580" bIns="34290" rtlCol="0" anchor="ctr"/>
            <a:lstStyle/>
            <a:p>
              <a:pPr algn="ctr"/>
              <a:endParaRPr lang="zh-CN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文本框 5">
              <a:extLst>
                <a:ext uri="{FF2B5EF4-FFF2-40B4-BE49-F238E27FC236}">
                  <a16:creationId xmlns:a16="http://schemas.microsoft.com/office/drawing/2014/main" id="{1FDDA9FF-2596-40D8-A57D-C1D994FF3893}"/>
                </a:ext>
              </a:extLst>
            </p:cNvPr>
            <p:cNvSpPr txBox="1"/>
            <p:nvPr/>
          </p:nvSpPr>
          <p:spPr>
            <a:xfrm>
              <a:off x="7485633" y="1383618"/>
              <a:ext cx="767637" cy="667432"/>
            </a:xfrm>
            <a:prstGeom prst="rect">
              <a:avLst/>
            </a:prstGeom>
            <a:noFill/>
            <a:ln w="117475">
              <a:noFill/>
            </a:ln>
          </p:spPr>
          <p:txBody>
            <a:bodyPr wrap="none" lIns="68580" tIns="34290" rIns="68580" bIns="34290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pc="75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  <a:cs typeface="Arial" panose="020B0604020202020204" pitchFamily="34" charset="0"/>
                </a:rPr>
                <a:t>04</a:t>
              </a:r>
              <a:endParaRPr lang="zh-CN" altLang="en-US" spc="7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706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9">
            <a:extLst>
              <a:ext uri="{FF2B5EF4-FFF2-40B4-BE49-F238E27FC236}">
                <a16:creationId xmlns:a16="http://schemas.microsoft.com/office/drawing/2014/main" id="{5801E1DD-B0FA-463C-AB7D-94A20EA49656}"/>
              </a:ext>
            </a:extLst>
          </p:cNvPr>
          <p:cNvSpPr txBox="1"/>
          <p:nvPr/>
        </p:nvSpPr>
        <p:spPr>
          <a:xfrm>
            <a:off x="5210483" y="1294842"/>
            <a:ext cx="538849" cy="692498"/>
          </a:xfrm>
          <a:prstGeom prst="rect">
            <a:avLst/>
          </a:prstGeom>
          <a:noFill/>
        </p:spPr>
        <p:txBody>
          <a:bodyPr wrap="none" lIns="68580" tIns="34290" rIns="68580" bIns="34290">
            <a:normAutofit lnSpcReduction="10000"/>
          </a:bodyPr>
          <a:lstStyle/>
          <a:p>
            <a:pPr algn="ctr">
              <a:defRPr/>
            </a:pPr>
            <a:r>
              <a:rPr lang="id-ID" sz="4100" spc="-300">
                <a:solidFill>
                  <a:srgbClr val="5F5F5F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7" name="TextBox 31">
            <a:extLst>
              <a:ext uri="{FF2B5EF4-FFF2-40B4-BE49-F238E27FC236}">
                <a16:creationId xmlns:a16="http://schemas.microsoft.com/office/drawing/2014/main" id="{37F46D58-8826-4A09-A835-4F3B8BC65B5E}"/>
              </a:ext>
            </a:extLst>
          </p:cNvPr>
          <p:cNvSpPr txBox="1"/>
          <p:nvPr/>
        </p:nvSpPr>
        <p:spPr>
          <a:xfrm>
            <a:off x="5179224" y="2400926"/>
            <a:ext cx="601367" cy="692498"/>
          </a:xfrm>
          <a:prstGeom prst="rect">
            <a:avLst/>
          </a:prstGeom>
          <a:noFill/>
        </p:spPr>
        <p:txBody>
          <a:bodyPr wrap="none" lIns="68580" tIns="34290" rIns="68580" bIns="34290">
            <a:normAutofit lnSpcReduction="10000"/>
          </a:bodyPr>
          <a:lstStyle/>
          <a:p>
            <a:pPr algn="ctr">
              <a:defRPr/>
            </a:pPr>
            <a:r>
              <a:rPr lang="id-ID" sz="4100" spc="-300">
                <a:solidFill>
                  <a:srgbClr val="C79267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8" name="TextBox 33">
            <a:extLst>
              <a:ext uri="{FF2B5EF4-FFF2-40B4-BE49-F238E27FC236}">
                <a16:creationId xmlns:a16="http://schemas.microsoft.com/office/drawing/2014/main" id="{DFAA6122-0F33-47B6-ADA8-9CF782799517}"/>
              </a:ext>
            </a:extLst>
          </p:cNvPr>
          <p:cNvSpPr txBox="1"/>
          <p:nvPr/>
        </p:nvSpPr>
        <p:spPr>
          <a:xfrm>
            <a:off x="5172011" y="3452146"/>
            <a:ext cx="615794" cy="692498"/>
          </a:xfrm>
          <a:prstGeom prst="rect">
            <a:avLst/>
          </a:prstGeom>
          <a:noFill/>
        </p:spPr>
        <p:txBody>
          <a:bodyPr wrap="none" lIns="68580" tIns="34290" rIns="68580" bIns="34290">
            <a:normAutofit lnSpcReduction="10000"/>
          </a:bodyPr>
          <a:lstStyle/>
          <a:p>
            <a:pPr algn="ctr">
              <a:defRPr/>
            </a:pPr>
            <a:r>
              <a:rPr lang="id-ID" sz="4100" spc="-300">
                <a:solidFill>
                  <a:srgbClr val="5F5F5F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38" name="išľíďè">
            <a:extLst>
              <a:ext uri="{FF2B5EF4-FFF2-40B4-BE49-F238E27FC236}">
                <a16:creationId xmlns:a16="http://schemas.microsoft.com/office/drawing/2014/main" id="{E0139865-C923-4EEB-826C-330617663FD6}"/>
              </a:ext>
            </a:extLst>
          </p:cNvPr>
          <p:cNvSpPr/>
          <p:nvPr/>
        </p:nvSpPr>
        <p:spPr bwMode="auto">
          <a:xfrm>
            <a:off x="5950619" y="1624507"/>
            <a:ext cx="2245310" cy="418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4290" rIns="67500" bIns="34290" anchor="t" anchorCtr="0">
            <a:noAutofit/>
          </a:bodyPr>
          <a:lstStyle/>
          <a:p>
            <a:pPr defTabSz="685324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900" dirty="0">
                <a:solidFill>
                  <a:srgbClr val="F8F8F8">
                    <a:lumMod val="10000"/>
                  </a:srgbClr>
                </a:solidFill>
                <a:cs typeface="+mn-ea"/>
                <a:sym typeface="+mn-lt"/>
              </a:rPr>
              <a:t>调整模型</a:t>
            </a:r>
            <a:r>
              <a:rPr lang="en-US" altLang="zh-CN" sz="900" dirty="0">
                <a:solidFill>
                  <a:srgbClr val="F8F8F8">
                    <a:lumMod val="10000"/>
                  </a:srgbClr>
                </a:solidFill>
                <a:cs typeface="+mn-ea"/>
                <a:sym typeface="+mn-lt"/>
              </a:rPr>
              <a:t>GAN</a:t>
            </a:r>
            <a:r>
              <a:rPr lang="zh-CN" altLang="en-US" sz="900" dirty="0">
                <a:solidFill>
                  <a:srgbClr val="F8F8F8">
                    <a:lumMod val="10000"/>
                  </a:srgbClr>
                </a:solidFill>
                <a:cs typeface="+mn-ea"/>
                <a:sym typeface="+mn-lt"/>
              </a:rPr>
              <a:t>的部分，采用</a:t>
            </a:r>
            <a:r>
              <a:rPr lang="en-US" altLang="zh-CN" sz="900" dirty="0">
                <a:solidFill>
                  <a:srgbClr val="F8F8F8">
                    <a:lumMod val="10000"/>
                  </a:srgbClr>
                </a:solidFill>
                <a:cs typeface="+mn-ea"/>
                <a:sym typeface="+mn-lt"/>
              </a:rPr>
              <a:t>Improved</a:t>
            </a:r>
            <a:r>
              <a:rPr lang="zh-CN" altLang="en-US" sz="900" dirty="0">
                <a:solidFill>
                  <a:srgbClr val="F8F8F8">
                    <a:lumMod val="10000"/>
                  </a:srgbClr>
                </a:solidFill>
                <a:cs typeface="+mn-ea"/>
                <a:sym typeface="+mn-lt"/>
              </a:rPr>
              <a:t> </a:t>
            </a:r>
            <a:r>
              <a:rPr lang="en-US" altLang="zh-CN" sz="900" dirty="0">
                <a:solidFill>
                  <a:srgbClr val="F8F8F8">
                    <a:lumMod val="10000"/>
                  </a:srgbClr>
                </a:solidFill>
                <a:cs typeface="+mn-ea"/>
                <a:sym typeface="+mn-lt"/>
              </a:rPr>
              <a:t>WGAN</a:t>
            </a:r>
            <a:r>
              <a:rPr lang="zh-CN" altLang="en-US" sz="900" dirty="0">
                <a:solidFill>
                  <a:srgbClr val="F8F8F8">
                    <a:lumMod val="10000"/>
                  </a:srgbClr>
                </a:solidFill>
                <a:cs typeface="+mn-ea"/>
                <a:sym typeface="+mn-lt"/>
              </a:rPr>
              <a:t>，力求最多</a:t>
            </a:r>
            <a:r>
              <a:rPr lang="en-US" altLang="zh-CN" sz="900" dirty="0">
                <a:solidFill>
                  <a:srgbClr val="F8F8F8">
                    <a:lumMod val="10000"/>
                  </a:srgbClr>
                </a:solidFill>
                <a:cs typeface="+mn-ea"/>
                <a:sym typeface="+mn-lt"/>
              </a:rPr>
              <a:t>20</a:t>
            </a:r>
            <a:r>
              <a:rPr lang="zh-CN" altLang="en-US" sz="900" dirty="0">
                <a:solidFill>
                  <a:srgbClr val="F8F8F8">
                    <a:lumMod val="10000"/>
                  </a:srgbClr>
                </a:solidFill>
                <a:cs typeface="+mn-ea"/>
                <a:sym typeface="+mn-lt"/>
              </a:rPr>
              <a:t>个</a:t>
            </a:r>
            <a:r>
              <a:rPr lang="en-US" altLang="zh-CN" sz="900" dirty="0">
                <a:solidFill>
                  <a:srgbClr val="F8F8F8">
                    <a:lumMod val="10000"/>
                  </a:srgbClr>
                </a:solidFill>
                <a:cs typeface="+mn-ea"/>
                <a:sym typeface="+mn-lt"/>
              </a:rPr>
              <a:t>Epoch</a:t>
            </a:r>
            <a:r>
              <a:rPr lang="zh-CN" altLang="en-US" sz="900" dirty="0">
                <a:solidFill>
                  <a:srgbClr val="F8F8F8">
                    <a:lumMod val="10000"/>
                  </a:srgbClr>
                </a:solidFill>
                <a:cs typeface="+mn-ea"/>
                <a:sym typeface="+mn-lt"/>
              </a:rPr>
              <a:t>就把模型训练好。同时调整一些参数或扩展</a:t>
            </a:r>
            <a:r>
              <a:rPr lang="en-US" altLang="zh-CN" sz="900" dirty="0">
                <a:solidFill>
                  <a:srgbClr val="F8F8F8">
                    <a:lumMod val="10000"/>
                  </a:srgbClr>
                </a:solidFill>
                <a:cs typeface="+mn-ea"/>
                <a:sym typeface="+mn-lt"/>
              </a:rPr>
              <a:t>2D</a:t>
            </a:r>
            <a:r>
              <a:rPr lang="zh-CN" altLang="en-US" sz="900" dirty="0">
                <a:solidFill>
                  <a:srgbClr val="F8F8F8">
                    <a:lumMod val="10000"/>
                  </a:srgbClr>
                </a:solidFill>
                <a:cs typeface="+mn-ea"/>
                <a:sym typeface="+mn-lt"/>
              </a:rPr>
              <a:t>数据集训练进一步降低</a:t>
            </a:r>
            <a:r>
              <a:rPr lang="en-US" altLang="zh-CN" sz="900" dirty="0">
                <a:solidFill>
                  <a:srgbClr val="F8F8F8">
                    <a:lumMod val="10000"/>
                  </a:srgbClr>
                </a:solidFill>
                <a:cs typeface="+mn-ea"/>
                <a:sym typeface="+mn-lt"/>
              </a:rPr>
              <a:t>MPJPE loss</a:t>
            </a:r>
            <a:endParaRPr lang="zh-CN" altLang="en-US" sz="900" dirty="0">
              <a:solidFill>
                <a:srgbClr val="F8F8F8">
                  <a:lumMod val="1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9" name="iSlíďè">
            <a:extLst>
              <a:ext uri="{FF2B5EF4-FFF2-40B4-BE49-F238E27FC236}">
                <a16:creationId xmlns:a16="http://schemas.microsoft.com/office/drawing/2014/main" id="{9F6A59C8-EFCB-4266-8608-622A8129D042}"/>
              </a:ext>
            </a:extLst>
          </p:cNvPr>
          <p:cNvSpPr txBox="1"/>
          <p:nvPr/>
        </p:nvSpPr>
        <p:spPr bwMode="auto">
          <a:xfrm>
            <a:off x="6015270" y="1377694"/>
            <a:ext cx="1646873" cy="263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500" tIns="34290" rIns="67500" bIns="34290">
            <a:normAutofit lnSpcReduction="10000"/>
          </a:bodyPr>
          <a:lstStyle/>
          <a:p>
            <a:pPr defTabSz="685324">
              <a:spcBef>
                <a:spcPct val="0"/>
              </a:spcBef>
              <a:defRPr/>
            </a:pPr>
            <a:r>
              <a:rPr lang="zh-CN" altLang="en-US" b="1" dirty="0">
                <a:solidFill>
                  <a:srgbClr val="F8F8F8">
                    <a:lumMod val="10000"/>
                  </a:srgbClr>
                </a:solidFill>
                <a:cs typeface="+mn-ea"/>
                <a:sym typeface="+mn-lt"/>
              </a:rPr>
              <a:t>进一步训练模型</a:t>
            </a:r>
          </a:p>
        </p:txBody>
      </p:sp>
      <p:sp>
        <p:nvSpPr>
          <p:cNvPr id="40" name="išľíďè">
            <a:extLst>
              <a:ext uri="{FF2B5EF4-FFF2-40B4-BE49-F238E27FC236}">
                <a16:creationId xmlns:a16="http://schemas.microsoft.com/office/drawing/2014/main" id="{FC6E1619-70B1-4177-AEB9-0E13AB62EC0B}"/>
              </a:ext>
            </a:extLst>
          </p:cNvPr>
          <p:cNvSpPr/>
          <p:nvPr/>
        </p:nvSpPr>
        <p:spPr bwMode="auto">
          <a:xfrm>
            <a:off x="5972170" y="2712065"/>
            <a:ext cx="2245310" cy="418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4290" rIns="67500" bIns="34290" anchor="t" anchorCtr="0">
            <a:noAutofit/>
          </a:bodyPr>
          <a:lstStyle/>
          <a:p>
            <a:pPr defTabSz="685324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900" dirty="0">
                <a:solidFill>
                  <a:srgbClr val="F8F8F8">
                    <a:lumMod val="10000"/>
                  </a:srgbClr>
                </a:solidFill>
                <a:cs typeface="+mn-ea"/>
                <a:sym typeface="+mn-lt"/>
              </a:rPr>
              <a:t>训练完成后进行模型的可视化，重点关注一些复杂动作，例如“跷二郎腿”等动作的预测优化。</a:t>
            </a:r>
          </a:p>
        </p:txBody>
      </p:sp>
      <p:sp>
        <p:nvSpPr>
          <p:cNvPr id="41" name="iSlíďè">
            <a:extLst>
              <a:ext uri="{FF2B5EF4-FFF2-40B4-BE49-F238E27FC236}">
                <a16:creationId xmlns:a16="http://schemas.microsoft.com/office/drawing/2014/main" id="{F435595A-C771-4FCD-884A-AA21DA274C02}"/>
              </a:ext>
            </a:extLst>
          </p:cNvPr>
          <p:cNvSpPr txBox="1"/>
          <p:nvPr/>
        </p:nvSpPr>
        <p:spPr bwMode="auto">
          <a:xfrm>
            <a:off x="5993720" y="2448668"/>
            <a:ext cx="1646873" cy="263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500" tIns="34290" rIns="67500" bIns="34290">
            <a:normAutofit lnSpcReduction="10000"/>
          </a:bodyPr>
          <a:lstStyle/>
          <a:p>
            <a:pPr defTabSz="685324">
              <a:spcBef>
                <a:spcPct val="0"/>
              </a:spcBef>
              <a:defRPr/>
            </a:pPr>
            <a:r>
              <a:rPr lang="zh-CN" altLang="en-US" b="1" dirty="0">
                <a:solidFill>
                  <a:srgbClr val="F8F8F8">
                    <a:lumMod val="10000"/>
                  </a:srgbClr>
                </a:solidFill>
                <a:cs typeface="+mn-ea"/>
                <a:sym typeface="+mn-lt"/>
              </a:rPr>
              <a:t>进行模型可视化的处理</a:t>
            </a:r>
          </a:p>
        </p:txBody>
      </p:sp>
      <p:sp>
        <p:nvSpPr>
          <p:cNvPr id="42" name="išľíďè">
            <a:extLst>
              <a:ext uri="{FF2B5EF4-FFF2-40B4-BE49-F238E27FC236}">
                <a16:creationId xmlns:a16="http://schemas.microsoft.com/office/drawing/2014/main" id="{2CFDF89E-0E97-49F7-99A5-AEDFF8CC86A3}"/>
              </a:ext>
            </a:extLst>
          </p:cNvPr>
          <p:cNvSpPr/>
          <p:nvPr/>
        </p:nvSpPr>
        <p:spPr bwMode="auto">
          <a:xfrm>
            <a:off x="5993720" y="3742701"/>
            <a:ext cx="2245310" cy="418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4290" rIns="67500" bIns="34290" anchor="t" anchorCtr="0">
            <a:noAutofit/>
          </a:bodyPr>
          <a:lstStyle/>
          <a:p>
            <a:pPr defTabSz="685324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900" dirty="0">
                <a:solidFill>
                  <a:srgbClr val="F8F8F8">
                    <a:lumMod val="10000"/>
                  </a:srgbClr>
                </a:solidFill>
                <a:cs typeface="+mn-ea"/>
                <a:sym typeface="+mn-lt"/>
              </a:rPr>
              <a:t>在模型效果足够好（能够预测第二步的复杂动作）时，整理模型的思路，以及其中的一些逻辑要点，推理直觉等，进行毕业设计论文的撰写。</a:t>
            </a:r>
          </a:p>
        </p:txBody>
      </p:sp>
      <p:sp>
        <p:nvSpPr>
          <p:cNvPr id="43" name="iSlíďè">
            <a:extLst>
              <a:ext uri="{FF2B5EF4-FFF2-40B4-BE49-F238E27FC236}">
                <a16:creationId xmlns:a16="http://schemas.microsoft.com/office/drawing/2014/main" id="{957EA12C-149B-4612-8231-A3313C1FDF00}"/>
              </a:ext>
            </a:extLst>
          </p:cNvPr>
          <p:cNvSpPr txBox="1"/>
          <p:nvPr/>
        </p:nvSpPr>
        <p:spPr bwMode="auto">
          <a:xfrm>
            <a:off x="6015270" y="3479304"/>
            <a:ext cx="1646873" cy="263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500" tIns="34290" rIns="67500" bIns="34290">
            <a:normAutofit lnSpcReduction="10000"/>
          </a:bodyPr>
          <a:lstStyle/>
          <a:p>
            <a:pPr defTabSz="685324">
              <a:spcBef>
                <a:spcPct val="0"/>
              </a:spcBef>
              <a:defRPr/>
            </a:pPr>
            <a:r>
              <a:rPr lang="zh-CN" altLang="en-US" b="1" dirty="0">
                <a:solidFill>
                  <a:srgbClr val="F8F8F8">
                    <a:lumMod val="10000"/>
                  </a:srgbClr>
                </a:solidFill>
                <a:cs typeface="+mn-ea"/>
                <a:sym typeface="+mn-lt"/>
              </a:rPr>
              <a:t>整理思路撰写论文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CF1ABF1-B1A0-4ED5-9B78-85FB7E2A5336}"/>
              </a:ext>
            </a:extLst>
          </p:cNvPr>
          <p:cNvSpPr/>
          <p:nvPr/>
        </p:nvSpPr>
        <p:spPr>
          <a:xfrm>
            <a:off x="417799" y="249967"/>
            <a:ext cx="328129" cy="358709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5BCF5E1-0101-40CA-90BC-A3F8F8F13D0E}"/>
              </a:ext>
            </a:extLst>
          </p:cNvPr>
          <p:cNvSpPr/>
          <p:nvPr/>
        </p:nvSpPr>
        <p:spPr>
          <a:xfrm>
            <a:off x="532099" y="364267"/>
            <a:ext cx="328129" cy="358709"/>
          </a:xfrm>
          <a:prstGeom prst="rect">
            <a:avLst/>
          </a:prstGeom>
          <a:noFill/>
          <a:ln w="57150">
            <a:solidFill>
              <a:srgbClr val="BE94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7A691DA-31AC-4A08-9E21-8F46D1263505}"/>
              </a:ext>
            </a:extLst>
          </p:cNvPr>
          <p:cNvSpPr txBox="1"/>
          <p:nvPr/>
        </p:nvSpPr>
        <p:spPr>
          <a:xfrm>
            <a:off x="997115" y="200417"/>
            <a:ext cx="1742037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工作总结</a:t>
            </a:r>
          </a:p>
        </p:txBody>
      </p:sp>
    </p:spTree>
    <p:extLst>
      <p:ext uri="{BB962C8B-B14F-4D97-AF65-F5344CB8AC3E}">
        <p14:creationId xmlns:p14="http://schemas.microsoft.com/office/powerpoint/2010/main" val="23780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37" grpId="0" animBg="1"/>
      <p:bldP spid="44" grpId="0" animBg="1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97151"/>
            <a:ext cx="9143999" cy="2880452"/>
          </a:xfrm>
          <a:prstGeom prst="rect">
            <a:avLst/>
          </a:prstGeom>
        </p:spPr>
      </p:pic>
      <p:sp>
        <p:nvSpPr>
          <p:cNvPr id="19" name="标题 1"/>
          <p:cNvSpPr txBox="1">
            <a:spLocks/>
          </p:cNvSpPr>
          <p:nvPr/>
        </p:nvSpPr>
        <p:spPr>
          <a:xfrm>
            <a:off x="1897103" y="748983"/>
            <a:ext cx="7111723" cy="846210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spc="300" dirty="0"/>
              <a:t>基于卷积神经网络的三维人体姿态估计系统的设计与实现</a:t>
            </a:r>
            <a:endParaRPr lang="zh-CN" altLang="en-US" sz="3600" b="1" spc="300" dirty="0">
              <a:solidFill>
                <a:schemeClr val="accent1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222852C-31F2-4F5C-B989-B3AC8F42A4AA}"/>
              </a:ext>
            </a:extLst>
          </p:cNvPr>
          <p:cNvCxnSpPr>
            <a:cxnSpLocks/>
          </p:cNvCxnSpPr>
          <p:nvPr/>
        </p:nvCxnSpPr>
        <p:spPr>
          <a:xfrm>
            <a:off x="1798907" y="662104"/>
            <a:ext cx="0" cy="120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5395654" y="2325530"/>
            <a:ext cx="3550135" cy="2880453"/>
            <a:chOff x="5217234" y="2169075"/>
            <a:chExt cx="3550135" cy="3004022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BD14A801-57A7-435B-BB3A-393535BBFD3B}"/>
                </a:ext>
              </a:extLst>
            </p:cNvPr>
            <p:cNvGrpSpPr/>
            <p:nvPr/>
          </p:nvGrpSpPr>
          <p:grpSpPr>
            <a:xfrm>
              <a:off x="5217234" y="2169075"/>
              <a:ext cx="3550135" cy="3004022"/>
              <a:chOff x="-1179104" y="2892100"/>
              <a:chExt cx="4733513" cy="4005362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7BD66F0-47A2-43AE-B376-2F0E3F7EBBDF}"/>
                  </a:ext>
                </a:extLst>
              </p:cNvPr>
              <p:cNvSpPr/>
              <p:nvPr userDrawn="1"/>
            </p:nvSpPr>
            <p:spPr>
              <a:xfrm>
                <a:off x="671509" y="2892100"/>
                <a:ext cx="2882900" cy="4005362"/>
              </a:xfrm>
              <a:prstGeom prst="rect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3">
                <a:extLst>
                  <a:ext uri="{FF2B5EF4-FFF2-40B4-BE49-F238E27FC236}">
                    <a16:creationId xmlns:a16="http://schemas.microsoft.com/office/drawing/2014/main" id="{63D20D43-10B5-4D08-8F86-E20F74CC7DCD}"/>
                  </a:ext>
                </a:extLst>
              </p:cNvPr>
              <p:cNvSpPr txBox="1"/>
              <p:nvPr/>
            </p:nvSpPr>
            <p:spPr>
              <a:xfrm>
                <a:off x="-1179104" y="3123287"/>
                <a:ext cx="2522711" cy="437988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endParaRPr lang="zh-CN" altLang="en-US" sz="125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1" name="文本占位符 4">
              <a:extLst>
                <a:ext uri="{FF2B5EF4-FFF2-40B4-BE49-F238E27FC236}">
                  <a16:creationId xmlns:a16="http://schemas.microsoft.com/office/drawing/2014/main" id="{3174699B-9979-488F-9451-9BF3DE2DE2B2}"/>
                </a:ext>
              </a:extLst>
            </p:cNvPr>
            <p:cNvSpPr txBox="1">
              <a:spLocks/>
            </p:cNvSpPr>
            <p:nvPr/>
          </p:nvSpPr>
          <p:spPr>
            <a:xfrm>
              <a:off x="6740437" y="3614425"/>
              <a:ext cx="1891691" cy="767568"/>
            </a:xfrm>
            <a:prstGeom prst="rect">
              <a:avLst/>
            </a:prstGeom>
          </p:spPr>
          <p:txBody>
            <a:bodyPr>
              <a:norm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汇报人：郑宇飞</a:t>
              </a:r>
              <a:endParaRPr lang="en-US" altLang="zh-CN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  <a:p>
              <a:r>
                <a:rPr lang="zh-CN" alt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学号：</a:t>
              </a:r>
              <a:r>
                <a:rPr lang="en-US" altLang="zh-CN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16281089</a:t>
              </a:r>
            </a:p>
            <a:p>
              <a:r>
                <a:rPr lang="zh-CN" alt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指导教师：孙永奇</a:t>
              </a:r>
              <a:endParaRPr lang="en-US" altLang="zh-CN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32" name="文本占位符 5">
              <a:extLst>
                <a:ext uri="{FF2B5EF4-FFF2-40B4-BE49-F238E27FC236}">
                  <a16:creationId xmlns:a16="http://schemas.microsoft.com/office/drawing/2014/main" id="{23B2872B-F186-4E69-BCD4-D47311DFBF47}"/>
                </a:ext>
              </a:extLst>
            </p:cNvPr>
            <p:cNvSpPr txBox="1">
              <a:spLocks/>
            </p:cNvSpPr>
            <p:nvPr/>
          </p:nvSpPr>
          <p:spPr>
            <a:xfrm>
              <a:off x="6740435" y="2342465"/>
              <a:ext cx="1891691" cy="509465"/>
            </a:xfrm>
            <a:prstGeom prst="rect">
              <a:avLst/>
            </a:prstGeom>
          </p:spPr>
          <p:txBody>
            <a:bodyPr>
              <a:norm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感谢聆听！！</a:t>
              </a:r>
              <a:endParaRPr lang="en-US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  <p:sp>
        <p:nvSpPr>
          <p:cNvPr id="34" name="标题 1"/>
          <p:cNvSpPr txBox="1">
            <a:spLocks/>
          </p:cNvSpPr>
          <p:nvPr/>
        </p:nvSpPr>
        <p:spPr>
          <a:xfrm>
            <a:off x="1897103" y="1016044"/>
            <a:ext cx="4886513" cy="84621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CN" b="1" dirty="0"/>
            </a:br>
            <a:endParaRPr lang="zh-CN" altLang="en-US" b="1" dirty="0">
              <a:solidFill>
                <a:schemeClr val="accent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48" y="795201"/>
            <a:ext cx="1103077" cy="87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3">
            <a:extLst>
              <a:ext uri="{FF2B5EF4-FFF2-40B4-BE49-F238E27FC236}">
                <a16:creationId xmlns:a16="http://schemas.microsoft.com/office/drawing/2014/main" id="{F31790E9-2821-437A-8D3A-C48AF16BD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864" y="880037"/>
            <a:ext cx="1380426" cy="438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PART 01</a:t>
            </a:r>
            <a:endParaRPr lang="zh-CN" altLang="en-US" sz="24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文本框 66">
            <a:extLst>
              <a:ext uri="{FF2B5EF4-FFF2-40B4-BE49-F238E27FC236}">
                <a16:creationId xmlns:a16="http://schemas.microsoft.com/office/drawing/2014/main" id="{1E644E7C-8F48-4F66-9324-D2DF3DD46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3612" y="907078"/>
            <a:ext cx="1985159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2400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研究内容概述</a:t>
            </a:r>
          </a:p>
        </p:txBody>
      </p:sp>
      <p:sp>
        <p:nvSpPr>
          <p:cNvPr id="11" name="任意多边形 8">
            <a:extLst>
              <a:ext uri="{FF2B5EF4-FFF2-40B4-BE49-F238E27FC236}">
                <a16:creationId xmlns:a16="http://schemas.microsoft.com/office/drawing/2014/main" id="{A341F99F-3A6C-4CB2-8B0B-22F710149DFB}"/>
              </a:ext>
            </a:extLst>
          </p:cNvPr>
          <p:cNvSpPr/>
          <p:nvPr/>
        </p:nvSpPr>
        <p:spPr bwMode="auto">
          <a:xfrm>
            <a:off x="4411492" y="1335336"/>
            <a:ext cx="215503" cy="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38100">
            <a:solidFill>
              <a:srgbClr val="BE945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b="1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文本框 13">
            <a:extLst>
              <a:ext uri="{FF2B5EF4-FFF2-40B4-BE49-F238E27FC236}">
                <a16:creationId xmlns:a16="http://schemas.microsoft.com/office/drawing/2014/main" id="{B542ABB5-89BA-4258-8C95-5AC067533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864" y="1819668"/>
            <a:ext cx="1380426" cy="438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PART 02</a:t>
            </a:r>
            <a:endParaRPr lang="zh-CN" altLang="en-US" sz="24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文本框 66">
            <a:extLst>
              <a:ext uri="{FF2B5EF4-FFF2-40B4-BE49-F238E27FC236}">
                <a16:creationId xmlns:a16="http://schemas.microsoft.com/office/drawing/2014/main" id="{A1F35748-0F5A-4D2E-98C3-33067136C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3612" y="1817774"/>
            <a:ext cx="1985159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C617E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sz="2400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研究方案概述</a:t>
            </a:r>
          </a:p>
        </p:txBody>
      </p:sp>
      <p:sp>
        <p:nvSpPr>
          <p:cNvPr id="15" name="任意多边形 13">
            <a:extLst>
              <a:ext uri="{FF2B5EF4-FFF2-40B4-BE49-F238E27FC236}">
                <a16:creationId xmlns:a16="http://schemas.microsoft.com/office/drawing/2014/main" id="{5DE8B619-5A72-4199-B219-352432753376}"/>
              </a:ext>
            </a:extLst>
          </p:cNvPr>
          <p:cNvSpPr/>
          <p:nvPr/>
        </p:nvSpPr>
        <p:spPr bwMode="auto">
          <a:xfrm>
            <a:off x="4411493" y="2258324"/>
            <a:ext cx="215504" cy="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38100">
            <a:solidFill>
              <a:srgbClr val="BE94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b="1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文本框 13">
            <a:extLst>
              <a:ext uri="{FF2B5EF4-FFF2-40B4-BE49-F238E27FC236}">
                <a16:creationId xmlns:a16="http://schemas.microsoft.com/office/drawing/2014/main" id="{E1A33E0A-B71D-4F4E-8AF2-3A5FA029F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032" y="2777349"/>
            <a:ext cx="1380426" cy="438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PART 03</a:t>
            </a:r>
            <a:endParaRPr lang="zh-CN" altLang="en-US" sz="24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文本框 66">
            <a:extLst>
              <a:ext uri="{FF2B5EF4-FFF2-40B4-BE49-F238E27FC236}">
                <a16:creationId xmlns:a16="http://schemas.microsoft.com/office/drawing/2014/main" id="{4A5E5C7C-42BD-46C4-8D6B-866C42F46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9163" y="2755510"/>
            <a:ext cx="1985159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C617E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sz="2400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当前工作进展</a:t>
            </a:r>
          </a:p>
        </p:txBody>
      </p:sp>
      <p:sp>
        <p:nvSpPr>
          <p:cNvPr id="19" name="任意多边形 18">
            <a:extLst>
              <a:ext uri="{FF2B5EF4-FFF2-40B4-BE49-F238E27FC236}">
                <a16:creationId xmlns:a16="http://schemas.microsoft.com/office/drawing/2014/main" id="{18339977-A77D-4904-9FB0-86C8C44B3D43}"/>
              </a:ext>
            </a:extLst>
          </p:cNvPr>
          <p:cNvSpPr/>
          <p:nvPr/>
        </p:nvSpPr>
        <p:spPr bwMode="auto">
          <a:xfrm>
            <a:off x="4409106" y="3218546"/>
            <a:ext cx="215504" cy="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38100">
            <a:solidFill>
              <a:srgbClr val="BE94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b="1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1" name="文本框 13">
            <a:extLst>
              <a:ext uri="{FF2B5EF4-FFF2-40B4-BE49-F238E27FC236}">
                <a16:creationId xmlns:a16="http://schemas.microsoft.com/office/drawing/2014/main" id="{7B10F311-E6FE-4C27-9A43-84522A59B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864" y="3669039"/>
            <a:ext cx="1380426" cy="438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PART 04</a:t>
            </a:r>
            <a:endParaRPr lang="zh-CN" altLang="en-US" sz="24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文本框 66">
            <a:extLst>
              <a:ext uri="{FF2B5EF4-FFF2-40B4-BE49-F238E27FC236}">
                <a16:creationId xmlns:a16="http://schemas.microsoft.com/office/drawing/2014/main" id="{CC4D2A8D-6B70-48D0-BF66-A7ADF3F83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3612" y="3661375"/>
            <a:ext cx="1985159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C617E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sz="2400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未来工作规划</a:t>
            </a:r>
          </a:p>
        </p:txBody>
      </p:sp>
      <p:sp>
        <p:nvSpPr>
          <p:cNvPr id="23" name="任意多边形 26">
            <a:extLst>
              <a:ext uri="{FF2B5EF4-FFF2-40B4-BE49-F238E27FC236}">
                <a16:creationId xmlns:a16="http://schemas.microsoft.com/office/drawing/2014/main" id="{E4964C60-93DC-4A4E-A611-0DAE046335CC}"/>
              </a:ext>
            </a:extLst>
          </p:cNvPr>
          <p:cNvSpPr/>
          <p:nvPr/>
        </p:nvSpPr>
        <p:spPr bwMode="auto">
          <a:xfrm>
            <a:off x="4411491" y="4102712"/>
            <a:ext cx="215504" cy="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38100">
            <a:solidFill>
              <a:srgbClr val="BE94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b="1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636268" y="1218826"/>
            <a:ext cx="3978382" cy="2705847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 rot="5400000">
            <a:off x="1927232" y="-16546"/>
            <a:ext cx="954633" cy="271779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42761" y="972674"/>
            <a:ext cx="2517356" cy="68480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4000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微软雅黑" panose="020B0503020204020204" pitchFamily="34" charset="-122"/>
                <a:cs typeface="Gisha" panose="020B0502040204020203" pitchFamily="34" charset="-79"/>
              </a:rPr>
              <a:t>CONTENTS</a:t>
            </a:r>
            <a:endParaRPr lang="zh-CN" altLang="en-US" sz="4000" spc="3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99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/>
      <p:bldP spid="14" grpId="0"/>
      <p:bldP spid="15" grpId="0" animBg="1"/>
      <p:bldP spid="17" grpId="0"/>
      <p:bldP spid="18" grpId="0"/>
      <p:bldP spid="19" grpId="0" animBg="1"/>
      <p:bldP spid="21" grpId="0"/>
      <p:bldP spid="22" grpId="0"/>
      <p:bldP spid="23" grpId="0" animBg="1"/>
      <p:bldP spid="26" grpId="0" animBg="1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0487456-53C9-4EC4-A171-8AFFC26FD836}"/>
              </a:ext>
            </a:extLst>
          </p:cNvPr>
          <p:cNvSpPr>
            <a:spLocks noChangeAspect="1"/>
          </p:cNvSpPr>
          <p:nvPr/>
        </p:nvSpPr>
        <p:spPr>
          <a:xfrm>
            <a:off x="0" y="842963"/>
            <a:ext cx="9144000" cy="1798249"/>
          </a:xfrm>
          <a:prstGeom prst="rect">
            <a:avLst/>
          </a:prstGeom>
          <a:blipFill dpi="0" rotWithShape="1">
            <a:blip r:embed="rId3"/>
            <a:srcRect/>
            <a:stretch>
              <a:fillRect t="-119498" b="-119498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92819" y="2929961"/>
            <a:ext cx="5417093" cy="49259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3200" b="1" spc="300" dirty="0">
                <a:solidFill>
                  <a:schemeClr val="accent2"/>
                </a:solidFill>
                <a:cs typeface="+mn-ea"/>
                <a:sym typeface="+mn-lt"/>
              </a:rPr>
              <a:t>研究内容概述</a:t>
            </a:r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502444" y="3615829"/>
            <a:ext cx="5417093" cy="761717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/>
              <a:t>基于卷积神经网络的三维人体姿态估计系统的设计与实现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35F0F55-738D-409D-B3AF-DEBA130AB746}"/>
              </a:ext>
            </a:extLst>
          </p:cNvPr>
          <p:cNvCxnSpPr>
            <a:cxnSpLocks/>
          </p:cNvCxnSpPr>
          <p:nvPr/>
        </p:nvCxnSpPr>
        <p:spPr>
          <a:xfrm>
            <a:off x="501867" y="3508411"/>
            <a:ext cx="61096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7098537" y="842962"/>
            <a:ext cx="1541829" cy="1998818"/>
            <a:chOff x="7098537" y="842962"/>
            <a:chExt cx="1541829" cy="1998818"/>
          </a:xfrm>
        </p:grpSpPr>
        <p:sp>
          <p:nvSpPr>
            <p:cNvPr id="8" name="椭圆形标注 7">
              <a:extLst>
                <a:ext uri="{FF2B5EF4-FFF2-40B4-BE49-F238E27FC236}">
                  <a16:creationId xmlns:a16="http://schemas.microsoft.com/office/drawing/2014/main" id="{24CCBD78-4717-45D9-A268-4BDB98942172}"/>
                </a:ext>
              </a:extLst>
            </p:cNvPr>
            <p:cNvSpPr/>
            <p:nvPr/>
          </p:nvSpPr>
          <p:spPr>
            <a:xfrm flipH="1">
              <a:off x="7098537" y="842962"/>
              <a:ext cx="1541829" cy="1998818"/>
            </a:xfrm>
            <a:prstGeom prst="rect">
              <a:avLst/>
            </a:prstGeom>
            <a:solidFill>
              <a:schemeClr val="accent1">
                <a:alpha val="88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68580" tIns="34290" rIns="68580" bIns="34290" rtlCol="0" anchor="ctr"/>
            <a:lstStyle/>
            <a:p>
              <a:pPr algn="ctr"/>
              <a:endParaRPr lang="zh-CN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文本框 5">
              <a:extLst>
                <a:ext uri="{FF2B5EF4-FFF2-40B4-BE49-F238E27FC236}">
                  <a16:creationId xmlns:a16="http://schemas.microsoft.com/office/drawing/2014/main" id="{1FDDA9FF-2596-40D8-A57D-C1D994FF3893}"/>
                </a:ext>
              </a:extLst>
            </p:cNvPr>
            <p:cNvSpPr txBox="1"/>
            <p:nvPr/>
          </p:nvSpPr>
          <p:spPr>
            <a:xfrm>
              <a:off x="7485633" y="1383618"/>
              <a:ext cx="767637" cy="667432"/>
            </a:xfrm>
            <a:prstGeom prst="rect">
              <a:avLst/>
            </a:prstGeom>
            <a:noFill/>
            <a:ln w="117475">
              <a:noFill/>
            </a:ln>
          </p:spPr>
          <p:txBody>
            <a:bodyPr wrap="none" lIns="68580" tIns="34290" rIns="68580" bIns="34290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pc="75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  <a:cs typeface="Arial" panose="020B0604020202020204" pitchFamily="34" charset="0"/>
                </a:rPr>
                <a:t>01</a:t>
              </a:r>
              <a:endParaRPr lang="zh-CN" altLang="en-US" spc="7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45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千图设计师MC：ID 29795607库_矩形 9">
            <a:extLst>
              <a:ext uri="{FF2B5EF4-FFF2-40B4-BE49-F238E27FC236}">
                <a16:creationId xmlns:a16="http://schemas.microsoft.com/office/drawing/2014/main" id="{3EE578F0-7702-4207-9180-64921E69A0D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16895" y="3203672"/>
            <a:ext cx="2539870" cy="173182"/>
          </a:xfrm>
          <a:prstGeom prst="rect">
            <a:avLst/>
          </a:prstGeom>
          <a:solidFill>
            <a:schemeClr val="accent3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8580" tIns="34290" rIns="68580" bIns="34290" anchor="ctr">
            <a:normAutofit fontScale="92500" lnSpcReduction="20000"/>
          </a:bodyPr>
          <a:lstStyle/>
          <a:p>
            <a:pPr algn="ctr">
              <a:defRPr/>
            </a:pPr>
            <a:r>
              <a:rPr lang="en-US" altLang="zh-CN" sz="900" dirty="0">
                <a:solidFill>
                  <a:prstClr val="white"/>
                </a:solidFill>
                <a:cs typeface="+mn-ea"/>
                <a:sym typeface="+mn-lt"/>
              </a:rPr>
              <a:t>2D</a:t>
            </a:r>
            <a:r>
              <a:rPr lang="zh-CN" altLang="en-US" sz="9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altLang="zh-CN" sz="900" dirty="0">
                <a:solidFill>
                  <a:prstClr val="white"/>
                </a:solidFill>
                <a:cs typeface="+mn-ea"/>
                <a:sym typeface="+mn-lt"/>
              </a:rPr>
              <a:t>image</a:t>
            </a:r>
            <a:endParaRPr lang="zh-CN" altLang="en-US" sz="9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千图设计师MC：ID 29795607库_矩形 10">
            <a:extLst>
              <a:ext uri="{FF2B5EF4-FFF2-40B4-BE49-F238E27FC236}">
                <a16:creationId xmlns:a16="http://schemas.microsoft.com/office/drawing/2014/main" id="{E5E56FA7-482B-4D0F-96D1-80E0F2ED58F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301082" y="3203672"/>
            <a:ext cx="2539870" cy="1731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8580" tIns="34290" rIns="68580" bIns="34290" anchor="ctr">
            <a:normAutofit fontScale="92500" lnSpcReduction="20000"/>
          </a:bodyPr>
          <a:lstStyle/>
          <a:p>
            <a:pPr algn="ctr">
              <a:defRPr/>
            </a:pPr>
            <a:r>
              <a:rPr lang="en-US" altLang="zh-CN" sz="900" dirty="0">
                <a:solidFill>
                  <a:prstClr val="white"/>
                </a:solidFill>
                <a:cs typeface="+mn-ea"/>
                <a:sym typeface="+mn-lt"/>
              </a:rPr>
              <a:t>2D </a:t>
            </a:r>
            <a:r>
              <a:rPr lang="en-US" altLang="zh-CN" sz="900" dirty="0" err="1">
                <a:solidFill>
                  <a:prstClr val="white"/>
                </a:solidFill>
                <a:cs typeface="+mn-ea"/>
                <a:sym typeface="+mn-lt"/>
              </a:rPr>
              <a:t>keypoints</a:t>
            </a:r>
            <a:r>
              <a:rPr lang="en-US" altLang="zh-CN" sz="900" dirty="0">
                <a:solidFill>
                  <a:prstClr val="white"/>
                </a:solidFill>
                <a:cs typeface="+mn-ea"/>
                <a:sym typeface="+mn-lt"/>
              </a:rPr>
              <a:t> coordinates</a:t>
            </a:r>
            <a:endParaRPr lang="zh-CN" altLang="en-US" sz="9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千图设计师MC：ID 29795607库_矩形 11">
            <a:extLst>
              <a:ext uri="{FF2B5EF4-FFF2-40B4-BE49-F238E27FC236}">
                <a16:creationId xmlns:a16="http://schemas.microsoft.com/office/drawing/2014/main" id="{C8B58247-428F-4D49-86FC-D15B8EC56BF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888732" y="3203672"/>
            <a:ext cx="2536407" cy="173182"/>
          </a:xfrm>
          <a:prstGeom prst="rect">
            <a:avLst/>
          </a:prstGeom>
          <a:solidFill>
            <a:schemeClr val="accent3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8580" tIns="34290" rIns="68580" bIns="34290" anchor="ctr">
            <a:normAutofit fontScale="92500" lnSpcReduction="20000"/>
          </a:bodyPr>
          <a:lstStyle/>
          <a:p>
            <a:pPr algn="ctr">
              <a:defRPr/>
            </a:pPr>
            <a:r>
              <a:rPr lang="en-US" altLang="zh-CN" sz="900" dirty="0">
                <a:solidFill>
                  <a:prstClr val="white"/>
                </a:solidFill>
                <a:cs typeface="+mn-ea"/>
                <a:sym typeface="+mn-lt"/>
              </a:rPr>
              <a:t>3D </a:t>
            </a:r>
            <a:r>
              <a:rPr lang="en-US" altLang="zh-CN" sz="900" dirty="0" err="1">
                <a:solidFill>
                  <a:prstClr val="white"/>
                </a:solidFill>
                <a:cs typeface="+mn-ea"/>
                <a:sym typeface="+mn-lt"/>
              </a:rPr>
              <a:t>keypoints</a:t>
            </a:r>
            <a:r>
              <a:rPr lang="en-US" altLang="zh-CN" sz="900" dirty="0">
                <a:solidFill>
                  <a:prstClr val="white"/>
                </a:solidFill>
                <a:cs typeface="+mn-ea"/>
                <a:sym typeface="+mn-lt"/>
              </a:rPr>
              <a:t> coordinates</a:t>
            </a:r>
            <a:endParaRPr lang="zh-CN" altLang="en-US" sz="9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8" name="iSlíďè">
            <a:extLst>
              <a:ext uri="{FF2B5EF4-FFF2-40B4-BE49-F238E27FC236}">
                <a16:creationId xmlns:a16="http://schemas.microsoft.com/office/drawing/2014/main" id="{B6A673BC-B57E-4498-B673-031D33DF34F7}"/>
              </a:ext>
            </a:extLst>
          </p:cNvPr>
          <p:cNvSpPr txBox="1"/>
          <p:nvPr/>
        </p:nvSpPr>
        <p:spPr bwMode="auto">
          <a:xfrm>
            <a:off x="1311200" y="3650203"/>
            <a:ext cx="1646873" cy="263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500" tIns="34290" rIns="67500" bIns="34290">
            <a:normAutofit lnSpcReduction="10000"/>
          </a:bodyPr>
          <a:lstStyle/>
          <a:p>
            <a:pPr defTabSz="685324">
              <a:spcBef>
                <a:spcPct val="0"/>
              </a:spcBef>
              <a:defRPr/>
            </a:pPr>
            <a:endParaRPr lang="zh-CN" altLang="en-US" b="1" dirty="0">
              <a:solidFill>
                <a:srgbClr val="F8F8F8">
                  <a:lumMod val="1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3BD2B3B-57DE-4D66-B192-A61237C8A957}"/>
              </a:ext>
            </a:extLst>
          </p:cNvPr>
          <p:cNvSpPr/>
          <p:nvPr/>
        </p:nvSpPr>
        <p:spPr>
          <a:xfrm>
            <a:off x="417799" y="249967"/>
            <a:ext cx="328129" cy="358709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9CAB516-8621-42D3-AE74-2B2A29E4909F}"/>
              </a:ext>
            </a:extLst>
          </p:cNvPr>
          <p:cNvSpPr/>
          <p:nvPr/>
        </p:nvSpPr>
        <p:spPr>
          <a:xfrm>
            <a:off x="532099" y="364267"/>
            <a:ext cx="328129" cy="358709"/>
          </a:xfrm>
          <a:prstGeom prst="rect">
            <a:avLst/>
          </a:prstGeom>
          <a:noFill/>
          <a:ln w="57150">
            <a:solidFill>
              <a:srgbClr val="BE94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F8F1944-7FCD-4FCB-B6F3-5C46FEF5ACF3}"/>
              </a:ext>
            </a:extLst>
          </p:cNvPr>
          <p:cNvSpPr txBox="1"/>
          <p:nvPr/>
        </p:nvSpPr>
        <p:spPr>
          <a:xfrm>
            <a:off x="997115" y="200417"/>
            <a:ext cx="1742037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工作概述</a:t>
            </a:r>
          </a:p>
        </p:txBody>
      </p:sp>
      <p:sp>
        <p:nvSpPr>
          <p:cNvPr id="35" name="išľíďè">
            <a:extLst>
              <a:ext uri="{FF2B5EF4-FFF2-40B4-BE49-F238E27FC236}">
                <a16:creationId xmlns:a16="http://schemas.microsoft.com/office/drawing/2014/main" id="{4A82A3BA-3D56-4006-B529-71074BB4E902}"/>
              </a:ext>
            </a:extLst>
          </p:cNvPr>
          <p:cNvSpPr/>
          <p:nvPr/>
        </p:nvSpPr>
        <p:spPr bwMode="auto">
          <a:xfrm>
            <a:off x="997115" y="3898676"/>
            <a:ext cx="2875467" cy="418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4290" rIns="67500" bIns="34290" anchor="t" anchorCtr="0">
            <a:noAutofit/>
          </a:bodyPr>
          <a:lstStyle/>
          <a:p>
            <a:pPr algn="ctr" defTabSz="685324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900" dirty="0">
                <a:solidFill>
                  <a:srgbClr val="F8F8F8">
                    <a:lumMod val="10000"/>
                  </a:srgbClr>
                </a:solidFill>
                <a:cs typeface="+mn-ea"/>
                <a:sym typeface="+mn-lt"/>
              </a:rPr>
              <a:t>这一部分的难点如何通过图片准确的估计出关节点的位置，可能会出现由于姿态问题对关节的遮挡“例如并腿站”等。如何准确还原出关节点的概率分布就是本部分的难点。</a:t>
            </a:r>
          </a:p>
        </p:txBody>
      </p:sp>
      <p:sp>
        <p:nvSpPr>
          <p:cNvPr id="36" name="iSlíďè">
            <a:extLst>
              <a:ext uri="{FF2B5EF4-FFF2-40B4-BE49-F238E27FC236}">
                <a16:creationId xmlns:a16="http://schemas.microsoft.com/office/drawing/2014/main" id="{648CCCFF-BEC6-43A8-8F0F-D6EC50E40376}"/>
              </a:ext>
            </a:extLst>
          </p:cNvPr>
          <p:cNvSpPr txBox="1"/>
          <p:nvPr/>
        </p:nvSpPr>
        <p:spPr bwMode="auto">
          <a:xfrm>
            <a:off x="1391863" y="3539238"/>
            <a:ext cx="1646873" cy="263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500" tIns="34290" rIns="67500" bIns="34290">
            <a:normAutofit lnSpcReduction="10000"/>
          </a:bodyPr>
          <a:lstStyle/>
          <a:p>
            <a:pPr defTabSz="685324">
              <a:spcBef>
                <a:spcPct val="0"/>
              </a:spcBef>
              <a:defRPr/>
            </a:pPr>
            <a:r>
              <a:rPr lang="en-US" altLang="zh-CN" b="1" dirty="0">
                <a:solidFill>
                  <a:srgbClr val="F8F8F8">
                    <a:lumMod val="10000"/>
                  </a:srgbClr>
                </a:solidFill>
                <a:cs typeface="+mn-ea"/>
                <a:sym typeface="+mn-lt"/>
              </a:rPr>
              <a:t>2D image-&gt;2D </a:t>
            </a:r>
            <a:r>
              <a:rPr lang="en-US" altLang="zh-CN" b="1" dirty="0" err="1">
                <a:solidFill>
                  <a:srgbClr val="F8F8F8">
                    <a:lumMod val="10000"/>
                  </a:srgbClr>
                </a:solidFill>
                <a:cs typeface="+mn-ea"/>
                <a:sym typeface="+mn-lt"/>
              </a:rPr>
              <a:t>keypoints</a:t>
            </a:r>
            <a:endParaRPr lang="zh-CN" altLang="en-US" b="1" dirty="0">
              <a:solidFill>
                <a:srgbClr val="F8F8F8">
                  <a:lumMod val="1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7" name="išľíďè">
            <a:extLst>
              <a:ext uri="{FF2B5EF4-FFF2-40B4-BE49-F238E27FC236}">
                <a16:creationId xmlns:a16="http://schemas.microsoft.com/office/drawing/2014/main" id="{257DC9B8-550E-414C-860A-77E759F584C3}"/>
              </a:ext>
            </a:extLst>
          </p:cNvPr>
          <p:cNvSpPr/>
          <p:nvPr/>
        </p:nvSpPr>
        <p:spPr bwMode="auto">
          <a:xfrm>
            <a:off x="5532286" y="3870449"/>
            <a:ext cx="2614599" cy="418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4290" rIns="67500" bIns="34290" anchor="t" anchorCtr="0">
            <a:noAutofit/>
          </a:bodyPr>
          <a:lstStyle/>
          <a:p>
            <a:pPr algn="ctr" defTabSz="685324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900" dirty="0">
                <a:solidFill>
                  <a:srgbClr val="F8F8F8">
                    <a:lumMod val="10000"/>
                  </a:srgbClr>
                </a:solidFill>
                <a:cs typeface="+mn-ea"/>
                <a:sym typeface="+mn-lt"/>
              </a:rPr>
              <a:t>有了关节点的</a:t>
            </a:r>
            <a:r>
              <a:rPr lang="en-US" altLang="zh-CN" sz="900" dirty="0" err="1">
                <a:solidFill>
                  <a:srgbClr val="F8F8F8">
                    <a:lumMod val="10000"/>
                  </a:srgbClr>
                </a:solidFill>
                <a:cs typeface="+mn-ea"/>
                <a:sym typeface="+mn-lt"/>
              </a:rPr>
              <a:t>x,y</a:t>
            </a:r>
            <a:r>
              <a:rPr lang="zh-CN" altLang="en-US" sz="900" dirty="0">
                <a:solidFill>
                  <a:srgbClr val="F8F8F8">
                    <a:lumMod val="10000"/>
                  </a:srgbClr>
                </a:solidFill>
                <a:cs typeface="+mn-ea"/>
                <a:sym typeface="+mn-lt"/>
              </a:rPr>
              <a:t>坐标，如何准确的预测深度成为了这一阶段的主要目标。如何非常恰到好处的拟合</a:t>
            </a:r>
            <a:r>
              <a:rPr lang="en-US" altLang="zh-CN" sz="900" dirty="0">
                <a:solidFill>
                  <a:srgbClr val="F8F8F8">
                    <a:lumMod val="10000"/>
                  </a:srgbClr>
                </a:solidFill>
                <a:cs typeface="+mn-ea"/>
                <a:sym typeface="+mn-lt"/>
              </a:rPr>
              <a:t>3D</a:t>
            </a:r>
            <a:r>
              <a:rPr lang="zh-CN" altLang="en-US" sz="900" dirty="0">
                <a:solidFill>
                  <a:srgbClr val="F8F8F8">
                    <a:lumMod val="10000"/>
                  </a:srgbClr>
                </a:solidFill>
                <a:cs typeface="+mn-ea"/>
                <a:sym typeface="+mn-lt"/>
              </a:rPr>
              <a:t>数据的概率分布，避免过拟合，并且成为了这一阶段的主要目标。</a:t>
            </a:r>
          </a:p>
        </p:txBody>
      </p:sp>
      <p:sp>
        <p:nvSpPr>
          <p:cNvPr id="38" name="iSlíďè">
            <a:extLst>
              <a:ext uri="{FF2B5EF4-FFF2-40B4-BE49-F238E27FC236}">
                <a16:creationId xmlns:a16="http://schemas.microsoft.com/office/drawing/2014/main" id="{A51E0D4F-7F19-4569-94B6-7D5CF7B096BC}"/>
              </a:ext>
            </a:extLst>
          </p:cNvPr>
          <p:cNvSpPr txBox="1"/>
          <p:nvPr/>
        </p:nvSpPr>
        <p:spPr bwMode="auto">
          <a:xfrm>
            <a:off x="5532286" y="3562828"/>
            <a:ext cx="1646873" cy="263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500" tIns="34290" rIns="67500" bIns="34290">
            <a:normAutofit lnSpcReduction="10000"/>
          </a:bodyPr>
          <a:lstStyle/>
          <a:p>
            <a:pPr defTabSz="685324">
              <a:spcBef>
                <a:spcPct val="0"/>
              </a:spcBef>
              <a:defRPr/>
            </a:pPr>
            <a:r>
              <a:rPr lang="en-US" altLang="zh-CN" b="1" dirty="0">
                <a:solidFill>
                  <a:srgbClr val="F8F8F8">
                    <a:lumMod val="10000"/>
                  </a:srgbClr>
                </a:solidFill>
                <a:cs typeface="+mn-ea"/>
                <a:sym typeface="+mn-lt"/>
              </a:rPr>
              <a:t>2D </a:t>
            </a:r>
            <a:r>
              <a:rPr lang="en-US" altLang="zh-CN" b="1" dirty="0" err="1">
                <a:solidFill>
                  <a:srgbClr val="F8F8F8">
                    <a:lumMod val="10000"/>
                  </a:srgbClr>
                </a:solidFill>
                <a:cs typeface="+mn-ea"/>
                <a:sym typeface="+mn-lt"/>
              </a:rPr>
              <a:t>keypoints</a:t>
            </a:r>
            <a:r>
              <a:rPr lang="en-US" altLang="zh-CN" b="1" dirty="0">
                <a:solidFill>
                  <a:srgbClr val="F8F8F8">
                    <a:lumMod val="10000"/>
                  </a:srgbClr>
                </a:solidFill>
                <a:cs typeface="+mn-ea"/>
                <a:sym typeface="+mn-lt"/>
              </a:rPr>
              <a:t>-&gt;3D </a:t>
            </a:r>
            <a:r>
              <a:rPr lang="en-US" altLang="zh-CN" b="1" dirty="0" err="1">
                <a:solidFill>
                  <a:srgbClr val="F8F8F8">
                    <a:lumMod val="10000"/>
                  </a:srgbClr>
                </a:solidFill>
                <a:cs typeface="+mn-ea"/>
                <a:sym typeface="+mn-lt"/>
              </a:rPr>
              <a:t>keypoints</a:t>
            </a:r>
            <a:endParaRPr lang="zh-CN" altLang="en-US" b="1" dirty="0">
              <a:solidFill>
                <a:srgbClr val="F8F8F8">
                  <a:lumMod val="10000"/>
                </a:srgbClr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989" y="95668"/>
            <a:ext cx="871438" cy="69424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847F73B-4A3B-4D44-901D-A631BA5E3689}"/>
              </a:ext>
            </a:extLst>
          </p:cNvPr>
          <p:cNvSpPr txBox="1"/>
          <p:nvPr/>
        </p:nvSpPr>
        <p:spPr>
          <a:xfrm>
            <a:off x="1391863" y="722976"/>
            <a:ext cx="65355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本课题目的是从</a:t>
            </a:r>
            <a:r>
              <a:rPr kumimoji="1" lang="en-US" altLang="zh-CN" dirty="0"/>
              <a:t>2D</a:t>
            </a:r>
            <a:r>
              <a:rPr kumimoji="1" lang="zh-CN" altLang="en-US" dirty="0"/>
              <a:t>的人体姿态图片中对人体的</a:t>
            </a:r>
            <a:r>
              <a:rPr kumimoji="1" lang="en-US" altLang="zh-CN" dirty="0"/>
              <a:t>3D</a:t>
            </a:r>
            <a:r>
              <a:rPr kumimoji="1" lang="zh-CN" altLang="en-US" dirty="0"/>
              <a:t>姿态进行直接的估测，目前流行的思路有很多种，经过前期的文献阅读，大致有三种比较新奇的路线：</a:t>
            </a:r>
            <a:r>
              <a:rPr kumimoji="1" lang="en-US" altLang="zh-CN" dirty="0"/>
              <a:t>1.</a:t>
            </a:r>
            <a:r>
              <a:rPr kumimoji="1" lang="zh-CN" altLang="en-US" dirty="0"/>
              <a:t> 先通过卷积神经网络推断出</a:t>
            </a:r>
            <a:r>
              <a:rPr kumimoji="1" lang="zh-CN" altLang="en-US" b="1" dirty="0"/>
              <a:t>关节点的热度图</a:t>
            </a:r>
            <a:r>
              <a:rPr kumimoji="1" lang="zh-CN" altLang="en-US" dirty="0"/>
              <a:t>（概率越高热度越高），从而经过</a:t>
            </a:r>
            <a:r>
              <a:rPr kumimoji="1" lang="en-US" altLang="zh-CN" dirty="0"/>
              <a:t>Max</a:t>
            </a:r>
            <a:r>
              <a:rPr kumimoji="1" lang="zh-CN" altLang="en-US" dirty="0"/>
              <a:t>比对得到</a:t>
            </a:r>
            <a:r>
              <a:rPr kumimoji="1" lang="en-US" altLang="zh-CN" b="1" dirty="0"/>
              <a:t>2D</a:t>
            </a:r>
            <a:r>
              <a:rPr kumimoji="1" lang="zh-CN" altLang="en-US" b="1" dirty="0"/>
              <a:t>关节点</a:t>
            </a:r>
            <a:r>
              <a:rPr kumimoji="1" lang="zh-CN" altLang="en-US" dirty="0"/>
              <a:t>，最后再对</a:t>
            </a:r>
            <a:r>
              <a:rPr kumimoji="1" lang="en-US" altLang="zh-CN" dirty="0"/>
              <a:t>2D</a:t>
            </a:r>
            <a:r>
              <a:rPr kumimoji="1" lang="zh-CN" altLang="en-US" dirty="0"/>
              <a:t>关节点数据进行深度神经网络的构建，推断出</a:t>
            </a:r>
            <a:r>
              <a:rPr kumimoji="1" lang="en-US" altLang="zh-CN" b="1" dirty="0"/>
              <a:t>3D</a:t>
            </a:r>
            <a:r>
              <a:rPr kumimoji="1" lang="zh-CN" altLang="en-US" b="1" dirty="0"/>
              <a:t>的关节点分布</a:t>
            </a:r>
            <a:r>
              <a:rPr kumimoji="1" lang="zh-CN" altLang="en-US" dirty="0"/>
              <a:t>。</a:t>
            </a:r>
            <a:r>
              <a:rPr kumimoji="1" lang="en-US" altLang="zh-CN" dirty="0"/>
              <a:t>2.</a:t>
            </a:r>
            <a:r>
              <a:rPr kumimoji="1" lang="zh-CN" altLang="en-US" dirty="0"/>
              <a:t> 近年来比较火热的图神经网络也可以对人体姿态进行估计，由于对关节点的依赖关系的利用，图神经网络对</a:t>
            </a:r>
            <a:r>
              <a:rPr kumimoji="1" lang="zh-CN" altLang="en-US" b="1" dirty="0"/>
              <a:t>动作预测</a:t>
            </a:r>
            <a:r>
              <a:rPr kumimoji="1" lang="zh-CN" altLang="en-US" dirty="0"/>
              <a:t>有优势，而不是对</a:t>
            </a:r>
            <a:r>
              <a:rPr kumimoji="1" lang="en-US" altLang="zh-CN" dirty="0"/>
              <a:t>3D</a:t>
            </a:r>
            <a:r>
              <a:rPr kumimoji="1" lang="zh-CN" altLang="en-US" dirty="0"/>
              <a:t>人体估计。</a:t>
            </a:r>
            <a:r>
              <a:rPr kumimoji="1" lang="en-US" altLang="zh-CN" dirty="0"/>
              <a:t>3.</a:t>
            </a:r>
            <a:r>
              <a:rPr kumimoji="1" lang="zh-CN" altLang="en-US" dirty="0"/>
              <a:t>概率图模型的使用也可以对各个关节点构造出马尔可夫网络，从而推断出各个关节点的依赖关系，进而推断出</a:t>
            </a:r>
            <a:r>
              <a:rPr kumimoji="1" lang="en-US" altLang="zh-CN" dirty="0"/>
              <a:t>3D</a:t>
            </a:r>
            <a:r>
              <a:rPr kumimoji="1" lang="zh-CN" altLang="en-US" dirty="0"/>
              <a:t>关节的分布。 我在本课题中使用第一种思路来进行人体姿态的重建。</a:t>
            </a:r>
          </a:p>
        </p:txBody>
      </p:sp>
    </p:spTree>
    <p:extLst>
      <p:ext uri="{BB962C8B-B14F-4D97-AF65-F5344CB8AC3E}">
        <p14:creationId xmlns:p14="http://schemas.microsoft.com/office/powerpoint/2010/main" val="42710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4" grpId="0" animBg="1"/>
      <p:bldP spid="25" grpId="0" animBg="1"/>
      <p:bldP spid="26" grpId="0"/>
      <p:bldP spid="35" grpId="0"/>
      <p:bldP spid="36" grpId="0"/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053177" y="1518231"/>
            <a:ext cx="1647061" cy="34804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6" tIns="34279" rIns="68556" bIns="34279" rtlCol="0" anchor="ctr"/>
          <a:lstStyle/>
          <a:p>
            <a:pPr>
              <a:defRPr/>
            </a:pPr>
            <a:r>
              <a:rPr lang="en-US" altLang="zh-CN" sz="1200" dirty="0">
                <a:solidFill>
                  <a:prstClr val="white"/>
                </a:solidFill>
                <a:cs typeface="+mn-ea"/>
                <a:sym typeface="+mn-lt"/>
              </a:rPr>
              <a:t>3D</a:t>
            </a:r>
            <a:r>
              <a:rPr lang="zh-CN" altLang="en-US" sz="1200" dirty="0">
                <a:solidFill>
                  <a:prstClr val="white"/>
                </a:solidFill>
                <a:cs typeface="+mn-ea"/>
                <a:sym typeface="+mn-lt"/>
              </a:rPr>
              <a:t>数据集的缺少</a:t>
            </a:r>
          </a:p>
        </p:txBody>
      </p:sp>
      <p:sp>
        <p:nvSpPr>
          <p:cNvPr id="5" name="椭圆 4"/>
          <p:cNvSpPr/>
          <p:nvPr/>
        </p:nvSpPr>
        <p:spPr>
          <a:xfrm>
            <a:off x="3379361" y="2537232"/>
            <a:ext cx="691913" cy="69200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6" tIns="34279" rIns="68556" bIns="34279" rtlCol="0" anchor="ctr"/>
          <a:lstStyle/>
          <a:p>
            <a:pPr algn="ctr">
              <a:defRPr/>
            </a:pPr>
            <a:r>
              <a:rPr lang="zh-CN" altLang="en-US" sz="2100" dirty="0">
                <a:solidFill>
                  <a:prstClr val="white"/>
                </a:solidFill>
                <a:cs typeface="+mn-ea"/>
                <a:sym typeface="+mn-lt"/>
              </a:rPr>
              <a:t>普</a:t>
            </a:r>
          </a:p>
        </p:txBody>
      </p:sp>
      <p:sp>
        <p:nvSpPr>
          <p:cNvPr id="6" name="椭圆 5"/>
          <p:cNvSpPr/>
          <p:nvPr/>
        </p:nvSpPr>
        <p:spPr>
          <a:xfrm>
            <a:off x="3943816" y="2537232"/>
            <a:ext cx="691913" cy="69200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6" tIns="34279" rIns="68556" bIns="34279" rtlCol="0" anchor="ctr"/>
          <a:lstStyle/>
          <a:p>
            <a:pPr algn="ctr">
              <a:defRPr/>
            </a:pPr>
            <a:r>
              <a:rPr lang="zh-CN" altLang="en-US" sz="2100" dirty="0">
                <a:solidFill>
                  <a:prstClr val="white"/>
                </a:solidFill>
                <a:cs typeface="+mn-ea"/>
                <a:sym typeface="+mn-lt"/>
              </a:rPr>
              <a:t>遍</a:t>
            </a:r>
          </a:p>
        </p:txBody>
      </p:sp>
      <p:sp>
        <p:nvSpPr>
          <p:cNvPr id="7" name="椭圆 6"/>
          <p:cNvSpPr/>
          <p:nvPr/>
        </p:nvSpPr>
        <p:spPr>
          <a:xfrm>
            <a:off x="4508271" y="2537232"/>
            <a:ext cx="691913" cy="69200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6" tIns="34279" rIns="68556" bIns="34279" rtlCol="0" anchor="ctr"/>
          <a:lstStyle/>
          <a:p>
            <a:pPr algn="ctr">
              <a:defRPr/>
            </a:pPr>
            <a:r>
              <a:rPr lang="zh-CN" altLang="en-US" sz="2100" dirty="0">
                <a:solidFill>
                  <a:prstClr val="white"/>
                </a:solidFill>
                <a:cs typeface="+mn-ea"/>
                <a:sym typeface="+mn-lt"/>
              </a:rPr>
              <a:t>问</a:t>
            </a:r>
          </a:p>
        </p:txBody>
      </p:sp>
      <p:sp>
        <p:nvSpPr>
          <p:cNvPr id="8" name="椭圆 7"/>
          <p:cNvSpPr/>
          <p:nvPr/>
        </p:nvSpPr>
        <p:spPr>
          <a:xfrm>
            <a:off x="5072726" y="2537232"/>
            <a:ext cx="691913" cy="69200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6" tIns="34279" rIns="68556" bIns="34279" rtlCol="0" anchor="ctr"/>
          <a:lstStyle/>
          <a:p>
            <a:pPr algn="ctr">
              <a:defRPr/>
            </a:pPr>
            <a:r>
              <a:rPr lang="zh-CN" altLang="en-US" sz="2100" dirty="0">
                <a:solidFill>
                  <a:prstClr val="white"/>
                </a:solidFill>
                <a:cs typeface="+mn-ea"/>
                <a:sym typeface="+mn-lt"/>
              </a:rPr>
              <a:t>题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572000" y="1430515"/>
            <a:ext cx="0" cy="864245"/>
          </a:xfrm>
          <a:prstGeom prst="line">
            <a:avLst/>
          </a:prstGeom>
          <a:ln w="12700">
            <a:solidFill>
              <a:srgbClr val="4254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1053176" y="2883234"/>
            <a:ext cx="2047666" cy="0"/>
          </a:xfrm>
          <a:prstGeom prst="line">
            <a:avLst/>
          </a:prstGeom>
          <a:ln w="12700">
            <a:solidFill>
              <a:srgbClr val="4254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5994853" y="2883234"/>
            <a:ext cx="2047666" cy="0"/>
          </a:xfrm>
          <a:prstGeom prst="line">
            <a:avLst/>
          </a:prstGeom>
          <a:ln w="12700">
            <a:solidFill>
              <a:srgbClr val="4254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6545810" y="1518231"/>
            <a:ext cx="1775110" cy="34804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6" tIns="34279" rIns="68556" bIns="34279" rtlCol="0" anchor="ctr"/>
          <a:lstStyle/>
          <a:p>
            <a:pPr algn="ctr">
              <a:defRPr/>
            </a:pPr>
            <a:r>
              <a:rPr lang="en-US" altLang="zh-CN" sz="1200" dirty="0">
                <a:solidFill>
                  <a:prstClr val="white"/>
                </a:solidFill>
                <a:cs typeface="+mn-ea"/>
                <a:sym typeface="+mn-lt"/>
              </a:rPr>
              <a:t>3D</a:t>
            </a:r>
            <a:r>
              <a:rPr lang="zh-CN" altLang="en-US" sz="1200" dirty="0">
                <a:solidFill>
                  <a:prstClr val="white"/>
                </a:solidFill>
                <a:cs typeface="+mn-ea"/>
                <a:sym typeface="+mn-lt"/>
              </a:rPr>
              <a:t>关节估计容易过拟合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053177" y="3642070"/>
            <a:ext cx="1647061" cy="34804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6" tIns="34279" rIns="68556" bIns="34279" rtlCol="0" anchor="ctr"/>
          <a:lstStyle/>
          <a:p>
            <a:pPr>
              <a:defRPr/>
            </a:pPr>
            <a:r>
              <a:rPr lang="zh-CN" altLang="en-US" sz="1200" dirty="0">
                <a:solidFill>
                  <a:prstClr val="white"/>
                </a:solidFill>
                <a:cs typeface="+mn-ea"/>
                <a:sym typeface="+mn-lt"/>
              </a:rPr>
              <a:t>关节依赖关系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6673180" y="3642070"/>
            <a:ext cx="1647739" cy="34804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6" tIns="34279" rIns="68556" bIns="34279" rtlCol="0" anchor="ctr"/>
          <a:lstStyle/>
          <a:p>
            <a:pPr algn="ctr">
              <a:defRPr/>
            </a:pPr>
            <a:r>
              <a:rPr lang="zh-CN" altLang="en-US" sz="1200" dirty="0">
                <a:solidFill>
                  <a:prstClr val="white"/>
                </a:solidFill>
                <a:cs typeface="+mn-ea"/>
                <a:sym typeface="+mn-lt"/>
              </a:rPr>
              <a:t>难以训练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4572000" y="3511469"/>
            <a:ext cx="0" cy="864245"/>
          </a:xfrm>
          <a:prstGeom prst="line">
            <a:avLst/>
          </a:prstGeom>
          <a:ln w="12700">
            <a:solidFill>
              <a:srgbClr val="4254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šľíďè">
            <a:extLst>
              <a:ext uri="{FF2B5EF4-FFF2-40B4-BE49-F238E27FC236}">
                <a16:creationId xmlns:a16="http://schemas.microsoft.com/office/drawing/2014/main" id="{309D92F3-3688-48B4-B84D-1FE164819265}"/>
              </a:ext>
            </a:extLst>
          </p:cNvPr>
          <p:cNvSpPr/>
          <p:nvPr/>
        </p:nvSpPr>
        <p:spPr bwMode="auto">
          <a:xfrm>
            <a:off x="959194" y="1978815"/>
            <a:ext cx="1902480" cy="418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4290" rIns="67500" bIns="34290" anchor="t" anchorCtr="0">
            <a:noAutofit/>
          </a:bodyPr>
          <a:lstStyle/>
          <a:p>
            <a:pPr defTabSz="685324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900" dirty="0">
                <a:solidFill>
                  <a:srgbClr val="F8F8F8">
                    <a:lumMod val="10000"/>
                  </a:srgbClr>
                </a:solidFill>
                <a:cs typeface="+mn-ea"/>
                <a:sym typeface="+mn-lt"/>
              </a:rPr>
              <a:t>由于拍摄人体</a:t>
            </a:r>
            <a:r>
              <a:rPr lang="en-US" altLang="zh-CN" sz="900" dirty="0">
                <a:solidFill>
                  <a:srgbClr val="F8F8F8">
                    <a:lumMod val="10000"/>
                  </a:srgbClr>
                </a:solidFill>
                <a:cs typeface="+mn-ea"/>
                <a:sym typeface="+mn-lt"/>
              </a:rPr>
              <a:t>3D</a:t>
            </a:r>
            <a:r>
              <a:rPr lang="zh-CN" altLang="en-US" sz="900" dirty="0">
                <a:solidFill>
                  <a:srgbClr val="F8F8F8">
                    <a:lumMod val="10000"/>
                  </a:srgbClr>
                </a:solidFill>
                <a:cs typeface="+mn-ea"/>
                <a:sym typeface="+mn-lt"/>
              </a:rPr>
              <a:t>图像的困难，目前</a:t>
            </a:r>
            <a:r>
              <a:rPr lang="en-US" altLang="zh-CN" sz="900" dirty="0">
                <a:solidFill>
                  <a:srgbClr val="F8F8F8">
                    <a:lumMod val="10000"/>
                  </a:srgbClr>
                </a:solidFill>
                <a:cs typeface="+mn-ea"/>
                <a:sym typeface="+mn-lt"/>
              </a:rPr>
              <a:t>3D</a:t>
            </a:r>
            <a:r>
              <a:rPr lang="zh-CN" altLang="en-US" sz="900" dirty="0">
                <a:solidFill>
                  <a:srgbClr val="F8F8F8">
                    <a:lumMod val="10000"/>
                  </a:srgbClr>
                </a:solidFill>
                <a:cs typeface="+mn-ea"/>
                <a:sym typeface="+mn-lt"/>
              </a:rPr>
              <a:t>数据集非常稀缺。关于只使用</a:t>
            </a:r>
            <a:r>
              <a:rPr lang="en-US" altLang="zh-CN" sz="900" dirty="0">
                <a:solidFill>
                  <a:srgbClr val="F8F8F8">
                    <a:lumMod val="10000"/>
                  </a:srgbClr>
                </a:solidFill>
                <a:cs typeface="+mn-ea"/>
                <a:sym typeface="+mn-lt"/>
              </a:rPr>
              <a:t>2D</a:t>
            </a:r>
            <a:r>
              <a:rPr lang="zh-CN" altLang="en-US" sz="900" dirty="0">
                <a:solidFill>
                  <a:srgbClr val="F8F8F8">
                    <a:lumMod val="10000"/>
                  </a:srgbClr>
                </a:solidFill>
                <a:cs typeface="+mn-ea"/>
                <a:sym typeface="+mn-lt"/>
              </a:rPr>
              <a:t>数据无监督的模型结构很少。</a:t>
            </a:r>
          </a:p>
        </p:txBody>
      </p:sp>
      <p:sp>
        <p:nvSpPr>
          <p:cNvPr id="22" name="išľíďè">
            <a:extLst>
              <a:ext uri="{FF2B5EF4-FFF2-40B4-BE49-F238E27FC236}">
                <a16:creationId xmlns:a16="http://schemas.microsoft.com/office/drawing/2014/main" id="{8D9D5D9F-CD13-4723-A4A9-1DA89F8FA7FA}"/>
              </a:ext>
            </a:extLst>
          </p:cNvPr>
          <p:cNvSpPr/>
          <p:nvPr/>
        </p:nvSpPr>
        <p:spPr bwMode="auto">
          <a:xfrm>
            <a:off x="6559059" y="1956637"/>
            <a:ext cx="1902480" cy="418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4290" rIns="67500" bIns="34290" anchor="t" anchorCtr="0">
            <a:noAutofit/>
          </a:bodyPr>
          <a:lstStyle/>
          <a:p>
            <a:pPr defTabSz="685324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900" dirty="0">
                <a:solidFill>
                  <a:srgbClr val="F8F8F8">
                    <a:lumMod val="10000"/>
                  </a:srgbClr>
                </a:solidFill>
                <a:cs typeface="+mn-ea"/>
                <a:sym typeface="+mn-lt"/>
              </a:rPr>
              <a:t>如果使用深度神经网络，很容易产生过拟合，导致一些难度较高例如“翘二郎腿”的动作难以识别，同时也会产生一些奇怪的预测结果。</a:t>
            </a:r>
          </a:p>
        </p:txBody>
      </p:sp>
      <p:sp>
        <p:nvSpPr>
          <p:cNvPr id="23" name="išľíďè">
            <a:extLst>
              <a:ext uri="{FF2B5EF4-FFF2-40B4-BE49-F238E27FC236}">
                <a16:creationId xmlns:a16="http://schemas.microsoft.com/office/drawing/2014/main" id="{3C75E0F1-7429-491B-A036-53F997F48C28}"/>
              </a:ext>
            </a:extLst>
          </p:cNvPr>
          <p:cNvSpPr/>
          <p:nvPr/>
        </p:nvSpPr>
        <p:spPr bwMode="auto">
          <a:xfrm>
            <a:off x="972444" y="3053594"/>
            <a:ext cx="1902480" cy="418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4290" rIns="67500" bIns="34290" anchor="t" anchorCtr="0">
            <a:noAutofit/>
          </a:bodyPr>
          <a:lstStyle/>
          <a:p>
            <a:pPr defTabSz="685324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900" dirty="0">
                <a:solidFill>
                  <a:srgbClr val="F8F8F8">
                    <a:lumMod val="10000"/>
                  </a:srgbClr>
                </a:solidFill>
                <a:cs typeface="+mn-ea"/>
                <a:sym typeface="+mn-lt"/>
              </a:rPr>
              <a:t>很多网络只关注于对关节的直接预测，而忽略了其依赖关系，即忽略了人体的合理骨骼限制。</a:t>
            </a:r>
          </a:p>
        </p:txBody>
      </p:sp>
      <p:sp>
        <p:nvSpPr>
          <p:cNvPr id="24" name="išľíďè">
            <a:extLst>
              <a:ext uri="{FF2B5EF4-FFF2-40B4-BE49-F238E27FC236}">
                <a16:creationId xmlns:a16="http://schemas.microsoft.com/office/drawing/2014/main" id="{226DF82D-CC21-46F7-90DB-569E56375512}"/>
              </a:ext>
            </a:extLst>
          </p:cNvPr>
          <p:cNvSpPr/>
          <p:nvPr/>
        </p:nvSpPr>
        <p:spPr bwMode="auto">
          <a:xfrm>
            <a:off x="6559059" y="3053594"/>
            <a:ext cx="1902480" cy="418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4290" rIns="67500" bIns="34290" anchor="t" anchorCtr="0">
            <a:noAutofit/>
          </a:bodyPr>
          <a:lstStyle/>
          <a:p>
            <a:pPr defTabSz="685324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900" dirty="0">
                <a:solidFill>
                  <a:srgbClr val="F8F8F8">
                    <a:lumMod val="10000"/>
                  </a:srgbClr>
                </a:solidFill>
                <a:cs typeface="+mn-ea"/>
                <a:sym typeface="+mn-lt"/>
              </a:rPr>
              <a:t>“针对</a:t>
            </a:r>
            <a:r>
              <a:rPr lang="en-US" altLang="zh-CN" sz="900" dirty="0">
                <a:solidFill>
                  <a:srgbClr val="F8F8F8">
                    <a:lumMod val="10000"/>
                  </a:srgbClr>
                </a:solidFill>
                <a:cs typeface="+mn-ea"/>
                <a:sym typeface="+mn-lt"/>
              </a:rPr>
              <a:t>GAN</a:t>
            </a:r>
            <a:r>
              <a:rPr lang="zh-CN" altLang="en-US" sz="900" dirty="0">
                <a:solidFill>
                  <a:srgbClr val="F8F8F8">
                    <a:lumMod val="10000"/>
                  </a:srgbClr>
                </a:solidFill>
                <a:cs typeface="+mn-ea"/>
                <a:sym typeface="+mn-lt"/>
              </a:rPr>
              <a:t>”：很多网络</a:t>
            </a:r>
            <a:r>
              <a:rPr lang="en-US" altLang="zh-CN" sz="900" dirty="0">
                <a:solidFill>
                  <a:srgbClr val="F8F8F8">
                    <a:lumMod val="10000"/>
                  </a:srgbClr>
                </a:solidFill>
                <a:cs typeface="+mn-ea"/>
                <a:sym typeface="+mn-lt"/>
              </a:rPr>
              <a:t>3D</a:t>
            </a:r>
            <a:r>
              <a:rPr lang="zh-CN" altLang="en-US" sz="900" dirty="0">
                <a:solidFill>
                  <a:srgbClr val="F8F8F8">
                    <a:lumMod val="10000"/>
                  </a:srgbClr>
                </a:solidFill>
                <a:cs typeface="+mn-ea"/>
                <a:sym typeface="+mn-lt"/>
              </a:rPr>
              <a:t>姿态估计网络使用了非常复杂的训练手段，仍然难以拟合出合理的概率分布。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A4334C0-C958-4C3E-90A9-E324A32015B8}"/>
              </a:ext>
            </a:extLst>
          </p:cNvPr>
          <p:cNvSpPr/>
          <p:nvPr/>
        </p:nvSpPr>
        <p:spPr>
          <a:xfrm>
            <a:off x="417799" y="249967"/>
            <a:ext cx="328129" cy="358709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6518D01-71CE-4D8E-80DC-7DB43E2468C0}"/>
              </a:ext>
            </a:extLst>
          </p:cNvPr>
          <p:cNvSpPr/>
          <p:nvPr/>
        </p:nvSpPr>
        <p:spPr>
          <a:xfrm>
            <a:off x="532099" y="364267"/>
            <a:ext cx="328129" cy="358709"/>
          </a:xfrm>
          <a:prstGeom prst="rect">
            <a:avLst/>
          </a:prstGeom>
          <a:noFill/>
          <a:ln w="57150">
            <a:solidFill>
              <a:srgbClr val="BE94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4991795-A3E3-4591-ABE9-7938C518E456}"/>
              </a:ext>
            </a:extLst>
          </p:cNvPr>
          <p:cNvSpPr txBox="1"/>
          <p:nvPr/>
        </p:nvSpPr>
        <p:spPr>
          <a:xfrm>
            <a:off x="997115" y="200417"/>
            <a:ext cx="1742037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工作概述</a:t>
            </a:r>
          </a:p>
        </p:txBody>
      </p:sp>
    </p:spTree>
    <p:extLst>
      <p:ext uri="{BB962C8B-B14F-4D97-AF65-F5344CB8AC3E}">
        <p14:creationId xmlns:p14="http://schemas.microsoft.com/office/powerpoint/2010/main" val="126892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5" presetClass="path" presetSubtype="0" accel="10000" decel="9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44444E-6 L 0.05182 4.44444E-6 " pathEditMode="relative" rAng="0" ptsTypes="AA">
                                      <p:cBhvr>
                                        <p:cTn id="41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path" presetSubtype="0" accel="10000" decel="9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L -0.0901 4.81481E-6 " pathEditMode="relative" rAng="0" ptsTypes="AA">
                                      <p:cBhvr>
                                        <p:cTn id="46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5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5" presetClass="path" presetSubtype="0" accel="10000" decel="9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0.05182 1.85185E-6 " pathEditMode="relative" rAng="0" ptsTypes="AA">
                                      <p:cBhvr>
                                        <p:cTn id="51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5" presetClass="path" presetSubtype="0" accel="10000" decel="9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85185E-6 L -0.0901 1.85185E-6 " pathEditMode="relative" rAng="0" ptsTypes="AA">
                                      <p:cBhvr>
                                        <p:cTn id="56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5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6" grpId="0" animBg="1"/>
      <p:bldP spid="7" grpId="0" animBg="1"/>
      <p:bldP spid="8" grpId="0" animBg="1"/>
      <p:bldP spid="13" grpId="0" animBg="1"/>
      <p:bldP spid="13" grpId="1" animBg="1"/>
      <p:bldP spid="15" grpId="0" animBg="1"/>
      <p:bldP spid="15" grpId="1" animBg="1"/>
      <p:bldP spid="17" grpId="0" animBg="1"/>
      <p:bldP spid="17" grpId="1" animBg="1"/>
      <p:bldP spid="20" grpId="0"/>
      <p:bldP spid="22" grpId="0"/>
      <p:bldP spid="23" grpId="0"/>
      <p:bldP spid="24" grpId="0"/>
      <p:bldP spid="21" grpId="0" animBg="1"/>
      <p:bldP spid="25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0487456-53C9-4EC4-A171-8AFFC26FD836}"/>
              </a:ext>
            </a:extLst>
          </p:cNvPr>
          <p:cNvSpPr>
            <a:spLocks noChangeAspect="1"/>
          </p:cNvSpPr>
          <p:nvPr/>
        </p:nvSpPr>
        <p:spPr>
          <a:xfrm>
            <a:off x="0" y="842963"/>
            <a:ext cx="9144000" cy="1798249"/>
          </a:xfrm>
          <a:prstGeom prst="rect">
            <a:avLst/>
          </a:prstGeom>
          <a:blipFill dpi="0" rotWithShape="1">
            <a:blip r:embed="rId3"/>
            <a:srcRect/>
            <a:stretch>
              <a:fillRect t="-119498" b="-119498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92819" y="2929961"/>
            <a:ext cx="5417093" cy="49259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3200" b="1" spc="300" dirty="0">
                <a:solidFill>
                  <a:schemeClr val="accent2"/>
                </a:solidFill>
                <a:cs typeface="+mn-ea"/>
                <a:sym typeface="+mn-lt"/>
              </a:rPr>
              <a:t>研究方案概述</a:t>
            </a:r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502444" y="3615829"/>
            <a:ext cx="5417093" cy="761717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/>
              <a:t>基于卷积神经网络的三维人体姿态估计系统的设计与实现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35F0F55-738D-409D-B3AF-DEBA130AB746}"/>
              </a:ext>
            </a:extLst>
          </p:cNvPr>
          <p:cNvCxnSpPr>
            <a:cxnSpLocks/>
          </p:cNvCxnSpPr>
          <p:nvPr/>
        </p:nvCxnSpPr>
        <p:spPr>
          <a:xfrm>
            <a:off x="501867" y="3508411"/>
            <a:ext cx="61096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7098537" y="842962"/>
            <a:ext cx="1541829" cy="1998818"/>
            <a:chOff x="7098537" y="842962"/>
            <a:chExt cx="1541829" cy="1998818"/>
          </a:xfrm>
        </p:grpSpPr>
        <p:sp>
          <p:nvSpPr>
            <p:cNvPr id="8" name="椭圆形标注 7">
              <a:extLst>
                <a:ext uri="{FF2B5EF4-FFF2-40B4-BE49-F238E27FC236}">
                  <a16:creationId xmlns:a16="http://schemas.microsoft.com/office/drawing/2014/main" id="{24CCBD78-4717-45D9-A268-4BDB98942172}"/>
                </a:ext>
              </a:extLst>
            </p:cNvPr>
            <p:cNvSpPr/>
            <p:nvPr/>
          </p:nvSpPr>
          <p:spPr>
            <a:xfrm flipH="1">
              <a:off x="7098537" y="842962"/>
              <a:ext cx="1541829" cy="1998818"/>
            </a:xfrm>
            <a:prstGeom prst="rect">
              <a:avLst/>
            </a:prstGeom>
            <a:solidFill>
              <a:schemeClr val="accent1">
                <a:alpha val="88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68580" tIns="34290" rIns="68580" bIns="34290" rtlCol="0" anchor="ctr"/>
            <a:lstStyle/>
            <a:p>
              <a:pPr algn="ctr"/>
              <a:endParaRPr lang="zh-CN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文本框 5">
              <a:extLst>
                <a:ext uri="{FF2B5EF4-FFF2-40B4-BE49-F238E27FC236}">
                  <a16:creationId xmlns:a16="http://schemas.microsoft.com/office/drawing/2014/main" id="{1FDDA9FF-2596-40D8-A57D-C1D994FF3893}"/>
                </a:ext>
              </a:extLst>
            </p:cNvPr>
            <p:cNvSpPr txBox="1"/>
            <p:nvPr/>
          </p:nvSpPr>
          <p:spPr>
            <a:xfrm>
              <a:off x="7485633" y="1383618"/>
              <a:ext cx="767637" cy="667432"/>
            </a:xfrm>
            <a:prstGeom prst="rect">
              <a:avLst/>
            </a:prstGeom>
            <a:noFill/>
            <a:ln w="117475">
              <a:noFill/>
            </a:ln>
          </p:spPr>
          <p:txBody>
            <a:bodyPr wrap="none" lIns="68580" tIns="34290" rIns="68580" bIns="34290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pc="75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  <a:cs typeface="Arial" panose="020B0604020202020204" pitchFamily="34" charset="0"/>
                </a:rPr>
                <a:t>02</a:t>
              </a:r>
              <a:endParaRPr lang="zh-CN" altLang="en-US" spc="7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632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>
            <a:extLst>
              <a:ext uri="{FF2B5EF4-FFF2-40B4-BE49-F238E27FC236}">
                <a16:creationId xmlns:a16="http://schemas.microsoft.com/office/drawing/2014/main" id="{1DC0DDC1-0159-4AF4-8BBB-344BE642FC99}"/>
              </a:ext>
            </a:extLst>
          </p:cNvPr>
          <p:cNvSpPr/>
          <p:nvPr/>
        </p:nvSpPr>
        <p:spPr>
          <a:xfrm>
            <a:off x="417799" y="249967"/>
            <a:ext cx="328129" cy="358709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9F18F52-F8C7-44DA-BB1A-71063BA107E4}"/>
              </a:ext>
            </a:extLst>
          </p:cNvPr>
          <p:cNvSpPr/>
          <p:nvPr/>
        </p:nvSpPr>
        <p:spPr>
          <a:xfrm>
            <a:off x="532099" y="364267"/>
            <a:ext cx="328129" cy="358709"/>
          </a:xfrm>
          <a:prstGeom prst="rect">
            <a:avLst/>
          </a:prstGeom>
          <a:noFill/>
          <a:ln w="57150">
            <a:solidFill>
              <a:srgbClr val="BE94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2600909-5D54-4CEE-A337-ABC87D4E3F2F}"/>
              </a:ext>
            </a:extLst>
          </p:cNvPr>
          <p:cNvSpPr txBox="1"/>
          <p:nvPr/>
        </p:nvSpPr>
        <p:spPr>
          <a:xfrm>
            <a:off x="997115" y="200417"/>
            <a:ext cx="1742037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研究方案</a:t>
            </a:r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F4E06264-14BA-47C3-B2AE-E4076595492D}"/>
              </a:ext>
            </a:extLst>
          </p:cNvPr>
          <p:cNvCxnSpPr/>
          <p:nvPr/>
        </p:nvCxnSpPr>
        <p:spPr>
          <a:xfrm flipH="1">
            <a:off x="6848415" y="-17501"/>
            <a:ext cx="232181" cy="4036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860E35FF-D439-44AB-963E-D3408322465A}"/>
              </a:ext>
            </a:extLst>
          </p:cNvPr>
          <p:cNvCxnSpPr/>
          <p:nvPr/>
        </p:nvCxnSpPr>
        <p:spPr>
          <a:xfrm flipH="1">
            <a:off x="6772577" y="-28002"/>
            <a:ext cx="413026" cy="7152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组合 115"/>
          <p:cNvGrpSpPr/>
          <p:nvPr/>
        </p:nvGrpSpPr>
        <p:grpSpPr>
          <a:xfrm>
            <a:off x="180306" y="1625808"/>
            <a:ext cx="8728374" cy="2394148"/>
            <a:chOff x="452932" y="1516248"/>
            <a:chExt cx="8728374" cy="2394148"/>
          </a:xfrm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24A69232-E32F-4A86-BC68-D27DEF5285D4}"/>
                </a:ext>
              </a:extLst>
            </p:cNvPr>
            <p:cNvSpPr/>
            <p:nvPr/>
          </p:nvSpPr>
          <p:spPr>
            <a:xfrm>
              <a:off x="6293627" y="1516248"/>
              <a:ext cx="2887679" cy="23941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71617">
                <a:defRPr/>
              </a:pPr>
              <a:r>
                <a:rPr lang="en-US" altLang="zh-CN" sz="975" dirty="0">
                  <a:solidFill>
                    <a:srgbClr val="FFC000"/>
                  </a:solidFill>
                </a:rPr>
                <a:t>1</a:t>
              </a:r>
              <a:endParaRPr lang="zh-CN" altLang="en-US" sz="975" dirty="0">
                <a:solidFill>
                  <a:srgbClr val="FFC000"/>
                </a:solidFill>
              </a:endParaRPr>
            </a:p>
          </p:txBody>
        </p:sp>
        <p:sp>
          <p:nvSpPr>
            <p:cNvPr id="118" name="矩形 25">
              <a:extLst>
                <a:ext uri="{FF2B5EF4-FFF2-40B4-BE49-F238E27FC236}">
                  <a16:creationId xmlns:a16="http://schemas.microsoft.com/office/drawing/2014/main" id="{60FBDAAB-A4C0-4CB0-89B2-D3EE2992F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8218" y="2208915"/>
              <a:ext cx="2368233" cy="1124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FontTx/>
                <a:buNone/>
              </a:pPr>
              <a:r>
                <a:rPr lang="zh-CN" altLang="en-US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基本思路为深度神经网络</a:t>
              </a:r>
              <a:r>
                <a:rPr lang="en-US" altLang="zh-CN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+GAN</a:t>
              </a:r>
              <a:r>
                <a:rPr lang="zh-CN" altLang="en-US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进行关节点的拟合，目前有将</a:t>
              </a:r>
              <a:r>
                <a:rPr lang="en-US" altLang="zh-CN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3D</a:t>
              </a:r>
              <a:r>
                <a:rPr lang="zh-CN" altLang="en-US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坐标输入到</a:t>
              </a:r>
              <a:r>
                <a:rPr lang="en-US" altLang="zh-CN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GAN</a:t>
              </a:r>
              <a:r>
                <a:rPr lang="zh-CN" altLang="en-US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中当作</a:t>
              </a:r>
              <a:r>
                <a:rPr lang="en-US" altLang="zh-CN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ground</a:t>
              </a:r>
              <a:r>
                <a:rPr lang="zh-CN" altLang="en-US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truth,</a:t>
              </a:r>
              <a:r>
                <a:rPr lang="zh-CN" altLang="en-US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本课题中我采用无监督的方法，并利用投影，相机参数等进行准确率的提升，避免过拟合，同时改进</a:t>
              </a:r>
              <a:r>
                <a:rPr lang="en-US" altLang="zh-CN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GAN</a:t>
              </a:r>
              <a:r>
                <a:rPr lang="zh-CN" altLang="en-US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来使网络的训练变得简单高效。</a:t>
              </a:r>
              <a:endParaRPr lang="en-US" altLang="zh-CN" sz="102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9" name="TextBox 13">
              <a:extLst>
                <a:ext uri="{FF2B5EF4-FFF2-40B4-BE49-F238E27FC236}">
                  <a16:creationId xmlns:a16="http://schemas.microsoft.com/office/drawing/2014/main" id="{739A5914-A03F-4C46-8555-52FFB20F31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0795" y="1889394"/>
              <a:ext cx="2368233" cy="180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n-US" altLang="zh-CN" sz="1176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2D coordinates -&gt;3D coordinates</a:t>
              </a: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FDC36ED3-BE63-457A-BA1C-591CC0F53DFF}"/>
                </a:ext>
              </a:extLst>
            </p:cNvPr>
            <p:cNvSpPr/>
            <p:nvPr/>
          </p:nvSpPr>
          <p:spPr>
            <a:xfrm>
              <a:off x="452932" y="1516248"/>
              <a:ext cx="2887679" cy="23941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71617">
                <a:defRPr/>
              </a:pPr>
              <a:r>
                <a:rPr lang="en-US" altLang="zh-CN" sz="975" dirty="0">
                  <a:solidFill>
                    <a:srgbClr val="FFC000"/>
                  </a:solidFill>
                </a:rPr>
                <a:t>1</a:t>
              </a:r>
              <a:endParaRPr lang="zh-CN" altLang="en-US" sz="975" dirty="0">
                <a:solidFill>
                  <a:srgbClr val="FFC000"/>
                </a:solidFill>
              </a:endParaRPr>
            </a:p>
          </p:txBody>
        </p:sp>
        <p:sp>
          <p:nvSpPr>
            <p:cNvPr id="122" name="矩形 25">
              <a:extLst>
                <a:ext uri="{FF2B5EF4-FFF2-40B4-BE49-F238E27FC236}">
                  <a16:creationId xmlns:a16="http://schemas.microsoft.com/office/drawing/2014/main" id="{718AB252-9B94-4215-A96D-CE7D30029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86" y="2238459"/>
              <a:ext cx="2217970" cy="1124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FontTx/>
                <a:buNone/>
              </a:pPr>
              <a:r>
                <a:rPr lang="zh-CN" altLang="en-US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引用</a:t>
              </a:r>
              <a:r>
                <a:rPr lang="en-US" altLang="zh-CN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Stacked</a:t>
              </a:r>
              <a:r>
                <a:rPr lang="zh-CN" altLang="en-US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hourglass</a:t>
              </a:r>
              <a:r>
                <a:rPr lang="zh-CN" altLang="en-US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沙漏网络，通过卷积神经网络处理</a:t>
              </a:r>
              <a:r>
                <a:rPr lang="en-US" altLang="zh-CN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image</a:t>
              </a:r>
              <a:r>
                <a:rPr lang="zh-CN" altLang="en-US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，并通过类似沙漏的残差形式</a:t>
              </a:r>
              <a:r>
                <a:rPr lang="en-US" altLang="zh-CN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,</a:t>
              </a:r>
              <a:r>
                <a:rPr lang="zh-CN" altLang="en-US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将前一个之前预测的关节点</a:t>
              </a:r>
              <a:r>
                <a:rPr lang="en-US" altLang="zh-CN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concatenate</a:t>
              </a:r>
              <a:r>
                <a:rPr lang="zh-CN" altLang="en-US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后生成</a:t>
              </a:r>
              <a:r>
                <a:rPr lang="en-US" altLang="zh-CN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heatmap</a:t>
              </a:r>
              <a:r>
                <a:rPr lang="zh-CN" altLang="en-US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，维持关节点之间的依赖关系。提高准确率</a:t>
              </a:r>
              <a:endParaRPr lang="en-US" altLang="zh-CN" sz="102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3" name="TextBox 13">
              <a:extLst>
                <a:ext uri="{FF2B5EF4-FFF2-40B4-BE49-F238E27FC236}">
                  <a16:creationId xmlns:a16="http://schemas.microsoft.com/office/drawing/2014/main" id="{E069E5CD-74C6-4785-995C-4C81D69E6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786" y="1939774"/>
              <a:ext cx="2023125" cy="180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n-US" altLang="zh-CN" sz="1176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2D image -&gt; 2D coordinates</a:t>
              </a: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989" y="95668"/>
            <a:ext cx="871438" cy="69424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8528EE0-AB68-DF43-B519-B28A2FE77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985" y="2960256"/>
            <a:ext cx="2855526" cy="108615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908E8D6-367C-0742-B302-0589CB8D8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3000" y="1725433"/>
            <a:ext cx="2887679" cy="117361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A8D6E76-ABB9-6B47-AAA1-12694F112680}"/>
              </a:ext>
            </a:extLst>
          </p:cNvPr>
          <p:cNvSpPr txBox="1"/>
          <p:nvPr/>
        </p:nvSpPr>
        <p:spPr>
          <a:xfrm>
            <a:off x="3383240" y="4135296"/>
            <a:ext cx="4707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Stacked hourglass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</a:t>
            </a:r>
            <a:r>
              <a:rPr kumimoji="1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920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0487456-53C9-4EC4-A171-8AFFC26FD836}"/>
              </a:ext>
            </a:extLst>
          </p:cNvPr>
          <p:cNvSpPr>
            <a:spLocks noChangeAspect="1"/>
          </p:cNvSpPr>
          <p:nvPr/>
        </p:nvSpPr>
        <p:spPr>
          <a:xfrm>
            <a:off x="0" y="842963"/>
            <a:ext cx="9144000" cy="1798249"/>
          </a:xfrm>
          <a:prstGeom prst="rect">
            <a:avLst/>
          </a:prstGeom>
          <a:blipFill dpi="0" rotWithShape="1">
            <a:blip r:embed="rId3"/>
            <a:srcRect/>
            <a:stretch>
              <a:fillRect t="-119498" b="-119498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92819" y="2929961"/>
            <a:ext cx="5417093" cy="49259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3200" b="1" spc="300" dirty="0">
                <a:solidFill>
                  <a:schemeClr val="accent2"/>
                </a:solidFill>
                <a:cs typeface="+mn-ea"/>
                <a:sym typeface="+mn-lt"/>
              </a:rPr>
              <a:t>当前工作进展</a:t>
            </a:r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502444" y="3615829"/>
            <a:ext cx="5417093" cy="761717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/>
              <a:t>基于卷积神经网络的三维人体姿态估计系统的设计与实现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35F0F55-738D-409D-B3AF-DEBA130AB746}"/>
              </a:ext>
            </a:extLst>
          </p:cNvPr>
          <p:cNvCxnSpPr>
            <a:cxnSpLocks/>
          </p:cNvCxnSpPr>
          <p:nvPr/>
        </p:nvCxnSpPr>
        <p:spPr>
          <a:xfrm>
            <a:off x="501867" y="3508411"/>
            <a:ext cx="61096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7098537" y="842962"/>
            <a:ext cx="1541829" cy="1998818"/>
            <a:chOff x="7098537" y="842962"/>
            <a:chExt cx="1541829" cy="1998818"/>
          </a:xfrm>
        </p:grpSpPr>
        <p:sp>
          <p:nvSpPr>
            <p:cNvPr id="8" name="椭圆形标注 7">
              <a:extLst>
                <a:ext uri="{FF2B5EF4-FFF2-40B4-BE49-F238E27FC236}">
                  <a16:creationId xmlns:a16="http://schemas.microsoft.com/office/drawing/2014/main" id="{24CCBD78-4717-45D9-A268-4BDB98942172}"/>
                </a:ext>
              </a:extLst>
            </p:cNvPr>
            <p:cNvSpPr/>
            <p:nvPr/>
          </p:nvSpPr>
          <p:spPr>
            <a:xfrm flipH="1">
              <a:off x="7098537" y="842962"/>
              <a:ext cx="1541829" cy="1998818"/>
            </a:xfrm>
            <a:prstGeom prst="rect">
              <a:avLst/>
            </a:prstGeom>
            <a:solidFill>
              <a:schemeClr val="accent1">
                <a:alpha val="88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68580" tIns="34290" rIns="68580" bIns="34290" rtlCol="0" anchor="ctr"/>
            <a:lstStyle/>
            <a:p>
              <a:pPr algn="ctr"/>
              <a:endParaRPr lang="zh-CN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文本框 5">
              <a:extLst>
                <a:ext uri="{FF2B5EF4-FFF2-40B4-BE49-F238E27FC236}">
                  <a16:creationId xmlns:a16="http://schemas.microsoft.com/office/drawing/2014/main" id="{1FDDA9FF-2596-40D8-A57D-C1D994FF3893}"/>
                </a:ext>
              </a:extLst>
            </p:cNvPr>
            <p:cNvSpPr txBox="1"/>
            <p:nvPr/>
          </p:nvSpPr>
          <p:spPr>
            <a:xfrm>
              <a:off x="7485633" y="1383618"/>
              <a:ext cx="767637" cy="667432"/>
            </a:xfrm>
            <a:prstGeom prst="rect">
              <a:avLst/>
            </a:prstGeom>
            <a:noFill/>
            <a:ln w="117475">
              <a:noFill/>
            </a:ln>
          </p:spPr>
          <p:txBody>
            <a:bodyPr wrap="none" lIns="68580" tIns="34290" rIns="68580" bIns="34290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pc="75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  <a:cs typeface="Arial" panose="020B0604020202020204" pitchFamily="34" charset="0"/>
                </a:rPr>
                <a:t>03</a:t>
              </a:r>
              <a:endParaRPr lang="zh-CN" altLang="en-US" spc="7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50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>
            <a:extLst>
              <a:ext uri="{FF2B5EF4-FFF2-40B4-BE49-F238E27FC236}">
                <a16:creationId xmlns:a16="http://schemas.microsoft.com/office/drawing/2014/main" id="{1DC0DDC1-0159-4AF4-8BBB-344BE642FC99}"/>
              </a:ext>
            </a:extLst>
          </p:cNvPr>
          <p:cNvSpPr/>
          <p:nvPr/>
        </p:nvSpPr>
        <p:spPr>
          <a:xfrm>
            <a:off x="417799" y="249967"/>
            <a:ext cx="328129" cy="358709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9F18F52-F8C7-44DA-BB1A-71063BA107E4}"/>
              </a:ext>
            </a:extLst>
          </p:cNvPr>
          <p:cNvSpPr/>
          <p:nvPr/>
        </p:nvSpPr>
        <p:spPr>
          <a:xfrm>
            <a:off x="532099" y="364267"/>
            <a:ext cx="328129" cy="358709"/>
          </a:xfrm>
          <a:prstGeom prst="rect">
            <a:avLst/>
          </a:prstGeom>
          <a:noFill/>
          <a:ln w="57150">
            <a:solidFill>
              <a:srgbClr val="BE94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2600909-5D54-4CEE-A337-ABC87D4E3F2F}"/>
              </a:ext>
            </a:extLst>
          </p:cNvPr>
          <p:cNvSpPr txBox="1"/>
          <p:nvPr/>
        </p:nvSpPr>
        <p:spPr>
          <a:xfrm>
            <a:off x="997115" y="200417"/>
            <a:ext cx="1742037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研究方案</a:t>
            </a:r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F4E06264-14BA-47C3-B2AE-E4076595492D}"/>
              </a:ext>
            </a:extLst>
          </p:cNvPr>
          <p:cNvCxnSpPr/>
          <p:nvPr/>
        </p:nvCxnSpPr>
        <p:spPr>
          <a:xfrm flipH="1">
            <a:off x="6848415" y="-17501"/>
            <a:ext cx="232181" cy="4036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860E35FF-D439-44AB-963E-D3408322465A}"/>
              </a:ext>
            </a:extLst>
          </p:cNvPr>
          <p:cNvCxnSpPr/>
          <p:nvPr/>
        </p:nvCxnSpPr>
        <p:spPr>
          <a:xfrm flipH="1">
            <a:off x="6772577" y="-28002"/>
            <a:ext cx="413026" cy="7152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组合 115"/>
          <p:cNvGrpSpPr/>
          <p:nvPr/>
        </p:nvGrpSpPr>
        <p:grpSpPr>
          <a:xfrm>
            <a:off x="402943" y="1726392"/>
            <a:ext cx="8393519" cy="2394148"/>
            <a:chOff x="452932" y="1516248"/>
            <a:chExt cx="8393519" cy="2394148"/>
          </a:xfrm>
        </p:grpSpPr>
        <p:sp>
          <p:nvSpPr>
            <p:cNvPr id="118" name="矩形 25">
              <a:extLst>
                <a:ext uri="{FF2B5EF4-FFF2-40B4-BE49-F238E27FC236}">
                  <a16:creationId xmlns:a16="http://schemas.microsoft.com/office/drawing/2014/main" id="{60FBDAAB-A4C0-4CB0-89B2-D3EE2992F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8218" y="2208915"/>
              <a:ext cx="2368233" cy="1124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FontTx/>
                <a:buNone/>
              </a:pPr>
              <a:r>
                <a:rPr lang="zh-CN" altLang="en-US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基本思路为深度神经网络</a:t>
              </a:r>
              <a:r>
                <a:rPr lang="en-US" altLang="zh-CN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+GAN</a:t>
              </a:r>
              <a:r>
                <a:rPr lang="zh-CN" altLang="en-US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进行关节点的拟合，目前有将</a:t>
              </a:r>
              <a:r>
                <a:rPr lang="en-US" altLang="zh-CN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3D</a:t>
              </a:r>
              <a:r>
                <a:rPr lang="zh-CN" altLang="en-US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坐标输入到</a:t>
              </a:r>
              <a:r>
                <a:rPr lang="en-US" altLang="zh-CN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GAN</a:t>
              </a:r>
              <a:r>
                <a:rPr lang="zh-CN" altLang="en-US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中当作</a:t>
              </a:r>
              <a:r>
                <a:rPr lang="en-US" altLang="zh-CN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ground</a:t>
              </a:r>
              <a:r>
                <a:rPr lang="zh-CN" altLang="en-US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truth</a:t>
              </a:r>
              <a:r>
                <a:rPr lang="zh-CN" altLang="en-US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，本课题中我采用无监督的方法，并利用投影，相机参数等进行准确率的提升，避免过拟合，同时改进</a:t>
              </a:r>
              <a:r>
                <a:rPr lang="en-US" altLang="zh-CN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GAN</a:t>
              </a:r>
              <a:r>
                <a:rPr lang="zh-CN" altLang="en-US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来使网络的训练变得简单高效。</a:t>
              </a:r>
              <a:endParaRPr lang="en-US" altLang="zh-CN" sz="102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9" name="TextBox 13">
              <a:extLst>
                <a:ext uri="{FF2B5EF4-FFF2-40B4-BE49-F238E27FC236}">
                  <a16:creationId xmlns:a16="http://schemas.microsoft.com/office/drawing/2014/main" id="{739A5914-A03F-4C46-8555-52FFB20F31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0795" y="1889394"/>
              <a:ext cx="2368233" cy="180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n-US" altLang="zh-CN" sz="1176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2D coordinates -&gt;3D coordinates</a:t>
              </a: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FDC36ED3-BE63-457A-BA1C-591CC0F53DFF}"/>
                </a:ext>
              </a:extLst>
            </p:cNvPr>
            <p:cNvSpPr/>
            <p:nvPr/>
          </p:nvSpPr>
          <p:spPr>
            <a:xfrm>
              <a:off x="452932" y="1516248"/>
              <a:ext cx="2887679" cy="23941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71617">
                <a:defRPr/>
              </a:pPr>
              <a:r>
                <a:rPr lang="en-US" altLang="zh-CN" sz="975" dirty="0">
                  <a:solidFill>
                    <a:srgbClr val="FFC000"/>
                  </a:solidFill>
                </a:rPr>
                <a:t>1</a:t>
              </a:r>
              <a:endParaRPr lang="zh-CN" altLang="en-US" sz="975" dirty="0">
                <a:solidFill>
                  <a:srgbClr val="FFC000"/>
                </a:solidFill>
              </a:endParaRPr>
            </a:p>
          </p:txBody>
        </p:sp>
        <p:sp>
          <p:nvSpPr>
            <p:cNvPr id="122" name="矩形 25">
              <a:extLst>
                <a:ext uri="{FF2B5EF4-FFF2-40B4-BE49-F238E27FC236}">
                  <a16:creationId xmlns:a16="http://schemas.microsoft.com/office/drawing/2014/main" id="{718AB252-9B94-4215-A96D-CE7D30029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86" y="2238459"/>
              <a:ext cx="2217970" cy="1124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FontTx/>
                <a:buNone/>
              </a:pPr>
              <a:r>
                <a:rPr lang="zh-CN" altLang="en-US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沙漏型</a:t>
              </a:r>
              <a:r>
                <a:rPr lang="en-US" altLang="zh-CN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2D</a:t>
              </a:r>
              <a:r>
                <a:rPr lang="zh-CN" altLang="en-US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关节点检测网络参考现有的成果与模型结构，以</a:t>
              </a:r>
              <a:r>
                <a:rPr lang="en-US" altLang="zh-CN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16</a:t>
              </a:r>
              <a:r>
                <a:rPr lang="zh-CN" altLang="en-US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个关节点为标准，兼容</a:t>
              </a:r>
              <a:r>
                <a:rPr lang="en-US" altLang="zh-CN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MPI</a:t>
              </a:r>
              <a:r>
                <a:rPr lang="zh-CN" altLang="en-US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与</a:t>
              </a:r>
              <a:r>
                <a:rPr lang="en-US" altLang="zh-CN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Human36M</a:t>
              </a:r>
              <a:r>
                <a:rPr lang="zh-CN" altLang="en-US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数据集。支持使用</a:t>
              </a:r>
              <a:r>
                <a:rPr lang="en-US" altLang="zh-CN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Docker</a:t>
              </a:r>
              <a:r>
                <a:rPr lang="zh-CN" altLang="en-US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镜像进行模型预测，已经生成了可供后续</a:t>
              </a:r>
              <a:r>
                <a:rPr lang="en-US" altLang="zh-CN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3D</a:t>
              </a:r>
              <a:r>
                <a:rPr lang="zh-CN" altLang="en-US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关节点检测的</a:t>
              </a:r>
              <a:r>
                <a:rPr lang="en-US" altLang="zh-CN" sz="1029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sh_detection</a:t>
              </a:r>
              <a:r>
                <a:rPr lang="zh-CN" altLang="en-US" sz="102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数据集。 </a:t>
              </a:r>
              <a:endParaRPr lang="en-US" altLang="zh-CN" sz="102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3" name="TextBox 13">
              <a:extLst>
                <a:ext uri="{FF2B5EF4-FFF2-40B4-BE49-F238E27FC236}">
                  <a16:creationId xmlns:a16="http://schemas.microsoft.com/office/drawing/2014/main" id="{E069E5CD-74C6-4785-995C-4C81D69E6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786" y="1939774"/>
              <a:ext cx="2023125" cy="180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en-US" altLang="zh-CN" sz="1176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2D image -&gt; 2D coordinates</a:t>
              </a: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989" y="95668"/>
            <a:ext cx="871438" cy="6942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AEDF70A-2C58-494C-A630-FAD6A98AB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663" y="1451349"/>
            <a:ext cx="3895857" cy="294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2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PRESENTATION_TITLE" val="2019商务年终总结述职规划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自定义 69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B87D3B"/>
      </a:accent1>
      <a:accent2>
        <a:srgbClr val="5E4338"/>
      </a:accent2>
      <a:accent3>
        <a:srgbClr val="3B2A1D"/>
      </a:accent3>
      <a:accent4>
        <a:srgbClr val="777777"/>
      </a:accent4>
      <a:accent5>
        <a:srgbClr val="666666"/>
      </a:accent5>
      <a:accent6>
        <a:srgbClr val="535353"/>
      </a:accent6>
      <a:hlink>
        <a:srgbClr val="4472C4"/>
      </a:hlink>
      <a:folHlink>
        <a:srgbClr val="BFBFBF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Microsoft Sans Serif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">
  <a:themeElements>
    <a:clrScheme name="自定义 69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B87D3B"/>
      </a:accent1>
      <a:accent2>
        <a:srgbClr val="5E4338"/>
      </a:accent2>
      <a:accent3>
        <a:srgbClr val="3B2A1D"/>
      </a:accent3>
      <a:accent4>
        <a:srgbClr val="777777"/>
      </a:accent4>
      <a:accent5>
        <a:srgbClr val="666666"/>
      </a:accent5>
      <a:accent6>
        <a:srgbClr val="535353"/>
      </a:accent6>
      <a:hlink>
        <a:srgbClr val="4472C4"/>
      </a:hlink>
      <a:folHlink>
        <a:srgbClr val="BFBFBF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Microsoft Sans Serif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1207</Words>
  <Application>Microsoft Macintosh PowerPoint</Application>
  <PresentationFormat>全屏显示(16:9)</PresentationFormat>
  <Paragraphs>118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微软雅黑</vt:lpstr>
      <vt:lpstr>Arial</vt:lpstr>
      <vt:lpstr>Franklin Gothic Medium</vt:lpstr>
      <vt:lpstr>Impact</vt:lpstr>
      <vt:lpstr>Microsoft Sans Serif</vt:lpstr>
      <vt:lpstr>Office 主题​​</vt:lpstr>
      <vt:lpstr>1</vt:lpstr>
      <vt:lpstr>PowerPoint 演示文稿</vt:lpstr>
      <vt:lpstr>PowerPoint 演示文稿</vt:lpstr>
      <vt:lpstr>研究内容概述</vt:lpstr>
      <vt:lpstr>PowerPoint 演示文稿</vt:lpstr>
      <vt:lpstr>PowerPoint 演示文稿</vt:lpstr>
      <vt:lpstr>研究方案概述</vt:lpstr>
      <vt:lpstr>PowerPoint 演示文稿</vt:lpstr>
      <vt:lpstr>当前工作进展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未来工作规划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2019商务年终总结述职规划PPT模板</dc:title>
  <dc:creator/>
  <cp:lastModifiedBy/>
  <cp:revision>1</cp:revision>
  <dcterms:created xsi:type="dcterms:W3CDTF">2018-12-09T05:21:58Z</dcterms:created>
  <dcterms:modified xsi:type="dcterms:W3CDTF">2020-04-04T02:27:02Z</dcterms:modified>
</cp:coreProperties>
</file>