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7490400" cy="37490400"/>
  <p:notesSz cx="36722050" cy="37585650"/>
  <p:defaultTextStyle>
    <a:defPPr>
      <a:defRPr lang="en-US"/>
    </a:defPPr>
    <a:lvl1pPr marL="0" algn="l" defTabSz="2142072" rtl="0" eaLnBrk="1" latinLnBrk="0" hangingPunct="1">
      <a:defRPr sz="8400" kern="1200">
        <a:solidFill>
          <a:schemeClr val="tx1"/>
        </a:solidFill>
        <a:latin typeface="+mn-lt"/>
        <a:ea typeface="+mn-ea"/>
        <a:cs typeface="+mn-cs"/>
      </a:defRPr>
    </a:lvl1pPr>
    <a:lvl2pPr marL="2142072" algn="l" defTabSz="2142072" rtl="0" eaLnBrk="1" latinLnBrk="0" hangingPunct="1">
      <a:defRPr sz="8400" kern="1200">
        <a:solidFill>
          <a:schemeClr val="tx1"/>
        </a:solidFill>
        <a:latin typeface="+mn-lt"/>
        <a:ea typeface="+mn-ea"/>
        <a:cs typeface="+mn-cs"/>
      </a:defRPr>
    </a:lvl2pPr>
    <a:lvl3pPr marL="4284145" algn="l" defTabSz="2142072" rtl="0" eaLnBrk="1" latinLnBrk="0" hangingPunct="1">
      <a:defRPr sz="8400" kern="1200">
        <a:solidFill>
          <a:schemeClr val="tx1"/>
        </a:solidFill>
        <a:latin typeface="+mn-lt"/>
        <a:ea typeface="+mn-ea"/>
        <a:cs typeface="+mn-cs"/>
      </a:defRPr>
    </a:lvl3pPr>
    <a:lvl4pPr marL="6426218" algn="l" defTabSz="2142072" rtl="0" eaLnBrk="1" latinLnBrk="0" hangingPunct="1">
      <a:defRPr sz="8400" kern="1200">
        <a:solidFill>
          <a:schemeClr val="tx1"/>
        </a:solidFill>
        <a:latin typeface="+mn-lt"/>
        <a:ea typeface="+mn-ea"/>
        <a:cs typeface="+mn-cs"/>
      </a:defRPr>
    </a:lvl4pPr>
    <a:lvl5pPr marL="8568291" algn="l" defTabSz="2142072" rtl="0" eaLnBrk="1" latinLnBrk="0" hangingPunct="1">
      <a:defRPr sz="8400" kern="1200">
        <a:solidFill>
          <a:schemeClr val="tx1"/>
        </a:solidFill>
        <a:latin typeface="+mn-lt"/>
        <a:ea typeface="+mn-ea"/>
        <a:cs typeface="+mn-cs"/>
      </a:defRPr>
    </a:lvl5pPr>
    <a:lvl6pPr marL="10710363" algn="l" defTabSz="2142072" rtl="0" eaLnBrk="1" latinLnBrk="0" hangingPunct="1">
      <a:defRPr sz="8400" kern="1200">
        <a:solidFill>
          <a:schemeClr val="tx1"/>
        </a:solidFill>
        <a:latin typeface="+mn-lt"/>
        <a:ea typeface="+mn-ea"/>
        <a:cs typeface="+mn-cs"/>
      </a:defRPr>
    </a:lvl6pPr>
    <a:lvl7pPr marL="12852436" algn="l" defTabSz="2142072" rtl="0" eaLnBrk="1" latinLnBrk="0" hangingPunct="1">
      <a:defRPr sz="8400" kern="1200">
        <a:solidFill>
          <a:schemeClr val="tx1"/>
        </a:solidFill>
        <a:latin typeface="+mn-lt"/>
        <a:ea typeface="+mn-ea"/>
        <a:cs typeface="+mn-cs"/>
      </a:defRPr>
    </a:lvl7pPr>
    <a:lvl8pPr marL="14994509" algn="l" defTabSz="2142072" rtl="0" eaLnBrk="1" latinLnBrk="0" hangingPunct="1">
      <a:defRPr sz="8400" kern="1200">
        <a:solidFill>
          <a:schemeClr val="tx1"/>
        </a:solidFill>
        <a:latin typeface="+mn-lt"/>
        <a:ea typeface="+mn-ea"/>
        <a:cs typeface="+mn-cs"/>
      </a:defRPr>
    </a:lvl8pPr>
    <a:lvl9pPr marL="17136581" algn="l" defTabSz="2142072" rtl="0" eaLnBrk="1" latinLnBrk="0" hangingPunct="1">
      <a:defRPr sz="8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808">
          <p15:clr>
            <a:srgbClr val="A4A3A4"/>
          </p15:clr>
        </p15:guide>
        <p15:guide id="2" pos="11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6"/>
    <a:srgbClr val="E074FF"/>
    <a:srgbClr val="FFF3CE"/>
    <a:srgbClr val="FEF9E1"/>
    <a:srgbClr val="F9F5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206" autoAdjust="0"/>
    <p:restoredTop sz="94255" autoAdjust="0"/>
  </p:normalViewPr>
  <p:slideViewPr>
    <p:cSldViewPr snapToGrid="0" snapToObjects="1">
      <p:cViewPr>
        <p:scale>
          <a:sx n="50" d="100"/>
          <a:sy n="50" d="100"/>
        </p:scale>
        <p:origin x="-888" y="4696"/>
      </p:cViewPr>
      <p:guideLst>
        <p:guide orient="horz" pos="11808"/>
        <p:guide pos="118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912888" cy="1879283"/>
          </a:xfrm>
          <a:prstGeom prst="rect">
            <a:avLst/>
          </a:prstGeom>
        </p:spPr>
        <p:txBody>
          <a:bodyPr vert="horz" lIns="424611" tIns="212305" rIns="424611" bIns="212305" rtlCol="0"/>
          <a:lstStyle>
            <a:lvl1pPr algn="l">
              <a:defRPr sz="5600"/>
            </a:lvl1pPr>
          </a:lstStyle>
          <a:p>
            <a:endParaRPr lang="en-US"/>
          </a:p>
        </p:txBody>
      </p:sp>
      <p:sp>
        <p:nvSpPr>
          <p:cNvPr id="3" name="Date Placeholder 2"/>
          <p:cNvSpPr>
            <a:spLocks noGrp="1"/>
          </p:cNvSpPr>
          <p:nvPr>
            <p:ph type="dt" idx="1"/>
          </p:nvPr>
        </p:nvSpPr>
        <p:spPr>
          <a:xfrm>
            <a:off x="20800664" y="0"/>
            <a:ext cx="15912888" cy="1879283"/>
          </a:xfrm>
          <a:prstGeom prst="rect">
            <a:avLst/>
          </a:prstGeom>
        </p:spPr>
        <p:txBody>
          <a:bodyPr vert="horz" lIns="424611" tIns="212305" rIns="424611" bIns="212305" rtlCol="0"/>
          <a:lstStyle>
            <a:lvl1pPr algn="r">
              <a:defRPr sz="5600"/>
            </a:lvl1pPr>
          </a:lstStyle>
          <a:p>
            <a:fld id="{2ED31651-4051-C246-8294-EECC65F65378}" type="datetimeFigureOut">
              <a:rPr lang="en-US" smtClean="0"/>
              <a:pPr/>
              <a:t>7/10/14</a:t>
            </a:fld>
            <a:endParaRPr lang="en-US"/>
          </a:p>
        </p:txBody>
      </p:sp>
      <p:sp>
        <p:nvSpPr>
          <p:cNvPr id="4" name="Slide Image Placeholder 3"/>
          <p:cNvSpPr>
            <a:spLocks noGrp="1" noRot="1" noChangeAspect="1"/>
          </p:cNvSpPr>
          <p:nvPr>
            <p:ph type="sldImg" idx="2"/>
          </p:nvPr>
        </p:nvSpPr>
        <p:spPr>
          <a:xfrm>
            <a:off x="11314113" y="2819400"/>
            <a:ext cx="14093825" cy="14093825"/>
          </a:xfrm>
          <a:prstGeom prst="rect">
            <a:avLst/>
          </a:prstGeom>
          <a:noFill/>
          <a:ln w="12700">
            <a:solidFill>
              <a:prstClr val="black"/>
            </a:solidFill>
          </a:ln>
        </p:spPr>
        <p:txBody>
          <a:bodyPr vert="horz" lIns="424611" tIns="212305" rIns="424611" bIns="212305" rtlCol="0" anchor="ctr"/>
          <a:lstStyle/>
          <a:p>
            <a:endParaRPr lang="en-US"/>
          </a:p>
        </p:txBody>
      </p:sp>
      <p:sp>
        <p:nvSpPr>
          <p:cNvPr id="5" name="Notes Placeholder 4"/>
          <p:cNvSpPr>
            <a:spLocks noGrp="1"/>
          </p:cNvSpPr>
          <p:nvPr>
            <p:ph type="body" sz="quarter" idx="3"/>
          </p:nvPr>
        </p:nvSpPr>
        <p:spPr>
          <a:xfrm>
            <a:off x="3672205" y="17853184"/>
            <a:ext cx="29377640" cy="16913543"/>
          </a:xfrm>
          <a:prstGeom prst="rect">
            <a:avLst/>
          </a:prstGeom>
        </p:spPr>
        <p:txBody>
          <a:bodyPr vert="horz" lIns="424611" tIns="212305" rIns="424611" bIns="21230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5699844"/>
            <a:ext cx="15912888" cy="1879283"/>
          </a:xfrm>
          <a:prstGeom prst="rect">
            <a:avLst/>
          </a:prstGeom>
        </p:spPr>
        <p:txBody>
          <a:bodyPr vert="horz" lIns="424611" tIns="212305" rIns="424611" bIns="212305" rtlCol="0" anchor="b"/>
          <a:lstStyle>
            <a:lvl1pPr algn="l">
              <a:defRPr sz="5600"/>
            </a:lvl1pPr>
          </a:lstStyle>
          <a:p>
            <a:endParaRPr lang="en-US"/>
          </a:p>
        </p:txBody>
      </p:sp>
      <p:sp>
        <p:nvSpPr>
          <p:cNvPr id="7" name="Slide Number Placeholder 6"/>
          <p:cNvSpPr>
            <a:spLocks noGrp="1"/>
          </p:cNvSpPr>
          <p:nvPr>
            <p:ph type="sldNum" sz="quarter" idx="5"/>
          </p:nvPr>
        </p:nvSpPr>
        <p:spPr>
          <a:xfrm>
            <a:off x="20800664" y="35699844"/>
            <a:ext cx="15912888" cy="1879283"/>
          </a:xfrm>
          <a:prstGeom prst="rect">
            <a:avLst/>
          </a:prstGeom>
        </p:spPr>
        <p:txBody>
          <a:bodyPr vert="horz" lIns="424611" tIns="212305" rIns="424611" bIns="212305" rtlCol="0" anchor="b"/>
          <a:lstStyle>
            <a:lvl1pPr algn="r">
              <a:defRPr sz="5600"/>
            </a:lvl1pPr>
          </a:lstStyle>
          <a:p>
            <a:fld id="{5C85D02C-071E-194C-A00D-E069402C261D}" type="slidenum">
              <a:rPr lang="en-US" smtClean="0"/>
              <a:pPr/>
              <a:t>‹#›</a:t>
            </a:fld>
            <a:endParaRPr lang="en-US"/>
          </a:p>
        </p:txBody>
      </p:sp>
    </p:spTree>
    <p:extLst>
      <p:ext uri="{BB962C8B-B14F-4D97-AF65-F5344CB8AC3E}">
        <p14:creationId xmlns:p14="http://schemas.microsoft.com/office/powerpoint/2010/main" val="4006689463"/>
      </p:ext>
    </p:extLst>
  </p:cSld>
  <p:clrMap bg1="lt1" tx1="dk1" bg2="lt2" tx2="dk2" accent1="accent1" accent2="accent2" accent3="accent3" accent4="accent4" accent5="accent5" accent6="accent6" hlink="hlink" folHlink="folHlink"/>
  <p:notesStyle>
    <a:lvl1pPr marL="0" algn="l" defTabSz="2142072" rtl="0" eaLnBrk="1" latinLnBrk="0" hangingPunct="1">
      <a:defRPr sz="5600" kern="1200">
        <a:solidFill>
          <a:schemeClr val="tx1"/>
        </a:solidFill>
        <a:latin typeface="+mn-lt"/>
        <a:ea typeface="+mn-ea"/>
        <a:cs typeface="+mn-cs"/>
      </a:defRPr>
    </a:lvl1pPr>
    <a:lvl2pPr marL="2142072" algn="l" defTabSz="2142072" rtl="0" eaLnBrk="1" latinLnBrk="0" hangingPunct="1">
      <a:defRPr sz="5600" kern="1200">
        <a:solidFill>
          <a:schemeClr val="tx1"/>
        </a:solidFill>
        <a:latin typeface="+mn-lt"/>
        <a:ea typeface="+mn-ea"/>
        <a:cs typeface="+mn-cs"/>
      </a:defRPr>
    </a:lvl2pPr>
    <a:lvl3pPr marL="4284145" algn="l" defTabSz="2142072" rtl="0" eaLnBrk="1" latinLnBrk="0" hangingPunct="1">
      <a:defRPr sz="5600" kern="1200">
        <a:solidFill>
          <a:schemeClr val="tx1"/>
        </a:solidFill>
        <a:latin typeface="+mn-lt"/>
        <a:ea typeface="+mn-ea"/>
        <a:cs typeface="+mn-cs"/>
      </a:defRPr>
    </a:lvl3pPr>
    <a:lvl4pPr marL="6426218" algn="l" defTabSz="2142072" rtl="0" eaLnBrk="1" latinLnBrk="0" hangingPunct="1">
      <a:defRPr sz="5600" kern="1200">
        <a:solidFill>
          <a:schemeClr val="tx1"/>
        </a:solidFill>
        <a:latin typeface="+mn-lt"/>
        <a:ea typeface="+mn-ea"/>
        <a:cs typeface="+mn-cs"/>
      </a:defRPr>
    </a:lvl4pPr>
    <a:lvl5pPr marL="8568291" algn="l" defTabSz="2142072" rtl="0" eaLnBrk="1" latinLnBrk="0" hangingPunct="1">
      <a:defRPr sz="5600" kern="1200">
        <a:solidFill>
          <a:schemeClr val="tx1"/>
        </a:solidFill>
        <a:latin typeface="+mn-lt"/>
        <a:ea typeface="+mn-ea"/>
        <a:cs typeface="+mn-cs"/>
      </a:defRPr>
    </a:lvl5pPr>
    <a:lvl6pPr marL="10710363" algn="l" defTabSz="2142072" rtl="0" eaLnBrk="1" latinLnBrk="0" hangingPunct="1">
      <a:defRPr sz="5600" kern="1200">
        <a:solidFill>
          <a:schemeClr val="tx1"/>
        </a:solidFill>
        <a:latin typeface="+mn-lt"/>
        <a:ea typeface="+mn-ea"/>
        <a:cs typeface="+mn-cs"/>
      </a:defRPr>
    </a:lvl6pPr>
    <a:lvl7pPr marL="12852436" algn="l" defTabSz="2142072" rtl="0" eaLnBrk="1" latinLnBrk="0" hangingPunct="1">
      <a:defRPr sz="5600" kern="1200">
        <a:solidFill>
          <a:schemeClr val="tx1"/>
        </a:solidFill>
        <a:latin typeface="+mn-lt"/>
        <a:ea typeface="+mn-ea"/>
        <a:cs typeface="+mn-cs"/>
      </a:defRPr>
    </a:lvl7pPr>
    <a:lvl8pPr marL="14994509" algn="l" defTabSz="2142072" rtl="0" eaLnBrk="1" latinLnBrk="0" hangingPunct="1">
      <a:defRPr sz="5600" kern="1200">
        <a:solidFill>
          <a:schemeClr val="tx1"/>
        </a:solidFill>
        <a:latin typeface="+mn-lt"/>
        <a:ea typeface="+mn-ea"/>
        <a:cs typeface="+mn-cs"/>
      </a:defRPr>
    </a:lvl8pPr>
    <a:lvl9pPr marL="17136581" algn="l" defTabSz="2142072"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5D02C-071E-194C-A00D-E069402C261D}" type="slidenum">
              <a:rPr lang="en-US" smtClean="0"/>
              <a:pPr/>
              <a:t>1</a:t>
            </a:fld>
            <a:endParaRPr lang="en-US"/>
          </a:p>
        </p:txBody>
      </p:sp>
    </p:spTree>
    <p:extLst>
      <p:ext uri="{BB962C8B-B14F-4D97-AF65-F5344CB8AC3E}">
        <p14:creationId xmlns:p14="http://schemas.microsoft.com/office/powerpoint/2010/main" val="330317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11780" y="11646327"/>
            <a:ext cx="31866840" cy="8036136"/>
          </a:xfrm>
        </p:spPr>
        <p:txBody>
          <a:bodyPr/>
          <a:lstStyle/>
          <a:p>
            <a:r>
              <a:rPr lang="en-US" smtClean="0"/>
              <a:t>Click to edit Master title style</a:t>
            </a:r>
            <a:endParaRPr lang="en-US"/>
          </a:p>
        </p:txBody>
      </p:sp>
      <p:sp>
        <p:nvSpPr>
          <p:cNvPr id="3" name="Subtitle 2"/>
          <p:cNvSpPr>
            <a:spLocks noGrp="1"/>
          </p:cNvSpPr>
          <p:nvPr>
            <p:ph type="subTitle" idx="1"/>
          </p:nvPr>
        </p:nvSpPr>
        <p:spPr>
          <a:xfrm>
            <a:off x="5623560" y="21244560"/>
            <a:ext cx="26243280" cy="9580880"/>
          </a:xfrm>
        </p:spPr>
        <p:txBody>
          <a:bodyPr/>
          <a:lstStyle>
            <a:lvl1pPr marL="0" indent="0" algn="ctr">
              <a:buNone/>
              <a:defRPr>
                <a:solidFill>
                  <a:schemeClr val="tx1">
                    <a:tint val="75000"/>
                  </a:schemeClr>
                </a:solidFill>
              </a:defRPr>
            </a:lvl1pPr>
            <a:lvl2pPr marL="2142072" indent="0" algn="ctr">
              <a:buNone/>
              <a:defRPr>
                <a:solidFill>
                  <a:schemeClr val="tx1">
                    <a:tint val="75000"/>
                  </a:schemeClr>
                </a:solidFill>
              </a:defRPr>
            </a:lvl2pPr>
            <a:lvl3pPr marL="4284145" indent="0" algn="ctr">
              <a:buNone/>
              <a:defRPr>
                <a:solidFill>
                  <a:schemeClr val="tx1">
                    <a:tint val="75000"/>
                  </a:schemeClr>
                </a:solidFill>
              </a:defRPr>
            </a:lvl3pPr>
            <a:lvl4pPr marL="6426218" indent="0" algn="ctr">
              <a:buNone/>
              <a:defRPr>
                <a:solidFill>
                  <a:schemeClr val="tx1">
                    <a:tint val="75000"/>
                  </a:schemeClr>
                </a:solidFill>
              </a:defRPr>
            </a:lvl4pPr>
            <a:lvl5pPr marL="8568291" indent="0" algn="ctr">
              <a:buNone/>
              <a:defRPr>
                <a:solidFill>
                  <a:schemeClr val="tx1">
                    <a:tint val="75000"/>
                  </a:schemeClr>
                </a:solidFill>
              </a:defRPr>
            </a:lvl5pPr>
            <a:lvl6pPr marL="10710363" indent="0" algn="ctr">
              <a:buNone/>
              <a:defRPr>
                <a:solidFill>
                  <a:schemeClr val="tx1">
                    <a:tint val="75000"/>
                  </a:schemeClr>
                </a:solidFill>
              </a:defRPr>
            </a:lvl6pPr>
            <a:lvl7pPr marL="12852436" indent="0" algn="ctr">
              <a:buNone/>
              <a:defRPr>
                <a:solidFill>
                  <a:schemeClr val="tx1">
                    <a:tint val="75000"/>
                  </a:schemeClr>
                </a:solidFill>
              </a:defRPr>
            </a:lvl7pPr>
            <a:lvl8pPr marL="14994509" indent="0" algn="ctr">
              <a:buNone/>
              <a:defRPr>
                <a:solidFill>
                  <a:schemeClr val="tx1">
                    <a:tint val="75000"/>
                  </a:schemeClr>
                </a:solidFill>
              </a:defRPr>
            </a:lvl8pPr>
            <a:lvl9pPr marL="1713658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567128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142394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180540" y="1501358"/>
            <a:ext cx="8435340" cy="3198833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4520" y="1501358"/>
            <a:ext cx="24681180" cy="319883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68190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175028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61483" y="24091057"/>
            <a:ext cx="31866840" cy="744601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2961483" y="15890033"/>
            <a:ext cx="31866840" cy="8201022"/>
          </a:xfrm>
        </p:spPr>
        <p:txBody>
          <a:bodyPr anchor="b"/>
          <a:lstStyle>
            <a:lvl1pPr marL="0" indent="0">
              <a:buNone/>
              <a:defRPr sz="9300">
                <a:solidFill>
                  <a:schemeClr val="tx1">
                    <a:tint val="75000"/>
                  </a:schemeClr>
                </a:solidFill>
              </a:defRPr>
            </a:lvl1pPr>
            <a:lvl2pPr marL="2142072" indent="0">
              <a:buNone/>
              <a:defRPr sz="8400">
                <a:solidFill>
                  <a:schemeClr val="tx1">
                    <a:tint val="75000"/>
                  </a:schemeClr>
                </a:solidFill>
              </a:defRPr>
            </a:lvl2pPr>
            <a:lvl3pPr marL="4284145" indent="0">
              <a:buNone/>
              <a:defRPr sz="7500">
                <a:solidFill>
                  <a:schemeClr val="tx1">
                    <a:tint val="75000"/>
                  </a:schemeClr>
                </a:solidFill>
              </a:defRPr>
            </a:lvl3pPr>
            <a:lvl4pPr marL="6426218" indent="0">
              <a:buNone/>
              <a:defRPr sz="6600">
                <a:solidFill>
                  <a:schemeClr val="tx1">
                    <a:tint val="75000"/>
                  </a:schemeClr>
                </a:solidFill>
              </a:defRPr>
            </a:lvl4pPr>
            <a:lvl5pPr marL="8568291" indent="0">
              <a:buNone/>
              <a:defRPr sz="6600">
                <a:solidFill>
                  <a:schemeClr val="tx1">
                    <a:tint val="75000"/>
                  </a:schemeClr>
                </a:solidFill>
              </a:defRPr>
            </a:lvl5pPr>
            <a:lvl6pPr marL="10710363" indent="0">
              <a:buNone/>
              <a:defRPr sz="6600">
                <a:solidFill>
                  <a:schemeClr val="tx1">
                    <a:tint val="75000"/>
                  </a:schemeClr>
                </a:solidFill>
              </a:defRPr>
            </a:lvl6pPr>
            <a:lvl7pPr marL="12852436" indent="0">
              <a:buNone/>
              <a:defRPr sz="6600">
                <a:solidFill>
                  <a:schemeClr val="tx1">
                    <a:tint val="75000"/>
                  </a:schemeClr>
                </a:solidFill>
              </a:defRPr>
            </a:lvl7pPr>
            <a:lvl8pPr marL="14994509" indent="0">
              <a:buNone/>
              <a:defRPr sz="6600">
                <a:solidFill>
                  <a:schemeClr val="tx1">
                    <a:tint val="75000"/>
                  </a:schemeClr>
                </a:solidFill>
              </a:defRPr>
            </a:lvl8pPr>
            <a:lvl9pPr marL="17136581"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97955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74520" y="8747763"/>
            <a:ext cx="16558260" cy="24741932"/>
          </a:xfrm>
        </p:spPr>
        <p:txBody>
          <a:bodyPr/>
          <a:lstStyle>
            <a:lvl1pPr>
              <a:defRPr sz="132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057620" y="8747763"/>
            <a:ext cx="16558260" cy="24741932"/>
          </a:xfrm>
        </p:spPr>
        <p:txBody>
          <a:bodyPr/>
          <a:lstStyle>
            <a:lvl1pPr>
              <a:defRPr sz="132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028B0D-4809-CB40-AD2C-19339D999798}" type="datetimeFigureOut">
              <a:rPr lang="en-US" smtClean="0"/>
              <a:pPr/>
              <a:t>7/10/14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51219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74520" y="8391951"/>
            <a:ext cx="16564770" cy="3497366"/>
          </a:xfrm>
        </p:spPr>
        <p:txBody>
          <a:bodyPr anchor="b"/>
          <a:lstStyle>
            <a:lvl1pPr marL="0" indent="0">
              <a:buNone/>
              <a:defRPr sz="11300" b="1"/>
            </a:lvl1pPr>
            <a:lvl2pPr marL="2142072" indent="0">
              <a:buNone/>
              <a:defRPr sz="9300" b="1"/>
            </a:lvl2pPr>
            <a:lvl3pPr marL="4284145" indent="0">
              <a:buNone/>
              <a:defRPr sz="8400" b="1"/>
            </a:lvl3pPr>
            <a:lvl4pPr marL="6426218" indent="0">
              <a:buNone/>
              <a:defRPr sz="7500" b="1"/>
            </a:lvl4pPr>
            <a:lvl5pPr marL="8568291" indent="0">
              <a:buNone/>
              <a:defRPr sz="7500" b="1"/>
            </a:lvl5pPr>
            <a:lvl6pPr marL="10710363" indent="0">
              <a:buNone/>
              <a:defRPr sz="7500" b="1"/>
            </a:lvl6pPr>
            <a:lvl7pPr marL="12852436" indent="0">
              <a:buNone/>
              <a:defRPr sz="7500" b="1"/>
            </a:lvl7pPr>
            <a:lvl8pPr marL="14994509" indent="0">
              <a:buNone/>
              <a:defRPr sz="7500" b="1"/>
            </a:lvl8pPr>
            <a:lvl9pPr marL="17136581"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874520" y="11889317"/>
            <a:ext cx="16564770" cy="21600374"/>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044604" y="8391951"/>
            <a:ext cx="16571278" cy="3497366"/>
          </a:xfrm>
        </p:spPr>
        <p:txBody>
          <a:bodyPr anchor="b"/>
          <a:lstStyle>
            <a:lvl1pPr marL="0" indent="0">
              <a:buNone/>
              <a:defRPr sz="11300" b="1"/>
            </a:lvl1pPr>
            <a:lvl2pPr marL="2142072" indent="0">
              <a:buNone/>
              <a:defRPr sz="9300" b="1"/>
            </a:lvl2pPr>
            <a:lvl3pPr marL="4284145" indent="0">
              <a:buNone/>
              <a:defRPr sz="8400" b="1"/>
            </a:lvl3pPr>
            <a:lvl4pPr marL="6426218" indent="0">
              <a:buNone/>
              <a:defRPr sz="7500" b="1"/>
            </a:lvl4pPr>
            <a:lvl5pPr marL="8568291" indent="0">
              <a:buNone/>
              <a:defRPr sz="7500" b="1"/>
            </a:lvl5pPr>
            <a:lvl6pPr marL="10710363" indent="0">
              <a:buNone/>
              <a:defRPr sz="7500" b="1"/>
            </a:lvl6pPr>
            <a:lvl7pPr marL="12852436" indent="0">
              <a:buNone/>
              <a:defRPr sz="7500" b="1"/>
            </a:lvl7pPr>
            <a:lvl8pPr marL="14994509" indent="0">
              <a:buNone/>
              <a:defRPr sz="7500" b="1"/>
            </a:lvl8pPr>
            <a:lvl9pPr marL="17136581"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044604" y="11889317"/>
            <a:ext cx="16571278" cy="21600374"/>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028B0D-4809-CB40-AD2C-19339D999798}" type="datetimeFigureOut">
              <a:rPr lang="en-US" smtClean="0"/>
              <a:pPr/>
              <a:t>7/10/14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96042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028B0D-4809-CB40-AD2C-19339D999798}" type="datetimeFigureOut">
              <a:rPr lang="en-US" smtClean="0"/>
              <a:pPr/>
              <a:t>7/10/14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90833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8B0D-4809-CB40-AD2C-19339D999798}" type="datetimeFigureOut">
              <a:rPr lang="en-US" smtClean="0"/>
              <a:pPr/>
              <a:t>7/10/14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81423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4522" y="1492674"/>
            <a:ext cx="12334083" cy="635254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4657705" y="1492675"/>
            <a:ext cx="20958175" cy="31997018"/>
          </a:xfrm>
        </p:spPr>
        <p:txBody>
          <a:bodyPr/>
          <a:lstStyle>
            <a:lvl1pPr>
              <a:defRPr sz="15000"/>
            </a:lvl1pPr>
            <a:lvl2pPr>
              <a:defRPr sz="132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74522" y="7845215"/>
            <a:ext cx="12334083" cy="25644478"/>
          </a:xfrm>
        </p:spPr>
        <p:txBody>
          <a:bodyPr/>
          <a:lstStyle>
            <a:lvl1pPr marL="0" indent="0">
              <a:buNone/>
              <a:defRPr sz="6600"/>
            </a:lvl1pPr>
            <a:lvl2pPr marL="2142072" indent="0">
              <a:buNone/>
              <a:defRPr sz="5600"/>
            </a:lvl2pPr>
            <a:lvl3pPr marL="4284145" indent="0">
              <a:buNone/>
              <a:defRPr sz="4700"/>
            </a:lvl3pPr>
            <a:lvl4pPr marL="6426218" indent="0">
              <a:buNone/>
              <a:defRPr sz="4200"/>
            </a:lvl4pPr>
            <a:lvl5pPr marL="8568291" indent="0">
              <a:buNone/>
              <a:defRPr sz="4200"/>
            </a:lvl5pPr>
            <a:lvl6pPr marL="10710363" indent="0">
              <a:buNone/>
              <a:defRPr sz="4200"/>
            </a:lvl6pPr>
            <a:lvl7pPr marL="12852436" indent="0">
              <a:buNone/>
              <a:defRPr sz="4200"/>
            </a:lvl7pPr>
            <a:lvl8pPr marL="14994509" indent="0">
              <a:buNone/>
              <a:defRPr sz="4200"/>
            </a:lvl8pPr>
            <a:lvl9pPr marL="17136581"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28B0D-4809-CB40-AD2C-19339D999798}" type="datetimeFigureOut">
              <a:rPr lang="en-US" smtClean="0"/>
              <a:pPr/>
              <a:t>7/10/14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13537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8380" y="26243280"/>
            <a:ext cx="22494240" cy="3098168"/>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348380" y="3349836"/>
            <a:ext cx="22494240" cy="22494240"/>
          </a:xfrm>
        </p:spPr>
        <p:txBody>
          <a:bodyPr/>
          <a:lstStyle>
            <a:lvl1pPr marL="0" indent="0">
              <a:buNone/>
              <a:defRPr sz="15000"/>
            </a:lvl1pPr>
            <a:lvl2pPr marL="2142072" indent="0">
              <a:buNone/>
              <a:defRPr sz="13200"/>
            </a:lvl2pPr>
            <a:lvl3pPr marL="4284145" indent="0">
              <a:buNone/>
              <a:defRPr sz="11300"/>
            </a:lvl3pPr>
            <a:lvl4pPr marL="6426218" indent="0">
              <a:buNone/>
              <a:defRPr sz="9300"/>
            </a:lvl4pPr>
            <a:lvl5pPr marL="8568291" indent="0">
              <a:buNone/>
              <a:defRPr sz="9300"/>
            </a:lvl5pPr>
            <a:lvl6pPr marL="10710363" indent="0">
              <a:buNone/>
              <a:defRPr sz="9300"/>
            </a:lvl6pPr>
            <a:lvl7pPr marL="12852436" indent="0">
              <a:buNone/>
              <a:defRPr sz="9300"/>
            </a:lvl7pPr>
            <a:lvl8pPr marL="14994509" indent="0">
              <a:buNone/>
              <a:defRPr sz="9300"/>
            </a:lvl8pPr>
            <a:lvl9pPr marL="17136581" indent="0">
              <a:buNone/>
              <a:defRPr sz="9300"/>
            </a:lvl9pPr>
          </a:lstStyle>
          <a:p>
            <a:endParaRPr lang="en-US"/>
          </a:p>
        </p:txBody>
      </p:sp>
      <p:sp>
        <p:nvSpPr>
          <p:cNvPr id="4" name="Text Placeholder 3"/>
          <p:cNvSpPr>
            <a:spLocks noGrp="1"/>
          </p:cNvSpPr>
          <p:nvPr>
            <p:ph type="body" sz="half" idx="2"/>
          </p:nvPr>
        </p:nvSpPr>
        <p:spPr>
          <a:xfrm>
            <a:off x="7348380" y="29341448"/>
            <a:ext cx="22494240" cy="4399912"/>
          </a:xfrm>
        </p:spPr>
        <p:txBody>
          <a:bodyPr/>
          <a:lstStyle>
            <a:lvl1pPr marL="0" indent="0">
              <a:buNone/>
              <a:defRPr sz="6600"/>
            </a:lvl1pPr>
            <a:lvl2pPr marL="2142072" indent="0">
              <a:buNone/>
              <a:defRPr sz="5600"/>
            </a:lvl2pPr>
            <a:lvl3pPr marL="4284145" indent="0">
              <a:buNone/>
              <a:defRPr sz="4700"/>
            </a:lvl3pPr>
            <a:lvl4pPr marL="6426218" indent="0">
              <a:buNone/>
              <a:defRPr sz="4200"/>
            </a:lvl4pPr>
            <a:lvl5pPr marL="8568291" indent="0">
              <a:buNone/>
              <a:defRPr sz="4200"/>
            </a:lvl5pPr>
            <a:lvl6pPr marL="10710363" indent="0">
              <a:buNone/>
              <a:defRPr sz="4200"/>
            </a:lvl6pPr>
            <a:lvl7pPr marL="12852436" indent="0">
              <a:buNone/>
              <a:defRPr sz="4200"/>
            </a:lvl7pPr>
            <a:lvl8pPr marL="14994509" indent="0">
              <a:buNone/>
              <a:defRPr sz="4200"/>
            </a:lvl8pPr>
            <a:lvl9pPr marL="17136581"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28B0D-4809-CB40-AD2C-19339D999798}" type="datetimeFigureOut">
              <a:rPr lang="en-US" smtClean="0"/>
              <a:pPr/>
              <a:t>7/10/14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24128840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4520" y="1501354"/>
            <a:ext cx="33741360" cy="6248400"/>
          </a:xfrm>
          <a:prstGeom prst="rect">
            <a:avLst/>
          </a:prstGeom>
        </p:spPr>
        <p:txBody>
          <a:bodyPr vert="horz" lIns="428414" tIns="214207" rIns="428414" bIns="21420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74520" y="8747763"/>
            <a:ext cx="33741360" cy="24741932"/>
          </a:xfrm>
          <a:prstGeom prst="rect">
            <a:avLst/>
          </a:prstGeom>
        </p:spPr>
        <p:txBody>
          <a:bodyPr vert="horz" lIns="428414" tIns="214207" rIns="428414" bIns="2142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74520" y="34748050"/>
            <a:ext cx="8747760" cy="1996016"/>
          </a:xfrm>
          <a:prstGeom prst="rect">
            <a:avLst/>
          </a:prstGeom>
        </p:spPr>
        <p:txBody>
          <a:bodyPr vert="horz" lIns="428414" tIns="214207" rIns="428414" bIns="214207" rtlCol="0" anchor="ctr"/>
          <a:lstStyle>
            <a:lvl1pPr algn="l">
              <a:defRPr sz="5600">
                <a:solidFill>
                  <a:schemeClr val="tx1">
                    <a:tint val="75000"/>
                  </a:schemeClr>
                </a:solidFill>
              </a:defRPr>
            </a:lvl1pPr>
          </a:lstStyle>
          <a:p>
            <a:fld id="{81028B0D-4809-CB40-AD2C-19339D999798}" type="datetimeFigureOut">
              <a:rPr lang="en-US" smtClean="0"/>
              <a:pPr/>
              <a:t>7/10/14</a:t>
            </a:fld>
            <a:endParaRPr lang="en-US"/>
          </a:p>
        </p:txBody>
      </p:sp>
      <p:sp>
        <p:nvSpPr>
          <p:cNvPr id="5" name="Footer Placeholder 4"/>
          <p:cNvSpPr>
            <a:spLocks noGrp="1"/>
          </p:cNvSpPr>
          <p:nvPr>
            <p:ph type="ftr" sz="quarter" idx="3"/>
          </p:nvPr>
        </p:nvSpPr>
        <p:spPr>
          <a:xfrm>
            <a:off x="12809220" y="34748050"/>
            <a:ext cx="11871960" cy="1996016"/>
          </a:xfrm>
          <a:prstGeom prst="rect">
            <a:avLst/>
          </a:prstGeom>
        </p:spPr>
        <p:txBody>
          <a:bodyPr vert="horz" lIns="428414" tIns="214207" rIns="428414" bIns="214207"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868120" y="34748050"/>
            <a:ext cx="8747760" cy="1996016"/>
          </a:xfrm>
          <a:prstGeom prst="rect">
            <a:avLst/>
          </a:prstGeom>
        </p:spPr>
        <p:txBody>
          <a:bodyPr vert="horz" lIns="428414" tIns="214207" rIns="428414" bIns="214207" rtlCol="0" anchor="ctr"/>
          <a:lstStyle>
            <a:lvl1pPr algn="r">
              <a:defRPr sz="5600">
                <a:solidFill>
                  <a:schemeClr val="tx1">
                    <a:tint val="75000"/>
                  </a:schemeClr>
                </a:solidFill>
              </a:defRPr>
            </a:lvl1pPr>
          </a:lstStyle>
          <a:p>
            <a:fld id="{59C1D072-F5E1-B442-9EBA-DED292B250C3}" type="slidenum">
              <a:rPr lang="en-US" smtClean="0"/>
              <a:pPr/>
              <a:t>‹#›</a:t>
            </a:fld>
            <a:endParaRPr lang="en-US"/>
          </a:p>
        </p:txBody>
      </p:sp>
    </p:spTree>
    <p:extLst>
      <p:ext uri="{BB962C8B-B14F-4D97-AF65-F5344CB8AC3E}">
        <p14:creationId xmlns:p14="http://schemas.microsoft.com/office/powerpoint/2010/main" val="323045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42072" rtl="0" eaLnBrk="1" latinLnBrk="0" hangingPunct="1">
        <a:spcBef>
          <a:spcPct val="0"/>
        </a:spcBef>
        <a:buNone/>
        <a:defRPr sz="20600" kern="1200">
          <a:solidFill>
            <a:schemeClr val="tx1"/>
          </a:solidFill>
          <a:latin typeface="+mj-lt"/>
          <a:ea typeface="+mj-ea"/>
          <a:cs typeface="+mj-cs"/>
        </a:defRPr>
      </a:lvl1pPr>
    </p:titleStyle>
    <p:bodyStyle>
      <a:lvl1pPr marL="1606554" indent="-1606554" algn="l" defTabSz="2142072" rtl="0" eaLnBrk="1" latinLnBrk="0" hangingPunct="1">
        <a:spcBef>
          <a:spcPct val="20000"/>
        </a:spcBef>
        <a:buFont typeface="Arial"/>
        <a:buChar char="•"/>
        <a:defRPr sz="15000" kern="1200">
          <a:solidFill>
            <a:schemeClr val="tx1"/>
          </a:solidFill>
          <a:latin typeface="+mn-lt"/>
          <a:ea typeface="+mn-ea"/>
          <a:cs typeface="+mn-cs"/>
        </a:defRPr>
      </a:lvl1pPr>
      <a:lvl2pPr marL="3480868" indent="-1338796" algn="l" defTabSz="2142072" rtl="0" eaLnBrk="1" latinLnBrk="0" hangingPunct="1">
        <a:spcBef>
          <a:spcPct val="20000"/>
        </a:spcBef>
        <a:buFont typeface="Arial"/>
        <a:buChar char="–"/>
        <a:defRPr sz="13200" kern="1200">
          <a:solidFill>
            <a:schemeClr val="tx1"/>
          </a:solidFill>
          <a:latin typeface="+mn-lt"/>
          <a:ea typeface="+mn-ea"/>
          <a:cs typeface="+mn-cs"/>
        </a:defRPr>
      </a:lvl2pPr>
      <a:lvl3pPr marL="5355182" indent="-1071036" algn="l" defTabSz="2142072" rtl="0" eaLnBrk="1" latinLnBrk="0" hangingPunct="1">
        <a:spcBef>
          <a:spcPct val="20000"/>
        </a:spcBef>
        <a:buFont typeface="Arial"/>
        <a:buChar char="•"/>
        <a:defRPr sz="11300" kern="1200">
          <a:solidFill>
            <a:schemeClr val="tx1"/>
          </a:solidFill>
          <a:latin typeface="+mn-lt"/>
          <a:ea typeface="+mn-ea"/>
          <a:cs typeface="+mn-cs"/>
        </a:defRPr>
      </a:lvl3pPr>
      <a:lvl4pPr marL="7497254" indent="-1071036" algn="l" defTabSz="2142072" rtl="0" eaLnBrk="1" latinLnBrk="0" hangingPunct="1">
        <a:spcBef>
          <a:spcPct val="20000"/>
        </a:spcBef>
        <a:buFont typeface="Arial"/>
        <a:buChar char="–"/>
        <a:defRPr sz="9300" kern="1200">
          <a:solidFill>
            <a:schemeClr val="tx1"/>
          </a:solidFill>
          <a:latin typeface="+mn-lt"/>
          <a:ea typeface="+mn-ea"/>
          <a:cs typeface="+mn-cs"/>
        </a:defRPr>
      </a:lvl4pPr>
      <a:lvl5pPr marL="9639327" indent="-1071036" algn="l" defTabSz="2142072" rtl="0" eaLnBrk="1" latinLnBrk="0" hangingPunct="1">
        <a:spcBef>
          <a:spcPct val="20000"/>
        </a:spcBef>
        <a:buFont typeface="Arial"/>
        <a:buChar char="»"/>
        <a:defRPr sz="9300" kern="1200">
          <a:solidFill>
            <a:schemeClr val="tx1"/>
          </a:solidFill>
          <a:latin typeface="+mn-lt"/>
          <a:ea typeface="+mn-ea"/>
          <a:cs typeface="+mn-cs"/>
        </a:defRPr>
      </a:lvl5pPr>
      <a:lvl6pPr marL="11781399" indent="-1071036" algn="l" defTabSz="2142072" rtl="0" eaLnBrk="1" latinLnBrk="0" hangingPunct="1">
        <a:spcBef>
          <a:spcPct val="20000"/>
        </a:spcBef>
        <a:buFont typeface="Arial"/>
        <a:buChar char="•"/>
        <a:defRPr sz="9300" kern="1200">
          <a:solidFill>
            <a:schemeClr val="tx1"/>
          </a:solidFill>
          <a:latin typeface="+mn-lt"/>
          <a:ea typeface="+mn-ea"/>
          <a:cs typeface="+mn-cs"/>
        </a:defRPr>
      </a:lvl6pPr>
      <a:lvl7pPr marL="13923473" indent="-1071036" algn="l" defTabSz="2142072" rtl="0" eaLnBrk="1" latinLnBrk="0" hangingPunct="1">
        <a:spcBef>
          <a:spcPct val="20000"/>
        </a:spcBef>
        <a:buFont typeface="Arial"/>
        <a:buChar char="•"/>
        <a:defRPr sz="9300" kern="1200">
          <a:solidFill>
            <a:schemeClr val="tx1"/>
          </a:solidFill>
          <a:latin typeface="+mn-lt"/>
          <a:ea typeface="+mn-ea"/>
          <a:cs typeface="+mn-cs"/>
        </a:defRPr>
      </a:lvl7pPr>
      <a:lvl8pPr marL="16065545" indent="-1071036" algn="l" defTabSz="2142072" rtl="0" eaLnBrk="1" latinLnBrk="0" hangingPunct="1">
        <a:spcBef>
          <a:spcPct val="20000"/>
        </a:spcBef>
        <a:buFont typeface="Arial"/>
        <a:buChar char="•"/>
        <a:defRPr sz="9300" kern="1200">
          <a:solidFill>
            <a:schemeClr val="tx1"/>
          </a:solidFill>
          <a:latin typeface="+mn-lt"/>
          <a:ea typeface="+mn-ea"/>
          <a:cs typeface="+mn-cs"/>
        </a:defRPr>
      </a:lvl8pPr>
      <a:lvl9pPr marL="18207618" indent="-1071036" algn="l" defTabSz="2142072" rtl="0" eaLnBrk="1" latinLnBrk="0" hangingPunct="1">
        <a:spcBef>
          <a:spcPct val="20000"/>
        </a:spcBef>
        <a:buFont typeface="Arial"/>
        <a:buChar char="•"/>
        <a:defRPr sz="9300" kern="1200">
          <a:solidFill>
            <a:schemeClr val="tx1"/>
          </a:solidFill>
          <a:latin typeface="+mn-lt"/>
          <a:ea typeface="+mn-ea"/>
          <a:cs typeface="+mn-cs"/>
        </a:defRPr>
      </a:lvl9pPr>
    </p:bodyStyle>
    <p:otherStyle>
      <a:defPPr>
        <a:defRPr lang="en-US"/>
      </a:defPPr>
      <a:lvl1pPr marL="0" algn="l" defTabSz="2142072" rtl="0" eaLnBrk="1" latinLnBrk="0" hangingPunct="1">
        <a:defRPr sz="8400" kern="1200">
          <a:solidFill>
            <a:schemeClr val="tx1"/>
          </a:solidFill>
          <a:latin typeface="+mn-lt"/>
          <a:ea typeface="+mn-ea"/>
          <a:cs typeface="+mn-cs"/>
        </a:defRPr>
      </a:lvl1pPr>
      <a:lvl2pPr marL="2142072" algn="l" defTabSz="2142072" rtl="0" eaLnBrk="1" latinLnBrk="0" hangingPunct="1">
        <a:defRPr sz="8400" kern="1200">
          <a:solidFill>
            <a:schemeClr val="tx1"/>
          </a:solidFill>
          <a:latin typeface="+mn-lt"/>
          <a:ea typeface="+mn-ea"/>
          <a:cs typeface="+mn-cs"/>
        </a:defRPr>
      </a:lvl2pPr>
      <a:lvl3pPr marL="4284145" algn="l" defTabSz="2142072" rtl="0" eaLnBrk="1" latinLnBrk="0" hangingPunct="1">
        <a:defRPr sz="8400" kern="1200">
          <a:solidFill>
            <a:schemeClr val="tx1"/>
          </a:solidFill>
          <a:latin typeface="+mn-lt"/>
          <a:ea typeface="+mn-ea"/>
          <a:cs typeface="+mn-cs"/>
        </a:defRPr>
      </a:lvl3pPr>
      <a:lvl4pPr marL="6426218" algn="l" defTabSz="2142072" rtl="0" eaLnBrk="1" latinLnBrk="0" hangingPunct="1">
        <a:defRPr sz="8400" kern="1200">
          <a:solidFill>
            <a:schemeClr val="tx1"/>
          </a:solidFill>
          <a:latin typeface="+mn-lt"/>
          <a:ea typeface="+mn-ea"/>
          <a:cs typeface="+mn-cs"/>
        </a:defRPr>
      </a:lvl4pPr>
      <a:lvl5pPr marL="8568291" algn="l" defTabSz="2142072" rtl="0" eaLnBrk="1" latinLnBrk="0" hangingPunct="1">
        <a:defRPr sz="8400" kern="1200">
          <a:solidFill>
            <a:schemeClr val="tx1"/>
          </a:solidFill>
          <a:latin typeface="+mn-lt"/>
          <a:ea typeface="+mn-ea"/>
          <a:cs typeface="+mn-cs"/>
        </a:defRPr>
      </a:lvl5pPr>
      <a:lvl6pPr marL="10710363" algn="l" defTabSz="2142072" rtl="0" eaLnBrk="1" latinLnBrk="0" hangingPunct="1">
        <a:defRPr sz="8400" kern="1200">
          <a:solidFill>
            <a:schemeClr val="tx1"/>
          </a:solidFill>
          <a:latin typeface="+mn-lt"/>
          <a:ea typeface="+mn-ea"/>
          <a:cs typeface="+mn-cs"/>
        </a:defRPr>
      </a:lvl6pPr>
      <a:lvl7pPr marL="12852436" algn="l" defTabSz="2142072" rtl="0" eaLnBrk="1" latinLnBrk="0" hangingPunct="1">
        <a:defRPr sz="8400" kern="1200">
          <a:solidFill>
            <a:schemeClr val="tx1"/>
          </a:solidFill>
          <a:latin typeface="+mn-lt"/>
          <a:ea typeface="+mn-ea"/>
          <a:cs typeface="+mn-cs"/>
        </a:defRPr>
      </a:lvl7pPr>
      <a:lvl8pPr marL="14994509" algn="l" defTabSz="2142072" rtl="0" eaLnBrk="1" latinLnBrk="0" hangingPunct="1">
        <a:defRPr sz="8400" kern="1200">
          <a:solidFill>
            <a:schemeClr val="tx1"/>
          </a:solidFill>
          <a:latin typeface="+mn-lt"/>
          <a:ea typeface="+mn-ea"/>
          <a:cs typeface="+mn-cs"/>
        </a:defRPr>
      </a:lvl8pPr>
      <a:lvl9pPr marL="17136581" algn="l" defTabSz="2142072"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jpg"/><Relationship Id="rId10"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198334" y="1170895"/>
            <a:ext cx="2506635" cy="2377260"/>
          </a:xfrm>
          <a:prstGeom prst="rect">
            <a:avLst/>
          </a:prstGeom>
        </p:spPr>
      </p:pic>
      <p:grpSp>
        <p:nvGrpSpPr>
          <p:cNvPr id="40" name="Group 39"/>
          <p:cNvGrpSpPr/>
          <p:nvPr/>
        </p:nvGrpSpPr>
        <p:grpSpPr>
          <a:xfrm>
            <a:off x="4266495" y="1170895"/>
            <a:ext cx="28039133" cy="3575352"/>
            <a:chOff x="9045534" y="1190152"/>
            <a:chExt cx="30026602" cy="3749760"/>
          </a:xfrm>
        </p:grpSpPr>
        <p:sp>
          <p:nvSpPr>
            <p:cNvPr id="6" name="TextBox 5"/>
            <p:cNvSpPr txBox="1"/>
            <p:nvPr/>
          </p:nvSpPr>
          <p:spPr>
            <a:xfrm>
              <a:off x="9045534" y="1190152"/>
              <a:ext cx="30026602" cy="2033577"/>
            </a:xfrm>
            <a:prstGeom prst="rect">
              <a:avLst/>
            </a:prstGeom>
            <a:noFill/>
          </p:spPr>
          <p:txBody>
            <a:bodyPr wrap="square" rtlCol="0">
              <a:spAutoFit/>
            </a:bodyPr>
            <a:lstStyle/>
            <a:p>
              <a:pPr algn="ctr"/>
              <a:r>
                <a:rPr lang="en-US" sz="6000" dirty="0" smtClean="0">
                  <a:latin typeface="Helvetica"/>
                  <a:cs typeface="Helvetica"/>
                </a:rPr>
                <a:t>THE EFFECTS OF </a:t>
              </a:r>
              <a:r>
                <a:rPr lang="en-US" sz="6000" dirty="0" smtClean="0">
                  <a:latin typeface="Helvetica"/>
                  <a:cs typeface="Helvetica"/>
                </a:rPr>
                <a:t>LEAF LITTER AND NUTRIENTS ON </a:t>
              </a:r>
              <a:r>
                <a:rPr lang="en-US" sz="6000" dirty="0" smtClean="0">
                  <a:latin typeface="Helvetica"/>
                  <a:cs typeface="Helvetica"/>
                </a:rPr>
                <a:t>SEDIMENT OXYGEN DEMAND IN A MAN-MADE POND IN CENTRAL VIRGINIA</a:t>
              </a:r>
              <a:endParaRPr lang="en-US" sz="6000" dirty="0">
                <a:latin typeface="Helvetica"/>
                <a:cs typeface="Helvetica"/>
              </a:endParaRPr>
            </a:p>
          </p:txBody>
        </p:sp>
        <p:grpSp>
          <p:nvGrpSpPr>
            <p:cNvPr id="39" name="Group 38"/>
            <p:cNvGrpSpPr/>
            <p:nvPr/>
          </p:nvGrpSpPr>
          <p:grpSpPr>
            <a:xfrm>
              <a:off x="17567026" y="3223729"/>
              <a:ext cx="13559328" cy="1716183"/>
              <a:chOff x="17520614" y="3452329"/>
              <a:chExt cx="13559328" cy="1716183"/>
            </a:xfrm>
          </p:grpSpPr>
          <p:sp>
            <p:nvSpPr>
              <p:cNvPr id="7" name="TextBox 6"/>
              <p:cNvSpPr txBox="1"/>
              <p:nvPr/>
            </p:nvSpPr>
            <p:spPr>
              <a:xfrm>
                <a:off x="17520614" y="3452329"/>
                <a:ext cx="13559328" cy="968371"/>
              </a:xfrm>
              <a:prstGeom prst="rect">
                <a:avLst/>
              </a:prstGeom>
              <a:noFill/>
            </p:spPr>
            <p:txBody>
              <a:bodyPr wrap="square" rtlCol="0">
                <a:spAutoFit/>
              </a:bodyPr>
              <a:lstStyle/>
              <a:p>
                <a:pPr algn="ctr"/>
                <a:r>
                  <a:rPr lang="en-US" sz="5400" dirty="0" smtClean="0"/>
                  <a:t>Kaitlyn </a:t>
                </a:r>
                <a:r>
                  <a:rPr lang="en-US" sz="5400" dirty="0"/>
                  <a:t>D. </a:t>
                </a:r>
                <a:r>
                  <a:rPr lang="en-US" sz="5400" dirty="0" smtClean="0"/>
                  <a:t>Peters </a:t>
                </a:r>
                <a:r>
                  <a:rPr lang="en-US" sz="5400" dirty="0" smtClean="0"/>
                  <a:t>and Kenneth </a:t>
                </a:r>
                <a:r>
                  <a:rPr lang="en-US" sz="5400" dirty="0"/>
                  <a:t>Fortino</a:t>
                </a:r>
              </a:p>
            </p:txBody>
          </p:sp>
          <p:sp>
            <p:nvSpPr>
              <p:cNvPr id="11" name="TextBox 10"/>
              <p:cNvSpPr txBox="1"/>
              <p:nvPr/>
            </p:nvSpPr>
            <p:spPr>
              <a:xfrm>
                <a:off x="17648552" y="4361537"/>
                <a:ext cx="13261383" cy="806975"/>
              </a:xfrm>
              <a:prstGeom prst="rect">
                <a:avLst/>
              </a:prstGeom>
              <a:noFill/>
            </p:spPr>
            <p:txBody>
              <a:bodyPr wrap="square" rtlCol="0">
                <a:spAutoFit/>
              </a:bodyPr>
              <a:lstStyle/>
              <a:p>
                <a:pPr algn="ctr"/>
                <a:r>
                  <a:rPr lang="en-US" sz="4400" dirty="0"/>
                  <a:t>Longwood University, </a:t>
                </a:r>
                <a:r>
                  <a:rPr lang="en-US" sz="4400" dirty="0" smtClean="0"/>
                  <a:t>Farmville, </a:t>
                </a:r>
                <a:r>
                  <a:rPr lang="en-US" sz="4400" dirty="0" err="1"/>
                  <a:t>Va</a:t>
                </a:r>
                <a:endParaRPr lang="en-US" sz="4400" dirty="0"/>
              </a:p>
            </p:txBody>
          </p:sp>
        </p:grpSp>
      </p:grpSp>
      <p:sp>
        <p:nvSpPr>
          <p:cNvPr id="12" name="TextBox 11"/>
          <p:cNvSpPr txBox="1"/>
          <p:nvPr/>
        </p:nvSpPr>
        <p:spPr>
          <a:xfrm>
            <a:off x="1225600" y="7556023"/>
            <a:ext cx="8251475" cy="6859114"/>
          </a:xfrm>
          <a:prstGeom prst="rect">
            <a:avLst/>
          </a:prstGeom>
          <a:noFill/>
        </p:spPr>
        <p:txBody>
          <a:bodyPr wrap="square" lIns="87179" tIns="43589" rIns="87179" bIns="43589" rtlCol="0">
            <a:spAutoFit/>
          </a:bodyPr>
          <a:lstStyle/>
          <a:p>
            <a:pPr algn="just"/>
            <a:r>
              <a:rPr lang="en-US" sz="2000" dirty="0" smtClean="0">
                <a:latin typeface="Times"/>
                <a:cs typeface="Times"/>
              </a:rPr>
              <a:t>On </a:t>
            </a:r>
            <a:r>
              <a:rPr lang="en-US" sz="2000" dirty="0">
                <a:latin typeface="Times"/>
                <a:cs typeface="Times"/>
              </a:rPr>
              <a:t>a global scale, the abundance and surface area of man-made ponds is nearly equal to that of natural ponds (Downing 2007). Despite this, little is known about the </a:t>
            </a:r>
            <a:r>
              <a:rPr lang="en-US" sz="2000" dirty="0" smtClean="0">
                <a:latin typeface="Times"/>
                <a:cs typeface="Times"/>
              </a:rPr>
              <a:t>biogeochemical nutrient cycling </a:t>
            </a:r>
            <a:r>
              <a:rPr lang="en-US" sz="2000" dirty="0">
                <a:latin typeface="Times"/>
                <a:cs typeface="Times"/>
              </a:rPr>
              <a:t>of man-made </a:t>
            </a:r>
            <a:r>
              <a:rPr lang="en-US" sz="2000" dirty="0" smtClean="0">
                <a:latin typeface="Times"/>
                <a:cs typeface="Times"/>
              </a:rPr>
              <a:t>ponds. </a:t>
            </a:r>
            <a:r>
              <a:rPr lang="en-US" sz="2000" dirty="0">
                <a:latin typeface="Times"/>
                <a:cs typeface="Times"/>
              </a:rPr>
              <a:t>Recent research suggests </a:t>
            </a:r>
            <a:r>
              <a:rPr lang="en-US" sz="2000" dirty="0" smtClean="0">
                <a:latin typeface="Times"/>
                <a:cs typeface="Times"/>
              </a:rPr>
              <a:t>that leaf litter </a:t>
            </a:r>
            <a:r>
              <a:rPr lang="en-US" sz="2000" dirty="0">
                <a:latin typeface="Times"/>
                <a:cs typeface="Times"/>
              </a:rPr>
              <a:t>is an important resource in ponds because it is abundant, variable, and decomposes slowly (</a:t>
            </a:r>
            <a:r>
              <a:rPr lang="en-US" sz="2000" dirty="0" err="1" smtClean="0">
                <a:latin typeface="Times"/>
                <a:cs typeface="Times"/>
              </a:rPr>
              <a:t>Fortino</a:t>
            </a:r>
            <a:r>
              <a:rPr lang="en-US" sz="2000" dirty="0" smtClean="0">
                <a:latin typeface="Times"/>
                <a:cs typeface="Times"/>
              </a:rPr>
              <a:t> unpublished data). </a:t>
            </a:r>
            <a:r>
              <a:rPr lang="en-US" sz="2000" dirty="0">
                <a:latin typeface="Times"/>
                <a:cs typeface="Times"/>
              </a:rPr>
              <a:t>In order to better understand its significance, </a:t>
            </a:r>
            <a:r>
              <a:rPr lang="en-US" sz="2000" dirty="0" smtClean="0">
                <a:latin typeface="Times"/>
                <a:cs typeface="Times"/>
              </a:rPr>
              <a:t>we simultaneously tested </a:t>
            </a:r>
            <a:r>
              <a:rPr lang="en-US" sz="2000" dirty="0">
                <a:latin typeface="Times"/>
                <a:cs typeface="Times"/>
              </a:rPr>
              <a:t>the effects of </a:t>
            </a:r>
            <a:r>
              <a:rPr lang="en-US" sz="2000" dirty="0" smtClean="0">
                <a:latin typeface="Times"/>
                <a:cs typeface="Times"/>
              </a:rPr>
              <a:t>leaf </a:t>
            </a:r>
            <a:r>
              <a:rPr lang="en-US" sz="2000" dirty="0" smtClean="0">
                <a:latin typeface="Times"/>
                <a:cs typeface="Times"/>
              </a:rPr>
              <a:t>litter (20, 1 cm </a:t>
            </a:r>
            <a:r>
              <a:rPr lang="en-US" sz="2000" dirty="0" err="1" smtClean="0">
                <a:latin typeface="Times"/>
                <a:cs typeface="Times"/>
              </a:rPr>
              <a:t>senecent</a:t>
            </a:r>
            <a:r>
              <a:rPr lang="en-US" sz="2000" dirty="0" smtClean="0">
                <a:latin typeface="Times"/>
                <a:cs typeface="Times"/>
              </a:rPr>
              <a:t> tulip poplar leaf disks) and nutrient enrichment (300 μg L</a:t>
            </a:r>
            <a:r>
              <a:rPr lang="en-US" sz="2000" baseline="30000" dirty="0" smtClean="0">
                <a:latin typeface="Times"/>
                <a:cs typeface="Times"/>
              </a:rPr>
              <a:t>-1</a:t>
            </a:r>
            <a:r>
              <a:rPr lang="en-US" sz="2000" dirty="0" smtClean="0">
                <a:latin typeface="Times"/>
                <a:cs typeface="Times"/>
              </a:rPr>
              <a:t> DIN </a:t>
            </a:r>
            <a:r>
              <a:rPr lang="en-US" sz="2000" dirty="0">
                <a:latin typeface="Times"/>
                <a:cs typeface="Times"/>
              </a:rPr>
              <a:t>+ 30μg L</a:t>
            </a:r>
            <a:r>
              <a:rPr lang="en-US" sz="2000" baseline="30000" dirty="0">
                <a:latin typeface="Times"/>
                <a:cs typeface="Times"/>
              </a:rPr>
              <a:t>-1</a:t>
            </a:r>
            <a:r>
              <a:rPr lang="en-US" sz="2000" dirty="0">
                <a:latin typeface="Times"/>
                <a:cs typeface="Times"/>
              </a:rPr>
              <a:t> </a:t>
            </a:r>
            <a:r>
              <a:rPr lang="en-US" sz="2000" dirty="0" smtClean="0">
                <a:latin typeface="Times"/>
                <a:cs typeface="Times"/>
              </a:rPr>
              <a:t>DIP) on </a:t>
            </a:r>
            <a:r>
              <a:rPr lang="en-US" sz="2000" dirty="0" smtClean="0">
                <a:latin typeface="Times"/>
                <a:cs typeface="Times"/>
              </a:rPr>
              <a:t>sediment oxygen demand (SOD</a:t>
            </a:r>
            <a:r>
              <a:rPr lang="en-US" sz="2000" dirty="0" smtClean="0">
                <a:latin typeface="Times"/>
                <a:cs typeface="Times"/>
              </a:rPr>
              <a:t>)</a:t>
            </a:r>
            <a:r>
              <a:rPr lang="en-US" sz="2000" dirty="0">
                <a:latin typeface="Times"/>
                <a:cs typeface="Times"/>
              </a:rPr>
              <a:t>.</a:t>
            </a:r>
            <a:r>
              <a:rPr lang="en-US" sz="2000" dirty="0" smtClean="0">
                <a:latin typeface="Times"/>
                <a:cs typeface="Times"/>
              </a:rPr>
              <a:t> </a:t>
            </a:r>
            <a:r>
              <a:rPr lang="en-US" sz="2000" dirty="0" smtClean="0">
                <a:latin typeface="Times"/>
                <a:cs typeface="Times"/>
              </a:rPr>
              <a:t>The </a:t>
            </a:r>
            <a:r>
              <a:rPr lang="en-US" sz="2000" dirty="0">
                <a:latin typeface="Times"/>
                <a:cs typeface="Times"/>
              </a:rPr>
              <a:t>experiment utilized </a:t>
            </a:r>
            <a:r>
              <a:rPr lang="en-US" sz="2000" dirty="0" smtClean="0">
                <a:latin typeface="Times"/>
                <a:cs typeface="Times"/>
              </a:rPr>
              <a:t>a complete </a:t>
            </a:r>
            <a:r>
              <a:rPr lang="en-US" sz="2000" dirty="0">
                <a:latin typeface="Times"/>
                <a:cs typeface="Times"/>
              </a:rPr>
              <a:t>factorial design, with four </a:t>
            </a:r>
            <a:r>
              <a:rPr lang="en-US" sz="2000" dirty="0" smtClean="0">
                <a:latin typeface="Times"/>
                <a:cs typeface="Times"/>
              </a:rPr>
              <a:t>replicates for </a:t>
            </a:r>
            <a:r>
              <a:rPr lang="en-US" sz="2000" dirty="0">
                <a:latin typeface="Times"/>
                <a:cs typeface="Times"/>
              </a:rPr>
              <a:t>each treatment </a:t>
            </a:r>
            <a:r>
              <a:rPr lang="en-US" sz="2000" dirty="0" smtClean="0">
                <a:latin typeface="Times"/>
                <a:cs typeface="Times"/>
              </a:rPr>
              <a:t>combination. The sediment </a:t>
            </a:r>
            <a:r>
              <a:rPr lang="en-US" sz="2000" dirty="0" err="1" smtClean="0">
                <a:latin typeface="Times"/>
                <a:cs typeface="Times"/>
              </a:rPr>
              <a:t>mesocosms</a:t>
            </a:r>
            <a:r>
              <a:rPr lang="en-US" sz="2000" dirty="0" smtClean="0">
                <a:latin typeface="Times"/>
                <a:cs typeface="Times"/>
              </a:rPr>
              <a:t> </a:t>
            </a:r>
            <a:r>
              <a:rPr lang="en-US" sz="2000" dirty="0" smtClean="0">
                <a:latin typeface="Times"/>
                <a:cs typeface="Times"/>
              </a:rPr>
              <a:t>were created in 300 ml BOD bottles using fine (&lt; 250 </a:t>
            </a:r>
            <a:r>
              <a:rPr lang="en-US" sz="2000" dirty="0" err="1" smtClean="0">
                <a:latin typeface="Times"/>
                <a:cs typeface="Times"/>
              </a:rPr>
              <a:t>μm</a:t>
            </a:r>
            <a:r>
              <a:rPr lang="en-US" sz="2000" dirty="0" smtClean="0">
                <a:latin typeface="Times"/>
                <a:cs typeface="Times"/>
              </a:rPr>
              <a:t>) </a:t>
            </a:r>
            <a:r>
              <a:rPr lang="en-US" sz="2000" dirty="0" smtClean="0">
                <a:latin typeface="Times"/>
                <a:cs typeface="Times"/>
              </a:rPr>
              <a:t>sediments and water collected from </a:t>
            </a:r>
            <a:r>
              <a:rPr lang="en-US" sz="2000" dirty="0">
                <a:latin typeface="Times"/>
                <a:cs typeface="Times"/>
              </a:rPr>
              <a:t>a </a:t>
            </a:r>
            <a:r>
              <a:rPr lang="en-US" sz="2000" dirty="0" smtClean="0">
                <a:latin typeface="Times"/>
                <a:cs typeface="Times"/>
              </a:rPr>
              <a:t>small man</a:t>
            </a:r>
            <a:r>
              <a:rPr lang="en-US" sz="2000" dirty="0">
                <a:latin typeface="Times"/>
                <a:cs typeface="Times"/>
              </a:rPr>
              <a:t>-made </a:t>
            </a:r>
            <a:r>
              <a:rPr lang="en-US" sz="2000" dirty="0" smtClean="0">
                <a:latin typeface="Times"/>
                <a:cs typeface="Times"/>
              </a:rPr>
              <a:t>pond in Farmville, Va. The </a:t>
            </a:r>
            <a:r>
              <a:rPr lang="en-US" sz="2000" dirty="0" err="1" smtClean="0">
                <a:latin typeface="Times"/>
                <a:cs typeface="Times"/>
              </a:rPr>
              <a:t>mesocsoms</a:t>
            </a:r>
            <a:r>
              <a:rPr lang="en-US" sz="2000" dirty="0" smtClean="0">
                <a:latin typeface="Times"/>
                <a:cs typeface="Times"/>
              </a:rPr>
              <a:t> were incubated </a:t>
            </a:r>
            <a:r>
              <a:rPr lang="en-US" sz="2000" dirty="0">
                <a:latin typeface="Times"/>
                <a:cs typeface="Times"/>
              </a:rPr>
              <a:t>in </a:t>
            </a:r>
            <a:r>
              <a:rPr lang="en-US" sz="2000" dirty="0" smtClean="0">
                <a:latin typeface="Times"/>
                <a:cs typeface="Times"/>
              </a:rPr>
              <a:t>the </a:t>
            </a:r>
            <a:r>
              <a:rPr lang="en-US" sz="2000" dirty="0" smtClean="0">
                <a:latin typeface="Times"/>
                <a:cs typeface="Times"/>
              </a:rPr>
              <a:t>dark for 22 days and sediment oxygen demand</a:t>
            </a:r>
            <a:r>
              <a:rPr lang="en-US" sz="2000" dirty="0">
                <a:latin typeface="Times"/>
                <a:cs typeface="Times"/>
              </a:rPr>
              <a:t> </a:t>
            </a:r>
            <a:r>
              <a:rPr lang="en-US" sz="2000" dirty="0" smtClean="0">
                <a:latin typeface="Times"/>
                <a:cs typeface="Times"/>
              </a:rPr>
              <a:t>and absorbance was measured at 1, 3, </a:t>
            </a:r>
            <a:r>
              <a:rPr lang="en-US" sz="2000" dirty="0">
                <a:latin typeface="Times"/>
                <a:cs typeface="Times"/>
              </a:rPr>
              <a:t>8</a:t>
            </a:r>
            <a:r>
              <a:rPr lang="en-US" sz="2000" dirty="0" smtClean="0">
                <a:latin typeface="Times"/>
                <a:cs typeface="Times"/>
              </a:rPr>
              <a:t>, 15, and 22 days</a:t>
            </a:r>
            <a:r>
              <a:rPr lang="en-US" sz="2000" dirty="0" smtClean="0">
                <a:latin typeface="Times"/>
                <a:cs typeface="Times"/>
              </a:rPr>
              <a:t>. We found </a:t>
            </a:r>
            <a:r>
              <a:rPr lang="en-US" sz="2000" dirty="0">
                <a:latin typeface="Times"/>
                <a:cs typeface="Times"/>
              </a:rPr>
              <a:t>that </a:t>
            </a:r>
            <a:r>
              <a:rPr lang="en-US" sz="2000" dirty="0" smtClean="0">
                <a:latin typeface="Times"/>
                <a:cs typeface="Times"/>
              </a:rPr>
              <a:t>both leaf litter </a:t>
            </a:r>
            <a:r>
              <a:rPr lang="en-US" sz="2000" dirty="0">
                <a:latin typeface="Times"/>
                <a:cs typeface="Times"/>
              </a:rPr>
              <a:t>and </a:t>
            </a:r>
            <a:r>
              <a:rPr lang="en-US" sz="2000" dirty="0" smtClean="0">
                <a:latin typeface="Times"/>
                <a:cs typeface="Times"/>
              </a:rPr>
              <a:t>nutrient enrichment </a:t>
            </a:r>
            <a:r>
              <a:rPr lang="en-US" sz="2000" dirty="0">
                <a:latin typeface="Times"/>
                <a:cs typeface="Times"/>
              </a:rPr>
              <a:t>increased </a:t>
            </a:r>
            <a:r>
              <a:rPr lang="en-US" sz="2000" dirty="0" smtClean="0">
                <a:latin typeface="Times"/>
                <a:cs typeface="Times"/>
              </a:rPr>
              <a:t>sediment </a:t>
            </a:r>
            <a:r>
              <a:rPr lang="en-US" sz="2000" dirty="0">
                <a:latin typeface="Times"/>
                <a:cs typeface="Times"/>
              </a:rPr>
              <a:t>oxygen </a:t>
            </a:r>
            <a:r>
              <a:rPr lang="en-US" sz="2000" dirty="0" smtClean="0">
                <a:latin typeface="Times"/>
                <a:cs typeface="Times"/>
              </a:rPr>
              <a:t>demand, normalized to sediment organic matter content, but there was no interactio</a:t>
            </a:r>
            <a:r>
              <a:rPr lang="en-US" sz="2000" dirty="0" smtClean="0">
                <a:latin typeface="Times"/>
                <a:cs typeface="Times"/>
              </a:rPr>
              <a:t>n between leaf litter and nutrient levels</a:t>
            </a:r>
            <a:r>
              <a:rPr lang="en-US" sz="2000" dirty="0" smtClean="0">
                <a:latin typeface="Times"/>
                <a:cs typeface="Times"/>
              </a:rPr>
              <a:t>. Spectroscopy </a:t>
            </a:r>
            <a:r>
              <a:rPr lang="en-US" sz="2000" dirty="0">
                <a:latin typeface="Times"/>
                <a:cs typeface="Times"/>
              </a:rPr>
              <a:t>scans revealed that the labile organic matter </a:t>
            </a:r>
            <a:r>
              <a:rPr lang="en-US" sz="2000" dirty="0" smtClean="0">
                <a:latin typeface="Times"/>
                <a:cs typeface="Times"/>
              </a:rPr>
              <a:t>initially increased in the leaf </a:t>
            </a:r>
            <a:r>
              <a:rPr lang="en-US" sz="2000" dirty="0" smtClean="0">
                <a:latin typeface="Times"/>
                <a:cs typeface="Times"/>
              </a:rPr>
              <a:t>litter treatments, </a:t>
            </a:r>
            <a:r>
              <a:rPr lang="en-US" sz="2000" dirty="0" smtClean="0">
                <a:latin typeface="Times"/>
                <a:cs typeface="Times"/>
              </a:rPr>
              <a:t>but then declined and </a:t>
            </a:r>
            <a:r>
              <a:rPr lang="en-US" sz="2000" dirty="0" smtClean="0">
                <a:latin typeface="Times"/>
                <a:cs typeface="Times"/>
              </a:rPr>
              <a:t>stabilized on the </a:t>
            </a:r>
            <a:r>
              <a:rPr lang="en-US" sz="2000" dirty="0" smtClean="0">
                <a:latin typeface="Times"/>
                <a:cs typeface="Times"/>
              </a:rPr>
              <a:t>last two samples </a:t>
            </a:r>
            <a:r>
              <a:rPr lang="en-US" sz="2000" dirty="0" smtClean="0">
                <a:latin typeface="Times"/>
                <a:cs typeface="Times"/>
              </a:rPr>
              <a:t>dates. The effect of leaf litter on SOD was greatest at 2 and 7 days of incubation and not significant after 21 days. These results indicate that sediment metabolism in this system is limited by organic matter quality and nutrients and that leaf litter can temporarily increase the availability of labile organic substrates.</a:t>
            </a:r>
            <a:endParaRPr lang="en-US" sz="2000" dirty="0">
              <a:latin typeface="Times"/>
              <a:cs typeface="Times"/>
            </a:endParaRPr>
          </a:p>
        </p:txBody>
      </p:sp>
      <p:sp>
        <p:nvSpPr>
          <p:cNvPr id="46" name="TextBox 45"/>
          <p:cNvSpPr txBox="1">
            <a:spLocks noChangeAspect="1"/>
          </p:cNvSpPr>
          <p:nvPr/>
        </p:nvSpPr>
        <p:spPr>
          <a:xfrm>
            <a:off x="29313395" y="20896831"/>
            <a:ext cx="6483315" cy="7474667"/>
          </a:xfrm>
          <a:prstGeom prst="rect">
            <a:avLst/>
          </a:prstGeom>
          <a:noFill/>
        </p:spPr>
        <p:txBody>
          <a:bodyPr wrap="square" lIns="87179" tIns="43589" rIns="87179" bIns="43589" rtlCol="0">
            <a:spAutoFit/>
          </a:bodyPr>
          <a:lstStyle/>
          <a:p>
            <a:pPr marL="342900" indent="-342900">
              <a:buFont typeface="Arial"/>
              <a:buChar char="•"/>
            </a:pPr>
            <a:r>
              <a:rPr lang="en-US" sz="3200" dirty="0" smtClean="0">
                <a:latin typeface="Times New Roman"/>
                <a:cs typeface="Times New Roman"/>
              </a:rPr>
              <a:t>Sediment microbial metabolism </a:t>
            </a:r>
            <a:r>
              <a:rPr lang="en-US" sz="3200" dirty="0" smtClean="0">
                <a:latin typeface="Times New Roman"/>
                <a:cs typeface="Times New Roman"/>
              </a:rPr>
              <a:t>is more limited by o</a:t>
            </a:r>
            <a:r>
              <a:rPr lang="en-US" sz="3200" dirty="0" smtClean="0">
                <a:latin typeface="Times New Roman"/>
                <a:cs typeface="Times New Roman"/>
              </a:rPr>
              <a:t>rganic matter source (i.e., quality) than by the quantity of organic matter in the sediments.</a:t>
            </a:r>
          </a:p>
          <a:p>
            <a:pPr marL="342900" indent="-342900">
              <a:buFont typeface="Arial"/>
              <a:buChar char="•"/>
            </a:pPr>
            <a:endParaRPr lang="en-US" sz="3200" dirty="0">
              <a:latin typeface="Times New Roman"/>
              <a:cs typeface="Times New Roman"/>
            </a:endParaRPr>
          </a:p>
          <a:p>
            <a:pPr marL="342900" indent="-342900">
              <a:buFont typeface="Arial"/>
              <a:buChar char="•"/>
            </a:pPr>
            <a:r>
              <a:rPr lang="en-US" sz="3200" dirty="0" smtClean="0">
                <a:latin typeface="Times New Roman"/>
                <a:cs typeface="Times New Roman"/>
              </a:rPr>
              <a:t>Leaf litter contributes a temporary source of higher quality organic matter that stimulates sediment microbial metabolism.</a:t>
            </a:r>
          </a:p>
          <a:p>
            <a:pPr marL="342900" indent="-342900">
              <a:buFont typeface="Arial"/>
              <a:buChar char="•"/>
            </a:pPr>
            <a:endParaRPr lang="en-US" sz="3200" dirty="0">
              <a:latin typeface="Times New Roman"/>
              <a:cs typeface="Times New Roman"/>
            </a:endParaRPr>
          </a:p>
          <a:p>
            <a:pPr marL="342900" indent="-342900">
              <a:buFont typeface="Arial"/>
              <a:buChar char="•"/>
            </a:pPr>
            <a:r>
              <a:rPr lang="en-US" sz="3200" dirty="0" smtClean="0">
                <a:latin typeface="Times New Roman"/>
                <a:cs typeface="Times New Roman"/>
              </a:rPr>
              <a:t>Sediment microbial communities are nutrient limited but the nutrient limitation is not increased by the presence of leaf litter.</a:t>
            </a:r>
          </a:p>
        </p:txBody>
      </p:sp>
      <p:sp>
        <p:nvSpPr>
          <p:cNvPr id="30" name="TextBox 29"/>
          <p:cNvSpPr txBox="1"/>
          <p:nvPr/>
        </p:nvSpPr>
        <p:spPr>
          <a:xfrm>
            <a:off x="1452326" y="23733687"/>
            <a:ext cx="7630630" cy="4524315"/>
          </a:xfrm>
          <a:prstGeom prst="rect">
            <a:avLst/>
          </a:prstGeom>
          <a:noFill/>
        </p:spPr>
        <p:txBody>
          <a:bodyPr wrap="square" rtlCol="0">
            <a:spAutoFit/>
          </a:bodyPr>
          <a:lstStyle/>
          <a:p>
            <a:pPr algn="just"/>
            <a:r>
              <a:rPr lang="en-US" sz="2400" dirty="0" smtClean="0">
                <a:latin typeface="Times"/>
                <a:cs typeface="Times"/>
              </a:rPr>
              <a:t>Leaf </a:t>
            </a:r>
            <a:r>
              <a:rPr lang="en-US" sz="2400" dirty="0">
                <a:latin typeface="Times"/>
                <a:cs typeface="Times"/>
              </a:rPr>
              <a:t>litter that falls into ponds becomes coarse particulate organic matter (CPOM) in the sediments. The organic matter in the CPOM can be used as a food resource by shredding </a:t>
            </a:r>
            <a:r>
              <a:rPr lang="en-US" sz="2400" dirty="0" err="1">
                <a:latin typeface="Times"/>
                <a:cs typeface="Times"/>
              </a:rPr>
              <a:t>macroinvertebrates</a:t>
            </a:r>
            <a:r>
              <a:rPr lang="en-US" sz="2400" dirty="0">
                <a:latin typeface="Times"/>
                <a:cs typeface="Times"/>
              </a:rPr>
              <a:t>, and microbial (fungi and bacteria) communities (red arrows). The organic matter in the CPOM can also serve as a source of resources for organisms in the pond that do not use the CPOM directly (blue arrows). Soluble organic compounds leach from CPOM and produce dissolved organic matter. The consumption and metabolic activity of organisms using CPOM convert the CPOM mass into inorganic nutrients and CO</a:t>
            </a:r>
            <a:r>
              <a:rPr lang="en-US" sz="2400" baseline="-25000" dirty="0">
                <a:latin typeface="Times"/>
                <a:cs typeface="Times"/>
              </a:rPr>
              <a:t>2</a:t>
            </a:r>
            <a:r>
              <a:rPr lang="en-US" sz="2400" dirty="0">
                <a:latin typeface="Times"/>
                <a:cs typeface="Times"/>
              </a:rPr>
              <a:t>, as well as fine particulate organic matter. (figure adapted from </a:t>
            </a:r>
            <a:r>
              <a:rPr lang="en-US" sz="2400" dirty="0" err="1">
                <a:latin typeface="Times"/>
                <a:cs typeface="Times"/>
              </a:rPr>
              <a:t>Gessner</a:t>
            </a:r>
            <a:r>
              <a:rPr lang="en-US" sz="2400" dirty="0">
                <a:latin typeface="Times"/>
                <a:cs typeface="Times"/>
              </a:rPr>
              <a:t> et al. 1999).</a:t>
            </a:r>
          </a:p>
        </p:txBody>
      </p:sp>
      <p:pic>
        <p:nvPicPr>
          <p:cNvPr id="58" name="Picture 57"/>
          <p:cNvPicPr/>
          <p:nvPr/>
        </p:nvPicPr>
        <p:blipFill>
          <a:blip r:embed="rId4" cstate="print"/>
          <a:srcRect/>
          <a:stretch>
            <a:fillRect/>
          </a:stretch>
        </p:blipFill>
        <p:spPr bwMode="auto">
          <a:xfrm>
            <a:off x="766317" y="18092496"/>
            <a:ext cx="8832055" cy="5335436"/>
          </a:xfrm>
          <a:prstGeom prst="rect">
            <a:avLst/>
          </a:prstGeom>
          <a:noFill/>
          <a:ln w="9525">
            <a:noFill/>
            <a:miter lim="800000"/>
            <a:headEnd/>
            <a:tailEnd/>
          </a:ln>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10067" y="1305871"/>
            <a:ext cx="4599973" cy="2077784"/>
          </a:xfrm>
          <a:prstGeom prst="rect">
            <a:avLst/>
          </a:prstGeom>
        </p:spPr>
      </p:pic>
      <p:grpSp>
        <p:nvGrpSpPr>
          <p:cNvPr id="64" name="Group 63"/>
          <p:cNvGrpSpPr/>
          <p:nvPr/>
        </p:nvGrpSpPr>
        <p:grpSpPr>
          <a:xfrm>
            <a:off x="10613476" y="29714331"/>
            <a:ext cx="8376681" cy="7400907"/>
            <a:chOff x="11236109" y="7146937"/>
            <a:chExt cx="9092434" cy="8072907"/>
          </a:xfrm>
        </p:grpSpPr>
        <p:grpSp>
          <p:nvGrpSpPr>
            <p:cNvPr id="14" name="Group 13"/>
            <p:cNvGrpSpPr/>
            <p:nvPr/>
          </p:nvGrpSpPr>
          <p:grpSpPr>
            <a:xfrm>
              <a:off x="11236109" y="11514678"/>
              <a:ext cx="9092430" cy="3705166"/>
              <a:chOff x="469453" y="15942139"/>
              <a:chExt cx="8665741" cy="4366061"/>
            </a:xfrm>
          </p:grpSpPr>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988" y="15945148"/>
                <a:ext cx="3753058" cy="2971142"/>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0716" y="15942139"/>
                <a:ext cx="3899054" cy="3086726"/>
              </a:xfrm>
              <a:prstGeom prst="rect">
                <a:avLst/>
              </a:prstGeom>
            </p:spPr>
          </p:pic>
          <p:sp>
            <p:nvSpPr>
              <p:cNvPr id="55" name="TextBox 54"/>
              <p:cNvSpPr txBox="1"/>
              <p:nvPr/>
            </p:nvSpPr>
            <p:spPr>
              <a:xfrm>
                <a:off x="469453" y="19240064"/>
                <a:ext cx="8665741" cy="1068136"/>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Figure </a:t>
                </a:r>
                <a:r>
                  <a:rPr lang="en-US" sz="2400" dirty="0">
                    <a:latin typeface="Times" panose="02020603050405020304" pitchFamily="18" charset="0"/>
                    <a:cs typeface="Times" panose="02020603050405020304" pitchFamily="18" charset="0"/>
                  </a:rPr>
                  <a:t>2</a:t>
                </a:r>
                <a:r>
                  <a:rPr lang="en-US" sz="2400" dirty="0" smtClean="0">
                    <a:latin typeface="Times" panose="02020603050405020304" pitchFamily="18" charset="0"/>
                    <a:cs typeface="Times" panose="02020603050405020304" pitchFamily="18" charset="0"/>
                  </a:rPr>
                  <a:t>: An </a:t>
                </a:r>
                <a:r>
                  <a:rPr lang="en-US" sz="2400" dirty="0" smtClean="0">
                    <a:latin typeface="Times" panose="02020603050405020304" pitchFamily="18" charset="0"/>
                    <a:cs typeface="Times" panose="02020603050405020304" pitchFamily="18" charset="0"/>
                  </a:rPr>
                  <a:t>example of a BOD bottle with CPOM </a:t>
                </a:r>
                <a:r>
                  <a:rPr lang="en-US" sz="2400" dirty="0" smtClean="0">
                    <a:latin typeface="Times" panose="02020603050405020304" pitchFamily="18" charset="0"/>
                    <a:cs typeface="Times" panose="02020603050405020304" pitchFamily="18" charset="0"/>
                  </a:rPr>
                  <a:t>present (A) and absent (B).</a:t>
                </a:r>
                <a:endParaRPr lang="en-US" sz="2400" dirty="0">
                  <a:latin typeface="Times" panose="02020603050405020304" pitchFamily="18" charset="0"/>
                  <a:cs typeface="Times" panose="02020603050405020304" pitchFamily="18" charset="0"/>
                </a:endParaRPr>
              </a:p>
            </p:txBody>
          </p:sp>
          <p:sp>
            <p:nvSpPr>
              <p:cNvPr id="56" name="TextBox 55"/>
              <p:cNvSpPr txBox="1"/>
              <p:nvPr/>
            </p:nvSpPr>
            <p:spPr>
              <a:xfrm>
                <a:off x="3951240" y="18089949"/>
                <a:ext cx="462529" cy="751652"/>
              </a:xfrm>
              <a:prstGeom prst="rect">
                <a:avLst/>
              </a:prstGeom>
              <a:noFill/>
            </p:spPr>
            <p:txBody>
              <a:bodyPr wrap="square" rtlCol="0">
                <a:spAutoFit/>
              </a:bodyPr>
              <a:lstStyle/>
              <a:p>
                <a:r>
                  <a:rPr lang="en-US" sz="3200" dirty="0" smtClean="0"/>
                  <a:t>A</a:t>
                </a:r>
                <a:endParaRPr lang="en-US" sz="3200" dirty="0"/>
              </a:p>
            </p:txBody>
          </p:sp>
          <p:sp>
            <p:nvSpPr>
              <p:cNvPr id="73" name="TextBox 72"/>
              <p:cNvSpPr txBox="1"/>
              <p:nvPr/>
            </p:nvSpPr>
            <p:spPr>
              <a:xfrm>
                <a:off x="8555524" y="18164639"/>
                <a:ext cx="341031" cy="751652"/>
              </a:xfrm>
              <a:prstGeom prst="rect">
                <a:avLst/>
              </a:prstGeom>
              <a:noFill/>
            </p:spPr>
            <p:txBody>
              <a:bodyPr wrap="square" rtlCol="0">
                <a:spAutoFit/>
              </a:bodyPr>
              <a:lstStyle/>
              <a:p>
                <a:r>
                  <a:rPr lang="en-US" sz="3200" dirty="0" smtClean="0"/>
                  <a:t>B</a:t>
                </a:r>
                <a:endParaRPr lang="en-US" sz="3200" dirty="0"/>
              </a:p>
            </p:txBody>
          </p:sp>
        </p:grpSp>
        <p:grpSp>
          <p:nvGrpSpPr>
            <p:cNvPr id="49" name="Group 48"/>
            <p:cNvGrpSpPr/>
            <p:nvPr/>
          </p:nvGrpSpPr>
          <p:grpSpPr>
            <a:xfrm>
              <a:off x="11333347" y="7146937"/>
              <a:ext cx="8995196" cy="4107767"/>
              <a:chOff x="26566814" y="18090567"/>
              <a:chExt cx="8995196" cy="4107767"/>
            </a:xfrm>
          </p:grpSpPr>
          <p:pic>
            <p:nvPicPr>
              <p:cNvPr id="1029" name="Picture 5"/>
              <p:cNvPicPr>
                <a:picLocks noChangeAspect="1" noChangeArrowheads="1"/>
              </p:cNvPicPr>
              <p:nvPr/>
            </p:nvPicPr>
            <p:blipFill>
              <a:blip r:embed="rId8"/>
              <a:srcRect/>
              <a:stretch>
                <a:fillRect/>
              </a:stretch>
            </p:blipFill>
            <p:spPr bwMode="auto">
              <a:xfrm>
                <a:off x="31464920" y="18090568"/>
                <a:ext cx="4097090" cy="2436406"/>
              </a:xfrm>
              <a:prstGeom prst="rect">
                <a:avLst/>
              </a:prstGeom>
              <a:noFill/>
              <a:ln w="9525">
                <a:noFill/>
                <a:miter lim="800000"/>
                <a:headEnd/>
                <a:tailEnd/>
              </a:ln>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742825" y="18090567"/>
                <a:ext cx="3513001" cy="2364321"/>
              </a:xfrm>
              <a:prstGeom prst="rect">
                <a:avLst/>
              </a:prstGeom>
            </p:spPr>
          </p:pic>
          <p:sp>
            <p:nvSpPr>
              <p:cNvPr id="47" name="TextBox 46"/>
              <p:cNvSpPr txBox="1"/>
              <p:nvPr/>
            </p:nvSpPr>
            <p:spPr>
              <a:xfrm>
                <a:off x="26566814" y="20889017"/>
                <a:ext cx="8995196" cy="1309317"/>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Figure </a:t>
                </a:r>
                <a:r>
                  <a:rPr lang="en-US" sz="2400" dirty="0">
                    <a:latin typeface="Times" panose="02020603050405020304" pitchFamily="18" charset="0"/>
                    <a:cs typeface="Times" panose="02020603050405020304" pitchFamily="18" charset="0"/>
                  </a:rPr>
                  <a:t>1</a:t>
                </a:r>
                <a:r>
                  <a:rPr lang="en-US" sz="2400" dirty="0" smtClean="0">
                    <a:latin typeface="Times" panose="02020603050405020304" pitchFamily="18" charset="0"/>
                    <a:cs typeface="Times" panose="02020603050405020304" pitchFamily="18" charset="0"/>
                  </a:rPr>
                  <a:t>: </a:t>
                </a:r>
                <a:r>
                  <a:rPr lang="en-US" sz="2400" dirty="0" smtClean="0">
                    <a:latin typeface="Times" panose="02020603050405020304" pitchFamily="18" charset="0"/>
                    <a:cs typeface="Times" panose="02020603050405020304" pitchFamily="18" charset="0"/>
                  </a:rPr>
                  <a:t>Landscape and aerial views of Lancer Park Pond (LPP). LPP is a </a:t>
                </a:r>
                <a:r>
                  <a:rPr lang="en-US" sz="2400" dirty="0" err="1" smtClean="0">
                    <a:latin typeface="Times" panose="02020603050405020304" pitchFamily="18" charset="0"/>
                    <a:cs typeface="Times" panose="02020603050405020304" pitchFamily="18" charset="0"/>
                  </a:rPr>
                  <a:t>stormwater</a:t>
                </a:r>
                <a:r>
                  <a:rPr lang="en-US" sz="2400" dirty="0" smtClean="0">
                    <a:latin typeface="Times" panose="02020603050405020304" pitchFamily="18" charset="0"/>
                    <a:cs typeface="Times" panose="02020603050405020304" pitchFamily="18" charset="0"/>
                  </a:rPr>
                  <a:t> pond with a surface area of 0.06 ha and a maximum depth of 1.5m. </a:t>
                </a:r>
                <a:endParaRPr lang="en-US" sz="2400" dirty="0">
                  <a:latin typeface="Times" panose="02020603050405020304" pitchFamily="18" charset="0"/>
                  <a:cs typeface="Times" panose="02020603050405020304" pitchFamily="18" charset="0"/>
                </a:endParaRPr>
              </a:p>
            </p:txBody>
          </p:sp>
        </p:grpSp>
      </p:grpSp>
      <p:grpSp>
        <p:nvGrpSpPr>
          <p:cNvPr id="51" name="Group 50"/>
          <p:cNvGrpSpPr/>
          <p:nvPr/>
        </p:nvGrpSpPr>
        <p:grpSpPr>
          <a:xfrm>
            <a:off x="10741262" y="8851355"/>
            <a:ext cx="8153848" cy="9996881"/>
            <a:chOff x="10005674" y="5511185"/>
            <a:chExt cx="8153848" cy="9996881"/>
          </a:xfrm>
        </p:grpSpPr>
        <p:sp>
          <p:nvSpPr>
            <p:cNvPr id="27" name="TextBox 26"/>
            <p:cNvSpPr txBox="1"/>
            <p:nvPr/>
          </p:nvSpPr>
          <p:spPr>
            <a:xfrm>
              <a:off x="10187584" y="13199742"/>
              <a:ext cx="7971938" cy="2308324"/>
            </a:xfrm>
            <a:prstGeom prst="rect">
              <a:avLst/>
            </a:prstGeom>
            <a:noFill/>
          </p:spPr>
          <p:txBody>
            <a:bodyPr wrap="square" rtlCol="0">
              <a:spAutoFit/>
            </a:bodyPr>
            <a:lstStyle/>
            <a:p>
              <a:pPr algn="just"/>
              <a:r>
                <a:rPr lang="en-US" sz="2400" dirty="0" smtClean="0">
                  <a:latin typeface="Times" panose="02020603050405020304" pitchFamily="18" charset="0"/>
                  <a:cs typeface="Times" panose="02020603050405020304" pitchFamily="18" charset="0"/>
                </a:rPr>
                <a:t>A </a:t>
              </a:r>
              <a:r>
                <a:rPr lang="en-US" sz="2400" dirty="0" smtClean="0">
                  <a:latin typeface="Times" panose="02020603050405020304" pitchFamily="18" charset="0"/>
                  <a:cs typeface="Times" panose="02020603050405020304" pitchFamily="18" charset="0"/>
                </a:rPr>
                <a:t>comparison of the </a:t>
              </a:r>
              <a:r>
                <a:rPr lang="en-US" sz="2400" dirty="0" smtClean="0">
                  <a:latin typeface="Times" panose="02020603050405020304" pitchFamily="18" charset="0"/>
                  <a:cs typeface="Times" panose="02020603050405020304" pitchFamily="18" charset="0"/>
                </a:rPr>
                <a:t>average sediment </a:t>
              </a:r>
              <a:r>
                <a:rPr lang="en-US" sz="2400" dirty="0" smtClean="0">
                  <a:latin typeface="Times" panose="02020603050405020304" pitchFamily="18" charset="0"/>
                  <a:cs typeface="Times" panose="02020603050405020304" pitchFamily="18" charset="0"/>
                </a:rPr>
                <a:t>oxygen demand </a:t>
              </a:r>
              <a:r>
                <a:rPr lang="en-US" sz="2400" dirty="0" smtClean="0">
                  <a:latin typeface="Times" panose="02020603050405020304" pitchFamily="18" charset="0"/>
                  <a:cs typeface="Times" panose="02020603050405020304" pitchFamily="18" charset="0"/>
                </a:rPr>
                <a:t>(SOD) in </a:t>
              </a:r>
              <a:r>
                <a:rPr lang="en-US" sz="2400" dirty="0" smtClean="0">
                  <a:latin typeface="Times" panose="02020603050405020304" pitchFamily="18" charset="0"/>
                  <a:cs typeface="Times" panose="02020603050405020304" pitchFamily="18" charset="0"/>
                </a:rPr>
                <a:t>BOD bottles with </a:t>
              </a:r>
              <a:r>
                <a:rPr lang="en-US" sz="2400" dirty="0" smtClean="0">
                  <a:latin typeface="Times" panose="02020603050405020304" pitchFamily="18" charset="0"/>
                  <a:cs typeface="Times" panose="02020603050405020304" pitchFamily="18" charset="0"/>
                </a:rPr>
                <a:t> and without leaf litter. Leaf litter </a:t>
              </a:r>
              <a:r>
                <a:rPr lang="en-US" sz="2400" dirty="0" smtClean="0">
                  <a:latin typeface="Times" panose="02020603050405020304" pitchFamily="18" charset="0"/>
                  <a:cs typeface="Times" panose="02020603050405020304" pitchFamily="18" charset="0"/>
                </a:rPr>
                <a:t>significantly </a:t>
              </a:r>
              <a:r>
                <a:rPr lang="en-US" sz="2400" dirty="0" smtClean="0">
                  <a:latin typeface="Times" panose="02020603050405020304" pitchFamily="18" charset="0"/>
                  <a:cs typeface="Times" panose="02020603050405020304" pitchFamily="18" charset="0"/>
                </a:rPr>
                <a:t>increases </a:t>
              </a:r>
              <a:r>
                <a:rPr lang="en-US" sz="2400" dirty="0" smtClean="0">
                  <a:latin typeface="Times" panose="02020603050405020304" pitchFamily="18" charset="0"/>
                  <a:cs typeface="Times" panose="02020603050405020304" pitchFamily="18" charset="0"/>
                </a:rPr>
                <a:t>sediment oxygen demand </a:t>
              </a:r>
              <a:r>
                <a:rPr lang="en-US" sz="2400" dirty="0" smtClean="0">
                  <a:latin typeface="Times" panose="02020603050405020304" pitchFamily="18" charset="0"/>
                  <a:cs typeface="Times" panose="02020603050405020304" pitchFamily="18" charset="0"/>
                </a:rPr>
                <a:t>in the pond sediments. Note that, </a:t>
              </a:r>
              <a:r>
                <a:rPr lang="en-US" sz="2400" dirty="0" smtClean="0">
                  <a:latin typeface="Times" panose="02020603050405020304" pitchFamily="18" charset="0"/>
                  <a:cs typeface="Times" panose="02020603050405020304" pitchFamily="18" charset="0"/>
                </a:rPr>
                <a:t>since these results were </a:t>
              </a:r>
              <a:r>
                <a:rPr lang="en-US" sz="2400" dirty="0" smtClean="0">
                  <a:latin typeface="Times" panose="02020603050405020304" pitchFamily="18" charset="0"/>
                  <a:cs typeface="Times" panose="02020603050405020304" pitchFamily="18" charset="0"/>
                </a:rPr>
                <a:t>normalized by </a:t>
              </a:r>
              <a:r>
                <a:rPr lang="en-US" sz="2400" dirty="0" smtClean="0">
                  <a:latin typeface="Times" panose="02020603050405020304" pitchFamily="18" charset="0"/>
                  <a:cs typeface="Times" panose="02020603050405020304" pitchFamily="18" charset="0"/>
                </a:rPr>
                <a:t>their organic matter content, </a:t>
              </a:r>
              <a:r>
                <a:rPr lang="en-US" sz="2400" dirty="0" smtClean="0">
                  <a:latin typeface="Times" panose="02020603050405020304" pitchFamily="18" charset="0"/>
                  <a:cs typeface="Times" panose="02020603050405020304" pitchFamily="18" charset="0"/>
                </a:rPr>
                <a:t>the effect </a:t>
              </a:r>
              <a:r>
                <a:rPr lang="en-US" sz="2400" dirty="0" smtClean="0">
                  <a:latin typeface="Times" panose="02020603050405020304" pitchFamily="18" charset="0"/>
                  <a:cs typeface="Times" panose="02020603050405020304" pitchFamily="18" charset="0"/>
                </a:rPr>
                <a:t>is not due to the increase in organic matter with the leaf additions.</a:t>
              </a:r>
              <a:endParaRPr lang="en-US" sz="2400" dirty="0">
                <a:latin typeface="Times" panose="02020603050405020304" pitchFamily="18" charset="0"/>
                <a:cs typeface="Times" panose="02020603050405020304" pitchFamily="18" charset="0"/>
              </a:endParaRPr>
            </a:p>
          </p:txBody>
        </p:sp>
        <p:pic>
          <p:nvPicPr>
            <p:cNvPr id="44" name="Picture 43"/>
            <p:cNvPicPr>
              <a:picLocks noChangeAspect="1"/>
            </p:cNvPicPr>
            <p:nvPr/>
          </p:nvPicPr>
          <p:blipFill>
            <a:blip r:embed="rId10"/>
            <a:stretch>
              <a:fillRect/>
            </a:stretch>
          </p:blipFill>
          <p:spPr>
            <a:xfrm>
              <a:off x="10005674" y="5511185"/>
              <a:ext cx="7688557" cy="7688557"/>
            </a:xfrm>
            <a:prstGeom prst="rect">
              <a:avLst/>
            </a:prstGeom>
          </p:spPr>
        </p:pic>
      </p:grpSp>
      <p:grpSp>
        <p:nvGrpSpPr>
          <p:cNvPr id="52" name="Group 51"/>
          <p:cNvGrpSpPr/>
          <p:nvPr/>
        </p:nvGrpSpPr>
        <p:grpSpPr>
          <a:xfrm>
            <a:off x="19653897" y="8669915"/>
            <a:ext cx="8043116" cy="10159285"/>
            <a:chOff x="9962629" y="17775644"/>
            <a:chExt cx="8043116" cy="10159285"/>
          </a:xfrm>
        </p:grpSpPr>
        <p:sp>
          <p:nvSpPr>
            <p:cNvPr id="32" name="TextBox 31"/>
            <p:cNvSpPr txBox="1"/>
            <p:nvPr/>
          </p:nvSpPr>
          <p:spPr>
            <a:xfrm>
              <a:off x="10022308" y="25626605"/>
              <a:ext cx="7983437" cy="2308324"/>
            </a:xfrm>
            <a:prstGeom prst="rect">
              <a:avLst/>
            </a:prstGeom>
            <a:noFill/>
          </p:spPr>
          <p:txBody>
            <a:bodyPr wrap="square" rtlCol="0">
              <a:spAutoFit/>
            </a:bodyPr>
            <a:lstStyle/>
            <a:p>
              <a:pPr algn="just"/>
              <a:r>
                <a:rPr lang="en-US" sz="2400" dirty="0" smtClean="0">
                  <a:latin typeface="Times" panose="02020603050405020304" pitchFamily="18" charset="0"/>
                  <a:cs typeface="Times" panose="02020603050405020304" pitchFamily="18" charset="0"/>
                </a:rPr>
                <a:t>A </a:t>
              </a:r>
              <a:r>
                <a:rPr lang="en-US" sz="2400" dirty="0">
                  <a:latin typeface="Times" panose="02020603050405020304" pitchFamily="18" charset="0"/>
                  <a:cs typeface="Times" panose="02020603050405020304" pitchFamily="18" charset="0"/>
                </a:rPr>
                <a:t>comparison of the </a:t>
              </a:r>
              <a:r>
                <a:rPr lang="en-US" sz="2400" dirty="0" smtClean="0">
                  <a:latin typeface="Times" panose="02020603050405020304" pitchFamily="18" charset="0"/>
                  <a:cs typeface="Times" panose="02020603050405020304" pitchFamily="18" charset="0"/>
                </a:rPr>
                <a:t>average sediment </a:t>
              </a:r>
              <a:r>
                <a:rPr lang="en-US" sz="2400" dirty="0">
                  <a:latin typeface="Times" panose="02020603050405020304" pitchFamily="18" charset="0"/>
                  <a:cs typeface="Times" panose="02020603050405020304" pitchFamily="18" charset="0"/>
                </a:rPr>
                <a:t>oxygen demand (SOD) in BOD bottles with  and without </a:t>
              </a:r>
              <a:r>
                <a:rPr lang="en-US" sz="2400" dirty="0" smtClean="0">
                  <a:latin typeface="Times" panose="02020603050405020304" pitchFamily="18" charset="0"/>
                  <a:cs typeface="Times" panose="02020603050405020304" pitchFamily="18" charset="0"/>
                </a:rPr>
                <a:t>nutrient enrichment. Added nutrients significantly </a:t>
              </a:r>
              <a:r>
                <a:rPr lang="en-US" sz="2400" dirty="0">
                  <a:latin typeface="Times" panose="02020603050405020304" pitchFamily="18" charset="0"/>
                  <a:cs typeface="Times" panose="02020603050405020304" pitchFamily="18" charset="0"/>
                </a:rPr>
                <a:t>increases sediment oxygen demand </a:t>
              </a:r>
              <a:r>
                <a:rPr lang="en-US" sz="2400" dirty="0" smtClean="0">
                  <a:latin typeface="Times" panose="02020603050405020304" pitchFamily="18" charset="0"/>
                  <a:cs typeface="Times" panose="02020603050405020304" pitchFamily="18" charset="0"/>
                </a:rPr>
                <a:t>in </a:t>
              </a:r>
              <a:r>
                <a:rPr lang="en-US" sz="2400" dirty="0">
                  <a:latin typeface="Times" panose="02020603050405020304" pitchFamily="18" charset="0"/>
                  <a:cs typeface="Times" panose="02020603050405020304" pitchFamily="18" charset="0"/>
                </a:rPr>
                <a:t>the pond sediments. </a:t>
              </a:r>
              <a:r>
                <a:rPr lang="en-US" sz="2400" dirty="0" smtClean="0">
                  <a:latin typeface="Times" panose="02020603050405020304" pitchFamily="18" charset="0"/>
                  <a:cs typeface="Times" panose="02020603050405020304" pitchFamily="18" charset="0"/>
                </a:rPr>
                <a:t>There was no significant interaction between leaf litter and nutrients, so the effect of nutrients was independent of the presence of leaf litter.</a:t>
              </a:r>
              <a:endParaRPr lang="en-US" sz="2400" dirty="0">
                <a:latin typeface="Times" panose="02020603050405020304" pitchFamily="18" charset="0"/>
                <a:cs typeface="Times" panose="02020603050405020304" pitchFamily="18" charset="0"/>
              </a:endParaRPr>
            </a:p>
          </p:txBody>
        </p:sp>
        <p:pic>
          <p:nvPicPr>
            <p:cNvPr id="45" name="Picture 44"/>
            <p:cNvPicPr>
              <a:picLocks noChangeAspect="1"/>
            </p:cNvPicPr>
            <p:nvPr/>
          </p:nvPicPr>
          <p:blipFill>
            <a:blip r:embed="rId11"/>
            <a:stretch>
              <a:fillRect/>
            </a:stretch>
          </p:blipFill>
          <p:spPr>
            <a:xfrm>
              <a:off x="9962629" y="17775644"/>
              <a:ext cx="7731602" cy="7731602"/>
            </a:xfrm>
            <a:prstGeom prst="rect">
              <a:avLst/>
            </a:prstGeom>
          </p:spPr>
        </p:pic>
      </p:grpSp>
      <p:grpSp>
        <p:nvGrpSpPr>
          <p:cNvPr id="53" name="Group 52"/>
          <p:cNvGrpSpPr/>
          <p:nvPr/>
        </p:nvGrpSpPr>
        <p:grpSpPr>
          <a:xfrm>
            <a:off x="10741261" y="18050164"/>
            <a:ext cx="8153848" cy="10587659"/>
            <a:chOff x="18177764" y="4551075"/>
            <a:chExt cx="8692609" cy="10587659"/>
          </a:xfrm>
        </p:grpSpPr>
        <p:sp>
          <p:nvSpPr>
            <p:cNvPr id="31" name="TextBox 30"/>
            <p:cNvSpPr txBox="1"/>
            <p:nvPr/>
          </p:nvSpPr>
          <p:spPr>
            <a:xfrm>
              <a:off x="18371694" y="13199742"/>
              <a:ext cx="8498679" cy="1938992"/>
            </a:xfrm>
            <a:prstGeom prst="rect">
              <a:avLst/>
            </a:prstGeom>
            <a:noFill/>
          </p:spPr>
          <p:txBody>
            <a:bodyPr wrap="square" rtlCol="0">
              <a:spAutoFit/>
            </a:bodyPr>
            <a:lstStyle/>
            <a:p>
              <a:pPr algn="just"/>
              <a:r>
                <a:rPr lang="en-US" sz="2400" dirty="0" smtClean="0">
                  <a:latin typeface="Times" panose="02020603050405020304" pitchFamily="18" charset="0"/>
                  <a:cs typeface="Times" panose="02020603050405020304" pitchFamily="18" charset="0"/>
                </a:rPr>
                <a:t>A </a:t>
              </a:r>
              <a:r>
                <a:rPr lang="en-US" sz="2400" dirty="0" smtClean="0">
                  <a:latin typeface="Times" panose="02020603050405020304" pitchFamily="18" charset="0"/>
                  <a:cs typeface="Times" panose="02020603050405020304" pitchFamily="18" charset="0"/>
                </a:rPr>
                <a:t>comparison of the </a:t>
              </a:r>
              <a:r>
                <a:rPr lang="en-US" sz="2400" dirty="0" smtClean="0">
                  <a:latin typeface="Times" panose="02020603050405020304" pitchFamily="18" charset="0"/>
                  <a:cs typeface="Times" panose="02020603050405020304" pitchFamily="18" charset="0"/>
                </a:rPr>
                <a:t>effect of leaf litter on sediment </a:t>
              </a:r>
              <a:r>
                <a:rPr lang="en-US" sz="2400" dirty="0" smtClean="0">
                  <a:latin typeface="Times" panose="02020603050405020304" pitchFamily="18" charset="0"/>
                  <a:cs typeface="Times" panose="02020603050405020304" pitchFamily="18" charset="0"/>
                </a:rPr>
                <a:t>oxygen demand </a:t>
              </a:r>
              <a:r>
                <a:rPr lang="en-US" sz="2400" dirty="0" smtClean="0">
                  <a:latin typeface="Times" panose="02020603050405020304" pitchFamily="18" charset="0"/>
                  <a:cs typeface="Times" panose="02020603050405020304" pitchFamily="18" charset="0"/>
                </a:rPr>
                <a:t>(SOD) in </a:t>
              </a:r>
              <a:r>
                <a:rPr lang="en-US" sz="2400" dirty="0" smtClean="0">
                  <a:latin typeface="Times" panose="02020603050405020304" pitchFamily="18" charset="0"/>
                  <a:cs typeface="Times" panose="02020603050405020304" pitchFamily="18" charset="0"/>
                </a:rPr>
                <a:t>bottles </a:t>
              </a:r>
              <a:r>
                <a:rPr lang="en-US" sz="2400" dirty="0" smtClean="0">
                  <a:latin typeface="Times" panose="02020603050405020304" pitchFamily="18" charset="0"/>
                  <a:cs typeface="Times" panose="02020603050405020304" pitchFamily="18" charset="0"/>
                </a:rPr>
                <a:t>over time.  The SOD and the effect of leaf litter on SOD was greatest after 2 and 7 days of incubation and declined during the experiment. There was no significant effect of leaf litter </a:t>
              </a:r>
              <a:r>
                <a:rPr lang="en-US" sz="2400" dirty="0" smtClean="0">
                  <a:latin typeface="Times" panose="02020603050405020304" pitchFamily="18" charset="0"/>
                  <a:cs typeface="Times" panose="02020603050405020304" pitchFamily="18" charset="0"/>
                </a:rPr>
                <a:t>on SOD</a:t>
              </a:r>
              <a:r>
                <a:rPr lang="en-US" sz="2400" dirty="0" smtClean="0">
                  <a:latin typeface="Times" panose="02020603050405020304" pitchFamily="18" charset="0"/>
                  <a:cs typeface="Times" panose="02020603050405020304" pitchFamily="18" charset="0"/>
                </a:rPr>
                <a:t> after </a:t>
              </a:r>
              <a:r>
                <a:rPr lang="en-US" sz="2400" dirty="0" smtClean="0">
                  <a:latin typeface="Times" panose="02020603050405020304" pitchFamily="18" charset="0"/>
                  <a:cs typeface="Times" panose="02020603050405020304" pitchFamily="18" charset="0"/>
                </a:rPr>
                <a:t>22 days. </a:t>
              </a:r>
              <a:endParaRPr lang="en-US" sz="2400" dirty="0">
                <a:latin typeface="Times" panose="02020603050405020304" pitchFamily="18" charset="0"/>
                <a:cs typeface="Times" panose="02020603050405020304" pitchFamily="18" charset="0"/>
              </a:endParaRPr>
            </a:p>
          </p:txBody>
        </p:sp>
        <p:pic>
          <p:nvPicPr>
            <p:cNvPr id="48" name="Picture 47"/>
            <p:cNvPicPr>
              <a:picLocks noChangeAspect="1"/>
            </p:cNvPicPr>
            <p:nvPr/>
          </p:nvPicPr>
          <p:blipFill>
            <a:blip r:embed="rId12"/>
            <a:stretch>
              <a:fillRect/>
            </a:stretch>
          </p:blipFill>
          <p:spPr>
            <a:xfrm>
              <a:off x="18177764" y="4551075"/>
              <a:ext cx="8692608" cy="8692608"/>
            </a:xfrm>
            <a:prstGeom prst="rect">
              <a:avLst/>
            </a:prstGeom>
          </p:spPr>
        </p:pic>
      </p:grpSp>
      <p:grpSp>
        <p:nvGrpSpPr>
          <p:cNvPr id="54" name="Group 53"/>
          <p:cNvGrpSpPr/>
          <p:nvPr/>
        </p:nvGrpSpPr>
        <p:grpSpPr>
          <a:xfrm>
            <a:off x="19429107" y="17844776"/>
            <a:ext cx="8970115" cy="10793047"/>
            <a:chOff x="17694231" y="16707254"/>
            <a:chExt cx="8970115" cy="10793047"/>
          </a:xfrm>
        </p:grpSpPr>
        <p:sp>
          <p:nvSpPr>
            <p:cNvPr id="35" name="TextBox 34"/>
            <p:cNvSpPr txBox="1"/>
            <p:nvPr/>
          </p:nvSpPr>
          <p:spPr>
            <a:xfrm>
              <a:off x="17984609" y="25561309"/>
              <a:ext cx="7977528" cy="1938992"/>
            </a:xfrm>
            <a:prstGeom prst="rect">
              <a:avLst/>
            </a:prstGeom>
            <a:noFill/>
          </p:spPr>
          <p:txBody>
            <a:bodyPr wrap="square" rtlCol="0">
              <a:spAutoFit/>
            </a:bodyPr>
            <a:lstStyle/>
            <a:p>
              <a:pPr algn="just"/>
              <a:r>
                <a:rPr lang="en-US" sz="2400" dirty="0">
                  <a:latin typeface="Times" panose="02020603050405020304" pitchFamily="18" charset="0"/>
                  <a:cs typeface="Times" panose="02020603050405020304" pitchFamily="18" charset="0"/>
                </a:rPr>
                <a:t>A comparison of the effect of </a:t>
              </a:r>
              <a:r>
                <a:rPr lang="en-US" sz="2400" dirty="0" smtClean="0">
                  <a:latin typeface="Times" panose="02020603050405020304" pitchFamily="18" charset="0"/>
                  <a:cs typeface="Times" panose="02020603050405020304" pitchFamily="18" charset="0"/>
                </a:rPr>
                <a:t>added nutrients on </a:t>
              </a:r>
              <a:r>
                <a:rPr lang="en-US" sz="2400" dirty="0">
                  <a:latin typeface="Times" panose="02020603050405020304" pitchFamily="18" charset="0"/>
                  <a:cs typeface="Times" panose="02020603050405020304" pitchFamily="18" charset="0"/>
                </a:rPr>
                <a:t>sediment oxygen demand (SOD) in bottles over time.  The </a:t>
              </a:r>
              <a:r>
                <a:rPr lang="en-US" sz="2400" dirty="0" smtClean="0">
                  <a:latin typeface="Times" panose="02020603050405020304" pitchFamily="18" charset="0"/>
                  <a:cs typeface="Times" panose="02020603050405020304" pitchFamily="18" charset="0"/>
                </a:rPr>
                <a:t>SOD was </a:t>
              </a:r>
              <a:r>
                <a:rPr lang="en-US" sz="2400" dirty="0">
                  <a:latin typeface="Times" panose="02020603050405020304" pitchFamily="18" charset="0"/>
                  <a:cs typeface="Times" panose="02020603050405020304" pitchFamily="18" charset="0"/>
                </a:rPr>
                <a:t>greatest after 2 and 7 days of incubation </a:t>
              </a:r>
              <a:r>
                <a:rPr lang="en-US" sz="2400" dirty="0" smtClean="0">
                  <a:latin typeface="Times" panose="02020603050405020304" pitchFamily="18" charset="0"/>
                  <a:cs typeface="Times" panose="02020603050405020304" pitchFamily="18" charset="0"/>
                </a:rPr>
                <a:t>and declined </a:t>
              </a:r>
              <a:r>
                <a:rPr lang="en-US" sz="2400" dirty="0">
                  <a:latin typeface="Times" panose="02020603050405020304" pitchFamily="18" charset="0"/>
                  <a:cs typeface="Times" panose="02020603050405020304" pitchFamily="18" charset="0"/>
                </a:rPr>
                <a:t>during the </a:t>
              </a:r>
              <a:r>
                <a:rPr lang="en-US" sz="2400" dirty="0" smtClean="0">
                  <a:latin typeface="Times" panose="02020603050405020304" pitchFamily="18" charset="0"/>
                  <a:cs typeface="Times" panose="02020603050405020304" pitchFamily="18" charset="0"/>
                </a:rPr>
                <a:t>experiment but the effect of nutrients remains consistent for the 22 days of incubation</a:t>
              </a:r>
              <a:r>
                <a:rPr lang="en-US" sz="2400" dirty="0" smtClean="0">
                  <a:latin typeface="Times" panose="02020603050405020304" pitchFamily="18" charset="0"/>
                  <a:cs typeface="Times" panose="02020603050405020304" pitchFamily="18" charset="0"/>
                </a:rPr>
                <a:t>. </a:t>
              </a:r>
              <a:endParaRPr lang="en-US" sz="2400" dirty="0">
                <a:latin typeface="Times" panose="02020603050405020304" pitchFamily="18" charset="0"/>
                <a:cs typeface="Times" panose="02020603050405020304" pitchFamily="18" charset="0"/>
              </a:endParaRPr>
            </a:p>
          </p:txBody>
        </p:sp>
        <p:pic>
          <p:nvPicPr>
            <p:cNvPr id="50" name="Picture 49"/>
            <p:cNvPicPr>
              <a:picLocks noChangeAspect="1"/>
            </p:cNvPicPr>
            <p:nvPr/>
          </p:nvPicPr>
          <p:blipFill>
            <a:blip r:embed="rId13"/>
            <a:stretch>
              <a:fillRect/>
            </a:stretch>
          </p:blipFill>
          <p:spPr>
            <a:xfrm>
              <a:off x="17694231" y="16707254"/>
              <a:ext cx="8970115" cy="8970115"/>
            </a:xfrm>
            <a:prstGeom prst="rect">
              <a:avLst/>
            </a:prstGeom>
          </p:spPr>
        </p:pic>
      </p:grpSp>
      <p:sp>
        <p:nvSpPr>
          <p:cNvPr id="59" name="Rectangle 58"/>
          <p:cNvSpPr/>
          <p:nvPr/>
        </p:nvSpPr>
        <p:spPr>
          <a:xfrm>
            <a:off x="29021852" y="19351067"/>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atin typeface="Helvetica"/>
                <a:cs typeface="Helvetica"/>
              </a:rPr>
              <a:t>Conclusions</a:t>
            </a:r>
            <a:endParaRPr lang="en-US" sz="5400" dirty="0">
              <a:latin typeface="Helvetica"/>
              <a:cs typeface="Helvetica"/>
            </a:endParaRPr>
          </a:p>
        </p:txBody>
      </p:sp>
      <p:sp>
        <p:nvSpPr>
          <p:cNvPr id="63" name="TextBox 62"/>
          <p:cNvSpPr txBox="1"/>
          <p:nvPr/>
        </p:nvSpPr>
        <p:spPr>
          <a:xfrm>
            <a:off x="577489" y="31455882"/>
            <a:ext cx="8766891" cy="5078314"/>
          </a:xfrm>
          <a:prstGeom prst="rect">
            <a:avLst/>
          </a:prstGeom>
          <a:noFill/>
        </p:spPr>
        <p:txBody>
          <a:bodyPr wrap="square" rtlCol="0">
            <a:spAutoFit/>
          </a:bodyPr>
          <a:lstStyle/>
          <a:p>
            <a:pPr marL="272434" indent="-272434" algn="just">
              <a:buFont typeface="Arial"/>
              <a:buChar char="•"/>
            </a:pPr>
            <a:r>
              <a:rPr lang="en-US" sz="1800" dirty="0" smtClean="0">
                <a:latin typeface="Times"/>
                <a:cs typeface="Times"/>
              </a:rPr>
              <a:t>The </a:t>
            </a:r>
            <a:r>
              <a:rPr lang="en-US" sz="1800" dirty="0" smtClean="0">
                <a:latin typeface="Times"/>
                <a:cs typeface="Times"/>
              </a:rPr>
              <a:t>combined effect of leaf litter and nutrient enrichment on sediment oxygen demand and organic matter </a:t>
            </a:r>
            <a:r>
              <a:rPr lang="en-US" sz="1800" dirty="0" err="1" smtClean="0">
                <a:latin typeface="Times"/>
                <a:cs typeface="Times"/>
              </a:rPr>
              <a:t>lability</a:t>
            </a:r>
            <a:r>
              <a:rPr lang="en-US" sz="1800" dirty="0" smtClean="0">
                <a:latin typeface="Times"/>
                <a:cs typeface="Times"/>
              </a:rPr>
              <a:t> was tested with 300 ml </a:t>
            </a:r>
            <a:r>
              <a:rPr lang="en-US" sz="1800" dirty="0" err="1" smtClean="0">
                <a:latin typeface="Times"/>
                <a:cs typeface="Times"/>
              </a:rPr>
              <a:t>mesocosms</a:t>
            </a:r>
            <a:r>
              <a:rPr lang="en-US" sz="1800" dirty="0" smtClean="0">
                <a:latin typeface="Times"/>
                <a:cs typeface="Times"/>
              </a:rPr>
              <a:t> (BOD bottles) arranged in a a complete factorial </a:t>
            </a:r>
            <a:r>
              <a:rPr lang="en-US" sz="1800" dirty="0" smtClean="0">
                <a:latin typeface="Times"/>
                <a:cs typeface="Times"/>
              </a:rPr>
              <a:t>design.</a:t>
            </a:r>
            <a:endParaRPr lang="en-US" sz="1800" dirty="0" smtClean="0">
              <a:latin typeface="Times"/>
              <a:cs typeface="Times"/>
            </a:endParaRPr>
          </a:p>
          <a:p>
            <a:pPr marL="272434" indent="-272434" algn="just">
              <a:buFont typeface="Arial"/>
              <a:buChar char="•"/>
            </a:pPr>
            <a:r>
              <a:rPr lang="en-US" sz="1800" dirty="0" smtClean="0">
                <a:latin typeface="Times"/>
                <a:cs typeface="Times"/>
              </a:rPr>
              <a:t>Each BOD bottle received 100 ml of fine sediment collected from </a:t>
            </a:r>
            <a:r>
              <a:rPr lang="en-US" sz="1800" dirty="0" smtClean="0">
                <a:latin typeface="Times"/>
                <a:cs typeface="Times"/>
              </a:rPr>
              <a:t>Lancer Park Pond </a:t>
            </a:r>
            <a:r>
              <a:rPr lang="en-US" sz="1800" dirty="0" smtClean="0">
                <a:latin typeface="Times"/>
                <a:cs typeface="Times"/>
              </a:rPr>
              <a:t>(Fig. 1) on </a:t>
            </a:r>
            <a:r>
              <a:rPr lang="en-US" sz="1800" dirty="0" smtClean="0">
                <a:latin typeface="Times"/>
                <a:cs typeface="Times"/>
              </a:rPr>
              <a:t>29 </a:t>
            </a:r>
            <a:r>
              <a:rPr lang="en-US" sz="1800" dirty="0">
                <a:latin typeface="Times"/>
                <a:cs typeface="Times"/>
              </a:rPr>
              <a:t>May, 2014 using </a:t>
            </a:r>
            <a:r>
              <a:rPr lang="en-US" sz="1800" dirty="0" smtClean="0">
                <a:latin typeface="Times"/>
                <a:cs typeface="Times"/>
              </a:rPr>
              <a:t>an </a:t>
            </a:r>
            <a:r>
              <a:rPr lang="en-US" sz="1800" dirty="0" err="1">
                <a:latin typeface="Times"/>
                <a:cs typeface="Times"/>
              </a:rPr>
              <a:t>E</a:t>
            </a:r>
            <a:r>
              <a:rPr lang="en-US" sz="1800" dirty="0" err="1" smtClean="0">
                <a:latin typeface="Times"/>
                <a:cs typeface="Times"/>
              </a:rPr>
              <a:t>ckman</a:t>
            </a:r>
            <a:r>
              <a:rPr lang="en-US" sz="1800" dirty="0" smtClean="0">
                <a:latin typeface="Times"/>
                <a:cs typeface="Times"/>
              </a:rPr>
              <a:t>-</a:t>
            </a:r>
            <a:r>
              <a:rPr lang="en-US" sz="1800" dirty="0" smtClean="0">
                <a:latin typeface="Times"/>
                <a:cs typeface="Times"/>
              </a:rPr>
              <a:t>dredge and sieved through 250 </a:t>
            </a:r>
            <a:r>
              <a:rPr lang="en-US" sz="1800" dirty="0" err="1" smtClean="0">
                <a:latin typeface="Times"/>
                <a:cs typeface="Times"/>
              </a:rPr>
              <a:t>μm</a:t>
            </a:r>
            <a:r>
              <a:rPr lang="en-US" sz="1800" dirty="0" smtClean="0">
                <a:latin typeface="Times"/>
                <a:cs typeface="Times"/>
              </a:rPr>
              <a:t> mes</a:t>
            </a:r>
            <a:r>
              <a:rPr lang="en-US" sz="1800" dirty="0" smtClean="0">
                <a:latin typeface="Times"/>
                <a:cs typeface="Times"/>
              </a:rPr>
              <a:t>h.</a:t>
            </a:r>
            <a:endParaRPr lang="en-US" sz="1800" dirty="0" smtClean="0">
              <a:latin typeface="Times"/>
              <a:cs typeface="Times"/>
            </a:endParaRPr>
          </a:p>
          <a:p>
            <a:pPr marL="272434" indent="-272434" algn="just">
              <a:buFont typeface="Arial"/>
              <a:buChar char="•"/>
            </a:pPr>
            <a:r>
              <a:rPr lang="en-US" sz="1800" dirty="0" smtClean="0">
                <a:latin typeface="Times"/>
                <a:cs typeface="Times"/>
              </a:rPr>
              <a:t>The BOD bottles were then filled with Lancer Park Pond water </a:t>
            </a:r>
            <a:r>
              <a:rPr lang="en-US" sz="1800" dirty="0" smtClean="0">
                <a:latin typeface="Times"/>
                <a:cs typeface="Times"/>
              </a:rPr>
              <a:t>collected </a:t>
            </a:r>
            <a:r>
              <a:rPr lang="en-US" sz="1800" dirty="0" smtClean="0">
                <a:latin typeface="Times"/>
                <a:cs typeface="Times"/>
              </a:rPr>
              <a:t>9 June 2014 </a:t>
            </a:r>
            <a:r>
              <a:rPr lang="en-US" sz="1800" dirty="0" smtClean="0">
                <a:latin typeface="Times"/>
                <a:cs typeface="Times"/>
              </a:rPr>
              <a:t>from 0.5 m.</a:t>
            </a:r>
          </a:p>
          <a:p>
            <a:pPr marL="272434" indent="-272434" algn="just">
              <a:buFont typeface="Arial"/>
              <a:buChar char="•"/>
            </a:pPr>
            <a:r>
              <a:rPr lang="en-US" sz="1800" dirty="0" smtClean="0">
                <a:latin typeface="Times"/>
                <a:cs typeface="Times"/>
              </a:rPr>
              <a:t>Nutrient </a:t>
            </a:r>
            <a:r>
              <a:rPr lang="en-US" sz="1800" dirty="0" smtClean="0">
                <a:latin typeface="Times"/>
                <a:cs typeface="Times"/>
              </a:rPr>
              <a:t>enrichment treatments were created by </a:t>
            </a:r>
            <a:r>
              <a:rPr lang="en-US" sz="1800" dirty="0" smtClean="0">
                <a:latin typeface="Times"/>
                <a:cs typeface="Times"/>
              </a:rPr>
              <a:t>increasing the nutrient concentration of the overlying water by 300 </a:t>
            </a:r>
            <a:r>
              <a:rPr lang="en-US" sz="1800" dirty="0" smtClean="0">
                <a:latin typeface="Times"/>
                <a:cs typeface="Times"/>
              </a:rPr>
              <a:t>μg L</a:t>
            </a:r>
            <a:r>
              <a:rPr lang="en-US" sz="1800" baseline="30000" dirty="0" smtClean="0">
                <a:latin typeface="Times"/>
                <a:cs typeface="Times"/>
              </a:rPr>
              <a:t>-1</a:t>
            </a:r>
            <a:r>
              <a:rPr lang="en-US" sz="1800" dirty="0" smtClean="0">
                <a:latin typeface="Times"/>
                <a:cs typeface="Times"/>
              </a:rPr>
              <a:t> </a:t>
            </a:r>
            <a:r>
              <a:rPr lang="en-US" sz="1800" dirty="0" smtClean="0">
                <a:latin typeface="Times"/>
                <a:cs typeface="Times"/>
              </a:rPr>
              <a:t>of DIN and 30 </a:t>
            </a:r>
            <a:r>
              <a:rPr lang="en-US" sz="1800" dirty="0">
                <a:latin typeface="Times"/>
                <a:cs typeface="Times"/>
              </a:rPr>
              <a:t>μg L</a:t>
            </a:r>
            <a:r>
              <a:rPr lang="en-US" sz="1800" baseline="30000" dirty="0">
                <a:latin typeface="Times"/>
                <a:cs typeface="Times"/>
              </a:rPr>
              <a:t>-1</a:t>
            </a:r>
            <a:r>
              <a:rPr lang="en-US" sz="1800" dirty="0">
                <a:latin typeface="Times"/>
                <a:cs typeface="Times"/>
              </a:rPr>
              <a:t> of </a:t>
            </a:r>
            <a:r>
              <a:rPr lang="en-US" sz="1800" dirty="0" smtClean="0">
                <a:latin typeface="Times"/>
                <a:cs typeface="Times"/>
              </a:rPr>
              <a:t>DIP.</a:t>
            </a:r>
            <a:endParaRPr lang="en-US" sz="1800" dirty="0" smtClean="0">
              <a:latin typeface="Times"/>
              <a:cs typeface="Times"/>
            </a:endParaRPr>
          </a:p>
          <a:p>
            <a:pPr marL="272434" indent="-272434" algn="just">
              <a:buFont typeface="Arial"/>
              <a:buChar char="•"/>
            </a:pPr>
            <a:r>
              <a:rPr lang="en-US" sz="1800" dirty="0" smtClean="0">
                <a:latin typeface="Times"/>
                <a:cs typeface="Times"/>
              </a:rPr>
              <a:t>The </a:t>
            </a:r>
            <a:r>
              <a:rPr lang="en-US" sz="1800" dirty="0">
                <a:latin typeface="Times"/>
                <a:cs typeface="Times"/>
              </a:rPr>
              <a:t>l</a:t>
            </a:r>
            <a:r>
              <a:rPr lang="en-US" sz="1800" dirty="0" smtClean="0">
                <a:latin typeface="Times"/>
                <a:cs typeface="Times"/>
              </a:rPr>
              <a:t>eaf litter treatments </a:t>
            </a:r>
            <a:r>
              <a:rPr lang="en-US" sz="1800" dirty="0" smtClean="0">
                <a:latin typeface="Times"/>
                <a:cs typeface="Times"/>
              </a:rPr>
              <a:t>were created by adding </a:t>
            </a:r>
            <a:r>
              <a:rPr lang="en-US" sz="1800" dirty="0" smtClean="0">
                <a:latin typeface="Times"/>
                <a:cs typeface="Times"/>
              </a:rPr>
              <a:t>20, senescent tulip poplar leaf </a:t>
            </a:r>
            <a:r>
              <a:rPr lang="en-US" sz="1800" dirty="0" smtClean="0">
                <a:latin typeface="Times"/>
                <a:cs typeface="Times"/>
              </a:rPr>
              <a:t>disks </a:t>
            </a:r>
            <a:r>
              <a:rPr lang="en-US" sz="1800" dirty="0" smtClean="0">
                <a:latin typeface="Times"/>
                <a:cs typeface="Times"/>
              </a:rPr>
              <a:t>(10 </a:t>
            </a:r>
            <a:r>
              <a:rPr lang="en-US" sz="1800" dirty="0" smtClean="0">
                <a:latin typeface="Times"/>
                <a:cs typeface="Times"/>
              </a:rPr>
              <a:t>mm </a:t>
            </a:r>
            <a:r>
              <a:rPr lang="en-US" sz="1800" dirty="0" smtClean="0">
                <a:latin typeface="Times"/>
                <a:cs typeface="Times"/>
              </a:rPr>
              <a:t>diam.) </a:t>
            </a:r>
            <a:r>
              <a:rPr lang="en-US" sz="1800" dirty="0" smtClean="0">
                <a:latin typeface="Times"/>
                <a:cs typeface="Times"/>
              </a:rPr>
              <a:t>to the BOD </a:t>
            </a:r>
            <a:r>
              <a:rPr lang="en-US" sz="1800" dirty="0" smtClean="0">
                <a:latin typeface="Times"/>
                <a:cs typeface="Times"/>
              </a:rPr>
              <a:t>bottles (Fig. 2)</a:t>
            </a:r>
          </a:p>
          <a:p>
            <a:pPr marL="272434" indent="-272434" algn="just">
              <a:buFont typeface="Arial"/>
              <a:buChar char="•"/>
            </a:pPr>
            <a:r>
              <a:rPr lang="en-US" sz="1800" dirty="0" smtClean="0">
                <a:latin typeface="Times"/>
                <a:cs typeface="Times"/>
              </a:rPr>
              <a:t>The BOD bottles were incubated in the dark on rocker-shakers and sampled at 1, 3, 8, 15, and 22 days.</a:t>
            </a:r>
            <a:endParaRPr lang="en-US" sz="1800" dirty="0" smtClean="0">
              <a:latin typeface="Times"/>
              <a:cs typeface="Times"/>
            </a:endParaRPr>
          </a:p>
          <a:p>
            <a:pPr marL="272434" indent="-272434" algn="just">
              <a:buFont typeface="Arial"/>
              <a:buChar char="•"/>
            </a:pPr>
            <a:r>
              <a:rPr lang="en-US" sz="1800" dirty="0" smtClean="0">
                <a:latin typeface="Times"/>
                <a:cs typeface="Times"/>
              </a:rPr>
              <a:t>Sediment oxygen demand was </a:t>
            </a:r>
            <a:r>
              <a:rPr lang="en-US" sz="1800" dirty="0" smtClean="0">
                <a:latin typeface="Times"/>
                <a:cs typeface="Times"/>
              </a:rPr>
              <a:t>calculated as the change in dissolved oxygen over a 5 h incubation.</a:t>
            </a:r>
          </a:p>
          <a:p>
            <a:pPr marL="272434" indent="-272434" algn="just">
              <a:buFont typeface="Arial"/>
              <a:buChar char="•"/>
            </a:pPr>
            <a:r>
              <a:rPr lang="en-US" sz="1800" dirty="0" smtClean="0">
                <a:latin typeface="Times"/>
                <a:cs typeface="Times"/>
              </a:rPr>
              <a:t>Dissolved oxygen was determined </a:t>
            </a:r>
            <a:r>
              <a:rPr lang="en-US" sz="1800" dirty="0" smtClean="0">
                <a:latin typeface="Times"/>
                <a:cs typeface="Times"/>
              </a:rPr>
              <a:t>using the Winkler’s Method (Carpenter 1965</a:t>
            </a:r>
            <a:r>
              <a:rPr lang="en-US" sz="1800" dirty="0" smtClean="0">
                <a:latin typeface="Times"/>
                <a:cs typeface="Times"/>
              </a:rPr>
              <a:t>).</a:t>
            </a:r>
          </a:p>
          <a:p>
            <a:pPr marL="272434" indent="-272434" algn="just">
              <a:buFont typeface="Arial"/>
              <a:buChar char="•"/>
            </a:pPr>
            <a:r>
              <a:rPr lang="en-US" sz="1800" dirty="0" smtClean="0">
                <a:latin typeface="Times"/>
                <a:cs typeface="Times"/>
              </a:rPr>
              <a:t>The amount of labile organic matter in the overlying water was determined using the ratio of absorbance at 254 and 365 nm from a water sample filtered through a GFF.</a:t>
            </a:r>
            <a:endParaRPr lang="en-US" sz="1800" dirty="0">
              <a:latin typeface="Times"/>
              <a:cs typeface="Times"/>
            </a:endParaRPr>
          </a:p>
        </p:txBody>
      </p:sp>
      <p:sp>
        <p:nvSpPr>
          <p:cNvPr id="60" name="Rectangle 59"/>
          <p:cNvSpPr/>
          <p:nvPr/>
        </p:nvSpPr>
        <p:spPr>
          <a:xfrm>
            <a:off x="1452326" y="29759501"/>
            <a:ext cx="7820894" cy="1087286"/>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atin typeface="Helvetica"/>
                <a:cs typeface="Helvetica"/>
              </a:rPr>
              <a:t>Methods</a:t>
            </a:r>
            <a:endParaRPr lang="en-US" sz="5400" dirty="0">
              <a:latin typeface="Helvetica"/>
              <a:cs typeface="Helvetica"/>
            </a:endParaRPr>
          </a:p>
        </p:txBody>
      </p:sp>
      <p:sp>
        <p:nvSpPr>
          <p:cNvPr id="61" name="Rectangle 60"/>
          <p:cNvSpPr/>
          <p:nvPr/>
        </p:nvSpPr>
        <p:spPr>
          <a:xfrm>
            <a:off x="1452326" y="16744648"/>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latin typeface="Helvetica"/>
                <a:cs typeface="Helvetica"/>
              </a:rPr>
              <a:t>Fate of Leaf Litter in Ponds</a:t>
            </a:r>
            <a:endParaRPr lang="en-US" sz="4400" dirty="0">
              <a:latin typeface="Helvetica"/>
              <a:cs typeface="Helvetica"/>
            </a:endParaRPr>
          </a:p>
        </p:txBody>
      </p:sp>
      <p:sp>
        <p:nvSpPr>
          <p:cNvPr id="62" name="Rectangle 61"/>
          <p:cNvSpPr/>
          <p:nvPr/>
        </p:nvSpPr>
        <p:spPr>
          <a:xfrm>
            <a:off x="1618322" y="5812209"/>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atin typeface="Helvetica"/>
                <a:cs typeface="Helvetica"/>
              </a:rPr>
              <a:t>Abstract</a:t>
            </a:r>
            <a:endParaRPr lang="en-US" sz="5400" dirty="0">
              <a:latin typeface="Helvetica"/>
              <a:cs typeface="Helvetica"/>
            </a:endParaRPr>
          </a:p>
        </p:txBody>
      </p:sp>
      <p:sp>
        <p:nvSpPr>
          <p:cNvPr id="67" name="Rectangle 66"/>
          <p:cNvSpPr/>
          <p:nvPr/>
        </p:nvSpPr>
        <p:spPr>
          <a:xfrm>
            <a:off x="11237774" y="7408733"/>
            <a:ext cx="7066402" cy="97735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n>
                  <a:solidFill>
                    <a:schemeClr val="tx2"/>
                  </a:solidFill>
                </a:ln>
                <a:solidFill>
                  <a:schemeClr val="tx1"/>
                </a:solidFill>
                <a:latin typeface="Helvetica"/>
                <a:cs typeface="Helvetica"/>
              </a:rPr>
              <a:t>Leaf Litter Effects</a:t>
            </a:r>
            <a:endParaRPr lang="en-US" sz="5400" dirty="0">
              <a:ln>
                <a:solidFill>
                  <a:schemeClr val="tx2"/>
                </a:solidFill>
              </a:ln>
              <a:solidFill>
                <a:schemeClr val="tx1"/>
              </a:solidFill>
              <a:latin typeface="Helvetica"/>
              <a:cs typeface="Helvetica"/>
            </a:endParaRPr>
          </a:p>
        </p:txBody>
      </p:sp>
      <p:sp>
        <p:nvSpPr>
          <p:cNvPr id="69" name="Rectangle 68"/>
          <p:cNvSpPr/>
          <p:nvPr/>
        </p:nvSpPr>
        <p:spPr>
          <a:xfrm>
            <a:off x="11237774" y="5769876"/>
            <a:ext cx="24900386" cy="938103"/>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atin typeface="Helvetica"/>
                <a:cs typeface="Helvetica"/>
              </a:rPr>
              <a:t>Results</a:t>
            </a:r>
            <a:endParaRPr lang="en-US" sz="5400" dirty="0">
              <a:latin typeface="Helvetica"/>
              <a:cs typeface="Helvetica"/>
            </a:endParaRPr>
          </a:p>
        </p:txBody>
      </p:sp>
      <p:sp>
        <p:nvSpPr>
          <p:cNvPr id="70" name="Rectangle 69"/>
          <p:cNvSpPr/>
          <p:nvPr/>
        </p:nvSpPr>
        <p:spPr>
          <a:xfrm>
            <a:off x="20311670" y="7379693"/>
            <a:ext cx="7066402" cy="97735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n>
                  <a:solidFill>
                    <a:schemeClr val="tx2"/>
                  </a:solidFill>
                </a:ln>
                <a:solidFill>
                  <a:schemeClr val="tx1"/>
                </a:solidFill>
                <a:latin typeface="Helvetica"/>
                <a:cs typeface="Helvetica"/>
              </a:rPr>
              <a:t>Nutrient Effects</a:t>
            </a:r>
            <a:endParaRPr lang="en-US" sz="5400" dirty="0">
              <a:ln>
                <a:solidFill>
                  <a:schemeClr val="tx2"/>
                </a:solidFill>
              </a:ln>
              <a:solidFill>
                <a:schemeClr val="tx1"/>
              </a:solidFill>
              <a:latin typeface="Helvetica"/>
              <a:cs typeface="Helvetica"/>
            </a:endParaRPr>
          </a:p>
        </p:txBody>
      </p:sp>
      <p:sp>
        <p:nvSpPr>
          <p:cNvPr id="71" name="Rectangle 70"/>
          <p:cNvSpPr/>
          <p:nvPr/>
        </p:nvSpPr>
        <p:spPr>
          <a:xfrm>
            <a:off x="29021852" y="7340096"/>
            <a:ext cx="7116308" cy="97735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n>
                  <a:solidFill>
                    <a:schemeClr val="tx2"/>
                  </a:solidFill>
                </a:ln>
                <a:solidFill>
                  <a:schemeClr val="tx1"/>
                </a:solidFill>
                <a:latin typeface="Helvetica"/>
                <a:cs typeface="Helvetica"/>
              </a:rPr>
              <a:t>Effects on OM Quality</a:t>
            </a:r>
            <a:endParaRPr lang="en-US" sz="5400" dirty="0">
              <a:ln>
                <a:solidFill>
                  <a:schemeClr val="tx2"/>
                </a:solidFill>
              </a:ln>
              <a:solidFill>
                <a:schemeClr val="tx1"/>
              </a:solidFill>
              <a:latin typeface="Helvetica"/>
              <a:cs typeface="Helvetica"/>
            </a:endParaRPr>
          </a:p>
        </p:txBody>
      </p:sp>
      <p:grpSp>
        <p:nvGrpSpPr>
          <p:cNvPr id="66" name="Group 65"/>
          <p:cNvGrpSpPr/>
          <p:nvPr/>
        </p:nvGrpSpPr>
        <p:grpSpPr>
          <a:xfrm>
            <a:off x="28391057" y="7648493"/>
            <a:ext cx="8760687" cy="10851719"/>
            <a:chOff x="28729713" y="7648493"/>
            <a:chExt cx="8760687" cy="10851719"/>
          </a:xfrm>
        </p:grpSpPr>
        <p:pic>
          <p:nvPicPr>
            <p:cNvPr id="43" name="Picture 42"/>
            <p:cNvPicPr>
              <a:picLocks noChangeAspect="1"/>
            </p:cNvPicPr>
            <p:nvPr/>
          </p:nvPicPr>
          <p:blipFill>
            <a:blip r:embed="rId14"/>
            <a:stretch>
              <a:fillRect/>
            </a:stretch>
          </p:blipFill>
          <p:spPr>
            <a:xfrm>
              <a:off x="28729713" y="7648493"/>
              <a:ext cx="8760687" cy="8760687"/>
            </a:xfrm>
            <a:prstGeom prst="rect">
              <a:avLst/>
            </a:prstGeom>
          </p:spPr>
        </p:pic>
        <p:sp>
          <p:nvSpPr>
            <p:cNvPr id="72" name="TextBox 71"/>
            <p:cNvSpPr txBox="1"/>
            <p:nvPr/>
          </p:nvSpPr>
          <p:spPr>
            <a:xfrm>
              <a:off x="28729713" y="16561220"/>
              <a:ext cx="7983437" cy="1938992"/>
            </a:xfrm>
            <a:prstGeom prst="rect">
              <a:avLst/>
            </a:prstGeom>
            <a:noFill/>
          </p:spPr>
          <p:txBody>
            <a:bodyPr wrap="square" rtlCol="0">
              <a:spAutoFit/>
            </a:bodyPr>
            <a:lstStyle/>
            <a:p>
              <a:pPr algn="just"/>
              <a:r>
                <a:rPr lang="en-US" sz="2400" dirty="0" smtClean="0">
                  <a:latin typeface="Times" panose="02020603050405020304" pitchFamily="18" charset="0"/>
                  <a:cs typeface="Times" panose="02020603050405020304" pitchFamily="18" charset="0"/>
                </a:rPr>
                <a:t>A </a:t>
              </a:r>
              <a:r>
                <a:rPr lang="en-US" sz="2400" dirty="0" smtClean="0">
                  <a:latin typeface="Times" panose="02020603050405020304" pitchFamily="18" charset="0"/>
                  <a:cs typeface="Times" panose="02020603050405020304" pitchFamily="18" charset="0"/>
                </a:rPr>
                <a:t>comparison of the </a:t>
              </a:r>
              <a:r>
                <a:rPr lang="en-US" sz="2400" dirty="0" smtClean="0">
                  <a:latin typeface="Times" panose="02020603050405020304" pitchFamily="18" charset="0"/>
                  <a:cs typeface="Times" panose="02020603050405020304" pitchFamily="18" charset="0"/>
                </a:rPr>
                <a:t>amount of labile dissolved organic matter over time in BOD bottles with and withou</a:t>
              </a:r>
              <a:r>
                <a:rPr lang="en-US" sz="2400" dirty="0" smtClean="0">
                  <a:latin typeface="Times" panose="02020603050405020304" pitchFamily="18" charset="0"/>
                  <a:cs typeface="Times" panose="02020603050405020304" pitchFamily="18" charset="0"/>
                </a:rPr>
                <a:t>t leaf litter. The leaf litter resulted in an initial increase in the amount of labile dissolved organic matter but this effect did not persist past the first week of incubation.</a:t>
              </a:r>
              <a:endParaRPr lang="en-US" sz="2400" dirty="0">
                <a:latin typeface="Times" panose="02020603050405020304" pitchFamily="18" charset="0"/>
                <a:cs typeface="Times" panose="02020603050405020304" pitchFamily="18" charset="0"/>
              </a:endParaRPr>
            </a:p>
          </p:txBody>
        </p:sp>
      </p:grpSp>
      <p:sp>
        <p:nvSpPr>
          <p:cNvPr id="74" name="TextBox 73"/>
          <p:cNvSpPr txBox="1">
            <a:spLocks noChangeAspect="1"/>
          </p:cNvSpPr>
          <p:nvPr/>
        </p:nvSpPr>
        <p:spPr>
          <a:xfrm>
            <a:off x="20603213" y="31103689"/>
            <a:ext cx="6483315" cy="5997338"/>
          </a:xfrm>
          <a:prstGeom prst="rect">
            <a:avLst/>
          </a:prstGeom>
          <a:noFill/>
        </p:spPr>
        <p:txBody>
          <a:bodyPr wrap="square" lIns="87179" tIns="43589" rIns="87179" bIns="43589" rtlCol="0">
            <a:spAutoFit/>
          </a:bodyPr>
          <a:lstStyle/>
          <a:p>
            <a:r>
              <a:rPr lang="en-US" sz="2400" dirty="0">
                <a:latin typeface="Times New Roman"/>
                <a:cs typeface="Times New Roman"/>
              </a:rPr>
              <a:t>Carpenter, J. H., 1965. The Chesapeake Bay Institute technique for the Winkler dissolved oxygen method. Limnology and Oceanography 10:144-143</a:t>
            </a:r>
            <a:r>
              <a:rPr lang="en-US" sz="2400" dirty="0" smtClean="0">
                <a:latin typeface="Times New Roman"/>
                <a:cs typeface="Times New Roman"/>
              </a:rPr>
              <a:t>.</a:t>
            </a:r>
          </a:p>
          <a:p>
            <a:endParaRPr lang="en-US" sz="2400" dirty="0">
              <a:latin typeface="Times New Roman"/>
              <a:cs typeface="Times New Roman"/>
            </a:endParaRPr>
          </a:p>
          <a:p>
            <a:r>
              <a:rPr lang="en-US" sz="2400" dirty="0"/>
              <a:t>Downing, J. A., Prairie, Y. T., Cole, J. J., Duarte, C. M., </a:t>
            </a:r>
            <a:r>
              <a:rPr lang="en-US" sz="2400" dirty="0" err="1"/>
              <a:t>Tranvik</a:t>
            </a:r>
            <a:r>
              <a:rPr lang="en-US" sz="2400" dirty="0"/>
              <a:t>, L. J., </a:t>
            </a:r>
            <a:r>
              <a:rPr lang="en-US" sz="2400" dirty="0" err="1"/>
              <a:t>Striegl</a:t>
            </a:r>
            <a:r>
              <a:rPr lang="en-US" sz="2400" dirty="0"/>
              <a:t>, R. G., McDowell, W. H., </a:t>
            </a:r>
            <a:r>
              <a:rPr lang="en-US" sz="2400" dirty="0" err="1"/>
              <a:t>Kortelainen</a:t>
            </a:r>
            <a:r>
              <a:rPr lang="en-US" sz="2400" dirty="0"/>
              <a:t>, P., </a:t>
            </a:r>
            <a:r>
              <a:rPr lang="en-US" sz="2400" dirty="0" err="1"/>
              <a:t>Caraco</a:t>
            </a:r>
            <a:r>
              <a:rPr lang="en-US" sz="2400" dirty="0"/>
              <a:t>, N. F., </a:t>
            </a:r>
            <a:r>
              <a:rPr lang="en-US" sz="2400" dirty="0" err="1"/>
              <a:t>Melack</a:t>
            </a:r>
            <a:r>
              <a:rPr lang="en-US" sz="2400" dirty="0"/>
              <a:t>, J. M., and Middleburg, J. J. 2006. The global abundance and size distribution of lakes, ponds, and impoundments. Limnology and Oceanography 51:2388-2397. </a:t>
            </a:r>
            <a:endParaRPr lang="en-US" sz="2400" dirty="0"/>
          </a:p>
          <a:p>
            <a:endParaRPr lang="en-US" sz="2400" dirty="0" smtClean="0">
              <a:latin typeface="Times New Roman"/>
              <a:cs typeface="Times New Roman"/>
            </a:endParaRPr>
          </a:p>
          <a:p>
            <a:r>
              <a:rPr lang="en-US" sz="2400" dirty="0" err="1">
                <a:latin typeface="Times New Roman"/>
                <a:cs typeface="Times New Roman"/>
              </a:rPr>
              <a:t>Gessner</a:t>
            </a:r>
            <a:r>
              <a:rPr lang="en-US" sz="2400" dirty="0">
                <a:latin typeface="Times New Roman"/>
                <a:cs typeface="Times New Roman"/>
              </a:rPr>
              <a:t>, M. O., </a:t>
            </a:r>
            <a:r>
              <a:rPr lang="en-US" sz="2400" dirty="0" err="1">
                <a:latin typeface="Times New Roman"/>
                <a:cs typeface="Times New Roman"/>
              </a:rPr>
              <a:t>Chauvet</a:t>
            </a:r>
            <a:r>
              <a:rPr lang="en-US" sz="2400" dirty="0">
                <a:latin typeface="Times New Roman"/>
                <a:cs typeface="Times New Roman"/>
              </a:rPr>
              <a:t>, E., and Dobson, M. 1999. A perspective on leaf litter breakdown in streams. </a:t>
            </a:r>
            <a:r>
              <a:rPr lang="en-US" sz="2400" dirty="0" err="1">
                <a:latin typeface="Times New Roman"/>
                <a:cs typeface="Times New Roman"/>
              </a:rPr>
              <a:t>Oikos</a:t>
            </a:r>
            <a:r>
              <a:rPr lang="en-US" sz="2400" dirty="0">
                <a:latin typeface="Times New Roman"/>
                <a:cs typeface="Times New Roman"/>
              </a:rPr>
              <a:t> 85:377-384. </a:t>
            </a:r>
            <a:endParaRPr lang="en-US" sz="2400" dirty="0">
              <a:latin typeface="Times New Roman"/>
              <a:cs typeface="Times New Roman"/>
            </a:endParaRPr>
          </a:p>
        </p:txBody>
      </p:sp>
      <p:sp>
        <p:nvSpPr>
          <p:cNvPr id="75" name="Rectangle 74"/>
          <p:cNvSpPr/>
          <p:nvPr/>
        </p:nvSpPr>
        <p:spPr>
          <a:xfrm>
            <a:off x="20311670" y="29691934"/>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atin typeface="Helvetica"/>
                <a:cs typeface="Helvetica"/>
              </a:rPr>
              <a:t>Literature Cited</a:t>
            </a:r>
            <a:endParaRPr lang="en-US" sz="5400" dirty="0">
              <a:latin typeface="Helvetica"/>
              <a:cs typeface="Helvetica"/>
            </a:endParaRPr>
          </a:p>
        </p:txBody>
      </p:sp>
      <p:sp>
        <p:nvSpPr>
          <p:cNvPr id="76" name="TextBox 75"/>
          <p:cNvSpPr txBox="1">
            <a:spLocks noChangeAspect="1"/>
          </p:cNvSpPr>
          <p:nvPr/>
        </p:nvSpPr>
        <p:spPr>
          <a:xfrm>
            <a:off x="29313395" y="31281489"/>
            <a:ext cx="6483315" cy="3412016"/>
          </a:xfrm>
          <a:prstGeom prst="rect">
            <a:avLst/>
          </a:prstGeom>
          <a:noFill/>
        </p:spPr>
        <p:txBody>
          <a:bodyPr wrap="square" lIns="87179" tIns="43589" rIns="87179" bIns="43589" rtlCol="0">
            <a:spAutoFit/>
          </a:bodyPr>
          <a:lstStyle/>
          <a:p>
            <a:pPr algn="just"/>
            <a:r>
              <a:rPr lang="en-US" sz="2400" dirty="0">
                <a:latin typeface="Times New Roman" pitchFamily="18" charset="0"/>
                <a:cs typeface="Times New Roman" pitchFamily="18" charset="0"/>
              </a:rPr>
              <a:t>We would like to thank Longwood </a:t>
            </a:r>
            <a:r>
              <a:rPr lang="en-US" sz="2400" dirty="0" smtClean="0">
                <a:latin typeface="Times New Roman" pitchFamily="18" charset="0"/>
                <a:cs typeface="Times New Roman" pitchFamily="18" charset="0"/>
              </a:rPr>
              <a:t>University</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and the </a:t>
            </a:r>
            <a:r>
              <a:rPr lang="en-US" sz="2400" dirty="0">
                <a:latin typeface="Times New Roman" pitchFamily="18" charset="0"/>
                <a:cs typeface="Times New Roman" pitchFamily="18" charset="0"/>
              </a:rPr>
              <a:t>Longwood Real Estate Foundation, </a:t>
            </a:r>
            <a:r>
              <a:rPr lang="en-US" sz="2400" dirty="0" smtClean="0">
                <a:latin typeface="Times New Roman" pitchFamily="18" charset="0"/>
                <a:cs typeface="Times New Roman" pitchFamily="18" charset="0"/>
              </a:rPr>
              <a:t>for permission </a:t>
            </a:r>
            <a:r>
              <a:rPr lang="en-US" sz="2400" dirty="0">
                <a:latin typeface="Times New Roman" pitchFamily="18" charset="0"/>
                <a:cs typeface="Times New Roman" pitchFamily="18" charset="0"/>
              </a:rPr>
              <a:t>to sample the ponds. We would also like to thank the Longwood University PRISM program, the Longwood University Department of Biological and Environmental Sciences and the Cook Cole College of Arts and Sciences for funding. </a:t>
            </a:r>
          </a:p>
          <a:p>
            <a:pPr algn="just"/>
            <a:endParaRPr lang="en-US" sz="2400" dirty="0">
              <a:latin typeface="Times New Roman"/>
              <a:cs typeface="Times New Roman"/>
            </a:endParaRPr>
          </a:p>
        </p:txBody>
      </p:sp>
      <p:sp>
        <p:nvSpPr>
          <p:cNvPr id="77" name="Rectangle 76"/>
          <p:cNvSpPr/>
          <p:nvPr/>
        </p:nvSpPr>
        <p:spPr>
          <a:xfrm>
            <a:off x="29021852" y="29691934"/>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atin typeface="Helvetica"/>
                <a:cs typeface="Helvetica"/>
              </a:rPr>
              <a:t>Acknowledgements </a:t>
            </a:r>
            <a:endParaRPr lang="en-US" sz="5400" dirty="0">
              <a:latin typeface="Helvetica"/>
              <a:cs typeface="Helvetica"/>
            </a:endParaRPr>
          </a:p>
        </p:txBody>
      </p:sp>
      <p:sp>
        <p:nvSpPr>
          <p:cNvPr id="68" name="Left Arrow 67"/>
          <p:cNvSpPr/>
          <p:nvPr/>
        </p:nvSpPr>
        <p:spPr>
          <a:xfrm>
            <a:off x="17135119" y="30391879"/>
            <a:ext cx="1294700" cy="25399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50579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2254</TotalTime>
  <Words>1362</Words>
  <Application>Microsoft Macintosh PowerPoint</Application>
  <PresentationFormat>Custom</PresentationFormat>
  <Paragraphs>45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131</cp:revision>
  <cp:lastPrinted>2014-03-31T21:03:27Z</cp:lastPrinted>
  <dcterms:created xsi:type="dcterms:W3CDTF">2014-03-28T15:30:39Z</dcterms:created>
  <dcterms:modified xsi:type="dcterms:W3CDTF">2014-07-10T18:25:22Z</dcterms:modified>
</cp:coreProperties>
</file>