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Lst>
  <p:sldSz cy="5143500" cx="9144000"/>
  <p:notesSz cx="6858000" cy="9144000"/>
  <p:embeddedFontLst>
    <p:embeddedFont>
      <p:font typeface="Roboto"/>
      <p:regular r:id="rId53"/>
      <p:bold r:id="rId54"/>
      <p:italic r:id="rId55"/>
      <p:boldItalic r:id="rId56"/>
    </p:embeddedFont>
    <p:embeddedFont>
      <p:font typeface="Roboto Medium"/>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51">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Sayan Banerje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D1BD19-1127-432B-915D-0FBA42991749}">
  <a:tblStyle styleId="{60D1BD19-1127-432B-915D-0FBA4299174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5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RobotoMedium-bold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font" Target="fonts/Roboto-regular.fntdata"/><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font" Target="fonts/Roboto-italic.fntdata"/><Relationship Id="rId10" Type="http://schemas.openxmlformats.org/officeDocument/2006/relationships/slide" Target="slides/slide3.xml"/><Relationship Id="rId54" Type="http://schemas.openxmlformats.org/officeDocument/2006/relationships/font" Target="fonts/Roboto-bold.fntdata"/><Relationship Id="rId13" Type="http://schemas.openxmlformats.org/officeDocument/2006/relationships/slide" Target="slides/slide6.xml"/><Relationship Id="rId57" Type="http://schemas.openxmlformats.org/officeDocument/2006/relationships/font" Target="fonts/RobotoMedium-regular.fntdata"/><Relationship Id="rId12" Type="http://schemas.openxmlformats.org/officeDocument/2006/relationships/slide" Target="slides/slide5.xml"/><Relationship Id="rId56" Type="http://schemas.openxmlformats.org/officeDocument/2006/relationships/font" Target="fonts/Roboto-boldItalic.fntdata"/><Relationship Id="rId15" Type="http://schemas.openxmlformats.org/officeDocument/2006/relationships/slide" Target="slides/slide8.xml"/><Relationship Id="rId59" Type="http://schemas.openxmlformats.org/officeDocument/2006/relationships/font" Target="fonts/RobotoMedium-italic.fntdata"/><Relationship Id="rId14" Type="http://schemas.openxmlformats.org/officeDocument/2006/relationships/slide" Target="slides/slide7.xml"/><Relationship Id="rId58" Type="http://schemas.openxmlformats.org/officeDocument/2006/relationships/font" Target="fonts/RobotoMedium-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5-07T12:50:37.488">
    <p:pos x="6000" y="0"/>
    <p:text>Not required</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5-07T12:51:27.107">
    <p:pos x="6000" y="0"/>
    <p:text>compare age distribution for different vital status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05-07T12:51:53.849">
    <p:pos x="6000" y="0"/>
    <p:text>how treatment effect was created?</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4-05-07T12:52:16.778">
    <p:pos x="6000" y="0"/>
    <p:text>Not required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9c9386447_7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9c9386447_7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d9c9386447_7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d9c9386447_7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9c9386447_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9c9386447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9c9386447_1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d9c9386447_1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9c9386447_1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d9c9386447_1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9c9386447_1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9c9386447_1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d9c9386447_1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d9c9386447_1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9c9386447_15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d9c9386447_15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d9c9386447_1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d9c9386447_1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d9c9386447_15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d9c9386447_15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9c960282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9c960282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d9c9386447_15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d9c9386447_15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d2882d2653_9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d2882d2653_9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2882d2653_9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d2882d2653_9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d2882d2653_9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d2882d2653_9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d2882d2653_9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d2882d2653_9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d2882d2653_9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d2882d2653_9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d9c9386447_18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d9c9386447_18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d9c9386447_2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d9c9386447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d9c9386447_2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d9c9386447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d9c9386447_2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d9c9386447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9c9386447_7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9c9386447_7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d9c9386447_2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d9c9386447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d9c9386447_2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d9c9386447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d9c960282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d9c960282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d9c960282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d9c960282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d9c960282f_0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d9c960282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d9c960282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d9c960282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d9c960282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d9c960282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d9c960282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d9c960282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d9c960282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d9c960282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d9c9386447_18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d9c9386447_18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9c9386447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9c9386447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d9c9386447_18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d9c9386447_18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d9c9386447_18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d9c9386447_18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d9c9386447_18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d9c9386447_18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d9c9386447_18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d9c9386447_18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d9c9386447_18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d9c9386447_18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d9c9386447_18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d9c9386447_18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9c9386447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9c9386447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9c9386447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9c9386447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9c9386447_7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d9c9386447_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9c9386447_7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9c9386447_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9c9386447_7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9c9386447_7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21.png"/><Relationship Id="rId11" Type="http://schemas.openxmlformats.org/officeDocument/2006/relationships/image" Target="../media/image22.png"/><Relationship Id="rId10" Type="http://schemas.openxmlformats.org/officeDocument/2006/relationships/image" Target="../media/image19.png"/><Relationship Id="rId12" Type="http://schemas.openxmlformats.org/officeDocument/2006/relationships/image" Target="../media/image26.png"/><Relationship Id="rId9" Type="http://schemas.openxmlformats.org/officeDocument/2006/relationships/image" Target="../media/image24.png"/><Relationship Id="rId5" Type="http://schemas.openxmlformats.org/officeDocument/2006/relationships/image" Target="../media/image14.png"/><Relationship Id="rId6" Type="http://schemas.openxmlformats.org/officeDocument/2006/relationships/image" Target="../media/image17.png"/><Relationship Id="rId7" Type="http://schemas.openxmlformats.org/officeDocument/2006/relationships/image" Target="../media/image20.png"/><Relationship Id="rId8"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comments" Target="../comments/comment2.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comments" Target="../comments/comment3.xml"/><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comments" Target="../comments/comment4.xml"/><Relationship Id="rId4" Type="http://schemas.openxmlformats.org/officeDocument/2006/relationships/image" Target="../media/image44.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3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4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38.png"/><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4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comments" Target="../comments/commen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Investigating Cancer Cases in the UK</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 5747M</a:t>
            </a:r>
            <a:r>
              <a:rPr lang="en"/>
              <a:t> L</a:t>
            </a:r>
            <a:r>
              <a:rPr lang="en"/>
              <a:t>earning Skills through Case studies</a:t>
            </a:r>
            <a:endParaRPr/>
          </a:p>
        </p:txBody>
      </p:sp>
      <p:sp>
        <p:nvSpPr>
          <p:cNvPr id="87" name="Google Shape;87;p13"/>
          <p:cNvSpPr txBox="1"/>
          <p:nvPr/>
        </p:nvSpPr>
        <p:spPr>
          <a:xfrm>
            <a:off x="585450" y="3465750"/>
            <a:ext cx="1651500" cy="3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Team members: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88" name="Google Shape;88;p13"/>
          <p:cNvSpPr txBox="1"/>
          <p:nvPr/>
        </p:nvSpPr>
        <p:spPr>
          <a:xfrm>
            <a:off x="2122350" y="3465750"/>
            <a:ext cx="5578800" cy="12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Yu Xie（201791780）</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Kevin Timothy Muller</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Shrichand Bhuria (201800797)</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Zirui Huang(201750793)</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Utkarsh Balooni (201792310)</a:t>
            </a:r>
            <a:br>
              <a:rPr lang="en">
                <a:solidFill>
                  <a:schemeClr val="lt1"/>
                </a:solidFill>
                <a:latin typeface="Roboto"/>
                <a:ea typeface="Roboto"/>
                <a:cs typeface="Roboto"/>
                <a:sym typeface="Roboto"/>
              </a:rPr>
            </a:br>
            <a:r>
              <a:rPr lang="en">
                <a:solidFill>
                  <a:schemeClr val="lt1"/>
                </a:solidFill>
                <a:latin typeface="Roboto"/>
                <a:ea typeface="Roboto"/>
                <a:cs typeface="Roboto"/>
                <a:sym typeface="Roboto"/>
              </a:rPr>
              <a:t>Sayan Banerjee (201802384)</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118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Hypothesis Testing</a:t>
            </a:r>
            <a:endParaRPr sz="2200"/>
          </a:p>
        </p:txBody>
      </p:sp>
      <p:sp>
        <p:nvSpPr>
          <p:cNvPr id="141" name="Google Shape;141;p22"/>
          <p:cNvSpPr txBox="1"/>
          <p:nvPr/>
        </p:nvSpPr>
        <p:spPr>
          <a:xfrm>
            <a:off x="438050" y="846350"/>
            <a:ext cx="8324700" cy="39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To corroborate our results, we perform a </a:t>
            </a:r>
            <a:r>
              <a:rPr b="1" lang="en" sz="1800">
                <a:solidFill>
                  <a:schemeClr val="dk2"/>
                </a:solidFill>
                <a:latin typeface="Roboto"/>
                <a:ea typeface="Roboto"/>
                <a:cs typeface="Roboto"/>
                <a:sym typeface="Roboto"/>
              </a:rPr>
              <a:t>2 sample t-test</a:t>
            </a:r>
            <a:r>
              <a:rPr lang="en" sz="1800">
                <a:solidFill>
                  <a:schemeClr val="dk2"/>
                </a:solidFill>
                <a:latin typeface="Roboto"/>
                <a:ea typeface="Roboto"/>
                <a:cs typeface="Roboto"/>
                <a:sym typeface="Roboto"/>
              </a:rPr>
              <a:t> on the data.</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The following table summarizes the results of the t-test.</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graphicFrame>
        <p:nvGraphicFramePr>
          <p:cNvPr id="142" name="Google Shape;142;p22"/>
          <p:cNvGraphicFramePr/>
          <p:nvPr/>
        </p:nvGraphicFramePr>
        <p:xfrm>
          <a:off x="906350" y="1906650"/>
          <a:ext cx="3000000" cy="3000000"/>
        </p:xfrm>
        <a:graphic>
          <a:graphicData uri="http://schemas.openxmlformats.org/drawingml/2006/table">
            <a:tbl>
              <a:tblPr>
                <a:noFill/>
                <a:tableStyleId>{60D1BD19-1127-432B-915D-0FBA42991749}</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a:t>Stage</a:t>
                      </a:r>
                      <a:endParaRPr b="1"/>
                    </a:p>
                  </a:txBody>
                  <a:tcPr marT="91425" marB="91425" marR="91425" marL="91425"/>
                </a:tc>
                <a:tc>
                  <a:txBody>
                    <a:bodyPr/>
                    <a:lstStyle/>
                    <a:p>
                      <a:pPr indent="0" lvl="0" marL="0" rtl="0" algn="l">
                        <a:spcBef>
                          <a:spcPts val="0"/>
                        </a:spcBef>
                        <a:spcAft>
                          <a:spcPts val="0"/>
                        </a:spcAft>
                        <a:buNone/>
                      </a:pPr>
                      <a:r>
                        <a:rPr b="1" lang="en"/>
                        <a:t>T-statistic </a:t>
                      </a:r>
                      <a:endParaRPr b="1"/>
                    </a:p>
                  </a:txBody>
                  <a:tcPr marT="91425" marB="91425" marR="91425" marL="91425"/>
                </a:tc>
                <a:tc>
                  <a:txBody>
                    <a:bodyPr/>
                    <a:lstStyle/>
                    <a:p>
                      <a:pPr indent="0" lvl="0" marL="0" rtl="0" algn="l">
                        <a:spcBef>
                          <a:spcPts val="0"/>
                        </a:spcBef>
                        <a:spcAft>
                          <a:spcPts val="0"/>
                        </a:spcAft>
                        <a:buNone/>
                      </a:pPr>
                      <a:r>
                        <a:rPr b="1" lang="en"/>
                        <a:t>p-value</a:t>
                      </a:r>
                      <a:endParaRPr b="1"/>
                    </a:p>
                  </a:txBody>
                  <a:tcPr marT="91425" marB="91425" marR="91425" marL="91425"/>
                </a:tc>
                <a:tc>
                  <a:txBody>
                    <a:bodyPr/>
                    <a:lstStyle/>
                    <a:p>
                      <a:pPr indent="0" lvl="0" marL="0" rtl="0" algn="l">
                        <a:spcBef>
                          <a:spcPts val="0"/>
                        </a:spcBef>
                        <a:spcAft>
                          <a:spcPts val="0"/>
                        </a:spcAft>
                        <a:buNone/>
                      </a:pPr>
                      <a:r>
                        <a:rPr b="1" lang="en"/>
                        <a:t>Significance at 5% level</a:t>
                      </a:r>
                      <a:endParaRPr b="1"/>
                    </a:p>
                  </a:txBody>
                  <a:tcPr marT="91425" marB="91425" marR="91425" marL="91425"/>
                </a:tc>
              </a:tr>
              <a:tr h="361175">
                <a:tc>
                  <a:txBody>
                    <a:bodyPr/>
                    <a:lstStyle/>
                    <a:p>
                      <a:pPr indent="0" lvl="0" marL="0" rtl="0" algn="l">
                        <a:spcBef>
                          <a:spcPts val="0"/>
                        </a:spcBef>
                        <a:spcAft>
                          <a:spcPts val="0"/>
                        </a:spcAft>
                        <a:buNone/>
                      </a:pPr>
                      <a:r>
                        <a:rPr lang="en"/>
                        <a:t>Stage 1</a:t>
                      </a:r>
                      <a:endParaRPr/>
                    </a:p>
                  </a:txBody>
                  <a:tcPr marT="91425" marB="91425" marR="91425" marL="91425"/>
                </a:tc>
                <a:tc>
                  <a:txBody>
                    <a:bodyPr/>
                    <a:lstStyle/>
                    <a:p>
                      <a:pPr indent="0" lvl="0" marL="0" rtl="0" algn="l">
                        <a:spcBef>
                          <a:spcPts val="0"/>
                        </a:spcBef>
                        <a:spcAft>
                          <a:spcPts val="0"/>
                        </a:spcAft>
                        <a:buNone/>
                      </a:pPr>
                      <a:r>
                        <a:rPr lang="en"/>
                        <a:t>-1.419</a:t>
                      </a:r>
                      <a:endParaRPr/>
                    </a:p>
                  </a:txBody>
                  <a:tcPr marT="91425" marB="91425" marR="91425" marL="91425"/>
                </a:tc>
                <a:tc>
                  <a:txBody>
                    <a:bodyPr/>
                    <a:lstStyle/>
                    <a:p>
                      <a:pPr indent="0" lvl="0" marL="0" rtl="0" algn="l">
                        <a:spcBef>
                          <a:spcPts val="0"/>
                        </a:spcBef>
                        <a:spcAft>
                          <a:spcPts val="0"/>
                        </a:spcAft>
                        <a:buNone/>
                      </a:pPr>
                      <a:r>
                        <a:rPr lang="en"/>
                        <a:t>0.156</a:t>
                      </a:r>
                      <a:endParaRPr/>
                    </a:p>
                  </a:txBody>
                  <a:tcPr marT="91425" marB="91425" marR="91425" marL="91425"/>
                </a:tc>
                <a:tc>
                  <a:txBody>
                    <a:bodyPr/>
                    <a:lstStyle/>
                    <a:p>
                      <a:pPr indent="0" lvl="0" marL="0" rtl="0" algn="l">
                        <a:spcBef>
                          <a:spcPts val="0"/>
                        </a:spcBef>
                        <a:spcAft>
                          <a:spcPts val="0"/>
                        </a:spcAft>
                        <a:buNone/>
                      </a:pPr>
                      <a:r>
                        <a:rPr lang="en"/>
                        <a:t>Not significant</a:t>
                      </a:r>
                      <a:endParaRPr/>
                    </a:p>
                  </a:txBody>
                  <a:tcPr marT="91425" marB="91425" marR="91425" marL="91425"/>
                </a:tc>
              </a:tr>
              <a:tr h="381000">
                <a:tc>
                  <a:txBody>
                    <a:bodyPr/>
                    <a:lstStyle/>
                    <a:p>
                      <a:pPr indent="0" lvl="0" marL="0" rtl="0" algn="l">
                        <a:spcBef>
                          <a:spcPts val="0"/>
                        </a:spcBef>
                        <a:spcAft>
                          <a:spcPts val="0"/>
                        </a:spcAft>
                        <a:buNone/>
                      </a:pPr>
                      <a:r>
                        <a:rPr lang="en"/>
                        <a:t>Stage 2</a:t>
                      </a:r>
                      <a:endParaRPr/>
                    </a:p>
                  </a:txBody>
                  <a:tcPr marT="91425" marB="91425" marR="91425" marL="91425"/>
                </a:tc>
                <a:tc>
                  <a:txBody>
                    <a:bodyPr/>
                    <a:lstStyle/>
                    <a:p>
                      <a:pPr indent="0" lvl="0" marL="0" rtl="0" algn="l">
                        <a:spcBef>
                          <a:spcPts val="0"/>
                        </a:spcBef>
                        <a:spcAft>
                          <a:spcPts val="0"/>
                        </a:spcAft>
                        <a:buNone/>
                      </a:pPr>
                      <a:r>
                        <a:rPr lang="en"/>
                        <a:t>-1.321</a:t>
                      </a:r>
                      <a:endParaRPr/>
                    </a:p>
                  </a:txBody>
                  <a:tcPr marT="91425" marB="91425" marR="91425" marL="91425"/>
                </a:tc>
                <a:tc>
                  <a:txBody>
                    <a:bodyPr/>
                    <a:lstStyle/>
                    <a:p>
                      <a:pPr indent="0" lvl="0" marL="0" rtl="0" algn="l">
                        <a:spcBef>
                          <a:spcPts val="0"/>
                        </a:spcBef>
                        <a:spcAft>
                          <a:spcPts val="0"/>
                        </a:spcAft>
                        <a:buNone/>
                      </a:pPr>
                      <a:r>
                        <a:rPr lang="en"/>
                        <a:t>0.186</a:t>
                      </a:r>
                      <a:endParaRPr/>
                    </a:p>
                  </a:txBody>
                  <a:tcPr marT="91425" marB="91425" marR="91425" marL="91425"/>
                </a:tc>
                <a:tc>
                  <a:txBody>
                    <a:bodyPr/>
                    <a:lstStyle/>
                    <a:p>
                      <a:pPr indent="0" lvl="0" marL="0" rtl="0" algn="l">
                        <a:spcBef>
                          <a:spcPts val="0"/>
                        </a:spcBef>
                        <a:spcAft>
                          <a:spcPts val="0"/>
                        </a:spcAft>
                        <a:buNone/>
                      </a:pPr>
                      <a:r>
                        <a:rPr lang="en"/>
                        <a:t>Not significant</a:t>
                      </a:r>
                      <a:endParaRPr/>
                    </a:p>
                  </a:txBody>
                  <a:tcPr marT="91425" marB="91425" marR="91425" marL="91425"/>
                </a:tc>
              </a:tr>
              <a:tr h="381000">
                <a:tc>
                  <a:txBody>
                    <a:bodyPr/>
                    <a:lstStyle/>
                    <a:p>
                      <a:pPr indent="0" lvl="0" marL="0" rtl="0" algn="l">
                        <a:spcBef>
                          <a:spcPts val="0"/>
                        </a:spcBef>
                        <a:spcAft>
                          <a:spcPts val="0"/>
                        </a:spcAft>
                        <a:buNone/>
                      </a:pPr>
                      <a:r>
                        <a:rPr lang="en"/>
                        <a:t>Stage 3</a:t>
                      </a:r>
                      <a:endParaRPr/>
                    </a:p>
                  </a:txBody>
                  <a:tcPr marT="91425" marB="91425" marR="91425" marL="91425"/>
                </a:tc>
                <a:tc>
                  <a:txBody>
                    <a:bodyPr/>
                    <a:lstStyle/>
                    <a:p>
                      <a:pPr indent="0" lvl="0" marL="0" rtl="0" algn="l">
                        <a:spcBef>
                          <a:spcPts val="0"/>
                        </a:spcBef>
                        <a:spcAft>
                          <a:spcPts val="0"/>
                        </a:spcAft>
                        <a:buNone/>
                      </a:pPr>
                      <a:r>
                        <a:rPr lang="en"/>
                        <a:t>2.146</a:t>
                      </a:r>
                      <a:endParaRPr/>
                    </a:p>
                  </a:txBody>
                  <a:tcPr marT="91425" marB="91425" marR="91425" marL="91425"/>
                </a:tc>
                <a:tc>
                  <a:txBody>
                    <a:bodyPr/>
                    <a:lstStyle/>
                    <a:p>
                      <a:pPr indent="0" lvl="0" marL="0" rtl="0" algn="l">
                        <a:spcBef>
                          <a:spcPts val="0"/>
                        </a:spcBef>
                        <a:spcAft>
                          <a:spcPts val="0"/>
                        </a:spcAft>
                        <a:buNone/>
                      </a:pPr>
                      <a:r>
                        <a:rPr lang="en"/>
                        <a:t>0.031</a:t>
                      </a:r>
                      <a:endParaRPr/>
                    </a:p>
                  </a:txBody>
                  <a:tcPr marT="91425" marB="91425" marR="91425" marL="91425"/>
                </a:tc>
                <a:tc>
                  <a:txBody>
                    <a:bodyPr/>
                    <a:lstStyle/>
                    <a:p>
                      <a:pPr indent="0" lvl="0" marL="0" rtl="0" algn="l">
                        <a:spcBef>
                          <a:spcPts val="0"/>
                        </a:spcBef>
                        <a:spcAft>
                          <a:spcPts val="0"/>
                        </a:spcAft>
                        <a:buNone/>
                      </a:pPr>
                      <a:r>
                        <a:rPr lang="en"/>
                        <a:t>Significant</a:t>
                      </a:r>
                      <a:endParaRPr/>
                    </a:p>
                  </a:txBody>
                  <a:tcPr marT="91425" marB="91425" marR="91425" marL="91425"/>
                </a:tc>
              </a:tr>
              <a:tr h="381000">
                <a:tc>
                  <a:txBody>
                    <a:bodyPr/>
                    <a:lstStyle/>
                    <a:p>
                      <a:pPr indent="0" lvl="0" marL="0" rtl="0" algn="l">
                        <a:spcBef>
                          <a:spcPts val="0"/>
                        </a:spcBef>
                        <a:spcAft>
                          <a:spcPts val="0"/>
                        </a:spcAft>
                        <a:buNone/>
                      </a:pPr>
                      <a:r>
                        <a:rPr lang="en"/>
                        <a:t>Stage 4</a:t>
                      </a:r>
                      <a:endParaRPr/>
                    </a:p>
                  </a:txBody>
                  <a:tcPr marT="91425" marB="91425" marR="91425" marL="91425"/>
                </a:tc>
                <a:tc>
                  <a:txBody>
                    <a:bodyPr/>
                    <a:lstStyle/>
                    <a:p>
                      <a:pPr indent="0" lvl="0" marL="0" rtl="0" algn="l">
                        <a:spcBef>
                          <a:spcPts val="0"/>
                        </a:spcBef>
                        <a:spcAft>
                          <a:spcPts val="0"/>
                        </a:spcAft>
                        <a:buNone/>
                      </a:pPr>
                      <a:r>
                        <a:rPr lang="en"/>
                        <a:t>5.691</a:t>
                      </a:r>
                      <a:endParaRPr/>
                    </a:p>
                  </a:txBody>
                  <a:tcPr marT="91425" marB="91425" marR="91425" marL="91425"/>
                </a:tc>
                <a:tc>
                  <a:txBody>
                    <a:bodyPr/>
                    <a:lstStyle/>
                    <a:p>
                      <a:pPr indent="0" lvl="0" marL="0" rtl="0" algn="l">
                        <a:spcBef>
                          <a:spcPts val="0"/>
                        </a:spcBef>
                        <a:spcAft>
                          <a:spcPts val="0"/>
                        </a:spcAft>
                        <a:buNone/>
                      </a:pPr>
                      <a:r>
                        <a:rPr lang="en"/>
                        <a:t>1.26e-08</a:t>
                      </a:r>
                      <a:endParaRPr/>
                    </a:p>
                  </a:txBody>
                  <a:tcPr marT="91425" marB="91425" marR="91425" marL="91425"/>
                </a:tc>
                <a:tc>
                  <a:txBody>
                    <a:bodyPr/>
                    <a:lstStyle/>
                    <a:p>
                      <a:pPr indent="0" lvl="0" marL="0" rtl="0" algn="l">
                        <a:spcBef>
                          <a:spcPts val="0"/>
                        </a:spcBef>
                        <a:spcAft>
                          <a:spcPts val="0"/>
                        </a:spcAft>
                        <a:buNone/>
                      </a:pPr>
                      <a:r>
                        <a:rPr lang="en"/>
                        <a:t>Significant</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nvSpPr>
        <p:spPr>
          <a:xfrm>
            <a:off x="566875" y="251725"/>
            <a:ext cx="8156400" cy="47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2"/>
                </a:solidFill>
                <a:latin typeface="Roboto"/>
                <a:ea typeface="Roboto"/>
                <a:cs typeface="Roboto"/>
                <a:sym typeface="Roboto"/>
              </a:rPr>
              <a:t>Validating the assumptions of the t-test:</a:t>
            </a:r>
            <a:endParaRPr sz="2100">
              <a:solidFill>
                <a:schemeClr val="dk2"/>
              </a:solidFill>
              <a:latin typeface="Roboto"/>
              <a:ea typeface="Roboto"/>
              <a:cs typeface="Roboto"/>
              <a:sym typeface="Roboto"/>
            </a:endParaRPr>
          </a:p>
          <a:p>
            <a:pPr indent="0" lvl="0" marL="0" rtl="0" algn="l">
              <a:spcBef>
                <a:spcPts val="0"/>
              </a:spcBef>
              <a:spcAft>
                <a:spcPts val="0"/>
              </a:spcAft>
              <a:buNone/>
            </a:pPr>
            <a:r>
              <a:t/>
            </a:r>
            <a:endParaRPr sz="2100">
              <a:solidFill>
                <a:schemeClr val="dk2"/>
              </a:solidFill>
              <a:latin typeface="Roboto"/>
              <a:ea typeface="Roboto"/>
              <a:cs typeface="Roboto"/>
              <a:sym typeface="Roboto"/>
            </a:endParaRPr>
          </a:p>
          <a:p>
            <a:pPr indent="-349250" lvl="0" marL="457200" rtl="0" algn="l">
              <a:spcBef>
                <a:spcPts val="0"/>
              </a:spcBef>
              <a:spcAft>
                <a:spcPts val="0"/>
              </a:spcAft>
              <a:buClr>
                <a:schemeClr val="dk2"/>
              </a:buClr>
              <a:buSzPts val="1900"/>
              <a:buFont typeface="Roboto"/>
              <a:buChar char="●"/>
            </a:pPr>
            <a:r>
              <a:rPr lang="en" sz="1900">
                <a:solidFill>
                  <a:schemeClr val="dk2"/>
                </a:solidFill>
                <a:latin typeface="Roboto"/>
                <a:ea typeface="Roboto"/>
                <a:cs typeface="Roboto"/>
                <a:sym typeface="Roboto"/>
              </a:rPr>
              <a:t>Since the values come from individual patients, they are considered independent.</a:t>
            </a:r>
            <a:endParaRPr sz="1900">
              <a:solidFill>
                <a:schemeClr val="dk2"/>
              </a:solidFill>
              <a:latin typeface="Roboto"/>
              <a:ea typeface="Roboto"/>
              <a:cs typeface="Roboto"/>
              <a:sym typeface="Roboto"/>
            </a:endParaRPr>
          </a:p>
          <a:p>
            <a:pPr indent="0" lvl="0" marL="0" rtl="0" algn="l">
              <a:spcBef>
                <a:spcPts val="0"/>
              </a:spcBef>
              <a:spcAft>
                <a:spcPts val="0"/>
              </a:spcAft>
              <a:buNone/>
            </a:pPr>
            <a:r>
              <a:t/>
            </a:r>
            <a:endParaRPr sz="1900">
              <a:solidFill>
                <a:schemeClr val="dk2"/>
              </a:solidFill>
              <a:latin typeface="Roboto"/>
              <a:ea typeface="Roboto"/>
              <a:cs typeface="Roboto"/>
              <a:sym typeface="Roboto"/>
            </a:endParaRPr>
          </a:p>
          <a:p>
            <a:pPr indent="-349250" lvl="0" marL="457200" rtl="0" algn="l">
              <a:spcBef>
                <a:spcPts val="0"/>
              </a:spcBef>
              <a:spcAft>
                <a:spcPts val="0"/>
              </a:spcAft>
              <a:buClr>
                <a:schemeClr val="dk2"/>
              </a:buClr>
              <a:buSzPts val="1900"/>
              <a:buFont typeface="Roboto"/>
              <a:buChar char="●"/>
            </a:pPr>
            <a:r>
              <a:rPr lang="en" sz="1900">
                <a:solidFill>
                  <a:schemeClr val="dk2"/>
                </a:solidFill>
                <a:latin typeface="Roboto"/>
                <a:ea typeface="Roboto"/>
                <a:cs typeface="Roboto"/>
                <a:sym typeface="Roboto"/>
              </a:rPr>
              <a:t>Data in each group is continuous and is obtained via random sampling.</a:t>
            </a:r>
            <a:endParaRPr sz="1900">
              <a:solidFill>
                <a:schemeClr val="dk2"/>
              </a:solidFill>
              <a:latin typeface="Roboto"/>
              <a:ea typeface="Roboto"/>
              <a:cs typeface="Roboto"/>
              <a:sym typeface="Roboto"/>
            </a:endParaRPr>
          </a:p>
          <a:p>
            <a:pPr indent="0" lvl="0" marL="457200" rtl="0" algn="l">
              <a:spcBef>
                <a:spcPts val="0"/>
              </a:spcBef>
              <a:spcAft>
                <a:spcPts val="0"/>
              </a:spcAft>
              <a:buNone/>
            </a:pPr>
            <a:r>
              <a:t/>
            </a:r>
            <a:endParaRPr sz="1900">
              <a:solidFill>
                <a:schemeClr val="dk2"/>
              </a:solidFill>
              <a:latin typeface="Roboto"/>
              <a:ea typeface="Roboto"/>
              <a:cs typeface="Roboto"/>
              <a:sym typeface="Roboto"/>
            </a:endParaRPr>
          </a:p>
          <a:p>
            <a:pPr indent="-349250" lvl="0" marL="457200" rtl="0" algn="l">
              <a:spcBef>
                <a:spcPts val="0"/>
              </a:spcBef>
              <a:spcAft>
                <a:spcPts val="0"/>
              </a:spcAft>
              <a:buClr>
                <a:schemeClr val="dk2"/>
              </a:buClr>
              <a:buSzPts val="1900"/>
              <a:buFont typeface="Roboto"/>
              <a:buChar char="●"/>
            </a:pPr>
            <a:r>
              <a:rPr lang="en" sz="1900">
                <a:solidFill>
                  <a:schemeClr val="dk2"/>
                </a:solidFill>
                <a:latin typeface="Roboto"/>
                <a:ea typeface="Roboto"/>
                <a:cs typeface="Roboto"/>
                <a:sym typeface="Roboto"/>
              </a:rPr>
              <a:t>Since n is large enough, normality of means can be safely assumed via the central limit theorem.</a:t>
            </a:r>
            <a:endParaRPr sz="1900">
              <a:solidFill>
                <a:schemeClr val="dk2"/>
              </a:solidFill>
              <a:latin typeface="Roboto"/>
              <a:ea typeface="Roboto"/>
              <a:cs typeface="Roboto"/>
              <a:sym typeface="Roboto"/>
            </a:endParaRPr>
          </a:p>
          <a:p>
            <a:pPr indent="0" lvl="0" marL="457200" rtl="0" algn="l">
              <a:spcBef>
                <a:spcPts val="0"/>
              </a:spcBef>
              <a:spcAft>
                <a:spcPts val="0"/>
              </a:spcAft>
              <a:buNone/>
            </a:pPr>
            <a:r>
              <a:t/>
            </a:r>
            <a:endParaRPr sz="1900">
              <a:solidFill>
                <a:schemeClr val="dk2"/>
              </a:solidFill>
              <a:latin typeface="Roboto"/>
              <a:ea typeface="Roboto"/>
              <a:cs typeface="Roboto"/>
              <a:sym typeface="Roboto"/>
            </a:endParaRPr>
          </a:p>
          <a:p>
            <a:pPr indent="-349250" lvl="0" marL="457200" rtl="0" algn="l">
              <a:spcBef>
                <a:spcPts val="0"/>
              </a:spcBef>
              <a:spcAft>
                <a:spcPts val="0"/>
              </a:spcAft>
              <a:buClr>
                <a:schemeClr val="dk2"/>
              </a:buClr>
              <a:buSzPts val="1900"/>
              <a:buFont typeface="Roboto"/>
              <a:buChar char="●"/>
            </a:pPr>
            <a:r>
              <a:rPr lang="en" sz="1900">
                <a:solidFill>
                  <a:schemeClr val="dk2"/>
                </a:solidFill>
                <a:latin typeface="Roboto"/>
                <a:ea typeface="Roboto"/>
                <a:cs typeface="Roboto"/>
                <a:sym typeface="Roboto"/>
              </a:rPr>
              <a:t> The variances of both the groups for all tests are comparable. </a:t>
            </a:r>
            <a:endParaRPr sz="1900">
              <a:solidFill>
                <a:schemeClr val="dk2"/>
              </a:solidFill>
              <a:latin typeface="Roboto"/>
              <a:ea typeface="Roboto"/>
              <a:cs typeface="Roboto"/>
              <a:sym typeface="Roboto"/>
            </a:endParaRPr>
          </a:p>
          <a:p>
            <a:pPr indent="0" lvl="0" marL="457200" rtl="0" algn="l">
              <a:spcBef>
                <a:spcPts val="0"/>
              </a:spcBef>
              <a:spcAft>
                <a:spcPts val="0"/>
              </a:spcAft>
              <a:buNone/>
            </a:pPr>
            <a:r>
              <a:rPr lang="en" sz="1900">
                <a:solidFill>
                  <a:schemeClr val="dk2"/>
                </a:solidFill>
                <a:latin typeface="Roboto"/>
                <a:ea typeface="Roboto"/>
                <a:cs typeface="Roboto"/>
                <a:sym typeface="Roboto"/>
              </a:rPr>
              <a:t> (≈ 1% difference)</a:t>
            </a:r>
            <a:endParaRPr sz="19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rPr b="1" lang="en"/>
              <a:t>Cancer Treatment Analysis</a:t>
            </a:r>
            <a:endParaRPr b="1"/>
          </a:p>
          <a:p>
            <a:pPr indent="0" lvl="0" marL="0" rtl="0" algn="l">
              <a:spcBef>
                <a:spcPts val="0"/>
              </a:spcBef>
              <a:spcAft>
                <a:spcPts val="0"/>
              </a:spcAft>
              <a:buNone/>
            </a:pPr>
            <a:r>
              <a:t/>
            </a:r>
            <a:endParaRPr b="1"/>
          </a:p>
          <a:p>
            <a:pPr indent="0" lvl="0" marL="0" rtl="0" algn="l">
              <a:spcBef>
                <a:spcPts val="0"/>
              </a:spcBef>
              <a:spcAft>
                <a:spcPts val="0"/>
              </a:spcAft>
              <a:buNone/>
            </a:pPr>
            <a:r>
              <a:rPr i="1" lang="en" sz="2500"/>
              <a:t>"Unveiling Treatment Efficacy in Cancer Survival: A Data-Driven Exploration"</a:t>
            </a:r>
            <a:br>
              <a:rPr lang="en"/>
            </a:b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450525" y="333850"/>
            <a:ext cx="85692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Aim</a:t>
            </a:r>
            <a:r>
              <a:rPr b="1" lang="en" sz="3100"/>
              <a:t>s and Objectives</a:t>
            </a:r>
            <a:r>
              <a:rPr b="1" lang="en" sz="3100"/>
              <a:t> </a:t>
            </a:r>
            <a:endParaRPr b="1" sz="3100"/>
          </a:p>
        </p:txBody>
      </p:sp>
      <p:sp>
        <p:nvSpPr>
          <p:cNvPr id="158" name="Google Shape;158;p25"/>
          <p:cNvSpPr txBox="1"/>
          <p:nvPr>
            <p:ph idx="1" type="body"/>
          </p:nvPr>
        </p:nvSpPr>
        <p:spPr>
          <a:xfrm>
            <a:off x="311700" y="1206750"/>
            <a:ext cx="8520600" cy="3339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 the intricate landscape of patient recovery or demise, numerous factors come into play, including age, gender, genetic predispositions, and immune responses. However, among these variables, the pivotal determinant is the </a:t>
            </a:r>
            <a:r>
              <a:rPr b="1" lang="en" sz="1500"/>
              <a:t>medication</a:t>
            </a:r>
            <a:r>
              <a:rPr lang="en" sz="1500"/>
              <a:t> administered by healthcare providers to combat the disease directly.</a:t>
            </a:r>
            <a:br>
              <a:rPr lang="en" sz="1500"/>
            </a:br>
            <a:endParaRPr sz="1500"/>
          </a:p>
          <a:p>
            <a:pPr indent="-323850" lvl="0" marL="457200" rtl="0" algn="l">
              <a:spcBef>
                <a:spcPts val="0"/>
              </a:spcBef>
              <a:spcAft>
                <a:spcPts val="0"/>
              </a:spcAft>
              <a:buSzPts val="1500"/>
              <a:buChar char="●"/>
            </a:pPr>
            <a:r>
              <a:rPr lang="en" sz="1500"/>
              <a:t>Arguably the most influential factor, medication not only holds the potential to significantly impact patient outcomes but also exhibits considerable variability from one practitioner to another. In the realm of Systemic AntiCancer Therapy (SACT) alone, there exists a staggering array of </a:t>
            </a:r>
            <a:r>
              <a:rPr b="1" lang="en" sz="1500"/>
              <a:t>742 distinct treatments.</a:t>
            </a:r>
            <a:br>
              <a:rPr lang="en" sz="1500"/>
            </a:br>
            <a:endParaRPr sz="1500"/>
          </a:p>
          <a:p>
            <a:pPr indent="0" lvl="0" marL="0" rtl="0" algn="l">
              <a:lnSpc>
                <a:spcPct val="115000"/>
              </a:lnSpc>
              <a:spcBef>
                <a:spcPts val="1600"/>
              </a:spcBef>
              <a:spcAft>
                <a:spcPts val="0"/>
              </a:spcAft>
              <a:buNone/>
            </a:pPr>
            <a:r>
              <a:rPr lang="en" sz="1500"/>
              <a:t>The aim is to hence </a:t>
            </a:r>
            <a:r>
              <a:rPr lang="en" sz="1500"/>
              <a:t>unravel insights and discern trends regarding the </a:t>
            </a:r>
            <a:endParaRPr sz="1500"/>
          </a:p>
          <a:p>
            <a:pPr indent="0" lvl="0" marL="0" rtl="0" algn="l">
              <a:lnSpc>
                <a:spcPct val="115000"/>
              </a:lnSpc>
              <a:spcBef>
                <a:spcPts val="0"/>
              </a:spcBef>
              <a:spcAft>
                <a:spcPts val="0"/>
              </a:spcAft>
              <a:buNone/>
            </a:pPr>
            <a:r>
              <a:rPr lang="en" sz="1500"/>
              <a:t>relationship between </a:t>
            </a:r>
            <a:r>
              <a:rPr b="1" lang="en" sz="1500"/>
              <a:t>treatment methods</a:t>
            </a:r>
            <a:r>
              <a:rPr lang="en" sz="1500"/>
              <a:t> and </a:t>
            </a:r>
            <a:r>
              <a:rPr b="1" lang="en" sz="1500"/>
              <a:t>overall patient survival.</a:t>
            </a:r>
            <a:br>
              <a:rPr lang="en" sz="1700"/>
            </a:b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Preliminary Data Analysis</a:t>
            </a:r>
            <a:endParaRPr b="1"/>
          </a:p>
        </p:txBody>
      </p:sp>
      <p:sp>
        <p:nvSpPr>
          <p:cNvPr id="164" name="Google Shape;164;p26"/>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 order to analyze the cancer </a:t>
            </a:r>
            <a:r>
              <a:rPr lang="en" sz="1500"/>
              <a:t>treatments and gain insights on cancer treatment trends, we make use of a combination of </a:t>
            </a:r>
            <a:r>
              <a:rPr b="1" lang="en" sz="1500"/>
              <a:t>patient, tumor, sact_regimen and sact_outcome.</a:t>
            </a:r>
            <a:br>
              <a:rPr lang="en" sz="1500"/>
            </a:br>
            <a:endParaRPr sz="1500"/>
          </a:p>
          <a:p>
            <a:pPr indent="-323850" lvl="0" marL="457200" rtl="0" algn="l">
              <a:spcBef>
                <a:spcPts val="0"/>
              </a:spcBef>
              <a:spcAft>
                <a:spcPts val="0"/>
              </a:spcAft>
              <a:buSzPts val="1500"/>
              <a:buChar char="●"/>
            </a:pPr>
            <a:r>
              <a:rPr lang="en" sz="1500"/>
              <a:t>The </a:t>
            </a:r>
            <a:r>
              <a:rPr b="1" lang="en" sz="1500"/>
              <a:t>correlation matrix</a:t>
            </a:r>
            <a:r>
              <a:rPr lang="en" sz="1500"/>
              <a:t> shown on the right is aimed to justify a linear correlation between </a:t>
            </a:r>
            <a:r>
              <a:rPr i="1" lang="en" sz="1500"/>
              <a:t>BENCHMARK_GROUP</a:t>
            </a:r>
            <a:r>
              <a:rPr lang="en" sz="1500"/>
              <a:t> and </a:t>
            </a:r>
            <a:r>
              <a:rPr i="1" lang="en" sz="1500"/>
              <a:t>VITALSTATUS</a:t>
            </a:r>
            <a:r>
              <a:rPr lang="en" sz="1500"/>
              <a:t> but that is not the case here.</a:t>
            </a:r>
            <a:endParaRPr sz="1500"/>
          </a:p>
        </p:txBody>
      </p:sp>
      <p:pic>
        <p:nvPicPr>
          <p:cNvPr id="165" name="Google Shape;165;p26"/>
          <p:cNvPicPr preferRelativeResize="0"/>
          <p:nvPr/>
        </p:nvPicPr>
        <p:blipFill>
          <a:blip r:embed="rId3">
            <a:alphaModFix/>
          </a:blip>
          <a:stretch>
            <a:fillRect/>
          </a:stretch>
        </p:blipFill>
        <p:spPr>
          <a:xfrm>
            <a:off x="4349611" y="1017800"/>
            <a:ext cx="4595139" cy="39733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Modelling using RandomForestClassifier</a:t>
            </a:r>
            <a:endParaRPr b="1"/>
          </a:p>
        </p:txBody>
      </p:sp>
      <p:sp>
        <p:nvSpPr>
          <p:cNvPr id="171" name="Google Shape;171;p27"/>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With the help of the </a:t>
            </a:r>
            <a:r>
              <a:rPr b="1" lang="en" sz="1500"/>
              <a:t>RandomForest Model</a:t>
            </a:r>
            <a:r>
              <a:rPr lang="en" sz="1500"/>
              <a:t>, we can explore relationships between the explanatory variables (</a:t>
            </a:r>
            <a:r>
              <a:rPr i="1" lang="en" sz="1500"/>
              <a:t>BENCHMARK_GROUP </a:t>
            </a:r>
            <a:r>
              <a:rPr lang="en" sz="1500"/>
              <a:t>in specific) and the target variable </a:t>
            </a:r>
            <a:r>
              <a:rPr i="1" lang="en" sz="1500"/>
              <a:t>VITALSTATUS</a:t>
            </a:r>
            <a:r>
              <a:rPr lang="en" sz="1500"/>
              <a:t>.</a:t>
            </a:r>
            <a:br>
              <a:rPr lang="en" sz="1500"/>
            </a:br>
            <a:endParaRPr sz="1500"/>
          </a:p>
          <a:p>
            <a:pPr indent="-323850" lvl="0" marL="457200" rtl="0" algn="l">
              <a:spcBef>
                <a:spcPts val="0"/>
              </a:spcBef>
              <a:spcAft>
                <a:spcPts val="0"/>
              </a:spcAft>
              <a:buSzPts val="1500"/>
              <a:buChar char="●"/>
            </a:pPr>
            <a:r>
              <a:rPr lang="en" sz="1500"/>
              <a:t>A high </a:t>
            </a:r>
            <a:r>
              <a:rPr lang="en" sz="1500"/>
              <a:t>accuracy</a:t>
            </a:r>
            <a:r>
              <a:rPr lang="en" sz="1500"/>
              <a:t> and f1 score indicates a valid model which is sure to have a </a:t>
            </a:r>
            <a:r>
              <a:rPr b="1" lang="en" sz="1500"/>
              <a:t>good understanding</a:t>
            </a:r>
            <a:r>
              <a:rPr lang="en" sz="1500"/>
              <a:t> of the dataset. </a:t>
            </a:r>
            <a:endParaRPr sz="1500"/>
          </a:p>
        </p:txBody>
      </p:sp>
      <p:pic>
        <p:nvPicPr>
          <p:cNvPr id="172" name="Google Shape;172;p27"/>
          <p:cNvPicPr preferRelativeResize="0"/>
          <p:nvPr/>
        </p:nvPicPr>
        <p:blipFill>
          <a:blip r:embed="rId3">
            <a:alphaModFix/>
          </a:blip>
          <a:stretch>
            <a:fillRect/>
          </a:stretch>
        </p:blipFill>
        <p:spPr>
          <a:xfrm>
            <a:off x="4407325" y="1229972"/>
            <a:ext cx="3511325" cy="1223425"/>
          </a:xfrm>
          <a:prstGeom prst="rect">
            <a:avLst/>
          </a:prstGeom>
          <a:noFill/>
          <a:ln>
            <a:noFill/>
          </a:ln>
        </p:spPr>
      </p:pic>
      <p:pic>
        <p:nvPicPr>
          <p:cNvPr id="173" name="Google Shape;173;p27"/>
          <p:cNvPicPr preferRelativeResize="0"/>
          <p:nvPr/>
        </p:nvPicPr>
        <p:blipFill>
          <a:blip r:embed="rId4">
            <a:alphaModFix/>
          </a:blip>
          <a:stretch>
            <a:fillRect/>
          </a:stretch>
        </p:blipFill>
        <p:spPr>
          <a:xfrm>
            <a:off x="4464000" y="2605796"/>
            <a:ext cx="3108123" cy="238530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Analysis of Random Forests</a:t>
            </a:r>
            <a:endParaRPr b="1"/>
          </a:p>
        </p:txBody>
      </p:sp>
      <p:sp>
        <p:nvSpPr>
          <p:cNvPr id="179" name="Google Shape;179;p28"/>
          <p:cNvSpPr txBox="1"/>
          <p:nvPr>
            <p:ph idx="1" type="body"/>
          </p:nvPr>
        </p:nvSpPr>
        <p:spPr>
          <a:xfrm>
            <a:off x="311700" y="1229975"/>
            <a:ext cx="5820600" cy="3339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random forests given by the model are as follows : </a:t>
            </a:r>
            <a:endParaRPr sz="1500"/>
          </a:p>
        </p:txBody>
      </p:sp>
      <p:pic>
        <p:nvPicPr>
          <p:cNvPr id="180" name="Google Shape;180;p28"/>
          <p:cNvPicPr preferRelativeResize="0"/>
          <p:nvPr/>
        </p:nvPicPr>
        <p:blipFill>
          <a:blip r:embed="rId3">
            <a:alphaModFix/>
          </a:blip>
          <a:stretch>
            <a:fillRect/>
          </a:stretch>
        </p:blipFill>
        <p:spPr>
          <a:xfrm>
            <a:off x="4339925" y="2168938"/>
            <a:ext cx="4720223" cy="2037287"/>
          </a:xfrm>
          <a:prstGeom prst="rect">
            <a:avLst/>
          </a:prstGeom>
          <a:noFill/>
          <a:ln>
            <a:noFill/>
          </a:ln>
        </p:spPr>
      </p:pic>
      <p:pic>
        <p:nvPicPr>
          <p:cNvPr id="181" name="Google Shape;181;p28"/>
          <p:cNvPicPr preferRelativeResize="0"/>
          <p:nvPr/>
        </p:nvPicPr>
        <p:blipFill rotWithShape="1">
          <a:blip r:embed="rId4">
            <a:alphaModFix/>
          </a:blip>
          <a:srcRect b="-9229" l="0" r="-4712" t="0"/>
          <a:stretch/>
        </p:blipFill>
        <p:spPr>
          <a:xfrm>
            <a:off x="371425" y="1892425"/>
            <a:ext cx="3717550" cy="2590299"/>
          </a:xfrm>
          <a:prstGeom prst="rect">
            <a:avLst/>
          </a:prstGeom>
          <a:noFill/>
          <a:ln>
            <a:noFill/>
          </a:ln>
        </p:spPr>
      </p:pic>
      <p:sp>
        <p:nvSpPr>
          <p:cNvPr id="182" name="Google Shape;182;p28"/>
          <p:cNvSpPr txBox="1"/>
          <p:nvPr/>
        </p:nvSpPr>
        <p:spPr>
          <a:xfrm>
            <a:off x="1634650" y="4568975"/>
            <a:ext cx="1632300" cy="253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en" sz="1500">
                <a:solidFill>
                  <a:schemeClr val="dk2"/>
                </a:solidFill>
                <a:latin typeface="Roboto"/>
                <a:ea typeface="Roboto"/>
                <a:cs typeface="Roboto"/>
                <a:sym typeface="Roboto"/>
              </a:rPr>
              <a:t>Tree 1</a:t>
            </a:r>
            <a:endParaRPr sz="1800">
              <a:solidFill>
                <a:schemeClr val="dk2"/>
              </a:solidFill>
              <a:latin typeface="Roboto"/>
              <a:ea typeface="Roboto"/>
              <a:cs typeface="Roboto"/>
              <a:sym typeface="Roboto"/>
            </a:endParaRPr>
          </a:p>
        </p:txBody>
      </p:sp>
      <p:sp>
        <p:nvSpPr>
          <p:cNvPr id="183" name="Google Shape;183;p28"/>
          <p:cNvSpPr txBox="1"/>
          <p:nvPr/>
        </p:nvSpPr>
        <p:spPr>
          <a:xfrm>
            <a:off x="6496025" y="4568975"/>
            <a:ext cx="1632300" cy="253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en" sz="1500">
                <a:solidFill>
                  <a:schemeClr val="dk2"/>
                </a:solidFill>
                <a:latin typeface="Roboto"/>
                <a:ea typeface="Roboto"/>
                <a:cs typeface="Roboto"/>
                <a:sym typeface="Roboto"/>
              </a:rPr>
              <a:t>Tree 2</a:t>
            </a:r>
            <a:endParaRPr sz="1800">
              <a:solidFill>
                <a:schemeClr val="dk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Analysis of Random Forests (Contd.)</a:t>
            </a:r>
            <a:endParaRPr b="1"/>
          </a:p>
        </p:txBody>
      </p:sp>
      <p:pic>
        <p:nvPicPr>
          <p:cNvPr id="189" name="Google Shape;189;p29"/>
          <p:cNvPicPr preferRelativeResize="0"/>
          <p:nvPr/>
        </p:nvPicPr>
        <p:blipFill>
          <a:blip r:embed="rId3">
            <a:alphaModFix/>
          </a:blip>
          <a:stretch>
            <a:fillRect/>
          </a:stretch>
        </p:blipFill>
        <p:spPr>
          <a:xfrm>
            <a:off x="4230100" y="1346562"/>
            <a:ext cx="4602201" cy="3011151"/>
          </a:xfrm>
          <a:prstGeom prst="rect">
            <a:avLst/>
          </a:prstGeom>
          <a:noFill/>
          <a:ln>
            <a:noFill/>
          </a:ln>
        </p:spPr>
      </p:pic>
      <p:sp>
        <p:nvSpPr>
          <p:cNvPr id="190" name="Google Shape;190;p29"/>
          <p:cNvSpPr txBox="1"/>
          <p:nvPr/>
        </p:nvSpPr>
        <p:spPr>
          <a:xfrm>
            <a:off x="5763950" y="4557275"/>
            <a:ext cx="1632300" cy="253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en" sz="1500">
                <a:solidFill>
                  <a:schemeClr val="dk2"/>
                </a:solidFill>
                <a:latin typeface="Roboto"/>
                <a:ea typeface="Roboto"/>
                <a:cs typeface="Roboto"/>
                <a:sym typeface="Roboto"/>
              </a:rPr>
              <a:t>Tree 3</a:t>
            </a:r>
            <a:endParaRPr sz="1800">
              <a:solidFill>
                <a:schemeClr val="dk2"/>
              </a:solidFill>
              <a:latin typeface="Roboto"/>
              <a:ea typeface="Roboto"/>
              <a:cs typeface="Roboto"/>
              <a:sym typeface="Roboto"/>
            </a:endParaRPr>
          </a:p>
        </p:txBody>
      </p:sp>
      <p:sp>
        <p:nvSpPr>
          <p:cNvPr id="191" name="Google Shape;191;p29"/>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 Tree 3, we see the inclusion of </a:t>
            </a:r>
            <a:r>
              <a:rPr i="1" lang="en" sz="1500"/>
              <a:t>BENCHMARK_GROUP</a:t>
            </a:r>
            <a:r>
              <a:rPr lang="en" sz="1500"/>
              <a:t> in the decision process. Not only is it present in the tree, but it also carries a </a:t>
            </a:r>
            <a:r>
              <a:rPr b="1" lang="en" sz="1500"/>
              <a:t>significant weight</a:t>
            </a:r>
            <a:r>
              <a:rPr lang="en" sz="1500"/>
              <a:t> in predicting the outcome of </a:t>
            </a:r>
            <a:r>
              <a:rPr b="1" lang="en" sz="1500"/>
              <a:t>45.7%</a:t>
            </a:r>
            <a:r>
              <a:rPr lang="en" sz="1500"/>
              <a:t> of the inputs.</a:t>
            </a:r>
            <a:br>
              <a:rPr lang="en" sz="1500"/>
            </a:br>
            <a:endParaRPr sz="1500"/>
          </a:p>
          <a:p>
            <a:pPr indent="-323850" lvl="0" marL="457200" rtl="0" algn="l">
              <a:spcBef>
                <a:spcPts val="0"/>
              </a:spcBef>
              <a:spcAft>
                <a:spcPts val="0"/>
              </a:spcAft>
              <a:buSzPts val="1500"/>
              <a:buChar char="●"/>
            </a:pPr>
            <a:r>
              <a:rPr lang="en" sz="1500"/>
              <a:t>We infer that patients with a survival time greater than the 38th percentile, have an age below the 70th percentile, and are present in a treatment plan of BENCHMARK_GROUP below the 41st percentile are </a:t>
            </a:r>
            <a:r>
              <a:rPr b="1" lang="en" sz="1500"/>
              <a:t>likely</a:t>
            </a:r>
            <a:r>
              <a:rPr b="1" lang="en" sz="1500"/>
              <a:t> to survive.</a:t>
            </a:r>
            <a:endParaRPr b="1"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Plotting of Survival Trend</a:t>
            </a:r>
            <a:endParaRPr b="1"/>
          </a:p>
        </p:txBody>
      </p:sp>
      <p:sp>
        <p:nvSpPr>
          <p:cNvPr id="197" name="Google Shape;197;p30"/>
          <p:cNvSpPr txBox="1"/>
          <p:nvPr>
            <p:ph idx="1" type="body"/>
          </p:nvPr>
        </p:nvSpPr>
        <p:spPr>
          <a:xfrm>
            <a:off x="311700" y="1229975"/>
            <a:ext cx="3859500" cy="3339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graph plotted on the right is of </a:t>
            </a:r>
            <a:r>
              <a:rPr lang="en" sz="1500"/>
              <a:t>patients with a survival time greater than the 38th percentile and who have an age below the 70th percentile, across all </a:t>
            </a:r>
            <a:r>
              <a:rPr i="1" lang="en" sz="1500"/>
              <a:t>BENCHMARK_GROUPS.</a:t>
            </a:r>
            <a:br>
              <a:rPr lang="en" sz="1500"/>
            </a:br>
            <a:endParaRPr sz="1500"/>
          </a:p>
          <a:p>
            <a:pPr indent="-323850" lvl="0" marL="457200" rtl="0" algn="l">
              <a:spcBef>
                <a:spcPts val="0"/>
              </a:spcBef>
              <a:spcAft>
                <a:spcPts val="0"/>
              </a:spcAft>
              <a:buSzPts val="1500"/>
              <a:buChar char="●"/>
            </a:pPr>
            <a:r>
              <a:rPr lang="en" sz="1500"/>
              <a:t>From the plot, we observe that patients belonging to the BENCHMARK_GROUP below the 41st percentile are </a:t>
            </a:r>
            <a:r>
              <a:rPr b="1" lang="en" sz="1500"/>
              <a:t>more </a:t>
            </a:r>
            <a:r>
              <a:rPr b="1" lang="en" sz="1500"/>
              <a:t>likely</a:t>
            </a:r>
            <a:r>
              <a:rPr b="1" lang="en" sz="1500"/>
              <a:t> to survive cancer</a:t>
            </a:r>
            <a:r>
              <a:rPr lang="en" sz="1500"/>
              <a:t>; that is, have an increased survival rate.</a:t>
            </a:r>
            <a:endParaRPr sz="1500"/>
          </a:p>
        </p:txBody>
      </p:sp>
      <p:pic>
        <p:nvPicPr>
          <p:cNvPr id="198" name="Google Shape;198;p30"/>
          <p:cNvPicPr preferRelativeResize="0"/>
          <p:nvPr/>
        </p:nvPicPr>
        <p:blipFill>
          <a:blip r:embed="rId3">
            <a:alphaModFix/>
          </a:blip>
          <a:stretch>
            <a:fillRect/>
          </a:stretch>
        </p:blipFill>
        <p:spPr>
          <a:xfrm>
            <a:off x="4335575" y="1170200"/>
            <a:ext cx="4656024" cy="26737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Model constraints vs Without model constraints</a:t>
            </a:r>
            <a:endParaRPr b="1"/>
          </a:p>
        </p:txBody>
      </p:sp>
      <p:pic>
        <p:nvPicPr>
          <p:cNvPr id="204" name="Google Shape;204;p31"/>
          <p:cNvPicPr preferRelativeResize="0"/>
          <p:nvPr/>
        </p:nvPicPr>
        <p:blipFill>
          <a:blip r:embed="rId3">
            <a:alphaModFix/>
          </a:blip>
          <a:stretch>
            <a:fillRect/>
          </a:stretch>
        </p:blipFill>
        <p:spPr>
          <a:xfrm>
            <a:off x="140925" y="1170200"/>
            <a:ext cx="2303999" cy="1958175"/>
          </a:xfrm>
          <a:prstGeom prst="rect">
            <a:avLst/>
          </a:prstGeom>
          <a:noFill/>
          <a:ln>
            <a:noFill/>
          </a:ln>
        </p:spPr>
      </p:pic>
      <p:pic>
        <p:nvPicPr>
          <p:cNvPr id="205" name="Google Shape;205;p31"/>
          <p:cNvPicPr preferRelativeResize="0"/>
          <p:nvPr/>
        </p:nvPicPr>
        <p:blipFill>
          <a:blip r:embed="rId4">
            <a:alphaModFix/>
          </a:blip>
          <a:stretch>
            <a:fillRect/>
          </a:stretch>
        </p:blipFill>
        <p:spPr>
          <a:xfrm>
            <a:off x="2598650" y="1170200"/>
            <a:ext cx="1355044" cy="1958175"/>
          </a:xfrm>
          <a:prstGeom prst="rect">
            <a:avLst/>
          </a:prstGeom>
          <a:noFill/>
          <a:ln>
            <a:noFill/>
          </a:ln>
        </p:spPr>
      </p:pic>
      <p:pic>
        <p:nvPicPr>
          <p:cNvPr id="206" name="Google Shape;206;p31"/>
          <p:cNvPicPr preferRelativeResize="0"/>
          <p:nvPr/>
        </p:nvPicPr>
        <p:blipFill>
          <a:blip r:embed="rId5">
            <a:alphaModFix/>
          </a:blip>
          <a:stretch>
            <a:fillRect/>
          </a:stretch>
        </p:blipFill>
        <p:spPr>
          <a:xfrm>
            <a:off x="3828800" y="1170200"/>
            <a:ext cx="1394090" cy="1958175"/>
          </a:xfrm>
          <a:prstGeom prst="rect">
            <a:avLst/>
          </a:prstGeom>
          <a:noFill/>
          <a:ln>
            <a:noFill/>
          </a:ln>
        </p:spPr>
      </p:pic>
      <p:pic>
        <p:nvPicPr>
          <p:cNvPr id="207" name="Google Shape;207;p31"/>
          <p:cNvPicPr preferRelativeResize="0"/>
          <p:nvPr/>
        </p:nvPicPr>
        <p:blipFill>
          <a:blip r:embed="rId6">
            <a:alphaModFix/>
          </a:blip>
          <a:stretch>
            <a:fillRect/>
          </a:stretch>
        </p:blipFill>
        <p:spPr>
          <a:xfrm>
            <a:off x="5159900" y="1170200"/>
            <a:ext cx="2030817" cy="1958175"/>
          </a:xfrm>
          <a:prstGeom prst="rect">
            <a:avLst/>
          </a:prstGeom>
          <a:noFill/>
          <a:ln>
            <a:noFill/>
          </a:ln>
        </p:spPr>
      </p:pic>
      <p:pic>
        <p:nvPicPr>
          <p:cNvPr id="208" name="Google Shape;208;p31"/>
          <p:cNvPicPr preferRelativeResize="0"/>
          <p:nvPr/>
        </p:nvPicPr>
        <p:blipFill>
          <a:blip r:embed="rId7">
            <a:alphaModFix/>
          </a:blip>
          <a:stretch>
            <a:fillRect/>
          </a:stretch>
        </p:blipFill>
        <p:spPr>
          <a:xfrm>
            <a:off x="7124000" y="1170202"/>
            <a:ext cx="1708291" cy="1958175"/>
          </a:xfrm>
          <a:prstGeom prst="rect">
            <a:avLst/>
          </a:prstGeom>
          <a:noFill/>
          <a:ln>
            <a:noFill/>
          </a:ln>
        </p:spPr>
      </p:pic>
      <p:pic>
        <p:nvPicPr>
          <p:cNvPr id="209" name="Google Shape;209;p31"/>
          <p:cNvPicPr preferRelativeResize="0"/>
          <p:nvPr/>
        </p:nvPicPr>
        <p:blipFill>
          <a:blip r:embed="rId8">
            <a:alphaModFix/>
          </a:blip>
          <a:stretch>
            <a:fillRect/>
          </a:stretch>
        </p:blipFill>
        <p:spPr>
          <a:xfrm>
            <a:off x="311699" y="3280775"/>
            <a:ext cx="2136147" cy="1710325"/>
          </a:xfrm>
          <a:prstGeom prst="rect">
            <a:avLst/>
          </a:prstGeom>
          <a:noFill/>
          <a:ln>
            <a:noFill/>
          </a:ln>
        </p:spPr>
      </p:pic>
      <p:pic>
        <p:nvPicPr>
          <p:cNvPr id="210" name="Google Shape;210;p31"/>
          <p:cNvPicPr preferRelativeResize="0"/>
          <p:nvPr/>
        </p:nvPicPr>
        <p:blipFill>
          <a:blip r:embed="rId9">
            <a:alphaModFix/>
          </a:blip>
          <a:stretch>
            <a:fillRect/>
          </a:stretch>
        </p:blipFill>
        <p:spPr>
          <a:xfrm>
            <a:off x="2746400" y="3280776"/>
            <a:ext cx="1156664" cy="1710325"/>
          </a:xfrm>
          <a:prstGeom prst="rect">
            <a:avLst/>
          </a:prstGeom>
          <a:noFill/>
          <a:ln>
            <a:noFill/>
          </a:ln>
        </p:spPr>
      </p:pic>
      <p:pic>
        <p:nvPicPr>
          <p:cNvPr id="211" name="Google Shape;211;p31"/>
          <p:cNvPicPr preferRelativeResize="0"/>
          <p:nvPr/>
        </p:nvPicPr>
        <p:blipFill rotWithShape="1">
          <a:blip r:embed="rId10">
            <a:alphaModFix/>
          </a:blip>
          <a:srcRect b="0" l="-4780" r="4779" t="0"/>
          <a:stretch/>
        </p:blipFill>
        <p:spPr>
          <a:xfrm>
            <a:off x="3957375" y="3280775"/>
            <a:ext cx="1229225" cy="1705525"/>
          </a:xfrm>
          <a:prstGeom prst="rect">
            <a:avLst/>
          </a:prstGeom>
          <a:noFill/>
          <a:ln>
            <a:noFill/>
          </a:ln>
        </p:spPr>
      </p:pic>
      <p:pic>
        <p:nvPicPr>
          <p:cNvPr id="212" name="Google Shape;212;p31"/>
          <p:cNvPicPr preferRelativeResize="0"/>
          <p:nvPr/>
        </p:nvPicPr>
        <p:blipFill>
          <a:blip r:embed="rId11">
            <a:alphaModFix/>
          </a:blip>
          <a:stretch>
            <a:fillRect/>
          </a:stretch>
        </p:blipFill>
        <p:spPr>
          <a:xfrm>
            <a:off x="5702650" y="3287585"/>
            <a:ext cx="1156675" cy="1696702"/>
          </a:xfrm>
          <a:prstGeom prst="rect">
            <a:avLst/>
          </a:prstGeom>
          <a:noFill/>
          <a:ln>
            <a:noFill/>
          </a:ln>
        </p:spPr>
      </p:pic>
      <p:pic>
        <p:nvPicPr>
          <p:cNvPr id="213" name="Google Shape;213;p31"/>
          <p:cNvPicPr preferRelativeResize="0"/>
          <p:nvPr/>
        </p:nvPicPr>
        <p:blipFill>
          <a:blip r:embed="rId12">
            <a:alphaModFix/>
          </a:blip>
          <a:stretch>
            <a:fillRect/>
          </a:stretch>
        </p:blipFill>
        <p:spPr>
          <a:xfrm>
            <a:off x="7375375" y="3280775"/>
            <a:ext cx="1305150" cy="1744001"/>
          </a:xfrm>
          <a:prstGeom prst="rect">
            <a:avLst/>
          </a:prstGeom>
          <a:noFill/>
          <a:ln>
            <a:noFill/>
          </a:ln>
        </p:spPr>
      </p:pic>
      <p:sp>
        <p:nvSpPr>
          <p:cNvPr id="214" name="Google Shape;214;p31"/>
          <p:cNvSpPr txBox="1"/>
          <p:nvPr/>
        </p:nvSpPr>
        <p:spPr>
          <a:xfrm>
            <a:off x="295400" y="2022388"/>
            <a:ext cx="1632300" cy="253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en" sz="1500">
                <a:solidFill>
                  <a:schemeClr val="dk2"/>
                </a:solidFill>
                <a:latin typeface="Roboto"/>
                <a:ea typeface="Roboto"/>
                <a:cs typeface="Roboto"/>
                <a:sym typeface="Roboto"/>
              </a:rPr>
              <a:t>With :</a:t>
            </a:r>
            <a:endParaRPr sz="1800">
              <a:solidFill>
                <a:schemeClr val="dk2"/>
              </a:solidFill>
              <a:latin typeface="Roboto"/>
              <a:ea typeface="Roboto"/>
              <a:cs typeface="Roboto"/>
              <a:sym typeface="Roboto"/>
            </a:endParaRPr>
          </a:p>
        </p:txBody>
      </p:sp>
      <p:sp>
        <p:nvSpPr>
          <p:cNvPr id="215" name="Google Shape;215;p31"/>
          <p:cNvSpPr txBox="1"/>
          <p:nvPr/>
        </p:nvSpPr>
        <p:spPr>
          <a:xfrm>
            <a:off x="82200" y="3924538"/>
            <a:ext cx="1632300" cy="253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en" sz="1500">
                <a:solidFill>
                  <a:schemeClr val="dk2"/>
                </a:solidFill>
                <a:latin typeface="Roboto"/>
                <a:ea typeface="Roboto"/>
                <a:cs typeface="Roboto"/>
                <a:sym typeface="Roboto"/>
              </a:rPr>
              <a:t>Without :</a:t>
            </a:r>
            <a:endParaRPr sz="18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rPr b="1" lang="en"/>
              <a:t>Comparing</a:t>
            </a:r>
            <a:r>
              <a:rPr b="1" lang="en"/>
              <a:t> cancer treatment methods</a:t>
            </a:r>
            <a:endParaRPr b="1"/>
          </a:p>
          <a:p>
            <a:pPr indent="0" lvl="0" marL="0" rtl="0" algn="l">
              <a:spcBef>
                <a:spcPts val="0"/>
              </a:spcBef>
              <a:spcAft>
                <a:spcPts val="0"/>
              </a:spcAft>
              <a:buNone/>
            </a:pPr>
            <a:r>
              <a:t/>
            </a:r>
            <a:endParaRPr b="1"/>
          </a:p>
          <a:p>
            <a:pPr indent="0" lvl="0" marL="0" rtl="0" algn="l">
              <a:spcBef>
                <a:spcPts val="0"/>
              </a:spcBef>
              <a:spcAft>
                <a:spcPts val="0"/>
              </a:spcAft>
              <a:buNone/>
            </a:pPr>
            <a:r>
              <a:rPr i="1" lang="en" sz="2500"/>
              <a:t>"</a:t>
            </a:r>
            <a:r>
              <a:rPr i="1" lang="en" sz="2500"/>
              <a:t>Examining the effectiveness of SACT and RT treatment methods for prostate cancer.”</a:t>
            </a:r>
            <a:endParaRPr i="1" sz="2500"/>
          </a:p>
          <a:p>
            <a:pPr indent="0" lvl="0" marL="0" rtl="0" algn="l">
              <a:spcBef>
                <a:spcPts val="0"/>
              </a:spcBef>
              <a:spcAft>
                <a:spcPts val="0"/>
              </a:spcAft>
              <a:buNone/>
            </a:pPr>
            <a:br>
              <a:rPr lang="en"/>
            </a:b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Conclusions</a:t>
            </a:r>
            <a:endParaRPr b="1"/>
          </a:p>
        </p:txBody>
      </p:sp>
      <p:sp>
        <p:nvSpPr>
          <p:cNvPr id="221" name="Google Shape;221;p32"/>
          <p:cNvSpPr txBox="1"/>
          <p:nvPr>
            <p:ph idx="1" type="body"/>
          </p:nvPr>
        </p:nvSpPr>
        <p:spPr>
          <a:xfrm>
            <a:off x="311700" y="1229975"/>
            <a:ext cx="7840500" cy="3339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 conclusion, we can </a:t>
            </a:r>
            <a:r>
              <a:rPr lang="en" sz="1500"/>
              <a:t>say that with a </a:t>
            </a:r>
            <a:r>
              <a:rPr i="1" lang="en" sz="1500"/>
              <a:t>SURVIVALTIME </a:t>
            </a:r>
            <a:r>
              <a:rPr lang="en" sz="1500"/>
              <a:t>greater than 915.8 days, AGE of less than 73.53 years and under the treatment of a </a:t>
            </a:r>
            <a:r>
              <a:rPr i="1" lang="en" sz="1500"/>
              <a:t>BENCHMARK_GROUP </a:t>
            </a:r>
            <a:r>
              <a:rPr lang="en" sz="1500"/>
              <a:t>alphabetically before "CVD R", the patient has a probability of survival of upto </a:t>
            </a:r>
            <a:r>
              <a:rPr b="1" lang="en" sz="1500"/>
              <a:t>0.82.</a:t>
            </a:r>
            <a:br>
              <a:rPr lang="en" sz="1500"/>
            </a:br>
            <a:endParaRPr sz="1500"/>
          </a:p>
          <a:p>
            <a:pPr indent="-323850" lvl="0" marL="457200" rtl="0" algn="l">
              <a:spcBef>
                <a:spcPts val="0"/>
              </a:spcBef>
              <a:spcAft>
                <a:spcPts val="0"/>
              </a:spcAft>
              <a:buSzPts val="1500"/>
              <a:buChar char="●"/>
            </a:pPr>
            <a:r>
              <a:rPr lang="en" sz="1500"/>
              <a:t>Although extensive research is </a:t>
            </a:r>
            <a:r>
              <a:rPr lang="en" sz="1500"/>
              <a:t>already</a:t>
            </a:r>
            <a:r>
              <a:rPr lang="en" sz="1500"/>
              <a:t> conducted on drugs such as Carboplatin, Etoposide, Capecitabine etc. with effective cure rates lending to it’s high usage, there are no studies relating it to it’s </a:t>
            </a:r>
            <a:r>
              <a:rPr b="1" lang="en" sz="1500"/>
              <a:t>even better benefits for patients of younger age.</a:t>
            </a:r>
            <a:endParaRPr b="1"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There are more nodes which can be explored in the RandomForest decision trees which could </a:t>
            </a:r>
            <a:r>
              <a:rPr lang="en" sz="1500"/>
              <a:t>potentially lead to even </a:t>
            </a:r>
            <a:r>
              <a:rPr b="1" lang="en" sz="1500"/>
              <a:t>more insights.</a:t>
            </a:r>
            <a:endParaRPr b="1"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Survival Analysis</a:t>
            </a:r>
            <a:endParaRPr b="1"/>
          </a:p>
          <a:p>
            <a:pPr indent="0" lvl="0" marL="0" rtl="0" algn="l">
              <a:spcBef>
                <a:spcPts val="0"/>
              </a:spcBef>
              <a:spcAft>
                <a:spcPts val="0"/>
              </a:spcAft>
              <a:buNone/>
            </a:pPr>
            <a:r>
              <a:rPr lang="en"/>
              <a:t>Timely Treatment Initiation</a:t>
            </a:r>
            <a:br>
              <a:rPr lang="en"/>
            </a:br>
            <a:endParaRPr/>
          </a:p>
        </p:txBody>
      </p:sp>
      <p:sp>
        <p:nvSpPr>
          <p:cNvPr id="227" name="Google Shape;227;p33"/>
          <p:cNvSpPr txBox="1"/>
          <p:nvPr/>
        </p:nvSpPr>
        <p:spPr>
          <a:xfrm>
            <a:off x="969975" y="4114800"/>
            <a:ext cx="3110100" cy="5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450525" y="333850"/>
            <a:ext cx="85692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Aim of Research</a:t>
            </a:r>
            <a:endParaRPr b="1" sz="3100"/>
          </a:p>
        </p:txBody>
      </p:sp>
      <p:sp>
        <p:nvSpPr>
          <p:cNvPr id="233" name="Google Shape;233;p34"/>
          <p:cNvSpPr txBox="1"/>
          <p:nvPr>
            <p:ph idx="1" type="body"/>
          </p:nvPr>
        </p:nvSpPr>
        <p:spPr>
          <a:xfrm>
            <a:off x="311700" y="1206750"/>
            <a:ext cx="8520600" cy="3339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Evaluate Survival Outcomes</a:t>
            </a:r>
            <a:br>
              <a:rPr lang="en" sz="1500"/>
            </a:br>
            <a:r>
              <a:rPr lang="en" sz="1500"/>
              <a:t>Compare survival probabilities across different diagnosis-to-treatment times.</a:t>
            </a:r>
            <a:br>
              <a:rPr lang="en" sz="1500"/>
            </a:br>
            <a:endParaRPr sz="1500"/>
          </a:p>
          <a:p>
            <a:pPr indent="-323850" lvl="0" marL="457200" rtl="0" algn="l">
              <a:spcBef>
                <a:spcPts val="0"/>
              </a:spcBef>
              <a:spcAft>
                <a:spcPts val="0"/>
              </a:spcAft>
              <a:buSzPts val="1500"/>
              <a:buChar char="●"/>
            </a:pPr>
            <a:r>
              <a:rPr b="1" lang="en" sz="1500"/>
              <a:t>Identify Optimal Timing for Treatment Initiation</a:t>
            </a:r>
            <a:r>
              <a:rPr lang="en" sz="1500"/>
              <a:t> </a:t>
            </a:r>
            <a:br>
              <a:rPr lang="en" sz="1500"/>
            </a:br>
            <a:r>
              <a:rPr lang="en" sz="1500"/>
              <a:t>Determine if there is a threshold beyond which treatment delays significantly compromise survival.</a:t>
            </a:r>
            <a:br>
              <a:rPr lang="en" sz="1500"/>
            </a:br>
            <a:endParaRPr sz="1500"/>
          </a:p>
          <a:p>
            <a:pPr indent="-342900" lvl="0" marL="457200" rtl="0" algn="l">
              <a:spcBef>
                <a:spcPts val="0"/>
              </a:spcBef>
              <a:spcAft>
                <a:spcPts val="0"/>
              </a:spcAft>
              <a:buSzPts val="1800"/>
              <a:buChar char="●"/>
            </a:pPr>
            <a:r>
              <a:rPr b="1" lang="en" sz="1500"/>
              <a:t>Explore Disparities in Survival</a:t>
            </a:r>
            <a:br>
              <a:rPr lang="en" sz="1500"/>
            </a:br>
            <a:r>
              <a:rPr lang="en" sz="1500"/>
              <a:t>Investigate whether certain patient groups are disproportionately affected by delays.</a:t>
            </a:r>
            <a:br>
              <a:rPr lang="en" sz="1700"/>
            </a:br>
            <a:endParaRPr sz="1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Kaplan-Meier Survival Analysis</a:t>
            </a:r>
            <a:endParaRPr b="1"/>
          </a:p>
        </p:txBody>
      </p:sp>
      <p:sp>
        <p:nvSpPr>
          <p:cNvPr id="239" name="Google Shape;239;p3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Kaplan-Meier survival curve helps us to visualise the survival probabilities for different diagnosis-to-treatment time values.</a:t>
            </a:r>
            <a:br>
              <a:rPr lang="en" sz="1500"/>
            </a:br>
            <a:endParaRPr sz="1500"/>
          </a:p>
          <a:p>
            <a:pPr indent="-323850" lvl="0" marL="457200" rtl="0" algn="l">
              <a:spcBef>
                <a:spcPts val="0"/>
              </a:spcBef>
              <a:spcAft>
                <a:spcPts val="0"/>
              </a:spcAft>
              <a:buSzPts val="1500"/>
              <a:buChar char="●"/>
            </a:pPr>
            <a:r>
              <a:rPr lang="en" sz="1500"/>
              <a:t>It calculates the survival probability at each time point as the product of the proportion of individuals surviving upto that time and and the conditional probability of surviving beyond that time, given that they have survived up to that point.</a:t>
            </a:r>
            <a:endParaRPr sz="1500"/>
          </a:p>
        </p:txBody>
      </p:sp>
      <p:pic>
        <p:nvPicPr>
          <p:cNvPr id="240" name="Google Shape;240;p35"/>
          <p:cNvPicPr preferRelativeResize="0"/>
          <p:nvPr/>
        </p:nvPicPr>
        <p:blipFill>
          <a:blip r:embed="rId3">
            <a:alphaModFix/>
          </a:blip>
          <a:stretch>
            <a:fillRect/>
          </a:stretch>
        </p:blipFill>
        <p:spPr>
          <a:xfrm>
            <a:off x="4464000" y="1170200"/>
            <a:ext cx="4527600" cy="338095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900"/>
              <a:t>Survival Disparity based on Patient’s Demography</a:t>
            </a:r>
            <a:endParaRPr b="1" sz="2900"/>
          </a:p>
        </p:txBody>
      </p:sp>
      <p:pic>
        <p:nvPicPr>
          <p:cNvPr id="246" name="Google Shape;246;p36"/>
          <p:cNvPicPr preferRelativeResize="0"/>
          <p:nvPr/>
        </p:nvPicPr>
        <p:blipFill>
          <a:blip r:embed="rId3">
            <a:alphaModFix/>
          </a:blip>
          <a:stretch>
            <a:fillRect/>
          </a:stretch>
        </p:blipFill>
        <p:spPr>
          <a:xfrm>
            <a:off x="45450" y="947005"/>
            <a:ext cx="4549276" cy="3249482"/>
          </a:xfrm>
          <a:prstGeom prst="rect">
            <a:avLst/>
          </a:prstGeom>
          <a:noFill/>
          <a:ln>
            <a:noFill/>
          </a:ln>
        </p:spPr>
      </p:pic>
      <p:pic>
        <p:nvPicPr>
          <p:cNvPr id="247" name="Google Shape;247;p36"/>
          <p:cNvPicPr preferRelativeResize="0"/>
          <p:nvPr/>
        </p:nvPicPr>
        <p:blipFill>
          <a:blip r:embed="rId4">
            <a:alphaModFix/>
          </a:blip>
          <a:stretch>
            <a:fillRect/>
          </a:stretch>
        </p:blipFill>
        <p:spPr>
          <a:xfrm>
            <a:off x="4638225" y="947005"/>
            <a:ext cx="4549276" cy="3249482"/>
          </a:xfrm>
          <a:prstGeom prst="rect">
            <a:avLst/>
          </a:prstGeom>
          <a:noFill/>
          <a:ln>
            <a:noFill/>
          </a:ln>
        </p:spPr>
      </p:pic>
      <p:sp>
        <p:nvSpPr>
          <p:cNvPr id="248" name="Google Shape;248;p36"/>
          <p:cNvSpPr txBox="1"/>
          <p:nvPr/>
        </p:nvSpPr>
        <p:spPr>
          <a:xfrm>
            <a:off x="850350" y="4311600"/>
            <a:ext cx="31971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highlight>
                  <a:srgbClr val="FFFFFF"/>
                </a:highlight>
                <a:latin typeface="Roboto"/>
                <a:ea typeface="Roboto"/>
                <a:cs typeface="Roboto"/>
                <a:sym typeface="Roboto"/>
              </a:rPr>
              <a:t>Age Group &lt;60 : Median Time = 38.17</a:t>
            </a:r>
            <a:endParaRPr sz="1050">
              <a:highlight>
                <a:srgbClr val="FFFFFF"/>
              </a:highlight>
              <a:latin typeface="Roboto"/>
              <a:ea typeface="Roboto"/>
              <a:cs typeface="Roboto"/>
              <a:sym typeface="Roboto"/>
            </a:endParaRPr>
          </a:p>
          <a:p>
            <a:pPr indent="0" lvl="0" marL="0" rtl="0" algn="l">
              <a:spcBef>
                <a:spcPts val="0"/>
              </a:spcBef>
              <a:spcAft>
                <a:spcPts val="0"/>
              </a:spcAft>
              <a:buNone/>
            </a:pPr>
            <a:r>
              <a:rPr lang="en" sz="1050">
                <a:highlight>
                  <a:srgbClr val="FFFFFF"/>
                </a:highlight>
                <a:latin typeface="Roboto"/>
                <a:ea typeface="Roboto"/>
                <a:cs typeface="Roboto"/>
                <a:sym typeface="Roboto"/>
              </a:rPr>
              <a:t>Age Group &gt;=60 and &lt;80 : Median Time = 4.97</a:t>
            </a:r>
            <a:endParaRPr sz="1050">
              <a:highlight>
                <a:srgbClr val="FFFFFF"/>
              </a:highlight>
              <a:latin typeface="Roboto"/>
              <a:ea typeface="Roboto"/>
              <a:cs typeface="Roboto"/>
              <a:sym typeface="Roboto"/>
            </a:endParaRPr>
          </a:p>
          <a:p>
            <a:pPr indent="0" lvl="0" marL="0" rtl="0" algn="l">
              <a:spcBef>
                <a:spcPts val="0"/>
              </a:spcBef>
              <a:spcAft>
                <a:spcPts val="0"/>
              </a:spcAft>
              <a:buNone/>
            </a:pPr>
            <a:r>
              <a:rPr lang="en" sz="1050">
                <a:highlight>
                  <a:srgbClr val="FFFFFF"/>
                </a:highlight>
                <a:latin typeface="Roboto"/>
                <a:ea typeface="Roboto"/>
                <a:cs typeface="Roboto"/>
                <a:sym typeface="Roboto"/>
              </a:rPr>
              <a:t>Age Group &gt;=80 : Median Time = 2.13</a:t>
            </a:r>
            <a:endParaRPr sz="1050">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 sz="1050">
                <a:highlight>
                  <a:srgbClr val="FFFFFF"/>
                </a:highlight>
              </a:rPr>
              <a:t>, </a:t>
            </a:r>
            <a:endParaRPr sz="1050">
              <a:highlight>
                <a:srgbClr val="FFFFFF"/>
              </a:highlight>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249" name="Google Shape;249;p36"/>
          <p:cNvSpPr txBox="1"/>
          <p:nvPr/>
        </p:nvSpPr>
        <p:spPr>
          <a:xfrm>
            <a:off x="872299" y="4375775"/>
            <a:ext cx="3197100" cy="47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50">
              <a:highlight>
                <a:srgbClr val="FFFFFF"/>
              </a:highlight>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250" name="Google Shape;250;p36"/>
          <p:cNvSpPr txBox="1"/>
          <p:nvPr/>
        </p:nvSpPr>
        <p:spPr>
          <a:xfrm>
            <a:off x="5841625" y="4311600"/>
            <a:ext cx="2414100" cy="4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highlight>
                  <a:srgbClr val="FFFFFF"/>
                </a:highlight>
                <a:latin typeface="Roboto"/>
                <a:ea typeface="Roboto"/>
                <a:cs typeface="Roboto"/>
                <a:sym typeface="Roboto"/>
              </a:rPr>
              <a:t>Gender 1: Median Time =  4.27</a:t>
            </a:r>
            <a:endParaRPr sz="1050">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 sz="1050">
                <a:highlight>
                  <a:srgbClr val="FFFFFF"/>
                </a:highlight>
                <a:latin typeface="Roboto"/>
                <a:ea typeface="Roboto"/>
                <a:cs typeface="Roboto"/>
                <a:sym typeface="Roboto"/>
              </a:rPr>
              <a:t>Gender 2:  Median Time =  6.53</a:t>
            </a:r>
            <a:endParaRPr sz="1800">
              <a:solidFill>
                <a:schemeClr val="dk2"/>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900"/>
              <a:t>Survival Disparity based on Patient’s Health</a:t>
            </a:r>
            <a:endParaRPr sz="2900"/>
          </a:p>
        </p:txBody>
      </p:sp>
      <p:pic>
        <p:nvPicPr>
          <p:cNvPr id="256" name="Google Shape;256;p37"/>
          <p:cNvPicPr preferRelativeResize="0"/>
          <p:nvPr/>
        </p:nvPicPr>
        <p:blipFill>
          <a:blip r:embed="rId3">
            <a:alphaModFix/>
          </a:blip>
          <a:stretch>
            <a:fillRect/>
          </a:stretch>
        </p:blipFill>
        <p:spPr>
          <a:xfrm>
            <a:off x="250149" y="919501"/>
            <a:ext cx="4362699" cy="3116200"/>
          </a:xfrm>
          <a:prstGeom prst="rect">
            <a:avLst/>
          </a:prstGeom>
          <a:noFill/>
          <a:ln>
            <a:noFill/>
          </a:ln>
        </p:spPr>
      </p:pic>
      <p:pic>
        <p:nvPicPr>
          <p:cNvPr id="257" name="Google Shape;257;p37"/>
          <p:cNvPicPr preferRelativeResize="0"/>
          <p:nvPr/>
        </p:nvPicPr>
        <p:blipFill>
          <a:blip r:embed="rId4">
            <a:alphaModFix/>
          </a:blip>
          <a:stretch>
            <a:fillRect/>
          </a:stretch>
        </p:blipFill>
        <p:spPr>
          <a:xfrm>
            <a:off x="4683432" y="919499"/>
            <a:ext cx="4362719" cy="3116200"/>
          </a:xfrm>
          <a:prstGeom prst="rect">
            <a:avLst/>
          </a:prstGeom>
          <a:noFill/>
          <a:ln>
            <a:noFill/>
          </a:ln>
        </p:spPr>
      </p:pic>
      <p:sp>
        <p:nvSpPr>
          <p:cNvPr id="258" name="Google Shape;258;p37"/>
          <p:cNvSpPr txBox="1"/>
          <p:nvPr/>
        </p:nvSpPr>
        <p:spPr>
          <a:xfrm>
            <a:off x="796238" y="4125675"/>
            <a:ext cx="3512400" cy="47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FFFFF"/>
                </a:highlight>
                <a:latin typeface="Roboto"/>
                <a:ea typeface="Roboto"/>
                <a:cs typeface="Roboto"/>
                <a:sym typeface="Roboto"/>
              </a:rPr>
              <a:t>Comorbidity Absent : Median Time = 7.27</a:t>
            </a:r>
            <a:endParaRPr sz="1050">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 sz="1050">
                <a:highlight>
                  <a:srgbClr val="FFFFFF"/>
                </a:highlight>
                <a:latin typeface="Roboto"/>
                <a:ea typeface="Roboto"/>
                <a:cs typeface="Roboto"/>
                <a:sym typeface="Roboto"/>
              </a:rPr>
              <a:t>Comorbidity Present : Median Time = 2.53</a:t>
            </a:r>
            <a:endParaRPr sz="1050">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050">
              <a:highlight>
                <a:srgbClr val="FFFFFF"/>
              </a:highlight>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259" name="Google Shape;259;p37"/>
          <p:cNvSpPr txBox="1"/>
          <p:nvPr/>
        </p:nvSpPr>
        <p:spPr>
          <a:xfrm>
            <a:off x="5792263" y="4035700"/>
            <a:ext cx="23598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highlight>
                  <a:srgbClr val="FFFFFF"/>
                </a:highlight>
                <a:latin typeface="Roboto"/>
                <a:ea typeface="Roboto"/>
                <a:cs typeface="Roboto"/>
                <a:sym typeface="Roboto"/>
              </a:rPr>
              <a:t>Cancer Stage 1 : Median Time &gt; 80 </a:t>
            </a:r>
            <a:endParaRPr sz="1050">
              <a:highlight>
                <a:srgbClr val="FFFFFF"/>
              </a:highlight>
              <a:latin typeface="Roboto"/>
              <a:ea typeface="Roboto"/>
              <a:cs typeface="Roboto"/>
              <a:sym typeface="Roboto"/>
            </a:endParaRPr>
          </a:p>
          <a:p>
            <a:pPr indent="0" lvl="0" marL="0" rtl="0" algn="l">
              <a:spcBef>
                <a:spcPts val="0"/>
              </a:spcBef>
              <a:spcAft>
                <a:spcPts val="0"/>
              </a:spcAft>
              <a:buNone/>
            </a:pPr>
            <a:r>
              <a:rPr lang="en" sz="1050">
                <a:highlight>
                  <a:srgbClr val="FFFFFF"/>
                </a:highlight>
                <a:latin typeface="Roboto"/>
                <a:ea typeface="Roboto"/>
                <a:cs typeface="Roboto"/>
                <a:sym typeface="Roboto"/>
              </a:rPr>
              <a:t>Cancer Stage 2 : Median Time = </a:t>
            </a:r>
            <a:r>
              <a:rPr lang="en" sz="1050">
                <a:highlight>
                  <a:srgbClr val="FFFFFF"/>
                </a:highlight>
                <a:latin typeface="Roboto"/>
                <a:ea typeface="Roboto"/>
                <a:cs typeface="Roboto"/>
                <a:sym typeface="Roboto"/>
              </a:rPr>
              <a:t>17.7</a:t>
            </a:r>
            <a:endParaRPr sz="1050">
              <a:highlight>
                <a:srgbClr val="FFFFFF"/>
              </a:highlight>
              <a:latin typeface="Roboto"/>
              <a:ea typeface="Roboto"/>
              <a:cs typeface="Roboto"/>
              <a:sym typeface="Roboto"/>
            </a:endParaRPr>
          </a:p>
          <a:p>
            <a:pPr indent="0" lvl="0" marL="0" rtl="0" algn="l">
              <a:spcBef>
                <a:spcPts val="0"/>
              </a:spcBef>
              <a:spcAft>
                <a:spcPts val="0"/>
              </a:spcAft>
              <a:buNone/>
            </a:pPr>
            <a:r>
              <a:rPr lang="en" sz="1050">
                <a:highlight>
                  <a:srgbClr val="FFFFFF"/>
                </a:highlight>
                <a:latin typeface="Roboto"/>
                <a:ea typeface="Roboto"/>
                <a:cs typeface="Roboto"/>
                <a:sym typeface="Roboto"/>
              </a:rPr>
              <a:t>Cancer Stage 3 : Median Time = 3.83</a:t>
            </a:r>
            <a:endParaRPr sz="1050">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 sz="1050">
                <a:highlight>
                  <a:srgbClr val="FFFFFF"/>
                </a:highlight>
                <a:latin typeface="Roboto"/>
                <a:ea typeface="Roboto"/>
                <a:cs typeface="Roboto"/>
                <a:sym typeface="Roboto"/>
              </a:rPr>
              <a:t>Cancer Stage 4 : Median Time = </a:t>
            </a:r>
            <a:r>
              <a:rPr lang="en" sz="1050">
                <a:highlight>
                  <a:srgbClr val="FFFFFF"/>
                </a:highlight>
                <a:latin typeface="Roboto"/>
                <a:ea typeface="Roboto"/>
                <a:cs typeface="Roboto"/>
                <a:sym typeface="Roboto"/>
              </a:rPr>
              <a:t>1.93</a:t>
            </a:r>
            <a:r>
              <a:rPr lang="en" sz="1050">
                <a:highlight>
                  <a:srgbClr val="FFFFFF"/>
                </a:highlight>
                <a:latin typeface="Roboto"/>
                <a:ea typeface="Roboto"/>
                <a:cs typeface="Roboto"/>
                <a:sym typeface="Roboto"/>
              </a:rPr>
              <a:t> </a:t>
            </a:r>
            <a:endParaRPr sz="1050">
              <a:highlight>
                <a:srgbClr val="FFFFFF"/>
              </a:highlight>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Conclusions</a:t>
            </a:r>
            <a:endParaRPr b="1"/>
          </a:p>
        </p:txBody>
      </p:sp>
      <p:sp>
        <p:nvSpPr>
          <p:cNvPr id="265" name="Google Shape;265;p38"/>
          <p:cNvSpPr txBox="1"/>
          <p:nvPr>
            <p:ph idx="1" type="body"/>
          </p:nvPr>
        </p:nvSpPr>
        <p:spPr>
          <a:xfrm>
            <a:off x="181200" y="1219100"/>
            <a:ext cx="7911300" cy="3339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The median survival time for diagnosis to treatment is </a:t>
            </a:r>
            <a:r>
              <a:rPr b="1" lang="en" sz="1300"/>
              <a:t>5.4 months</a:t>
            </a:r>
            <a:r>
              <a:rPr lang="en" sz="1300"/>
              <a:t>. </a:t>
            </a:r>
            <a:br>
              <a:rPr lang="en" sz="1300"/>
            </a:br>
            <a:endParaRPr sz="1300"/>
          </a:p>
          <a:p>
            <a:pPr indent="-311150" lvl="0" marL="457200" rtl="0" algn="l">
              <a:spcBef>
                <a:spcPts val="0"/>
              </a:spcBef>
              <a:spcAft>
                <a:spcPts val="0"/>
              </a:spcAft>
              <a:buSzPts val="1300"/>
              <a:buChar char="●"/>
            </a:pPr>
            <a:r>
              <a:rPr lang="en" sz="1300"/>
              <a:t>There is not enough data to accurately predict the median survival time of p</a:t>
            </a:r>
            <a:r>
              <a:rPr lang="en" sz="1300"/>
              <a:t>atients diagnosed with stage-1 cancer. All we can conclude is that they can start their treatment after 80 months from diagnosis without affecting their survival probability.</a:t>
            </a:r>
            <a:br>
              <a:rPr lang="en" sz="1300"/>
            </a:br>
            <a:endParaRPr sz="1300"/>
          </a:p>
          <a:p>
            <a:pPr indent="-311150" lvl="0" marL="457200" rtl="0" algn="l">
              <a:spcBef>
                <a:spcPts val="0"/>
              </a:spcBef>
              <a:spcAft>
                <a:spcPts val="0"/>
              </a:spcAft>
              <a:buSzPts val="1300"/>
              <a:buChar char="●"/>
            </a:pPr>
            <a:r>
              <a:rPr lang="en" sz="1300"/>
              <a:t>Comorbid p</a:t>
            </a:r>
            <a:r>
              <a:rPr lang="en" sz="1300"/>
              <a:t>atients who are above 80 years of age and is diagnosed with stage-4 cancer have very less if not 0% chance of surviving.</a:t>
            </a:r>
            <a:br>
              <a:rPr lang="en" sz="1300"/>
            </a:br>
            <a:endParaRPr sz="1300"/>
          </a:p>
          <a:p>
            <a:pPr indent="-311150" lvl="0" marL="457200" rtl="0" algn="l">
              <a:spcBef>
                <a:spcPts val="0"/>
              </a:spcBef>
              <a:spcAft>
                <a:spcPts val="0"/>
              </a:spcAft>
              <a:buSzPts val="1300"/>
              <a:buChar char="●"/>
            </a:pPr>
            <a:r>
              <a:rPr lang="en" sz="1300"/>
              <a:t>More survival curves can be created using different combinations of patient’s demography and health attributes.</a:t>
            </a:r>
            <a:endParaRPr sz="1300"/>
          </a:p>
          <a:p>
            <a:pPr indent="0" lvl="0" marL="457200" rtl="0" algn="l">
              <a:spcBef>
                <a:spcPts val="1600"/>
              </a:spcBef>
              <a:spcAft>
                <a:spcPts val="0"/>
              </a:spcAft>
              <a:buNone/>
            </a:pPr>
            <a:br>
              <a:rPr lang="en" sz="1300"/>
            </a:br>
            <a:endParaRPr sz="1300"/>
          </a:p>
          <a:p>
            <a:pPr indent="0" lvl="0" marL="457200" rtl="0" algn="l">
              <a:spcBef>
                <a:spcPts val="1600"/>
              </a:spcBef>
              <a:spcAft>
                <a:spcPts val="1600"/>
              </a:spcAft>
              <a:buNone/>
            </a:pPr>
            <a:r>
              <a:t/>
            </a:r>
            <a:endParaRPr sz="1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t>
            </a:r>
            <a:r>
              <a:rPr lang="en"/>
              <a:t>he correlation between </a:t>
            </a:r>
            <a:endParaRPr/>
          </a:p>
          <a:p>
            <a:pPr indent="0" lvl="0" marL="0" rtl="0" algn="l">
              <a:spcBef>
                <a:spcPts val="0"/>
              </a:spcBef>
              <a:spcAft>
                <a:spcPts val="0"/>
              </a:spcAft>
              <a:buNone/>
            </a:pPr>
            <a:r>
              <a:rPr lang="en"/>
              <a:t>Tumour </a:t>
            </a:r>
            <a:r>
              <a:rPr lang="en">
                <a:solidFill>
                  <a:srgbClr val="00FFFF"/>
                </a:solidFill>
              </a:rPr>
              <a:t>Grade</a:t>
            </a:r>
            <a:r>
              <a:rPr lang="en"/>
              <a:t> and </a:t>
            </a:r>
            <a:r>
              <a:rPr lang="en">
                <a:solidFill>
                  <a:srgbClr val="00FFFF"/>
                </a:solidFill>
              </a:rPr>
              <a:t> Regimen</a:t>
            </a:r>
            <a:r>
              <a:rPr lang="en"/>
              <a:t> in prostate tumours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t>
            </a:r>
            <a:r>
              <a:rPr b="1" lang="en"/>
              <a:t>umour Grades</a:t>
            </a:r>
            <a:endParaRPr b="1"/>
          </a:p>
        </p:txBody>
      </p:sp>
      <p:sp>
        <p:nvSpPr>
          <p:cNvPr id="276" name="Google Shape;276;p40"/>
          <p:cNvSpPr/>
          <p:nvPr/>
        </p:nvSpPr>
        <p:spPr>
          <a:xfrm>
            <a:off x="311700" y="1217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77" name="Google Shape;277;p40"/>
          <p:cNvSpPr txBox="1"/>
          <p:nvPr>
            <p:ph idx="4294967295" type="body"/>
          </p:nvPr>
        </p:nvSpPr>
        <p:spPr>
          <a:xfrm>
            <a:off x="366300" y="1304875"/>
            <a:ext cx="2469300" cy="4338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Data dictionary</a:t>
            </a:r>
            <a:endParaRPr>
              <a:solidFill>
                <a:schemeClr val="lt1"/>
              </a:solidFill>
            </a:endParaRPr>
          </a:p>
        </p:txBody>
      </p:sp>
      <p:sp>
        <p:nvSpPr>
          <p:cNvPr id="278" name="Google Shape;278;p40"/>
          <p:cNvSpPr txBox="1"/>
          <p:nvPr>
            <p:ph idx="4294967295" type="body"/>
          </p:nvPr>
        </p:nvSpPr>
        <p:spPr>
          <a:xfrm>
            <a:off x="311700" y="1929175"/>
            <a:ext cx="3103500" cy="2650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0	Borderline malignant</a:t>
            </a:r>
            <a:endParaRPr sz="1600"/>
          </a:p>
          <a:p>
            <a:pPr indent="0" lvl="0" marL="0" rtl="0" algn="l">
              <a:lnSpc>
                <a:spcPct val="100000"/>
              </a:lnSpc>
              <a:spcBef>
                <a:spcPts val="0"/>
              </a:spcBef>
              <a:spcAft>
                <a:spcPts val="0"/>
              </a:spcAft>
              <a:buNone/>
            </a:pPr>
            <a:r>
              <a:rPr lang="en" sz="1600"/>
              <a:t>1	Well differentiated</a:t>
            </a:r>
            <a:endParaRPr sz="1600"/>
          </a:p>
          <a:p>
            <a:pPr indent="0" lvl="0" marL="0" rtl="0" algn="l">
              <a:lnSpc>
                <a:spcPct val="100000"/>
              </a:lnSpc>
              <a:spcBef>
                <a:spcPts val="0"/>
              </a:spcBef>
              <a:spcAft>
                <a:spcPts val="0"/>
              </a:spcAft>
              <a:buNone/>
            </a:pPr>
            <a:r>
              <a:rPr lang="en" sz="1600"/>
              <a:t>2	Moderately differentiated</a:t>
            </a:r>
            <a:endParaRPr sz="1600"/>
          </a:p>
          <a:p>
            <a:pPr indent="0" lvl="0" marL="0" rtl="0" algn="l">
              <a:lnSpc>
                <a:spcPct val="100000"/>
              </a:lnSpc>
              <a:spcBef>
                <a:spcPts val="0"/>
              </a:spcBef>
              <a:spcAft>
                <a:spcPts val="0"/>
              </a:spcAft>
              <a:buNone/>
            </a:pPr>
            <a:r>
              <a:rPr lang="en" sz="1600"/>
              <a:t>3	Poorly differentiated</a:t>
            </a:r>
            <a:endParaRPr sz="1600"/>
          </a:p>
          <a:p>
            <a:pPr indent="0" lvl="0" marL="0" rtl="0" algn="l">
              <a:lnSpc>
                <a:spcPct val="100000"/>
              </a:lnSpc>
              <a:spcBef>
                <a:spcPts val="0"/>
              </a:spcBef>
              <a:spcAft>
                <a:spcPts val="0"/>
              </a:spcAft>
              <a:buNone/>
            </a:pPr>
            <a:r>
              <a:rPr lang="en" sz="1600"/>
              <a:t>4	Undifferentiated</a:t>
            </a:r>
            <a:endParaRPr sz="1600"/>
          </a:p>
          <a:p>
            <a:pPr indent="457200" lvl="0" marL="0" rtl="0" algn="l">
              <a:lnSpc>
                <a:spcPct val="100000"/>
              </a:lnSpc>
              <a:spcBef>
                <a:spcPts val="0"/>
              </a:spcBef>
              <a:spcAft>
                <a:spcPts val="0"/>
              </a:spcAft>
              <a:buNone/>
            </a:pPr>
            <a:r>
              <a:rPr lang="en" sz="1600"/>
              <a:t>/non-resilient</a:t>
            </a:r>
            <a:endParaRPr sz="1600"/>
          </a:p>
          <a:p>
            <a:pPr indent="0" lvl="0" marL="0" rtl="0" algn="l">
              <a:lnSpc>
                <a:spcPct val="100000"/>
              </a:lnSpc>
              <a:spcBef>
                <a:spcPts val="0"/>
              </a:spcBef>
              <a:spcAft>
                <a:spcPts val="0"/>
              </a:spcAft>
              <a:buNone/>
            </a:pPr>
            <a:r>
              <a:rPr lang="en" sz="1600"/>
              <a:t>H 	High</a:t>
            </a:r>
            <a:endParaRPr sz="1600"/>
          </a:p>
          <a:p>
            <a:pPr indent="0" lvl="0" marL="0" rtl="0" algn="l">
              <a:lnSpc>
                <a:spcPct val="100000"/>
              </a:lnSpc>
              <a:spcBef>
                <a:spcPts val="0"/>
              </a:spcBef>
              <a:spcAft>
                <a:spcPts val="0"/>
              </a:spcAft>
              <a:buNone/>
            </a:pPr>
            <a:r>
              <a:rPr lang="en" sz="1600"/>
              <a:t>I 	Moderate</a:t>
            </a:r>
            <a:endParaRPr sz="1600"/>
          </a:p>
          <a:p>
            <a:pPr indent="0" lvl="0" marL="0" rtl="0" algn="l">
              <a:lnSpc>
                <a:spcPct val="100000"/>
              </a:lnSpc>
              <a:spcBef>
                <a:spcPts val="0"/>
              </a:spcBef>
              <a:spcAft>
                <a:spcPts val="0"/>
              </a:spcAft>
              <a:buNone/>
            </a:pPr>
            <a:r>
              <a:rPr lang="en" sz="1600"/>
              <a:t>L 	Low</a:t>
            </a:r>
            <a:endParaRPr sz="1600"/>
          </a:p>
          <a:p>
            <a:pPr indent="0" lvl="0" marL="0" rtl="0" algn="l">
              <a:lnSpc>
                <a:spcPct val="100000"/>
              </a:lnSpc>
              <a:spcBef>
                <a:spcPts val="0"/>
              </a:spcBef>
              <a:spcAft>
                <a:spcPts val="0"/>
              </a:spcAft>
              <a:buNone/>
            </a:pPr>
            <a:r>
              <a:rPr lang="en" sz="1600"/>
              <a:t>X 	X</a:t>
            </a:r>
            <a:endParaRPr sz="1600"/>
          </a:p>
          <a:p>
            <a:pPr indent="0" lvl="0" marL="0" rtl="0" algn="l">
              <a:lnSpc>
                <a:spcPct val="100000"/>
              </a:lnSpc>
              <a:spcBef>
                <a:spcPts val="0"/>
              </a:spcBef>
              <a:spcAft>
                <a:spcPts val="0"/>
              </a:spcAft>
              <a:buNone/>
            </a:pPr>
            <a:r>
              <a:t/>
            </a:r>
            <a:endParaRPr sz="1600"/>
          </a:p>
        </p:txBody>
      </p:sp>
      <p:pic>
        <p:nvPicPr>
          <p:cNvPr id="279" name="Google Shape;279;p40"/>
          <p:cNvPicPr preferRelativeResize="0"/>
          <p:nvPr/>
        </p:nvPicPr>
        <p:blipFill>
          <a:blip r:embed="rId3">
            <a:alphaModFix/>
          </a:blip>
          <a:stretch>
            <a:fillRect/>
          </a:stretch>
        </p:blipFill>
        <p:spPr>
          <a:xfrm>
            <a:off x="3138375" y="640400"/>
            <a:ext cx="6005625" cy="4215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311700" y="2613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Survival time for different tumour grades</a:t>
            </a:r>
            <a:endParaRPr b="1" sz="2500"/>
          </a:p>
        </p:txBody>
      </p:sp>
      <p:sp>
        <p:nvSpPr>
          <p:cNvPr id="285" name="Google Shape;285;p41"/>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286" name="Google Shape;286;p41"/>
          <p:cNvSpPr txBox="1"/>
          <p:nvPr>
            <p:ph idx="4294967295" type="body"/>
          </p:nvPr>
        </p:nvSpPr>
        <p:spPr>
          <a:xfrm>
            <a:off x="6254225" y="629075"/>
            <a:ext cx="2471700" cy="409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median survival times for Grade G1 G2 G3 were all higher, at 1986 days 2024 and 1894 days, respectively.</a:t>
            </a:r>
            <a:endParaRPr sz="1600"/>
          </a:p>
          <a:p>
            <a:pPr indent="0" lvl="0" marL="0" rtl="0" algn="l">
              <a:spcBef>
                <a:spcPts val="800"/>
              </a:spcBef>
              <a:spcAft>
                <a:spcPts val="0"/>
              </a:spcAft>
              <a:buNone/>
            </a:pPr>
            <a:r>
              <a:rPr lang="en" sz="1600"/>
              <a:t>The median survival time for Grade G was 1031 days, which was slightly lower than the median median for all data sets, suggesting that patients with Grade G generally had shorter survival times.</a:t>
            </a:r>
            <a:endParaRPr sz="1600"/>
          </a:p>
          <a:p>
            <a:pPr indent="0" lvl="0" marL="0" rtl="0" algn="l">
              <a:spcBef>
                <a:spcPts val="800"/>
              </a:spcBef>
              <a:spcAft>
                <a:spcPts val="800"/>
              </a:spcAft>
              <a:buNone/>
            </a:pPr>
            <a:r>
              <a:t/>
            </a:r>
            <a:endParaRPr sz="1600"/>
          </a:p>
        </p:txBody>
      </p:sp>
      <p:pic>
        <p:nvPicPr>
          <p:cNvPr id="287" name="Google Shape;287;p41"/>
          <p:cNvPicPr preferRelativeResize="0"/>
          <p:nvPr/>
        </p:nvPicPr>
        <p:blipFill>
          <a:blip r:embed="rId3">
            <a:alphaModFix/>
          </a:blip>
          <a:stretch>
            <a:fillRect/>
          </a:stretch>
        </p:blipFill>
        <p:spPr>
          <a:xfrm>
            <a:off x="0" y="1409150"/>
            <a:ext cx="5883821" cy="3734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61250" y="829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Density plot for age</a:t>
            </a:r>
            <a:endParaRPr sz="2000"/>
          </a:p>
        </p:txBody>
      </p:sp>
      <p:pic>
        <p:nvPicPr>
          <p:cNvPr id="99" name="Google Shape;99;p15"/>
          <p:cNvPicPr preferRelativeResize="0"/>
          <p:nvPr/>
        </p:nvPicPr>
        <p:blipFill>
          <a:blip r:embed="rId3">
            <a:alphaModFix/>
          </a:blip>
          <a:stretch>
            <a:fillRect/>
          </a:stretch>
        </p:blipFill>
        <p:spPr>
          <a:xfrm>
            <a:off x="1031938" y="690775"/>
            <a:ext cx="6868875" cy="43528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2"/>
          <p:cNvSpPr txBox="1"/>
          <p:nvPr>
            <p:ph type="title"/>
          </p:nvPr>
        </p:nvSpPr>
        <p:spPr>
          <a:xfrm>
            <a:off x="249750" y="-577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The most effective treatment for different tumour grades</a:t>
            </a:r>
            <a:endParaRPr b="1" sz="2100"/>
          </a:p>
        </p:txBody>
      </p:sp>
      <p:sp>
        <p:nvSpPr>
          <p:cNvPr id="293" name="Google Shape;293;p42"/>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pic>
        <p:nvPicPr>
          <p:cNvPr id="294" name="Google Shape;294;p42"/>
          <p:cNvPicPr preferRelativeResize="0"/>
          <p:nvPr/>
        </p:nvPicPr>
        <p:blipFill>
          <a:blip r:embed="rId3">
            <a:alphaModFix/>
          </a:blip>
          <a:stretch>
            <a:fillRect/>
          </a:stretch>
        </p:blipFill>
        <p:spPr>
          <a:xfrm>
            <a:off x="565650" y="417475"/>
            <a:ext cx="8204699" cy="47260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3"/>
          <p:cNvSpPr txBox="1"/>
          <p:nvPr>
            <p:ph type="title"/>
          </p:nvPr>
        </p:nvSpPr>
        <p:spPr>
          <a:xfrm>
            <a:off x="204350" y="1128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The most effective treatment for different tumour grades</a:t>
            </a:r>
            <a:endParaRPr b="1" sz="3300"/>
          </a:p>
        </p:txBody>
      </p:sp>
      <p:sp>
        <p:nvSpPr>
          <p:cNvPr id="300" name="Google Shape;300;p43"/>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301" name="Google Shape;301;p43"/>
          <p:cNvSpPr txBox="1"/>
          <p:nvPr/>
        </p:nvSpPr>
        <p:spPr>
          <a:xfrm>
            <a:off x="708425" y="755975"/>
            <a:ext cx="7803000" cy="41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Therefore, for different tumour types and grades, doctors will choose appropriate treatment plans taking into account the patient's physical condition and other factors.</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rPr b="1" lang="en" sz="1800">
                <a:solidFill>
                  <a:schemeClr val="dk1"/>
                </a:solidFill>
                <a:latin typeface="Roboto"/>
                <a:ea typeface="Roboto"/>
                <a:cs typeface="Roboto"/>
                <a:sym typeface="Roboto"/>
              </a:rPr>
              <a:t>Choice of treatment options:</a:t>
            </a:r>
            <a:endParaRPr b="1"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For low-grade cancers, the treatment options may be relatively mild and a single chemotherapeutic drug or local treatment method may be chosen.</a:t>
            </a:r>
            <a:endParaRPr sz="1800">
              <a:solidFill>
                <a:schemeClr val="dk2"/>
              </a:solidFill>
              <a:latin typeface="Roboto"/>
              <a:ea typeface="Roboto"/>
              <a:cs typeface="Roboto"/>
              <a:sym typeface="Roboto"/>
            </a:endParaRPr>
          </a:p>
          <a:p>
            <a:pPr indent="0" lvl="0" marL="0" rtl="0" algn="l">
              <a:spcBef>
                <a:spcPts val="0"/>
              </a:spcBef>
              <a:spcAft>
                <a:spcPts val="0"/>
              </a:spcAft>
              <a:buNone/>
            </a:pPr>
            <a:r>
              <a:rPr b="1" lang="en" sz="1800">
                <a:solidFill>
                  <a:schemeClr val="dk1"/>
                </a:solidFill>
                <a:latin typeface="Roboto"/>
                <a:ea typeface="Roboto"/>
                <a:cs typeface="Roboto"/>
                <a:sym typeface="Roboto"/>
              </a:rPr>
              <a:t>Impact of survival time:</a:t>
            </a:r>
            <a:endParaRPr b="1"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The data show that different treatment regimens correspond to different survival times. For some high-grade or advanced cancers, more aggressive treatment regimens may be needed to prolong the patient's survival time.</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Survival time</a:t>
            </a:r>
            <a:r>
              <a:rPr lang="en" sz="1800">
                <a:solidFill>
                  <a:schemeClr val="dk1"/>
                </a:solidFill>
                <a:latin typeface="Roboto"/>
                <a:ea typeface="Roboto"/>
                <a:cs typeface="Roboto"/>
                <a:sym typeface="Roboto"/>
              </a:rPr>
              <a:t> </a:t>
            </a:r>
            <a:r>
              <a:rPr b="1" lang="en" sz="1800">
                <a:solidFill>
                  <a:schemeClr val="dk1"/>
                </a:solidFill>
                <a:latin typeface="Roboto"/>
                <a:ea typeface="Roboto"/>
                <a:cs typeface="Roboto"/>
                <a:sym typeface="Roboto"/>
              </a:rPr>
              <a:t>is not directly related to</a:t>
            </a:r>
            <a:r>
              <a:rPr lang="en" sz="1800">
                <a:solidFill>
                  <a:schemeClr val="dk2"/>
                </a:solidFill>
                <a:latin typeface="Roboto"/>
                <a:ea typeface="Roboto"/>
                <a:cs typeface="Roboto"/>
                <a:sym typeface="Roboto"/>
              </a:rPr>
              <a:t> the intensity of the treatment regimen in all cases.</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4"/>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Predicting Treatment Outcome</a:t>
            </a:r>
            <a:endParaRPr/>
          </a:p>
        </p:txBody>
      </p:sp>
      <p:sp>
        <p:nvSpPr>
          <p:cNvPr id="307" name="Google Shape;307;p44"/>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txBox="1"/>
          <p:nvPr>
            <p:ph type="title"/>
          </p:nvPr>
        </p:nvSpPr>
        <p:spPr>
          <a:xfrm>
            <a:off x="623400" y="1809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10 cancer rates for men </a:t>
            </a:r>
            <a:endParaRPr/>
          </a:p>
        </p:txBody>
      </p:sp>
      <p:pic>
        <p:nvPicPr>
          <p:cNvPr id="313" name="Google Shape;313;p45"/>
          <p:cNvPicPr preferRelativeResize="0"/>
          <p:nvPr/>
        </p:nvPicPr>
        <p:blipFill>
          <a:blip r:embed="rId3">
            <a:alphaModFix/>
          </a:blip>
          <a:stretch>
            <a:fillRect/>
          </a:stretch>
        </p:blipFill>
        <p:spPr>
          <a:xfrm>
            <a:off x="368975" y="994925"/>
            <a:ext cx="7875468" cy="41485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10 cancer rates for  women</a:t>
            </a:r>
            <a:endParaRPr/>
          </a:p>
        </p:txBody>
      </p:sp>
      <p:pic>
        <p:nvPicPr>
          <p:cNvPr id="319" name="Google Shape;319;p46"/>
          <p:cNvPicPr preferRelativeResize="0"/>
          <p:nvPr/>
        </p:nvPicPr>
        <p:blipFill>
          <a:blip r:embed="rId3">
            <a:alphaModFix/>
          </a:blip>
          <a:stretch>
            <a:fillRect/>
          </a:stretch>
        </p:blipFill>
        <p:spPr>
          <a:xfrm>
            <a:off x="553325" y="1017800"/>
            <a:ext cx="7319700" cy="3941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Density of skin cancer with age</a:t>
            </a:r>
            <a:endParaRPr/>
          </a:p>
        </p:txBody>
      </p:sp>
      <p:pic>
        <p:nvPicPr>
          <p:cNvPr id="325" name="Google Shape;325;p47"/>
          <p:cNvPicPr preferRelativeResize="0"/>
          <p:nvPr/>
        </p:nvPicPr>
        <p:blipFill>
          <a:blip r:embed="rId4">
            <a:alphaModFix/>
          </a:blip>
          <a:stretch>
            <a:fillRect/>
          </a:stretch>
        </p:blipFill>
        <p:spPr>
          <a:xfrm>
            <a:off x="1057375" y="1124400"/>
            <a:ext cx="6632350" cy="3820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8"/>
          <p:cNvSpPr txBox="1"/>
          <p:nvPr>
            <p:ph type="title"/>
          </p:nvPr>
        </p:nvSpPr>
        <p:spPr>
          <a:xfrm>
            <a:off x="218575" y="157975"/>
            <a:ext cx="8225700" cy="507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100"/>
              <a:t>Distribution of morphological features of skin cancer in patients</a:t>
            </a:r>
            <a:endParaRPr sz="2100"/>
          </a:p>
        </p:txBody>
      </p:sp>
      <p:pic>
        <p:nvPicPr>
          <p:cNvPr id="331" name="Google Shape;331;p48"/>
          <p:cNvPicPr preferRelativeResize="0"/>
          <p:nvPr/>
        </p:nvPicPr>
        <p:blipFill>
          <a:blip r:embed="rId3">
            <a:alphaModFix/>
          </a:blip>
          <a:stretch>
            <a:fillRect/>
          </a:stretch>
        </p:blipFill>
        <p:spPr>
          <a:xfrm>
            <a:off x="831975" y="876700"/>
            <a:ext cx="7480050" cy="3820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Distribution of patients (deaths) with skin cancer in different sites</a:t>
            </a:r>
            <a:endParaRPr sz="2200"/>
          </a:p>
        </p:txBody>
      </p:sp>
      <p:pic>
        <p:nvPicPr>
          <p:cNvPr id="337" name="Google Shape;337;p49"/>
          <p:cNvPicPr preferRelativeResize="0"/>
          <p:nvPr/>
        </p:nvPicPr>
        <p:blipFill>
          <a:blip r:embed="rId3">
            <a:alphaModFix/>
          </a:blip>
          <a:stretch>
            <a:fillRect/>
          </a:stretch>
        </p:blipFill>
        <p:spPr>
          <a:xfrm>
            <a:off x="746050" y="1109450"/>
            <a:ext cx="7651899" cy="39733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0"/>
          <p:cNvSpPr txBox="1"/>
          <p:nvPr>
            <p:ph type="title"/>
          </p:nvPr>
        </p:nvSpPr>
        <p:spPr>
          <a:xfrm>
            <a:off x="311700" y="1923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features predict treatment outcome</a:t>
            </a:r>
            <a:endParaRPr/>
          </a:p>
        </p:txBody>
      </p:sp>
      <p:pic>
        <p:nvPicPr>
          <p:cNvPr id="343" name="Google Shape;343;p50"/>
          <p:cNvPicPr preferRelativeResize="0"/>
          <p:nvPr/>
        </p:nvPicPr>
        <p:blipFill>
          <a:blip r:embed="rId4">
            <a:alphaModFix/>
          </a:blip>
          <a:stretch>
            <a:fillRect/>
          </a:stretch>
        </p:blipFill>
        <p:spPr>
          <a:xfrm>
            <a:off x="519000" y="880350"/>
            <a:ext cx="5841925" cy="4200650"/>
          </a:xfrm>
          <a:prstGeom prst="rect">
            <a:avLst/>
          </a:prstGeom>
          <a:noFill/>
          <a:ln>
            <a:noFill/>
          </a:ln>
        </p:spPr>
      </p:pic>
      <p:sp>
        <p:nvSpPr>
          <p:cNvPr id="344" name="Google Shape;344;p50"/>
          <p:cNvSpPr txBox="1"/>
          <p:nvPr/>
        </p:nvSpPr>
        <p:spPr>
          <a:xfrm>
            <a:off x="6555650" y="1197600"/>
            <a:ext cx="2004600" cy="33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Predicting new feature treatment effect by considering the variables 'GRADE', 'AGE', 'treatment duration', 'CYCLE_NUMBER'</a:t>
            </a:r>
            <a:endParaRPr sz="1800">
              <a:solidFill>
                <a:schemeClr val="dk2"/>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1"/>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Analyzing Demographic Influences on </a:t>
            </a:r>
            <a:r>
              <a:rPr lang="en">
                <a:solidFill>
                  <a:srgbClr val="00FFFF"/>
                </a:solidFill>
              </a:rPr>
              <a:t>Frailty</a:t>
            </a:r>
            <a:r>
              <a:rPr lang="en"/>
              <a:t> and </a:t>
            </a:r>
            <a:r>
              <a:rPr lang="en">
                <a:solidFill>
                  <a:srgbClr val="00FFFF"/>
                </a:solidFill>
              </a:rPr>
              <a:t>Survival Time</a:t>
            </a:r>
            <a:r>
              <a:rPr lang="en"/>
              <a:t> in UK Prostate Cancer Patients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Vital Status of patients based on their deprivation level</a:t>
            </a:r>
            <a:endParaRPr sz="2000"/>
          </a:p>
        </p:txBody>
      </p:sp>
      <p:pic>
        <p:nvPicPr>
          <p:cNvPr id="105" name="Google Shape;105;p16"/>
          <p:cNvPicPr preferRelativeResize="0"/>
          <p:nvPr/>
        </p:nvPicPr>
        <p:blipFill>
          <a:blip r:embed="rId3">
            <a:alphaModFix/>
          </a:blip>
          <a:stretch>
            <a:fillRect/>
          </a:stretch>
        </p:blipFill>
        <p:spPr>
          <a:xfrm>
            <a:off x="1331750" y="1017800"/>
            <a:ext cx="6061212" cy="3820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52"/>
          <p:cNvPicPr preferRelativeResize="0"/>
          <p:nvPr/>
        </p:nvPicPr>
        <p:blipFill>
          <a:blip r:embed="rId4">
            <a:alphaModFix/>
          </a:blip>
          <a:stretch>
            <a:fillRect/>
          </a:stretch>
        </p:blipFill>
        <p:spPr>
          <a:xfrm>
            <a:off x="0" y="1309600"/>
            <a:ext cx="9081800" cy="2562250"/>
          </a:xfrm>
          <a:prstGeom prst="rect">
            <a:avLst/>
          </a:prstGeom>
          <a:noFill/>
          <a:ln>
            <a:noFill/>
          </a:ln>
        </p:spPr>
      </p:pic>
      <p:sp>
        <p:nvSpPr>
          <p:cNvPr id="355" name="Google Shape;355;p52"/>
          <p:cNvSpPr txBox="1"/>
          <p:nvPr/>
        </p:nvSpPr>
        <p:spPr>
          <a:xfrm>
            <a:off x="132850" y="47450"/>
            <a:ext cx="9011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accent1"/>
                </a:solidFill>
                <a:latin typeface="Roboto"/>
                <a:ea typeface="Roboto"/>
                <a:cs typeface="Roboto"/>
                <a:sym typeface="Roboto"/>
              </a:rPr>
              <a:t>Flowchart of the data preparation and analysis process</a:t>
            </a:r>
            <a:endParaRPr b="1" sz="2000">
              <a:solidFill>
                <a:schemeClr val="accent1"/>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53"/>
          <p:cNvPicPr preferRelativeResize="0"/>
          <p:nvPr/>
        </p:nvPicPr>
        <p:blipFill>
          <a:blip r:embed="rId3">
            <a:alphaModFix/>
          </a:blip>
          <a:stretch>
            <a:fillRect/>
          </a:stretch>
        </p:blipFill>
        <p:spPr>
          <a:xfrm>
            <a:off x="759200" y="1480425"/>
            <a:ext cx="7639327" cy="3615625"/>
          </a:xfrm>
          <a:prstGeom prst="rect">
            <a:avLst/>
          </a:prstGeom>
          <a:noFill/>
          <a:ln>
            <a:noFill/>
          </a:ln>
        </p:spPr>
      </p:pic>
      <p:sp>
        <p:nvSpPr>
          <p:cNvPr id="361" name="Google Shape;361;p53"/>
          <p:cNvSpPr txBox="1"/>
          <p:nvPr/>
        </p:nvSpPr>
        <p:spPr>
          <a:xfrm>
            <a:off x="0" y="0"/>
            <a:ext cx="9144000" cy="146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accent1"/>
                </a:solidFill>
                <a:latin typeface="Roboto"/>
                <a:ea typeface="Roboto"/>
                <a:cs typeface="Roboto"/>
                <a:sym typeface="Roboto"/>
              </a:rPr>
              <a:t>Exploratory</a:t>
            </a:r>
            <a:r>
              <a:rPr b="1" lang="en" sz="2000">
                <a:solidFill>
                  <a:schemeClr val="accent1"/>
                </a:solidFill>
                <a:latin typeface="Roboto"/>
                <a:ea typeface="Roboto"/>
                <a:cs typeface="Roboto"/>
                <a:sym typeface="Roboto"/>
              </a:rPr>
              <a:t> Data Analysis</a:t>
            </a:r>
            <a:endParaRPr b="1" sz="2000">
              <a:solidFill>
                <a:schemeClr val="accent1"/>
              </a:solidFill>
              <a:latin typeface="Roboto"/>
              <a:ea typeface="Roboto"/>
              <a:cs typeface="Roboto"/>
              <a:sym typeface="Roboto"/>
            </a:endParaRPr>
          </a:p>
          <a:p>
            <a:pPr indent="0" lvl="0" marL="0" rtl="0" algn="l">
              <a:spcBef>
                <a:spcPts val="0"/>
              </a:spcBef>
              <a:spcAft>
                <a:spcPts val="0"/>
              </a:spcAft>
              <a:buNone/>
            </a:pPr>
            <a:r>
              <a:t/>
            </a:r>
            <a:endParaRPr b="1" sz="2000">
              <a:solidFill>
                <a:schemeClr val="accent1"/>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Medium"/>
              <a:buChar char="●"/>
            </a:pPr>
            <a:r>
              <a:rPr b="1" lang="en">
                <a:latin typeface="Roboto"/>
                <a:ea typeface="Roboto"/>
                <a:cs typeface="Roboto"/>
                <a:sym typeface="Roboto"/>
              </a:rPr>
              <a:t>Age Distribution:</a:t>
            </a:r>
            <a:r>
              <a:rPr lang="en" sz="1300">
                <a:latin typeface="Roboto Medium"/>
                <a:ea typeface="Roboto Medium"/>
                <a:cs typeface="Roboto Medium"/>
                <a:sym typeface="Roboto Medium"/>
              </a:rPr>
              <a:t> </a:t>
            </a:r>
            <a:r>
              <a:rPr lang="en" sz="1300">
                <a:solidFill>
                  <a:schemeClr val="dk2"/>
                </a:solidFill>
                <a:latin typeface="Roboto Medium"/>
                <a:ea typeface="Roboto Medium"/>
                <a:cs typeface="Roboto Medium"/>
                <a:sym typeface="Roboto Medium"/>
              </a:rPr>
              <a:t>Older patients are predominantly affected, with most in the 60–80 age range. </a:t>
            </a:r>
            <a:endParaRPr sz="1300">
              <a:solidFill>
                <a:schemeClr val="dk2"/>
              </a:solidFill>
              <a:latin typeface="Roboto Medium"/>
              <a:ea typeface="Roboto Medium"/>
              <a:cs typeface="Roboto Medium"/>
              <a:sym typeface="Roboto Medium"/>
            </a:endParaRPr>
          </a:p>
          <a:p>
            <a:pPr indent="-311150" lvl="0" marL="457200" rtl="0" algn="l">
              <a:spcBef>
                <a:spcPts val="0"/>
              </a:spcBef>
              <a:spcAft>
                <a:spcPts val="0"/>
              </a:spcAft>
              <a:buClr>
                <a:schemeClr val="dk2"/>
              </a:buClr>
              <a:buSzPts val="1300"/>
              <a:buFont typeface="Roboto Medium"/>
              <a:buChar char="●"/>
            </a:pPr>
            <a:r>
              <a:rPr b="1" lang="en">
                <a:latin typeface="Roboto"/>
                <a:ea typeface="Roboto"/>
                <a:cs typeface="Roboto"/>
                <a:sym typeface="Roboto"/>
              </a:rPr>
              <a:t>Frailty Score Distribution:</a:t>
            </a:r>
            <a:r>
              <a:rPr lang="en">
                <a:solidFill>
                  <a:schemeClr val="dk2"/>
                </a:solidFill>
                <a:latin typeface="Roboto Medium"/>
                <a:ea typeface="Roboto Medium"/>
                <a:cs typeface="Roboto Medium"/>
                <a:sym typeface="Roboto Medium"/>
              </a:rPr>
              <a:t> </a:t>
            </a:r>
            <a:r>
              <a:rPr lang="en" sz="1300">
                <a:solidFill>
                  <a:schemeClr val="dk2"/>
                </a:solidFill>
                <a:latin typeface="Roboto Medium"/>
                <a:ea typeface="Roboto Medium"/>
                <a:cs typeface="Roboto Medium"/>
                <a:sym typeface="Roboto Medium"/>
              </a:rPr>
              <a:t>Most patients have a low frailty score, emphasizing the need for tailored interventions. </a:t>
            </a:r>
            <a:endParaRPr sz="1300">
              <a:solidFill>
                <a:schemeClr val="dk2"/>
              </a:solidFill>
              <a:latin typeface="Roboto Medium"/>
              <a:ea typeface="Roboto Medium"/>
              <a:cs typeface="Roboto Medium"/>
              <a:sym typeface="Roboto Medium"/>
            </a:endParaRPr>
          </a:p>
          <a:p>
            <a:pPr indent="-311150" lvl="0" marL="457200" rtl="0" algn="l">
              <a:spcBef>
                <a:spcPts val="0"/>
              </a:spcBef>
              <a:spcAft>
                <a:spcPts val="0"/>
              </a:spcAft>
              <a:buClr>
                <a:schemeClr val="dk2"/>
              </a:buClr>
              <a:buSzPts val="1300"/>
              <a:buFont typeface="Roboto Medium"/>
              <a:buChar char="●"/>
            </a:pPr>
            <a:r>
              <a:rPr b="1" lang="en">
                <a:solidFill>
                  <a:schemeClr val="dk2"/>
                </a:solidFill>
                <a:latin typeface="Roboto"/>
                <a:ea typeface="Roboto"/>
                <a:cs typeface="Roboto"/>
                <a:sym typeface="Roboto"/>
              </a:rPr>
              <a:t>Survival Status Count:</a:t>
            </a:r>
            <a:r>
              <a:rPr lang="en">
                <a:solidFill>
                  <a:schemeClr val="dk2"/>
                </a:solidFill>
                <a:latin typeface="Roboto Medium"/>
                <a:ea typeface="Roboto Medium"/>
                <a:cs typeface="Roboto Medium"/>
                <a:sym typeface="Roboto Medium"/>
              </a:rPr>
              <a:t> </a:t>
            </a:r>
            <a:r>
              <a:rPr lang="en" sz="1300">
                <a:solidFill>
                  <a:schemeClr val="dk2"/>
                </a:solidFill>
                <a:latin typeface="Roboto Medium"/>
                <a:ea typeface="Roboto Medium"/>
                <a:cs typeface="Roboto Medium"/>
                <a:sym typeface="Roboto Medium"/>
              </a:rPr>
              <a:t>Highlight the proportion of patients who are alive vs. deceased.</a:t>
            </a:r>
            <a:endParaRPr sz="1300">
              <a:solidFill>
                <a:schemeClr val="dk2"/>
              </a:solidFill>
              <a:latin typeface="Roboto Medium"/>
              <a:ea typeface="Roboto Medium"/>
              <a:cs typeface="Roboto Medium"/>
              <a:sym typeface="Roboto Medium"/>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54"/>
          <p:cNvPicPr preferRelativeResize="0"/>
          <p:nvPr/>
        </p:nvPicPr>
        <p:blipFill>
          <a:blip r:embed="rId3">
            <a:alphaModFix/>
          </a:blip>
          <a:stretch>
            <a:fillRect/>
          </a:stretch>
        </p:blipFill>
        <p:spPr>
          <a:xfrm>
            <a:off x="398575" y="1148275"/>
            <a:ext cx="8745426" cy="4052175"/>
          </a:xfrm>
          <a:prstGeom prst="rect">
            <a:avLst/>
          </a:prstGeom>
          <a:noFill/>
          <a:ln>
            <a:noFill/>
          </a:ln>
        </p:spPr>
      </p:pic>
      <p:sp>
        <p:nvSpPr>
          <p:cNvPr id="367" name="Google Shape;367;p54"/>
          <p:cNvSpPr txBox="1"/>
          <p:nvPr/>
        </p:nvSpPr>
        <p:spPr>
          <a:xfrm>
            <a:off x="-125" y="56950"/>
            <a:ext cx="7999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accent1"/>
                </a:solidFill>
                <a:latin typeface="Roboto"/>
                <a:ea typeface="Roboto"/>
                <a:cs typeface="Roboto"/>
                <a:sym typeface="Roboto"/>
              </a:rPr>
              <a:t>Modeling - Logistic Regression Analysis</a:t>
            </a:r>
            <a:endParaRPr b="1" sz="2000">
              <a:solidFill>
                <a:schemeClr val="accent1"/>
              </a:solidFill>
              <a:latin typeface="Roboto"/>
              <a:ea typeface="Roboto"/>
              <a:cs typeface="Roboto"/>
              <a:sym typeface="Roboto"/>
            </a:endParaRPr>
          </a:p>
        </p:txBody>
      </p:sp>
      <p:sp>
        <p:nvSpPr>
          <p:cNvPr id="368" name="Google Shape;368;p54"/>
          <p:cNvSpPr txBox="1"/>
          <p:nvPr/>
        </p:nvSpPr>
        <p:spPr>
          <a:xfrm>
            <a:off x="-125" y="549550"/>
            <a:ext cx="9144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accent2"/>
                </a:solidFill>
                <a:latin typeface="Roboto Medium"/>
                <a:ea typeface="Roboto Medium"/>
                <a:cs typeface="Roboto Medium"/>
                <a:sym typeface="Roboto Medium"/>
              </a:rPr>
              <a:t>Coefficients of the Logistic Regression Model:</a:t>
            </a:r>
            <a:r>
              <a:rPr lang="en" sz="1800">
                <a:solidFill>
                  <a:schemeClr val="dk2"/>
                </a:solidFill>
                <a:latin typeface="Roboto"/>
                <a:ea typeface="Roboto"/>
                <a:cs typeface="Roboto"/>
                <a:sym typeface="Roboto"/>
              </a:rPr>
              <a:t> </a:t>
            </a:r>
            <a:r>
              <a:rPr lang="en" sz="1500">
                <a:solidFill>
                  <a:schemeClr val="dk2"/>
                </a:solidFill>
                <a:latin typeface="Roboto Medium"/>
                <a:ea typeface="Roboto Medium"/>
                <a:cs typeface="Roboto Medium"/>
                <a:sym typeface="Roboto Medium"/>
              </a:rPr>
              <a:t>Age's strong positive impact on frailty, while ethnicity and deprivation seem to provide protective effects</a:t>
            </a:r>
            <a:endParaRPr sz="1500">
              <a:solidFill>
                <a:schemeClr val="dk2"/>
              </a:solidFill>
              <a:latin typeface="Roboto Medium"/>
              <a:ea typeface="Roboto Medium"/>
              <a:cs typeface="Roboto Medium"/>
              <a:sym typeface="Roboto Medium"/>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p55"/>
          <p:cNvPicPr preferRelativeResize="0"/>
          <p:nvPr/>
        </p:nvPicPr>
        <p:blipFill>
          <a:blip r:embed="rId3">
            <a:alphaModFix/>
          </a:blip>
          <a:stretch>
            <a:fillRect/>
          </a:stretch>
        </p:blipFill>
        <p:spPr>
          <a:xfrm>
            <a:off x="0" y="1516275"/>
            <a:ext cx="4773402" cy="3627226"/>
          </a:xfrm>
          <a:prstGeom prst="rect">
            <a:avLst/>
          </a:prstGeom>
          <a:noFill/>
          <a:ln>
            <a:noFill/>
          </a:ln>
        </p:spPr>
      </p:pic>
      <p:pic>
        <p:nvPicPr>
          <p:cNvPr id="374" name="Google Shape;374;p55"/>
          <p:cNvPicPr preferRelativeResize="0"/>
          <p:nvPr/>
        </p:nvPicPr>
        <p:blipFill>
          <a:blip r:embed="rId4">
            <a:alphaModFix/>
          </a:blip>
          <a:stretch>
            <a:fillRect/>
          </a:stretch>
        </p:blipFill>
        <p:spPr>
          <a:xfrm>
            <a:off x="4706975" y="1470925"/>
            <a:ext cx="4437024" cy="3387876"/>
          </a:xfrm>
          <a:prstGeom prst="rect">
            <a:avLst/>
          </a:prstGeom>
          <a:noFill/>
          <a:ln>
            <a:noFill/>
          </a:ln>
        </p:spPr>
      </p:pic>
      <p:sp>
        <p:nvSpPr>
          <p:cNvPr id="375" name="Google Shape;375;p55"/>
          <p:cNvSpPr txBox="1"/>
          <p:nvPr/>
        </p:nvSpPr>
        <p:spPr>
          <a:xfrm>
            <a:off x="132850" y="0"/>
            <a:ext cx="7060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accent1"/>
                </a:solidFill>
                <a:latin typeface="Roboto"/>
                <a:ea typeface="Roboto"/>
                <a:cs typeface="Roboto"/>
                <a:sym typeface="Roboto"/>
              </a:rPr>
              <a:t>Predictive Performance of Logistic Regression</a:t>
            </a:r>
            <a:endParaRPr b="1" sz="2000">
              <a:solidFill>
                <a:schemeClr val="accent1"/>
              </a:solidFill>
              <a:latin typeface="Roboto"/>
              <a:ea typeface="Roboto"/>
              <a:cs typeface="Roboto"/>
              <a:sym typeface="Roboto"/>
            </a:endParaRPr>
          </a:p>
        </p:txBody>
      </p:sp>
      <p:sp>
        <p:nvSpPr>
          <p:cNvPr id="376" name="Google Shape;376;p55"/>
          <p:cNvSpPr txBox="1"/>
          <p:nvPr/>
        </p:nvSpPr>
        <p:spPr>
          <a:xfrm>
            <a:off x="0" y="408075"/>
            <a:ext cx="9144000" cy="1108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2"/>
              </a:buClr>
              <a:buSzPts val="1500"/>
              <a:buFont typeface="Roboto Medium"/>
              <a:buChar char="●"/>
            </a:pPr>
            <a:r>
              <a:rPr lang="en" sz="1500">
                <a:solidFill>
                  <a:schemeClr val="dk2"/>
                </a:solidFill>
                <a:latin typeface="Roboto Medium"/>
                <a:ea typeface="Roboto Medium"/>
                <a:cs typeface="Roboto Medium"/>
                <a:sym typeface="Roboto Medium"/>
              </a:rPr>
              <a:t>The model has an overall accuracy of 87%. </a:t>
            </a:r>
            <a:endParaRPr sz="1500">
              <a:solidFill>
                <a:schemeClr val="dk2"/>
              </a:solidFill>
              <a:latin typeface="Roboto Medium"/>
              <a:ea typeface="Roboto Medium"/>
              <a:cs typeface="Roboto Medium"/>
              <a:sym typeface="Roboto Medium"/>
            </a:endParaRPr>
          </a:p>
          <a:p>
            <a:pPr indent="-323850" lvl="0" marL="457200" rtl="0" algn="l">
              <a:spcBef>
                <a:spcPts val="0"/>
              </a:spcBef>
              <a:spcAft>
                <a:spcPts val="0"/>
              </a:spcAft>
              <a:buClr>
                <a:schemeClr val="dk2"/>
              </a:buClr>
              <a:buSzPts val="1500"/>
              <a:buFont typeface="Roboto Medium"/>
              <a:buChar char="●"/>
            </a:pPr>
            <a:r>
              <a:rPr lang="en" sz="1500">
                <a:solidFill>
                  <a:schemeClr val="dk2"/>
                </a:solidFill>
                <a:latin typeface="Roboto Medium"/>
                <a:ea typeface="Roboto Medium"/>
                <a:cs typeface="Roboto Medium"/>
                <a:sym typeface="Roboto Medium"/>
              </a:rPr>
              <a:t>The ROC curve shows an AUC of 0.85, indicating a high level of accuracy in predicting frailty. </a:t>
            </a:r>
            <a:endParaRPr sz="1500">
              <a:solidFill>
                <a:schemeClr val="dk2"/>
              </a:solidFill>
              <a:latin typeface="Roboto Medium"/>
              <a:ea typeface="Roboto Medium"/>
              <a:cs typeface="Roboto Medium"/>
              <a:sym typeface="Roboto Medium"/>
            </a:endParaRPr>
          </a:p>
          <a:p>
            <a:pPr indent="-323850" lvl="0" marL="457200" rtl="0" algn="l">
              <a:spcBef>
                <a:spcPts val="0"/>
              </a:spcBef>
              <a:spcAft>
                <a:spcPts val="0"/>
              </a:spcAft>
              <a:buClr>
                <a:schemeClr val="dk2"/>
              </a:buClr>
              <a:buSzPts val="1500"/>
              <a:buFont typeface="Roboto Medium"/>
              <a:buChar char="●"/>
            </a:pPr>
            <a:r>
              <a:rPr lang="en" sz="1500">
                <a:solidFill>
                  <a:schemeClr val="dk2"/>
                </a:solidFill>
                <a:latin typeface="Roboto Medium"/>
                <a:ea typeface="Roboto Medium"/>
                <a:cs typeface="Roboto Medium"/>
                <a:sym typeface="Roboto Medium"/>
              </a:rPr>
              <a:t>The confusion matrix reveals a high number of true positives and true negatives, suggesting that the model is highly reliable in classifying patients based on their frailty status.</a:t>
            </a:r>
            <a:endParaRPr sz="1500">
              <a:solidFill>
                <a:schemeClr val="dk2"/>
              </a:solidFill>
              <a:latin typeface="Roboto Medium"/>
              <a:ea typeface="Roboto Medium"/>
              <a:cs typeface="Roboto Medium"/>
              <a:sym typeface="Roboto Medium"/>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56"/>
          <p:cNvPicPr preferRelativeResize="0"/>
          <p:nvPr/>
        </p:nvPicPr>
        <p:blipFill>
          <a:blip r:embed="rId3">
            <a:alphaModFix/>
          </a:blip>
          <a:stretch>
            <a:fillRect/>
          </a:stretch>
        </p:blipFill>
        <p:spPr>
          <a:xfrm>
            <a:off x="673775" y="1698675"/>
            <a:ext cx="7734226" cy="3397376"/>
          </a:xfrm>
          <a:prstGeom prst="rect">
            <a:avLst/>
          </a:prstGeom>
          <a:noFill/>
          <a:ln>
            <a:noFill/>
          </a:ln>
        </p:spPr>
      </p:pic>
      <p:sp>
        <p:nvSpPr>
          <p:cNvPr id="382" name="Google Shape;382;p56"/>
          <p:cNvSpPr txBox="1"/>
          <p:nvPr/>
        </p:nvSpPr>
        <p:spPr>
          <a:xfrm>
            <a:off x="109425" y="0"/>
            <a:ext cx="6400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accent1"/>
                </a:solidFill>
                <a:latin typeface="Roboto"/>
                <a:ea typeface="Roboto"/>
                <a:cs typeface="Roboto"/>
                <a:sym typeface="Roboto"/>
              </a:rPr>
              <a:t>Random Forest Modeling</a:t>
            </a:r>
            <a:endParaRPr b="1" sz="2000">
              <a:solidFill>
                <a:schemeClr val="accent1"/>
              </a:solidFill>
              <a:latin typeface="Roboto"/>
              <a:ea typeface="Roboto"/>
              <a:cs typeface="Roboto"/>
              <a:sym typeface="Roboto"/>
            </a:endParaRPr>
          </a:p>
        </p:txBody>
      </p:sp>
      <p:sp>
        <p:nvSpPr>
          <p:cNvPr id="383" name="Google Shape;383;p56"/>
          <p:cNvSpPr txBox="1"/>
          <p:nvPr/>
        </p:nvSpPr>
        <p:spPr>
          <a:xfrm>
            <a:off x="152400" y="417575"/>
            <a:ext cx="89916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Feature Importance and Predicted Survival Time Distribution: </a:t>
            </a:r>
            <a:endParaRPr b="1" sz="1600">
              <a:solidFill>
                <a:schemeClr val="dk1"/>
              </a:solidFill>
              <a:latin typeface="Roboto"/>
              <a:ea typeface="Roboto"/>
              <a:cs typeface="Roboto"/>
              <a:sym typeface="Roboto"/>
            </a:endParaRPr>
          </a:p>
          <a:p>
            <a:pPr indent="-311150" lvl="0" marL="457200" rtl="0" algn="l">
              <a:spcBef>
                <a:spcPts val="0"/>
              </a:spcBef>
              <a:spcAft>
                <a:spcPts val="0"/>
              </a:spcAft>
              <a:buSzPts val="1300"/>
              <a:buFont typeface="Roboto"/>
              <a:buChar char="●"/>
            </a:pPr>
            <a:r>
              <a:rPr lang="en" sz="1600">
                <a:solidFill>
                  <a:schemeClr val="dk1"/>
                </a:solidFill>
                <a:latin typeface="Roboto Medium"/>
                <a:ea typeface="Roboto Medium"/>
                <a:cs typeface="Roboto Medium"/>
                <a:sym typeface="Roboto Medium"/>
              </a:rPr>
              <a:t>Feature Importance</a:t>
            </a:r>
            <a:r>
              <a:rPr lang="en" sz="1700">
                <a:solidFill>
                  <a:schemeClr val="dk1"/>
                </a:solidFill>
                <a:latin typeface="Roboto Medium"/>
                <a:ea typeface="Roboto Medium"/>
                <a:cs typeface="Roboto Medium"/>
                <a:sym typeface="Roboto Medium"/>
              </a:rPr>
              <a:t>:</a:t>
            </a:r>
            <a:r>
              <a:rPr lang="en" sz="1700">
                <a:solidFill>
                  <a:schemeClr val="dk1"/>
                </a:solidFill>
                <a:latin typeface="Roboto"/>
                <a:ea typeface="Roboto"/>
                <a:cs typeface="Roboto"/>
                <a:sym typeface="Roboto"/>
              </a:rPr>
              <a:t> </a:t>
            </a:r>
            <a:r>
              <a:rPr lang="en" sz="1500">
                <a:solidFill>
                  <a:schemeClr val="dk2"/>
                </a:solidFill>
                <a:latin typeface="Roboto Medium"/>
                <a:ea typeface="Roboto Medium"/>
                <a:cs typeface="Roboto Medium"/>
                <a:sym typeface="Roboto Medium"/>
              </a:rPr>
              <a:t>Age is identified as the most significant feature influencing survival </a:t>
            </a:r>
            <a:r>
              <a:rPr lang="en" sz="1500">
                <a:solidFill>
                  <a:schemeClr val="dk2"/>
                </a:solidFill>
                <a:latin typeface="Roboto Medium"/>
                <a:ea typeface="Roboto Medium"/>
                <a:cs typeface="Roboto Medium"/>
                <a:sym typeface="Roboto Medium"/>
              </a:rPr>
              <a:t>time</a:t>
            </a:r>
            <a:r>
              <a:rPr lang="en" sz="1500">
                <a:solidFill>
                  <a:schemeClr val="dk2"/>
                </a:solidFill>
                <a:latin typeface="Roboto Medium"/>
                <a:ea typeface="Roboto Medium"/>
                <a:cs typeface="Roboto Medium"/>
                <a:sym typeface="Roboto Medium"/>
              </a:rPr>
              <a:t>. </a:t>
            </a:r>
            <a:endParaRPr sz="1500">
              <a:solidFill>
                <a:schemeClr val="dk2"/>
              </a:solidFill>
              <a:latin typeface="Roboto Medium"/>
              <a:ea typeface="Roboto Medium"/>
              <a:cs typeface="Roboto Medium"/>
              <a:sym typeface="Roboto Medium"/>
            </a:endParaRPr>
          </a:p>
          <a:p>
            <a:pPr indent="-311150" lvl="0" marL="457200" rtl="0" algn="l">
              <a:spcBef>
                <a:spcPts val="0"/>
              </a:spcBef>
              <a:spcAft>
                <a:spcPts val="0"/>
              </a:spcAft>
              <a:buSzPts val="1300"/>
              <a:buFont typeface="Roboto"/>
              <a:buChar char="●"/>
            </a:pPr>
            <a:r>
              <a:rPr lang="en" sz="1600">
                <a:solidFill>
                  <a:schemeClr val="dk1"/>
                </a:solidFill>
                <a:latin typeface="Roboto Medium"/>
                <a:ea typeface="Roboto Medium"/>
                <a:cs typeface="Roboto Medium"/>
                <a:sym typeface="Roboto Medium"/>
              </a:rPr>
              <a:t>Predicted Survival Time Distribution: </a:t>
            </a:r>
            <a:r>
              <a:rPr lang="en" sz="1500">
                <a:solidFill>
                  <a:schemeClr val="dk2"/>
                </a:solidFill>
                <a:latin typeface="Roboto Medium"/>
                <a:ea typeface="Roboto Medium"/>
                <a:cs typeface="Roboto Medium"/>
                <a:sym typeface="Roboto Medium"/>
              </a:rPr>
              <a:t>The Random Forest model effectively predicts survival times for most patients.</a:t>
            </a:r>
            <a:endParaRPr sz="1500">
              <a:solidFill>
                <a:schemeClr val="dk2"/>
              </a:solidFill>
              <a:latin typeface="Roboto Medium"/>
              <a:ea typeface="Roboto Medium"/>
              <a:cs typeface="Roboto Medium"/>
              <a:sym typeface="Roboto Medium"/>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7"/>
          <p:cNvSpPr txBox="1"/>
          <p:nvPr/>
        </p:nvSpPr>
        <p:spPr>
          <a:xfrm>
            <a:off x="967975" y="75925"/>
            <a:ext cx="7155300" cy="4879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2000">
                <a:solidFill>
                  <a:schemeClr val="accent1"/>
                </a:solidFill>
                <a:latin typeface="Roboto"/>
                <a:ea typeface="Roboto"/>
                <a:cs typeface="Roboto"/>
                <a:sym typeface="Roboto"/>
              </a:rPr>
              <a:t>Conclusion and Implications</a:t>
            </a:r>
            <a:endParaRPr b="1" sz="2000">
              <a:solidFill>
                <a:schemeClr val="accent1"/>
              </a:solidFill>
              <a:latin typeface="Roboto"/>
              <a:ea typeface="Roboto"/>
              <a:cs typeface="Roboto"/>
              <a:sym typeface="Roboto"/>
            </a:endParaRPr>
          </a:p>
          <a:p>
            <a:pPr indent="0" lvl="0" marL="0" rtl="0" algn="just">
              <a:spcBef>
                <a:spcPts val="0"/>
              </a:spcBef>
              <a:spcAft>
                <a:spcPts val="0"/>
              </a:spcAft>
              <a:buNone/>
            </a:pPr>
            <a:r>
              <a:t/>
            </a:r>
            <a:endParaRPr b="1" sz="2000">
              <a:solidFill>
                <a:schemeClr val="accent1"/>
              </a:solidFill>
              <a:latin typeface="Roboto"/>
              <a:ea typeface="Roboto"/>
              <a:cs typeface="Roboto"/>
              <a:sym typeface="Roboto"/>
            </a:endParaRPr>
          </a:p>
          <a:p>
            <a:pPr indent="-342900" lvl="0" marL="457200" rtl="0" algn="just">
              <a:spcBef>
                <a:spcPts val="0"/>
              </a:spcBef>
              <a:spcAft>
                <a:spcPts val="0"/>
              </a:spcAft>
              <a:buClr>
                <a:schemeClr val="accent1"/>
              </a:buClr>
              <a:buSzPts val="1800"/>
              <a:buFont typeface="Roboto"/>
              <a:buChar char="●"/>
            </a:pPr>
            <a:r>
              <a:rPr b="1" lang="en" sz="1800">
                <a:solidFill>
                  <a:schemeClr val="accent1"/>
                </a:solidFill>
                <a:latin typeface="Roboto"/>
                <a:ea typeface="Roboto"/>
                <a:cs typeface="Roboto"/>
                <a:sym typeface="Roboto"/>
              </a:rPr>
              <a:t>Insights: </a:t>
            </a:r>
            <a:endParaRPr b="1" sz="1800">
              <a:solidFill>
                <a:schemeClr val="accent1"/>
              </a:solidFill>
              <a:latin typeface="Roboto"/>
              <a:ea typeface="Roboto"/>
              <a:cs typeface="Roboto"/>
              <a:sym typeface="Roboto"/>
            </a:endParaRPr>
          </a:p>
          <a:p>
            <a:pPr indent="-323850" lvl="1" marL="914400" rtl="0" algn="just">
              <a:spcBef>
                <a:spcPts val="0"/>
              </a:spcBef>
              <a:spcAft>
                <a:spcPts val="0"/>
              </a:spcAft>
              <a:buClr>
                <a:srgbClr val="666666"/>
              </a:buClr>
              <a:buSzPts val="1500"/>
              <a:buFont typeface="Roboto Medium"/>
              <a:buChar char="○"/>
            </a:pPr>
            <a:r>
              <a:rPr b="1" lang="en" sz="1500">
                <a:latin typeface="Roboto"/>
                <a:ea typeface="Roboto"/>
                <a:cs typeface="Roboto"/>
                <a:sym typeface="Roboto"/>
              </a:rPr>
              <a:t>Age as a Primary Predictor:</a:t>
            </a:r>
            <a:r>
              <a:rPr lang="en" sz="1500">
                <a:latin typeface="Roboto Medium"/>
                <a:ea typeface="Roboto Medium"/>
                <a:cs typeface="Roboto Medium"/>
                <a:sym typeface="Roboto Medium"/>
              </a:rPr>
              <a:t> </a:t>
            </a:r>
            <a:r>
              <a:rPr lang="en" sz="1500">
                <a:solidFill>
                  <a:schemeClr val="dk2"/>
                </a:solidFill>
                <a:latin typeface="Roboto Medium"/>
                <a:ea typeface="Roboto Medium"/>
                <a:cs typeface="Roboto Medium"/>
                <a:sym typeface="Roboto Medium"/>
              </a:rPr>
              <a:t>The study clearly identified age as the most significant factor affecting frailty and survival outcomes among prostate cancer patients. </a:t>
            </a:r>
            <a:endParaRPr sz="1500">
              <a:solidFill>
                <a:schemeClr val="dk2"/>
              </a:solidFill>
              <a:latin typeface="Roboto Medium"/>
              <a:ea typeface="Roboto Medium"/>
              <a:cs typeface="Roboto Medium"/>
              <a:sym typeface="Roboto Medium"/>
            </a:endParaRPr>
          </a:p>
          <a:p>
            <a:pPr indent="-323850" lvl="1" marL="914400" rtl="0" algn="just">
              <a:spcBef>
                <a:spcPts val="0"/>
              </a:spcBef>
              <a:spcAft>
                <a:spcPts val="0"/>
              </a:spcAft>
              <a:buClr>
                <a:srgbClr val="666666"/>
              </a:buClr>
              <a:buSzPts val="1500"/>
              <a:buFont typeface="Roboto Medium"/>
              <a:buChar char="○"/>
            </a:pPr>
            <a:r>
              <a:rPr b="1" lang="en" sz="1500">
                <a:latin typeface="Roboto"/>
                <a:ea typeface="Roboto"/>
                <a:cs typeface="Roboto"/>
                <a:sym typeface="Roboto"/>
              </a:rPr>
              <a:t>Protective Factors:</a:t>
            </a:r>
            <a:r>
              <a:rPr b="1" lang="en" sz="1500">
                <a:solidFill>
                  <a:srgbClr val="666666"/>
                </a:solidFill>
                <a:latin typeface="Roboto"/>
                <a:ea typeface="Roboto"/>
                <a:cs typeface="Roboto"/>
                <a:sym typeface="Roboto"/>
              </a:rPr>
              <a:t> </a:t>
            </a:r>
            <a:r>
              <a:rPr lang="en" sz="1500">
                <a:solidFill>
                  <a:schemeClr val="dk2"/>
                </a:solidFill>
                <a:latin typeface="Roboto Medium"/>
                <a:ea typeface="Roboto Medium"/>
                <a:cs typeface="Roboto Medium"/>
                <a:sym typeface="Roboto Medium"/>
              </a:rPr>
              <a:t>Logistic regression analysis revealed that deprivation and certain ethnic backgrounds may have protective effects against frailty. </a:t>
            </a:r>
            <a:endParaRPr sz="1500">
              <a:solidFill>
                <a:schemeClr val="dk2"/>
              </a:solidFill>
              <a:latin typeface="Roboto Medium"/>
              <a:ea typeface="Roboto Medium"/>
              <a:cs typeface="Roboto Medium"/>
              <a:sym typeface="Roboto Medium"/>
            </a:endParaRPr>
          </a:p>
          <a:p>
            <a:pPr indent="-323850" lvl="1" marL="914400" rtl="0" algn="just">
              <a:spcBef>
                <a:spcPts val="0"/>
              </a:spcBef>
              <a:spcAft>
                <a:spcPts val="0"/>
              </a:spcAft>
              <a:buClr>
                <a:srgbClr val="666666"/>
              </a:buClr>
              <a:buSzPts val="1500"/>
              <a:buFont typeface="Roboto Medium"/>
              <a:buChar char="○"/>
            </a:pPr>
            <a:r>
              <a:rPr b="1" lang="en" sz="1500">
                <a:latin typeface="Roboto"/>
                <a:ea typeface="Roboto"/>
                <a:cs typeface="Roboto"/>
                <a:sym typeface="Roboto"/>
              </a:rPr>
              <a:t>Random Forest Model Findings:</a:t>
            </a:r>
            <a:r>
              <a:rPr b="1" lang="en" sz="1500">
                <a:solidFill>
                  <a:srgbClr val="666666"/>
                </a:solidFill>
                <a:latin typeface="Roboto"/>
                <a:ea typeface="Roboto"/>
                <a:cs typeface="Roboto"/>
                <a:sym typeface="Roboto"/>
              </a:rPr>
              <a:t> </a:t>
            </a:r>
            <a:r>
              <a:rPr lang="en" sz="1500">
                <a:solidFill>
                  <a:schemeClr val="dk2"/>
                </a:solidFill>
                <a:latin typeface="Roboto Medium"/>
                <a:ea typeface="Roboto Medium"/>
                <a:cs typeface="Roboto Medium"/>
                <a:sym typeface="Roboto Medium"/>
              </a:rPr>
              <a:t>The random forest model emphasized the dominant role of age in predicting survival. </a:t>
            </a:r>
            <a:endParaRPr sz="1500">
              <a:solidFill>
                <a:schemeClr val="dk2"/>
              </a:solidFill>
              <a:latin typeface="Roboto Medium"/>
              <a:ea typeface="Roboto Medium"/>
              <a:cs typeface="Roboto Medium"/>
              <a:sym typeface="Roboto Medium"/>
            </a:endParaRPr>
          </a:p>
          <a:p>
            <a:pPr indent="0" lvl="0" marL="0" rtl="0" algn="just">
              <a:spcBef>
                <a:spcPts val="0"/>
              </a:spcBef>
              <a:spcAft>
                <a:spcPts val="0"/>
              </a:spcAft>
              <a:buNone/>
            </a:pPr>
            <a:r>
              <a:t/>
            </a:r>
            <a:endParaRPr b="1" sz="1600">
              <a:solidFill>
                <a:schemeClr val="dk2"/>
              </a:solidFill>
              <a:latin typeface="Roboto"/>
              <a:ea typeface="Roboto"/>
              <a:cs typeface="Roboto"/>
              <a:sym typeface="Roboto"/>
            </a:endParaRPr>
          </a:p>
          <a:p>
            <a:pPr indent="-330200" lvl="0" marL="457200" rtl="0" algn="just">
              <a:spcBef>
                <a:spcPts val="0"/>
              </a:spcBef>
              <a:spcAft>
                <a:spcPts val="0"/>
              </a:spcAft>
              <a:buClr>
                <a:schemeClr val="accent1"/>
              </a:buClr>
              <a:buSzPts val="1600"/>
              <a:buFont typeface="Roboto"/>
              <a:buChar char="●"/>
            </a:pPr>
            <a:r>
              <a:rPr b="1" lang="en" sz="1600">
                <a:solidFill>
                  <a:schemeClr val="accent1"/>
                </a:solidFill>
                <a:latin typeface="Roboto"/>
                <a:ea typeface="Roboto"/>
                <a:cs typeface="Roboto"/>
                <a:sym typeface="Roboto"/>
              </a:rPr>
              <a:t>Implications for Clinical Practice: </a:t>
            </a:r>
            <a:endParaRPr b="1" sz="1600">
              <a:solidFill>
                <a:schemeClr val="accent1"/>
              </a:solidFill>
              <a:latin typeface="Roboto"/>
              <a:ea typeface="Roboto"/>
              <a:cs typeface="Roboto"/>
              <a:sym typeface="Roboto"/>
            </a:endParaRPr>
          </a:p>
          <a:p>
            <a:pPr indent="-323850" lvl="1" marL="914400" rtl="0" algn="just">
              <a:spcBef>
                <a:spcPts val="0"/>
              </a:spcBef>
              <a:spcAft>
                <a:spcPts val="0"/>
              </a:spcAft>
              <a:buClr>
                <a:srgbClr val="666666"/>
              </a:buClr>
              <a:buSzPts val="1500"/>
              <a:buFont typeface="Roboto Medium"/>
              <a:buChar char="○"/>
            </a:pPr>
            <a:r>
              <a:rPr b="1" lang="en" sz="1500">
                <a:latin typeface="Roboto"/>
                <a:ea typeface="Roboto"/>
                <a:cs typeface="Roboto"/>
                <a:sym typeface="Roboto"/>
              </a:rPr>
              <a:t>Tailored Treatment:</a:t>
            </a:r>
            <a:r>
              <a:rPr lang="en" sz="1500">
                <a:solidFill>
                  <a:srgbClr val="666666"/>
                </a:solidFill>
                <a:latin typeface="Roboto Medium"/>
                <a:ea typeface="Roboto Medium"/>
                <a:cs typeface="Roboto Medium"/>
                <a:sym typeface="Roboto Medium"/>
              </a:rPr>
              <a:t> </a:t>
            </a:r>
            <a:r>
              <a:rPr lang="en" sz="1500">
                <a:solidFill>
                  <a:schemeClr val="dk2"/>
                </a:solidFill>
                <a:latin typeface="Roboto Medium"/>
                <a:ea typeface="Roboto Medium"/>
                <a:cs typeface="Roboto Medium"/>
                <a:sym typeface="Roboto Medium"/>
              </a:rPr>
              <a:t>Utilize age and frailty scores to develop personalized, age-adjusted treatment plans. </a:t>
            </a:r>
            <a:endParaRPr sz="1500">
              <a:solidFill>
                <a:schemeClr val="dk2"/>
              </a:solidFill>
              <a:latin typeface="Roboto Medium"/>
              <a:ea typeface="Roboto Medium"/>
              <a:cs typeface="Roboto Medium"/>
              <a:sym typeface="Roboto Medium"/>
            </a:endParaRPr>
          </a:p>
          <a:p>
            <a:pPr indent="-323850" lvl="1" marL="914400" rtl="0" algn="just">
              <a:spcBef>
                <a:spcPts val="0"/>
              </a:spcBef>
              <a:spcAft>
                <a:spcPts val="0"/>
              </a:spcAft>
              <a:buClr>
                <a:srgbClr val="666666"/>
              </a:buClr>
              <a:buSzPts val="1500"/>
              <a:buFont typeface="Roboto Medium"/>
              <a:buChar char="○"/>
            </a:pPr>
            <a:r>
              <a:rPr b="1" lang="en" sz="1500">
                <a:latin typeface="Roboto"/>
                <a:ea typeface="Roboto"/>
                <a:cs typeface="Roboto"/>
                <a:sym typeface="Roboto"/>
              </a:rPr>
              <a:t>Frailty as a Predictor: </a:t>
            </a:r>
            <a:r>
              <a:rPr lang="en" sz="1500">
                <a:solidFill>
                  <a:schemeClr val="dk2"/>
                </a:solidFill>
                <a:latin typeface="Roboto Medium"/>
                <a:ea typeface="Roboto Medium"/>
                <a:cs typeface="Roboto Medium"/>
                <a:sym typeface="Roboto Medium"/>
              </a:rPr>
              <a:t>Frailty scores offer valuable insights into patient resilience, providing essential information for specialized care strategies.</a:t>
            </a:r>
            <a:endParaRPr sz="1500">
              <a:solidFill>
                <a:schemeClr val="dk2"/>
              </a:solidFill>
              <a:latin typeface="Roboto Medium"/>
              <a:ea typeface="Roboto Medium"/>
              <a:cs typeface="Roboto Medium"/>
              <a:sym typeface="Roboto Medium"/>
            </a:endParaRPr>
          </a:p>
          <a:p>
            <a:pPr indent="0" lvl="0" marL="0" rtl="0" algn="just">
              <a:spcBef>
                <a:spcPts val="0"/>
              </a:spcBef>
              <a:spcAft>
                <a:spcPts val="0"/>
              </a:spcAft>
              <a:buNone/>
            </a:pPr>
            <a:r>
              <a:t/>
            </a:r>
            <a:endParaRPr b="1" sz="20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265550" y="278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Introduction:</a:t>
            </a:r>
            <a:endParaRPr sz="2400"/>
          </a:p>
        </p:txBody>
      </p:sp>
      <p:sp>
        <p:nvSpPr>
          <p:cNvPr id="111" name="Google Shape;111;p17"/>
          <p:cNvSpPr txBox="1"/>
          <p:nvPr/>
        </p:nvSpPr>
        <p:spPr>
          <a:xfrm>
            <a:off x="556975" y="886000"/>
            <a:ext cx="8126400" cy="39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chemeClr val="dk2"/>
              </a:solidFill>
              <a:latin typeface="Roboto"/>
              <a:ea typeface="Roboto"/>
              <a:cs typeface="Roboto"/>
              <a:sym typeface="Roboto"/>
            </a:endParaRPr>
          </a:p>
          <a:p>
            <a:pPr indent="-336550" lvl="0" marL="457200" rtl="0" algn="l">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Treatment of cancer with drugs involving chemotherapy and immunotherapy is called systemic anti-cancer treatment.</a:t>
            </a:r>
            <a:endParaRPr sz="1700">
              <a:solidFill>
                <a:schemeClr val="dk2"/>
              </a:solidFill>
              <a:latin typeface="Roboto"/>
              <a:ea typeface="Roboto"/>
              <a:cs typeface="Roboto"/>
              <a:sym typeface="Roboto"/>
            </a:endParaRPr>
          </a:p>
          <a:p>
            <a:pPr indent="0" lvl="0" marL="0" rtl="0" algn="l">
              <a:spcBef>
                <a:spcPts val="0"/>
              </a:spcBef>
              <a:spcAft>
                <a:spcPts val="0"/>
              </a:spcAft>
              <a:buNone/>
            </a:pPr>
            <a:r>
              <a:t/>
            </a:r>
            <a:endParaRPr sz="1700">
              <a:solidFill>
                <a:schemeClr val="dk2"/>
              </a:solidFill>
              <a:latin typeface="Roboto"/>
              <a:ea typeface="Roboto"/>
              <a:cs typeface="Roboto"/>
              <a:sym typeface="Roboto"/>
            </a:endParaRPr>
          </a:p>
          <a:p>
            <a:pPr indent="-336550" lvl="0" marL="457200" rtl="0" algn="l">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Radiation therapy (also called radiotherapy) is a cancer treatment that uses high doses of radiation to kill cancer cells and shrink tumors.</a:t>
            </a:r>
            <a:endParaRPr sz="1700">
              <a:solidFill>
                <a:schemeClr val="dk2"/>
              </a:solidFill>
              <a:latin typeface="Roboto"/>
              <a:ea typeface="Roboto"/>
              <a:cs typeface="Roboto"/>
              <a:sym typeface="Roboto"/>
            </a:endParaRPr>
          </a:p>
          <a:p>
            <a:pPr indent="0" lvl="0" marL="0" rtl="0" algn="l">
              <a:spcBef>
                <a:spcPts val="0"/>
              </a:spcBef>
              <a:spcAft>
                <a:spcPts val="0"/>
              </a:spcAft>
              <a:buNone/>
            </a:pPr>
            <a:r>
              <a:t/>
            </a:r>
            <a:endParaRPr sz="1700">
              <a:solidFill>
                <a:schemeClr val="dk2"/>
              </a:solidFill>
              <a:latin typeface="Roboto"/>
              <a:ea typeface="Roboto"/>
              <a:cs typeface="Roboto"/>
              <a:sym typeface="Roboto"/>
            </a:endParaRPr>
          </a:p>
          <a:p>
            <a:pPr indent="-336550" lvl="0" marL="457200" rtl="0" algn="l">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73.8% of prostate cancer patients receiving SACT were alive by the vital status collection date while the </a:t>
            </a:r>
            <a:r>
              <a:rPr lang="en" sz="1700">
                <a:solidFill>
                  <a:schemeClr val="dk2"/>
                </a:solidFill>
                <a:latin typeface="Roboto"/>
                <a:ea typeface="Roboto"/>
                <a:cs typeface="Roboto"/>
                <a:sym typeface="Roboto"/>
              </a:rPr>
              <a:t>survival</a:t>
            </a:r>
            <a:r>
              <a:rPr lang="en" sz="1700">
                <a:solidFill>
                  <a:schemeClr val="dk2"/>
                </a:solidFill>
                <a:latin typeface="Roboto"/>
                <a:ea typeface="Roboto"/>
                <a:cs typeface="Roboto"/>
                <a:sym typeface="Roboto"/>
              </a:rPr>
              <a:t> rate for those receiving RT was 76.56%.  </a:t>
            </a:r>
            <a:endParaRPr sz="1700">
              <a:solidFill>
                <a:schemeClr val="dk2"/>
              </a:solidFill>
              <a:latin typeface="Roboto"/>
              <a:ea typeface="Roboto"/>
              <a:cs typeface="Roboto"/>
              <a:sym typeface="Roboto"/>
            </a:endParaRPr>
          </a:p>
          <a:p>
            <a:pPr indent="0" lvl="0" marL="0" rtl="0" algn="l">
              <a:spcBef>
                <a:spcPts val="0"/>
              </a:spcBef>
              <a:spcAft>
                <a:spcPts val="0"/>
              </a:spcAft>
              <a:buNone/>
            </a:pPr>
            <a:r>
              <a:t/>
            </a:r>
            <a:endParaRPr sz="1700">
              <a:solidFill>
                <a:schemeClr val="dk2"/>
              </a:solidFill>
              <a:latin typeface="Roboto"/>
              <a:ea typeface="Roboto"/>
              <a:cs typeface="Roboto"/>
              <a:sym typeface="Roboto"/>
            </a:endParaRPr>
          </a:p>
          <a:p>
            <a:pPr indent="0" lvl="0" marL="0" rtl="0" algn="l">
              <a:spcBef>
                <a:spcPts val="0"/>
              </a:spcBef>
              <a:spcAft>
                <a:spcPts val="0"/>
              </a:spcAft>
              <a:buNone/>
            </a:pPr>
            <a:r>
              <a:t/>
            </a:r>
            <a:endParaRPr sz="1700">
              <a:solidFill>
                <a:schemeClr val="dk2"/>
              </a:solidFill>
              <a:latin typeface="Roboto"/>
              <a:ea typeface="Roboto"/>
              <a:cs typeface="Roboto"/>
              <a:sym typeface="Roboto"/>
            </a:endParaRPr>
          </a:p>
          <a:p>
            <a:pPr indent="0" lvl="0" marL="0" rtl="0" algn="l">
              <a:spcBef>
                <a:spcPts val="0"/>
              </a:spcBef>
              <a:spcAft>
                <a:spcPts val="0"/>
              </a:spcAft>
              <a:buNone/>
            </a:pPr>
            <a:r>
              <a:rPr b="1" lang="en" sz="1800">
                <a:solidFill>
                  <a:schemeClr val="dk2"/>
                </a:solidFill>
                <a:latin typeface="Roboto"/>
                <a:ea typeface="Roboto"/>
                <a:cs typeface="Roboto"/>
                <a:sym typeface="Roboto"/>
              </a:rPr>
              <a:t>Research Hypothesis - </a:t>
            </a:r>
            <a:r>
              <a:rPr lang="en" sz="1800">
                <a:solidFill>
                  <a:schemeClr val="dk2"/>
                </a:solidFill>
                <a:latin typeface="Roboto"/>
                <a:ea typeface="Roboto"/>
                <a:cs typeface="Roboto"/>
                <a:sym typeface="Roboto"/>
              </a:rPr>
              <a:t>Compare the survival duration for different stages of prostate cancer patients receiving SACT and RT.</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7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nvSpPr>
        <p:spPr>
          <a:xfrm>
            <a:off x="418225" y="0"/>
            <a:ext cx="8453700" cy="47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2"/>
                </a:solidFill>
                <a:latin typeface="Roboto"/>
                <a:ea typeface="Roboto"/>
                <a:cs typeface="Roboto"/>
                <a:sym typeface="Roboto"/>
              </a:rPr>
              <a:t>Data Preparation pipeline:</a:t>
            </a:r>
            <a:endParaRPr sz="1800" u="sng">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45720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pic>
        <p:nvPicPr>
          <p:cNvPr id="117" name="Google Shape;117;p18"/>
          <p:cNvPicPr preferRelativeResize="0"/>
          <p:nvPr/>
        </p:nvPicPr>
        <p:blipFill>
          <a:blip r:embed="rId4">
            <a:alphaModFix/>
          </a:blip>
          <a:stretch>
            <a:fillRect/>
          </a:stretch>
        </p:blipFill>
        <p:spPr>
          <a:xfrm>
            <a:off x="996300" y="564875"/>
            <a:ext cx="6860875" cy="4578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19"/>
          <p:cNvPicPr preferRelativeResize="0"/>
          <p:nvPr/>
        </p:nvPicPr>
        <p:blipFill>
          <a:blip r:embed="rId3">
            <a:alphaModFix/>
          </a:blip>
          <a:stretch>
            <a:fillRect/>
          </a:stretch>
        </p:blipFill>
        <p:spPr>
          <a:xfrm>
            <a:off x="606525" y="1401325"/>
            <a:ext cx="7569749" cy="3191175"/>
          </a:xfrm>
          <a:prstGeom prst="rect">
            <a:avLst/>
          </a:prstGeom>
          <a:noFill/>
          <a:ln>
            <a:noFill/>
          </a:ln>
        </p:spPr>
      </p:pic>
      <p:sp>
        <p:nvSpPr>
          <p:cNvPr id="123" name="Google Shape;123;p19"/>
          <p:cNvSpPr txBox="1"/>
          <p:nvPr/>
        </p:nvSpPr>
        <p:spPr>
          <a:xfrm>
            <a:off x="606525" y="281450"/>
            <a:ext cx="7244400" cy="8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The following plots show the distribution of survival duration for different stages of prostate cancer for both the treatment methods</a:t>
            </a:r>
            <a:endParaRPr sz="18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0"/>
          <p:cNvPicPr preferRelativeResize="0"/>
          <p:nvPr/>
        </p:nvPicPr>
        <p:blipFill>
          <a:blip r:embed="rId3">
            <a:alphaModFix/>
          </a:blip>
          <a:stretch>
            <a:fillRect/>
          </a:stretch>
        </p:blipFill>
        <p:spPr>
          <a:xfrm>
            <a:off x="1509000" y="0"/>
            <a:ext cx="6102376" cy="2501375"/>
          </a:xfrm>
          <a:prstGeom prst="rect">
            <a:avLst/>
          </a:prstGeom>
          <a:noFill/>
          <a:ln>
            <a:noFill/>
          </a:ln>
        </p:spPr>
      </p:pic>
      <p:pic>
        <p:nvPicPr>
          <p:cNvPr id="129" name="Google Shape;129;p20"/>
          <p:cNvPicPr preferRelativeResize="0"/>
          <p:nvPr/>
        </p:nvPicPr>
        <p:blipFill>
          <a:blip r:embed="rId4">
            <a:alphaModFix/>
          </a:blip>
          <a:stretch>
            <a:fillRect/>
          </a:stretch>
        </p:blipFill>
        <p:spPr>
          <a:xfrm>
            <a:off x="1473288" y="2642125"/>
            <a:ext cx="6105124" cy="25013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1"/>
          <p:cNvPicPr preferRelativeResize="0"/>
          <p:nvPr/>
        </p:nvPicPr>
        <p:blipFill>
          <a:blip r:embed="rId3">
            <a:alphaModFix/>
          </a:blip>
          <a:stretch>
            <a:fillRect/>
          </a:stretch>
        </p:blipFill>
        <p:spPr>
          <a:xfrm>
            <a:off x="1599325" y="118925"/>
            <a:ext cx="5716551" cy="2352500"/>
          </a:xfrm>
          <a:prstGeom prst="rect">
            <a:avLst/>
          </a:prstGeom>
          <a:noFill/>
          <a:ln>
            <a:noFill/>
          </a:ln>
        </p:spPr>
      </p:pic>
      <p:sp>
        <p:nvSpPr>
          <p:cNvPr id="135" name="Google Shape;135;p21"/>
          <p:cNvSpPr txBox="1"/>
          <p:nvPr/>
        </p:nvSpPr>
        <p:spPr>
          <a:xfrm>
            <a:off x="596600" y="2788800"/>
            <a:ext cx="8047200" cy="21606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SACT has higher mean survival duration for Stage 1 and Stage 2 prostate cancer while RT works better for Stage 3 and Stage 4.</a:t>
            </a:r>
            <a:endParaRPr sz="1700">
              <a:solidFill>
                <a:schemeClr val="dk2"/>
              </a:solidFill>
              <a:latin typeface="Roboto"/>
              <a:ea typeface="Roboto"/>
              <a:cs typeface="Roboto"/>
              <a:sym typeface="Roboto"/>
            </a:endParaRPr>
          </a:p>
          <a:p>
            <a:pPr indent="0" lvl="0" marL="457200" rtl="0" algn="l">
              <a:spcBef>
                <a:spcPts val="0"/>
              </a:spcBef>
              <a:spcAft>
                <a:spcPts val="0"/>
              </a:spcAft>
              <a:buNone/>
            </a:pPr>
            <a:r>
              <a:t/>
            </a:r>
            <a:endParaRPr sz="1700">
              <a:solidFill>
                <a:schemeClr val="dk2"/>
              </a:solidFill>
              <a:latin typeface="Roboto"/>
              <a:ea typeface="Roboto"/>
              <a:cs typeface="Roboto"/>
              <a:sym typeface="Roboto"/>
            </a:endParaRPr>
          </a:p>
          <a:p>
            <a:pPr indent="-336550" lvl="0" marL="457200" rtl="0" algn="l">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The distribution for survival duration seems to follow an exponential distribution.</a:t>
            </a:r>
            <a:endParaRPr sz="1700">
              <a:solidFill>
                <a:schemeClr val="dk2"/>
              </a:solidFill>
              <a:latin typeface="Roboto"/>
              <a:ea typeface="Roboto"/>
              <a:cs typeface="Roboto"/>
              <a:sym typeface="Roboto"/>
            </a:endParaRPr>
          </a:p>
          <a:p>
            <a:pPr indent="0" lvl="0" marL="457200" rtl="0" algn="l">
              <a:spcBef>
                <a:spcPts val="0"/>
              </a:spcBef>
              <a:spcAft>
                <a:spcPts val="0"/>
              </a:spcAft>
              <a:buNone/>
            </a:pPr>
            <a:r>
              <a:t/>
            </a:r>
            <a:endParaRPr sz="1700">
              <a:solidFill>
                <a:schemeClr val="dk2"/>
              </a:solidFill>
              <a:latin typeface="Roboto"/>
              <a:ea typeface="Roboto"/>
              <a:cs typeface="Roboto"/>
              <a:sym typeface="Roboto"/>
            </a:endParaRPr>
          </a:p>
          <a:p>
            <a:pPr indent="-336550" lvl="0" marL="457200" rtl="0" algn="l">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Data recorded for SACT treatment of prostate cancer is lower.</a:t>
            </a:r>
            <a:endParaRPr sz="17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