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FC8D-18C2-446C-8BE7-B05A0C2F6D2D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1F1-5471-4B2F-B002-C68C9EEA1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51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FC8D-18C2-446C-8BE7-B05A0C2F6D2D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1F1-5471-4B2F-B002-C68C9EEA1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90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FC8D-18C2-446C-8BE7-B05A0C2F6D2D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1F1-5471-4B2F-B002-C68C9EEA1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22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FC8D-18C2-446C-8BE7-B05A0C2F6D2D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1F1-5471-4B2F-B002-C68C9EEA1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7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FC8D-18C2-446C-8BE7-B05A0C2F6D2D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1F1-5471-4B2F-B002-C68C9EEA1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75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FC8D-18C2-446C-8BE7-B05A0C2F6D2D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1F1-5471-4B2F-B002-C68C9EEA1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32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FC8D-18C2-446C-8BE7-B05A0C2F6D2D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1F1-5471-4B2F-B002-C68C9EEA1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50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FC8D-18C2-446C-8BE7-B05A0C2F6D2D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1F1-5471-4B2F-B002-C68C9EEA1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44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FC8D-18C2-446C-8BE7-B05A0C2F6D2D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1F1-5471-4B2F-B002-C68C9EEA1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1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FC8D-18C2-446C-8BE7-B05A0C2F6D2D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1F1-5471-4B2F-B002-C68C9EEA1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43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FC8D-18C2-446C-8BE7-B05A0C2F6D2D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61F1-5471-4B2F-B002-C68C9EEA1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84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2FC8D-18C2-446C-8BE7-B05A0C2F6D2D}" type="datetimeFigureOut">
              <a:rPr lang="zh-TW" altLang="en-US" smtClean="0"/>
              <a:t>2017/8/10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61F1-5471-4B2F-B002-C68C9EEA11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5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Lab 1: A* algorithm</a:t>
            </a:r>
          </a:p>
          <a:p>
            <a:r>
              <a:rPr lang="en-US" altLang="zh-TW" dirty="0" smtClean="0"/>
              <a:t>2017/8/10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18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保證可以找到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一條最優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路徑</a:t>
                </a: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常用於遊戲中的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NPC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的移動計算，或線上遊戲的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BOT</a:t>
                </a:r>
                <a:r>
                  <a:rPr lang="zh-TW" altLang="en-US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的移動計算上</a:t>
                </a: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47" y="4001294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38200" y="3916827"/>
            <a:ext cx="149310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 smtClean="0">
                <a:ea typeface="微軟正黑體" panose="020B0604030504040204" pitchFamily="34" charset="-120"/>
              </a:rPr>
              <a:t>若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g(n) = 0</a:t>
            </a:r>
          </a:p>
        </p:txBody>
      </p:sp>
      <p:sp>
        <p:nvSpPr>
          <p:cNvPr id="9" name="矩形 8"/>
          <p:cNvSpPr/>
          <p:nvPr/>
        </p:nvSpPr>
        <p:spPr>
          <a:xfrm>
            <a:off x="838201" y="4929257"/>
            <a:ext cx="15507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 smtClean="0">
                <a:ea typeface="微軟正黑體" panose="020B0604030504040204" pitchFamily="34" charset="-120"/>
              </a:rPr>
              <a:t>若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h(n) =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0</a:t>
            </a:r>
            <a:endParaRPr lang="zh-TW" altLang="en-US" sz="2200" dirty="0"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0675"/>
                <a:ext cx="6580367" cy="137597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zh-TW" sz="2200" dirty="0"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200" dirty="0" smtClean="0">
                    <a:ea typeface="微軟正黑體" panose="020B0604030504040204" pitchFamily="34" charset="-120"/>
                  </a:rPr>
                  <a:t>g(n</a:t>
                </a:r>
                <a:r>
                  <a:rPr lang="en-US" altLang="zh-TW" sz="2200" dirty="0">
                    <a:ea typeface="微軟正黑體" panose="020B0604030504040204" pitchFamily="34" charset="-120"/>
                  </a:rPr>
                  <a:t>): </a:t>
                </a:r>
                <a:r>
                  <a:rPr lang="zh-TW" altLang="zh-TW" sz="2200" dirty="0">
                    <a:ea typeface="微軟正黑體" panose="020B0604030504040204" pitchFamily="34" charset="-120"/>
                  </a:rPr>
                  <a:t>從起點</a:t>
                </a:r>
                <a:r>
                  <a:rPr lang="en-US" altLang="zh-TW" sz="2200" dirty="0">
                    <a:ea typeface="微軟正黑體" panose="020B0604030504040204" pitchFamily="34" charset="-120"/>
                  </a:rPr>
                  <a:t>S</a:t>
                </a:r>
                <a:r>
                  <a:rPr lang="zh-TW" altLang="zh-TW" sz="2200" dirty="0">
                    <a:ea typeface="微軟正黑體" panose="020B0604030504040204" pitchFamily="34" charset="-120"/>
                  </a:rPr>
                  <a:t>到目前點</a:t>
                </a:r>
                <a:r>
                  <a:rPr lang="en-US" altLang="zh-TW" sz="2200" dirty="0">
                    <a:ea typeface="微軟正黑體" panose="020B0604030504040204" pitchFamily="34" charset="-120"/>
                  </a:rPr>
                  <a:t>n</a:t>
                </a:r>
                <a:r>
                  <a:rPr lang="zh-TW" altLang="zh-TW" sz="2200" dirty="0">
                    <a:ea typeface="微軟正黑體" panose="020B0604030504040204" pitchFamily="34" charset="-120"/>
                  </a:rPr>
                  <a:t>的距離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200" dirty="0">
                    <a:ea typeface="微軟正黑體" panose="020B0604030504040204" pitchFamily="34" charset="-120"/>
                  </a:rPr>
                  <a:t>h(n): </a:t>
                </a:r>
                <a:r>
                  <a:rPr lang="zh-TW" altLang="zh-TW" sz="2200" dirty="0">
                    <a:ea typeface="微軟正黑體" panose="020B0604030504040204" pitchFamily="34" charset="-120"/>
                  </a:rPr>
                  <a:t>從點</a:t>
                </a:r>
                <a:r>
                  <a:rPr lang="en-US" altLang="zh-TW" sz="2200" dirty="0">
                    <a:ea typeface="微軟正黑體" panose="020B0604030504040204" pitchFamily="34" charset="-120"/>
                  </a:rPr>
                  <a:t>n</a:t>
                </a:r>
                <a:r>
                  <a:rPr lang="zh-TW" altLang="zh-TW" sz="2200" dirty="0">
                    <a:ea typeface="微軟正黑體" panose="020B0604030504040204" pitchFamily="34" charset="-120"/>
                  </a:rPr>
                  <a:t>到終點</a:t>
                </a:r>
                <a:r>
                  <a:rPr lang="en-US" altLang="zh-TW" sz="2200" dirty="0">
                    <a:ea typeface="微軟正黑體" panose="020B0604030504040204" pitchFamily="34" charset="-120"/>
                  </a:rPr>
                  <a:t>E</a:t>
                </a:r>
                <a:r>
                  <a:rPr lang="zh-TW" altLang="zh-TW" sz="2200" dirty="0">
                    <a:ea typeface="微軟正黑體" panose="020B0604030504040204" pitchFamily="34" charset="-120"/>
                  </a:rPr>
                  <a:t>的估計</a:t>
                </a:r>
                <a:r>
                  <a:rPr lang="zh-TW" altLang="zh-TW" sz="2200" dirty="0" smtClean="0">
                    <a:ea typeface="微軟正黑體" panose="020B0604030504040204" pitchFamily="34" charset="-120"/>
                  </a:rPr>
                  <a:t>距離</a:t>
                </a:r>
                <a:endParaRPr lang="en-US" altLang="zh-TW" sz="2200" dirty="0" smtClean="0"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0675"/>
                <a:ext cx="6580367" cy="1375970"/>
              </a:xfrm>
              <a:blipFill rotWithShape="0">
                <a:blip r:embed="rId2"/>
                <a:stretch>
                  <a:fillRect l="-1205" t="-4425" b="-4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Formula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456955" y="3975544"/>
            <a:ext cx="588396" cy="326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2456955" y="4929257"/>
            <a:ext cx="588396" cy="326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246889" y="3923102"/>
            <a:ext cx="43774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只考慮估記距離。</a:t>
            </a:r>
            <a:r>
              <a:rPr lang="en-US" altLang="zh-TW" sz="2200" dirty="0" smtClean="0"/>
              <a:t>Best-First Search</a:t>
            </a:r>
            <a:r>
              <a:rPr lang="zh-TW" altLang="en-US" sz="2200" dirty="0" smtClean="0">
                <a:ea typeface="微軟正黑體" panose="020B0604030504040204" pitchFamily="34" charset="-120"/>
              </a:rPr>
              <a:t> </a:t>
            </a:r>
            <a:endParaRPr lang="zh-TW" altLang="en-US" sz="2200" dirty="0"/>
          </a:p>
        </p:txBody>
      </p:sp>
      <p:sp>
        <p:nvSpPr>
          <p:cNvPr id="12" name="矩形 11"/>
          <p:cNvSpPr/>
          <p:nvPr/>
        </p:nvSpPr>
        <p:spPr>
          <a:xfrm>
            <a:off x="3246888" y="4885929"/>
            <a:ext cx="35827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200" dirty="0" smtClean="0">
                <a:ea typeface="微軟正黑體" panose="020B0604030504040204" pitchFamily="34" charset="-120"/>
              </a:rPr>
              <a:t>不考慮估計的距離。</a:t>
            </a:r>
            <a:r>
              <a:rPr lang="en-US" altLang="zh-TW" sz="2200" dirty="0" smtClean="0">
                <a:ea typeface="微軟正黑體" panose="020B0604030504040204" pitchFamily="34" charset="-120"/>
              </a:rPr>
              <a:t>Dijkstra</a:t>
            </a:r>
            <a:endParaRPr lang="zh-TW" altLang="en-US" sz="22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常用估計距離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歐氏距離</a:t>
                </a:r>
                <a:r>
                  <a:rPr lang="en-US" altLang="zh-TW" dirty="0" smtClean="0"/>
                  <a:t>(Euclidean distance)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曼哈頓距離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dirty="0"/>
                  <a:t>Taxicab </a:t>
                </a:r>
                <a:r>
                  <a:rPr lang="en-US" altLang="zh-TW" dirty="0" smtClean="0"/>
                  <a:t>geometry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|+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|</m:t>
                    </m:r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0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1935" y="1171721"/>
            <a:ext cx="10515600" cy="513022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Add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START 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to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OPEN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list</a:t>
            </a:r>
          </a:p>
          <a:p>
            <a:pPr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while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OPEN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not empty</a:t>
            </a:r>
          </a:p>
          <a:p>
            <a:pPr marL="685800"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get node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n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from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OPEN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that has the lowest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f(n)</a:t>
            </a:r>
            <a:endParaRPr lang="en-US" altLang="zh-TW" sz="1400" b="0" i="0" dirty="0" smtClean="0">
              <a:effectLst/>
              <a:latin typeface="Arial" panose="020B0604020202020204" pitchFamily="34" charset="0"/>
            </a:endParaRPr>
          </a:p>
          <a:p>
            <a:pPr marL="685800"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if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n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is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GOAL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then return path</a:t>
            </a:r>
          </a:p>
          <a:p>
            <a:pPr marL="685800"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move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n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to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CLOSED</a:t>
            </a:r>
            <a:endParaRPr lang="en-US" altLang="zh-TW" sz="1400" b="0" i="0" dirty="0" smtClean="0">
              <a:effectLst/>
              <a:latin typeface="Arial" panose="020B0604020202020204" pitchFamily="34" charset="0"/>
            </a:endParaRPr>
          </a:p>
          <a:p>
            <a:pPr marL="685800"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for each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n'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= </a:t>
            </a:r>
            <a:r>
              <a:rPr lang="en-US" altLang="zh-TW" sz="1400" b="0" i="0" dirty="0" err="1" smtClean="0">
                <a:effectLst/>
                <a:latin typeface="Arial" panose="020B0604020202020204" pitchFamily="34" charset="0"/>
              </a:rPr>
              <a:t>CanMove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(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n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, direction)</a:t>
            </a:r>
          </a:p>
          <a:p>
            <a:pPr marL="1143000" indent="0">
              <a:buNone/>
            </a:pP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g(n')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=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g(n)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+ </a:t>
            </a:r>
            <a:r>
              <a:rPr lang="en-US" altLang="zh-TW" sz="1400" b="1" i="0" dirty="0" err="1" smtClean="0">
                <a:effectLst/>
                <a:latin typeface="Arial" panose="020B0604020202020204" pitchFamily="34" charset="0"/>
              </a:rPr>
              <a:t>moveCost</a:t>
            </a:r>
            <a:endParaRPr lang="en-US" altLang="zh-TW" sz="1400" b="1" i="0" dirty="0" smtClean="0">
              <a:effectLst/>
              <a:latin typeface="Arial" panose="020B0604020202020204" pitchFamily="34" charset="0"/>
            </a:endParaRPr>
          </a:p>
          <a:p>
            <a:pPr marL="1143000"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calculate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h(n')</a:t>
            </a:r>
            <a:endParaRPr lang="en-US" altLang="zh-TW" sz="1400" b="0" i="0" dirty="0" smtClean="0">
              <a:effectLst/>
              <a:latin typeface="Arial" panose="020B0604020202020204" pitchFamily="34" charset="0"/>
            </a:endParaRPr>
          </a:p>
          <a:p>
            <a:pPr marL="1143000"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if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n'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in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OPEN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list and new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n' 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is not better, continue</a:t>
            </a:r>
          </a:p>
          <a:p>
            <a:pPr marL="1143000"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if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n'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in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CLOSED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list and new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n'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is not better, continue</a:t>
            </a:r>
          </a:p>
          <a:p>
            <a:pPr marL="1143000"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remove any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n'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from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OPEN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and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CLOSED</a:t>
            </a:r>
            <a:endParaRPr lang="en-US" altLang="zh-TW" sz="1400" b="0" i="0" dirty="0" smtClean="0">
              <a:effectLst/>
              <a:latin typeface="Arial" panose="020B0604020202020204" pitchFamily="34" charset="0"/>
            </a:endParaRPr>
          </a:p>
          <a:p>
            <a:pPr marL="1143000"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add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n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as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n'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s parent</a:t>
            </a:r>
          </a:p>
          <a:p>
            <a:pPr marL="1143000"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add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n'</a:t>
            </a: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 to </a:t>
            </a:r>
            <a:r>
              <a:rPr lang="en-US" altLang="zh-TW" sz="1400" b="1" i="0" dirty="0" smtClean="0">
                <a:effectLst/>
                <a:latin typeface="Arial" panose="020B0604020202020204" pitchFamily="34" charset="0"/>
              </a:rPr>
              <a:t>OPEN</a:t>
            </a:r>
            <a:endParaRPr lang="en-US" altLang="zh-TW" sz="1400" b="0" i="0" dirty="0" smtClean="0">
              <a:effectLst/>
              <a:latin typeface="Arial" panose="020B0604020202020204" pitchFamily="34" charset="0"/>
            </a:endParaRPr>
          </a:p>
          <a:p>
            <a:pPr marL="685800"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end for</a:t>
            </a:r>
          </a:p>
          <a:p>
            <a:pPr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end while</a:t>
            </a:r>
          </a:p>
          <a:p>
            <a:pPr indent="0">
              <a:buNone/>
            </a:pPr>
            <a:r>
              <a:rPr lang="en-US" altLang="zh-TW" sz="1400" b="0" i="0" dirty="0" smtClean="0">
                <a:effectLst/>
                <a:latin typeface="Arial" panose="020B0604020202020204" pitchFamily="34" charset="0"/>
              </a:rPr>
              <a:t>if we get to here, then there is </a:t>
            </a:r>
            <a:r>
              <a:rPr lang="en-US" altLang="zh-TW" sz="1400" b="1" i="1" dirty="0" smtClean="0">
                <a:effectLst/>
                <a:latin typeface="Arial" panose="020B0604020202020204" pitchFamily="34" charset="0"/>
              </a:rPr>
              <a:t>No Solution</a:t>
            </a:r>
            <a:endParaRPr lang="en-US" altLang="zh-TW" sz="1400" b="0" i="0" dirty="0" smtClean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sz="1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1935" y="6405068"/>
            <a:ext cx="899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Source: http://blog.minstrel.idv.tw/2004/12/star-algorithm.html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1935" y="299158"/>
            <a:ext cx="30982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/>
              <a:t>P</a:t>
            </a:r>
            <a:r>
              <a:rPr lang="zh-TW" altLang="en-US" sz="4400" dirty="0" smtClean="0"/>
              <a:t>seudo code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886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533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請在以下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 x 5</a:t>
                </a:r>
                <a:r>
                  <a:rPr lang="zh-TW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的地圖中，利用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A*</a:t>
                </a:r>
                <a:r>
                  <a:rPr lang="zh-TW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演算法找到起點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</a:t>
                </a:r>
                <a:r>
                  <a:rPr lang="zh-TW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與終點</a:t>
                </a:r>
                <a:r>
                  <a:rPr lang="en-US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</a:t>
                </a:r>
                <a:r>
                  <a:rPr lang="zh-TW" altLang="zh-TW" sz="2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的最佳路徑。</a:t>
                </a: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遊戲</a:t>
                </a:r>
                <a:r>
                  <a:rPr lang="zh-TW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規則如下：</a:t>
                </a:r>
              </a:p>
              <a:p>
                <a:pPr lvl="0"/>
                <a:r>
                  <a:rPr lang="zh-TW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「。」代表可以行走的路徑。</a:t>
                </a:r>
              </a:p>
              <a:p>
                <a:pPr lvl="0"/>
                <a:r>
                  <a:rPr lang="zh-TW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「＃」則代表障礙物，不可跨越或行走。</a:t>
                </a:r>
              </a:p>
              <a:p>
                <a:pPr lvl="0"/>
                <a:r>
                  <a:rPr lang="zh-TW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每次行動只能移動一格，上下左右位移花費為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lang="zh-TW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，斜走則是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1.4</a:t>
                </a:r>
                <a:r>
                  <a:rPr lang="zh-TW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  <a:p>
                <a:pPr lvl="0"/>
                <a:r>
                  <a:rPr lang="zh-TW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估計距離請用</a:t>
                </a:r>
                <a:r>
                  <a:rPr lang="zh-TW" altLang="zh-TW" sz="22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歐氏距離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(Euclidean distance)</a:t>
                </a:r>
                <a:r>
                  <a:rPr lang="zh-TW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</a:p>
              <a:p>
                <a:pPr marL="0" indent="0">
                  <a:buNone/>
                </a:pPr>
                <a:r>
                  <a:rPr lang="zh-TW" alt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zh-TW" alt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2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TW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22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zh-TW" sz="22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zh-TW" altLang="zh-TW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zh-TW" altLang="zh-TW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TW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TW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TW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TW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zh-TW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輸出結果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(0, 0) (1, 1) (2, 2) (3, 2) (4, 3) (3, 4) (2, 4)</a:t>
                </a:r>
                <a:endParaRPr lang="en-US" altLang="zh-TW" sz="2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p.s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 </a:t>
                </a:r>
                <a:r>
                  <a:rPr lang="zh-TW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本</a:t>
                </a:r>
                <a:r>
                  <a:rPr lang="zh-TW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次作業請使用</a:t>
                </a:r>
                <a:r>
                  <a:rPr lang="en-US" altLang="zh-TW" sz="22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python</a:t>
                </a:r>
                <a:r>
                  <a:rPr lang="zh-TW" altLang="zh-TW" sz="2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完成</a:t>
                </a:r>
                <a:endParaRPr lang="zh-TW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53393"/>
              </a:xfrm>
              <a:blipFill rotWithShape="0">
                <a:blip r:embed="rId2"/>
                <a:stretch>
                  <a:fillRect l="-928" t="-15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9438899" y="4657690"/>
            <a:ext cx="1659736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0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TW" altLang="zh-TW" sz="2000" kern="100" dirty="0" smtClean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。。。。。</a:t>
            </a:r>
            <a:endParaRPr lang="zh-TW" altLang="zh-TW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000" kern="100" dirty="0" smtClean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。。。。。。</a:t>
            </a:r>
            <a:endParaRPr lang="zh-TW" altLang="zh-TW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000" kern="100" dirty="0" smtClean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。。。。。。</a:t>
            </a:r>
            <a:endParaRPr lang="zh-TW" altLang="zh-TW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000" kern="100" dirty="0" smtClean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＃＃＃＃。。</a:t>
            </a:r>
            <a:endParaRPr lang="zh-TW" altLang="zh-TW" sz="20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2000" kern="100" dirty="0" smtClean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。。</a:t>
            </a:r>
            <a:r>
              <a:rPr lang="en-US" altLang="zh-TW" sz="2000" kern="100" dirty="0" smtClean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E </a:t>
            </a:r>
            <a:r>
              <a:rPr lang="zh-TW" altLang="zh-TW" sz="2000" kern="100" dirty="0" smtClean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。。。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HW1</a:t>
            </a:r>
            <a:r>
              <a:rPr lang="en-US" altLang="zh-TW" sz="3800" dirty="0" smtClean="0"/>
              <a:t>(cont.)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第一階段繳交期限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本次成績加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): 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8/17(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第二階段繳交期限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8/24(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請壓縮程式碼以及簡易報告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含答案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LMS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檔案名稱請依照以下格式：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壓縮檔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學號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 123456789_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王小明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報告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62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83289"/>
            <a:ext cx="10515600" cy="1518937"/>
          </a:xfrm>
        </p:spPr>
        <p:txBody>
          <a:bodyPr>
            <a:normAutofit/>
          </a:bodyPr>
          <a:lstStyle/>
          <a:p>
            <a:r>
              <a:rPr lang="en-US" altLang="zh-TW" sz="1800" dirty="0" smtClean="0"/>
              <a:t>https://zh.wikipedia.org/wiki/A*%E6%90%9C%E5%AF%BB%E7%AE%97%E6%B3%95</a:t>
            </a:r>
          </a:p>
          <a:p>
            <a:r>
              <a:rPr lang="en-US" altLang="zh-TW" sz="1800" dirty="0" smtClean="0"/>
              <a:t>http://blog.minstrel.idv.tw/2004/12/star-algorithm.html</a:t>
            </a:r>
          </a:p>
          <a:p>
            <a:r>
              <a:rPr lang="en-US" altLang="zh-TW" sz="1800" dirty="0" smtClean="0"/>
              <a:t>http://blog.csdn.net/win32asn/article/details/627098</a:t>
            </a:r>
          </a:p>
          <a:p>
            <a:r>
              <a:rPr lang="en-US" altLang="zh-TW" sz="1800" dirty="0" smtClean="0"/>
              <a:t>http://www.csie.ntnu.edu.tw/~u91029/Path.html</a:t>
            </a:r>
            <a:endParaRPr lang="zh-TW" altLang="en-US" sz="1800" dirty="0" smtClean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812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274</Words>
  <Application>Microsoft Office PowerPoint</Application>
  <PresentationFormat>寬螢幕</PresentationFormat>
  <Paragraphs>71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人工智慧</vt:lpstr>
      <vt:lpstr>Introduction</vt:lpstr>
      <vt:lpstr>Formula</vt:lpstr>
      <vt:lpstr>常用估計距離</vt:lpstr>
      <vt:lpstr>PowerPoint 簡報</vt:lpstr>
      <vt:lpstr>HW1</vt:lpstr>
      <vt:lpstr>HW1(cont.)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</dc:title>
  <dc:creator>user</dc:creator>
  <cp:lastModifiedBy>Rita</cp:lastModifiedBy>
  <cp:revision>127</cp:revision>
  <dcterms:created xsi:type="dcterms:W3CDTF">2017-08-09T14:05:10Z</dcterms:created>
  <dcterms:modified xsi:type="dcterms:W3CDTF">2017-08-10T05:41:07Z</dcterms:modified>
</cp:coreProperties>
</file>