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7" r:id="rId20"/>
    <p:sldId id="276" r:id="rId21"/>
    <p:sldId id="288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0B916D-2AFC-4241-A46C-9F05D9B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07F1-1422-41F8-AD54-61085B5AE1D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DEB8-11DA-4FC0-991C-BEB49033D3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4DAA22-771B-42C1-B75A-E6C38BAE816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F62D827-122F-4D61-BD6B-8C0B82C13E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23D4-F3E0-42E6-92BD-B6E8FFCE4CD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B4FF-B7C5-4A96-9683-01436B614F7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BA4506-2432-4A64-B487-88A1817C7B2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1EB0-5AC0-42BC-BE8B-ECEAFA11AB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26728A-71D7-4BCE-95A4-A04E909AC5C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F34A0EA-30CB-4AF8-851B-12CF16DB265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B2B4D1A-E75E-45A2-A7B2-E4233AAB94F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51520" y="332656"/>
            <a:ext cx="871296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MX" sz="4800" b="1" i="1" dirty="0">
                <a:solidFill>
                  <a:schemeClr val="accent2">
                    <a:lumMod val="75000"/>
                  </a:schemeClr>
                </a:solidFill>
                <a:latin typeface="Poor Richard" pitchFamily="18" charset="0"/>
              </a:rPr>
              <a:t>ATENCIÓN  AL   CLIENTE</a:t>
            </a:r>
          </a:p>
          <a:p>
            <a:pPr algn="ctr"/>
            <a:r>
              <a:rPr lang="es-MX" sz="4800" b="1" i="1" dirty="0">
                <a:solidFill>
                  <a:schemeClr val="accent2">
                    <a:lumMod val="75000"/>
                  </a:schemeClr>
                </a:solidFill>
                <a:latin typeface="Poor Richard" pitchFamily="18" charset="0"/>
              </a:rPr>
              <a:t>CLAVE  DEL ÉXITO EMPRESARIAL</a:t>
            </a:r>
            <a:endParaRPr lang="es-ES" sz="4800" b="1" i="1" dirty="0">
              <a:solidFill>
                <a:schemeClr val="accent2">
                  <a:lumMod val="75000"/>
                </a:schemeClr>
              </a:solidFill>
              <a:latin typeface="Poor Richard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636721"/>
            <a:ext cx="5112568" cy="4149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A" b="1">
                <a:solidFill>
                  <a:schemeClr val="accent2"/>
                </a:solidFill>
              </a:rPr>
              <a:t>Las Necesidades Del Consumidor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66800" y="16002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ES" sz="1300" b="1"/>
              <a:t>La primera herramienta para mejorar y analizar la atención de los clientes es simplemente preguntarse como empresa lo siguiente: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2359025"/>
            <a:ext cx="67056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 algn="just">
              <a:lnSpc>
                <a:spcPct val="22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300" b="1"/>
              <a:t>¿Quiénes son mis clientes ? </a:t>
            </a:r>
          </a:p>
          <a:p>
            <a:pPr marL="228600" indent="-228600" algn="just">
              <a:lnSpc>
                <a:spcPct val="22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300" b="1"/>
              <a:t>¿Qué buscarán las personas que voy a tratar? </a:t>
            </a:r>
            <a:endParaRPr lang="es-PA" sz="1300" b="1"/>
          </a:p>
          <a:p>
            <a:pPr marL="228600" indent="-228600" algn="just">
              <a:lnSpc>
                <a:spcPct val="22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300" b="1"/>
              <a:t>¿Qué servicios brinda en este momento mi área de atención al cliente? </a:t>
            </a:r>
            <a:endParaRPr lang="es-PA" sz="1300" b="1"/>
          </a:p>
          <a:p>
            <a:pPr marL="228600" indent="-228600" algn="just">
              <a:lnSpc>
                <a:spcPct val="22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300" b="1"/>
              <a:t>¿Qué servicios fallan al momento de atender a los clientes? </a:t>
            </a:r>
            <a:endParaRPr lang="es-PA" sz="1300" b="1"/>
          </a:p>
          <a:p>
            <a:pPr marL="228600" indent="-228600" algn="just">
              <a:lnSpc>
                <a:spcPct val="22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300" b="1"/>
              <a:t>¿Cómo contribuye el área de atención al cliente en la fidelización de la marca y el producto y cual es el impacto de la gestión de atención al cliente? </a:t>
            </a:r>
            <a:endParaRPr lang="es-PA" sz="1300" b="1"/>
          </a:p>
          <a:p>
            <a:pPr marL="228600" indent="-228600" algn="just">
              <a:lnSpc>
                <a:spcPct val="22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300" b="1"/>
              <a:t>¿Cómo puedo mejorar?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A" b="1">
                <a:solidFill>
                  <a:schemeClr val="accent2"/>
                </a:solidFill>
              </a:rPr>
              <a:t>Análisis De Los Ciclos de Servicio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66800" y="1600200"/>
            <a:ext cx="6705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PA" sz="1300" b="1"/>
              <a:t>Consiste en determinar dos elementos fundamentales</a:t>
            </a:r>
            <a:r>
              <a:rPr lang="es-ES" sz="1300" b="1"/>
              <a:t>: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6705600" cy="348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300" b="1"/>
              <a:t>1. Las preferencias temporales de las necesidad de atención de los clientes. </a:t>
            </a:r>
          </a:p>
          <a:p>
            <a:pPr algn="just">
              <a:lnSpc>
                <a:spcPct val="2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300" b="1"/>
              <a:t>Un ejemplo claro es el turismo, en donde dependiendo de la temporada se hace mas necesario invertir mayores recursos humanos y físicos para atender a las personas.</a:t>
            </a:r>
          </a:p>
          <a:p>
            <a:pPr algn="just">
              <a:lnSpc>
                <a:spcPct val="2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300" b="1"/>
              <a:t>2. Determinar las carencias del cliente, bajo parámetros de ciclos de atención</a:t>
            </a:r>
          </a:p>
          <a:p>
            <a:pPr algn="just">
              <a:lnSpc>
                <a:spcPct val="2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300" b="1"/>
              <a:t>Un ejemplo es cuando se renuevan suscripciones a revistas, en donde se puede mantener un control sobre el cliente y sus preferencias.</a:t>
            </a:r>
          </a:p>
        </p:txBody>
      </p:sp>
      <p:pic>
        <p:nvPicPr>
          <p:cNvPr id="15366" name="Picture 6" descr="C:\Documents and Settings\Emmanuel Alemán\Mis documentos\Mis imágenes\cicl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295400"/>
            <a:ext cx="1520825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A" b="1">
                <a:solidFill>
                  <a:schemeClr val="accent2"/>
                </a:solidFill>
              </a:rPr>
              <a:t>Encuestas de Servicio Con Los Clientes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4191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40000"/>
              </a:lnSpc>
              <a:spcBef>
                <a:spcPct val="50000"/>
              </a:spcBef>
            </a:pPr>
            <a:r>
              <a:rPr lang="es-ES" sz="1400" b="1"/>
              <a:t>Este punto es fundamental. para un correcto control  de atención debe partir de información mas especializada, en lo posible personal y en donde el consumidor pueda expresar claramente sus preferencias, dudas o quejas de manera directa. </a:t>
            </a:r>
          </a:p>
        </p:txBody>
      </p:sp>
      <p:pic>
        <p:nvPicPr>
          <p:cNvPr id="16390" name="Picture 6" descr="C:\Documents and Settings\Emmanuel Alemán\Mis documentos\Mis imágenes\encues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667000"/>
            <a:ext cx="2438400" cy="169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A" b="1">
                <a:solidFill>
                  <a:schemeClr val="accent2"/>
                </a:solidFill>
              </a:rPr>
              <a:t>Evaluación De Los Comportamientos de Atención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4191000" cy="596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es-ES" sz="1400" b="1" dirty="0"/>
              <a:t>Tiene que ver con la parte de atención personal del cliente</a:t>
            </a:r>
            <a:r>
              <a:rPr lang="es-PA" sz="1400" b="1" dirty="0"/>
              <a:t>.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es-PA" sz="1400" b="1" dirty="0"/>
              <a:t>Existen algunas reglas importantes: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es-PA" sz="1400" b="1" dirty="0"/>
              <a:t>1.Mostrar atención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es-PA" sz="1400" b="1" dirty="0"/>
              <a:t>2.Tener una presentación adecuada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es-PA" sz="1400" b="1" dirty="0"/>
              <a:t>3.Atención personal y amable.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es-PA" sz="1400" b="1" dirty="0"/>
              <a:t>4.Tener a mano la información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lang="es-PA" sz="1400" b="1" dirty="0"/>
              <a:t>5.Expresión corporal y oral adecuada.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endParaRPr lang="es-PA" sz="1400" b="1" dirty="0"/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endParaRPr lang="es-PA" sz="1400" b="1" dirty="0"/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endParaRPr lang="es-PA" sz="1400" b="1" dirty="0"/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endParaRPr lang="es-PA" sz="1400" b="1" dirty="0"/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endParaRPr lang="es-ES" sz="1400" b="1" dirty="0"/>
          </a:p>
        </p:txBody>
      </p:sp>
      <p:pic>
        <p:nvPicPr>
          <p:cNvPr id="17413" name="Picture 5" descr="C:\Documents and Settings\Emmanuel Alemán\Mis documentos\Mis imágenes\evaluació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590800"/>
            <a:ext cx="21590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A" b="1">
                <a:solidFill>
                  <a:schemeClr val="accent2"/>
                </a:solidFill>
              </a:rPr>
              <a:t>Motivación y Recompensas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7239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lang="es-ES" sz="1400" b="1"/>
              <a:t>La motivación del trabajador es un factor fundamental en la atención al cliente. El ánimo, la disposición de atención y las competencias, nacen de dos factores fundamentales.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lang="es-ES" sz="1400" b="1"/>
              <a:t>1. </a:t>
            </a:r>
            <a:r>
              <a:rPr lang="es-ES" sz="1400" b="1" u="sng"/>
              <a:t>Valoración del trabajo</a:t>
            </a:r>
            <a:r>
              <a:rPr lang="es-ES" sz="1400" b="1"/>
              <a:t>: Hay que saber valorar el trabajo personalizado.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lang="es-ES" sz="1400" b="1"/>
              <a:t>2. </a:t>
            </a:r>
            <a:r>
              <a:rPr lang="es-ES" sz="1400" b="1" u="sng"/>
              <a:t>Motivación </a:t>
            </a:r>
            <a:r>
              <a:rPr lang="es-ES" sz="1400" b="1"/>
              <a:t>: Se deben mantener motivadas a las personas que ejercen la atención del trabajador.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lang="es-ES" sz="1400" b="1" u="sng"/>
              <a:t>Instrumentos</a:t>
            </a:r>
            <a:r>
              <a:rPr lang="es-ES" sz="1400" b="1"/>
              <a:t>: Incentivos en la empresa, condiciones laborales mejores, talleres de motivación integración dinámicas de participación.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lang="es-ES" sz="1400" b="1"/>
              <a:t>Solo dos actitudes: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lang="es-ES" sz="1400" b="1" u="sng"/>
              <a:t>Actitud positiva</a:t>
            </a:r>
            <a:r>
              <a:rPr lang="es-ES" sz="1400" b="1"/>
              <a:t>: excelente comportamiento ante el cliente. 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lang="es-ES" sz="1400" b="1" u="sng"/>
              <a:t>Actitud Negativa</a:t>
            </a:r>
            <a:r>
              <a:rPr lang="es-ES" sz="1400" b="1"/>
              <a:t>: mal comportamiento ante el cliente.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endParaRPr lang="es-ES" sz="1400" b="1"/>
          </a:p>
        </p:txBody>
      </p:sp>
      <p:pic>
        <p:nvPicPr>
          <p:cNvPr id="18437" name="Picture 5" descr="C:\Documents and Settings\Emmanuel Alemán\Mis documentos\Mis imágenes\exito-venta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495800"/>
            <a:ext cx="2770188" cy="185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A" b="1">
                <a:solidFill>
                  <a:schemeClr val="accent2"/>
                </a:solidFill>
              </a:rPr>
              <a:t>Habilidades de Comunicación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7239000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lang="es-ES" sz="1400" b="1"/>
              <a:t>Existen ciertas habilidades que debe desarrollar todo el personal de una organización, no sólo los empleados del frente, en orden de cumplir las expectativas del cliente, esas destrezas se refieren a la comunicación y son:</a:t>
            </a:r>
            <a:endParaRPr lang="es-PA" sz="1400" b="1"/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endParaRPr lang="es-ES" sz="1400" b="1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352800" y="3200400"/>
            <a:ext cx="2743200" cy="218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AutoNum type="alphaLcParenR"/>
            </a:pPr>
            <a:r>
              <a:rPr lang="es-ES" sz="1400" b="1" dirty="0"/>
              <a:t>Diagnosticar 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AutoNum type="alphaLcParenR"/>
            </a:pPr>
            <a:r>
              <a:rPr lang="es-ES" sz="1400" b="1" dirty="0"/>
              <a:t>Escuchar 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AutoNum type="alphaLcParenR"/>
            </a:pPr>
            <a:r>
              <a:rPr lang="es-ES" sz="1400" b="1" dirty="0"/>
              <a:t>Preguntar 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buFontTx/>
              <a:buAutoNum type="alphaLcParenR"/>
            </a:pPr>
            <a:r>
              <a:rPr lang="es-ES" sz="1400" b="1" dirty="0"/>
              <a:t>Sentir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endParaRPr lang="es-ES" sz="1400" b="1" dirty="0"/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endParaRPr lang="es-ES" sz="1400" b="1" dirty="0"/>
          </a:p>
        </p:txBody>
      </p:sp>
      <p:pic>
        <p:nvPicPr>
          <p:cNvPr id="19462" name="Picture 6" descr="C:\Documents and Settings\Emmanuel Alemán\Mis documentos\Mis imágenes\escuch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971800"/>
            <a:ext cx="1771650" cy="2103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A" b="1" dirty="0">
                <a:solidFill>
                  <a:schemeClr val="accent2"/>
                </a:solidFill>
              </a:rPr>
              <a:t>Los 8 Componentes Básicos Del Buen Servicio</a:t>
            </a:r>
            <a:endParaRPr lang="es-ES" b="1" dirty="0">
              <a:solidFill>
                <a:schemeClr val="accent2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6858000" cy="35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s-PA" sz="1400" b="1" dirty="0"/>
              <a:t>Seguridad.</a:t>
            </a:r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s-PA" sz="1400" b="1" dirty="0"/>
              <a:t>Credibilidad.</a:t>
            </a:r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s-PA" sz="1400" b="1" dirty="0"/>
              <a:t>Comunicación.</a:t>
            </a:r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s-PA" sz="1400" b="1" dirty="0"/>
              <a:t>Comprensión del cliente.</a:t>
            </a:r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s-PA" sz="1400" b="1" dirty="0"/>
              <a:t>Accesibilidad.</a:t>
            </a:r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s-ES" sz="1400" b="1" dirty="0"/>
              <a:t>Cortesía</a:t>
            </a:r>
            <a:r>
              <a:rPr lang="es-PA" sz="1400" b="1" dirty="0"/>
              <a:t>,</a:t>
            </a:r>
            <a:r>
              <a:rPr lang="es-ES" sz="1400" b="1" dirty="0"/>
              <a:t>tensión, simpatía, respeto y amabilidad del personal, como dicen por ahí, la educación</a:t>
            </a:r>
            <a:r>
              <a:rPr lang="es-PA" sz="1400" b="1" dirty="0"/>
              <a:t>.</a:t>
            </a:r>
            <a:r>
              <a:rPr lang="es-ES" sz="1400" b="1" dirty="0"/>
              <a:t> </a:t>
            </a:r>
            <a:endParaRPr lang="es-PA" sz="1400" b="1" dirty="0"/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s-PA" sz="1400" b="1" dirty="0"/>
              <a:t>Profesionalismo.</a:t>
            </a:r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s-PA" sz="1400" b="1" dirty="0"/>
              <a:t>Capacidad de respuesta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A" b="1">
                <a:solidFill>
                  <a:schemeClr val="accent2"/>
                </a:solidFill>
              </a:rPr>
              <a:t>Elementos De La Comunicación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33400" y="1855788"/>
            <a:ext cx="7924800" cy="416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/>
            </a:pPr>
            <a:r>
              <a:rPr lang="es-PA" sz="1400" b="1"/>
              <a:t>Receptor (cliente) * Emisor (vendedor) * Entorno.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 *  Enfoque de conquista.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 *  Enfoque de Regateo.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 *  Enfoque del jugador de un papel.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AutoNum type="arabicPeriod" startAt="2"/>
            </a:pPr>
            <a:r>
              <a:rPr lang="es-PA" sz="1400" b="1"/>
              <a:t>El Entorno.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 *  El contexto competitivo.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 *  La imagen.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 *  Las Instalaciones.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              * La apariencia física de las instalaciones. 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              * La atmósfera profesional en la que destacan aspectos como la atención y el trato. 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*   Los Empleados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              * La apariencia.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              * La actitud.</a:t>
            </a:r>
          </a:p>
          <a:p>
            <a:pPr marL="457200" indent="-4572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PA" sz="1400" b="1"/>
              <a:t>                             * Los valores.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A" b="1">
                <a:solidFill>
                  <a:schemeClr val="accent2"/>
                </a:solidFill>
              </a:rPr>
              <a:t>Como Debe Ser La Presentación Personal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66800" y="1752600"/>
            <a:ext cx="7181850" cy="481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23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Saludar al cliente. </a:t>
            </a:r>
          </a:p>
          <a:p>
            <a:pPr marL="406400" indent="-406400" algn="just">
              <a:lnSpc>
                <a:spcPct val="23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Tener una sonrisa amistosa. apariencia agradable. </a:t>
            </a:r>
          </a:p>
          <a:p>
            <a:pPr marL="406400" indent="-406400" algn="just">
              <a:lnSpc>
                <a:spcPct val="23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En la medida de lo posible, dar su nombre. </a:t>
            </a:r>
          </a:p>
          <a:p>
            <a:pPr marL="406400" indent="-406400" algn="just">
              <a:lnSpc>
                <a:spcPct val="23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Utilizar preguntas abiertas para conocer las necesidades del cliente. </a:t>
            </a:r>
          </a:p>
          <a:p>
            <a:pPr marL="406400" indent="-406400" algn="just">
              <a:lnSpc>
                <a:spcPct val="23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El lenguaje corporal debe denotar respeto. </a:t>
            </a:r>
          </a:p>
          <a:p>
            <a:pPr marL="406400" indent="-406400" algn="just">
              <a:lnSpc>
                <a:spcPct val="23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Tratar a los clientes de ¨usted¨ o por su nombre cuando sea conocido.</a:t>
            </a:r>
          </a:p>
          <a:p>
            <a:pPr marL="406400" indent="-406400" algn="just">
              <a:lnSpc>
                <a:spcPct val="23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Utilizar el plural y no el singular cuando te refieras a tu tienda.</a:t>
            </a:r>
          </a:p>
          <a:p>
            <a:pPr marL="406400" indent="-406400" algn="just">
              <a:lnSpc>
                <a:spcPct val="23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s-PA" sz="1400" b="1" dirty="0"/>
          </a:p>
        </p:txBody>
      </p:sp>
      <p:pic>
        <p:nvPicPr>
          <p:cNvPr id="24581" name="Picture 5" descr="C:\Documents and Settings\Emmanuel Alemán\Mis documentos\Mis imágenes\salu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47" y="1770247"/>
            <a:ext cx="1695450" cy="1539875"/>
          </a:xfrm>
          <a:prstGeom prst="rect">
            <a:avLst/>
          </a:prstGeom>
          <a:noFill/>
        </p:spPr>
      </p:pic>
      <p:pic>
        <p:nvPicPr>
          <p:cNvPr id="24582" name="Picture 6" descr="C:\Documents and Settings\Emmanuel Alemán\Mis documentos\Mis imágenes\sonris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4193452"/>
            <a:ext cx="1600200" cy="1406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027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PA" b="1">
                <a:solidFill>
                  <a:schemeClr val="accent2"/>
                </a:solidFill>
              </a:rPr>
              <a:t>Objeciones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26629" name="Text Box 1029"/>
          <p:cNvSpPr txBox="1">
            <a:spLocks noChangeArrowheads="1"/>
          </p:cNvSpPr>
          <p:nvPr/>
        </p:nvSpPr>
        <p:spPr bwMode="auto">
          <a:xfrm>
            <a:off x="914400" y="2095500"/>
            <a:ext cx="38862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30000"/>
              </a:lnSpc>
              <a:spcBef>
                <a:spcPct val="50000"/>
              </a:spcBef>
            </a:pPr>
            <a:r>
              <a:rPr lang="es-ES" sz="1400" b="1"/>
              <a:t>Son observaciones que hace el cliente al momento de ofrecerle el producto.</a:t>
            </a:r>
          </a:p>
          <a:p>
            <a:pPr algn="just">
              <a:lnSpc>
                <a:spcPct val="230000"/>
              </a:lnSpc>
              <a:spcBef>
                <a:spcPct val="50000"/>
              </a:spcBef>
            </a:pPr>
            <a:r>
              <a:rPr lang="es-ES" sz="1400" b="1"/>
              <a:t>Puede ser sincera (cuando el cliente tiene realmente duda) o de pretexto (cuando el cliente se defiende para evadir al acción de compra)</a:t>
            </a:r>
          </a:p>
          <a:p>
            <a:pPr algn="just">
              <a:lnSpc>
                <a:spcPct val="230000"/>
              </a:lnSpc>
              <a:spcBef>
                <a:spcPct val="50000"/>
              </a:spcBef>
            </a:pPr>
            <a:endParaRPr lang="es-ES" sz="1400" b="1"/>
          </a:p>
        </p:txBody>
      </p:sp>
      <p:pic>
        <p:nvPicPr>
          <p:cNvPr id="26630" name="Picture 1030" descr="C:\Documents and Settings\Emmanuel Alemán\Mis documentos\Mis imágenes\_38221506_020828corrupcion300.jpg"/>
          <p:cNvPicPr>
            <a:picLocks noChangeAspect="1" noChangeArrowheads="1"/>
          </p:cNvPicPr>
          <p:nvPr/>
        </p:nvPicPr>
        <p:blipFill>
          <a:blip r:embed="rId2" cstate="print"/>
          <a:srcRect l="2040" t="3401" r="46939" b="4749"/>
          <a:stretch>
            <a:fillRect/>
          </a:stretch>
        </p:blipFill>
        <p:spPr bwMode="auto">
          <a:xfrm>
            <a:off x="5715000" y="2514600"/>
            <a:ext cx="1976438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066800" y="69215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Introducción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95288" y="981075"/>
            <a:ext cx="5761037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230000"/>
              </a:lnSpc>
              <a:spcBef>
                <a:spcPct val="50000"/>
              </a:spcBef>
            </a:pPr>
            <a:r>
              <a:rPr lang="es-MX" sz="2000" b="1"/>
              <a:t>E</a:t>
            </a:r>
            <a:r>
              <a:rPr lang="es-ES" sz="2000" b="1"/>
              <a:t>n la actualidad las empresas demuestran más interés en la administración de cómo debemos dirigir, administrar los recursos económicos, humanos y materiales; dejando inadvertido el servicio al cliente y  cada día se preocupan más en crecer  sin dar importancia a cómo la competencia está creciendo y  está incrementando sus carteras de clientes</a:t>
            </a:r>
            <a:r>
              <a:rPr lang="es-MX" sz="2000" b="1"/>
              <a:t>.</a:t>
            </a:r>
            <a:endParaRPr lang="es-ES" sz="2000" b="1"/>
          </a:p>
        </p:txBody>
      </p:sp>
      <p:pic>
        <p:nvPicPr>
          <p:cNvPr id="3077" name="Picture 5" descr="thumbs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0450" y="2209800"/>
            <a:ext cx="2535238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PA" b="1" dirty="0">
                <a:solidFill>
                  <a:schemeClr val="accent2"/>
                </a:solidFill>
              </a:rPr>
              <a:t>Normas Para Contestar Las Objeciones</a:t>
            </a:r>
            <a:endParaRPr lang="es-ES" b="1" dirty="0">
              <a:solidFill>
                <a:schemeClr val="accent2"/>
              </a:solidFill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38200" y="1782763"/>
            <a:ext cx="7239000" cy="433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6400" indent="-406400" algn="just">
              <a:lnSpc>
                <a:spcPct val="18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Aceptarlas no rechazarlas. </a:t>
            </a:r>
          </a:p>
          <a:p>
            <a:pPr marL="406400" indent="-406400" algn="just">
              <a:lnSpc>
                <a:spcPct val="18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No interrumpirlas, escucharlas. </a:t>
            </a:r>
          </a:p>
          <a:p>
            <a:pPr marL="406400" indent="-406400" algn="just">
              <a:lnSpc>
                <a:spcPct val="18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No evadirlas, afrontarlas.</a:t>
            </a:r>
          </a:p>
          <a:p>
            <a:pPr marL="406400" indent="-406400" algn="just">
              <a:lnSpc>
                <a:spcPct val="18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No discutir, informar y persuadir. </a:t>
            </a:r>
          </a:p>
          <a:p>
            <a:pPr marL="406400" indent="-406400" algn="just">
              <a:lnSpc>
                <a:spcPct val="18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Usar la técnicas del sacacorchos ,es decir, cuando el cliente no puede expresase claramente ayudándolo con preguntas adecuadas. </a:t>
            </a:r>
          </a:p>
          <a:p>
            <a:pPr marL="406400" indent="-406400" algn="just">
              <a:lnSpc>
                <a:spcPct val="18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PA" sz="1400" b="1" dirty="0"/>
              <a:t>Usar poco de buen humor. </a:t>
            </a:r>
          </a:p>
          <a:p>
            <a:pPr marL="406400" indent="-406400" algn="just">
              <a:lnSpc>
                <a:spcPct val="180000"/>
              </a:lnSpc>
              <a:spcBef>
                <a:spcPct val="50000"/>
              </a:spcBef>
            </a:pPr>
            <a:endParaRPr lang="es-PA" sz="1400" b="1" dirty="0"/>
          </a:p>
          <a:p>
            <a:pPr marL="406400" indent="-406400" algn="just">
              <a:lnSpc>
                <a:spcPct val="18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s-ES" sz="1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Gracias por su atención!!!!! </a:t>
            </a:r>
          </a:p>
        </p:txBody>
      </p:sp>
      <p:pic>
        <p:nvPicPr>
          <p:cNvPr id="4" name="3 Marcador de contenido" descr="atencion-client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26337" y="1600200"/>
            <a:ext cx="6929325" cy="487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Servicio al Cliente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11188" y="2708275"/>
            <a:ext cx="7921625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just">
              <a:lnSpc>
                <a:spcPct val="210000"/>
              </a:lnSpc>
              <a:spcBef>
                <a:spcPct val="50000"/>
              </a:spcBef>
              <a:buFontTx/>
              <a:buAutoNum type="arabicPeriod"/>
            </a:pPr>
            <a:r>
              <a:rPr lang="es-ES" sz="1600" b="1" u="sng"/>
              <a:t>Qu</a:t>
            </a:r>
            <a:r>
              <a:rPr lang="es-PA" sz="1600" b="1" u="sng"/>
              <a:t>é </a:t>
            </a:r>
            <a:r>
              <a:rPr lang="es-ES" sz="1600" b="1" u="sng"/>
              <a:t>servicios se ofrecer</a:t>
            </a:r>
            <a:r>
              <a:rPr lang="es-PA" sz="1600" b="1" u="sng"/>
              <a:t>án:</a:t>
            </a:r>
            <a:r>
              <a:rPr lang="es-PA" sz="1600" b="1"/>
              <a:t>  Para determinar cuáles son los que el cliente demanda se deben realizar encuestas periódicas. </a:t>
            </a:r>
          </a:p>
          <a:p>
            <a:pPr marL="285750" indent="-285750" algn="just">
              <a:lnSpc>
                <a:spcPct val="210000"/>
              </a:lnSpc>
              <a:spcBef>
                <a:spcPct val="50000"/>
              </a:spcBef>
              <a:buFontTx/>
              <a:buAutoNum type="arabicPeriod"/>
            </a:pPr>
            <a:r>
              <a:rPr lang="es-PA" sz="1600" b="1" u="sng"/>
              <a:t>Qué nivel de servicio se debe ofrecer:</a:t>
            </a:r>
            <a:r>
              <a:rPr lang="es-PA" sz="1600" b="1"/>
              <a:t>  Se tiene que detectar la cantidad y calidad que ellos desean, para hacerlo  se puede recurrir a elementos como el buzón de sugerencias, sistemas de quejas y reclamos entre otros.</a:t>
            </a:r>
          </a:p>
          <a:p>
            <a:pPr marL="285750" indent="-285750" algn="just">
              <a:lnSpc>
                <a:spcPct val="210000"/>
              </a:lnSpc>
              <a:spcBef>
                <a:spcPct val="50000"/>
              </a:spcBef>
              <a:buFontTx/>
              <a:buAutoNum type="arabicPeriod"/>
            </a:pPr>
            <a:r>
              <a:rPr lang="es-PA" sz="1600" b="1" u="sng"/>
              <a:t>Cuál es la mejor forma de ofrecer los servicios:</a:t>
            </a:r>
            <a:r>
              <a:rPr lang="es-PA" sz="1600" b="1"/>
              <a:t>  Se debe decidir el precio y el suministro del servicio.</a:t>
            </a:r>
            <a:endParaRPr lang="es-ES" sz="1600" b="1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11188" y="1412875"/>
            <a:ext cx="754380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s-MX" sz="1600" b="1" u="sng"/>
              <a:t>Concepto:</a:t>
            </a:r>
            <a:r>
              <a:rPr lang="es-MX" sz="1600" b="1"/>
              <a:t> Es el conjunto de actividades interrelacionadas que ofrece un suministrador con el fin de que el cliente obtenga el producto y el lugar adecuado y se asegure un uso correcto del mismo.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s-ES" sz="1600" b="1"/>
              <a:t>El servicio al cliente es una potente herramienta de marketing</a:t>
            </a:r>
            <a:r>
              <a:rPr lang="es-MX" sz="1600" b="1"/>
              <a:t>  por lo siguiente: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s-E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119188" y="1027113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Elementos del Servicio Al Cliente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116013" y="1905000"/>
            <a:ext cx="345598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lnSpc>
                <a:spcPct val="280000"/>
              </a:lnSpc>
              <a:spcBef>
                <a:spcPct val="50000"/>
              </a:spcBef>
              <a:buFontTx/>
              <a:buAutoNum type="arabicPeriod"/>
            </a:pPr>
            <a:r>
              <a:rPr lang="es-MX" sz="1800" b="1"/>
              <a:t>Contacto cara a cara.</a:t>
            </a:r>
          </a:p>
          <a:p>
            <a:pPr marL="285750" indent="-285750">
              <a:lnSpc>
                <a:spcPct val="280000"/>
              </a:lnSpc>
              <a:spcBef>
                <a:spcPct val="50000"/>
              </a:spcBef>
              <a:buFontTx/>
              <a:buAutoNum type="arabicPeriod"/>
            </a:pPr>
            <a:r>
              <a:rPr lang="es-MX" sz="1800" b="1"/>
              <a:t>Relación con el cliente.</a:t>
            </a:r>
          </a:p>
          <a:p>
            <a:pPr marL="285750" indent="-285750">
              <a:lnSpc>
                <a:spcPct val="280000"/>
              </a:lnSpc>
              <a:spcBef>
                <a:spcPct val="50000"/>
              </a:spcBef>
              <a:buFontTx/>
              <a:buAutoNum type="arabicPeriod"/>
            </a:pPr>
            <a:r>
              <a:rPr lang="es-MX" sz="1800" b="1"/>
              <a:t>Correspondencia.</a:t>
            </a:r>
          </a:p>
          <a:p>
            <a:pPr marL="285750" indent="-285750">
              <a:lnSpc>
                <a:spcPct val="280000"/>
              </a:lnSpc>
              <a:spcBef>
                <a:spcPct val="50000"/>
              </a:spcBef>
              <a:buFontTx/>
              <a:buAutoNum type="arabicPeriod"/>
            </a:pPr>
            <a:r>
              <a:rPr lang="es-MX" sz="1800" b="1"/>
              <a:t>Reclamos y cumplidos.</a:t>
            </a:r>
          </a:p>
          <a:p>
            <a:pPr marL="285750" indent="-285750">
              <a:lnSpc>
                <a:spcPct val="280000"/>
              </a:lnSpc>
              <a:spcBef>
                <a:spcPct val="50000"/>
              </a:spcBef>
              <a:buFontTx/>
              <a:buAutoNum type="arabicPeriod"/>
            </a:pPr>
            <a:r>
              <a:rPr lang="es-MX" sz="1800" b="1"/>
              <a:t>Instalaciones. </a:t>
            </a:r>
            <a:endParaRPr lang="es-ES" sz="1800" b="1"/>
          </a:p>
        </p:txBody>
      </p:sp>
      <p:pic>
        <p:nvPicPr>
          <p:cNvPr id="6149" name="Picture 5" descr="recepc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886200"/>
            <a:ext cx="3354388" cy="2112963"/>
          </a:xfrm>
          <a:prstGeom prst="rect">
            <a:avLst/>
          </a:prstGeom>
          <a:noFill/>
        </p:spPr>
      </p:pic>
      <p:pic>
        <p:nvPicPr>
          <p:cNvPr id="6150" name="Picture 6" descr="cara-a-cara"/>
          <p:cNvPicPr>
            <a:picLocks noChangeAspect="1" noChangeArrowheads="1"/>
          </p:cNvPicPr>
          <p:nvPr/>
        </p:nvPicPr>
        <p:blipFill>
          <a:blip r:embed="rId3" cstate="print"/>
          <a:srcRect t="10205" b="8150"/>
          <a:stretch>
            <a:fillRect/>
          </a:stretch>
        </p:blipFill>
        <p:spPr bwMode="auto">
          <a:xfrm>
            <a:off x="5580063" y="1557338"/>
            <a:ext cx="2447925" cy="2274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Importancia del Servicio Al Cliente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58913"/>
            <a:ext cx="8496300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ES" sz="1600" b="1"/>
              <a:t>Un buen servicio al cliente puede llegar a ser un elemento promocional para las ventas tan poderoso como los descuentos, la publicidad o la venta personal.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s-ES" sz="1600" b="1"/>
              <a:t>Atraer un nuevo cliente es aproximadamente seis veces más caro que mantener u</a:t>
            </a:r>
            <a:r>
              <a:rPr lang="es-PA" sz="1600" b="1"/>
              <a:t>no.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s-ES" sz="1600" b="1" u="sng">
                <a:cs typeface="Times New Roman" charset="0"/>
              </a:rPr>
              <a:t>Contingencias del servicio:</a:t>
            </a:r>
            <a:r>
              <a:rPr lang="es-ES" sz="1600" b="1">
                <a:cs typeface="Times New Roman" charset="0"/>
              </a:rPr>
              <a:t> Todas las personas que entran en contacto con el cliente proyectan actitudes que afectan a éste ,la secretaria al recibir las llamadas teléfónicas, la recepcionista en la puerta,  y el personal en general que finalmente, atiende. Consciente o inconsciente, el cliente siempre está evaluando la forma cómo la empresa hace negocios, cómo trata a los otros clientes y cómo esperaría que le trataran a él.</a:t>
            </a:r>
            <a:endParaRPr lang="es-PA" sz="1600" b="1">
              <a:cs typeface="Times New Roman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s-PA" sz="1600" b="1" u="sng">
                <a:cs typeface="Times New Roman" charset="0"/>
              </a:rPr>
              <a:t>Acciones: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s-PA" sz="1600" b="1">
                <a:cs typeface="Times New Roman" charset="0"/>
              </a:rPr>
              <a:t> Las actitudes se reflejan en acciones.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s-PA" sz="1600" b="1">
                <a:cs typeface="Times New Roman" charset="0"/>
              </a:rPr>
              <a:t> La cortesía general con el que el personal maneja las preguntas, los problemas, cómo   ofrece o amplía información, provee servicio y la forma cómo la empresa trata a los otros clientes.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s-PA" sz="1600" b="1">
                <a:cs typeface="Times New Roman" charset="0"/>
              </a:rPr>
              <a:t> Los conocimientos del personal de ventas, es decir: conocimientos del producto en relación a la competencia, y el enfoque de ventas. </a:t>
            </a:r>
            <a:endParaRPr lang="es-ES" sz="1600" b="1">
              <a:cs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Concepto De  Cliente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92138" y="1484313"/>
            <a:ext cx="670560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PA" sz="1600" b="1"/>
              <a:t>Cada área ve al cliente desde su perspectiva sin una visión integral:</a:t>
            </a:r>
            <a:endParaRPr lang="es-PA" sz="1600" b="1">
              <a:cs typeface="Times New Roman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endParaRPr lang="es-ES" sz="1600" b="1">
              <a:cs typeface="Times New Roman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9750" y="2362200"/>
            <a:ext cx="7542213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s-ES" sz="1600" b="1" u="sng"/>
              <a:t>Vendedor:</a:t>
            </a:r>
            <a:r>
              <a:rPr lang="es-ES" sz="1600" b="1"/>
              <a:t> cliente es un ladrón que tiene dinero y debe devolvérmelo.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s-ES" sz="1600" b="1" u="sng"/>
              <a:t>Almacén:</a:t>
            </a:r>
            <a:r>
              <a:rPr lang="es-ES" sz="1600" b="1"/>
              <a:t> cliente es aquél que viene a desorganizar mis inventarios.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s-ES" sz="1600" b="1" u="sng"/>
              <a:t>Departamento Legal:</a:t>
            </a:r>
            <a:r>
              <a:rPr lang="es-ES" sz="1600" b="1"/>
              <a:t> Cliente es aquel que puede demandarnos si nos descuidamos.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s-ES" sz="1600" b="1" u="sng"/>
              <a:t>Producción:</a:t>
            </a:r>
            <a:r>
              <a:rPr lang="es-ES" sz="1600" b="1"/>
              <a:t> Cliente ¿qué es eso?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s-ES" sz="1600" b="1" u="sng"/>
              <a:t>Atención al cliente:</a:t>
            </a:r>
            <a:r>
              <a:rPr lang="es-ES" sz="1600" b="1"/>
              <a:t> Cliente es esa persona que sólo viene a quejarse.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s-ES" sz="1600" b="1" u="sng"/>
              <a:t>Gerente:</a:t>
            </a:r>
            <a:r>
              <a:rPr lang="es-ES" sz="1600" b="1"/>
              <a:t> Cliente es esa persona que constantemente me interrumpe y me quita tiempo de las cosas importantes.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s-ES" sz="1600" b="1" u="sng"/>
              <a:t>Propietario:</a:t>
            </a:r>
            <a:r>
              <a:rPr lang="es-ES" sz="1600" b="1"/>
              <a:t> Cliente es una persona caprichosa que tengo que aguantarle para que me ingrese dinero.</a:t>
            </a:r>
          </a:p>
        </p:txBody>
      </p:sp>
      <p:pic>
        <p:nvPicPr>
          <p:cNvPr id="10246" name="Picture 6" descr="clien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6263" y="1341438"/>
            <a:ext cx="2217737" cy="199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Estrategía Del Servicio Al Cliente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95400" y="1752600"/>
            <a:ext cx="6858000" cy="424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88925" algn="just">
              <a:lnSpc>
                <a:spcPct val="2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400" b="1"/>
              <a:t>El liderazgo de la alta gerencia es la base de la cadena. </a:t>
            </a:r>
          </a:p>
          <a:p>
            <a:pPr indent="288925" algn="just">
              <a:lnSpc>
                <a:spcPct val="2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400" b="1"/>
              <a:t>La calidad interna impulsa la satisfacción de los empleados. </a:t>
            </a:r>
          </a:p>
          <a:p>
            <a:pPr indent="288925" algn="just">
              <a:lnSpc>
                <a:spcPct val="2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400" b="1"/>
              <a:t>La satisfacción de los empleados impulsa su lealtad. </a:t>
            </a:r>
          </a:p>
          <a:p>
            <a:pPr indent="288925" algn="just">
              <a:lnSpc>
                <a:spcPct val="2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400" b="1"/>
              <a:t>La lealtad de los empleados impulsa la productividad. </a:t>
            </a:r>
          </a:p>
          <a:p>
            <a:pPr indent="288925" algn="just">
              <a:lnSpc>
                <a:spcPct val="2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400" b="1"/>
              <a:t>La productividad de los empleados impulsa el valor del servicio. </a:t>
            </a:r>
          </a:p>
          <a:p>
            <a:pPr indent="288925" algn="just">
              <a:lnSpc>
                <a:spcPct val="2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400" b="1"/>
              <a:t>El valor del servicio impulsa la satisfacción del cliente. </a:t>
            </a:r>
          </a:p>
          <a:p>
            <a:pPr indent="288925" algn="just">
              <a:lnSpc>
                <a:spcPct val="2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400" b="1"/>
              <a:t>La satisfacción del cliente impulsa la lealtad del cliente. </a:t>
            </a:r>
          </a:p>
          <a:p>
            <a:pPr indent="288925" algn="just">
              <a:lnSpc>
                <a:spcPct val="2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1400" b="1"/>
              <a:t>La lealtad del cliente impulsa las utilidades y la consecución de nuevos públicos.</a:t>
            </a:r>
          </a:p>
        </p:txBody>
      </p:sp>
      <p:pic>
        <p:nvPicPr>
          <p:cNvPr id="11270" name="Picture 6" descr="C:\Documents and Settings\Emmanuel Alemán\Mis documentos\Mis imágenes\client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828800"/>
            <a:ext cx="2266950" cy="2259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Los 10 Mandamientos De La Atención Al Cliente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71600" y="1981200"/>
            <a:ext cx="6858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400" b="1"/>
              <a:t>1.- El cliente por encima de todo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400" b="1"/>
              <a:t>2.- No hay nada imposibles cuando se quiere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400" b="1"/>
              <a:t>3. - Cumple todo lo que prometas</a:t>
            </a:r>
            <a:r>
              <a:rPr lang="es-PA" sz="1400" b="1"/>
              <a:t>.</a:t>
            </a:r>
            <a:endParaRPr lang="es-ES" sz="1400" b="1"/>
          </a:p>
          <a:p>
            <a:pPr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400" b="1"/>
              <a:t>4. Solo hay una forma de satisfacer al cliente, darle mas de lo que espera.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400" b="1"/>
              <a:t>5.- Para el cliente tú marcas la diferencia</a:t>
            </a:r>
            <a:r>
              <a:rPr lang="es-PA" sz="1400" b="1"/>
              <a:t>.</a:t>
            </a:r>
            <a:endParaRPr lang="es-ES" sz="1400" b="1"/>
          </a:p>
          <a:p>
            <a:pPr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400" b="1"/>
              <a:t>6.- Fallar en un punto significa fallar en todo</a:t>
            </a:r>
            <a:r>
              <a:rPr lang="es-PA" sz="1400" b="1"/>
              <a:t>.</a:t>
            </a:r>
            <a:endParaRPr lang="es-ES" sz="1400" b="1"/>
          </a:p>
          <a:p>
            <a:pPr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400" b="1"/>
              <a:t>7.- Un empleado insatisfecho genera clientes insatisfechos</a:t>
            </a:r>
            <a:r>
              <a:rPr lang="es-PA" sz="1400" b="1"/>
              <a:t>.</a:t>
            </a:r>
            <a:endParaRPr lang="es-ES" sz="1400" b="1"/>
          </a:p>
          <a:p>
            <a:pPr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400" b="1"/>
              <a:t>8.- El juicio sobre la calidad de servicio lo hace el cliente</a:t>
            </a:r>
            <a:r>
              <a:rPr lang="es-PA" sz="1400" b="1"/>
              <a:t>.</a:t>
            </a:r>
            <a:endParaRPr lang="es-ES" sz="1400" b="1"/>
          </a:p>
          <a:p>
            <a:pPr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400" b="1"/>
              <a:t>9.- Por muy bueno que sea un servicio siempre se puede mejorar</a:t>
            </a:r>
            <a:r>
              <a:rPr lang="es-PA" sz="1400" b="1"/>
              <a:t>.</a:t>
            </a:r>
            <a:endParaRPr lang="es-ES" sz="1400" b="1"/>
          </a:p>
          <a:p>
            <a:pPr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s-ES" sz="1400" b="1"/>
              <a:t>10.- Cuando se trata de satisfacer al cliente, todos somos un equipo</a:t>
            </a:r>
            <a:r>
              <a:rPr lang="es-PA" sz="1400" b="1"/>
              <a:t>.</a:t>
            </a:r>
            <a:endParaRPr lang="es-ES" sz="1400" b="1"/>
          </a:p>
          <a:p>
            <a:pPr algn="just">
              <a:lnSpc>
                <a:spcPct val="140000"/>
              </a:lnSpc>
              <a:spcBef>
                <a:spcPct val="50000"/>
              </a:spcBef>
              <a:buFont typeface="Wingdings" pitchFamily="2" charset="2"/>
              <a:buNone/>
            </a:pPr>
            <a:endParaRPr lang="es-ES" sz="1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66800" y="9144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El Control De Los Procesos de Atención Al Cliente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66800" y="1974850"/>
            <a:ext cx="6705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ES" sz="1300" b="1"/>
              <a:t>Cualquier empresa debe mantener un estricto control sobre los procesos internos de atención al cliente.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ES" sz="1300" b="1"/>
              <a:t>Está comprobado que más del 20% de las personas que dejan de comprar un producto o servicio, renuncian a su decisión de compra debido a fallas de información y de atención cuando se interrelacionan con las personas encargadas de atender y motivar al comprador</a:t>
            </a:r>
            <a:r>
              <a:rPr lang="es-PA" sz="1300" b="1"/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PA" sz="1300" b="1" u="sng"/>
              <a:t>Elementos para el control de los procesos de atención al cliente: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ES" sz="1300" b="1"/>
              <a:t>1. Determinación de las necesidades del cliente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ES" sz="1300" b="1"/>
              <a:t>2. Tiempo de servicio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ES" sz="1300" b="1"/>
              <a:t>3. Encuestas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ES" sz="1300" b="1"/>
              <a:t>4. Evaluación de servicio de calidad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ES" sz="1300" b="1"/>
              <a:t>5.</a:t>
            </a:r>
            <a:r>
              <a:rPr lang="es-PA" sz="1300" b="1"/>
              <a:t> </a:t>
            </a:r>
            <a:r>
              <a:rPr lang="es-ES" sz="1300" b="1"/>
              <a:t>Análisis de recompensas y motivación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ES" sz="1300" b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903</TotalTime>
  <Words>1633</Words>
  <Application>Microsoft Office PowerPoint</Application>
  <PresentationFormat>Presentación en pantalla (4:3)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Century Schoolbook</vt:lpstr>
      <vt:lpstr>Poor Richard</vt:lpstr>
      <vt:lpstr>Times New Roman</vt:lpstr>
      <vt:lpstr>Wingdings</vt:lpstr>
      <vt:lpstr>Wingdings 2</vt:lpstr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atención!!!!! </vt:lpstr>
    </vt:vector>
  </TitlesOfParts>
  <Company>ministerio de gobierno y justicia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Emmanuel Alemán</dc:creator>
  <cp:lastModifiedBy>rafael aparicio</cp:lastModifiedBy>
  <cp:revision>115</cp:revision>
  <dcterms:created xsi:type="dcterms:W3CDTF">2007-03-02T14:39:26Z</dcterms:created>
  <dcterms:modified xsi:type="dcterms:W3CDTF">2020-05-11T15:03:44Z</dcterms:modified>
</cp:coreProperties>
</file>